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handoutMasterIdLst>
    <p:handoutMasterId r:id="rId53"/>
  </p:handoutMasterIdLst>
  <p:sldIdLst>
    <p:sldId id="30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9" r:id="rId51"/>
    <p:sldId id="308" r:id="rId52"/>
  </p:sldIdLst>
  <p:sldSz cx="11303000" cy="8489950"/>
  <p:notesSz cx="7099300" cy="10234613"/>
  <p:defaultTextStyle>
    <a:defPPr>
      <a:defRPr lang="en-US"/>
    </a:defPPr>
    <a:lvl1pPr marL="0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58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76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635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794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953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111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271" algn="l" defTabSz="91431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2" y="-864"/>
      </p:cViewPr>
      <p:guideLst>
        <p:guide orient="horz" pos="2880"/>
        <p:guide pos="21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4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031" cy="510966"/>
          </a:xfrm>
          <a:prstGeom prst="rect">
            <a:avLst/>
          </a:prstGeom>
        </p:spPr>
        <p:txBody>
          <a:bodyPr vert="horz" lIns="80074" tIns="40037" rIns="80074" bIns="40037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76" y="1"/>
            <a:ext cx="3076030" cy="510966"/>
          </a:xfrm>
          <a:prstGeom prst="rect">
            <a:avLst/>
          </a:prstGeom>
        </p:spPr>
        <p:txBody>
          <a:bodyPr vert="horz" lIns="80074" tIns="40037" rIns="80074" bIns="40037" rtlCol="0"/>
          <a:lstStyle>
            <a:lvl1pPr algn="r">
              <a:defRPr sz="1100"/>
            </a:lvl1pPr>
          </a:lstStyle>
          <a:p>
            <a:fld id="{006A5952-DD92-42B6-B435-3C90A2EBFF39}" type="datetimeFigureOut">
              <a:rPr lang="en-GB" smtClean="0"/>
              <a:t>27/01/2020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735"/>
            <a:ext cx="3076031" cy="510966"/>
          </a:xfrm>
          <a:prstGeom prst="rect">
            <a:avLst/>
          </a:prstGeom>
        </p:spPr>
        <p:txBody>
          <a:bodyPr vert="horz" lIns="80074" tIns="40037" rIns="80074" bIns="40037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76" y="9721735"/>
            <a:ext cx="3076030" cy="510966"/>
          </a:xfrm>
          <a:prstGeom prst="rect">
            <a:avLst/>
          </a:prstGeom>
        </p:spPr>
        <p:txBody>
          <a:bodyPr vert="horz" lIns="80074" tIns="40037" rIns="80074" bIns="40037" rtlCol="0" anchor="b"/>
          <a:lstStyle>
            <a:lvl1pPr algn="r">
              <a:defRPr sz="1100"/>
            </a:lvl1pPr>
          </a:lstStyle>
          <a:p>
            <a:fld id="{A759811D-77C9-47C1-819D-63E65D2957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8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2637389"/>
            <a:ext cx="9607550" cy="1819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5450" y="4810972"/>
            <a:ext cx="7912100" cy="216965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5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2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58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23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340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531" y="420569"/>
            <a:ext cx="3143647" cy="89675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90" y="420569"/>
            <a:ext cx="9242557" cy="896751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63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78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859" y="5455581"/>
            <a:ext cx="9607550" cy="1686198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2859" y="3598405"/>
            <a:ext cx="9607550" cy="1857176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54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309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63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6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7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927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582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236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24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88" y="2452652"/>
            <a:ext cx="6193102" cy="693542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0074" y="2452652"/>
            <a:ext cx="6193102" cy="693542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67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339992"/>
            <a:ext cx="10172700" cy="141499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150" y="1900413"/>
            <a:ext cx="4994121" cy="79200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460" indent="0">
              <a:buNone/>
              <a:defRPr sz="2500" b="1"/>
            </a:lvl2pPr>
            <a:lvl3pPr marL="1130919" indent="0">
              <a:buNone/>
              <a:defRPr sz="2200" b="1"/>
            </a:lvl3pPr>
            <a:lvl4pPr marL="1696379" indent="0">
              <a:buNone/>
              <a:defRPr sz="2000" b="1"/>
            </a:lvl4pPr>
            <a:lvl5pPr marL="2261840" indent="0">
              <a:buNone/>
              <a:defRPr sz="2000" b="1"/>
            </a:lvl5pPr>
            <a:lvl6pPr marL="2827299" indent="0">
              <a:buNone/>
              <a:defRPr sz="2000" b="1"/>
            </a:lvl6pPr>
            <a:lvl7pPr marL="3392759" indent="0">
              <a:buNone/>
              <a:defRPr sz="2000" b="1"/>
            </a:lvl7pPr>
            <a:lvl8pPr marL="3958219" indent="0">
              <a:buNone/>
              <a:defRPr sz="2000" b="1"/>
            </a:lvl8pPr>
            <a:lvl9pPr marL="4523677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150" y="2692415"/>
            <a:ext cx="4994121" cy="48915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41769" y="1900413"/>
            <a:ext cx="4996083" cy="79200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5460" indent="0">
              <a:buNone/>
              <a:defRPr sz="2500" b="1"/>
            </a:lvl2pPr>
            <a:lvl3pPr marL="1130919" indent="0">
              <a:buNone/>
              <a:defRPr sz="2200" b="1"/>
            </a:lvl3pPr>
            <a:lvl4pPr marL="1696379" indent="0">
              <a:buNone/>
              <a:defRPr sz="2000" b="1"/>
            </a:lvl4pPr>
            <a:lvl5pPr marL="2261840" indent="0">
              <a:buNone/>
              <a:defRPr sz="2000" b="1"/>
            </a:lvl5pPr>
            <a:lvl6pPr marL="2827299" indent="0">
              <a:buNone/>
              <a:defRPr sz="2000" b="1"/>
            </a:lvl6pPr>
            <a:lvl7pPr marL="3392759" indent="0">
              <a:buNone/>
              <a:defRPr sz="2000" b="1"/>
            </a:lvl7pPr>
            <a:lvl8pPr marL="3958219" indent="0">
              <a:buNone/>
              <a:defRPr sz="2000" b="1"/>
            </a:lvl8pPr>
            <a:lvl9pPr marL="4523677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41769" y="2692415"/>
            <a:ext cx="4996083" cy="48915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03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38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283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2" y="338027"/>
            <a:ext cx="3718609" cy="143857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159" y="338028"/>
            <a:ext cx="6318691" cy="7245937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5152" y="1776601"/>
            <a:ext cx="3718609" cy="5807362"/>
          </a:xfrm>
        </p:spPr>
        <p:txBody>
          <a:bodyPr/>
          <a:lstStyle>
            <a:lvl1pPr marL="0" indent="0">
              <a:buNone/>
              <a:defRPr sz="1700"/>
            </a:lvl1pPr>
            <a:lvl2pPr marL="565460" indent="0">
              <a:buNone/>
              <a:defRPr sz="1500"/>
            </a:lvl2pPr>
            <a:lvl3pPr marL="1130919" indent="0">
              <a:buNone/>
              <a:defRPr sz="1200"/>
            </a:lvl3pPr>
            <a:lvl4pPr marL="1696379" indent="0">
              <a:buNone/>
              <a:defRPr sz="1100"/>
            </a:lvl4pPr>
            <a:lvl5pPr marL="2261840" indent="0">
              <a:buNone/>
              <a:defRPr sz="1100"/>
            </a:lvl5pPr>
            <a:lvl6pPr marL="2827299" indent="0">
              <a:buNone/>
              <a:defRPr sz="1100"/>
            </a:lvl6pPr>
            <a:lvl7pPr marL="3392759" indent="0">
              <a:buNone/>
              <a:defRPr sz="1100"/>
            </a:lvl7pPr>
            <a:lvl8pPr marL="3958219" indent="0">
              <a:buNone/>
              <a:defRPr sz="1100"/>
            </a:lvl8pPr>
            <a:lvl9pPr marL="452367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36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5467" y="5942966"/>
            <a:ext cx="6781800" cy="70160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15467" y="758593"/>
            <a:ext cx="6781800" cy="5093970"/>
          </a:xfrm>
        </p:spPr>
        <p:txBody>
          <a:bodyPr/>
          <a:lstStyle>
            <a:lvl1pPr marL="0" indent="0">
              <a:buNone/>
              <a:defRPr sz="4000"/>
            </a:lvl1pPr>
            <a:lvl2pPr marL="565460" indent="0">
              <a:buNone/>
              <a:defRPr sz="3500"/>
            </a:lvl2pPr>
            <a:lvl3pPr marL="1130919" indent="0">
              <a:buNone/>
              <a:defRPr sz="3000"/>
            </a:lvl3pPr>
            <a:lvl4pPr marL="1696379" indent="0">
              <a:buNone/>
              <a:defRPr sz="2500"/>
            </a:lvl4pPr>
            <a:lvl5pPr marL="2261840" indent="0">
              <a:buNone/>
              <a:defRPr sz="2500"/>
            </a:lvl5pPr>
            <a:lvl6pPr marL="2827299" indent="0">
              <a:buNone/>
              <a:defRPr sz="2500"/>
            </a:lvl6pPr>
            <a:lvl7pPr marL="3392759" indent="0">
              <a:buNone/>
              <a:defRPr sz="2500"/>
            </a:lvl7pPr>
            <a:lvl8pPr marL="3958219" indent="0">
              <a:buNone/>
              <a:defRPr sz="2500"/>
            </a:lvl8pPr>
            <a:lvl9pPr marL="4523677" indent="0">
              <a:buNone/>
              <a:defRPr sz="2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15467" y="6644567"/>
            <a:ext cx="6781800" cy="996389"/>
          </a:xfrm>
        </p:spPr>
        <p:txBody>
          <a:bodyPr/>
          <a:lstStyle>
            <a:lvl1pPr marL="0" indent="0">
              <a:buNone/>
              <a:defRPr sz="1700"/>
            </a:lvl1pPr>
            <a:lvl2pPr marL="565460" indent="0">
              <a:buNone/>
              <a:defRPr sz="1500"/>
            </a:lvl2pPr>
            <a:lvl3pPr marL="1130919" indent="0">
              <a:buNone/>
              <a:defRPr sz="1200"/>
            </a:lvl3pPr>
            <a:lvl4pPr marL="1696379" indent="0">
              <a:buNone/>
              <a:defRPr sz="1100"/>
            </a:lvl4pPr>
            <a:lvl5pPr marL="2261840" indent="0">
              <a:buNone/>
              <a:defRPr sz="1100"/>
            </a:lvl5pPr>
            <a:lvl6pPr marL="2827299" indent="0">
              <a:buNone/>
              <a:defRPr sz="1100"/>
            </a:lvl6pPr>
            <a:lvl7pPr marL="3392759" indent="0">
              <a:buNone/>
              <a:defRPr sz="1100"/>
            </a:lvl7pPr>
            <a:lvl8pPr marL="3958219" indent="0">
              <a:buNone/>
              <a:defRPr sz="1100"/>
            </a:lvl8pPr>
            <a:lvl9pPr marL="452367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29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150" y="339992"/>
            <a:ext cx="10172700" cy="1414992"/>
          </a:xfrm>
          <a:prstGeom prst="rect">
            <a:avLst/>
          </a:prstGeom>
        </p:spPr>
        <p:txBody>
          <a:bodyPr vert="horz" lIns="113092" tIns="56546" rIns="113092" bIns="5654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150" y="1980990"/>
            <a:ext cx="10172700" cy="5602975"/>
          </a:xfrm>
          <a:prstGeom prst="rect">
            <a:avLst/>
          </a:prstGeom>
        </p:spPr>
        <p:txBody>
          <a:bodyPr vert="horz" lIns="113092" tIns="56546" rIns="113092" bIns="565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151" y="7868928"/>
            <a:ext cx="2637367" cy="452011"/>
          </a:xfrm>
          <a:prstGeom prst="rect">
            <a:avLst/>
          </a:prstGeom>
        </p:spPr>
        <p:txBody>
          <a:bodyPr vert="horz" lIns="113092" tIns="56546" rIns="113092" bIns="5654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1860" y="7868928"/>
            <a:ext cx="3579283" cy="452011"/>
          </a:xfrm>
          <a:prstGeom prst="rect">
            <a:avLst/>
          </a:prstGeom>
        </p:spPr>
        <p:txBody>
          <a:bodyPr vert="horz" lIns="113092" tIns="56546" rIns="113092" bIns="5654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0483" y="7868928"/>
            <a:ext cx="2637367" cy="452011"/>
          </a:xfrm>
          <a:prstGeom prst="rect">
            <a:avLst/>
          </a:prstGeom>
        </p:spPr>
        <p:txBody>
          <a:bodyPr vert="horz" lIns="113092" tIns="56546" rIns="113092" bIns="5654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62225">
              <a:lnSpc>
                <a:spcPts val="1140"/>
              </a:lnSpc>
            </a:pPr>
            <a:fld id="{81D60167-4931-47E6-BA6A-407CBD079E47}" type="slidenum">
              <a:rPr lang="en-GB" smtClean="0"/>
              <a:pPr marL="62225">
                <a:lnSpc>
                  <a:spcPts val="1140"/>
                </a:lnSpc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53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1130919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4095" indent="-424095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8872" indent="-353412" algn="l" defTabSz="1130919" rtl="0" eaLnBrk="1" latinLnBrk="0" hangingPunct="1">
        <a:spcBef>
          <a:spcPct val="20000"/>
        </a:spcBef>
        <a:buFont typeface="Arial" panose="020B0604020202020204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3649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9109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4569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10029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75488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40948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408" indent="-282729" algn="l" defTabSz="113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5460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30919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6379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840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7299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2759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58219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23677" algn="l" defTabSz="11309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71103" y="4044920"/>
            <a:ext cx="519456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699" algn="r"/>
            <a:r>
              <a:rPr lang="en-GB" sz="4400" dirty="0">
                <a:solidFill>
                  <a:srgbClr val="164576"/>
                </a:solidFill>
                <a:latin typeface="Corbel"/>
                <a:cs typeface="Corbel"/>
              </a:rPr>
              <a:t>Mechanical</a:t>
            </a:r>
            <a:r>
              <a:rPr lang="en-GB" sz="4400" spc="-22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lang="en-GB" sz="4400" spc="-5" dirty="0" smtClean="0">
                <a:solidFill>
                  <a:srgbClr val="164576"/>
                </a:solidFill>
                <a:latin typeface="Corbel"/>
                <a:cs typeface="Corbel"/>
              </a:rPr>
              <a:t>Condition</a:t>
            </a:r>
          </a:p>
          <a:p>
            <a:pPr marL="12699" algn="r"/>
            <a:r>
              <a:rPr lang="en-GB" sz="4400" spc="-5" dirty="0" smtClean="0">
                <a:solidFill>
                  <a:srgbClr val="164576"/>
                </a:solidFill>
                <a:latin typeface="Corbel"/>
                <a:cs typeface="Corbel"/>
              </a:rPr>
              <a:t>Monitoring</a:t>
            </a:r>
            <a:endParaRPr lang="en-GB" sz="44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177318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64055" y="2678241"/>
            <a:ext cx="6142863" cy="36856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Maintenance</a:t>
            </a:r>
            <a:r>
              <a:rPr spc="-135" dirty="0"/>
              <a:t> </a:t>
            </a:r>
            <a:r>
              <a:rPr spc="-5" dirty="0"/>
              <a:t>Strategies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4578" y="1837691"/>
            <a:ext cx="7259320" cy="23432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There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are essentially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three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main approaches to maintenance of  structures and</a:t>
            </a:r>
            <a:r>
              <a:rPr sz="2200" spc="-4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machines.</a:t>
            </a:r>
            <a:endParaRPr sz="2200">
              <a:latin typeface="Corbel"/>
              <a:cs typeface="Corbel"/>
            </a:endParaRPr>
          </a:p>
          <a:p>
            <a:pPr>
              <a:spcBef>
                <a:spcPts val="7"/>
              </a:spcBef>
            </a:pPr>
            <a:endParaRPr sz="17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Run-to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failure</a:t>
            </a:r>
            <a:r>
              <a:rPr spc="-4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maintenance</a:t>
            </a:r>
            <a:endParaRPr>
              <a:latin typeface="Corbel"/>
              <a:cs typeface="Corbel"/>
            </a:endParaRPr>
          </a:p>
          <a:p>
            <a:pPr>
              <a:spcBef>
                <a:spcPts val="52"/>
              </a:spcBef>
            </a:pPr>
            <a:endParaRPr sz="17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Preventive maintenance</a:t>
            </a:r>
            <a:endParaRPr>
              <a:latin typeface="Corbel"/>
              <a:cs typeface="Corbel"/>
            </a:endParaRPr>
          </a:p>
          <a:p>
            <a:pPr>
              <a:spcBef>
                <a:spcPts val="37"/>
              </a:spcBef>
            </a:pPr>
            <a:endParaRPr sz="17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Predictive</a:t>
            </a:r>
            <a:r>
              <a:rPr spc="-66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maintenance</a:t>
            </a:r>
            <a:endParaRPr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316837"/>
            <a:r>
              <a:rPr sz="3300" spc="-10" dirty="0"/>
              <a:t>Run-to-failure</a:t>
            </a:r>
            <a:r>
              <a:rPr sz="3300" spc="-40" dirty="0"/>
              <a:t> </a:t>
            </a:r>
            <a:r>
              <a:rPr sz="3300" spc="-5" dirty="0"/>
              <a:t>Maintenance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8419" y="1951483"/>
            <a:ext cx="6850379" cy="3909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54933" algn="l"/>
              </a:tabLst>
            </a:pPr>
            <a:r>
              <a:rPr sz="17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7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If it ain’t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broke,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don’t fix it –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sounds</a:t>
            </a:r>
            <a:r>
              <a:rPr spc="-1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reasonable</a:t>
            </a:r>
            <a:endParaRPr>
              <a:latin typeface="Corbel"/>
              <a:cs typeface="Corbel"/>
            </a:endParaRPr>
          </a:p>
          <a:p>
            <a:pPr>
              <a:spcBef>
                <a:spcPts val="24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5080" indent="-342869">
              <a:lnSpc>
                <a:spcPts val="2050"/>
              </a:lnSpc>
              <a:tabLst>
                <a:tab pos="354933" algn="l"/>
              </a:tabLst>
            </a:pPr>
            <a:r>
              <a:rPr sz="17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7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No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money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spent on maintenance until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machine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or</a:t>
            </a:r>
            <a:r>
              <a:rPr spc="7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structure</a:t>
            </a:r>
            <a:r>
              <a:rPr spc="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stops  working</a:t>
            </a:r>
            <a:endParaRPr>
              <a:latin typeface="Corbel"/>
              <a:cs typeface="Corbel"/>
            </a:endParaRPr>
          </a:p>
          <a:p>
            <a:pPr>
              <a:spcBef>
                <a:spcPts val="24"/>
              </a:spcBef>
            </a:pPr>
            <a:endParaRPr sz="15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7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7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Also </a:t>
            </a:r>
            <a:r>
              <a:rPr spc="-10" dirty="0">
                <a:solidFill>
                  <a:srgbClr val="164576"/>
                </a:solidFill>
                <a:latin typeface="Corbel"/>
                <a:cs typeface="Corbel"/>
              </a:rPr>
              <a:t>known as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reactive</a:t>
            </a:r>
            <a:r>
              <a:rPr spc="-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maintenance</a:t>
            </a:r>
            <a:endParaRPr>
              <a:latin typeface="Corbel"/>
              <a:cs typeface="Corbel"/>
            </a:endParaRPr>
          </a:p>
          <a:p>
            <a:pPr>
              <a:spcBef>
                <a:spcPts val="24"/>
              </a:spcBef>
            </a:pPr>
            <a:endParaRPr sz="15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pc="-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pc="-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Most expensive maintenance</a:t>
            </a:r>
            <a:r>
              <a:rPr sz="2000" spc="-10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method.</a:t>
            </a:r>
            <a:endParaRPr sz="2000">
              <a:latin typeface="Corbel"/>
              <a:cs typeface="Corbel"/>
            </a:endParaRPr>
          </a:p>
          <a:p>
            <a:pPr marL="361282">
              <a:spcBef>
                <a:spcPts val="434"/>
              </a:spcBef>
              <a:tabLst>
                <a:tab pos="697802" algn="l"/>
              </a:tabLst>
            </a:pPr>
            <a:r>
              <a:rPr sz="1500" spc="-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500" spc="-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High spare parts</a:t>
            </a:r>
            <a:r>
              <a:rPr sz="1600" spc="1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inventory</a:t>
            </a:r>
            <a:endParaRPr sz="1600">
              <a:latin typeface="Corbel"/>
              <a:cs typeface="Corbel"/>
            </a:endParaRPr>
          </a:p>
          <a:p>
            <a:pPr marL="361282">
              <a:spcBef>
                <a:spcPts val="409"/>
              </a:spcBef>
              <a:tabLst>
                <a:tab pos="697802" algn="l"/>
              </a:tabLst>
            </a:pPr>
            <a:r>
              <a:rPr sz="1500" spc="-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500" spc="-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High overtime</a:t>
            </a:r>
            <a:r>
              <a:rPr sz="1600" spc="-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costs</a:t>
            </a:r>
            <a:endParaRPr sz="1600">
              <a:latin typeface="Corbel"/>
              <a:cs typeface="Corbel"/>
            </a:endParaRPr>
          </a:p>
          <a:p>
            <a:pPr marL="361282">
              <a:spcBef>
                <a:spcPts val="404"/>
              </a:spcBef>
              <a:tabLst>
                <a:tab pos="697802" algn="l"/>
              </a:tabLst>
            </a:pPr>
            <a:r>
              <a:rPr sz="1400" spc="3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3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Long 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machine</a:t>
            </a:r>
            <a:r>
              <a:rPr sz="1600" spc="3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downtime</a:t>
            </a:r>
            <a:endParaRPr sz="1600">
              <a:latin typeface="Corbel"/>
              <a:cs typeface="Corbel"/>
            </a:endParaRPr>
          </a:p>
          <a:p>
            <a:pPr marL="361282">
              <a:spcBef>
                <a:spcPts val="404"/>
              </a:spcBef>
              <a:tabLst>
                <a:tab pos="697802" algn="l"/>
              </a:tabLst>
            </a:pPr>
            <a:r>
              <a:rPr sz="1500" spc="-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500" spc="-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Low production</a:t>
            </a:r>
            <a:r>
              <a:rPr sz="1600" spc="-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availability</a:t>
            </a:r>
            <a:endParaRPr sz="1600">
              <a:latin typeface="Corbel"/>
              <a:cs typeface="Corbel"/>
            </a:endParaRPr>
          </a:p>
          <a:p>
            <a:pPr marL="361282">
              <a:spcBef>
                <a:spcPts val="404"/>
              </a:spcBef>
              <a:tabLst>
                <a:tab pos="697802" algn="l"/>
              </a:tabLst>
            </a:pPr>
            <a:r>
              <a:rPr sz="1400" spc="3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3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Spare 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machines</a:t>
            </a:r>
            <a:r>
              <a:rPr sz="1600" spc="4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required</a:t>
            </a:r>
            <a:endParaRPr sz="1600">
              <a:latin typeface="Corbel"/>
              <a:cs typeface="Corbel"/>
            </a:endParaRPr>
          </a:p>
          <a:p>
            <a:pPr marL="361282">
              <a:spcBef>
                <a:spcPts val="409"/>
              </a:spcBef>
              <a:tabLst>
                <a:tab pos="697802" algn="l"/>
              </a:tabLst>
            </a:pPr>
            <a:r>
              <a:rPr sz="1500" spc="-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500" spc="-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Knock-on effects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on other </a:t>
            </a:r>
            <a:r>
              <a:rPr sz="1600" spc="-10" dirty="0">
                <a:solidFill>
                  <a:srgbClr val="164576"/>
                </a:solidFill>
                <a:latin typeface="Corbel"/>
                <a:cs typeface="Corbel"/>
              </a:rPr>
              <a:t>machines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and overall loss of</a:t>
            </a:r>
            <a:r>
              <a:rPr sz="1600" spc="294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164576"/>
                </a:solidFill>
                <a:latin typeface="Corbel"/>
                <a:cs typeface="Corbel"/>
              </a:rPr>
              <a:t>production</a:t>
            </a:r>
            <a:endParaRPr sz="16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316837"/>
            <a:r>
              <a:rPr sz="3300" spc="-10" dirty="0"/>
              <a:t>Preventive</a:t>
            </a:r>
            <a:r>
              <a:rPr sz="3300" spc="-40" dirty="0"/>
              <a:t> </a:t>
            </a:r>
            <a:r>
              <a:rPr sz="3300" spc="-5" dirty="0"/>
              <a:t>Maintenance</a:t>
            </a:r>
            <a:endParaRPr sz="33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5785" y="1935478"/>
            <a:ext cx="3828415" cy="37085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709"/>
              </a:lnSpc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Many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definitions –all maintenance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is</a:t>
            </a:r>
            <a:r>
              <a:rPr sz="1500" spc="3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time-</a:t>
            </a:r>
            <a:endParaRPr sz="1500">
              <a:latin typeface="Corbel"/>
              <a:cs typeface="Corbel"/>
            </a:endParaRPr>
          </a:p>
          <a:p>
            <a:pPr marL="355568">
              <a:lnSpc>
                <a:spcPts val="1709"/>
              </a:lnSpc>
            </a:pP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driven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41"/>
              </a:spcBef>
            </a:pPr>
            <a:endParaRPr sz="16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Based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on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elapsed time or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hours of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operation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2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363187" indent="-342869">
              <a:lnSpc>
                <a:spcPts val="1620"/>
              </a:lnSpc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Time between maintenance</a:t>
            </a:r>
            <a:r>
              <a:rPr sz="15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decided</a:t>
            </a:r>
            <a:r>
              <a:rPr sz="1500" spc="-1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on  statistical data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17"/>
              </a:spcBef>
            </a:pPr>
            <a:endParaRPr sz="16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Generally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based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on bathtub</a:t>
            </a:r>
            <a:r>
              <a:rPr sz="1500" spc="-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curve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41"/>
              </a:spcBef>
            </a:pPr>
            <a:endParaRPr sz="1600">
              <a:latin typeface="Times New Roman"/>
              <a:cs typeface="Times New Roman"/>
            </a:endParaRPr>
          </a:p>
          <a:p>
            <a:pPr marL="317471"/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–not reliable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in many</a:t>
            </a:r>
            <a:r>
              <a:rPr sz="1500" spc="-3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cases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32"/>
              </a:spcBef>
            </a:pPr>
            <a:endParaRPr sz="16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spc="-20" dirty="0">
                <a:solidFill>
                  <a:srgbClr val="164576"/>
                </a:solidFill>
                <a:latin typeface="Corbel"/>
                <a:cs typeface="Corbel"/>
              </a:rPr>
              <a:t>Treats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all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similar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machines as</a:t>
            </a:r>
            <a:r>
              <a:rPr sz="1500" spc="4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same.</a:t>
            </a:r>
            <a:endParaRPr sz="1500">
              <a:latin typeface="Corbel"/>
              <a:cs typeface="Corbel"/>
            </a:endParaRPr>
          </a:p>
          <a:p>
            <a:pPr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234929" indent="-342869">
              <a:lnSpc>
                <a:spcPts val="1620"/>
              </a:lnSpc>
              <a:tabLst>
                <a:tab pos="354933" algn="l"/>
              </a:tabLst>
            </a:pPr>
            <a:r>
              <a:rPr sz="14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4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Scheduled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maintenance costs</a:t>
            </a:r>
            <a:r>
              <a:rPr sz="1500" spc="-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are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around  one-third </a:t>
            </a:r>
            <a:r>
              <a:rPr sz="1500" dirty="0">
                <a:solidFill>
                  <a:srgbClr val="164576"/>
                </a:solidFill>
                <a:latin typeface="Corbel"/>
                <a:cs typeface="Corbel"/>
              </a:rPr>
              <a:t>of run-to-failure</a:t>
            </a:r>
            <a:r>
              <a:rPr sz="1500" spc="-7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500" spc="-5" dirty="0">
                <a:solidFill>
                  <a:srgbClr val="164576"/>
                </a:solidFill>
                <a:latin typeface="Corbel"/>
                <a:cs typeface="Corbel"/>
              </a:rPr>
              <a:t>costs</a:t>
            </a:r>
            <a:endParaRPr sz="1500">
              <a:latin typeface="Corbel"/>
              <a:cs typeface="Corbe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55795" y="3030588"/>
            <a:ext cx="4343400" cy="2766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316837"/>
            <a:r>
              <a:rPr sz="3300" spc="-5" dirty="0"/>
              <a:t>Predictive</a:t>
            </a:r>
            <a:r>
              <a:rPr sz="3300" spc="-54" dirty="0"/>
              <a:t> </a:t>
            </a:r>
            <a:r>
              <a:rPr sz="3300" spc="-5" dirty="0"/>
              <a:t>Maintenance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5785" y="2484120"/>
            <a:ext cx="7585074" cy="25827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5080" indent="-34286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Involves the regular monitoring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actual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mechanical condition of</a:t>
            </a:r>
            <a:r>
              <a:rPr spc="-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machine or  structure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other indicators of operating condition provide data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for 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maximum interval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between</a:t>
            </a:r>
            <a:r>
              <a:rPr spc="-3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repairs.</a:t>
            </a:r>
            <a:endParaRPr>
              <a:latin typeface="Corbel"/>
              <a:cs typeface="Corbel"/>
            </a:endParaRPr>
          </a:p>
          <a:p>
            <a:pPr>
              <a:spcBef>
                <a:spcPts val="51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651452" indent="-34286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Involves 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Non destructive </a:t>
            </a:r>
            <a:r>
              <a:rPr spc="-15" dirty="0">
                <a:solidFill>
                  <a:srgbClr val="164576"/>
                </a:solidFill>
                <a:latin typeface="Corbel"/>
                <a:cs typeface="Corbel"/>
              </a:rPr>
              <a:t>Techniques (NDT) 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which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are only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part</a:t>
            </a:r>
            <a:r>
              <a:rPr spc="-4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of</a:t>
            </a:r>
            <a:r>
              <a:rPr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the  predictive maintenance</a:t>
            </a:r>
            <a:r>
              <a:rPr spc="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15" dirty="0">
                <a:solidFill>
                  <a:srgbClr val="164576"/>
                </a:solidFill>
                <a:latin typeface="Corbel"/>
                <a:cs typeface="Corbel"/>
              </a:rPr>
              <a:t>strategy.</a:t>
            </a:r>
            <a:endParaRPr>
              <a:latin typeface="Corbel"/>
              <a:cs typeface="Corbel"/>
            </a:endParaRPr>
          </a:p>
          <a:p>
            <a:pPr>
              <a:spcBef>
                <a:spcPts val="37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45716" indent="-342869">
              <a:tabLst>
                <a:tab pos="354933" algn="l"/>
              </a:tabLst>
            </a:pPr>
            <a:r>
              <a:rPr sz="1600" spc="1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600" spc="1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The actual operating condition of the machine </a:t>
            </a:r>
            <a:r>
              <a:rPr dirty="0">
                <a:solidFill>
                  <a:srgbClr val="164576"/>
                </a:solidFill>
                <a:latin typeface="Corbel"/>
                <a:cs typeface="Corbel"/>
              </a:rPr>
              <a:t>is used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to optimise</a:t>
            </a:r>
            <a:r>
              <a:rPr spc="9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total</a:t>
            </a:r>
            <a:r>
              <a:rPr spc="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plant  or structure</a:t>
            </a:r>
            <a:r>
              <a:rPr spc="-66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64576"/>
                </a:solidFill>
                <a:latin typeface="Corbel"/>
                <a:cs typeface="Corbel"/>
              </a:rPr>
              <a:t>operation.</a:t>
            </a:r>
            <a:endParaRPr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316837"/>
            <a:r>
              <a:rPr sz="3300" spc="-5" dirty="0"/>
              <a:t>Predictive</a:t>
            </a:r>
            <a:r>
              <a:rPr sz="3300" spc="-54" dirty="0"/>
              <a:t> </a:t>
            </a:r>
            <a:r>
              <a:rPr sz="3300" spc="-5" dirty="0"/>
              <a:t>Maintenance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5085" y="2061464"/>
            <a:ext cx="5854701" cy="46858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49219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Costs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</a:t>
            </a:r>
            <a:r>
              <a:rPr sz="1400" spc="-7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equipment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staff</a:t>
            </a:r>
            <a:r>
              <a:rPr sz="1400" spc="-54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training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labour costs for measurement and</a:t>
            </a:r>
            <a:r>
              <a:rPr sz="1400" spc="6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analysis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10"/>
              </a:spcBef>
            </a:pPr>
            <a:endParaRPr>
              <a:latin typeface="Times New Roman"/>
              <a:cs typeface="Times New Roman"/>
            </a:endParaRPr>
          </a:p>
          <a:p>
            <a:pPr marL="12699">
              <a:tabLst>
                <a:tab pos="349219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Savings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elimination of unexpected breakdowns and secondary</a:t>
            </a:r>
            <a:r>
              <a:rPr sz="1400" spc="8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breakdowns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increased time between</a:t>
            </a:r>
            <a:r>
              <a:rPr sz="1400" spc="4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services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reduction of spare part</a:t>
            </a:r>
            <a:r>
              <a:rPr sz="14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stock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reduction in insurance</a:t>
            </a:r>
            <a:r>
              <a:rPr sz="1400" spc="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premium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11"/>
              </a:spcBef>
            </a:pPr>
            <a:endParaRPr>
              <a:latin typeface="Times New Roman"/>
              <a:cs typeface="Times New Roman"/>
            </a:endParaRPr>
          </a:p>
          <a:p>
            <a:pPr marL="12699">
              <a:tabLst>
                <a:tab pos="349219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Benefits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increased reliability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increased</a:t>
            </a:r>
            <a:r>
              <a:rPr sz="1400" spc="-3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quality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increased</a:t>
            </a:r>
            <a:r>
              <a:rPr sz="1400" spc="-1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profitability</a:t>
            </a:r>
            <a:endParaRPr sz="1400">
              <a:latin typeface="Corbel"/>
              <a:cs typeface="Corbel"/>
            </a:endParaRPr>
          </a:p>
          <a:p>
            <a:pPr marL="349219">
              <a:spcBef>
                <a:spcPts val="284"/>
              </a:spcBef>
              <a:tabLst>
                <a:tab pos="697802" algn="l"/>
              </a:tabLst>
            </a:pPr>
            <a:r>
              <a:rPr sz="1100" spc="10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100" spc="10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increased</a:t>
            </a:r>
            <a:r>
              <a:rPr sz="1400" spc="-1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productivity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27"/>
              </a:spcBef>
            </a:pPr>
            <a:endParaRPr sz="1500">
              <a:latin typeface="Times New Roman"/>
              <a:cs typeface="Times New Roman"/>
            </a:endParaRPr>
          </a:p>
          <a:p>
            <a:pPr marL="577798"/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* </a:t>
            </a:r>
            <a:r>
              <a:rPr sz="1400" b="1" spc="-20" dirty="0">
                <a:solidFill>
                  <a:srgbClr val="164576"/>
                </a:solidFill>
                <a:latin typeface="Corbel"/>
                <a:cs typeface="Corbel"/>
              </a:rPr>
              <a:t>NDT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tools will vary </a:t>
            </a:r>
            <a:r>
              <a:rPr sz="1400" b="1" spc="-10" dirty="0">
                <a:solidFill>
                  <a:srgbClr val="164576"/>
                </a:solidFill>
                <a:latin typeface="Corbel"/>
                <a:cs typeface="Corbel"/>
              </a:rPr>
              <a:t>depending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upon machine and </a:t>
            </a:r>
            <a:r>
              <a:rPr sz="1400" b="1" spc="-10" dirty="0">
                <a:solidFill>
                  <a:srgbClr val="164576"/>
                </a:solidFill>
                <a:latin typeface="Corbel"/>
                <a:cs typeface="Corbel"/>
              </a:rPr>
              <a:t>types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1400" b="1" spc="-10" dirty="0">
                <a:solidFill>
                  <a:srgbClr val="164576"/>
                </a:solidFill>
                <a:latin typeface="Corbel"/>
                <a:cs typeface="Corbel"/>
              </a:rPr>
              <a:t>likely</a:t>
            </a:r>
            <a:r>
              <a:rPr sz="1400" b="1" spc="16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b="1" spc="-10" dirty="0">
                <a:solidFill>
                  <a:srgbClr val="164576"/>
                </a:solidFill>
                <a:latin typeface="Corbel"/>
                <a:cs typeface="Corbel"/>
              </a:rPr>
              <a:t>damage.</a:t>
            </a:r>
            <a:endParaRPr sz="14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74923"/>
            <a:r>
              <a:rPr sz="3300" spc="-10" dirty="0"/>
              <a:t>Maintenance </a:t>
            </a:r>
            <a:r>
              <a:rPr sz="3300" spc="-5" dirty="0"/>
              <a:t>strategy in </a:t>
            </a:r>
            <a:r>
              <a:rPr sz="3300" dirty="0"/>
              <a:t>average</a:t>
            </a:r>
            <a:r>
              <a:rPr sz="3300" spc="71" dirty="0"/>
              <a:t> </a:t>
            </a:r>
            <a:r>
              <a:rPr sz="3300" spc="-5" dirty="0"/>
              <a:t>facility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17</a:t>
            </a:r>
          </a:p>
        </p:txBody>
      </p:sp>
      <p:sp>
        <p:nvSpPr>
          <p:cNvPr id="3" name="object 3"/>
          <p:cNvSpPr/>
          <p:nvPr/>
        </p:nvSpPr>
        <p:spPr>
          <a:xfrm>
            <a:off x="2095756" y="2673351"/>
            <a:ext cx="4635499" cy="2273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316837"/>
            <a:r>
              <a:rPr sz="3300" spc="-10" dirty="0"/>
              <a:t>Condition </a:t>
            </a:r>
            <a:r>
              <a:rPr sz="3300" spc="-5" dirty="0"/>
              <a:t>Based Maintenance</a:t>
            </a:r>
            <a:r>
              <a:rPr sz="3300" spc="35" dirty="0"/>
              <a:t> </a:t>
            </a:r>
            <a:r>
              <a:rPr sz="3300" spc="-35" dirty="0"/>
              <a:t>(CBM)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8418" y="2567178"/>
            <a:ext cx="6897370" cy="1369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objective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of CBM is not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just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b="1" spc="-5" dirty="0">
                <a:solidFill>
                  <a:srgbClr val="164576"/>
                </a:solidFill>
                <a:latin typeface="Corbel"/>
                <a:cs typeface="Corbel"/>
              </a:rPr>
              <a:t>prediction of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time to  failure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,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it is also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to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maximize the </a:t>
            </a:r>
            <a:r>
              <a:rPr sz="2200" b="1" spc="-5" dirty="0">
                <a:solidFill>
                  <a:srgbClr val="164576"/>
                </a:solidFill>
                <a:latin typeface="Corbel"/>
                <a:cs typeface="Corbel"/>
              </a:rPr>
              <a:t>operating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time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for all  components and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optimize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maintenance practices,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as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well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as 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Operational</a:t>
            </a:r>
            <a:r>
              <a:rPr sz="2200" b="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b="1" spc="-10" dirty="0">
                <a:solidFill>
                  <a:srgbClr val="164576"/>
                </a:solidFill>
                <a:latin typeface="Corbel"/>
                <a:cs typeface="Corbel"/>
              </a:rPr>
              <a:t>Readiness</a:t>
            </a:r>
            <a:endParaRPr sz="2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95191" y="4055872"/>
            <a:ext cx="3465195" cy="6286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4100" dirty="0">
                <a:solidFill>
                  <a:srgbClr val="181818"/>
                </a:solidFill>
                <a:latin typeface="Corbel"/>
                <a:cs typeface="Corbel"/>
              </a:rPr>
              <a:t>Vibration</a:t>
            </a:r>
            <a:r>
              <a:rPr sz="4100" spc="-80" dirty="0">
                <a:solidFill>
                  <a:srgbClr val="181818"/>
                </a:solidFill>
                <a:latin typeface="Corbel"/>
                <a:cs typeface="Corbel"/>
              </a:rPr>
              <a:t> </a:t>
            </a:r>
            <a:r>
              <a:rPr sz="4100" spc="-5" dirty="0">
                <a:solidFill>
                  <a:srgbClr val="181818"/>
                </a:solidFill>
                <a:latin typeface="Corbel"/>
                <a:cs typeface="Corbel"/>
              </a:rPr>
              <a:t>Basics</a:t>
            </a:r>
            <a:endParaRPr sz="41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7291" y="3911219"/>
            <a:ext cx="2438400" cy="13383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62022" y="4682973"/>
            <a:ext cx="203201" cy="303530"/>
          </a:xfrm>
          <a:custGeom>
            <a:avLst/>
            <a:gdLst/>
            <a:ahLst/>
            <a:cxnLst/>
            <a:rect l="l" t="t" r="r" b="b"/>
            <a:pathLst>
              <a:path w="203200" h="303529">
                <a:moveTo>
                  <a:pt x="0" y="303174"/>
                </a:moveTo>
                <a:lnTo>
                  <a:pt x="203200" y="303174"/>
                </a:lnTo>
                <a:lnTo>
                  <a:pt x="203200" y="0"/>
                </a:lnTo>
                <a:lnTo>
                  <a:pt x="0" y="0"/>
                </a:lnTo>
                <a:lnTo>
                  <a:pt x="0" y="3031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61060" y="3966439"/>
            <a:ext cx="406400" cy="303530"/>
          </a:xfrm>
          <a:custGeom>
            <a:avLst/>
            <a:gdLst/>
            <a:ahLst/>
            <a:cxnLst/>
            <a:rect l="l" t="t" r="r" b="b"/>
            <a:pathLst>
              <a:path w="406400" h="303529">
                <a:moveTo>
                  <a:pt x="0" y="303174"/>
                </a:moveTo>
                <a:lnTo>
                  <a:pt x="406400" y="303174"/>
                </a:lnTo>
                <a:lnTo>
                  <a:pt x="406400" y="0"/>
                </a:lnTo>
                <a:lnTo>
                  <a:pt x="0" y="0"/>
                </a:lnTo>
                <a:lnTo>
                  <a:pt x="0" y="3031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19123" y="4104248"/>
            <a:ext cx="174625" cy="248285"/>
          </a:xfrm>
          <a:custGeom>
            <a:avLst/>
            <a:gdLst/>
            <a:ahLst/>
            <a:cxnLst/>
            <a:rect l="l" t="t" r="r" b="b"/>
            <a:pathLst>
              <a:path w="174625" h="248285">
                <a:moveTo>
                  <a:pt x="0" y="248043"/>
                </a:moveTo>
                <a:lnTo>
                  <a:pt x="174167" y="248043"/>
                </a:lnTo>
                <a:lnTo>
                  <a:pt x="174167" y="0"/>
                </a:lnTo>
                <a:lnTo>
                  <a:pt x="0" y="0"/>
                </a:lnTo>
                <a:lnTo>
                  <a:pt x="0" y="2480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65214" y="3516782"/>
            <a:ext cx="1541398" cy="21272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600" y="3391280"/>
            <a:ext cx="2590800" cy="20811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9644" y="2063751"/>
            <a:ext cx="7877809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Information on </a:t>
            </a:r>
            <a:r>
              <a:rPr dirty="0">
                <a:solidFill>
                  <a:srgbClr val="C05F00"/>
                </a:solidFill>
                <a:latin typeface="Arial"/>
                <a:cs typeface="Arial"/>
              </a:rPr>
              <a:t>the </a:t>
            </a:r>
            <a:r>
              <a:rPr i="1" spc="-5" dirty="0">
                <a:solidFill>
                  <a:srgbClr val="C05F00"/>
                </a:solidFill>
                <a:latin typeface="Meiryo"/>
                <a:cs typeface="Meiryo"/>
              </a:rPr>
              <a:t>‘</a:t>
            </a:r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natural frequency</a:t>
            </a:r>
            <a:r>
              <a:rPr i="1" spc="-5" dirty="0">
                <a:solidFill>
                  <a:srgbClr val="C05F00"/>
                </a:solidFill>
                <a:latin typeface="Meiryo"/>
                <a:cs typeface="Meiryo"/>
              </a:rPr>
              <a:t>’ </a:t>
            </a:r>
            <a:r>
              <a:rPr dirty="0">
                <a:solidFill>
                  <a:srgbClr val="C05F00"/>
                </a:solidFill>
                <a:latin typeface="Arial"/>
                <a:cs typeface="Arial"/>
              </a:rPr>
              <a:t>,  </a:t>
            </a:r>
            <a:r>
              <a:rPr i="1" spc="-10" dirty="0">
                <a:solidFill>
                  <a:srgbClr val="C05F00"/>
                </a:solidFill>
                <a:latin typeface="Meiryo"/>
                <a:cs typeface="Meiryo"/>
              </a:rPr>
              <a:t>‘</a:t>
            </a:r>
            <a:r>
              <a:rPr spc="-10" dirty="0">
                <a:solidFill>
                  <a:srgbClr val="C05F00"/>
                </a:solidFill>
                <a:latin typeface="Arial"/>
                <a:cs typeface="Arial"/>
              </a:rPr>
              <a:t>Vibration </a:t>
            </a:r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mode</a:t>
            </a:r>
            <a:r>
              <a:rPr i="1" spc="-5" dirty="0">
                <a:solidFill>
                  <a:srgbClr val="C05F00"/>
                </a:solidFill>
                <a:latin typeface="Meiryo"/>
                <a:cs typeface="Meiryo"/>
              </a:rPr>
              <a:t>’ </a:t>
            </a:r>
            <a:r>
              <a:rPr dirty="0">
                <a:solidFill>
                  <a:srgbClr val="C05F00"/>
                </a:solidFill>
                <a:latin typeface="Arial"/>
                <a:cs typeface="Arial"/>
              </a:rPr>
              <a:t>, </a:t>
            </a:r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and dissipation </a:t>
            </a:r>
            <a:r>
              <a:rPr dirty="0">
                <a:solidFill>
                  <a:srgbClr val="C05F00"/>
                </a:solidFill>
                <a:latin typeface="Arial"/>
                <a:cs typeface="Arial"/>
              </a:rPr>
              <a:t>of</a:t>
            </a:r>
            <a:r>
              <a:rPr spc="-61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pc="-5" dirty="0" smtClean="0">
                <a:solidFill>
                  <a:srgbClr val="C05F00"/>
                </a:solidFill>
                <a:latin typeface="Arial"/>
                <a:cs typeface="Arial"/>
              </a:rPr>
              <a:t>a</a:t>
            </a:r>
            <a:r>
              <a:rPr lang="en-GB" spc="-5" dirty="0" smtClean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pc="-5" dirty="0" smtClean="0">
                <a:solidFill>
                  <a:srgbClr val="C05F00"/>
                </a:solidFill>
                <a:latin typeface="Arial"/>
                <a:cs typeface="Arial"/>
              </a:rPr>
              <a:t>system</a:t>
            </a:r>
            <a:endParaRPr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</a:t>
            </a:r>
            <a:r>
              <a:rPr spc="5" dirty="0"/>
              <a:t>9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73276" y="3943350"/>
            <a:ext cx="1981201" cy="227330"/>
          </a:xfrm>
          <a:custGeom>
            <a:avLst/>
            <a:gdLst/>
            <a:ahLst/>
            <a:cxnLst/>
            <a:rect l="l" t="t" r="r" b="b"/>
            <a:pathLst>
              <a:path w="1981200" h="227329">
                <a:moveTo>
                  <a:pt x="0" y="226949"/>
                </a:moveTo>
                <a:lnTo>
                  <a:pt x="1981200" y="226949"/>
                </a:lnTo>
                <a:lnTo>
                  <a:pt x="1981200" y="0"/>
                </a:lnTo>
                <a:lnTo>
                  <a:pt x="0" y="0"/>
                </a:lnTo>
                <a:lnTo>
                  <a:pt x="0" y="22694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73276" y="3943350"/>
            <a:ext cx="1981201" cy="457200"/>
          </a:xfrm>
          <a:custGeom>
            <a:avLst/>
            <a:gdLst/>
            <a:ahLst/>
            <a:cxnLst/>
            <a:rect l="l" t="t" r="r" b="b"/>
            <a:pathLst>
              <a:path w="1981200" h="457200">
                <a:moveTo>
                  <a:pt x="0" y="457200"/>
                </a:moveTo>
                <a:lnTo>
                  <a:pt x="1981200" y="457200"/>
                </a:lnTo>
                <a:lnTo>
                  <a:pt x="1981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82775" y="2830449"/>
            <a:ext cx="1339851" cy="635"/>
          </a:xfrm>
          <a:custGeom>
            <a:avLst/>
            <a:gdLst/>
            <a:ahLst/>
            <a:cxnLst/>
            <a:rect l="l" t="t" r="r" b="b"/>
            <a:pathLst>
              <a:path w="1339850" h="635">
                <a:moveTo>
                  <a:pt x="0" y="0"/>
                </a:moveTo>
                <a:lnTo>
                  <a:pt x="1339850" y="127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08176" y="2641601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149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49476" y="2632076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149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86076" y="2630424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24202" y="2643123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11476" y="2632076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149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00400" y="2643123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978024" y="3204717"/>
            <a:ext cx="1784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19426" y="2824098"/>
            <a:ext cx="304800" cy="251460"/>
          </a:xfrm>
          <a:custGeom>
            <a:avLst/>
            <a:gdLst/>
            <a:ahLst/>
            <a:cxnLst/>
            <a:rect l="l" t="t" r="r" b="b"/>
            <a:pathLst>
              <a:path w="304800" h="251460">
                <a:moveTo>
                  <a:pt x="0" y="0"/>
                </a:moveTo>
                <a:lnTo>
                  <a:pt x="0" y="167513"/>
                </a:lnTo>
                <a:lnTo>
                  <a:pt x="304800" y="251206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9176" y="3076829"/>
            <a:ext cx="533400" cy="83820"/>
          </a:xfrm>
          <a:custGeom>
            <a:avLst/>
            <a:gdLst/>
            <a:ahLst/>
            <a:cxnLst/>
            <a:rect l="l" t="t" r="r" b="b"/>
            <a:pathLst>
              <a:path w="533400" h="83819">
                <a:moveTo>
                  <a:pt x="533400" y="0"/>
                </a:moveTo>
                <a:lnTo>
                  <a:pt x="0" y="83439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89176" y="3160267"/>
            <a:ext cx="533400" cy="83820"/>
          </a:xfrm>
          <a:custGeom>
            <a:avLst/>
            <a:gdLst/>
            <a:ahLst/>
            <a:cxnLst/>
            <a:rect l="l" t="t" r="r" b="b"/>
            <a:pathLst>
              <a:path w="533400" h="83819">
                <a:moveTo>
                  <a:pt x="0" y="0"/>
                </a:moveTo>
                <a:lnTo>
                  <a:pt x="533400" y="83439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03526" y="3248152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03526" y="3332354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16227" y="3409061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16227" y="3493262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70226" y="3911346"/>
            <a:ext cx="304800" cy="251460"/>
          </a:xfrm>
          <a:custGeom>
            <a:avLst/>
            <a:gdLst/>
            <a:ahLst/>
            <a:cxnLst/>
            <a:rect l="l" t="t" r="r" b="b"/>
            <a:pathLst>
              <a:path w="304800" h="251460">
                <a:moveTo>
                  <a:pt x="0" y="251078"/>
                </a:moveTo>
                <a:lnTo>
                  <a:pt x="0" y="83692"/>
                </a:lnTo>
                <a:lnTo>
                  <a:pt x="304800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05050" y="3592577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05050" y="3676778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03526" y="3742945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533400" y="0"/>
                </a:moveTo>
                <a:lnTo>
                  <a:pt x="0" y="8420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03526" y="3827146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35376" y="4170299"/>
            <a:ext cx="601980" cy="635"/>
          </a:xfrm>
          <a:custGeom>
            <a:avLst/>
            <a:gdLst/>
            <a:ahLst/>
            <a:cxnLst/>
            <a:rect l="l" t="t" r="r" b="b"/>
            <a:pathLst>
              <a:path w="601979" h="635">
                <a:moveTo>
                  <a:pt x="0" y="0"/>
                </a:moveTo>
                <a:lnTo>
                  <a:pt x="601726" y="127"/>
                </a:lnTo>
              </a:path>
            </a:pathLst>
          </a:custGeom>
          <a:ln w="12699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803901" y="3470275"/>
            <a:ext cx="1981201" cy="387926"/>
          </a:xfrm>
          <a:prstGeom prst="rect">
            <a:avLst/>
          </a:prstGeom>
          <a:solidFill>
            <a:srgbClr val="FFC000"/>
          </a:solidFill>
          <a:ln w="12700">
            <a:solidFill>
              <a:srgbClr val="103053"/>
            </a:solidFill>
          </a:ln>
        </p:spPr>
        <p:txBody>
          <a:bodyPr vert="horz" wrap="square" lIns="0" tIns="18414" rIns="0" bIns="0" rtlCol="0">
            <a:spAutoFit/>
          </a:bodyPr>
          <a:lstStyle/>
          <a:p>
            <a:pPr marR="106670" algn="ctr">
              <a:spcBef>
                <a:spcPts val="145"/>
              </a:spcBef>
            </a:pPr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558154" y="3092452"/>
            <a:ext cx="50800" cy="351154"/>
          </a:xfrm>
          <a:custGeom>
            <a:avLst/>
            <a:gdLst/>
            <a:ahLst/>
            <a:cxnLst/>
            <a:rect l="l" t="t" r="r" b="b"/>
            <a:pathLst>
              <a:path w="50800" h="351154">
                <a:moveTo>
                  <a:pt x="31806" y="50767"/>
                </a:moveTo>
                <a:lnTo>
                  <a:pt x="19106" y="50831"/>
                </a:lnTo>
                <a:lnTo>
                  <a:pt x="20447" y="350900"/>
                </a:lnTo>
                <a:lnTo>
                  <a:pt x="33147" y="350773"/>
                </a:lnTo>
                <a:lnTo>
                  <a:pt x="31806" y="50767"/>
                </a:lnTo>
                <a:close/>
              </a:path>
              <a:path w="50800" h="351154">
                <a:moveTo>
                  <a:pt x="25273" y="0"/>
                </a:moveTo>
                <a:lnTo>
                  <a:pt x="0" y="50926"/>
                </a:lnTo>
                <a:lnTo>
                  <a:pt x="19106" y="50831"/>
                </a:lnTo>
                <a:lnTo>
                  <a:pt x="19050" y="38099"/>
                </a:lnTo>
                <a:lnTo>
                  <a:pt x="44466" y="38099"/>
                </a:lnTo>
                <a:lnTo>
                  <a:pt x="25273" y="0"/>
                </a:lnTo>
                <a:close/>
              </a:path>
              <a:path w="50800" h="351154">
                <a:moveTo>
                  <a:pt x="31750" y="38099"/>
                </a:moveTo>
                <a:lnTo>
                  <a:pt x="19050" y="38099"/>
                </a:lnTo>
                <a:lnTo>
                  <a:pt x="19106" y="50831"/>
                </a:lnTo>
                <a:lnTo>
                  <a:pt x="31806" y="50767"/>
                </a:lnTo>
                <a:lnTo>
                  <a:pt x="31750" y="38099"/>
                </a:lnTo>
                <a:close/>
              </a:path>
              <a:path w="50800" h="351154">
                <a:moveTo>
                  <a:pt x="44466" y="38099"/>
                </a:moveTo>
                <a:lnTo>
                  <a:pt x="31750" y="38099"/>
                </a:lnTo>
                <a:lnTo>
                  <a:pt x="31806" y="50767"/>
                </a:lnTo>
                <a:lnTo>
                  <a:pt x="50800" y="50672"/>
                </a:lnTo>
                <a:lnTo>
                  <a:pt x="44466" y="38099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86498" y="3943350"/>
            <a:ext cx="51435" cy="374650"/>
          </a:xfrm>
          <a:custGeom>
            <a:avLst/>
            <a:gdLst/>
            <a:ahLst/>
            <a:cxnLst/>
            <a:rect l="l" t="t" r="r" b="b"/>
            <a:pathLst>
              <a:path w="51434" h="374650">
                <a:moveTo>
                  <a:pt x="19050" y="323850"/>
                </a:moveTo>
                <a:lnTo>
                  <a:pt x="0" y="323850"/>
                </a:lnTo>
                <a:lnTo>
                  <a:pt x="25526" y="374650"/>
                </a:lnTo>
                <a:lnTo>
                  <a:pt x="44577" y="336550"/>
                </a:lnTo>
                <a:lnTo>
                  <a:pt x="19050" y="336550"/>
                </a:lnTo>
                <a:lnTo>
                  <a:pt x="19050" y="323850"/>
                </a:lnTo>
                <a:close/>
              </a:path>
              <a:path w="51434" h="374650">
                <a:moveTo>
                  <a:pt x="31750" y="0"/>
                </a:moveTo>
                <a:lnTo>
                  <a:pt x="19050" y="0"/>
                </a:lnTo>
                <a:lnTo>
                  <a:pt x="19050" y="336550"/>
                </a:lnTo>
                <a:lnTo>
                  <a:pt x="31876" y="336550"/>
                </a:lnTo>
                <a:lnTo>
                  <a:pt x="31750" y="0"/>
                </a:lnTo>
                <a:close/>
              </a:path>
              <a:path w="51434" h="374650">
                <a:moveTo>
                  <a:pt x="50927" y="323850"/>
                </a:moveTo>
                <a:lnTo>
                  <a:pt x="31872" y="323850"/>
                </a:lnTo>
                <a:lnTo>
                  <a:pt x="31876" y="336550"/>
                </a:lnTo>
                <a:lnTo>
                  <a:pt x="44577" y="336550"/>
                </a:lnTo>
                <a:lnTo>
                  <a:pt x="50927" y="32385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60801" y="4170299"/>
            <a:ext cx="50800" cy="250825"/>
          </a:xfrm>
          <a:custGeom>
            <a:avLst/>
            <a:gdLst/>
            <a:ahLst/>
            <a:cxnLst/>
            <a:rect l="l" t="t" r="r" b="b"/>
            <a:pathLst>
              <a:path w="50800" h="250825">
                <a:moveTo>
                  <a:pt x="19050" y="200025"/>
                </a:moveTo>
                <a:lnTo>
                  <a:pt x="0" y="200025"/>
                </a:lnTo>
                <a:lnTo>
                  <a:pt x="25400" y="250825"/>
                </a:lnTo>
                <a:lnTo>
                  <a:pt x="44450" y="212725"/>
                </a:lnTo>
                <a:lnTo>
                  <a:pt x="19050" y="212725"/>
                </a:lnTo>
                <a:lnTo>
                  <a:pt x="19050" y="200025"/>
                </a:lnTo>
                <a:close/>
              </a:path>
              <a:path w="50800" h="250825">
                <a:moveTo>
                  <a:pt x="31750" y="0"/>
                </a:moveTo>
                <a:lnTo>
                  <a:pt x="19050" y="0"/>
                </a:lnTo>
                <a:lnTo>
                  <a:pt x="19050" y="212725"/>
                </a:lnTo>
                <a:lnTo>
                  <a:pt x="31750" y="212725"/>
                </a:lnTo>
                <a:lnTo>
                  <a:pt x="31750" y="0"/>
                </a:lnTo>
                <a:close/>
              </a:path>
              <a:path w="50800" h="250825">
                <a:moveTo>
                  <a:pt x="50800" y="200025"/>
                </a:moveTo>
                <a:lnTo>
                  <a:pt x="31750" y="200025"/>
                </a:lnTo>
                <a:lnTo>
                  <a:pt x="31750" y="212725"/>
                </a:lnTo>
                <a:lnTo>
                  <a:pt x="44450" y="212725"/>
                </a:lnTo>
                <a:lnTo>
                  <a:pt x="50800" y="20002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721100" y="4438142"/>
            <a:ext cx="177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69558" y="2720595"/>
            <a:ext cx="28194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5" dirty="0">
                <a:solidFill>
                  <a:srgbClr val="103053"/>
                </a:solidFill>
                <a:latin typeface="Times New Roman"/>
                <a:cs typeface="Times New Roman"/>
              </a:rPr>
              <a:t>kx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31307" y="4323842"/>
            <a:ext cx="53784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10" dirty="0" smtClean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r>
              <a:rPr lang="en-GB" spc="-10" dirty="0" smtClean="0">
                <a:solidFill>
                  <a:srgbClr val="103053"/>
                </a:solidFill>
                <a:latin typeface="Times New Roman"/>
                <a:cs typeface="Times New Roman"/>
              </a:rPr>
              <a:t>g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566800" y="4170298"/>
            <a:ext cx="1981201" cy="457200"/>
          </a:xfrm>
          <a:custGeom>
            <a:avLst/>
            <a:gdLst/>
            <a:ahLst/>
            <a:cxnLst/>
            <a:rect l="l" t="t" r="r" b="b"/>
            <a:pathLst>
              <a:path w="1981200" h="457200">
                <a:moveTo>
                  <a:pt x="0" y="457200"/>
                </a:moveTo>
                <a:lnTo>
                  <a:pt x="1981200" y="457200"/>
                </a:lnTo>
                <a:lnTo>
                  <a:pt x="1981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C05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66800" y="4170298"/>
            <a:ext cx="1981201" cy="457200"/>
          </a:xfrm>
          <a:custGeom>
            <a:avLst/>
            <a:gdLst/>
            <a:ahLst/>
            <a:cxnLst/>
            <a:rect l="l" t="t" r="r" b="b"/>
            <a:pathLst>
              <a:path w="1981200" h="457200">
                <a:moveTo>
                  <a:pt x="0" y="457200"/>
                </a:moveTo>
                <a:lnTo>
                  <a:pt x="1981200" y="457200"/>
                </a:lnTo>
                <a:lnTo>
                  <a:pt x="1981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396745" y="4216019"/>
            <a:ext cx="26289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598927" y="3941699"/>
            <a:ext cx="675004" cy="635"/>
          </a:xfrm>
          <a:custGeom>
            <a:avLst/>
            <a:gdLst/>
            <a:ahLst/>
            <a:cxnLst/>
            <a:rect l="l" t="t" r="r" b="b"/>
            <a:pathLst>
              <a:path w="675004" h="635">
                <a:moveTo>
                  <a:pt x="0" y="0"/>
                </a:moveTo>
                <a:lnTo>
                  <a:pt x="674624" y="127"/>
                </a:lnTo>
              </a:path>
            </a:pathLst>
          </a:custGeom>
          <a:ln w="12699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18501" y="3738499"/>
            <a:ext cx="601980" cy="635"/>
          </a:xfrm>
          <a:custGeom>
            <a:avLst/>
            <a:gdLst/>
            <a:ahLst/>
            <a:cxnLst/>
            <a:rect l="l" t="t" r="r" b="b"/>
            <a:pathLst>
              <a:path w="601979" h="635">
                <a:moveTo>
                  <a:pt x="0" y="0"/>
                </a:moveTo>
                <a:lnTo>
                  <a:pt x="601599" y="127"/>
                </a:lnTo>
              </a:path>
            </a:pathLst>
          </a:custGeom>
          <a:ln w="12699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43799" y="3738499"/>
            <a:ext cx="50800" cy="250825"/>
          </a:xfrm>
          <a:custGeom>
            <a:avLst/>
            <a:gdLst/>
            <a:ahLst/>
            <a:cxnLst/>
            <a:rect l="l" t="t" r="r" b="b"/>
            <a:pathLst>
              <a:path w="50800" h="250825">
                <a:moveTo>
                  <a:pt x="19050" y="200025"/>
                </a:moveTo>
                <a:lnTo>
                  <a:pt x="0" y="200025"/>
                </a:lnTo>
                <a:lnTo>
                  <a:pt x="25526" y="250825"/>
                </a:lnTo>
                <a:lnTo>
                  <a:pt x="44481" y="212725"/>
                </a:lnTo>
                <a:lnTo>
                  <a:pt x="19050" y="212725"/>
                </a:lnTo>
                <a:lnTo>
                  <a:pt x="19050" y="200025"/>
                </a:lnTo>
                <a:close/>
              </a:path>
              <a:path w="50800" h="250825">
                <a:moveTo>
                  <a:pt x="31750" y="0"/>
                </a:moveTo>
                <a:lnTo>
                  <a:pt x="19050" y="0"/>
                </a:lnTo>
                <a:lnTo>
                  <a:pt x="19050" y="212725"/>
                </a:lnTo>
                <a:lnTo>
                  <a:pt x="31750" y="212725"/>
                </a:lnTo>
                <a:lnTo>
                  <a:pt x="31750" y="0"/>
                </a:lnTo>
                <a:close/>
              </a:path>
              <a:path w="50800" h="250825">
                <a:moveTo>
                  <a:pt x="50800" y="200025"/>
                </a:moveTo>
                <a:lnTo>
                  <a:pt x="31750" y="200025"/>
                </a:lnTo>
                <a:lnTo>
                  <a:pt x="31750" y="212725"/>
                </a:lnTo>
                <a:lnTo>
                  <a:pt x="44481" y="212725"/>
                </a:lnTo>
                <a:lnTo>
                  <a:pt x="50800" y="20002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8059039" y="3998975"/>
            <a:ext cx="177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169151" y="3087624"/>
            <a:ext cx="50800" cy="391160"/>
          </a:xfrm>
          <a:custGeom>
            <a:avLst/>
            <a:gdLst/>
            <a:ahLst/>
            <a:cxnLst/>
            <a:rect l="l" t="t" r="r" b="b"/>
            <a:pathLst>
              <a:path w="50800" h="391160">
                <a:moveTo>
                  <a:pt x="31750" y="38099"/>
                </a:moveTo>
                <a:lnTo>
                  <a:pt x="19050" y="38099"/>
                </a:lnTo>
                <a:lnTo>
                  <a:pt x="19050" y="390651"/>
                </a:lnTo>
                <a:lnTo>
                  <a:pt x="31750" y="390651"/>
                </a:lnTo>
                <a:lnTo>
                  <a:pt x="31750" y="38099"/>
                </a:lnTo>
                <a:close/>
              </a:path>
              <a:path w="50800" h="391160">
                <a:moveTo>
                  <a:pt x="25400" y="0"/>
                </a:moveTo>
                <a:lnTo>
                  <a:pt x="0" y="50799"/>
                </a:lnTo>
                <a:lnTo>
                  <a:pt x="19050" y="50799"/>
                </a:lnTo>
                <a:lnTo>
                  <a:pt x="19050" y="38099"/>
                </a:lnTo>
                <a:lnTo>
                  <a:pt x="44450" y="38099"/>
                </a:lnTo>
                <a:lnTo>
                  <a:pt x="25400" y="0"/>
                </a:lnTo>
                <a:close/>
              </a:path>
              <a:path w="50800" h="391160">
                <a:moveTo>
                  <a:pt x="44450" y="38099"/>
                </a:moveTo>
                <a:lnTo>
                  <a:pt x="31750" y="38099"/>
                </a:lnTo>
                <a:lnTo>
                  <a:pt x="31750" y="50799"/>
                </a:lnTo>
                <a:lnTo>
                  <a:pt x="50800" y="50799"/>
                </a:lnTo>
                <a:lnTo>
                  <a:pt x="44450" y="38099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</a:t>
            </a:r>
            <a:r>
              <a:rPr spc="5" dirty="0"/>
              <a:t>9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979119" y="4890771"/>
            <a:ext cx="2602230" cy="892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Static</a:t>
            </a:r>
            <a:r>
              <a:rPr sz="2400" spc="-125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Equilibrium</a:t>
            </a:r>
            <a:endParaRPr sz="2400">
              <a:latin typeface="Times New Roman"/>
              <a:cs typeface="Times New Roman"/>
            </a:endParaRPr>
          </a:p>
          <a:p>
            <a:pPr marL="253342">
              <a:spcBef>
                <a:spcPts val="1170"/>
              </a:spcBef>
              <a:tabLst>
                <a:tab pos="1707996" algn="l"/>
              </a:tabLst>
            </a:pPr>
            <a:r>
              <a:rPr sz="2400" i="1" dirty="0">
                <a:solidFill>
                  <a:srgbClr val="C05F00"/>
                </a:solidFill>
                <a:latin typeface="Times New Roman"/>
                <a:cs typeface="Times New Roman"/>
              </a:rPr>
              <a:t>F =</a:t>
            </a:r>
            <a:r>
              <a:rPr sz="2400" i="1" spc="-5" dirty="0">
                <a:solidFill>
                  <a:srgbClr val="C05F00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C05F00"/>
                </a:solidFill>
                <a:latin typeface="Times New Roman"/>
                <a:cs typeface="Times New Roman"/>
              </a:rPr>
              <a:t>kx	</a:t>
            </a:r>
            <a:r>
              <a:rPr sz="2400" spc="-5" dirty="0">
                <a:solidFill>
                  <a:srgbClr val="C05F00"/>
                </a:solidFill>
                <a:latin typeface="Times New Roman"/>
                <a:cs typeface="Times New Roman"/>
              </a:rPr>
              <a:t>F </a:t>
            </a:r>
            <a:r>
              <a:rPr sz="2400" dirty="0">
                <a:solidFill>
                  <a:srgbClr val="C05F00"/>
                </a:solidFill>
                <a:latin typeface="Times New Roman"/>
                <a:cs typeface="Times New Roman"/>
              </a:rPr>
              <a:t>=</a:t>
            </a:r>
            <a:r>
              <a:rPr sz="2400" spc="-95" dirty="0">
                <a:solidFill>
                  <a:srgbClr val="C05F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C05F00"/>
                </a:solidFill>
                <a:latin typeface="Times New Roman"/>
                <a:cs typeface="Times New Roman"/>
              </a:rPr>
              <a:t>mg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39003" y="5093843"/>
            <a:ext cx="3423920" cy="10182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>
                <a:solidFill>
                  <a:srgbClr val="103053"/>
                </a:solidFill>
                <a:latin typeface="Times New Roman"/>
                <a:cs typeface="Times New Roman"/>
              </a:rPr>
              <a:t>k = </a:t>
            </a:r>
            <a:r>
              <a:rPr spc="-5" dirty="0">
                <a:solidFill>
                  <a:srgbClr val="103053"/>
                </a:solidFill>
                <a:latin typeface="Times New Roman"/>
                <a:cs typeface="Times New Roman"/>
              </a:rPr>
              <a:t>spring </a:t>
            </a:r>
            <a:r>
              <a:rPr dirty="0">
                <a:solidFill>
                  <a:srgbClr val="103053"/>
                </a:solidFill>
                <a:latin typeface="Times New Roman"/>
                <a:cs typeface="Times New Roman"/>
              </a:rPr>
              <a:t>rate =</a:t>
            </a:r>
            <a:r>
              <a:rPr spc="-80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103053"/>
                </a:solidFill>
                <a:latin typeface="Times New Roman"/>
                <a:cs typeface="Times New Roman"/>
              </a:rPr>
              <a:t>force/deflection</a:t>
            </a:r>
            <a:endParaRPr>
              <a:latin typeface="Times New Roman"/>
              <a:cs typeface="Times New Roman"/>
            </a:endParaRPr>
          </a:p>
          <a:p>
            <a:pPr marL="12699">
              <a:spcBef>
                <a:spcPts val="1080"/>
              </a:spcBef>
            </a:pPr>
            <a:r>
              <a:rPr dirty="0">
                <a:solidFill>
                  <a:srgbClr val="103053"/>
                </a:solidFill>
                <a:latin typeface="Times New Roman"/>
                <a:cs typeface="Times New Roman"/>
              </a:rPr>
              <a:t>x = displacement from static</a:t>
            </a:r>
            <a:r>
              <a:rPr spc="-130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103053"/>
                </a:solidFill>
                <a:latin typeface="Times New Roman"/>
                <a:cs typeface="Times New Roman"/>
              </a:rPr>
              <a:t>position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5" name="object 30"/>
          <p:cNvSpPr txBox="1"/>
          <p:nvPr/>
        </p:nvSpPr>
        <p:spPr>
          <a:xfrm>
            <a:off x="7053580" y="2714562"/>
            <a:ext cx="50291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lang="en-GB" sz="2000" spc="5" dirty="0" smtClean="0">
                <a:solidFill>
                  <a:srgbClr val="103053"/>
                </a:solidFill>
                <a:latin typeface="Times New Roman"/>
                <a:cs typeface="Times New Roman"/>
              </a:rPr>
              <a:t>ma 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Module</a:t>
            </a:r>
            <a:r>
              <a:rPr spc="-210" dirty="0"/>
              <a:t> </a:t>
            </a:r>
            <a:r>
              <a:rPr spc="-5" dirty="0"/>
              <a:t>Content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dirty="0"/>
              <a:pPr marL="62225">
                <a:lnSpc>
                  <a:spcPts val="1140"/>
                </a:lnSpc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8418" y="1988059"/>
            <a:ext cx="7047866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ts val="1340"/>
              </a:lnSpc>
            </a:pP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This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module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aims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 provide an understanding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both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Mechanical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Electrical Condition 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associated instrumentation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requirements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for successful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condition</a:t>
            </a:r>
            <a:r>
              <a:rPr sz="1400" spc="-1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monitoring.</a:t>
            </a:r>
            <a:endParaRPr sz="1400" dirty="0">
              <a:latin typeface="Corbel"/>
              <a:cs typeface="Corbe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8419" y="3007615"/>
            <a:ext cx="7359014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ts val="1340"/>
              </a:lnSpc>
            </a:pP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 main focus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Mechanical </a:t>
            </a: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Condition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is vibration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 since this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is the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most 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popular method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determining the condition and diagnosing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faults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rotational machines, although  other techniques used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condition monitoring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are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also</a:t>
            </a:r>
            <a:r>
              <a:rPr sz="1400" spc="-3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covered.</a:t>
            </a:r>
            <a:endParaRPr sz="1400" dirty="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8418" y="4157980"/>
            <a:ext cx="7111365" cy="381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515"/>
              </a:lnSpc>
            </a:pP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module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also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includes a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review of relevant sensors,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data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acquisition/ analysis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</a:t>
            </a:r>
            <a:r>
              <a:rPr sz="1400" spc="6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essential</a:t>
            </a:r>
            <a:endParaRPr sz="1400" dirty="0">
              <a:latin typeface="Corbel"/>
              <a:cs typeface="Corbel"/>
            </a:endParaRPr>
          </a:p>
          <a:p>
            <a:pPr marL="12699">
              <a:lnSpc>
                <a:spcPts val="1515"/>
              </a:lnSpc>
            </a:pP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instrumentation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required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condition</a:t>
            </a:r>
            <a:r>
              <a:rPr sz="1400" spc="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monitoring.</a:t>
            </a:r>
            <a:endParaRPr sz="1400" dirty="0">
              <a:latin typeface="Corbel"/>
              <a:cs typeface="Corbe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8418" y="5220249"/>
            <a:ext cx="7254875" cy="689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ct val="80100"/>
              </a:lnSpc>
            </a:pPr>
            <a:r>
              <a:rPr sz="1400" b="1" spc="-5" dirty="0">
                <a:solidFill>
                  <a:srgbClr val="164576"/>
                </a:solidFill>
                <a:latin typeface="Corbel"/>
                <a:cs typeface="Corbel"/>
              </a:rPr>
              <a:t>Electrical Condition </a:t>
            </a:r>
            <a:r>
              <a:rPr sz="1400" b="1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will develop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 understanding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need </a:t>
            </a:r>
            <a:r>
              <a:rPr sz="1400" spc="-25" dirty="0">
                <a:solidFill>
                  <a:srgbClr val="164576"/>
                </a:solidFill>
                <a:latin typeface="Corbel"/>
                <a:cs typeface="Corbel"/>
              </a:rPr>
              <a:t>for,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challenges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in, 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measuring electrical signals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</a:t>
            </a:r>
            <a:r>
              <a:rPr sz="1400" spc="-10" dirty="0">
                <a:solidFill>
                  <a:srgbClr val="164576"/>
                </a:solidFill>
                <a:latin typeface="Corbel"/>
                <a:cs typeface="Corbel"/>
              </a:rPr>
              <a:t>machinery.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 application of standard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non-standard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electrical  condition monitoring systems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 a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range of electrical plant will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be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explained.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The students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will learn 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 use condition monitoring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tools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then to evaluate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the data provided by</a:t>
            </a:r>
            <a:r>
              <a:rPr sz="1400" spc="-66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them.</a:t>
            </a:r>
            <a:endParaRPr sz="14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6775" y="2795651"/>
            <a:ext cx="1981201" cy="387926"/>
          </a:xfrm>
          <a:prstGeom prst="rect">
            <a:avLst/>
          </a:prstGeom>
          <a:solidFill>
            <a:srgbClr val="F0AF14"/>
          </a:solidFill>
          <a:ln w="12700">
            <a:solidFill>
              <a:srgbClr val="103053"/>
            </a:solidFill>
          </a:ln>
        </p:spPr>
        <p:txBody>
          <a:bodyPr vert="horz" wrap="square" lIns="0" tIns="18414" rIns="0" bIns="0" rtlCol="0">
            <a:spAutoFit/>
          </a:bodyPr>
          <a:lstStyle/>
          <a:p>
            <a:pPr marR="107305" algn="ctr">
              <a:spcBef>
                <a:spcPts val="145"/>
              </a:spcBef>
            </a:pPr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61029" y="2417828"/>
            <a:ext cx="50800" cy="351154"/>
          </a:xfrm>
          <a:custGeom>
            <a:avLst/>
            <a:gdLst/>
            <a:ahLst/>
            <a:cxnLst/>
            <a:rect l="l" t="t" r="r" b="b"/>
            <a:pathLst>
              <a:path w="50800" h="351155">
                <a:moveTo>
                  <a:pt x="31806" y="50720"/>
                </a:moveTo>
                <a:lnTo>
                  <a:pt x="19106" y="50752"/>
                </a:lnTo>
                <a:lnTo>
                  <a:pt x="20447" y="350774"/>
                </a:lnTo>
                <a:lnTo>
                  <a:pt x="33147" y="350774"/>
                </a:lnTo>
                <a:lnTo>
                  <a:pt x="31806" y="50720"/>
                </a:lnTo>
                <a:close/>
              </a:path>
              <a:path w="50800" h="351155">
                <a:moveTo>
                  <a:pt x="25146" y="0"/>
                </a:moveTo>
                <a:lnTo>
                  <a:pt x="0" y="50800"/>
                </a:lnTo>
                <a:lnTo>
                  <a:pt x="19106" y="50752"/>
                </a:lnTo>
                <a:lnTo>
                  <a:pt x="19050" y="38100"/>
                </a:lnTo>
                <a:lnTo>
                  <a:pt x="44370" y="37973"/>
                </a:lnTo>
                <a:lnTo>
                  <a:pt x="25146" y="0"/>
                </a:lnTo>
                <a:close/>
              </a:path>
              <a:path w="50800" h="351155">
                <a:moveTo>
                  <a:pt x="31750" y="37973"/>
                </a:moveTo>
                <a:lnTo>
                  <a:pt x="19050" y="38100"/>
                </a:lnTo>
                <a:lnTo>
                  <a:pt x="19106" y="50752"/>
                </a:lnTo>
                <a:lnTo>
                  <a:pt x="31806" y="50720"/>
                </a:lnTo>
                <a:lnTo>
                  <a:pt x="31750" y="37973"/>
                </a:lnTo>
                <a:close/>
              </a:path>
              <a:path w="50800" h="351155">
                <a:moveTo>
                  <a:pt x="44370" y="37973"/>
                </a:moveTo>
                <a:lnTo>
                  <a:pt x="31750" y="37973"/>
                </a:lnTo>
                <a:lnTo>
                  <a:pt x="31806" y="50720"/>
                </a:lnTo>
                <a:lnTo>
                  <a:pt x="50800" y="50673"/>
                </a:lnTo>
                <a:lnTo>
                  <a:pt x="44370" y="37973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89502" y="3268726"/>
            <a:ext cx="50800" cy="374650"/>
          </a:xfrm>
          <a:custGeom>
            <a:avLst/>
            <a:gdLst/>
            <a:ahLst/>
            <a:cxnLst/>
            <a:rect l="l" t="t" r="r" b="b"/>
            <a:pathLst>
              <a:path w="50800" h="374650">
                <a:moveTo>
                  <a:pt x="19045" y="323723"/>
                </a:moveTo>
                <a:lnTo>
                  <a:pt x="0" y="323723"/>
                </a:lnTo>
                <a:lnTo>
                  <a:pt x="25400" y="374650"/>
                </a:lnTo>
                <a:lnTo>
                  <a:pt x="44307" y="336550"/>
                </a:lnTo>
                <a:lnTo>
                  <a:pt x="19050" y="336550"/>
                </a:lnTo>
                <a:lnTo>
                  <a:pt x="19045" y="323723"/>
                </a:lnTo>
                <a:close/>
              </a:path>
              <a:path w="50800" h="374650">
                <a:moveTo>
                  <a:pt x="31623" y="0"/>
                </a:moveTo>
                <a:lnTo>
                  <a:pt x="18923" y="0"/>
                </a:lnTo>
                <a:lnTo>
                  <a:pt x="19050" y="336550"/>
                </a:lnTo>
                <a:lnTo>
                  <a:pt x="31623" y="336550"/>
                </a:lnTo>
                <a:lnTo>
                  <a:pt x="31623" y="0"/>
                </a:lnTo>
                <a:close/>
              </a:path>
              <a:path w="50800" h="374650">
                <a:moveTo>
                  <a:pt x="50673" y="323723"/>
                </a:moveTo>
                <a:lnTo>
                  <a:pt x="31623" y="323723"/>
                </a:lnTo>
                <a:lnTo>
                  <a:pt x="31623" y="336550"/>
                </a:lnTo>
                <a:lnTo>
                  <a:pt x="44307" y="336550"/>
                </a:lnTo>
                <a:lnTo>
                  <a:pt x="50673" y="323723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46652" y="2053591"/>
            <a:ext cx="25146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5" dirty="0">
                <a:solidFill>
                  <a:srgbClr val="103053"/>
                </a:solidFill>
                <a:latin typeface="Times New Roman"/>
                <a:cs typeface="Times New Roman"/>
              </a:rPr>
              <a:t>kx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21376" y="3063875"/>
            <a:ext cx="601980" cy="0"/>
          </a:xfrm>
          <a:custGeom>
            <a:avLst/>
            <a:gdLst/>
            <a:ahLst/>
            <a:cxnLst/>
            <a:rect l="l" t="t" r="r" b="b"/>
            <a:pathLst>
              <a:path w="601979">
                <a:moveTo>
                  <a:pt x="0" y="0"/>
                </a:moveTo>
                <a:lnTo>
                  <a:pt x="601599" y="0"/>
                </a:lnTo>
              </a:path>
            </a:pathLst>
          </a:custGeom>
          <a:ln w="127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46674" y="3063876"/>
            <a:ext cx="50800" cy="250825"/>
          </a:xfrm>
          <a:custGeom>
            <a:avLst/>
            <a:gdLst/>
            <a:ahLst/>
            <a:cxnLst/>
            <a:rect l="l" t="t" r="r" b="b"/>
            <a:pathLst>
              <a:path w="50800" h="250825">
                <a:moveTo>
                  <a:pt x="19050" y="200025"/>
                </a:moveTo>
                <a:lnTo>
                  <a:pt x="0" y="200025"/>
                </a:lnTo>
                <a:lnTo>
                  <a:pt x="25526" y="250825"/>
                </a:lnTo>
                <a:lnTo>
                  <a:pt x="44481" y="212725"/>
                </a:lnTo>
                <a:lnTo>
                  <a:pt x="19050" y="212725"/>
                </a:lnTo>
                <a:lnTo>
                  <a:pt x="19050" y="200025"/>
                </a:lnTo>
                <a:close/>
              </a:path>
              <a:path w="50800" h="250825">
                <a:moveTo>
                  <a:pt x="31750" y="0"/>
                </a:moveTo>
                <a:lnTo>
                  <a:pt x="19050" y="0"/>
                </a:lnTo>
                <a:lnTo>
                  <a:pt x="19050" y="212725"/>
                </a:lnTo>
                <a:lnTo>
                  <a:pt x="31750" y="212725"/>
                </a:lnTo>
                <a:lnTo>
                  <a:pt x="31750" y="0"/>
                </a:lnTo>
                <a:close/>
              </a:path>
              <a:path w="50800" h="250825">
                <a:moveTo>
                  <a:pt x="50800" y="200025"/>
                </a:moveTo>
                <a:lnTo>
                  <a:pt x="31750" y="200025"/>
                </a:lnTo>
                <a:lnTo>
                  <a:pt x="31750" y="212725"/>
                </a:lnTo>
                <a:lnTo>
                  <a:pt x="44481" y="212725"/>
                </a:lnTo>
                <a:lnTo>
                  <a:pt x="50800" y="20002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72025" y="2413000"/>
            <a:ext cx="50800" cy="390525"/>
          </a:xfrm>
          <a:custGeom>
            <a:avLst/>
            <a:gdLst/>
            <a:ahLst/>
            <a:cxnLst/>
            <a:rect l="l" t="t" r="r" b="b"/>
            <a:pathLst>
              <a:path w="50800" h="390525">
                <a:moveTo>
                  <a:pt x="31750" y="38100"/>
                </a:moveTo>
                <a:lnTo>
                  <a:pt x="19050" y="38100"/>
                </a:lnTo>
                <a:lnTo>
                  <a:pt x="19050" y="390525"/>
                </a:lnTo>
                <a:lnTo>
                  <a:pt x="31750" y="390525"/>
                </a:lnTo>
                <a:lnTo>
                  <a:pt x="31750" y="38100"/>
                </a:lnTo>
                <a:close/>
              </a:path>
              <a:path w="50800" h="390525">
                <a:moveTo>
                  <a:pt x="25400" y="0"/>
                </a:moveTo>
                <a:lnTo>
                  <a:pt x="0" y="50800"/>
                </a:lnTo>
                <a:lnTo>
                  <a:pt x="19050" y="50800"/>
                </a:lnTo>
                <a:lnTo>
                  <a:pt x="19050" y="38100"/>
                </a:lnTo>
                <a:lnTo>
                  <a:pt x="44450" y="38100"/>
                </a:lnTo>
                <a:lnTo>
                  <a:pt x="25400" y="0"/>
                </a:lnTo>
                <a:close/>
              </a:path>
              <a:path w="50800" h="390525">
                <a:moveTo>
                  <a:pt x="44450" y="38100"/>
                </a:moveTo>
                <a:lnTo>
                  <a:pt x="31750" y="38100"/>
                </a:lnTo>
                <a:lnTo>
                  <a:pt x="31750" y="50800"/>
                </a:lnTo>
                <a:lnTo>
                  <a:pt x="50800" y="50800"/>
                </a:lnTo>
                <a:lnTo>
                  <a:pt x="44450" y="3810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608703" y="1908791"/>
            <a:ext cx="4083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000" i="1" baseline="-16666" dirty="0" smtClean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r>
              <a:rPr lang="en-GB" sz="3000" i="1" baseline="-16666" dirty="0" smtClean="0">
                <a:solidFill>
                  <a:srgbClr val="103053"/>
                </a:solidFill>
                <a:latin typeface="Times New Roman"/>
                <a:cs typeface="Times New Roman"/>
              </a:rPr>
              <a:t>a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923560" y="5104384"/>
            <a:ext cx="497840" cy="0"/>
          </a:xfrm>
          <a:custGeom>
            <a:avLst/>
            <a:gdLst/>
            <a:ahLst/>
            <a:cxnLst/>
            <a:rect l="l" t="t" r="r" b="b"/>
            <a:pathLst>
              <a:path w="497839">
                <a:moveTo>
                  <a:pt x="0" y="0"/>
                </a:moveTo>
                <a:lnTo>
                  <a:pt x="497254" y="0"/>
                </a:lnTo>
              </a:path>
            </a:pathLst>
          </a:custGeom>
          <a:ln w="107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470857" y="4915036"/>
            <a:ext cx="166243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9374" indent="-226674">
              <a:buFont typeface="Symbol"/>
              <a:buChar char=""/>
              <a:tabLst>
                <a:tab pos="240007" algn="l"/>
              </a:tabLst>
            </a:pPr>
            <a:r>
              <a:rPr sz="2000" i="1" spc="190" dirty="0">
                <a:latin typeface="Times New Roman"/>
                <a:cs typeface="Times New Roman"/>
              </a:rPr>
              <a:t>kx</a:t>
            </a:r>
            <a:r>
              <a:rPr sz="2000" i="1" spc="-105" dirty="0">
                <a:latin typeface="Times New Roman"/>
                <a:cs typeface="Times New Roman"/>
              </a:rPr>
              <a:t> </a:t>
            </a:r>
            <a:r>
              <a:rPr sz="2000" spc="240" dirty="0">
                <a:latin typeface="Symbol"/>
                <a:cs typeface="Symbol"/>
              </a:rPr>
              <a:t>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i="1" spc="265" dirty="0">
                <a:latin typeface="Times New Roman"/>
                <a:cs typeface="Times New Roman"/>
              </a:rPr>
              <a:t>mg</a:t>
            </a:r>
            <a:r>
              <a:rPr sz="2000" i="1" spc="174" dirty="0">
                <a:latin typeface="Times New Roman"/>
                <a:cs typeface="Times New Roman"/>
              </a:rPr>
              <a:t> </a:t>
            </a:r>
            <a:r>
              <a:rPr sz="2000" spc="240" dirty="0">
                <a:latin typeface="Symbol"/>
                <a:cs typeface="Symbol"/>
              </a:rPr>
              <a:t>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215" dirty="0">
                <a:latin typeface="Times New Roman"/>
                <a:cs typeface="Times New Roman"/>
              </a:rPr>
              <a:t>0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88941" y="6362778"/>
            <a:ext cx="165100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dirty="0">
                <a:solidFill>
                  <a:srgbClr val="A6A6A6"/>
                </a:solidFill>
                <a:latin typeface="Corbel"/>
                <a:cs typeface="Corbel"/>
              </a:rPr>
              <a:t>21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5574" y="5117106"/>
            <a:ext cx="38862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165" dirty="0">
                <a:latin typeface="Times New Roman"/>
                <a:cs typeface="Times New Roman"/>
              </a:rPr>
              <a:t>dt</a:t>
            </a:r>
            <a:r>
              <a:rPr sz="2000" i="1" spc="-345" dirty="0">
                <a:latin typeface="Times New Roman"/>
                <a:cs typeface="Times New Roman"/>
              </a:rPr>
              <a:t> </a:t>
            </a:r>
            <a:r>
              <a:rPr sz="1700" spc="202" baseline="43478" dirty="0">
                <a:latin typeface="Times New Roman"/>
                <a:cs typeface="Times New Roman"/>
              </a:rPr>
              <a:t>2</a:t>
            </a:r>
            <a:endParaRPr sz="1700" baseline="43478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31795" y="4752068"/>
            <a:ext cx="483234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215" dirty="0">
                <a:latin typeface="Times New Roman"/>
                <a:cs typeface="Times New Roman"/>
              </a:rPr>
              <a:t>d</a:t>
            </a:r>
            <a:r>
              <a:rPr sz="2000" i="1" spc="-200" dirty="0">
                <a:latin typeface="Times New Roman"/>
                <a:cs typeface="Times New Roman"/>
              </a:rPr>
              <a:t> </a:t>
            </a:r>
            <a:r>
              <a:rPr sz="1700" spc="202" baseline="43478" dirty="0">
                <a:latin typeface="Times New Roman"/>
                <a:cs typeface="Times New Roman"/>
              </a:rPr>
              <a:t>2</a:t>
            </a:r>
            <a:r>
              <a:rPr sz="1700" spc="-142" baseline="43478" dirty="0">
                <a:latin typeface="Times New Roman"/>
                <a:cs typeface="Times New Roman"/>
              </a:rPr>
              <a:t> </a:t>
            </a:r>
            <a:r>
              <a:rPr sz="2000" i="1" spc="190" dirty="0">
                <a:latin typeface="Times New Roman"/>
                <a:cs typeface="Times New Roman"/>
              </a:rPr>
              <a:t>x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40526" y="4915036"/>
            <a:ext cx="249554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315" dirty="0">
                <a:latin typeface="Times New Roman"/>
                <a:cs typeface="Times New Roman"/>
              </a:rPr>
              <a:t>m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97837" y="5630169"/>
            <a:ext cx="1668146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i="1" spc="-25" dirty="0">
                <a:latin typeface="Times New Roman"/>
                <a:cs typeface="Times New Roman"/>
              </a:rPr>
              <a:t>m</a:t>
            </a:r>
            <a:r>
              <a:rPr sz="3300" spc="-37" baseline="2525" dirty="0">
                <a:latin typeface="MT Extra"/>
                <a:cs typeface="MT Extra"/>
              </a:rPr>
              <a:t></a:t>
            </a:r>
            <a:r>
              <a:rPr sz="2200" i="1" spc="-25" dirty="0">
                <a:latin typeface="Times New Roman"/>
                <a:cs typeface="Times New Roman"/>
              </a:rPr>
              <a:t>x</a:t>
            </a:r>
            <a:r>
              <a:rPr sz="3300" spc="-37" baseline="2525" dirty="0">
                <a:latin typeface="MT Extra"/>
                <a:cs typeface="MT Extra"/>
              </a:rPr>
              <a:t></a:t>
            </a:r>
            <a:r>
              <a:rPr sz="3300" spc="-517" baseline="2525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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289" dirty="0">
                <a:latin typeface="Times New Roman"/>
                <a:cs typeface="Times New Roman"/>
              </a:rPr>
              <a:t>kx</a:t>
            </a:r>
            <a:r>
              <a:rPr sz="2200" i="1" spc="-20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66" dirty="0">
                <a:latin typeface="Times New Roman"/>
                <a:cs typeface="Times New Roman"/>
              </a:rPr>
              <a:t> </a:t>
            </a:r>
            <a:r>
              <a:rPr sz="2200" spc="330" dirty="0">
                <a:latin typeface="Times New Roman"/>
                <a:cs typeface="Times New Roman"/>
              </a:rPr>
              <a:t>0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10766" y="3333497"/>
            <a:ext cx="6643370" cy="14593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00391" algn="ctr"/>
            <a:r>
              <a:rPr sz="2000" i="1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2000">
              <a:latin typeface="Times New Roman"/>
              <a:cs typeface="Times New Roman"/>
            </a:endParaRPr>
          </a:p>
          <a:p>
            <a:pPr marR="484462" algn="ctr">
              <a:spcBef>
                <a:spcPts val="85"/>
              </a:spcBef>
            </a:pPr>
            <a:r>
              <a:rPr i="1" spc="-10" dirty="0">
                <a:solidFill>
                  <a:srgbClr val="103053"/>
                </a:solidFill>
                <a:latin typeface="Times New Roman"/>
                <a:cs typeface="Times New Roman"/>
              </a:rPr>
              <a:t>mg</a:t>
            </a:r>
            <a:endParaRPr>
              <a:latin typeface="Times New Roman"/>
              <a:cs typeface="Times New Roman"/>
            </a:endParaRPr>
          </a:p>
          <a:p>
            <a:pPr>
              <a:spcBef>
                <a:spcPts val="6"/>
              </a:spcBef>
            </a:pPr>
            <a:endParaRPr sz="1700">
              <a:latin typeface="Times New Roman"/>
              <a:cs typeface="Times New Roman"/>
            </a:endParaRPr>
          </a:p>
          <a:p>
            <a:pPr marL="12699"/>
            <a:r>
              <a:rPr dirty="0">
                <a:solidFill>
                  <a:srgbClr val="164576"/>
                </a:solidFill>
                <a:latin typeface="Arial"/>
                <a:cs typeface="Arial"/>
              </a:rPr>
              <a:t>EOM </a:t>
            </a:r>
            <a:r>
              <a:rPr spc="-5" dirty="0">
                <a:solidFill>
                  <a:srgbClr val="164576"/>
                </a:solidFill>
                <a:latin typeface="Arial"/>
                <a:cs typeface="Arial"/>
              </a:rPr>
              <a:t>for small vibration </a:t>
            </a:r>
            <a:r>
              <a:rPr dirty="0">
                <a:solidFill>
                  <a:srgbClr val="164576"/>
                </a:solidFill>
                <a:latin typeface="Arial"/>
                <a:cs typeface="Arial"/>
              </a:rPr>
              <a:t>of </a:t>
            </a:r>
            <a:r>
              <a:rPr spc="-5" dirty="0">
                <a:solidFill>
                  <a:srgbClr val="164576"/>
                </a:solidFill>
                <a:latin typeface="Arial"/>
                <a:cs typeface="Arial"/>
              </a:rPr>
              <a:t>any 1DOF undamped system has</a:t>
            </a:r>
            <a:r>
              <a:rPr spc="85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164576"/>
                </a:solidFill>
                <a:latin typeface="Arial"/>
                <a:cs typeface="Arial"/>
              </a:rPr>
              <a:t>form</a:t>
            </a:r>
            <a:endParaRPr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71476" y="2598451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60" y="0"/>
                </a:lnTo>
              </a:path>
            </a:pathLst>
          </a:custGeom>
          <a:ln w="117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49262" y="2598451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360" y="0"/>
                </a:lnTo>
              </a:path>
            </a:pathLst>
          </a:custGeom>
          <a:ln w="117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55460" y="2598451"/>
            <a:ext cx="326390" cy="0"/>
          </a:xfrm>
          <a:custGeom>
            <a:avLst/>
            <a:gdLst/>
            <a:ahLst/>
            <a:cxnLst/>
            <a:rect l="l" t="t" r="r" b="b"/>
            <a:pathLst>
              <a:path w="326390">
                <a:moveTo>
                  <a:pt x="0" y="0"/>
                </a:moveTo>
                <a:lnTo>
                  <a:pt x="326360" y="0"/>
                </a:lnTo>
              </a:path>
            </a:pathLst>
          </a:custGeom>
          <a:ln w="117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17765" y="2644158"/>
            <a:ext cx="46355" cy="20955"/>
          </a:xfrm>
          <a:custGeom>
            <a:avLst/>
            <a:gdLst/>
            <a:ahLst/>
            <a:cxnLst/>
            <a:rect l="l" t="t" r="r" b="b"/>
            <a:pathLst>
              <a:path w="46354" h="20955">
                <a:moveTo>
                  <a:pt x="0" y="20628"/>
                </a:moveTo>
                <a:lnTo>
                  <a:pt x="46211" y="0"/>
                </a:lnTo>
              </a:path>
            </a:pathLst>
          </a:custGeom>
          <a:ln w="12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63976" y="2650053"/>
            <a:ext cx="67310" cy="252095"/>
          </a:xfrm>
          <a:custGeom>
            <a:avLst/>
            <a:gdLst/>
            <a:ahLst/>
            <a:cxnLst/>
            <a:rect l="l" t="t" r="r" b="b"/>
            <a:pathLst>
              <a:path w="67309" h="252094">
                <a:moveTo>
                  <a:pt x="0" y="0"/>
                </a:moveTo>
                <a:lnTo>
                  <a:pt x="66977" y="252100"/>
                </a:lnTo>
              </a:path>
            </a:pathLst>
          </a:custGeom>
          <a:ln w="297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38506" y="2221047"/>
            <a:ext cx="88900" cy="681355"/>
          </a:xfrm>
          <a:custGeom>
            <a:avLst/>
            <a:gdLst/>
            <a:ahLst/>
            <a:cxnLst/>
            <a:rect l="l" t="t" r="r" b="b"/>
            <a:pathLst>
              <a:path w="88900" h="681355">
                <a:moveTo>
                  <a:pt x="0" y="681106"/>
                </a:moveTo>
                <a:lnTo>
                  <a:pt x="88646" y="0"/>
                </a:lnTo>
              </a:path>
            </a:pathLst>
          </a:custGeom>
          <a:ln w="150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27152" y="2221045"/>
            <a:ext cx="385445" cy="0"/>
          </a:xfrm>
          <a:custGeom>
            <a:avLst/>
            <a:gdLst/>
            <a:ahLst/>
            <a:cxnLst/>
            <a:rect l="l" t="t" r="r" b="b"/>
            <a:pathLst>
              <a:path w="385445">
                <a:moveTo>
                  <a:pt x="0" y="0"/>
                </a:moveTo>
                <a:lnTo>
                  <a:pt x="384847" y="0"/>
                </a:lnTo>
              </a:path>
            </a:pathLst>
          </a:custGeom>
          <a:ln w="117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67293" y="2610962"/>
            <a:ext cx="307975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08" dirty="0">
                <a:latin typeface="Times New Roman"/>
                <a:cs typeface="Times New Roman"/>
              </a:rPr>
              <a:t>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2566" y="2211438"/>
            <a:ext cx="207010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325" dirty="0">
                <a:latin typeface="Times New Roman"/>
                <a:cs typeface="Times New Roman"/>
              </a:rPr>
              <a:t>k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61077" y="2610962"/>
            <a:ext cx="307975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08" dirty="0">
                <a:latin typeface="Times New Roman"/>
                <a:cs typeface="Times New Roman"/>
              </a:rPr>
              <a:t>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1394" y="6023902"/>
            <a:ext cx="184150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269251" algn="l"/>
                <a:tab pos="1515608" algn="l"/>
              </a:tabLst>
            </a:pPr>
            <a:r>
              <a:rPr sz="3300" spc="615" baseline="-25252" dirty="0">
                <a:latin typeface="Times New Roman"/>
                <a:cs typeface="Times New Roman"/>
              </a:rPr>
              <a:t>s</a:t>
            </a:r>
            <a:r>
              <a:rPr sz="1400" spc="275" dirty="0">
                <a:latin typeface="Times New Roman"/>
                <a:cs typeface="Times New Roman"/>
              </a:rPr>
              <a:t>2</a:t>
            </a:r>
            <a:r>
              <a:rPr sz="3300" spc="555" baseline="-25252" dirty="0">
                <a:latin typeface="Times New Roman"/>
                <a:cs typeface="Times New Roman"/>
              </a:rPr>
              <a:t>e</a:t>
            </a:r>
            <a:r>
              <a:rPr sz="1400" spc="135" dirty="0">
                <a:latin typeface="Times New Roman"/>
                <a:cs typeface="Times New Roman"/>
              </a:rPr>
              <a:t>s</a:t>
            </a:r>
            <a:r>
              <a:rPr sz="1400" spc="100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181" dirty="0">
                <a:latin typeface="Times New Roman"/>
                <a:cs typeface="Times New Roman"/>
              </a:rPr>
              <a:t>2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3300" spc="555" baseline="-25252" dirty="0">
                <a:latin typeface="Times New Roman"/>
                <a:cs typeface="Times New Roman"/>
              </a:rPr>
              <a:t>e</a:t>
            </a:r>
            <a:r>
              <a:rPr sz="1400" spc="114" dirty="0">
                <a:latin typeface="Times New Roman"/>
                <a:cs typeface="Times New Roman"/>
              </a:rPr>
              <a:t>st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80506" y="3246422"/>
            <a:ext cx="13144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8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12124" y="2574881"/>
            <a:ext cx="13144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8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32303" y="6350432"/>
            <a:ext cx="100966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900" spc="145" dirty="0">
                <a:latin typeface="Times New Roman"/>
                <a:cs typeface="Times New Roman"/>
              </a:rPr>
              <a:t>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73902" y="6150697"/>
            <a:ext cx="1708785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236233" algn="l"/>
              </a:tabLst>
            </a:pPr>
            <a:r>
              <a:rPr sz="2200" spc="360" dirty="0">
                <a:latin typeface="Symbol"/>
                <a:cs typeface="Symbol"/>
              </a:rPr>
              <a:t>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spc="450" dirty="0">
                <a:latin typeface="Symbol"/>
                <a:cs typeface="Symbol"/>
              </a:rPr>
              <a:t></a:t>
            </a:r>
            <a:r>
              <a:rPr sz="2200" spc="450" dirty="0">
                <a:latin typeface="Times New Roman"/>
                <a:cs typeface="Times New Roman"/>
              </a:rPr>
              <a:t>	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32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371" y="4840790"/>
            <a:ext cx="892810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325" dirty="0">
                <a:latin typeface="Times New Roman"/>
                <a:cs typeface="Times New Roman"/>
              </a:rPr>
              <a:t>x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135" dirty="0">
                <a:latin typeface="Times New Roman"/>
                <a:cs typeface="Times New Roman"/>
              </a:rPr>
              <a:t> </a:t>
            </a:r>
            <a:r>
              <a:rPr sz="2200" spc="195" dirty="0">
                <a:latin typeface="Times New Roman"/>
                <a:cs typeface="Times New Roman"/>
              </a:rPr>
              <a:t>e</a:t>
            </a:r>
            <a:r>
              <a:rPr sz="2000" spc="292" baseline="42735" dirty="0">
                <a:latin typeface="Times New Roman"/>
                <a:cs typeface="Times New Roman"/>
              </a:rPr>
              <a:t>st</a:t>
            </a:r>
            <a:endParaRPr sz="2000" baseline="42735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7043" y="3951079"/>
            <a:ext cx="383541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470" dirty="0">
                <a:latin typeface="Symbol"/>
                <a:cs typeface="Symbol"/>
              </a:rPr>
              <a:t></a:t>
            </a:r>
            <a:r>
              <a:rPr sz="2000" spc="270" baseline="-23504" dirty="0">
                <a:latin typeface="Times New Roman"/>
                <a:cs typeface="Times New Roman"/>
              </a:rPr>
              <a:t>n</a:t>
            </a:r>
            <a:endParaRPr sz="2000" baseline="-23504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8370" y="3061346"/>
            <a:ext cx="1815464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066069" algn="l"/>
              </a:tabLst>
            </a:pPr>
            <a:r>
              <a:rPr sz="2200" spc="325" dirty="0">
                <a:latin typeface="Times New Roman"/>
                <a:cs typeface="Times New Roman"/>
              </a:rPr>
              <a:t>x</a:t>
            </a:r>
            <a:r>
              <a:rPr sz="2200" spc="204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</a:t>
            </a:r>
            <a:r>
              <a:rPr sz="2200" spc="110" dirty="0">
                <a:latin typeface="Times New Roman"/>
                <a:cs typeface="Times New Roman"/>
              </a:rPr>
              <a:t> </a:t>
            </a:r>
            <a:r>
              <a:rPr sz="2200" spc="450" dirty="0">
                <a:latin typeface="Symbol"/>
                <a:cs typeface="Symbol"/>
              </a:rPr>
              <a:t></a:t>
            </a:r>
            <a:r>
              <a:rPr sz="2200" spc="450" dirty="0">
                <a:latin typeface="Times New Roman"/>
                <a:cs typeface="Times New Roman"/>
              </a:rPr>
              <a:t>	</a:t>
            </a:r>
            <a:r>
              <a:rPr sz="2200" spc="325" dirty="0">
                <a:latin typeface="Times New Roman"/>
                <a:cs typeface="Times New Roman"/>
              </a:rPr>
              <a:t>x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150" dirty="0">
                <a:latin typeface="Times New Roman"/>
                <a:cs typeface="Times New Roman"/>
              </a:rPr>
              <a:t> </a:t>
            </a:r>
            <a:r>
              <a:rPr sz="2200" spc="32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21232" y="2389814"/>
            <a:ext cx="71247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9700" algn="l"/>
              </a:tabLst>
            </a:pPr>
            <a:r>
              <a:rPr sz="2200" spc="470" dirty="0">
                <a:latin typeface="Symbol"/>
                <a:cs typeface="Symbol"/>
              </a:rPr>
              <a:t></a:t>
            </a:r>
            <a:r>
              <a:rPr sz="2000" spc="270" baseline="-23504" dirty="0">
                <a:latin typeface="Times New Roman"/>
                <a:cs typeface="Times New Roman"/>
              </a:rPr>
              <a:t>n</a:t>
            </a:r>
            <a:r>
              <a:rPr sz="2000" baseline="-23504" dirty="0">
                <a:latin typeface="Times New Roman"/>
                <a:cs typeface="Times New Roman"/>
              </a:rPr>
              <a:t>	</a:t>
            </a:r>
            <a:r>
              <a:rPr sz="2200" spc="360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47922" y="2211439"/>
            <a:ext cx="56578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70807" algn="l"/>
              </a:tabLst>
            </a:pPr>
            <a:r>
              <a:rPr sz="3300" spc="541" baseline="-35353" dirty="0">
                <a:latin typeface="Symbol"/>
                <a:cs typeface="Symbol"/>
              </a:rPr>
              <a:t></a:t>
            </a:r>
            <a:r>
              <a:rPr sz="3300" spc="541" baseline="-35353" dirty="0">
                <a:latin typeface="Times New Roman"/>
                <a:cs typeface="Times New Roman"/>
              </a:rPr>
              <a:t>	</a:t>
            </a:r>
            <a:r>
              <a:rPr sz="2200" spc="325" dirty="0">
                <a:latin typeface="Times New Roman"/>
                <a:cs typeface="Times New Roman"/>
              </a:rPr>
              <a:t>k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60273" y="2263039"/>
            <a:ext cx="383541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spc="705" baseline="-25252" dirty="0">
                <a:latin typeface="Symbol"/>
                <a:cs typeface="Symbol"/>
              </a:rPr>
              <a:t></a:t>
            </a:r>
            <a:r>
              <a:rPr sz="1400" spc="181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72016" y="2644871"/>
            <a:ext cx="723265" cy="614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250" dirty="0">
                <a:latin typeface="Symbol"/>
                <a:cs typeface="Symbol"/>
              </a:rPr>
              <a:t></a:t>
            </a:r>
            <a:r>
              <a:rPr sz="2200" spc="250" dirty="0">
                <a:latin typeface="Times New Roman"/>
                <a:cs typeface="Times New Roman"/>
              </a:rPr>
              <a:t> </a:t>
            </a:r>
            <a:r>
              <a:rPr sz="3300" spc="764" baseline="6313" dirty="0">
                <a:latin typeface="Times New Roman"/>
                <a:cs typeface="Times New Roman"/>
              </a:rPr>
              <a:t>m</a:t>
            </a:r>
            <a:r>
              <a:rPr sz="3300" spc="-555" baseline="6313" dirty="0">
                <a:latin typeface="Times New Roman"/>
                <a:cs typeface="Times New Roman"/>
              </a:rPr>
              <a:t> </a:t>
            </a:r>
            <a:r>
              <a:rPr sz="2200" spc="250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  <a:p>
            <a:pPr marL="20953">
              <a:spcBef>
                <a:spcPts val="541"/>
              </a:spcBef>
            </a:pPr>
            <a:r>
              <a:rPr sz="1400" spc="181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72016" y="2232067"/>
            <a:ext cx="723265" cy="343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70813" algn="l"/>
              </a:tabLst>
            </a:pPr>
            <a:r>
              <a:rPr sz="2200" spc="250" dirty="0">
                <a:latin typeface="Symbol"/>
                <a:cs typeface="Symbol"/>
              </a:rPr>
              <a:t></a:t>
            </a:r>
            <a:r>
              <a:rPr sz="2200" spc="250" dirty="0">
                <a:latin typeface="Times New Roman"/>
                <a:cs typeface="Times New Roman"/>
              </a:rPr>
              <a:t>	</a:t>
            </a:r>
            <a:r>
              <a:rPr sz="2200" spc="250" dirty="0">
                <a:latin typeface="Symbol"/>
                <a:cs typeface="Symbol"/>
              </a:rPr>
              <a:t>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49871" y="4840790"/>
            <a:ext cx="1174751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spc="-301" baseline="2525" dirty="0">
                <a:latin typeface="MT Extra"/>
                <a:cs typeface="MT Extra"/>
              </a:rPr>
              <a:t></a:t>
            </a:r>
            <a:r>
              <a:rPr sz="2200" spc="-200" dirty="0">
                <a:latin typeface="Times New Roman"/>
                <a:cs typeface="Times New Roman"/>
              </a:rPr>
              <a:t>x</a:t>
            </a:r>
            <a:r>
              <a:rPr sz="3300" spc="-301" baseline="2525" dirty="0">
                <a:latin typeface="MT Extra"/>
                <a:cs typeface="MT Extra"/>
              </a:rPr>
              <a:t></a:t>
            </a:r>
            <a:r>
              <a:rPr sz="3300" spc="-301" baseline="2525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61" dirty="0">
                <a:latin typeface="Times New Roman"/>
                <a:cs typeface="Times New Roman"/>
              </a:rPr>
              <a:t> </a:t>
            </a:r>
            <a:r>
              <a:rPr sz="2200" spc="240" dirty="0">
                <a:latin typeface="Times New Roman"/>
                <a:cs typeface="Times New Roman"/>
              </a:rPr>
              <a:t>s</a:t>
            </a:r>
            <a:r>
              <a:rPr sz="2000" spc="359" baseline="42735" dirty="0">
                <a:latin typeface="Times New Roman"/>
                <a:cs typeface="Times New Roman"/>
              </a:rPr>
              <a:t>2</a:t>
            </a:r>
            <a:r>
              <a:rPr sz="2200" spc="240" dirty="0">
                <a:latin typeface="Times New Roman"/>
                <a:cs typeface="Times New Roman"/>
              </a:rPr>
              <a:t>e</a:t>
            </a:r>
            <a:r>
              <a:rPr sz="2000" spc="359" baseline="42735" dirty="0">
                <a:latin typeface="Times New Roman"/>
                <a:cs typeface="Times New Roman"/>
              </a:rPr>
              <a:t>st</a:t>
            </a:r>
            <a:endParaRPr sz="2000" baseline="42735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45452" y="4840790"/>
            <a:ext cx="102870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186" dirty="0">
                <a:latin typeface="Times New Roman"/>
                <a:cs typeface="Times New Roman"/>
              </a:rPr>
              <a:t>x</a:t>
            </a:r>
            <a:r>
              <a:rPr sz="3300" spc="-277" baseline="2525" dirty="0">
                <a:latin typeface="MT Extra"/>
                <a:cs typeface="MT Extra"/>
              </a:rPr>
              <a:t></a:t>
            </a:r>
            <a:r>
              <a:rPr sz="3300" spc="-277" baseline="2525" dirty="0">
                <a:latin typeface="Times New Roman"/>
                <a:cs typeface="Times New Roman"/>
              </a:rPr>
              <a:t> 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spc="210" dirty="0">
                <a:latin typeface="Times New Roman"/>
                <a:cs typeface="Times New Roman"/>
              </a:rPr>
              <a:t>se</a:t>
            </a:r>
            <a:r>
              <a:rPr sz="2000" spc="315" baseline="42735" dirty="0">
                <a:latin typeface="Times New Roman"/>
                <a:cs typeface="Times New Roman"/>
              </a:rPr>
              <a:t>st</a:t>
            </a:r>
            <a:endParaRPr sz="2000" baseline="42735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9882" y="3048081"/>
            <a:ext cx="22542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114" dirty="0">
                <a:latin typeface="MT Extra"/>
                <a:cs typeface="MT Extra"/>
              </a:rPr>
              <a:t></a:t>
            </a:r>
            <a:r>
              <a:rPr sz="2200" spc="215" dirty="0">
                <a:latin typeface="MT Extra"/>
                <a:cs typeface="MT Extra"/>
              </a:rPr>
              <a:t></a:t>
            </a:r>
            <a:endParaRPr sz="2200" dirty="0">
              <a:latin typeface="MT Extra"/>
              <a:cs typeface="MT Extr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2719" y="2389812"/>
            <a:ext cx="228219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45" dirty="0">
                <a:latin typeface="Times New Roman"/>
                <a:cs typeface="Times New Roman"/>
              </a:rPr>
              <a:t>m</a:t>
            </a:r>
            <a:r>
              <a:rPr sz="3300" spc="-67" baseline="2525" dirty="0">
                <a:latin typeface="MT Extra"/>
                <a:cs typeface="MT Extra"/>
              </a:rPr>
              <a:t></a:t>
            </a:r>
            <a:r>
              <a:rPr sz="2200" spc="-45" dirty="0">
                <a:latin typeface="Times New Roman"/>
                <a:cs typeface="Times New Roman"/>
              </a:rPr>
              <a:t>x</a:t>
            </a:r>
            <a:r>
              <a:rPr sz="3300" spc="-67" baseline="2525" dirty="0">
                <a:latin typeface="MT Extra"/>
                <a:cs typeface="MT Extra"/>
              </a:rPr>
              <a:t></a:t>
            </a:r>
            <a:r>
              <a:rPr sz="3300" spc="-165" baseline="2525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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3300" spc="375" baseline="-5050" dirty="0">
                <a:latin typeface="Symbol"/>
                <a:cs typeface="Symbol"/>
              </a:rPr>
              <a:t></a:t>
            </a:r>
            <a:r>
              <a:rPr sz="3300" spc="397" baseline="-5050" dirty="0">
                <a:latin typeface="Times New Roman"/>
                <a:cs typeface="Times New Roman"/>
              </a:rPr>
              <a:t> </a:t>
            </a:r>
            <a:r>
              <a:rPr sz="3300" spc="487" baseline="35353" dirty="0">
                <a:latin typeface="Times New Roman"/>
                <a:cs typeface="Times New Roman"/>
              </a:rPr>
              <a:t>k</a:t>
            </a:r>
            <a:r>
              <a:rPr sz="3300" spc="434" baseline="35353" dirty="0">
                <a:latin typeface="Times New Roman"/>
                <a:cs typeface="Times New Roman"/>
              </a:rPr>
              <a:t> </a:t>
            </a:r>
            <a:r>
              <a:rPr sz="3300" spc="494" baseline="-5050" dirty="0">
                <a:latin typeface="Symbol"/>
                <a:cs typeface="Symbol"/>
              </a:rPr>
              <a:t></a:t>
            </a:r>
            <a:r>
              <a:rPr sz="2200" spc="330" dirty="0">
                <a:latin typeface="Times New Roman"/>
                <a:cs typeface="Times New Roman"/>
              </a:rPr>
              <a:t>x</a:t>
            </a:r>
            <a:r>
              <a:rPr sz="2200" spc="120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325" dirty="0">
                <a:latin typeface="Times New Roman"/>
                <a:cs typeface="Times New Roman"/>
              </a:rPr>
              <a:t>0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2719" y="1727866"/>
            <a:ext cx="176339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45" dirty="0">
                <a:latin typeface="Times New Roman"/>
                <a:cs typeface="Times New Roman"/>
              </a:rPr>
              <a:t>m</a:t>
            </a:r>
            <a:r>
              <a:rPr sz="3300" spc="-67" baseline="2525" dirty="0">
                <a:latin typeface="MT Extra"/>
                <a:cs typeface="MT Extra"/>
              </a:rPr>
              <a:t></a:t>
            </a:r>
            <a:r>
              <a:rPr sz="2200" spc="-45" dirty="0">
                <a:latin typeface="Times New Roman"/>
                <a:cs typeface="Times New Roman"/>
              </a:rPr>
              <a:t>x</a:t>
            </a:r>
            <a:r>
              <a:rPr sz="3300" spc="-67" baseline="2525" dirty="0">
                <a:latin typeface="MT Extra"/>
                <a:cs typeface="MT Extra"/>
              </a:rPr>
              <a:t></a:t>
            </a:r>
            <a:r>
              <a:rPr sz="3300" spc="-233" baseline="2525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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325" dirty="0">
                <a:latin typeface="Times New Roman"/>
                <a:cs typeface="Times New Roman"/>
              </a:rPr>
              <a:t>kx</a:t>
            </a:r>
            <a:r>
              <a:rPr sz="2200" spc="54" dirty="0">
                <a:latin typeface="Times New Roman"/>
                <a:cs typeface="Times New Roman"/>
              </a:rPr>
              <a:t> </a:t>
            </a:r>
            <a:r>
              <a:rPr sz="2200" spc="360" dirty="0">
                <a:latin typeface="Symbol"/>
                <a:cs typeface="Symbol"/>
              </a:rPr>
              <a:t></a:t>
            </a:r>
            <a:r>
              <a:rPr sz="2200" spc="-61" dirty="0">
                <a:latin typeface="Times New Roman"/>
                <a:cs typeface="Times New Roman"/>
              </a:rPr>
              <a:t> </a:t>
            </a:r>
            <a:r>
              <a:rPr sz="2200" spc="325" dirty="0">
                <a:latin typeface="Times New Roman"/>
                <a:cs typeface="Times New Roman"/>
              </a:rPr>
              <a:t>0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88941" y="6340045"/>
            <a:ext cx="16573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b="1" dirty="0">
                <a:solidFill>
                  <a:srgbClr val="A6A6A6"/>
                </a:solidFill>
                <a:latin typeface="Corbel"/>
                <a:cs typeface="Corbel"/>
              </a:rPr>
              <a:t>22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28624" y="4441445"/>
            <a:ext cx="259461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164576"/>
                </a:solidFill>
                <a:latin typeface="Times New Roman"/>
                <a:cs typeface="Times New Roman"/>
              </a:rPr>
              <a:t>Solution is of the form</a:t>
            </a:r>
            <a:r>
              <a:rPr sz="2000" spc="-165" dirty="0">
                <a:solidFill>
                  <a:srgbClr val="164576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164576"/>
                </a:solidFill>
                <a:latin typeface="Times New Roman"/>
                <a:cs typeface="Times New Roman"/>
              </a:rPr>
              <a:t>of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8624" y="5625897"/>
            <a:ext cx="265684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164576"/>
                </a:solidFill>
                <a:latin typeface="Times New Roman"/>
                <a:cs typeface="Times New Roman"/>
              </a:rPr>
              <a:t>Therefore, by</a:t>
            </a:r>
            <a:r>
              <a:rPr sz="2000" spc="-71" dirty="0">
                <a:solidFill>
                  <a:srgbClr val="164576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Times New Roman"/>
                <a:cs typeface="Times New Roman"/>
              </a:rPr>
              <a:t>substitution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96468" y="3988563"/>
            <a:ext cx="4631232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5" dirty="0">
                <a:solidFill>
                  <a:srgbClr val="164576"/>
                </a:solidFill>
                <a:latin typeface="Arial"/>
                <a:cs typeface="Arial"/>
              </a:rPr>
              <a:t>is </a:t>
            </a:r>
            <a:r>
              <a:rPr dirty="0">
                <a:solidFill>
                  <a:srgbClr val="164576"/>
                </a:solidFill>
                <a:latin typeface="Arial"/>
                <a:cs typeface="Arial"/>
              </a:rPr>
              <a:t>the </a:t>
            </a:r>
            <a:r>
              <a:rPr spc="-5" dirty="0" smtClean="0">
                <a:solidFill>
                  <a:srgbClr val="164576"/>
                </a:solidFill>
                <a:latin typeface="Arial"/>
                <a:cs typeface="Arial"/>
              </a:rPr>
              <a:t>natural</a:t>
            </a:r>
            <a:r>
              <a:rPr lang="en-GB" spc="-5" dirty="0" smtClean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pc="-5" dirty="0" smtClean="0">
                <a:solidFill>
                  <a:srgbClr val="164576"/>
                </a:solidFill>
                <a:latin typeface="Arial"/>
                <a:cs typeface="Arial"/>
              </a:rPr>
              <a:t>frequency</a:t>
            </a:r>
            <a:endParaRPr dirty="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91290" y="3802298"/>
            <a:ext cx="40006" cy="23495"/>
          </a:xfrm>
          <a:custGeom>
            <a:avLst/>
            <a:gdLst/>
            <a:ahLst/>
            <a:cxnLst/>
            <a:rect l="l" t="t" r="r" b="b"/>
            <a:pathLst>
              <a:path w="40005" h="23495">
                <a:moveTo>
                  <a:pt x="0" y="22891"/>
                </a:moveTo>
                <a:lnTo>
                  <a:pt x="39960" y="0"/>
                </a:lnTo>
              </a:path>
            </a:pathLst>
          </a:custGeom>
          <a:ln w="13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31249" y="3808838"/>
            <a:ext cx="58419" cy="167640"/>
          </a:xfrm>
          <a:custGeom>
            <a:avLst/>
            <a:gdLst/>
            <a:ahLst/>
            <a:cxnLst/>
            <a:rect l="l" t="t" r="r" b="b"/>
            <a:pathLst>
              <a:path w="58419" h="167639">
                <a:moveTo>
                  <a:pt x="0" y="0"/>
                </a:moveTo>
                <a:lnTo>
                  <a:pt x="57929" y="167561"/>
                </a:lnTo>
              </a:path>
            </a:pathLst>
          </a:custGeom>
          <a:ln w="261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95695" y="3503963"/>
            <a:ext cx="76835" cy="472440"/>
          </a:xfrm>
          <a:custGeom>
            <a:avLst/>
            <a:gdLst/>
            <a:ahLst/>
            <a:cxnLst/>
            <a:rect l="l" t="t" r="r" b="b"/>
            <a:pathLst>
              <a:path w="76835" h="472439">
                <a:moveTo>
                  <a:pt x="0" y="472437"/>
                </a:moveTo>
                <a:lnTo>
                  <a:pt x="76694" y="0"/>
                </a:lnTo>
              </a:path>
            </a:pathLst>
          </a:custGeom>
          <a:ln w="13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72390" y="3503963"/>
            <a:ext cx="618489" cy="0"/>
          </a:xfrm>
          <a:custGeom>
            <a:avLst/>
            <a:gdLst/>
            <a:ahLst/>
            <a:cxnLst/>
            <a:rect l="l" t="t" r="r" b="b"/>
            <a:pathLst>
              <a:path w="618489">
                <a:moveTo>
                  <a:pt x="0" y="0"/>
                </a:moveTo>
                <a:lnTo>
                  <a:pt x="618319" y="0"/>
                </a:lnTo>
              </a:path>
            </a:pathLst>
          </a:custGeom>
          <a:ln w="13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23305" y="4324361"/>
            <a:ext cx="1259840" cy="233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154962" algn="l"/>
              </a:tabLst>
            </a:pPr>
            <a:r>
              <a:rPr sz="1500" spc="-5" dirty="0">
                <a:latin typeface="Times New Roman"/>
                <a:cs typeface="Times New Roman"/>
              </a:rPr>
              <a:t>1	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23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423655" y="3156328"/>
            <a:ext cx="117475" cy="233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5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6946" y="2252828"/>
            <a:ext cx="295910" cy="381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113" baseline="-24943" dirty="0">
                <a:latin typeface="Times New Roman"/>
                <a:cs typeface="Times New Roman"/>
              </a:rPr>
              <a:t>e</a:t>
            </a:r>
            <a:r>
              <a:rPr sz="1500" spc="-10" dirty="0">
                <a:latin typeface="Times New Roman"/>
                <a:cs typeface="Times New Roman"/>
              </a:rPr>
              <a:t>st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26682" y="2252828"/>
            <a:ext cx="537210" cy="381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75" baseline="-24943" dirty="0">
                <a:latin typeface="Times New Roman"/>
                <a:cs typeface="Times New Roman"/>
              </a:rPr>
              <a:t>s</a:t>
            </a:r>
            <a:r>
              <a:rPr sz="1500" spc="49" dirty="0">
                <a:latin typeface="Times New Roman"/>
                <a:cs typeface="Times New Roman"/>
              </a:rPr>
              <a:t>2</a:t>
            </a:r>
            <a:r>
              <a:rPr sz="3700" spc="75" baseline="-24943" dirty="0">
                <a:latin typeface="Times New Roman"/>
                <a:cs typeface="Times New Roman"/>
              </a:rPr>
              <a:t>e</a:t>
            </a:r>
            <a:r>
              <a:rPr sz="1500" spc="49" dirty="0">
                <a:latin typeface="Times New Roman"/>
                <a:cs typeface="Times New Roman"/>
              </a:rPr>
              <a:t>st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17307" y="3518428"/>
            <a:ext cx="117475" cy="401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5" dirty="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  <a:p>
            <a:pPr marL="33017">
              <a:spcBef>
                <a:spcPts val="120"/>
              </a:spcBef>
            </a:pPr>
            <a:r>
              <a:rPr sz="1000" spc="10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34441" y="2615982"/>
            <a:ext cx="90805" cy="1524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10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49320" y="3532021"/>
            <a:ext cx="1245235" cy="381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85" dirty="0">
                <a:latin typeface="Times New Roman"/>
                <a:cs typeface="Times New Roman"/>
              </a:rPr>
              <a:t>/</a:t>
            </a:r>
            <a:r>
              <a:rPr sz="2500" spc="85" dirty="0">
                <a:latin typeface="Symbol"/>
                <a:cs typeface="Symbol"/>
              </a:rPr>
              <a:t></a:t>
            </a:r>
            <a:r>
              <a:rPr sz="2500" spc="-39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Times New Roman"/>
                <a:cs typeface="Times New Roman"/>
              </a:rPr>
              <a:t>i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-22988" dirty="0">
                <a:latin typeface="Times New Roman"/>
                <a:cs typeface="Times New Roman"/>
              </a:rPr>
              <a:t>n</a:t>
            </a:r>
            <a:endParaRPr sz="2200" baseline="-22988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26681" y="3532022"/>
            <a:ext cx="1113791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64786" algn="l"/>
              </a:tabLst>
            </a:pPr>
            <a:r>
              <a:rPr sz="2500" spc="5" dirty="0">
                <a:latin typeface="Times New Roman"/>
                <a:cs typeface="Times New Roman"/>
              </a:rPr>
              <a:t>s</a:t>
            </a:r>
            <a:r>
              <a:rPr sz="2500" spc="-3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10" dirty="0">
                <a:latin typeface="Times New Roman"/>
                <a:cs typeface="Times New Roman"/>
              </a:rPr>
              <a:t>	</a:t>
            </a:r>
            <a:r>
              <a:rPr sz="2500" spc="10" dirty="0">
                <a:latin typeface="Symbol"/>
                <a:cs typeface="Symbol"/>
              </a:rPr>
              <a:t></a:t>
            </a:r>
            <a:r>
              <a:rPr sz="2500" spc="-33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endParaRPr sz="25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26682" y="2950873"/>
            <a:ext cx="1511300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100991" algn="l"/>
              </a:tabLst>
            </a:pPr>
            <a:r>
              <a:rPr sz="2500" spc="66" dirty="0">
                <a:latin typeface="Times New Roman"/>
                <a:cs typeface="Times New Roman"/>
              </a:rPr>
              <a:t>s</a:t>
            </a:r>
            <a:r>
              <a:rPr sz="2200" spc="96" baseline="42145" dirty="0">
                <a:latin typeface="Times New Roman"/>
                <a:cs typeface="Times New Roman"/>
              </a:rPr>
              <a:t>2</a:t>
            </a:r>
            <a:r>
              <a:rPr sz="2200" spc="682" baseline="4214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4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42145" dirty="0">
                <a:latin typeface="Times New Roman"/>
                <a:cs typeface="Times New Roman"/>
              </a:rPr>
              <a:t>2	</a:t>
            </a:r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-186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10347" y="2393413"/>
            <a:ext cx="42227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-186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51525" y="2393414"/>
            <a:ext cx="579755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42145" dirty="0">
                <a:latin typeface="Times New Roman"/>
                <a:cs typeface="Times New Roman"/>
              </a:rPr>
              <a:t>2</a:t>
            </a:r>
            <a:endParaRPr sz="2200" baseline="4214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41366" y="3975034"/>
            <a:ext cx="2576831" cy="3795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700" spc="15" baseline="-26077" dirty="0">
                <a:latin typeface="Times New Roman"/>
                <a:cs typeface="Times New Roman"/>
              </a:rPr>
              <a:t>x </a:t>
            </a:r>
            <a:r>
              <a:rPr sz="3700" spc="15" baseline="-26077" dirty="0">
                <a:latin typeface="Symbol"/>
                <a:cs typeface="Symbol"/>
              </a:rPr>
              <a:t></a:t>
            </a:r>
            <a:r>
              <a:rPr sz="3700" spc="15" baseline="-26077" dirty="0">
                <a:latin typeface="Times New Roman"/>
                <a:cs typeface="Times New Roman"/>
              </a:rPr>
              <a:t> C </a:t>
            </a:r>
            <a:r>
              <a:rPr sz="3700" spc="37" baseline="-26077" dirty="0">
                <a:latin typeface="Times New Roman"/>
                <a:cs typeface="Times New Roman"/>
              </a:rPr>
              <a:t>e</a:t>
            </a:r>
            <a:r>
              <a:rPr sz="1500" spc="25" dirty="0">
                <a:latin typeface="Times New Roman"/>
                <a:cs typeface="Times New Roman"/>
              </a:rPr>
              <a:t>i</a:t>
            </a:r>
            <a:r>
              <a:rPr sz="1500" spc="25" dirty="0">
                <a:latin typeface="Symbol"/>
                <a:cs typeface="Symbol"/>
              </a:rPr>
              <a:t></a:t>
            </a:r>
            <a:r>
              <a:rPr sz="1500" spc="37" baseline="-19444" dirty="0">
                <a:latin typeface="Times New Roman"/>
                <a:cs typeface="Times New Roman"/>
              </a:rPr>
              <a:t>n  </a:t>
            </a:r>
            <a:r>
              <a:rPr sz="1500" spc="-5" dirty="0">
                <a:latin typeface="Times New Roman"/>
                <a:cs typeface="Times New Roman"/>
              </a:rPr>
              <a:t>t  </a:t>
            </a:r>
            <a:r>
              <a:rPr sz="3700" spc="15" baseline="-26077" dirty="0">
                <a:latin typeface="Symbol"/>
                <a:cs typeface="Symbol"/>
              </a:rPr>
              <a:t></a:t>
            </a:r>
            <a:r>
              <a:rPr sz="3700" spc="15" baseline="-26077" dirty="0">
                <a:latin typeface="Times New Roman"/>
                <a:cs typeface="Times New Roman"/>
              </a:rPr>
              <a:t> C </a:t>
            </a:r>
            <a:r>
              <a:rPr sz="3700" spc="52" baseline="-26077" dirty="0">
                <a:latin typeface="Times New Roman"/>
                <a:cs typeface="Times New Roman"/>
              </a:rPr>
              <a:t>e</a:t>
            </a:r>
            <a:r>
              <a:rPr sz="1500" spc="35" dirty="0">
                <a:latin typeface="Symbol"/>
                <a:cs typeface="Symbol"/>
              </a:rPr>
              <a:t></a:t>
            </a:r>
            <a:r>
              <a:rPr sz="1500" spc="35" dirty="0">
                <a:latin typeface="Times New Roman"/>
                <a:cs typeface="Times New Roman"/>
              </a:rPr>
              <a:t>i</a:t>
            </a:r>
            <a:r>
              <a:rPr sz="1500" spc="35" dirty="0">
                <a:latin typeface="Symbol"/>
                <a:cs typeface="Symbol"/>
              </a:rPr>
              <a:t></a:t>
            </a:r>
            <a:r>
              <a:rPr sz="1500" spc="52" baseline="-19444" dirty="0">
                <a:latin typeface="Times New Roman"/>
                <a:cs typeface="Times New Roman"/>
              </a:rPr>
              <a:t>n</a:t>
            </a:r>
            <a:r>
              <a:rPr sz="1500" spc="382" baseline="-19444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0844" y="1813180"/>
            <a:ext cx="157162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solidFill>
                  <a:srgbClr val="164576"/>
                </a:solidFill>
                <a:latin typeface="Times New Roman"/>
                <a:cs typeface="Times New Roman"/>
              </a:rPr>
              <a:t>By</a:t>
            </a:r>
            <a:r>
              <a:rPr sz="2000" spc="-49" dirty="0">
                <a:solidFill>
                  <a:srgbClr val="164576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Times New Roman"/>
                <a:cs typeface="Times New Roman"/>
              </a:rPr>
              <a:t>substitution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9644" y="4493000"/>
            <a:ext cx="8938056" cy="1441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54005"/>
            <a:r>
              <a:rPr sz="2500" spc="10" dirty="0">
                <a:latin typeface="Times New Roman"/>
                <a:cs typeface="Times New Roman"/>
              </a:rPr>
              <a:t>x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-8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C</a:t>
            </a:r>
            <a:r>
              <a:rPr sz="2200" spc="-37" baseline="-22988" dirty="0">
                <a:latin typeface="Times New Roman"/>
                <a:cs typeface="Times New Roman"/>
              </a:rPr>
              <a:t>1</a:t>
            </a:r>
            <a:r>
              <a:rPr sz="2200" spc="-307" baseline="-22988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Symbol"/>
                <a:cs typeface="Symbol"/>
              </a:rPr>
              <a:t></a:t>
            </a:r>
            <a:r>
              <a:rPr sz="2500" spc="-10" dirty="0">
                <a:latin typeface="Times New Roman"/>
                <a:cs typeface="Times New Roman"/>
              </a:rPr>
              <a:t>cos</a:t>
            </a:r>
            <a:r>
              <a:rPr sz="2500" spc="-10" dirty="0">
                <a:latin typeface="Symbol"/>
                <a:cs typeface="Symbol"/>
              </a:rPr>
              <a:t></a:t>
            </a:r>
            <a:r>
              <a:rPr sz="2200" spc="-15" baseline="-22988" dirty="0">
                <a:latin typeface="Times New Roman"/>
                <a:cs typeface="Times New Roman"/>
              </a:rPr>
              <a:t>n </a:t>
            </a:r>
            <a:r>
              <a:rPr sz="2200" spc="307" baseline="-22988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t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23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i</a:t>
            </a:r>
            <a:r>
              <a:rPr sz="2500" spc="-34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sin</a:t>
            </a:r>
            <a:r>
              <a:rPr sz="2500" spc="-22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-22988" dirty="0">
                <a:latin typeface="Times New Roman"/>
                <a:cs typeface="Times New Roman"/>
              </a:rPr>
              <a:t>n</a:t>
            </a:r>
            <a:r>
              <a:rPr sz="2200" spc="487" baseline="-22988" dirty="0">
                <a:latin typeface="Times New Roman"/>
                <a:cs typeface="Times New Roman"/>
              </a:rPr>
              <a:t> </a:t>
            </a:r>
            <a:r>
              <a:rPr sz="2500" spc="71" dirty="0">
                <a:latin typeface="Times New Roman"/>
                <a:cs typeface="Times New Roman"/>
              </a:rPr>
              <a:t>t</a:t>
            </a:r>
            <a:r>
              <a:rPr sz="3200" spc="71" dirty="0">
                <a:latin typeface="Symbol"/>
                <a:cs typeface="Symbol"/>
              </a:rPr>
              <a:t></a:t>
            </a:r>
            <a:r>
              <a:rPr sz="2500" spc="71" dirty="0">
                <a:latin typeface="Symbol"/>
                <a:cs typeface="Symbol"/>
              </a:rPr>
              <a:t></a:t>
            </a:r>
            <a:r>
              <a:rPr sz="2500" spc="-200" dirty="0">
                <a:latin typeface="Times New Roman"/>
                <a:cs typeface="Times New Roman"/>
              </a:rPr>
              <a:t> </a:t>
            </a:r>
            <a:r>
              <a:rPr sz="2500" spc="54" dirty="0">
                <a:latin typeface="Times New Roman"/>
                <a:cs typeface="Times New Roman"/>
              </a:rPr>
              <a:t>C</a:t>
            </a:r>
            <a:r>
              <a:rPr sz="2200" spc="82" baseline="-22988" dirty="0">
                <a:latin typeface="Times New Roman"/>
                <a:cs typeface="Times New Roman"/>
              </a:rPr>
              <a:t>2</a:t>
            </a:r>
            <a:r>
              <a:rPr sz="2200" spc="-142" baseline="-22988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Symbol"/>
                <a:cs typeface="Symbol"/>
              </a:rPr>
              <a:t></a:t>
            </a:r>
            <a:r>
              <a:rPr sz="2500" spc="-10" dirty="0">
                <a:latin typeface="Times New Roman"/>
                <a:cs typeface="Times New Roman"/>
              </a:rPr>
              <a:t>cos</a:t>
            </a:r>
            <a:r>
              <a:rPr sz="2500" spc="-10" dirty="0">
                <a:latin typeface="Symbol"/>
                <a:cs typeface="Symbol"/>
              </a:rPr>
              <a:t></a:t>
            </a:r>
            <a:r>
              <a:rPr sz="2200" spc="-15" baseline="-22988" dirty="0">
                <a:latin typeface="Times New Roman"/>
                <a:cs typeface="Times New Roman"/>
              </a:rPr>
              <a:t>n </a:t>
            </a:r>
            <a:r>
              <a:rPr sz="2200" spc="307" baseline="-22988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t</a:t>
            </a:r>
            <a:r>
              <a:rPr sz="2500" spc="-10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235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i</a:t>
            </a:r>
            <a:r>
              <a:rPr sz="2500" spc="-34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sin</a:t>
            </a:r>
            <a:r>
              <a:rPr sz="2500" spc="-22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-22988" dirty="0" err="1" smtClean="0">
                <a:latin typeface="Times New Roman"/>
                <a:cs typeface="Times New Roman"/>
              </a:rPr>
              <a:t>n</a:t>
            </a:r>
            <a:r>
              <a:rPr sz="2500" spc="-40" dirty="0" err="1" smtClean="0">
                <a:latin typeface="Times New Roman"/>
                <a:cs typeface="Times New Roman"/>
              </a:rPr>
              <a:t>t</a:t>
            </a:r>
            <a:r>
              <a:rPr sz="3200" spc="-40" dirty="0">
                <a:latin typeface="Symbol"/>
                <a:cs typeface="Symbol"/>
              </a:rPr>
              <a:t></a:t>
            </a:r>
            <a:endParaRPr sz="3200" dirty="0">
              <a:latin typeface="Symbol"/>
              <a:cs typeface="Symbol"/>
            </a:endParaRPr>
          </a:p>
          <a:p>
            <a:pPr marL="12699">
              <a:lnSpc>
                <a:spcPts val="2205"/>
              </a:lnSpc>
              <a:spcBef>
                <a:spcPts val="1545"/>
              </a:spcBef>
            </a:pPr>
            <a:r>
              <a:rPr sz="2000" dirty="0">
                <a:solidFill>
                  <a:srgbClr val="164576"/>
                </a:solidFill>
                <a:latin typeface="Times New Roman"/>
                <a:cs typeface="Times New Roman"/>
              </a:rPr>
              <a:t>Grouping</a:t>
            </a:r>
            <a:r>
              <a:rPr sz="2000" spc="-114" dirty="0">
                <a:solidFill>
                  <a:srgbClr val="164576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Times New Roman"/>
                <a:cs typeface="Times New Roman"/>
              </a:rPr>
              <a:t>terms</a:t>
            </a:r>
            <a:endParaRPr sz="2000" dirty="0">
              <a:latin typeface="Times New Roman"/>
              <a:cs typeface="Times New Roman"/>
            </a:endParaRPr>
          </a:p>
          <a:p>
            <a:pPr marL="1054005">
              <a:lnSpc>
                <a:spcPts val="3703"/>
              </a:lnSpc>
            </a:pPr>
            <a:r>
              <a:rPr sz="2500" spc="10" dirty="0">
                <a:latin typeface="Times New Roman"/>
                <a:cs typeface="Times New Roman"/>
              </a:rPr>
              <a:t>x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</a:t>
            </a:r>
            <a:r>
              <a:rPr sz="2500" spc="-85" dirty="0">
                <a:latin typeface="Times New Roman"/>
                <a:cs typeface="Times New Roman"/>
              </a:rPr>
              <a:t> </a:t>
            </a:r>
            <a:r>
              <a:rPr sz="3200" spc="-145" dirty="0">
                <a:latin typeface="Symbol"/>
                <a:cs typeface="Symbol"/>
              </a:rPr>
              <a:t></a:t>
            </a:r>
            <a:r>
              <a:rPr sz="2500" spc="-145" dirty="0">
                <a:latin typeface="Times New Roman"/>
                <a:cs typeface="Times New Roman"/>
              </a:rPr>
              <a:t>C</a:t>
            </a:r>
            <a:r>
              <a:rPr sz="2200" spc="-216" baseline="-22988" dirty="0">
                <a:latin typeface="Times New Roman"/>
                <a:cs typeface="Times New Roman"/>
              </a:rPr>
              <a:t>1 </a:t>
            </a:r>
            <a:r>
              <a:rPr sz="2200" spc="-37" baseline="-22988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200" dirty="0">
                <a:latin typeface="Times New Roman"/>
                <a:cs typeface="Times New Roman"/>
              </a:rPr>
              <a:t> </a:t>
            </a:r>
            <a:r>
              <a:rPr sz="2500" spc="54" dirty="0">
                <a:latin typeface="Times New Roman"/>
                <a:cs typeface="Times New Roman"/>
              </a:rPr>
              <a:t>C</a:t>
            </a:r>
            <a:r>
              <a:rPr sz="2200" spc="82" baseline="-22988" dirty="0">
                <a:latin typeface="Times New Roman"/>
                <a:cs typeface="Times New Roman"/>
              </a:rPr>
              <a:t>2</a:t>
            </a:r>
            <a:r>
              <a:rPr sz="2200" spc="-22" baseline="-22988" dirty="0">
                <a:latin typeface="Times New Roman"/>
                <a:cs typeface="Times New Roman"/>
              </a:rPr>
              <a:t> </a:t>
            </a:r>
            <a:r>
              <a:rPr sz="3200" spc="30" dirty="0">
                <a:latin typeface="Symbol"/>
                <a:cs typeface="Symbol"/>
              </a:rPr>
              <a:t></a:t>
            </a:r>
            <a:r>
              <a:rPr sz="2500" spc="30" dirty="0">
                <a:latin typeface="Times New Roman"/>
                <a:cs typeface="Times New Roman"/>
              </a:rPr>
              <a:t>cos</a:t>
            </a:r>
            <a:r>
              <a:rPr sz="2500" spc="30" dirty="0">
                <a:latin typeface="Symbol"/>
                <a:cs typeface="Symbol"/>
              </a:rPr>
              <a:t></a:t>
            </a:r>
            <a:r>
              <a:rPr sz="2200" spc="45" baseline="-22988" dirty="0">
                <a:latin typeface="Times New Roman"/>
                <a:cs typeface="Times New Roman"/>
              </a:rPr>
              <a:t>n </a:t>
            </a:r>
            <a:r>
              <a:rPr sz="2200" spc="262" baseline="-22988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t</a:t>
            </a:r>
            <a:r>
              <a:rPr sz="2500" spc="-100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</a:t>
            </a:r>
            <a:r>
              <a:rPr sz="2500" spc="-204" dirty="0">
                <a:latin typeface="Times New Roman"/>
                <a:cs typeface="Times New Roman"/>
              </a:rPr>
              <a:t> </a:t>
            </a:r>
            <a:r>
              <a:rPr sz="3200" spc="-145" dirty="0">
                <a:latin typeface="Symbol"/>
                <a:cs typeface="Symbol"/>
              </a:rPr>
              <a:t></a:t>
            </a:r>
            <a:r>
              <a:rPr sz="2500" spc="-145" dirty="0">
                <a:latin typeface="Times New Roman"/>
                <a:cs typeface="Times New Roman"/>
              </a:rPr>
              <a:t>C</a:t>
            </a:r>
            <a:r>
              <a:rPr sz="2200" spc="-216" baseline="-22988" dirty="0">
                <a:latin typeface="Times New Roman"/>
                <a:cs typeface="Times New Roman"/>
              </a:rPr>
              <a:t>1 </a:t>
            </a:r>
            <a:r>
              <a:rPr sz="2200" spc="-37" baseline="-22988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</a:t>
            </a:r>
            <a:r>
              <a:rPr sz="2500" spc="-235" dirty="0">
                <a:latin typeface="Times New Roman"/>
                <a:cs typeface="Times New Roman"/>
              </a:rPr>
              <a:t> </a:t>
            </a:r>
            <a:r>
              <a:rPr sz="2500" spc="54" dirty="0">
                <a:latin typeface="Times New Roman"/>
                <a:cs typeface="Times New Roman"/>
              </a:rPr>
              <a:t>C</a:t>
            </a:r>
            <a:r>
              <a:rPr sz="2200" spc="82" baseline="-22988" dirty="0">
                <a:latin typeface="Times New Roman"/>
                <a:cs typeface="Times New Roman"/>
              </a:rPr>
              <a:t>2</a:t>
            </a:r>
            <a:r>
              <a:rPr sz="2200" spc="-22" baseline="-22988" dirty="0">
                <a:latin typeface="Times New Roman"/>
                <a:cs typeface="Times New Roman"/>
              </a:rPr>
              <a:t> </a:t>
            </a:r>
            <a:r>
              <a:rPr sz="3200" spc="-275" dirty="0">
                <a:latin typeface="Symbol"/>
                <a:cs typeface="Symbol"/>
              </a:rPr>
              <a:t></a:t>
            </a:r>
            <a:r>
              <a:rPr sz="2500" spc="-275" dirty="0">
                <a:latin typeface="Times New Roman"/>
                <a:cs typeface="Times New Roman"/>
              </a:rPr>
              <a:t>i</a:t>
            </a:r>
            <a:r>
              <a:rPr sz="2500" spc="-340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sin</a:t>
            </a:r>
            <a:r>
              <a:rPr sz="2500" spc="-225" dirty="0">
                <a:latin typeface="Times New Roman"/>
                <a:cs typeface="Times New Roman"/>
              </a:rPr>
              <a:t> </a:t>
            </a:r>
            <a:r>
              <a:rPr sz="2500" spc="10" dirty="0">
                <a:latin typeface="Symbol"/>
                <a:cs typeface="Symbol"/>
              </a:rPr>
              <a:t></a:t>
            </a:r>
            <a:r>
              <a:rPr sz="2200" spc="15" baseline="-22988" dirty="0">
                <a:latin typeface="Times New Roman"/>
                <a:cs typeface="Times New Roman"/>
              </a:rPr>
              <a:t>n</a:t>
            </a:r>
            <a:r>
              <a:rPr sz="2200" spc="494" baseline="-22988" dirty="0">
                <a:latin typeface="Times New Roman"/>
                <a:cs typeface="Times New Roman"/>
              </a:rPr>
              <a:t> </a:t>
            </a:r>
            <a:r>
              <a:rPr sz="2500" spc="5" dirty="0">
                <a:latin typeface="Times New Roman"/>
                <a:cs typeface="Times New Roman"/>
              </a:rPr>
              <a:t>t</a:t>
            </a:r>
            <a:endParaRPr sz="25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13348" y="3981217"/>
            <a:ext cx="20758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>
                <a:latin typeface="Times New Roman"/>
                <a:cs typeface="Times New Roman"/>
              </a:rPr>
              <a:t>(initial</a:t>
            </a:r>
            <a:r>
              <a:rPr spc="-169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displacement)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07019" y="3981217"/>
            <a:ext cx="137985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30" dirty="0">
                <a:latin typeface="Times New Roman"/>
                <a:cs typeface="Times New Roman"/>
              </a:rPr>
              <a:t>x(0)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A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240" dirty="0">
                <a:latin typeface="Times New Roman"/>
                <a:cs typeface="Times New Roman"/>
              </a:rPr>
              <a:t> </a:t>
            </a:r>
            <a:r>
              <a:rPr spc="61" dirty="0">
                <a:latin typeface="Times New Roman"/>
                <a:cs typeface="Times New Roman"/>
              </a:rPr>
              <a:t>X</a:t>
            </a:r>
            <a:r>
              <a:rPr sz="1600" spc="89" baseline="-25252" dirty="0">
                <a:latin typeface="Times New Roman"/>
                <a:cs typeface="Times New Roman"/>
              </a:rPr>
              <a:t>0</a:t>
            </a:r>
            <a:endParaRPr sz="1600" baseline="-25252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3225" y="3981217"/>
            <a:ext cx="75374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" dirty="0">
                <a:latin typeface="Times New Roman"/>
                <a:cs typeface="Times New Roman"/>
              </a:rPr>
              <a:t>@ </a:t>
            </a:r>
            <a:r>
              <a:rPr spc="5" dirty="0">
                <a:latin typeface="Times New Roman"/>
                <a:cs typeface="Times New Roman"/>
              </a:rPr>
              <a:t>t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0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4653" y="4352050"/>
            <a:ext cx="3187699" cy="1078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30" dirty="0">
                <a:latin typeface="Times New Roman"/>
                <a:cs typeface="Times New Roman"/>
              </a:rPr>
              <a:t>x(0)</a:t>
            </a:r>
            <a:r>
              <a:rPr spc="-61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54" dirty="0">
                <a:latin typeface="Times New Roman"/>
                <a:cs typeface="Times New Roman"/>
              </a:rPr>
              <a:t> </a:t>
            </a:r>
            <a:r>
              <a:rPr spc="-61" dirty="0">
                <a:latin typeface="Times New Roman"/>
                <a:cs typeface="Times New Roman"/>
              </a:rPr>
              <a:t>A(1)</a:t>
            </a:r>
            <a:r>
              <a:rPr spc="-174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-140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B(0)</a:t>
            </a:r>
            <a:endParaRPr>
              <a:latin typeface="Times New Roman"/>
              <a:cs typeface="Times New Roman"/>
            </a:endParaRPr>
          </a:p>
          <a:p>
            <a:pPr marL="12699" marR="5080">
              <a:lnSpc>
                <a:spcPts val="2920"/>
              </a:lnSpc>
              <a:spcBef>
                <a:spcPts val="155"/>
              </a:spcBef>
            </a:pPr>
            <a:r>
              <a:rPr spc="-390" dirty="0">
                <a:latin typeface="Times New Roman"/>
                <a:cs typeface="Times New Roman"/>
              </a:rPr>
              <a:t>x</a:t>
            </a:r>
            <a:r>
              <a:rPr sz="2800" spc="-585" baseline="2923" dirty="0">
                <a:latin typeface="MT Extra"/>
                <a:cs typeface="MT Extra"/>
              </a:rPr>
              <a:t></a:t>
            </a:r>
            <a:r>
              <a:rPr sz="2800" spc="-585" baseline="2923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61" dirty="0">
                <a:latin typeface="Symbol"/>
                <a:cs typeface="Symbol"/>
              </a:rPr>
              <a:t></a:t>
            </a:r>
            <a:r>
              <a:rPr spc="61" dirty="0">
                <a:latin typeface="Times New Roman"/>
                <a:cs typeface="Times New Roman"/>
              </a:rPr>
              <a:t>X</a:t>
            </a:r>
            <a:r>
              <a:rPr sz="1600" spc="89" baseline="-25252" dirty="0">
                <a:latin typeface="Times New Roman"/>
                <a:cs typeface="Times New Roman"/>
              </a:rPr>
              <a:t>0</a:t>
            </a:r>
            <a:r>
              <a:rPr spc="61" dirty="0">
                <a:latin typeface="Symbol"/>
                <a:cs typeface="Symbol"/>
              </a:rPr>
              <a:t></a:t>
            </a:r>
            <a:r>
              <a:rPr spc="61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sin </a:t>
            </a:r>
            <a:r>
              <a:rPr spc="15" dirty="0">
                <a:latin typeface="Symbol"/>
                <a:cs typeface="Symbol"/>
              </a:rPr>
              <a:t></a:t>
            </a:r>
            <a:r>
              <a:rPr sz="1600" spc="22" baseline="-25252" dirty="0">
                <a:latin typeface="Times New Roman"/>
                <a:cs typeface="Times New Roman"/>
              </a:rPr>
              <a:t>n </a:t>
            </a:r>
            <a:r>
              <a:rPr spc="5" dirty="0">
                <a:latin typeface="Times New Roman"/>
                <a:cs typeface="Times New Roman"/>
              </a:rPr>
              <a:t>t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B</a:t>
            </a:r>
            <a:r>
              <a:rPr spc="5" dirty="0">
                <a:latin typeface="Symbol"/>
                <a:cs typeface="Symbol"/>
              </a:rPr>
              <a:t></a:t>
            </a:r>
            <a:r>
              <a:rPr sz="1600" spc="7" baseline="-25252" dirty="0">
                <a:latin typeface="Times New Roman"/>
                <a:cs typeface="Times New Roman"/>
              </a:rPr>
              <a:t>n </a:t>
            </a:r>
            <a:r>
              <a:rPr spc="54" dirty="0">
                <a:latin typeface="Times New Roman"/>
                <a:cs typeface="Times New Roman"/>
              </a:rPr>
              <a:t>cos</a:t>
            </a:r>
            <a:r>
              <a:rPr spc="54" dirty="0">
                <a:latin typeface="Symbol"/>
                <a:cs typeface="Symbol"/>
              </a:rPr>
              <a:t></a:t>
            </a:r>
            <a:r>
              <a:rPr sz="1600" spc="82" baseline="-25252" dirty="0">
                <a:latin typeface="Times New Roman"/>
                <a:cs typeface="Times New Roman"/>
              </a:rPr>
              <a:t>n </a:t>
            </a:r>
            <a:r>
              <a:rPr spc="5" dirty="0">
                <a:latin typeface="Times New Roman"/>
                <a:cs typeface="Times New Roman"/>
              </a:rPr>
              <a:t>t  </a:t>
            </a:r>
            <a:r>
              <a:rPr spc="-390" dirty="0">
                <a:latin typeface="Times New Roman"/>
                <a:cs typeface="Times New Roman"/>
              </a:rPr>
              <a:t>x</a:t>
            </a:r>
            <a:r>
              <a:rPr sz="2800" spc="-585" baseline="2923" dirty="0">
                <a:latin typeface="MT Extra"/>
                <a:cs typeface="MT Extra"/>
              </a:rPr>
              <a:t></a:t>
            </a:r>
            <a:r>
              <a:rPr sz="2800" spc="-585" baseline="2923" dirty="0">
                <a:latin typeface="Times New Roman"/>
                <a:cs typeface="Times New Roman"/>
              </a:rPr>
              <a:t>   </a:t>
            </a:r>
            <a:r>
              <a:rPr spc="10" dirty="0">
                <a:latin typeface="Times New Roman"/>
                <a:cs typeface="Times New Roman"/>
              </a:rPr>
              <a:t>(0)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54" dirty="0">
                <a:latin typeface="Symbol"/>
                <a:cs typeface="Symbol"/>
              </a:rPr>
              <a:t></a:t>
            </a:r>
            <a:r>
              <a:rPr spc="54" dirty="0">
                <a:latin typeface="Times New Roman"/>
                <a:cs typeface="Times New Roman"/>
              </a:rPr>
              <a:t>X</a:t>
            </a:r>
            <a:r>
              <a:rPr sz="1600" spc="82" baseline="-25252" dirty="0">
                <a:latin typeface="Times New Roman"/>
                <a:cs typeface="Times New Roman"/>
              </a:rPr>
              <a:t>0</a:t>
            </a:r>
            <a:r>
              <a:rPr spc="54" dirty="0">
                <a:latin typeface="Symbol"/>
                <a:cs typeface="Symbol"/>
              </a:rPr>
              <a:t></a:t>
            </a:r>
            <a:r>
              <a:rPr sz="1600" spc="82" baseline="-25252" dirty="0">
                <a:latin typeface="Times New Roman"/>
                <a:cs typeface="Times New Roman"/>
              </a:rPr>
              <a:t>n </a:t>
            </a:r>
            <a:r>
              <a:rPr spc="10" dirty="0">
                <a:latin typeface="Times New Roman"/>
                <a:cs typeface="Times New Roman"/>
              </a:rPr>
              <a:t>(0)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B</a:t>
            </a:r>
            <a:r>
              <a:rPr spc="5" dirty="0">
                <a:latin typeface="Symbol"/>
                <a:cs typeface="Symbol"/>
              </a:rPr>
              <a:t></a:t>
            </a:r>
            <a:r>
              <a:rPr sz="1600" spc="7" baseline="-25252" dirty="0">
                <a:latin typeface="Times New Roman"/>
                <a:cs typeface="Times New Roman"/>
              </a:rPr>
              <a:t>n </a:t>
            </a:r>
            <a:r>
              <a:rPr spc="-100" dirty="0">
                <a:latin typeface="Times New Roman"/>
                <a:cs typeface="Times New Roman"/>
              </a:rPr>
              <a:t>(1)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289" dirty="0">
                <a:latin typeface="Times New Roman"/>
                <a:cs typeface="Times New Roman"/>
              </a:rPr>
              <a:t> </a:t>
            </a:r>
            <a:r>
              <a:rPr spc="-54" dirty="0">
                <a:latin typeface="Times New Roman"/>
                <a:cs typeface="Times New Roman"/>
              </a:rPr>
              <a:t>V</a:t>
            </a:r>
            <a:r>
              <a:rPr sz="1600" spc="-82" baseline="-25252" dirty="0">
                <a:latin typeface="Times New Roman"/>
                <a:cs typeface="Times New Roman"/>
              </a:rPr>
              <a:t>0</a:t>
            </a:r>
            <a:endParaRPr sz="1600" baseline="-25252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3023" y="2090870"/>
            <a:ext cx="5008245" cy="1841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0481" marR="931460" indent="3810">
              <a:lnSpc>
                <a:spcPts val="2899"/>
              </a:lnSpc>
              <a:tabLst>
                <a:tab pos="705421" algn="l"/>
                <a:tab pos="2473737" algn="l"/>
              </a:tabLst>
            </a:pPr>
            <a:r>
              <a:rPr spc="10" dirty="0">
                <a:latin typeface="Times New Roman"/>
                <a:cs typeface="Times New Roman"/>
              </a:rPr>
              <a:t>x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71" dirty="0">
                <a:latin typeface="Times New Roman"/>
                <a:cs typeface="Times New Roman"/>
              </a:rPr>
              <a:t> </a:t>
            </a:r>
            <a:r>
              <a:rPr sz="2500" spc="-105" dirty="0">
                <a:latin typeface="Symbol"/>
                <a:cs typeface="Symbol"/>
              </a:rPr>
              <a:t></a:t>
            </a:r>
            <a:r>
              <a:rPr spc="-105" dirty="0">
                <a:latin typeface="Times New Roman"/>
                <a:cs typeface="Times New Roman"/>
              </a:rPr>
              <a:t>C</a:t>
            </a:r>
            <a:r>
              <a:rPr sz="1600" spc="-157" baseline="-25252" dirty="0">
                <a:latin typeface="Times New Roman"/>
                <a:cs typeface="Times New Roman"/>
              </a:rPr>
              <a:t>1</a:t>
            </a:r>
            <a:r>
              <a:rPr sz="1600" spc="-22" baseline="-25252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-155" dirty="0">
                <a:latin typeface="Times New Roman"/>
                <a:cs typeface="Times New Roman"/>
              </a:rPr>
              <a:t> </a:t>
            </a:r>
            <a:r>
              <a:rPr spc="49" dirty="0">
                <a:latin typeface="Times New Roman"/>
                <a:cs typeface="Times New Roman"/>
              </a:rPr>
              <a:t>C</a:t>
            </a:r>
            <a:r>
              <a:rPr sz="1600" spc="75" baseline="-25252" dirty="0">
                <a:latin typeface="Times New Roman"/>
                <a:cs typeface="Times New Roman"/>
              </a:rPr>
              <a:t>2</a:t>
            </a:r>
            <a:r>
              <a:rPr sz="1600" spc="-7" baseline="-25252" dirty="0">
                <a:latin typeface="Times New Roman"/>
                <a:cs typeface="Times New Roman"/>
              </a:rPr>
              <a:t> </a:t>
            </a:r>
            <a:r>
              <a:rPr sz="2500" spc="30" dirty="0">
                <a:latin typeface="Symbol"/>
                <a:cs typeface="Symbol"/>
              </a:rPr>
              <a:t></a:t>
            </a:r>
            <a:r>
              <a:rPr spc="30" dirty="0">
                <a:latin typeface="Times New Roman"/>
                <a:cs typeface="Times New Roman"/>
              </a:rPr>
              <a:t>cos</a:t>
            </a:r>
            <a:r>
              <a:rPr spc="30" dirty="0">
                <a:latin typeface="Symbol"/>
                <a:cs typeface="Symbol"/>
              </a:rPr>
              <a:t></a:t>
            </a:r>
            <a:r>
              <a:rPr sz="1600" spc="45" baseline="-25252" dirty="0">
                <a:latin typeface="Times New Roman"/>
                <a:cs typeface="Times New Roman"/>
              </a:rPr>
              <a:t>n</a:t>
            </a:r>
            <a:r>
              <a:rPr sz="1600" spc="209" baseline="-25252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t</a:t>
            </a:r>
            <a:r>
              <a:rPr spc="-80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-160" dirty="0">
                <a:latin typeface="Times New Roman"/>
                <a:cs typeface="Times New Roman"/>
              </a:rPr>
              <a:t> </a:t>
            </a:r>
            <a:r>
              <a:rPr sz="2500" spc="-105" dirty="0">
                <a:latin typeface="Symbol"/>
                <a:cs typeface="Symbol"/>
              </a:rPr>
              <a:t></a:t>
            </a:r>
            <a:r>
              <a:rPr spc="-105" dirty="0">
                <a:latin typeface="Times New Roman"/>
                <a:cs typeface="Times New Roman"/>
              </a:rPr>
              <a:t>C</a:t>
            </a:r>
            <a:r>
              <a:rPr sz="1600" spc="-157" baseline="-25252" dirty="0">
                <a:latin typeface="Times New Roman"/>
                <a:cs typeface="Times New Roman"/>
              </a:rPr>
              <a:t>1</a:t>
            </a:r>
            <a:r>
              <a:rPr sz="1600" spc="-22" baseline="-25252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</a:t>
            </a:r>
            <a:r>
              <a:rPr spc="-186" dirty="0">
                <a:latin typeface="Times New Roman"/>
                <a:cs typeface="Times New Roman"/>
              </a:rPr>
              <a:t> </a:t>
            </a:r>
            <a:r>
              <a:rPr spc="49" dirty="0">
                <a:latin typeface="Times New Roman"/>
                <a:cs typeface="Times New Roman"/>
              </a:rPr>
              <a:t>C</a:t>
            </a:r>
            <a:r>
              <a:rPr sz="1600" spc="75" baseline="-25252" dirty="0">
                <a:latin typeface="Times New Roman"/>
                <a:cs typeface="Times New Roman"/>
              </a:rPr>
              <a:t>2</a:t>
            </a:r>
            <a:r>
              <a:rPr sz="1600" spc="-7" baseline="-25252" dirty="0">
                <a:latin typeface="Times New Roman"/>
                <a:cs typeface="Times New Roman"/>
              </a:rPr>
              <a:t> </a:t>
            </a:r>
            <a:r>
              <a:rPr sz="2500" spc="-210" dirty="0">
                <a:latin typeface="Symbol"/>
                <a:cs typeface="Symbol"/>
              </a:rPr>
              <a:t></a:t>
            </a:r>
            <a:r>
              <a:rPr spc="-210" dirty="0">
                <a:latin typeface="Times New Roman"/>
                <a:cs typeface="Times New Roman"/>
              </a:rPr>
              <a:t>i</a:t>
            </a:r>
            <a:r>
              <a:rPr spc="-260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sin</a:t>
            </a:r>
            <a:r>
              <a:rPr spc="-169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Symbol"/>
                <a:cs typeface="Symbol"/>
              </a:rPr>
              <a:t></a:t>
            </a:r>
            <a:r>
              <a:rPr sz="1600" spc="22" baseline="-25252" dirty="0">
                <a:latin typeface="Times New Roman"/>
                <a:cs typeface="Times New Roman"/>
              </a:rPr>
              <a:t>n</a:t>
            </a:r>
            <a:r>
              <a:rPr sz="1600" spc="397" baseline="-25252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t  </a:t>
            </a:r>
            <a:r>
              <a:rPr spc="10" dirty="0">
                <a:latin typeface="Times New Roman"/>
                <a:cs typeface="Times New Roman"/>
              </a:rPr>
              <a:t>Let	</a:t>
            </a:r>
            <a:r>
              <a:rPr sz="2500" spc="-105" dirty="0">
                <a:latin typeface="Symbol"/>
                <a:cs typeface="Symbol"/>
              </a:rPr>
              <a:t></a:t>
            </a:r>
            <a:r>
              <a:rPr spc="-105" dirty="0">
                <a:latin typeface="Times New Roman"/>
                <a:cs typeface="Times New Roman"/>
              </a:rPr>
              <a:t>C</a:t>
            </a:r>
            <a:r>
              <a:rPr sz="1600" spc="-157" baseline="-25252" dirty="0">
                <a:latin typeface="Times New Roman"/>
                <a:cs typeface="Times New Roman"/>
              </a:rPr>
              <a:t>1 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49" dirty="0">
                <a:latin typeface="Times New Roman"/>
                <a:cs typeface="Times New Roman"/>
              </a:rPr>
              <a:t>C</a:t>
            </a:r>
            <a:r>
              <a:rPr sz="1600" spc="75" baseline="-25252" dirty="0">
                <a:latin typeface="Times New Roman"/>
                <a:cs typeface="Times New Roman"/>
              </a:rPr>
              <a:t>2 </a:t>
            </a:r>
            <a:r>
              <a:rPr sz="2500" spc="-204" dirty="0">
                <a:latin typeface="Symbol"/>
                <a:cs typeface="Symbol"/>
              </a:rPr>
              <a:t></a:t>
            </a:r>
            <a:r>
              <a:rPr sz="2500" spc="-440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A	</a:t>
            </a:r>
            <a:r>
              <a:rPr sz="2500" spc="-105" dirty="0">
                <a:latin typeface="Symbol"/>
                <a:cs typeface="Symbol"/>
              </a:rPr>
              <a:t></a:t>
            </a:r>
            <a:r>
              <a:rPr spc="-105" dirty="0">
                <a:latin typeface="Times New Roman"/>
                <a:cs typeface="Times New Roman"/>
              </a:rPr>
              <a:t>C</a:t>
            </a:r>
            <a:r>
              <a:rPr sz="1600" spc="-157" baseline="-25252" dirty="0">
                <a:latin typeface="Times New Roman"/>
                <a:cs typeface="Times New Roman"/>
              </a:rPr>
              <a:t>1  </a:t>
            </a:r>
            <a:r>
              <a:rPr spc="10" dirty="0">
                <a:latin typeface="Symbol"/>
                <a:cs typeface="Symbol"/>
              </a:rPr>
              <a:t></a:t>
            </a:r>
            <a:r>
              <a:rPr spc="10" dirty="0">
                <a:latin typeface="Times New Roman"/>
                <a:cs typeface="Times New Roman"/>
              </a:rPr>
              <a:t> </a:t>
            </a:r>
            <a:r>
              <a:rPr spc="49" dirty="0">
                <a:latin typeface="Times New Roman"/>
                <a:cs typeface="Times New Roman"/>
              </a:rPr>
              <a:t>C</a:t>
            </a:r>
            <a:r>
              <a:rPr sz="1600" spc="75" baseline="-25252" dirty="0">
                <a:latin typeface="Times New Roman"/>
                <a:cs typeface="Times New Roman"/>
              </a:rPr>
              <a:t>2 </a:t>
            </a:r>
            <a:r>
              <a:rPr sz="2500" spc="-210" dirty="0">
                <a:latin typeface="Symbol"/>
                <a:cs typeface="Symbol"/>
              </a:rPr>
              <a:t></a:t>
            </a:r>
            <a:r>
              <a:rPr spc="-210" dirty="0">
                <a:latin typeface="Times New Roman"/>
                <a:cs typeface="Times New Roman"/>
              </a:rPr>
              <a:t>i 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275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B</a:t>
            </a:r>
            <a:endParaRPr>
              <a:latin typeface="Times New Roman"/>
              <a:cs typeface="Times New Roman"/>
            </a:endParaRPr>
          </a:p>
          <a:p>
            <a:pPr marL="154291">
              <a:spcBef>
                <a:spcPts val="425"/>
              </a:spcBef>
            </a:pPr>
            <a:r>
              <a:rPr spc="10" dirty="0">
                <a:latin typeface="Times New Roman"/>
                <a:cs typeface="Times New Roman"/>
              </a:rPr>
              <a:t>x</a:t>
            </a:r>
            <a:r>
              <a:rPr spc="20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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A</a:t>
            </a:r>
            <a:r>
              <a:rPr spc="-220" dirty="0">
                <a:latin typeface="Times New Roman"/>
                <a:cs typeface="Times New Roman"/>
              </a:rPr>
              <a:t> </a:t>
            </a:r>
            <a:r>
              <a:rPr spc="54" dirty="0">
                <a:latin typeface="Times New Roman"/>
                <a:cs typeface="Times New Roman"/>
              </a:rPr>
              <a:t>cos</a:t>
            </a:r>
            <a:r>
              <a:rPr spc="54" dirty="0">
                <a:latin typeface="Symbol"/>
                <a:cs typeface="Symbol"/>
              </a:rPr>
              <a:t></a:t>
            </a:r>
            <a:r>
              <a:rPr sz="1600" spc="82" baseline="-25252" dirty="0">
                <a:latin typeface="Times New Roman"/>
                <a:cs typeface="Times New Roman"/>
              </a:rPr>
              <a:t>n </a:t>
            </a:r>
            <a:r>
              <a:rPr sz="1600" spc="150" baseline="-25252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t</a:t>
            </a:r>
            <a:r>
              <a:rPr spc="-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</a:t>
            </a:r>
            <a:r>
              <a:rPr spc="-130" dirty="0">
                <a:latin typeface="Times New Roman"/>
                <a:cs typeface="Times New Roman"/>
              </a:rPr>
              <a:t> </a:t>
            </a:r>
            <a:r>
              <a:rPr spc="45" dirty="0">
                <a:latin typeface="Times New Roman"/>
                <a:cs typeface="Times New Roman"/>
              </a:rPr>
              <a:t>Bsin</a:t>
            </a:r>
            <a:r>
              <a:rPr spc="-174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Symbol"/>
                <a:cs typeface="Symbol"/>
              </a:rPr>
              <a:t></a:t>
            </a:r>
            <a:r>
              <a:rPr sz="1600" spc="22" baseline="-25252" dirty="0">
                <a:latin typeface="Times New Roman"/>
                <a:cs typeface="Times New Roman"/>
              </a:rPr>
              <a:t>n</a:t>
            </a:r>
            <a:r>
              <a:rPr sz="1600" spc="375" baseline="-25252" dirty="0">
                <a:latin typeface="Times New Roman"/>
                <a:cs typeface="Times New Roman"/>
              </a:rPr>
              <a:t> </a:t>
            </a:r>
            <a:r>
              <a:rPr spc="5" dirty="0">
                <a:latin typeface="Times New Roman"/>
                <a:cs typeface="Times New Roman"/>
              </a:rPr>
              <a:t>t</a:t>
            </a:r>
            <a:endParaRPr>
              <a:latin typeface="Times New Roman"/>
              <a:cs typeface="Times New Roman"/>
            </a:endParaRPr>
          </a:p>
          <a:p>
            <a:pPr>
              <a:spcBef>
                <a:spcPts val="31"/>
              </a:spcBef>
            </a:pPr>
            <a:endParaRPr sz="2700">
              <a:latin typeface="Times New Roman"/>
              <a:cs typeface="Times New Roman"/>
            </a:endParaRPr>
          </a:p>
          <a:p>
            <a:pPr marL="12699"/>
            <a:r>
              <a:rPr sz="2200" spc="-5" dirty="0">
                <a:solidFill>
                  <a:srgbClr val="C00000"/>
                </a:solidFill>
                <a:latin typeface="Times New Roman"/>
                <a:cs typeface="Times New Roman"/>
              </a:rPr>
              <a:t>A &amp; B are now </a:t>
            </a:r>
            <a:r>
              <a:rPr sz="2200" dirty="0">
                <a:solidFill>
                  <a:srgbClr val="C00000"/>
                </a:solidFill>
                <a:latin typeface="Times New Roman"/>
                <a:cs typeface="Times New Roman"/>
              </a:rPr>
              <a:t>found </a:t>
            </a:r>
            <a:r>
              <a:rPr sz="2200" spc="-5" dirty="0">
                <a:solidFill>
                  <a:srgbClr val="C00000"/>
                </a:solidFill>
                <a:latin typeface="Times New Roman"/>
                <a:cs typeface="Times New Roman"/>
              </a:rPr>
              <a:t>from initial</a:t>
            </a:r>
            <a:r>
              <a:rPr sz="2200" spc="-9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C00000"/>
                </a:solidFill>
                <a:latin typeface="Times New Roman"/>
                <a:cs typeface="Times New Roman"/>
              </a:rPr>
              <a:t>conditions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18852" y="2031156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4">
                <a:moveTo>
                  <a:pt x="0" y="0"/>
                </a:moveTo>
                <a:lnTo>
                  <a:pt x="287530" y="0"/>
                </a:lnTo>
              </a:path>
            </a:pathLst>
          </a:custGeom>
          <a:ln w="10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570620" y="2038232"/>
            <a:ext cx="19621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92239" y="1845260"/>
            <a:ext cx="690880" cy="309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Times New Roman"/>
                <a:cs typeface="Times New Roman"/>
              </a:rPr>
              <a:t>B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-54" dirty="0">
                <a:latin typeface="Times New Roman"/>
                <a:cs typeface="Times New Roman"/>
              </a:rPr>
              <a:t> </a:t>
            </a:r>
            <a:r>
              <a:rPr sz="3000" spc="-89" baseline="35612" dirty="0">
                <a:latin typeface="Times New Roman"/>
                <a:cs typeface="Times New Roman"/>
              </a:rPr>
              <a:t>V</a:t>
            </a:r>
            <a:r>
              <a:rPr sz="1600" spc="-89" baseline="37878" dirty="0">
                <a:latin typeface="Times New Roman"/>
                <a:cs typeface="Times New Roman"/>
              </a:rPr>
              <a:t>0</a:t>
            </a:r>
            <a:endParaRPr sz="1600" baseline="37878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644" y="2696719"/>
            <a:ext cx="535559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spc="-10" dirty="0">
                <a:solidFill>
                  <a:srgbClr val="103053"/>
                </a:solidFill>
                <a:latin typeface="Times New Roman"/>
                <a:cs typeface="Times New Roman"/>
              </a:rPr>
              <a:t>Therefore,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for a </a:t>
            </a:r>
            <a:r>
              <a:rPr sz="2000" b="1" spc="-10" dirty="0">
                <a:solidFill>
                  <a:srgbClr val="103053"/>
                </a:solidFill>
                <a:latin typeface="Times New Roman"/>
                <a:cs typeface="Times New Roman"/>
              </a:rPr>
              <a:t>free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vibrating single DOF</a:t>
            </a:r>
            <a:r>
              <a:rPr sz="2000" b="1" spc="-225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system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05464" y="3603159"/>
            <a:ext cx="361949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820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35010" y="4557696"/>
            <a:ext cx="268604" cy="0"/>
          </a:xfrm>
          <a:custGeom>
            <a:avLst/>
            <a:gdLst/>
            <a:ahLst/>
            <a:cxnLst/>
            <a:rect l="l" t="t" r="r" b="b"/>
            <a:pathLst>
              <a:path w="268605">
                <a:moveTo>
                  <a:pt x="0" y="0"/>
                </a:moveTo>
                <a:lnTo>
                  <a:pt x="268074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39773" y="4605571"/>
            <a:ext cx="38099" cy="22225"/>
          </a:xfrm>
          <a:custGeom>
            <a:avLst/>
            <a:gdLst/>
            <a:ahLst/>
            <a:cxnLst/>
            <a:rect l="l" t="t" r="r" b="b"/>
            <a:pathLst>
              <a:path w="38100" h="22225">
                <a:moveTo>
                  <a:pt x="0" y="21630"/>
                </a:moveTo>
                <a:lnTo>
                  <a:pt x="37958" y="0"/>
                </a:lnTo>
              </a:path>
            </a:pathLst>
          </a:custGeom>
          <a:ln w="123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77730" y="4611746"/>
            <a:ext cx="55244" cy="264160"/>
          </a:xfrm>
          <a:custGeom>
            <a:avLst/>
            <a:gdLst/>
            <a:ahLst/>
            <a:cxnLst/>
            <a:rect l="l" t="t" r="r" b="b"/>
            <a:pathLst>
              <a:path w="55244" h="264160">
                <a:moveTo>
                  <a:pt x="0" y="0"/>
                </a:moveTo>
                <a:lnTo>
                  <a:pt x="55008" y="264123"/>
                </a:lnTo>
              </a:path>
            </a:pathLst>
          </a:custGeom>
          <a:ln w="247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38933" y="4162294"/>
            <a:ext cx="73025" cy="713740"/>
          </a:xfrm>
          <a:custGeom>
            <a:avLst/>
            <a:gdLst/>
            <a:ahLst/>
            <a:cxnLst/>
            <a:rect l="l" t="t" r="r" b="b"/>
            <a:pathLst>
              <a:path w="73025" h="713739">
                <a:moveTo>
                  <a:pt x="0" y="713573"/>
                </a:moveTo>
                <a:lnTo>
                  <a:pt x="72830" y="0"/>
                </a:lnTo>
              </a:path>
            </a:pathLst>
          </a:custGeom>
          <a:ln w="123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11763" y="4162294"/>
            <a:ext cx="316231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6116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5240" y="5438087"/>
            <a:ext cx="347345" cy="0"/>
          </a:xfrm>
          <a:custGeom>
            <a:avLst/>
            <a:gdLst/>
            <a:ahLst/>
            <a:cxnLst/>
            <a:rect l="l" t="t" r="r" b="b"/>
            <a:pathLst>
              <a:path w="347344">
                <a:moveTo>
                  <a:pt x="0" y="0"/>
                </a:moveTo>
                <a:lnTo>
                  <a:pt x="347115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49583" y="5438087"/>
            <a:ext cx="268604" cy="0"/>
          </a:xfrm>
          <a:custGeom>
            <a:avLst/>
            <a:gdLst/>
            <a:ahLst/>
            <a:cxnLst/>
            <a:rect l="l" t="t" r="r" b="b"/>
            <a:pathLst>
              <a:path w="268605">
                <a:moveTo>
                  <a:pt x="0" y="0"/>
                </a:moveTo>
                <a:lnTo>
                  <a:pt x="268074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4322" y="5485979"/>
            <a:ext cx="38099" cy="22225"/>
          </a:xfrm>
          <a:custGeom>
            <a:avLst/>
            <a:gdLst/>
            <a:ahLst/>
            <a:cxnLst/>
            <a:rect l="l" t="t" r="r" b="b"/>
            <a:pathLst>
              <a:path w="38100" h="22225">
                <a:moveTo>
                  <a:pt x="0" y="21607"/>
                </a:moveTo>
                <a:lnTo>
                  <a:pt x="37973" y="0"/>
                </a:lnTo>
              </a:path>
            </a:pathLst>
          </a:custGeom>
          <a:ln w="123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92295" y="5492154"/>
            <a:ext cx="55244" cy="264160"/>
          </a:xfrm>
          <a:custGeom>
            <a:avLst/>
            <a:gdLst/>
            <a:ahLst/>
            <a:cxnLst/>
            <a:rect l="l" t="t" r="r" b="b"/>
            <a:pathLst>
              <a:path w="55244" h="264160">
                <a:moveTo>
                  <a:pt x="0" y="0"/>
                </a:moveTo>
                <a:lnTo>
                  <a:pt x="55015" y="264107"/>
                </a:lnTo>
              </a:path>
            </a:pathLst>
          </a:custGeom>
          <a:ln w="247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53500" y="5042687"/>
            <a:ext cx="73025" cy="713740"/>
          </a:xfrm>
          <a:custGeom>
            <a:avLst/>
            <a:gdLst/>
            <a:ahLst/>
            <a:cxnLst/>
            <a:rect l="l" t="t" r="r" b="b"/>
            <a:pathLst>
              <a:path w="73025" h="713739">
                <a:moveTo>
                  <a:pt x="0" y="713573"/>
                </a:moveTo>
                <a:lnTo>
                  <a:pt x="72830" y="0"/>
                </a:lnTo>
              </a:path>
            </a:pathLst>
          </a:custGeom>
          <a:ln w="123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26330" y="5042687"/>
            <a:ext cx="316231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6116" y="0"/>
                </a:lnTo>
              </a:path>
            </a:pathLst>
          </a:custGeom>
          <a:ln w="123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83211" y="5220124"/>
            <a:ext cx="12509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DOF </a:t>
            </a:r>
            <a:r>
              <a:rPr sz="3000" spc="-5" dirty="0"/>
              <a:t>undamped</a:t>
            </a:r>
            <a:r>
              <a:rPr sz="3000" spc="1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25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442460" y="4571420"/>
            <a:ext cx="25781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35" dirty="0"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79656" y="4152835"/>
            <a:ext cx="17462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20" dirty="0">
                <a:latin typeface="Times New Roman"/>
                <a:cs typeface="Times New Roman"/>
              </a:rPr>
              <a:t>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20646" y="3197537"/>
            <a:ext cx="2203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-135" dirty="0">
                <a:latin typeface="Times New Roman"/>
                <a:cs typeface="Times New Roman"/>
              </a:rPr>
              <a:t>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1755" y="5414916"/>
            <a:ext cx="1123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5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37908" y="3579996"/>
            <a:ext cx="1123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5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15126" y="3392331"/>
            <a:ext cx="1123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5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52692" y="5451811"/>
            <a:ext cx="86169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16529" algn="l"/>
              </a:tabLst>
            </a:pPr>
            <a:r>
              <a:rPr sz="2400" spc="49" dirty="0">
                <a:latin typeface="Times New Roman"/>
                <a:cs typeface="Times New Roman"/>
              </a:rPr>
              <a:t>2</a:t>
            </a:r>
            <a:r>
              <a:rPr sz="2400" spc="25" dirty="0">
                <a:latin typeface="Symbol"/>
                <a:cs typeface="Symbol"/>
              </a:rPr>
              <a:t>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35" dirty="0">
                <a:latin typeface="Times New Roman"/>
                <a:cs typeface="Times New Roman"/>
              </a:rPr>
              <a:t>m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95449" y="5033243"/>
            <a:ext cx="107378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48583" algn="l"/>
                <a:tab pos="911143" algn="l"/>
              </a:tabLst>
            </a:pPr>
            <a:r>
              <a:rPr sz="3500" spc="37" baseline="-35024" dirty="0">
                <a:latin typeface="Symbol"/>
                <a:cs typeface="Symbol"/>
              </a:rPr>
              <a:t></a:t>
            </a:r>
            <a:r>
              <a:rPr sz="3500" spc="37" baseline="-35024" dirty="0">
                <a:latin typeface="Times New Roman"/>
                <a:cs typeface="Times New Roman"/>
              </a:rPr>
              <a:t>	</a:t>
            </a:r>
            <a:r>
              <a:rPr sz="2400" spc="20" dirty="0">
                <a:latin typeface="Times New Roman"/>
                <a:cs typeface="Times New Roman"/>
              </a:rPr>
              <a:t>1	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3212" y="4339737"/>
            <a:ext cx="58991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25" dirty="0">
                <a:latin typeface="Symbol"/>
                <a:cs typeface="Symbol"/>
              </a:rPr>
              <a:t></a:t>
            </a:r>
            <a:r>
              <a:rPr sz="2000" spc="37" baseline="-24691" dirty="0">
                <a:latin typeface="Times New Roman"/>
                <a:cs typeface="Times New Roman"/>
              </a:rPr>
              <a:t>n </a:t>
            </a:r>
            <a:r>
              <a:rPr sz="2000" spc="67" baseline="-24691" dirty="0">
                <a:latin typeface="Times New Roman"/>
                <a:cs typeface="Times New Roman"/>
              </a:rPr>
              <a:t> </a:t>
            </a:r>
            <a:r>
              <a:rPr sz="2400" spc="25" dirty="0">
                <a:latin typeface="Symbol"/>
                <a:cs typeface="Symbol"/>
              </a:rPr>
              <a:t>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35879" y="3385203"/>
            <a:ext cx="88074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84790" algn="l"/>
              </a:tabLst>
            </a:pPr>
            <a:r>
              <a:rPr sz="2400" spc="15" dirty="0">
                <a:latin typeface="Times New Roman"/>
                <a:cs typeface="Times New Roman"/>
              </a:rPr>
              <a:t>sin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spc="30" dirty="0">
                <a:latin typeface="Symbol"/>
                <a:cs typeface="Symbol"/>
              </a:rPr>
              <a:t>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10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91779" y="3502584"/>
            <a:ext cx="14033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Symbol"/>
                <a:cs typeface="Symbol"/>
              </a:rPr>
              <a:t>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91779" y="3369754"/>
            <a:ext cx="14033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Symbol"/>
                <a:cs typeface="Symbol"/>
              </a:rPr>
              <a:t>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39358" y="3502584"/>
            <a:ext cx="14033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Symbol"/>
                <a:cs typeface="Symbol"/>
              </a:rPr>
              <a:t>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39358" y="3369754"/>
            <a:ext cx="14033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Symbol"/>
                <a:cs typeface="Symbol"/>
              </a:rPr>
              <a:t>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939358" y="3179767"/>
            <a:ext cx="69278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64464" algn="l"/>
              </a:tabLst>
            </a:pPr>
            <a:r>
              <a:rPr sz="2400" spc="15" dirty="0">
                <a:latin typeface="Symbol"/>
                <a:cs typeface="Symbol"/>
              </a:rPr>
              <a:t></a:t>
            </a:r>
            <a:r>
              <a:rPr sz="2400" spc="15" dirty="0">
                <a:latin typeface="Times New Roman"/>
                <a:cs typeface="Times New Roman"/>
              </a:rPr>
              <a:t>	</a:t>
            </a:r>
            <a:r>
              <a:rPr sz="2400" spc="15" dirty="0">
                <a:latin typeface="Symbol"/>
                <a:cs typeface="Symbol"/>
              </a:rPr>
              <a:t>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39358" y="3692563"/>
            <a:ext cx="69278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5" dirty="0">
                <a:latin typeface="Symbol"/>
                <a:cs typeface="Symbol"/>
              </a:rPr>
              <a:t>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3500" spc="37" baseline="14492" dirty="0">
                <a:latin typeface="Symbol"/>
                <a:cs typeface="Symbol"/>
              </a:rPr>
              <a:t></a:t>
            </a:r>
            <a:r>
              <a:rPr sz="1400" spc="25" dirty="0">
                <a:latin typeface="Times New Roman"/>
                <a:cs typeface="Times New Roman"/>
              </a:rPr>
              <a:t>n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Symbol"/>
                <a:cs typeface="Symbol"/>
              </a:rPr>
              <a:t>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2514" y="3385203"/>
            <a:ext cx="232727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90" dirty="0">
                <a:latin typeface="Times New Roman"/>
                <a:cs typeface="Times New Roman"/>
              </a:rPr>
              <a:t>x(t) </a:t>
            </a:r>
            <a:r>
              <a:rPr sz="2400" spc="25" dirty="0">
                <a:latin typeface="Symbol"/>
                <a:cs typeface="Symbol"/>
              </a:rPr>
              <a:t>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80" dirty="0">
                <a:latin typeface="Times New Roman"/>
                <a:cs typeface="Times New Roman"/>
              </a:rPr>
              <a:t>X</a:t>
            </a:r>
            <a:r>
              <a:rPr sz="2000" spc="120" baseline="-24691" dirty="0">
                <a:latin typeface="Times New Roman"/>
                <a:cs typeface="Times New Roman"/>
              </a:rPr>
              <a:t>0 </a:t>
            </a:r>
            <a:r>
              <a:rPr sz="2400" spc="75" dirty="0">
                <a:latin typeface="Times New Roman"/>
                <a:cs typeface="Times New Roman"/>
              </a:rPr>
              <a:t>cos</a:t>
            </a:r>
            <a:r>
              <a:rPr sz="2400" spc="75" dirty="0">
                <a:latin typeface="Symbol"/>
                <a:cs typeface="Symbol"/>
              </a:rPr>
              <a:t></a:t>
            </a:r>
            <a:r>
              <a:rPr sz="2000" spc="113" baseline="-24691" dirty="0">
                <a:latin typeface="Times New Roman"/>
                <a:cs typeface="Times New Roman"/>
              </a:rPr>
              <a:t>n  </a:t>
            </a:r>
            <a:r>
              <a:rPr sz="2400" spc="10" dirty="0">
                <a:latin typeface="Times New Roman"/>
                <a:cs typeface="Times New Roman"/>
              </a:rPr>
              <a:t>t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spc="25" dirty="0">
                <a:latin typeface="Symbol"/>
                <a:cs typeface="Symbol"/>
              </a:rPr>
              <a:t>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2514" y="1791999"/>
            <a:ext cx="373760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-465" dirty="0">
                <a:latin typeface="Times New Roman"/>
                <a:cs typeface="Times New Roman"/>
              </a:rPr>
              <a:t>x</a:t>
            </a:r>
            <a:r>
              <a:rPr sz="3500" spc="-696" baseline="2415" dirty="0">
                <a:latin typeface="MT Extra"/>
                <a:cs typeface="MT Extra"/>
              </a:rPr>
              <a:t></a:t>
            </a:r>
            <a:r>
              <a:rPr sz="3500" spc="-696" baseline="2415" dirty="0">
                <a:latin typeface="Times New Roman"/>
                <a:cs typeface="Times New Roman"/>
              </a:rPr>
              <a:t>   </a:t>
            </a:r>
            <a:r>
              <a:rPr sz="2400" spc="20" dirty="0">
                <a:latin typeface="Times New Roman"/>
                <a:cs typeface="Times New Roman"/>
              </a:rPr>
              <a:t>(0) </a:t>
            </a:r>
            <a:r>
              <a:rPr sz="2400" spc="25" dirty="0">
                <a:latin typeface="Symbol"/>
                <a:cs typeface="Symbol"/>
              </a:rPr>
              <a:t>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71" dirty="0">
                <a:latin typeface="Symbol"/>
                <a:cs typeface="Symbol"/>
              </a:rPr>
              <a:t></a:t>
            </a:r>
            <a:r>
              <a:rPr sz="2400" spc="71" dirty="0">
                <a:latin typeface="Times New Roman"/>
                <a:cs typeface="Times New Roman"/>
              </a:rPr>
              <a:t>X</a:t>
            </a:r>
            <a:r>
              <a:rPr sz="2000" spc="104" baseline="-24691" dirty="0">
                <a:latin typeface="Times New Roman"/>
                <a:cs typeface="Times New Roman"/>
              </a:rPr>
              <a:t>0</a:t>
            </a:r>
            <a:r>
              <a:rPr sz="2400" spc="71" dirty="0">
                <a:latin typeface="Symbol"/>
                <a:cs typeface="Symbol"/>
              </a:rPr>
              <a:t></a:t>
            </a:r>
            <a:r>
              <a:rPr sz="2000" spc="104" baseline="-24691" dirty="0">
                <a:latin typeface="Times New Roman"/>
                <a:cs typeface="Times New Roman"/>
              </a:rPr>
              <a:t>n </a:t>
            </a:r>
            <a:r>
              <a:rPr sz="2400" spc="20" dirty="0">
                <a:latin typeface="Times New Roman"/>
                <a:cs typeface="Times New Roman"/>
              </a:rPr>
              <a:t>(0) </a:t>
            </a:r>
            <a:r>
              <a:rPr sz="2400" spc="25" dirty="0">
                <a:latin typeface="Symbol"/>
                <a:cs typeface="Symbol"/>
              </a:rPr>
              <a:t>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15" dirty="0">
                <a:latin typeface="Times New Roman"/>
                <a:cs typeface="Times New Roman"/>
              </a:rPr>
              <a:t>B</a:t>
            </a:r>
            <a:r>
              <a:rPr sz="2400" spc="15" dirty="0">
                <a:latin typeface="Symbol"/>
                <a:cs typeface="Symbol"/>
              </a:rPr>
              <a:t></a:t>
            </a:r>
            <a:r>
              <a:rPr sz="2000" spc="22" baseline="-24691" dirty="0">
                <a:latin typeface="Times New Roman"/>
                <a:cs typeface="Times New Roman"/>
              </a:rPr>
              <a:t>n </a:t>
            </a:r>
            <a:r>
              <a:rPr sz="2400" spc="-114" dirty="0">
                <a:latin typeface="Times New Roman"/>
                <a:cs typeface="Times New Roman"/>
              </a:rPr>
              <a:t>(1) </a:t>
            </a:r>
            <a:r>
              <a:rPr sz="2400" spc="25" dirty="0">
                <a:latin typeface="Symbol"/>
                <a:cs typeface="Symbol"/>
              </a:rPr>
              <a:t></a:t>
            </a:r>
            <a:r>
              <a:rPr sz="2400" spc="-360" dirty="0">
                <a:latin typeface="Times New Roman"/>
                <a:cs typeface="Times New Roman"/>
              </a:rPr>
              <a:t> </a:t>
            </a:r>
            <a:r>
              <a:rPr sz="2400" spc="-66" dirty="0">
                <a:latin typeface="Times New Roman"/>
                <a:cs typeface="Times New Roman"/>
              </a:rPr>
              <a:t>V</a:t>
            </a:r>
            <a:r>
              <a:rPr sz="2000" spc="-96" baseline="-24691" dirty="0">
                <a:latin typeface="Times New Roman"/>
                <a:cs typeface="Times New Roman"/>
              </a:rPr>
              <a:t>0</a:t>
            </a:r>
            <a:endParaRPr sz="2000" baseline="-24691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1672" y="5660771"/>
            <a:ext cx="351790" cy="137795"/>
          </a:xfrm>
          <a:custGeom>
            <a:avLst/>
            <a:gdLst/>
            <a:ahLst/>
            <a:cxnLst/>
            <a:rect l="l" t="t" r="r" b="b"/>
            <a:pathLst>
              <a:path w="351789" h="137795">
                <a:moveTo>
                  <a:pt x="347663" y="133561"/>
                </a:moveTo>
                <a:lnTo>
                  <a:pt x="36170" y="133561"/>
                </a:lnTo>
                <a:lnTo>
                  <a:pt x="40279" y="137250"/>
                </a:lnTo>
                <a:lnTo>
                  <a:pt x="347663" y="137250"/>
                </a:lnTo>
                <a:lnTo>
                  <a:pt x="347663" y="133561"/>
                </a:lnTo>
                <a:close/>
              </a:path>
              <a:path w="351789" h="137795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6330"/>
                </a:lnTo>
                <a:lnTo>
                  <a:pt x="32061" y="129487"/>
                </a:lnTo>
                <a:lnTo>
                  <a:pt x="32061" y="133561"/>
                </a:lnTo>
                <a:lnTo>
                  <a:pt x="351772" y="133561"/>
                </a:lnTo>
                <a:lnTo>
                  <a:pt x="351772" y="121322"/>
                </a:lnTo>
                <a:lnTo>
                  <a:pt x="56310" y="121322"/>
                </a:lnTo>
                <a:lnTo>
                  <a:pt x="44388" y="113140"/>
                </a:lnTo>
                <a:lnTo>
                  <a:pt x="53992" y="113140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351789" h="137795">
                <a:moveTo>
                  <a:pt x="53992" y="113140"/>
                </a:moveTo>
                <a:lnTo>
                  <a:pt x="44388" y="113140"/>
                </a:lnTo>
                <a:lnTo>
                  <a:pt x="56310" y="121322"/>
                </a:lnTo>
                <a:lnTo>
                  <a:pt x="53992" y="113140"/>
                </a:lnTo>
                <a:close/>
              </a:path>
              <a:path w="351789" h="137795">
                <a:moveTo>
                  <a:pt x="347663" y="113140"/>
                </a:moveTo>
                <a:lnTo>
                  <a:pt x="53992" y="113140"/>
                </a:lnTo>
                <a:lnTo>
                  <a:pt x="56310" y="121322"/>
                </a:lnTo>
                <a:lnTo>
                  <a:pt x="351772" y="121322"/>
                </a:lnTo>
                <a:lnTo>
                  <a:pt x="347663" y="117231"/>
                </a:lnTo>
                <a:lnTo>
                  <a:pt x="347663" y="1131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94010" y="5656679"/>
            <a:ext cx="149860" cy="218440"/>
          </a:xfrm>
          <a:custGeom>
            <a:avLst/>
            <a:gdLst/>
            <a:ahLst/>
            <a:cxnLst/>
            <a:rect l="l" t="t" r="r" b="b"/>
            <a:pathLst>
              <a:path w="149860" h="218439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64511" y="210368"/>
                </a:lnTo>
                <a:lnTo>
                  <a:pt x="68619" y="214040"/>
                </a:lnTo>
                <a:lnTo>
                  <a:pt x="68619" y="218131"/>
                </a:lnTo>
                <a:lnTo>
                  <a:pt x="80963" y="218131"/>
                </a:lnTo>
                <a:lnTo>
                  <a:pt x="85071" y="214040"/>
                </a:lnTo>
                <a:lnTo>
                  <a:pt x="88759" y="214040"/>
                </a:lnTo>
                <a:lnTo>
                  <a:pt x="88759" y="210368"/>
                </a:lnTo>
                <a:lnTo>
                  <a:pt x="91319" y="202203"/>
                </a:lnTo>
                <a:lnTo>
                  <a:pt x="64511" y="202203"/>
                </a:lnTo>
                <a:lnTo>
                  <a:pt x="76278" y="164663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49860" h="218439">
                <a:moveTo>
                  <a:pt x="76278" y="164663"/>
                </a:moveTo>
                <a:lnTo>
                  <a:pt x="64511" y="202203"/>
                </a:lnTo>
                <a:lnTo>
                  <a:pt x="88759" y="202203"/>
                </a:lnTo>
                <a:lnTo>
                  <a:pt x="76278" y="164663"/>
                </a:lnTo>
                <a:close/>
              </a:path>
              <a:path w="149860" h="218439">
                <a:moveTo>
                  <a:pt x="145474" y="0"/>
                </a:moveTo>
                <a:lnTo>
                  <a:pt x="133552" y="0"/>
                </a:lnTo>
                <a:lnTo>
                  <a:pt x="129443" y="4091"/>
                </a:lnTo>
                <a:lnTo>
                  <a:pt x="125334" y="4091"/>
                </a:lnTo>
                <a:lnTo>
                  <a:pt x="125334" y="8165"/>
                </a:lnTo>
                <a:lnTo>
                  <a:pt x="76278" y="164663"/>
                </a:lnTo>
                <a:lnTo>
                  <a:pt x="88759" y="202203"/>
                </a:lnTo>
                <a:lnTo>
                  <a:pt x="91319" y="202203"/>
                </a:lnTo>
                <a:lnTo>
                  <a:pt x="149583" y="16347"/>
                </a:lnTo>
                <a:lnTo>
                  <a:pt x="149583" y="8165"/>
                </a:lnTo>
                <a:lnTo>
                  <a:pt x="145474" y="4091"/>
                </a:lnTo>
                <a:lnTo>
                  <a:pt x="1454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2785" y="5660772"/>
            <a:ext cx="146050" cy="218440"/>
          </a:xfrm>
          <a:custGeom>
            <a:avLst/>
            <a:gdLst/>
            <a:ahLst/>
            <a:cxnLst/>
            <a:rect l="l" t="t" r="r" b="b"/>
            <a:pathLst>
              <a:path w="146050" h="218439">
                <a:moveTo>
                  <a:pt x="16030" y="0"/>
                </a:moveTo>
                <a:lnTo>
                  <a:pt x="3687" y="0"/>
                </a:lnTo>
                <a:lnTo>
                  <a:pt x="3687" y="4074"/>
                </a:lnTo>
                <a:lnTo>
                  <a:pt x="0" y="8165"/>
                </a:lnTo>
                <a:lnTo>
                  <a:pt x="0" y="16330"/>
                </a:lnTo>
                <a:lnTo>
                  <a:pt x="60402" y="209949"/>
                </a:lnTo>
                <a:lnTo>
                  <a:pt x="64511" y="214040"/>
                </a:lnTo>
                <a:lnTo>
                  <a:pt x="64511" y="218131"/>
                </a:lnTo>
                <a:lnTo>
                  <a:pt x="76837" y="218131"/>
                </a:lnTo>
                <a:lnTo>
                  <a:pt x="80542" y="214040"/>
                </a:lnTo>
                <a:lnTo>
                  <a:pt x="84650" y="214040"/>
                </a:lnTo>
                <a:lnTo>
                  <a:pt x="84650" y="209949"/>
                </a:lnTo>
                <a:lnTo>
                  <a:pt x="87089" y="202186"/>
                </a:lnTo>
                <a:lnTo>
                  <a:pt x="60402" y="202186"/>
                </a:lnTo>
                <a:lnTo>
                  <a:pt x="72568" y="163377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46050" h="218439">
                <a:moveTo>
                  <a:pt x="72568" y="163377"/>
                </a:moveTo>
                <a:lnTo>
                  <a:pt x="60402" y="202186"/>
                </a:lnTo>
                <a:lnTo>
                  <a:pt x="84650" y="202186"/>
                </a:lnTo>
                <a:lnTo>
                  <a:pt x="72568" y="163377"/>
                </a:lnTo>
                <a:close/>
              </a:path>
              <a:path w="146050" h="218439">
                <a:moveTo>
                  <a:pt x="141365" y="0"/>
                </a:moveTo>
                <a:lnTo>
                  <a:pt x="129443" y="0"/>
                </a:lnTo>
                <a:lnTo>
                  <a:pt x="125334" y="4074"/>
                </a:lnTo>
                <a:lnTo>
                  <a:pt x="121225" y="4074"/>
                </a:lnTo>
                <a:lnTo>
                  <a:pt x="121225" y="8165"/>
                </a:lnTo>
                <a:lnTo>
                  <a:pt x="72568" y="163377"/>
                </a:lnTo>
                <a:lnTo>
                  <a:pt x="84650" y="202186"/>
                </a:lnTo>
                <a:lnTo>
                  <a:pt x="87089" y="202186"/>
                </a:lnTo>
                <a:lnTo>
                  <a:pt x="145474" y="16330"/>
                </a:lnTo>
                <a:lnTo>
                  <a:pt x="145474" y="8165"/>
                </a:lnTo>
                <a:lnTo>
                  <a:pt x="141365" y="4074"/>
                </a:lnTo>
                <a:lnTo>
                  <a:pt x="1413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83603" y="5660772"/>
            <a:ext cx="113664" cy="218440"/>
          </a:xfrm>
          <a:custGeom>
            <a:avLst/>
            <a:gdLst/>
            <a:ahLst/>
            <a:cxnLst/>
            <a:rect l="l" t="t" r="r" b="b"/>
            <a:pathLst>
              <a:path w="113665" h="218439">
                <a:moveTo>
                  <a:pt x="16030" y="89046"/>
                </a:moveTo>
                <a:lnTo>
                  <a:pt x="4108" y="89046"/>
                </a:lnTo>
                <a:lnTo>
                  <a:pt x="4108" y="93137"/>
                </a:lnTo>
                <a:lnTo>
                  <a:pt x="0" y="97212"/>
                </a:lnTo>
                <a:lnTo>
                  <a:pt x="0" y="104974"/>
                </a:lnTo>
                <a:lnTo>
                  <a:pt x="28357" y="209949"/>
                </a:lnTo>
                <a:lnTo>
                  <a:pt x="32466" y="214040"/>
                </a:lnTo>
                <a:lnTo>
                  <a:pt x="32466" y="218131"/>
                </a:lnTo>
                <a:lnTo>
                  <a:pt x="44388" y="218131"/>
                </a:lnTo>
                <a:lnTo>
                  <a:pt x="48497" y="214040"/>
                </a:lnTo>
                <a:lnTo>
                  <a:pt x="52605" y="214040"/>
                </a:lnTo>
                <a:lnTo>
                  <a:pt x="52605" y="209949"/>
                </a:lnTo>
                <a:lnTo>
                  <a:pt x="55044" y="202186"/>
                </a:lnTo>
                <a:lnTo>
                  <a:pt x="28357" y="202186"/>
                </a:lnTo>
                <a:lnTo>
                  <a:pt x="41382" y="160638"/>
                </a:lnTo>
                <a:lnTo>
                  <a:pt x="24248" y="97212"/>
                </a:lnTo>
                <a:lnTo>
                  <a:pt x="24248" y="93137"/>
                </a:lnTo>
                <a:lnTo>
                  <a:pt x="20139" y="93137"/>
                </a:lnTo>
                <a:lnTo>
                  <a:pt x="16030" y="89046"/>
                </a:lnTo>
                <a:close/>
              </a:path>
              <a:path w="113665" h="218439">
                <a:moveTo>
                  <a:pt x="41382" y="160638"/>
                </a:moveTo>
                <a:lnTo>
                  <a:pt x="28357" y="202186"/>
                </a:lnTo>
                <a:lnTo>
                  <a:pt x="52605" y="202186"/>
                </a:lnTo>
                <a:lnTo>
                  <a:pt x="41382" y="160638"/>
                </a:lnTo>
                <a:close/>
              </a:path>
              <a:path w="113665" h="218439">
                <a:moveTo>
                  <a:pt x="109320" y="0"/>
                </a:moveTo>
                <a:lnTo>
                  <a:pt x="96977" y="0"/>
                </a:lnTo>
                <a:lnTo>
                  <a:pt x="92868" y="4074"/>
                </a:lnTo>
                <a:lnTo>
                  <a:pt x="89180" y="4074"/>
                </a:lnTo>
                <a:lnTo>
                  <a:pt x="89180" y="8165"/>
                </a:lnTo>
                <a:lnTo>
                  <a:pt x="41382" y="160638"/>
                </a:lnTo>
                <a:lnTo>
                  <a:pt x="52605" y="202186"/>
                </a:lnTo>
                <a:lnTo>
                  <a:pt x="55044" y="202186"/>
                </a:lnTo>
                <a:lnTo>
                  <a:pt x="113429" y="16330"/>
                </a:lnTo>
                <a:lnTo>
                  <a:pt x="113429" y="8165"/>
                </a:lnTo>
                <a:lnTo>
                  <a:pt x="109320" y="4074"/>
                </a:lnTo>
                <a:lnTo>
                  <a:pt x="109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147" y="5770038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595" y="0"/>
                </a:lnTo>
              </a:path>
            </a:pathLst>
          </a:custGeom>
          <a:ln w="24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1358" y="5458988"/>
            <a:ext cx="0" cy="565785"/>
          </a:xfrm>
          <a:custGeom>
            <a:avLst/>
            <a:gdLst/>
            <a:ahLst/>
            <a:cxnLst/>
            <a:rect l="l" t="t" r="r" b="b"/>
            <a:pathLst>
              <a:path h="565785">
                <a:moveTo>
                  <a:pt x="0" y="0"/>
                </a:moveTo>
                <a:lnTo>
                  <a:pt x="0" y="565332"/>
                </a:lnTo>
              </a:path>
            </a:pathLst>
          </a:custGeom>
          <a:ln w="24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41570" y="5471244"/>
            <a:ext cx="133985" cy="565785"/>
          </a:xfrm>
          <a:custGeom>
            <a:avLst/>
            <a:gdLst/>
            <a:ahLst/>
            <a:cxnLst/>
            <a:rect l="l" t="t" r="r" b="b"/>
            <a:pathLst>
              <a:path w="133984" h="565785">
                <a:moveTo>
                  <a:pt x="0" y="565332"/>
                </a:moveTo>
                <a:lnTo>
                  <a:pt x="133557" y="565332"/>
                </a:lnTo>
                <a:lnTo>
                  <a:pt x="133557" y="0"/>
                </a:lnTo>
                <a:lnTo>
                  <a:pt x="0" y="0"/>
                </a:lnTo>
                <a:lnTo>
                  <a:pt x="0" y="565332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66081" y="5689357"/>
            <a:ext cx="351790" cy="137795"/>
          </a:xfrm>
          <a:custGeom>
            <a:avLst/>
            <a:gdLst/>
            <a:ahLst/>
            <a:cxnLst/>
            <a:rect l="l" t="t" r="r" b="b"/>
            <a:pathLst>
              <a:path w="351789" h="137795">
                <a:moveTo>
                  <a:pt x="347730" y="133159"/>
                </a:moveTo>
                <a:lnTo>
                  <a:pt x="40414" y="133159"/>
                </a:lnTo>
                <a:lnTo>
                  <a:pt x="44455" y="137250"/>
                </a:lnTo>
                <a:lnTo>
                  <a:pt x="347730" y="137250"/>
                </a:lnTo>
                <a:lnTo>
                  <a:pt x="347730" y="133159"/>
                </a:lnTo>
                <a:close/>
              </a:path>
              <a:path w="351789" h="137795">
                <a:moveTo>
                  <a:pt x="16165" y="0"/>
                </a:moveTo>
                <a:lnTo>
                  <a:pt x="3704" y="0"/>
                </a:lnTo>
                <a:lnTo>
                  <a:pt x="3704" y="3671"/>
                </a:lnTo>
                <a:lnTo>
                  <a:pt x="0" y="7762"/>
                </a:lnTo>
                <a:lnTo>
                  <a:pt x="0" y="15928"/>
                </a:lnTo>
                <a:lnTo>
                  <a:pt x="36204" y="129085"/>
                </a:lnTo>
                <a:lnTo>
                  <a:pt x="36204" y="133159"/>
                </a:lnTo>
                <a:lnTo>
                  <a:pt x="351772" y="133159"/>
                </a:lnTo>
                <a:lnTo>
                  <a:pt x="351772" y="120919"/>
                </a:lnTo>
                <a:lnTo>
                  <a:pt x="60452" y="120919"/>
                </a:lnTo>
                <a:lnTo>
                  <a:pt x="48497" y="112737"/>
                </a:lnTo>
                <a:lnTo>
                  <a:pt x="57835" y="112737"/>
                </a:lnTo>
                <a:lnTo>
                  <a:pt x="24248" y="7762"/>
                </a:lnTo>
                <a:lnTo>
                  <a:pt x="24248" y="3671"/>
                </a:lnTo>
                <a:lnTo>
                  <a:pt x="20207" y="3671"/>
                </a:lnTo>
                <a:lnTo>
                  <a:pt x="16165" y="0"/>
                </a:lnTo>
                <a:close/>
              </a:path>
              <a:path w="351789" h="137795">
                <a:moveTo>
                  <a:pt x="57835" y="112737"/>
                </a:moveTo>
                <a:lnTo>
                  <a:pt x="48497" y="112737"/>
                </a:lnTo>
                <a:lnTo>
                  <a:pt x="60452" y="120919"/>
                </a:lnTo>
                <a:lnTo>
                  <a:pt x="57835" y="112737"/>
                </a:lnTo>
                <a:close/>
              </a:path>
              <a:path w="351789" h="137795">
                <a:moveTo>
                  <a:pt x="347730" y="112737"/>
                </a:moveTo>
                <a:lnTo>
                  <a:pt x="57835" y="112737"/>
                </a:lnTo>
                <a:lnTo>
                  <a:pt x="60452" y="120919"/>
                </a:lnTo>
                <a:lnTo>
                  <a:pt x="351772" y="120919"/>
                </a:lnTo>
                <a:lnTo>
                  <a:pt x="347730" y="116828"/>
                </a:lnTo>
                <a:lnTo>
                  <a:pt x="347730" y="1127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32546" y="5685284"/>
            <a:ext cx="146050" cy="218440"/>
          </a:xfrm>
          <a:custGeom>
            <a:avLst/>
            <a:gdLst/>
            <a:ahLst/>
            <a:cxnLst/>
            <a:rect l="l" t="t" r="r" b="b"/>
            <a:pathLst>
              <a:path w="146050" h="218439">
                <a:moveTo>
                  <a:pt x="16165" y="0"/>
                </a:moveTo>
                <a:lnTo>
                  <a:pt x="4209" y="0"/>
                </a:lnTo>
                <a:lnTo>
                  <a:pt x="4209" y="4074"/>
                </a:lnTo>
                <a:lnTo>
                  <a:pt x="0" y="7746"/>
                </a:lnTo>
                <a:lnTo>
                  <a:pt x="0" y="15928"/>
                </a:lnTo>
                <a:lnTo>
                  <a:pt x="60452" y="209949"/>
                </a:lnTo>
                <a:lnTo>
                  <a:pt x="64662" y="214040"/>
                </a:lnTo>
                <a:lnTo>
                  <a:pt x="64662" y="218115"/>
                </a:lnTo>
                <a:lnTo>
                  <a:pt x="76955" y="218115"/>
                </a:lnTo>
                <a:lnTo>
                  <a:pt x="80996" y="214040"/>
                </a:lnTo>
                <a:lnTo>
                  <a:pt x="84701" y="214040"/>
                </a:lnTo>
                <a:lnTo>
                  <a:pt x="84701" y="209949"/>
                </a:lnTo>
                <a:lnTo>
                  <a:pt x="87259" y="201784"/>
                </a:lnTo>
                <a:lnTo>
                  <a:pt x="60452" y="201784"/>
                </a:lnTo>
                <a:lnTo>
                  <a:pt x="72610" y="162976"/>
                </a:lnTo>
                <a:lnTo>
                  <a:pt x="24248" y="7746"/>
                </a:lnTo>
                <a:lnTo>
                  <a:pt x="24248" y="4074"/>
                </a:lnTo>
                <a:lnTo>
                  <a:pt x="20207" y="4074"/>
                </a:lnTo>
                <a:lnTo>
                  <a:pt x="16165" y="0"/>
                </a:lnTo>
                <a:close/>
              </a:path>
              <a:path w="146050" h="218439">
                <a:moveTo>
                  <a:pt x="72610" y="162976"/>
                </a:moveTo>
                <a:lnTo>
                  <a:pt x="60452" y="201784"/>
                </a:lnTo>
                <a:lnTo>
                  <a:pt x="84701" y="201784"/>
                </a:lnTo>
                <a:lnTo>
                  <a:pt x="72610" y="162976"/>
                </a:lnTo>
                <a:close/>
              </a:path>
              <a:path w="146050" h="218439">
                <a:moveTo>
                  <a:pt x="141449" y="0"/>
                </a:moveTo>
                <a:lnTo>
                  <a:pt x="129493" y="0"/>
                </a:lnTo>
                <a:lnTo>
                  <a:pt x="125452" y="4074"/>
                </a:lnTo>
                <a:lnTo>
                  <a:pt x="121242" y="4074"/>
                </a:lnTo>
                <a:lnTo>
                  <a:pt x="121242" y="7746"/>
                </a:lnTo>
                <a:lnTo>
                  <a:pt x="72610" y="162976"/>
                </a:lnTo>
                <a:lnTo>
                  <a:pt x="84701" y="201784"/>
                </a:lnTo>
                <a:lnTo>
                  <a:pt x="87259" y="201784"/>
                </a:lnTo>
                <a:lnTo>
                  <a:pt x="145491" y="15928"/>
                </a:lnTo>
                <a:lnTo>
                  <a:pt x="145491" y="7746"/>
                </a:lnTo>
                <a:lnTo>
                  <a:pt x="141449" y="4074"/>
                </a:lnTo>
                <a:lnTo>
                  <a:pt x="1414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10967" y="5685284"/>
            <a:ext cx="146050" cy="222250"/>
          </a:xfrm>
          <a:custGeom>
            <a:avLst/>
            <a:gdLst/>
            <a:ahLst/>
            <a:cxnLst/>
            <a:rect l="l" t="t" r="r" b="b"/>
            <a:pathLst>
              <a:path w="146050" h="222250">
                <a:moveTo>
                  <a:pt x="16502" y="0"/>
                </a:moveTo>
                <a:lnTo>
                  <a:pt x="4041" y="0"/>
                </a:lnTo>
                <a:lnTo>
                  <a:pt x="4041" y="4074"/>
                </a:lnTo>
                <a:lnTo>
                  <a:pt x="0" y="7746"/>
                </a:lnTo>
                <a:lnTo>
                  <a:pt x="0" y="15928"/>
                </a:lnTo>
                <a:lnTo>
                  <a:pt x="60789" y="214040"/>
                </a:lnTo>
                <a:lnTo>
                  <a:pt x="64999" y="218115"/>
                </a:lnTo>
                <a:lnTo>
                  <a:pt x="64999" y="221803"/>
                </a:lnTo>
                <a:lnTo>
                  <a:pt x="76787" y="221803"/>
                </a:lnTo>
                <a:lnTo>
                  <a:pt x="80996" y="218115"/>
                </a:lnTo>
                <a:lnTo>
                  <a:pt x="85038" y="218115"/>
                </a:lnTo>
                <a:lnTo>
                  <a:pt x="85038" y="214040"/>
                </a:lnTo>
                <a:lnTo>
                  <a:pt x="87548" y="205858"/>
                </a:lnTo>
                <a:lnTo>
                  <a:pt x="60789" y="205858"/>
                </a:lnTo>
                <a:lnTo>
                  <a:pt x="72914" y="166346"/>
                </a:lnTo>
                <a:lnTo>
                  <a:pt x="24248" y="7746"/>
                </a:lnTo>
                <a:lnTo>
                  <a:pt x="24248" y="4074"/>
                </a:lnTo>
                <a:lnTo>
                  <a:pt x="20543" y="4074"/>
                </a:lnTo>
                <a:lnTo>
                  <a:pt x="16502" y="0"/>
                </a:lnTo>
                <a:close/>
              </a:path>
              <a:path w="146050" h="222250">
                <a:moveTo>
                  <a:pt x="72914" y="166346"/>
                </a:moveTo>
                <a:lnTo>
                  <a:pt x="60789" y="205858"/>
                </a:lnTo>
                <a:lnTo>
                  <a:pt x="85038" y="205858"/>
                </a:lnTo>
                <a:lnTo>
                  <a:pt x="72914" y="166346"/>
                </a:lnTo>
                <a:close/>
              </a:path>
              <a:path w="146050" h="222250">
                <a:moveTo>
                  <a:pt x="141786" y="0"/>
                </a:moveTo>
                <a:lnTo>
                  <a:pt x="129493" y="0"/>
                </a:lnTo>
                <a:lnTo>
                  <a:pt x="125789" y="4074"/>
                </a:lnTo>
                <a:lnTo>
                  <a:pt x="121579" y="4074"/>
                </a:lnTo>
                <a:lnTo>
                  <a:pt x="121579" y="7746"/>
                </a:lnTo>
                <a:lnTo>
                  <a:pt x="72914" y="166346"/>
                </a:lnTo>
                <a:lnTo>
                  <a:pt x="85038" y="205858"/>
                </a:lnTo>
                <a:lnTo>
                  <a:pt x="87548" y="205858"/>
                </a:lnTo>
                <a:lnTo>
                  <a:pt x="145828" y="15928"/>
                </a:lnTo>
                <a:lnTo>
                  <a:pt x="145828" y="7746"/>
                </a:lnTo>
                <a:lnTo>
                  <a:pt x="141786" y="4074"/>
                </a:lnTo>
                <a:lnTo>
                  <a:pt x="1417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22206" y="5685284"/>
            <a:ext cx="113030" cy="222250"/>
          </a:xfrm>
          <a:custGeom>
            <a:avLst/>
            <a:gdLst/>
            <a:ahLst/>
            <a:cxnLst/>
            <a:rect l="l" t="t" r="r" b="b"/>
            <a:pathLst>
              <a:path w="113030" h="222250">
                <a:moveTo>
                  <a:pt x="16030" y="92718"/>
                </a:moveTo>
                <a:lnTo>
                  <a:pt x="4108" y="92718"/>
                </a:lnTo>
                <a:lnTo>
                  <a:pt x="4108" y="96809"/>
                </a:lnTo>
                <a:lnTo>
                  <a:pt x="0" y="100883"/>
                </a:lnTo>
                <a:lnTo>
                  <a:pt x="0" y="109049"/>
                </a:lnTo>
                <a:lnTo>
                  <a:pt x="28357" y="214040"/>
                </a:lnTo>
                <a:lnTo>
                  <a:pt x="32466" y="218115"/>
                </a:lnTo>
                <a:lnTo>
                  <a:pt x="32466" y="221803"/>
                </a:lnTo>
                <a:lnTo>
                  <a:pt x="44371" y="221803"/>
                </a:lnTo>
                <a:lnTo>
                  <a:pt x="48480" y="218115"/>
                </a:lnTo>
                <a:lnTo>
                  <a:pt x="52589" y="218115"/>
                </a:lnTo>
                <a:lnTo>
                  <a:pt x="52589" y="214040"/>
                </a:lnTo>
                <a:lnTo>
                  <a:pt x="55084" y="205858"/>
                </a:lnTo>
                <a:lnTo>
                  <a:pt x="28357" y="205858"/>
                </a:lnTo>
                <a:lnTo>
                  <a:pt x="41209" y="163706"/>
                </a:lnTo>
                <a:lnTo>
                  <a:pt x="24248" y="100883"/>
                </a:lnTo>
                <a:lnTo>
                  <a:pt x="24248" y="96809"/>
                </a:lnTo>
                <a:lnTo>
                  <a:pt x="20139" y="96809"/>
                </a:lnTo>
                <a:lnTo>
                  <a:pt x="16030" y="92718"/>
                </a:lnTo>
                <a:close/>
              </a:path>
              <a:path w="113030" h="222250">
                <a:moveTo>
                  <a:pt x="41209" y="163706"/>
                </a:moveTo>
                <a:lnTo>
                  <a:pt x="28357" y="205858"/>
                </a:lnTo>
                <a:lnTo>
                  <a:pt x="52589" y="205858"/>
                </a:lnTo>
                <a:lnTo>
                  <a:pt x="41209" y="163706"/>
                </a:lnTo>
                <a:close/>
              </a:path>
              <a:path w="113030" h="222250">
                <a:moveTo>
                  <a:pt x="109303" y="0"/>
                </a:moveTo>
                <a:lnTo>
                  <a:pt x="97010" y="0"/>
                </a:lnTo>
                <a:lnTo>
                  <a:pt x="92801" y="4074"/>
                </a:lnTo>
                <a:lnTo>
                  <a:pt x="88759" y="4074"/>
                </a:lnTo>
                <a:lnTo>
                  <a:pt x="88759" y="7746"/>
                </a:lnTo>
                <a:lnTo>
                  <a:pt x="41209" y="163706"/>
                </a:lnTo>
                <a:lnTo>
                  <a:pt x="52589" y="205858"/>
                </a:lnTo>
                <a:lnTo>
                  <a:pt x="55084" y="205858"/>
                </a:lnTo>
                <a:lnTo>
                  <a:pt x="113008" y="15928"/>
                </a:lnTo>
                <a:lnTo>
                  <a:pt x="113008" y="7746"/>
                </a:lnTo>
                <a:lnTo>
                  <a:pt x="109303" y="4074"/>
                </a:lnTo>
                <a:lnTo>
                  <a:pt x="1093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29751" y="5794140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595" y="0"/>
                </a:lnTo>
              </a:path>
            </a:pathLst>
          </a:custGeom>
          <a:ln w="24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444735" y="5337111"/>
            <a:ext cx="16129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-35" dirty="0">
                <a:latin typeface="Times New Roman"/>
                <a:cs typeface="Times New Roman"/>
              </a:rPr>
              <a:t>k</a:t>
            </a:r>
            <a:r>
              <a:rPr sz="1200" i="1" spc="7" baseline="-19607" dirty="0">
                <a:latin typeface="Times New Roman"/>
                <a:cs typeface="Times New Roman"/>
              </a:rPr>
              <a:t>1</a:t>
            </a:r>
            <a:endParaRPr sz="1200" baseline="-19607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3267" y="5341185"/>
            <a:ext cx="165735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dirty="0">
                <a:latin typeface="Times New Roman"/>
                <a:cs typeface="Times New Roman"/>
              </a:rPr>
              <a:t>k</a:t>
            </a:r>
            <a:r>
              <a:rPr sz="1200" i="1" spc="7" baseline="-19607" dirty="0">
                <a:latin typeface="Times New Roman"/>
                <a:cs typeface="Times New Roman"/>
              </a:rPr>
              <a:t>2</a:t>
            </a:r>
            <a:endParaRPr sz="1200" baseline="-19607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6816" y="4613403"/>
            <a:ext cx="1819910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Series:</a:t>
            </a:r>
            <a:r>
              <a:rPr sz="2000" spc="-100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stiffness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09973" y="3280144"/>
            <a:ext cx="433704" cy="166370"/>
          </a:xfrm>
          <a:custGeom>
            <a:avLst/>
            <a:gdLst/>
            <a:ahLst/>
            <a:cxnLst/>
            <a:rect l="l" t="t" r="r" b="b"/>
            <a:pathLst>
              <a:path w="433705" h="166370">
                <a:moveTo>
                  <a:pt x="429030" y="161762"/>
                </a:moveTo>
                <a:lnTo>
                  <a:pt x="48497" y="161762"/>
                </a:lnTo>
                <a:lnTo>
                  <a:pt x="52605" y="165837"/>
                </a:lnTo>
                <a:lnTo>
                  <a:pt x="429030" y="165837"/>
                </a:lnTo>
                <a:lnTo>
                  <a:pt x="429030" y="161762"/>
                </a:lnTo>
                <a:close/>
              </a:path>
              <a:path w="433705" h="166370">
                <a:moveTo>
                  <a:pt x="16435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44388" y="157671"/>
                </a:lnTo>
                <a:lnTo>
                  <a:pt x="44388" y="161762"/>
                </a:lnTo>
                <a:lnTo>
                  <a:pt x="433139" y="161762"/>
                </a:lnTo>
                <a:lnTo>
                  <a:pt x="433139" y="149506"/>
                </a:lnTo>
                <a:lnTo>
                  <a:pt x="69040" y="149506"/>
                </a:lnTo>
                <a:lnTo>
                  <a:pt x="56714" y="141341"/>
                </a:lnTo>
                <a:lnTo>
                  <a:pt x="66453" y="141341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435" y="0"/>
                </a:lnTo>
                <a:close/>
              </a:path>
              <a:path w="433705" h="166370">
                <a:moveTo>
                  <a:pt x="66453" y="141341"/>
                </a:moveTo>
                <a:lnTo>
                  <a:pt x="56714" y="141341"/>
                </a:lnTo>
                <a:lnTo>
                  <a:pt x="69040" y="149506"/>
                </a:lnTo>
                <a:lnTo>
                  <a:pt x="66453" y="141341"/>
                </a:lnTo>
                <a:close/>
              </a:path>
              <a:path w="433705" h="166370">
                <a:moveTo>
                  <a:pt x="429030" y="141341"/>
                </a:moveTo>
                <a:lnTo>
                  <a:pt x="66453" y="141341"/>
                </a:lnTo>
                <a:lnTo>
                  <a:pt x="69040" y="149506"/>
                </a:lnTo>
                <a:lnTo>
                  <a:pt x="433139" y="149506"/>
                </a:lnTo>
                <a:lnTo>
                  <a:pt x="429030" y="145415"/>
                </a:lnTo>
                <a:lnTo>
                  <a:pt x="429030" y="141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40249" y="3271979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5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37"/>
                </a:lnTo>
                <a:lnTo>
                  <a:pt x="80963" y="270812"/>
                </a:lnTo>
                <a:lnTo>
                  <a:pt x="92885" y="270812"/>
                </a:lnTo>
                <a:lnTo>
                  <a:pt x="96994" y="266737"/>
                </a:lnTo>
                <a:lnTo>
                  <a:pt x="101102" y="266737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8435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5">
                <a:moveTo>
                  <a:pt x="173831" y="0"/>
                </a:moveTo>
                <a:lnTo>
                  <a:pt x="161505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86558" y="3276070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4" h="271145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21"/>
                </a:lnTo>
                <a:lnTo>
                  <a:pt x="80963" y="270812"/>
                </a:lnTo>
                <a:lnTo>
                  <a:pt x="92868" y="270812"/>
                </a:lnTo>
                <a:lnTo>
                  <a:pt x="96977" y="266721"/>
                </a:lnTo>
                <a:lnTo>
                  <a:pt x="101102" y="266721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78434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4" h="271145">
                <a:moveTo>
                  <a:pt x="173831" y="0"/>
                </a:moveTo>
                <a:lnTo>
                  <a:pt x="161505" y="0"/>
                </a:lnTo>
                <a:lnTo>
                  <a:pt x="157800" y="4074"/>
                </a:lnTo>
                <a:lnTo>
                  <a:pt x="153691" y="4074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74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77255" y="3276070"/>
            <a:ext cx="133985" cy="271145"/>
          </a:xfrm>
          <a:custGeom>
            <a:avLst/>
            <a:gdLst/>
            <a:ahLst/>
            <a:cxnLst/>
            <a:rect l="l" t="t" r="r" b="b"/>
            <a:pathLst>
              <a:path w="133984" h="271145">
                <a:moveTo>
                  <a:pt x="16014" y="117231"/>
                </a:moveTo>
                <a:lnTo>
                  <a:pt x="4108" y="117231"/>
                </a:lnTo>
                <a:lnTo>
                  <a:pt x="4108" y="121305"/>
                </a:lnTo>
                <a:lnTo>
                  <a:pt x="0" y="125396"/>
                </a:lnTo>
                <a:lnTo>
                  <a:pt x="0" y="133561"/>
                </a:lnTo>
                <a:lnTo>
                  <a:pt x="36153" y="262646"/>
                </a:lnTo>
                <a:lnTo>
                  <a:pt x="40262" y="266721"/>
                </a:lnTo>
                <a:lnTo>
                  <a:pt x="40262" y="270812"/>
                </a:lnTo>
                <a:lnTo>
                  <a:pt x="52589" y="270812"/>
                </a:lnTo>
                <a:lnTo>
                  <a:pt x="56697" y="266721"/>
                </a:lnTo>
                <a:lnTo>
                  <a:pt x="60806" y="266721"/>
                </a:lnTo>
                <a:lnTo>
                  <a:pt x="60806" y="262646"/>
                </a:lnTo>
                <a:lnTo>
                  <a:pt x="63218" y="254481"/>
                </a:lnTo>
                <a:lnTo>
                  <a:pt x="36153" y="254481"/>
                </a:lnTo>
                <a:lnTo>
                  <a:pt x="48772" y="211990"/>
                </a:lnTo>
                <a:lnTo>
                  <a:pt x="24248" y="125396"/>
                </a:lnTo>
                <a:lnTo>
                  <a:pt x="24248" y="121305"/>
                </a:lnTo>
                <a:lnTo>
                  <a:pt x="20122" y="121305"/>
                </a:lnTo>
                <a:lnTo>
                  <a:pt x="16014" y="117231"/>
                </a:lnTo>
                <a:close/>
              </a:path>
              <a:path w="133984" h="271145">
                <a:moveTo>
                  <a:pt x="48772" y="211990"/>
                </a:moveTo>
                <a:lnTo>
                  <a:pt x="36153" y="254481"/>
                </a:lnTo>
                <a:lnTo>
                  <a:pt x="60806" y="254481"/>
                </a:lnTo>
                <a:lnTo>
                  <a:pt x="48772" y="211990"/>
                </a:lnTo>
                <a:close/>
              </a:path>
              <a:path w="133984" h="271145">
                <a:moveTo>
                  <a:pt x="129443" y="0"/>
                </a:moveTo>
                <a:lnTo>
                  <a:pt x="117117" y="0"/>
                </a:lnTo>
                <a:lnTo>
                  <a:pt x="113008" y="4074"/>
                </a:lnTo>
                <a:lnTo>
                  <a:pt x="109303" y="4074"/>
                </a:lnTo>
                <a:lnTo>
                  <a:pt x="109303" y="8165"/>
                </a:lnTo>
                <a:lnTo>
                  <a:pt x="48772" y="211990"/>
                </a:lnTo>
                <a:lnTo>
                  <a:pt x="60806" y="254481"/>
                </a:lnTo>
                <a:lnTo>
                  <a:pt x="63218" y="254481"/>
                </a:lnTo>
                <a:lnTo>
                  <a:pt x="133552" y="16330"/>
                </a:lnTo>
                <a:lnTo>
                  <a:pt x="133552" y="8165"/>
                </a:lnTo>
                <a:lnTo>
                  <a:pt x="129443" y="4074"/>
                </a:lnTo>
                <a:lnTo>
                  <a:pt x="1294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7823" y="3409430"/>
            <a:ext cx="509904" cy="0"/>
          </a:xfrm>
          <a:custGeom>
            <a:avLst/>
            <a:gdLst/>
            <a:ahLst/>
            <a:cxnLst/>
            <a:rect l="l" t="t" r="r" b="b"/>
            <a:pathLst>
              <a:path w="509905">
                <a:moveTo>
                  <a:pt x="0" y="0"/>
                </a:moveTo>
                <a:lnTo>
                  <a:pt x="509556" y="0"/>
                </a:lnTo>
              </a:path>
            </a:pathLst>
          </a:custGeom>
          <a:ln w="24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83493" y="3195591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82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3437" y="3207444"/>
            <a:ext cx="170180" cy="711200"/>
          </a:xfrm>
          <a:custGeom>
            <a:avLst/>
            <a:gdLst/>
            <a:ahLst/>
            <a:cxnLst/>
            <a:rect l="l" t="t" r="r" b="b"/>
            <a:pathLst>
              <a:path w="170179" h="711200">
                <a:moveTo>
                  <a:pt x="0" y="710747"/>
                </a:moveTo>
                <a:lnTo>
                  <a:pt x="170127" y="710747"/>
                </a:lnTo>
                <a:lnTo>
                  <a:pt x="170127" y="0"/>
                </a:lnTo>
                <a:lnTo>
                  <a:pt x="0" y="0"/>
                </a:lnTo>
                <a:lnTo>
                  <a:pt x="0" y="710747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98050" y="3647781"/>
            <a:ext cx="436880" cy="161926"/>
          </a:xfrm>
          <a:custGeom>
            <a:avLst/>
            <a:gdLst/>
            <a:ahLst/>
            <a:cxnLst/>
            <a:rect l="l" t="t" r="r" b="b"/>
            <a:pathLst>
              <a:path w="436880" h="161925">
                <a:moveTo>
                  <a:pt x="432735" y="157252"/>
                </a:moveTo>
                <a:lnTo>
                  <a:pt x="48497" y="157252"/>
                </a:lnTo>
                <a:lnTo>
                  <a:pt x="52605" y="161343"/>
                </a:lnTo>
                <a:lnTo>
                  <a:pt x="432735" y="161343"/>
                </a:lnTo>
                <a:lnTo>
                  <a:pt x="432735" y="157252"/>
                </a:lnTo>
                <a:close/>
              </a:path>
              <a:path w="436880" h="161925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5928"/>
                </a:lnTo>
                <a:lnTo>
                  <a:pt x="44388" y="153580"/>
                </a:lnTo>
                <a:lnTo>
                  <a:pt x="44388" y="157252"/>
                </a:lnTo>
                <a:lnTo>
                  <a:pt x="436844" y="157252"/>
                </a:lnTo>
                <a:lnTo>
                  <a:pt x="436844" y="145415"/>
                </a:lnTo>
                <a:lnTo>
                  <a:pt x="68636" y="145415"/>
                </a:lnTo>
                <a:lnTo>
                  <a:pt x="56310" y="137250"/>
                </a:lnTo>
                <a:lnTo>
                  <a:pt x="65996" y="137250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436880" h="161925">
                <a:moveTo>
                  <a:pt x="65996" y="137250"/>
                </a:moveTo>
                <a:lnTo>
                  <a:pt x="56310" y="137250"/>
                </a:lnTo>
                <a:lnTo>
                  <a:pt x="68636" y="145415"/>
                </a:lnTo>
                <a:lnTo>
                  <a:pt x="65996" y="137250"/>
                </a:lnTo>
                <a:close/>
              </a:path>
              <a:path w="436880" h="161925">
                <a:moveTo>
                  <a:pt x="432735" y="137250"/>
                </a:moveTo>
                <a:lnTo>
                  <a:pt x="65996" y="137250"/>
                </a:lnTo>
                <a:lnTo>
                  <a:pt x="68636" y="145415"/>
                </a:lnTo>
                <a:lnTo>
                  <a:pt x="436844" y="145415"/>
                </a:lnTo>
                <a:lnTo>
                  <a:pt x="432735" y="141324"/>
                </a:lnTo>
                <a:lnTo>
                  <a:pt x="432735" y="137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27924" y="3639602"/>
            <a:ext cx="178435" cy="267334"/>
          </a:xfrm>
          <a:custGeom>
            <a:avLst/>
            <a:gdLst/>
            <a:ahLst/>
            <a:cxnLst/>
            <a:rect l="l" t="t" r="r" b="b"/>
            <a:pathLst>
              <a:path w="178435" h="267335">
                <a:moveTo>
                  <a:pt x="16435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82"/>
                </a:lnTo>
                <a:lnTo>
                  <a:pt x="0" y="16347"/>
                </a:lnTo>
                <a:lnTo>
                  <a:pt x="76854" y="258572"/>
                </a:lnTo>
                <a:lnTo>
                  <a:pt x="80963" y="262663"/>
                </a:lnTo>
                <a:lnTo>
                  <a:pt x="80963" y="266737"/>
                </a:lnTo>
                <a:lnTo>
                  <a:pt x="93289" y="266737"/>
                </a:lnTo>
                <a:lnTo>
                  <a:pt x="96977" y="262663"/>
                </a:lnTo>
                <a:lnTo>
                  <a:pt x="101102" y="262663"/>
                </a:lnTo>
                <a:lnTo>
                  <a:pt x="101102" y="258572"/>
                </a:lnTo>
                <a:lnTo>
                  <a:pt x="103693" y="250407"/>
                </a:lnTo>
                <a:lnTo>
                  <a:pt x="76854" y="250407"/>
                </a:lnTo>
                <a:lnTo>
                  <a:pt x="88977" y="212190"/>
                </a:lnTo>
                <a:lnTo>
                  <a:pt x="24248" y="8182"/>
                </a:lnTo>
                <a:lnTo>
                  <a:pt x="24248" y="4091"/>
                </a:lnTo>
                <a:lnTo>
                  <a:pt x="20139" y="4091"/>
                </a:lnTo>
                <a:lnTo>
                  <a:pt x="16435" y="0"/>
                </a:lnTo>
                <a:close/>
              </a:path>
              <a:path w="178435" h="267335">
                <a:moveTo>
                  <a:pt x="88977" y="212190"/>
                </a:moveTo>
                <a:lnTo>
                  <a:pt x="76854" y="250407"/>
                </a:lnTo>
                <a:lnTo>
                  <a:pt x="101102" y="250407"/>
                </a:lnTo>
                <a:lnTo>
                  <a:pt x="88977" y="212190"/>
                </a:lnTo>
                <a:close/>
              </a:path>
              <a:path w="178435" h="267335">
                <a:moveTo>
                  <a:pt x="173831" y="0"/>
                </a:moveTo>
                <a:lnTo>
                  <a:pt x="161909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8182"/>
                </a:lnTo>
                <a:lnTo>
                  <a:pt x="88977" y="212190"/>
                </a:lnTo>
                <a:lnTo>
                  <a:pt x="101102" y="250407"/>
                </a:lnTo>
                <a:lnTo>
                  <a:pt x="103693" y="250407"/>
                </a:lnTo>
                <a:lnTo>
                  <a:pt x="177940" y="16347"/>
                </a:lnTo>
                <a:lnTo>
                  <a:pt x="177940" y="8182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378341" y="3643692"/>
            <a:ext cx="173990" cy="267334"/>
          </a:xfrm>
          <a:custGeom>
            <a:avLst/>
            <a:gdLst/>
            <a:ahLst/>
            <a:cxnLst/>
            <a:rect l="l" t="t" r="r" b="b"/>
            <a:pathLst>
              <a:path w="173990" h="267335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76854" y="258572"/>
                </a:lnTo>
                <a:lnTo>
                  <a:pt x="80963" y="262646"/>
                </a:lnTo>
                <a:lnTo>
                  <a:pt x="80963" y="266737"/>
                </a:lnTo>
                <a:lnTo>
                  <a:pt x="92868" y="266737"/>
                </a:lnTo>
                <a:lnTo>
                  <a:pt x="96977" y="262646"/>
                </a:lnTo>
                <a:lnTo>
                  <a:pt x="101086" y="262646"/>
                </a:lnTo>
                <a:lnTo>
                  <a:pt x="101086" y="258572"/>
                </a:lnTo>
                <a:lnTo>
                  <a:pt x="103543" y="250390"/>
                </a:lnTo>
                <a:lnTo>
                  <a:pt x="76854" y="250390"/>
                </a:lnTo>
                <a:lnTo>
                  <a:pt x="88637" y="211146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3990" h="267335">
                <a:moveTo>
                  <a:pt x="88637" y="211146"/>
                </a:moveTo>
                <a:lnTo>
                  <a:pt x="76854" y="250390"/>
                </a:lnTo>
                <a:lnTo>
                  <a:pt x="101086" y="250390"/>
                </a:lnTo>
                <a:lnTo>
                  <a:pt x="88637" y="211146"/>
                </a:lnTo>
                <a:close/>
              </a:path>
              <a:path w="173990" h="267335">
                <a:moveTo>
                  <a:pt x="169722" y="0"/>
                </a:moveTo>
                <a:lnTo>
                  <a:pt x="157800" y="0"/>
                </a:lnTo>
                <a:lnTo>
                  <a:pt x="153691" y="4091"/>
                </a:lnTo>
                <a:lnTo>
                  <a:pt x="149583" y="4091"/>
                </a:lnTo>
                <a:lnTo>
                  <a:pt x="149583" y="8165"/>
                </a:lnTo>
                <a:lnTo>
                  <a:pt x="88637" y="211146"/>
                </a:lnTo>
                <a:lnTo>
                  <a:pt x="101086" y="250390"/>
                </a:lnTo>
                <a:lnTo>
                  <a:pt x="103543" y="250390"/>
                </a:lnTo>
                <a:lnTo>
                  <a:pt x="173831" y="16347"/>
                </a:lnTo>
                <a:lnTo>
                  <a:pt x="173831" y="8165"/>
                </a:lnTo>
                <a:lnTo>
                  <a:pt x="169722" y="4091"/>
                </a:lnTo>
                <a:lnTo>
                  <a:pt x="1697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64929" y="3643692"/>
            <a:ext cx="137795" cy="267334"/>
          </a:xfrm>
          <a:custGeom>
            <a:avLst/>
            <a:gdLst/>
            <a:ahLst/>
            <a:cxnLst/>
            <a:rect l="l" t="t" r="r" b="b"/>
            <a:pathLst>
              <a:path w="137794" h="267335">
                <a:moveTo>
                  <a:pt x="16435" y="113156"/>
                </a:moveTo>
                <a:lnTo>
                  <a:pt x="4108" y="113156"/>
                </a:lnTo>
                <a:lnTo>
                  <a:pt x="4108" y="117231"/>
                </a:lnTo>
                <a:lnTo>
                  <a:pt x="0" y="121322"/>
                </a:lnTo>
                <a:lnTo>
                  <a:pt x="0" y="129085"/>
                </a:lnTo>
                <a:lnTo>
                  <a:pt x="36574" y="258572"/>
                </a:lnTo>
                <a:lnTo>
                  <a:pt x="40683" y="262646"/>
                </a:lnTo>
                <a:lnTo>
                  <a:pt x="40683" y="266737"/>
                </a:lnTo>
                <a:lnTo>
                  <a:pt x="52589" y="266737"/>
                </a:lnTo>
                <a:lnTo>
                  <a:pt x="56697" y="262646"/>
                </a:lnTo>
                <a:lnTo>
                  <a:pt x="60806" y="262646"/>
                </a:lnTo>
                <a:lnTo>
                  <a:pt x="60806" y="258572"/>
                </a:lnTo>
                <a:lnTo>
                  <a:pt x="63402" y="250390"/>
                </a:lnTo>
                <a:lnTo>
                  <a:pt x="36574" y="250390"/>
                </a:lnTo>
                <a:lnTo>
                  <a:pt x="49373" y="210044"/>
                </a:lnTo>
                <a:lnTo>
                  <a:pt x="24231" y="121322"/>
                </a:lnTo>
                <a:lnTo>
                  <a:pt x="24231" y="117231"/>
                </a:lnTo>
                <a:lnTo>
                  <a:pt x="20543" y="117231"/>
                </a:lnTo>
                <a:lnTo>
                  <a:pt x="16435" y="113156"/>
                </a:lnTo>
                <a:close/>
              </a:path>
              <a:path w="137794" h="267335">
                <a:moveTo>
                  <a:pt x="49373" y="210044"/>
                </a:moveTo>
                <a:lnTo>
                  <a:pt x="36574" y="250390"/>
                </a:lnTo>
                <a:lnTo>
                  <a:pt x="60806" y="250390"/>
                </a:lnTo>
                <a:lnTo>
                  <a:pt x="49373" y="210044"/>
                </a:lnTo>
                <a:close/>
              </a:path>
              <a:path w="137794" h="267335">
                <a:moveTo>
                  <a:pt x="133552" y="0"/>
                </a:moveTo>
                <a:lnTo>
                  <a:pt x="121629" y="0"/>
                </a:lnTo>
                <a:lnTo>
                  <a:pt x="117521" y="4091"/>
                </a:lnTo>
                <a:lnTo>
                  <a:pt x="113412" y="4091"/>
                </a:lnTo>
                <a:lnTo>
                  <a:pt x="113412" y="8165"/>
                </a:lnTo>
                <a:lnTo>
                  <a:pt x="49373" y="210044"/>
                </a:lnTo>
                <a:lnTo>
                  <a:pt x="60806" y="250390"/>
                </a:lnTo>
                <a:lnTo>
                  <a:pt x="63402" y="250390"/>
                </a:lnTo>
                <a:lnTo>
                  <a:pt x="137660" y="16347"/>
                </a:lnTo>
                <a:lnTo>
                  <a:pt x="137660" y="8165"/>
                </a:lnTo>
                <a:lnTo>
                  <a:pt x="133552" y="4091"/>
                </a:lnTo>
                <a:lnTo>
                  <a:pt x="1335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75479" y="3777060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>
                <a:moveTo>
                  <a:pt x="0" y="0"/>
                </a:moveTo>
                <a:lnTo>
                  <a:pt x="509993" y="0"/>
                </a:lnTo>
              </a:path>
            </a:pathLst>
          </a:custGeom>
          <a:ln w="24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35940" y="1971040"/>
            <a:ext cx="1948180" cy="1235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Parallel:</a:t>
            </a:r>
            <a:r>
              <a:rPr sz="2000" spc="-90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stiffness</a:t>
            </a:r>
            <a:endParaRPr sz="2000">
              <a:latin typeface="Arial"/>
              <a:cs typeface="Arial"/>
            </a:endParaRPr>
          </a:p>
          <a:p>
            <a:pPr marL="26032">
              <a:spcBef>
                <a:spcPts val="900"/>
              </a:spcBef>
            </a:pPr>
            <a:r>
              <a:rPr sz="2000" i="1" spc="40" dirty="0">
                <a:latin typeface="Times New Roman"/>
                <a:cs typeface="Times New Roman"/>
              </a:rPr>
              <a:t>k </a:t>
            </a:r>
            <a:r>
              <a:rPr sz="2000" spc="49" dirty="0">
                <a:latin typeface="Symbol"/>
                <a:cs typeface="Symbol"/>
              </a:rPr>
              <a:t></a:t>
            </a:r>
            <a:r>
              <a:rPr sz="2000" spc="49" dirty="0">
                <a:latin typeface="Times New Roman"/>
                <a:cs typeface="Times New Roman"/>
              </a:rPr>
              <a:t> </a:t>
            </a:r>
            <a:r>
              <a:rPr sz="2000" i="1" spc="-49" dirty="0">
                <a:latin typeface="Times New Roman"/>
                <a:cs typeface="Times New Roman"/>
              </a:rPr>
              <a:t>k</a:t>
            </a:r>
            <a:r>
              <a:rPr sz="2400" spc="-75" baseline="-17361" dirty="0">
                <a:latin typeface="Times New Roman"/>
                <a:cs typeface="Times New Roman"/>
              </a:rPr>
              <a:t>1 </a:t>
            </a:r>
            <a:r>
              <a:rPr sz="2000" spc="49" dirty="0">
                <a:latin typeface="Symbol"/>
                <a:cs typeface="Symbol"/>
              </a:rPr>
              <a:t>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k</a:t>
            </a:r>
            <a:r>
              <a:rPr sz="2400" spc="61" baseline="-17361" dirty="0">
                <a:latin typeface="Times New Roman"/>
                <a:cs typeface="Times New Roman"/>
              </a:rPr>
              <a:t>2</a:t>
            </a:r>
            <a:endParaRPr sz="2400" baseline="-17361">
              <a:latin typeface="Times New Roman"/>
              <a:cs typeface="Times New Roman"/>
            </a:endParaRPr>
          </a:p>
          <a:p>
            <a:pPr marL="129527" algn="ctr">
              <a:spcBef>
                <a:spcPts val="1479"/>
              </a:spcBef>
            </a:pPr>
            <a:r>
              <a:rPr i="1" spc="10" dirty="0">
                <a:latin typeface="Times New Roman"/>
                <a:cs typeface="Times New Roman"/>
              </a:rPr>
              <a:t>k</a:t>
            </a:r>
            <a:r>
              <a:rPr sz="1600" i="1" spc="15" baseline="-23809" dirty="0">
                <a:latin typeface="Times New Roman"/>
                <a:cs typeface="Times New Roman"/>
              </a:rPr>
              <a:t>1</a:t>
            </a:r>
            <a:endParaRPr sz="1600" baseline="-23809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34277" y="3885439"/>
            <a:ext cx="2000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5" dirty="0">
                <a:latin typeface="Times New Roman"/>
                <a:cs typeface="Times New Roman"/>
              </a:rPr>
              <a:t>k</a:t>
            </a:r>
            <a:r>
              <a:rPr sz="1600" i="1" spc="22" baseline="-23809" dirty="0">
                <a:latin typeface="Times New Roman"/>
                <a:cs typeface="Times New Roman"/>
              </a:rPr>
              <a:t>2</a:t>
            </a:r>
            <a:endParaRPr sz="1600" baseline="-23809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26879" y="3223776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716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26879" y="3813217"/>
            <a:ext cx="0" cy="109221"/>
          </a:xfrm>
          <a:custGeom>
            <a:avLst/>
            <a:gdLst/>
            <a:ahLst/>
            <a:cxnLst/>
            <a:rect l="l" t="t" r="r" b="b"/>
            <a:pathLst>
              <a:path h="109220">
                <a:moveTo>
                  <a:pt x="0" y="0"/>
                </a:moveTo>
                <a:lnTo>
                  <a:pt x="0" y="109065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10646" y="3296492"/>
            <a:ext cx="603249" cy="516890"/>
          </a:xfrm>
          <a:custGeom>
            <a:avLst/>
            <a:gdLst/>
            <a:ahLst/>
            <a:cxnLst/>
            <a:rect l="l" t="t" r="r" b="b"/>
            <a:pathLst>
              <a:path w="603250" h="516889">
                <a:moveTo>
                  <a:pt x="0" y="516726"/>
                </a:moveTo>
                <a:lnTo>
                  <a:pt x="602862" y="516726"/>
                </a:lnTo>
                <a:lnTo>
                  <a:pt x="602862" y="0"/>
                </a:lnTo>
                <a:lnTo>
                  <a:pt x="0" y="0"/>
                </a:lnTo>
                <a:lnTo>
                  <a:pt x="0" y="51672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98320" y="3284236"/>
            <a:ext cx="639445" cy="553720"/>
          </a:xfrm>
          <a:custGeom>
            <a:avLst/>
            <a:gdLst/>
            <a:ahLst/>
            <a:cxnLst/>
            <a:rect l="l" t="t" r="r" b="b"/>
            <a:pathLst>
              <a:path w="639444" h="553720">
                <a:moveTo>
                  <a:pt x="635395" y="549403"/>
                </a:moveTo>
                <a:lnTo>
                  <a:pt x="4108" y="549403"/>
                </a:lnTo>
                <a:lnTo>
                  <a:pt x="8217" y="553478"/>
                </a:lnTo>
                <a:lnTo>
                  <a:pt x="635395" y="553478"/>
                </a:lnTo>
                <a:lnTo>
                  <a:pt x="635395" y="549403"/>
                </a:lnTo>
                <a:close/>
              </a:path>
              <a:path w="639444" h="553720">
                <a:moveTo>
                  <a:pt x="12326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549403"/>
                </a:lnTo>
                <a:lnTo>
                  <a:pt x="639437" y="549403"/>
                </a:lnTo>
                <a:lnTo>
                  <a:pt x="639437" y="541238"/>
                </a:lnTo>
                <a:lnTo>
                  <a:pt x="24248" y="541238"/>
                </a:lnTo>
                <a:lnTo>
                  <a:pt x="12326" y="528982"/>
                </a:lnTo>
                <a:lnTo>
                  <a:pt x="24248" y="528982"/>
                </a:lnTo>
                <a:lnTo>
                  <a:pt x="24248" y="24093"/>
                </a:lnTo>
                <a:lnTo>
                  <a:pt x="12326" y="24093"/>
                </a:lnTo>
                <a:lnTo>
                  <a:pt x="12326" y="0"/>
                </a:lnTo>
                <a:close/>
              </a:path>
              <a:path w="639444" h="553720">
                <a:moveTo>
                  <a:pt x="24248" y="528982"/>
                </a:moveTo>
                <a:lnTo>
                  <a:pt x="12326" y="528982"/>
                </a:lnTo>
                <a:lnTo>
                  <a:pt x="24248" y="541238"/>
                </a:lnTo>
                <a:lnTo>
                  <a:pt x="24248" y="528982"/>
                </a:lnTo>
                <a:close/>
              </a:path>
              <a:path w="639444" h="553720">
                <a:moveTo>
                  <a:pt x="615188" y="528982"/>
                </a:moveTo>
                <a:lnTo>
                  <a:pt x="24248" y="528982"/>
                </a:lnTo>
                <a:lnTo>
                  <a:pt x="24248" y="541238"/>
                </a:lnTo>
                <a:lnTo>
                  <a:pt x="615188" y="541238"/>
                </a:lnTo>
                <a:lnTo>
                  <a:pt x="615188" y="528982"/>
                </a:lnTo>
                <a:close/>
              </a:path>
              <a:path w="639444" h="553720">
                <a:moveTo>
                  <a:pt x="615188" y="12256"/>
                </a:moveTo>
                <a:lnTo>
                  <a:pt x="615188" y="541238"/>
                </a:lnTo>
                <a:lnTo>
                  <a:pt x="627144" y="528982"/>
                </a:lnTo>
                <a:lnTo>
                  <a:pt x="639437" y="528982"/>
                </a:lnTo>
                <a:lnTo>
                  <a:pt x="639437" y="24093"/>
                </a:lnTo>
                <a:lnTo>
                  <a:pt x="627144" y="24093"/>
                </a:lnTo>
                <a:lnTo>
                  <a:pt x="615188" y="12256"/>
                </a:lnTo>
                <a:close/>
              </a:path>
              <a:path w="639444" h="553720">
                <a:moveTo>
                  <a:pt x="639437" y="528982"/>
                </a:moveTo>
                <a:lnTo>
                  <a:pt x="627144" y="528982"/>
                </a:lnTo>
                <a:lnTo>
                  <a:pt x="615188" y="541238"/>
                </a:lnTo>
                <a:lnTo>
                  <a:pt x="639437" y="541238"/>
                </a:lnTo>
                <a:lnTo>
                  <a:pt x="639437" y="528982"/>
                </a:lnTo>
                <a:close/>
              </a:path>
              <a:path w="639444" h="553720">
                <a:moveTo>
                  <a:pt x="635395" y="0"/>
                </a:moveTo>
                <a:lnTo>
                  <a:pt x="12326" y="0"/>
                </a:lnTo>
                <a:lnTo>
                  <a:pt x="12326" y="24093"/>
                </a:lnTo>
                <a:lnTo>
                  <a:pt x="24248" y="12256"/>
                </a:lnTo>
                <a:lnTo>
                  <a:pt x="639437" y="12256"/>
                </a:lnTo>
                <a:lnTo>
                  <a:pt x="639437" y="8165"/>
                </a:lnTo>
                <a:lnTo>
                  <a:pt x="635395" y="4074"/>
                </a:lnTo>
                <a:lnTo>
                  <a:pt x="635395" y="0"/>
                </a:lnTo>
                <a:close/>
              </a:path>
              <a:path w="639444" h="553720">
                <a:moveTo>
                  <a:pt x="24248" y="12256"/>
                </a:moveTo>
                <a:lnTo>
                  <a:pt x="12326" y="24093"/>
                </a:lnTo>
                <a:lnTo>
                  <a:pt x="24248" y="24093"/>
                </a:lnTo>
                <a:lnTo>
                  <a:pt x="24248" y="12256"/>
                </a:lnTo>
                <a:close/>
              </a:path>
              <a:path w="639444" h="553720">
                <a:moveTo>
                  <a:pt x="615188" y="12256"/>
                </a:moveTo>
                <a:lnTo>
                  <a:pt x="24248" y="12256"/>
                </a:lnTo>
                <a:lnTo>
                  <a:pt x="24248" y="24093"/>
                </a:lnTo>
                <a:lnTo>
                  <a:pt x="615188" y="24093"/>
                </a:lnTo>
                <a:lnTo>
                  <a:pt x="615188" y="12256"/>
                </a:lnTo>
                <a:close/>
              </a:path>
              <a:path w="639444" h="553720">
                <a:moveTo>
                  <a:pt x="639437" y="12256"/>
                </a:moveTo>
                <a:lnTo>
                  <a:pt x="615188" y="12256"/>
                </a:lnTo>
                <a:lnTo>
                  <a:pt x="627144" y="24093"/>
                </a:lnTo>
                <a:lnTo>
                  <a:pt x="639437" y="24093"/>
                </a:lnTo>
                <a:lnTo>
                  <a:pt x="639437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95970" y="3825475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248" y="0"/>
                </a:moveTo>
                <a:lnTo>
                  <a:pt x="15415" y="2743"/>
                </a:lnTo>
                <a:lnTo>
                  <a:pt x="7640" y="10005"/>
                </a:lnTo>
                <a:lnTo>
                  <a:pt x="2107" y="20328"/>
                </a:lnTo>
                <a:lnTo>
                  <a:pt x="0" y="32258"/>
                </a:lnTo>
                <a:lnTo>
                  <a:pt x="2107" y="44198"/>
                </a:lnTo>
                <a:lnTo>
                  <a:pt x="7640" y="54526"/>
                </a:lnTo>
                <a:lnTo>
                  <a:pt x="15415" y="61789"/>
                </a:lnTo>
                <a:lnTo>
                  <a:pt x="24248" y="64534"/>
                </a:lnTo>
                <a:lnTo>
                  <a:pt x="33223" y="61789"/>
                </a:lnTo>
                <a:lnTo>
                  <a:pt x="40982" y="54526"/>
                </a:lnTo>
                <a:lnTo>
                  <a:pt x="46436" y="44198"/>
                </a:lnTo>
                <a:lnTo>
                  <a:pt x="48497" y="32258"/>
                </a:lnTo>
                <a:lnTo>
                  <a:pt x="46436" y="20328"/>
                </a:lnTo>
                <a:lnTo>
                  <a:pt x="40982" y="10005"/>
                </a:lnTo>
                <a:lnTo>
                  <a:pt x="33223" y="2743"/>
                </a:lnTo>
                <a:lnTo>
                  <a:pt x="2424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84015" y="3813218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201" y="89046"/>
                </a:moveTo>
                <a:lnTo>
                  <a:pt x="15997" y="89046"/>
                </a:lnTo>
                <a:lnTo>
                  <a:pt x="15997" y="93121"/>
                </a:lnTo>
                <a:lnTo>
                  <a:pt x="32162" y="97212"/>
                </a:lnTo>
                <a:lnTo>
                  <a:pt x="52201" y="89046"/>
                </a:lnTo>
                <a:close/>
              </a:path>
              <a:path w="81280" h="97789">
                <a:moveTo>
                  <a:pt x="60452" y="89046"/>
                </a:moveTo>
                <a:lnTo>
                  <a:pt x="52201" y="89046"/>
                </a:lnTo>
                <a:lnTo>
                  <a:pt x="48497" y="93121"/>
                </a:lnTo>
                <a:lnTo>
                  <a:pt x="60452" y="93121"/>
                </a:lnTo>
                <a:lnTo>
                  <a:pt x="60452" y="89046"/>
                </a:lnTo>
                <a:close/>
              </a:path>
              <a:path w="81280" h="97789">
                <a:moveTo>
                  <a:pt x="64494" y="8165"/>
                </a:moveTo>
                <a:lnTo>
                  <a:pt x="64494" y="12256"/>
                </a:lnTo>
                <a:lnTo>
                  <a:pt x="7914" y="12256"/>
                </a:lnTo>
                <a:lnTo>
                  <a:pt x="3704" y="20421"/>
                </a:lnTo>
                <a:lnTo>
                  <a:pt x="0" y="24495"/>
                </a:lnTo>
                <a:lnTo>
                  <a:pt x="0" y="48606"/>
                </a:lnTo>
                <a:lnTo>
                  <a:pt x="3704" y="76790"/>
                </a:lnTo>
                <a:lnTo>
                  <a:pt x="7914" y="80864"/>
                </a:lnTo>
                <a:lnTo>
                  <a:pt x="11955" y="89046"/>
                </a:lnTo>
                <a:lnTo>
                  <a:pt x="27953" y="89046"/>
                </a:lnTo>
                <a:lnTo>
                  <a:pt x="32162" y="76790"/>
                </a:lnTo>
                <a:lnTo>
                  <a:pt x="32162" y="72699"/>
                </a:lnTo>
                <a:lnTo>
                  <a:pt x="27953" y="68625"/>
                </a:lnTo>
                <a:lnTo>
                  <a:pt x="24248" y="60862"/>
                </a:lnTo>
                <a:lnTo>
                  <a:pt x="20207" y="60862"/>
                </a:lnTo>
                <a:lnTo>
                  <a:pt x="24248" y="48606"/>
                </a:lnTo>
                <a:lnTo>
                  <a:pt x="24248" y="32258"/>
                </a:lnTo>
                <a:lnTo>
                  <a:pt x="27953" y="28184"/>
                </a:lnTo>
                <a:lnTo>
                  <a:pt x="27953" y="24495"/>
                </a:lnTo>
                <a:lnTo>
                  <a:pt x="32162" y="24495"/>
                </a:lnTo>
                <a:lnTo>
                  <a:pt x="32162" y="20421"/>
                </a:lnTo>
                <a:lnTo>
                  <a:pt x="76955" y="20421"/>
                </a:lnTo>
                <a:lnTo>
                  <a:pt x="64494" y="8165"/>
                </a:lnTo>
                <a:close/>
              </a:path>
              <a:path w="81280" h="97789">
                <a:moveTo>
                  <a:pt x="40245" y="72699"/>
                </a:moveTo>
                <a:lnTo>
                  <a:pt x="32162" y="76790"/>
                </a:lnTo>
                <a:lnTo>
                  <a:pt x="27953" y="89046"/>
                </a:lnTo>
                <a:lnTo>
                  <a:pt x="48497" y="80864"/>
                </a:lnTo>
                <a:lnTo>
                  <a:pt x="40245" y="72699"/>
                </a:lnTo>
                <a:close/>
              </a:path>
              <a:path w="81280" h="97789">
                <a:moveTo>
                  <a:pt x="72745" y="72699"/>
                </a:moveTo>
                <a:lnTo>
                  <a:pt x="44455" y="72699"/>
                </a:lnTo>
                <a:lnTo>
                  <a:pt x="44455" y="76790"/>
                </a:lnTo>
                <a:lnTo>
                  <a:pt x="48497" y="80864"/>
                </a:lnTo>
                <a:lnTo>
                  <a:pt x="27953" y="89046"/>
                </a:lnTo>
                <a:lnTo>
                  <a:pt x="64494" y="89046"/>
                </a:lnTo>
                <a:lnTo>
                  <a:pt x="64494" y="84955"/>
                </a:lnTo>
                <a:lnTo>
                  <a:pt x="68704" y="84955"/>
                </a:lnTo>
                <a:lnTo>
                  <a:pt x="68704" y="80864"/>
                </a:lnTo>
                <a:lnTo>
                  <a:pt x="72745" y="80864"/>
                </a:lnTo>
                <a:lnTo>
                  <a:pt x="72745" y="72699"/>
                </a:lnTo>
                <a:close/>
              </a:path>
              <a:path w="81280" h="97789">
                <a:moveTo>
                  <a:pt x="80660" y="36349"/>
                </a:moveTo>
                <a:lnTo>
                  <a:pt x="72745" y="36349"/>
                </a:lnTo>
                <a:lnTo>
                  <a:pt x="64494" y="56771"/>
                </a:lnTo>
                <a:lnTo>
                  <a:pt x="56411" y="56771"/>
                </a:lnTo>
                <a:lnTo>
                  <a:pt x="56411" y="64534"/>
                </a:lnTo>
                <a:lnTo>
                  <a:pt x="52201" y="64534"/>
                </a:lnTo>
                <a:lnTo>
                  <a:pt x="52201" y="68625"/>
                </a:lnTo>
                <a:lnTo>
                  <a:pt x="48497" y="68625"/>
                </a:lnTo>
                <a:lnTo>
                  <a:pt x="48497" y="72699"/>
                </a:lnTo>
                <a:lnTo>
                  <a:pt x="76955" y="72699"/>
                </a:lnTo>
                <a:lnTo>
                  <a:pt x="76955" y="60862"/>
                </a:lnTo>
                <a:lnTo>
                  <a:pt x="72745" y="60862"/>
                </a:lnTo>
                <a:lnTo>
                  <a:pt x="80660" y="40440"/>
                </a:lnTo>
                <a:lnTo>
                  <a:pt x="80660" y="36349"/>
                </a:lnTo>
                <a:close/>
              </a:path>
              <a:path w="81280" h="97789">
                <a:moveTo>
                  <a:pt x="76955" y="56771"/>
                </a:moveTo>
                <a:lnTo>
                  <a:pt x="72745" y="60862"/>
                </a:lnTo>
                <a:lnTo>
                  <a:pt x="76955" y="60862"/>
                </a:lnTo>
                <a:lnTo>
                  <a:pt x="76955" y="56771"/>
                </a:lnTo>
                <a:close/>
              </a:path>
              <a:path w="81280" h="97789">
                <a:moveTo>
                  <a:pt x="60452" y="52688"/>
                </a:moveTo>
                <a:lnTo>
                  <a:pt x="60452" y="56771"/>
                </a:lnTo>
                <a:lnTo>
                  <a:pt x="64494" y="56771"/>
                </a:lnTo>
                <a:lnTo>
                  <a:pt x="60452" y="52688"/>
                </a:lnTo>
                <a:close/>
              </a:path>
              <a:path w="81280" h="97789">
                <a:moveTo>
                  <a:pt x="72745" y="36349"/>
                </a:moveTo>
                <a:lnTo>
                  <a:pt x="60452" y="40440"/>
                </a:lnTo>
                <a:lnTo>
                  <a:pt x="60452" y="52688"/>
                </a:lnTo>
                <a:lnTo>
                  <a:pt x="64494" y="56771"/>
                </a:lnTo>
                <a:lnTo>
                  <a:pt x="72745" y="36349"/>
                </a:lnTo>
                <a:close/>
              </a:path>
              <a:path w="81280" h="97789">
                <a:moveTo>
                  <a:pt x="80660" y="28184"/>
                </a:moveTo>
                <a:lnTo>
                  <a:pt x="52201" y="28184"/>
                </a:lnTo>
                <a:lnTo>
                  <a:pt x="56411" y="32258"/>
                </a:lnTo>
                <a:lnTo>
                  <a:pt x="52201" y="32258"/>
                </a:lnTo>
                <a:lnTo>
                  <a:pt x="56411" y="36349"/>
                </a:lnTo>
                <a:lnTo>
                  <a:pt x="56411" y="48606"/>
                </a:lnTo>
                <a:lnTo>
                  <a:pt x="60452" y="52688"/>
                </a:lnTo>
                <a:lnTo>
                  <a:pt x="60452" y="40440"/>
                </a:lnTo>
                <a:lnTo>
                  <a:pt x="72745" y="36349"/>
                </a:lnTo>
                <a:lnTo>
                  <a:pt x="80660" y="36349"/>
                </a:lnTo>
                <a:lnTo>
                  <a:pt x="80660" y="32258"/>
                </a:lnTo>
                <a:lnTo>
                  <a:pt x="56411" y="32258"/>
                </a:lnTo>
                <a:lnTo>
                  <a:pt x="52201" y="30091"/>
                </a:lnTo>
                <a:lnTo>
                  <a:pt x="80660" y="30091"/>
                </a:lnTo>
                <a:lnTo>
                  <a:pt x="80660" y="28184"/>
                </a:lnTo>
                <a:close/>
              </a:path>
              <a:path w="81280" h="97789">
                <a:moveTo>
                  <a:pt x="52201" y="28184"/>
                </a:moveTo>
                <a:lnTo>
                  <a:pt x="52201" y="30091"/>
                </a:lnTo>
                <a:lnTo>
                  <a:pt x="56411" y="32258"/>
                </a:lnTo>
                <a:lnTo>
                  <a:pt x="52201" y="28184"/>
                </a:lnTo>
                <a:close/>
              </a:path>
              <a:path w="81280" h="97789">
                <a:moveTo>
                  <a:pt x="76955" y="20421"/>
                </a:moveTo>
                <a:lnTo>
                  <a:pt x="44455" y="20421"/>
                </a:lnTo>
                <a:lnTo>
                  <a:pt x="44455" y="24495"/>
                </a:lnTo>
                <a:lnTo>
                  <a:pt x="48497" y="24495"/>
                </a:lnTo>
                <a:lnTo>
                  <a:pt x="48497" y="28184"/>
                </a:lnTo>
                <a:lnTo>
                  <a:pt x="52201" y="30091"/>
                </a:lnTo>
                <a:lnTo>
                  <a:pt x="52201" y="28184"/>
                </a:lnTo>
                <a:lnTo>
                  <a:pt x="80660" y="28184"/>
                </a:lnTo>
                <a:lnTo>
                  <a:pt x="76955" y="24495"/>
                </a:lnTo>
                <a:lnTo>
                  <a:pt x="76955" y="20421"/>
                </a:lnTo>
                <a:close/>
              </a:path>
              <a:path w="81280" h="97789">
                <a:moveTo>
                  <a:pt x="44455" y="20421"/>
                </a:moveTo>
                <a:lnTo>
                  <a:pt x="32162" y="20421"/>
                </a:lnTo>
                <a:lnTo>
                  <a:pt x="40245" y="24495"/>
                </a:lnTo>
                <a:lnTo>
                  <a:pt x="44455" y="20421"/>
                </a:lnTo>
                <a:close/>
              </a:path>
              <a:path w="81280" h="97789">
                <a:moveTo>
                  <a:pt x="64494" y="8165"/>
                </a:moveTo>
                <a:lnTo>
                  <a:pt x="11955" y="8165"/>
                </a:lnTo>
                <a:lnTo>
                  <a:pt x="11955" y="12256"/>
                </a:lnTo>
                <a:lnTo>
                  <a:pt x="64494" y="12256"/>
                </a:lnTo>
                <a:lnTo>
                  <a:pt x="64494" y="8165"/>
                </a:lnTo>
                <a:close/>
              </a:path>
              <a:path w="81280" h="97789">
                <a:moveTo>
                  <a:pt x="40245" y="0"/>
                </a:moveTo>
                <a:lnTo>
                  <a:pt x="15997" y="4074"/>
                </a:lnTo>
                <a:lnTo>
                  <a:pt x="15997" y="8165"/>
                </a:lnTo>
                <a:lnTo>
                  <a:pt x="60452" y="8165"/>
                </a:lnTo>
                <a:lnTo>
                  <a:pt x="60452" y="4074"/>
                </a:lnTo>
                <a:lnTo>
                  <a:pt x="402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159144" y="3825475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231" y="0"/>
                </a:moveTo>
                <a:lnTo>
                  <a:pt x="15245" y="2743"/>
                </a:lnTo>
                <a:lnTo>
                  <a:pt x="7493" y="10005"/>
                </a:lnTo>
                <a:lnTo>
                  <a:pt x="2052" y="20328"/>
                </a:lnTo>
                <a:lnTo>
                  <a:pt x="0" y="32258"/>
                </a:lnTo>
                <a:lnTo>
                  <a:pt x="2052" y="44198"/>
                </a:lnTo>
                <a:lnTo>
                  <a:pt x="7493" y="54526"/>
                </a:lnTo>
                <a:lnTo>
                  <a:pt x="15245" y="61789"/>
                </a:lnTo>
                <a:lnTo>
                  <a:pt x="24231" y="64534"/>
                </a:lnTo>
                <a:lnTo>
                  <a:pt x="33055" y="61789"/>
                </a:lnTo>
                <a:lnTo>
                  <a:pt x="40843" y="54526"/>
                </a:lnTo>
                <a:lnTo>
                  <a:pt x="46396" y="44198"/>
                </a:lnTo>
                <a:lnTo>
                  <a:pt x="48513" y="32258"/>
                </a:lnTo>
                <a:lnTo>
                  <a:pt x="46396" y="20328"/>
                </a:lnTo>
                <a:lnTo>
                  <a:pt x="40843" y="10005"/>
                </a:lnTo>
                <a:lnTo>
                  <a:pt x="33055" y="2743"/>
                </a:lnTo>
                <a:lnTo>
                  <a:pt x="24231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46801" y="3813218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605" y="89046"/>
                </a:moveTo>
                <a:lnTo>
                  <a:pt x="16451" y="89046"/>
                </a:lnTo>
                <a:lnTo>
                  <a:pt x="16451" y="93121"/>
                </a:lnTo>
                <a:lnTo>
                  <a:pt x="32466" y="97212"/>
                </a:lnTo>
                <a:lnTo>
                  <a:pt x="52605" y="89046"/>
                </a:lnTo>
                <a:close/>
              </a:path>
              <a:path w="81280" h="97789">
                <a:moveTo>
                  <a:pt x="60857" y="89046"/>
                </a:moveTo>
                <a:lnTo>
                  <a:pt x="52605" y="89046"/>
                </a:lnTo>
                <a:lnTo>
                  <a:pt x="48497" y="93121"/>
                </a:lnTo>
                <a:lnTo>
                  <a:pt x="60857" y="93121"/>
                </a:lnTo>
                <a:lnTo>
                  <a:pt x="60857" y="89046"/>
                </a:lnTo>
                <a:close/>
              </a:path>
              <a:path w="81280" h="97789">
                <a:moveTo>
                  <a:pt x="64898" y="8165"/>
                </a:moveTo>
                <a:lnTo>
                  <a:pt x="64898" y="12256"/>
                </a:lnTo>
                <a:lnTo>
                  <a:pt x="8234" y="12256"/>
                </a:lnTo>
                <a:lnTo>
                  <a:pt x="4125" y="20421"/>
                </a:lnTo>
                <a:lnTo>
                  <a:pt x="0" y="24495"/>
                </a:lnTo>
                <a:lnTo>
                  <a:pt x="0" y="48606"/>
                </a:lnTo>
                <a:lnTo>
                  <a:pt x="4125" y="76790"/>
                </a:lnTo>
                <a:lnTo>
                  <a:pt x="8234" y="80864"/>
                </a:lnTo>
                <a:lnTo>
                  <a:pt x="12343" y="89046"/>
                </a:lnTo>
                <a:lnTo>
                  <a:pt x="28357" y="89046"/>
                </a:lnTo>
                <a:lnTo>
                  <a:pt x="32466" y="76790"/>
                </a:lnTo>
                <a:lnTo>
                  <a:pt x="32466" y="72699"/>
                </a:lnTo>
                <a:lnTo>
                  <a:pt x="24248" y="60862"/>
                </a:lnTo>
                <a:lnTo>
                  <a:pt x="20560" y="60862"/>
                </a:lnTo>
                <a:lnTo>
                  <a:pt x="24248" y="48606"/>
                </a:lnTo>
                <a:lnTo>
                  <a:pt x="24248" y="32258"/>
                </a:lnTo>
                <a:lnTo>
                  <a:pt x="28357" y="28184"/>
                </a:lnTo>
                <a:lnTo>
                  <a:pt x="28357" y="24495"/>
                </a:lnTo>
                <a:lnTo>
                  <a:pt x="32466" y="24495"/>
                </a:lnTo>
                <a:lnTo>
                  <a:pt x="32466" y="20421"/>
                </a:lnTo>
                <a:lnTo>
                  <a:pt x="76854" y="20421"/>
                </a:lnTo>
                <a:lnTo>
                  <a:pt x="64898" y="8165"/>
                </a:lnTo>
                <a:close/>
              </a:path>
              <a:path w="81280" h="97789">
                <a:moveTo>
                  <a:pt x="40683" y="72699"/>
                </a:moveTo>
                <a:lnTo>
                  <a:pt x="32466" y="76790"/>
                </a:lnTo>
                <a:lnTo>
                  <a:pt x="28357" y="89046"/>
                </a:lnTo>
                <a:lnTo>
                  <a:pt x="48497" y="80864"/>
                </a:lnTo>
                <a:lnTo>
                  <a:pt x="40683" y="72699"/>
                </a:lnTo>
                <a:close/>
              </a:path>
              <a:path w="81280" h="97789">
                <a:moveTo>
                  <a:pt x="73149" y="72699"/>
                </a:moveTo>
                <a:lnTo>
                  <a:pt x="44809" y="72699"/>
                </a:lnTo>
                <a:lnTo>
                  <a:pt x="44809" y="76790"/>
                </a:lnTo>
                <a:lnTo>
                  <a:pt x="44598" y="76790"/>
                </a:lnTo>
                <a:lnTo>
                  <a:pt x="48497" y="80864"/>
                </a:lnTo>
                <a:lnTo>
                  <a:pt x="28357" y="89046"/>
                </a:lnTo>
                <a:lnTo>
                  <a:pt x="64898" y="89046"/>
                </a:lnTo>
                <a:lnTo>
                  <a:pt x="64898" y="84955"/>
                </a:lnTo>
                <a:lnTo>
                  <a:pt x="69108" y="84955"/>
                </a:lnTo>
                <a:lnTo>
                  <a:pt x="69108" y="80864"/>
                </a:lnTo>
                <a:lnTo>
                  <a:pt x="73149" y="80864"/>
                </a:lnTo>
                <a:lnTo>
                  <a:pt x="73149" y="72699"/>
                </a:lnTo>
                <a:close/>
              </a:path>
              <a:path w="81280" h="97789">
                <a:moveTo>
                  <a:pt x="80895" y="36349"/>
                </a:moveTo>
                <a:lnTo>
                  <a:pt x="73149" y="36349"/>
                </a:lnTo>
                <a:lnTo>
                  <a:pt x="64898" y="56771"/>
                </a:lnTo>
                <a:lnTo>
                  <a:pt x="56714" y="56771"/>
                </a:lnTo>
                <a:lnTo>
                  <a:pt x="56714" y="64534"/>
                </a:lnTo>
                <a:lnTo>
                  <a:pt x="52605" y="64534"/>
                </a:lnTo>
                <a:lnTo>
                  <a:pt x="52605" y="68625"/>
                </a:lnTo>
                <a:lnTo>
                  <a:pt x="48497" y="68625"/>
                </a:lnTo>
                <a:lnTo>
                  <a:pt x="48497" y="72699"/>
                </a:lnTo>
                <a:lnTo>
                  <a:pt x="76854" y="72699"/>
                </a:lnTo>
                <a:lnTo>
                  <a:pt x="76854" y="60862"/>
                </a:lnTo>
                <a:lnTo>
                  <a:pt x="73149" y="60862"/>
                </a:lnTo>
                <a:lnTo>
                  <a:pt x="80895" y="40440"/>
                </a:lnTo>
                <a:lnTo>
                  <a:pt x="80895" y="36349"/>
                </a:lnTo>
                <a:close/>
              </a:path>
              <a:path w="81280" h="97789">
                <a:moveTo>
                  <a:pt x="76854" y="56771"/>
                </a:moveTo>
                <a:lnTo>
                  <a:pt x="73149" y="60862"/>
                </a:lnTo>
                <a:lnTo>
                  <a:pt x="76854" y="60862"/>
                </a:lnTo>
                <a:lnTo>
                  <a:pt x="76854" y="56771"/>
                </a:lnTo>
                <a:close/>
              </a:path>
              <a:path w="81280" h="97789">
                <a:moveTo>
                  <a:pt x="60857" y="52739"/>
                </a:moveTo>
                <a:lnTo>
                  <a:pt x="60857" y="56771"/>
                </a:lnTo>
                <a:lnTo>
                  <a:pt x="64898" y="56771"/>
                </a:lnTo>
                <a:lnTo>
                  <a:pt x="60857" y="52739"/>
                </a:lnTo>
                <a:close/>
              </a:path>
              <a:path w="81280" h="97789">
                <a:moveTo>
                  <a:pt x="73149" y="36349"/>
                </a:moveTo>
                <a:lnTo>
                  <a:pt x="60857" y="40440"/>
                </a:lnTo>
                <a:lnTo>
                  <a:pt x="60857" y="52739"/>
                </a:lnTo>
                <a:lnTo>
                  <a:pt x="64898" y="56771"/>
                </a:lnTo>
                <a:lnTo>
                  <a:pt x="73149" y="36349"/>
                </a:lnTo>
                <a:close/>
              </a:path>
              <a:path w="81280" h="97789">
                <a:moveTo>
                  <a:pt x="80895" y="28184"/>
                </a:moveTo>
                <a:lnTo>
                  <a:pt x="52605" y="28184"/>
                </a:lnTo>
                <a:lnTo>
                  <a:pt x="56714" y="32258"/>
                </a:lnTo>
                <a:lnTo>
                  <a:pt x="52605" y="32258"/>
                </a:lnTo>
                <a:lnTo>
                  <a:pt x="56714" y="36349"/>
                </a:lnTo>
                <a:lnTo>
                  <a:pt x="56714" y="48606"/>
                </a:lnTo>
                <a:lnTo>
                  <a:pt x="60857" y="52739"/>
                </a:lnTo>
                <a:lnTo>
                  <a:pt x="60857" y="40440"/>
                </a:lnTo>
                <a:lnTo>
                  <a:pt x="73149" y="36349"/>
                </a:lnTo>
                <a:lnTo>
                  <a:pt x="80895" y="36349"/>
                </a:lnTo>
                <a:lnTo>
                  <a:pt x="80895" y="32258"/>
                </a:lnTo>
                <a:lnTo>
                  <a:pt x="56714" y="32258"/>
                </a:lnTo>
                <a:lnTo>
                  <a:pt x="52605" y="30221"/>
                </a:lnTo>
                <a:lnTo>
                  <a:pt x="80895" y="30221"/>
                </a:lnTo>
                <a:lnTo>
                  <a:pt x="80895" y="28184"/>
                </a:lnTo>
                <a:close/>
              </a:path>
              <a:path w="81280" h="97789">
                <a:moveTo>
                  <a:pt x="52605" y="28184"/>
                </a:moveTo>
                <a:lnTo>
                  <a:pt x="52605" y="30221"/>
                </a:lnTo>
                <a:lnTo>
                  <a:pt x="56714" y="32258"/>
                </a:lnTo>
                <a:lnTo>
                  <a:pt x="52605" y="28184"/>
                </a:lnTo>
                <a:close/>
              </a:path>
              <a:path w="81280" h="97789">
                <a:moveTo>
                  <a:pt x="76854" y="20421"/>
                </a:moveTo>
                <a:lnTo>
                  <a:pt x="44809" y="20421"/>
                </a:lnTo>
                <a:lnTo>
                  <a:pt x="44809" y="24495"/>
                </a:lnTo>
                <a:lnTo>
                  <a:pt x="48497" y="24495"/>
                </a:lnTo>
                <a:lnTo>
                  <a:pt x="48497" y="28184"/>
                </a:lnTo>
                <a:lnTo>
                  <a:pt x="52605" y="30221"/>
                </a:lnTo>
                <a:lnTo>
                  <a:pt x="52605" y="28184"/>
                </a:lnTo>
                <a:lnTo>
                  <a:pt x="80895" y="28184"/>
                </a:lnTo>
                <a:lnTo>
                  <a:pt x="76854" y="24495"/>
                </a:lnTo>
                <a:lnTo>
                  <a:pt x="76854" y="20421"/>
                </a:lnTo>
                <a:close/>
              </a:path>
              <a:path w="81280" h="97789">
                <a:moveTo>
                  <a:pt x="44809" y="20421"/>
                </a:moveTo>
                <a:lnTo>
                  <a:pt x="32466" y="20421"/>
                </a:lnTo>
                <a:lnTo>
                  <a:pt x="40683" y="24495"/>
                </a:lnTo>
                <a:lnTo>
                  <a:pt x="44809" y="20421"/>
                </a:lnTo>
                <a:close/>
              </a:path>
              <a:path w="81280" h="97789">
                <a:moveTo>
                  <a:pt x="64898" y="8165"/>
                </a:moveTo>
                <a:lnTo>
                  <a:pt x="12343" y="8165"/>
                </a:lnTo>
                <a:lnTo>
                  <a:pt x="12343" y="12256"/>
                </a:lnTo>
                <a:lnTo>
                  <a:pt x="64898" y="12256"/>
                </a:lnTo>
                <a:lnTo>
                  <a:pt x="64898" y="8165"/>
                </a:lnTo>
                <a:close/>
              </a:path>
              <a:path w="81280" h="97789">
                <a:moveTo>
                  <a:pt x="40683" y="0"/>
                </a:moveTo>
                <a:lnTo>
                  <a:pt x="16451" y="4074"/>
                </a:lnTo>
                <a:lnTo>
                  <a:pt x="16451" y="8165"/>
                </a:lnTo>
                <a:lnTo>
                  <a:pt x="60857" y="8165"/>
                </a:lnTo>
                <a:lnTo>
                  <a:pt x="60857" y="4074"/>
                </a:lnTo>
                <a:lnTo>
                  <a:pt x="406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340448" y="3395976"/>
            <a:ext cx="17526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750657" y="3926357"/>
            <a:ext cx="1229995" cy="0"/>
          </a:xfrm>
          <a:custGeom>
            <a:avLst/>
            <a:gdLst/>
            <a:ahLst/>
            <a:cxnLst/>
            <a:rect l="l" t="t" r="r" b="b"/>
            <a:pathLst>
              <a:path w="1229995">
                <a:moveTo>
                  <a:pt x="0" y="0"/>
                </a:moveTo>
                <a:lnTo>
                  <a:pt x="1229586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536442" y="3395976"/>
            <a:ext cx="37782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64458" algn="l"/>
              </a:tabLst>
            </a:pPr>
            <a:r>
              <a:rPr sz="1600" i="1" u="sng" spc="5" dirty="0">
                <a:latin typeface="Times New Roman"/>
                <a:cs typeface="Times New Roman"/>
              </a:rPr>
              <a:t> 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280322" y="3550548"/>
            <a:ext cx="433704" cy="165735"/>
          </a:xfrm>
          <a:custGeom>
            <a:avLst/>
            <a:gdLst/>
            <a:ahLst/>
            <a:cxnLst/>
            <a:rect l="l" t="t" r="r" b="b"/>
            <a:pathLst>
              <a:path w="433704" h="165735">
                <a:moveTo>
                  <a:pt x="429030" y="161343"/>
                </a:moveTo>
                <a:lnTo>
                  <a:pt x="48497" y="161343"/>
                </a:lnTo>
                <a:lnTo>
                  <a:pt x="52605" y="165434"/>
                </a:lnTo>
                <a:lnTo>
                  <a:pt x="429030" y="165434"/>
                </a:lnTo>
                <a:lnTo>
                  <a:pt x="429030" y="161343"/>
                </a:lnTo>
                <a:close/>
              </a:path>
              <a:path w="433704" h="165735">
                <a:moveTo>
                  <a:pt x="16435" y="0"/>
                </a:moveTo>
                <a:lnTo>
                  <a:pt x="4108" y="0"/>
                </a:lnTo>
                <a:lnTo>
                  <a:pt x="4108" y="3671"/>
                </a:lnTo>
                <a:lnTo>
                  <a:pt x="0" y="7762"/>
                </a:lnTo>
                <a:lnTo>
                  <a:pt x="0" y="15928"/>
                </a:lnTo>
                <a:lnTo>
                  <a:pt x="44388" y="157252"/>
                </a:lnTo>
                <a:lnTo>
                  <a:pt x="44388" y="161343"/>
                </a:lnTo>
                <a:lnTo>
                  <a:pt x="433139" y="161343"/>
                </a:lnTo>
                <a:lnTo>
                  <a:pt x="433139" y="149087"/>
                </a:lnTo>
                <a:lnTo>
                  <a:pt x="69040" y="149087"/>
                </a:lnTo>
                <a:lnTo>
                  <a:pt x="56714" y="141324"/>
                </a:lnTo>
                <a:lnTo>
                  <a:pt x="66580" y="141324"/>
                </a:lnTo>
                <a:lnTo>
                  <a:pt x="24248" y="7762"/>
                </a:lnTo>
                <a:lnTo>
                  <a:pt x="24248" y="3671"/>
                </a:lnTo>
                <a:lnTo>
                  <a:pt x="20139" y="3671"/>
                </a:lnTo>
                <a:lnTo>
                  <a:pt x="16435" y="0"/>
                </a:lnTo>
                <a:close/>
              </a:path>
              <a:path w="433704" h="165735">
                <a:moveTo>
                  <a:pt x="66580" y="141324"/>
                </a:moveTo>
                <a:lnTo>
                  <a:pt x="56714" y="141324"/>
                </a:lnTo>
                <a:lnTo>
                  <a:pt x="69040" y="149087"/>
                </a:lnTo>
                <a:lnTo>
                  <a:pt x="66580" y="141324"/>
                </a:lnTo>
                <a:close/>
              </a:path>
              <a:path w="433704" h="165735">
                <a:moveTo>
                  <a:pt x="429030" y="141324"/>
                </a:moveTo>
                <a:lnTo>
                  <a:pt x="66580" y="141324"/>
                </a:lnTo>
                <a:lnTo>
                  <a:pt x="69040" y="149087"/>
                </a:lnTo>
                <a:lnTo>
                  <a:pt x="433139" y="149087"/>
                </a:lnTo>
                <a:lnTo>
                  <a:pt x="429030" y="145013"/>
                </a:lnTo>
                <a:lnTo>
                  <a:pt x="429030" y="141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10599" y="3542381"/>
            <a:ext cx="178435" cy="270510"/>
          </a:xfrm>
          <a:custGeom>
            <a:avLst/>
            <a:gdLst/>
            <a:ahLst/>
            <a:cxnLst/>
            <a:rect l="l" t="t" r="r" b="b"/>
            <a:pathLst>
              <a:path w="178435" h="270510">
                <a:moveTo>
                  <a:pt x="16030" y="0"/>
                </a:moveTo>
                <a:lnTo>
                  <a:pt x="4108" y="0"/>
                </a:lnTo>
                <a:lnTo>
                  <a:pt x="4108" y="4074"/>
                </a:lnTo>
                <a:lnTo>
                  <a:pt x="0" y="8165"/>
                </a:lnTo>
                <a:lnTo>
                  <a:pt x="0" y="15928"/>
                </a:lnTo>
                <a:lnTo>
                  <a:pt x="76854" y="262227"/>
                </a:lnTo>
                <a:lnTo>
                  <a:pt x="80963" y="266318"/>
                </a:lnTo>
                <a:lnTo>
                  <a:pt x="80963" y="270409"/>
                </a:lnTo>
                <a:lnTo>
                  <a:pt x="92885" y="270409"/>
                </a:lnTo>
                <a:lnTo>
                  <a:pt x="96994" y="266318"/>
                </a:lnTo>
                <a:lnTo>
                  <a:pt x="101102" y="266318"/>
                </a:lnTo>
                <a:lnTo>
                  <a:pt x="101102" y="262227"/>
                </a:lnTo>
                <a:lnTo>
                  <a:pt x="103519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78435" h="270510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0510">
                <a:moveTo>
                  <a:pt x="173831" y="0"/>
                </a:moveTo>
                <a:lnTo>
                  <a:pt x="161505" y="0"/>
                </a:lnTo>
                <a:lnTo>
                  <a:pt x="157800" y="4074"/>
                </a:lnTo>
                <a:lnTo>
                  <a:pt x="153691" y="4074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519" y="254481"/>
                </a:lnTo>
                <a:lnTo>
                  <a:pt x="177940" y="15928"/>
                </a:lnTo>
                <a:lnTo>
                  <a:pt x="177940" y="8165"/>
                </a:lnTo>
                <a:lnTo>
                  <a:pt x="173831" y="4074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956906" y="3546456"/>
            <a:ext cx="178435" cy="270510"/>
          </a:xfrm>
          <a:custGeom>
            <a:avLst/>
            <a:gdLst/>
            <a:ahLst/>
            <a:cxnLst/>
            <a:rect l="l" t="t" r="r" b="b"/>
            <a:pathLst>
              <a:path w="178435" h="270510">
                <a:moveTo>
                  <a:pt x="16030" y="0"/>
                </a:moveTo>
                <a:lnTo>
                  <a:pt x="3704" y="0"/>
                </a:lnTo>
                <a:lnTo>
                  <a:pt x="3704" y="4091"/>
                </a:lnTo>
                <a:lnTo>
                  <a:pt x="0" y="7762"/>
                </a:lnTo>
                <a:lnTo>
                  <a:pt x="0" y="15928"/>
                </a:lnTo>
                <a:lnTo>
                  <a:pt x="76854" y="262244"/>
                </a:lnTo>
                <a:lnTo>
                  <a:pt x="80963" y="266335"/>
                </a:lnTo>
                <a:lnTo>
                  <a:pt x="80963" y="270409"/>
                </a:lnTo>
                <a:lnTo>
                  <a:pt x="92868" y="270409"/>
                </a:lnTo>
                <a:lnTo>
                  <a:pt x="96977" y="266335"/>
                </a:lnTo>
                <a:lnTo>
                  <a:pt x="101102" y="266335"/>
                </a:lnTo>
                <a:lnTo>
                  <a:pt x="101102" y="262244"/>
                </a:lnTo>
                <a:lnTo>
                  <a:pt x="103650" y="254079"/>
                </a:lnTo>
                <a:lnTo>
                  <a:pt x="76854" y="254079"/>
                </a:lnTo>
                <a:lnTo>
                  <a:pt x="88977" y="215216"/>
                </a:lnTo>
                <a:lnTo>
                  <a:pt x="24248" y="7762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8435" h="270510">
                <a:moveTo>
                  <a:pt x="88977" y="215216"/>
                </a:moveTo>
                <a:lnTo>
                  <a:pt x="76854" y="254079"/>
                </a:lnTo>
                <a:lnTo>
                  <a:pt x="101102" y="254079"/>
                </a:lnTo>
                <a:lnTo>
                  <a:pt x="88977" y="215216"/>
                </a:lnTo>
                <a:close/>
              </a:path>
              <a:path w="178435" h="270510">
                <a:moveTo>
                  <a:pt x="173831" y="0"/>
                </a:moveTo>
                <a:lnTo>
                  <a:pt x="161505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7762"/>
                </a:lnTo>
                <a:lnTo>
                  <a:pt x="88977" y="215216"/>
                </a:lnTo>
                <a:lnTo>
                  <a:pt x="101102" y="254079"/>
                </a:lnTo>
                <a:lnTo>
                  <a:pt x="103650" y="254079"/>
                </a:lnTo>
                <a:lnTo>
                  <a:pt x="177940" y="15928"/>
                </a:lnTo>
                <a:lnTo>
                  <a:pt x="177940" y="7762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847604" y="3546456"/>
            <a:ext cx="133985" cy="270510"/>
          </a:xfrm>
          <a:custGeom>
            <a:avLst/>
            <a:gdLst/>
            <a:ahLst/>
            <a:cxnLst/>
            <a:rect l="l" t="t" r="r" b="b"/>
            <a:pathLst>
              <a:path w="133985" h="270510">
                <a:moveTo>
                  <a:pt x="16014" y="116828"/>
                </a:moveTo>
                <a:lnTo>
                  <a:pt x="4108" y="116828"/>
                </a:lnTo>
                <a:lnTo>
                  <a:pt x="4108" y="120919"/>
                </a:lnTo>
                <a:lnTo>
                  <a:pt x="0" y="124994"/>
                </a:lnTo>
                <a:lnTo>
                  <a:pt x="0" y="133159"/>
                </a:lnTo>
                <a:lnTo>
                  <a:pt x="36153" y="262244"/>
                </a:lnTo>
                <a:lnTo>
                  <a:pt x="40262" y="266335"/>
                </a:lnTo>
                <a:lnTo>
                  <a:pt x="40262" y="270409"/>
                </a:lnTo>
                <a:lnTo>
                  <a:pt x="52589" y="270409"/>
                </a:lnTo>
                <a:lnTo>
                  <a:pt x="56697" y="266335"/>
                </a:lnTo>
                <a:lnTo>
                  <a:pt x="60806" y="266335"/>
                </a:lnTo>
                <a:lnTo>
                  <a:pt x="60806" y="262244"/>
                </a:lnTo>
                <a:lnTo>
                  <a:pt x="63218" y="254079"/>
                </a:lnTo>
                <a:lnTo>
                  <a:pt x="36153" y="254079"/>
                </a:lnTo>
                <a:lnTo>
                  <a:pt x="48772" y="211588"/>
                </a:lnTo>
                <a:lnTo>
                  <a:pt x="24248" y="124994"/>
                </a:lnTo>
                <a:lnTo>
                  <a:pt x="24248" y="120919"/>
                </a:lnTo>
                <a:lnTo>
                  <a:pt x="20122" y="120919"/>
                </a:lnTo>
                <a:lnTo>
                  <a:pt x="16014" y="116828"/>
                </a:lnTo>
                <a:close/>
              </a:path>
              <a:path w="133985" h="270510">
                <a:moveTo>
                  <a:pt x="48772" y="211588"/>
                </a:moveTo>
                <a:lnTo>
                  <a:pt x="36153" y="254079"/>
                </a:lnTo>
                <a:lnTo>
                  <a:pt x="60806" y="254079"/>
                </a:lnTo>
                <a:lnTo>
                  <a:pt x="48772" y="211588"/>
                </a:lnTo>
                <a:close/>
              </a:path>
              <a:path w="133985" h="270510">
                <a:moveTo>
                  <a:pt x="129443" y="0"/>
                </a:moveTo>
                <a:lnTo>
                  <a:pt x="117117" y="0"/>
                </a:lnTo>
                <a:lnTo>
                  <a:pt x="113008" y="4091"/>
                </a:lnTo>
                <a:lnTo>
                  <a:pt x="109303" y="4091"/>
                </a:lnTo>
                <a:lnTo>
                  <a:pt x="109303" y="7762"/>
                </a:lnTo>
                <a:lnTo>
                  <a:pt x="48772" y="211588"/>
                </a:lnTo>
                <a:lnTo>
                  <a:pt x="60806" y="254079"/>
                </a:lnTo>
                <a:lnTo>
                  <a:pt x="63218" y="254079"/>
                </a:lnTo>
                <a:lnTo>
                  <a:pt x="133552" y="15928"/>
                </a:lnTo>
                <a:lnTo>
                  <a:pt x="133552" y="7762"/>
                </a:lnTo>
                <a:lnTo>
                  <a:pt x="129443" y="4091"/>
                </a:lnTo>
                <a:lnTo>
                  <a:pt x="1294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58172" y="3679623"/>
            <a:ext cx="509904" cy="0"/>
          </a:xfrm>
          <a:custGeom>
            <a:avLst/>
            <a:gdLst/>
            <a:ahLst/>
            <a:cxnLst/>
            <a:rect l="l" t="t" r="r" b="b"/>
            <a:pathLst>
              <a:path w="509904">
                <a:moveTo>
                  <a:pt x="0" y="0"/>
                </a:moveTo>
                <a:lnTo>
                  <a:pt x="509556" y="0"/>
                </a:lnTo>
              </a:path>
            </a:pathLst>
          </a:custGeom>
          <a:ln w="244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353842" y="3263789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82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163785" y="3275642"/>
            <a:ext cx="170180" cy="711200"/>
          </a:xfrm>
          <a:custGeom>
            <a:avLst/>
            <a:gdLst/>
            <a:ahLst/>
            <a:cxnLst/>
            <a:rect l="l" t="t" r="r" b="b"/>
            <a:pathLst>
              <a:path w="170179" h="711200">
                <a:moveTo>
                  <a:pt x="0" y="710747"/>
                </a:moveTo>
                <a:lnTo>
                  <a:pt x="170127" y="710747"/>
                </a:lnTo>
                <a:lnTo>
                  <a:pt x="170127" y="0"/>
                </a:lnTo>
                <a:lnTo>
                  <a:pt x="0" y="0"/>
                </a:lnTo>
                <a:lnTo>
                  <a:pt x="0" y="710747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871057" y="3133814"/>
            <a:ext cx="56007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10" dirty="0">
                <a:latin typeface="Times New Roman"/>
                <a:cs typeface="Times New Roman"/>
              </a:rPr>
              <a:t>k</a:t>
            </a:r>
            <a:r>
              <a:rPr sz="1600" i="1" spc="15" baseline="-23809" dirty="0">
                <a:latin typeface="Times New Roman"/>
                <a:cs typeface="Times New Roman"/>
              </a:rPr>
              <a:t>1</a:t>
            </a:r>
            <a:r>
              <a:rPr sz="1600" i="1" spc="-187" baseline="-23809" dirty="0">
                <a:latin typeface="Times New Roman"/>
                <a:cs typeface="Times New Roman"/>
              </a:rPr>
              <a:t> </a:t>
            </a:r>
            <a:r>
              <a:rPr sz="2700" i="1" baseline="1501" dirty="0">
                <a:latin typeface="Times New Roman"/>
                <a:cs typeface="Times New Roman"/>
              </a:rPr>
              <a:t>+k</a:t>
            </a:r>
            <a:r>
              <a:rPr sz="1600" i="1" baseline="-23809" dirty="0">
                <a:latin typeface="Times New Roman"/>
                <a:cs typeface="Times New Roman"/>
              </a:rPr>
              <a:t>2</a:t>
            </a:r>
            <a:endParaRPr sz="1600" baseline="-23809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697228" y="3291975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716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697228" y="3881416"/>
            <a:ext cx="0" cy="109221"/>
          </a:xfrm>
          <a:custGeom>
            <a:avLst/>
            <a:gdLst/>
            <a:ahLst/>
            <a:cxnLst/>
            <a:rect l="l" t="t" r="r" b="b"/>
            <a:pathLst>
              <a:path h="109220">
                <a:moveTo>
                  <a:pt x="0" y="0"/>
                </a:moveTo>
                <a:lnTo>
                  <a:pt x="0" y="109065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680995" y="3364690"/>
            <a:ext cx="603249" cy="516890"/>
          </a:xfrm>
          <a:custGeom>
            <a:avLst/>
            <a:gdLst/>
            <a:ahLst/>
            <a:cxnLst/>
            <a:rect l="l" t="t" r="r" b="b"/>
            <a:pathLst>
              <a:path w="603250" h="516889">
                <a:moveTo>
                  <a:pt x="0" y="516726"/>
                </a:moveTo>
                <a:lnTo>
                  <a:pt x="602862" y="516726"/>
                </a:lnTo>
                <a:lnTo>
                  <a:pt x="602862" y="0"/>
                </a:lnTo>
                <a:lnTo>
                  <a:pt x="0" y="0"/>
                </a:lnTo>
                <a:lnTo>
                  <a:pt x="0" y="51672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668669" y="3352435"/>
            <a:ext cx="639445" cy="553720"/>
          </a:xfrm>
          <a:custGeom>
            <a:avLst/>
            <a:gdLst/>
            <a:ahLst/>
            <a:cxnLst/>
            <a:rect l="l" t="t" r="r" b="b"/>
            <a:pathLst>
              <a:path w="639445" h="553720">
                <a:moveTo>
                  <a:pt x="635395" y="549403"/>
                </a:moveTo>
                <a:lnTo>
                  <a:pt x="4108" y="549403"/>
                </a:lnTo>
                <a:lnTo>
                  <a:pt x="8217" y="553478"/>
                </a:lnTo>
                <a:lnTo>
                  <a:pt x="635395" y="553478"/>
                </a:lnTo>
                <a:lnTo>
                  <a:pt x="635395" y="549403"/>
                </a:lnTo>
                <a:close/>
              </a:path>
              <a:path w="639445" h="553720">
                <a:moveTo>
                  <a:pt x="12326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549403"/>
                </a:lnTo>
                <a:lnTo>
                  <a:pt x="639437" y="549403"/>
                </a:lnTo>
                <a:lnTo>
                  <a:pt x="639437" y="541238"/>
                </a:lnTo>
                <a:lnTo>
                  <a:pt x="24248" y="541238"/>
                </a:lnTo>
                <a:lnTo>
                  <a:pt x="12326" y="528982"/>
                </a:lnTo>
                <a:lnTo>
                  <a:pt x="24248" y="528982"/>
                </a:lnTo>
                <a:lnTo>
                  <a:pt x="24248" y="24093"/>
                </a:lnTo>
                <a:lnTo>
                  <a:pt x="12326" y="24093"/>
                </a:lnTo>
                <a:lnTo>
                  <a:pt x="12326" y="0"/>
                </a:lnTo>
                <a:close/>
              </a:path>
              <a:path w="639445" h="553720">
                <a:moveTo>
                  <a:pt x="24248" y="528982"/>
                </a:moveTo>
                <a:lnTo>
                  <a:pt x="12326" y="528982"/>
                </a:lnTo>
                <a:lnTo>
                  <a:pt x="24248" y="541238"/>
                </a:lnTo>
                <a:lnTo>
                  <a:pt x="24248" y="528982"/>
                </a:lnTo>
                <a:close/>
              </a:path>
              <a:path w="639445" h="553720">
                <a:moveTo>
                  <a:pt x="615188" y="528982"/>
                </a:moveTo>
                <a:lnTo>
                  <a:pt x="24248" y="528982"/>
                </a:lnTo>
                <a:lnTo>
                  <a:pt x="24248" y="541238"/>
                </a:lnTo>
                <a:lnTo>
                  <a:pt x="615188" y="541238"/>
                </a:lnTo>
                <a:lnTo>
                  <a:pt x="615188" y="528982"/>
                </a:lnTo>
                <a:close/>
              </a:path>
              <a:path w="639445" h="553720">
                <a:moveTo>
                  <a:pt x="615188" y="12256"/>
                </a:moveTo>
                <a:lnTo>
                  <a:pt x="615188" y="541238"/>
                </a:lnTo>
                <a:lnTo>
                  <a:pt x="627144" y="528982"/>
                </a:lnTo>
                <a:lnTo>
                  <a:pt x="639437" y="528982"/>
                </a:lnTo>
                <a:lnTo>
                  <a:pt x="639437" y="24093"/>
                </a:lnTo>
                <a:lnTo>
                  <a:pt x="627144" y="24093"/>
                </a:lnTo>
                <a:lnTo>
                  <a:pt x="615188" y="12256"/>
                </a:lnTo>
                <a:close/>
              </a:path>
              <a:path w="639445" h="553720">
                <a:moveTo>
                  <a:pt x="639437" y="528982"/>
                </a:moveTo>
                <a:lnTo>
                  <a:pt x="627144" y="528982"/>
                </a:lnTo>
                <a:lnTo>
                  <a:pt x="615188" y="541238"/>
                </a:lnTo>
                <a:lnTo>
                  <a:pt x="639437" y="541238"/>
                </a:lnTo>
                <a:lnTo>
                  <a:pt x="639437" y="528982"/>
                </a:lnTo>
                <a:close/>
              </a:path>
              <a:path w="639445" h="553720">
                <a:moveTo>
                  <a:pt x="635395" y="0"/>
                </a:moveTo>
                <a:lnTo>
                  <a:pt x="12326" y="0"/>
                </a:lnTo>
                <a:lnTo>
                  <a:pt x="12326" y="24093"/>
                </a:lnTo>
                <a:lnTo>
                  <a:pt x="24248" y="12256"/>
                </a:lnTo>
                <a:lnTo>
                  <a:pt x="639437" y="12256"/>
                </a:lnTo>
                <a:lnTo>
                  <a:pt x="639437" y="8165"/>
                </a:lnTo>
                <a:lnTo>
                  <a:pt x="635395" y="4074"/>
                </a:lnTo>
                <a:lnTo>
                  <a:pt x="635395" y="0"/>
                </a:lnTo>
                <a:close/>
              </a:path>
              <a:path w="639445" h="553720">
                <a:moveTo>
                  <a:pt x="24248" y="12256"/>
                </a:moveTo>
                <a:lnTo>
                  <a:pt x="12326" y="24093"/>
                </a:lnTo>
                <a:lnTo>
                  <a:pt x="24248" y="24093"/>
                </a:lnTo>
                <a:lnTo>
                  <a:pt x="24248" y="12256"/>
                </a:lnTo>
                <a:close/>
              </a:path>
              <a:path w="639445" h="553720">
                <a:moveTo>
                  <a:pt x="615188" y="12256"/>
                </a:moveTo>
                <a:lnTo>
                  <a:pt x="24248" y="12256"/>
                </a:lnTo>
                <a:lnTo>
                  <a:pt x="24248" y="24093"/>
                </a:lnTo>
                <a:lnTo>
                  <a:pt x="615188" y="24093"/>
                </a:lnTo>
                <a:lnTo>
                  <a:pt x="615188" y="12256"/>
                </a:lnTo>
                <a:close/>
              </a:path>
              <a:path w="639445" h="553720">
                <a:moveTo>
                  <a:pt x="639437" y="12256"/>
                </a:moveTo>
                <a:lnTo>
                  <a:pt x="615188" y="12256"/>
                </a:lnTo>
                <a:lnTo>
                  <a:pt x="627144" y="24093"/>
                </a:lnTo>
                <a:lnTo>
                  <a:pt x="639437" y="24093"/>
                </a:lnTo>
                <a:lnTo>
                  <a:pt x="639437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166319" y="3893673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5" h="64770">
                <a:moveTo>
                  <a:pt x="24248" y="0"/>
                </a:moveTo>
                <a:lnTo>
                  <a:pt x="15415" y="2743"/>
                </a:lnTo>
                <a:lnTo>
                  <a:pt x="7640" y="10005"/>
                </a:lnTo>
                <a:lnTo>
                  <a:pt x="2107" y="20328"/>
                </a:lnTo>
                <a:lnTo>
                  <a:pt x="0" y="32258"/>
                </a:lnTo>
                <a:lnTo>
                  <a:pt x="2107" y="44198"/>
                </a:lnTo>
                <a:lnTo>
                  <a:pt x="7640" y="54526"/>
                </a:lnTo>
                <a:lnTo>
                  <a:pt x="15415" y="61789"/>
                </a:lnTo>
                <a:lnTo>
                  <a:pt x="24248" y="64534"/>
                </a:lnTo>
                <a:lnTo>
                  <a:pt x="33223" y="61789"/>
                </a:lnTo>
                <a:lnTo>
                  <a:pt x="40982" y="54526"/>
                </a:lnTo>
                <a:lnTo>
                  <a:pt x="46436" y="44198"/>
                </a:lnTo>
                <a:lnTo>
                  <a:pt x="48497" y="32258"/>
                </a:lnTo>
                <a:lnTo>
                  <a:pt x="46436" y="20328"/>
                </a:lnTo>
                <a:lnTo>
                  <a:pt x="40982" y="10005"/>
                </a:lnTo>
                <a:lnTo>
                  <a:pt x="33223" y="2743"/>
                </a:lnTo>
                <a:lnTo>
                  <a:pt x="2424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154365" y="3881417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201" y="89046"/>
                </a:moveTo>
                <a:lnTo>
                  <a:pt x="15997" y="89046"/>
                </a:lnTo>
                <a:lnTo>
                  <a:pt x="15997" y="93121"/>
                </a:lnTo>
                <a:lnTo>
                  <a:pt x="32162" y="97212"/>
                </a:lnTo>
                <a:lnTo>
                  <a:pt x="52201" y="89046"/>
                </a:lnTo>
                <a:close/>
              </a:path>
              <a:path w="81279" h="97789">
                <a:moveTo>
                  <a:pt x="60452" y="89046"/>
                </a:moveTo>
                <a:lnTo>
                  <a:pt x="52201" y="89046"/>
                </a:lnTo>
                <a:lnTo>
                  <a:pt x="48497" y="93121"/>
                </a:lnTo>
                <a:lnTo>
                  <a:pt x="60452" y="93121"/>
                </a:lnTo>
                <a:lnTo>
                  <a:pt x="60452" y="89046"/>
                </a:lnTo>
                <a:close/>
              </a:path>
              <a:path w="81279" h="97789">
                <a:moveTo>
                  <a:pt x="64494" y="8165"/>
                </a:moveTo>
                <a:lnTo>
                  <a:pt x="64494" y="12256"/>
                </a:lnTo>
                <a:lnTo>
                  <a:pt x="7914" y="12256"/>
                </a:lnTo>
                <a:lnTo>
                  <a:pt x="3704" y="20421"/>
                </a:lnTo>
                <a:lnTo>
                  <a:pt x="0" y="24495"/>
                </a:lnTo>
                <a:lnTo>
                  <a:pt x="0" y="48606"/>
                </a:lnTo>
                <a:lnTo>
                  <a:pt x="3704" y="76790"/>
                </a:lnTo>
                <a:lnTo>
                  <a:pt x="7914" y="80864"/>
                </a:lnTo>
                <a:lnTo>
                  <a:pt x="11955" y="89046"/>
                </a:lnTo>
                <a:lnTo>
                  <a:pt x="27953" y="89046"/>
                </a:lnTo>
                <a:lnTo>
                  <a:pt x="32162" y="76790"/>
                </a:lnTo>
                <a:lnTo>
                  <a:pt x="32162" y="72699"/>
                </a:lnTo>
                <a:lnTo>
                  <a:pt x="27953" y="68625"/>
                </a:lnTo>
                <a:lnTo>
                  <a:pt x="24248" y="60862"/>
                </a:lnTo>
                <a:lnTo>
                  <a:pt x="20207" y="60862"/>
                </a:lnTo>
                <a:lnTo>
                  <a:pt x="24248" y="48606"/>
                </a:lnTo>
                <a:lnTo>
                  <a:pt x="24248" y="32258"/>
                </a:lnTo>
                <a:lnTo>
                  <a:pt x="27953" y="28184"/>
                </a:lnTo>
                <a:lnTo>
                  <a:pt x="27953" y="24495"/>
                </a:lnTo>
                <a:lnTo>
                  <a:pt x="32162" y="24495"/>
                </a:lnTo>
                <a:lnTo>
                  <a:pt x="32162" y="20421"/>
                </a:lnTo>
                <a:lnTo>
                  <a:pt x="76955" y="20421"/>
                </a:lnTo>
                <a:lnTo>
                  <a:pt x="64494" y="8165"/>
                </a:lnTo>
                <a:close/>
              </a:path>
              <a:path w="81279" h="97789">
                <a:moveTo>
                  <a:pt x="40245" y="72699"/>
                </a:moveTo>
                <a:lnTo>
                  <a:pt x="32162" y="76790"/>
                </a:lnTo>
                <a:lnTo>
                  <a:pt x="27953" y="89046"/>
                </a:lnTo>
                <a:lnTo>
                  <a:pt x="48497" y="80864"/>
                </a:lnTo>
                <a:lnTo>
                  <a:pt x="40245" y="72699"/>
                </a:lnTo>
                <a:close/>
              </a:path>
              <a:path w="81279" h="97789">
                <a:moveTo>
                  <a:pt x="72745" y="72699"/>
                </a:moveTo>
                <a:lnTo>
                  <a:pt x="44455" y="72699"/>
                </a:lnTo>
                <a:lnTo>
                  <a:pt x="44455" y="76790"/>
                </a:lnTo>
                <a:lnTo>
                  <a:pt x="48497" y="80864"/>
                </a:lnTo>
                <a:lnTo>
                  <a:pt x="27953" y="89046"/>
                </a:lnTo>
                <a:lnTo>
                  <a:pt x="64494" y="89046"/>
                </a:lnTo>
                <a:lnTo>
                  <a:pt x="64494" y="84955"/>
                </a:lnTo>
                <a:lnTo>
                  <a:pt x="68704" y="84955"/>
                </a:lnTo>
                <a:lnTo>
                  <a:pt x="68704" y="80864"/>
                </a:lnTo>
                <a:lnTo>
                  <a:pt x="72745" y="80864"/>
                </a:lnTo>
                <a:lnTo>
                  <a:pt x="72745" y="72699"/>
                </a:lnTo>
                <a:close/>
              </a:path>
              <a:path w="81279" h="97789">
                <a:moveTo>
                  <a:pt x="80660" y="36349"/>
                </a:moveTo>
                <a:lnTo>
                  <a:pt x="72745" y="36349"/>
                </a:lnTo>
                <a:lnTo>
                  <a:pt x="64494" y="56771"/>
                </a:lnTo>
                <a:lnTo>
                  <a:pt x="56411" y="56771"/>
                </a:lnTo>
                <a:lnTo>
                  <a:pt x="56411" y="64534"/>
                </a:lnTo>
                <a:lnTo>
                  <a:pt x="52201" y="64534"/>
                </a:lnTo>
                <a:lnTo>
                  <a:pt x="52201" y="68625"/>
                </a:lnTo>
                <a:lnTo>
                  <a:pt x="48497" y="68625"/>
                </a:lnTo>
                <a:lnTo>
                  <a:pt x="48497" y="72699"/>
                </a:lnTo>
                <a:lnTo>
                  <a:pt x="76955" y="72699"/>
                </a:lnTo>
                <a:lnTo>
                  <a:pt x="76955" y="60862"/>
                </a:lnTo>
                <a:lnTo>
                  <a:pt x="72745" y="60862"/>
                </a:lnTo>
                <a:lnTo>
                  <a:pt x="80660" y="40440"/>
                </a:lnTo>
                <a:lnTo>
                  <a:pt x="80660" y="36349"/>
                </a:lnTo>
                <a:close/>
              </a:path>
              <a:path w="81279" h="97789">
                <a:moveTo>
                  <a:pt x="76955" y="56771"/>
                </a:moveTo>
                <a:lnTo>
                  <a:pt x="72745" y="60862"/>
                </a:lnTo>
                <a:lnTo>
                  <a:pt x="76955" y="60862"/>
                </a:lnTo>
                <a:lnTo>
                  <a:pt x="76955" y="56771"/>
                </a:lnTo>
                <a:close/>
              </a:path>
              <a:path w="81279" h="97789">
                <a:moveTo>
                  <a:pt x="60452" y="52688"/>
                </a:moveTo>
                <a:lnTo>
                  <a:pt x="60452" y="56771"/>
                </a:lnTo>
                <a:lnTo>
                  <a:pt x="64494" y="56771"/>
                </a:lnTo>
                <a:lnTo>
                  <a:pt x="60452" y="52688"/>
                </a:lnTo>
                <a:close/>
              </a:path>
              <a:path w="81279" h="97789">
                <a:moveTo>
                  <a:pt x="72745" y="36349"/>
                </a:moveTo>
                <a:lnTo>
                  <a:pt x="60452" y="40440"/>
                </a:lnTo>
                <a:lnTo>
                  <a:pt x="60452" y="52688"/>
                </a:lnTo>
                <a:lnTo>
                  <a:pt x="64494" y="56771"/>
                </a:lnTo>
                <a:lnTo>
                  <a:pt x="72745" y="36349"/>
                </a:lnTo>
                <a:close/>
              </a:path>
              <a:path w="81279" h="97789">
                <a:moveTo>
                  <a:pt x="80660" y="28184"/>
                </a:moveTo>
                <a:lnTo>
                  <a:pt x="52201" y="28184"/>
                </a:lnTo>
                <a:lnTo>
                  <a:pt x="56411" y="32258"/>
                </a:lnTo>
                <a:lnTo>
                  <a:pt x="52201" y="32258"/>
                </a:lnTo>
                <a:lnTo>
                  <a:pt x="56411" y="36349"/>
                </a:lnTo>
                <a:lnTo>
                  <a:pt x="56411" y="48606"/>
                </a:lnTo>
                <a:lnTo>
                  <a:pt x="60452" y="52688"/>
                </a:lnTo>
                <a:lnTo>
                  <a:pt x="60452" y="40440"/>
                </a:lnTo>
                <a:lnTo>
                  <a:pt x="72745" y="36349"/>
                </a:lnTo>
                <a:lnTo>
                  <a:pt x="80660" y="36349"/>
                </a:lnTo>
                <a:lnTo>
                  <a:pt x="80660" y="32258"/>
                </a:lnTo>
                <a:lnTo>
                  <a:pt x="56411" y="32258"/>
                </a:lnTo>
                <a:lnTo>
                  <a:pt x="52201" y="30091"/>
                </a:lnTo>
                <a:lnTo>
                  <a:pt x="80660" y="30091"/>
                </a:lnTo>
                <a:lnTo>
                  <a:pt x="80660" y="28184"/>
                </a:lnTo>
                <a:close/>
              </a:path>
              <a:path w="81279" h="97789">
                <a:moveTo>
                  <a:pt x="52201" y="28184"/>
                </a:moveTo>
                <a:lnTo>
                  <a:pt x="52201" y="30091"/>
                </a:lnTo>
                <a:lnTo>
                  <a:pt x="56411" y="32258"/>
                </a:lnTo>
                <a:lnTo>
                  <a:pt x="52201" y="28184"/>
                </a:lnTo>
                <a:close/>
              </a:path>
              <a:path w="81279" h="97789">
                <a:moveTo>
                  <a:pt x="76955" y="20421"/>
                </a:moveTo>
                <a:lnTo>
                  <a:pt x="44455" y="20421"/>
                </a:lnTo>
                <a:lnTo>
                  <a:pt x="44455" y="24495"/>
                </a:lnTo>
                <a:lnTo>
                  <a:pt x="48497" y="24495"/>
                </a:lnTo>
                <a:lnTo>
                  <a:pt x="48497" y="28184"/>
                </a:lnTo>
                <a:lnTo>
                  <a:pt x="52201" y="30091"/>
                </a:lnTo>
                <a:lnTo>
                  <a:pt x="52201" y="28184"/>
                </a:lnTo>
                <a:lnTo>
                  <a:pt x="80660" y="28184"/>
                </a:lnTo>
                <a:lnTo>
                  <a:pt x="76955" y="24495"/>
                </a:lnTo>
                <a:lnTo>
                  <a:pt x="76955" y="20421"/>
                </a:lnTo>
                <a:close/>
              </a:path>
              <a:path w="81279" h="97789">
                <a:moveTo>
                  <a:pt x="44455" y="20421"/>
                </a:moveTo>
                <a:lnTo>
                  <a:pt x="32162" y="20421"/>
                </a:lnTo>
                <a:lnTo>
                  <a:pt x="40245" y="24495"/>
                </a:lnTo>
                <a:lnTo>
                  <a:pt x="44455" y="20421"/>
                </a:lnTo>
                <a:close/>
              </a:path>
              <a:path w="81279" h="97789">
                <a:moveTo>
                  <a:pt x="64494" y="8165"/>
                </a:moveTo>
                <a:lnTo>
                  <a:pt x="11955" y="8165"/>
                </a:lnTo>
                <a:lnTo>
                  <a:pt x="11955" y="12256"/>
                </a:lnTo>
                <a:lnTo>
                  <a:pt x="64494" y="12256"/>
                </a:lnTo>
                <a:lnTo>
                  <a:pt x="64494" y="8165"/>
                </a:lnTo>
                <a:close/>
              </a:path>
              <a:path w="81279" h="97789">
                <a:moveTo>
                  <a:pt x="40245" y="0"/>
                </a:moveTo>
                <a:lnTo>
                  <a:pt x="15997" y="4074"/>
                </a:lnTo>
                <a:lnTo>
                  <a:pt x="15997" y="8165"/>
                </a:lnTo>
                <a:lnTo>
                  <a:pt x="60452" y="8165"/>
                </a:lnTo>
                <a:lnTo>
                  <a:pt x="60452" y="4074"/>
                </a:lnTo>
                <a:lnTo>
                  <a:pt x="402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729493" y="3893673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5" h="64770">
                <a:moveTo>
                  <a:pt x="24231" y="0"/>
                </a:moveTo>
                <a:lnTo>
                  <a:pt x="15245" y="2743"/>
                </a:lnTo>
                <a:lnTo>
                  <a:pt x="7493" y="10005"/>
                </a:lnTo>
                <a:lnTo>
                  <a:pt x="2052" y="20328"/>
                </a:lnTo>
                <a:lnTo>
                  <a:pt x="0" y="32258"/>
                </a:lnTo>
                <a:lnTo>
                  <a:pt x="2052" y="44198"/>
                </a:lnTo>
                <a:lnTo>
                  <a:pt x="7493" y="54526"/>
                </a:lnTo>
                <a:lnTo>
                  <a:pt x="15245" y="61789"/>
                </a:lnTo>
                <a:lnTo>
                  <a:pt x="24231" y="64534"/>
                </a:lnTo>
                <a:lnTo>
                  <a:pt x="33055" y="61789"/>
                </a:lnTo>
                <a:lnTo>
                  <a:pt x="40843" y="54526"/>
                </a:lnTo>
                <a:lnTo>
                  <a:pt x="46396" y="44198"/>
                </a:lnTo>
                <a:lnTo>
                  <a:pt x="48513" y="32258"/>
                </a:lnTo>
                <a:lnTo>
                  <a:pt x="46396" y="20328"/>
                </a:lnTo>
                <a:lnTo>
                  <a:pt x="40843" y="10005"/>
                </a:lnTo>
                <a:lnTo>
                  <a:pt x="33055" y="2743"/>
                </a:lnTo>
                <a:lnTo>
                  <a:pt x="24231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717149" y="3881417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605" y="89046"/>
                </a:moveTo>
                <a:lnTo>
                  <a:pt x="16451" y="89046"/>
                </a:lnTo>
                <a:lnTo>
                  <a:pt x="16451" y="93121"/>
                </a:lnTo>
                <a:lnTo>
                  <a:pt x="32466" y="97212"/>
                </a:lnTo>
                <a:lnTo>
                  <a:pt x="52605" y="89046"/>
                </a:lnTo>
                <a:close/>
              </a:path>
              <a:path w="81279" h="97789">
                <a:moveTo>
                  <a:pt x="60857" y="89046"/>
                </a:moveTo>
                <a:lnTo>
                  <a:pt x="52605" y="89046"/>
                </a:lnTo>
                <a:lnTo>
                  <a:pt x="48497" y="93121"/>
                </a:lnTo>
                <a:lnTo>
                  <a:pt x="60857" y="93121"/>
                </a:lnTo>
                <a:lnTo>
                  <a:pt x="60857" y="89046"/>
                </a:lnTo>
                <a:close/>
              </a:path>
              <a:path w="81279" h="97789">
                <a:moveTo>
                  <a:pt x="64898" y="8165"/>
                </a:moveTo>
                <a:lnTo>
                  <a:pt x="64898" y="12256"/>
                </a:lnTo>
                <a:lnTo>
                  <a:pt x="8234" y="12256"/>
                </a:lnTo>
                <a:lnTo>
                  <a:pt x="4125" y="20421"/>
                </a:lnTo>
                <a:lnTo>
                  <a:pt x="0" y="24495"/>
                </a:lnTo>
                <a:lnTo>
                  <a:pt x="0" y="48606"/>
                </a:lnTo>
                <a:lnTo>
                  <a:pt x="4125" y="76790"/>
                </a:lnTo>
                <a:lnTo>
                  <a:pt x="8234" y="80864"/>
                </a:lnTo>
                <a:lnTo>
                  <a:pt x="12343" y="89046"/>
                </a:lnTo>
                <a:lnTo>
                  <a:pt x="28357" y="89046"/>
                </a:lnTo>
                <a:lnTo>
                  <a:pt x="32466" y="76790"/>
                </a:lnTo>
                <a:lnTo>
                  <a:pt x="32466" y="72699"/>
                </a:lnTo>
                <a:lnTo>
                  <a:pt x="24248" y="60862"/>
                </a:lnTo>
                <a:lnTo>
                  <a:pt x="20560" y="60862"/>
                </a:lnTo>
                <a:lnTo>
                  <a:pt x="24248" y="48606"/>
                </a:lnTo>
                <a:lnTo>
                  <a:pt x="24248" y="32258"/>
                </a:lnTo>
                <a:lnTo>
                  <a:pt x="28357" y="28184"/>
                </a:lnTo>
                <a:lnTo>
                  <a:pt x="28357" y="24495"/>
                </a:lnTo>
                <a:lnTo>
                  <a:pt x="32466" y="24495"/>
                </a:lnTo>
                <a:lnTo>
                  <a:pt x="32466" y="20421"/>
                </a:lnTo>
                <a:lnTo>
                  <a:pt x="76854" y="20421"/>
                </a:lnTo>
                <a:lnTo>
                  <a:pt x="64898" y="8165"/>
                </a:lnTo>
                <a:close/>
              </a:path>
              <a:path w="81279" h="97789">
                <a:moveTo>
                  <a:pt x="40683" y="72699"/>
                </a:moveTo>
                <a:lnTo>
                  <a:pt x="32466" y="76790"/>
                </a:lnTo>
                <a:lnTo>
                  <a:pt x="28357" y="89046"/>
                </a:lnTo>
                <a:lnTo>
                  <a:pt x="48497" y="80864"/>
                </a:lnTo>
                <a:lnTo>
                  <a:pt x="40683" y="72699"/>
                </a:lnTo>
                <a:close/>
              </a:path>
              <a:path w="81279" h="97789">
                <a:moveTo>
                  <a:pt x="73149" y="72699"/>
                </a:moveTo>
                <a:lnTo>
                  <a:pt x="44809" y="72699"/>
                </a:lnTo>
                <a:lnTo>
                  <a:pt x="44809" y="76790"/>
                </a:lnTo>
                <a:lnTo>
                  <a:pt x="44598" y="76790"/>
                </a:lnTo>
                <a:lnTo>
                  <a:pt x="48497" y="80864"/>
                </a:lnTo>
                <a:lnTo>
                  <a:pt x="28357" y="89046"/>
                </a:lnTo>
                <a:lnTo>
                  <a:pt x="64898" y="89046"/>
                </a:lnTo>
                <a:lnTo>
                  <a:pt x="64898" y="84955"/>
                </a:lnTo>
                <a:lnTo>
                  <a:pt x="69108" y="84955"/>
                </a:lnTo>
                <a:lnTo>
                  <a:pt x="69108" y="80864"/>
                </a:lnTo>
                <a:lnTo>
                  <a:pt x="73149" y="80864"/>
                </a:lnTo>
                <a:lnTo>
                  <a:pt x="73149" y="72699"/>
                </a:lnTo>
                <a:close/>
              </a:path>
              <a:path w="81279" h="97789">
                <a:moveTo>
                  <a:pt x="80895" y="36349"/>
                </a:moveTo>
                <a:lnTo>
                  <a:pt x="73149" y="36349"/>
                </a:lnTo>
                <a:lnTo>
                  <a:pt x="64898" y="56771"/>
                </a:lnTo>
                <a:lnTo>
                  <a:pt x="56714" y="56771"/>
                </a:lnTo>
                <a:lnTo>
                  <a:pt x="56714" y="64534"/>
                </a:lnTo>
                <a:lnTo>
                  <a:pt x="52605" y="64534"/>
                </a:lnTo>
                <a:lnTo>
                  <a:pt x="52605" y="68625"/>
                </a:lnTo>
                <a:lnTo>
                  <a:pt x="48497" y="68625"/>
                </a:lnTo>
                <a:lnTo>
                  <a:pt x="48497" y="72699"/>
                </a:lnTo>
                <a:lnTo>
                  <a:pt x="76854" y="72699"/>
                </a:lnTo>
                <a:lnTo>
                  <a:pt x="76854" y="60862"/>
                </a:lnTo>
                <a:lnTo>
                  <a:pt x="73149" y="60862"/>
                </a:lnTo>
                <a:lnTo>
                  <a:pt x="80895" y="40440"/>
                </a:lnTo>
                <a:lnTo>
                  <a:pt x="80895" y="36349"/>
                </a:lnTo>
                <a:close/>
              </a:path>
              <a:path w="81279" h="97789">
                <a:moveTo>
                  <a:pt x="76854" y="56771"/>
                </a:moveTo>
                <a:lnTo>
                  <a:pt x="73149" y="60862"/>
                </a:lnTo>
                <a:lnTo>
                  <a:pt x="76854" y="60862"/>
                </a:lnTo>
                <a:lnTo>
                  <a:pt x="76854" y="56771"/>
                </a:lnTo>
                <a:close/>
              </a:path>
              <a:path w="81279" h="97789">
                <a:moveTo>
                  <a:pt x="60857" y="52739"/>
                </a:moveTo>
                <a:lnTo>
                  <a:pt x="60857" y="56771"/>
                </a:lnTo>
                <a:lnTo>
                  <a:pt x="64898" y="56771"/>
                </a:lnTo>
                <a:lnTo>
                  <a:pt x="60857" y="52739"/>
                </a:lnTo>
                <a:close/>
              </a:path>
              <a:path w="81279" h="97789">
                <a:moveTo>
                  <a:pt x="73149" y="36349"/>
                </a:moveTo>
                <a:lnTo>
                  <a:pt x="60857" y="40440"/>
                </a:lnTo>
                <a:lnTo>
                  <a:pt x="60857" y="52739"/>
                </a:lnTo>
                <a:lnTo>
                  <a:pt x="64898" y="56771"/>
                </a:lnTo>
                <a:lnTo>
                  <a:pt x="73149" y="36349"/>
                </a:lnTo>
                <a:close/>
              </a:path>
              <a:path w="81279" h="97789">
                <a:moveTo>
                  <a:pt x="80895" y="28184"/>
                </a:moveTo>
                <a:lnTo>
                  <a:pt x="52605" y="28184"/>
                </a:lnTo>
                <a:lnTo>
                  <a:pt x="56714" y="32258"/>
                </a:lnTo>
                <a:lnTo>
                  <a:pt x="52605" y="32258"/>
                </a:lnTo>
                <a:lnTo>
                  <a:pt x="56714" y="36349"/>
                </a:lnTo>
                <a:lnTo>
                  <a:pt x="56714" y="48606"/>
                </a:lnTo>
                <a:lnTo>
                  <a:pt x="60857" y="52739"/>
                </a:lnTo>
                <a:lnTo>
                  <a:pt x="60857" y="40440"/>
                </a:lnTo>
                <a:lnTo>
                  <a:pt x="73149" y="36349"/>
                </a:lnTo>
                <a:lnTo>
                  <a:pt x="80895" y="36349"/>
                </a:lnTo>
                <a:lnTo>
                  <a:pt x="80895" y="32258"/>
                </a:lnTo>
                <a:lnTo>
                  <a:pt x="56714" y="32258"/>
                </a:lnTo>
                <a:lnTo>
                  <a:pt x="52605" y="30221"/>
                </a:lnTo>
                <a:lnTo>
                  <a:pt x="80895" y="30221"/>
                </a:lnTo>
                <a:lnTo>
                  <a:pt x="80895" y="28184"/>
                </a:lnTo>
                <a:close/>
              </a:path>
              <a:path w="81279" h="97789">
                <a:moveTo>
                  <a:pt x="52605" y="28184"/>
                </a:moveTo>
                <a:lnTo>
                  <a:pt x="52605" y="30221"/>
                </a:lnTo>
                <a:lnTo>
                  <a:pt x="56714" y="32258"/>
                </a:lnTo>
                <a:lnTo>
                  <a:pt x="52605" y="28184"/>
                </a:lnTo>
                <a:close/>
              </a:path>
              <a:path w="81279" h="97789">
                <a:moveTo>
                  <a:pt x="76854" y="20421"/>
                </a:moveTo>
                <a:lnTo>
                  <a:pt x="44809" y="20421"/>
                </a:lnTo>
                <a:lnTo>
                  <a:pt x="44809" y="24495"/>
                </a:lnTo>
                <a:lnTo>
                  <a:pt x="48497" y="24495"/>
                </a:lnTo>
                <a:lnTo>
                  <a:pt x="48497" y="28184"/>
                </a:lnTo>
                <a:lnTo>
                  <a:pt x="52605" y="30221"/>
                </a:lnTo>
                <a:lnTo>
                  <a:pt x="52605" y="28184"/>
                </a:lnTo>
                <a:lnTo>
                  <a:pt x="80895" y="28184"/>
                </a:lnTo>
                <a:lnTo>
                  <a:pt x="76854" y="24495"/>
                </a:lnTo>
                <a:lnTo>
                  <a:pt x="76854" y="20421"/>
                </a:lnTo>
                <a:close/>
              </a:path>
              <a:path w="81279" h="97789">
                <a:moveTo>
                  <a:pt x="44809" y="20421"/>
                </a:moveTo>
                <a:lnTo>
                  <a:pt x="32466" y="20421"/>
                </a:lnTo>
                <a:lnTo>
                  <a:pt x="40683" y="24495"/>
                </a:lnTo>
                <a:lnTo>
                  <a:pt x="44809" y="20421"/>
                </a:lnTo>
                <a:close/>
              </a:path>
              <a:path w="81279" h="97789">
                <a:moveTo>
                  <a:pt x="64898" y="8165"/>
                </a:moveTo>
                <a:lnTo>
                  <a:pt x="12343" y="8165"/>
                </a:lnTo>
                <a:lnTo>
                  <a:pt x="12343" y="12256"/>
                </a:lnTo>
                <a:lnTo>
                  <a:pt x="64898" y="12256"/>
                </a:lnTo>
                <a:lnTo>
                  <a:pt x="64898" y="8165"/>
                </a:lnTo>
                <a:close/>
              </a:path>
              <a:path w="81279" h="97789">
                <a:moveTo>
                  <a:pt x="40683" y="0"/>
                </a:moveTo>
                <a:lnTo>
                  <a:pt x="16451" y="4074"/>
                </a:lnTo>
                <a:lnTo>
                  <a:pt x="16451" y="8165"/>
                </a:lnTo>
                <a:lnTo>
                  <a:pt x="60857" y="8165"/>
                </a:lnTo>
                <a:lnTo>
                  <a:pt x="60857" y="4074"/>
                </a:lnTo>
                <a:lnTo>
                  <a:pt x="406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910797" y="3464174"/>
            <a:ext cx="17526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6321005" y="3994556"/>
            <a:ext cx="1229995" cy="0"/>
          </a:xfrm>
          <a:custGeom>
            <a:avLst/>
            <a:gdLst/>
            <a:ahLst/>
            <a:cxnLst/>
            <a:rect l="l" t="t" r="r" b="b"/>
            <a:pathLst>
              <a:path w="1229995">
                <a:moveTo>
                  <a:pt x="0" y="0"/>
                </a:moveTo>
                <a:lnTo>
                  <a:pt x="1229586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49141" y="3581400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952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549141" y="3886200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952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254950" y="5722051"/>
            <a:ext cx="156210" cy="0"/>
          </a:xfrm>
          <a:custGeom>
            <a:avLst/>
            <a:gdLst/>
            <a:ahLst/>
            <a:cxnLst/>
            <a:rect l="l" t="t" r="r" b="b"/>
            <a:pathLst>
              <a:path w="156210">
                <a:moveTo>
                  <a:pt x="0" y="0"/>
                </a:moveTo>
                <a:lnTo>
                  <a:pt x="156118" y="0"/>
                </a:lnTo>
              </a:path>
            </a:pathLst>
          </a:custGeom>
          <a:ln w="117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71814" y="5722051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5">
                <a:moveTo>
                  <a:pt x="0" y="0"/>
                </a:moveTo>
                <a:lnTo>
                  <a:pt x="239050" y="0"/>
                </a:lnTo>
              </a:path>
            </a:pathLst>
          </a:custGeom>
          <a:ln w="117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175392" y="5722051"/>
            <a:ext cx="278130" cy="0"/>
          </a:xfrm>
          <a:custGeom>
            <a:avLst/>
            <a:gdLst/>
            <a:ahLst/>
            <a:cxnLst/>
            <a:rect l="l" t="t" r="r" b="b"/>
            <a:pathLst>
              <a:path w="278129">
                <a:moveTo>
                  <a:pt x="0" y="0"/>
                </a:moveTo>
                <a:lnTo>
                  <a:pt x="277544" y="0"/>
                </a:lnTo>
              </a:path>
            </a:pathLst>
          </a:custGeom>
          <a:ln w="117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257429" y="5378628"/>
            <a:ext cx="1132840" cy="309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70492" algn="l"/>
                <a:tab pos="993050" algn="l"/>
              </a:tabLst>
            </a:pPr>
            <a:r>
              <a:rPr sz="2000" spc="15" dirty="0">
                <a:latin typeface="Times New Roman"/>
                <a:cs typeface="Times New Roman"/>
              </a:rPr>
              <a:t>1	1	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undamped</a:t>
            </a:r>
            <a:r>
              <a:rPr sz="3000" spc="30" dirty="0"/>
              <a:t> </a:t>
            </a:r>
            <a:r>
              <a:rPr sz="3000" spc="-5" dirty="0"/>
              <a:t>system</a:t>
            </a:r>
            <a:endParaRPr sz="3000"/>
          </a:p>
        </p:txBody>
      </p:sp>
      <p:sp>
        <p:nvSpPr>
          <p:cNvPr id="69" name="object 69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26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3258514" y="5731225"/>
            <a:ext cx="116459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29220" algn="l"/>
                <a:tab pos="932731" algn="l"/>
              </a:tabLst>
            </a:pPr>
            <a:r>
              <a:rPr sz="2000" i="1" spc="15" dirty="0">
                <a:latin typeface="Times New Roman"/>
                <a:cs typeface="Times New Roman"/>
              </a:rPr>
              <a:t>k	</a:t>
            </a:r>
            <a:r>
              <a:rPr sz="2000" i="1" spc="-135" dirty="0">
                <a:latin typeface="Times New Roman"/>
                <a:cs typeface="Times New Roman"/>
              </a:rPr>
              <a:t>k</a:t>
            </a:r>
            <a:r>
              <a:rPr sz="2400" spc="15" baseline="-17361" dirty="0">
                <a:latin typeface="Times New Roman"/>
                <a:cs typeface="Times New Roman"/>
              </a:rPr>
              <a:t>1</a:t>
            </a:r>
            <a:r>
              <a:rPr sz="2400" baseline="-17361" dirty="0">
                <a:latin typeface="Times New Roman"/>
                <a:cs typeface="Times New Roman"/>
              </a:rPr>
              <a:t>	</a:t>
            </a:r>
            <a:r>
              <a:rPr sz="2000" i="1" spc="40" dirty="0">
                <a:latin typeface="Times New Roman"/>
                <a:cs typeface="Times New Roman"/>
              </a:rPr>
              <a:t>k</a:t>
            </a:r>
            <a:r>
              <a:rPr sz="2400" spc="15" baseline="-17361" dirty="0">
                <a:latin typeface="Times New Roman"/>
                <a:cs typeface="Times New Roman"/>
              </a:rPr>
              <a:t>2</a:t>
            </a:r>
            <a:endParaRPr sz="2400" baseline="-17361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462867" y="5536464"/>
            <a:ext cx="663575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11762" algn="l"/>
              </a:tabLst>
            </a:pPr>
            <a:r>
              <a:rPr sz="2000" spc="15" dirty="0">
                <a:latin typeface="Symbol"/>
                <a:cs typeface="Symbol"/>
              </a:rPr>
              <a:t></a:t>
            </a:r>
            <a:r>
              <a:rPr sz="2000" spc="15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58620" y="2398649"/>
            <a:ext cx="1339851" cy="635"/>
          </a:xfrm>
          <a:custGeom>
            <a:avLst/>
            <a:gdLst/>
            <a:ahLst/>
            <a:cxnLst/>
            <a:rect l="l" t="t" r="r" b="b"/>
            <a:pathLst>
              <a:path w="1339850" h="635">
                <a:moveTo>
                  <a:pt x="0" y="0"/>
                </a:moveTo>
                <a:lnTo>
                  <a:pt x="1339850" y="127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84021" y="2209800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5321" y="2200275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61920" y="2198624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0046" y="2211452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149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87320" y="2200275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275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76245" y="2211452"/>
            <a:ext cx="200025" cy="176530"/>
          </a:xfrm>
          <a:custGeom>
            <a:avLst/>
            <a:gdLst/>
            <a:ahLst/>
            <a:cxnLst/>
            <a:rect l="l" t="t" r="r" b="b"/>
            <a:pathLst>
              <a:path w="200025" h="176530">
                <a:moveTo>
                  <a:pt x="0" y="176149"/>
                </a:moveTo>
                <a:lnTo>
                  <a:pt x="200025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04367" y="2802890"/>
            <a:ext cx="1784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26920" y="2376551"/>
            <a:ext cx="304800" cy="251460"/>
          </a:xfrm>
          <a:custGeom>
            <a:avLst/>
            <a:gdLst/>
            <a:ahLst/>
            <a:cxnLst/>
            <a:rect l="l" t="t" r="r" b="b"/>
            <a:pathLst>
              <a:path w="304800" h="251460">
                <a:moveTo>
                  <a:pt x="0" y="0"/>
                </a:moveTo>
                <a:lnTo>
                  <a:pt x="0" y="167386"/>
                </a:lnTo>
                <a:lnTo>
                  <a:pt x="304800" y="251079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96796" y="2629154"/>
            <a:ext cx="533400" cy="83820"/>
          </a:xfrm>
          <a:custGeom>
            <a:avLst/>
            <a:gdLst/>
            <a:ahLst/>
            <a:cxnLst/>
            <a:rect l="l" t="t" r="r" b="b"/>
            <a:pathLst>
              <a:path w="533400" h="83819">
                <a:moveTo>
                  <a:pt x="533400" y="0"/>
                </a:moveTo>
                <a:lnTo>
                  <a:pt x="0" y="83439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96796" y="2712592"/>
            <a:ext cx="533400" cy="83820"/>
          </a:xfrm>
          <a:custGeom>
            <a:avLst/>
            <a:gdLst/>
            <a:ahLst/>
            <a:cxnLst/>
            <a:rect l="l" t="t" r="r" b="b"/>
            <a:pathLst>
              <a:path w="533400" h="83819">
                <a:moveTo>
                  <a:pt x="0" y="0"/>
                </a:moveTo>
                <a:lnTo>
                  <a:pt x="533400" y="83439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11021" y="2800477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5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11021" y="2884678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5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23721" y="2961386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5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23721" y="3045588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5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77720" y="3463671"/>
            <a:ext cx="304800" cy="251460"/>
          </a:xfrm>
          <a:custGeom>
            <a:avLst/>
            <a:gdLst/>
            <a:ahLst/>
            <a:cxnLst/>
            <a:rect l="l" t="t" r="r" b="b"/>
            <a:pathLst>
              <a:path w="304800" h="251460">
                <a:moveTo>
                  <a:pt x="0" y="251078"/>
                </a:moveTo>
                <a:lnTo>
                  <a:pt x="0" y="83692"/>
                </a:lnTo>
                <a:lnTo>
                  <a:pt x="304800" y="0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12670" y="3144902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5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12670" y="3229102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11021" y="3295270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533400" y="0"/>
                </a:moveTo>
                <a:lnTo>
                  <a:pt x="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11021" y="3379471"/>
            <a:ext cx="533400" cy="84455"/>
          </a:xfrm>
          <a:custGeom>
            <a:avLst/>
            <a:gdLst/>
            <a:ahLst/>
            <a:cxnLst/>
            <a:rect l="l" t="t" r="r" b="b"/>
            <a:pathLst>
              <a:path w="533400" h="84454">
                <a:moveTo>
                  <a:pt x="0" y="0"/>
                </a:moveTo>
                <a:lnTo>
                  <a:pt x="533400" y="84201"/>
                </a:lnTo>
              </a:path>
            </a:pathLst>
          </a:custGeom>
          <a:ln w="28575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11221" y="3738499"/>
            <a:ext cx="601980" cy="635"/>
          </a:xfrm>
          <a:custGeom>
            <a:avLst/>
            <a:gdLst/>
            <a:ahLst/>
            <a:cxnLst/>
            <a:rect l="l" t="t" r="r" b="b"/>
            <a:pathLst>
              <a:path w="601979" h="635">
                <a:moveTo>
                  <a:pt x="0" y="0"/>
                </a:moveTo>
                <a:lnTo>
                  <a:pt x="601726" y="127"/>
                </a:lnTo>
              </a:path>
            </a:pathLst>
          </a:custGeom>
          <a:ln w="12699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906645" y="2887725"/>
            <a:ext cx="1981201" cy="387926"/>
          </a:xfrm>
          <a:prstGeom prst="rect">
            <a:avLst/>
          </a:prstGeom>
          <a:solidFill>
            <a:srgbClr val="F0AF14"/>
          </a:solidFill>
          <a:ln w="12700">
            <a:solidFill>
              <a:srgbClr val="103053"/>
            </a:solidFill>
          </a:ln>
        </p:spPr>
        <p:txBody>
          <a:bodyPr vert="horz" wrap="square" lIns="0" tIns="18414" rIns="0" bIns="0" rtlCol="0">
            <a:spAutoFit/>
          </a:bodyPr>
          <a:lstStyle/>
          <a:p>
            <a:pPr marR="106670" algn="ctr">
              <a:spcBef>
                <a:spcPts val="145"/>
              </a:spcBef>
            </a:pPr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661025" y="2509903"/>
            <a:ext cx="50800" cy="351154"/>
          </a:xfrm>
          <a:custGeom>
            <a:avLst/>
            <a:gdLst/>
            <a:ahLst/>
            <a:cxnLst/>
            <a:rect l="l" t="t" r="r" b="b"/>
            <a:pathLst>
              <a:path w="50800" h="351155">
                <a:moveTo>
                  <a:pt x="31679" y="50720"/>
                </a:moveTo>
                <a:lnTo>
                  <a:pt x="18979" y="50752"/>
                </a:lnTo>
                <a:lnTo>
                  <a:pt x="20320" y="350774"/>
                </a:lnTo>
                <a:lnTo>
                  <a:pt x="33020" y="350774"/>
                </a:lnTo>
                <a:lnTo>
                  <a:pt x="31679" y="50720"/>
                </a:lnTo>
                <a:close/>
              </a:path>
              <a:path w="50800" h="351155">
                <a:moveTo>
                  <a:pt x="25146" y="0"/>
                </a:moveTo>
                <a:lnTo>
                  <a:pt x="0" y="50800"/>
                </a:lnTo>
                <a:lnTo>
                  <a:pt x="18979" y="50752"/>
                </a:lnTo>
                <a:lnTo>
                  <a:pt x="18923" y="38100"/>
                </a:lnTo>
                <a:lnTo>
                  <a:pt x="44370" y="37973"/>
                </a:lnTo>
                <a:lnTo>
                  <a:pt x="25146" y="0"/>
                </a:lnTo>
                <a:close/>
              </a:path>
              <a:path w="50800" h="351155">
                <a:moveTo>
                  <a:pt x="31623" y="37973"/>
                </a:moveTo>
                <a:lnTo>
                  <a:pt x="18923" y="38100"/>
                </a:lnTo>
                <a:lnTo>
                  <a:pt x="18979" y="50752"/>
                </a:lnTo>
                <a:lnTo>
                  <a:pt x="31679" y="50720"/>
                </a:lnTo>
                <a:lnTo>
                  <a:pt x="31623" y="37973"/>
                </a:lnTo>
                <a:close/>
              </a:path>
              <a:path w="50800" h="351155">
                <a:moveTo>
                  <a:pt x="44370" y="37973"/>
                </a:moveTo>
                <a:lnTo>
                  <a:pt x="31623" y="37973"/>
                </a:lnTo>
                <a:lnTo>
                  <a:pt x="31679" y="50720"/>
                </a:lnTo>
                <a:lnTo>
                  <a:pt x="50800" y="50673"/>
                </a:lnTo>
                <a:lnTo>
                  <a:pt x="44370" y="37973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636646" y="3738499"/>
            <a:ext cx="50800" cy="250825"/>
          </a:xfrm>
          <a:custGeom>
            <a:avLst/>
            <a:gdLst/>
            <a:ahLst/>
            <a:cxnLst/>
            <a:rect l="l" t="t" r="r" b="b"/>
            <a:pathLst>
              <a:path w="50800" h="250825">
                <a:moveTo>
                  <a:pt x="19050" y="200025"/>
                </a:moveTo>
                <a:lnTo>
                  <a:pt x="0" y="200025"/>
                </a:lnTo>
                <a:lnTo>
                  <a:pt x="25400" y="250825"/>
                </a:lnTo>
                <a:lnTo>
                  <a:pt x="44450" y="212725"/>
                </a:lnTo>
                <a:lnTo>
                  <a:pt x="19050" y="212725"/>
                </a:lnTo>
                <a:lnTo>
                  <a:pt x="19050" y="200025"/>
                </a:lnTo>
                <a:close/>
              </a:path>
              <a:path w="50800" h="250825">
                <a:moveTo>
                  <a:pt x="31750" y="0"/>
                </a:moveTo>
                <a:lnTo>
                  <a:pt x="19050" y="0"/>
                </a:lnTo>
                <a:lnTo>
                  <a:pt x="19050" y="212725"/>
                </a:lnTo>
                <a:lnTo>
                  <a:pt x="31750" y="212725"/>
                </a:lnTo>
                <a:lnTo>
                  <a:pt x="31750" y="0"/>
                </a:lnTo>
                <a:close/>
              </a:path>
              <a:path w="50800" h="250825">
                <a:moveTo>
                  <a:pt x="50800" y="200025"/>
                </a:moveTo>
                <a:lnTo>
                  <a:pt x="31750" y="200025"/>
                </a:lnTo>
                <a:lnTo>
                  <a:pt x="31750" y="212725"/>
                </a:lnTo>
                <a:lnTo>
                  <a:pt x="44450" y="212725"/>
                </a:lnTo>
                <a:lnTo>
                  <a:pt x="50800" y="20002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497071" y="4006341"/>
            <a:ext cx="177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97271" y="2138046"/>
            <a:ext cx="28194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103053"/>
                </a:solidFill>
                <a:latin typeface="Times New Roman"/>
                <a:cs typeface="Times New Roman"/>
              </a:rPr>
              <a:t>kx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352296" y="3738498"/>
            <a:ext cx="1981201" cy="457200"/>
          </a:xfrm>
          <a:custGeom>
            <a:avLst/>
            <a:gdLst/>
            <a:ahLst/>
            <a:cxnLst/>
            <a:rect l="l" t="t" r="r" b="b"/>
            <a:pathLst>
              <a:path w="1981200" h="457200">
                <a:moveTo>
                  <a:pt x="0" y="457200"/>
                </a:moveTo>
                <a:lnTo>
                  <a:pt x="1981200" y="457200"/>
                </a:lnTo>
                <a:lnTo>
                  <a:pt x="1981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0AF1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352296" y="3738498"/>
            <a:ext cx="1981201" cy="457200"/>
          </a:xfrm>
          <a:custGeom>
            <a:avLst/>
            <a:gdLst/>
            <a:ahLst/>
            <a:cxnLst/>
            <a:rect l="l" t="t" r="r" b="b"/>
            <a:pathLst>
              <a:path w="1981200" h="457200">
                <a:moveTo>
                  <a:pt x="0" y="457200"/>
                </a:moveTo>
                <a:lnTo>
                  <a:pt x="1981200" y="457200"/>
                </a:lnTo>
                <a:lnTo>
                  <a:pt x="19812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172717" y="3784092"/>
            <a:ext cx="26289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921245" y="3155950"/>
            <a:ext cx="601980" cy="0"/>
          </a:xfrm>
          <a:custGeom>
            <a:avLst/>
            <a:gdLst/>
            <a:ahLst/>
            <a:cxnLst/>
            <a:rect l="l" t="t" r="r" b="b"/>
            <a:pathLst>
              <a:path w="601979">
                <a:moveTo>
                  <a:pt x="0" y="0"/>
                </a:moveTo>
                <a:lnTo>
                  <a:pt x="601599" y="0"/>
                </a:lnTo>
              </a:path>
            </a:pathLst>
          </a:custGeom>
          <a:ln w="127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146671" y="3155951"/>
            <a:ext cx="50800" cy="250825"/>
          </a:xfrm>
          <a:custGeom>
            <a:avLst/>
            <a:gdLst/>
            <a:ahLst/>
            <a:cxnLst/>
            <a:rect l="l" t="t" r="r" b="b"/>
            <a:pathLst>
              <a:path w="50800" h="250825">
                <a:moveTo>
                  <a:pt x="19050" y="200025"/>
                </a:moveTo>
                <a:lnTo>
                  <a:pt x="0" y="200025"/>
                </a:lnTo>
                <a:lnTo>
                  <a:pt x="25400" y="250825"/>
                </a:lnTo>
                <a:lnTo>
                  <a:pt x="44450" y="212725"/>
                </a:lnTo>
                <a:lnTo>
                  <a:pt x="19050" y="212725"/>
                </a:lnTo>
                <a:lnTo>
                  <a:pt x="19050" y="200025"/>
                </a:lnTo>
                <a:close/>
              </a:path>
              <a:path w="50800" h="250825">
                <a:moveTo>
                  <a:pt x="31750" y="0"/>
                </a:moveTo>
                <a:lnTo>
                  <a:pt x="19050" y="0"/>
                </a:lnTo>
                <a:lnTo>
                  <a:pt x="19050" y="212725"/>
                </a:lnTo>
                <a:lnTo>
                  <a:pt x="31750" y="212725"/>
                </a:lnTo>
                <a:lnTo>
                  <a:pt x="31750" y="0"/>
                </a:lnTo>
                <a:close/>
              </a:path>
              <a:path w="50800" h="250825">
                <a:moveTo>
                  <a:pt x="50800" y="200025"/>
                </a:moveTo>
                <a:lnTo>
                  <a:pt x="31750" y="200025"/>
                </a:lnTo>
                <a:lnTo>
                  <a:pt x="31750" y="212725"/>
                </a:lnTo>
                <a:lnTo>
                  <a:pt x="44450" y="212725"/>
                </a:lnTo>
                <a:lnTo>
                  <a:pt x="50800" y="20002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007479" y="3423539"/>
            <a:ext cx="177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914771" y="3360674"/>
            <a:ext cx="76200" cy="391160"/>
          </a:xfrm>
          <a:custGeom>
            <a:avLst/>
            <a:gdLst/>
            <a:ahLst/>
            <a:cxnLst/>
            <a:rect l="l" t="t" r="r" b="b"/>
            <a:pathLst>
              <a:path w="76200" h="391160">
                <a:moveTo>
                  <a:pt x="31750" y="314451"/>
                </a:moveTo>
                <a:lnTo>
                  <a:pt x="0" y="314451"/>
                </a:lnTo>
                <a:lnTo>
                  <a:pt x="38100" y="390651"/>
                </a:lnTo>
                <a:lnTo>
                  <a:pt x="69850" y="327151"/>
                </a:lnTo>
                <a:lnTo>
                  <a:pt x="31750" y="327151"/>
                </a:lnTo>
                <a:lnTo>
                  <a:pt x="31750" y="314451"/>
                </a:lnTo>
                <a:close/>
              </a:path>
              <a:path w="76200" h="391160">
                <a:moveTo>
                  <a:pt x="44450" y="0"/>
                </a:moveTo>
                <a:lnTo>
                  <a:pt x="31750" y="0"/>
                </a:lnTo>
                <a:lnTo>
                  <a:pt x="31750" y="327151"/>
                </a:lnTo>
                <a:lnTo>
                  <a:pt x="44450" y="327151"/>
                </a:lnTo>
                <a:lnTo>
                  <a:pt x="44450" y="0"/>
                </a:lnTo>
                <a:close/>
              </a:path>
              <a:path w="76200" h="391160">
                <a:moveTo>
                  <a:pt x="76200" y="314451"/>
                </a:moveTo>
                <a:lnTo>
                  <a:pt x="44450" y="314451"/>
                </a:lnTo>
                <a:lnTo>
                  <a:pt x="44450" y="327151"/>
                </a:lnTo>
                <a:lnTo>
                  <a:pt x="69850" y="327151"/>
                </a:lnTo>
                <a:lnTo>
                  <a:pt x="76200" y="314451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554726" y="3694176"/>
            <a:ext cx="591185" cy="368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600" baseline="-16203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r>
              <a:rPr sz="3600" spc="-165" baseline="-16203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3600" spc="-7" baseline="-16203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1600" spc="-5" dirty="0">
                <a:solidFill>
                  <a:srgbClr val="103053"/>
                </a:solidFill>
                <a:latin typeface="Times New Roman"/>
                <a:cs typeface="Times New Roman"/>
              </a:rPr>
              <a:t>..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804795" y="2400300"/>
            <a:ext cx="0" cy="465456"/>
          </a:xfrm>
          <a:custGeom>
            <a:avLst/>
            <a:gdLst/>
            <a:ahLst/>
            <a:cxnLst/>
            <a:rect l="l" t="t" r="r" b="b"/>
            <a:pathLst>
              <a:path h="465455">
                <a:moveTo>
                  <a:pt x="0" y="0"/>
                </a:moveTo>
                <a:lnTo>
                  <a:pt x="0" y="465201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685795" y="2849626"/>
            <a:ext cx="269875" cy="0"/>
          </a:xfrm>
          <a:custGeom>
            <a:avLst/>
            <a:gdLst/>
            <a:ahLst/>
            <a:cxnLst/>
            <a:rect l="l" t="t" r="r" b="b"/>
            <a:pathLst>
              <a:path w="269875">
                <a:moveTo>
                  <a:pt x="0" y="0"/>
                </a:moveTo>
                <a:lnTo>
                  <a:pt x="269875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611120" y="2714627"/>
            <a:ext cx="0" cy="269875"/>
          </a:xfrm>
          <a:custGeom>
            <a:avLst/>
            <a:gdLst/>
            <a:ahLst/>
            <a:cxnLst/>
            <a:rect l="l" t="t" r="r" b="b"/>
            <a:pathLst>
              <a:path h="269875">
                <a:moveTo>
                  <a:pt x="0" y="0"/>
                </a:moveTo>
                <a:lnTo>
                  <a:pt x="0" y="269875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596896" y="2984500"/>
            <a:ext cx="449580" cy="0"/>
          </a:xfrm>
          <a:custGeom>
            <a:avLst/>
            <a:gdLst/>
            <a:ahLst/>
            <a:cxnLst/>
            <a:rect l="l" t="t" r="r" b="b"/>
            <a:pathLst>
              <a:path w="449580">
                <a:moveTo>
                  <a:pt x="0" y="0"/>
                </a:moveTo>
                <a:lnTo>
                  <a:pt x="449198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030220" y="2700402"/>
            <a:ext cx="0" cy="300355"/>
          </a:xfrm>
          <a:custGeom>
            <a:avLst/>
            <a:gdLst/>
            <a:ahLst/>
            <a:cxnLst/>
            <a:rect l="l" t="t" r="r" b="b"/>
            <a:pathLst>
              <a:path h="300355">
                <a:moveTo>
                  <a:pt x="0" y="299974"/>
                </a:moveTo>
                <a:lnTo>
                  <a:pt x="0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20670" y="2998851"/>
            <a:ext cx="0" cy="719455"/>
          </a:xfrm>
          <a:custGeom>
            <a:avLst/>
            <a:gdLst/>
            <a:ahLst/>
            <a:cxnLst/>
            <a:rect l="l" t="t" r="r" b="b"/>
            <a:pathLst>
              <a:path h="719454">
                <a:moveTo>
                  <a:pt x="0" y="0"/>
                </a:moveTo>
                <a:lnTo>
                  <a:pt x="0" y="719074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46826" y="2535301"/>
            <a:ext cx="50800" cy="360681"/>
          </a:xfrm>
          <a:custGeom>
            <a:avLst/>
            <a:gdLst/>
            <a:ahLst/>
            <a:cxnLst/>
            <a:rect l="l" t="t" r="r" b="b"/>
            <a:pathLst>
              <a:path w="50800" h="360680">
                <a:moveTo>
                  <a:pt x="31678" y="50720"/>
                </a:moveTo>
                <a:lnTo>
                  <a:pt x="18977" y="50752"/>
                </a:lnTo>
                <a:lnTo>
                  <a:pt x="20320" y="360299"/>
                </a:lnTo>
                <a:lnTo>
                  <a:pt x="33020" y="360299"/>
                </a:lnTo>
                <a:lnTo>
                  <a:pt x="31678" y="50720"/>
                </a:lnTo>
                <a:close/>
              </a:path>
              <a:path w="50800" h="360680">
                <a:moveTo>
                  <a:pt x="25146" y="0"/>
                </a:moveTo>
                <a:lnTo>
                  <a:pt x="0" y="50800"/>
                </a:lnTo>
                <a:lnTo>
                  <a:pt x="18977" y="50752"/>
                </a:lnTo>
                <a:lnTo>
                  <a:pt x="18923" y="38100"/>
                </a:lnTo>
                <a:lnTo>
                  <a:pt x="44370" y="37973"/>
                </a:lnTo>
                <a:lnTo>
                  <a:pt x="25146" y="0"/>
                </a:lnTo>
                <a:close/>
              </a:path>
              <a:path w="50800" h="360680">
                <a:moveTo>
                  <a:pt x="31623" y="37973"/>
                </a:moveTo>
                <a:lnTo>
                  <a:pt x="18923" y="38100"/>
                </a:lnTo>
                <a:lnTo>
                  <a:pt x="18977" y="50752"/>
                </a:lnTo>
                <a:lnTo>
                  <a:pt x="31678" y="50720"/>
                </a:lnTo>
                <a:lnTo>
                  <a:pt x="31623" y="37973"/>
                </a:lnTo>
                <a:close/>
              </a:path>
              <a:path w="50800" h="360680">
                <a:moveTo>
                  <a:pt x="44370" y="37973"/>
                </a:moveTo>
                <a:lnTo>
                  <a:pt x="31623" y="37973"/>
                </a:lnTo>
                <a:lnTo>
                  <a:pt x="31678" y="50720"/>
                </a:lnTo>
                <a:lnTo>
                  <a:pt x="50800" y="50673"/>
                </a:lnTo>
                <a:lnTo>
                  <a:pt x="44370" y="37973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6159501" y="2170685"/>
            <a:ext cx="36512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solidFill>
                  <a:srgbClr val="103053"/>
                </a:solidFill>
                <a:latin typeface="Times New Roman"/>
                <a:cs typeface="Times New Roman"/>
              </a:rPr>
              <a:t>C</a:t>
            </a:r>
            <a:r>
              <a:rPr sz="2000" spc="5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2000" spc="7" baseline="25641" dirty="0">
                <a:solidFill>
                  <a:srgbClr val="103053"/>
                </a:solidFill>
                <a:latin typeface="Times New Roman"/>
                <a:cs typeface="Times New Roman"/>
              </a:rPr>
              <a:t>.</a:t>
            </a:r>
            <a:endParaRPr sz="2000" baseline="25641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65171" y="2640837"/>
            <a:ext cx="22923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465883" y="5623769"/>
            <a:ext cx="435609" cy="0"/>
          </a:xfrm>
          <a:custGeom>
            <a:avLst/>
            <a:gdLst/>
            <a:ahLst/>
            <a:cxnLst/>
            <a:rect l="l" t="t" r="r" b="b"/>
            <a:pathLst>
              <a:path w="435610">
                <a:moveTo>
                  <a:pt x="0" y="0"/>
                </a:moveTo>
                <a:lnTo>
                  <a:pt x="435375" y="0"/>
                </a:lnTo>
              </a:path>
            </a:pathLst>
          </a:custGeom>
          <a:ln w="11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384551" y="5623769"/>
            <a:ext cx="316865" cy="0"/>
          </a:xfrm>
          <a:custGeom>
            <a:avLst/>
            <a:gdLst/>
            <a:ahLst/>
            <a:cxnLst/>
            <a:rect l="l" t="t" r="r" b="b"/>
            <a:pathLst>
              <a:path w="316864">
                <a:moveTo>
                  <a:pt x="0" y="0"/>
                </a:moveTo>
                <a:lnTo>
                  <a:pt x="316381" y="0"/>
                </a:lnTo>
              </a:path>
            </a:pathLst>
          </a:custGeom>
          <a:ln w="11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416844" y="5631346"/>
            <a:ext cx="24257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10" dirty="0">
                <a:latin typeface="Times New Roman"/>
                <a:cs typeface="Times New Roman"/>
              </a:rPr>
              <a:t>dt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27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3828345" y="4747232"/>
            <a:ext cx="37846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5" dirty="0">
                <a:latin typeface="Times New Roman"/>
                <a:cs typeface="Times New Roman"/>
              </a:rPr>
              <a:t>=</a:t>
            </a:r>
            <a:r>
              <a:rPr sz="2200" spc="-204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495994" y="5631346"/>
            <a:ext cx="34861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10" dirty="0">
                <a:latin typeface="Times New Roman"/>
                <a:cs typeface="Times New Roman"/>
              </a:rPr>
              <a:t>d</a:t>
            </a:r>
            <a:r>
              <a:rPr sz="2200" spc="186" dirty="0">
                <a:latin typeface="Times New Roman"/>
                <a:cs typeface="Times New Roman"/>
              </a:rPr>
              <a:t>t</a:t>
            </a:r>
            <a:r>
              <a:rPr spc="22" baseline="44444" dirty="0">
                <a:latin typeface="Times New Roman"/>
                <a:cs typeface="Times New Roman"/>
              </a:rPr>
              <a:t>2</a:t>
            </a:r>
            <a:endParaRPr baseline="44444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91935" y="5234564"/>
            <a:ext cx="2488565" cy="52641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288264">
              <a:lnSpc>
                <a:spcPts val="2010"/>
              </a:lnSpc>
              <a:spcBef>
                <a:spcPts val="30"/>
              </a:spcBef>
              <a:tabLst>
                <a:tab pos="1206392" algn="l"/>
              </a:tabLst>
            </a:pPr>
            <a:r>
              <a:rPr sz="2200" spc="80" dirty="0">
                <a:latin typeface="Times New Roman"/>
                <a:cs typeface="Times New Roman"/>
              </a:rPr>
              <a:t>d</a:t>
            </a:r>
            <a:r>
              <a:rPr spc="120" baseline="44444" dirty="0">
                <a:latin typeface="Times New Roman"/>
                <a:cs typeface="Times New Roman"/>
              </a:rPr>
              <a:t>2</a:t>
            </a:r>
            <a:r>
              <a:rPr spc="-254" baseline="44444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x	</a:t>
            </a:r>
            <a:r>
              <a:rPr sz="2200" spc="-10" dirty="0">
                <a:latin typeface="Times New Roman"/>
                <a:cs typeface="Times New Roman"/>
              </a:rPr>
              <a:t>dx</a:t>
            </a:r>
            <a:endParaRPr sz="2200">
              <a:latin typeface="Times New Roman"/>
              <a:cs typeface="Times New Roman"/>
            </a:endParaRPr>
          </a:p>
          <a:p>
            <a:pPr marL="12699">
              <a:lnSpc>
                <a:spcPts val="2010"/>
              </a:lnSpc>
              <a:tabLst>
                <a:tab pos="765741" algn="l"/>
                <a:tab pos="1565134" algn="l"/>
              </a:tabLst>
            </a:pPr>
            <a:r>
              <a:rPr sz="2200" spc="-5" dirty="0">
                <a:latin typeface="Times New Roman"/>
                <a:cs typeface="Times New Roman"/>
              </a:rPr>
              <a:t>m	</a:t>
            </a:r>
            <a:r>
              <a:rPr sz="2200" spc="-5" dirty="0">
                <a:latin typeface="Symbol"/>
                <a:cs typeface="Symbol"/>
              </a:rPr>
              <a:t></a:t>
            </a:r>
            <a:r>
              <a:rPr sz="2200" spc="-174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	</a:t>
            </a:r>
            <a:r>
              <a:rPr sz="2200" spc="-5" dirty="0">
                <a:latin typeface="Symbol"/>
                <a:cs typeface="Symbol"/>
              </a:rPr>
              <a:t></a:t>
            </a:r>
            <a:r>
              <a:rPr sz="2200" spc="-5" dirty="0">
                <a:latin typeface="Times New Roman"/>
                <a:cs typeface="Times New Roman"/>
              </a:rPr>
              <a:t> kx </a:t>
            </a:r>
            <a:r>
              <a:rPr sz="2200" spc="-5" dirty="0">
                <a:latin typeface="Symbol"/>
                <a:cs typeface="Symbol"/>
              </a:rPr>
              <a:t></a:t>
            </a:r>
            <a:r>
              <a:rPr sz="2200" spc="-2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189770" y="4677106"/>
            <a:ext cx="572769" cy="5080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3949"/>
              </a:lnSpc>
            </a:pPr>
            <a:r>
              <a:rPr sz="3300" spc="280" dirty="0">
                <a:latin typeface="Symbol"/>
                <a:cs typeface="Symbol"/>
              </a:rPr>
              <a:t></a:t>
            </a:r>
            <a:r>
              <a:rPr sz="3300" spc="-301" baseline="13888" dirty="0">
                <a:latin typeface="Times New Roman"/>
                <a:cs typeface="Times New Roman"/>
              </a:rPr>
              <a:t>F</a:t>
            </a:r>
            <a:r>
              <a:rPr sz="1200" spc="15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28</a:t>
            </a:r>
          </a:p>
        </p:txBody>
      </p:sp>
      <p:sp>
        <p:nvSpPr>
          <p:cNvPr id="3" name="object 3"/>
          <p:cNvSpPr/>
          <p:nvPr/>
        </p:nvSpPr>
        <p:spPr>
          <a:xfrm>
            <a:off x="1407403" y="2662328"/>
            <a:ext cx="438149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7821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31190" y="2662328"/>
            <a:ext cx="318135" cy="0"/>
          </a:xfrm>
          <a:custGeom>
            <a:avLst/>
            <a:gdLst/>
            <a:ahLst/>
            <a:cxnLst/>
            <a:rect l="l" t="t" r="r" b="b"/>
            <a:pathLst>
              <a:path w="318135">
                <a:moveTo>
                  <a:pt x="0" y="0"/>
                </a:moveTo>
                <a:lnTo>
                  <a:pt x="318136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9105" y="3449570"/>
            <a:ext cx="438149" cy="0"/>
          </a:xfrm>
          <a:custGeom>
            <a:avLst/>
            <a:gdLst/>
            <a:ahLst/>
            <a:cxnLst/>
            <a:rect l="l" t="t" r="r" b="b"/>
            <a:pathLst>
              <a:path w="438150">
                <a:moveTo>
                  <a:pt x="0" y="0"/>
                </a:moveTo>
                <a:lnTo>
                  <a:pt x="437803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85309" y="3449570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465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21656" y="3449570"/>
            <a:ext cx="318770" cy="0"/>
          </a:xfrm>
          <a:custGeom>
            <a:avLst/>
            <a:gdLst/>
            <a:ahLst/>
            <a:cxnLst/>
            <a:rect l="l" t="t" r="r" b="b"/>
            <a:pathLst>
              <a:path w="318769">
                <a:moveTo>
                  <a:pt x="0" y="0"/>
                </a:moveTo>
                <a:lnTo>
                  <a:pt x="318150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38214" y="3449570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465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42994" y="5222497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465" y="0"/>
                </a:lnTo>
              </a:path>
            </a:pathLst>
          </a:custGeom>
          <a:ln w="5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17016" y="5222497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465" y="0"/>
                </a:lnTo>
              </a:path>
            </a:pathLst>
          </a:custGeom>
          <a:ln w="5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62683" y="5222497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465" y="0"/>
                </a:lnTo>
              </a:path>
            </a:pathLst>
          </a:custGeom>
          <a:ln w="5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1793" y="5269019"/>
            <a:ext cx="36195" cy="20955"/>
          </a:xfrm>
          <a:custGeom>
            <a:avLst/>
            <a:gdLst/>
            <a:ahLst/>
            <a:cxnLst/>
            <a:rect l="l" t="t" r="r" b="b"/>
            <a:pathLst>
              <a:path w="36194" h="20954">
                <a:moveTo>
                  <a:pt x="0" y="20364"/>
                </a:moveTo>
                <a:lnTo>
                  <a:pt x="35753" y="0"/>
                </a:lnTo>
              </a:path>
            </a:pathLst>
          </a:custGeom>
          <a:ln w="11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37546" y="5274830"/>
            <a:ext cx="52069" cy="298451"/>
          </a:xfrm>
          <a:custGeom>
            <a:avLst/>
            <a:gdLst/>
            <a:ahLst/>
            <a:cxnLst/>
            <a:rect l="l" t="t" r="r" b="b"/>
            <a:pathLst>
              <a:path w="52069" h="298450">
                <a:moveTo>
                  <a:pt x="0" y="0"/>
                </a:moveTo>
                <a:lnTo>
                  <a:pt x="51812" y="298029"/>
                </a:lnTo>
              </a:path>
            </a:pathLst>
          </a:custGeom>
          <a:ln w="23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95194" y="4775461"/>
            <a:ext cx="68579" cy="797560"/>
          </a:xfrm>
          <a:custGeom>
            <a:avLst/>
            <a:gdLst/>
            <a:ahLst/>
            <a:cxnLst/>
            <a:rect l="l" t="t" r="r" b="b"/>
            <a:pathLst>
              <a:path w="68580" h="797560">
                <a:moveTo>
                  <a:pt x="0" y="797398"/>
                </a:moveTo>
                <a:lnTo>
                  <a:pt x="68584" y="0"/>
                </a:lnTo>
              </a:path>
            </a:pathLst>
          </a:custGeom>
          <a:ln w="116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63778" y="4775461"/>
            <a:ext cx="1374776" cy="0"/>
          </a:xfrm>
          <a:custGeom>
            <a:avLst/>
            <a:gdLst/>
            <a:ahLst/>
            <a:cxnLst/>
            <a:rect l="l" t="t" r="r" b="b"/>
            <a:pathLst>
              <a:path w="1374775">
                <a:moveTo>
                  <a:pt x="0" y="0"/>
                </a:moveTo>
                <a:lnTo>
                  <a:pt x="1374725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86910" y="5619401"/>
            <a:ext cx="2875280" cy="0"/>
          </a:xfrm>
          <a:custGeom>
            <a:avLst/>
            <a:gdLst/>
            <a:ahLst/>
            <a:cxnLst/>
            <a:rect l="l" t="t" r="r" b="b"/>
            <a:pathLst>
              <a:path w="2875279">
                <a:moveTo>
                  <a:pt x="0" y="0"/>
                </a:moveTo>
                <a:lnTo>
                  <a:pt x="2874949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681548" y="5666639"/>
            <a:ext cx="36195" cy="20955"/>
          </a:xfrm>
          <a:custGeom>
            <a:avLst/>
            <a:gdLst/>
            <a:ahLst/>
            <a:cxnLst/>
            <a:rect l="l" t="t" r="r" b="b"/>
            <a:pathLst>
              <a:path w="36195" h="20954">
                <a:moveTo>
                  <a:pt x="0" y="20364"/>
                </a:moveTo>
                <a:lnTo>
                  <a:pt x="35753" y="0"/>
                </a:lnTo>
              </a:path>
            </a:pathLst>
          </a:custGeom>
          <a:ln w="11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17301" y="5672452"/>
            <a:ext cx="52069" cy="302260"/>
          </a:xfrm>
          <a:custGeom>
            <a:avLst/>
            <a:gdLst/>
            <a:ahLst/>
            <a:cxnLst/>
            <a:rect l="l" t="t" r="r" b="b"/>
            <a:pathLst>
              <a:path w="52070" h="302260">
                <a:moveTo>
                  <a:pt x="0" y="0"/>
                </a:moveTo>
                <a:lnTo>
                  <a:pt x="51798" y="301677"/>
                </a:lnTo>
              </a:path>
            </a:pathLst>
          </a:custGeom>
          <a:ln w="23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74941" y="5167978"/>
            <a:ext cx="68579" cy="806450"/>
          </a:xfrm>
          <a:custGeom>
            <a:avLst/>
            <a:gdLst/>
            <a:ahLst/>
            <a:cxnLst/>
            <a:rect l="l" t="t" r="r" b="b"/>
            <a:pathLst>
              <a:path w="68579" h="806450">
                <a:moveTo>
                  <a:pt x="0" y="806150"/>
                </a:moveTo>
                <a:lnTo>
                  <a:pt x="68592" y="0"/>
                </a:lnTo>
              </a:path>
            </a:pathLst>
          </a:custGeom>
          <a:ln w="116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43532" y="5167978"/>
            <a:ext cx="1344296" cy="0"/>
          </a:xfrm>
          <a:custGeom>
            <a:avLst/>
            <a:gdLst/>
            <a:ahLst/>
            <a:cxnLst/>
            <a:rect l="l" t="t" r="r" b="b"/>
            <a:pathLst>
              <a:path w="1344295">
                <a:moveTo>
                  <a:pt x="0" y="0"/>
                </a:moveTo>
                <a:lnTo>
                  <a:pt x="1344066" y="0"/>
                </a:lnTo>
              </a:path>
            </a:pathLst>
          </a:custGeom>
          <a:ln w="116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360914" y="5409781"/>
            <a:ext cx="10350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Times New Roman"/>
                <a:cs typeface="Times New Roman"/>
              </a:rPr>
              <a:t>/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20585" y="5409781"/>
            <a:ext cx="259079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5" dirty="0">
                <a:latin typeface="Times New Roman"/>
                <a:cs typeface="Times New Roman"/>
              </a:rPr>
              <a:t>or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45999" y="5627845"/>
            <a:ext cx="16573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" dirty="0">
                <a:latin typeface="Times New Roman"/>
                <a:cs typeface="Times New Roman"/>
              </a:rPr>
              <a:t>2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63719" y="2670779"/>
            <a:ext cx="24384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5" dirty="0">
                <a:latin typeface="Times New Roman"/>
                <a:cs typeface="Times New Roman"/>
              </a:rPr>
              <a:t>dt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71942" y="1783946"/>
            <a:ext cx="38036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" dirty="0">
                <a:latin typeface="Times New Roman"/>
                <a:cs typeface="Times New Roman"/>
              </a:rPr>
              <a:t>=</a:t>
            </a:r>
            <a:r>
              <a:rPr sz="2200" spc="-2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536432" y="5185868"/>
            <a:ext cx="107314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1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12196" y="4793329"/>
            <a:ext cx="107314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1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10785" y="3059660"/>
            <a:ext cx="107314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1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37760" y="2670779"/>
            <a:ext cx="35052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Times New Roman"/>
                <a:cs typeface="Times New Roman"/>
              </a:rPr>
              <a:t>dt</a:t>
            </a:r>
            <a:r>
              <a:rPr sz="2200" spc="-450" dirty="0">
                <a:latin typeface="Times New Roman"/>
                <a:cs typeface="Times New Roman"/>
              </a:rPr>
              <a:t> </a:t>
            </a:r>
            <a:r>
              <a:rPr spc="22" baseline="44444" dirty="0">
                <a:latin typeface="Times New Roman"/>
                <a:cs typeface="Times New Roman"/>
              </a:rPr>
              <a:t>2</a:t>
            </a:r>
            <a:endParaRPr baseline="44444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93316" y="5233859"/>
            <a:ext cx="426084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390" indent="-259692">
              <a:buFont typeface="Symbol"/>
              <a:buChar char=""/>
              <a:tabLst>
                <a:tab pos="273026" algn="l"/>
              </a:tabLst>
            </a:pPr>
            <a:r>
              <a:rPr sz="2200" spc="5" dirty="0">
                <a:latin typeface="Times New Roman"/>
                <a:cs typeface="Times New Roman"/>
              </a:rPr>
              <a:t>k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03037" y="5627844"/>
            <a:ext cx="115887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27017" algn="l"/>
              </a:tabLst>
            </a:pPr>
            <a:r>
              <a:rPr sz="2200" spc="35" dirty="0">
                <a:latin typeface="Times New Roman"/>
                <a:cs typeface="Times New Roman"/>
              </a:rPr>
              <a:t>2</a:t>
            </a:r>
            <a:r>
              <a:rPr sz="2200" spc="5" dirty="0">
                <a:latin typeface="Times New Roman"/>
                <a:cs typeface="Times New Roman"/>
              </a:rPr>
              <a:t>m</a:t>
            </a:r>
            <a:r>
              <a:rPr sz="2200" spc="-155" dirty="0">
                <a:latin typeface="Times New Roman"/>
                <a:cs typeface="Times New Roman"/>
              </a:rPr>
              <a:t> </a:t>
            </a:r>
            <a:r>
              <a:rPr sz="3300" baseline="-6313" dirty="0">
                <a:latin typeface="Symbol"/>
                <a:cs typeface="Symbol"/>
              </a:rPr>
              <a:t></a:t>
            </a:r>
            <a:r>
              <a:rPr sz="3300" baseline="-6313" dirty="0">
                <a:latin typeface="Times New Roman"/>
                <a:cs typeface="Times New Roman"/>
              </a:rPr>
              <a:t>	</a:t>
            </a:r>
            <a:r>
              <a:rPr sz="2200" spc="5" dirty="0">
                <a:latin typeface="Times New Roman"/>
                <a:cs typeface="Times New Roman"/>
              </a:rPr>
              <a:t>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839591" y="5233859"/>
            <a:ext cx="709930" cy="541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4" algn="ctr">
              <a:lnSpc>
                <a:spcPts val="2105"/>
              </a:lnSpc>
            </a:pPr>
            <a:r>
              <a:rPr sz="2200" spc="5" dirty="0">
                <a:latin typeface="Times New Roman"/>
                <a:cs typeface="Times New Roman"/>
              </a:rPr>
              <a:t>C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ts val="2105"/>
              </a:lnSpc>
              <a:tabLst>
                <a:tab pos="575893" algn="l"/>
              </a:tabLst>
            </a:pPr>
            <a:r>
              <a:rPr sz="2200" dirty="0">
                <a:latin typeface="Symbol"/>
                <a:cs typeface="Symbol"/>
              </a:rPr>
              <a:t>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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899078" y="5254222"/>
            <a:ext cx="34798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34615" algn="l"/>
              </a:tabLst>
            </a:pPr>
            <a:r>
              <a:rPr sz="2200" u="sng" dirty="0">
                <a:latin typeface="Times New Roman"/>
                <a:cs typeface="Times New Roman"/>
              </a:rPr>
              <a:t> 	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839590" y="5661284"/>
            <a:ext cx="133350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Symbol"/>
                <a:cs typeface="Symbol"/>
              </a:rPr>
              <a:t>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839591" y="5254222"/>
            <a:ext cx="70993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88592" algn="l"/>
              </a:tabLst>
            </a:pPr>
            <a:r>
              <a:rPr sz="2200" dirty="0">
                <a:latin typeface="Symbol"/>
                <a:cs typeface="Symbol"/>
              </a:rPr>
              <a:t></a:t>
            </a:r>
            <a:r>
              <a:rPr sz="2200" spc="-265" dirty="0">
                <a:latin typeface="Times New Roman"/>
                <a:cs typeface="Times New Roman"/>
              </a:rPr>
              <a:t> </a:t>
            </a:r>
            <a:r>
              <a:rPr sz="2200" u="sng" dirty="0">
                <a:latin typeface="Times New Roman"/>
                <a:cs typeface="Times New Roman"/>
              </a:rPr>
              <a:t> 	</a:t>
            </a:r>
            <a:r>
              <a:rPr sz="2200" dirty="0">
                <a:latin typeface="Symbol"/>
                <a:cs typeface="Symbol"/>
              </a:rPr>
              <a:t>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421088" y="5233859"/>
            <a:ext cx="709930" cy="541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4" algn="ctr">
              <a:lnSpc>
                <a:spcPts val="2105"/>
              </a:lnSpc>
            </a:pPr>
            <a:r>
              <a:rPr sz="2200" spc="5" dirty="0">
                <a:latin typeface="Times New Roman"/>
                <a:cs typeface="Times New Roman"/>
              </a:rPr>
              <a:t>C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ts val="2105"/>
              </a:lnSpc>
              <a:tabLst>
                <a:tab pos="575893" algn="l"/>
              </a:tabLst>
            </a:pPr>
            <a:r>
              <a:rPr sz="2200" dirty="0">
                <a:latin typeface="Symbol"/>
                <a:cs typeface="Symbol"/>
              </a:rPr>
              <a:t>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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421088" y="5627844"/>
            <a:ext cx="70993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baseline="-6313" dirty="0">
                <a:latin typeface="Symbol"/>
                <a:cs typeface="Symbol"/>
              </a:rPr>
              <a:t></a:t>
            </a:r>
            <a:r>
              <a:rPr sz="3300" baseline="-6313" dirty="0">
                <a:latin typeface="Times New Roman"/>
                <a:cs typeface="Times New Roman"/>
              </a:rPr>
              <a:t> </a:t>
            </a:r>
            <a:r>
              <a:rPr sz="2200" spc="15" dirty="0">
                <a:latin typeface="Times New Roman"/>
                <a:cs typeface="Times New Roman"/>
              </a:rPr>
              <a:t>2m</a:t>
            </a:r>
            <a:r>
              <a:rPr sz="2200" spc="-350" dirty="0">
                <a:latin typeface="Times New Roman"/>
                <a:cs typeface="Times New Roman"/>
              </a:rPr>
              <a:t> </a:t>
            </a:r>
            <a:r>
              <a:rPr sz="3300" baseline="-6313" dirty="0">
                <a:latin typeface="Symbol"/>
                <a:cs typeface="Symbol"/>
              </a:rPr>
              <a:t></a:t>
            </a:r>
            <a:endParaRPr sz="3300" baseline="-6313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28451" y="5254222"/>
            <a:ext cx="140843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81614" algn="l"/>
                <a:tab pos="1240679" algn="l"/>
              </a:tabLst>
            </a:pPr>
            <a:r>
              <a:rPr sz="3300" spc="7" baseline="-30303" dirty="0">
                <a:latin typeface="Symbol"/>
                <a:cs typeface="Symbol"/>
              </a:rPr>
              <a:t></a:t>
            </a:r>
            <a:r>
              <a:rPr sz="3300" spc="-375" baseline="-30303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</a:t>
            </a:r>
            <a:r>
              <a:rPr sz="2200" spc="-265" dirty="0">
                <a:latin typeface="Times New Roman"/>
                <a:cs typeface="Times New Roman"/>
              </a:rPr>
              <a:t> </a:t>
            </a:r>
            <a:r>
              <a:rPr sz="2200" u="sng" dirty="0">
                <a:latin typeface="Times New Roman"/>
                <a:cs typeface="Times New Roman"/>
              </a:rPr>
              <a:t> 	</a:t>
            </a:r>
            <a:r>
              <a:rPr sz="2200" dirty="0">
                <a:latin typeface="Symbol"/>
                <a:cs typeface="Symbol"/>
              </a:rPr>
              <a:t></a:t>
            </a:r>
            <a:r>
              <a:rPr sz="2200" spc="-195" dirty="0">
                <a:latin typeface="Times New Roman"/>
                <a:cs typeface="Times New Roman"/>
              </a:rPr>
              <a:t> </a:t>
            </a:r>
            <a:r>
              <a:rPr sz="3300" spc="7" baseline="-30303" dirty="0">
                <a:latin typeface="Symbol"/>
                <a:cs typeface="Symbol"/>
              </a:rPr>
              <a:t></a:t>
            </a:r>
            <a:r>
              <a:rPr sz="3300" baseline="-30303" dirty="0">
                <a:latin typeface="Times New Roman"/>
                <a:cs typeface="Times New Roman"/>
              </a:rPr>
              <a:t>	</a:t>
            </a:r>
            <a:r>
              <a:rPr sz="3300" spc="7" baseline="-30303" dirty="0">
                <a:latin typeface="Symbol"/>
                <a:cs typeface="Symbol"/>
              </a:rPr>
              <a:t></a:t>
            </a:r>
            <a:endParaRPr sz="3300" baseline="-30303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69088" y="5012878"/>
            <a:ext cx="643890" cy="560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976" indent="-201277">
              <a:lnSpc>
                <a:spcPts val="2160"/>
              </a:lnSpc>
              <a:buFont typeface="Symbol"/>
              <a:buChar char=""/>
              <a:tabLst>
                <a:tab pos="214610" algn="l"/>
              </a:tabLst>
            </a:pPr>
            <a:r>
              <a:rPr sz="2200" spc="5" dirty="0">
                <a:latin typeface="Times New Roman"/>
                <a:cs typeface="Times New Roman"/>
              </a:rPr>
              <a:t>4</a:t>
            </a:r>
            <a:r>
              <a:rPr sz="2200" spc="80" dirty="0">
                <a:latin typeface="Times New Roman"/>
                <a:cs typeface="Times New Roman"/>
              </a:rPr>
              <a:t> </a:t>
            </a:r>
            <a:r>
              <a:rPr sz="3300" spc="7" baseline="34090" dirty="0">
                <a:latin typeface="Times New Roman"/>
                <a:cs typeface="Times New Roman"/>
              </a:rPr>
              <a:t>k</a:t>
            </a:r>
            <a:endParaRPr sz="3300" baseline="34090">
              <a:latin typeface="Times New Roman"/>
              <a:cs typeface="Times New Roman"/>
            </a:endParaRPr>
          </a:p>
          <a:p>
            <a:pPr marL="412078">
              <a:lnSpc>
                <a:spcPts val="2160"/>
              </a:lnSpc>
            </a:pPr>
            <a:r>
              <a:rPr sz="2200" spc="5" dirty="0">
                <a:latin typeface="Times New Roman"/>
                <a:cs typeface="Times New Roman"/>
              </a:rPr>
              <a:t>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59834" y="5040503"/>
            <a:ext cx="565150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4460" algn="l"/>
              </a:tabLst>
            </a:pPr>
            <a:r>
              <a:rPr sz="2200" dirty="0">
                <a:latin typeface="Symbol"/>
                <a:cs typeface="Symbol"/>
              </a:rPr>
              <a:t>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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059834" y="5260036"/>
            <a:ext cx="565150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Symbol"/>
                <a:cs typeface="Symbol"/>
              </a:rPr>
              <a:t>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3300" spc="7" baseline="6313" dirty="0">
                <a:latin typeface="Times New Roman"/>
                <a:cs typeface="Times New Roman"/>
              </a:rPr>
              <a:t>m</a:t>
            </a:r>
            <a:r>
              <a:rPr sz="3300" spc="-541" baseline="6313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217785" y="5012879"/>
            <a:ext cx="63944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baseline="-5050" dirty="0">
                <a:latin typeface="Symbol"/>
                <a:cs typeface="Symbol"/>
              </a:rPr>
              <a:t></a:t>
            </a:r>
            <a:r>
              <a:rPr sz="3300" baseline="-505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Symbol"/>
                <a:cs typeface="Symbol"/>
              </a:rPr>
              <a:t></a:t>
            </a:r>
            <a:r>
              <a:rPr sz="2200" spc="-395" dirty="0">
                <a:latin typeface="Times New Roman"/>
                <a:cs typeface="Times New Roman"/>
              </a:rPr>
              <a:t> </a:t>
            </a:r>
            <a:r>
              <a:rPr sz="2200" spc="71" dirty="0">
                <a:latin typeface="Times New Roman"/>
                <a:cs typeface="Times New Roman"/>
              </a:rPr>
              <a:t>/</a:t>
            </a:r>
            <a:r>
              <a:rPr sz="2200" spc="71" dirty="0">
                <a:latin typeface="Symbol"/>
                <a:cs typeface="Symbol"/>
              </a:rPr>
              <a:t>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785813" y="5260036"/>
            <a:ext cx="565150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Symbol"/>
                <a:cs typeface="Symbol"/>
              </a:rPr>
              <a:t>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3300" spc="7" baseline="6313" dirty="0">
                <a:latin typeface="Times New Roman"/>
                <a:cs typeface="Times New Roman"/>
              </a:rPr>
              <a:t>m</a:t>
            </a:r>
            <a:r>
              <a:rPr sz="3300" spc="-541" baseline="6313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785814" y="4861685"/>
            <a:ext cx="1839595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286395" algn="l"/>
              </a:tabLst>
            </a:pPr>
            <a:r>
              <a:rPr sz="2200" dirty="0">
                <a:latin typeface="Symbol"/>
                <a:cs typeface="Symbol"/>
              </a:rPr>
              <a:t>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3300" spc="7" baseline="3787" dirty="0">
                <a:latin typeface="Times New Roman"/>
                <a:cs typeface="Times New Roman"/>
              </a:rPr>
              <a:t>C</a:t>
            </a:r>
            <a:r>
              <a:rPr sz="3300" spc="-45" baseline="3787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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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3300" spc="7" baseline="3787" dirty="0">
                <a:latin typeface="Times New Roman"/>
                <a:cs typeface="Times New Roman"/>
              </a:rPr>
              <a:t>C</a:t>
            </a:r>
            <a:r>
              <a:rPr sz="3300" spc="-179" baseline="3787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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593168" y="5012879"/>
            <a:ext cx="326390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" dirty="0">
                <a:latin typeface="Symbol"/>
                <a:cs typeface="Symbol"/>
              </a:rPr>
              <a:t></a:t>
            </a:r>
            <a:r>
              <a:rPr sz="2200" spc="-345" dirty="0">
                <a:latin typeface="Times New Roman"/>
                <a:cs typeface="Times New Roman"/>
              </a:rPr>
              <a:t> </a:t>
            </a:r>
            <a:r>
              <a:rPr sz="3300" baseline="-5050" dirty="0">
                <a:latin typeface="Symbol"/>
                <a:cs typeface="Symbol"/>
              </a:rPr>
              <a:t></a:t>
            </a:r>
            <a:endParaRPr sz="3300" baseline="-505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127644" y="5409782"/>
            <a:ext cx="403224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" dirty="0">
                <a:latin typeface="Symbol"/>
                <a:cs typeface="Symbol"/>
              </a:rPr>
              <a:t></a:t>
            </a:r>
            <a:r>
              <a:rPr sz="2200" spc="-1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981032" y="3491459"/>
            <a:ext cx="565150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dirty="0">
                <a:latin typeface="Symbol"/>
                <a:cs typeface="Symbol"/>
              </a:rPr>
              <a:t>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3300" spc="7" baseline="6313" dirty="0">
                <a:latin typeface="Times New Roman"/>
                <a:cs typeface="Times New Roman"/>
              </a:rPr>
              <a:t>m</a:t>
            </a:r>
            <a:r>
              <a:rPr sz="3300" spc="-541" baseline="6313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179443" y="3458036"/>
            <a:ext cx="1518286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60976" algn="l"/>
              </a:tabLst>
            </a:pPr>
            <a:r>
              <a:rPr sz="2200" dirty="0">
                <a:latin typeface="Times New Roman"/>
                <a:cs typeface="Times New Roman"/>
              </a:rPr>
              <a:t>dt</a:t>
            </a:r>
            <a:r>
              <a:rPr sz="2200" spc="-350" dirty="0">
                <a:latin typeface="Times New Roman"/>
                <a:cs typeface="Times New Roman"/>
              </a:rPr>
              <a:t> </a:t>
            </a:r>
            <a:r>
              <a:rPr spc="22" baseline="44444" dirty="0">
                <a:latin typeface="Times New Roman"/>
                <a:cs typeface="Times New Roman"/>
              </a:rPr>
              <a:t>2	</a:t>
            </a:r>
            <a:r>
              <a:rPr sz="3300" baseline="-6313" dirty="0">
                <a:latin typeface="Symbol"/>
                <a:cs typeface="Symbol"/>
              </a:rPr>
              <a:t></a:t>
            </a:r>
            <a:r>
              <a:rPr sz="3300" baseline="-6313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m </a:t>
            </a:r>
            <a:r>
              <a:rPr sz="3300" baseline="-6313" dirty="0">
                <a:latin typeface="Symbol"/>
                <a:cs typeface="Symbol"/>
              </a:rPr>
              <a:t></a:t>
            </a:r>
            <a:r>
              <a:rPr sz="3300" spc="-353" baseline="-6313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dt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828129" y="3084392"/>
            <a:ext cx="1718309" cy="34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4460" algn="l"/>
                <a:tab pos="1165120" algn="l"/>
                <a:tab pos="1596881" algn="l"/>
              </a:tabLst>
            </a:pPr>
            <a:r>
              <a:rPr sz="2200" dirty="0">
                <a:latin typeface="Symbol"/>
                <a:cs typeface="Symbol"/>
              </a:rPr>
              <a:t>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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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Symbol"/>
                <a:cs typeface="Symbol"/>
              </a:rPr>
              <a:t>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150997" y="3064049"/>
            <a:ext cx="297561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5" dirty="0">
                <a:latin typeface="Times New Roman"/>
                <a:cs typeface="Times New Roman"/>
              </a:rPr>
              <a:t>d x </a:t>
            </a:r>
            <a:r>
              <a:rPr sz="3300" spc="7" baseline="-35353" dirty="0">
                <a:latin typeface="Symbol"/>
                <a:cs typeface="Symbol"/>
              </a:rPr>
              <a:t></a:t>
            </a:r>
            <a:r>
              <a:rPr sz="3300" spc="7" baseline="-35353" dirty="0">
                <a:latin typeface="Times New Roman"/>
                <a:cs typeface="Times New Roman"/>
              </a:rPr>
              <a:t> </a:t>
            </a:r>
            <a:r>
              <a:rPr sz="3300" baseline="-39141" dirty="0">
                <a:latin typeface="Symbol"/>
                <a:cs typeface="Symbol"/>
              </a:rPr>
              <a:t></a:t>
            </a:r>
            <a:r>
              <a:rPr sz="3300" baseline="-39141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C </a:t>
            </a:r>
            <a:r>
              <a:rPr sz="3300" baseline="-39141" dirty="0">
                <a:latin typeface="Symbol"/>
                <a:cs typeface="Symbol"/>
              </a:rPr>
              <a:t></a:t>
            </a:r>
            <a:r>
              <a:rPr sz="3300" baseline="-39141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dx </a:t>
            </a:r>
            <a:r>
              <a:rPr sz="3300" spc="7" baseline="-35353" dirty="0">
                <a:latin typeface="Symbol"/>
                <a:cs typeface="Symbol"/>
              </a:rPr>
              <a:t></a:t>
            </a:r>
            <a:r>
              <a:rPr sz="3300" spc="7" baseline="-35353" dirty="0">
                <a:latin typeface="Times New Roman"/>
                <a:cs typeface="Times New Roman"/>
              </a:rPr>
              <a:t> </a:t>
            </a:r>
            <a:r>
              <a:rPr sz="3300" baseline="-39141" dirty="0">
                <a:latin typeface="Symbol"/>
                <a:cs typeface="Symbol"/>
              </a:rPr>
              <a:t></a:t>
            </a:r>
            <a:r>
              <a:rPr sz="3300" baseline="-39141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k </a:t>
            </a:r>
            <a:r>
              <a:rPr sz="3300" spc="61" baseline="-39141" dirty="0">
                <a:latin typeface="Symbol"/>
                <a:cs typeface="Symbol"/>
              </a:rPr>
              <a:t></a:t>
            </a:r>
            <a:r>
              <a:rPr sz="3300" spc="61" baseline="-35353" dirty="0">
                <a:latin typeface="Times New Roman"/>
                <a:cs typeface="Times New Roman"/>
              </a:rPr>
              <a:t>x </a:t>
            </a:r>
            <a:r>
              <a:rPr sz="3300" spc="7" baseline="-35353" dirty="0">
                <a:latin typeface="Symbol"/>
                <a:cs typeface="Symbol"/>
              </a:rPr>
              <a:t></a:t>
            </a:r>
            <a:r>
              <a:rPr sz="3300" spc="195" baseline="-35353" dirty="0">
                <a:latin typeface="Times New Roman"/>
                <a:cs typeface="Times New Roman"/>
              </a:rPr>
              <a:t> </a:t>
            </a:r>
            <a:r>
              <a:rPr sz="3300" spc="7" baseline="-35353" dirty="0">
                <a:latin typeface="Times New Roman"/>
                <a:cs typeface="Times New Roman"/>
              </a:rPr>
              <a:t>0</a:t>
            </a:r>
            <a:endParaRPr sz="3300" baseline="-35353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132017" y="2272419"/>
            <a:ext cx="2502535" cy="527050"/>
          </a:xfrm>
          <a:prstGeom prst="rect">
            <a:avLst/>
          </a:prstGeom>
        </p:spPr>
        <p:txBody>
          <a:bodyPr vert="horz" wrap="square" lIns="0" tIns="4444" rIns="0" bIns="0" rtlCol="0">
            <a:spAutoFit/>
          </a:bodyPr>
          <a:lstStyle/>
          <a:p>
            <a:pPr marL="289534">
              <a:lnSpc>
                <a:spcPts val="2014"/>
              </a:lnSpc>
              <a:spcBef>
                <a:spcPts val="35"/>
              </a:spcBef>
              <a:tabLst>
                <a:tab pos="1213375" algn="l"/>
              </a:tabLst>
            </a:pPr>
            <a:r>
              <a:rPr sz="2200" spc="80" dirty="0">
                <a:latin typeface="Times New Roman"/>
                <a:cs typeface="Times New Roman"/>
              </a:rPr>
              <a:t>d</a:t>
            </a:r>
            <a:r>
              <a:rPr spc="120" baseline="44444" dirty="0">
                <a:latin typeface="Times New Roman"/>
                <a:cs typeface="Times New Roman"/>
              </a:rPr>
              <a:t>2</a:t>
            </a:r>
            <a:r>
              <a:rPr spc="-240" baseline="44444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x	</a:t>
            </a:r>
            <a:r>
              <a:rPr sz="2200" dirty="0">
                <a:latin typeface="Times New Roman"/>
                <a:cs typeface="Times New Roman"/>
              </a:rPr>
              <a:t>dx</a:t>
            </a:r>
            <a:endParaRPr sz="2200">
              <a:latin typeface="Times New Roman"/>
              <a:cs typeface="Times New Roman"/>
            </a:endParaRPr>
          </a:p>
          <a:p>
            <a:pPr marL="12699">
              <a:lnSpc>
                <a:spcPts val="2014"/>
              </a:lnSpc>
              <a:tabLst>
                <a:tab pos="769551" algn="l"/>
                <a:tab pos="1574023" algn="l"/>
              </a:tabLst>
            </a:pPr>
            <a:r>
              <a:rPr sz="2200" spc="5" dirty="0">
                <a:latin typeface="Times New Roman"/>
                <a:cs typeface="Times New Roman"/>
              </a:rPr>
              <a:t>m	</a:t>
            </a:r>
            <a:r>
              <a:rPr sz="2200" spc="5" dirty="0">
                <a:latin typeface="Symbol"/>
                <a:cs typeface="Symbol"/>
              </a:rPr>
              <a:t></a:t>
            </a:r>
            <a:r>
              <a:rPr sz="2200" spc="-181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C	</a:t>
            </a:r>
            <a:r>
              <a:rPr sz="2200" spc="5" dirty="0">
                <a:latin typeface="Symbol"/>
                <a:cs typeface="Symbol"/>
              </a:rPr>
              <a:t>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kx </a:t>
            </a:r>
            <a:r>
              <a:rPr sz="2200" spc="5" dirty="0">
                <a:latin typeface="Symbol"/>
                <a:cs typeface="Symbol"/>
              </a:rPr>
              <a:t></a:t>
            </a:r>
            <a:r>
              <a:rPr sz="2200" spc="-289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0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129840" y="1714048"/>
            <a:ext cx="575945" cy="5080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3949"/>
              </a:lnSpc>
            </a:pPr>
            <a:r>
              <a:rPr sz="3300" spc="301" dirty="0">
                <a:latin typeface="Symbol"/>
                <a:cs typeface="Symbol"/>
              </a:rPr>
              <a:t></a:t>
            </a:r>
            <a:r>
              <a:rPr sz="3300" spc="-284" baseline="13888" dirty="0">
                <a:latin typeface="Times New Roman"/>
                <a:cs typeface="Times New Roman"/>
              </a:rPr>
              <a:t>F</a:t>
            </a:r>
            <a:r>
              <a:rPr sz="1200" spc="15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37032" y="4242179"/>
            <a:ext cx="3888103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Utilizing the quadratic</a:t>
            </a:r>
            <a:r>
              <a:rPr sz="2400" spc="-17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equation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00174" y="2430171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>
                <a:moveTo>
                  <a:pt x="0" y="0"/>
                </a:moveTo>
                <a:lnTo>
                  <a:pt x="375525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42147" y="2430171"/>
            <a:ext cx="375920" cy="0"/>
          </a:xfrm>
          <a:custGeom>
            <a:avLst/>
            <a:gdLst/>
            <a:ahLst/>
            <a:cxnLst/>
            <a:rect l="l" t="t" r="r" b="b"/>
            <a:pathLst>
              <a:path w="375920">
                <a:moveTo>
                  <a:pt x="0" y="0"/>
                </a:moveTo>
                <a:lnTo>
                  <a:pt x="375532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07797" y="2430171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5">
                <a:moveTo>
                  <a:pt x="0" y="0"/>
                </a:moveTo>
                <a:lnTo>
                  <a:pt x="238845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43922" y="2474974"/>
            <a:ext cx="34290" cy="19685"/>
          </a:xfrm>
          <a:custGeom>
            <a:avLst/>
            <a:gdLst/>
            <a:ahLst/>
            <a:cxnLst/>
            <a:rect l="l" t="t" r="r" b="b"/>
            <a:pathLst>
              <a:path w="34289" h="19685">
                <a:moveTo>
                  <a:pt x="0" y="19279"/>
                </a:moveTo>
                <a:lnTo>
                  <a:pt x="33834" y="0"/>
                </a:lnTo>
              </a:path>
            </a:pathLst>
          </a:custGeom>
          <a:ln w="110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77757" y="2480483"/>
            <a:ext cx="49530" cy="286385"/>
          </a:xfrm>
          <a:custGeom>
            <a:avLst/>
            <a:gdLst/>
            <a:ahLst/>
            <a:cxnLst/>
            <a:rect l="l" t="t" r="r" b="b"/>
            <a:pathLst>
              <a:path w="49529" h="286385">
                <a:moveTo>
                  <a:pt x="0" y="0"/>
                </a:moveTo>
                <a:lnTo>
                  <a:pt x="48999" y="285973"/>
                </a:lnTo>
              </a:path>
            </a:pathLst>
          </a:custGeom>
          <a:ln w="220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32290" y="2002253"/>
            <a:ext cx="65405" cy="764540"/>
          </a:xfrm>
          <a:custGeom>
            <a:avLst/>
            <a:gdLst/>
            <a:ahLst/>
            <a:cxnLst/>
            <a:rect l="l" t="t" r="r" b="b"/>
            <a:pathLst>
              <a:path w="65404" h="764539">
                <a:moveTo>
                  <a:pt x="0" y="764202"/>
                </a:moveTo>
                <a:lnTo>
                  <a:pt x="64879" y="0"/>
                </a:lnTo>
              </a:path>
            </a:pathLst>
          </a:custGeom>
          <a:ln w="110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7171" y="2002253"/>
            <a:ext cx="1271905" cy="0"/>
          </a:xfrm>
          <a:custGeom>
            <a:avLst/>
            <a:gdLst/>
            <a:ahLst/>
            <a:cxnLst/>
            <a:rect l="l" t="t" r="r" b="b"/>
            <a:pathLst>
              <a:path w="1271904">
                <a:moveTo>
                  <a:pt x="0" y="0"/>
                </a:moveTo>
                <a:lnTo>
                  <a:pt x="1271560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68662" y="3343213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>
                <a:moveTo>
                  <a:pt x="0" y="0"/>
                </a:moveTo>
                <a:lnTo>
                  <a:pt x="375525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34314" y="3343213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4">
                <a:moveTo>
                  <a:pt x="0" y="0"/>
                </a:moveTo>
                <a:lnTo>
                  <a:pt x="238838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0436" y="3387996"/>
            <a:ext cx="34290" cy="19685"/>
          </a:xfrm>
          <a:custGeom>
            <a:avLst/>
            <a:gdLst/>
            <a:ahLst/>
            <a:cxnLst/>
            <a:rect l="l" t="t" r="r" b="b"/>
            <a:pathLst>
              <a:path w="34290" h="19685">
                <a:moveTo>
                  <a:pt x="0" y="19299"/>
                </a:moveTo>
                <a:lnTo>
                  <a:pt x="33836" y="0"/>
                </a:lnTo>
              </a:path>
            </a:pathLst>
          </a:custGeom>
          <a:ln w="110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04274" y="3393510"/>
            <a:ext cx="49530" cy="286385"/>
          </a:xfrm>
          <a:custGeom>
            <a:avLst/>
            <a:gdLst/>
            <a:ahLst/>
            <a:cxnLst/>
            <a:rect l="l" t="t" r="r" b="b"/>
            <a:pathLst>
              <a:path w="49530" h="286385">
                <a:moveTo>
                  <a:pt x="0" y="0"/>
                </a:moveTo>
                <a:lnTo>
                  <a:pt x="48999" y="285967"/>
                </a:lnTo>
              </a:path>
            </a:pathLst>
          </a:custGeom>
          <a:ln w="220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58807" y="2915288"/>
            <a:ext cx="65405" cy="764540"/>
          </a:xfrm>
          <a:custGeom>
            <a:avLst/>
            <a:gdLst/>
            <a:ahLst/>
            <a:cxnLst/>
            <a:rect l="l" t="t" r="r" b="b"/>
            <a:pathLst>
              <a:path w="65405" h="764539">
                <a:moveTo>
                  <a:pt x="0" y="764189"/>
                </a:moveTo>
                <a:lnTo>
                  <a:pt x="64879" y="0"/>
                </a:lnTo>
              </a:path>
            </a:pathLst>
          </a:custGeom>
          <a:ln w="110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23686" y="2915288"/>
            <a:ext cx="1271905" cy="0"/>
          </a:xfrm>
          <a:custGeom>
            <a:avLst/>
            <a:gdLst/>
            <a:ahLst/>
            <a:cxnLst/>
            <a:rect l="l" t="t" r="r" b="b"/>
            <a:pathLst>
              <a:path w="1271905">
                <a:moveTo>
                  <a:pt x="0" y="0"/>
                </a:moveTo>
                <a:lnTo>
                  <a:pt x="1271560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00174" y="5487620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>
                <a:moveTo>
                  <a:pt x="0" y="0"/>
                </a:moveTo>
                <a:lnTo>
                  <a:pt x="375525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42147" y="5487620"/>
            <a:ext cx="375920" cy="0"/>
          </a:xfrm>
          <a:custGeom>
            <a:avLst/>
            <a:gdLst/>
            <a:ahLst/>
            <a:cxnLst/>
            <a:rect l="l" t="t" r="r" b="b"/>
            <a:pathLst>
              <a:path w="375920">
                <a:moveTo>
                  <a:pt x="0" y="0"/>
                </a:moveTo>
                <a:lnTo>
                  <a:pt x="375532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07797" y="5487620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5">
                <a:moveTo>
                  <a:pt x="0" y="0"/>
                </a:moveTo>
                <a:lnTo>
                  <a:pt x="238845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43922" y="5532422"/>
            <a:ext cx="34290" cy="19685"/>
          </a:xfrm>
          <a:custGeom>
            <a:avLst/>
            <a:gdLst/>
            <a:ahLst/>
            <a:cxnLst/>
            <a:rect l="l" t="t" r="r" b="b"/>
            <a:pathLst>
              <a:path w="34289" h="19685">
                <a:moveTo>
                  <a:pt x="0" y="19299"/>
                </a:moveTo>
                <a:lnTo>
                  <a:pt x="33834" y="0"/>
                </a:lnTo>
              </a:path>
            </a:pathLst>
          </a:custGeom>
          <a:ln w="110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77757" y="5537931"/>
            <a:ext cx="49530" cy="286385"/>
          </a:xfrm>
          <a:custGeom>
            <a:avLst/>
            <a:gdLst/>
            <a:ahLst/>
            <a:cxnLst/>
            <a:rect l="l" t="t" r="r" b="b"/>
            <a:pathLst>
              <a:path w="49529" h="286385">
                <a:moveTo>
                  <a:pt x="0" y="0"/>
                </a:moveTo>
                <a:lnTo>
                  <a:pt x="48999" y="285973"/>
                </a:lnTo>
              </a:path>
            </a:pathLst>
          </a:custGeom>
          <a:ln w="220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32290" y="5059716"/>
            <a:ext cx="65405" cy="764540"/>
          </a:xfrm>
          <a:custGeom>
            <a:avLst/>
            <a:gdLst/>
            <a:ahLst/>
            <a:cxnLst/>
            <a:rect l="l" t="t" r="r" b="b"/>
            <a:pathLst>
              <a:path w="65404" h="764539">
                <a:moveTo>
                  <a:pt x="0" y="764189"/>
                </a:moveTo>
                <a:lnTo>
                  <a:pt x="64879" y="0"/>
                </a:lnTo>
              </a:path>
            </a:pathLst>
          </a:custGeom>
          <a:ln w="110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97171" y="5059716"/>
            <a:ext cx="1271905" cy="0"/>
          </a:xfrm>
          <a:custGeom>
            <a:avLst/>
            <a:gdLst/>
            <a:ahLst/>
            <a:cxnLst/>
            <a:rect l="l" t="t" r="r" b="b"/>
            <a:pathLst>
              <a:path w="1271904">
                <a:moveTo>
                  <a:pt x="0" y="0"/>
                </a:moveTo>
                <a:lnTo>
                  <a:pt x="1271560" y="0"/>
                </a:lnTo>
              </a:path>
            </a:pathLst>
          </a:custGeom>
          <a:ln w="110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252012" y="5074756"/>
            <a:ext cx="1028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29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940573" y="5467518"/>
            <a:ext cx="4781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7315" algn="l"/>
              </a:tabLst>
            </a:pPr>
            <a:r>
              <a:rPr sz="1200" spc="5" dirty="0">
                <a:latin typeface="Times New Roman"/>
                <a:cs typeface="Times New Roman"/>
              </a:rPr>
              <a:t>1	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78521" y="2930328"/>
            <a:ext cx="1028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252012" y="2017307"/>
            <a:ext cx="1028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40573" y="2410077"/>
            <a:ext cx="4781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7315" algn="l"/>
              </a:tabLst>
            </a:pPr>
            <a:r>
              <a:rPr sz="1200" spc="5" dirty="0">
                <a:latin typeface="Times New Roman"/>
                <a:cs typeface="Times New Roman"/>
              </a:rPr>
              <a:t>1	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92760" y="5126676"/>
            <a:ext cx="1252855" cy="725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9531">
              <a:lnSpc>
                <a:spcPts val="1975"/>
              </a:lnSpc>
              <a:tabLst>
                <a:tab pos="1065434" algn="l"/>
              </a:tabLst>
            </a:pPr>
            <a:r>
              <a:rPr sz="2100" spc="25" dirty="0">
                <a:latin typeface="Times New Roman"/>
                <a:cs typeface="Times New Roman"/>
              </a:rPr>
              <a:t>C	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endParaRPr sz="2100">
              <a:latin typeface="Times New Roman"/>
              <a:cs typeface="Times New Roman"/>
            </a:endParaRPr>
          </a:p>
          <a:p>
            <a:pPr marL="12699">
              <a:lnSpc>
                <a:spcPts val="1469"/>
              </a:lnSpc>
              <a:tabLst>
                <a:tab pos="557479" algn="l"/>
                <a:tab pos="819711" algn="l"/>
              </a:tabLst>
            </a:pPr>
            <a:r>
              <a:rPr sz="2100" spc="15" dirty="0">
                <a:latin typeface="Symbol"/>
                <a:cs typeface="Symbol"/>
              </a:rPr>
              <a:t>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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3100" spc="30" baseline="4065" dirty="0">
                <a:latin typeface="Symbol"/>
                <a:cs typeface="Symbol"/>
              </a:rPr>
              <a:t></a:t>
            </a:r>
            <a:endParaRPr sz="3100" baseline="4065">
              <a:latin typeface="Symbol"/>
              <a:cs typeface="Symbol"/>
            </a:endParaRPr>
          </a:p>
          <a:p>
            <a:pPr marL="12699">
              <a:lnSpc>
                <a:spcPts val="1954"/>
              </a:lnSpc>
              <a:tabLst>
                <a:tab pos="1032417" algn="l"/>
              </a:tabLst>
            </a:pPr>
            <a:r>
              <a:rPr sz="3100" spc="22" baseline="-6775" dirty="0">
                <a:latin typeface="Symbol"/>
                <a:cs typeface="Symbol"/>
              </a:rPr>
              <a:t></a:t>
            </a:r>
            <a:r>
              <a:rPr sz="3100" spc="-150" baseline="-6775" dirty="0">
                <a:latin typeface="Times New Roman"/>
                <a:cs typeface="Times New Roman"/>
              </a:rPr>
              <a:t> </a:t>
            </a:r>
            <a:r>
              <a:rPr sz="2100" spc="49" dirty="0">
                <a:latin typeface="Times New Roman"/>
                <a:cs typeface="Times New Roman"/>
              </a:rPr>
              <a:t>2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r>
              <a:rPr sz="2100" spc="-140" dirty="0">
                <a:latin typeface="Times New Roman"/>
                <a:cs typeface="Times New Roman"/>
              </a:rPr>
              <a:t> </a:t>
            </a:r>
            <a:r>
              <a:rPr sz="3100" spc="22" baseline="-6775" dirty="0">
                <a:latin typeface="Symbol"/>
                <a:cs typeface="Symbol"/>
              </a:rPr>
              <a:t></a:t>
            </a:r>
            <a:r>
              <a:rPr sz="3100" baseline="-6775" dirty="0">
                <a:latin typeface="Times New Roman"/>
                <a:cs typeface="Times New Roman"/>
              </a:rPr>
              <a:t>	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592759" y="5145957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7479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50786" y="5500148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100" spc="22" baseline="-6775" dirty="0">
                <a:latin typeface="Symbol"/>
                <a:cs typeface="Symbol"/>
              </a:rPr>
              <a:t></a:t>
            </a:r>
            <a:r>
              <a:rPr sz="3100" spc="22" baseline="-6775" dirty="0">
                <a:latin typeface="Times New Roman"/>
                <a:cs typeface="Times New Roman"/>
              </a:rPr>
              <a:t> </a:t>
            </a:r>
            <a:r>
              <a:rPr sz="2100" spc="35" dirty="0">
                <a:latin typeface="Times New Roman"/>
                <a:cs typeface="Times New Roman"/>
              </a:rPr>
              <a:t>2m</a:t>
            </a:r>
            <a:r>
              <a:rPr sz="2100" spc="-340" dirty="0">
                <a:latin typeface="Times New Roman"/>
                <a:cs typeface="Times New Roman"/>
              </a:rPr>
              <a:t> </a:t>
            </a:r>
            <a:r>
              <a:rPr sz="3100" spc="22" baseline="-6775" dirty="0">
                <a:latin typeface="Symbol"/>
                <a:cs typeface="Symbol"/>
              </a:rPr>
              <a:t></a:t>
            </a:r>
            <a:endParaRPr sz="3100" baseline="-6775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50786" y="5145957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7479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9797" y="5293423"/>
            <a:ext cx="256286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843205" algn="l"/>
                <a:tab pos="1240679" algn="l"/>
                <a:tab pos="1660375" algn="l"/>
                <a:tab pos="1968322" algn="l"/>
              </a:tabLst>
            </a:pPr>
            <a:r>
              <a:rPr sz="2100" spc="15" dirty="0">
                <a:latin typeface="Times New Roman"/>
                <a:cs typeface="Times New Roman"/>
              </a:rPr>
              <a:t>s</a:t>
            </a:r>
            <a:r>
              <a:rPr sz="2100" spc="186" dirty="0">
                <a:latin typeface="Times New Roman"/>
                <a:cs typeface="Times New Roman"/>
              </a:rPr>
              <a:t> </a:t>
            </a:r>
            <a:r>
              <a:rPr sz="2100" spc="10" dirty="0">
                <a:latin typeface="Times New Roman"/>
                <a:cs typeface="Times New Roman"/>
              </a:rPr>
              <a:t>,</a:t>
            </a:r>
            <a:r>
              <a:rPr sz="2100" spc="-320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s	</a:t>
            </a:r>
            <a:r>
              <a:rPr sz="2100" spc="20" dirty="0">
                <a:latin typeface="Symbol"/>
                <a:cs typeface="Symbol"/>
              </a:rPr>
              <a:t></a:t>
            </a:r>
            <a:r>
              <a:rPr sz="2100" spc="20" dirty="0">
                <a:latin typeface="Times New Roman"/>
                <a:cs typeface="Times New Roman"/>
              </a:rPr>
              <a:t>	</a:t>
            </a:r>
            <a:r>
              <a:rPr sz="2100" spc="20" dirty="0">
                <a:latin typeface="Symbol"/>
                <a:cs typeface="Symbol"/>
              </a:rPr>
              <a:t></a:t>
            </a:r>
            <a:r>
              <a:rPr sz="2100" spc="-229" dirty="0">
                <a:latin typeface="Times New Roman"/>
                <a:cs typeface="Times New Roman"/>
              </a:rPr>
              <a:t> </a:t>
            </a:r>
            <a:r>
              <a:rPr sz="3100" spc="22" baseline="-4065" dirty="0">
                <a:latin typeface="Symbol"/>
                <a:cs typeface="Symbol"/>
              </a:rPr>
              <a:t></a:t>
            </a:r>
            <a:r>
              <a:rPr sz="3100" spc="22" baseline="-4065" dirty="0">
                <a:latin typeface="Times New Roman"/>
                <a:cs typeface="Times New Roman"/>
              </a:rPr>
              <a:t>	</a:t>
            </a:r>
            <a:r>
              <a:rPr sz="3100" spc="37" baseline="35230" dirty="0">
                <a:latin typeface="Times New Roman"/>
                <a:cs typeface="Times New Roman"/>
              </a:rPr>
              <a:t>C	</a:t>
            </a:r>
            <a:r>
              <a:rPr sz="3100" spc="22" baseline="-4065" dirty="0">
                <a:latin typeface="Symbol"/>
                <a:cs typeface="Symbol"/>
              </a:rPr>
              <a:t></a:t>
            </a:r>
            <a:r>
              <a:rPr sz="3100" spc="22" baseline="-406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</a:t>
            </a:r>
            <a:r>
              <a:rPr sz="2100" spc="-375" dirty="0">
                <a:latin typeface="Times New Roman"/>
                <a:cs typeface="Times New Roman"/>
              </a:rPr>
              <a:t> </a:t>
            </a:r>
            <a:r>
              <a:rPr sz="2100" spc="80" dirty="0">
                <a:latin typeface="Times New Roman"/>
                <a:cs typeface="Times New Roman"/>
              </a:rPr>
              <a:t>/</a:t>
            </a:r>
            <a:r>
              <a:rPr sz="2100" spc="80" dirty="0">
                <a:latin typeface="Symbol"/>
                <a:cs typeface="Symbol"/>
              </a:rPr>
              <a:t>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39346" y="3149016"/>
            <a:ext cx="3975735" cy="6477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15" dirty="0">
                <a:latin typeface="Times New Roman"/>
                <a:cs typeface="Times New Roman"/>
              </a:rPr>
              <a:t>can</a:t>
            </a:r>
            <a:r>
              <a:rPr sz="2100" spc="-61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be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</a:t>
            </a:r>
            <a:r>
              <a:rPr sz="2100" spc="-130" dirty="0">
                <a:latin typeface="Times New Roman"/>
                <a:cs typeface="Times New Roman"/>
              </a:rPr>
              <a:t> </a:t>
            </a:r>
            <a:r>
              <a:rPr sz="2100" spc="10" dirty="0">
                <a:latin typeface="Times New Roman"/>
                <a:cs typeface="Times New Roman"/>
              </a:rPr>
              <a:t>0,</a:t>
            </a:r>
            <a:r>
              <a:rPr sz="2100" spc="-12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</a:t>
            </a:r>
            <a:r>
              <a:rPr sz="2100" spc="-95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and</a:t>
            </a:r>
            <a:r>
              <a:rPr sz="2100" spc="-75" dirty="0">
                <a:latin typeface="Times New Roman"/>
                <a:cs typeface="Times New Roman"/>
              </a:rPr>
              <a:t> </a:t>
            </a:r>
            <a:r>
              <a:rPr sz="2100" spc="10" dirty="0">
                <a:latin typeface="Times New Roman"/>
                <a:cs typeface="Times New Roman"/>
              </a:rPr>
              <a:t>real,</a:t>
            </a:r>
            <a:r>
              <a:rPr sz="2100" spc="-225" dirty="0">
                <a:latin typeface="Times New Roman"/>
                <a:cs typeface="Times New Roman"/>
              </a:rPr>
              <a:t> </a:t>
            </a:r>
            <a:r>
              <a:rPr sz="2100" spc="10" dirty="0">
                <a:latin typeface="Times New Roman"/>
                <a:cs typeface="Times New Roman"/>
              </a:rPr>
              <a:t>-</a:t>
            </a:r>
            <a:r>
              <a:rPr sz="2100" spc="-169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and</a:t>
            </a:r>
            <a:r>
              <a:rPr sz="2100" spc="-145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imaginary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19275" y="2982257"/>
            <a:ext cx="1252855" cy="725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9531">
              <a:lnSpc>
                <a:spcPts val="1975"/>
              </a:lnSpc>
              <a:tabLst>
                <a:tab pos="1065434" algn="l"/>
              </a:tabLst>
            </a:pPr>
            <a:r>
              <a:rPr sz="2100" spc="25" dirty="0">
                <a:latin typeface="Times New Roman"/>
                <a:cs typeface="Times New Roman"/>
              </a:rPr>
              <a:t>C	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endParaRPr sz="2100">
              <a:latin typeface="Times New Roman"/>
              <a:cs typeface="Times New Roman"/>
            </a:endParaRPr>
          </a:p>
          <a:p>
            <a:pPr marL="12699">
              <a:lnSpc>
                <a:spcPts val="1469"/>
              </a:lnSpc>
              <a:tabLst>
                <a:tab pos="557479" algn="l"/>
                <a:tab pos="819711" algn="l"/>
              </a:tabLst>
            </a:pPr>
            <a:r>
              <a:rPr sz="2100" spc="15" dirty="0">
                <a:latin typeface="Symbol"/>
                <a:cs typeface="Symbol"/>
              </a:rPr>
              <a:t>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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3100" spc="30" baseline="4065" dirty="0">
                <a:latin typeface="Symbol"/>
                <a:cs typeface="Symbol"/>
              </a:rPr>
              <a:t></a:t>
            </a:r>
            <a:endParaRPr sz="3100" baseline="4065">
              <a:latin typeface="Symbol"/>
              <a:cs typeface="Symbol"/>
            </a:endParaRPr>
          </a:p>
          <a:p>
            <a:pPr marL="12699">
              <a:lnSpc>
                <a:spcPts val="1954"/>
              </a:lnSpc>
              <a:tabLst>
                <a:tab pos="1032417" algn="l"/>
              </a:tabLst>
            </a:pPr>
            <a:r>
              <a:rPr sz="3100" spc="22" baseline="-6775" dirty="0">
                <a:latin typeface="Symbol"/>
                <a:cs typeface="Symbol"/>
              </a:rPr>
              <a:t></a:t>
            </a:r>
            <a:r>
              <a:rPr sz="3100" spc="-150" baseline="-6775" dirty="0">
                <a:latin typeface="Times New Roman"/>
                <a:cs typeface="Times New Roman"/>
              </a:rPr>
              <a:t> </a:t>
            </a:r>
            <a:r>
              <a:rPr sz="2100" spc="49" dirty="0">
                <a:latin typeface="Times New Roman"/>
                <a:cs typeface="Times New Roman"/>
              </a:rPr>
              <a:t>2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r>
              <a:rPr sz="2100" spc="-140" dirty="0">
                <a:latin typeface="Times New Roman"/>
                <a:cs typeface="Times New Roman"/>
              </a:rPr>
              <a:t> </a:t>
            </a:r>
            <a:r>
              <a:rPr sz="3100" spc="22" baseline="-6775" dirty="0">
                <a:latin typeface="Symbol"/>
                <a:cs typeface="Symbol"/>
              </a:rPr>
              <a:t></a:t>
            </a:r>
            <a:r>
              <a:rPr sz="3100" baseline="-6775" dirty="0">
                <a:latin typeface="Times New Roman"/>
                <a:cs typeface="Times New Roman"/>
              </a:rPr>
              <a:t>	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19275" y="3001549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7479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592760" y="2069214"/>
            <a:ext cx="1252855" cy="725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6197" algn="ctr">
              <a:lnSpc>
                <a:spcPts val="1975"/>
              </a:lnSpc>
              <a:tabLst>
                <a:tab pos="1012098" algn="l"/>
              </a:tabLst>
            </a:pPr>
            <a:r>
              <a:rPr sz="2100" spc="25" dirty="0">
                <a:latin typeface="Times New Roman"/>
                <a:cs typeface="Times New Roman"/>
              </a:rPr>
              <a:t>C	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endParaRPr sz="2100">
              <a:latin typeface="Times New Roman"/>
              <a:cs typeface="Times New Roman"/>
            </a:endParaRPr>
          </a:p>
          <a:p>
            <a:pPr marL="12699">
              <a:lnSpc>
                <a:spcPts val="1469"/>
              </a:lnSpc>
              <a:tabLst>
                <a:tab pos="557479" algn="l"/>
                <a:tab pos="819711" algn="l"/>
              </a:tabLst>
            </a:pPr>
            <a:r>
              <a:rPr sz="2100" spc="15" dirty="0">
                <a:latin typeface="Symbol"/>
                <a:cs typeface="Symbol"/>
              </a:rPr>
              <a:t>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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3100" spc="30" baseline="4065" dirty="0">
                <a:latin typeface="Symbol"/>
                <a:cs typeface="Symbol"/>
              </a:rPr>
              <a:t></a:t>
            </a:r>
            <a:endParaRPr sz="3100" baseline="4065">
              <a:latin typeface="Symbol"/>
              <a:cs typeface="Symbol"/>
            </a:endParaRPr>
          </a:p>
          <a:p>
            <a:pPr marL="154291" algn="ctr">
              <a:lnSpc>
                <a:spcPts val="1954"/>
              </a:lnSpc>
              <a:tabLst>
                <a:tab pos="1019718" algn="l"/>
              </a:tabLst>
            </a:pPr>
            <a:r>
              <a:rPr sz="2100" spc="49" dirty="0">
                <a:latin typeface="Times New Roman"/>
                <a:cs typeface="Times New Roman"/>
              </a:rPr>
              <a:t>2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r>
              <a:rPr sz="2100" spc="-140" dirty="0">
                <a:latin typeface="Times New Roman"/>
                <a:cs typeface="Times New Roman"/>
              </a:rPr>
              <a:t> </a:t>
            </a:r>
            <a:r>
              <a:rPr sz="3100" spc="22" baseline="-6775" dirty="0">
                <a:latin typeface="Symbol"/>
                <a:cs typeface="Symbol"/>
              </a:rPr>
              <a:t></a:t>
            </a:r>
            <a:r>
              <a:rPr sz="3100" baseline="-6775" dirty="0">
                <a:latin typeface="Times New Roman"/>
                <a:cs typeface="Times New Roman"/>
              </a:rPr>
              <a:t>	</a:t>
            </a:r>
            <a:r>
              <a:rPr sz="2100" spc="30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592760" y="2474396"/>
            <a:ext cx="127635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15" dirty="0">
                <a:latin typeface="Symbol"/>
                <a:cs typeface="Symbol"/>
              </a:rPr>
              <a:t>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592759" y="2088514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7479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250786" y="2442705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100" spc="22" baseline="-6775" dirty="0">
                <a:latin typeface="Symbol"/>
                <a:cs typeface="Symbol"/>
              </a:rPr>
              <a:t></a:t>
            </a:r>
            <a:r>
              <a:rPr sz="3100" spc="22" baseline="-6775" dirty="0">
                <a:latin typeface="Times New Roman"/>
                <a:cs typeface="Times New Roman"/>
              </a:rPr>
              <a:t> </a:t>
            </a:r>
            <a:r>
              <a:rPr sz="2100" spc="35" dirty="0">
                <a:latin typeface="Times New Roman"/>
                <a:cs typeface="Times New Roman"/>
              </a:rPr>
              <a:t>2m</a:t>
            </a:r>
            <a:r>
              <a:rPr sz="2100" spc="-340" dirty="0">
                <a:latin typeface="Times New Roman"/>
                <a:cs typeface="Times New Roman"/>
              </a:rPr>
              <a:t> </a:t>
            </a:r>
            <a:r>
              <a:rPr sz="3100" spc="22" baseline="-6775" dirty="0">
                <a:latin typeface="Symbol"/>
                <a:cs typeface="Symbol"/>
              </a:rPr>
              <a:t></a:t>
            </a:r>
            <a:endParaRPr sz="3100" baseline="-6775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50786" y="2088514"/>
            <a:ext cx="67310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7479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39797" y="2235974"/>
            <a:ext cx="256286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843205" algn="l"/>
                <a:tab pos="1240679" algn="l"/>
                <a:tab pos="1660375" algn="l"/>
                <a:tab pos="1968322" algn="l"/>
              </a:tabLst>
            </a:pPr>
            <a:r>
              <a:rPr sz="2100" spc="15" dirty="0">
                <a:latin typeface="Times New Roman"/>
                <a:cs typeface="Times New Roman"/>
              </a:rPr>
              <a:t>s</a:t>
            </a:r>
            <a:r>
              <a:rPr sz="2100" spc="186" dirty="0">
                <a:latin typeface="Times New Roman"/>
                <a:cs typeface="Times New Roman"/>
              </a:rPr>
              <a:t> </a:t>
            </a:r>
            <a:r>
              <a:rPr sz="2100" spc="10" dirty="0">
                <a:latin typeface="Times New Roman"/>
                <a:cs typeface="Times New Roman"/>
              </a:rPr>
              <a:t>,</a:t>
            </a:r>
            <a:r>
              <a:rPr sz="2100" spc="-320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s	</a:t>
            </a:r>
            <a:r>
              <a:rPr sz="2100" spc="20" dirty="0">
                <a:latin typeface="Symbol"/>
                <a:cs typeface="Symbol"/>
              </a:rPr>
              <a:t></a:t>
            </a:r>
            <a:r>
              <a:rPr sz="2100" spc="20" dirty="0">
                <a:latin typeface="Times New Roman"/>
                <a:cs typeface="Times New Roman"/>
              </a:rPr>
              <a:t>	</a:t>
            </a:r>
            <a:r>
              <a:rPr sz="2100" spc="20" dirty="0">
                <a:latin typeface="Symbol"/>
                <a:cs typeface="Symbol"/>
              </a:rPr>
              <a:t></a:t>
            </a:r>
            <a:r>
              <a:rPr sz="2100" spc="-229" dirty="0">
                <a:latin typeface="Times New Roman"/>
                <a:cs typeface="Times New Roman"/>
              </a:rPr>
              <a:t> </a:t>
            </a:r>
            <a:r>
              <a:rPr sz="3100" spc="22" baseline="-4065" dirty="0">
                <a:latin typeface="Symbol"/>
                <a:cs typeface="Symbol"/>
              </a:rPr>
              <a:t></a:t>
            </a:r>
            <a:r>
              <a:rPr sz="3100" spc="22" baseline="-4065" dirty="0">
                <a:latin typeface="Times New Roman"/>
                <a:cs typeface="Times New Roman"/>
              </a:rPr>
              <a:t>	</a:t>
            </a:r>
            <a:r>
              <a:rPr sz="3100" spc="37" baseline="35230" dirty="0">
                <a:latin typeface="Times New Roman"/>
                <a:cs typeface="Times New Roman"/>
              </a:rPr>
              <a:t>C	</a:t>
            </a:r>
            <a:r>
              <a:rPr sz="3100" spc="22" baseline="-4065" dirty="0">
                <a:latin typeface="Symbol"/>
                <a:cs typeface="Symbol"/>
              </a:rPr>
              <a:t></a:t>
            </a:r>
            <a:r>
              <a:rPr sz="3100" spc="22" baseline="-406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</a:t>
            </a:r>
            <a:r>
              <a:rPr sz="2100" spc="-375" dirty="0">
                <a:latin typeface="Times New Roman"/>
                <a:cs typeface="Times New Roman"/>
              </a:rPr>
              <a:t> </a:t>
            </a:r>
            <a:r>
              <a:rPr sz="2100" spc="80" dirty="0">
                <a:latin typeface="Times New Roman"/>
                <a:cs typeface="Times New Roman"/>
              </a:rPr>
              <a:t>/</a:t>
            </a:r>
            <a:r>
              <a:rPr sz="2100" spc="80" dirty="0">
                <a:latin typeface="Symbol"/>
                <a:cs typeface="Symbol"/>
              </a:rPr>
              <a:t>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46251" y="4094733"/>
            <a:ext cx="3284854" cy="870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The solution </a:t>
            </a:r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of the</a:t>
            </a:r>
            <a:r>
              <a:rPr sz="2400" spc="-10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form</a:t>
            </a:r>
            <a:endParaRPr sz="2400">
              <a:latin typeface="Times New Roman"/>
              <a:cs typeface="Times New Roman"/>
            </a:endParaRPr>
          </a:p>
          <a:p>
            <a:pPr marL="118099">
              <a:lnSpc>
                <a:spcPts val="1913"/>
              </a:lnSpc>
              <a:spcBef>
                <a:spcPts val="1060"/>
              </a:spcBef>
              <a:tabLst>
                <a:tab pos="789234" algn="l"/>
                <a:tab pos="1182898" algn="l"/>
              </a:tabLst>
            </a:pPr>
            <a:r>
              <a:rPr sz="2100" spc="80" dirty="0">
                <a:latin typeface="Times New Roman"/>
                <a:cs typeface="Times New Roman"/>
              </a:rPr>
              <a:t>x(t)	</a:t>
            </a:r>
            <a:r>
              <a:rPr sz="2100" spc="20" dirty="0">
                <a:latin typeface="Symbol"/>
                <a:cs typeface="Symbol"/>
              </a:rPr>
              <a:t></a:t>
            </a:r>
            <a:r>
              <a:rPr sz="2100" spc="20" dirty="0">
                <a:latin typeface="Times New Roman"/>
                <a:cs typeface="Times New Roman"/>
              </a:rPr>
              <a:t>	</a:t>
            </a:r>
            <a:r>
              <a:rPr sz="2100" spc="25" dirty="0">
                <a:latin typeface="Times New Roman"/>
                <a:cs typeface="Times New Roman"/>
              </a:rPr>
              <a:t>C </a:t>
            </a:r>
            <a:r>
              <a:rPr sz="2100" spc="20" dirty="0">
                <a:latin typeface="Times New Roman"/>
                <a:cs typeface="Times New Roman"/>
              </a:rPr>
              <a:t>e</a:t>
            </a:r>
            <a:r>
              <a:rPr spc="30" baseline="43981" dirty="0">
                <a:latin typeface="Times New Roman"/>
                <a:cs typeface="Times New Roman"/>
              </a:rPr>
              <a:t>s</a:t>
            </a:r>
            <a:r>
              <a:rPr sz="1200" spc="30" baseline="42483" dirty="0">
                <a:latin typeface="Times New Roman"/>
                <a:cs typeface="Times New Roman"/>
              </a:rPr>
              <a:t>1</a:t>
            </a:r>
            <a:r>
              <a:rPr spc="30" baseline="43981" dirty="0">
                <a:latin typeface="Times New Roman"/>
                <a:cs typeface="Times New Roman"/>
              </a:rPr>
              <a:t>t  </a:t>
            </a:r>
            <a:r>
              <a:rPr sz="2100" spc="20" dirty="0">
                <a:latin typeface="Symbol"/>
                <a:cs typeface="Symbol"/>
              </a:rPr>
              <a:t></a:t>
            </a:r>
            <a:r>
              <a:rPr sz="2100" spc="20" dirty="0">
                <a:latin typeface="Times New Roman"/>
                <a:cs typeface="Times New Roman"/>
              </a:rPr>
              <a:t> </a:t>
            </a:r>
            <a:r>
              <a:rPr sz="2100" spc="25" dirty="0">
                <a:latin typeface="Times New Roman"/>
                <a:cs typeface="Times New Roman"/>
              </a:rPr>
              <a:t>C </a:t>
            </a:r>
            <a:r>
              <a:rPr sz="2100" spc="54" dirty="0">
                <a:latin typeface="Times New Roman"/>
                <a:cs typeface="Times New Roman"/>
              </a:rPr>
              <a:t>e</a:t>
            </a:r>
            <a:r>
              <a:rPr spc="82" baseline="43981" dirty="0">
                <a:latin typeface="Times New Roman"/>
                <a:cs typeface="Times New Roman"/>
              </a:rPr>
              <a:t>s</a:t>
            </a:r>
            <a:r>
              <a:rPr sz="1200" spc="82" baseline="42483" dirty="0">
                <a:latin typeface="Times New Roman"/>
                <a:cs typeface="Times New Roman"/>
              </a:rPr>
              <a:t>2</a:t>
            </a:r>
            <a:r>
              <a:rPr sz="1200" spc="-247" baseline="42483" dirty="0">
                <a:latin typeface="Times New Roman"/>
                <a:cs typeface="Times New Roman"/>
              </a:rPr>
              <a:t> </a:t>
            </a:r>
            <a:r>
              <a:rPr spc="7" baseline="43981" dirty="0">
                <a:latin typeface="Times New Roman"/>
                <a:cs typeface="Times New Roman"/>
              </a:rPr>
              <a:t>t</a:t>
            </a:r>
            <a:endParaRPr baseline="43981">
              <a:latin typeface="Times New Roman"/>
              <a:cs typeface="Times New Roman"/>
            </a:endParaRPr>
          </a:p>
          <a:p>
            <a:pPr marL="1353698">
              <a:lnSpc>
                <a:spcPts val="894"/>
              </a:lnSpc>
              <a:tabLst>
                <a:tab pos="2170870" algn="l"/>
              </a:tabLst>
            </a:pPr>
            <a:r>
              <a:rPr sz="1200" spc="5" dirty="0">
                <a:latin typeface="Times New Roman"/>
                <a:cs typeface="Times New Roman"/>
              </a:rPr>
              <a:t>1	2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11291" y="2509282"/>
            <a:ext cx="22859" cy="12700"/>
          </a:xfrm>
          <a:custGeom>
            <a:avLst/>
            <a:gdLst/>
            <a:ahLst/>
            <a:cxnLst/>
            <a:rect l="l" t="t" r="r" b="b"/>
            <a:pathLst>
              <a:path w="22860" h="12700">
                <a:moveTo>
                  <a:pt x="0" y="12479"/>
                </a:moveTo>
                <a:lnTo>
                  <a:pt x="22672" y="0"/>
                </a:lnTo>
              </a:path>
            </a:pathLst>
          </a:custGeom>
          <a:ln w="70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33963" y="2513184"/>
            <a:ext cx="33020" cy="192405"/>
          </a:xfrm>
          <a:custGeom>
            <a:avLst/>
            <a:gdLst/>
            <a:ahLst/>
            <a:cxnLst/>
            <a:rect l="l" t="t" r="r" b="b"/>
            <a:pathLst>
              <a:path w="33020" h="192405">
                <a:moveTo>
                  <a:pt x="0" y="0"/>
                </a:moveTo>
                <a:lnTo>
                  <a:pt x="32849" y="191958"/>
                </a:lnTo>
              </a:path>
            </a:pathLst>
          </a:custGeom>
          <a:ln w="140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69935" y="2192509"/>
            <a:ext cx="43180" cy="513080"/>
          </a:xfrm>
          <a:custGeom>
            <a:avLst/>
            <a:gdLst/>
            <a:ahLst/>
            <a:cxnLst/>
            <a:rect l="l" t="t" r="r" b="b"/>
            <a:pathLst>
              <a:path w="43179" h="513080">
                <a:moveTo>
                  <a:pt x="0" y="512633"/>
                </a:moveTo>
                <a:lnTo>
                  <a:pt x="43009" y="0"/>
                </a:lnTo>
              </a:path>
            </a:pathLst>
          </a:custGeom>
          <a:ln w="70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12944" y="2192508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>
                <a:moveTo>
                  <a:pt x="0" y="0"/>
                </a:moveTo>
                <a:lnTo>
                  <a:pt x="853028" y="0"/>
                </a:lnTo>
              </a:path>
            </a:pathLst>
          </a:custGeom>
          <a:ln w="70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74359" y="2509282"/>
            <a:ext cx="22859" cy="12700"/>
          </a:xfrm>
          <a:custGeom>
            <a:avLst/>
            <a:gdLst/>
            <a:ahLst/>
            <a:cxnLst/>
            <a:rect l="l" t="t" r="r" b="b"/>
            <a:pathLst>
              <a:path w="22860" h="12700">
                <a:moveTo>
                  <a:pt x="0" y="12479"/>
                </a:moveTo>
                <a:lnTo>
                  <a:pt x="22672" y="0"/>
                </a:lnTo>
              </a:path>
            </a:pathLst>
          </a:custGeom>
          <a:ln w="70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97031" y="2513184"/>
            <a:ext cx="33020" cy="192405"/>
          </a:xfrm>
          <a:custGeom>
            <a:avLst/>
            <a:gdLst/>
            <a:ahLst/>
            <a:cxnLst/>
            <a:rect l="l" t="t" r="r" b="b"/>
            <a:pathLst>
              <a:path w="33020" h="192405">
                <a:moveTo>
                  <a:pt x="0" y="0"/>
                </a:moveTo>
                <a:lnTo>
                  <a:pt x="32849" y="191958"/>
                </a:lnTo>
              </a:path>
            </a:pathLst>
          </a:custGeom>
          <a:ln w="140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33002" y="2192509"/>
            <a:ext cx="43180" cy="513080"/>
          </a:xfrm>
          <a:custGeom>
            <a:avLst/>
            <a:gdLst/>
            <a:ahLst/>
            <a:cxnLst/>
            <a:rect l="l" t="t" r="r" b="b"/>
            <a:pathLst>
              <a:path w="43179" h="513080">
                <a:moveTo>
                  <a:pt x="0" y="512633"/>
                </a:moveTo>
                <a:lnTo>
                  <a:pt x="43009" y="0"/>
                </a:lnTo>
              </a:path>
            </a:pathLst>
          </a:custGeom>
          <a:ln w="70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76012" y="2192508"/>
            <a:ext cx="853440" cy="0"/>
          </a:xfrm>
          <a:custGeom>
            <a:avLst/>
            <a:gdLst/>
            <a:ahLst/>
            <a:cxnLst/>
            <a:rect l="l" t="t" r="r" b="b"/>
            <a:pathLst>
              <a:path w="853440">
                <a:moveTo>
                  <a:pt x="0" y="0"/>
                </a:moveTo>
                <a:lnTo>
                  <a:pt x="853028" y="0"/>
                </a:lnTo>
              </a:path>
            </a:pathLst>
          </a:custGeom>
          <a:ln w="70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31160" y="3921574"/>
            <a:ext cx="22859" cy="12700"/>
          </a:xfrm>
          <a:custGeom>
            <a:avLst/>
            <a:gdLst/>
            <a:ahLst/>
            <a:cxnLst/>
            <a:rect l="l" t="t" r="r" b="b"/>
            <a:pathLst>
              <a:path w="22860" h="12700">
                <a:moveTo>
                  <a:pt x="0" y="12486"/>
                </a:moveTo>
                <a:lnTo>
                  <a:pt x="22688" y="0"/>
                </a:lnTo>
              </a:path>
            </a:pathLst>
          </a:custGeom>
          <a:ln w="70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53848" y="3925476"/>
            <a:ext cx="33020" cy="192405"/>
          </a:xfrm>
          <a:custGeom>
            <a:avLst/>
            <a:gdLst/>
            <a:ahLst/>
            <a:cxnLst/>
            <a:rect l="l" t="t" r="r" b="b"/>
            <a:pathLst>
              <a:path w="33020" h="192404">
                <a:moveTo>
                  <a:pt x="0" y="0"/>
                </a:moveTo>
                <a:lnTo>
                  <a:pt x="32825" y="191935"/>
                </a:lnTo>
              </a:path>
            </a:pathLst>
          </a:custGeom>
          <a:ln w="140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89795" y="3604778"/>
            <a:ext cx="43180" cy="513080"/>
          </a:xfrm>
          <a:custGeom>
            <a:avLst/>
            <a:gdLst/>
            <a:ahLst/>
            <a:cxnLst/>
            <a:rect l="l" t="t" r="r" b="b"/>
            <a:pathLst>
              <a:path w="43179" h="513079">
                <a:moveTo>
                  <a:pt x="0" y="512633"/>
                </a:moveTo>
                <a:lnTo>
                  <a:pt x="43009" y="0"/>
                </a:lnTo>
              </a:path>
            </a:pathLst>
          </a:custGeom>
          <a:ln w="70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32805" y="3604777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>
                <a:moveTo>
                  <a:pt x="0" y="0"/>
                </a:moveTo>
                <a:lnTo>
                  <a:pt x="853028" y="0"/>
                </a:lnTo>
              </a:path>
            </a:pathLst>
          </a:custGeom>
          <a:ln w="70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28160" y="3921574"/>
            <a:ext cx="22859" cy="12700"/>
          </a:xfrm>
          <a:custGeom>
            <a:avLst/>
            <a:gdLst/>
            <a:ahLst/>
            <a:cxnLst/>
            <a:rect l="l" t="t" r="r" b="b"/>
            <a:pathLst>
              <a:path w="22860" h="12700">
                <a:moveTo>
                  <a:pt x="0" y="12486"/>
                </a:moveTo>
                <a:lnTo>
                  <a:pt x="22672" y="0"/>
                </a:lnTo>
              </a:path>
            </a:pathLst>
          </a:custGeom>
          <a:ln w="70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50833" y="3925476"/>
            <a:ext cx="33020" cy="192405"/>
          </a:xfrm>
          <a:custGeom>
            <a:avLst/>
            <a:gdLst/>
            <a:ahLst/>
            <a:cxnLst/>
            <a:rect l="l" t="t" r="r" b="b"/>
            <a:pathLst>
              <a:path w="33020" h="192404">
                <a:moveTo>
                  <a:pt x="0" y="0"/>
                </a:moveTo>
                <a:lnTo>
                  <a:pt x="32825" y="191935"/>
                </a:lnTo>
              </a:path>
            </a:pathLst>
          </a:custGeom>
          <a:ln w="140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86804" y="3604778"/>
            <a:ext cx="43180" cy="513080"/>
          </a:xfrm>
          <a:custGeom>
            <a:avLst/>
            <a:gdLst/>
            <a:ahLst/>
            <a:cxnLst/>
            <a:rect l="l" t="t" r="r" b="b"/>
            <a:pathLst>
              <a:path w="43179" h="513079">
                <a:moveTo>
                  <a:pt x="0" y="512633"/>
                </a:moveTo>
                <a:lnTo>
                  <a:pt x="42986" y="0"/>
                </a:lnTo>
              </a:path>
            </a:pathLst>
          </a:custGeom>
          <a:ln w="70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29790" y="3604777"/>
            <a:ext cx="853440" cy="0"/>
          </a:xfrm>
          <a:custGeom>
            <a:avLst/>
            <a:gdLst/>
            <a:ahLst/>
            <a:cxnLst/>
            <a:rect l="l" t="t" r="r" b="b"/>
            <a:pathLst>
              <a:path w="853440">
                <a:moveTo>
                  <a:pt x="0" y="0"/>
                </a:moveTo>
                <a:lnTo>
                  <a:pt x="853028" y="0"/>
                </a:lnTo>
              </a:path>
            </a:pathLst>
          </a:custGeom>
          <a:ln w="70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58879" y="5979132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5334" y="0"/>
                </a:lnTo>
              </a:path>
            </a:pathLst>
          </a:custGeom>
          <a:ln w="12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39349" y="5979132"/>
            <a:ext cx="270511" cy="0"/>
          </a:xfrm>
          <a:custGeom>
            <a:avLst/>
            <a:gdLst/>
            <a:ahLst/>
            <a:cxnLst/>
            <a:rect l="l" t="t" r="r" b="b"/>
            <a:pathLst>
              <a:path w="270510">
                <a:moveTo>
                  <a:pt x="0" y="0"/>
                </a:moveTo>
                <a:lnTo>
                  <a:pt x="270517" y="0"/>
                </a:lnTo>
              </a:path>
            </a:pathLst>
          </a:custGeom>
          <a:ln w="12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21097" y="6029858"/>
            <a:ext cx="38735" cy="22225"/>
          </a:xfrm>
          <a:custGeom>
            <a:avLst/>
            <a:gdLst/>
            <a:ahLst/>
            <a:cxnLst/>
            <a:rect l="l" t="t" r="r" b="b"/>
            <a:pathLst>
              <a:path w="38734" h="22225">
                <a:moveTo>
                  <a:pt x="0" y="21850"/>
                </a:moveTo>
                <a:lnTo>
                  <a:pt x="38324" y="0"/>
                </a:lnTo>
              </a:path>
            </a:pathLst>
          </a:custGeom>
          <a:ln w="12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9421" y="6036096"/>
            <a:ext cx="55880" cy="323850"/>
          </a:xfrm>
          <a:custGeom>
            <a:avLst/>
            <a:gdLst/>
            <a:ahLst/>
            <a:cxnLst/>
            <a:rect l="l" t="t" r="r" b="b"/>
            <a:pathLst>
              <a:path w="55880" h="323850">
                <a:moveTo>
                  <a:pt x="0" y="0"/>
                </a:moveTo>
                <a:lnTo>
                  <a:pt x="55498" y="323822"/>
                </a:lnTo>
              </a:path>
            </a:pathLst>
          </a:custGeom>
          <a:ln w="250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21187" y="5494597"/>
            <a:ext cx="73660" cy="865504"/>
          </a:xfrm>
          <a:custGeom>
            <a:avLst/>
            <a:gdLst/>
            <a:ahLst/>
            <a:cxnLst/>
            <a:rect l="l" t="t" r="r" b="b"/>
            <a:pathLst>
              <a:path w="73659" h="865504">
                <a:moveTo>
                  <a:pt x="0" y="865322"/>
                </a:moveTo>
                <a:lnTo>
                  <a:pt x="73484" y="0"/>
                </a:lnTo>
              </a:path>
            </a:pathLst>
          </a:custGeom>
          <a:ln w="125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02150" y="2590042"/>
            <a:ext cx="501016" cy="370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110" dirty="0">
                <a:latin typeface="Times New Roman"/>
                <a:cs typeface="Times New Roman"/>
              </a:rPr>
              <a:t>x</a:t>
            </a:r>
            <a:r>
              <a:rPr sz="2400" spc="100" dirty="0">
                <a:latin typeface="Times New Roman"/>
                <a:cs typeface="Times New Roman"/>
              </a:rPr>
              <a:t>(</a:t>
            </a:r>
            <a:r>
              <a:rPr sz="2400" spc="120" dirty="0">
                <a:latin typeface="Times New Roman"/>
                <a:cs typeface="Times New Roman"/>
              </a:rPr>
              <a:t>t</a:t>
            </a:r>
            <a:r>
              <a:rPr sz="2400" spc="5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4488942" y="6362778"/>
            <a:ext cx="167005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dirty="0">
                <a:solidFill>
                  <a:srgbClr val="A6A6A6"/>
                </a:solidFill>
                <a:latin typeface="Corbel"/>
                <a:cs typeface="Corbel"/>
              </a:rPr>
              <a:t>30</a:t>
            </a:r>
            <a:endParaRPr sz="1100">
              <a:latin typeface="Corbel"/>
              <a:cs typeface="Corbe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38050" y="5512742"/>
            <a:ext cx="11366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44533" y="3905400"/>
            <a:ext cx="26225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5" dirty="0">
                <a:latin typeface="Times New Roman"/>
                <a:cs typeface="Times New Roman"/>
              </a:rPr>
              <a:t>2</a:t>
            </a:r>
            <a:r>
              <a:rPr sz="1400" spc="2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147549" y="3905400"/>
            <a:ext cx="26225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5" dirty="0">
                <a:latin typeface="Times New Roman"/>
                <a:cs typeface="Times New Roman"/>
              </a:rPr>
              <a:t>2</a:t>
            </a:r>
            <a:r>
              <a:rPr sz="1400" spc="2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56515" y="3717860"/>
            <a:ext cx="283210" cy="7690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28" marR="5080" indent="-12063">
              <a:lnSpc>
                <a:spcPct val="119100"/>
              </a:lnSpc>
              <a:tabLst>
                <a:tab pos="258422" algn="l"/>
              </a:tabLst>
            </a:pPr>
            <a:r>
              <a:rPr sz="1400" u="sng" spc="5" dirty="0">
                <a:latin typeface="Times New Roman"/>
                <a:cs typeface="Times New Roman"/>
              </a:rPr>
              <a:t> </a:t>
            </a:r>
            <a:r>
              <a:rPr sz="1400" u="sng" spc="-125" dirty="0">
                <a:latin typeface="Times New Roman"/>
                <a:cs typeface="Times New Roman"/>
              </a:rPr>
              <a:t> </a:t>
            </a:r>
            <a:r>
              <a:rPr sz="1400" u="sng" spc="20" dirty="0">
                <a:latin typeface="Times New Roman"/>
                <a:cs typeface="Times New Roman"/>
              </a:rPr>
              <a:t>C 	</a:t>
            </a:r>
            <a:r>
              <a:rPr sz="1400" spc="105" dirty="0">
                <a:latin typeface="Times New Roman"/>
                <a:cs typeface="Times New Roman"/>
              </a:rPr>
              <a:t>2</a:t>
            </a:r>
            <a:r>
              <a:rPr sz="1400" spc="2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450170" y="2248100"/>
            <a:ext cx="1428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55866" y="2248100"/>
            <a:ext cx="1428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787102" y="2248100"/>
            <a:ext cx="1428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89677" y="2248100"/>
            <a:ext cx="1428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98743" y="3612097"/>
            <a:ext cx="88265" cy="158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1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01734" y="3612097"/>
            <a:ext cx="88265" cy="158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1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13054" y="5755603"/>
            <a:ext cx="450024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5" dirty="0">
                <a:latin typeface="Times New Roman"/>
                <a:cs typeface="Times New Roman"/>
              </a:rPr>
              <a:t>can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be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-1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0,</a:t>
            </a:r>
            <a:r>
              <a:rPr sz="2400" spc="-15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Symbol"/>
                <a:cs typeface="Symbol"/>
              </a:rPr>
              <a:t>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and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real,</a:t>
            </a:r>
            <a:r>
              <a:rPr sz="2400" spc="-26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-</a:t>
            </a:r>
            <a:r>
              <a:rPr sz="2400" spc="-2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and</a:t>
            </a:r>
            <a:r>
              <a:rPr sz="2400" spc="-174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imaginary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06151" y="5566776"/>
            <a:ext cx="45465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0804" indent="-278105">
              <a:buFont typeface="Symbol"/>
              <a:buChar char=""/>
              <a:tabLst>
                <a:tab pos="291438" algn="l"/>
              </a:tabLst>
            </a:pPr>
            <a:r>
              <a:rPr sz="2400" spc="5" dirty="0">
                <a:latin typeface="Times New Roman"/>
                <a:cs typeface="Times New Roman"/>
              </a:rPr>
              <a:t>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291363" y="5566776"/>
            <a:ext cx="758825" cy="589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2250"/>
              </a:lnSpc>
            </a:pPr>
            <a:r>
              <a:rPr sz="2400" spc="1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250"/>
              </a:lnSpc>
              <a:tabLst>
                <a:tab pos="617165" algn="l"/>
              </a:tabLst>
            </a:pPr>
            <a:r>
              <a:rPr sz="2400" spc="5" dirty="0">
                <a:latin typeface="Symbol"/>
                <a:cs typeface="Symbol"/>
              </a:rPr>
              <a:t></a:t>
            </a:r>
            <a:r>
              <a:rPr sz="2400" spc="5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Symbol"/>
                <a:cs typeface="Symbol"/>
              </a:rPr>
              <a:t>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91364" y="5989677"/>
            <a:ext cx="141541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167660" algn="l"/>
              </a:tabLst>
            </a:pPr>
            <a:r>
              <a:rPr sz="3500" spc="7" baseline="-7092" dirty="0">
                <a:latin typeface="Symbol"/>
                <a:cs typeface="Symbol"/>
              </a:rPr>
              <a:t></a:t>
            </a:r>
            <a:r>
              <a:rPr sz="3500" spc="-179" baseline="-7092" dirty="0">
                <a:latin typeface="Times New Roman"/>
                <a:cs typeface="Times New Roman"/>
              </a:rPr>
              <a:t> </a:t>
            </a:r>
            <a:r>
              <a:rPr sz="2400" spc="40" dirty="0">
                <a:latin typeface="Times New Roman"/>
                <a:cs typeface="Times New Roman"/>
              </a:rPr>
              <a:t>2</a:t>
            </a:r>
            <a:r>
              <a:rPr sz="2400" spc="10" dirty="0">
                <a:latin typeface="Times New Roman"/>
                <a:cs typeface="Times New Roman"/>
              </a:rPr>
              <a:t>m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3500" spc="7" baseline="-7092" dirty="0">
                <a:latin typeface="Symbol"/>
                <a:cs typeface="Symbol"/>
              </a:rPr>
              <a:t></a:t>
            </a:r>
            <a:r>
              <a:rPr sz="3500" baseline="-7092" dirty="0">
                <a:latin typeface="Times New Roman"/>
                <a:cs typeface="Times New Roman"/>
              </a:rPr>
              <a:t>	</a:t>
            </a:r>
            <a:r>
              <a:rPr sz="2400" spc="10" dirty="0"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291363" y="5588612"/>
            <a:ext cx="75882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29863" algn="l"/>
              </a:tabLst>
            </a:pPr>
            <a:r>
              <a:rPr sz="2400" spc="5" dirty="0">
                <a:latin typeface="Symbol"/>
                <a:cs typeface="Symbol"/>
              </a:rPr>
              <a:t></a:t>
            </a:r>
            <a:r>
              <a:rPr sz="2400" spc="5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Symbol"/>
                <a:cs typeface="Symbol"/>
              </a:rPr>
              <a:t>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199986" y="4340965"/>
            <a:ext cx="173990" cy="6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299"/>
              </a:lnSpc>
            </a:pPr>
            <a:r>
              <a:rPr sz="2400" spc="5" dirty="0">
                <a:latin typeface="Symbol"/>
                <a:cs typeface="Symbol"/>
              </a:rPr>
              <a:t></a:t>
            </a:r>
            <a:endParaRPr sz="2400">
              <a:latin typeface="Symbol"/>
              <a:cs typeface="Symbol"/>
            </a:endParaRPr>
          </a:p>
          <a:p>
            <a:pPr marL="12699">
              <a:lnSpc>
                <a:spcPts val="2299"/>
              </a:lnSpc>
            </a:pPr>
            <a:r>
              <a:rPr sz="2400" spc="5" dirty="0">
                <a:latin typeface="Symbol"/>
                <a:cs typeface="Symbol"/>
              </a:rPr>
              <a:t>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199986" y="3827547"/>
            <a:ext cx="173990" cy="6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299"/>
              </a:lnSpc>
            </a:pPr>
            <a:r>
              <a:rPr sz="2400" spc="5" dirty="0">
                <a:latin typeface="Symbol"/>
                <a:cs typeface="Symbol"/>
              </a:rPr>
              <a:t></a:t>
            </a:r>
            <a:endParaRPr sz="2400">
              <a:latin typeface="Symbol"/>
              <a:cs typeface="Symbol"/>
            </a:endParaRPr>
          </a:p>
          <a:p>
            <a:pPr marL="12699">
              <a:lnSpc>
                <a:spcPts val="2299"/>
              </a:lnSpc>
            </a:pPr>
            <a:r>
              <a:rPr sz="2400" spc="5" dirty="0">
                <a:latin typeface="Symbol"/>
                <a:cs typeface="Symbol"/>
              </a:rPr>
              <a:t>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03829" y="3540409"/>
            <a:ext cx="270511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575">
              <a:lnSpc>
                <a:spcPts val="2309"/>
              </a:lnSpc>
            </a:pPr>
            <a:r>
              <a:rPr sz="2400" spc="5" dirty="0">
                <a:latin typeface="Symbol"/>
                <a:cs typeface="Symbol"/>
              </a:rPr>
              <a:t></a:t>
            </a:r>
            <a:endParaRPr sz="2400">
              <a:latin typeface="Symbol"/>
              <a:cs typeface="Symbol"/>
            </a:endParaRPr>
          </a:p>
          <a:p>
            <a:pPr marL="12699">
              <a:lnSpc>
                <a:spcPts val="1109"/>
              </a:lnSpc>
            </a:pPr>
            <a:r>
              <a:rPr sz="1400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148319" y="4002334"/>
            <a:ext cx="582930" cy="930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745"/>
              </a:lnSpc>
            </a:pPr>
            <a:r>
              <a:rPr sz="3500" spc="-30" baseline="-9456" dirty="0">
                <a:latin typeface="Symbol"/>
                <a:cs typeface="Symbol"/>
              </a:rPr>
              <a:t></a:t>
            </a:r>
            <a:r>
              <a:rPr sz="2400" spc="-45" dirty="0">
                <a:latin typeface="Times New Roman"/>
                <a:cs typeface="Times New Roman"/>
              </a:rPr>
              <a:t>C</a:t>
            </a:r>
            <a:r>
              <a:rPr sz="2000" spc="-22" baseline="-24691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ts val="2225"/>
              </a:lnSpc>
            </a:pPr>
            <a:r>
              <a:rPr sz="2400" spc="5" dirty="0">
                <a:latin typeface="Symbol"/>
                <a:cs typeface="Symbol"/>
              </a:rPr>
              <a:t></a:t>
            </a:r>
            <a:endParaRPr sz="2400">
              <a:latin typeface="Symbol"/>
              <a:cs typeface="Symbol"/>
            </a:endParaRPr>
          </a:p>
          <a:p>
            <a:pPr marL="12699">
              <a:lnSpc>
                <a:spcPts val="2299"/>
              </a:lnSpc>
            </a:pPr>
            <a:r>
              <a:rPr sz="2400" spc="5" dirty="0">
                <a:latin typeface="Symbol"/>
                <a:cs typeface="Symbol"/>
              </a:rPr>
              <a:t>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052146" y="3540410"/>
            <a:ext cx="270511" cy="5715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876" algn="ctr">
              <a:lnSpc>
                <a:spcPts val="2194"/>
              </a:lnSpc>
            </a:pPr>
            <a:r>
              <a:rPr sz="2400" spc="5" dirty="0">
                <a:latin typeface="Symbol"/>
                <a:cs typeface="Symbol"/>
              </a:rPr>
              <a:t></a:t>
            </a:r>
            <a:endParaRPr sz="2400">
              <a:latin typeface="Symbol"/>
              <a:cs typeface="Symbol"/>
            </a:endParaRPr>
          </a:p>
          <a:p>
            <a:pPr algn="ctr">
              <a:lnSpc>
                <a:spcPts val="2194"/>
              </a:lnSpc>
            </a:pP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spc="-61" dirty="0">
                <a:latin typeface="Times New Roman"/>
                <a:cs typeface="Times New Roman"/>
              </a:rPr>
              <a:t> </a:t>
            </a:r>
            <a:r>
              <a:rPr sz="3500" spc="7" baseline="-16548" dirty="0">
                <a:latin typeface="Symbol"/>
                <a:cs typeface="Symbol"/>
              </a:rPr>
              <a:t></a:t>
            </a:r>
            <a:endParaRPr sz="3500" baseline="-16548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145216" y="4002333"/>
            <a:ext cx="6864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945" indent="-215245">
              <a:buFont typeface="Symbol"/>
              <a:buChar char=""/>
              <a:tabLst>
                <a:tab pos="228579" algn="l"/>
              </a:tabLst>
            </a:pPr>
            <a:r>
              <a:rPr sz="2400" spc="110" dirty="0">
                <a:latin typeface="Times New Roman"/>
                <a:cs typeface="Times New Roman"/>
              </a:rPr>
              <a:t>C</a:t>
            </a:r>
            <a:r>
              <a:rPr sz="2000" spc="135" baseline="-24691" dirty="0">
                <a:latin typeface="Times New Roman"/>
                <a:cs typeface="Times New Roman"/>
              </a:rPr>
              <a:t>2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102150" y="4002333"/>
            <a:ext cx="1364615" cy="370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72090" algn="l"/>
                <a:tab pos="1217821" algn="l"/>
              </a:tabLst>
            </a:pPr>
            <a:r>
              <a:rPr sz="2400" spc="110" dirty="0">
                <a:latin typeface="Times New Roman"/>
                <a:cs typeface="Times New Roman"/>
              </a:rPr>
              <a:t>x</a:t>
            </a:r>
            <a:r>
              <a:rPr sz="2400" spc="100" dirty="0">
                <a:latin typeface="Times New Roman"/>
                <a:cs typeface="Times New Roman"/>
              </a:rPr>
              <a:t>(</a:t>
            </a:r>
            <a:r>
              <a:rPr sz="2400" spc="120" dirty="0">
                <a:latin typeface="Times New Roman"/>
                <a:cs typeface="Times New Roman"/>
              </a:rPr>
              <a:t>t</a:t>
            </a:r>
            <a:r>
              <a:rPr sz="2400" spc="5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10" dirty="0">
                <a:latin typeface="Symbol"/>
                <a:cs typeface="Symbol"/>
              </a:rPr>
              <a:t>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725356" y="2590041"/>
            <a:ext cx="6864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945" indent="-215245">
              <a:buFont typeface="Symbol"/>
              <a:buChar char=""/>
              <a:tabLst>
                <a:tab pos="228579" algn="l"/>
              </a:tabLst>
            </a:pPr>
            <a:r>
              <a:rPr sz="2400" spc="110" dirty="0">
                <a:latin typeface="Times New Roman"/>
                <a:cs typeface="Times New Roman"/>
              </a:rPr>
              <a:t>C</a:t>
            </a:r>
            <a:r>
              <a:rPr sz="2000" spc="135" baseline="-24691" dirty="0">
                <a:latin typeface="Times New Roman"/>
                <a:cs typeface="Times New Roman"/>
              </a:rPr>
              <a:t>2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862125" y="2590041"/>
            <a:ext cx="88328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57793" algn="l"/>
              </a:tabLst>
            </a:pPr>
            <a:r>
              <a:rPr sz="2400" spc="10" dirty="0">
                <a:latin typeface="Symbol"/>
                <a:cs typeface="Symbol"/>
              </a:rPr>
              <a:t></a:t>
            </a:r>
            <a:r>
              <a:rPr sz="2400" spc="10" dirty="0">
                <a:latin typeface="Times New Roman"/>
                <a:cs typeface="Times New Roman"/>
              </a:rPr>
              <a:t>	</a:t>
            </a:r>
            <a:r>
              <a:rPr sz="2400" spc="-45" dirty="0">
                <a:latin typeface="Times New Roman"/>
                <a:cs typeface="Times New Roman"/>
              </a:rPr>
              <a:t>C</a:t>
            </a:r>
            <a:r>
              <a:rPr sz="2000" spc="-22" baseline="-24691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810615" y="3905400"/>
            <a:ext cx="27368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m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2000" spc="15" baseline="2057" dirty="0">
                <a:latin typeface="Symbol"/>
                <a:cs typeface="Symbol"/>
              </a:rPr>
              <a:t></a:t>
            </a:r>
            <a:endParaRPr sz="2000" baseline="2057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991229" y="3738429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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991229" y="4022437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991229" y="3576909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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822336" y="3899929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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822336" y="4022437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822336" y="3576909"/>
            <a:ext cx="93345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445"/>
              </a:lnSpc>
            </a:pPr>
            <a:r>
              <a:rPr sz="1400" spc="10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  <a:p>
            <a:pPr marL="12699">
              <a:lnSpc>
                <a:spcPts val="1445"/>
              </a:lnSpc>
            </a:pPr>
            <a:r>
              <a:rPr sz="1400" spc="10" dirty="0">
                <a:latin typeface="Symbol"/>
                <a:cs typeface="Symbol"/>
              </a:rPr>
              <a:t>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521319" y="3925681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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132726" y="3660394"/>
            <a:ext cx="81343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385">
              <a:lnSpc>
                <a:spcPts val="1300"/>
              </a:lnSpc>
              <a:tabLst>
                <a:tab pos="678754" algn="l"/>
              </a:tabLst>
            </a:pPr>
            <a:r>
              <a:rPr sz="1400" u="sng" spc="5" dirty="0">
                <a:latin typeface="Times New Roman"/>
                <a:cs typeface="Times New Roman"/>
              </a:rPr>
              <a:t> </a:t>
            </a:r>
            <a:r>
              <a:rPr sz="1400" u="sng" spc="-125" dirty="0">
                <a:latin typeface="Times New Roman"/>
                <a:cs typeface="Times New Roman"/>
              </a:rPr>
              <a:t> </a:t>
            </a:r>
            <a:r>
              <a:rPr sz="1400" u="sng" spc="20" dirty="0">
                <a:latin typeface="Times New Roman"/>
                <a:cs typeface="Times New Roman"/>
              </a:rPr>
              <a:t>C</a:t>
            </a:r>
            <a:r>
              <a:rPr sz="1400" u="sng" dirty="0">
                <a:latin typeface="Times New Roman"/>
                <a:cs typeface="Times New Roman"/>
              </a:rPr>
              <a:t> </a:t>
            </a:r>
            <a:r>
              <a:rPr sz="1400" u="sng" spc="-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u="sng" spc="-80" dirty="0">
                <a:latin typeface="Times New Roman"/>
                <a:cs typeface="Times New Roman"/>
              </a:rPr>
              <a:t> </a:t>
            </a:r>
            <a:r>
              <a:rPr sz="1400" u="sng" spc="15" dirty="0">
                <a:latin typeface="Times New Roman"/>
                <a:cs typeface="Times New Roman"/>
              </a:rPr>
              <a:t>k</a:t>
            </a:r>
            <a:endParaRPr sz="1400">
              <a:latin typeface="Times New Roman"/>
              <a:cs typeface="Times New Roman"/>
            </a:endParaRPr>
          </a:p>
          <a:p>
            <a:pPr marL="12699">
              <a:lnSpc>
                <a:spcPts val="1300"/>
              </a:lnSpc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</a:t>
            </a:r>
            <a:r>
              <a:rPr sz="1400" spc="10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</a:t>
            </a:r>
            <a:r>
              <a:rPr sz="1400" spc="10" dirty="0">
                <a:latin typeface="Times New Roman"/>
                <a:cs typeface="Times New Roman"/>
              </a:rPr>
              <a:t>  </a:t>
            </a:r>
            <a:r>
              <a:rPr sz="2000" spc="22" baseline="4115" dirty="0">
                <a:latin typeface="Symbol"/>
                <a:cs typeface="Symbol"/>
              </a:rPr>
              <a:t></a:t>
            </a:r>
            <a:endParaRPr sz="2000" baseline="4115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132726" y="3925681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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132725" y="3673648"/>
            <a:ext cx="4819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spc="10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903652" y="3769636"/>
            <a:ext cx="12192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5" dirty="0">
                <a:latin typeface="Symbol"/>
                <a:cs typeface="Symbol"/>
              </a:rPr>
              <a:t>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713629" y="3905400"/>
            <a:ext cx="27368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20" dirty="0">
                <a:latin typeface="Times New Roman"/>
                <a:cs typeface="Times New Roman"/>
              </a:rPr>
              <a:t>m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2000" spc="15" baseline="2057" dirty="0">
                <a:latin typeface="Symbol"/>
                <a:cs typeface="Symbol"/>
              </a:rPr>
              <a:t></a:t>
            </a:r>
            <a:endParaRPr sz="2000" baseline="2057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894243" y="4022437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894243" y="3576909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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722213" y="4022437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722213" y="3576909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424333" y="3925681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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035740" y="3660393"/>
            <a:ext cx="1045844" cy="3175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2385">
              <a:lnSpc>
                <a:spcPts val="1239"/>
              </a:lnSpc>
              <a:tabLst>
                <a:tab pos="678119" algn="l"/>
              </a:tabLst>
            </a:pPr>
            <a:r>
              <a:rPr sz="1400" u="sng" spc="5" dirty="0">
                <a:latin typeface="Times New Roman"/>
                <a:cs typeface="Times New Roman"/>
              </a:rPr>
              <a:t> </a:t>
            </a:r>
            <a:r>
              <a:rPr sz="1400" u="sng" spc="-125" dirty="0">
                <a:latin typeface="Times New Roman"/>
                <a:cs typeface="Times New Roman"/>
              </a:rPr>
              <a:t> </a:t>
            </a:r>
            <a:r>
              <a:rPr sz="1400" u="sng" spc="20" dirty="0">
                <a:latin typeface="Times New Roman"/>
                <a:cs typeface="Times New Roman"/>
              </a:rPr>
              <a:t>C</a:t>
            </a:r>
            <a:r>
              <a:rPr sz="1400" spc="20" dirty="0">
                <a:latin typeface="Times New Roman"/>
                <a:cs typeface="Times New Roman"/>
              </a:rPr>
              <a:t>	</a:t>
            </a:r>
            <a:r>
              <a:rPr sz="1400" u="sng" spc="20" dirty="0">
                <a:latin typeface="Times New Roman"/>
                <a:cs typeface="Times New Roman"/>
              </a:rPr>
              <a:t> </a:t>
            </a:r>
            <a:r>
              <a:rPr sz="1400" u="sng" spc="15" dirty="0">
                <a:latin typeface="Times New Roman"/>
                <a:cs typeface="Times New Roman"/>
              </a:rPr>
              <a:t>k</a:t>
            </a:r>
            <a:endParaRPr sz="1400">
              <a:latin typeface="Times New Roman"/>
              <a:cs typeface="Times New Roman"/>
            </a:endParaRPr>
          </a:p>
          <a:p>
            <a:pPr marL="12699">
              <a:lnSpc>
                <a:spcPts val="1239"/>
              </a:lnSpc>
              <a:tabLst>
                <a:tab pos="400649" algn="l"/>
                <a:tab pos="870507" algn="l"/>
              </a:tabLst>
            </a:pPr>
            <a:r>
              <a:rPr sz="2000" spc="15" baseline="-4115" dirty="0">
                <a:latin typeface="Symbol"/>
                <a:cs typeface="Symbol"/>
              </a:rPr>
              <a:t></a:t>
            </a:r>
            <a:r>
              <a:rPr sz="2000" spc="15" baseline="-4115" dirty="0">
                <a:latin typeface="Times New Roman"/>
                <a:cs typeface="Times New Roman"/>
              </a:rPr>
              <a:t>	</a:t>
            </a:r>
            <a:r>
              <a:rPr sz="2000" spc="15" baseline="-4115" dirty="0">
                <a:latin typeface="Symbol"/>
                <a:cs typeface="Symbol"/>
              </a:rPr>
              <a:t></a:t>
            </a:r>
            <a:r>
              <a:rPr sz="2000" spc="15" baseline="-4115" dirty="0">
                <a:latin typeface="Times New Roman"/>
                <a:cs typeface="Times New Roman"/>
              </a:rPr>
              <a:t> </a:t>
            </a:r>
            <a:r>
              <a:rPr sz="2000" spc="165" baseline="-4115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Symbol"/>
                <a:cs typeface="Symbol"/>
              </a:rPr>
              <a:t></a:t>
            </a:r>
            <a:r>
              <a:rPr sz="1400" spc="15" dirty="0">
                <a:latin typeface="Times New Roman"/>
                <a:cs typeface="Times New Roman"/>
              </a:rPr>
              <a:t>	</a:t>
            </a:r>
            <a:r>
              <a:rPr sz="2000" spc="15" baseline="10288" dirty="0">
                <a:latin typeface="Symbol"/>
                <a:cs typeface="Symbol"/>
              </a:rPr>
              <a:t></a:t>
            </a:r>
            <a:r>
              <a:rPr sz="2000" spc="-120" baseline="10288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035741" y="3925681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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035741" y="3673648"/>
            <a:ext cx="4819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spc="10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22212" y="3738429"/>
            <a:ext cx="203201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445"/>
              </a:lnSpc>
            </a:pPr>
            <a:r>
              <a:rPr sz="1400" spc="114" dirty="0">
                <a:latin typeface="Symbol"/>
                <a:cs typeface="Symbol"/>
              </a:rPr>
              <a:t></a:t>
            </a:r>
            <a:r>
              <a:rPr sz="2000" spc="22" baseline="-10288" dirty="0">
                <a:latin typeface="Symbol"/>
                <a:cs typeface="Symbol"/>
              </a:rPr>
              <a:t></a:t>
            </a:r>
            <a:endParaRPr sz="2000" baseline="-10288">
              <a:latin typeface="Symbol"/>
              <a:cs typeface="Symbol"/>
            </a:endParaRPr>
          </a:p>
          <a:p>
            <a:pPr marL="12699">
              <a:lnSpc>
                <a:spcPts val="1445"/>
              </a:lnSpc>
            </a:pPr>
            <a:r>
              <a:rPr sz="1400" spc="10" dirty="0">
                <a:latin typeface="Symbol"/>
                <a:cs typeface="Symbol"/>
              </a:rPr>
              <a:t>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945022" y="3881988"/>
            <a:ext cx="9334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364"/>
              </a:lnSpc>
            </a:pPr>
            <a:r>
              <a:rPr sz="1400" spc="10" dirty="0">
                <a:latin typeface="Symbol"/>
                <a:cs typeface="Symbol"/>
              </a:rPr>
              <a:t></a:t>
            </a:r>
            <a:endParaRPr sz="1400">
              <a:latin typeface="Symbol"/>
              <a:cs typeface="Symbol"/>
            </a:endParaRPr>
          </a:p>
          <a:p>
            <a:pPr marL="12699">
              <a:lnSpc>
                <a:spcPts val="1364"/>
              </a:lnSpc>
            </a:pPr>
            <a:r>
              <a:rPr sz="1400" spc="10" dirty="0">
                <a:latin typeface="Symbol"/>
                <a:cs typeface="Symbol"/>
              </a:rPr>
              <a:t>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945022" y="3770406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556443" y="3770406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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455568" y="3866377"/>
            <a:ext cx="193675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425"/>
              </a:lnSpc>
            </a:pPr>
            <a:r>
              <a:rPr sz="1400" spc="49" dirty="0">
                <a:latin typeface="Symbol"/>
                <a:cs typeface="Symbol"/>
              </a:rPr>
              <a:t></a:t>
            </a:r>
            <a:r>
              <a:rPr sz="2000" spc="15" baseline="-4115" dirty="0">
                <a:latin typeface="Symbol"/>
                <a:cs typeface="Symbol"/>
              </a:rPr>
              <a:t></a:t>
            </a:r>
            <a:endParaRPr sz="2000" baseline="-4115">
              <a:latin typeface="Symbol"/>
              <a:cs typeface="Symbol"/>
            </a:endParaRPr>
          </a:p>
          <a:p>
            <a:pPr marL="100321" algn="ctr">
              <a:lnSpc>
                <a:spcPts val="1425"/>
              </a:lnSpc>
            </a:pPr>
            <a:r>
              <a:rPr sz="1400" spc="10" dirty="0">
                <a:latin typeface="Symbol"/>
                <a:cs typeface="Symbol"/>
              </a:rPr>
              <a:t>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137450" y="2610145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402459" y="2610145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402459" y="2164616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836434" y="2357343"/>
            <a:ext cx="48831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925" indent="-142227">
              <a:buFont typeface="Symbol"/>
              <a:buChar char=""/>
              <a:tabLst>
                <a:tab pos="155561" algn="l"/>
              </a:tabLst>
            </a:pPr>
            <a:r>
              <a:rPr sz="2000" spc="22" baseline="34979" dirty="0">
                <a:latin typeface="Times New Roman"/>
                <a:cs typeface="Times New Roman"/>
              </a:rPr>
              <a:t>k </a:t>
            </a:r>
            <a:r>
              <a:rPr sz="2000" spc="15" baseline="10288" dirty="0">
                <a:latin typeface="Symbol"/>
                <a:cs typeface="Symbol"/>
              </a:rPr>
              <a:t></a:t>
            </a:r>
            <a:r>
              <a:rPr sz="2000" spc="179" baseline="10288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278946" y="2372962"/>
            <a:ext cx="4819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</a:t>
            </a:r>
            <a:r>
              <a:rPr sz="1400" spc="10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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278946" y="2493108"/>
            <a:ext cx="95186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90183" algn="l"/>
              </a:tabLst>
            </a:pPr>
            <a:r>
              <a:rPr sz="2000" spc="15" baseline="-6172" dirty="0">
                <a:latin typeface="Symbol"/>
                <a:cs typeface="Symbol"/>
              </a:rPr>
              <a:t></a:t>
            </a:r>
            <a:r>
              <a:rPr sz="2000" spc="22" baseline="-6172" dirty="0">
                <a:latin typeface="Times New Roman"/>
                <a:cs typeface="Times New Roman"/>
              </a:rPr>
              <a:t> </a:t>
            </a:r>
            <a:r>
              <a:rPr sz="1400" spc="66" dirty="0">
                <a:latin typeface="Times New Roman"/>
                <a:cs typeface="Times New Roman"/>
              </a:rPr>
              <a:t>2m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2000" spc="15" baseline="-6172" dirty="0">
                <a:latin typeface="Symbol"/>
                <a:cs typeface="Symbol"/>
              </a:rPr>
              <a:t></a:t>
            </a:r>
            <a:r>
              <a:rPr sz="2000" spc="15" baseline="-6172" dirty="0">
                <a:latin typeface="Times New Roman"/>
                <a:cs typeface="Times New Roman"/>
              </a:rPr>
              <a:t>	</a:t>
            </a:r>
            <a:r>
              <a:rPr sz="1400" spc="20" dirty="0">
                <a:latin typeface="Times New Roman"/>
                <a:cs typeface="Times New Roman"/>
              </a:rPr>
              <a:t>m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2000" spc="15" baseline="2057" dirty="0">
                <a:latin typeface="Symbol"/>
                <a:cs typeface="Symbol"/>
              </a:rPr>
              <a:t></a:t>
            </a:r>
            <a:endParaRPr sz="2000" baseline="2057">
              <a:latin typeface="Symbol"/>
              <a:cs typeface="Symbo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278946" y="2149006"/>
            <a:ext cx="95186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8113">
              <a:lnSpc>
                <a:spcPts val="1251"/>
              </a:lnSpc>
              <a:tabLst>
                <a:tab pos="678119" algn="l"/>
                <a:tab pos="866697" algn="l"/>
              </a:tabLst>
            </a:pPr>
            <a:r>
              <a:rPr sz="1000" spc="15" dirty="0">
                <a:latin typeface="Times New Roman"/>
                <a:cs typeface="Times New Roman"/>
              </a:rPr>
              <a:t>2	</a:t>
            </a:r>
            <a:r>
              <a:rPr sz="1000" u="sng" spc="5" dirty="0">
                <a:latin typeface="Times New Roman"/>
                <a:cs typeface="Times New Roman"/>
              </a:rPr>
              <a:t> 	</a:t>
            </a:r>
            <a:r>
              <a:rPr sz="2000" spc="15" baseline="-4115" dirty="0">
                <a:latin typeface="Symbol"/>
                <a:cs typeface="Symbol"/>
              </a:rPr>
              <a:t></a:t>
            </a:r>
            <a:endParaRPr sz="2000" baseline="-4115">
              <a:latin typeface="Symbol"/>
              <a:cs typeface="Symbol"/>
            </a:endParaRPr>
          </a:p>
          <a:p>
            <a:pPr marL="12699">
              <a:lnSpc>
                <a:spcPts val="1251"/>
              </a:lnSpc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u="sng" spc="10" dirty="0">
                <a:latin typeface="Times New Roman"/>
                <a:cs typeface="Times New Roman"/>
              </a:rPr>
              <a:t> 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973222" y="2357344"/>
            <a:ext cx="19875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13" baseline="-4115" dirty="0">
                <a:latin typeface="Symbol"/>
                <a:cs typeface="Symbol"/>
              </a:rPr>
              <a:t></a:t>
            </a:r>
            <a:r>
              <a:rPr sz="1400" spc="15" dirty="0">
                <a:latin typeface="Symbol"/>
                <a:cs typeface="Symbol"/>
              </a:rPr>
              <a:t>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5402459" y="2493108"/>
            <a:ext cx="6635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5" baseline="2057" dirty="0">
                <a:latin typeface="Symbol"/>
                <a:cs typeface="Symbol"/>
              </a:rPr>
              <a:t></a:t>
            </a:r>
            <a:r>
              <a:rPr sz="2000" spc="15" baseline="2057" dirty="0">
                <a:latin typeface="Times New Roman"/>
                <a:cs typeface="Times New Roman"/>
              </a:rPr>
              <a:t>  </a:t>
            </a:r>
            <a:r>
              <a:rPr sz="2000" spc="15" baseline="-6172" dirty="0">
                <a:latin typeface="Symbol"/>
                <a:cs typeface="Symbol"/>
              </a:rPr>
              <a:t></a:t>
            </a:r>
            <a:r>
              <a:rPr sz="2000" spc="15" baseline="-6172" dirty="0">
                <a:latin typeface="Times New Roman"/>
                <a:cs typeface="Times New Roman"/>
              </a:rPr>
              <a:t> </a:t>
            </a:r>
            <a:r>
              <a:rPr sz="1400" spc="66" dirty="0">
                <a:latin typeface="Times New Roman"/>
                <a:cs typeface="Times New Roman"/>
              </a:rPr>
              <a:t>2m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2000" spc="15" baseline="-6172" dirty="0">
                <a:latin typeface="Symbol"/>
                <a:cs typeface="Symbol"/>
              </a:rPr>
              <a:t></a:t>
            </a:r>
            <a:endParaRPr sz="2000" baseline="-6172">
              <a:latin typeface="Symbol"/>
              <a:cs typeface="Symbo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584645" y="2261373"/>
            <a:ext cx="48196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u="sng" spc="5" dirty="0">
                <a:latin typeface="Times New Roman"/>
                <a:cs typeface="Times New Roman"/>
              </a:rPr>
              <a:t> </a:t>
            </a:r>
            <a:r>
              <a:rPr sz="1400" u="sng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402458" y="2326138"/>
            <a:ext cx="27495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14" dirty="0">
                <a:latin typeface="Symbol"/>
                <a:cs typeface="Symbol"/>
              </a:rPr>
              <a:t></a:t>
            </a:r>
            <a:r>
              <a:rPr sz="2000" spc="75" baseline="-10288" dirty="0">
                <a:latin typeface="Symbol"/>
                <a:cs typeface="Symbol"/>
              </a:rPr>
              <a:t></a:t>
            </a:r>
            <a:r>
              <a:rPr sz="2000" spc="15" baseline="-14403" dirty="0">
                <a:latin typeface="Symbol"/>
                <a:cs typeface="Symbol"/>
              </a:rPr>
              <a:t></a:t>
            </a:r>
            <a:endParaRPr sz="2000" baseline="-14403">
              <a:latin typeface="Symbol"/>
              <a:cs typeface="Symbo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474382" y="2610145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736262" y="2610145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736262" y="2164616"/>
            <a:ext cx="933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Symbol"/>
                <a:cs typeface="Symbol"/>
              </a:rPr>
              <a:t>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173366" y="2357343"/>
            <a:ext cx="48831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925" indent="-142227">
              <a:buFont typeface="Symbol"/>
              <a:buChar char=""/>
              <a:tabLst>
                <a:tab pos="155561" algn="l"/>
              </a:tabLst>
            </a:pPr>
            <a:r>
              <a:rPr sz="2000" spc="22" baseline="34979" dirty="0">
                <a:latin typeface="Times New Roman"/>
                <a:cs typeface="Times New Roman"/>
              </a:rPr>
              <a:t>k </a:t>
            </a:r>
            <a:r>
              <a:rPr sz="2000" spc="15" baseline="10288" dirty="0">
                <a:latin typeface="Symbol"/>
                <a:cs typeface="Symbol"/>
              </a:rPr>
              <a:t></a:t>
            </a:r>
            <a:r>
              <a:rPr sz="2000" spc="179" baseline="10288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615878" y="2372962"/>
            <a:ext cx="4819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</a:t>
            </a:r>
            <a:r>
              <a:rPr sz="1400" spc="10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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615878" y="2493108"/>
            <a:ext cx="95186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90183" algn="l"/>
              </a:tabLst>
            </a:pPr>
            <a:r>
              <a:rPr sz="2000" spc="15" baseline="-6172" dirty="0">
                <a:latin typeface="Symbol"/>
                <a:cs typeface="Symbol"/>
              </a:rPr>
              <a:t></a:t>
            </a:r>
            <a:r>
              <a:rPr sz="2000" spc="22" baseline="-6172" dirty="0">
                <a:latin typeface="Times New Roman"/>
                <a:cs typeface="Times New Roman"/>
              </a:rPr>
              <a:t> </a:t>
            </a:r>
            <a:r>
              <a:rPr sz="1400" spc="66" dirty="0">
                <a:latin typeface="Times New Roman"/>
                <a:cs typeface="Times New Roman"/>
              </a:rPr>
              <a:t>2m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2000" spc="15" baseline="-6172" dirty="0">
                <a:latin typeface="Symbol"/>
                <a:cs typeface="Symbol"/>
              </a:rPr>
              <a:t></a:t>
            </a:r>
            <a:r>
              <a:rPr sz="2000" spc="15" baseline="-6172" dirty="0">
                <a:latin typeface="Times New Roman"/>
                <a:cs typeface="Times New Roman"/>
              </a:rPr>
              <a:t>	</a:t>
            </a:r>
            <a:r>
              <a:rPr sz="1400" spc="20" dirty="0">
                <a:latin typeface="Times New Roman"/>
                <a:cs typeface="Times New Roman"/>
              </a:rPr>
              <a:t>m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2000" spc="15" baseline="2057" dirty="0">
                <a:latin typeface="Symbol"/>
                <a:cs typeface="Symbol"/>
              </a:rPr>
              <a:t></a:t>
            </a:r>
            <a:endParaRPr sz="2000" baseline="2057">
              <a:latin typeface="Symbol"/>
              <a:cs typeface="Symbo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615878" y="2149006"/>
            <a:ext cx="95186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8113">
              <a:lnSpc>
                <a:spcPts val="1251"/>
              </a:lnSpc>
              <a:tabLst>
                <a:tab pos="678119" algn="l"/>
                <a:tab pos="866697" algn="l"/>
              </a:tabLst>
            </a:pPr>
            <a:r>
              <a:rPr sz="1000" spc="15" dirty="0">
                <a:latin typeface="Times New Roman"/>
                <a:cs typeface="Times New Roman"/>
              </a:rPr>
              <a:t>2	</a:t>
            </a:r>
            <a:r>
              <a:rPr sz="1000" u="sng" spc="5" dirty="0">
                <a:latin typeface="Times New Roman"/>
                <a:cs typeface="Times New Roman"/>
              </a:rPr>
              <a:t> 	</a:t>
            </a:r>
            <a:r>
              <a:rPr sz="2000" spc="15" baseline="-4115" dirty="0">
                <a:latin typeface="Symbol"/>
                <a:cs typeface="Symbol"/>
              </a:rPr>
              <a:t></a:t>
            </a:r>
            <a:endParaRPr sz="2000" baseline="-4115">
              <a:latin typeface="Symbol"/>
              <a:cs typeface="Symbol"/>
            </a:endParaRPr>
          </a:p>
          <a:p>
            <a:pPr marL="12699">
              <a:lnSpc>
                <a:spcPts val="1251"/>
              </a:lnSpc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u="sng" spc="10" dirty="0">
                <a:latin typeface="Times New Roman"/>
                <a:cs typeface="Times New Roman"/>
              </a:rPr>
              <a:t> 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307031" y="2357344"/>
            <a:ext cx="19875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13" baseline="-4115" dirty="0">
                <a:latin typeface="Symbol"/>
                <a:cs typeface="Symbol"/>
              </a:rPr>
              <a:t></a:t>
            </a:r>
            <a:r>
              <a:rPr sz="1400" spc="15" dirty="0">
                <a:latin typeface="Symbol"/>
                <a:cs typeface="Symbol"/>
              </a:rPr>
              <a:t>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736263" y="2493108"/>
            <a:ext cx="66357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5" baseline="2057" dirty="0">
                <a:latin typeface="Symbol"/>
                <a:cs typeface="Symbol"/>
              </a:rPr>
              <a:t></a:t>
            </a:r>
            <a:r>
              <a:rPr sz="2000" spc="15" baseline="2057" dirty="0">
                <a:latin typeface="Times New Roman"/>
                <a:cs typeface="Times New Roman"/>
              </a:rPr>
              <a:t>  </a:t>
            </a:r>
            <a:r>
              <a:rPr sz="2000" spc="15" baseline="-6172" dirty="0">
                <a:latin typeface="Symbol"/>
                <a:cs typeface="Symbol"/>
              </a:rPr>
              <a:t></a:t>
            </a:r>
            <a:r>
              <a:rPr sz="2000" spc="15" baseline="-6172" dirty="0">
                <a:latin typeface="Times New Roman"/>
                <a:cs typeface="Times New Roman"/>
              </a:rPr>
              <a:t> </a:t>
            </a:r>
            <a:r>
              <a:rPr sz="1400" spc="66" dirty="0">
                <a:latin typeface="Times New Roman"/>
                <a:cs typeface="Times New Roman"/>
              </a:rPr>
              <a:t>2m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2000" spc="15" baseline="-6172" dirty="0">
                <a:latin typeface="Symbol"/>
                <a:cs typeface="Symbol"/>
              </a:rPr>
              <a:t></a:t>
            </a:r>
            <a:endParaRPr sz="2000" baseline="-6172">
              <a:latin typeface="Symbol"/>
              <a:cs typeface="Symbo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2918438" y="2261373"/>
            <a:ext cx="48196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0649" algn="l"/>
              </a:tabLst>
            </a:pPr>
            <a:r>
              <a:rPr sz="1400" spc="10" dirty="0">
                <a:latin typeface="Symbol"/>
                <a:cs typeface="Symbol"/>
              </a:rPr>
              <a:t>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u="sng" spc="5" dirty="0">
                <a:latin typeface="Times New Roman"/>
                <a:cs typeface="Times New Roman"/>
              </a:rPr>
              <a:t> </a:t>
            </a:r>
            <a:r>
              <a:rPr sz="1400" u="sng" dirty="0">
                <a:latin typeface="Times New Roman"/>
                <a:cs typeface="Times New Roman"/>
              </a:rPr>
              <a:t>	</a:t>
            </a:r>
            <a:r>
              <a:rPr sz="1400" spc="10" dirty="0">
                <a:latin typeface="Symbol"/>
                <a:cs typeface="Symbol"/>
              </a:rPr>
              <a:t>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736262" y="2326138"/>
            <a:ext cx="27495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14" dirty="0">
                <a:latin typeface="Symbol"/>
                <a:cs typeface="Symbol"/>
              </a:rPr>
              <a:t></a:t>
            </a:r>
            <a:r>
              <a:rPr sz="2000" spc="75" baseline="-10288" dirty="0">
                <a:latin typeface="Symbol"/>
                <a:cs typeface="Symbol"/>
              </a:rPr>
              <a:t></a:t>
            </a:r>
            <a:r>
              <a:rPr sz="2000" spc="15" baseline="-14403" dirty="0">
                <a:latin typeface="Symbol"/>
                <a:cs typeface="Symbol"/>
              </a:rPr>
              <a:t></a:t>
            </a:r>
            <a:endParaRPr sz="2000" baseline="-14403">
              <a:latin typeface="Symbol"/>
              <a:cs typeface="Symbo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58801" y="3094990"/>
            <a:ext cx="27939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103053"/>
                </a:solidFill>
                <a:latin typeface="Times New Roman"/>
                <a:cs typeface="Times New Roman"/>
              </a:rPr>
              <a:t>or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471932" y="1822068"/>
            <a:ext cx="13462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Expanding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471931" y="5114797"/>
            <a:ext cx="442976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-5" dirty="0">
                <a:solidFill>
                  <a:srgbClr val="C00000"/>
                </a:solidFill>
                <a:latin typeface="Times New Roman"/>
                <a:cs typeface="Times New Roman"/>
              </a:rPr>
              <a:t>Note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th</a:t>
            </a:r>
            <a:r>
              <a:rPr sz="2400" u="sng" dirty="0">
                <a:solidFill>
                  <a:srgbClr val="C00000"/>
                </a:solidFill>
                <a:latin typeface="Times New Roman"/>
                <a:cs typeface="Times New Roman"/>
              </a:rPr>
              <a:t>at three con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ditions can</a:t>
            </a:r>
            <a:r>
              <a:rPr sz="2400" spc="-1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/>
                <a:cs typeface="Times New Roman"/>
              </a:rPr>
              <a:t>occur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Mechanical Condition</a:t>
            </a:r>
            <a:r>
              <a:rPr spc="-145" dirty="0"/>
              <a:t> </a:t>
            </a:r>
            <a:r>
              <a:rPr spc="-5" dirty="0"/>
              <a:t>Monitoring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dirty="0"/>
              <a:pPr marL="62225">
                <a:lnSpc>
                  <a:spcPts val="1140"/>
                </a:lnSpc>
              </a:pPr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8419" y="1978915"/>
            <a:ext cx="7339965" cy="32767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609546" indent="-34286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Develop an understanding of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principles of condition  monitoring and its application</a:t>
            </a:r>
            <a:r>
              <a:rPr sz="22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areas.</a:t>
            </a:r>
            <a:endParaRPr sz="2200" dirty="0">
              <a:latin typeface="Corbel"/>
              <a:cs typeface="Corbel"/>
            </a:endParaRPr>
          </a:p>
          <a:p>
            <a:pPr>
              <a:spcBef>
                <a:spcPts val="40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355568" marR="5080" indent="-34286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Gain a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theoretical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insight into vibration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theory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and a detailed  understanding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vibration analysis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techniques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to be able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to 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critically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analyse collected data from various vibration  monitoring</a:t>
            </a:r>
            <a:r>
              <a:rPr sz="2200" spc="-3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equipment.</a:t>
            </a:r>
            <a:endParaRPr sz="2200" dirty="0">
              <a:latin typeface="Corbel"/>
              <a:cs typeface="Corbel"/>
            </a:endParaRPr>
          </a:p>
          <a:p>
            <a:pPr>
              <a:spcBef>
                <a:spcPts val="51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1269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Develop an understanding of other condition</a:t>
            </a:r>
            <a:r>
              <a:rPr sz="2200" spc="-8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monitoring</a:t>
            </a:r>
            <a:endParaRPr sz="2200" dirty="0">
              <a:latin typeface="Corbel"/>
              <a:cs typeface="Corbel"/>
            </a:endParaRPr>
          </a:p>
          <a:p>
            <a:pPr marL="355568"/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methods such as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thermography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and oil/debris</a:t>
            </a:r>
            <a:r>
              <a:rPr sz="2200" spc="4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analysis.</a:t>
            </a:r>
            <a:endParaRPr sz="22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044" y="1839469"/>
            <a:ext cx="327088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Condition </a:t>
            </a:r>
            <a:r>
              <a:rPr b="1" dirty="0">
                <a:solidFill>
                  <a:srgbClr val="FFB167"/>
                </a:solidFill>
                <a:latin typeface="Corbel"/>
                <a:cs typeface="Corbel"/>
              </a:rPr>
              <a:t>1,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CRITICAL</a:t>
            </a:r>
            <a:r>
              <a:rPr b="1" spc="-100" dirty="0">
                <a:solidFill>
                  <a:srgbClr val="FFB167"/>
                </a:solidFill>
                <a:latin typeface="Corbel"/>
                <a:cs typeface="Corbel"/>
              </a:rPr>
              <a:t>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DAMPING</a:t>
            </a:r>
            <a:endParaRPr>
              <a:latin typeface="Corbel"/>
              <a:cs typeface="Corbe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62203" y="2588126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4">
                <a:moveTo>
                  <a:pt x="0" y="0"/>
                </a:moveTo>
                <a:lnTo>
                  <a:pt x="359509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0917" y="2588126"/>
            <a:ext cx="229236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62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76705" y="2631078"/>
            <a:ext cx="32384" cy="19050"/>
          </a:xfrm>
          <a:custGeom>
            <a:avLst/>
            <a:gdLst/>
            <a:ahLst/>
            <a:cxnLst/>
            <a:rect l="l" t="t" r="r" b="b"/>
            <a:pathLst>
              <a:path w="32385" h="19050">
                <a:moveTo>
                  <a:pt x="0" y="18488"/>
                </a:moveTo>
                <a:lnTo>
                  <a:pt x="32392" y="0"/>
                </a:lnTo>
              </a:path>
            </a:pathLst>
          </a:custGeom>
          <a:ln w="105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09098" y="2636361"/>
            <a:ext cx="46990" cy="274320"/>
          </a:xfrm>
          <a:custGeom>
            <a:avLst/>
            <a:gdLst/>
            <a:ahLst/>
            <a:cxnLst/>
            <a:rect l="l" t="t" r="r" b="b"/>
            <a:pathLst>
              <a:path w="46989" h="274319">
                <a:moveTo>
                  <a:pt x="0" y="0"/>
                </a:moveTo>
                <a:lnTo>
                  <a:pt x="46908" y="274216"/>
                </a:lnTo>
              </a:path>
            </a:pathLst>
          </a:custGeom>
          <a:ln w="211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61304" y="2177786"/>
            <a:ext cx="62230" cy="732790"/>
          </a:xfrm>
          <a:custGeom>
            <a:avLst/>
            <a:gdLst/>
            <a:ahLst/>
            <a:cxnLst/>
            <a:rect l="l" t="t" r="r" b="b"/>
            <a:pathLst>
              <a:path w="62230" h="732789">
                <a:moveTo>
                  <a:pt x="0" y="732791"/>
                </a:moveTo>
                <a:lnTo>
                  <a:pt x="62122" y="0"/>
                </a:lnTo>
              </a:path>
            </a:pathLst>
          </a:custGeom>
          <a:ln w="1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23427" y="2177786"/>
            <a:ext cx="1217295" cy="0"/>
          </a:xfrm>
          <a:custGeom>
            <a:avLst/>
            <a:gdLst/>
            <a:ahLst/>
            <a:cxnLst/>
            <a:rect l="l" t="t" r="r" b="b"/>
            <a:pathLst>
              <a:path w="1217295">
                <a:moveTo>
                  <a:pt x="0" y="0"/>
                </a:moveTo>
                <a:lnTo>
                  <a:pt x="1217302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90385" y="3410767"/>
            <a:ext cx="229236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49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78575" y="3410767"/>
            <a:ext cx="229236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62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73450" y="3394912"/>
            <a:ext cx="32384" cy="19050"/>
          </a:xfrm>
          <a:custGeom>
            <a:avLst/>
            <a:gdLst/>
            <a:ahLst/>
            <a:cxnLst/>
            <a:rect l="l" t="t" r="r" b="b"/>
            <a:pathLst>
              <a:path w="32385" h="19050">
                <a:moveTo>
                  <a:pt x="0" y="18495"/>
                </a:moveTo>
                <a:lnTo>
                  <a:pt x="32377" y="0"/>
                </a:lnTo>
              </a:path>
            </a:pathLst>
          </a:custGeom>
          <a:ln w="105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05827" y="3400202"/>
            <a:ext cx="46990" cy="85090"/>
          </a:xfrm>
          <a:custGeom>
            <a:avLst/>
            <a:gdLst/>
            <a:ahLst/>
            <a:cxnLst/>
            <a:rect l="l" t="t" r="r" b="b"/>
            <a:pathLst>
              <a:path w="46989" h="85089">
                <a:moveTo>
                  <a:pt x="0" y="0"/>
                </a:moveTo>
                <a:lnTo>
                  <a:pt x="46921" y="84580"/>
                </a:lnTo>
              </a:path>
            </a:pathLst>
          </a:custGeom>
          <a:ln w="211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58034" y="3232358"/>
            <a:ext cx="62230" cy="252729"/>
          </a:xfrm>
          <a:custGeom>
            <a:avLst/>
            <a:gdLst/>
            <a:ahLst/>
            <a:cxnLst/>
            <a:rect l="l" t="t" r="r" b="b"/>
            <a:pathLst>
              <a:path w="62229" h="252729">
                <a:moveTo>
                  <a:pt x="0" y="252424"/>
                </a:moveTo>
                <a:lnTo>
                  <a:pt x="62122" y="0"/>
                </a:lnTo>
              </a:path>
            </a:pathLst>
          </a:custGeom>
          <a:ln w="1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20156" y="3232357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218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85215" y="4029904"/>
            <a:ext cx="217804" cy="0"/>
          </a:xfrm>
          <a:custGeom>
            <a:avLst/>
            <a:gdLst/>
            <a:ahLst/>
            <a:cxnLst/>
            <a:rect l="l" t="t" r="r" b="b"/>
            <a:pathLst>
              <a:path w="217804">
                <a:moveTo>
                  <a:pt x="0" y="0"/>
                </a:moveTo>
                <a:lnTo>
                  <a:pt x="217422" y="0"/>
                </a:lnTo>
              </a:path>
            </a:pathLst>
          </a:custGeom>
          <a:ln w="52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79202" y="5204072"/>
            <a:ext cx="229236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56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12661" y="5245036"/>
            <a:ext cx="32384" cy="19050"/>
          </a:xfrm>
          <a:custGeom>
            <a:avLst/>
            <a:gdLst/>
            <a:ahLst/>
            <a:cxnLst/>
            <a:rect l="l" t="t" r="r" b="b"/>
            <a:pathLst>
              <a:path w="32385" h="19050">
                <a:moveTo>
                  <a:pt x="0" y="18501"/>
                </a:moveTo>
                <a:lnTo>
                  <a:pt x="32390" y="0"/>
                </a:lnTo>
              </a:path>
            </a:pathLst>
          </a:custGeom>
          <a:ln w="105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45052" y="5250320"/>
            <a:ext cx="46990" cy="226059"/>
          </a:xfrm>
          <a:custGeom>
            <a:avLst/>
            <a:gdLst/>
            <a:ahLst/>
            <a:cxnLst/>
            <a:rect l="l" t="t" r="r" b="b"/>
            <a:pathLst>
              <a:path w="46989" h="226060">
                <a:moveTo>
                  <a:pt x="0" y="0"/>
                </a:moveTo>
                <a:lnTo>
                  <a:pt x="46927" y="225981"/>
                </a:lnTo>
              </a:path>
            </a:pathLst>
          </a:custGeom>
          <a:ln w="211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97257" y="4865764"/>
            <a:ext cx="62230" cy="610870"/>
          </a:xfrm>
          <a:custGeom>
            <a:avLst/>
            <a:gdLst/>
            <a:ahLst/>
            <a:cxnLst/>
            <a:rect l="l" t="t" r="r" b="b"/>
            <a:pathLst>
              <a:path w="62230" h="610870">
                <a:moveTo>
                  <a:pt x="0" y="610536"/>
                </a:moveTo>
                <a:lnTo>
                  <a:pt x="62129" y="0"/>
                </a:lnTo>
              </a:path>
            </a:pathLst>
          </a:custGeom>
          <a:ln w="1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59386" y="4865764"/>
            <a:ext cx="269875" cy="0"/>
          </a:xfrm>
          <a:custGeom>
            <a:avLst/>
            <a:gdLst/>
            <a:ahLst/>
            <a:cxnLst/>
            <a:rect l="l" t="t" r="r" b="b"/>
            <a:pathLst>
              <a:path w="269875">
                <a:moveTo>
                  <a:pt x="0" y="0"/>
                </a:moveTo>
                <a:lnTo>
                  <a:pt x="269621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02941" y="5204072"/>
            <a:ext cx="229236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62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30972" y="6162173"/>
            <a:ext cx="32384" cy="19050"/>
          </a:xfrm>
          <a:custGeom>
            <a:avLst/>
            <a:gdLst/>
            <a:ahLst/>
            <a:cxnLst/>
            <a:rect l="l" t="t" r="r" b="b"/>
            <a:pathLst>
              <a:path w="32385" h="19050">
                <a:moveTo>
                  <a:pt x="0" y="18495"/>
                </a:moveTo>
                <a:lnTo>
                  <a:pt x="32371" y="0"/>
                </a:lnTo>
              </a:path>
            </a:pathLst>
          </a:custGeom>
          <a:ln w="105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63342" y="6167463"/>
            <a:ext cx="46990" cy="85090"/>
          </a:xfrm>
          <a:custGeom>
            <a:avLst/>
            <a:gdLst/>
            <a:ahLst/>
            <a:cxnLst/>
            <a:rect l="l" t="t" r="r" b="b"/>
            <a:pathLst>
              <a:path w="46989" h="85089">
                <a:moveTo>
                  <a:pt x="0" y="0"/>
                </a:moveTo>
                <a:lnTo>
                  <a:pt x="46927" y="84580"/>
                </a:lnTo>
              </a:path>
            </a:pathLst>
          </a:custGeom>
          <a:ln w="211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15548" y="5999620"/>
            <a:ext cx="62230" cy="252729"/>
          </a:xfrm>
          <a:custGeom>
            <a:avLst/>
            <a:gdLst/>
            <a:ahLst/>
            <a:cxnLst/>
            <a:rect l="l" t="t" r="r" b="b"/>
            <a:pathLst>
              <a:path w="62229" h="252729">
                <a:moveTo>
                  <a:pt x="0" y="252424"/>
                </a:moveTo>
                <a:lnTo>
                  <a:pt x="62129" y="0"/>
                </a:lnTo>
              </a:path>
            </a:pathLst>
          </a:custGeom>
          <a:ln w="1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77678" y="5999619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4218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334252" y="5184883"/>
            <a:ext cx="99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31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2627251" y="5184883"/>
            <a:ext cx="99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47104" y="3014945"/>
            <a:ext cx="99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49776" y="2192310"/>
            <a:ext cx="99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183691" y="4800262"/>
            <a:ext cx="223520" cy="7283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31112">
              <a:lnSpc>
                <a:spcPct val="117500"/>
              </a:lnSpc>
            </a:pPr>
            <a:r>
              <a:rPr sz="2000" dirty="0">
                <a:latin typeface="Times New Roman"/>
                <a:cs typeface="Times New Roman"/>
              </a:rPr>
              <a:t>k  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30924" y="3220209"/>
            <a:ext cx="183261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Times New Roman"/>
                <a:cs typeface="Times New Roman"/>
              </a:rPr>
              <a:t>(critical</a:t>
            </a:r>
            <a:r>
              <a:rPr sz="2000" spc="-2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damping)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83065" y="3006959"/>
            <a:ext cx="223520" cy="7283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31112">
              <a:lnSpc>
                <a:spcPct val="117500"/>
              </a:lnSpc>
            </a:pPr>
            <a:r>
              <a:rPr sz="2000" dirty="0">
                <a:latin typeface="Times New Roman"/>
                <a:cs typeface="Times New Roman"/>
              </a:rPr>
              <a:t>k  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80829" y="5987471"/>
            <a:ext cx="1205231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latin typeface="Times New Roman"/>
                <a:cs typeface="Times New Roman"/>
              </a:rPr>
              <a:t>km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2m</a:t>
            </a:r>
            <a:r>
              <a:rPr sz="2000" spc="5" dirty="0">
                <a:latin typeface="Symbol"/>
                <a:cs typeface="Symbol"/>
              </a:rPr>
              <a:t></a:t>
            </a:r>
            <a:r>
              <a:rPr sz="1700" spc="7" baseline="-24154" dirty="0">
                <a:latin typeface="Times New Roman"/>
                <a:cs typeface="Times New Roman"/>
              </a:rPr>
              <a:t>n</a:t>
            </a:r>
            <a:endParaRPr sz="1700" baseline="-24154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50794" y="5987471"/>
            <a:ext cx="680085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30" dirty="0">
                <a:latin typeface="Times New Roman"/>
                <a:cs typeface="Times New Roman"/>
              </a:rPr>
              <a:t>C</a:t>
            </a:r>
            <a:r>
              <a:rPr sz="1700" spc="45" baseline="-24154" dirty="0">
                <a:latin typeface="Times New Roman"/>
                <a:cs typeface="Times New Roman"/>
              </a:rPr>
              <a:t>c 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30074" y="4800262"/>
            <a:ext cx="600710" cy="7283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9855" marR="5080" indent="-377791">
              <a:lnSpc>
                <a:spcPct val="117500"/>
              </a:lnSpc>
            </a:pPr>
            <a:r>
              <a:rPr sz="1700" spc="7" baseline="-9661" dirty="0">
                <a:latin typeface="Times New Roman"/>
                <a:cs typeface="Times New Roman"/>
              </a:rPr>
              <a:t>2 </a:t>
            </a:r>
            <a:r>
              <a:rPr sz="3000" baseline="-34722" dirty="0">
                <a:latin typeface="Symbol"/>
                <a:cs typeface="Symbol"/>
              </a:rPr>
              <a:t></a:t>
            </a:r>
            <a:r>
              <a:rPr sz="3000" baseline="-347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  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57793" y="5013512"/>
            <a:ext cx="200025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50792" y="5013512"/>
            <a:ext cx="50673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53663" algn="l"/>
              </a:tabLst>
            </a:pPr>
            <a:r>
              <a:rPr sz="2000" dirty="0">
                <a:latin typeface="Symbol"/>
                <a:cs typeface="Symbol"/>
              </a:rPr>
              <a:t>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74312" y="3953031"/>
            <a:ext cx="1506855" cy="4000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600" spc="-240" dirty="0">
                <a:latin typeface="Symbol"/>
                <a:cs typeface="Symbol"/>
              </a:rPr>
              <a:t></a:t>
            </a:r>
            <a:r>
              <a:rPr sz="2000" spc="-240" dirty="0">
                <a:latin typeface="Times New Roman"/>
                <a:cs typeface="Times New Roman"/>
              </a:rPr>
              <a:t>C</a:t>
            </a:r>
            <a:r>
              <a:rPr sz="1700" spc="-359" baseline="-24154" dirty="0">
                <a:latin typeface="Times New Roman"/>
                <a:cs typeface="Times New Roman"/>
              </a:rPr>
              <a:t>1   </a:t>
            </a:r>
            <a:r>
              <a:rPr sz="2000" spc="-110" dirty="0">
                <a:latin typeface="Times New Roman"/>
                <a:cs typeface="Times New Roman"/>
              </a:rPr>
              <a:t>(1) </a:t>
            </a:r>
            <a:r>
              <a:rPr sz="2000" dirty="0">
                <a:latin typeface="Symbol"/>
                <a:cs typeface="Symbol"/>
              </a:rPr>
              <a:t>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spc="45" dirty="0">
                <a:latin typeface="Times New Roman"/>
                <a:cs typeface="Times New Roman"/>
              </a:rPr>
              <a:t>C</a:t>
            </a:r>
            <a:r>
              <a:rPr sz="1700" spc="67" baseline="-24154" dirty="0">
                <a:latin typeface="Times New Roman"/>
                <a:cs typeface="Times New Roman"/>
              </a:rPr>
              <a:t>2 </a:t>
            </a:r>
            <a:r>
              <a:rPr sz="2000" spc="-54" dirty="0">
                <a:latin typeface="Times New Roman"/>
                <a:cs typeface="Times New Roman"/>
              </a:rPr>
              <a:t>(t)</a:t>
            </a:r>
            <a:r>
              <a:rPr sz="2600" spc="-54" dirty="0">
                <a:latin typeface="Symbol"/>
                <a:cs typeface="Symbol"/>
              </a:rPr>
              <a:t></a:t>
            </a:r>
            <a:endParaRPr sz="26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58728" y="4035581"/>
            <a:ext cx="1157604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54626" algn="l"/>
                <a:tab pos="1031147" algn="l"/>
              </a:tabLst>
            </a:pPr>
            <a:r>
              <a:rPr sz="2000" spc="90" dirty="0">
                <a:latin typeface="Times New Roman"/>
                <a:cs typeface="Times New Roman"/>
              </a:rPr>
              <a:t>x</a:t>
            </a:r>
            <a:r>
              <a:rPr sz="2000" spc="80" dirty="0">
                <a:latin typeface="Times New Roman"/>
                <a:cs typeface="Times New Roman"/>
              </a:rPr>
              <a:t>(</a:t>
            </a:r>
            <a:r>
              <a:rPr sz="2000" spc="9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)	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40370" y="3220209"/>
            <a:ext cx="205232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68587" algn="l"/>
                <a:tab pos="1194963" algn="l"/>
              </a:tabLst>
            </a:pPr>
            <a:r>
              <a:rPr sz="2000" spc="-5" dirty="0">
                <a:latin typeface="Times New Roman"/>
                <a:cs typeface="Times New Roman"/>
              </a:rPr>
              <a:t>or	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-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	</a:t>
            </a:r>
            <a:r>
              <a:rPr sz="2000" spc="-5" dirty="0">
                <a:latin typeface="Times New Roman"/>
                <a:cs typeface="Times New Roman"/>
              </a:rPr>
              <a:t>km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Times New Roman"/>
                <a:cs typeface="Times New Roman"/>
              </a:rPr>
              <a:t>C</a:t>
            </a:r>
            <a:r>
              <a:rPr sz="1700" spc="45" baseline="-24154" dirty="0">
                <a:latin typeface="Times New Roman"/>
                <a:cs typeface="Times New Roman"/>
              </a:rPr>
              <a:t>c</a:t>
            </a:r>
            <a:endParaRPr sz="1700" baseline="-24154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05038" y="3220209"/>
            <a:ext cx="351154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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46833" y="3241349"/>
            <a:ext cx="514350" cy="520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014"/>
              </a:lnSpc>
              <a:tabLst>
                <a:tab pos="403823" algn="l"/>
              </a:tabLst>
            </a:pPr>
            <a:r>
              <a:rPr sz="2000" dirty="0">
                <a:latin typeface="Symbol"/>
                <a:cs typeface="Symbol"/>
              </a:rPr>
              <a:t>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  <a:p>
            <a:pPr marL="12699">
              <a:lnSpc>
                <a:spcPts val="2014"/>
              </a:lnSpc>
            </a:pPr>
            <a:r>
              <a:rPr sz="2000" dirty="0">
                <a:latin typeface="Symbol"/>
                <a:cs typeface="Symbol"/>
              </a:rPr>
              <a:t>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3000" baseline="6944" dirty="0">
                <a:latin typeface="Times New Roman"/>
                <a:cs typeface="Times New Roman"/>
              </a:rPr>
              <a:t>m</a:t>
            </a:r>
            <a:r>
              <a:rPr sz="3000" spc="-524" baseline="69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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46833" y="3078794"/>
            <a:ext cx="51435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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3000" baseline="4166" dirty="0">
                <a:latin typeface="Times New Roman"/>
                <a:cs typeface="Times New Roman"/>
              </a:rPr>
              <a:t>C</a:t>
            </a:r>
            <a:r>
              <a:rPr sz="3000" spc="-187" baseline="416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077837" y="2397554"/>
            <a:ext cx="33909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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0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766691" y="2237645"/>
            <a:ext cx="105219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73046" indent="-235564">
              <a:buFont typeface="Symbol"/>
              <a:buChar char=""/>
              <a:tabLst>
                <a:tab pos="873682" algn="l"/>
              </a:tabLst>
            </a:pPr>
            <a:r>
              <a:rPr sz="2000" dirty="0">
                <a:latin typeface="Times New Roman"/>
                <a:cs typeface="Times New Roman"/>
              </a:rPr>
              <a:t>k</a:t>
            </a:r>
            <a:endParaRPr sz="2000">
              <a:latin typeface="Times New Roman"/>
              <a:cs typeface="Times New Roman"/>
            </a:endParaRPr>
          </a:p>
          <a:p>
            <a:pPr marL="12699">
              <a:spcBef>
                <a:spcPts val="421"/>
              </a:spcBef>
              <a:tabLst>
                <a:tab pos="840664" algn="l"/>
              </a:tabLst>
            </a:pPr>
            <a:r>
              <a:rPr sz="2000" spc="25" dirty="0">
                <a:latin typeface="Times New Roman"/>
                <a:cs typeface="Times New Roman"/>
              </a:rPr>
              <a:t>2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3000" baseline="-6944" dirty="0">
                <a:latin typeface="Symbol"/>
                <a:cs typeface="Symbol"/>
              </a:rPr>
              <a:t></a:t>
            </a:r>
            <a:r>
              <a:rPr sz="3000" baseline="-6944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Times New Roman"/>
                <a:cs typeface="Times New Roman"/>
              </a:rPr>
              <a:t>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18651" y="2237644"/>
            <a:ext cx="645160" cy="493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4" algn="ctr">
              <a:lnSpc>
                <a:spcPts val="1913"/>
              </a:lnSpc>
            </a:pPr>
            <a:r>
              <a:rPr sz="2000" dirty="0">
                <a:latin typeface="Times New Roman"/>
                <a:cs typeface="Times New Roman"/>
              </a:rPr>
              <a:t>C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1913"/>
              </a:lnSpc>
              <a:tabLst>
                <a:tab pos="521924" algn="l"/>
              </a:tabLst>
            </a:pPr>
            <a:r>
              <a:rPr sz="2000" dirty="0">
                <a:latin typeface="Symbol"/>
                <a:cs typeface="Symbol"/>
              </a:rPr>
              <a:t>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18651" y="2626180"/>
            <a:ext cx="12319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18651" y="2256151"/>
            <a:ext cx="64516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34622" algn="l"/>
              </a:tabLst>
            </a:pPr>
            <a:r>
              <a:rPr sz="2000" dirty="0">
                <a:latin typeface="Symbol"/>
                <a:cs typeface="Symbol"/>
              </a:rPr>
              <a:t>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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87925" y="3839575"/>
            <a:ext cx="4108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40964" algn="l"/>
              </a:tabLst>
            </a:pPr>
            <a:r>
              <a:rPr sz="1100" spc="5" dirty="0">
                <a:latin typeface="Symbol"/>
                <a:cs typeface="Symbol"/>
              </a:rPr>
              <a:t>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spc="5" dirty="0">
                <a:latin typeface="Symbol"/>
                <a:cs typeface="Symbol"/>
              </a:rPr>
              <a:t>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602677" y="3920851"/>
            <a:ext cx="570865" cy="2857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145"/>
              </a:lnSpc>
            </a:pPr>
            <a:r>
              <a:rPr sz="1100" spc="20" dirty="0">
                <a:latin typeface="Symbol"/>
                <a:cs typeface="Symbol"/>
              </a:rPr>
              <a:t></a:t>
            </a:r>
            <a:r>
              <a:rPr sz="1700" spc="30" baseline="-4830" dirty="0">
                <a:latin typeface="Symbol"/>
                <a:cs typeface="Symbol"/>
              </a:rPr>
              <a:t></a:t>
            </a:r>
            <a:r>
              <a:rPr sz="1700" spc="30" baseline="-4830" dirty="0">
                <a:latin typeface="Times New Roman"/>
                <a:cs typeface="Times New Roman"/>
              </a:rPr>
              <a:t>  </a:t>
            </a:r>
            <a:r>
              <a:rPr sz="1700" spc="15" baseline="36231" dirty="0">
                <a:latin typeface="Times New Roman"/>
                <a:cs typeface="Times New Roman"/>
              </a:rPr>
              <a:t>C  </a:t>
            </a:r>
            <a:r>
              <a:rPr sz="1700" spc="7" baseline="-4830" dirty="0">
                <a:latin typeface="Symbol"/>
                <a:cs typeface="Symbol"/>
              </a:rPr>
              <a:t></a:t>
            </a:r>
            <a:r>
              <a:rPr sz="1700" spc="52" baseline="-48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</a:t>
            </a:r>
            <a:endParaRPr sz="1100">
              <a:latin typeface="Times New Roman"/>
              <a:cs typeface="Times New Roman"/>
            </a:endParaRPr>
          </a:p>
          <a:p>
            <a:pPr marL="10159" algn="ctr">
              <a:lnSpc>
                <a:spcPts val="1145"/>
              </a:lnSpc>
            </a:pPr>
            <a:r>
              <a:rPr sz="1700" spc="7" baseline="-7246" dirty="0">
                <a:latin typeface="Symbol"/>
                <a:cs typeface="Symbol"/>
              </a:rPr>
              <a:t></a:t>
            </a:r>
            <a:r>
              <a:rPr sz="1700" spc="7" baseline="-7246" dirty="0">
                <a:latin typeface="Times New Roman"/>
                <a:cs typeface="Times New Roman"/>
              </a:rPr>
              <a:t> </a:t>
            </a:r>
            <a:r>
              <a:rPr sz="1100" spc="45" dirty="0">
                <a:latin typeface="Times New Roman"/>
                <a:cs typeface="Times New Roman"/>
              </a:rPr>
              <a:t>2m</a:t>
            </a:r>
            <a:r>
              <a:rPr sz="1100" spc="-105" dirty="0">
                <a:latin typeface="Times New Roman"/>
                <a:cs typeface="Times New Roman"/>
              </a:rPr>
              <a:t> </a:t>
            </a:r>
            <a:r>
              <a:rPr sz="1700" spc="7" baseline="-7246" dirty="0">
                <a:latin typeface="Symbol"/>
                <a:cs typeface="Symbol"/>
              </a:rPr>
              <a:t></a:t>
            </a:r>
            <a:endParaRPr sz="1700" baseline="-7246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22198" y="5078730"/>
            <a:ext cx="70485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spc="5" dirty="0">
                <a:solidFill>
                  <a:srgbClr val="103053"/>
                </a:solidFill>
                <a:latin typeface="Times New Roman"/>
                <a:cs typeface="Times New Roman"/>
              </a:rPr>
              <a:t>R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ecall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99644" y="6007202"/>
            <a:ext cx="167195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By</a:t>
            </a:r>
            <a:r>
              <a:rPr sz="2000" b="1" spc="-100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substitution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5450" y="2834934"/>
            <a:ext cx="331471" cy="0"/>
          </a:xfrm>
          <a:custGeom>
            <a:avLst/>
            <a:gdLst/>
            <a:ahLst/>
            <a:cxnLst/>
            <a:rect l="l" t="t" r="r" b="b"/>
            <a:pathLst>
              <a:path w="331469">
                <a:moveTo>
                  <a:pt x="0" y="0"/>
                </a:moveTo>
                <a:lnTo>
                  <a:pt x="331053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88530" y="2834934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5">
                <a:moveTo>
                  <a:pt x="0" y="0"/>
                </a:moveTo>
                <a:lnTo>
                  <a:pt x="205008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30404" y="2876287"/>
            <a:ext cx="31750" cy="18415"/>
          </a:xfrm>
          <a:custGeom>
            <a:avLst/>
            <a:gdLst/>
            <a:ahLst/>
            <a:cxnLst/>
            <a:rect l="l" t="t" r="r" b="b"/>
            <a:pathLst>
              <a:path w="31750" h="18414">
                <a:moveTo>
                  <a:pt x="0" y="17813"/>
                </a:moveTo>
                <a:lnTo>
                  <a:pt x="31207" y="0"/>
                </a:lnTo>
              </a:path>
            </a:pathLst>
          </a:custGeom>
          <a:ln w="10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1611" y="2881372"/>
            <a:ext cx="45720" cy="264160"/>
          </a:xfrm>
          <a:custGeom>
            <a:avLst/>
            <a:gdLst/>
            <a:ahLst/>
            <a:cxnLst/>
            <a:rect l="l" t="t" r="r" b="b"/>
            <a:pathLst>
              <a:path w="45719" h="264160">
                <a:moveTo>
                  <a:pt x="0" y="0"/>
                </a:moveTo>
                <a:lnTo>
                  <a:pt x="45191" y="264002"/>
                </a:lnTo>
              </a:path>
            </a:pathLst>
          </a:custGeom>
          <a:ln w="203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11905" y="2439895"/>
            <a:ext cx="60325" cy="705485"/>
          </a:xfrm>
          <a:custGeom>
            <a:avLst/>
            <a:gdLst/>
            <a:ahLst/>
            <a:cxnLst/>
            <a:rect l="l" t="t" r="r" b="b"/>
            <a:pathLst>
              <a:path w="60325" h="705485">
                <a:moveTo>
                  <a:pt x="0" y="705479"/>
                </a:moveTo>
                <a:lnTo>
                  <a:pt x="59836" y="0"/>
                </a:lnTo>
              </a:path>
            </a:pathLst>
          </a:custGeom>
          <a:ln w="101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71743" y="2439895"/>
            <a:ext cx="1142364" cy="0"/>
          </a:xfrm>
          <a:custGeom>
            <a:avLst/>
            <a:gdLst/>
            <a:ahLst/>
            <a:cxnLst/>
            <a:rect l="l" t="t" r="r" b="b"/>
            <a:pathLst>
              <a:path w="1142364">
                <a:moveTo>
                  <a:pt x="0" y="0"/>
                </a:moveTo>
                <a:lnTo>
                  <a:pt x="1142166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00005" y="3718532"/>
            <a:ext cx="331471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053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83085" y="3718532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5008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24960" y="3759886"/>
            <a:ext cx="31750" cy="18415"/>
          </a:xfrm>
          <a:custGeom>
            <a:avLst/>
            <a:gdLst/>
            <a:ahLst/>
            <a:cxnLst/>
            <a:rect l="l" t="t" r="r" b="b"/>
            <a:pathLst>
              <a:path w="31750" h="18414">
                <a:moveTo>
                  <a:pt x="0" y="17813"/>
                </a:moveTo>
                <a:lnTo>
                  <a:pt x="31205" y="0"/>
                </a:lnTo>
              </a:path>
            </a:pathLst>
          </a:custGeom>
          <a:ln w="10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56164" y="3764977"/>
            <a:ext cx="45720" cy="264160"/>
          </a:xfrm>
          <a:custGeom>
            <a:avLst/>
            <a:gdLst/>
            <a:ahLst/>
            <a:cxnLst/>
            <a:rect l="l" t="t" r="r" b="b"/>
            <a:pathLst>
              <a:path w="45719" h="264160">
                <a:moveTo>
                  <a:pt x="0" y="0"/>
                </a:moveTo>
                <a:lnTo>
                  <a:pt x="45191" y="263996"/>
                </a:lnTo>
              </a:path>
            </a:pathLst>
          </a:custGeom>
          <a:ln w="203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06460" y="3323495"/>
            <a:ext cx="60325" cy="705485"/>
          </a:xfrm>
          <a:custGeom>
            <a:avLst/>
            <a:gdLst/>
            <a:ahLst/>
            <a:cxnLst/>
            <a:rect l="l" t="t" r="r" b="b"/>
            <a:pathLst>
              <a:path w="60325" h="705485">
                <a:moveTo>
                  <a:pt x="0" y="705479"/>
                </a:moveTo>
                <a:lnTo>
                  <a:pt x="59836" y="0"/>
                </a:lnTo>
              </a:path>
            </a:pathLst>
          </a:custGeom>
          <a:ln w="101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66297" y="3323494"/>
            <a:ext cx="1142364" cy="0"/>
          </a:xfrm>
          <a:custGeom>
            <a:avLst/>
            <a:gdLst/>
            <a:ahLst/>
            <a:cxnLst/>
            <a:rect l="l" t="t" r="r" b="b"/>
            <a:pathLst>
              <a:path w="1142364">
                <a:moveTo>
                  <a:pt x="0" y="0"/>
                </a:moveTo>
                <a:lnTo>
                  <a:pt x="1142173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68317" y="3718532"/>
            <a:ext cx="331471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065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51416" y="3718532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5002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93284" y="3759886"/>
            <a:ext cx="31750" cy="18415"/>
          </a:xfrm>
          <a:custGeom>
            <a:avLst/>
            <a:gdLst/>
            <a:ahLst/>
            <a:cxnLst/>
            <a:rect l="l" t="t" r="r" b="b"/>
            <a:pathLst>
              <a:path w="31750" h="18414">
                <a:moveTo>
                  <a:pt x="0" y="17813"/>
                </a:moveTo>
                <a:lnTo>
                  <a:pt x="31192" y="0"/>
                </a:lnTo>
              </a:path>
            </a:pathLst>
          </a:custGeom>
          <a:ln w="10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624478" y="3764977"/>
            <a:ext cx="45720" cy="264160"/>
          </a:xfrm>
          <a:custGeom>
            <a:avLst/>
            <a:gdLst/>
            <a:ahLst/>
            <a:cxnLst/>
            <a:rect l="l" t="t" r="r" b="b"/>
            <a:pathLst>
              <a:path w="45720" h="264160">
                <a:moveTo>
                  <a:pt x="0" y="0"/>
                </a:moveTo>
                <a:lnTo>
                  <a:pt x="45203" y="263996"/>
                </a:lnTo>
              </a:path>
            </a:pathLst>
          </a:custGeom>
          <a:ln w="203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74772" y="3323495"/>
            <a:ext cx="60325" cy="705485"/>
          </a:xfrm>
          <a:custGeom>
            <a:avLst/>
            <a:gdLst/>
            <a:ahLst/>
            <a:cxnLst/>
            <a:rect l="l" t="t" r="r" b="b"/>
            <a:pathLst>
              <a:path w="60325" h="705485">
                <a:moveTo>
                  <a:pt x="0" y="705479"/>
                </a:moveTo>
                <a:lnTo>
                  <a:pt x="59849" y="0"/>
                </a:lnTo>
              </a:path>
            </a:pathLst>
          </a:custGeom>
          <a:ln w="101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34623" y="3323494"/>
            <a:ext cx="1142364" cy="0"/>
          </a:xfrm>
          <a:custGeom>
            <a:avLst/>
            <a:gdLst/>
            <a:ahLst/>
            <a:cxnLst/>
            <a:rect l="l" t="t" r="r" b="b"/>
            <a:pathLst>
              <a:path w="1142365">
                <a:moveTo>
                  <a:pt x="0" y="0"/>
                </a:moveTo>
                <a:lnTo>
                  <a:pt x="1142160" y="0"/>
                </a:lnTo>
              </a:path>
            </a:pathLst>
          </a:custGeom>
          <a:ln w="101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194838" y="3814392"/>
            <a:ext cx="146686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944" dirty="0">
                <a:latin typeface="Symbol"/>
                <a:cs typeface="Symbol"/>
              </a:rPr>
              <a:t></a:t>
            </a:r>
            <a:r>
              <a:rPr sz="2800" spc="15" baseline="-19005" dirty="0">
                <a:latin typeface="Symbol"/>
                <a:cs typeface="Symbol"/>
              </a:rPr>
              <a:t></a:t>
            </a:r>
            <a:endParaRPr sz="2800" baseline="-19005">
              <a:latin typeface="Symbol"/>
              <a:cs typeface="Symbol"/>
            </a:endParaRPr>
          </a:p>
        </p:txBody>
      </p:sp>
      <p:sp>
        <p:nvSpPr>
          <p:cNvPr id="58" name="object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9" name="object 59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32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194838" y="3397080"/>
            <a:ext cx="146686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</a:t>
            </a:r>
            <a:endParaRPr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94640" y="3580303"/>
            <a:ext cx="32639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15" baseline="-21929" dirty="0">
                <a:latin typeface="Symbol"/>
                <a:cs typeface="Symbol"/>
              </a:rPr>
              <a:t></a:t>
            </a:r>
            <a:r>
              <a:rPr sz="2800" spc="150" baseline="-21929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</a:t>
            </a:r>
            <a:endParaRPr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94640" y="3261579"/>
            <a:ext cx="32639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15" baseline="-4385" dirty="0">
                <a:latin typeface="Symbol"/>
                <a:cs typeface="Symbol"/>
              </a:rPr>
              <a:t></a:t>
            </a:r>
            <a:r>
              <a:rPr sz="2800" spc="150" baseline="-43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</a:t>
            </a:r>
            <a:endParaRPr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49435" y="3438432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</a:t>
            </a:r>
            <a:endParaRPr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49435" y="3281945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59169" y="3538311"/>
            <a:ext cx="16002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5" dirty="0">
                <a:latin typeface="Symbol"/>
                <a:cs typeface="Symbol"/>
              </a:rPr>
              <a:t></a:t>
            </a:r>
            <a:endParaRPr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29568" y="3558671"/>
            <a:ext cx="60769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9700" algn="l"/>
              </a:tabLst>
            </a:pPr>
            <a:r>
              <a:rPr spc="10" dirty="0">
                <a:latin typeface="Symbol"/>
                <a:cs typeface="Symbol"/>
              </a:rPr>
              <a:t></a:t>
            </a:r>
            <a:r>
              <a:rPr spc="10" dirty="0">
                <a:latin typeface="Times New Roman"/>
                <a:cs typeface="Times New Roman"/>
              </a:rPr>
              <a:t>	</a:t>
            </a:r>
            <a:r>
              <a:rPr spc="1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26327" y="3281945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81111" y="3438432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</a:t>
            </a:r>
            <a:endParaRPr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81111" y="3878642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81111" y="3281945"/>
            <a:ext cx="12001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61243" y="3558671"/>
            <a:ext cx="60769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9700" algn="l"/>
              </a:tabLst>
            </a:pPr>
            <a:r>
              <a:rPr spc="10" dirty="0">
                <a:latin typeface="Symbol"/>
                <a:cs typeface="Symbol"/>
              </a:rPr>
              <a:t></a:t>
            </a:r>
            <a:r>
              <a:rPr spc="10" dirty="0">
                <a:latin typeface="Times New Roman"/>
                <a:cs typeface="Times New Roman"/>
              </a:rPr>
              <a:t>	</a:t>
            </a:r>
            <a:r>
              <a:rPr spc="1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96289" y="2654705"/>
            <a:ext cx="16002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5" dirty="0">
                <a:latin typeface="Symbol"/>
                <a:cs typeface="Symbol"/>
              </a:rPr>
              <a:t></a:t>
            </a:r>
            <a:endParaRPr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66687" y="2675072"/>
            <a:ext cx="60769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9700" algn="l"/>
              </a:tabLst>
            </a:pPr>
            <a:r>
              <a:rPr spc="10" dirty="0">
                <a:latin typeface="Symbol"/>
                <a:cs typeface="Symbol"/>
              </a:rPr>
              <a:t></a:t>
            </a:r>
            <a:r>
              <a:rPr spc="10" dirty="0">
                <a:latin typeface="Times New Roman"/>
                <a:cs typeface="Times New Roman"/>
              </a:rPr>
              <a:t>	</a:t>
            </a:r>
            <a:r>
              <a:rPr spc="1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26264" y="3552762"/>
            <a:ext cx="387986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20011" algn="l"/>
              </a:tabLst>
            </a:pPr>
            <a:r>
              <a:rPr sz="1100" spc="10" dirty="0">
                <a:latin typeface="Symbol"/>
                <a:cs typeface="Symbol"/>
              </a:rPr>
              <a:t></a:t>
            </a:r>
            <a:r>
              <a:rPr sz="1100" spc="10" dirty="0">
                <a:latin typeface="Times New Roman"/>
                <a:cs typeface="Times New Roman"/>
              </a:rPr>
              <a:t>	</a:t>
            </a:r>
            <a:r>
              <a:rPr sz="1100" spc="10" dirty="0">
                <a:latin typeface="Symbol"/>
                <a:cs typeface="Symbol"/>
              </a:rPr>
              <a:t>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55257" y="3729153"/>
            <a:ext cx="56578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0" dirty="0">
                <a:latin typeface="Times New Roman"/>
                <a:cs typeface="Times New Roman"/>
              </a:rPr>
              <a:t>m </a:t>
            </a:r>
            <a:r>
              <a:rPr sz="2800" spc="15" baseline="-35087" dirty="0">
                <a:latin typeface="Symbol"/>
                <a:cs typeface="Symbol"/>
              </a:rPr>
              <a:t></a:t>
            </a:r>
            <a:r>
              <a:rPr sz="2800" spc="127" baseline="-35087" dirty="0">
                <a:latin typeface="Times New Roman"/>
                <a:cs typeface="Times New Roman"/>
              </a:rPr>
              <a:t> </a:t>
            </a:r>
            <a:r>
              <a:rPr sz="2800" spc="-690" baseline="-19005" dirty="0">
                <a:latin typeface="Symbol"/>
                <a:cs typeface="Symbol"/>
              </a:rPr>
              <a:t></a:t>
            </a:r>
            <a:r>
              <a:rPr sz="2800" spc="-690" baseline="-39473" dirty="0">
                <a:latin typeface="Symbol"/>
                <a:cs typeface="Symbol"/>
              </a:rPr>
              <a:t></a:t>
            </a:r>
            <a:endParaRPr sz="2800" baseline="-39473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80091" y="3384369"/>
            <a:ext cx="54102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10" dirty="0">
                <a:latin typeface="Times New Roman"/>
                <a:cs typeface="Times New Roman"/>
              </a:rPr>
              <a:t>k</a:t>
            </a:r>
            <a:r>
              <a:rPr i="1" spc="275" dirty="0">
                <a:latin typeface="Times New Roman"/>
                <a:cs typeface="Times New Roman"/>
              </a:rPr>
              <a:t> </a:t>
            </a:r>
            <a:r>
              <a:rPr sz="2800" spc="75" baseline="-13157" dirty="0">
                <a:latin typeface="Symbol"/>
                <a:cs typeface="Symbol"/>
              </a:rPr>
              <a:t></a:t>
            </a:r>
            <a:r>
              <a:rPr sz="2800" i="1" spc="75" baseline="-35087" dirty="0">
                <a:latin typeface="Times New Roman"/>
                <a:cs typeface="Times New Roman"/>
              </a:rPr>
              <a:t>t</a:t>
            </a:r>
            <a:r>
              <a:rPr sz="2800" spc="75" baseline="-2923" dirty="0">
                <a:latin typeface="Symbol"/>
                <a:cs typeface="Symbol"/>
              </a:rPr>
              <a:t></a:t>
            </a:r>
            <a:endParaRPr sz="2800" baseline="-2923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29568" y="3402183"/>
            <a:ext cx="607694" cy="2984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r>
              <a:rPr spc="10" dirty="0">
                <a:latin typeface="Times New Roman"/>
                <a:cs typeface="Times New Roman"/>
              </a:rPr>
              <a:t>  </a:t>
            </a:r>
            <a:r>
              <a:rPr sz="2800" i="1" spc="22" baseline="4385" dirty="0">
                <a:latin typeface="Times New Roman"/>
                <a:cs typeface="Times New Roman"/>
              </a:rPr>
              <a:t>C</a:t>
            </a:r>
            <a:r>
              <a:rPr sz="2800" i="1" spc="397" baseline="43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90855" y="3538312"/>
            <a:ext cx="1578610" cy="638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7634" marR="5080" indent="-434936" algn="r">
              <a:buChar char=""/>
              <a:tabLst>
                <a:tab pos="448269" algn="l"/>
                <a:tab pos="1144802" algn="l"/>
              </a:tabLst>
            </a:pPr>
            <a:r>
              <a:rPr sz="2800" spc="15" baseline="-30701" dirty="0">
                <a:latin typeface="Symbol"/>
                <a:cs typeface="Symbol"/>
              </a:rPr>
              <a:t></a:t>
            </a:r>
            <a:r>
              <a:rPr sz="2800" spc="15" baseline="-30701" dirty="0">
                <a:latin typeface="Times New Roman"/>
                <a:cs typeface="Times New Roman"/>
              </a:rPr>
              <a:t> </a:t>
            </a:r>
            <a:r>
              <a:rPr sz="2800" spc="-15" baseline="-30701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Symbol"/>
                <a:cs typeface="Symbol"/>
              </a:rPr>
              <a:t></a:t>
            </a:r>
            <a:r>
              <a:rPr spc="-186" dirty="0">
                <a:latin typeface="Times New Roman"/>
                <a:cs typeface="Times New Roman"/>
              </a:rPr>
              <a:t> </a:t>
            </a:r>
            <a:r>
              <a:rPr i="1" spc="15" dirty="0">
                <a:latin typeface="Times New Roman"/>
                <a:cs typeface="Times New Roman"/>
              </a:rPr>
              <a:t>C</a:t>
            </a:r>
            <a:r>
              <a:rPr i="1" dirty="0">
                <a:latin typeface="Times New Roman"/>
                <a:cs typeface="Times New Roman"/>
              </a:rPr>
              <a:t>	</a:t>
            </a:r>
            <a:r>
              <a:rPr i="1" spc="10" dirty="0">
                <a:latin typeface="Times New Roman"/>
                <a:cs typeface="Times New Roman"/>
              </a:rPr>
              <a:t>Sin</a:t>
            </a:r>
            <a:r>
              <a:rPr sz="2800" spc="15" baseline="-30701" dirty="0">
                <a:latin typeface="Symbol"/>
                <a:cs typeface="Symbol"/>
              </a:rPr>
              <a:t></a:t>
            </a:r>
            <a:endParaRPr sz="2800" baseline="-30701">
              <a:latin typeface="Symbol"/>
              <a:cs typeface="Symbol"/>
            </a:endParaRPr>
          </a:p>
          <a:p>
            <a:pPr marR="5080" algn="r">
              <a:spcBef>
                <a:spcPts val="400"/>
              </a:spcBef>
            </a:pPr>
            <a:r>
              <a:rPr spc="1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11766" y="3384369"/>
            <a:ext cx="40005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10" dirty="0">
                <a:latin typeface="Times New Roman"/>
                <a:cs typeface="Times New Roman"/>
              </a:rPr>
              <a:t>k</a:t>
            </a:r>
            <a:r>
              <a:rPr i="1" spc="265" dirty="0">
                <a:latin typeface="Times New Roman"/>
                <a:cs typeface="Times New Roman"/>
              </a:rPr>
              <a:t> </a:t>
            </a:r>
            <a:r>
              <a:rPr sz="2800" spc="-7" baseline="-13157" dirty="0">
                <a:latin typeface="Symbol"/>
                <a:cs typeface="Symbol"/>
              </a:rPr>
              <a:t></a:t>
            </a:r>
            <a:r>
              <a:rPr sz="2800" i="1" spc="-7" baseline="-35087" dirty="0">
                <a:latin typeface="Times New Roman"/>
                <a:cs typeface="Times New Roman"/>
              </a:rPr>
              <a:t>t</a:t>
            </a:r>
            <a:endParaRPr sz="2800" baseline="-35087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261243" y="3402183"/>
            <a:ext cx="607694" cy="2984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r>
              <a:rPr spc="10" dirty="0">
                <a:latin typeface="Times New Roman"/>
                <a:cs typeface="Times New Roman"/>
              </a:rPr>
              <a:t>  </a:t>
            </a:r>
            <a:r>
              <a:rPr sz="2800" i="1" spc="22" baseline="4385" dirty="0">
                <a:latin typeface="Times New Roman"/>
                <a:cs typeface="Times New Roman"/>
              </a:rPr>
              <a:t>C</a:t>
            </a:r>
            <a:r>
              <a:rPr sz="2800" i="1" spc="397" baseline="43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194837" y="3538311"/>
            <a:ext cx="906144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-22" baseline="-10233" dirty="0">
                <a:latin typeface="Symbol"/>
                <a:cs typeface="Symbol"/>
              </a:rPr>
              <a:t></a:t>
            </a:r>
            <a:r>
              <a:rPr i="1" spc="-15" dirty="0">
                <a:latin typeface="Times New Roman"/>
                <a:cs typeface="Times New Roman"/>
              </a:rPr>
              <a:t>C</a:t>
            </a:r>
            <a:r>
              <a:rPr i="1" spc="400" dirty="0">
                <a:latin typeface="Times New Roman"/>
                <a:cs typeface="Times New Roman"/>
              </a:rPr>
              <a:t> </a:t>
            </a:r>
            <a:r>
              <a:rPr i="1" spc="20" dirty="0">
                <a:latin typeface="Times New Roman"/>
                <a:cs typeface="Times New Roman"/>
              </a:rPr>
              <a:t>Cos</a:t>
            </a:r>
            <a:r>
              <a:rPr sz="2800" spc="30" baseline="-30701" dirty="0">
                <a:latin typeface="Symbol"/>
                <a:cs typeface="Symbol"/>
              </a:rPr>
              <a:t></a:t>
            </a:r>
            <a:endParaRPr sz="2800" baseline="-30701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66687" y="2518566"/>
            <a:ext cx="607694" cy="2984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r>
              <a:rPr spc="10" dirty="0">
                <a:latin typeface="Times New Roman"/>
                <a:cs typeface="Times New Roman"/>
              </a:rPr>
              <a:t>  </a:t>
            </a:r>
            <a:r>
              <a:rPr sz="2800" i="1" spc="22" baseline="4385" dirty="0">
                <a:latin typeface="Times New Roman"/>
                <a:cs typeface="Times New Roman"/>
              </a:rPr>
              <a:t>C</a:t>
            </a:r>
            <a:r>
              <a:rPr sz="2800" i="1" spc="397" baseline="43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644137" y="3245678"/>
            <a:ext cx="69723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30" baseline="-30303" dirty="0">
                <a:latin typeface="Symbol"/>
                <a:cs typeface="Symbol"/>
              </a:rPr>
              <a:t></a:t>
            </a:r>
            <a:r>
              <a:rPr sz="1100" spc="20" dirty="0">
                <a:latin typeface="Symbol"/>
                <a:cs typeface="Symbol"/>
              </a:rPr>
              <a:t></a:t>
            </a:r>
            <a:r>
              <a:rPr sz="1100" spc="20" dirty="0">
                <a:latin typeface="Times New Roman"/>
                <a:cs typeface="Times New Roman"/>
              </a:rPr>
              <a:t>  </a:t>
            </a:r>
            <a:r>
              <a:rPr sz="1600" i="1" u="sng" spc="22" baseline="5050" dirty="0">
                <a:latin typeface="Times New Roman"/>
                <a:cs typeface="Times New Roman"/>
              </a:rPr>
              <a:t>C  </a:t>
            </a:r>
            <a:r>
              <a:rPr sz="1100" spc="10" dirty="0">
                <a:latin typeface="Symbol"/>
                <a:cs typeface="Symbol"/>
              </a:rPr>
              <a:t>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600" i="1" spc="7" baseline="-30303" dirty="0">
                <a:latin typeface="Times New Roman"/>
                <a:cs typeface="Times New Roman"/>
              </a:rPr>
              <a:t>t</a:t>
            </a:r>
            <a:r>
              <a:rPr sz="1600" i="1" spc="-113" baseline="-30303" dirty="0">
                <a:latin typeface="Times New Roman"/>
                <a:cs typeface="Times New Roman"/>
              </a:rPr>
              <a:t> </a:t>
            </a:r>
            <a:r>
              <a:rPr sz="2800" spc="15" baseline="-4385" dirty="0">
                <a:latin typeface="Symbol"/>
                <a:cs typeface="Symbol"/>
              </a:rPr>
              <a:t></a:t>
            </a:r>
            <a:endParaRPr sz="2800" baseline="-4385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322290" y="3338374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218" y="3700984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53964" y="3338374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61598" y="3700984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26264" y="3438248"/>
            <a:ext cx="387986" cy="25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45"/>
              </a:lnSpc>
              <a:tabLst>
                <a:tab pos="307313" algn="l"/>
              </a:tabLst>
            </a:pPr>
            <a:r>
              <a:rPr sz="1100" spc="10" dirty="0">
                <a:latin typeface="Symbol"/>
                <a:cs typeface="Symbol"/>
              </a:rPr>
              <a:t></a:t>
            </a:r>
            <a:r>
              <a:rPr sz="1100" spc="10" dirty="0">
                <a:latin typeface="Times New Roman"/>
                <a:cs typeface="Times New Roman"/>
              </a:rPr>
              <a:t>	</a:t>
            </a:r>
            <a:r>
              <a:rPr sz="1100" spc="10" dirty="0">
                <a:latin typeface="Symbol"/>
                <a:cs typeface="Symbol"/>
              </a:rPr>
              <a:t></a:t>
            </a:r>
            <a:endParaRPr sz="1100">
              <a:latin typeface="Symbol"/>
              <a:cs typeface="Symbol"/>
            </a:endParaRPr>
          </a:p>
          <a:p>
            <a:pPr marL="3810" algn="ctr">
              <a:lnSpc>
                <a:spcPts val="1045"/>
              </a:lnSpc>
            </a:pPr>
            <a:r>
              <a:rPr sz="1100" spc="49" dirty="0">
                <a:latin typeface="Times New Roman"/>
                <a:cs typeface="Times New Roman"/>
              </a:rPr>
              <a:t>2</a:t>
            </a:r>
            <a:r>
              <a:rPr sz="1100" i="1" spc="49" dirty="0">
                <a:latin typeface="Times New Roman"/>
                <a:cs typeface="Times New Roman"/>
              </a:rPr>
              <a:t>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59410" y="2454770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729568" y="3729152"/>
            <a:ext cx="607694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15" baseline="-7309" dirty="0">
                <a:latin typeface="Symbol"/>
                <a:cs typeface="Symbol"/>
              </a:rPr>
              <a:t></a:t>
            </a:r>
            <a:r>
              <a:rPr sz="2800" spc="15" baseline="-7309" dirty="0">
                <a:latin typeface="Times New Roman"/>
                <a:cs typeface="Times New Roman"/>
              </a:rPr>
              <a:t> </a:t>
            </a:r>
            <a:r>
              <a:rPr spc="25" dirty="0">
                <a:latin typeface="Times New Roman"/>
                <a:cs typeface="Times New Roman"/>
              </a:rPr>
              <a:t>2</a:t>
            </a:r>
            <a:r>
              <a:rPr i="1" spc="25" dirty="0">
                <a:latin typeface="Times New Roman"/>
                <a:cs typeface="Times New Roman"/>
              </a:rPr>
              <a:t>m</a:t>
            </a:r>
            <a:r>
              <a:rPr i="1" spc="-340" dirty="0">
                <a:latin typeface="Times New Roman"/>
                <a:cs typeface="Times New Roman"/>
              </a:rPr>
              <a:t> </a:t>
            </a:r>
            <a:r>
              <a:rPr sz="2800" spc="15" baseline="-7309" dirty="0">
                <a:latin typeface="Symbol"/>
                <a:cs typeface="Symbol"/>
              </a:rPr>
              <a:t></a:t>
            </a:r>
            <a:endParaRPr sz="2800" baseline="-7309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261244" y="3729153"/>
            <a:ext cx="128460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37810" algn="l"/>
              </a:tabLst>
            </a:pPr>
            <a:r>
              <a:rPr sz="2800" spc="15" baseline="-7309" dirty="0">
                <a:latin typeface="Symbol"/>
                <a:cs typeface="Symbol"/>
              </a:rPr>
              <a:t></a:t>
            </a:r>
            <a:r>
              <a:rPr sz="2800" spc="-135" baseline="-7309" dirty="0">
                <a:latin typeface="Times New Roman"/>
                <a:cs typeface="Times New Roman"/>
              </a:rPr>
              <a:t> </a:t>
            </a:r>
            <a:r>
              <a:rPr spc="25" dirty="0">
                <a:latin typeface="Times New Roman"/>
                <a:cs typeface="Times New Roman"/>
              </a:rPr>
              <a:t>2</a:t>
            </a:r>
            <a:r>
              <a:rPr i="1" spc="25" dirty="0">
                <a:latin typeface="Times New Roman"/>
                <a:cs typeface="Times New Roman"/>
              </a:rPr>
              <a:t>m</a:t>
            </a:r>
            <a:r>
              <a:rPr i="1" spc="-140" dirty="0">
                <a:latin typeface="Times New Roman"/>
                <a:cs typeface="Times New Roman"/>
              </a:rPr>
              <a:t> </a:t>
            </a:r>
            <a:r>
              <a:rPr sz="2800" spc="15" baseline="-7309" dirty="0">
                <a:latin typeface="Symbol"/>
                <a:cs typeface="Symbol"/>
              </a:rPr>
              <a:t></a:t>
            </a:r>
            <a:r>
              <a:rPr sz="2800" spc="15" baseline="-7309" dirty="0">
                <a:latin typeface="Times New Roman"/>
                <a:cs typeface="Times New Roman"/>
              </a:rPr>
              <a:t>	</a:t>
            </a:r>
            <a:r>
              <a:rPr i="1" spc="20" dirty="0">
                <a:latin typeface="Times New Roman"/>
                <a:cs typeface="Times New Roman"/>
              </a:rPr>
              <a:t>m</a:t>
            </a:r>
            <a:r>
              <a:rPr i="1" spc="-85" dirty="0">
                <a:latin typeface="Times New Roman"/>
                <a:cs typeface="Times New Roman"/>
              </a:rPr>
              <a:t> </a:t>
            </a:r>
            <a:r>
              <a:rPr sz="2800" spc="15" baseline="-35087" dirty="0">
                <a:latin typeface="Symbol"/>
                <a:cs typeface="Symbol"/>
              </a:rPr>
              <a:t></a:t>
            </a:r>
            <a:endParaRPr sz="2800" baseline="-35087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20246" y="3538311"/>
            <a:ext cx="737871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45" dirty="0">
                <a:latin typeface="Times New Roman"/>
                <a:cs typeface="Times New Roman"/>
              </a:rPr>
              <a:t>x</a:t>
            </a:r>
            <a:r>
              <a:rPr spc="45" dirty="0">
                <a:latin typeface="Times New Roman"/>
                <a:cs typeface="Times New Roman"/>
              </a:rPr>
              <a:t>(</a:t>
            </a:r>
            <a:r>
              <a:rPr i="1" spc="45" dirty="0">
                <a:latin typeface="Times New Roman"/>
                <a:cs typeface="Times New Roman"/>
              </a:rPr>
              <a:t>t</a:t>
            </a:r>
            <a:r>
              <a:rPr spc="45" dirty="0">
                <a:latin typeface="Times New Roman"/>
                <a:cs typeface="Times New Roman"/>
              </a:rPr>
              <a:t>) </a:t>
            </a:r>
            <a:r>
              <a:rPr spc="15" dirty="0">
                <a:latin typeface="Symbol"/>
                <a:cs typeface="Symbol"/>
              </a:rPr>
              <a:t></a:t>
            </a:r>
            <a:r>
              <a:rPr spc="-229" dirty="0">
                <a:latin typeface="Times New Roman"/>
                <a:cs typeface="Times New Roman"/>
              </a:rPr>
              <a:t> </a:t>
            </a:r>
            <a:r>
              <a:rPr i="1" spc="10" dirty="0">
                <a:latin typeface="Times New Roman"/>
                <a:cs typeface="Times New Roman"/>
              </a:rPr>
              <a:t>e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438050" y="2654707"/>
            <a:ext cx="1755139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28273" algn="l"/>
              </a:tabLst>
            </a:pPr>
            <a:r>
              <a:rPr spc="15" dirty="0">
                <a:latin typeface="Symbol"/>
                <a:cs typeface="Symbol"/>
              </a:rPr>
              <a:t></a:t>
            </a:r>
            <a:r>
              <a:rPr spc="-66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0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10" dirty="0">
                <a:latin typeface="Times New Roman"/>
                <a:cs typeface="Times New Roman"/>
              </a:rPr>
              <a:t>{ima</a:t>
            </a:r>
            <a:r>
              <a:rPr spc="5" dirty="0">
                <a:latin typeface="Times New Roman"/>
                <a:cs typeface="Times New Roman"/>
              </a:rPr>
              <a:t>g</a:t>
            </a:r>
            <a:r>
              <a:rPr spc="10" dirty="0">
                <a:latin typeface="Times New Roman"/>
                <a:cs typeface="Times New Roman"/>
              </a:rPr>
              <a:t>inar</a:t>
            </a:r>
            <a:r>
              <a:rPr spc="-100" dirty="0">
                <a:latin typeface="Times New Roman"/>
                <a:cs typeface="Times New Roman"/>
              </a:rPr>
              <a:t>y</a:t>
            </a:r>
            <a:r>
              <a:rPr spc="10" dirty="0">
                <a:latin typeface="Times New Roman"/>
                <a:cs typeface="Times New Roman"/>
              </a:rPr>
              <a:t>}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66688" y="2500754"/>
            <a:ext cx="1128395" cy="641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8255" algn="r"/>
            <a:r>
              <a:rPr i="1" spc="10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  <a:p>
            <a:pPr marR="5080" algn="r">
              <a:spcBef>
                <a:spcPts val="434"/>
              </a:spcBef>
              <a:tabLst>
                <a:tab pos="925111" algn="l"/>
              </a:tabLst>
            </a:pPr>
            <a:r>
              <a:rPr sz="2800" spc="15" baseline="-7309" dirty="0">
                <a:latin typeface="Symbol"/>
                <a:cs typeface="Symbol"/>
              </a:rPr>
              <a:t></a:t>
            </a:r>
            <a:r>
              <a:rPr sz="2800" spc="-142" baseline="-7309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2</a:t>
            </a:r>
            <a:r>
              <a:rPr i="1" spc="20" dirty="0">
                <a:latin typeface="Times New Roman"/>
                <a:cs typeface="Times New Roman"/>
              </a:rPr>
              <a:t>m</a:t>
            </a:r>
            <a:r>
              <a:rPr i="1" spc="-145" dirty="0">
                <a:latin typeface="Times New Roman"/>
                <a:cs typeface="Times New Roman"/>
              </a:rPr>
              <a:t> </a:t>
            </a:r>
            <a:r>
              <a:rPr sz="2800" spc="15" baseline="-7309" dirty="0">
                <a:latin typeface="Symbol"/>
                <a:cs typeface="Symbol"/>
              </a:rPr>
              <a:t></a:t>
            </a:r>
            <a:r>
              <a:rPr sz="2800" baseline="-7309" dirty="0">
                <a:latin typeface="Times New Roman"/>
                <a:cs typeface="Times New Roman"/>
              </a:rPr>
              <a:t>	</a:t>
            </a:r>
            <a:r>
              <a:rPr i="1" spc="20" dirty="0">
                <a:latin typeface="Times New Roman"/>
                <a:cs typeface="Times New Roman"/>
              </a:rPr>
              <a:t>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83360" y="4599306"/>
            <a:ext cx="599503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Note: The system now has damped oscillatory</a:t>
            </a:r>
            <a:r>
              <a:rPr sz="2000" b="1" spc="-195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behavior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48639" y="1954405"/>
            <a:ext cx="309245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Condition </a:t>
            </a:r>
            <a:r>
              <a:rPr b="1" dirty="0">
                <a:solidFill>
                  <a:srgbClr val="FFB167"/>
                </a:solidFill>
                <a:latin typeface="Corbel"/>
                <a:cs typeface="Corbel"/>
              </a:rPr>
              <a:t>2,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UNDER</a:t>
            </a:r>
            <a:r>
              <a:rPr b="1" spc="-75" dirty="0">
                <a:solidFill>
                  <a:srgbClr val="FFB167"/>
                </a:solidFill>
                <a:latin typeface="Corbel"/>
                <a:cs typeface="Corbel"/>
              </a:rPr>
              <a:t>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DAMPING</a:t>
            </a:r>
            <a:endParaRPr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355" y="2043431"/>
            <a:ext cx="291465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Condition </a:t>
            </a:r>
            <a:r>
              <a:rPr b="1" dirty="0">
                <a:solidFill>
                  <a:srgbClr val="FFB167"/>
                </a:solidFill>
                <a:latin typeface="Corbel"/>
                <a:cs typeface="Corbel"/>
              </a:rPr>
              <a:t>3,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OVER</a:t>
            </a:r>
            <a:r>
              <a:rPr b="1" spc="-110" dirty="0">
                <a:solidFill>
                  <a:srgbClr val="FFB167"/>
                </a:solidFill>
                <a:latin typeface="Corbel"/>
                <a:cs typeface="Corbel"/>
              </a:rPr>
              <a:t> </a:t>
            </a:r>
            <a:r>
              <a:rPr b="1" spc="-5" dirty="0">
                <a:solidFill>
                  <a:srgbClr val="FFB167"/>
                </a:solidFill>
                <a:latin typeface="Corbel"/>
                <a:cs typeface="Corbel"/>
              </a:rPr>
              <a:t>DAMPING</a:t>
            </a:r>
            <a:endParaRPr>
              <a:latin typeface="Corbel"/>
              <a:cs typeface="Corbe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04227" y="3202590"/>
            <a:ext cx="331471" cy="0"/>
          </a:xfrm>
          <a:custGeom>
            <a:avLst/>
            <a:gdLst/>
            <a:ahLst/>
            <a:cxnLst/>
            <a:rect l="l" t="t" r="r" b="b"/>
            <a:pathLst>
              <a:path w="331469">
                <a:moveTo>
                  <a:pt x="0" y="0"/>
                </a:moveTo>
                <a:lnTo>
                  <a:pt x="331016" y="0"/>
                </a:lnTo>
              </a:path>
            </a:pathLst>
          </a:custGeom>
          <a:ln w="101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7217" y="320259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5">
                <a:moveTo>
                  <a:pt x="0" y="0"/>
                </a:moveTo>
                <a:lnTo>
                  <a:pt x="204991" y="0"/>
                </a:lnTo>
              </a:path>
            </a:pathLst>
          </a:custGeom>
          <a:ln w="101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29228" y="3243969"/>
            <a:ext cx="31750" cy="18415"/>
          </a:xfrm>
          <a:custGeom>
            <a:avLst/>
            <a:gdLst/>
            <a:ahLst/>
            <a:cxnLst/>
            <a:rect l="l" t="t" r="r" b="b"/>
            <a:pathLst>
              <a:path w="31750" h="18414">
                <a:moveTo>
                  <a:pt x="0" y="17824"/>
                </a:moveTo>
                <a:lnTo>
                  <a:pt x="31185" y="0"/>
                </a:lnTo>
              </a:path>
            </a:pathLst>
          </a:custGeom>
          <a:ln w="101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60414" y="3249061"/>
            <a:ext cx="45720" cy="264795"/>
          </a:xfrm>
          <a:custGeom>
            <a:avLst/>
            <a:gdLst/>
            <a:ahLst/>
            <a:cxnLst/>
            <a:rect l="l" t="t" r="r" b="b"/>
            <a:pathLst>
              <a:path w="45719" h="264795">
                <a:moveTo>
                  <a:pt x="0" y="0"/>
                </a:moveTo>
                <a:lnTo>
                  <a:pt x="45194" y="264172"/>
                </a:lnTo>
              </a:path>
            </a:pathLst>
          </a:custGeom>
          <a:ln w="203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10710" y="2807303"/>
            <a:ext cx="60325" cy="706120"/>
          </a:xfrm>
          <a:custGeom>
            <a:avLst/>
            <a:gdLst/>
            <a:ahLst/>
            <a:cxnLst/>
            <a:rect l="l" t="t" r="r" b="b"/>
            <a:pathLst>
              <a:path w="60325" h="706120">
                <a:moveTo>
                  <a:pt x="0" y="705931"/>
                </a:moveTo>
                <a:lnTo>
                  <a:pt x="59824" y="0"/>
                </a:lnTo>
              </a:path>
            </a:pathLst>
          </a:custGeom>
          <a:ln w="101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70535" y="2807303"/>
            <a:ext cx="1142364" cy="0"/>
          </a:xfrm>
          <a:custGeom>
            <a:avLst/>
            <a:gdLst/>
            <a:ahLst/>
            <a:cxnLst/>
            <a:rect l="l" t="t" r="r" b="b"/>
            <a:pathLst>
              <a:path w="1142364">
                <a:moveTo>
                  <a:pt x="0" y="0"/>
                </a:moveTo>
                <a:lnTo>
                  <a:pt x="1142045" y="0"/>
                </a:lnTo>
              </a:path>
            </a:pathLst>
          </a:custGeom>
          <a:ln w="101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75085" y="3938436"/>
            <a:ext cx="19050" cy="10795"/>
          </a:xfrm>
          <a:custGeom>
            <a:avLst/>
            <a:gdLst/>
            <a:ahLst/>
            <a:cxnLst/>
            <a:rect l="l" t="t" r="r" b="b"/>
            <a:pathLst>
              <a:path w="19050" h="10795">
                <a:moveTo>
                  <a:pt x="0" y="10182"/>
                </a:moveTo>
                <a:lnTo>
                  <a:pt x="18470" y="0"/>
                </a:lnTo>
              </a:path>
            </a:pathLst>
          </a:custGeom>
          <a:ln w="57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93556" y="3941617"/>
            <a:ext cx="27304" cy="156845"/>
          </a:xfrm>
          <a:custGeom>
            <a:avLst/>
            <a:gdLst/>
            <a:ahLst/>
            <a:cxnLst/>
            <a:rect l="l" t="t" r="r" b="b"/>
            <a:pathLst>
              <a:path w="27304" h="156845">
                <a:moveTo>
                  <a:pt x="0" y="0"/>
                </a:moveTo>
                <a:lnTo>
                  <a:pt x="26730" y="156598"/>
                </a:lnTo>
              </a:path>
            </a:pathLst>
          </a:custGeom>
          <a:ln w="11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22825" y="3679998"/>
            <a:ext cx="35560" cy="418465"/>
          </a:xfrm>
          <a:custGeom>
            <a:avLst/>
            <a:gdLst/>
            <a:ahLst/>
            <a:cxnLst/>
            <a:rect l="l" t="t" r="r" b="b"/>
            <a:pathLst>
              <a:path w="35560" h="418464">
                <a:moveTo>
                  <a:pt x="0" y="418218"/>
                </a:moveTo>
                <a:lnTo>
                  <a:pt x="35014" y="0"/>
                </a:lnTo>
              </a:path>
            </a:pathLst>
          </a:custGeom>
          <a:ln w="57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7841" y="3679997"/>
            <a:ext cx="676911" cy="0"/>
          </a:xfrm>
          <a:custGeom>
            <a:avLst/>
            <a:gdLst/>
            <a:ahLst/>
            <a:cxnLst/>
            <a:rect l="l" t="t" r="r" b="b"/>
            <a:pathLst>
              <a:path w="676910">
                <a:moveTo>
                  <a:pt x="0" y="0"/>
                </a:moveTo>
                <a:lnTo>
                  <a:pt x="676688" y="0"/>
                </a:lnTo>
              </a:path>
            </a:pathLst>
          </a:custGeom>
          <a:ln w="57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50584" y="3938436"/>
            <a:ext cx="19050" cy="10795"/>
          </a:xfrm>
          <a:custGeom>
            <a:avLst/>
            <a:gdLst/>
            <a:ahLst/>
            <a:cxnLst/>
            <a:rect l="l" t="t" r="r" b="b"/>
            <a:pathLst>
              <a:path w="19050" h="10795">
                <a:moveTo>
                  <a:pt x="0" y="10182"/>
                </a:moveTo>
                <a:lnTo>
                  <a:pt x="18451" y="0"/>
                </a:lnTo>
              </a:path>
            </a:pathLst>
          </a:custGeom>
          <a:ln w="57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69037" y="3941617"/>
            <a:ext cx="27304" cy="156845"/>
          </a:xfrm>
          <a:custGeom>
            <a:avLst/>
            <a:gdLst/>
            <a:ahLst/>
            <a:cxnLst/>
            <a:rect l="l" t="t" r="r" b="b"/>
            <a:pathLst>
              <a:path w="27304" h="156845">
                <a:moveTo>
                  <a:pt x="0" y="0"/>
                </a:moveTo>
                <a:lnTo>
                  <a:pt x="26742" y="156598"/>
                </a:lnTo>
              </a:path>
            </a:pathLst>
          </a:custGeom>
          <a:ln w="114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98318" y="3679998"/>
            <a:ext cx="35560" cy="418465"/>
          </a:xfrm>
          <a:custGeom>
            <a:avLst/>
            <a:gdLst/>
            <a:ahLst/>
            <a:cxnLst/>
            <a:rect l="l" t="t" r="r" b="b"/>
            <a:pathLst>
              <a:path w="35560" h="418464">
                <a:moveTo>
                  <a:pt x="0" y="418218"/>
                </a:moveTo>
                <a:lnTo>
                  <a:pt x="35014" y="0"/>
                </a:lnTo>
              </a:path>
            </a:pathLst>
          </a:custGeom>
          <a:ln w="57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33334" y="3679997"/>
            <a:ext cx="676911" cy="0"/>
          </a:xfrm>
          <a:custGeom>
            <a:avLst/>
            <a:gdLst/>
            <a:ahLst/>
            <a:cxnLst/>
            <a:rect l="l" t="t" r="r" b="b"/>
            <a:pathLst>
              <a:path w="676910">
                <a:moveTo>
                  <a:pt x="0" y="0"/>
                </a:moveTo>
                <a:lnTo>
                  <a:pt x="676688" y="0"/>
                </a:lnTo>
              </a:path>
            </a:pathLst>
          </a:custGeom>
          <a:ln w="57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80014" y="4282763"/>
            <a:ext cx="146686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864"/>
              </a:lnSpc>
            </a:pPr>
            <a:r>
              <a:rPr spc="10" dirty="0">
                <a:latin typeface="Symbol"/>
                <a:cs typeface="Symbol"/>
              </a:rPr>
              <a:t>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864"/>
              </a:lnSpc>
            </a:pPr>
            <a:r>
              <a:rPr spc="10" dirty="0">
                <a:latin typeface="Symbol"/>
                <a:cs typeface="Symbol"/>
              </a:rPr>
              <a:t></a:t>
            </a:r>
            <a:endParaRPr>
              <a:latin typeface="Symbol"/>
              <a:cs typeface="Symbol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6080014" y="3863916"/>
            <a:ext cx="146686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864"/>
              </a:lnSpc>
            </a:pPr>
            <a:r>
              <a:rPr spc="10" dirty="0">
                <a:latin typeface="Symbol"/>
                <a:cs typeface="Symbol"/>
              </a:rPr>
              <a:t>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864"/>
              </a:lnSpc>
            </a:pPr>
            <a:r>
              <a:rPr spc="10" dirty="0">
                <a:latin typeface="Symbol"/>
                <a:cs typeface="Symbol"/>
              </a:rPr>
              <a:t></a:t>
            </a:r>
            <a:endParaRPr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44911" y="3863917"/>
            <a:ext cx="146686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</a:t>
            </a:r>
            <a:endParaRPr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44911" y="4048519"/>
            <a:ext cx="146686" cy="730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059"/>
              </a:lnSpc>
            </a:pPr>
            <a:r>
              <a:rPr spc="10" dirty="0">
                <a:latin typeface="Symbol"/>
                <a:cs typeface="Symbol"/>
              </a:rPr>
              <a:t>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650"/>
              </a:lnSpc>
            </a:pPr>
            <a:r>
              <a:rPr spc="10" dirty="0">
                <a:latin typeface="Symbol"/>
                <a:cs typeface="Symbol"/>
              </a:rPr>
              <a:t>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864"/>
              </a:lnSpc>
            </a:pPr>
            <a:r>
              <a:rPr spc="10" dirty="0">
                <a:latin typeface="Symbol"/>
                <a:cs typeface="Symbol"/>
              </a:rPr>
              <a:t></a:t>
            </a:r>
            <a:endParaRPr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44911" y="3629671"/>
            <a:ext cx="146686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</a:t>
            </a:r>
            <a:endParaRPr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5005" y="3022405"/>
            <a:ext cx="16002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5" dirty="0">
                <a:latin typeface="Symbol"/>
                <a:cs typeface="Symbol"/>
              </a:rPr>
              <a:t></a:t>
            </a:r>
            <a:endParaRPr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65479" y="3042776"/>
            <a:ext cx="60769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9700" algn="l"/>
              </a:tabLst>
            </a:pPr>
            <a:r>
              <a:rPr spc="10" dirty="0">
                <a:latin typeface="Symbol"/>
                <a:cs typeface="Symbol"/>
              </a:rPr>
              <a:t></a:t>
            </a:r>
            <a:r>
              <a:rPr spc="10" dirty="0">
                <a:latin typeface="Times New Roman"/>
                <a:cs typeface="Times New Roman"/>
              </a:rPr>
              <a:t>	</a:t>
            </a:r>
            <a:r>
              <a:rPr spc="1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14507" y="4020892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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14507" y="3657427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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80648" y="3657427"/>
            <a:ext cx="80645" cy="441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80"/>
              </a:lnSpc>
            </a:pPr>
            <a:r>
              <a:rPr sz="1100" spc="5" dirty="0">
                <a:latin typeface="Symbol"/>
                <a:cs typeface="Symbol"/>
              </a:rPr>
              <a:t></a:t>
            </a:r>
            <a:endParaRPr sz="1100">
              <a:latin typeface="Symbol"/>
              <a:cs typeface="Symbol"/>
            </a:endParaRPr>
          </a:p>
          <a:p>
            <a:pPr marL="12699">
              <a:lnSpc>
                <a:spcPts val="1040"/>
              </a:lnSpc>
            </a:pPr>
            <a:r>
              <a:rPr sz="1100" spc="5" dirty="0">
                <a:latin typeface="Symbol"/>
                <a:cs typeface="Symbol"/>
              </a:rPr>
              <a:t></a:t>
            </a:r>
            <a:endParaRPr sz="1100">
              <a:latin typeface="Symbol"/>
              <a:cs typeface="Symbol"/>
            </a:endParaRPr>
          </a:p>
          <a:p>
            <a:pPr marL="12699">
              <a:lnSpc>
                <a:spcPts val="1180"/>
              </a:lnSpc>
            </a:pPr>
            <a:r>
              <a:rPr sz="1100" spc="5" dirty="0">
                <a:latin typeface="Symbol"/>
                <a:cs typeface="Symbol"/>
              </a:rPr>
              <a:t>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33363" y="3827383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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046842" y="3814653"/>
            <a:ext cx="10413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Symbol"/>
                <a:cs typeface="Symbol"/>
              </a:rPr>
              <a:t>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39026" y="4020892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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39026" y="3657427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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302607" y="3920960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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302607" y="4020892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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302607" y="3657427"/>
            <a:ext cx="80645" cy="3175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80"/>
              </a:lnSpc>
            </a:pPr>
            <a:r>
              <a:rPr sz="1100" spc="5" dirty="0">
                <a:latin typeface="Symbol"/>
                <a:cs typeface="Symbol"/>
              </a:rPr>
              <a:t></a:t>
            </a:r>
            <a:endParaRPr sz="1100">
              <a:latin typeface="Symbol"/>
              <a:cs typeface="Symbol"/>
            </a:endParaRPr>
          </a:p>
          <a:p>
            <a:pPr marL="12699">
              <a:lnSpc>
                <a:spcPts val="1180"/>
              </a:lnSpc>
            </a:pPr>
            <a:r>
              <a:rPr sz="1100" spc="5" dirty="0">
                <a:latin typeface="Symbol"/>
                <a:cs typeface="Symbol"/>
              </a:rPr>
              <a:t>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557882" y="3827383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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68820" y="3814653"/>
            <a:ext cx="10413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Symbol"/>
                <a:cs typeface="Symbol"/>
              </a:rPr>
              <a:t>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683848" y="4020892"/>
            <a:ext cx="806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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40837" y="3814653"/>
            <a:ext cx="52451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71128" algn="l"/>
              </a:tabLst>
            </a:pPr>
            <a:r>
              <a:rPr sz="1600" spc="7" baseline="-5050" dirty="0">
                <a:latin typeface="Symbol"/>
                <a:cs typeface="Symbol"/>
              </a:rPr>
              <a:t></a:t>
            </a:r>
            <a:r>
              <a:rPr sz="1600" spc="7" baseline="-5050" dirty="0">
                <a:latin typeface="Times New Roman"/>
                <a:cs typeface="Times New Roman"/>
              </a:rPr>
              <a:t> </a:t>
            </a:r>
            <a:r>
              <a:rPr sz="1600" spc="150" baseline="-505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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i="1" spc="5" dirty="0">
                <a:latin typeface="Times New Roman"/>
                <a:cs typeface="Times New Roman"/>
              </a:rPr>
              <a:t>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766829" y="3629671"/>
            <a:ext cx="459739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u="sng" spc="-135" baseline="2525" dirty="0">
                <a:latin typeface="Times New Roman"/>
                <a:cs typeface="Times New Roman"/>
              </a:rPr>
              <a:t> </a:t>
            </a:r>
            <a:r>
              <a:rPr sz="1600" i="1" u="sng" spc="15" baseline="2525" dirty="0">
                <a:latin typeface="Times New Roman"/>
                <a:cs typeface="Times New Roman"/>
              </a:rPr>
              <a:t>k  </a:t>
            </a:r>
            <a:r>
              <a:rPr sz="1600" spc="7" baseline="-22727" dirty="0">
                <a:latin typeface="Symbol"/>
                <a:cs typeface="Symbol"/>
              </a:rPr>
              <a:t></a:t>
            </a:r>
            <a:r>
              <a:rPr sz="1600" spc="7" baseline="-22727" dirty="0">
                <a:latin typeface="Times New Roman"/>
                <a:cs typeface="Times New Roman"/>
              </a:rPr>
              <a:t> </a:t>
            </a:r>
            <a:r>
              <a:rPr sz="1600" spc="179" baseline="-22727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</a:t>
            </a:r>
            <a:endParaRPr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233362" y="3736360"/>
            <a:ext cx="387986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</a:t>
            </a:r>
            <a:r>
              <a:rPr sz="1100" spc="5" dirty="0">
                <a:latin typeface="Times New Roman"/>
                <a:cs typeface="Times New Roman"/>
              </a:rPr>
              <a:t>  </a:t>
            </a:r>
            <a:r>
              <a:rPr sz="1600" i="1" u="sng" spc="22" baseline="5050" dirty="0">
                <a:latin typeface="Times New Roman"/>
                <a:cs typeface="Times New Roman"/>
              </a:rPr>
              <a:t>C</a:t>
            </a:r>
            <a:r>
              <a:rPr sz="1600" i="1" u="sng" spc="450" baseline="505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Symbol"/>
                <a:cs typeface="Symbol"/>
              </a:rPr>
              <a:t>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65344" y="3814653"/>
            <a:ext cx="52451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71128" algn="l"/>
              </a:tabLst>
            </a:pPr>
            <a:r>
              <a:rPr sz="1600" spc="7" baseline="-5050" dirty="0">
                <a:latin typeface="Symbol"/>
                <a:cs typeface="Symbol"/>
              </a:rPr>
              <a:t></a:t>
            </a:r>
            <a:r>
              <a:rPr sz="1600" spc="7" baseline="-5050" dirty="0">
                <a:latin typeface="Times New Roman"/>
                <a:cs typeface="Times New Roman"/>
              </a:rPr>
              <a:t> </a:t>
            </a:r>
            <a:r>
              <a:rPr sz="1600" spc="150" baseline="-505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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i="1" spc="5" dirty="0">
                <a:latin typeface="Times New Roman"/>
                <a:cs typeface="Times New Roman"/>
              </a:rPr>
              <a:t>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091337" y="3725537"/>
            <a:ext cx="22796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u="sng" spc="-90" dirty="0">
                <a:latin typeface="Times New Roman"/>
                <a:cs typeface="Times New Roman"/>
              </a:rPr>
              <a:t> </a:t>
            </a:r>
            <a:r>
              <a:rPr sz="1100" i="1" u="sng" spc="10" dirty="0">
                <a:latin typeface="Times New Roman"/>
                <a:cs typeface="Times New Roman"/>
              </a:rPr>
              <a:t>k</a:t>
            </a:r>
            <a:r>
              <a:rPr sz="1100" i="1" u="sng" spc="100" dirty="0">
                <a:latin typeface="Times New Roman"/>
                <a:cs typeface="Times New Roman"/>
              </a:rPr>
              <a:t> </a:t>
            </a:r>
            <a:r>
              <a:rPr sz="1600" spc="7" baseline="-25252" dirty="0">
                <a:latin typeface="Symbol"/>
                <a:cs typeface="Symbol"/>
              </a:rPr>
              <a:t></a:t>
            </a:r>
            <a:endParaRPr sz="1600" baseline="-25252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557881" y="3736360"/>
            <a:ext cx="387986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5" dirty="0">
                <a:latin typeface="Symbol"/>
                <a:cs typeface="Symbol"/>
              </a:rPr>
              <a:t></a:t>
            </a:r>
            <a:r>
              <a:rPr sz="1100" spc="5" dirty="0">
                <a:latin typeface="Times New Roman"/>
                <a:cs typeface="Times New Roman"/>
              </a:rPr>
              <a:t>  </a:t>
            </a:r>
            <a:r>
              <a:rPr sz="1600" i="1" u="sng" spc="22" baseline="5050" dirty="0">
                <a:latin typeface="Times New Roman"/>
                <a:cs typeface="Times New Roman"/>
              </a:rPr>
              <a:t>C</a:t>
            </a:r>
            <a:r>
              <a:rPr sz="1600" i="1" u="sng" spc="450" baseline="505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Symbol"/>
                <a:cs typeface="Symbol"/>
              </a:rPr>
              <a:t>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94261" y="3815293"/>
            <a:ext cx="53593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1918" algn="l"/>
              </a:tabLst>
            </a:pPr>
            <a:r>
              <a:rPr sz="1600" spc="30" baseline="-30303" dirty="0">
                <a:latin typeface="Symbol"/>
                <a:cs typeface="Symbol"/>
              </a:rPr>
              <a:t></a:t>
            </a:r>
            <a:r>
              <a:rPr sz="1100" spc="20" dirty="0">
                <a:latin typeface="Symbol"/>
                <a:cs typeface="Symbol"/>
              </a:rPr>
              <a:t></a:t>
            </a:r>
            <a:r>
              <a:rPr sz="1100" u="sng" spc="20" dirty="0">
                <a:latin typeface="Times New Roman"/>
                <a:cs typeface="Times New Roman"/>
              </a:rPr>
              <a:t> 	</a:t>
            </a:r>
            <a:r>
              <a:rPr sz="1100" spc="5" dirty="0">
                <a:latin typeface="Symbol"/>
                <a:cs typeface="Symbol"/>
              </a:rPr>
              <a:t></a:t>
            </a:r>
            <a:r>
              <a:rPr sz="1100" spc="-169" dirty="0">
                <a:latin typeface="Times New Roman"/>
                <a:cs typeface="Times New Roman"/>
              </a:rPr>
              <a:t> </a:t>
            </a:r>
            <a:r>
              <a:rPr sz="1600" i="1" spc="7" baseline="-30303" dirty="0">
                <a:latin typeface="Times New Roman"/>
                <a:cs typeface="Times New Roman"/>
              </a:rPr>
              <a:t>t</a:t>
            </a:r>
            <a:endParaRPr sz="1600" baseline="-30303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376372" y="3804471"/>
            <a:ext cx="387986" cy="2857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35" algn="ctr">
              <a:lnSpc>
                <a:spcPts val="1060"/>
              </a:lnSpc>
            </a:pPr>
            <a:r>
              <a:rPr sz="1100" i="1" spc="15" dirty="0">
                <a:latin typeface="Times New Roman"/>
                <a:cs typeface="Times New Roman"/>
              </a:rPr>
              <a:t>C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ts val="1060"/>
              </a:lnSpc>
              <a:tabLst>
                <a:tab pos="307313" algn="l"/>
              </a:tabLst>
            </a:pPr>
            <a:r>
              <a:rPr sz="1100" spc="5" dirty="0">
                <a:latin typeface="Symbol"/>
                <a:cs typeface="Symbol"/>
              </a:rPr>
              <a:t></a:t>
            </a:r>
            <a:r>
              <a:rPr sz="1100" spc="5" dirty="0">
                <a:latin typeface="Times New Roman"/>
                <a:cs typeface="Times New Roman"/>
              </a:rPr>
              <a:t>	</a:t>
            </a:r>
            <a:r>
              <a:rPr sz="1100" spc="5" dirty="0">
                <a:latin typeface="Symbol"/>
                <a:cs typeface="Symbol"/>
              </a:rPr>
              <a:t>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38909" y="4006494"/>
            <a:ext cx="62230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34" indent="-171434">
              <a:buFont typeface="Symbol"/>
              <a:buChar char=""/>
              <a:tabLst>
                <a:tab pos="184768" algn="l"/>
              </a:tabLst>
            </a:pPr>
            <a:r>
              <a:rPr i="1" spc="15" dirty="0">
                <a:latin typeface="Times New Roman"/>
                <a:cs typeface="Times New Roman"/>
              </a:rPr>
              <a:t>C</a:t>
            </a:r>
            <a:r>
              <a:rPr i="1" spc="95" dirty="0">
                <a:latin typeface="Times New Roman"/>
                <a:cs typeface="Times New Roman"/>
              </a:rPr>
              <a:t> </a:t>
            </a:r>
            <a:r>
              <a:rPr i="1" spc="61" dirty="0">
                <a:latin typeface="Times New Roman"/>
                <a:cs typeface="Times New Roman"/>
              </a:rPr>
              <a:t>e</a:t>
            </a:r>
            <a:r>
              <a:rPr sz="1600" spc="89" baseline="35353" dirty="0">
                <a:latin typeface="Symbol"/>
                <a:cs typeface="Symbol"/>
              </a:rPr>
              <a:t></a:t>
            </a:r>
            <a:endParaRPr sz="1600" baseline="35353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959488" y="4006494"/>
            <a:ext cx="35560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15" dirty="0">
                <a:latin typeface="Times New Roman"/>
                <a:cs typeface="Times New Roman"/>
              </a:rPr>
              <a:t>C</a:t>
            </a:r>
            <a:r>
              <a:rPr i="1" spc="-120" dirty="0">
                <a:latin typeface="Times New Roman"/>
                <a:cs typeface="Times New Roman"/>
              </a:rPr>
              <a:t> </a:t>
            </a:r>
            <a:r>
              <a:rPr i="1" spc="10" dirty="0">
                <a:latin typeface="Times New Roman"/>
                <a:cs typeface="Times New Roman"/>
              </a:rPr>
              <a:t>e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365479" y="2886183"/>
            <a:ext cx="607694" cy="2984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0" dirty="0">
                <a:latin typeface="Symbol"/>
                <a:cs typeface="Symbol"/>
              </a:rPr>
              <a:t></a:t>
            </a:r>
            <a:r>
              <a:rPr spc="10" dirty="0">
                <a:latin typeface="Times New Roman"/>
                <a:cs typeface="Times New Roman"/>
              </a:rPr>
              <a:t>  </a:t>
            </a:r>
            <a:r>
              <a:rPr sz="2800" i="1" spc="22" baseline="4385" dirty="0">
                <a:latin typeface="Times New Roman"/>
                <a:cs typeface="Times New Roman"/>
              </a:rPr>
              <a:t>C</a:t>
            </a:r>
            <a:r>
              <a:rPr sz="2800" i="1" spc="397" baseline="438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03864" y="3682797"/>
            <a:ext cx="76835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928371" y="3682797"/>
            <a:ext cx="76835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233363" y="3925408"/>
            <a:ext cx="76199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5575" algn="l"/>
              </a:tabLst>
            </a:pPr>
            <a:r>
              <a:rPr sz="1600" spc="7" baseline="-7575" dirty="0">
                <a:latin typeface="Symbol"/>
                <a:cs typeface="Symbol"/>
              </a:rPr>
              <a:t></a:t>
            </a:r>
            <a:r>
              <a:rPr sz="1600" spc="15" baseline="-7575" dirty="0">
                <a:latin typeface="Times New Roman"/>
                <a:cs typeface="Times New Roman"/>
              </a:rPr>
              <a:t> </a:t>
            </a:r>
            <a:r>
              <a:rPr sz="1100" spc="49" dirty="0">
                <a:latin typeface="Times New Roman"/>
                <a:cs typeface="Times New Roman"/>
              </a:rPr>
              <a:t>2</a:t>
            </a:r>
            <a:r>
              <a:rPr sz="1100" i="1" spc="49" dirty="0">
                <a:latin typeface="Times New Roman"/>
                <a:cs typeface="Times New Roman"/>
              </a:rPr>
              <a:t>m</a:t>
            </a:r>
            <a:r>
              <a:rPr sz="1100" i="1" spc="-20" dirty="0">
                <a:latin typeface="Times New Roman"/>
                <a:cs typeface="Times New Roman"/>
              </a:rPr>
              <a:t> </a:t>
            </a:r>
            <a:r>
              <a:rPr sz="1600" spc="7" baseline="-7575" dirty="0">
                <a:latin typeface="Symbol"/>
                <a:cs typeface="Symbol"/>
              </a:rPr>
              <a:t></a:t>
            </a:r>
            <a:r>
              <a:rPr sz="1600" spc="7" baseline="-7575" dirty="0">
                <a:latin typeface="Times New Roman"/>
                <a:cs typeface="Times New Roman"/>
              </a:rPr>
              <a:t>	</a:t>
            </a:r>
            <a:r>
              <a:rPr sz="1100" i="1" spc="15" dirty="0">
                <a:latin typeface="Times New Roman"/>
                <a:cs typeface="Times New Roman"/>
              </a:rPr>
              <a:t>m</a:t>
            </a:r>
            <a:r>
              <a:rPr sz="1100" i="1" spc="-95" dirty="0">
                <a:latin typeface="Times New Roman"/>
                <a:cs typeface="Times New Roman"/>
              </a:rPr>
              <a:t> </a:t>
            </a:r>
            <a:r>
              <a:rPr sz="1600" spc="7" baseline="2525" dirty="0">
                <a:latin typeface="Symbol"/>
                <a:cs typeface="Symbol"/>
              </a:rPr>
              <a:t></a:t>
            </a:r>
            <a:endParaRPr sz="1600" baseline="2525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778850" y="4169210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557882" y="3925408"/>
            <a:ext cx="76199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55575" algn="l"/>
              </a:tabLst>
            </a:pPr>
            <a:r>
              <a:rPr sz="1600" spc="7" baseline="-7575" dirty="0">
                <a:latin typeface="Symbol"/>
                <a:cs typeface="Symbol"/>
              </a:rPr>
              <a:t></a:t>
            </a:r>
            <a:r>
              <a:rPr sz="1600" spc="15" baseline="-7575" dirty="0">
                <a:latin typeface="Times New Roman"/>
                <a:cs typeface="Times New Roman"/>
              </a:rPr>
              <a:t> </a:t>
            </a:r>
            <a:r>
              <a:rPr sz="1100" spc="49" dirty="0">
                <a:latin typeface="Times New Roman"/>
                <a:cs typeface="Times New Roman"/>
              </a:rPr>
              <a:t>2</a:t>
            </a:r>
            <a:r>
              <a:rPr sz="1100" i="1" spc="49" dirty="0">
                <a:latin typeface="Times New Roman"/>
                <a:cs typeface="Times New Roman"/>
              </a:rPr>
              <a:t>m</a:t>
            </a:r>
            <a:r>
              <a:rPr sz="1100" i="1" spc="-20" dirty="0">
                <a:latin typeface="Times New Roman"/>
                <a:cs typeface="Times New Roman"/>
              </a:rPr>
              <a:t> </a:t>
            </a:r>
            <a:r>
              <a:rPr sz="1600" spc="7" baseline="-7575" dirty="0">
                <a:latin typeface="Symbol"/>
                <a:cs typeface="Symbol"/>
              </a:rPr>
              <a:t></a:t>
            </a:r>
            <a:r>
              <a:rPr sz="1600" spc="7" baseline="-7575" dirty="0">
                <a:latin typeface="Times New Roman"/>
                <a:cs typeface="Times New Roman"/>
              </a:rPr>
              <a:t>	</a:t>
            </a:r>
            <a:r>
              <a:rPr sz="1100" i="1" spc="15" dirty="0">
                <a:latin typeface="Times New Roman"/>
                <a:cs typeface="Times New Roman"/>
              </a:rPr>
              <a:t>m</a:t>
            </a:r>
            <a:r>
              <a:rPr sz="1100" i="1" spc="-95" dirty="0">
                <a:latin typeface="Times New Roman"/>
                <a:cs typeface="Times New Roman"/>
              </a:rPr>
              <a:t> </a:t>
            </a:r>
            <a:r>
              <a:rPr sz="1600" spc="7" baseline="2525" dirty="0">
                <a:latin typeface="Symbol"/>
                <a:cs typeface="Symbol"/>
              </a:rPr>
              <a:t></a:t>
            </a:r>
            <a:endParaRPr sz="1600" baseline="2525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111630" y="4169210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376372" y="4004341"/>
            <a:ext cx="30162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7" baseline="-7575" dirty="0">
                <a:latin typeface="Symbol"/>
                <a:cs typeface="Symbol"/>
              </a:rPr>
              <a:t></a:t>
            </a:r>
            <a:r>
              <a:rPr sz="1600" spc="-127" baseline="-7575" dirty="0">
                <a:latin typeface="Times New Roman"/>
                <a:cs typeface="Times New Roman"/>
              </a:rPr>
              <a:t> </a:t>
            </a:r>
            <a:r>
              <a:rPr sz="1100" spc="49" dirty="0">
                <a:latin typeface="Times New Roman"/>
                <a:cs typeface="Times New Roman"/>
              </a:rPr>
              <a:t>2</a:t>
            </a:r>
            <a:r>
              <a:rPr sz="1100" i="1" spc="49" dirty="0">
                <a:latin typeface="Times New Roman"/>
                <a:cs typeface="Times New Roman"/>
              </a:rPr>
              <a:t>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958143" y="2822276"/>
            <a:ext cx="9715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219071" y="4006494"/>
            <a:ext cx="10890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04466" algn="l"/>
                <a:tab pos="967018" algn="l"/>
              </a:tabLst>
            </a:pPr>
            <a:r>
              <a:rPr i="1" spc="49" dirty="0">
                <a:latin typeface="Times New Roman"/>
                <a:cs typeface="Times New Roman"/>
              </a:rPr>
              <a:t>x</a:t>
            </a:r>
            <a:r>
              <a:rPr spc="-10" dirty="0">
                <a:latin typeface="Times New Roman"/>
                <a:cs typeface="Times New Roman"/>
              </a:rPr>
              <a:t>(</a:t>
            </a:r>
            <a:r>
              <a:rPr i="1" spc="130" dirty="0">
                <a:latin typeface="Times New Roman"/>
                <a:cs typeface="Times New Roman"/>
              </a:rPr>
              <a:t>t</a:t>
            </a:r>
            <a:r>
              <a:rPr spc="5" dirty="0">
                <a:latin typeface="Times New Roman"/>
                <a:cs typeface="Times New Roman"/>
              </a:rPr>
              <a:t>)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15" dirty="0">
                <a:latin typeface="Symbol"/>
                <a:cs typeface="Symbol"/>
              </a:rPr>
              <a:t>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i="1" spc="10" dirty="0">
                <a:latin typeface="Times New Roman"/>
                <a:cs typeface="Times New Roman"/>
              </a:rPr>
              <a:t>e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740502" y="3022405"/>
            <a:ext cx="157670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27638" algn="l"/>
              </a:tabLst>
            </a:pPr>
            <a:r>
              <a:rPr spc="15" dirty="0">
                <a:latin typeface="Symbol"/>
                <a:cs typeface="Symbol"/>
              </a:rPr>
              <a:t></a:t>
            </a:r>
            <a:r>
              <a:rPr spc="-54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0	{All</a:t>
            </a:r>
            <a:r>
              <a:rPr spc="-250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Real}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365479" y="2868360"/>
            <a:ext cx="1128395" cy="641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8255" algn="r"/>
            <a:r>
              <a:rPr i="1" spc="10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  <a:p>
            <a:pPr marR="5080" algn="r">
              <a:spcBef>
                <a:spcPts val="434"/>
              </a:spcBef>
              <a:tabLst>
                <a:tab pos="925111" algn="l"/>
              </a:tabLst>
            </a:pPr>
            <a:r>
              <a:rPr sz="2800" spc="15" baseline="-7309" dirty="0">
                <a:latin typeface="Symbol"/>
                <a:cs typeface="Symbol"/>
              </a:rPr>
              <a:t></a:t>
            </a:r>
            <a:r>
              <a:rPr sz="2800" spc="-142" baseline="-7309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2</a:t>
            </a:r>
            <a:r>
              <a:rPr i="1" spc="20" dirty="0">
                <a:latin typeface="Times New Roman"/>
                <a:cs typeface="Times New Roman"/>
              </a:rPr>
              <a:t>m</a:t>
            </a:r>
            <a:r>
              <a:rPr i="1" spc="-145" dirty="0">
                <a:latin typeface="Times New Roman"/>
                <a:cs typeface="Times New Roman"/>
              </a:rPr>
              <a:t> </a:t>
            </a:r>
            <a:r>
              <a:rPr sz="2800" spc="15" baseline="-7309" dirty="0">
                <a:latin typeface="Symbol"/>
                <a:cs typeface="Symbol"/>
              </a:rPr>
              <a:t></a:t>
            </a:r>
            <a:r>
              <a:rPr sz="2800" baseline="-7309" dirty="0">
                <a:latin typeface="Times New Roman"/>
                <a:cs typeface="Times New Roman"/>
              </a:rPr>
              <a:t>	</a:t>
            </a:r>
            <a:r>
              <a:rPr i="1" spc="20" dirty="0">
                <a:latin typeface="Times New Roman"/>
                <a:cs typeface="Times New Roman"/>
              </a:rPr>
              <a:t>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262253" y="4934332"/>
            <a:ext cx="538861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Note: The system now has no oscillatory</a:t>
            </a:r>
            <a:r>
              <a:rPr sz="2000" b="1" spc="-190" dirty="0">
                <a:solidFill>
                  <a:srgbClr val="103053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103053"/>
                </a:solidFill>
                <a:latin typeface="Times New Roman"/>
                <a:cs typeface="Times New Roman"/>
              </a:rPr>
              <a:t>behavior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568" y="1829943"/>
            <a:ext cx="143192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004A7E"/>
                </a:solidFill>
                <a:latin typeface="Times New Roman"/>
                <a:cs typeface="Times New Roman"/>
              </a:rPr>
              <a:t>By</a:t>
            </a:r>
            <a:r>
              <a:rPr sz="2000" b="1" spc="-90" dirty="0">
                <a:solidFill>
                  <a:srgbClr val="004A7E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4A7E"/>
                </a:solidFill>
                <a:latin typeface="Times New Roman"/>
                <a:cs typeface="Times New Roman"/>
              </a:rPr>
              <a:t>definition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3567" y="3201798"/>
            <a:ext cx="50673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004A7E"/>
                </a:solidFill>
                <a:latin typeface="Times New Roman"/>
                <a:cs typeface="Times New Roman"/>
              </a:rPr>
              <a:t>Also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3567" y="5488433"/>
            <a:ext cx="110490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spc="-10" dirty="0">
                <a:solidFill>
                  <a:srgbClr val="004A7E"/>
                </a:solidFill>
                <a:latin typeface="Times New Roman"/>
                <a:cs typeface="Times New Roman"/>
              </a:rPr>
              <a:t>Therefore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39761" y="2029266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19">
                <a:moveTo>
                  <a:pt x="0" y="19757"/>
                </a:moveTo>
                <a:lnTo>
                  <a:pt x="34745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74506" y="2034906"/>
            <a:ext cx="50800" cy="90805"/>
          </a:xfrm>
          <a:custGeom>
            <a:avLst/>
            <a:gdLst/>
            <a:ahLst/>
            <a:cxnLst/>
            <a:rect l="l" t="t" r="r" b="b"/>
            <a:pathLst>
              <a:path w="50800" h="90805">
                <a:moveTo>
                  <a:pt x="0" y="0"/>
                </a:moveTo>
                <a:lnTo>
                  <a:pt x="50352" y="90312"/>
                </a:lnTo>
              </a:path>
            </a:pathLst>
          </a:custGeom>
          <a:ln w="2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30545" y="1855716"/>
            <a:ext cx="66675" cy="269875"/>
          </a:xfrm>
          <a:custGeom>
            <a:avLst/>
            <a:gdLst/>
            <a:ahLst/>
            <a:cxnLst/>
            <a:rect l="l" t="t" r="r" b="b"/>
            <a:pathLst>
              <a:path w="66675" h="269875">
                <a:moveTo>
                  <a:pt x="0" y="269503"/>
                </a:moveTo>
                <a:lnTo>
                  <a:pt x="66672" y="0"/>
                </a:lnTo>
              </a:path>
            </a:pathLst>
          </a:custGeom>
          <a:ln w="11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7217" y="1855715"/>
            <a:ext cx="380365" cy="0"/>
          </a:xfrm>
          <a:custGeom>
            <a:avLst/>
            <a:gdLst/>
            <a:ahLst/>
            <a:cxnLst/>
            <a:rect l="l" t="t" r="r" b="b"/>
            <a:pathLst>
              <a:path w="380364">
                <a:moveTo>
                  <a:pt x="0" y="0"/>
                </a:moveTo>
                <a:lnTo>
                  <a:pt x="380155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42566" y="2629620"/>
            <a:ext cx="318135" cy="0"/>
          </a:xfrm>
          <a:custGeom>
            <a:avLst/>
            <a:gdLst/>
            <a:ahLst/>
            <a:cxnLst/>
            <a:rect l="l" t="t" r="r" b="b"/>
            <a:pathLst>
              <a:path w="318135">
                <a:moveTo>
                  <a:pt x="0" y="0"/>
                </a:moveTo>
                <a:lnTo>
                  <a:pt x="317737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46834" y="3424680"/>
            <a:ext cx="318135" cy="0"/>
          </a:xfrm>
          <a:custGeom>
            <a:avLst/>
            <a:gdLst/>
            <a:ahLst/>
            <a:cxnLst/>
            <a:rect l="l" t="t" r="r" b="b"/>
            <a:pathLst>
              <a:path w="318135">
                <a:moveTo>
                  <a:pt x="0" y="0"/>
                </a:moveTo>
                <a:lnTo>
                  <a:pt x="317755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22759" y="3637727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57"/>
                </a:moveTo>
                <a:lnTo>
                  <a:pt x="34745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57505" y="3643367"/>
            <a:ext cx="50800" cy="90805"/>
          </a:xfrm>
          <a:custGeom>
            <a:avLst/>
            <a:gdLst/>
            <a:ahLst/>
            <a:cxnLst/>
            <a:rect l="l" t="t" r="r" b="b"/>
            <a:pathLst>
              <a:path w="50800" h="90804">
                <a:moveTo>
                  <a:pt x="0" y="0"/>
                </a:moveTo>
                <a:lnTo>
                  <a:pt x="50352" y="90312"/>
                </a:lnTo>
              </a:path>
            </a:pathLst>
          </a:custGeom>
          <a:ln w="2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13542" y="3464176"/>
            <a:ext cx="66675" cy="269875"/>
          </a:xfrm>
          <a:custGeom>
            <a:avLst/>
            <a:gdLst/>
            <a:ahLst/>
            <a:cxnLst/>
            <a:rect l="l" t="t" r="r" b="b"/>
            <a:pathLst>
              <a:path w="66675" h="269875">
                <a:moveTo>
                  <a:pt x="0" y="269503"/>
                </a:moveTo>
                <a:lnTo>
                  <a:pt x="66672" y="0"/>
                </a:lnTo>
              </a:path>
            </a:pathLst>
          </a:custGeom>
          <a:ln w="11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80216" y="3464174"/>
            <a:ext cx="380365" cy="0"/>
          </a:xfrm>
          <a:custGeom>
            <a:avLst/>
            <a:gdLst/>
            <a:ahLst/>
            <a:cxnLst/>
            <a:rect l="l" t="t" r="r" b="b"/>
            <a:pathLst>
              <a:path w="380364">
                <a:moveTo>
                  <a:pt x="0" y="0"/>
                </a:moveTo>
                <a:lnTo>
                  <a:pt x="380155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53963" y="3424680"/>
            <a:ext cx="729615" cy="0"/>
          </a:xfrm>
          <a:custGeom>
            <a:avLst/>
            <a:gdLst/>
            <a:ahLst/>
            <a:cxnLst/>
            <a:rect l="l" t="t" r="r" b="b"/>
            <a:pathLst>
              <a:path w="729614">
                <a:moveTo>
                  <a:pt x="0" y="0"/>
                </a:moveTo>
                <a:lnTo>
                  <a:pt x="729103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20700" y="3407753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44"/>
                </a:moveTo>
                <a:lnTo>
                  <a:pt x="34745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55445" y="3413400"/>
            <a:ext cx="50800" cy="90805"/>
          </a:xfrm>
          <a:custGeom>
            <a:avLst/>
            <a:gdLst/>
            <a:ahLst/>
            <a:cxnLst/>
            <a:rect l="l" t="t" r="r" b="b"/>
            <a:pathLst>
              <a:path w="50800" h="90804">
                <a:moveTo>
                  <a:pt x="0" y="0"/>
                </a:moveTo>
                <a:lnTo>
                  <a:pt x="50352" y="90291"/>
                </a:lnTo>
              </a:path>
            </a:pathLst>
          </a:custGeom>
          <a:ln w="2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11483" y="3234210"/>
            <a:ext cx="66675" cy="269875"/>
          </a:xfrm>
          <a:custGeom>
            <a:avLst/>
            <a:gdLst/>
            <a:ahLst/>
            <a:cxnLst/>
            <a:rect l="l" t="t" r="r" b="b"/>
            <a:pathLst>
              <a:path w="66675" h="269875">
                <a:moveTo>
                  <a:pt x="0" y="269482"/>
                </a:moveTo>
                <a:lnTo>
                  <a:pt x="66665" y="0"/>
                </a:lnTo>
              </a:path>
            </a:pathLst>
          </a:custGeom>
          <a:ln w="11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78149" y="3234208"/>
            <a:ext cx="380365" cy="0"/>
          </a:xfrm>
          <a:custGeom>
            <a:avLst/>
            <a:gdLst/>
            <a:ahLst/>
            <a:cxnLst/>
            <a:rect l="l" t="t" r="r" b="b"/>
            <a:pathLst>
              <a:path w="380364">
                <a:moveTo>
                  <a:pt x="0" y="0"/>
                </a:moveTo>
                <a:lnTo>
                  <a:pt x="380162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54633" y="4353074"/>
            <a:ext cx="386080" cy="0"/>
          </a:xfrm>
          <a:custGeom>
            <a:avLst/>
            <a:gdLst/>
            <a:ahLst/>
            <a:cxnLst/>
            <a:rect l="l" t="t" r="r" b="b"/>
            <a:pathLst>
              <a:path w="386079">
                <a:moveTo>
                  <a:pt x="0" y="0"/>
                </a:moveTo>
                <a:lnTo>
                  <a:pt x="385840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44038" y="435307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404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48249" y="4398919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57"/>
                </a:moveTo>
                <a:lnTo>
                  <a:pt x="34744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82993" y="4404566"/>
            <a:ext cx="50800" cy="293370"/>
          </a:xfrm>
          <a:custGeom>
            <a:avLst/>
            <a:gdLst/>
            <a:ahLst/>
            <a:cxnLst/>
            <a:rect l="l" t="t" r="r" b="b"/>
            <a:pathLst>
              <a:path w="50800" h="293370">
                <a:moveTo>
                  <a:pt x="0" y="0"/>
                </a:moveTo>
                <a:lnTo>
                  <a:pt x="50352" y="292780"/>
                </a:lnTo>
              </a:path>
            </a:pathLst>
          </a:custGeom>
          <a:ln w="226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39030" y="3914971"/>
            <a:ext cx="66675" cy="782955"/>
          </a:xfrm>
          <a:custGeom>
            <a:avLst/>
            <a:gdLst/>
            <a:ahLst/>
            <a:cxnLst/>
            <a:rect l="l" t="t" r="r" b="b"/>
            <a:pathLst>
              <a:path w="66675" h="782954">
                <a:moveTo>
                  <a:pt x="0" y="782375"/>
                </a:moveTo>
                <a:lnTo>
                  <a:pt x="66672" y="0"/>
                </a:lnTo>
              </a:path>
            </a:pathLst>
          </a:custGeom>
          <a:ln w="113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05703" y="3914971"/>
            <a:ext cx="1306830" cy="0"/>
          </a:xfrm>
          <a:custGeom>
            <a:avLst/>
            <a:gdLst/>
            <a:ahLst/>
            <a:cxnLst/>
            <a:rect l="l" t="t" r="r" b="b"/>
            <a:pathLst>
              <a:path w="1306829">
                <a:moveTo>
                  <a:pt x="0" y="0"/>
                </a:moveTo>
                <a:lnTo>
                  <a:pt x="1306430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02921" y="4355905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37"/>
                </a:moveTo>
                <a:lnTo>
                  <a:pt x="34759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837681" y="4361546"/>
            <a:ext cx="50800" cy="138430"/>
          </a:xfrm>
          <a:custGeom>
            <a:avLst/>
            <a:gdLst/>
            <a:ahLst/>
            <a:cxnLst/>
            <a:rect l="l" t="t" r="r" b="b"/>
            <a:pathLst>
              <a:path w="50800" h="138429">
                <a:moveTo>
                  <a:pt x="0" y="0"/>
                </a:moveTo>
                <a:lnTo>
                  <a:pt x="50352" y="138256"/>
                </a:lnTo>
              </a:path>
            </a:pathLst>
          </a:custGeom>
          <a:ln w="226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93719" y="4108273"/>
            <a:ext cx="66675" cy="391795"/>
          </a:xfrm>
          <a:custGeom>
            <a:avLst/>
            <a:gdLst/>
            <a:ahLst/>
            <a:cxnLst/>
            <a:rect l="l" t="t" r="r" b="b"/>
            <a:pathLst>
              <a:path w="66675" h="391795">
                <a:moveTo>
                  <a:pt x="0" y="391528"/>
                </a:moveTo>
                <a:lnTo>
                  <a:pt x="66672" y="0"/>
                </a:lnTo>
              </a:path>
            </a:pathLst>
          </a:custGeom>
          <a:ln w="113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52648" y="4355905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37"/>
                </a:moveTo>
                <a:lnTo>
                  <a:pt x="34759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87408" y="4361545"/>
            <a:ext cx="50800" cy="125730"/>
          </a:xfrm>
          <a:custGeom>
            <a:avLst/>
            <a:gdLst/>
            <a:ahLst/>
            <a:cxnLst/>
            <a:rect l="l" t="t" r="r" b="b"/>
            <a:pathLst>
              <a:path w="50800" h="125729">
                <a:moveTo>
                  <a:pt x="0" y="0"/>
                </a:moveTo>
                <a:lnTo>
                  <a:pt x="50359" y="125564"/>
                </a:lnTo>
              </a:path>
            </a:pathLst>
          </a:custGeom>
          <a:ln w="226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043431" y="4128031"/>
            <a:ext cx="66675" cy="359410"/>
          </a:xfrm>
          <a:custGeom>
            <a:avLst/>
            <a:gdLst/>
            <a:ahLst/>
            <a:cxnLst/>
            <a:rect l="l" t="t" r="r" b="b"/>
            <a:pathLst>
              <a:path w="66675" h="359410">
                <a:moveTo>
                  <a:pt x="0" y="359078"/>
                </a:moveTo>
                <a:lnTo>
                  <a:pt x="66672" y="0"/>
                </a:lnTo>
              </a:path>
            </a:pathLst>
          </a:custGeom>
          <a:ln w="113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42566" y="5210914"/>
            <a:ext cx="386080" cy="0"/>
          </a:xfrm>
          <a:custGeom>
            <a:avLst/>
            <a:gdLst/>
            <a:ahLst/>
            <a:cxnLst/>
            <a:rect l="l" t="t" r="r" b="b"/>
            <a:pathLst>
              <a:path w="386080">
                <a:moveTo>
                  <a:pt x="0" y="0"/>
                </a:moveTo>
                <a:lnTo>
                  <a:pt x="385836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78072" y="5023265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57"/>
                </a:moveTo>
                <a:lnTo>
                  <a:pt x="34745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12819" y="5028905"/>
            <a:ext cx="50800" cy="90805"/>
          </a:xfrm>
          <a:custGeom>
            <a:avLst/>
            <a:gdLst/>
            <a:ahLst/>
            <a:cxnLst/>
            <a:rect l="l" t="t" r="r" b="b"/>
            <a:pathLst>
              <a:path w="50800" h="90804">
                <a:moveTo>
                  <a:pt x="0" y="0"/>
                </a:moveTo>
                <a:lnTo>
                  <a:pt x="50352" y="90312"/>
                </a:lnTo>
              </a:path>
            </a:pathLst>
          </a:custGeom>
          <a:ln w="2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68857" y="4849715"/>
            <a:ext cx="66675" cy="269875"/>
          </a:xfrm>
          <a:custGeom>
            <a:avLst/>
            <a:gdLst/>
            <a:ahLst/>
            <a:cxnLst/>
            <a:rect l="l" t="t" r="r" b="b"/>
            <a:pathLst>
              <a:path w="66675" h="269875">
                <a:moveTo>
                  <a:pt x="0" y="269503"/>
                </a:moveTo>
                <a:lnTo>
                  <a:pt x="66672" y="0"/>
                </a:lnTo>
              </a:path>
            </a:pathLst>
          </a:custGeom>
          <a:ln w="11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35528" y="4849714"/>
            <a:ext cx="380365" cy="0"/>
          </a:xfrm>
          <a:custGeom>
            <a:avLst/>
            <a:gdLst/>
            <a:ahLst/>
            <a:cxnLst/>
            <a:rect l="l" t="t" r="r" b="b"/>
            <a:pathLst>
              <a:path w="380364">
                <a:moveTo>
                  <a:pt x="0" y="0"/>
                </a:moveTo>
                <a:lnTo>
                  <a:pt x="380155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709276" y="5210914"/>
            <a:ext cx="729615" cy="0"/>
          </a:xfrm>
          <a:custGeom>
            <a:avLst/>
            <a:gdLst/>
            <a:ahLst/>
            <a:cxnLst/>
            <a:rect l="l" t="t" r="r" b="b"/>
            <a:pathLst>
              <a:path w="729614">
                <a:moveTo>
                  <a:pt x="0" y="0"/>
                </a:moveTo>
                <a:lnTo>
                  <a:pt x="729096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048320" y="5210914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5">
                <a:moveTo>
                  <a:pt x="0" y="0"/>
                </a:moveTo>
                <a:lnTo>
                  <a:pt x="245397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69587" y="5254658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57"/>
                </a:moveTo>
                <a:lnTo>
                  <a:pt x="34759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04346" y="5260298"/>
            <a:ext cx="50800" cy="241300"/>
          </a:xfrm>
          <a:custGeom>
            <a:avLst/>
            <a:gdLst/>
            <a:ahLst/>
            <a:cxnLst/>
            <a:rect l="l" t="t" r="r" b="b"/>
            <a:pathLst>
              <a:path w="50800" h="241300">
                <a:moveTo>
                  <a:pt x="0" y="0"/>
                </a:moveTo>
                <a:lnTo>
                  <a:pt x="50359" y="241274"/>
                </a:lnTo>
              </a:path>
            </a:pathLst>
          </a:custGeom>
          <a:ln w="226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960391" y="4849716"/>
            <a:ext cx="66675" cy="652145"/>
          </a:xfrm>
          <a:custGeom>
            <a:avLst/>
            <a:gdLst/>
            <a:ahLst/>
            <a:cxnLst/>
            <a:rect l="l" t="t" r="r" b="b"/>
            <a:pathLst>
              <a:path w="66675" h="652145">
                <a:moveTo>
                  <a:pt x="0" y="651859"/>
                </a:moveTo>
                <a:lnTo>
                  <a:pt x="66665" y="0"/>
                </a:lnTo>
              </a:path>
            </a:pathLst>
          </a:custGeom>
          <a:ln w="113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027056" y="4849714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359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724870" y="5881815"/>
            <a:ext cx="34925" cy="20320"/>
          </a:xfrm>
          <a:custGeom>
            <a:avLst/>
            <a:gdLst/>
            <a:ahLst/>
            <a:cxnLst/>
            <a:rect l="l" t="t" r="r" b="b"/>
            <a:pathLst>
              <a:path w="34925" h="20320">
                <a:moveTo>
                  <a:pt x="0" y="19757"/>
                </a:moveTo>
                <a:lnTo>
                  <a:pt x="34759" y="0"/>
                </a:lnTo>
              </a:path>
            </a:pathLst>
          </a:custGeom>
          <a:ln w="113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59629" y="5887454"/>
            <a:ext cx="50800" cy="125730"/>
          </a:xfrm>
          <a:custGeom>
            <a:avLst/>
            <a:gdLst/>
            <a:ahLst/>
            <a:cxnLst/>
            <a:rect l="l" t="t" r="r" b="b"/>
            <a:pathLst>
              <a:path w="50800" h="125729">
                <a:moveTo>
                  <a:pt x="0" y="0"/>
                </a:moveTo>
                <a:lnTo>
                  <a:pt x="50359" y="125587"/>
                </a:lnTo>
              </a:path>
            </a:pathLst>
          </a:custGeom>
          <a:ln w="226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15652" y="5653948"/>
            <a:ext cx="66675" cy="359410"/>
          </a:xfrm>
          <a:custGeom>
            <a:avLst/>
            <a:gdLst/>
            <a:ahLst/>
            <a:cxnLst/>
            <a:rect l="l" t="t" r="r" b="b"/>
            <a:pathLst>
              <a:path w="66675" h="359410">
                <a:moveTo>
                  <a:pt x="0" y="359093"/>
                </a:moveTo>
                <a:lnTo>
                  <a:pt x="66672" y="0"/>
                </a:lnTo>
              </a:path>
            </a:pathLst>
          </a:custGeom>
          <a:ln w="113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882325" y="5653948"/>
            <a:ext cx="603249" cy="0"/>
          </a:xfrm>
          <a:custGeom>
            <a:avLst/>
            <a:gdLst/>
            <a:ahLst/>
            <a:cxnLst/>
            <a:rect l="l" t="t" r="r" b="b"/>
            <a:pathLst>
              <a:path w="603250">
                <a:moveTo>
                  <a:pt x="0" y="0"/>
                </a:moveTo>
                <a:lnTo>
                  <a:pt x="602856" y="0"/>
                </a:lnTo>
              </a:path>
            </a:pathLst>
          </a:custGeom>
          <a:ln w="11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088111" y="4841216"/>
            <a:ext cx="161926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20" dirty="0">
                <a:latin typeface="Times New Roman"/>
                <a:cs typeface="Times New Roman"/>
              </a:rPr>
              <a:t>k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</a:p>
        </p:txBody>
      </p:sp>
      <p:sp>
        <p:nvSpPr>
          <p:cNvPr id="75" name="object 75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34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3886650" y="5223593"/>
            <a:ext cx="378460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49" dirty="0">
                <a:latin typeface="Times New Roman"/>
                <a:cs typeface="Times New Roman"/>
              </a:rPr>
              <a:t>2</a:t>
            </a:r>
            <a:r>
              <a:rPr sz="2100" spc="35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715002" y="4841216"/>
            <a:ext cx="698500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37154" algn="l"/>
              </a:tabLst>
            </a:pPr>
            <a:r>
              <a:rPr sz="2100" spc="20" dirty="0">
                <a:latin typeface="Times New Roman"/>
                <a:cs typeface="Times New Roman"/>
              </a:rPr>
              <a:t>2	</a:t>
            </a:r>
            <a:r>
              <a:rPr sz="2100" spc="25" dirty="0">
                <a:latin typeface="Times New Roman"/>
                <a:cs typeface="Times New Roman"/>
              </a:rPr>
              <a:t>km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933414" y="4841216"/>
            <a:ext cx="207644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30" dirty="0">
                <a:latin typeface="Times New Roman"/>
                <a:cs typeface="Times New Roman"/>
              </a:rPr>
              <a:t>C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59689" y="3455692"/>
            <a:ext cx="698500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37154" algn="l"/>
              </a:tabLst>
            </a:pPr>
            <a:r>
              <a:rPr sz="2100" spc="20" dirty="0">
                <a:latin typeface="Times New Roman"/>
                <a:cs typeface="Times New Roman"/>
              </a:rPr>
              <a:t>2	</a:t>
            </a:r>
            <a:r>
              <a:rPr sz="2100" spc="25" dirty="0">
                <a:latin typeface="Times New Roman"/>
                <a:cs typeface="Times New Roman"/>
              </a:rPr>
              <a:t>km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116442" y="3054983"/>
            <a:ext cx="207644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30" dirty="0">
                <a:latin typeface="Times New Roman"/>
                <a:cs typeface="Times New Roman"/>
              </a:rPr>
              <a:t>C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790223" y="1847218"/>
            <a:ext cx="1964689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15" dirty="0">
                <a:latin typeface="Times New Roman"/>
                <a:cs typeface="Times New Roman"/>
              </a:rPr>
              <a:t>(critical</a:t>
            </a:r>
            <a:r>
              <a:rPr sz="2100" spc="-23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Times New Roman"/>
                <a:cs typeface="Times New Roman"/>
              </a:rPr>
              <a:t>damping)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808044" y="4329764"/>
            <a:ext cx="105411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217949" y="4120961"/>
            <a:ext cx="105411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487412" y="4329764"/>
            <a:ext cx="732790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40023" algn="l"/>
              </a:tabLst>
            </a:pPr>
            <a:r>
              <a:rPr sz="1200" dirty="0">
                <a:latin typeface="Times New Roman"/>
                <a:cs typeface="Times New Roman"/>
              </a:rPr>
              <a:t>n	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678842" y="3927651"/>
            <a:ext cx="105411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248329" y="3437347"/>
            <a:ext cx="28702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95" dirty="0">
                <a:latin typeface="Times New Roman"/>
                <a:cs typeface="Times New Roman"/>
              </a:rPr>
              <a:t>C</a:t>
            </a:r>
            <a:r>
              <a:rPr baseline="-24444" dirty="0">
                <a:latin typeface="Times New Roman"/>
                <a:cs typeface="Times New Roman"/>
              </a:rPr>
              <a:t>c</a:t>
            </a:r>
            <a:endParaRPr baseline="-24444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097403" y="3927651"/>
            <a:ext cx="668020" cy="190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54626" algn="l"/>
              </a:tabLst>
            </a:pPr>
            <a:r>
              <a:rPr sz="1200" u="sng" dirty="0">
                <a:latin typeface="Times New Roman"/>
                <a:cs typeface="Times New Roman"/>
              </a:rPr>
              <a:t> 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44044" y="2642279"/>
            <a:ext cx="28702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95" dirty="0">
                <a:latin typeface="Times New Roman"/>
                <a:cs typeface="Times New Roman"/>
              </a:rPr>
              <a:t>C</a:t>
            </a:r>
            <a:r>
              <a:rPr baseline="-24444" dirty="0">
                <a:latin typeface="Times New Roman"/>
                <a:cs typeface="Times New Roman"/>
              </a:rPr>
              <a:t>c</a:t>
            </a:r>
            <a:endParaRPr baseline="-24444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882386" y="5680028"/>
            <a:ext cx="627380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54" dirty="0">
                <a:latin typeface="Symbol"/>
                <a:cs typeface="Symbol"/>
              </a:rPr>
              <a:t></a:t>
            </a:r>
            <a:r>
              <a:rPr spc="82" baseline="42222" dirty="0">
                <a:latin typeface="Times New Roman"/>
                <a:cs typeface="Times New Roman"/>
              </a:rPr>
              <a:t>2</a:t>
            </a:r>
            <a:r>
              <a:rPr spc="254" baseline="42222" dirty="0">
                <a:latin typeface="Times New Roman"/>
                <a:cs typeface="Times New Roman"/>
              </a:rPr>
              <a:t> </a:t>
            </a:r>
            <a:r>
              <a:rPr sz="2100" spc="85" dirty="0">
                <a:latin typeface="Symbol"/>
                <a:cs typeface="Symbol"/>
              </a:rPr>
              <a:t></a:t>
            </a:r>
            <a:r>
              <a:rPr sz="2100" spc="85" dirty="0">
                <a:latin typeface="Times New Roman"/>
                <a:cs typeface="Times New Roman"/>
              </a:rPr>
              <a:t>1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821350" y="5680028"/>
            <a:ext cx="864235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10" dirty="0">
                <a:latin typeface="Symbol"/>
                <a:cs typeface="Symbol"/>
              </a:rPr>
              <a:t></a:t>
            </a:r>
            <a:r>
              <a:rPr spc="15" baseline="-24444" dirty="0">
                <a:latin typeface="Times New Roman"/>
                <a:cs typeface="Times New Roman"/>
              </a:rPr>
              <a:t>d 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</a:t>
            </a:r>
            <a:r>
              <a:rPr spc="30" baseline="-24444" dirty="0">
                <a:latin typeface="Times New Roman"/>
                <a:cs typeface="Times New Roman"/>
              </a:rPr>
              <a:t>n</a:t>
            </a:r>
            <a:endParaRPr baseline="-24444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054065" y="5011952"/>
            <a:ext cx="1016635" cy="54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4615">
              <a:lnSpc>
                <a:spcPts val="2095"/>
              </a:lnSpc>
            </a:pP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2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</a:t>
            </a:r>
            <a:r>
              <a:rPr sz="2100" spc="-254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</a:t>
            </a:r>
            <a:r>
              <a:rPr spc="30" baseline="-24444" dirty="0">
                <a:latin typeface="Times New Roman"/>
                <a:cs typeface="Times New Roman"/>
              </a:rPr>
              <a:t>n</a:t>
            </a:r>
            <a:endParaRPr baseline="-24444">
              <a:latin typeface="Times New Roman"/>
              <a:cs typeface="Times New Roman"/>
            </a:endParaRPr>
          </a:p>
          <a:p>
            <a:pPr marL="12699">
              <a:lnSpc>
                <a:spcPts val="2095"/>
              </a:lnSpc>
            </a:pPr>
            <a:r>
              <a:rPr sz="2100" spc="35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498009" y="5011951"/>
            <a:ext cx="36893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160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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848311" y="5011952"/>
            <a:ext cx="808355" cy="54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2080">
              <a:lnSpc>
                <a:spcPts val="2095"/>
              </a:lnSpc>
            </a:pP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160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</a:t>
            </a:r>
            <a:endParaRPr sz="2100">
              <a:latin typeface="Symbol"/>
              <a:cs typeface="Symbol"/>
            </a:endParaRPr>
          </a:p>
          <a:p>
            <a:pPr marL="12699">
              <a:lnSpc>
                <a:spcPts val="2095"/>
              </a:lnSpc>
            </a:pPr>
            <a:r>
              <a:rPr sz="2100" spc="40" dirty="0">
                <a:latin typeface="Times New Roman"/>
                <a:cs typeface="Times New Roman"/>
              </a:rPr>
              <a:t>2m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410142" y="4154098"/>
            <a:ext cx="1327149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12406" algn="l"/>
              </a:tabLst>
            </a:pP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61" dirty="0">
                <a:latin typeface="Times New Roman"/>
                <a:cs typeface="Times New Roman"/>
              </a:rPr>
              <a:t> </a:t>
            </a:r>
            <a:r>
              <a:rPr sz="2100" spc="30" dirty="0">
                <a:latin typeface="Symbol"/>
                <a:cs typeface="Symbol"/>
              </a:rPr>
              <a:t></a:t>
            </a:r>
            <a:r>
              <a:rPr sz="2100" spc="30" dirty="0">
                <a:latin typeface="Times New Roman"/>
                <a:cs typeface="Times New Roman"/>
              </a:rPr>
              <a:t>	</a:t>
            </a:r>
            <a:r>
              <a:rPr sz="2100" spc="54" dirty="0">
                <a:latin typeface="Symbol"/>
                <a:cs typeface="Symbol"/>
              </a:rPr>
              <a:t></a:t>
            </a:r>
            <a:r>
              <a:rPr spc="82" baseline="42222" dirty="0">
                <a:latin typeface="Times New Roman"/>
                <a:cs typeface="Times New Roman"/>
              </a:rPr>
              <a:t>2</a:t>
            </a:r>
            <a:r>
              <a:rPr spc="254" baseline="42222" dirty="0">
                <a:latin typeface="Times New Roman"/>
                <a:cs typeface="Times New Roman"/>
              </a:rPr>
              <a:t> </a:t>
            </a:r>
            <a:r>
              <a:rPr sz="2100" spc="85" dirty="0">
                <a:latin typeface="Symbol"/>
                <a:cs typeface="Symbol"/>
              </a:rPr>
              <a:t></a:t>
            </a:r>
            <a:r>
              <a:rPr sz="2100" spc="85" dirty="0">
                <a:latin typeface="Times New Roman"/>
                <a:cs typeface="Times New Roman"/>
              </a:rPr>
              <a:t>1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567528" y="4154099"/>
            <a:ext cx="1520190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05093" algn="l"/>
                <a:tab pos="1034956" algn="l"/>
              </a:tabLst>
            </a:pP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25" dirty="0">
                <a:latin typeface="Times New Roman"/>
                <a:cs typeface="Times New Roman"/>
              </a:rPr>
              <a:t>	</a:t>
            </a:r>
            <a:r>
              <a:rPr sz="2100" spc="20" dirty="0">
                <a:latin typeface="Symbol"/>
                <a:cs typeface="Symbol"/>
              </a:rPr>
              <a:t></a:t>
            </a:r>
            <a:r>
              <a:rPr sz="2100" spc="-15" dirty="0">
                <a:latin typeface="Times New Roman"/>
                <a:cs typeface="Times New Roman"/>
              </a:rPr>
              <a:t> </a:t>
            </a:r>
            <a:r>
              <a:rPr spc="67" baseline="42222" dirty="0">
                <a:latin typeface="Times New Roman"/>
                <a:cs typeface="Times New Roman"/>
              </a:rPr>
              <a:t>2</a:t>
            </a:r>
            <a:r>
              <a:rPr sz="2100" spc="45" dirty="0">
                <a:latin typeface="Symbol"/>
                <a:cs typeface="Symbol"/>
              </a:rPr>
              <a:t></a:t>
            </a:r>
            <a:r>
              <a:rPr sz="2100" spc="45" dirty="0">
                <a:latin typeface="Times New Roman"/>
                <a:cs typeface="Times New Roman"/>
              </a:rPr>
              <a:t>	</a:t>
            </a:r>
            <a:r>
              <a:rPr spc="89" baseline="48888" dirty="0">
                <a:latin typeface="Times New Roman"/>
                <a:cs typeface="Times New Roman"/>
              </a:rPr>
              <a:t>2</a:t>
            </a:r>
            <a:r>
              <a:rPr sz="2100" spc="61" dirty="0">
                <a:latin typeface="Symbol"/>
                <a:cs typeface="Symbol"/>
              </a:rPr>
              <a:t></a:t>
            </a:r>
            <a:r>
              <a:rPr sz="2100" spc="-284" dirty="0">
                <a:latin typeface="Times New Roman"/>
                <a:cs typeface="Times New Roman"/>
              </a:rPr>
              <a:t> </a:t>
            </a:r>
            <a:r>
              <a:rPr sz="2100" spc="30" dirty="0">
                <a:latin typeface="Symbol"/>
                <a:cs typeface="Symbol"/>
              </a:rPr>
              <a:t>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001496" y="3983378"/>
            <a:ext cx="1286510" cy="6985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6517">
              <a:lnSpc>
                <a:spcPts val="2020"/>
              </a:lnSpc>
              <a:tabLst>
                <a:tab pos="1094642" algn="l"/>
              </a:tabLst>
            </a:pPr>
            <a:r>
              <a:rPr sz="2100" spc="30" dirty="0">
                <a:latin typeface="Times New Roman"/>
                <a:cs typeface="Times New Roman"/>
              </a:rPr>
              <a:t>C	</a:t>
            </a:r>
            <a:r>
              <a:rPr sz="2100" spc="20" dirty="0">
                <a:latin typeface="Times New Roman"/>
                <a:cs typeface="Times New Roman"/>
              </a:rPr>
              <a:t>k</a:t>
            </a:r>
            <a:endParaRPr sz="2100">
              <a:latin typeface="Times New Roman"/>
              <a:cs typeface="Times New Roman"/>
            </a:endParaRPr>
          </a:p>
          <a:p>
            <a:pPr marL="12699">
              <a:lnSpc>
                <a:spcPts val="1505"/>
              </a:lnSpc>
              <a:tabLst>
                <a:tab pos="572718" algn="l"/>
                <a:tab pos="841934" algn="l"/>
              </a:tabLst>
            </a:pPr>
            <a:r>
              <a:rPr sz="2100" spc="15" dirty="0">
                <a:latin typeface="Symbol"/>
                <a:cs typeface="Symbol"/>
              </a:rPr>
              <a:t>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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3100" spc="37" baseline="5291" dirty="0">
                <a:latin typeface="Symbol"/>
                <a:cs typeface="Symbol"/>
              </a:rPr>
              <a:t></a:t>
            </a:r>
            <a:endParaRPr sz="3100" baseline="5291">
              <a:latin typeface="Symbol"/>
              <a:cs typeface="Symbol"/>
            </a:endParaRPr>
          </a:p>
          <a:p>
            <a:pPr marL="12699">
              <a:lnSpc>
                <a:spcPts val="2005"/>
              </a:lnSpc>
              <a:tabLst>
                <a:tab pos="1060355" algn="l"/>
              </a:tabLst>
            </a:pPr>
            <a:r>
              <a:rPr sz="3100" spc="22" baseline="-6613" dirty="0">
                <a:latin typeface="Symbol"/>
                <a:cs typeface="Symbol"/>
              </a:rPr>
              <a:t></a:t>
            </a:r>
            <a:r>
              <a:rPr sz="3100" spc="-150" baseline="-6613" dirty="0">
                <a:latin typeface="Times New Roman"/>
                <a:cs typeface="Times New Roman"/>
              </a:rPr>
              <a:t> </a:t>
            </a:r>
            <a:r>
              <a:rPr sz="2100" spc="49" dirty="0">
                <a:latin typeface="Times New Roman"/>
                <a:cs typeface="Times New Roman"/>
              </a:rPr>
              <a:t>2</a:t>
            </a:r>
            <a:r>
              <a:rPr sz="2100" spc="35" dirty="0">
                <a:latin typeface="Times New Roman"/>
                <a:cs typeface="Times New Roman"/>
              </a:rPr>
              <a:t>m</a:t>
            </a:r>
            <a:r>
              <a:rPr sz="2100" spc="-145" dirty="0">
                <a:latin typeface="Times New Roman"/>
                <a:cs typeface="Times New Roman"/>
              </a:rPr>
              <a:t> </a:t>
            </a:r>
            <a:r>
              <a:rPr sz="3100" spc="22" baseline="-6613" dirty="0">
                <a:latin typeface="Symbol"/>
                <a:cs typeface="Symbol"/>
              </a:rPr>
              <a:t></a:t>
            </a:r>
            <a:r>
              <a:rPr sz="3100" baseline="-6613" dirty="0">
                <a:latin typeface="Times New Roman"/>
                <a:cs typeface="Times New Roman"/>
              </a:rPr>
              <a:t>	</a:t>
            </a:r>
            <a:r>
              <a:rPr sz="2100" spc="35" dirty="0">
                <a:latin typeface="Times New Roman"/>
                <a:cs typeface="Times New Roman"/>
              </a:rPr>
              <a:t>m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001496" y="4003128"/>
            <a:ext cx="690880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72718" algn="l"/>
              </a:tabLst>
            </a:pPr>
            <a:r>
              <a:rPr sz="2100" spc="15" dirty="0">
                <a:latin typeface="Symbol"/>
                <a:cs typeface="Symbol"/>
              </a:rPr>
              <a:t></a:t>
            </a:r>
            <a:r>
              <a:rPr sz="2100" spc="15" dirty="0">
                <a:latin typeface="Times New Roman"/>
                <a:cs typeface="Times New Roman"/>
              </a:rPr>
              <a:t>	</a:t>
            </a:r>
            <a:r>
              <a:rPr sz="2100" spc="15" dirty="0">
                <a:latin typeface="Symbol"/>
                <a:cs typeface="Symbol"/>
              </a:rPr>
              <a:t>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910792" y="3225704"/>
            <a:ext cx="1492249" cy="914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84162" algn="l"/>
              </a:tabLst>
            </a:pPr>
            <a:r>
              <a:rPr sz="2100" spc="30" dirty="0">
                <a:latin typeface="Times New Roman"/>
                <a:cs typeface="Times New Roman"/>
              </a:rPr>
              <a:t>C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140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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Times New Roman"/>
                <a:cs typeface="Times New Roman"/>
              </a:rPr>
              <a:t>2	</a:t>
            </a:r>
            <a:r>
              <a:rPr sz="2100" spc="25" dirty="0">
                <a:latin typeface="Times New Roman"/>
                <a:cs typeface="Times New Roman"/>
              </a:rPr>
              <a:t>km</a:t>
            </a:r>
            <a:endParaRPr sz="2100">
              <a:latin typeface="Times New Roman"/>
              <a:cs typeface="Times New Roman"/>
            </a:endParaRPr>
          </a:p>
          <a:p>
            <a:pPr>
              <a:spcBef>
                <a:spcPts val="17"/>
              </a:spcBef>
            </a:pPr>
            <a:endParaRPr sz="2600">
              <a:latin typeface="Times New Roman"/>
              <a:cs typeface="Times New Roman"/>
            </a:endParaRPr>
          </a:p>
          <a:p>
            <a:pPr marL="49525">
              <a:tabLst>
                <a:tab pos="1478782" algn="l"/>
              </a:tabLst>
            </a:pPr>
            <a:r>
              <a:rPr sz="1200" u="sng" dirty="0">
                <a:latin typeface="Times New Roman"/>
                <a:cs typeface="Times New Roman"/>
              </a:rPr>
              <a:t> 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821351" y="3225705"/>
            <a:ext cx="978535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4620" algn="l"/>
                <a:tab pos="815267" algn="l"/>
              </a:tabLst>
            </a:pPr>
            <a:r>
              <a:rPr sz="2100" spc="20" dirty="0">
                <a:latin typeface="Symbol"/>
                <a:cs typeface="Symbol"/>
              </a:rPr>
              <a:t>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3100" spc="45" baseline="35714" dirty="0">
                <a:latin typeface="Times New Roman"/>
                <a:cs typeface="Times New Roman"/>
              </a:rPr>
              <a:t>C</a:t>
            </a:r>
            <a:r>
              <a:rPr sz="3100" baseline="35714" dirty="0">
                <a:latin typeface="Times New Roman"/>
                <a:cs typeface="Times New Roman"/>
              </a:rPr>
              <a:t>	</a:t>
            </a:r>
            <a:r>
              <a:rPr sz="2100" spc="25" dirty="0">
                <a:latin typeface="Symbol"/>
                <a:cs typeface="Symbol"/>
              </a:rPr>
              <a:t>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899367" y="2430644"/>
            <a:ext cx="2651760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32710" algn="l"/>
              </a:tabLst>
            </a:pPr>
            <a:r>
              <a:rPr sz="3100" spc="45" baseline="35714" dirty="0">
                <a:latin typeface="Times New Roman"/>
                <a:cs typeface="Times New Roman"/>
              </a:rPr>
              <a:t>C	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85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Symbol"/>
                <a:cs typeface="Symbol"/>
              </a:rPr>
              <a:t></a:t>
            </a:r>
            <a:r>
              <a:rPr sz="2100" spc="-66" dirty="0">
                <a:latin typeface="Times New Roman"/>
                <a:cs typeface="Times New Roman"/>
              </a:rPr>
              <a:t>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85" dirty="0">
                <a:latin typeface="Times New Roman"/>
                <a:cs typeface="Times New Roman"/>
              </a:rPr>
              <a:t> </a:t>
            </a:r>
            <a:r>
              <a:rPr sz="2100" spc="25" dirty="0">
                <a:latin typeface="Times New Roman"/>
                <a:cs typeface="Times New Roman"/>
              </a:rPr>
              <a:t>(damping</a:t>
            </a:r>
            <a:r>
              <a:rPr sz="2100" spc="-125" dirty="0">
                <a:latin typeface="Times New Roman"/>
                <a:cs typeface="Times New Roman"/>
              </a:rPr>
              <a:t> </a:t>
            </a:r>
            <a:r>
              <a:rPr sz="2100" spc="15" dirty="0">
                <a:latin typeface="Times New Roman"/>
                <a:cs typeface="Times New Roman"/>
              </a:rPr>
              <a:t>ratio)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821351" y="1847217"/>
            <a:ext cx="1711325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92409" algn="l"/>
              </a:tabLst>
            </a:pPr>
            <a:r>
              <a:rPr sz="2100" spc="30" dirty="0">
                <a:latin typeface="Times New Roman"/>
                <a:cs typeface="Times New Roman"/>
              </a:rPr>
              <a:t>C</a:t>
            </a:r>
            <a:r>
              <a:rPr sz="2100" spc="-49" dirty="0">
                <a:latin typeface="Times New Roman"/>
                <a:cs typeface="Times New Roman"/>
              </a:rPr>
              <a:t>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30" dirty="0">
                <a:latin typeface="Times New Roman"/>
                <a:cs typeface="Times New Roman"/>
              </a:rPr>
              <a:t> </a:t>
            </a:r>
            <a:r>
              <a:rPr sz="2100" spc="20" dirty="0">
                <a:latin typeface="Times New Roman"/>
                <a:cs typeface="Times New Roman"/>
              </a:rPr>
              <a:t>2	</a:t>
            </a:r>
            <a:r>
              <a:rPr sz="2100" spc="25" dirty="0">
                <a:latin typeface="Times New Roman"/>
                <a:cs typeface="Times New Roman"/>
              </a:rPr>
              <a:t>km </a:t>
            </a:r>
            <a:r>
              <a:rPr sz="2100" spc="25" dirty="0">
                <a:latin typeface="Symbol"/>
                <a:cs typeface="Symbol"/>
              </a:rPr>
              <a:t></a:t>
            </a:r>
            <a:r>
              <a:rPr sz="2100" spc="-15" dirty="0">
                <a:latin typeface="Times New Roman"/>
                <a:cs typeface="Times New Roman"/>
              </a:rPr>
              <a:t> </a:t>
            </a:r>
            <a:r>
              <a:rPr sz="2100" spc="45" dirty="0">
                <a:latin typeface="Times New Roman"/>
                <a:cs typeface="Times New Roman"/>
              </a:rPr>
              <a:t>C</a:t>
            </a:r>
            <a:r>
              <a:rPr spc="67" baseline="-24444" dirty="0">
                <a:latin typeface="Times New Roman"/>
                <a:cs typeface="Times New Roman"/>
              </a:rPr>
              <a:t>c</a:t>
            </a:r>
            <a:endParaRPr baseline="-2444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00875" y="3281170"/>
            <a:ext cx="2298065" cy="214629"/>
          </a:xfrm>
          <a:custGeom>
            <a:avLst/>
            <a:gdLst/>
            <a:ahLst/>
            <a:cxnLst/>
            <a:rect l="l" t="t" r="r" b="b"/>
            <a:pathLst>
              <a:path w="2298065" h="214629">
                <a:moveTo>
                  <a:pt x="0" y="214040"/>
                </a:moveTo>
                <a:lnTo>
                  <a:pt x="2298054" y="214040"/>
                </a:lnTo>
                <a:lnTo>
                  <a:pt x="2298054" y="0"/>
                </a:lnTo>
                <a:lnTo>
                  <a:pt x="0" y="0"/>
                </a:lnTo>
                <a:lnTo>
                  <a:pt x="0" y="21404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54237" y="2683563"/>
            <a:ext cx="607060" cy="516890"/>
          </a:xfrm>
          <a:custGeom>
            <a:avLst/>
            <a:gdLst/>
            <a:ahLst/>
            <a:cxnLst/>
            <a:rect l="l" t="t" r="r" b="b"/>
            <a:pathLst>
              <a:path w="607060" h="516889">
                <a:moveTo>
                  <a:pt x="0" y="516726"/>
                </a:moveTo>
                <a:lnTo>
                  <a:pt x="606971" y="516726"/>
                </a:lnTo>
                <a:lnTo>
                  <a:pt x="606971" y="0"/>
                </a:lnTo>
                <a:lnTo>
                  <a:pt x="0" y="0"/>
                </a:lnTo>
                <a:lnTo>
                  <a:pt x="0" y="51672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42332" y="2671307"/>
            <a:ext cx="643255" cy="553720"/>
          </a:xfrm>
          <a:custGeom>
            <a:avLst/>
            <a:gdLst/>
            <a:ahLst/>
            <a:cxnLst/>
            <a:rect l="l" t="t" r="r" b="b"/>
            <a:pathLst>
              <a:path w="643254" h="553719">
                <a:moveTo>
                  <a:pt x="639066" y="549403"/>
                </a:moveTo>
                <a:lnTo>
                  <a:pt x="4108" y="549403"/>
                </a:lnTo>
                <a:lnTo>
                  <a:pt x="8217" y="553494"/>
                </a:lnTo>
                <a:lnTo>
                  <a:pt x="639066" y="553494"/>
                </a:lnTo>
                <a:lnTo>
                  <a:pt x="639066" y="549403"/>
                </a:lnTo>
                <a:close/>
              </a:path>
              <a:path w="643254" h="553719">
                <a:moveTo>
                  <a:pt x="11905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549403"/>
                </a:lnTo>
                <a:lnTo>
                  <a:pt x="643108" y="549403"/>
                </a:lnTo>
                <a:lnTo>
                  <a:pt x="643108" y="541238"/>
                </a:lnTo>
                <a:lnTo>
                  <a:pt x="24248" y="541238"/>
                </a:lnTo>
                <a:lnTo>
                  <a:pt x="11905" y="528982"/>
                </a:lnTo>
                <a:lnTo>
                  <a:pt x="24248" y="528982"/>
                </a:lnTo>
                <a:lnTo>
                  <a:pt x="24248" y="24110"/>
                </a:lnTo>
                <a:lnTo>
                  <a:pt x="11905" y="24110"/>
                </a:lnTo>
                <a:lnTo>
                  <a:pt x="11905" y="0"/>
                </a:lnTo>
                <a:close/>
              </a:path>
              <a:path w="643254" h="553719">
                <a:moveTo>
                  <a:pt x="24248" y="528982"/>
                </a:moveTo>
                <a:lnTo>
                  <a:pt x="11905" y="528982"/>
                </a:lnTo>
                <a:lnTo>
                  <a:pt x="24248" y="541238"/>
                </a:lnTo>
                <a:lnTo>
                  <a:pt x="24248" y="528982"/>
                </a:lnTo>
                <a:close/>
              </a:path>
              <a:path w="643254" h="553719">
                <a:moveTo>
                  <a:pt x="618859" y="528982"/>
                </a:moveTo>
                <a:lnTo>
                  <a:pt x="24248" y="528982"/>
                </a:lnTo>
                <a:lnTo>
                  <a:pt x="24248" y="541238"/>
                </a:lnTo>
                <a:lnTo>
                  <a:pt x="618859" y="541238"/>
                </a:lnTo>
                <a:lnTo>
                  <a:pt x="618859" y="528982"/>
                </a:lnTo>
                <a:close/>
              </a:path>
              <a:path w="643254" h="553719">
                <a:moveTo>
                  <a:pt x="618859" y="12256"/>
                </a:moveTo>
                <a:lnTo>
                  <a:pt x="618859" y="541238"/>
                </a:lnTo>
                <a:lnTo>
                  <a:pt x="631152" y="528982"/>
                </a:lnTo>
                <a:lnTo>
                  <a:pt x="643108" y="528982"/>
                </a:lnTo>
                <a:lnTo>
                  <a:pt x="643108" y="24110"/>
                </a:lnTo>
                <a:lnTo>
                  <a:pt x="631152" y="24110"/>
                </a:lnTo>
                <a:lnTo>
                  <a:pt x="618859" y="12256"/>
                </a:lnTo>
                <a:close/>
              </a:path>
              <a:path w="643254" h="553719">
                <a:moveTo>
                  <a:pt x="643108" y="528982"/>
                </a:moveTo>
                <a:lnTo>
                  <a:pt x="631152" y="528982"/>
                </a:lnTo>
                <a:lnTo>
                  <a:pt x="618859" y="541238"/>
                </a:lnTo>
                <a:lnTo>
                  <a:pt x="643108" y="541238"/>
                </a:lnTo>
                <a:lnTo>
                  <a:pt x="643108" y="528982"/>
                </a:lnTo>
                <a:close/>
              </a:path>
              <a:path w="643254" h="553719">
                <a:moveTo>
                  <a:pt x="639066" y="0"/>
                </a:moveTo>
                <a:lnTo>
                  <a:pt x="11905" y="0"/>
                </a:lnTo>
                <a:lnTo>
                  <a:pt x="11905" y="24110"/>
                </a:lnTo>
                <a:lnTo>
                  <a:pt x="24248" y="12256"/>
                </a:lnTo>
                <a:lnTo>
                  <a:pt x="643108" y="12256"/>
                </a:lnTo>
                <a:lnTo>
                  <a:pt x="643108" y="8165"/>
                </a:lnTo>
                <a:lnTo>
                  <a:pt x="639066" y="4091"/>
                </a:lnTo>
                <a:lnTo>
                  <a:pt x="639066" y="0"/>
                </a:lnTo>
                <a:close/>
              </a:path>
              <a:path w="643254" h="553719">
                <a:moveTo>
                  <a:pt x="24248" y="12256"/>
                </a:moveTo>
                <a:lnTo>
                  <a:pt x="11905" y="24110"/>
                </a:lnTo>
                <a:lnTo>
                  <a:pt x="24248" y="24110"/>
                </a:lnTo>
                <a:lnTo>
                  <a:pt x="24248" y="12256"/>
                </a:lnTo>
                <a:close/>
              </a:path>
              <a:path w="643254" h="553719">
                <a:moveTo>
                  <a:pt x="618859" y="12256"/>
                </a:moveTo>
                <a:lnTo>
                  <a:pt x="24248" y="12256"/>
                </a:lnTo>
                <a:lnTo>
                  <a:pt x="24248" y="24110"/>
                </a:lnTo>
                <a:lnTo>
                  <a:pt x="618859" y="24110"/>
                </a:lnTo>
                <a:lnTo>
                  <a:pt x="618859" y="12256"/>
                </a:lnTo>
                <a:close/>
              </a:path>
              <a:path w="643254" h="553719">
                <a:moveTo>
                  <a:pt x="643108" y="12256"/>
                </a:moveTo>
                <a:lnTo>
                  <a:pt x="618859" y="12256"/>
                </a:lnTo>
                <a:lnTo>
                  <a:pt x="631152" y="24110"/>
                </a:lnTo>
                <a:lnTo>
                  <a:pt x="643108" y="24110"/>
                </a:lnTo>
                <a:lnTo>
                  <a:pt x="643108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17410" y="2671306"/>
            <a:ext cx="433704" cy="166370"/>
          </a:xfrm>
          <a:custGeom>
            <a:avLst/>
            <a:gdLst/>
            <a:ahLst/>
            <a:cxnLst/>
            <a:rect l="l" t="t" r="r" b="b"/>
            <a:pathLst>
              <a:path w="433704" h="166369">
                <a:moveTo>
                  <a:pt x="429030" y="161762"/>
                </a:moveTo>
                <a:lnTo>
                  <a:pt x="48497" y="161762"/>
                </a:lnTo>
                <a:lnTo>
                  <a:pt x="52605" y="165837"/>
                </a:lnTo>
                <a:lnTo>
                  <a:pt x="429030" y="165837"/>
                </a:lnTo>
                <a:lnTo>
                  <a:pt x="429030" y="161762"/>
                </a:lnTo>
                <a:close/>
              </a:path>
              <a:path w="433704" h="166369">
                <a:moveTo>
                  <a:pt x="16435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44388" y="157671"/>
                </a:lnTo>
                <a:lnTo>
                  <a:pt x="44388" y="161762"/>
                </a:lnTo>
                <a:lnTo>
                  <a:pt x="433139" y="161762"/>
                </a:lnTo>
                <a:lnTo>
                  <a:pt x="433139" y="149506"/>
                </a:lnTo>
                <a:lnTo>
                  <a:pt x="69040" y="149506"/>
                </a:lnTo>
                <a:lnTo>
                  <a:pt x="56714" y="141341"/>
                </a:lnTo>
                <a:lnTo>
                  <a:pt x="66453" y="141341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435" y="0"/>
                </a:lnTo>
                <a:close/>
              </a:path>
              <a:path w="433704" h="166369">
                <a:moveTo>
                  <a:pt x="66453" y="141341"/>
                </a:moveTo>
                <a:lnTo>
                  <a:pt x="56714" y="141341"/>
                </a:lnTo>
                <a:lnTo>
                  <a:pt x="69040" y="149506"/>
                </a:lnTo>
                <a:lnTo>
                  <a:pt x="66453" y="141341"/>
                </a:lnTo>
                <a:close/>
              </a:path>
              <a:path w="433704" h="166369">
                <a:moveTo>
                  <a:pt x="429030" y="141341"/>
                </a:moveTo>
                <a:lnTo>
                  <a:pt x="66453" y="141341"/>
                </a:lnTo>
                <a:lnTo>
                  <a:pt x="69040" y="149506"/>
                </a:lnTo>
                <a:lnTo>
                  <a:pt x="433139" y="149506"/>
                </a:lnTo>
                <a:lnTo>
                  <a:pt x="429030" y="145415"/>
                </a:lnTo>
                <a:lnTo>
                  <a:pt x="429030" y="141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47688" y="2663141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4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37"/>
                </a:lnTo>
                <a:lnTo>
                  <a:pt x="80963" y="270812"/>
                </a:lnTo>
                <a:lnTo>
                  <a:pt x="92885" y="270812"/>
                </a:lnTo>
                <a:lnTo>
                  <a:pt x="96994" y="266737"/>
                </a:lnTo>
                <a:lnTo>
                  <a:pt x="101102" y="266737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8435" h="271144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4">
                <a:moveTo>
                  <a:pt x="173831" y="0"/>
                </a:moveTo>
                <a:lnTo>
                  <a:pt x="161505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93995" y="2667233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4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21"/>
                </a:lnTo>
                <a:lnTo>
                  <a:pt x="80963" y="270812"/>
                </a:lnTo>
                <a:lnTo>
                  <a:pt x="92868" y="270812"/>
                </a:lnTo>
                <a:lnTo>
                  <a:pt x="96977" y="266721"/>
                </a:lnTo>
                <a:lnTo>
                  <a:pt x="101102" y="266721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78435" h="271144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4">
                <a:moveTo>
                  <a:pt x="173831" y="0"/>
                </a:moveTo>
                <a:lnTo>
                  <a:pt x="161505" y="0"/>
                </a:lnTo>
                <a:lnTo>
                  <a:pt x="157800" y="4074"/>
                </a:lnTo>
                <a:lnTo>
                  <a:pt x="153691" y="4074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74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84692" y="2667233"/>
            <a:ext cx="133985" cy="271145"/>
          </a:xfrm>
          <a:custGeom>
            <a:avLst/>
            <a:gdLst/>
            <a:ahLst/>
            <a:cxnLst/>
            <a:rect l="l" t="t" r="r" b="b"/>
            <a:pathLst>
              <a:path w="133985" h="271144">
                <a:moveTo>
                  <a:pt x="16014" y="117231"/>
                </a:moveTo>
                <a:lnTo>
                  <a:pt x="4108" y="117231"/>
                </a:lnTo>
                <a:lnTo>
                  <a:pt x="4108" y="121305"/>
                </a:lnTo>
                <a:lnTo>
                  <a:pt x="0" y="125396"/>
                </a:lnTo>
                <a:lnTo>
                  <a:pt x="0" y="133561"/>
                </a:lnTo>
                <a:lnTo>
                  <a:pt x="36153" y="262646"/>
                </a:lnTo>
                <a:lnTo>
                  <a:pt x="40262" y="266721"/>
                </a:lnTo>
                <a:lnTo>
                  <a:pt x="40262" y="270812"/>
                </a:lnTo>
                <a:lnTo>
                  <a:pt x="52589" y="270812"/>
                </a:lnTo>
                <a:lnTo>
                  <a:pt x="56697" y="266721"/>
                </a:lnTo>
                <a:lnTo>
                  <a:pt x="60806" y="266721"/>
                </a:lnTo>
                <a:lnTo>
                  <a:pt x="60806" y="262646"/>
                </a:lnTo>
                <a:lnTo>
                  <a:pt x="63218" y="254481"/>
                </a:lnTo>
                <a:lnTo>
                  <a:pt x="36153" y="254481"/>
                </a:lnTo>
                <a:lnTo>
                  <a:pt x="48772" y="211990"/>
                </a:lnTo>
                <a:lnTo>
                  <a:pt x="24248" y="125396"/>
                </a:lnTo>
                <a:lnTo>
                  <a:pt x="24248" y="121305"/>
                </a:lnTo>
                <a:lnTo>
                  <a:pt x="20122" y="121305"/>
                </a:lnTo>
                <a:lnTo>
                  <a:pt x="16014" y="117231"/>
                </a:lnTo>
                <a:close/>
              </a:path>
              <a:path w="133985" h="271144">
                <a:moveTo>
                  <a:pt x="48772" y="211990"/>
                </a:moveTo>
                <a:lnTo>
                  <a:pt x="36153" y="254481"/>
                </a:lnTo>
                <a:lnTo>
                  <a:pt x="60806" y="254481"/>
                </a:lnTo>
                <a:lnTo>
                  <a:pt x="48772" y="211990"/>
                </a:lnTo>
                <a:close/>
              </a:path>
              <a:path w="133985" h="271144">
                <a:moveTo>
                  <a:pt x="129443" y="0"/>
                </a:moveTo>
                <a:lnTo>
                  <a:pt x="117117" y="0"/>
                </a:lnTo>
                <a:lnTo>
                  <a:pt x="113008" y="4074"/>
                </a:lnTo>
                <a:lnTo>
                  <a:pt x="109303" y="4074"/>
                </a:lnTo>
                <a:lnTo>
                  <a:pt x="109303" y="8165"/>
                </a:lnTo>
                <a:lnTo>
                  <a:pt x="48772" y="211990"/>
                </a:lnTo>
                <a:lnTo>
                  <a:pt x="60806" y="254481"/>
                </a:lnTo>
                <a:lnTo>
                  <a:pt x="63218" y="254481"/>
                </a:lnTo>
                <a:lnTo>
                  <a:pt x="133552" y="16330"/>
                </a:lnTo>
                <a:lnTo>
                  <a:pt x="133552" y="8165"/>
                </a:lnTo>
                <a:lnTo>
                  <a:pt x="129443" y="4074"/>
                </a:lnTo>
                <a:lnTo>
                  <a:pt x="1294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95259" y="2800592"/>
            <a:ext cx="509904" cy="0"/>
          </a:xfrm>
          <a:custGeom>
            <a:avLst/>
            <a:gdLst/>
            <a:ahLst/>
            <a:cxnLst/>
            <a:rect l="l" t="t" r="r" b="b"/>
            <a:pathLst>
              <a:path w="509904">
                <a:moveTo>
                  <a:pt x="0" y="0"/>
                </a:moveTo>
                <a:lnTo>
                  <a:pt x="509556" y="0"/>
                </a:lnTo>
              </a:path>
            </a:pathLst>
          </a:custGeom>
          <a:ln w="24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71011" y="3289334"/>
            <a:ext cx="2144394" cy="0"/>
          </a:xfrm>
          <a:custGeom>
            <a:avLst/>
            <a:gdLst/>
            <a:ahLst/>
            <a:cxnLst/>
            <a:rect l="l" t="t" r="r" b="b"/>
            <a:pathLst>
              <a:path w="2144395">
                <a:moveTo>
                  <a:pt x="0" y="0"/>
                </a:moveTo>
                <a:lnTo>
                  <a:pt x="2143924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39948" y="3212545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5" h="64770">
                <a:moveTo>
                  <a:pt x="24248" y="0"/>
                </a:moveTo>
                <a:lnTo>
                  <a:pt x="15273" y="2800"/>
                </a:lnTo>
                <a:lnTo>
                  <a:pt x="7514" y="10158"/>
                </a:lnTo>
                <a:lnTo>
                  <a:pt x="2060" y="20505"/>
                </a:lnTo>
                <a:lnTo>
                  <a:pt x="0" y="32275"/>
                </a:lnTo>
                <a:lnTo>
                  <a:pt x="2060" y="44205"/>
                </a:lnTo>
                <a:lnTo>
                  <a:pt x="7514" y="54528"/>
                </a:lnTo>
                <a:lnTo>
                  <a:pt x="15273" y="61790"/>
                </a:lnTo>
                <a:lnTo>
                  <a:pt x="24248" y="64534"/>
                </a:lnTo>
                <a:lnTo>
                  <a:pt x="33081" y="61790"/>
                </a:lnTo>
                <a:lnTo>
                  <a:pt x="40856" y="54528"/>
                </a:lnTo>
                <a:lnTo>
                  <a:pt x="46389" y="44205"/>
                </a:lnTo>
                <a:lnTo>
                  <a:pt x="48497" y="32275"/>
                </a:lnTo>
                <a:lnTo>
                  <a:pt x="46389" y="20505"/>
                </a:lnTo>
                <a:lnTo>
                  <a:pt x="40856" y="10158"/>
                </a:lnTo>
                <a:lnTo>
                  <a:pt x="33081" y="2800"/>
                </a:lnTo>
                <a:lnTo>
                  <a:pt x="2424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27657" y="3200289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538" y="89046"/>
                </a:moveTo>
                <a:lnTo>
                  <a:pt x="15997" y="89046"/>
                </a:lnTo>
                <a:lnTo>
                  <a:pt x="15997" y="93137"/>
                </a:lnTo>
                <a:lnTo>
                  <a:pt x="32499" y="97212"/>
                </a:lnTo>
                <a:lnTo>
                  <a:pt x="52538" y="89046"/>
                </a:lnTo>
                <a:close/>
              </a:path>
              <a:path w="81279" h="97789">
                <a:moveTo>
                  <a:pt x="60789" y="89046"/>
                </a:moveTo>
                <a:lnTo>
                  <a:pt x="52538" y="89046"/>
                </a:lnTo>
                <a:lnTo>
                  <a:pt x="48497" y="93137"/>
                </a:lnTo>
                <a:lnTo>
                  <a:pt x="60789" y="93137"/>
                </a:lnTo>
                <a:lnTo>
                  <a:pt x="60789" y="89046"/>
                </a:lnTo>
                <a:close/>
              </a:path>
              <a:path w="81279" h="97789">
                <a:moveTo>
                  <a:pt x="64999" y="8165"/>
                </a:moveTo>
                <a:lnTo>
                  <a:pt x="64999" y="12256"/>
                </a:lnTo>
                <a:lnTo>
                  <a:pt x="8251" y="12256"/>
                </a:lnTo>
                <a:lnTo>
                  <a:pt x="4041" y="20421"/>
                </a:lnTo>
                <a:lnTo>
                  <a:pt x="0" y="24512"/>
                </a:lnTo>
                <a:lnTo>
                  <a:pt x="0" y="48606"/>
                </a:lnTo>
                <a:lnTo>
                  <a:pt x="4041" y="76790"/>
                </a:lnTo>
                <a:lnTo>
                  <a:pt x="8251" y="80881"/>
                </a:lnTo>
                <a:lnTo>
                  <a:pt x="12292" y="89046"/>
                </a:lnTo>
                <a:lnTo>
                  <a:pt x="28289" y="89046"/>
                </a:lnTo>
                <a:lnTo>
                  <a:pt x="32499" y="76790"/>
                </a:lnTo>
                <a:lnTo>
                  <a:pt x="32499" y="72716"/>
                </a:lnTo>
                <a:lnTo>
                  <a:pt x="28289" y="68625"/>
                </a:lnTo>
                <a:lnTo>
                  <a:pt x="24248" y="60862"/>
                </a:lnTo>
                <a:lnTo>
                  <a:pt x="20207" y="60862"/>
                </a:lnTo>
                <a:lnTo>
                  <a:pt x="24248" y="48606"/>
                </a:lnTo>
                <a:lnTo>
                  <a:pt x="24248" y="32275"/>
                </a:lnTo>
                <a:lnTo>
                  <a:pt x="28289" y="28586"/>
                </a:lnTo>
                <a:lnTo>
                  <a:pt x="28289" y="24512"/>
                </a:lnTo>
                <a:lnTo>
                  <a:pt x="32499" y="24512"/>
                </a:lnTo>
                <a:lnTo>
                  <a:pt x="32499" y="20421"/>
                </a:lnTo>
                <a:lnTo>
                  <a:pt x="76787" y="20421"/>
                </a:lnTo>
                <a:lnTo>
                  <a:pt x="64999" y="8165"/>
                </a:lnTo>
                <a:close/>
              </a:path>
              <a:path w="81279" h="97789">
                <a:moveTo>
                  <a:pt x="40751" y="72716"/>
                </a:moveTo>
                <a:lnTo>
                  <a:pt x="32499" y="76790"/>
                </a:lnTo>
                <a:lnTo>
                  <a:pt x="28289" y="89046"/>
                </a:lnTo>
                <a:lnTo>
                  <a:pt x="48497" y="80881"/>
                </a:lnTo>
                <a:lnTo>
                  <a:pt x="44616" y="76790"/>
                </a:lnTo>
                <a:lnTo>
                  <a:pt x="44455" y="76790"/>
                </a:lnTo>
                <a:lnTo>
                  <a:pt x="44455" y="76621"/>
                </a:lnTo>
                <a:lnTo>
                  <a:pt x="40751" y="72716"/>
                </a:lnTo>
                <a:close/>
              </a:path>
              <a:path w="81279" h="97789">
                <a:moveTo>
                  <a:pt x="72745" y="72716"/>
                </a:moveTo>
                <a:lnTo>
                  <a:pt x="44455" y="72716"/>
                </a:lnTo>
                <a:lnTo>
                  <a:pt x="44616" y="76790"/>
                </a:lnTo>
                <a:lnTo>
                  <a:pt x="48497" y="80881"/>
                </a:lnTo>
                <a:lnTo>
                  <a:pt x="28289" y="89046"/>
                </a:lnTo>
                <a:lnTo>
                  <a:pt x="64999" y="89046"/>
                </a:lnTo>
                <a:lnTo>
                  <a:pt x="64999" y="84955"/>
                </a:lnTo>
                <a:lnTo>
                  <a:pt x="68704" y="84955"/>
                </a:lnTo>
                <a:lnTo>
                  <a:pt x="68704" y="80881"/>
                </a:lnTo>
                <a:lnTo>
                  <a:pt x="72745" y="80881"/>
                </a:lnTo>
                <a:lnTo>
                  <a:pt x="72745" y="72716"/>
                </a:lnTo>
                <a:close/>
              </a:path>
              <a:path w="81279" h="97789">
                <a:moveTo>
                  <a:pt x="44455" y="76621"/>
                </a:moveTo>
                <a:lnTo>
                  <a:pt x="44455" y="76790"/>
                </a:lnTo>
                <a:lnTo>
                  <a:pt x="44616" y="76790"/>
                </a:lnTo>
                <a:lnTo>
                  <a:pt x="44455" y="76621"/>
                </a:lnTo>
                <a:close/>
              </a:path>
              <a:path w="81279" h="97789">
                <a:moveTo>
                  <a:pt x="80996" y="36349"/>
                </a:moveTo>
                <a:lnTo>
                  <a:pt x="72745" y="36349"/>
                </a:lnTo>
                <a:lnTo>
                  <a:pt x="64999" y="56771"/>
                </a:lnTo>
                <a:lnTo>
                  <a:pt x="56748" y="56771"/>
                </a:lnTo>
                <a:lnTo>
                  <a:pt x="56748" y="64953"/>
                </a:lnTo>
                <a:lnTo>
                  <a:pt x="52538" y="64953"/>
                </a:lnTo>
                <a:lnTo>
                  <a:pt x="52538" y="68625"/>
                </a:lnTo>
                <a:lnTo>
                  <a:pt x="48497" y="68625"/>
                </a:lnTo>
                <a:lnTo>
                  <a:pt x="48497" y="72716"/>
                </a:lnTo>
                <a:lnTo>
                  <a:pt x="76787" y="72716"/>
                </a:lnTo>
                <a:lnTo>
                  <a:pt x="76787" y="60862"/>
                </a:lnTo>
                <a:lnTo>
                  <a:pt x="72745" y="60862"/>
                </a:lnTo>
                <a:lnTo>
                  <a:pt x="80996" y="40440"/>
                </a:lnTo>
                <a:lnTo>
                  <a:pt x="80996" y="36349"/>
                </a:lnTo>
                <a:close/>
              </a:path>
              <a:path w="81279" h="97789">
                <a:moveTo>
                  <a:pt x="76787" y="56771"/>
                </a:moveTo>
                <a:lnTo>
                  <a:pt x="72745" y="60862"/>
                </a:lnTo>
                <a:lnTo>
                  <a:pt x="76787" y="60862"/>
                </a:lnTo>
                <a:lnTo>
                  <a:pt x="76787" y="56771"/>
                </a:lnTo>
                <a:close/>
              </a:path>
              <a:path w="81279" h="97789">
                <a:moveTo>
                  <a:pt x="60789" y="52605"/>
                </a:moveTo>
                <a:lnTo>
                  <a:pt x="60789" y="56771"/>
                </a:lnTo>
                <a:lnTo>
                  <a:pt x="64999" y="56771"/>
                </a:lnTo>
                <a:lnTo>
                  <a:pt x="60789" y="52605"/>
                </a:lnTo>
                <a:close/>
              </a:path>
              <a:path w="81279" h="97789">
                <a:moveTo>
                  <a:pt x="72745" y="36349"/>
                </a:moveTo>
                <a:lnTo>
                  <a:pt x="60789" y="40440"/>
                </a:lnTo>
                <a:lnTo>
                  <a:pt x="60789" y="52605"/>
                </a:lnTo>
                <a:lnTo>
                  <a:pt x="64999" y="56771"/>
                </a:lnTo>
                <a:lnTo>
                  <a:pt x="72745" y="36349"/>
                </a:lnTo>
                <a:close/>
              </a:path>
              <a:path w="81279" h="97789">
                <a:moveTo>
                  <a:pt x="80996" y="28586"/>
                </a:moveTo>
                <a:lnTo>
                  <a:pt x="52538" y="28586"/>
                </a:lnTo>
                <a:lnTo>
                  <a:pt x="56748" y="32275"/>
                </a:lnTo>
                <a:lnTo>
                  <a:pt x="52538" y="32275"/>
                </a:lnTo>
                <a:lnTo>
                  <a:pt x="56748" y="36349"/>
                </a:lnTo>
                <a:lnTo>
                  <a:pt x="56748" y="48606"/>
                </a:lnTo>
                <a:lnTo>
                  <a:pt x="60789" y="52605"/>
                </a:lnTo>
                <a:lnTo>
                  <a:pt x="60789" y="40440"/>
                </a:lnTo>
                <a:lnTo>
                  <a:pt x="72745" y="36349"/>
                </a:lnTo>
                <a:lnTo>
                  <a:pt x="80996" y="36349"/>
                </a:lnTo>
                <a:lnTo>
                  <a:pt x="80996" y="32275"/>
                </a:lnTo>
                <a:lnTo>
                  <a:pt x="56748" y="32275"/>
                </a:lnTo>
                <a:lnTo>
                  <a:pt x="52538" y="30393"/>
                </a:lnTo>
                <a:lnTo>
                  <a:pt x="80996" y="30393"/>
                </a:lnTo>
                <a:lnTo>
                  <a:pt x="80996" y="28586"/>
                </a:lnTo>
                <a:close/>
              </a:path>
              <a:path w="81279" h="97789">
                <a:moveTo>
                  <a:pt x="52538" y="28586"/>
                </a:moveTo>
                <a:lnTo>
                  <a:pt x="52538" y="30393"/>
                </a:lnTo>
                <a:lnTo>
                  <a:pt x="56748" y="32275"/>
                </a:lnTo>
                <a:lnTo>
                  <a:pt x="52538" y="28586"/>
                </a:lnTo>
                <a:close/>
              </a:path>
              <a:path w="81279" h="97789">
                <a:moveTo>
                  <a:pt x="76787" y="20421"/>
                </a:moveTo>
                <a:lnTo>
                  <a:pt x="44455" y="20421"/>
                </a:lnTo>
                <a:lnTo>
                  <a:pt x="44455" y="24512"/>
                </a:lnTo>
                <a:lnTo>
                  <a:pt x="48497" y="24512"/>
                </a:lnTo>
                <a:lnTo>
                  <a:pt x="48497" y="28586"/>
                </a:lnTo>
                <a:lnTo>
                  <a:pt x="52538" y="30393"/>
                </a:lnTo>
                <a:lnTo>
                  <a:pt x="52538" y="28586"/>
                </a:lnTo>
                <a:lnTo>
                  <a:pt x="80996" y="28586"/>
                </a:lnTo>
                <a:lnTo>
                  <a:pt x="76787" y="24512"/>
                </a:lnTo>
                <a:lnTo>
                  <a:pt x="76787" y="20421"/>
                </a:lnTo>
                <a:close/>
              </a:path>
              <a:path w="81279" h="97789">
                <a:moveTo>
                  <a:pt x="44455" y="20421"/>
                </a:moveTo>
                <a:lnTo>
                  <a:pt x="32499" y="20421"/>
                </a:lnTo>
                <a:lnTo>
                  <a:pt x="40751" y="24512"/>
                </a:lnTo>
                <a:lnTo>
                  <a:pt x="44455" y="20421"/>
                </a:lnTo>
                <a:close/>
              </a:path>
              <a:path w="81279" h="97789">
                <a:moveTo>
                  <a:pt x="64999" y="8165"/>
                </a:moveTo>
                <a:lnTo>
                  <a:pt x="12292" y="8165"/>
                </a:lnTo>
                <a:lnTo>
                  <a:pt x="12292" y="12256"/>
                </a:lnTo>
                <a:lnTo>
                  <a:pt x="64999" y="12256"/>
                </a:lnTo>
                <a:lnTo>
                  <a:pt x="64999" y="8165"/>
                </a:lnTo>
                <a:close/>
              </a:path>
              <a:path w="81279" h="97789">
                <a:moveTo>
                  <a:pt x="40751" y="0"/>
                </a:moveTo>
                <a:lnTo>
                  <a:pt x="15997" y="4091"/>
                </a:lnTo>
                <a:lnTo>
                  <a:pt x="15997" y="8165"/>
                </a:lnTo>
                <a:lnTo>
                  <a:pt x="60789" y="8165"/>
                </a:lnTo>
                <a:lnTo>
                  <a:pt x="60789" y="4091"/>
                </a:lnTo>
                <a:lnTo>
                  <a:pt x="407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802734" y="3212545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5" h="64770">
                <a:moveTo>
                  <a:pt x="24652" y="0"/>
                </a:moveTo>
                <a:lnTo>
                  <a:pt x="15614" y="2800"/>
                </a:lnTo>
                <a:lnTo>
                  <a:pt x="7716" y="10158"/>
                </a:lnTo>
                <a:lnTo>
                  <a:pt x="2123" y="20505"/>
                </a:lnTo>
                <a:lnTo>
                  <a:pt x="0" y="32275"/>
                </a:lnTo>
                <a:lnTo>
                  <a:pt x="2123" y="44205"/>
                </a:lnTo>
                <a:lnTo>
                  <a:pt x="7716" y="54528"/>
                </a:lnTo>
                <a:lnTo>
                  <a:pt x="15614" y="61790"/>
                </a:lnTo>
                <a:lnTo>
                  <a:pt x="24652" y="64534"/>
                </a:lnTo>
                <a:lnTo>
                  <a:pt x="33485" y="61790"/>
                </a:lnTo>
                <a:lnTo>
                  <a:pt x="41260" y="54528"/>
                </a:lnTo>
                <a:lnTo>
                  <a:pt x="46793" y="44205"/>
                </a:lnTo>
                <a:lnTo>
                  <a:pt x="48901" y="32275"/>
                </a:lnTo>
                <a:lnTo>
                  <a:pt x="46793" y="20505"/>
                </a:lnTo>
                <a:lnTo>
                  <a:pt x="41260" y="10158"/>
                </a:lnTo>
                <a:lnTo>
                  <a:pt x="33485" y="2800"/>
                </a:lnTo>
                <a:lnTo>
                  <a:pt x="24652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90813" y="3200289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572" y="89046"/>
                </a:moveTo>
                <a:lnTo>
                  <a:pt x="16030" y="89046"/>
                </a:lnTo>
                <a:lnTo>
                  <a:pt x="16030" y="93137"/>
                </a:lnTo>
                <a:lnTo>
                  <a:pt x="32533" y="97212"/>
                </a:lnTo>
                <a:lnTo>
                  <a:pt x="52572" y="89046"/>
                </a:lnTo>
                <a:close/>
              </a:path>
              <a:path w="81279" h="97789">
                <a:moveTo>
                  <a:pt x="60823" y="89046"/>
                </a:moveTo>
                <a:lnTo>
                  <a:pt x="52572" y="89046"/>
                </a:lnTo>
                <a:lnTo>
                  <a:pt x="48530" y="93137"/>
                </a:lnTo>
                <a:lnTo>
                  <a:pt x="60823" y="93137"/>
                </a:lnTo>
                <a:lnTo>
                  <a:pt x="60823" y="89046"/>
                </a:lnTo>
                <a:close/>
              </a:path>
              <a:path w="81279" h="97789">
                <a:moveTo>
                  <a:pt x="64528" y="8165"/>
                </a:moveTo>
                <a:lnTo>
                  <a:pt x="64528" y="12256"/>
                </a:lnTo>
                <a:lnTo>
                  <a:pt x="8234" y="12256"/>
                </a:lnTo>
                <a:lnTo>
                  <a:pt x="4108" y="20421"/>
                </a:lnTo>
                <a:lnTo>
                  <a:pt x="0" y="24512"/>
                </a:lnTo>
                <a:lnTo>
                  <a:pt x="0" y="48606"/>
                </a:lnTo>
                <a:lnTo>
                  <a:pt x="4108" y="76790"/>
                </a:lnTo>
                <a:lnTo>
                  <a:pt x="8234" y="80881"/>
                </a:lnTo>
                <a:lnTo>
                  <a:pt x="11922" y="89046"/>
                </a:lnTo>
                <a:lnTo>
                  <a:pt x="28323" y="89046"/>
                </a:lnTo>
                <a:lnTo>
                  <a:pt x="32533" y="76790"/>
                </a:lnTo>
                <a:lnTo>
                  <a:pt x="32533" y="72716"/>
                </a:lnTo>
                <a:lnTo>
                  <a:pt x="24282" y="60862"/>
                </a:lnTo>
                <a:lnTo>
                  <a:pt x="20139" y="60862"/>
                </a:lnTo>
                <a:lnTo>
                  <a:pt x="24282" y="48606"/>
                </a:lnTo>
                <a:lnTo>
                  <a:pt x="24282" y="32275"/>
                </a:lnTo>
                <a:lnTo>
                  <a:pt x="28323" y="28586"/>
                </a:lnTo>
                <a:lnTo>
                  <a:pt x="28323" y="24512"/>
                </a:lnTo>
                <a:lnTo>
                  <a:pt x="32533" y="24512"/>
                </a:lnTo>
                <a:lnTo>
                  <a:pt x="32533" y="20421"/>
                </a:lnTo>
                <a:lnTo>
                  <a:pt x="76820" y="20421"/>
                </a:lnTo>
                <a:lnTo>
                  <a:pt x="64528" y="8165"/>
                </a:lnTo>
                <a:close/>
              </a:path>
              <a:path w="81279" h="97789">
                <a:moveTo>
                  <a:pt x="40279" y="72716"/>
                </a:moveTo>
                <a:lnTo>
                  <a:pt x="32533" y="76790"/>
                </a:lnTo>
                <a:lnTo>
                  <a:pt x="28323" y="89046"/>
                </a:lnTo>
                <a:lnTo>
                  <a:pt x="48530" y="80881"/>
                </a:lnTo>
                <a:lnTo>
                  <a:pt x="44396" y="76790"/>
                </a:lnTo>
                <a:lnTo>
                  <a:pt x="40279" y="72716"/>
                </a:lnTo>
                <a:close/>
              </a:path>
              <a:path w="81279" h="97789">
                <a:moveTo>
                  <a:pt x="72779" y="72716"/>
                </a:moveTo>
                <a:lnTo>
                  <a:pt x="44320" y="72716"/>
                </a:lnTo>
                <a:lnTo>
                  <a:pt x="44396" y="76790"/>
                </a:lnTo>
                <a:lnTo>
                  <a:pt x="48530" y="80881"/>
                </a:lnTo>
                <a:lnTo>
                  <a:pt x="28323" y="89046"/>
                </a:lnTo>
                <a:lnTo>
                  <a:pt x="64528" y="89046"/>
                </a:lnTo>
                <a:lnTo>
                  <a:pt x="64528" y="84955"/>
                </a:lnTo>
                <a:lnTo>
                  <a:pt x="68569" y="84955"/>
                </a:lnTo>
                <a:lnTo>
                  <a:pt x="68569" y="80881"/>
                </a:lnTo>
                <a:lnTo>
                  <a:pt x="72779" y="80881"/>
                </a:lnTo>
                <a:lnTo>
                  <a:pt x="72779" y="72716"/>
                </a:lnTo>
                <a:close/>
              </a:path>
              <a:path w="81279" h="97789">
                <a:moveTo>
                  <a:pt x="44320" y="76715"/>
                </a:moveTo>
                <a:close/>
              </a:path>
              <a:path w="81279" h="97789">
                <a:moveTo>
                  <a:pt x="81030" y="36349"/>
                </a:moveTo>
                <a:lnTo>
                  <a:pt x="72779" y="36349"/>
                </a:lnTo>
                <a:lnTo>
                  <a:pt x="64528" y="56771"/>
                </a:lnTo>
                <a:lnTo>
                  <a:pt x="56781" y="56771"/>
                </a:lnTo>
                <a:lnTo>
                  <a:pt x="56781" y="64953"/>
                </a:lnTo>
                <a:lnTo>
                  <a:pt x="52572" y="64953"/>
                </a:lnTo>
                <a:lnTo>
                  <a:pt x="52572" y="68625"/>
                </a:lnTo>
                <a:lnTo>
                  <a:pt x="48530" y="68625"/>
                </a:lnTo>
                <a:lnTo>
                  <a:pt x="48530" y="72716"/>
                </a:lnTo>
                <a:lnTo>
                  <a:pt x="76820" y="72716"/>
                </a:lnTo>
                <a:lnTo>
                  <a:pt x="76820" y="60862"/>
                </a:lnTo>
                <a:lnTo>
                  <a:pt x="72779" y="60862"/>
                </a:lnTo>
                <a:lnTo>
                  <a:pt x="81030" y="40440"/>
                </a:lnTo>
                <a:lnTo>
                  <a:pt x="81030" y="36349"/>
                </a:lnTo>
                <a:close/>
              </a:path>
              <a:path w="81279" h="97789">
                <a:moveTo>
                  <a:pt x="76820" y="56771"/>
                </a:moveTo>
                <a:lnTo>
                  <a:pt x="72779" y="60862"/>
                </a:lnTo>
                <a:lnTo>
                  <a:pt x="76820" y="60862"/>
                </a:lnTo>
                <a:lnTo>
                  <a:pt x="76820" y="56771"/>
                </a:lnTo>
                <a:close/>
              </a:path>
              <a:path w="81279" h="97789">
                <a:moveTo>
                  <a:pt x="60823" y="52866"/>
                </a:moveTo>
                <a:lnTo>
                  <a:pt x="60823" y="56771"/>
                </a:lnTo>
                <a:lnTo>
                  <a:pt x="64528" y="56771"/>
                </a:lnTo>
                <a:lnTo>
                  <a:pt x="60823" y="52866"/>
                </a:lnTo>
                <a:close/>
              </a:path>
              <a:path w="81279" h="97789">
                <a:moveTo>
                  <a:pt x="72779" y="36349"/>
                </a:moveTo>
                <a:lnTo>
                  <a:pt x="60823" y="40440"/>
                </a:lnTo>
                <a:lnTo>
                  <a:pt x="60823" y="52866"/>
                </a:lnTo>
                <a:lnTo>
                  <a:pt x="64528" y="56771"/>
                </a:lnTo>
                <a:lnTo>
                  <a:pt x="72779" y="36349"/>
                </a:lnTo>
                <a:close/>
              </a:path>
              <a:path w="81279" h="97789">
                <a:moveTo>
                  <a:pt x="81030" y="28586"/>
                </a:moveTo>
                <a:lnTo>
                  <a:pt x="52572" y="28586"/>
                </a:lnTo>
                <a:lnTo>
                  <a:pt x="56781" y="32275"/>
                </a:lnTo>
                <a:lnTo>
                  <a:pt x="52572" y="32275"/>
                </a:lnTo>
                <a:lnTo>
                  <a:pt x="56781" y="36349"/>
                </a:lnTo>
                <a:lnTo>
                  <a:pt x="56781" y="48606"/>
                </a:lnTo>
                <a:lnTo>
                  <a:pt x="60823" y="52866"/>
                </a:lnTo>
                <a:lnTo>
                  <a:pt x="60823" y="40440"/>
                </a:lnTo>
                <a:lnTo>
                  <a:pt x="72779" y="36349"/>
                </a:lnTo>
                <a:lnTo>
                  <a:pt x="81030" y="36349"/>
                </a:lnTo>
                <a:lnTo>
                  <a:pt x="81030" y="32275"/>
                </a:lnTo>
                <a:lnTo>
                  <a:pt x="56781" y="32275"/>
                </a:lnTo>
                <a:lnTo>
                  <a:pt x="52572" y="30393"/>
                </a:lnTo>
                <a:lnTo>
                  <a:pt x="81030" y="30393"/>
                </a:lnTo>
                <a:lnTo>
                  <a:pt x="81030" y="28586"/>
                </a:lnTo>
                <a:close/>
              </a:path>
              <a:path w="81279" h="97789">
                <a:moveTo>
                  <a:pt x="52572" y="28586"/>
                </a:moveTo>
                <a:lnTo>
                  <a:pt x="52572" y="30393"/>
                </a:lnTo>
                <a:lnTo>
                  <a:pt x="56781" y="32275"/>
                </a:lnTo>
                <a:lnTo>
                  <a:pt x="52572" y="28586"/>
                </a:lnTo>
                <a:close/>
              </a:path>
              <a:path w="81279" h="97789">
                <a:moveTo>
                  <a:pt x="76820" y="20421"/>
                </a:moveTo>
                <a:lnTo>
                  <a:pt x="44320" y="20421"/>
                </a:lnTo>
                <a:lnTo>
                  <a:pt x="44320" y="24512"/>
                </a:lnTo>
                <a:lnTo>
                  <a:pt x="48530" y="24512"/>
                </a:lnTo>
                <a:lnTo>
                  <a:pt x="48530" y="28586"/>
                </a:lnTo>
                <a:lnTo>
                  <a:pt x="52572" y="30393"/>
                </a:lnTo>
                <a:lnTo>
                  <a:pt x="52572" y="28586"/>
                </a:lnTo>
                <a:lnTo>
                  <a:pt x="81030" y="28586"/>
                </a:lnTo>
                <a:lnTo>
                  <a:pt x="76820" y="24512"/>
                </a:lnTo>
                <a:lnTo>
                  <a:pt x="76820" y="20421"/>
                </a:lnTo>
                <a:close/>
              </a:path>
              <a:path w="81279" h="97789">
                <a:moveTo>
                  <a:pt x="44320" y="20421"/>
                </a:moveTo>
                <a:lnTo>
                  <a:pt x="32533" y="20421"/>
                </a:lnTo>
                <a:lnTo>
                  <a:pt x="40279" y="24512"/>
                </a:lnTo>
                <a:lnTo>
                  <a:pt x="44320" y="20421"/>
                </a:lnTo>
                <a:close/>
              </a:path>
              <a:path w="81279" h="97789">
                <a:moveTo>
                  <a:pt x="64528" y="8165"/>
                </a:moveTo>
                <a:lnTo>
                  <a:pt x="11922" y="8165"/>
                </a:lnTo>
                <a:lnTo>
                  <a:pt x="11922" y="12256"/>
                </a:lnTo>
                <a:lnTo>
                  <a:pt x="64528" y="12256"/>
                </a:lnTo>
                <a:lnTo>
                  <a:pt x="64528" y="8165"/>
                </a:lnTo>
                <a:close/>
              </a:path>
              <a:path w="81279" h="97789">
                <a:moveTo>
                  <a:pt x="40279" y="0"/>
                </a:moveTo>
                <a:lnTo>
                  <a:pt x="16030" y="4091"/>
                </a:lnTo>
                <a:lnTo>
                  <a:pt x="16030" y="8165"/>
                </a:lnTo>
                <a:lnTo>
                  <a:pt x="60823" y="8165"/>
                </a:lnTo>
                <a:lnTo>
                  <a:pt x="60823" y="4091"/>
                </a:lnTo>
                <a:lnTo>
                  <a:pt x="402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90930" y="2586752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82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78806" y="2473403"/>
            <a:ext cx="1396366" cy="0"/>
          </a:xfrm>
          <a:custGeom>
            <a:avLst/>
            <a:gdLst/>
            <a:ahLst/>
            <a:cxnLst/>
            <a:rect l="l" t="t" r="r" b="b"/>
            <a:pathLst>
              <a:path w="1396364">
                <a:moveTo>
                  <a:pt x="0" y="0"/>
                </a:moveTo>
                <a:lnTo>
                  <a:pt x="1395991" y="0"/>
                </a:lnTo>
              </a:path>
            </a:pathLst>
          </a:custGeom>
          <a:ln w="24093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01648" y="2445429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28357" y="28184"/>
                </a:lnTo>
                <a:lnTo>
                  <a:pt x="0" y="60443"/>
                </a:lnTo>
                <a:lnTo>
                  <a:pt x="60823" y="28184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89727" y="2433172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89" h="85089">
                <a:moveTo>
                  <a:pt x="24995" y="40761"/>
                </a:moveTo>
                <a:lnTo>
                  <a:pt x="4108" y="64534"/>
                </a:lnTo>
                <a:lnTo>
                  <a:pt x="0" y="64534"/>
                </a:lnTo>
                <a:lnTo>
                  <a:pt x="0" y="76790"/>
                </a:lnTo>
                <a:lnTo>
                  <a:pt x="4108" y="80881"/>
                </a:lnTo>
                <a:lnTo>
                  <a:pt x="4108" y="84553"/>
                </a:lnTo>
                <a:lnTo>
                  <a:pt x="16030" y="84553"/>
                </a:lnTo>
                <a:lnTo>
                  <a:pt x="22950" y="80881"/>
                </a:lnTo>
                <a:lnTo>
                  <a:pt x="20139" y="80881"/>
                </a:lnTo>
                <a:lnTo>
                  <a:pt x="8217" y="60443"/>
                </a:lnTo>
                <a:lnTo>
                  <a:pt x="32014" y="47737"/>
                </a:lnTo>
                <a:lnTo>
                  <a:pt x="24995" y="40761"/>
                </a:lnTo>
                <a:close/>
              </a:path>
              <a:path w="85089" h="85089">
                <a:moveTo>
                  <a:pt x="32014" y="47737"/>
                </a:moveTo>
                <a:lnTo>
                  <a:pt x="8217" y="60443"/>
                </a:lnTo>
                <a:lnTo>
                  <a:pt x="20139" y="80881"/>
                </a:lnTo>
                <a:lnTo>
                  <a:pt x="48497" y="48186"/>
                </a:lnTo>
                <a:lnTo>
                  <a:pt x="32466" y="48186"/>
                </a:lnTo>
                <a:lnTo>
                  <a:pt x="32014" y="47737"/>
                </a:lnTo>
                <a:close/>
              </a:path>
              <a:path w="85089" h="85089">
                <a:moveTo>
                  <a:pt x="52396" y="44702"/>
                </a:moveTo>
                <a:lnTo>
                  <a:pt x="48497" y="48186"/>
                </a:lnTo>
                <a:lnTo>
                  <a:pt x="20139" y="80881"/>
                </a:lnTo>
                <a:lnTo>
                  <a:pt x="22950" y="80881"/>
                </a:lnTo>
                <a:lnTo>
                  <a:pt x="76854" y="52277"/>
                </a:lnTo>
                <a:lnTo>
                  <a:pt x="68636" y="52277"/>
                </a:lnTo>
                <a:lnTo>
                  <a:pt x="52396" y="44702"/>
                </a:lnTo>
                <a:close/>
              </a:path>
              <a:path w="85089" h="85089">
                <a:moveTo>
                  <a:pt x="68636" y="28184"/>
                </a:moveTo>
                <a:lnTo>
                  <a:pt x="52605" y="36743"/>
                </a:lnTo>
                <a:lnTo>
                  <a:pt x="52605" y="44514"/>
                </a:lnTo>
                <a:lnTo>
                  <a:pt x="52396" y="44702"/>
                </a:lnTo>
                <a:lnTo>
                  <a:pt x="68636" y="52277"/>
                </a:lnTo>
                <a:lnTo>
                  <a:pt x="68636" y="28184"/>
                </a:lnTo>
                <a:close/>
              </a:path>
              <a:path w="85089" h="85089">
                <a:moveTo>
                  <a:pt x="76854" y="28184"/>
                </a:moveTo>
                <a:lnTo>
                  <a:pt x="68636" y="28184"/>
                </a:lnTo>
                <a:lnTo>
                  <a:pt x="68636" y="52277"/>
                </a:lnTo>
                <a:lnTo>
                  <a:pt x="76854" y="52277"/>
                </a:lnTo>
                <a:lnTo>
                  <a:pt x="80963" y="48186"/>
                </a:lnTo>
                <a:lnTo>
                  <a:pt x="85071" y="44514"/>
                </a:lnTo>
                <a:lnTo>
                  <a:pt x="85071" y="36349"/>
                </a:lnTo>
                <a:lnTo>
                  <a:pt x="76854" y="28184"/>
                </a:lnTo>
                <a:close/>
              </a:path>
              <a:path w="85089" h="85089">
                <a:moveTo>
                  <a:pt x="32466" y="47496"/>
                </a:moveTo>
                <a:lnTo>
                  <a:pt x="32014" y="47737"/>
                </a:lnTo>
                <a:lnTo>
                  <a:pt x="32466" y="48186"/>
                </a:lnTo>
                <a:lnTo>
                  <a:pt x="32466" y="47496"/>
                </a:lnTo>
                <a:close/>
              </a:path>
              <a:path w="85089" h="85089">
                <a:moveTo>
                  <a:pt x="44552" y="41043"/>
                </a:moveTo>
                <a:lnTo>
                  <a:pt x="32466" y="47496"/>
                </a:lnTo>
                <a:lnTo>
                  <a:pt x="32466" y="48186"/>
                </a:lnTo>
                <a:lnTo>
                  <a:pt x="48497" y="48186"/>
                </a:lnTo>
                <a:lnTo>
                  <a:pt x="52396" y="44702"/>
                </a:lnTo>
                <a:lnTo>
                  <a:pt x="44552" y="41043"/>
                </a:lnTo>
                <a:close/>
              </a:path>
              <a:path w="85089" h="85089">
                <a:moveTo>
                  <a:pt x="30505" y="34490"/>
                </a:moveTo>
                <a:lnTo>
                  <a:pt x="24995" y="40761"/>
                </a:lnTo>
                <a:lnTo>
                  <a:pt x="32014" y="47737"/>
                </a:lnTo>
                <a:lnTo>
                  <a:pt x="32466" y="47496"/>
                </a:lnTo>
                <a:lnTo>
                  <a:pt x="32466" y="35404"/>
                </a:lnTo>
                <a:lnTo>
                  <a:pt x="30505" y="34490"/>
                </a:lnTo>
                <a:close/>
              </a:path>
              <a:path w="85089" h="85089">
                <a:moveTo>
                  <a:pt x="32466" y="35404"/>
                </a:moveTo>
                <a:lnTo>
                  <a:pt x="32466" y="47496"/>
                </a:lnTo>
                <a:lnTo>
                  <a:pt x="44552" y="41043"/>
                </a:lnTo>
                <a:lnTo>
                  <a:pt x="32466" y="35404"/>
                </a:lnTo>
                <a:close/>
              </a:path>
              <a:path w="85089" h="85089">
                <a:moveTo>
                  <a:pt x="52605" y="36743"/>
                </a:moveTo>
                <a:lnTo>
                  <a:pt x="44552" y="41043"/>
                </a:lnTo>
                <a:lnTo>
                  <a:pt x="52396" y="44702"/>
                </a:lnTo>
                <a:lnTo>
                  <a:pt x="52605" y="44514"/>
                </a:lnTo>
                <a:lnTo>
                  <a:pt x="52605" y="36743"/>
                </a:lnTo>
                <a:close/>
              </a:path>
              <a:path w="85089" h="85089">
                <a:moveTo>
                  <a:pt x="48490" y="32258"/>
                </a:moveTo>
                <a:lnTo>
                  <a:pt x="32466" y="32258"/>
                </a:lnTo>
                <a:lnTo>
                  <a:pt x="32466" y="35404"/>
                </a:lnTo>
                <a:lnTo>
                  <a:pt x="44552" y="41043"/>
                </a:lnTo>
                <a:lnTo>
                  <a:pt x="52605" y="36743"/>
                </a:lnTo>
                <a:lnTo>
                  <a:pt x="52605" y="36349"/>
                </a:lnTo>
                <a:lnTo>
                  <a:pt x="48490" y="32258"/>
                </a:lnTo>
                <a:close/>
              </a:path>
              <a:path w="85089" h="85089">
                <a:moveTo>
                  <a:pt x="8231" y="24099"/>
                </a:moveTo>
                <a:lnTo>
                  <a:pt x="24995" y="40761"/>
                </a:lnTo>
                <a:lnTo>
                  <a:pt x="30505" y="34490"/>
                </a:lnTo>
                <a:lnTo>
                  <a:pt x="8231" y="24099"/>
                </a:lnTo>
                <a:close/>
              </a:path>
              <a:path w="85089" h="85089">
                <a:moveTo>
                  <a:pt x="24823" y="4074"/>
                </a:moveTo>
                <a:lnTo>
                  <a:pt x="20139" y="4074"/>
                </a:lnTo>
                <a:lnTo>
                  <a:pt x="52605" y="36349"/>
                </a:lnTo>
                <a:lnTo>
                  <a:pt x="52605" y="36743"/>
                </a:lnTo>
                <a:lnTo>
                  <a:pt x="68636" y="28184"/>
                </a:lnTo>
                <a:lnTo>
                  <a:pt x="76854" y="28184"/>
                </a:lnTo>
                <a:lnTo>
                  <a:pt x="24823" y="4074"/>
                </a:lnTo>
                <a:close/>
              </a:path>
              <a:path w="85089" h="85089">
                <a:moveTo>
                  <a:pt x="32466" y="32258"/>
                </a:moveTo>
                <a:lnTo>
                  <a:pt x="30505" y="34490"/>
                </a:lnTo>
                <a:lnTo>
                  <a:pt x="32466" y="35404"/>
                </a:lnTo>
                <a:lnTo>
                  <a:pt x="32466" y="32258"/>
                </a:lnTo>
                <a:close/>
              </a:path>
              <a:path w="85089" h="85089">
                <a:moveTo>
                  <a:pt x="20139" y="4074"/>
                </a:moveTo>
                <a:lnTo>
                  <a:pt x="8231" y="24099"/>
                </a:lnTo>
                <a:lnTo>
                  <a:pt x="30505" y="34490"/>
                </a:lnTo>
                <a:lnTo>
                  <a:pt x="32466" y="32258"/>
                </a:lnTo>
                <a:lnTo>
                  <a:pt x="48490" y="32258"/>
                </a:lnTo>
                <a:lnTo>
                  <a:pt x="20139" y="4074"/>
                </a:lnTo>
                <a:close/>
              </a:path>
              <a:path w="85089" h="85089">
                <a:moveTo>
                  <a:pt x="20139" y="4074"/>
                </a:moveTo>
                <a:lnTo>
                  <a:pt x="4108" y="20002"/>
                </a:lnTo>
                <a:lnTo>
                  <a:pt x="8220" y="24088"/>
                </a:lnTo>
                <a:lnTo>
                  <a:pt x="20139" y="4074"/>
                </a:lnTo>
                <a:close/>
              </a:path>
              <a:path w="85089" h="85089">
                <a:moveTo>
                  <a:pt x="16030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02"/>
                </a:lnTo>
                <a:lnTo>
                  <a:pt x="4108" y="20002"/>
                </a:lnTo>
                <a:lnTo>
                  <a:pt x="20139" y="4074"/>
                </a:lnTo>
                <a:lnTo>
                  <a:pt x="24823" y="4074"/>
                </a:lnTo>
                <a:lnTo>
                  <a:pt x="1603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00874" y="2598606"/>
            <a:ext cx="170180" cy="889000"/>
          </a:xfrm>
          <a:custGeom>
            <a:avLst/>
            <a:gdLst/>
            <a:ahLst/>
            <a:cxnLst/>
            <a:rect l="l" t="t" r="r" b="b"/>
            <a:pathLst>
              <a:path w="170179" h="889000">
                <a:moveTo>
                  <a:pt x="0" y="888438"/>
                </a:moveTo>
                <a:lnTo>
                  <a:pt x="170127" y="888438"/>
                </a:lnTo>
                <a:lnTo>
                  <a:pt x="170127" y="0"/>
                </a:lnTo>
                <a:lnTo>
                  <a:pt x="0" y="0"/>
                </a:lnTo>
                <a:lnTo>
                  <a:pt x="0" y="888438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74697" y="3071203"/>
            <a:ext cx="692151" cy="0"/>
          </a:xfrm>
          <a:custGeom>
            <a:avLst/>
            <a:gdLst/>
            <a:ahLst/>
            <a:cxnLst/>
            <a:rect l="l" t="t" r="r" b="b"/>
            <a:pathLst>
              <a:path w="692150">
                <a:moveTo>
                  <a:pt x="0" y="0"/>
                </a:moveTo>
                <a:lnTo>
                  <a:pt x="692043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42493" y="2982156"/>
            <a:ext cx="24765" cy="158115"/>
          </a:xfrm>
          <a:custGeom>
            <a:avLst/>
            <a:gdLst/>
            <a:ahLst/>
            <a:cxnLst/>
            <a:rect l="l" t="t" r="r" b="b"/>
            <a:pathLst>
              <a:path w="24764" h="158114">
                <a:moveTo>
                  <a:pt x="20139" y="153597"/>
                </a:moveTo>
                <a:lnTo>
                  <a:pt x="4108" y="153597"/>
                </a:lnTo>
                <a:lnTo>
                  <a:pt x="7796" y="157671"/>
                </a:lnTo>
                <a:lnTo>
                  <a:pt x="20139" y="157671"/>
                </a:lnTo>
                <a:lnTo>
                  <a:pt x="20139" y="153597"/>
                </a:lnTo>
                <a:close/>
              </a:path>
              <a:path w="24764" h="158114">
                <a:moveTo>
                  <a:pt x="20139" y="0"/>
                </a:moveTo>
                <a:lnTo>
                  <a:pt x="7796" y="0"/>
                </a:lnTo>
                <a:lnTo>
                  <a:pt x="0" y="8182"/>
                </a:lnTo>
                <a:lnTo>
                  <a:pt x="0" y="153597"/>
                </a:lnTo>
                <a:lnTo>
                  <a:pt x="24248" y="153597"/>
                </a:lnTo>
                <a:lnTo>
                  <a:pt x="24248" y="8182"/>
                </a:lnTo>
                <a:lnTo>
                  <a:pt x="20139" y="4091"/>
                </a:lnTo>
                <a:lnTo>
                  <a:pt x="20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73451" y="2966227"/>
            <a:ext cx="174625" cy="190500"/>
          </a:xfrm>
          <a:custGeom>
            <a:avLst/>
            <a:gdLst/>
            <a:ahLst/>
            <a:cxnLst/>
            <a:rect l="l" t="t" r="r" b="b"/>
            <a:pathLst>
              <a:path w="174625" h="190500">
                <a:moveTo>
                  <a:pt x="12326" y="157269"/>
                </a:moveTo>
                <a:lnTo>
                  <a:pt x="8217" y="157269"/>
                </a:lnTo>
                <a:lnTo>
                  <a:pt x="4108" y="161343"/>
                </a:lnTo>
                <a:lnTo>
                  <a:pt x="0" y="161343"/>
                </a:lnTo>
                <a:lnTo>
                  <a:pt x="0" y="173600"/>
                </a:lnTo>
                <a:lnTo>
                  <a:pt x="4108" y="177691"/>
                </a:lnTo>
                <a:lnTo>
                  <a:pt x="4108" y="181782"/>
                </a:lnTo>
                <a:lnTo>
                  <a:pt x="12326" y="181782"/>
                </a:lnTo>
                <a:lnTo>
                  <a:pt x="161909" y="189947"/>
                </a:lnTo>
                <a:lnTo>
                  <a:pt x="170127" y="189947"/>
                </a:lnTo>
                <a:lnTo>
                  <a:pt x="170127" y="185856"/>
                </a:lnTo>
                <a:lnTo>
                  <a:pt x="174235" y="185856"/>
                </a:lnTo>
                <a:lnTo>
                  <a:pt x="174235" y="177691"/>
                </a:lnTo>
                <a:lnTo>
                  <a:pt x="149987" y="177691"/>
                </a:lnTo>
                <a:lnTo>
                  <a:pt x="149987" y="164784"/>
                </a:lnTo>
                <a:lnTo>
                  <a:pt x="12326" y="157269"/>
                </a:lnTo>
                <a:close/>
              </a:path>
              <a:path w="174625" h="190500">
                <a:moveTo>
                  <a:pt x="149987" y="164784"/>
                </a:moveTo>
                <a:lnTo>
                  <a:pt x="149987" y="177691"/>
                </a:lnTo>
                <a:lnTo>
                  <a:pt x="161909" y="165434"/>
                </a:lnTo>
                <a:lnTo>
                  <a:pt x="149987" y="164784"/>
                </a:lnTo>
                <a:close/>
              </a:path>
              <a:path w="174625" h="190500">
                <a:moveTo>
                  <a:pt x="149987" y="12256"/>
                </a:moveTo>
                <a:lnTo>
                  <a:pt x="149987" y="164784"/>
                </a:lnTo>
                <a:lnTo>
                  <a:pt x="161909" y="165434"/>
                </a:lnTo>
                <a:lnTo>
                  <a:pt x="149987" y="177691"/>
                </a:lnTo>
                <a:lnTo>
                  <a:pt x="174235" y="177691"/>
                </a:lnTo>
                <a:lnTo>
                  <a:pt x="174235" y="24110"/>
                </a:lnTo>
                <a:lnTo>
                  <a:pt x="161909" y="24110"/>
                </a:lnTo>
                <a:lnTo>
                  <a:pt x="149987" y="12256"/>
                </a:lnTo>
                <a:close/>
              </a:path>
              <a:path w="174625" h="190500">
                <a:moveTo>
                  <a:pt x="170127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19"/>
                </a:lnTo>
                <a:lnTo>
                  <a:pt x="4108" y="20019"/>
                </a:lnTo>
                <a:lnTo>
                  <a:pt x="8217" y="24110"/>
                </a:lnTo>
                <a:lnTo>
                  <a:pt x="149987" y="24110"/>
                </a:lnTo>
                <a:lnTo>
                  <a:pt x="149987" y="12256"/>
                </a:lnTo>
                <a:lnTo>
                  <a:pt x="174235" y="12256"/>
                </a:lnTo>
                <a:lnTo>
                  <a:pt x="174235" y="8165"/>
                </a:lnTo>
                <a:lnTo>
                  <a:pt x="170127" y="4091"/>
                </a:lnTo>
                <a:lnTo>
                  <a:pt x="170127" y="0"/>
                </a:lnTo>
                <a:close/>
              </a:path>
              <a:path w="174625" h="190500">
                <a:moveTo>
                  <a:pt x="174235" y="12256"/>
                </a:moveTo>
                <a:lnTo>
                  <a:pt x="149987" y="12256"/>
                </a:lnTo>
                <a:lnTo>
                  <a:pt x="161909" y="24110"/>
                </a:lnTo>
                <a:lnTo>
                  <a:pt x="174235" y="24110"/>
                </a:lnTo>
                <a:lnTo>
                  <a:pt x="174235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31252" y="3063247"/>
            <a:ext cx="623570" cy="0"/>
          </a:xfrm>
          <a:custGeom>
            <a:avLst/>
            <a:gdLst/>
            <a:ahLst/>
            <a:cxnLst/>
            <a:rect l="l" t="t" r="r" b="b"/>
            <a:pathLst>
              <a:path w="623570">
                <a:moveTo>
                  <a:pt x="0" y="0"/>
                </a:moveTo>
                <a:lnTo>
                  <a:pt x="622985" y="0"/>
                </a:lnTo>
              </a:path>
            </a:pathLst>
          </a:custGeom>
          <a:ln w="24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892114" y="2177274"/>
            <a:ext cx="1267460" cy="1125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291"/>
            <a:r>
              <a:rPr sz="1600" i="1" spc="15" dirty="0">
                <a:latin typeface="Times New Roman"/>
                <a:cs typeface="Times New Roman"/>
              </a:rPr>
              <a:t>s=L</a:t>
            </a:r>
            <a:r>
              <a:rPr sz="1500" i="1" spc="22" baseline="-23391" dirty="0">
                <a:latin typeface="Times New Roman"/>
                <a:cs typeface="Times New Roman"/>
              </a:rPr>
              <a:t>0</a:t>
            </a:r>
            <a:r>
              <a:rPr sz="1600" i="1" spc="15" dirty="0">
                <a:latin typeface="Times New Roman"/>
                <a:cs typeface="Times New Roman"/>
              </a:rPr>
              <a:t>+x</a:t>
            </a:r>
            <a:endParaRPr sz="1600">
              <a:latin typeface="Times New Roman"/>
              <a:cs typeface="Times New Roman"/>
            </a:endParaRPr>
          </a:p>
          <a:p>
            <a:pPr marL="12699">
              <a:spcBef>
                <a:spcPts val="210"/>
              </a:spcBef>
            </a:pPr>
            <a:r>
              <a:rPr sz="1600" i="1" spc="10" dirty="0">
                <a:latin typeface="Times New Roman"/>
                <a:cs typeface="Times New Roman"/>
              </a:rPr>
              <a:t>k,</a:t>
            </a:r>
            <a:r>
              <a:rPr sz="1600" i="1" spc="-100" dirty="0">
                <a:latin typeface="Times New Roman"/>
                <a:cs typeface="Times New Roman"/>
              </a:rPr>
              <a:t> </a:t>
            </a:r>
            <a:r>
              <a:rPr sz="1600" i="1" spc="15" dirty="0">
                <a:latin typeface="Times New Roman"/>
                <a:cs typeface="Times New Roman"/>
              </a:rPr>
              <a:t>L</a:t>
            </a:r>
            <a:r>
              <a:rPr sz="1500" i="1" spc="22" baseline="-23391" dirty="0">
                <a:latin typeface="Times New Roman"/>
                <a:cs typeface="Times New Roman"/>
              </a:rPr>
              <a:t>0</a:t>
            </a:r>
            <a:endParaRPr sz="1500" baseline="-23391">
              <a:latin typeface="Times New Roman"/>
              <a:cs typeface="Times New Roman"/>
            </a:endParaRPr>
          </a:p>
          <a:p>
            <a:pPr marR="5080" algn="r">
              <a:spcBef>
                <a:spcPts val="715"/>
              </a:spcBef>
            </a:pPr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  <a:p>
            <a:pPr marL="271121">
              <a:spcBef>
                <a:spcPts val="145"/>
              </a:spcBef>
            </a:pPr>
            <a:r>
              <a:rPr sz="1600" i="1" spc="10" dirty="0">
                <a:latin typeface="Times New Roman"/>
                <a:cs typeface="Times New Roman"/>
              </a:rPr>
              <a:t>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35089" y="4112382"/>
            <a:ext cx="1161415" cy="2872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b="1" spc="15" dirty="0">
                <a:latin typeface="Times New Roman"/>
                <a:cs typeface="Times New Roman"/>
              </a:rPr>
              <a:t>F </a:t>
            </a:r>
            <a:r>
              <a:rPr sz="1800" spc="15" dirty="0">
                <a:latin typeface="Symbol"/>
                <a:cs typeface="Symbol"/>
              </a:rPr>
              <a:t>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m</a:t>
            </a:r>
            <a:r>
              <a:rPr sz="1800" b="1" dirty="0">
                <a:latin typeface="Times New Roman"/>
                <a:cs typeface="Times New Roman"/>
              </a:rPr>
              <a:t>a </a:t>
            </a:r>
            <a:r>
              <a:rPr sz="1800" spc="30" dirty="0">
                <a:latin typeface="Symbol"/>
                <a:cs typeface="Symbol"/>
              </a:rPr>
              <a:t></a:t>
            </a:r>
            <a:r>
              <a:rPr sz="1800" spc="-280" dirty="0">
                <a:latin typeface="Times New Roman"/>
                <a:cs typeface="Times New Roman"/>
              </a:rPr>
              <a:t> </a:t>
            </a:r>
            <a:r>
              <a:rPr sz="2400" i="1" spc="22" baseline="34534" dirty="0">
                <a:latin typeface="Times New Roman"/>
                <a:cs typeface="Times New Roman"/>
              </a:rPr>
              <a:t>d</a:t>
            </a:r>
            <a:endParaRPr sz="2400" baseline="34534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98640" y="3897617"/>
            <a:ext cx="12382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77092" y="4364728"/>
            <a:ext cx="33020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15" dirty="0">
                <a:latin typeface="Times New Roman"/>
                <a:cs typeface="Times New Roman"/>
              </a:rPr>
              <a:t>d</a:t>
            </a:r>
            <a:r>
              <a:rPr sz="1800" i="1" spc="160" dirty="0">
                <a:latin typeface="Times New Roman"/>
                <a:cs typeface="Times New Roman"/>
              </a:rPr>
              <a:t>t</a:t>
            </a:r>
            <a:r>
              <a:rPr sz="2400" spc="-7" baseline="30465" dirty="0">
                <a:latin typeface="Times New Roman"/>
                <a:cs typeface="Times New Roman"/>
              </a:rPr>
              <a:t>2</a:t>
            </a:r>
            <a:endParaRPr sz="2400" baseline="30465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47494" y="4294735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0" y="0"/>
                </a:lnTo>
                <a:lnTo>
                  <a:pt x="399452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9" name="object 29"/>
          <p:cNvSpPr/>
          <p:nvPr/>
        </p:nvSpPr>
        <p:spPr>
          <a:xfrm>
            <a:off x="3861135" y="4294735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5">
                <a:moveTo>
                  <a:pt x="0" y="0"/>
                </a:moveTo>
                <a:lnTo>
                  <a:pt x="0" y="0"/>
                </a:lnTo>
                <a:lnTo>
                  <a:pt x="194905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0" name="object 30"/>
          <p:cNvSpPr/>
          <p:nvPr/>
        </p:nvSpPr>
        <p:spPr>
          <a:xfrm>
            <a:off x="4093530" y="4294735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5">
                <a:moveTo>
                  <a:pt x="0" y="0"/>
                </a:moveTo>
                <a:lnTo>
                  <a:pt x="0" y="0"/>
                </a:lnTo>
                <a:lnTo>
                  <a:pt x="258083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1" name="object 31"/>
          <p:cNvSpPr txBox="1"/>
          <p:nvPr/>
        </p:nvSpPr>
        <p:spPr>
          <a:xfrm>
            <a:off x="3863428" y="4304064"/>
            <a:ext cx="90233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16216" algn="l"/>
              </a:tabLst>
            </a:pPr>
            <a:r>
              <a:rPr sz="1800" i="1" spc="20" dirty="0">
                <a:latin typeface="Times New Roman"/>
                <a:cs typeface="Times New Roman"/>
              </a:rPr>
              <a:t>m</a:t>
            </a:r>
            <a:r>
              <a:rPr sz="1800" i="1" spc="155" dirty="0">
                <a:latin typeface="Times New Roman"/>
                <a:cs typeface="Times New Roman"/>
              </a:rPr>
              <a:t> </a:t>
            </a:r>
            <a:r>
              <a:rPr sz="1800" i="1" spc="10" dirty="0">
                <a:latin typeface="Times New Roman"/>
                <a:cs typeface="Times New Roman"/>
              </a:rPr>
              <a:t>d</a:t>
            </a:r>
            <a:r>
              <a:rPr sz="1800" i="1" spc="5" dirty="0">
                <a:latin typeface="Times New Roman"/>
                <a:cs typeface="Times New Roman"/>
              </a:rPr>
              <a:t>t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i="1" spc="20" dirty="0">
                <a:latin typeface="Times New Roman"/>
                <a:cs typeface="Times New Roman"/>
              </a:rPr>
              <a:t>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564226" y="4294735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5">
                <a:moveTo>
                  <a:pt x="0" y="0"/>
                </a:moveTo>
                <a:lnTo>
                  <a:pt x="0" y="0"/>
                </a:lnTo>
                <a:lnTo>
                  <a:pt x="194775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3" name="object 33"/>
          <p:cNvSpPr txBox="1"/>
          <p:nvPr/>
        </p:nvSpPr>
        <p:spPr>
          <a:xfrm>
            <a:off x="3512700" y="3967977"/>
            <a:ext cx="1731010" cy="2872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10" dirty="0">
                <a:latin typeface="Times New Roman"/>
                <a:cs typeface="Times New Roman"/>
              </a:rPr>
              <a:t>x </a:t>
            </a:r>
            <a:r>
              <a:rPr sz="2400" spc="22" baseline="-34534" dirty="0">
                <a:latin typeface="Symbol"/>
                <a:cs typeface="Symbol"/>
              </a:rPr>
              <a:t></a:t>
            </a:r>
            <a:r>
              <a:rPr sz="2400" spc="22" baseline="-34534" dirty="0">
                <a:latin typeface="Times New Roman"/>
                <a:cs typeface="Times New Roman"/>
              </a:rPr>
              <a:t> </a:t>
            </a:r>
            <a:r>
              <a:rPr sz="1800" i="1" spc="10" dirty="0">
                <a:latin typeface="Times New Roman"/>
                <a:cs typeface="Times New Roman"/>
              </a:rPr>
              <a:t>c  dx </a:t>
            </a:r>
            <a:r>
              <a:rPr sz="2400" spc="22" baseline="-34534" dirty="0">
                <a:latin typeface="Symbol"/>
                <a:cs typeface="Symbol"/>
              </a:rPr>
              <a:t></a:t>
            </a:r>
            <a:r>
              <a:rPr sz="2400" spc="22" baseline="-34534" dirty="0">
                <a:latin typeface="Times New Roman"/>
                <a:cs typeface="Times New Roman"/>
              </a:rPr>
              <a:t> </a:t>
            </a:r>
            <a:r>
              <a:rPr sz="1800" i="1" spc="10" dirty="0" smtClean="0">
                <a:latin typeface="Times New Roman"/>
                <a:cs typeface="Times New Roman"/>
              </a:rPr>
              <a:t>k</a:t>
            </a:r>
            <a:r>
              <a:rPr lang="en-GB" sz="1800" i="1" spc="10" dirty="0" smtClean="0">
                <a:latin typeface="Times New Roman"/>
                <a:cs typeface="Times New Roman"/>
              </a:rPr>
              <a:t>x</a:t>
            </a:r>
            <a:r>
              <a:rPr sz="1800" i="1" spc="10" dirty="0" smtClean="0">
                <a:latin typeface="Times New Roman"/>
                <a:cs typeface="Times New Roman"/>
              </a:rPr>
              <a:t> </a:t>
            </a:r>
            <a:r>
              <a:rPr sz="2400" i="1" spc="15" baseline="-34534" dirty="0" smtClean="0">
                <a:latin typeface="Times New Roman"/>
                <a:cs typeface="Times New Roman"/>
              </a:rPr>
              <a:t> </a:t>
            </a:r>
            <a:r>
              <a:rPr sz="2400" spc="22" baseline="-34534" dirty="0">
                <a:latin typeface="Symbol"/>
                <a:cs typeface="Symbol"/>
              </a:rPr>
              <a:t></a:t>
            </a:r>
            <a:r>
              <a:rPr sz="2400" spc="-104" baseline="-34534" dirty="0">
                <a:latin typeface="Times New Roman"/>
                <a:cs typeface="Times New Roman"/>
              </a:rPr>
              <a:t> </a:t>
            </a:r>
            <a:r>
              <a:rPr sz="2400" spc="22" baseline="-34534" dirty="0">
                <a:latin typeface="Times New Roman"/>
                <a:cs typeface="Times New Roman"/>
              </a:rPr>
              <a:t>0</a:t>
            </a:r>
            <a:endParaRPr sz="2400" baseline="-34534" dirty="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57578" y="4745389"/>
            <a:ext cx="39116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15" dirty="0">
                <a:latin typeface="Times New Roman"/>
                <a:cs typeface="Times New Roman"/>
              </a:rPr>
              <a:t>d</a:t>
            </a:r>
            <a:r>
              <a:rPr sz="1800" i="1" spc="-355" dirty="0">
                <a:latin typeface="Times New Roman"/>
                <a:cs typeface="Times New Roman"/>
              </a:rPr>
              <a:t> </a:t>
            </a:r>
            <a:r>
              <a:rPr sz="2400" spc="96" baseline="30465" dirty="0">
                <a:latin typeface="Times New Roman"/>
                <a:cs typeface="Times New Roman"/>
              </a:rPr>
              <a:t>2</a:t>
            </a:r>
            <a:r>
              <a:rPr sz="1800" i="1" spc="66" dirty="0">
                <a:latin typeface="Times New Roman"/>
                <a:cs typeface="Times New Roman"/>
              </a:rPr>
              <a:t>x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83817" y="5142137"/>
            <a:ext cx="32829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5" dirty="0">
                <a:latin typeface="Times New Roman"/>
                <a:cs typeface="Times New Roman"/>
              </a:rPr>
              <a:t>d</a:t>
            </a:r>
            <a:r>
              <a:rPr sz="1800" i="1" spc="160" dirty="0">
                <a:latin typeface="Times New Roman"/>
                <a:cs typeface="Times New Roman"/>
              </a:rPr>
              <a:t>t</a:t>
            </a:r>
            <a:r>
              <a:rPr sz="2400" spc="-7" baseline="30465" dirty="0">
                <a:latin typeface="Times New Roman"/>
                <a:cs typeface="Times New Roman"/>
              </a:rPr>
              <a:t>2</a:t>
            </a:r>
            <a:endParaRPr sz="2400" baseline="30465" dirty="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252609" y="5070525"/>
            <a:ext cx="401320" cy="0"/>
          </a:xfrm>
          <a:custGeom>
            <a:avLst/>
            <a:gdLst/>
            <a:ahLst/>
            <a:cxnLst/>
            <a:rect l="l" t="t" r="r" b="b"/>
            <a:pathLst>
              <a:path w="401319">
                <a:moveTo>
                  <a:pt x="0" y="0"/>
                </a:moveTo>
                <a:lnTo>
                  <a:pt x="0" y="0"/>
                </a:lnTo>
                <a:lnTo>
                  <a:pt x="401067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7" name="object 37"/>
          <p:cNvSpPr txBox="1"/>
          <p:nvPr/>
        </p:nvSpPr>
        <p:spPr>
          <a:xfrm>
            <a:off x="2681140" y="4875495"/>
            <a:ext cx="68897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spc="15" dirty="0">
                <a:latin typeface="Symbol"/>
                <a:cs typeface="Symbol"/>
              </a:rPr>
              <a:t></a:t>
            </a:r>
            <a:r>
              <a:rPr sz="1800" spc="-26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2</a:t>
            </a:r>
            <a:r>
              <a:rPr sz="2000" i="1" spc="-30" dirty="0">
                <a:latin typeface="Symbol"/>
                <a:cs typeface="Symbol"/>
              </a:rPr>
              <a:t></a:t>
            </a:r>
            <a:r>
              <a:rPr sz="2400" i="1" spc="-45" baseline="-25089" dirty="0">
                <a:latin typeface="Times New Roman"/>
                <a:cs typeface="Times New Roman"/>
              </a:rPr>
              <a:t>n</a:t>
            </a:r>
            <a:endParaRPr sz="2400" baseline="-25089" dirty="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413630" y="4745389"/>
            <a:ext cx="25019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5" dirty="0">
                <a:latin typeface="Times New Roman"/>
                <a:cs typeface="Times New Roman"/>
              </a:rPr>
              <a:t>d</a:t>
            </a:r>
            <a:r>
              <a:rPr sz="1800" i="1" spc="10" dirty="0">
                <a:latin typeface="Times New Roman"/>
                <a:cs typeface="Times New Roman"/>
              </a:rPr>
              <a:t>x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29701" y="5081470"/>
            <a:ext cx="21018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5" dirty="0">
                <a:latin typeface="Times New Roman"/>
                <a:cs typeface="Times New Roman"/>
              </a:rPr>
              <a:t>dt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408126" y="5070525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5">
                <a:moveTo>
                  <a:pt x="0" y="0"/>
                </a:moveTo>
                <a:lnTo>
                  <a:pt x="0" y="0"/>
                </a:lnTo>
                <a:lnTo>
                  <a:pt x="258104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41" name="object 41"/>
          <p:cNvSpPr txBox="1"/>
          <p:nvPr/>
        </p:nvSpPr>
        <p:spPr>
          <a:xfrm>
            <a:off x="4033701" y="4819457"/>
            <a:ext cx="12382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695829" y="4875495"/>
            <a:ext cx="172338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239408" algn="l"/>
              </a:tabLst>
            </a:pPr>
            <a:r>
              <a:rPr sz="1800" spc="66" dirty="0">
                <a:latin typeface="Symbol"/>
                <a:cs typeface="Symbol"/>
              </a:rPr>
              <a:t></a:t>
            </a:r>
            <a:r>
              <a:rPr sz="2000" i="1" spc="66" dirty="0">
                <a:latin typeface="Symbol"/>
                <a:cs typeface="Symbol"/>
              </a:rPr>
              <a:t></a:t>
            </a:r>
            <a:r>
              <a:rPr sz="2400" i="1" spc="96" baseline="-25089" dirty="0">
                <a:latin typeface="Times New Roman"/>
                <a:cs typeface="Times New Roman"/>
              </a:rPr>
              <a:t>n</a:t>
            </a:r>
            <a:r>
              <a:rPr sz="2400" i="1" spc="-233" baseline="-25089" dirty="0">
                <a:latin typeface="Times New Roman"/>
                <a:cs typeface="Times New Roman"/>
              </a:rPr>
              <a:t> </a:t>
            </a:r>
            <a:r>
              <a:rPr sz="1800" i="1" spc="10" dirty="0">
                <a:latin typeface="Times New Roman"/>
                <a:cs typeface="Times New Roman"/>
              </a:rPr>
              <a:t>x</a:t>
            </a:r>
            <a:r>
              <a:rPr sz="1800" i="1" spc="-260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Symbol"/>
                <a:cs typeface="Symbol"/>
              </a:rPr>
              <a:t>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0	</a:t>
            </a:r>
            <a:r>
              <a:rPr sz="2000" i="1" spc="5" dirty="0">
                <a:latin typeface="Symbol"/>
                <a:cs typeface="Symbol"/>
              </a:rPr>
              <a:t></a:t>
            </a:r>
            <a:r>
              <a:rPr sz="2400" i="1" spc="7" baseline="-25089" dirty="0">
                <a:latin typeface="Times New Roman"/>
                <a:cs typeface="Times New Roman"/>
              </a:rPr>
              <a:t>n</a:t>
            </a:r>
            <a:r>
              <a:rPr sz="2400" i="1" spc="89" baseline="-25089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Symbol"/>
                <a:cs typeface="Symbol"/>
              </a:rPr>
              <a:t></a:t>
            </a:r>
            <a:endParaRPr sz="1800" dirty="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622902" y="4691257"/>
            <a:ext cx="198120" cy="659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4128">
              <a:lnSpc>
                <a:spcPct val="119200"/>
              </a:lnSpc>
            </a:pPr>
            <a:r>
              <a:rPr sz="1800" i="1" spc="10" dirty="0">
                <a:latin typeface="Times New Roman"/>
                <a:cs typeface="Times New Roman"/>
              </a:rPr>
              <a:t>k  </a:t>
            </a:r>
            <a:r>
              <a:rPr sz="1800" i="1" spc="20" dirty="0">
                <a:latin typeface="Times New Roman"/>
                <a:cs typeface="Times New Roman"/>
              </a:rPr>
              <a:t>m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621150" y="5070525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5">
                <a:moveTo>
                  <a:pt x="0" y="0"/>
                </a:moveTo>
                <a:lnTo>
                  <a:pt x="0" y="0"/>
                </a:lnTo>
                <a:lnTo>
                  <a:pt x="194344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45" name="object 45"/>
          <p:cNvSpPr/>
          <p:nvPr/>
        </p:nvSpPr>
        <p:spPr>
          <a:xfrm>
            <a:off x="5460022" y="4712963"/>
            <a:ext cx="375920" cy="623571"/>
          </a:xfrm>
          <a:custGeom>
            <a:avLst/>
            <a:gdLst/>
            <a:ahLst/>
            <a:cxnLst/>
            <a:rect l="l" t="t" r="r" b="b"/>
            <a:pathLst>
              <a:path w="375920" h="623570">
                <a:moveTo>
                  <a:pt x="38487" y="401596"/>
                </a:moveTo>
                <a:lnTo>
                  <a:pt x="18118" y="401596"/>
                </a:lnTo>
                <a:lnTo>
                  <a:pt x="78082" y="623322"/>
                </a:lnTo>
                <a:lnTo>
                  <a:pt x="89514" y="623322"/>
                </a:lnTo>
                <a:lnTo>
                  <a:pt x="95095" y="569096"/>
                </a:lnTo>
                <a:lnTo>
                  <a:pt x="83043" y="569096"/>
                </a:lnTo>
                <a:lnTo>
                  <a:pt x="38487" y="401596"/>
                </a:lnTo>
                <a:close/>
              </a:path>
              <a:path w="375920" h="623570">
                <a:moveTo>
                  <a:pt x="375315" y="0"/>
                </a:moveTo>
                <a:lnTo>
                  <a:pt x="141282" y="0"/>
                </a:lnTo>
                <a:lnTo>
                  <a:pt x="83043" y="569096"/>
                </a:lnTo>
                <a:lnTo>
                  <a:pt x="95095" y="569096"/>
                </a:lnTo>
                <a:lnTo>
                  <a:pt x="152498" y="11267"/>
                </a:lnTo>
                <a:lnTo>
                  <a:pt x="375315" y="11267"/>
                </a:lnTo>
                <a:lnTo>
                  <a:pt x="375315" y="0"/>
                </a:lnTo>
                <a:close/>
              </a:path>
              <a:path w="375920" h="623570">
                <a:moveTo>
                  <a:pt x="31060" y="373675"/>
                </a:moveTo>
                <a:lnTo>
                  <a:pt x="0" y="418227"/>
                </a:lnTo>
                <a:lnTo>
                  <a:pt x="5392" y="421449"/>
                </a:lnTo>
                <a:lnTo>
                  <a:pt x="18118" y="401596"/>
                </a:lnTo>
                <a:lnTo>
                  <a:pt x="38487" y="401596"/>
                </a:lnTo>
                <a:lnTo>
                  <a:pt x="31060" y="3736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46" name="object 46"/>
          <p:cNvSpPr txBox="1"/>
          <p:nvPr/>
        </p:nvSpPr>
        <p:spPr>
          <a:xfrm>
            <a:off x="6067888" y="4875495"/>
            <a:ext cx="34988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35" dirty="0">
                <a:latin typeface="Symbol"/>
                <a:cs typeface="Symbol"/>
              </a:rPr>
              <a:t>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Symbol"/>
                <a:cs typeface="Symbol"/>
              </a:rPr>
              <a:t></a:t>
            </a:r>
            <a:endParaRPr sz="1800" dirty="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694492" y="4745389"/>
            <a:ext cx="13144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800" i="1" spc="10" dirty="0">
                <a:latin typeface="Times New Roman"/>
                <a:cs typeface="Times New Roman"/>
              </a:rPr>
              <a:t>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458735" y="5124420"/>
            <a:ext cx="58991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99693" algn="l"/>
              </a:tabLst>
            </a:pPr>
            <a:r>
              <a:rPr sz="1800" spc="15" dirty="0">
                <a:latin typeface="Times New Roman"/>
                <a:cs typeface="Times New Roman"/>
              </a:rPr>
              <a:t>2	</a:t>
            </a:r>
            <a:r>
              <a:rPr sz="1800" i="1" spc="-10" dirty="0">
                <a:latin typeface="Times New Roman"/>
                <a:cs typeface="Times New Roman"/>
              </a:rPr>
              <a:t>k</a:t>
            </a:r>
            <a:r>
              <a:rPr sz="1800" i="1" spc="20" dirty="0">
                <a:latin typeface="Times New Roman"/>
                <a:cs typeface="Times New Roman"/>
              </a:rPr>
              <a:t>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599990" y="5093623"/>
            <a:ext cx="443230" cy="285115"/>
          </a:xfrm>
          <a:custGeom>
            <a:avLst/>
            <a:gdLst/>
            <a:ahLst/>
            <a:cxnLst/>
            <a:rect l="l" t="t" r="r" b="b"/>
            <a:pathLst>
              <a:path w="443229" h="285114">
                <a:moveTo>
                  <a:pt x="40355" y="188435"/>
                </a:moveTo>
                <a:lnTo>
                  <a:pt x="19197" y="188435"/>
                </a:lnTo>
                <a:lnTo>
                  <a:pt x="77651" y="285075"/>
                </a:lnTo>
                <a:lnTo>
                  <a:pt x="88867" y="285075"/>
                </a:lnTo>
                <a:lnTo>
                  <a:pt x="94470" y="260378"/>
                </a:lnTo>
                <a:lnTo>
                  <a:pt x="82396" y="260378"/>
                </a:lnTo>
                <a:lnTo>
                  <a:pt x="40355" y="188435"/>
                </a:lnTo>
                <a:close/>
              </a:path>
              <a:path w="443229" h="285114">
                <a:moveTo>
                  <a:pt x="442829" y="0"/>
                </a:moveTo>
                <a:lnTo>
                  <a:pt x="142361" y="0"/>
                </a:lnTo>
                <a:lnTo>
                  <a:pt x="82396" y="260378"/>
                </a:lnTo>
                <a:lnTo>
                  <a:pt x="94470" y="260378"/>
                </a:lnTo>
                <a:lnTo>
                  <a:pt x="150989" y="11267"/>
                </a:lnTo>
                <a:lnTo>
                  <a:pt x="442829" y="11267"/>
                </a:lnTo>
                <a:lnTo>
                  <a:pt x="442829" y="0"/>
                </a:lnTo>
                <a:close/>
              </a:path>
              <a:path w="443229" h="285114">
                <a:moveTo>
                  <a:pt x="30629" y="171791"/>
                </a:moveTo>
                <a:lnTo>
                  <a:pt x="0" y="191658"/>
                </a:lnTo>
                <a:lnTo>
                  <a:pt x="3235" y="198098"/>
                </a:lnTo>
                <a:lnTo>
                  <a:pt x="19197" y="188435"/>
                </a:lnTo>
                <a:lnTo>
                  <a:pt x="40355" y="188435"/>
                </a:lnTo>
                <a:lnTo>
                  <a:pt x="30629" y="1717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50" name="object 50"/>
          <p:cNvSpPr/>
          <p:nvPr/>
        </p:nvSpPr>
        <p:spPr>
          <a:xfrm>
            <a:off x="6456981" y="5070525"/>
            <a:ext cx="605790" cy="0"/>
          </a:xfrm>
          <a:custGeom>
            <a:avLst/>
            <a:gdLst/>
            <a:ahLst/>
            <a:cxnLst/>
            <a:rect l="l" t="t" r="r" b="b"/>
            <a:pathLst>
              <a:path w="605790">
                <a:moveTo>
                  <a:pt x="0" y="0"/>
                </a:moveTo>
                <a:lnTo>
                  <a:pt x="0" y="0"/>
                </a:lnTo>
                <a:lnTo>
                  <a:pt x="605681" y="0"/>
                </a:lnTo>
              </a:path>
            </a:pathLst>
          </a:custGeom>
          <a:ln w="112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51" name="object 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2" name="object 52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35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644" y="2624836"/>
            <a:ext cx="189293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solidFill>
                  <a:srgbClr val="103053"/>
                </a:solidFill>
                <a:latin typeface="Arial"/>
                <a:cs typeface="Arial"/>
              </a:rPr>
              <a:t>Initial</a:t>
            </a:r>
            <a:r>
              <a:rPr sz="2000" spc="-54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03053"/>
                </a:solidFill>
                <a:latin typeface="Arial"/>
                <a:cs typeface="Arial"/>
              </a:rPr>
              <a:t>conditions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34943" y="2829753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583" y="0"/>
                </a:lnTo>
              </a:path>
            </a:pathLst>
          </a:custGeom>
          <a:ln w="111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37863" y="2450722"/>
            <a:ext cx="249554" cy="695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2" marR="5080" indent="-15239">
              <a:lnSpc>
                <a:spcPct val="118900"/>
              </a:lnSpc>
            </a:pPr>
            <a:r>
              <a:rPr i="1" spc="-5" dirty="0">
                <a:latin typeface="Times New Roman"/>
                <a:cs typeface="Times New Roman"/>
              </a:rPr>
              <a:t>dx  dt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57215" y="2654162"/>
            <a:ext cx="579121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5" dirty="0">
                <a:latin typeface="Times New Roman"/>
                <a:cs typeface="Times New Roman"/>
              </a:rPr>
              <a:t>x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x</a:t>
            </a:r>
            <a:r>
              <a:rPr sz="2200" spc="-15" baseline="-18518" dirty="0">
                <a:latin typeface="Times New Roman"/>
                <a:cs typeface="Times New Roman"/>
              </a:rPr>
              <a:t>0</a:t>
            </a:r>
            <a:endParaRPr sz="2200" baseline="-18518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35948" y="2654162"/>
            <a:ext cx="113728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90817" algn="l"/>
              </a:tabLst>
            </a:pPr>
            <a:r>
              <a:rPr spc="30" dirty="0">
                <a:latin typeface="Symbol"/>
                <a:cs typeface="Symbol"/>
              </a:rPr>
              <a:t></a:t>
            </a:r>
            <a:r>
              <a:rPr spc="-9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v</a:t>
            </a:r>
            <a:r>
              <a:rPr sz="2200" spc="-15" baseline="-18518" dirty="0">
                <a:latin typeface="Times New Roman"/>
                <a:cs typeface="Times New Roman"/>
              </a:rPr>
              <a:t>0	</a:t>
            </a:r>
            <a:r>
              <a:rPr i="1" spc="15" dirty="0">
                <a:latin typeface="Times New Roman"/>
                <a:cs typeface="Times New Roman"/>
              </a:rPr>
              <a:t>t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65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644" y="3239896"/>
            <a:ext cx="1710689" cy="857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Underdamped</a:t>
            </a:r>
            <a:r>
              <a:rPr sz="2000" dirty="0">
                <a:solidFill>
                  <a:srgbClr val="00BEC3"/>
                </a:solidFill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82542">
              <a:spcBef>
                <a:spcPts val="500"/>
              </a:spcBef>
            </a:pPr>
            <a:r>
              <a:rPr sz="3100" i="1" spc="-195" dirty="0">
                <a:latin typeface="Symbol"/>
                <a:cs typeface="Symbol"/>
              </a:rPr>
              <a:t></a:t>
            </a:r>
            <a:r>
              <a:rPr sz="3100" i="1" spc="-195" dirty="0">
                <a:latin typeface="Times New Roman"/>
                <a:cs typeface="Times New Roman"/>
              </a:rPr>
              <a:t> </a:t>
            </a:r>
            <a:r>
              <a:rPr sz="3100" spc="-190" dirty="0">
                <a:latin typeface="Symbol"/>
                <a:cs typeface="Symbol"/>
              </a:rPr>
              <a:t></a:t>
            </a:r>
            <a:r>
              <a:rPr sz="3100" spc="-301" dirty="0">
                <a:latin typeface="Times New Roman"/>
                <a:cs typeface="Times New Roman"/>
              </a:rPr>
              <a:t> </a:t>
            </a:r>
            <a:r>
              <a:rPr sz="3100" spc="-169" dirty="0">
                <a:latin typeface="Times New Roman"/>
                <a:cs typeface="Times New Roman"/>
              </a:rPr>
              <a:t>1</a:t>
            </a:r>
            <a:endParaRPr sz="3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90620" y="2058387"/>
            <a:ext cx="411480" cy="0"/>
          </a:xfrm>
          <a:custGeom>
            <a:avLst/>
            <a:gdLst/>
            <a:ahLst/>
            <a:cxnLst/>
            <a:rect l="l" t="t" r="r" b="b"/>
            <a:pathLst>
              <a:path w="411480">
                <a:moveTo>
                  <a:pt x="0" y="0"/>
                </a:moveTo>
                <a:lnTo>
                  <a:pt x="411416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16468" y="2058387"/>
            <a:ext cx="253364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809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08046" y="2058387"/>
            <a:ext cx="197485" cy="0"/>
          </a:xfrm>
          <a:custGeom>
            <a:avLst/>
            <a:gdLst/>
            <a:ahLst/>
            <a:cxnLst/>
            <a:rect l="l" t="t" r="r" b="b"/>
            <a:pathLst>
              <a:path w="197485">
                <a:moveTo>
                  <a:pt x="0" y="0"/>
                </a:moveTo>
                <a:lnTo>
                  <a:pt x="197323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60053" y="2113716"/>
            <a:ext cx="22225" cy="29845"/>
          </a:xfrm>
          <a:custGeom>
            <a:avLst/>
            <a:gdLst/>
            <a:ahLst/>
            <a:cxnLst/>
            <a:rect l="l" t="t" r="r" b="b"/>
            <a:pathLst>
              <a:path w="22225" h="29844">
                <a:moveTo>
                  <a:pt x="0" y="29568"/>
                </a:moveTo>
                <a:lnTo>
                  <a:pt x="220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82574" y="2113194"/>
            <a:ext cx="59055" cy="222250"/>
          </a:xfrm>
          <a:custGeom>
            <a:avLst/>
            <a:gdLst/>
            <a:ahLst/>
            <a:cxnLst/>
            <a:rect l="l" t="t" r="r" b="b"/>
            <a:pathLst>
              <a:path w="59054" h="222250">
                <a:moveTo>
                  <a:pt x="0" y="0"/>
                </a:moveTo>
                <a:lnTo>
                  <a:pt x="58767" y="2217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41341" y="1752758"/>
            <a:ext cx="63500" cy="582930"/>
          </a:xfrm>
          <a:custGeom>
            <a:avLst/>
            <a:gdLst/>
            <a:ahLst/>
            <a:cxnLst/>
            <a:rect l="l" t="t" r="r" b="b"/>
            <a:pathLst>
              <a:path w="63500" h="582930">
                <a:moveTo>
                  <a:pt x="0" y="582727"/>
                </a:moveTo>
                <a:lnTo>
                  <a:pt x="632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04613" y="1752257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7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46756" y="1736185"/>
            <a:ext cx="377825" cy="589280"/>
          </a:xfrm>
          <a:custGeom>
            <a:avLst/>
            <a:gdLst/>
            <a:ahLst/>
            <a:cxnLst/>
            <a:rect l="l" t="t" r="r" b="b"/>
            <a:pathLst>
              <a:path w="377825" h="589280">
                <a:moveTo>
                  <a:pt x="39227" y="379811"/>
                </a:moveTo>
                <a:lnTo>
                  <a:pt x="18874" y="379811"/>
                </a:lnTo>
                <a:lnTo>
                  <a:pt x="78071" y="588847"/>
                </a:lnTo>
                <a:lnTo>
                  <a:pt x="89438" y="588847"/>
                </a:lnTo>
                <a:lnTo>
                  <a:pt x="94819" y="539395"/>
                </a:lnTo>
                <a:lnTo>
                  <a:pt x="83862" y="539395"/>
                </a:lnTo>
                <a:lnTo>
                  <a:pt x="39227" y="379811"/>
                </a:lnTo>
                <a:close/>
              </a:path>
              <a:path w="377825" h="589280">
                <a:moveTo>
                  <a:pt x="377487" y="0"/>
                </a:moveTo>
                <a:lnTo>
                  <a:pt x="142415" y="0"/>
                </a:lnTo>
                <a:lnTo>
                  <a:pt x="83862" y="539395"/>
                </a:lnTo>
                <a:lnTo>
                  <a:pt x="94819" y="539395"/>
                </a:lnTo>
                <a:lnTo>
                  <a:pt x="152282" y="11216"/>
                </a:lnTo>
                <a:lnTo>
                  <a:pt x="377487" y="11216"/>
                </a:lnTo>
                <a:lnTo>
                  <a:pt x="377487" y="0"/>
                </a:lnTo>
                <a:close/>
              </a:path>
              <a:path w="377825" h="589280">
                <a:moveTo>
                  <a:pt x="31957" y="353821"/>
                </a:moveTo>
                <a:lnTo>
                  <a:pt x="0" y="394606"/>
                </a:lnTo>
                <a:lnTo>
                  <a:pt x="5147" y="398686"/>
                </a:lnTo>
                <a:lnTo>
                  <a:pt x="18874" y="379811"/>
                </a:lnTo>
                <a:lnTo>
                  <a:pt x="39227" y="379811"/>
                </a:lnTo>
                <a:lnTo>
                  <a:pt x="31957" y="3538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406407" y="2268189"/>
            <a:ext cx="24130" cy="14604"/>
          </a:xfrm>
          <a:custGeom>
            <a:avLst/>
            <a:gdLst/>
            <a:ahLst/>
            <a:cxnLst/>
            <a:rect l="l" t="t" r="r" b="b"/>
            <a:pathLst>
              <a:path w="24129" h="14605">
                <a:moveTo>
                  <a:pt x="0" y="14273"/>
                </a:moveTo>
                <a:lnTo>
                  <a:pt x="235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30429" y="2268190"/>
            <a:ext cx="58419" cy="94615"/>
          </a:xfrm>
          <a:custGeom>
            <a:avLst/>
            <a:gdLst/>
            <a:ahLst/>
            <a:cxnLst/>
            <a:rect l="l" t="t" r="r" b="b"/>
            <a:pathLst>
              <a:path w="58420" h="94614">
                <a:moveTo>
                  <a:pt x="0" y="0"/>
                </a:moveTo>
                <a:lnTo>
                  <a:pt x="58124" y="9431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88553" y="2115245"/>
            <a:ext cx="62230" cy="248285"/>
          </a:xfrm>
          <a:custGeom>
            <a:avLst/>
            <a:gdLst/>
            <a:ahLst/>
            <a:cxnLst/>
            <a:rect l="l" t="t" r="r" b="b"/>
            <a:pathLst>
              <a:path w="62229" h="248285">
                <a:moveTo>
                  <a:pt x="0" y="247773"/>
                </a:moveTo>
                <a:lnTo>
                  <a:pt x="62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50752" y="211474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68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94180" y="2098670"/>
            <a:ext cx="443865" cy="254000"/>
          </a:xfrm>
          <a:custGeom>
            <a:avLst/>
            <a:gdLst/>
            <a:ahLst/>
            <a:cxnLst/>
            <a:rect l="l" t="t" r="r" b="b"/>
            <a:pathLst>
              <a:path w="443864" h="254000">
                <a:moveTo>
                  <a:pt x="41000" y="166715"/>
                </a:moveTo>
                <a:lnTo>
                  <a:pt x="19303" y="166715"/>
                </a:lnTo>
                <a:lnTo>
                  <a:pt x="77856" y="253894"/>
                </a:lnTo>
                <a:lnTo>
                  <a:pt x="89438" y="253894"/>
                </a:lnTo>
                <a:lnTo>
                  <a:pt x="94805" y="232482"/>
                </a:lnTo>
                <a:lnTo>
                  <a:pt x="83647" y="232482"/>
                </a:lnTo>
                <a:lnTo>
                  <a:pt x="41000" y="166715"/>
                </a:lnTo>
                <a:close/>
              </a:path>
              <a:path w="443864" h="254000">
                <a:moveTo>
                  <a:pt x="443333" y="0"/>
                </a:moveTo>
                <a:lnTo>
                  <a:pt x="142201" y="0"/>
                </a:lnTo>
                <a:lnTo>
                  <a:pt x="83647" y="232482"/>
                </a:lnTo>
                <a:lnTo>
                  <a:pt x="94805" y="232482"/>
                </a:lnTo>
                <a:lnTo>
                  <a:pt x="150137" y="11718"/>
                </a:lnTo>
                <a:lnTo>
                  <a:pt x="443333" y="11718"/>
                </a:lnTo>
                <a:lnTo>
                  <a:pt x="443333" y="0"/>
                </a:lnTo>
                <a:close/>
              </a:path>
              <a:path w="443864" h="254000">
                <a:moveTo>
                  <a:pt x="31743" y="152439"/>
                </a:moveTo>
                <a:lnTo>
                  <a:pt x="0" y="170793"/>
                </a:lnTo>
                <a:lnTo>
                  <a:pt x="3002" y="176910"/>
                </a:lnTo>
                <a:lnTo>
                  <a:pt x="19303" y="166715"/>
                </a:lnTo>
                <a:lnTo>
                  <a:pt x="41000" y="166715"/>
                </a:lnTo>
                <a:lnTo>
                  <a:pt x="31743" y="1524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52838" y="2058387"/>
            <a:ext cx="603885" cy="0"/>
          </a:xfrm>
          <a:custGeom>
            <a:avLst/>
            <a:gdLst/>
            <a:ahLst/>
            <a:cxnLst/>
            <a:rect l="l" t="t" r="r" b="b"/>
            <a:pathLst>
              <a:path w="603885">
                <a:moveTo>
                  <a:pt x="0" y="0"/>
                </a:moveTo>
                <a:lnTo>
                  <a:pt x="603337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43322" y="1671096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30" dirty="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54763" y="1988714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62675" y="1988714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3623" y="1732702"/>
            <a:ext cx="14732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30" dirty="0">
                <a:latin typeface="Times New Roman"/>
                <a:cs typeface="Times New Roman"/>
              </a:rPr>
              <a:t>d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2094" y="2068163"/>
            <a:ext cx="414021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i="1" spc="45" baseline="37037" dirty="0">
                <a:latin typeface="Times New Roman"/>
                <a:cs typeface="Times New Roman"/>
              </a:rPr>
              <a:t>n</a:t>
            </a:r>
            <a:r>
              <a:rPr sz="2200" i="1" spc="494" baseline="37037" dirty="0">
                <a:latin typeface="Times New Roman"/>
                <a:cs typeface="Times New Roman"/>
              </a:rPr>
              <a:t> </a:t>
            </a:r>
            <a:r>
              <a:rPr i="1" spc="10" dirty="0">
                <a:latin typeface="Times New Roman"/>
                <a:cs typeface="Times New Roman"/>
              </a:rPr>
              <a:t>dt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10499" y="1732701"/>
            <a:ext cx="1310640" cy="629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2">
              <a:tabLst>
                <a:tab pos="1189883" algn="l"/>
              </a:tabLst>
            </a:pPr>
            <a:r>
              <a:rPr i="1" spc="25" dirty="0">
                <a:latin typeface="Times New Roman"/>
                <a:cs typeface="Times New Roman"/>
              </a:rPr>
              <a:t>k	c</a:t>
            </a:r>
            <a:endParaRPr dirty="0">
              <a:latin typeface="Times New Roman"/>
              <a:cs typeface="Times New Roman"/>
            </a:endParaRPr>
          </a:p>
          <a:p>
            <a:pPr marL="12699">
              <a:spcBef>
                <a:spcPts val="421"/>
              </a:spcBef>
            </a:pPr>
            <a:r>
              <a:rPr i="1" spc="40" dirty="0">
                <a:latin typeface="Times New Roman"/>
                <a:cs typeface="Times New Roman"/>
              </a:rPr>
              <a:t>m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55150" y="2095694"/>
            <a:ext cx="584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95884" algn="l"/>
              </a:tabLst>
            </a:pPr>
            <a:r>
              <a:rPr spc="30" dirty="0">
                <a:latin typeface="Times New Roman"/>
                <a:cs typeface="Times New Roman"/>
              </a:rPr>
              <a:t>2	</a:t>
            </a:r>
            <a:r>
              <a:rPr i="1" dirty="0">
                <a:latin typeface="Times New Roman"/>
                <a:cs typeface="Times New Roman"/>
              </a:rPr>
              <a:t>km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9792" y="2117616"/>
            <a:ext cx="330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5" dirty="0">
                <a:latin typeface="Times New Roman"/>
                <a:cs typeface="Times New Roman"/>
              </a:rPr>
              <a:t>d</a:t>
            </a:r>
            <a:r>
              <a:rPr i="1" spc="155" dirty="0">
                <a:latin typeface="Times New Roman"/>
                <a:cs typeface="Times New Roman"/>
              </a:rPr>
              <a:t>t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endParaRPr sz="2200" baseline="31481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70237" y="1869895"/>
            <a:ext cx="3135629" cy="306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60668" algn="l"/>
                <a:tab pos="2639457" algn="l"/>
                <a:tab pos="2988676" algn="l"/>
              </a:tabLst>
            </a:pP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7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80" dirty="0">
                <a:latin typeface="Times New Roman"/>
                <a:cs typeface="Times New Roman"/>
              </a:rPr>
              <a:t>2</a:t>
            </a:r>
            <a:r>
              <a:rPr sz="2000" i="1" spc="-10" dirty="0">
                <a:latin typeface="Symbol"/>
                <a:cs typeface="Symbol"/>
              </a:rPr>
              <a:t>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700" i="1" spc="7" baseline="36036" dirty="0">
                <a:latin typeface="Times New Roman"/>
                <a:cs typeface="Times New Roman"/>
              </a:rPr>
              <a:t>d</a:t>
            </a: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0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155" dirty="0">
                <a:latin typeface="Times New Roman"/>
                <a:cs typeface="Times New Roman"/>
              </a:rPr>
              <a:t> </a:t>
            </a:r>
            <a:r>
              <a:rPr sz="2000" i="1" spc="95" dirty="0">
                <a:latin typeface="Symbol"/>
                <a:cs typeface="Symbol"/>
              </a:rPr>
              <a:t>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r>
              <a:rPr sz="2200" spc="-233" baseline="31481" dirty="0">
                <a:latin typeface="Times New Roman"/>
                <a:cs typeface="Times New Roman"/>
              </a:rPr>
              <a:t> </a:t>
            </a:r>
            <a:r>
              <a:rPr i="1" spc="25" dirty="0">
                <a:latin typeface="Times New Roman"/>
                <a:cs typeface="Times New Roman"/>
              </a:rPr>
              <a:t>x</a:t>
            </a:r>
            <a:r>
              <a:rPr i="1" spc="-17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0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pc="30" dirty="0">
                <a:latin typeface="Symbol"/>
                <a:cs typeface="Symbol"/>
              </a:rPr>
              <a:t></a:t>
            </a:r>
            <a:endParaRPr dirty="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31705" y="1869896"/>
            <a:ext cx="37973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20" dirty="0">
                <a:latin typeface="Symbol"/>
                <a:cs typeface="Symbol"/>
              </a:rPr>
              <a:t></a:t>
            </a:r>
            <a:r>
              <a:rPr sz="2000" i="1" spc="20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876038" y="4624452"/>
            <a:ext cx="3689730" cy="19890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36</a:t>
            </a:r>
          </a:p>
        </p:txBody>
      </p:sp>
      <p:sp>
        <p:nvSpPr>
          <p:cNvPr id="34" name="object 34"/>
          <p:cNvSpPr/>
          <p:nvPr/>
        </p:nvSpPr>
        <p:spPr>
          <a:xfrm>
            <a:off x="3769230" y="4558307"/>
            <a:ext cx="1106170" cy="0"/>
          </a:xfrm>
          <a:custGeom>
            <a:avLst/>
            <a:gdLst/>
            <a:ahLst/>
            <a:cxnLst/>
            <a:rect l="l" t="t" r="r" b="b"/>
            <a:pathLst>
              <a:path w="1106170">
                <a:moveTo>
                  <a:pt x="0" y="0"/>
                </a:moveTo>
                <a:lnTo>
                  <a:pt x="1105694" y="0"/>
                </a:lnTo>
              </a:path>
            </a:pathLst>
          </a:custGeom>
          <a:ln w="113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311962" y="4671742"/>
            <a:ext cx="125094" cy="248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5" dirty="0">
                <a:latin typeface="Times New Roman"/>
                <a:cs typeface="Times New Roman"/>
              </a:rPr>
              <a:t>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46990" y="4552122"/>
            <a:ext cx="19304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54" dirty="0">
                <a:latin typeface="Symbol"/>
                <a:cs typeface="Symbol"/>
              </a:rPr>
              <a:t>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00945" y="4211851"/>
            <a:ext cx="146050" cy="29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30" dirty="0">
                <a:latin typeface="Symbol"/>
                <a:cs typeface="Symbol"/>
              </a:rPr>
              <a:t></a:t>
            </a:r>
            <a:endParaRPr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767945" y="4198482"/>
            <a:ext cx="107950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-20" dirty="0">
                <a:latin typeface="Times New Roman"/>
                <a:cs typeface="Times New Roman"/>
              </a:rPr>
              <a:t>v</a:t>
            </a:r>
            <a:r>
              <a:rPr sz="2400" spc="-30" baseline="-17921" dirty="0">
                <a:latin typeface="Times New Roman"/>
                <a:cs typeface="Times New Roman"/>
              </a:rPr>
              <a:t>0 </a:t>
            </a:r>
            <a:r>
              <a:rPr spc="35" dirty="0">
                <a:latin typeface="Symbol"/>
                <a:cs typeface="Symbol"/>
              </a:rPr>
              <a:t>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z="2000" i="1" spc="-45" dirty="0">
                <a:latin typeface="Symbol"/>
                <a:cs typeface="Symbol"/>
              </a:rPr>
              <a:t></a:t>
            </a:r>
            <a:r>
              <a:rPr sz="2400" i="1" spc="-67" baseline="-17921" dirty="0">
                <a:latin typeface="Times New Roman"/>
                <a:cs typeface="Times New Roman"/>
              </a:rPr>
              <a:t>n</a:t>
            </a:r>
            <a:r>
              <a:rPr sz="2400" i="1" spc="-187" baseline="-17921" dirty="0">
                <a:latin typeface="Times New Roman"/>
                <a:cs typeface="Times New Roman"/>
              </a:rPr>
              <a:t> </a:t>
            </a:r>
            <a:r>
              <a:rPr i="1" spc="-20" dirty="0">
                <a:latin typeface="Times New Roman"/>
                <a:cs typeface="Times New Roman"/>
              </a:rPr>
              <a:t>x</a:t>
            </a:r>
            <a:r>
              <a:rPr sz="2400" spc="-30" baseline="-17921" dirty="0">
                <a:latin typeface="Times New Roman"/>
                <a:cs typeface="Times New Roman"/>
              </a:rPr>
              <a:t>0</a:t>
            </a:r>
            <a:endParaRPr sz="2400" baseline="-17921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85981" y="4364194"/>
            <a:ext cx="3037839" cy="859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275"/>
              </a:lnSpc>
            </a:pPr>
            <a:r>
              <a:rPr i="1" spc="45" dirty="0">
                <a:latin typeface="Times New Roman"/>
                <a:cs typeface="Times New Roman"/>
              </a:rPr>
              <a:t>x</a:t>
            </a:r>
            <a:r>
              <a:rPr spc="45" dirty="0">
                <a:latin typeface="Times New Roman"/>
                <a:cs typeface="Times New Roman"/>
              </a:rPr>
              <a:t>(</a:t>
            </a:r>
            <a:r>
              <a:rPr i="1" spc="45" dirty="0">
                <a:latin typeface="Times New Roman"/>
                <a:cs typeface="Times New Roman"/>
              </a:rPr>
              <a:t>t</a:t>
            </a:r>
            <a:r>
              <a:rPr spc="45" dirty="0">
                <a:latin typeface="Times New Roman"/>
                <a:cs typeface="Times New Roman"/>
              </a:rPr>
              <a:t>)</a:t>
            </a:r>
            <a:r>
              <a:rPr spc="-66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Symbol"/>
                <a:cs typeface="Symbol"/>
              </a:rPr>
              <a:t></a:t>
            </a:r>
            <a:r>
              <a:rPr spc="-105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exp(</a:t>
            </a:r>
            <a:r>
              <a:rPr spc="10" dirty="0">
                <a:latin typeface="Symbol"/>
                <a:cs typeface="Symbol"/>
              </a:rPr>
              <a:t></a:t>
            </a:r>
            <a:r>
              <a:rPr sz="2000" i="1" spc="10" dirty="0">
                <a:latin typeface="Symbol"/>
                <a:cs typeface="Symbol"/>
              </a:rPr>
              <a:t></a:t>
            </a:r>
            <a:r>
              <a:rPr sz="2400" i="1" spc="15" baseline="-17921" dirty="0">
                <a:latin typeface="Times New Roman"/>
                <a:cs typeface="Times New Roman"/>
              </a:rPr>
              <a:t>n</a:t>
            </a:r>
            <a:r>
              <a:rPr i="1" spc="10" dirty="0">
                <a:latin typeface="Times New Roman"/>
                <a:cs typeface="Times New Roman"/>
              </a:rPr>
              <a:t>t</a:t>
            </a:r>
            <a:r>
              <a:rPr spc="10" dirty="0">
                <a:latin typeface="Times New Roman"/>
                <a:cs typeface="Times New Roman"/>
              </a:rPr>
              <a:t>)</a:t>
            </a:r>
            <a:r>
              <a:rPr spc="-190" dirty="0">
                <a:latin typeface="Times New Roman"/>
                <a:cs typeface="Times New Roman"/>
              </a:rPr>
              <a:t> </a:t>
            </a:r>
            <a:r>
              <a:rPr sz="2700" spc="52" baseline="-9009" dirty="0">
                <a:latin typeface="Symbol"/>
                <a:cs typeface="Symbol"/>
              </a:rPr>
              <a:t></a:t>
            </a:r>
            <a:r>
              <a:rPr i="1" spc="35" dirty="0">
                <a:latin typeface="Times New Roman"/>
                <a:cs typeface="Times New Roman"/>
              </a:rPr>
              <a:t>x</a:t>
            </a:r>
            <a:r>
              <a:rPr sz="2400" spc="52" baseline="-17921" dirty="0">
                <a:latin typeface="Times New Roman"/>
                <a:cs typeface="Times New Roman"/>
              </a:rPr>
              <a:t>0</a:t>
            </a:r>
            <a:r>
              <a:rPr sz="2400" spc="142" baseline="-17921" dirty="0">
                <a:latin typeface="Times New Roman"/>
                <a:cs typeface="Times New Roman"/>
              </a:rPr>
              <a:t> </a:t>
            </a:r>
            <a:r>
              <a:rPr spc="10" dirty="0">
                <a:latin typeface="Times New Roman"/>
                <a:cs typeface="Times New Roman"/>
              </a:rPr>
              <a:t>cos</a:t>
            </a:r>
            <a:r>
              <a:rPr spc="-294" dirty="0">
                <a:latin typeface="Times New Roman"/>
                <a:cs typeface="Times New Roman"/>
              </a:rPr>
              <a:t> </a:t>
            </a:r>
            <a:r>
              <a:rPr sz="2000" i="1" spc="-40" dirty="0">
                <a:latin typeface="Symbol"/>
                <a:cs typeface="Symbol"/>
              </a:rPr>
              <a:t></a:t>
            </a:r>
            <a:r>
              <a:rPr sz="2400" i="1" spc="-61" baseline="-17921" dirty="0">
                <a:latin typeface="Times New Roman"/>
                <a:cs typeface="Times New Roman"/>
              </a:rPr>
              <a:t>d</a:t>
            </a:r>
            <a:r>
              <a:rPr sz="2400" i="1" spc="-216" baseline="-17921" dirty="0">
                <a:latin typeface="Times New Roman"/>
                <a:cs typeface="Times New Roman"/>
              </a:rPr>
              <a:t> </a:t>
            </a:r>
            <a:r>
              <a:rPr i="1" spc="15" dirty="0">
                <a:latin typeface="Times New Roman"/>
                <a:cs typeface="Times New Roman"/>
              </a:rPr>
              <a:t>t</a:t>
            </a:r>
            <a:r>
              <a:rPr i="1" spc="40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Symbol"/>
                <a:cs typeface="Symbol"/>
              </a:rPr>
              <a:t></a:t>
            </a:r>
            <a:endParaRPr>
              <a:latin typeface="Symbol"/>
              <a:cs typeface="Symbol"/>
            </a:endParaRPr>
          </a:p>
          <a:p>
            <a:pPr marL="537797" algn="ctr">
              <a:lnSpc>
                <a:spcPts val="2095"/>
              </a:lnSpc>
            </a:pPr>
            <a:r>
              <a:rPr spc="30" dirty="0">
                <a:latin typeface="Symbol"/>
                <a:cs typeface="Symbol"/>
              </a:rPr>
              <a:t></a:t>
            </a:r>
            <a:endParaRPr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99130" y="4364194"/>
            <a:ext cx="843280" cy="563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2275"/>
              </a:lnSpc>
            </a:pPr>
            <a:r>
              <a:rPr spc="15" dirty="0">
                <a:latin typeface="Times New Roman"/>
                <a:cs typeface="Times New Roman"/>
              </a:rPr>
              <a:t>sin</a:t>
            </a:r>
            <a:r>
              <a:rPr spc="-260" dirty="0">
                <a:latin typeface="Times New Roman"/>
                <a:cs typeface="Times New Roman"/>
              </a:rPr>
              <a:t> </a:t>
            </a:r>
            <a:r>
              <a:rPr sz="2000" i="1" spc="-40" dirty="0">
                <a:latin typeface="Symbol"/>
                <a:cs typeface="Symbol"/>
              </a:rPr>
              <a:t></a:t>
            </a:r>
            <a:r>
              <a:rPr sz="2400" i="1" spc="-61" baseline="-17921" dirty="0">
                <a:latin typeface="Times New Roman"/>
                <a:cs typeface="Times New Roman"/>
              </a:rPr>
              <a:t>d</a:t>
            </a:r>
            <a:r>
              <a:rPr sz="2400" i="1" spc="-262" baseline="-17921" dirty="0">
                <a:latin typeface="Times New Roman"/>
                <a:cs typeface="Times New Roman"/>
              </a:rPr>
              <a:t> </a:t>
            </a:r>
            <a:r>
              <a:rPr i="1" spc="15" dirty="0">
                <a:latin typeface="Times New Roman"/>
                <a:cs typeface="Times New Roman"/>
              </a:rPr>
              <a:t>t</a:t>
            </a:r>
            <a:r>
              <a:rPr i="1" spc="-294" dirty="0">
                <a:latin typeface="Times New Roman"/>
                <a:cs typeface="Times New Roman"/>
              </a:rPr>
              <a:t> </a:t>
            </a:r>
            <a:r>
              <a:rPr sz="2700" spc="45" baseline="-9009" dirty="0">
                <a:latin typeface="Symbol"/>
                <a:cs typeface="Symbol"/>
              </a:rPr>
              <a:t></a:t>
            </a:r>
            <a:endParaRPr sz="2700" baseline="-9009">
              <a:latin typeface="Symbol"/>
              <a:cs typeface="Symbol"/>
            </a:endParaRPr>
          </a:p>
          <a:p>
            <a:pPr marR="5080" algn="r">
              <a:lnSpc>
                <a:spcPts val="2095"/>
              </a:lnSpc>
            </a:pPr>
            <a:r>
              <a:rPr spc="30" dirty="0">
                <a:latin typeface="Symbol"/>
                <a:cs typeface="Symbol"/>
              </a:rPr>
              <a:t></a:t>
            </a:r>
            <a:endParaRPr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1" y="2635759"/>
            <a:ext cx="189293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solidFill>
                  <a:srgbClr val="103053"/>
                </a:solidFill>
                <a:latin typeface="Arial"/>
                <a:cs typeface="Arial"/>
              </a:rPr>
              <a:t>Initial</a:t>
            </a:r>
            <a:r>
              <a:rPr sz="2000" spc="-54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03053"/>
                </a:solidFill>
                <a:latin typeface="Arial"/>
                <a:cs typeface="Arial"/>
              </a:rPr>
              <a:t>conditions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82542" y="2807655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583" y="0"/>
                </a:lnTo>
              </a:path>
            </a:pathLst>
          </a:custGeom>
          <a:ln w="111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85462" y="2481911"/>
            <a:ext cx="249554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dirty="0">
                <a:latin typeface="Times New Roman"/>
                <a:cs typeface="Times New Roman"/>
              </a:rPr>
              <a:t>dx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04816" y="2632063"/>
            <a:ext cx="579121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5" dirty="0">
                <a:latin typeface="Times New Roman"/>
                <a:cs typeface="Times New Roman"/>
              </a:rPr>
              <a:t>x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x</a:t>
            </a:r>
            <a:r>
              <a:rPr sz="2200" spc="-15" baseline="-18518" dirty="0">
                <a:latin typeface="Times New Roman"/>
                <a:cs typeface="Times New Roman"/>
              </a:rPr>
              <a:t>0</a:t>
            </a:r>
            <a:endParaRPr sz="2200" baseline="-18518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00571" y="2632063"/>
            <a:ext cx="1419860" cy="479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248">
              <a:lnSpc>
                <a:spcPts val="1839"/>
              </a:lnSpc>
              <a:tabLst>
                <a:tab pos="973367" algn="l"/>
              </a:tabLst>
            </a:pPr>
            <a:r>
              <a:rPr spc="30" dirty="0">
                <a:latin typeface="Symbol"/>
                <a:cs typeface="Symbol"/>
              </a:rPr>
              <a:t></a:t>
            </a:r>
            <a:r>
              <a:rPr spc="-9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v</a:t>
            </a:r>
            <a:r>
              <a:rPr sz="2200" spc="-15" baseline="-18518" dirty="0">
                <a:latin typeface="Times New Roman"/>
                <a:cs typeface="Times New Roman"/>
              </a:rPr>
              <a:t>0	</a:t>
            </a:r>
            <a:r>
              <a:rPr i="1" spc="15" dirty="0">
                <a:latin typeface="Times New Roman"/>
                <a:cs typeface="Times New Roman"/>
              </a:rPr>
              <a:t>t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65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endParaRPr>
              <a:latin typeface="Times New Roman"/>
              <a:cs typeface="Times New Roman"/>
            </a:endParaRPr>
          </a:p>
          <a:p>
            <a:pPr marL="12699">
              <a:lnSpc>
                <a:spcPts val="1839"/>
              </a:lnSpc>
            </a:pPr>
            <a:r>
              <a:rPr i="1" spc="-5" dirty="0">
                <a:latin typeface="Times New Roman"/>
                <a:cs typeface="Times New Roman"/>
              </a:rPr>
              <a:t>dt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1" y="3190876"/>
            <a:ext cx="2047875" cy="8020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Critically</a:t>
            </a:r>
            <a:r>
              <a:rPr sz="2000" spc="-85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damped:</a:t>
            </a:r>
            <a:endParaRPr sz="2000">
              <a:latin typeface="Arial"/>
              <a:cs typeface="Arial"/>
            </a:endParaRPr>
          </a:p>
          <a:p>
            <a:pPr marL="146672">
              <a:spcBef>
                <a:spcPts val="490"/>
              </a:spcBef>
            </a:pPr>
            <a:r>
              <a:rPr sz="2800" i="1" spc="-40" dirty="0">
                <a:latin typeface="Symbol"/>
                <a:cs typeface="Symbol"/>
              </a:rPr>
              <a:t></a:t>
            </a:r>
            <a:r>
              <a:rPr sz="2800" i="1" spc="-40" dirty="0">
                <a:latin typeface="Times New Roman"/>
                <a:cs typeface="Times New Roman"/>
              </a:rPr>
              <a:t> </a:t>
            </a:r>
            <a:r>
              <a:rPr sz="2600" spc="30" dirty="0">
                <a:latin typeface="Symbol"/>
                <a:cs typeface="Symbol"/>
              </a:rPr>
              <a:t></a:t>
            </a:r>
            <a:r>
              <a:rPr sz="2600" spc="-225" dirty="0">
                <a:latin typeface="Times New Roman"/>
                <a:cs typeface="Times New Roman"/>
              </a:rPr>
              <a:t> </a:t>
            </a:r>
            <a:r>
              <a:rPr sz="2600" spc="30" dirty="0">
                <a:latin typeface="Times New Roman"/>
                <a:cs typeface="Times New Roman"/>
              </a:rPr>
              <a:t>1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8" name="object 8"/>
          <p:cNvSpPr txBox="1">
            <a:spLocks noGrp="1"/>
          </p:cNvSpPr>
          <p:nvPr>
            <p:ph idx="1"/>
          </p:nvPr>
        </p:nvSpPr>
        <p:spPr>
          <a:xfrm>
            <a:off x="1013586" y="3103879"/>
            <a:ext cx="7116826" cy="863196"/>
          </a:xfrm>
          <a:prstGeom prst="rect">
            <a:avLst/>
          </a:prstGeom>
        </p:spPr>
        <p:txBody>
          <a:bodyPr vert="horz" wrap="square" lIns="0" tIns="5848" rIns="0" bIns="0" rtlCol="0">
            <a:spAutoFit/>
          </a:bodyPr>
          <a:lstStyle/>
          <a:p>
            <a:pPr marL="1985466">
              <a:spcBef>
                <a:spcPts val="46"/>
              </a:spcBef>
            </a:pPr>
            <a:endParaRPr sz="2600"/>
          </a:p>
          <a:p>
            <a:pPr marL="2848353"/>
            <a:r>
              <a:rPr i="1" spc="45" dirty="0"/>
              <a:t>x</a:t>
            </a:r>
            <a:r>
              <a:rPr spc="45" dirty="0"/>
              <a:t>(</a:t>
            </a:r>
            <a:r>
              <a:rPr i="1" spc="45" dirty="0"/>
              <a:t>t</a:t>
            </a:r>
            <a:r>
              <a:rPr spc="45" dirty="0"/>
              <a:t>) </a:t>
            </a:r>
            <a:r>
              <a:rPr spc="-35" dirty="0">
                <a:latin typeface="Symbol"/>
                <a:cs typeface="Symbol"/>
              </a:rPr>
              <a:t></a:t>
            </a:r>
            <a:r>
              <a:rPr sz="4500" spc="-52" baseline="-4708" dirty="0">
                <a:latin typeface="Symbol"/>
                <a:cs typeface="Symbol"/>
              </a:rPr>
              <a:t></a:t>
            </a:r>
            <a:r>
              <a:rPr i="1" spc="-35" dirty="0"/>
              <a:t>x</a:t>
            </a:r>
            <a:r>
              <a:rPr sz="2400" spc="-52" baseline="-17361" dirty="0"/>
              <a:t>0 </a:t>
            </a:r>
            <a:r>
              <a:rPr spc="15" dirty="0">
                <a:latin typeface="Symbol"/>
                <a:cs typeface="Symbol"/>
              </a:rPr>
              <a:t></a:t>
            </a:r>
            <a:r>
              <a:rPr sz="4100" spc="22" baseline="-4115" dirty="0">
                <a:latin typeface="Symbol"/>
                <a:cs typeface="Symbol"/>
              </a:rPr>
              <a:t></a:t>
            </a:r>
            <a:r>
              <a:rPr i="1" spc="15" dirty="0"/>
              <a:t>v</a:t>
            </a:r>
            <a:r>
              <a:rPr sz="2400" spc="22" baseline="-17361" dirty="0"/>
              <a:t>0 </a:t>
            </a:r>
            <a:r>
              <a:rPr spc="45" dirty="0">
                <a:latin typeface="Symbol"/>
                <a:cs typeface="Symbol"/>
              </a:rPr>
              <a:t></a:t>
            </a:r>
            <a:r>
              <a:rPr spc="-330" dirty="0"/>
              <a:t> </a:t>
            </a:r>
            <a:r>
              <a:rPr sz="2100" i="1" spc="15" dirty="0">
                <a:latin typeface="Symbol"/>
                <a:cs typeface="Symbol"/>
              </a:rPr>
              <a:t></a:t>
            </a:r>
            <a:r>
              <a:rPr sz="2400" i="1" spc="22" baseline="-17361" dirty="0"/>
              <a:t>n</a:t>
            </a:r>
            <a:r>
              <a:rPr i="1" spc="15" dirty="0"/>
              <a:t>x</a:t>
            </a:r>
            <a:r>
              <a:rPr sz="2400" spc="22" baseline="-17361" dirty="0"/>
              <a:t>0 </a:t>
            </a:r>
            <a:r>
              <a:rPr sz="4100" spc="-52" baseline="-4115" dirty="0">
                <a:latin typeface="Symbol"/>
                <a:cs typeface="Symbol"/>
              </a:rPr>
              <a:t></a:t>
            </a:r>
            <a:r>
              <a:rPr i="1" spc="-35" dirty="0"/>
              <a:t>t</a:t>
            </a:r>
            <a:r>
              <a:rPr sz="4500" spc="-52" baseline="-4708" dirty="0">
                <a:latin typeface="Symbol"/>
                <a:cs typeface="Symbol"/>
              </a:rPr>
              <a:t></a:t>
            </a:r>
            <a:r>
              <a:rPr spc="-35" dirty="0"/>
              <a:t>exp(</a:t>
            </a:r>
            <a:r>
              <a:rPr spc="-35" dirty="0">
                <a:latin typeface="Symbol"/>
                <a:cs typeface="Symbol"/>
              </a:rPr>
              <a:t></a:t>
            </a:r>
            <a:r>
              <a:rPr sz="2100" i="1" spc="-35" dirty="0">
                <a:latin typeface="Symbol"/>
                <a:cs typeface="Symbol"/>
              </a:rPr>
              <a:t></a:t>
            </a:r>
            <a:r>
              <a:rPr sz="2400" i="1" spc="-52" baseline="-17361" dirty="0"/>
              <a:t>n</a:t>
            </a:r>
            <a:r>
              <a:rPr i="1" spc="-35" dirty="0"/>
              <a:t>t</a:t>
            </a:r>
            <a:r>
              <a:rPr spc="-35" dirty="0"/>
              <a:t>)</a:t>
            </a:r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37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35941" y="6059933"/>
            <a:ext cx="5767706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Critically damped gives fastest return to</a:t>
            </a:r>
            <a:r>
              <a:rPr sz="2000" spc="-160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equilibrium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90620" y="2071214"/>
            <a:ext cx="411480" cy="0"/>
          </a:xfrm>
          <a:custGeom>
            <a:avLst/>
            <a:gdLst/>
            <a:ahLst/>
            <a:cxnLst/>
            <a:rect l="l" t="t" r="r" b="b"/>
            <a:pathLst>
              <a:path w="411480">
                <a:moveTo>
                  <a:pt x="0" y="0"/>
                </a:moveTo>
                <a:lnTo>
                  <a:pt x="411416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16468" y="2071214"/>
            <a:ext cx="253364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809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08046" y="2071214"/>
            <a:ext cx="197485" cy="0"/>
          </a:xfrm>
          <a:custGeom>
            <a:avLst/>
            <a:gdLst/>
            <a:ahLst/>
            <a:cxnLst/>
            <a:rect l="l" t="t" r="r" b="b"/>
            <a:pathLst>
              <a:path w="197485">
                <a:moveTo>
                  <a:pt x="0" y="0"/>
                </a:moveTo>
                <a:lnTo>
                  <a:pt x="197323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60053" y="2126543"/>
            <a:ext cx="22225" cy="29845"/>
          </a:xfrm>
          <a:custGeom>
            <a:avLst/>
            <a:gdLst/>
            <a:ahLst/>
            <a:cxnLst/>
            <a:rect l="l" t="t" r="r" b="b"/>
            <a:pathLst>
              <a:path w="22225" h="29844">
                <a:moveTo>
                  <a:pt x="0" y="29568"/>
                </a:moveTo>
                <a:lnTo>
                  <a:pt x="220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82574" y="2126020"/>
            <a:ext cx="59055" cy="222250"/>
          </a:xfrm>
          <a:custGeom>
            <a:avLst/>
            <a:gdLst/>
            <a:ahLst/>
            <a:cxnLst/>
            <a:rect l="l" t="t" r="r" b="b"/>
            <a:pathLst>
              <a:path w="59054" h="222250">
                <a:moveTo>
                  <a:pt x="0" y="0"/>
                </a:moveTo>
                <a:lnTo>
                  <a:pt x="58767" y="2217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41341" y="1765586"/>
            <a:ext cx="63500" cy="582930"/>
          </a:xfrm>
          <a:custGeom>
            <a:avLst/>
            <a:gdLst/>
            <a:ahLst/>
            <a:cxnLst/>
            <a:rect l="l" t="t" r="r" b="b"/>
            <a:pathLst>
              <a:path w="63500" h="582930">
                <a:moveTo>
                  <a:pt x="0" y="582727"/>
                </a:moveTo>
                <a:lnTo>
                  <a:pt x="632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4613" y="1765084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7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46756" y="1749012"/>
            <a:ext cx="377825" cy="589280"/>
          </a:xfrm>
          <a:custGeom>
            <a:avLst/>
            <a:gdLst/>
            <a:ahLst/>
            <a:cxnLst/>
            <a:rect l="l" t="t" r="r" b="b"/>
            <a:pathLst>
              <a:path w="377825" h="589280">
                <a:moveTo>
                  <a:pt x="39227" y="379811"/>
                </a:moveTo>
                <a:lnTo>
                  <a:pt x="18874" y="379811"/>
                </a:lnTo>
                <a:lnTo>
                  <a:pt x="78071" y="588847"/>
                </a:lnTo>
                <a:lnTo>
                  <a:pt x="89438" y="588847"/>
                </a:lnTo>
                <a:lnTo>
                  <a:pt x="94819" y="539395"/>
                </a:lnTo>
                <a:lnTo>
                  <a:pt x="83862" y="539395"/>
                </a:lnTo>
                <a:lnTo>
                  <a:pt x="39227" y="379811"/>
                </a:lnTo>
                <a:close/>
              </a:path>
              <a:path w="377825" h="589280">
                <a:moveTo>
                  <a:pt x="377487" y="0"/>
                </a:moveTo>
                <a:lnTo>
                  <a:pt x="142415" y="0"/>
                </a:lnTo>
                <a:lnTo>
                  <a:pt x="83862" y="539395"/>
                </a:lnTo>
                <a:lnTo>
                  <a:pt x="94819" y="539395"/>
                </a:lnTo>
                <a:lnTo>
                  <a:pt x="152282" y="11216"/>
                </a:lnTo>
                <a:lnTo>
                  <a:pt x="377487" y="11216"/>
                </a:lnTo>
                <a:lnTo>
                  <a:pt x="377487" y="0"/>
                </a:lnTo>
                <a:close/>
              </a:path>
              <a:path w="377825" h="589280">
                <a:moveTo>
                  <a:pt x="31957" y="353821"/>
                </a:moveTo>
                <a:lnTo>
                  <a:pt x="0" y="394606"/>
                </a:lnTo>
                <a:lnTo>
                  <a:pt x="5147" y="398686"/>
                </a:lnTo>
                <a:lnTo>
                  <a:pt x="18874" y="379811"/>
                </a:lnTo>
                <a:lnTo>
                  <a:pt x="39227" y="379811"/>
                </a:lnTo>
                <a:lnTo>
                  <a:pt x="31957" y="3538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06407" y="2281017"/>
            <a:ext cx="24130" cy="14604"/>
          </a:xfrm>
          <a:custGeom>
            <a:avLst/>
            <a:gdLst/>
            <a:ahLst/>
            <a:cxnLst/>
            <a:rect l="l" t="t" r="r" b="b"/>
            <a:pathLst>
              <a:path w="24129" h="14605">
                <a:moveTo>
                  <a:pt x="0" y="14273"/>
                </a:moveTo>
                <a:lnTo>
                  <a:pt x="235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30429" y="2281016"/>
            <a:ext cx="58419" cy="94615"/>
          </a:xfrm>
          <a:custGeom>
            <a:avLst/>
            <a:gdLst/>
            <a:ahLst/>
            <a:cxnLst/>
            <a:rect l="l" t="t" r="r" b="b"/>
            <a:pathLst>
              <a:path w="58420" h="94614">
                <a:moveTo>
                  <a:pt x="0" y="0"/>
                </a:moveTo>
                <a:lnTo>
                  <a:pt x="58124" y="9431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488553" y="2128071"/>
            <a:ext cx="62230" cy="248285"/>
          </a:xfrm>
          <a:custGeom>
            <a:avLst/>
            <a:gdLst/>
            <a:ahLst/>
            <a:cxnLst/>
            <a:rect l="l" t="t" r="r" b="b"/>
            <a:pathLst>
              <a:path w="62229" h="248285">
                <a:moveTo>
                  <a:pt x="0" y="247773"/>
                </a:moveTo>
                <a:lnTo>
                  <a:pt x="62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50752" y="212756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68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94180" y="2111497"/>
            <a:ext cx="443865" cy="254000"/>
          </a:xfrm>
          <a:custGeom>
            <a:avLst/>
            <a:gdLst/>
            <a:ahLst/>
            <a:cxnLst/>
            <a:rect l="l" t="t" r="r" b="b"/>
            <a:pathLst>
              <a:path w="443864" h="254000">
                <a:moveTo>
                  <a:pt x="41000" y="166715"/>
                </a:moveTo>
                <a:lnTo>
                  <a:pt x="19303" y="166715"/>
                </a:lnTo>
                <a:lnTo>
                  <a:pt x="77856" y="253894"/>
                </a:lnTo>
                <a:lnTo>
                  <a:pt x="89438" y="253894"/>
                </a:lnTo>
                <a:lnTo>
                  <a:pt x="94805" y="232482"/>
                </a:lnTo>
                <a:lnTo>
                  <a:pt x="83647" y="232482"/>
                </a:lnTo>
                <a:lnTo>
                  <a:pt x="41000" y="166715"/>
                </a:lnTo>
                <a:close/>
              </a:path>
              <a:path w="443864" h="254000">
                <a:moveTo>
                  <a:pt x="443333" y="0"/>
                </a:moveTo>
                <a:lnTo>
                  <a:pt x="142201" y="0"/>
                </a:lnTo>
                <a:lnTo>
                  <a:pt x="83647" y="232482"/>
                </a:lnTo>
                <a:lnTo>
                  <a:pt x="94805" y="232482"/>
                </a:lnTo>
                <a:lnTo>
                  <a:pt x="150137" y="11718"/>
                </a:lnTo>
                <a:lnTo>
                  <a:pt x="443333" y="11718"/>
                </a:lnTo>
                <a:lnTo>
                  <a:pt x="443333" y="0"/>
                </a:lnTo>
                <a:close/>
              </a:path>
              <a:path w="443864" h="254000">
                <a:moveTo>
                  <a:pt x="31743" y="152439"/>
                </a:moveTo>
                <a:lnTo>
                  <a:pt x="0" y="170793"/>
                </a:lnTo>
                <a:lnTo>
                  <a:pt x="3002" y="176910"/>
                </a:lnTo>
                <a:lnTo>
                  <a:pt x="19303" y="166715"/>
                </a:lnTo>
                <a:lnTo>
                  <a:pt x="41000" y="166715"/>
                </a:lnTo>
                <a:lnTo>
                  <a:pt x="31743" y="1524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252838" y="2071214"/>
            <a:ext cx="603885" cy="0"/>
          </a:xfrm>
          <a:custGeom>
            <a:avLst/>
            <a:gdLst/>
            <a:ahLst/>
            <a:cxnLst/>
            <a:rect l="l" t="t" r="r" b="b"/>
            <a:pathLst>
              <a:path w="603885">
                <a:moveTo>
                  <a:pt x="0" y="0"/>
                </a:moveTo>
                <a:lnTo>
                  <a:pt x="603337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43322" y="1683923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30" dirty="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54763" y="2001542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62675" y="2001542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93623" y="1745528"/>
            <a:ext cx="14732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30" dirty="0">
                <a:latin typeface="Times New Roman"/>
                <a:cs typeface="Times New Roman"/>
              </a:rPr>
              <a:t>d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32094" y="2080989"/>
            <a:ext cx="414021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i="1" spc="45" baseline="37037" dirty="0">
                <a:latin typeface="Times New Roman"/>
                <a:cs typeface="Times New Roman"/>
              </a:rPr>
              <a:t>n</a:t>
            </a:r>
            <a:r>
              <a:rPr sz="2200" i="1" spc="494" baseline="37037" dirty="0">
                <a:latin typeface="Times New Roman"/>
                <a:cs typeface="Times New Roman"/>
              </a:rPr>
              <a:t> </a:t>
            </a:r>
            <a:r>
              <a:rPr i="1" spc="10" dirty="0">
                <a:latin typeface="Times New Roman"/>
                <a:cs typeface="Times New Roman"/>
              </a:rPr>
              <a:t>dt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310499" y="1745527"/>
            <a:ext cx="1310640" cy="629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2">
              <a:tabLst>
                <a:tab pos="1189883" algn="l"/>
              </a:tabLst>
            </a:pPr>
            <a:r>
              <a:rPr i="1" spc="25" dirty="0">
                <a:latin typeface="Times New Roman"/>
                <a:cs typeface="Times New Roman"/>
              </a:rPr>
              <a:t>k	c</a:t>
            </a:r>
            <a:endParaRPr>
              <a:latin typeface="Times New Roman"/>
              <a:cs typeface="Times New Roman"/>
            </a:endParaRPr>
          </a:p>
          <a:p>
            <a:pPr marL="12699">
              <a:spcBef>
                <a:spcPts val="421"/>
              </a:spcBef>
            </a:pPr>
            <a:r>
              <a:rPr i="1" spc="40" dirty="0">
                <a:latin typeface="Times New Roman"/>
                <a:cs typeface="Times New Roman"/>
              </a:rPr>
              <a:t>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55150" y="2108519"/>
            <a:ext cx="584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95884" algn="l"/>
              </a:tabLst>
            </a:pPr>
            <a:r>
              <a:rPr spc="30" dirty="0">
                <a:latin typeface="Times New Roman"/>
                <a:cs typeface="Times New Roman"/>
              </a:rPr>
              <a:t>2	</a:t>
            </a:r>
            <a:r>
              <a:rPr i="1" dirty="0">
                <a:latin typeface="Times New Roman"/>
                <a:cs typeface="Times New Roman"/>
              </a:rPr>
              <a:t>km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9792" y="2130442"/>
            <a:ext cx="330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5" dirty="0">
                <a:latin typeface="Times New Roman"/>
                <a:cs typeface="Times New Roman"/>
              </a:rPr>
              <a:t>d</a:t>
            </a:r>
            <a:r>
              <a:rPr i="1" spc="155" dirty="0">
                <a:latin typeface="Times New Roman"/>
                <a:cs typeface="Times New Roman"/>
              </a:rPr>
              <a:t>t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endParaRPr sz="2200" baseline="31481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70237" y="1882723"/>
            <a:ext cx="3135629" cy="306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60668" algn="l"/>
                <a:tab pos="2639457" algn="l"/>
                <a:tab pos="2988676" algn="l"/>
              </a:tabLst>
            </a:pP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7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80" dirty="0">
                <a:latin typeface="Times New Roman"/>
                <a:cs typeface="Times New Roman"/>
              </a:rPr>
              <a:t>2</a:t>
            </a:r>
            <a:r>
              <a:rPr sz="2000" i="1" spc="-10" dirty="0">
                <a:latin typeface="Symbol"/>
                <a:cs typeface="Symbol"/>
              </a:rPr>
              <a:t>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700" i="1" spc="7" baseline="36036" dirty="0">
                <a:latin typeface="Times New Roman"/>
                <a:cs typeface="Times New Roman"/>
              </a:rPr>
              <a:t>d</a:t>
            </a: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0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155" dirty="0">
                <a:latin typeface="Times New Roman"/>
                <a:cs typeface="Times New Roman"/>
              </a:rPr>
              <a:t> </a:t>
            </a:r>
            <a:r>
              <a:rPr sz="2000" i="1" spc="95" dirty="0">
                <a:latin typeface="Symbol"/>
                <a:cs typeface="Symbol"/>
              </a:rPr>
              <a:t>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r>
              <a:rPr sz="2200" spc="-233" baseline="31481" dirty="0">
                <a:latin typeface="Times New Roman"/>
                <a:cs typeface="Times New Roman"/>
              </a:rPr>
              <a:t> </a:t>
            </a:r>
            <a:r>
              <a:rPr i="1" spc="25" dirty="0">
                <a:latin typeface="Times New Roman"/>
                <a:cs typeface="Times New Roman"/>
              </a:rPr>
              <a:t>x</a:t>
            </a:r>
            <a:r>
              <a:rPr i="1" spc="-17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0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31705" y="1882723"/>
            <a:ext cx="37973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20" dirty="0">
                <a:latin typeface="Symbol"/>
                <a:cs typeface="Symbol"/>
              </a:rPr>
              <a:t></a:t>
            </a:r>
            <a:r>
              <a:rPr sz="2000" i="1" spc="20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999613" y="3103879"/>
            <a:ext cx="5130801" cy="2915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94277" y="2904810"/>
            <a:ext cx="252729" cy="0"/>
          </a:xfrm>
          <a:custGeom>
            <a:avLst/>
            <a:gdLst/>
            <a:ahLst/>
            <a:cxnLst/>
            <a:rect l="l" t="t" r="r" b="b"/>
            <a:pathLst>
              <a:path w="252729">
                <a:moveTo>
                  <a:pt x="0" y="0"/>
                </a:moveTo>
                <a:lnTo>
                  <a:pt x="252583" y="0"/>
                </a:lnTo>
              </a:path>
            </a:pathLst>
          </a:custGeom>
          <a:ln w="111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97197" y="2525780"/>
            <a:ext cx="249554" cy="695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2" marR="5080" indent="-15239">
              <a:lnSpc>
                <a:spcPct val="118900"/>
              </a:lnSpc>
            </a:pPr>
            <a:r>
              <a:rPr i="1" spc="-5" dirty="0">
                <a:latin typeface="Times New Roman"/>
                <a:cs typeface="Times New Roman"/>
              </a:rPr>
              <a:t>dx  dt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6550" y="2729218"/>
            <a:ext cx="579121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5" dirty="0">
                <a:latin typeface="Times New Roman"/>
                <a:cs typeface="Times New Roman"/>
              </a:rPr>
              <a:t>x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x</a:t>
            </a:r>
            <a:r>
              <a:rPr sz="2200" spc="-15" baseline="-18518" dirty="0">
                <a:latin typeface="Times New Roman"/>
                <a:cs typeface="Times New Roman"/>
              </a:rPr>
              <a:t>0</a:t>
            </a:r>
            <a:endParaRPr sz="2200" baseline="-18518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5283" y="2729218"/>
            <a:ext cx="113728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90817" algn="l"/>
              </a:tabLst>
            </a:pPr>
            <a:r>
              <a:rPr spc="30" dirty="0">
                <a:latin typeface="Symbol"/>
                <a:cs typeface="Symbol"/>
              </a:rPr>
              <a:t></a:t>
            </a:r>
            <a:r>
              <a:rPr spc="-95" dirty="0">
                <a:latin typeface="Times New Roman"/>
                <a:cs typeface="Times New Roman"/>
              </a:rPr>
              <a:t> </a:t>
            </a:r>
            <a:r>
              <a:rPr i="1" spc="-10" dirty="0">
                <a:latin typeface="Times New Roman"/>
                <a:cs typeface="Times New Roman"/>
              </a:rPr>
              <a:t>v</a:t>
            </a:r>
            <a:r>
              <a:rPr sz="2200" spc="-15" baseline="-18518" dirty="0">
                <a:latin typeface="Times New Roman"/>
                <a:cs typeface="Times New Roman"/>
              </a:rPr>
              <a:t>0	</a:t>
            </a:r>
            <a:r>
              <a:rPr i="1" spc="15" dirty="0">
                <a:latin typeface="Times New Roman"/>
                <a:cs typeface="Times New Roman"/>
              </a:rPr>
              <a:t>t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65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0759" y="2496770"/>
            <a:ext cx="1892299" cy="1395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>
              <a:lnSpc>
                <a:spcPct val="166600"/>
              </a:lnSpc>
            </a:pPr>
            <a:r>
              <a:rPr sz="2000" spc="-5" dirty="0">
                <a:solidFill>
                  <a:srgbClr val="103053"/>
                </a:solidFill>
                <a:latin typeface="Arial"/>
                <a:cs typeface="Arial"/>
              </a:rPr>
              <a:t>Initial</a:t>
            </a:r>
            <a:r>
              <a:rPr sz="2000" spc="-49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03053"/>
                </a:solidFill>
                <a:latin typeface="Arial"/>
                <a:cs typeface="Arial"/>
              </a:rPr>
              <a:t>conditions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:  </a:t>
            </a:r>
            <a:r>
              <a:rPr sz="2000" dirty="0">
                <a:solidFill>
                  <a:srgbClr val="C05F00"/>
                </a:solidFill>
                <a:latin typeface="Arial"/>
                <a:cs typeface="Arial"/>
              </a:rPr>
              <a:t>Overdamped:</a:t>
            </a:r>
            <a:endParaRPr sz="2000">
              <a:latin typeface="Arial"/>
              <a:cs typeface="Arial"/>
            </a:endParaRPr>
          </a:p>
          <a:p>
            <a:pPr marL="146672">
              <a:spcBef>
                <a:spcPts val="40"/>
              </a:spcBef>
            </a:pPr>
            <a:r>
              <a:rPr sz="2400" i="1" spc="-25" dirty="0">
                <a:latin typeface="Symbol"/>
                <a:cs typeface="Symbol"/>
              </a:rPr>
              <a:t></a:t>
            </a:r>
            <a:r>
              <a:rPr sz="2400" i="1" spc="-25" dirty="0">
                <a:latin typeface="Times New Roman"/>
                <a:cs typeface="Times New Roman"/>
              </a:rPr>
              <a:t> </a:t>
            </a:r>
            <a:r>
              <a:rPr sz="2400" spc="25" dirty="0">
                <a:latin typeface="Symbol"/>
                <a:cs typeface="Symbol"/>
              </a:rPr>
              <a:t>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spc="2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90620" y="2173830"/>
            <a:ext cx="411480" cy="0"/>
          </a:xfrm>
          <a:custGeom>
            <a:avLst/>
            <a:gdLst/>
            <a:ahLst/>
            <a:cxnLst/>
            <a:rect l="l" t="t" r="r" b="b"/>
            <a:pathLst>
              <a:path w="411480">
                <a:moveTo>
                  <a:pt x="0" y="0"/>
                </a:moveTo>
                <a:lnTo>
                  <a:pt x="411416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16468" y="2173830"/>
            <a:ext cx="253364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809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08046" y="2173830"/>
            <a:ext cx="197485" cy="0"/>
          </a:xfrm>
          <a:custGeom>
            <a:avLst/>
            <a:gdLst/>
            <a:ahLst/>
            <a:cxnLst/>
            <a:rect l="l" t="t" r="r" b="b"/>
            <a:pathLst>
              <a:path w="197485">
                <a:moveTo>
                  <a:pt x="0" y="0"/>
                </a:moveTo>
                <a:lnTo>
                  <a:pt x="197323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60053" y="2229159"/>
            <a:ext cx="22225" cy="29845"/>
          </a:xfrm>
          <a:custGeom>
            <a:avLst/>
            <a:gdLst/>
            <a:ahLst/>
            <a:cxnLst/>
            <a:rect l="l" t="t" r="r" b="b"/>
            <a:pathLst>
              <a:path w="22225" h="29844">
                <a:moveTo>
                  <a:pt x="0" y="29568"/>
                </a:moveTo>
                <a:lnTo>
                  <a:pt x="220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82574" y="2228636"/>
            <a:ext cx="59055" cy="222250"/>
          </a:xfrm>
          <a:custGeom>
            <a:avLst/>
            <a:gdLst/>
            <a:ahLst/>
            <a:cxnLst/>
            <a:rect l="l" t="t" r="r" b="b"/>
            <a:pathLst>
              <a:path w="59054" h="222250">
                <a:moveTo>
                  <a:pt x="0" y="0"/>
                </a:moveTo>
                <a:lnTo>
                  <a:pt x="58767" y="2217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41341" y="1868202"/>
            <a:ext cx="63500" cy="582930"/>
          </a:xfrm>
          <a:custGeom>
            <a:avLst/>
            <a:gdLst/>
            <a:ahLst/>
            <a:cxnLst/>
            <a:rect l="l" t="t" r="r" b="b"/>
            <a:pathLst>
              <a:path w="63500" h="582930">
                <a:moveTo>
                  <a:pt x="0" y="582727"/>
                </a:moveTo>
                <a:lnTo>
                  <a:pt x="632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04613" y="1867700"/>
            <a:ext cx="229870" cy="0"/>
          </a:xfrm>
          <a:custGeom>
            <a:avLst/>
            <a:gdLst/>
            <a:ahLst/>
            <a:cxnLst/>
            <a:rect l="l" t="t" r="r" b="b"/>
            <a:pathLst>
              <a:path w="229870">
                <a:moveTo>
                  <a:pt x="0" y="0"/>
                </a:moveTo>
                <a:lnTo>
                  <a:pt x="2297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46756" y="1851628"/>
            <a:ext cx="377825" cy="589280"/>
          </a:xfrm>
          <a:custGeom>
            <a:avLst/>
            <a:gdLst/>
            <a:ahLst/>
            <a:cxnLst/>
            <a:rect l="l" t="t" r="r" b="b"/>
            <a:pathLst>
              <a:path w="377825" h="589280">
                <a:moveTo>
                  <a:pt x="39227" y="379811"/>
                </a:moveTo>
                <a:lnTo>
                  <a:pt x="18874" y="379811"/>
                </a:lnTo>
                <a:lnTo>
                  <a:pt x="78071" y="588847"/>
                </a:lnTo>
                <a:lnTo>
                  <a:pt x="89438" y="588847"/>
                </a:lnTo>
                <a:lnTo>
                  <a:pt x="94819" y="539395"/>
                </a:lnTo>
                <a:lnTo>
                  <a:pt x="83862" y="539395"/>
                </a:lnTo>
                <a:lnTo>
                  <a:pt x="39227" y="379811"/>
                </a:lnTo>
                <a:close/>
              </a:path>
              <a:path w="377825" h="589280">
                <a:moveTo>
                  <a:pt x="377487" y="0"/>
                </a:moveTo>
                <a:lnTo>
                  <a:pt x="142415" y="0"/>
                </a:lnTo>
                <a:lnTo>
                  <a:pt x="83862" y="539395"/>
                </a:lnTo>
                <a:lnTo>
                  <a:pt x="94819" y="539395"/>
                </a:lnTo>
                <a:lnTo>
                  <a:pt x="152282" y="11216"/>
                </a:lnTo>
                <a:lnTo>
                  <a:pt x="377487" y="11216"/>
                </a:lnTo>
                <a:lnTo>
                  <a:pt x="377487" y="0"/>
                </a:lnTo>
                <a:close/>
              </a:path>
              <a:path w="377825" h="589280">
                <a:moveTo>
                  <a:pt x="31957" y="353821"/>
                </a:moveTo>
                <a:lnTo>
                  <a:pt x="0" y="394606"/>
                </a:lnTo>
                <a:lnTo>
                  <a:pt x="5147" y="398686"/>
                </a:lnTo>
                <a:lnTo>
                  <a:pt x="18874" y="379811"/>
                </a:lnTo>
                <a:lnTo>
                  <a:pt x="39227" y="379811"/>
                </a:lnTo>
                <a:lnTo>
                  <a:pt x="31957" y="3538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06407" y="2383633"/>
            <a:ext cx="24130" cy="14604"/>
          </a:xfrm>
          <a:custGeom>
            <a:avLst/>
            <a:gdLst/>
            <a:ahLst/>
            <a:cxnLst/>
            <a:rect l="l" t="t" r="r" b="b"/>
            <a:pathLst>
              <a:path w="24129" h="14605">
                <a:moveTo>
                  <a:pt x="0" y="14273"/>
                </a:moveTo>
                <a:lnTo>
                  <a:pt x="235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430429" y="2383632"/>
            <a:ext cx="58419" cy="94615"/>
          </a:xfrm>
          <a:custGeom>
            <a:avLst/>
            <a:gdLst/>
            <a:ahLst/>
            <a:cxnLst/>
            <a:rect l="l" t="t" r="r" b="b"/>
            <a:pathLst>
              <a:path w="58420" h="94614">
                <a:moveTo>
                  <a:pt x="0" y="0"/>
                </a:moveTo>
                <a:lnTo>
                  <a:pt x="58124" y="9431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88553" y="2230687"/>
            <a:ext cx="62230" cy="248285"/>
          </a:xfrm>
          <a:custGeom>
            <a:avLst/>
            <a:gdLst/>
            <a:ahLst/>
            <a:cxnLst/>
            <a:rect l="l" t="t" r="r" b="b"/>
            <a:pathLst>
              <a:path w="62229" h="248285">
                <a:moveTo>
                  <a:pt x="0" y="247773"/>
                </a:moveTo>
                <a:lnTo>
                  <a:pt x="62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50752" y="2230184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68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94180" y="2214113"/>
            <a:ext cx="443865" cy="254000"/>
          </a:xfrm>
          <a:custGeom>
            <a:avLst/>
            <a:gdLst/>
            <a:ahLst/>
            <a:cxnLst/>
            <a:rect l="l" t="t" r="r" b="b"/>
            <a:pathLst>
              <a:path w="443864" h="254000">
                <a:moveTo>
                  <a:pt x="41000" y="166715"/>
                </a:moveTo>
                <a:lnTo>
                  <a:pt x="19303" y="166715"/>
                </a:lnTo>
                <a:lnTo>
                  <a:pt x="77856" y="253894"/>
                </a:lnTo>
                <a:lnTo>
                  <a:pt x="89438" y="253894"/>
                </a:lnTo>
                <a:lnTo>
                  <a:pt x="94805" y="232482"/>
                </a:lnTo>
                <a:lnTo>
                  <a:pt x="83647" y="232482"/>
                </a:lnTo>
                <a:lnTo>
                  <a:pt x="41000" y="166715"/>
                </a:lnTo>
                <a:close/>
              </a:path>
              <a:path w="443864" h="254000">
                <a:moveTo>
                  <a:pt x="443333" y="0"/>
                </a:moveTo>
                <a:lnTo>
                  <a:pt x="142201" y="0"/>
                </a:lnTo>
                <a:lnTo>
                  <a:pt x="83647" y="232482"/>
                </a:lnTo>
                <a:lnTo>
                  <a:pt x="94805" y="232482"/>
                </a:lnTo>
                <a:lnTo>
                  <a:pt x="150137" y="11718"/>
                </a:lnTo>
                <a:lnTo>
                  <a:pt x="443333" y="11718"/>
                </a:lnTo>
                <a:lnTo>
                  <a:pt x="443333" y="0"/>
                </a:lnTo>
                <a:close/>
              </a:path>
              <a:path w="443864" h="254000">
                <a:moveTo>
                  <a:pt x="31743" y="152439"/>
                </a:moveTo>
                <a:lnTo>
                  <a:pt x="0" y="170793"/>
                </a:lnTo>
                <a:lnTo>
                  <a:pt x="3002" y="176910"/>
                </a:lnTo>
                <a:lnTo>
                  <a:pt x="19303" y="166715"/>
                </a:lnTo>
                <a:lnTo>
                  <a:pt x="41000" y="166715"/>
                </a:lnTo>
                <a:lnTo>
                  <a:pt x="31743" y="1524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252838" y="2173830"/>
            <a:ext cx="603885" cy="0"/>
          </a:xfrm>
          <a:custGeom>
            <a:avLst/>
            <a:gdLst/>
            <a:ahLst/>
            <a:cxnLst/>
            <a:rect l="l" t="t" r="r" b="b"/>
            <a:pathLst>
              <a:path w="603885">
                <a:moveTo>
                  <a:pt x="0" y="0"/>
                </a:moveTo>
                <a:lnTo>
                  <a:pt x="603337" y="0"/>
                </a:lnTo>
              </a:path>
            </a:pathLst>
          </a:custGeom>
          <a:ln w="11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43322" y="1786539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30" dirty="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54763" y="2104158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62675" y="2104158"/>
            <a:ext cx="125094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n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93623" y="1848146"/>
            <a:ext cx="14732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30" dirty="0">
                <a:latin typeface="Times New Roman"/>
                <a:cs typeface="Times New Roman"/>
              </a:rPr>
              <a:t>d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87876" y="1848146"/>
            <a:ext cx="13335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5" dirty="0">
                <a:latin typeface="Times New Roman"/>
                <a:cs typeface="Times New Roman"/>
              </a:rPr>
              <a:t>c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2094" y="2183605"/>
            <a:ext cx="414021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i="1" spc="45" baseline="37037" dirty="0">
                <a:latin typeface="Times New Roman"/>
                <a:cs typeface="Times New Roman"/>
              </a:rPr>
              <a:t>n</a:t>
            </a:r>
            <a:r>
              <a:rPr sz="2200" i="1" spc="494" baseline="37037" dirty="0">
                <a:latin typeface="Times New Roman"/>
                <a:cs typeface="Times New Roman"/>
              </a:rPr>
              <a:t> </a:t>
            </a:r>
            <a:r>
              <a:rPr i="1" spc="10" dirty="0">
                <a:latin typeface="Times New Roman"/>
                <a:cs typeface="Times New Roman"/>
              </a:rPr>
              <a:t>dt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10500" y="1794575"/>
            <a:ext cx="201295" cy="695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3492">
              <a:lnSpc>
                <a:spcPct val="119000"/>
              </a:lnSpc>
            </a:pPr>
            <a:r>
              <a:rPr i="1" spc="25" dirty="0">
                <a:latin typeface="Times New Roman"/>
                <a:cs typeface="Times New Roman"/>
              </a:rPr>
              <a:t>k  </a:t>
            </a:r>
            <a:r>
              <a:rPr i="1" spc="40" dirty="0">
                <a:latin typeface="Times New Roman"/>
                <a:cs typeface="Times New Roman"/>
              </a:rPr>
              <a:t>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55150" y="2211136"/>
            <a:ext cx="584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95884" algn="l"/>
              </a:tabLst>
            </a:pPr>
            <a:r>
              <a:rPr spc="30" dirty="0">
                <a:latin typeface="Times New Roman"/>
                <a:cs typeface="Times New Roman"/>
              </a:rPr>
              <a:t>2	</a:t>
            </a:r>
            <a:r>
              <a:rPr i="1" dirty="0">
                <a:latin typeface="Times New Roman"/>
                <a:cs typeface="Times New Roman"/>
              </a:rPr>
              <a:t>km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9792" y="2233058"/>
            <a:ext cx="3302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5" dirty="0">
                <a:latin typeface="Times New Roman"/>
                <a:cs typeface="Times New Roman"/>
              </a:rPr>
              <a:t>d</a:t>
            </a:r>
            <a:r>
              <a:rPr i="1" spc="155" dirty="0">
                <a:latin typeface="Times New Roman"/>
                <a:cs typeface="Times New Roman"/>
              </a:rPr>
              <a:t>t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endParaRPr sz="2200" baseline="31481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70237" y="1985339"/>
            <a:ext cx="3135629" cy="306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60668" algn="l"/>
                <a:tab pos="2639457" algn="l"/>
                <a:tab pos="2988676" algn="l"/>
              </a:tabLst>
            </a:pP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7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80" dirty="0">
                <a:latin typeface="Times New Roman"/>
                <a:cs typeface="Times New Roman"/>
              </a:rPr>
              <a:t>2</a:t>
            </a:r>
            <a:r>
              <a:rPr sz="2000" i="1" spc="-10" dirty="0">
                <a:latin typeface="Symbol"/>
                <a:cs typeface="Symbol"/>
              </a:rPr>
              <a:t>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700" i="1" spc="7" baseline="36036" dirty="0">
                <a:latin typeface="Times New Roman"/>
                <a:cs typeface="Times New Roman"/>
              </a:rPr>
              <a:t>d</a:t>
            </a:r>
            <a:r>
              <a:rPr sz="2700" i="1" spc="37" baseline="36036" dirty="0">
                <a:latin typeface="Times New Roman"/>
                <a:cs typeface="Times New Roman"/>
              </a:rPr>
              <a:t>x</a:t>
            </a:r>
            <a:r>
              <a:rPr sz="2700" i="1" spc="150" baseline="36036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</a:t>
            </a:r>
            <a:r>
              <a:rPr spc="-155" dirty="0">
                <a:latin typeface="Times New Roman"/>
                <a:cs typeface="Times New Roman"/>
              </a:rPr>
              <a:t> </a:t>
            </a:r>
            <a:r>
              <a:rPr sz="2000" i="1" spc="95" dirty="0">
                <a:latin typeface="Symbol"/>
                <a:cs typeface="Symbol"/>
              </a:rPr>
              <a:t></a:t>
            </a:r>
            <a:r>
              <a:rPr sz="2200" spc="45" baseline="31481" dirty="0">
                <a:latin typeface="Times New Roman"/>
                <a:cs typeface="Times New Roman"/>
              </a:rPr>
              <a:t>2</a:t>
            </a:r>
            <a:r>
              <a:rPr sz="2200" spc="-233" baseline="31481" dirty="0">
                <a:latin typeface="Times New Roman"/>
                <a:cs typeface="Times New Roman"/>
              </a:rPr>
              <a:t> </a:t>
            </a:r>
            <a:r>
              <a:rPr i="1" spc="25" dirty="0">
                <a:latin typeface="Times New Roman"/>
                <a:cs typeface="Times New Roman"/>
              </a:rPr>
              <a:t>x</a:t>
            </a:r>
            <a:r>
              <a:rPr i="1" spc="-17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r>
              <a:rPr spc="-10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Times New Roman"/>
                <a:cs typeface="Times New Roman"/>
              </a:rPr>
              <a:t>0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z="2000" i="1" spc="-30" dirty="0">
                <a:latin typeface="Symbol"/>
                <a:cs typeface="Symbol"/>
              </a:rPr>
              <a:t>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31705" y="1985339"/>
            <a:ext cx="37973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20" dirty="0">
                <a:latin typeface="Symbol"/>
                <a:cs typeface="Symbol"/>
              </a:rPr>
              <a:t></a:t>
            </a:r>
            <a:r>
              <a:rPr sz="2000" i="1" spc="204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175631" y="4457586"/>
            <a:ext cx="3079369" cy="20634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</a:t>
            </a:r>
            <a:r>
              <a:rPr sz="3000" spc="-5" dirty="0"/>
              <a:t>DOF Damped</a:t>
            </a:r>
            <a:r>
              <a:rPr sz="3000" dirty="0"/>
              <a:t> system</a:t>
            </a:r>
            <a:endParaRPr sz="3000"/>
          </a:p>
        </p:txBody>
      </p:sp>
      <p:sp>
        <p:nvSpPr>
          <p:cNvPr id="51" name="object 51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38</a:t>
            </a:r>
          </a:p>
        </p:txBody>
      </p:sp>
      <p:sp>
        <p:nvSpPr>
          <p:cNvPr id="34" name="object 34"/>
          <p:cNvSpPr/>
          <p:nvPr/>
        </p:nvSpPr>
        <p:spPr>
          <a:xfrm>
            <a:off x="2147993" y="4254133"/>
            <a:ext cx="1411606" cy="0"/>
          </a:xfrm>
          <a:custGeom>
            <a:avLst/>
            <a:gdLst/>
            <a:ahLst/>
            <a:cxnLst/>
            <a:rect l="l" t="t" r="r" b="b"/>
            <a:pathLst>
              <a:path w="1411604">
                <a:moveTo>
                  <a:pt x="0" y="0"/>
                </a:moveTo>
                <a:lnTo>
                  <a:pt x="1411050" y="0"/>
                </a:lnTo>
              </a:path>
            </a:pathLst>
          </a:custGeom>
          <a:ln w="91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53716" y="4254133"/>
            <a:ext cx="1407795" cy="0"/>
          </a:xfrm>
          <a:custGeom>
            <a:avLst/>
            <a:gdLst/>
            <a:ahLst/>
            <a:cxnLst/>
            <a:rect l="l" t="t" r="r" b="b"/>
            <a:pathLst>
              <a:path w="1407795">
                <a:moveTo>
                  <a:pt x="0" y="0"/>
                </a:moveTo>
                <a:lnTo>
                  <a:pt x="1407758" y="0"/>
                </a:lnTo>
              </a:path>
            </a:pathLst>
          </a:custGeom>
          <a:ln w="91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224037" y="4073659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69215" y="4073659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68216" y="4073659"/>
            <a:ext cx="37846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85089" algn="l"/>
              </a:tabLst>
            </a:pPr>
            <a:r>
              <a:rPr sz="1200" i="1" spc="25" dirty="0">
                <a:latin typeface="Times New Roman"/>
                <a:cs typeface="Times New Roman"/>
              </a:rPr>
              <a:t>d	</a:t>
            </a:r>
            <a:r>
              <a:rPr sz="1200" spc="25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797968" y="419962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034632" y="419962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447123" y="419962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76663" y="4249188"/>
            <a:ext cx="32385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75" dirty="0">
                <a:latin typeface="Times New Roman"/>
                <a:cs typeface="Times New Roman"/>
              </a:rPr>
              <a:t>2</a:t>
            </a:r>
            <a:r>
              <a:rPr sz="1600" i="1" spc="-61" dirty="0">
                <a:latin typeface="Symbol"/>
                <a:cs typeface="Symbol"/>
              </a:rPr>
              <a:t></a:t>
            </a:r>
            <a:r>
              <a:rPr i="1" spc="37" baseline="-18518" dirty="0">
                <a:latin typeface="Times New Roman"/>
                <a:cs typeface="Times New Roman"/>
              </a:rPr>
              <a:t>d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980672" y="4249188"/>
            <a:ext cx="324485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75" dirty="0">
                <a:latin typeface="Times New Roman"/>
                <a:cs typeface="Times New Roman"/>
              </a:rPr>
              <a:t>2</a:t>
            </a:r>
            <a:r>
              <a:rPr sz="1600" i="1" spc="-61" dirty="0">
                <a:latin typeface="Symbol"/>
                <a:cs typeface="Symbol"/>
              </a:rPr>
              <a:t></a:t>
            </a:r>
            <a:r>
              <a:rPr i="1" spc="37" baseline="-18518" dirty="0">
                <a:latin typeface="Times New Roman"/>
                <a:cs typeface="Times New Roman"/>
              </a:rPr>
              <a:t>d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144548" y="3972457"/>
            <a:ext cx="1329056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71456" algn="l"/>
              </a:tabLst>
            </a:pPr>
            <a:r>
              <a:rPr sz="1500" i="1" spc="15" dirty="0">
                <a:latin typeface="Times New Roman"/>
                <a:cs typeface="Times New Roman"/>
              </a:rPr>
              <a:t>v </a:t>
            </a:r>
            <a:r>
              <a:rPr sz="1500" i="1" spc="225" dirty="0">
                <a:latin typeface="Times New Roman"/>
                <a:cs typeface="Times New Roman"/>
              </a:rPr>
              <a:t> </a:t>
            </a:r>
            <a:r>
              <a:rPr sz="1500" spc="20" dirty="0">
                <a:latin typeface="Symbol"/>
                <a:cs typeface="Symbol"/>
              </a:rPr>
              <a:t></a:t>
            </a:r>
            <a:r>
              <a:rPr sz="1500" spc="-110" dirty="0">
                <a:latin typeface="Times New Roman"/>
                <a:cs typeface="Times New Roman"/>
              </a:rPr>
              <a:t> </a:t>
            </a:r>
            <a:r>
              <a:rPr sz="1500" spc="-49" dirty="0">
                <a:latin typeface="Times New Roman"/>
                <a:cs typeface="Times New Roman"/>
              </a:rPr>
              <a:t>(</a:t>
            </a:r>
            <a:r>
              <a:rPr sz="1600" i="1" spc="-49" dirty="0">
                <a:latin typeface="Symbol"/>
                <a:cs typeface="Symbol"/>
              </a:rPr>
              <a:t></a:t>
            </a:r>
            <a:r>
              <a:rPr sz="1600" i="1" spc="-49" dirty="0">
                <a:latin typeface="Times New Roman"/>
                <a:cs typeface="Times New Roman"/>
              </a:rPr>
              <a:t>	</a:t>
            </a:r>
            <a:r>
              <a:rPr sz="1500" spc="20" dirty="0">
                <a:latin typeface="Symbol"/>
                <a:cs typeface="Symbol"/>
              </a:rPr>
              <a:t>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600" i="1" spc="-45" dirty="0">
                <a:latin typeface="Symbol"/>
                <a:cs typeface="Symbol"/>
              </a:rPr>
              <a:t></a:t>
            </a:r>
            <a:r>
              <a:rPr sz="1600" i="1" spc="215" dirty="0">
                <a:latin typeface="Times New Roman"/>
                <a:cs typeface="Times New Roman"/>
              </a:rPr>
              <a:t> </a:t>
            </a:r>
            <a:r>
              <a:rPr sz="1500" spc="54" dirty="0">
                <a:latin typeface="Times New Roman"/>
                <a:cs typeface="Times New Roman"/>
              </a:rPr>
              <a:t>)</a:t>
            </a:r>
            <a:r>
              <a:rPr sz="1500" i="1" spc="54" dirty="0">
                <a:latin typeface="Times New Roman"/>
                <a:cs typeface="Times New Roman"/>
              </a:rPr>
              <a:t>x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49885" y="3972458"/>
            <a:ext cx="1398904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-10" dirty="0">
                <a:latin typeface="Times New Roman"/>
                <a:cs typeface="Times New Roman"/>
              </a:rPr>
              <a:t>v</a:t>
            </a:r>
            <a:r>
              <a:rPr spc="-15" baseline="-18518" dirty="0">
                <a:latin typeface="Times New Roman"/>
                <a:cs typeface="Times New Roman"/>
              </a:rPr>
              <a:t>0 </a:t>
            </a:r>
            <a:r>
              <a:rPr sz="1500" spc="20" dirty="0">
                <a:latin typeface="Symbol"/>
                <a:cs typeface="Symbol"/>
              </a:rPr>
              <a:t>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40" dirty="0">
                <a:latin typeface="Times New Roman"/>
                <a:cs typeface="Times New Roman"/>
              </a:rPr>
              <a:t>(</a:t>
            </a:r>
            <a:r>
              <a:rPr sz="1600" i="1" spc="-40" dirty="0">
                <a:latin typeface="Symbol"/>
                <a:cs typeface="Symbol"/>
              </a:rPr>
              <a:t></a:t>
            </a:r>
            <a:r>
              <a:rPr i="1" spc="-61" baseline="-18518" dirty="0">
                <a:latin typeface="Times New Roman"/>
                <a:cs typeface="Times New Roman"/>
              </a:rPr>
              <a:t>n </a:t>
            </a:r>
            <a:r>
              <a:rPr sz="1500" spc="20" dirty="0">
                <a:latin typeface="Symbol"/>
                <a:cs typeface="Symbol"/>
              </a:rPr>
              <a:t>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600" i="1" spc="-25" dirty="0">
                <a:latin typeface="Symbol"/>
                <a:cs typeface="Symbol"/>
              </a:rPr>
              <a:t></a:t>
            </a:r>
            <a:r>
              <a:rPr i="1" spc="-37" baseline="-18518" dirty="0">
                <a:latin typeface="Times New Roman"/>
                <a:cs typeface="Times New Roman"/>
              </a:rPr>
              <a:t>d</a:t>
            </a:r>
            <a:r>
              <a:rPr i="1" spc="-187" baseline="-18518" dirty="0">
                <a:latin typeface="Times New Roman"/>
                <a:cs typeface="Times New Roman"/>
              </a:rPr>
              <a:t> </a:t>
            </a:r>
            <a:r>
              <a:rPr sz="1500" spc="25" dirty="0">
                <a:latin typeface="Times New Roman"/>
                <a:cs typeface="Times New Roman"/>
              </a:rPr>
              <a:t>)</a:t>
            </a:r>
            <a:r>
              <a:rPr sz="1500" i="1" spc="25" dirty="0">
                <a:latin typeface="Times New Roman"/>
                <a:cs typeface="Times New Roman"/>
              </a:rPr>
              <a:t>x</a:t>
            </a:r>
            <a:r>
              <a:rPr spc="37" baseline="-18518" dirty="0">
                <a:latin typeface="Times New Roman"/>
                <a:cs typeface="Times New Roman"/>
              </a:rPr>
              <a:t>0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5379" y="4098842"/>
            <a:ext cx="13620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0" dirty="0">
                <a:latin typeface="Times New Roman"/>
                <a:cs typeface="Times New Roman"/>
              </a:rPr>
              <a:t>x</a:t>
            </a:r>
            <a:r>
              <a:rPr sz="1500" spc="30" dirty="0">
                <a:latin typeface="Times New Roman"/>
                <a:cs typeface="Times New Roman"/>
              </a:rPr>
              <a:t>(</a:t>
            </a:r>
            <a:r>
              <a:rPr sz="1500" i="1" spc="30" dirty="0">
                <a:latin typeface="Times New Roman"/>
                <a:cs typeface="Times New Roman"/>
              </a:rPr>
              <a:t>t</a:t>
            </a:r>
            <a:r>
              <a:rPr sz="1500" spc="30" dirty="0">
                <a:latin typeface="Times New Roman"/>
                <a:cs typeface="Times New Roman"/>
              </a:rPr>
              <a:t>) </a:t>
            </a:r>
            <a:r>
              <a:rPr sz="1500" spc="20" dirty="0">
                <a:latin typeface="Symbol"/>
                <a:cs typeface="Symbol"/>
              </a:rPr>
              <a:t>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exp(</a:t>
            </a:r>
            <a:r>
              <a:rPr sz="1500" spc="-20" dirty="0">
                <a:latin typeface="Symbol"/>
                <a:cs typeface="Symbol"/>
              </a:rPr>
              <a:t></a:t>
            </a:r>
            <a:r>
              <a:rPr sz="1600" i="1" spc="-20" dirty="0">
                <a:latin typeface="Symbol"/>
                <a:cs typeface="Symbol"/>
              </a:rPr>
              <a:t></a:t>
            </a:r>
            <a:r>
              <a:rPr sz="1600" i="1" spc="-20" dirty="0">
                <a:latin typeface="Times New Roman"/>
                <a:cs typeface="Times New Roman"/>
              </a:rPr>
              <a:t> </a:t>
            </a:r>
            <a:r>
              <a:rPr sz="1500" i="1" spc="49" dirty="0">
                <a:latin typeface="Times New Roman"/>
                <a:cs typeface="Times New Roman"/>
              </a:rPr>
              <a:t>t</a:t>
            </a:r>
            <a:r>
              <a:rPr sz="1500" spc="49" dirty="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572038" y="4098842"/>
            <a:ext cx="858519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25" dirty="0">
                <a:latin typeface="Times New Roman"/>
                <a:cs typeface="Times New Roman"/>
              </a:rPr>
              <a:t>exp(</a:t>
            </a:r>
            <a:r>
              <a:rPr sz="1600" i="1" spc="-25" dirty="0">
                <a:latin typeface="Symbol"/>
                <a:cs typeface="Symbol"/>
              </a:rPr>
              <a:t></a:t>
            </a:r>
            <a:r>
              <a:rPr sz="1600" i="1" spc="-25" dirty="0">
                <a:latin typeface="Times New Roman"/>
                <a:cs typeface="Times New Roman"/>
              </a:rPr>
              <a:t>  </a:t>
            </a:r>
            <a:r>
              <a:rPr sz="1500" i="1" spc="49" dirty="0">
                <a:latin typeface="Times New Roman"/>
                <a:cs typeface="Times New Roman"/>
              </a:rPr>
              <a:t>t</a:t>
            </a:r>
            <a:r>
              <a:rPr sz="1500" spc="49" dirty="0">
                <a:latin typeface="Times New Roman"/>
                <a:cs typeface="Times New Roman"/>
              </a:rPr>
              <a:t>)</a:t>
            </a:r>
            <a:r>
              <a:rPr sz="1500" spc="-186" dirty="0">
                <a:latin typeface="Times New Roman"/>
                <a:cs typeface="Times New Roman"/>
              </a:rPr>
              <a:t> </a:t>
            </a:r>
            <a:r>
              <a:rPr sz="1500" spc="20" dirty="0">
                <a:latin typeface="Symbol"/>
                <a:cs typeface="Symbol"/>
              </a:rPr>
              <a:t>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73473" y="4098842"/>
            <a:ext cx="826769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-15" dirty="0">
                <a:latin typeface="Times New Roman"/>
                <a:cs typeface="Times New Roman"/>
              </a:rPr>
              <a:t>exp(</a:t>
            </a:r>
            <a:r>
              <a:rPr sz="1500" spc="-15" dirty="0">
                <a:latin typeface="Symbol"/>
                <a:cs typeface="Symbol"/>
              </a:rPr>
              <a:t></a:t>
            </a:r>
            <a:r>
              <a:rPr sz="1600" i="1" spc="-15" dirty="0">
                <a:latin typeface="Symbol"/>
                <a:cs typeface="Symbol"/>
              </a:rPr>
              <a:t></a:t>
            </a:r>
            <a:r>
              <a:rPr sz="1600" i="1" spc="284" dirty="0">
                <a:latin typeface="Times New Roman"/>
                <a:cs typeface="Times New Roman"/>
              </a:rPr>
              <a:t> </a:t>
            </a:r>
            <a:r>
              <a:rPr sz="1500" i="1" spc="45" dirty="0">
                <a:latin typeface="Times New Roman"/>
                <a:cs typeface="Times New Roman"/>
              </a:rPr>
              <a:t>t</a:t>
            </a:r>
            <a:r>
              <a:rPr sz="1500" spc="45" dirty="0"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033503" y="3974427"/>
            <a:ext cx="121920" cy="58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570"/>
              </a:lnSpc>
            </a:pPr>
            <a:r>
              <a:rPr sz="1500" spc="15" dirty="0">
                <a:latin typeface="Symbol"/>
                <a:cs typeface="Symbol"/>
              </a:rPr>
              <a:t>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340"/>
              </a:lnSpc>
            </a:pPr>
            <a:r>
              <a:rPr sz="1500" spc="15" dirty="0">
                <a:latin typeface="Symbol"/>
                <a:cs typeface="Symbol"/>
              </a:rPr>
              <a:t>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570"/>
              </a:lnSpc>
            </a:pPr>
            <a:r>
              <a:rPr sz="1500" spc="15" dirty="0">
                <a:latin typeface="Symbol"/>
                <a:cs typeface="Symbol"/>
              </a:rPr>
              <a:t>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684098" y="3974427"/>
            <a:ext cx="121920" cy="58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570"/>
              </a:lnSpc>
            </a:pPr>
            <a:r>
              <a:rPr sz="1500" spc="15" dirty="0">
                <a:latin typeface="Symbol"/>
                <a:cs typeface="Symbol"/>
              </a:rPr>
              <a:t>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340"/>
              </a:lnSpc>
            </a:pPr>
            <a:r>
              <a:rPr sz="1500" spc="15" dirty="0">
                <a:latin typeface="Symbol"/>
                <a:cs typeface="Symbol"/>
              </a:rPr>
              <a:t>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570"/>
              </a:lnSpc>
            </a:pPr>
            <a:r>
              <a:rPr sz="1500" spc="15" dirty="0">
                <a:latin typeface="Symbol"/>
                <a:cs typeface="Symbol"/>
              </a:rPr>
              <a:t></a:t>
            </a:r>
            <a:endParaRPr sz="15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58414"/>
            <a:r>
              <a:rPr sz="3000" spc="-5" dirty="0"/>
              <a:t>Natural frequency for </a:t>
            </a:r>
            <a:r>
              <a:rPr sz="3000" dirty="0"/>
              <a:t>1 DOF </a:t>
            </a:r>
            <a:r>
              <a:rPr sz="3000" spc="-5" dirty="0"/>
              <a:t>Damped</a:t>
            </a:r>
            <a:r>
              <a:rPr sz="3000" spc="-25" dirty="0"/>
              <a:t> </a:t>
            </a:r>
            <a:r>
              <a:rPr sz="3000" dirty="0"/>
              <a:t>system</a:t>
            </a:r>
            <a:endParaRPr sz="3000"/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39</a:t>
            </a:r>
          </a:p>
        </p:txBody>
      </p:sp>
      <p:sp>
        <p:nvSpPr>
          <p:cNvPr id="3" name="object 3"/>
          <p:cNvSpPr/>
          <p:nvPr/>
        </p:nvSpPr>
        <p:spPr>
          <a:xfrm>
            <a:off x="989539" y="2205067"/>
            <a:ext cx="29845" cy="1791335"/>
          </a:xfrm>
          <a:custGeom>
            <a:avLst/>
            <a:gdLst/>
            <a:ahLst/>
            <a:cxnLst/>
            <a:rect l="l" t="t" r="r" b="b"/>
            <a:pathLst>
              <a:path w="29844" h="1791335">
                <a:moveTo>
                  <a:pt x="24778" y="1787033"/>
                </a:moveTo>
                <a:lnTo>
                  <a:pt x="5055" y="1787033"/>
                </a:lnTo>
                <a:lnTo>
                  <a:pt x="10110" y="1790868"/>
                </a:lnTo>
                <a:lnTo>
                  <a:pt x="24778" y="1790868"/>
                </a:lnTo>
                <a:lnTo>
                  <a:pt x="24778" y="1787033"/>
                </a:lnTo>
                <a:close/>
              </a:path>
              <a:path w="29844" h="1791335">
                <a:moveTo>
                  <a:pt x="24778" y="0"/>
                </a:moveTo>
                <a:lnTo>
                  <a:pt x="10110" y="0"/>
                </a:lnTo>
                <a:lnTo>
                  <a:pt x="0" y="7544"/>
                </a:lnTo>
                <a:lnTo>
                  <a:pt x="0" y="1787033"/>
                </a:lnTo>
                <a:lnTo>
                  <a:pt x="29833" y="1787033"/>
                </a:lnTo>
                <a:lnTo>
                  <a:pt x="29833" y="7544"/>
                </a:lnTo>
                <a:lnTo>
                  <a:pt x="24778" y="3772"/>
                </a:lnTo>
                <a:lnTo>
                  <a:pt x="247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64781" y="2216542"/>
            <a:ext cx="74931" cy="61594"/>
          </a:xfrm>
          <a:custGeom>
            <a:avLst/>
            <a:gdLst/>
            <a:ahLst/>
            <a:cxnLst/>
            <a:rect l="l" t="t" r="r" b="b"/>
            <a:pathLst>
              <a:path w="74930" h="61594">
                <a:moveTo>
                  <a:pt x="39922" y="0"/>
                </a:moveTo>
                <a:lnTo>
                  <a:pt x="0" y="61141"/>
                </a:lnTo>
                <a:lnTo>
                  <a:pt x="39922" y="30649"/>
                </a:lnTo>
                <a:lnTo>
                  <a:pt x="57412" y="30649"/>
                </a:lnTo>
                <a:lnTo>
                  <a:pt x="39922" y="0"/>
                </a:lnTo>
                <a:close/>
              </a:path>
              <a:path w="74930" h="61594">
                <a:moveTo>
                  <a:pt x="57412" y="30649"/>
                </a:moveTo>
                <a:lnTo>
                  <a:pt x="39922" y="30649"/>
                </a:lnTo>
                <a:lnTo>
                  <a:pt x="74811" y="61141"/>
                </a:lnTo>
                <a:lnTo>
                  <a:pt x="57412" y="306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9596" y="2205068"/>
            <a:ext cx="104775" cy="84455"/>
          </a:xfrm>
          <a:custGeom>
            <a:avLst/>
            <a:gdLst/>
            <a:ahLst/>
            <a:cxnLst/>
            <a:rect l="l" t="t" r="r" b="b"/>
            <a:pathLst>
              <a:path w="104775" h="84455">
                <a:moveTo>
                  <a:pt x="60164" y="0"/>
                </a:moveTo>
                <a:lnTo>
                  <a:pt x="44998" y="0"/>
                </a:lnTo>
                <a:lnTo>
                  <a:pt x="44998" y="3772"/>
                </a:lnTo>
                <a:lnTo>
                  <a:pt x="39943" y="7544"/>
                </a:lnTo>
                <a:lnTo>
                  <a:pt x="0" y="68842"/>
                </a:lnTo>
                <a:lnTo>
                  <a:pt x="0" y="80316"/>
                </a:lnTo>
                <a:lnTo>
                  <a:pt x="5055" y="80316"/>
                </a:lnTo>
                <a:lnTo>
                  <a:pt x="10110" y="84245"/>
                </a:lnTo>
                <a:lnTo>
                  <a:pt x="24778" y="84245"/>
                </a:lnTo>
                <a:lnTo>
                  <a:pt x="24778" y="80316"/>
                </a:lnTo>
                <a:lnTo>
                  <a:pt x="5055" y="65070"/>
                </a:lnTo>
                <a:lnTo>
                  <a:pt x="44998" y="34421"/>
                </a:lnTo>
                <a:lnTo>
                  <a:pt x="49060" y="31264"/>
                </a:lnTo>
                <a:lnTo>
                  <a:pt x="39943" y="15245"/>
                </a:lnTo>
                <a:lnTo>
                  <a:pt x="74160" y="15245"/>
                </a:lnTo>
                <a:lnTo>
                  <a:pt x="69777" y="7544"/>
                </a:lnTo>
                <a:lnTo>
                  <a:pt x="69777" y="3772"/>
                </a:lnTo>
                <a:lnTo>
                  <a:pt x="64721" y="3772"/>
                </a:lnTo>
                <a:lnTo>
                  <a:pt x="60164" y="0"/>
                </a:lnTo>
                <a:close/>
              </a:path>
              <a:path w="104775" h="84455">
                <a:moveTo>
                  <a:pt x="82837" y="30491"/>
                </a:moveTo>
                <a:lnTo>
                  <a:pt x="60164" y="30491"/>
                </a:lnTo>
                <a:lnTo>
                  <a:pt x="100107" y="65070"/>
                </a:lnTo>
                <a:lnTo>
                  <a:pt x="75334" y="76316"/>
                </a:lnTo>
                <a:lnTo>
                  <a:pt x="79887" y="80316"/>
                </a:lnTo>
                <a:lnTo>
                  <a:pt x="84942" y="84245"/>
                </a:lnTo>
                <a:lnTo>
                  <a:pt x="95052" y="84245"/>
                </a:lnTo>
                <a:lnTo>
                  <a:pt x="100107" y="80316"/>
                </a:lnTo>
                <a:lnTo>
                  <a:pt x="104665" y="76544"/>
                </a:lnTo>
                <a:lnTo>
                  <a:pt x="104665" y="68842"/>
                </a:lnTo>
                <a:lnTo>
                  <a:pt x="82837" y="30491"/>
                </a:lnTo>
                <a:close/>
              </a:path>
              <a:path w="104775" h="84455">
                <a:moveTo>
                  <a:pt x="5055" y="65070"/>
                </a:moveTo>
                <a:lnTo>
                  <a:pt x="24778" y="80316"/>
                </a:lnTo>
                <a:lnTo>
                  <a:pt x="29746" y="76504"/>
                </a:lnTo>
                <a:lnTo>
                  <a:pt x="5055" y="65070"/>
                </a:lnTo>
                <a:close/>
              </a:path>
              <a:path w="104775" h="84455">
                <a:moveTo>
                  <a:pt x="74071" y="75206"/>
                </a:moveTo>
                <a:lnTo>
                  <a:pt x="74832" y="76544"/>
                </a:lnTo>
                <a:lnTo>
                  <a:pt x="75334" y="76316"/>
                </a:lnTo>
                <a:lnTo>
                  <a:pt x="74071" y="75206"/>
                </a:lnTo>
                <a:close/>
              </a:path>
              <a:path w="104775" h="84455">
                <a:moveTo>
                  <a:pt x="49060" y="31264"/>
                </a:moveTo>
                <a:lnTo>
                  <a:pt x="44998" y="34421"/>
                </a:lnTo>
                <a:lnTo>
                  <a:pt x="5055" y="65070"/>
                </a:lnTo>
                <a:lnTo>
                  <a:pt x="29746" y="76504"/>
                </a:lnTo>
                <a:lnTo>
                  <a:pt x="29981" y="76316"/>
                </a:lnTo>
                <a:lnTo>
                  <a:pt x="46492" y="50979"/>
                </a:lnTo>
                <a:lnTo>
                  <a:pt x="44998" y="49667"/>
                </a:lnTo>
                <a:lnTo>
                  <a:pt x="47347" y="49667"/>
                </a:lnTo>
                <a:lnTo>
                  <a:pt x="53852" y="39683"/>
                </a:lnTo>
                <a:lnTo>
                  <a:pt x="49060" y="31264"/>
                </a:lnTo>
                <a:close/>
              </a:path>
              <a:path w="104775" h="84455">
                <a:moveTo>
                  <a:pt x="46492" y="50979"/>
                </a:moveTo>
                <a:lnTo>
                  <a:pt x="29972" y="76331"/>
                </a:lnTo>
                <a:lnTo>
                  <a:pt x="54194" y="57745"/>
                </a:lnTo>
                <a:lnTo>
                  <a:pt x="46492" y="50979"/>
                </a:lnTo>
                <a:close/>
              </a:path>
              <a:path w="104775" h="84455">
                <a:moveTo>
                  <a:pt x="82314" y="49667"/>
                </a:moveTo>
                <a:lnTo>
                  <a:pt x="64721" y="49667"/>
                </a:lnTo>
                <a:lnTo>
                  <a:pt x="61111" y="52437"/>
                </a:lnTo>
                <a:lnTo>
                  <a:pt x="74071" y="75206"/>
                </a:lnTo>
                <a:lnTo>
                  <a:pt x="75334" y="76316"/>
                </a:lnTo>
                <a:lnTo>
                  <a:pt x="100107" y="65070"/>
                </a:lnTo>
                <a:lnTo>
                  <a:pt x="82314" y="49667"/>
                </a:lnTo>
                <a:close/>
              </a:path>
              <a:path w="104775" h="84455">
                <a:moveTo>
                  <a:pt x="61111" y="52437"/>
                </a:moveTo>
                <a:lnTo>
                  <a:pt x="54194" y="57745"/>
                </a:lnTo>
                <a:lnTo>
                  <a:pt x="74071" y="75206"/>
                </a:lnTo>
                <a:lnTo>
                  <a:pt x="61111" y="52437"/>
                </a:lnTo>
                <a:close/>
              </a:path>
              <a:path w="104775" h="84455">
                <a:moveTo>
                  <a:pt x="53852" y="39683"/>
                </a:moveTo>
                <a:lnTo>
                  <a:pt x="46492" y="50979"/>
                </a:lnTo>
                <a:lnTo>
                  <a:pt x="54194" y="57745"/>
                </a:lnTo>
                <a:lnTo>
                  <a:pt x="61111" y="52437"/>
                </a:lnTo>
                <a:lnTo>
                  <a:pt x="53852" y="39683"/>
                </a:lnTo>
                <a:close/>
              </a:path>
              <a:path w="104775" h="84455">
                <a:moveTo>
                  <a:pt x="74160" y="15245"/>
                </a:moveTo>
                <a:lnTo>
                  <a:pt x="69777" y="15245"/>
                </a:lnTo>
                <a:lnTo>
                  <a:pt x="53852" y="39683"/>
                </a:lnTo>
                <a:lnTo>
                  <a:pt x="61111" y="52437"/>
                </a:lnTo>
                <a:lnTo>
                  <a:pt x="64721" y="49667"/>
                </a:lnTo>
                <a:lnTo>
                  <a:pt x="82314" y="49667"/>
                </a:lnTo>
                <a:lnTo>
                  <a:pt x="60164" y="30491"/>
                </a:lnTo>
                <a:lnTo>
                  <a:pt x="82837" y="30491"/>
                </a:lnTo>
                <a:lnTo>
                  <a:pt x="74160" y="15245"/>
                </a:lnTo>
                <a:close/>
              </a:path>
              <a:path w="104775" h="84455">
                <a:moveTo>
                  <a:pt x="47347" y="49667"/>
                </a:moveTo>
                <a:lnTo>
                  <a:pt x="44998" y="49667"/>
                </a:lnTo>
                <a:lnTo>
                  <a:pt x="46492" y="50979"/>
                </a:lnTo>
                <a:lnTo>
                  <a:pt x="47347" y="49667"/>
                </a:lnTo>
                <a:close/>
              </a:path>
              <a:path w="104775" h="84455">
                <a:moveTo>
                  <a:pt x="59842" y="30491"/>
                </a:moveTo>
                <a:lnTo>
                  <a:pt x="50053" y="30491"/>
                </a:lnTo>
                <a:lnTo>
                  <a:pt x="49060" y="31264"/>
                </a:lnTo>
                <a:lnTo>
                  <a:pt x="53852" y="39683"/>
                </a:lnTo>
                <a:lnTo>
                  <a:pt x="59842" y="30491"/>
                </a:lnTo>
                <a:close/>
              </a:path>
              <a:path w="104775" h="84455">
                <a:moveTo>
                  <a:pt x="69777" y="15245"/>
                </a:moveTo>
                <a:lnTo>
                  <a:pt x="39943" y="15245"/>
                </a:lnTo>
                <a:lnTo>
                  <a:pt x="49060" y="31264"/>
                </a:lnTo>
                <a:lnTo>
                  <a:pt x="50053" y="30491"/>
                </a:lnTo>
                <a:lnTo>
                  <a:pt x="59842" y="30491"/>
                </a:lnTo>
                <a:lnTo>
                  <a:pt x="69777" y="152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7947" y="2167834"/>
            <a:ext cx="4699788" cy="18663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4336" y="2784490"/>
            <a:ext cx="494030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40" dirty="0">
                <a:latin typeface="Times New Roman"/>
                <a:cs typeface="Times New Roman"/>
              </a:rPr>
              <a:t>t</a:t>
            </a:r>
            <a:r>
              <a:rPr sz="1600" spc="105" dirty="0">
                <a:latin typeface="Times New Roman"/>
                <a:cs typeface="Times New Roman"/>
              </a:rPr>
              <a:t>i</a:t>
            </a:r>
            <a:r>
              <a:rPr sz="1600" spc="365" dirty="0">
                <a:latin typeface="Times New Roman"/>
                <a:cs typeface="Times New Roman"/>
              </a:rPr>
              <a:t>m</a:t>
            </a:r>
            <a:r>
              <a:rPr sz="1600" spc="220" dirty="0">
                <a:latin typeface="Times New Roman"/>
                <a:cs typeface="Times New Roman"/>
              </a:rPr>
              <a:t>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20172" y="3139847"/>
            <a:ext cx="17399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05" dirty="0">
                <a:latin typeface="Times New Roman"/>
                <a:cs typeface="Times New Roman"/>
              </a:rPr>
              <a:t>t</a:t>
            </a:r>
            <a:r>
              <a:rPr sz="1400" i="1" spc="247" baseline="-24691" dirty="0">
                <a:latin typeface="Times New Roman"/>
                <a:cs typeface="Times New Roman"/>
              </a:rPr>
              <a:t>0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69058" y="3155156"/>
            <a:ext cx="173355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00" dirty="0">
                <a:latin typeface="Times New Roman"/>
                <a:cs typeface="Times New Roman"/>
              </a:rPr>
              <a:t>t</a:t>
            </a:r>
            <a:r>
              <a:rPr sz="1400" i="1" spc="247" baseline="-24691" dirty="0">
                <a:latin typeface="Times New Roman"/>
                <a:cs typeface="Times New Roman"/>
              </a:rPr>
              <a:t>1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67719" y="3147501"/>
            <a:ext cx="17907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45" dirty="0">
                <a:latin typeface="Times New Roman"/>
                <a:cs typeface="Times New Roman"/>
              </a:rPr>
              <a:t>t</a:t>
            </a:r>
            <a:r>
              <a:rPr sz="1400" i="1" spc="247" baseline="-24691" dirty="0">
                <a:latin typeface="Times New Roman"/>
                <a:cs typeface="Times New Roman"/>
              </a:rPr>
              <a:t>2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71499" y="3147501"/>
            <a:ext cx="173355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00" dirty="0">
                <a:latin typeface="Times New Roman"/>
                <a:cs typeface="Times New Roman"/>
              </a:rPr>
              <a:t>t</a:t>
            </a:r>
            <a:r>
              <a:rPr sz="1400" i="1" spc="247" baseline="-24691" dirty="0">
                <a:latin typeface="Times New Roman"/>
                <a:cs typeface="Times New Roman"/>
              </a:rPr>
              <a:t>3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1905" y="1894988"/>
            <a:ext cx="1472566" cy="542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335" dirty="0">
                <a:latin typeface="Times New Roman"/>
                <a:cs typeface="Times New Roman"/>
              </a:rPr>
              <a:t>D</a:t>
            </a:r>
            <a:r>
              <a:rPr sz="1600" spc="140" dirty="0">
                <a:latin typeface="Times New Roman"/>
                <a:cs typeface="Times New Roman"/>
              </a:rPr>
              <a:t>i</a:t>
            </a:r>
            <a:r>
              <a:rPr sz="1600" spc="160" dirty="0">
                <a:latin typeface="Times New Roman"/>
                <a:cs typeface="Times New Roman"/>
              </a:rPr>
              <a:t>s</a:t>
            </a:r>
            <a:r>
              <a:rPr sz="1600" spc="220" dirty="0">
                <a:latin typeface="Times New Roman"/>
                <a:cs typeface="Times New Roman"/>
              </a:rPr>
              <a:t>p</a:t>
            </a:r>
            <a:r>
              <a:rPr sz="1600" spc="140" dirty="0">
                <a:latin typeface="Times New Roman"/>
                <a:cs typeface="Times New Roman"/>
              </a:rPr>
              <a:t>l</a:t>
            </a:r>
            <a:r>
              <a:rPr sz="1600" spc="190" dirty="0">
                <a:latin typeface="Times New Roman"/>
                <a:cs typeface="Times New Roman"/>
              </a:rPr>
              <a:t>a</a:t>
            </a:r>
            <a:r>
              <a:rPr sz="1600" spc="225" dirty="0">
                <a:latin typeface="Times New Roman"/>
                <a:cs typeface="Times New Roman"/>
              </a:rPr>
              <a:t>c</a:t>
            </a:r>
            <a:r>
              <a:rPr sz="1600" spc="186" dirty="0">
                <a:latin typeface="Times New Roman"/>
                <a:cs typeface="Times New Roman"/>
              </a:rPr>
              <a:t>e</a:t>
            </a:r>
            <a:r>
              <a:rPr sz="1600" spc="365" dirty="0">
                <a:latin typeface="Times New Roman"/>
                <a:cs typeface="Times New Roman"/>
              </a:rPr>
              <a:t>m</a:t>
            </a:r>
            <a:r>
              <a:rPr sz="1600" spc="186" dirty="0">
                <a:latin typeface="Times New Roman"/>
                <a:cs typeface="Times New Roman"/>
              </a:rPr>
              <a:t>e</a:t>
            </a:r>
            <a:r>
              <a:rPr sz="1600" spc="254" dirty="0">
                <a:latin typeface="Times New Roman"/>
                <a:cs typeface="Times New Roman"/>
              </a:rPr>
              <a:t>n</a:t>
            </a:r>
            <a:r>
              <a:rPr sz="1600" spc="140" dirty="0">
                <a:latin typeface="Times New Roman"/>
                <a:cs typeface="Times New Roman"/>
              </a:rPr>
              <a:t>t</a:t>
            </a:r>
            <a:endParaRPr sz="1600">
              <a:latin typeface="Times New Roman"/>
              <a:cs typeface="Times New Roman"/>
            </a:endParaRPr>
          </a:p>
          <a:p>
            <a:pPr marL="980352">
              <a:spcBef>
                <a:spcPts val="395"/>
              </a:spcBef>
            </a:pPr>
            <a:r>
              <a:rPr sz="1600" i="1" spc="155" dirty="0">
                <a:latin typeface="Times New Roman"/>
                <a:cs typeface="Times New Roman"/>
              </a:rPr>
              <a:t>x(t</a:t>
            </a:r>
            <a:r>
              <a:rPr sz="1400" i="1" spc="233" baseline="-24691" dirty="0">
                <a:latin typeface="Times New Roman"/>
                <a:cs typeface="Times New Roman"/>
              </a:rPr>
              <a:t>0</a:t>
            </a:r>
            <a:r>
              <a:rPr sz="1600" i="1" spc="15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73114" y="2430736"/>
            <a:ext cx="10350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900" i="1" spc="165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98397" y="2292012"/>
            <a:ext cx="46926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65" dirty="0">
                <a:latin typeface="Times New Roman"/>
                <a:cs typeface="Times New Roman"/>
              </a:rPr>
              <a:t>x(t</a:t>
            </a:r>
            <a:r>
              <a:rPr sz="1600" i="1" spc="100" dirty="0">
                <a:latin typeface="Times New Roman"/>
                <a:cs typeface="Times New Roman"/>
              </a:rPr>
              <a:t> </a:t>
            </a:r>
            <a:r>
              <a:rPr sz="1600" i="1" spc="16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56657" y="2583526"/>
            <a:ext cx="10350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900" i="1" spc="165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77176" y="2444786"/>
            <a:ext cx="46926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65" dirty="0">
                <a:latin typeface="Times New Roman"/>
                <a:cs typeface="Times New Roman"/>
              </a:rPr>
              <a:t>x(t</a:t>
            </a:r>
            <a:r>
              <a:rPr sz="1600" i="1" spc="100" dirty="0">
                <a:latin typeface="Times New Roman"/>
                <a:cs typeface="Times New Roman"/>
              </a:rPr>
              <a:t> </a:t>
            </a:r>
            <a:r>
              <a:rPr sz="1600" i="1" spc="16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35781" y="2705667"/>
            <a:ext cx="10350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900" i="1" spc="165" dirty="0">
                <a:latin typeface="Times New Roman"/>
                <a:cs typeface="Times New Roman"/>
              </a:rPr>
              <a:t>3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56092" y="2566989"/>
            <a:ext cx="46926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65" dirty="0">
                <a:latin typeface="Times New Roman"/>
                <a:cs typeface="Times New Roman"/>
              </a:rPr>
              <a:t>x(t</a:t>
            </a:r>
            <a:r>
              <a:rPr sz="1600" i="1" spc="100" dirty="0">
                <a:latin typeface="Times New Roman"/>
                <a:cs typeface="Times New Roman"/>
              </a:rPr>
              <a:t> </a:t>
            </a:r>
            <a:r>
              <a:rPr sz="1600" i="1" spc="16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70238" y="3162826"/>
            <a:ext cx="17907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45" dirty="0">
                <a:latin typeface="Times New Roman"/>
                <a:cs typeface="Times New Roman"/>
              </a:rPr>
              <a:t>t</a:t>
            </a:r>
            <a:r>
              <a:rPr sz="1400" i="1" spc="247" baseline="-24691" dirty="0">
                <a:latin typeface="Times New Roman"/>
                <a:cs typeface="Times New Roman"/>
              </a:rPr>
              <a:t>4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2783" y="3987636"/>
            <a:ext cx="1778635" cy="71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00356"/>
            <a:r>
              <a:rPr sz="1600" i="1" spc="280" dirty="0">
                <a:latin typeface="Times New Roman"/>
                <a:cs typeface="Times New Roman"/>
              </a:rPr>
              <a:t>T</a:t>
            </a:r>
            <a:endParaRPr sz="1600">
              <a:latin typeface="Times New Roman"/>
              <a:cs typeface="Times New Roman"/>
            </a:endParaRPr>
          </a:p>
          <a:p>
            <a:pPr marL="12699">
              <a:spcBef>
                <a:spcPts val="1234"/>
              </a:spcBef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Log</a:t>
            </a:r>
            <a:r>
              <a:rPr sz="2000" spc="-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decrement</a:t>
            </a:r>
            <a:r>
              <a:rPr sz="1600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58718" y="6172723"/>
            <a:ext cx="24765" cy="17145"/>
          </a:xfrm>
          <a:custGeom>
            <a:avLst/>
            <a:gdLst/>
            <a:ahLst/>
            <a:cxnLst/>
            <a:rect l="l" t="t" r="r" b="b"/>
            <a:pathLst>
              <a:path w="24764" h="17145">
                <a:moveTo>
                  <a:pt x="0" y="16864"/>
                </a:moveTo>
                <a:lnTo>
                  <a:pt x="245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183838" y="6172181"/>
            <a:ext cx="62230" cy="128905"/>
          </a:xfrm>
          <a:custGeom>
            <a:avLst/>
            <a:gdLst/>
            <a:ahLst/>
            <a:cxnLst/>
            <a:rect l="l" t="t" r="r" b="b"/>
            <a:pathLst>
              <a:path w="62230" h="128904">
                <a:moveTo>
                  <a:pt x="0" y="0"/>
                </a:moveTo>
                <a:lnTo>
                  <a:pt x="61923" y="128376"/>
                </a:lnTo>
              </a:path>
            </a:pathLst>
          </a:custGeom>
          <a:ln w="31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45761" y="5960024"/>
            <a:ext cx="67310" cy="341629"/>
          </a:xfrm>
          <a:custGeom>
            <a:avLst/>
            <a:gdLst/>
            <a:ahLst/>
            <a:cxnLst/>
            <a:rect l="l" t="t" r="r" b="b"/>
            <a:pathLst>
              <a:path w="67310" h="341629">
                <a:moveTo>
                  <a:pt x="0" y="341078"/>
                </a:moveTo>
                <a:lnTo>
                  <a:pt x="66929" y="0"/>
                </a:lnTo>
              </a:path>
            </a:pathLst>
          </a:custGeom>
          <a:ln w="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45072" y="5942362"/>
            <a:ext cx="1129665" cy="347980"/>
          </a:xfrm>
          <a:custGeom>
            <a:avLst/>
            <a:gdLst/>
            <a:ahLst/>
            <a:cxnLst/>
            <a:rect l="l" t="t" r="r" b="b"/>
            <a:pathLst>
              <a:path w="1129664" h="347979">
                <a:moveTo>
                  <a:pt x="43677" y="227913"/>
                </a:moveTo>
                <a:lnTo>
                  <a:pt x="20641" y="227913"/>
                </a:lnTo>
                <a:lnTo>
                  <a:pt x="83661" y="347586"/>
                </a:lnTo>
                <a:lnTo>
                  <a:pt x="95387" y="347586"/>
                </a:lnTo>
                <a:lnTo>
                  <a:pt x="101253" y="317669"/>
                </a:lnTo>
                <a:lnTo>
                  <a:pt x="89238" y="317669"/>
                </a:lnTo>
                <a:lnTo>
                  <a:pt x="43677" y="227913"/>
                </a:lnTo>
                <a:close/>
              </a:path>
              <a:path w="1129664" h="347979">
                <a:moveTo>
                  <a:pt x="1129611" y="0"/>
                </a:moveTo>
                <a:lnTo>
                  <a:pt x="151710" y="0"/>
                </a:lnTo>
                <a:lnTo>
                  <a:pt x="89238" y="317669"/>
                </a:lnTo>
                <a:lnTo>
                  <a:pt x="101253" y="317669"/>
                </a:lnTo>
                <a:lnTo>
                  <a:pt x="161196" y="11967"/>
                </a:lnTo>
                <a:lnTo>
                  <a:pt x="1129611" y="11967"/>
                </a:lnTo>
                <a:lnTo>
                  <a:pt x="1129611" y="0"/>
                </a:lnTo>
                <a:close/>
              </a:path>
              <a:path w="1129664" h="347979">
                <a:moveTo>
                  <a:pt x="34013" y="208874"/>
                </a:moveTo>
                <a:lnTo>
                  <a:pt x="0" y="233353"/>
                </a:lnTo>
                <a:lnTo>
                  <a:pt x="4457" y="239336"/>
                </a:lnTo>
                <a:lnTo>
                  <a:pt x="20641" y="227913"/>
                </a:lnTo>
                <a:lnTo>
                  <a:pt x="43677" y="227913"/>
                </a:lnTo>
                <a:lnTo>
                  <a:pt x="34013" y="2088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24978" y="5908088"/>
            <a:ext cx="1170306" cy="0"/>
          </a:xfrm>
          <a:custGeom>
            <a:avLst/>
            <a:gdLst/>
            <a:ahLst/>
            <a:cxnLst/>
            <a:rect l="l" t="t" r="r" b="b"/>
            <a:pathLst>
              <a:path w="1170304">
                <a:moveTo>
                  <a:pt x="0" y="0"/>
                </a:moveTo>
                <a:lnTo>
                  <a:pt x="1169774" y="0"/>
                </a:lnTo>
              </a:path>
            </a:pathLst>
          </a:custGeom>
          <a:ln w="119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32960" y="5717966"/>
            <a:ext cx="26034" cy="17780"/>
          </a:xfrm>
          <a:custGeom>
            <a:avLst/>
            <a:gdLst/>
            <a:ahLst/>
            <a:cxnLst/>
            <a:rect l="l" t="t" r="r" b="b"/>
            <a:pathLst>
              <a:path w="26035" h="17779">
                <a:moveTo>
                  <a:pt x="0" y="17415"/>
                </a:moveTo>
                <a:lnTo>
                  <a:pt x="258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58789" y="5717431"/>
            <a:ext cx="62230" cy="128905"/>
          </a:xfrm>
          <a:custGeom>
            <a:avLst/>
            <a:gdLst/>
            <a:ahLst/>
            <a:cxnLst/>
            <a:rect l="l" t="t" r="r" b="b"/>
            <a:pathLst>
              <a:path w="62229" h="128904">
                <a:moveTo>
                  <a:pt x="0" y="0"/>
                </a:moveTo>
                <a:lnTo>
                  <a:pt x="61717" y="128362"/>
                </a:lnTo>
              </a:path>
            </a:pathLst>
          </a:custGeom>
          <a:ln w="31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20507" y="5505272"/>
            <a:ext cx="66675" cy="341629"/>
          </a:xfrm>
          <a:custGeom>
            <a:avLst/>
            <a:gdLst/>
            <a:ahLst/>
            <a:cxnLst/>
            <a:rect l="l" t="t" r="r" b="b"/>
            <a:pathLst>
              <a:path w="66675" h="341629">
                <a:moveTo>
                  <a:pt x="0" y="341080"/>
                </a:moveTo>
                <a:lnTo>
                  <a:pt x="66517" y="0"/>
                </a:lnTo>
              </a:path>
            </a:pathLst>
          </a:custGeom>
          <a:ln w="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87024" y="5504735"/>
            <a:ext cx="973455" cy="0"/>
          </a:xfrm>
          <a:custGeom>
            <a:avLst/>
            <a:gdLst/>
            <a:ahLst/>
            <a:cxnLst/>
            <a:rect l="l" t="t" r="r" b="b"/>
            <a:pathLst>
              <a:path w="973454">
                <a:moveTo>
                  <a:pt x="0" y="0"/>
                </a:moveTo>
                <a:lnTo>
                  <a:pt x="9728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419930" y="5487587"/>
            <a:ext cx="1129031" cy="347980"/>
          </a:xfrm>
          <a:custGeom>
            <a:avLst/>
            <a:gdLst/>
            <a:ahLst/>
            <a:cxnLst/>
            <a:rect l="l" t="t" r="r" b="b"/>
            <a:pathLst>
              <a:path w="1129029" h="347979">
                <a:moveTo>
                  <a:pt x="42898" y="227922"/>
                </a:moveTo>
                <a:lnTo>
                  <a:pt x="20572" y="227922"/>
                </a:lnTo>
                <a:lnTo>
                  <a:pt x="83204" y="347600"/>
                </a:lnTo>
                <a:lnTo>
                  <a:pt x="95319" y="347600"/>
                </a:lnTo>
                <a:lnTo>
                  <a:pt x="101156" y="317680"/>
                </a:lnTo>
                <a:lnTo>
                  <a:pt x="89147" y="317680"/>
                </a:lnTo>
                <a:lnTo>
                  <a:pt x="42898" y="227922"/>
                </a:lnTo>
                <a:close/>
              </a:path>
              <a:path w="1129029" h="347979">
                <a:moveTo>
                  <a:pt x="1128971" y="0"/>
                </a:moveTo>
                <a:lnTo>
                  <a:pt x="151779" y="0"/>
                </a:lnTo>
                <a:lnTo>
                  <a:pt x="89147" y="317680"/>
                </a:lnTo>
                <a:lnTo>
                  <a:pt x="101156" y="317680"/>
                </a:lnTo>
                <a:lnTo>
                  <a:pt x="160693" y="12525"/>
                </a:lnTo>
                <a:lnTo>
                  <a:pt x="1128971" y="12525"/>
                </a:lnTo>
                <a:lnTo>
                  <a:pt x="1128971" y="0"/>
                </a:lnTo>
                <a:close/>
              </a:path>
              <a:path w="1129029" h="347979">
                <a:moveTo>
                  <a:pt x="33373" y="209435"/>
                </a:moveTo>
                <a:lnTo>
                  <a:pt x="0" y="233370"/>
                </a:lnTo>
                <a:lnTo>
                  <a:pt x="3885" y="239354"/>
                </a:lnTo>
                <a:lnTo>
                  <a:pt x="20572" y="227922"/>
                </a:lnTo>
                <a:lnTo>
                  <a:pt x="42898" y="227922"/>
                </a:lnTo>
                <a:lnTo>
                  <a:pt x="33373" y="2094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99814" y="5908088"/>
            <a:ext cx="1169670" cy="0"/>
          </a:xfrm>
          <a:custGeom>
            <a:avLst/>
            <a:gdLst/>
            <a:ahLst/>
            <a:cxnLst/>
            <a:rect l="l" t="t" r="r" b="b"/>
            <a:pathLst>
              <a:path w="1169670">
                <a:moveTo>
                  <a:pt x="0" y="0"/>
                </a:moveTo>
                <a:lnTo>
                  <a:pt x="1169202" y="0"/>
                </a:lnTo>
              </a:path>
            </a:pathLst>
          </a:custGeom>
          <a:ln w="119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880854" y="5920450"/>
            <a:ext cx="168910" cy="3098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40" dirty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10978" y="5545110"/>
            <a:ext cx="153036" cy="327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100" i="1" spc="-40" dirty="0">
                <a:latin typeface="Symbol"/>
                <a:cs typeface="Symbol"/>
              </a:rPr>
              <a:t>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575010" y="5545111"/>
            <a:ext cx="953769" cy="328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4" dirty="0">
                <a:latin typeface="Times New Roman"/>
                <a:cs typeface="Times New Roman"/>
              </a:rPr>
              <a:t>4</a:t>
            </a:r>
            <a:r>
              <a:rPr sz="2100" i="1" spc="-54" dirty="0">
                <a:latin typeface="Symbol"/>
                <a:cs typeface="Symbol"/>
              </a:rPr>
              <a:t></a:t>
            </a:r>
            <a:r>
              <a:rPr sz="2100" i="1" spc="-215" dirty="0">
                <a:latin typeface="Times New Roman"/>
                <a:cs typeface="Times New Roman"/>
              </a:rPr>
              <a:t> </a:t>
            </a:r>
            <a:r>
              <a:rPr sz="2400" spc="45" baseline="31250" dirty="0">
                <a:latin typeface="Times New Roman"/>
                <a:cs typeface="Times New Roman"/>
              </a:rPr>
              <a:t>2</a:t>
            </a:r>
            <a:r>
              <a:rPr sz="2400" spc="172" baseline="3125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Symbol"/>
                <a:cs typeface="Symbol"/>
              </a:rPr>
              <a:t>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100" i="1" spc="-40" dirty="0">
                <a:latin typeface="Symbol"/>
                <a:cs typeface="Symbol"/>
              </a:rPr>
              <a:t></a:t>
            </a:r>
            <a:r>
              <a:rPr sz="2100" i="1" spc="-195" dirty="0">
                <a:latin typeface="Times New Roman"/>
                <a:cs typeface="Times New Roman"/>
              </a:rPr>
              <a:t> </a:t>
            </a:r>
            <a:r>
              <a:rPr sz="2400" spc="45" baseline="31250" dirty="0">
                <a:latin typeface="Times New Roman"/>
                <a:cs typeface="Times New Roman"/>
              </a:rPr>
              <a:t>2</a:t>
            </a:r>
            <a:endParaRPr sz="2400" baseline="312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09524" y="5704487"/>
            <a:ext cx="2645410" cy="323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602561" algn="l"/>
                <a:tab pos="1634978" algn="l"/>
                <a:tab pos="2126424" algn="l"/>
              </a:tabLst>
            </a:pPr>
            <a:r>
              <a:rPr sz="2100" i="1" spc="-35" dirty="0">
                <a:latin typeface="Symbol"/>
                <a:cs typeface="Symbol"/>
              </a:rPr>
              <a:t></a:t>
            </a:r>
            <a:r>
              <a:rPr sz="2100" i="1" spc="19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Symbol"/>
                <a:cs typeface="Symbol"/>
              </a:rPr>
              <a:t></a:t>
            </a:r>
            <a:r>
              <a:rPr sz="2000" spc="40" dirty="0">
                <a:latin typeface="Times New Roman"/>
                <a:cs typeface="Times New Roman"/>
              </a:rPr>
              <a:t>	</a:t>
            </a:r>
            <a:r>
              <a:rPr sz="2000" u="sng" spc="40" dirty="0">
                <a:latin typeface="Times New Roman"/>
                <a:cs typeface="Times New Roman"/>
              </a:rPr>
              <a:t> 	</a:t>
            </a:r>
            <a:r>
              <a:rPr sz="2000" spc="40" dirty="0">
                <a:latin typeface="Times New Roman"/>
                <a:cs typeface="Times New Roman"/>
              </a:rPr>
              <a:t>	</a:t>
            </a:r>
            <a:r>
              <a:rPr sz="2100" i="1" spc="-20" dirty="0">
                <a:latin typeface="Symbol"/>
                <a:cs typeface="Symbol"/>
              </a:rPr>
              <a:t></a:t>
            </a:r>
            <a:r>
              <a:rPr sz="2400" i="1" spc="-30" baseline="-17361" dirty="0">
                <a:latin typeface="Times New Roman"/>
                <a:cs typeface="Times New Roman"/>
              </a:rPr>
              <a:t>n</a:t>
            </a:r>
            <a:r>
              <a:rPr sz="2400" i="1" spc="247" baseline="-17361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00836" y="5999858"/>
            <a:ext cx="953136" cy="328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4" dirty="0">
                <a:latin typeface="Times New Roman"/>
                <a:cs typeface="Times New Roman"/>
              </a:rPr>
              <a:t>4</a:t>
            </a:r>
            <a:r>
              <a:rPr sz="2100" i="1" spc="-54" dirty="0">
                <a:latin typeface="Symbol"/>
                <a:cs typeface="Symbol"/>
              </a:rPr>
              <a:t></a:t>
            </a:r>
            <a:r>
              <a:rPr sz="2100" i="1" spc="-215" dirty="0">
                <a:latin typeface="Times New Roman"/>
                <a:cs typeface="Times New Roman"/>
              </a:rPr>
              <a:t> </a:t>
            </a:r>
            <a:r>
              <a:rPr sz="2400" spc="45" baseline="31250" dirty="0">
                <a:latin typeface="Times New Roman"/>
                <a:cs typeface="Times New Roman"/>
              </a:rPr>
              <a:t>2</a:t>
            </a:r>
            <a:r>
              <a:rPr sz="2400" spc="179" baseline="3125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Symbol"/>
                <a:cs typeface="Symbol"/>
              </a:rPr>
              <a:t>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100" i="1" spc="-40" dirty="0">
                <a:latin typeface="Symbol"/>
                <a:cs typeface="Symbol"/>
              </a:rPr>
              <a:t></a:t>
            </a:r>
            <a:r>
              <a:rPr sz="2100" i="1" spc="-200" dirty="0">
                <a:latin typeface="Times New Roman"/>
                <a:cs typeface="Times New Roman"/>
              </a:rPr>
              <a:t> </a:t>
            </a:r>
            <a:r>
              <a:rPr sz="2400" spc="45" baseline="31250" dirty="0">
                <a:latin typeface="Times New Roman"/>
                <a:cs typeface="Times New Roman"/>
              </a:rPr>
              <a:t>2</a:t>
            </a:r>
            <a:endParaRPr sz="2400" baseline="312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2782" y="5234179"/>
            <a:ext cx="1112520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975272" algn="l"/>
              </a:tabLst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Period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:	</a:t>
            </a:r>
            <a:r>
              <a:rPr sz="1600" i="1" spc="-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98983" y="5920029"/>
            <a:ext cx="605790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Then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025992" y="4571642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6806" y="0"/>
                </a:lnTo>
              </a:path>
            </a:pathLst>
          </a:custGeom>
          <a:ln w="113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61839" y="4571642"/>
            <a:ext cx="504190" cy="0"/>
          </a:xfrm>
          <a:custGeom>
            <a:avLst/>
            <a:gdLst/>
            <a:ahLst/>
            <a:cxnLst/>
            <a:rect l="l" t="t" r="r" b="b"/>
            <a:pathLst>
              <a:path w="504189">
                <a:moveTo>
                  <a:pt x="0" y="0"/>
                </a:moveTo>
                <a:lnTo>
                  <a:pt x="504199" y="0"/>
                </a:lnTo>
              </a:path>
            </a:pathLst>
          </a:custGeom>
          <a:ln w="113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36524" y="4339702"/>
            <a:ext cx="124460" cy="248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dirty="0">
                <a:latin typeface="Times New Roman"/>
                <a:cs typeface="Times New Roman"/>
              </a:rPr>
              <a:t>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193026" y="4396578"/>
            <a:ext cx="330200" cy="294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20" dirty="0">
                <a:latin typeface="Times New Roman"/>
                <a:cs typeface="Times New Roman"/>
              </a:rPr>
              <a:t>l</a:t>
            </a:r>
            <a:r>
              <a:rPr spc="10" dirty="0">
                <a:latin typeface="Times New Roman"/>
                <a:cs typeface="Times New Roman"/>
              </a:rPr>
              <a:t>o</a:t>
            </a:r>
            <a:r>
              <a:rPr spc="25" dirty="0">
                <a:latin typeface="Times New Roman"/>
                <a:cs typeface="Times New Roman"/>
              </a:rPr>
              <a:t>g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678921" y="4238600"/>
            <a:ext cx="488315" cy="294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i="1" spc="20" dirty="0">
                <a:latin typeface="Times New Roman"/>
                <a:cs typeface="Times New Roman"/>
              </a:rPr>
              <a:t>x</a:t>
            </a:r>
            <a:r>
              <a:rPr spc="20" dirty="0">
                <a:latin typeface="Times New Roman"/>
                <a:cs typeface="Times New Roman"/>
              </a:rPr>
              <a:t>(</a:t>
            </a:r>
            <a:r>
              <a:rPr i="1" spc="20" dirty="0">
                <a:latin typeface="Times New Roman"/>
                <a:cs typeface="Times New Roman"/>
              </a:rPr>
              <a:t>t</a:t>
            </a:r>
            <a:r>
              <a:rPr i="1" spc="430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)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521132" y="4225186"/>
            <a:ext cx="118745" cy="29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188431" y="4225186"/>
            <a:ext cx="118745" cy="29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618290" y="4377529"/>
            <a:ext cx="365760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i="1" spc="-49" dirty="0">
                <a:latin typeface="Symbol"/>
                <a:cs typeface="Symbol"/>
              </a:rPr>
              <a:t></a:t>
            </a:r>
            <a:r>
              <a:rPr sz="2000" i="1" spc="90" dirty="0">
                <a:latin typeface="Times New Roman"/>
                <a:cs typeface="Times New Roman"/>
              </a:rPr>
              <a:t> </a:t>
            </a:r>
            <a:r>
              <a:rPr spc="30" dirty="0">
                <a:latin typeface="Symbol"/>
                <a:cs typeface="Symbol"/>
              </a:rPr>
              <a:t></a:t>
            </a:r>
            <a:endParaRPr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521132" y="4442012"/>
            <a:ext cx="118745" cy="29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" dirty="0">
                <a:latin typeface="Symbol"/>
                <a:cs typeface="Symbol"/>
              </a:rPr>
              <a:t></a:t>
            </a:r>
            <a:endParaRPr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88431" y="4442012"/>
            <a:ext cx="118745" cy="29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026866" y="4244810"/>
            <a:ext cx="1280160" cy="6488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5" dirty="0">
                <a:latin typeface="Times New Roman"/>
                <a:cs typeface="Times New Roman"/>
              </a:rPr>
              <a:t>1</a:t>
            </a:r>
            <a:endParaRPr>
              <a:latin typeface="Times New Roman"/>
              <a:cs typeface="Times New Roman"/>
            </a:endParaRPr>
          </a:p>
          <a:p>
            <a:pPr marL="14603">
              <a:spcBef>
                <a:spcPts val="455"/>
              </a:spcBef>
              <a:tabLst>
                <a:tab pos="506685" algn="l"/>
              </a:tabLst>
            </a:pPr>
            <a:r>
              <a:rPr i="1" spc="25" dirty="0">
                <a:latin typeface="Times New Roman"/>
                <a:cs typeface="Times New Roman"/>
              </a:rPr>
              <a:t>n	</a:t>
            </a:r>
            <a:r>
              <a:rPr sz="2700" spc="30" baseline="-15015" dirty="0">
                <a:latin typeface="Symbol"/>
                <a:cs typeface="Symbol"/>
              </a:rPr>
              <a:t></a:t>
            </a:r>
            <a:r>
              <a:rPr sz="2700" spc="-22" baseline="-15015" dirty="0">
                <a:latin typeface="Times New Roman"/>
                <a:cs typeface="Times New Roman"/>
              </a:rPr>
              <a:t> </a:t>
            </a:r>
            <a:r>
              <a:rPr i="1" spc="20" dirty="0">
                <a:latin typeface="Times New Roman"/>
                <a:cs typeface="Times New Roman"/>
              </a:rPr>
              <a:t>x</a:t>
            </a:r>
            <a:r>
              <a:rPr spc="20" dirty="0">
                <a:latin typeface="Times New Roman"/>
                <a:cs typeface="Times New Roman"/>
              </a:rPr>
              <a:t>(</a:t>
            </a:r>
            <a:r>
              <a:rPr i="1" spc="20" dirty="0">
                <a:latin typeface="Times New Roman"/>
                <a:cs typeface="Times New Roman"/>
              </a:rPr>
              <a:t>t</a:t>
            </a:r>
            <a:r>
              <a:rPr sz="2400" i="1" spc="30" baseline="-17921" dirty="0">
                <a:latin typeface="Times New Roman"/>
                <a:cs typeface="Times New Roman"/>
              </a:rPr>
              <a:t>n</a:t>
            </a:r>
            <a:r>
              <a:rPr sz="2400" i="1" spc="-270" baseline="-17921" dirty="0">
                <a:latin typeface="Times New Roman"/>
                <a:cs typeface="Times New Roman"/>
              </a:rPr>
              <a:t> </a:t>
            </a:r>
            <a:r>
              <a:rPr spc="15" dirty="0">
                <a:latin typeface="Times New Roman"/>
                <a:cs typeface="Times New Roman"/>
              </a:rPr>
              <a:t>)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sz="2700" spc="30" baseline="-15015" dirty="0">
                <a:latin typeface="Symbol"/>
                <a:cs typeface="Symbol"/>
              </a:rPr>
              <a:t></a:t>
            </a:r>
            <a:endParaRPr sz="2700" baseline="-15015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7526" rIns="0" bIns="0" rtlCol="0">
            <a:spAutoFit/>
          </a:bodyPr>
          <a:lstStyle/>
          <a:p>
            <a:pPr marL="58414"/>
            <a:r>
              <a:rPr sz="3200" spc="-25" dirty="0"/>
              <a:t>Torsional</a:t>
            </a:r>
            <a:r>
              <a:rPr sz="3200" spc="-254" dirty="0"/>
              <a:t> </a:t>
            </a:r>
            <a:r>
              <a:rPr sz="3200" spc="-5" dirty="0"/>
              <a:t>Vibration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99643" y="3911855"/>
            <a:ext cx="271907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G is modulus of rigidity</a:t>
            </a:r>
            <a:r>
              <a:rPr sz="1600" spc="-10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(N/m</a:t>
            </a:r>
            <a:r>
              <a:rPr sz="1600" baseline="26455" dirty="0">
                <a:solidFill>
                  <a:srgbClr val="103053"/>
                </a:solidFill>
                <a:latin typeface="Arial"/>
                <a:cs typeface="Arial"/>
              </a:rPr>
              <a:t>2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9643" y="5375276"/>
            <a:ext cx="2955290" cy="742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L= length of shaft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(m)</a:t>
            </a:r>
            <a:endParaRPr sz="1600">
              <a:latin typeface="Arial"/>
              <a:cs typeface="Arial"/>
            </a:endParaRPr>
          </a:p>
          <a:p>
            <a:pPr marL="12699"/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D = diameter of shaft</a:t>
            </a:r>
            <a:r>
              <a:rPr sz="1600" spc="10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(m)</a:t>
            </a:r>
            <a:endParaRPr sz="1600">
              <a:latin typeface="Arial"/>
              <a:cs typeface="Arial"/>
            </a:endParaRPr>
          </a:p>
          <a:p>
            <a:pPr marL="12699"/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I = disk moment of inertia</a:t>
            </a:r>
            <a:r>
              <a:rPr sz="1600" spc="20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(kgm</a:t>
            </a:r>
            <a:r>
              <a:rPr sz="1600" baseline="26455" dirty="0">
                <a:solidFill>
                  <a:srgbClr val="103053"/>
                </a:solidFill>
                <a:latin typeface="Arial"/>
                <a:cs typeface="Arial"/>
              </a:rPr>
              <a:t>2</a:t>
            </a:r>
            <a:r>
              <a:rPr sz="1600" dirty="0">
                <a:solidFill>
                  <a:srgbClr val="103053"/>
                </a:solidFill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11326" y="2151417"/>
            <a:ext cx="381634" cy="0"/>
          </a:xfrm>
          <a:custGeom>
            <a:avLst/>
            <a:gdLst/>
            <a:ahLst/>
            <a:cxnLst/>
            <a:rect l="l" t="t" r="r" b="b"/>
            <a:pathLst>
              <a:path w="381635">
                <a:moveTo>
                  <a:pt x="0" y="0"/>
                </a:moveTo>
                <a:lnTo>
                  <a:pt x="381330" y="0"/>
                </a:lnTo>
              </a:path>
            </a:pathLst>
          </a:custGeom>
          <a:ln w="10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40365" y="2876575"/>
            <a:ext cx="744220" cy="0"/>
          </a:xfrm>
          <a:custGeom>
            <a:avLst/>
            <a:gdLst/>
            <a:ahLst/>
            <a:cxnLst/>
            <a:rect l="l" t="t" r="r" b="b"/>
            <a:pathLst>
              <a:path w="744219">
                <a:moveTo>
                  <a:pt x="0" y="0"/>
                </a:moveTo>
                <a:lnTo>
                  <a:pt x="743750" y="0"/>
                </a:lnTo>
              </a:path>
            </a:pathLst>
          </a:custGeom>
          <a:ln w="10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41818" y="2917124"/>
            <a:ext cx="38735" cy="18415"/>
          </a:xfrm>
          <a:custGeom>
            <a:avLst/>
            <a:gdLst/>
            <a:ahLst/>
            <a:cxnLst/>
            <a:rect l="l" t="t" r="r" b="b"/>
            <a:pathLst>
              <a:path w="38734" h="18414">
                <a:moveTo>
                  <a:pt x="0" y="18314"/>
                </a:moveTo>
                <a:lnTo>
                  <a:pt x="38604" y="0"/>
                </a:lnTo>
              </a:path>
            </a:pathLst>
          </a:custGeom>
          <a:ln w="108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80423" y="2922358"/>
            <a:ext cx="56515" cy="224154"/>
          </a:xfrm>
          <a:custGeom>
            <a:avLst/>
            <a:gdLst/>
            <a:ahLst/>
            <a:cxnLst/>
            <a:rect l="l" t="t" r="r" b="b"/>
            <a:pathLst>
              <a:path w="56515" h="224155">
                <a:moveTo>
                  <a:pt x="0" y="0"/>
                </a:moveTo>
                <a:lnTo>
                  <a:pt x="55929" y="223630"/>
                </a:lnTo>
              </a:path>
            </a:pathLst>
          </a:custGeom>
          <a:ln w="249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2662" y="2541137"/>
            <a:ext cx="74295" cy="605155"/>
          </a:xfrm>
          <a:custGeom>
            <a:avLst/>
            <a:gdLst/>
            <a:ahLst/>
            <a:cxnLst/>
            <a:rect l="l" t="t" r="r" b="b"/>
            <a:pathLst>
              <a:path w="74294" h="605155">
                <a:moveTo>
                  <a:pt x="0" y="604852"/>
                </a:moveTo>
                <a:lnTo>
                  <a:pt x="74062" y="0"/>
                </a:lnTo>
              </a:path>
            </a:pathLst>
          </a:custGeom>
          <a:ln w="125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16725" y="2541136"/>
            <a:ext cx="793115" cy="0"/>
          </a:xfrm>
          <a:custGeom>
            <a:avLst/>
            <a:gdLst/>
            <a:ahLst/>
            <a:cxnLst/>
            <a:rect l="l" t="t" r="r" b="b"/>
            <a:pathLst>
              <a:path w="793114">
                <a:moveTo>
                  <a:pt x="0" y="0"/>
                </a:moveTo>
                <a:lnTo>
                  <a:pt x="792602" y="0"/>
                </a:lnTo>
              </a:path>
            </a:pathLst>
          </a:custGeom>
          <a:ln w="10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26724" y="5108332"/>
            <a:ext cx="487045" cy="0"/>
          </a:xfrm>
          <a:custGeom>
            <a:avLst/>
            <a:gdLst/>
            <a:ahLst/>
            <a:cxnLst/>
            <a:rect l="l" t="t" r="r" b="b"/>
            <a:pathLst>
              <a:path w="487044">
                <a:moveTo>
                  <a:pt x="0" y="0"/>
                </a:moveTo>
                <a:lnTo>
                  <a:pt x="486896" y="0"/>
                </a:lnTo>
              </a:path>
            </a:pathLst>
          </a:custGeom>
          <a:ln w="104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206205" y="5119622"/>
            <a:ext cx="328295" cy="3098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210" dirty="0">
                <a:latin typeface="Times New Roman"/>
                <a:cs typeface="Times New Roman"/>
              </a:rPr>
              <a:t>32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37652" y="2609151"/>
            <a:ext cx="820419" cy="401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600" spc="-125" dirty="0">
                <a:latin typeface="Symbol"/>
                <a:cs typeface="Symbol"/>
              </a:rPr>
              <a:t></a:t>
            </a:r>
            <a:r>
              <a:rPr sz="2000" spc="165" dirty="0">
                <a:latin typeface="Times New Roman"/>
                <a:cs typeface="Times New Roman"/>
              </a:rPr>
              <a:t>rad/</a:t>
            </a:r>
            <a:r>
              <a:rPr sz="2000" spc="250" dirty="0">
                <a:latin typeface="Times New Roman"/>
                <a:cs typeface="Times New Roman"/>
              </a:rPr>
              <a:t>s</a:t>
            </a:r>
            <a:r>
              <a:rPr sz="2600" spc="-85" dirty="0">
                <a:latin typeface="Symbol"/>
                <a:cs typeface="Symbol"/>
              </a:rPr>
              <a:t></a:t>
            </a:r>
            <a:endParaRPr sz="26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52274" y="2887877"/>
            <a:ext cx="126364" cy="3098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145" dirty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21003" y="1883974"/>
            <a:ext cx="1240790" cy="800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600" spc="150" dirty="0">
                <a:latin typeface="Symbol"/>
                <a:cs typeface="Symbol"/>
              </a:rPr>
              <a:t></a:t>
            </a:r>
            <a:r>
              <a:rPr sz="2000" spc="150" dirty="0">
                <a:latin typeface="Times New Roman"/>
                <a:cs typeface="Times New Roman"/>
              </a:rPr>
              <a:t>N.m/rad</a:t>
            </a:r>
            <a:r>
              <a:rPr sz="2600" spc="150" dirty="0">
                <a:latin typeface="Symbol"/>
                <a:cs typeface="Symbol"/>
              </a:rPr>
              <a:t></a:t>
            </a:r>
            <a:endParaRPr sz="26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99468" y="2162705"/>
            <a:ext cx="210820" cy="3098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265" dirty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9106" y="1966524"/>
            <a:ext cx="177164" cy="3098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215" dirty="0">
                <a:latin typeface="Times New Roman"/>
                <a:cs typeface="Times New Roman"/>
              </a:rPr>
              <a:t>k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9643" y="4399533"/>
            <a:ext cx="1485900" cy="542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J=polar</a:t>
            </a:r>
            <a:r>
              <a:rPr sz="1600" spc="-71" dirty="0">
                <a:solidFill>
                  <a:srgbClr val="103053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03053"/>
                </a:solidFill>
                <a:latin typeface="Arial"/>
                <a:cs typeface="Arial"/>
              </a:rPr>
              <a:t>moment</a:t>
            </a:r>
            <a:endParaRPr sz="1600">
              <a:latin typeface="Arial"/>
              <a:cs typeface="Arial"/>
            </a:endParaRPr>
          </a:p>
          <a:p>
            <a:pPr marL="363822" algn="ctr">
              <a:spcBef>
                <a:spcPts val="868"/>
              </a:spcBef>
            </a:pPr>
            <a:r>
              <a:rPr sz="1100" spc="120" dirty="0">
                <a:latin typeface="Times New Roman"/>
                <a:cs typeface="Times New Roman"/>
              </a:rPr>
              <a:t>4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48137" y="2595583"/>
            <a:ext cx="696596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275"/>
              </a:lnSpc>
            </a:pPr>
            <a:r>
              <a:rPr sz="3000" spc="195" baseline="14245" dirty="0">
                <a:latin typeface="Times New Roman"/>
                <a:cs typeface="Times New Roman"/>
              </a:rPr>
              <a:t>k</a:t>
            </a:r>
            <a:r>
              <a:rPr sz="1100" spc="130" dirty="0">
                <a:latin typeface="Times New Roman"/>
                <a:cs typeface="Times New Roman"/>
              </a:rPr>
              <a:t>torsion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4744" y="2856071"/>
            <a:ext cx="114299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20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8747" y="2130901"/>
            <a:ext cx="51689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95" dirty="0">
                <a:latin typeface="Times New Roman"/>
                <a:cs typeface="Times New Roman"/>
              </a:rPr>
              <a:t>torsion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9106" y="4765210"/>
            <a:ext cx="793115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000" spc="247" baseline="-35612" dirty="0">
                <a:latin typeface="Times New Roman"/>
                <a:cs typeface="Times New Roman"/>
              </a:rPr>
              <a:t>J </a:t>
            </a:r>
            <a:r>
              <a:rPr sz="3000" spc="359" baseline="-35612" dirty="0">
                <a:latin typeface="Symbol"/>
                <a:cs typeface="Symbol"/>
              </a:rPr>
              <a:t></a:t>
            </a:r>
            <a:r>
              <a:rPr sz="3000" spc="165" baseline="-35612" dirty="0">
                <a:latin typeface="Times New Roman"/>
                <a:cs typeface="Times New Roman"/>
              </a:rPr>
              <a:t> </a:t>
            </a:r>
            <a:r>
              <a:rPr sz="2000" spc="204" dirty="0">
                <a:latin typeface="Symbol"/>
                <a:cs typeface="Symbol"/>
              </a:rPr>
              <a:t></a:t>
            </a:r>
            <a:r>
              <a:rPr sz="2000" spc="204" dirty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4384" y="2691701"/>
            <a:ext cx="599440" cy="306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19696" algn="l"/>
              </a:tabLst>
            </a:pPr>
            <a:r>
              <a:rPr sz="2000" spc="294" dirty="0">
                <a:latin typeface="Symbol"/>
                <a:cs typeface="Symbol"/>
              </a:rPr>
              <a:t></a:t>
            </a:r>
            <a:r>
              <a:rPr sz="2000" spc="294" dirty="0">
                <a:latin typeface="Times New Roman"/>
                <a:cs typeface="Times New Roman"/>
              </a:rPr>
              <a:t>	</a:t>
            </a:r>
            <a:r>
              <a:rPr sz="2000" spc="240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57534" y="1808295"/>
            <a:ext cx="624841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000" spc="359" baseline="-35612" dirty="0">
                <a:latin typeface="Symbol"/>
                <a:cs typeface="Symbol"/>
              </a:rPr>
              <a:t></a:t>
            </a:r>
            <a:r>
              <a:rPr sz="3000" spc="240" baseline="-35612" dirty="0">
                <a:latin typeface="Times New Roman"/>
                <a:cs typeface="Times New Roman"/>
              </a:rPr>
              <a:t> </a:t>
            </a:r>
            <a:r>
              <a:rPr sz="2000" spc="240" dirty="0">
                <a:latin typeface="Times New Roman"/>
                <a:cs typeface="Times New Roman"/>
              </a:rPr>
              <a:t>JG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305301" y="2565909"/>
            <a:ext cx="3181350" cy="21097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486147" y="6362778"/>
            <a:ext cx="173355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spc="5" dirty="0">
                <a:solidFill>
                  <a:srgbClr val="A6A6A6"/>
                </a:solidFill>
                <a:latin typeface="Corbel"/>
                <a:cs typeface="Corbel"/>
              </a:rPr>
              <a:t>40</a:t>
            </a:r>
            <a:endParaRPr sz="11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dirty="0"/>
              <a:t>Electrical </a:t>
            </a:r>
            <a:r>
              <a:rPr spc="-5" dirty="0"/>
              <a:t>Condition</a:t>
            </a:r>
            <a:r>
              <a:rPr spc="-165" dirty="0"/>
              <a:t> </a:t>
            </a:r>
            <a:r>
              <a:rPr spc="-5" dirty="0"/>
              <a:t>Monitoring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dirty="0"/>
              <a:pPr marL="62225">
                <a:lnSpc>
                  <a:spcPts val="1140"/>
                </a:lnSpc>
              </a:pPr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8419" y="1982977"/>
            <a:ext cx="8984081" cy="3211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5080" indent="-342869">
              <a:lnSpc>
                <a:spcPts val="2380"/>
              </a:lnSpc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Develop an understanding of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various stresses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which exist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in electrical plant and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how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these lead to degradation of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system</a:t>
            </a:r>
            <a:r>
              <a:rPr sz="2200" spc="-8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performance;</a:t>
            </a:r>
            <a:endParaRPr sz="2200" dirty="0">
              <a:latin typeface="Corbel"/>
              <a:cs typeface="Corbel"/>
            </a:endParaRPr>
          </a:p>
          <a:p>
            <a:pPr marL="12699">
              <a:lnSpc>
                <a:spcPts val="2510"/>
              </a:lnSpc>
              <a:spcBef>
                <a:spcPts val="1688"/>
              </a:spcBef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Develop an understanding of the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range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of techniques</a:t>
            </a:r>
            <a:r>
              <a:rPr sz="2200" spc="-4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that</a:t>
            </a:r>
            <a:endParaRPr sz="2200" dirty="0">
              <a:latin typeface="Corbel"/>
              <a:cs typeface="Corbel"/>
            </a:endParaRPr>
          </a:p>
          <a:p>
            <a:pPr marL="355568">
              <a:lnSpc>
                <a:spcPts val="2510"/>
              </a:lnSpc>
            </a:pP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can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be applied to determine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presence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of electrical</a:t>
            </a:r>
            <a:r>
              <a:rPr sz="2200" spc="18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faults;</a:t>
            </a:r>
            <a:endParaRPr sz="2200" dirty="0">
              <a:latin typeface="Corbel"/>
              <a:cs typeface="Corbel"/>
            </a:endParaRPr>
          </a:p>
          <a:p>
            <a:pPr marL="12699">
              <a:lnSpc>
                <a:spcPts val="2510"/>
              </a:lnSpc>
              <a:spcBef>
                <a:spcPts val="1739"/>
              </a:spcBef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Learn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application of standard diagnostic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techniques</a:t>
            </a:r>
            <a:r>
              <a:rPr sz="22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to</a:t>
            </a:r>
            <a:endParaRPr sz="2200" dirty="0">
              <a:latin typeface="Corbel"/>
              <a:cs typeface="Corbel"/>
            </a:endParaRPr>
          </a:p>
          <a:p>
            <a:pPr marL="355568">
              <a:lnSpc>
                <a:spcPts val="2510"/>
              </a:lnSpc>
            </a:pP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data from electrical condition monitoring</a:t>
            </a:r>
            <a:r>
              <a:rPr sz="2200" spc="4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systems;</a:t>
            </a:r>
            <a:endParaRPr sz="2200" dirty="0">
              <a:latin typeface="Corbel"/>
              <a:cs typeface="Corbel"/>
            </a:endParaRPr>
          </a:p>
          <a:p>
            <a:pPr>
              <a:spcBef>
                <a:spcPts val="24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L="355568" marR="95876" indent="-342869">
              <a:lnSpc>
                <a:spcPts val="2380"/>
              </a:lnSpc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Develop an appreciation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 shortcomings of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analysis  of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data presented by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techniques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for electrical  condition</a:t>
            </a:r>
            <a:r>
              <a:rPr sz="2200" spc="-61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monitoring;</a:t>
            </a:r>
            <a:endParaRPr sz="2200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dirty="0"/>
              <a:t>Vibration</a:t>
            </a:r>
            <a:r>
              <a:rPr spc="-75" dirty="0"/>
              <a:t> </a:t>
            </a:r>
            <a:r>
              <a:rPr spc="-5" dirty="0"/>
              <a:t>Principles</a:t>
            </a:r>
          </a:p>
        </p:txBody>
      </p:sp>
      <p:sp>
        <p:nvSpPr>
          <p:cNvPr id="57" name="object 57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3924" y="1915922"/>
            <a:ext cx="274891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If masses are</a:t>
            </a:r>
            <a:r>
              <a:rPr sz="2000" b="1" spc="-130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particles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3924" y="2525521"/>
            <a:ext cx="3910965" cy="925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Expected No. of vibration modes</a:t>
            </a:r>
            <a:r>
              <a:rPr sz="2000" spc="-165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=  No. of masses x No. of directions  masses can move</a:t>
            </a:r>
            <a:r>
              <a:rPr sz="2000" spc="-114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independently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3924" y="4049777"/>
            <a:ext cx="3734435" cy="620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If masses are </a:t>
            </a:r>
            <a:r>
              <a:rPr sz="2000" b="1" spc="-5" dirty="0">
                <a:solidFill>
                  <a:srgbClr val="164576"/>
                </a:solidFill>
                <a:latin typeface="Arial"/>
                <a:cs typeface="Arial"/>
              </a:rPr>
              <a:t>rigid </a:t>
            </a:r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bodies</a:t>
            </a:r>
            <a:r>
              <a:rPr sz="2000" b="1" spc="-125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(can  rotate and </a:t>
            </a:r>
            <a:r>
              <a:rPr sz="2000" b="1" spc="-10" dirty="0">
                <a:solidFill>
                  <a:srgbClr val="164576"/>
                </a:solidFill>
                <a:latin typeface="Arial"/>
                <a:cs typeface="Arial"/>
              </a:rPr>
              <a:t>have</a:t>
            </a:r>
            <a:r>
              <a:rPr sz="2000" b="1" spc="-85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64576"/>
                </a:solidFill>
                <a:latin typeface="Arial"/>
                <a:cs typeface="Arial"/>
              </a:rPr>
              <a:t>inertia)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3924" y="4964430"/>
            <a:ext cx="3910965" cy="1229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/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Expected No. of vibration modes</a:t>
            </a:r>
            <a:r>
              <a:rPr sz="2000" spc="-169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=  No. of masses x (No. of directions  masses can move + No. possible  axes of</a:t>
            </a:r>
            <a:r>
              <a:rPr sz="2000" spc="-120" dirty="0">
                <a:solidFill>
                  <a:srgbClr val="164576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64576"/>
                </a:solidFill>
                <a:latin typeface="Arial"/>
                <a:cs typeface="Arial"/>
              </a:rPr>
              <a:t>rotation)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98619" y="2800429"/>
            <a:ext cx="3799840" cy="207645"/>
          </a:xfrm>
          <a:custGeom>
            <a:avLst/>
            <a:gdLst/>
            <a:ahLst/>
            <a:cxnLst/>
            <a:rect l="l" t="t" r="r" b="b"/>
            <a:pathLst>
              <a:path w="3799840" h="207644">
                <a:moveTo>
                  <a:pt x="0" y="207474"/>
                </a:moveTo>
                <a:lnTo>
                  <a:pt x="3799795" y="207474"/>
                </a:lnTo>
                <a:lnTo>
                  <a:pt x="3799795" y="0"/>
                </a:lnTo>
                <a:lnTo>
                  <a:pt x="0" y="0"/>
                </a:lnTo>
                <a:lnTo>
                  <a:pt x="0" y="207474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57861" y="2316864"/>
            <a:ext cx="442595" cy="382271"/>
          </a:xfrm>
          <a:custGeom>
            <a:avLst/>
            <a:gdLst/>
            <a:ahLst/>
            <a:cxnLst/>
            <a:rect l="l" t="t" r="r" b="b"/>
            <a:pathLst>
              <a:path w="442595" h="382269">
                <a:moveTo>
                  <a:pt x="0" y="381872"/>
                </a:moveTo>
                <a:lnTo>
                  <a:pt x="442542" y="381872"/>
                </a:lnTo>
                <a:lnTo>
                  <a:pt x="442542" y="0"/>
                </a:lnTo>
                <a:lnTo>
                  <a:pt x="0" y="0"/>
                </a:lnTo>
                <a:lnTo>
                  <a:pt x="0" y="381872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45990" y="2304609"/>
            <a:ext cx="479424" cy="419100"/>
          </a:xfrm>
          <a:custGeom>
            <a:avLst/>
            <a:gdLst/>
            <a:ahLst/>
            <a:cxnLst/>
            <a:rect l="l" t="t" r="r" b="b"/>
            <a:pathLst>
              <a:path w="479425" h="419100">
                <a:moveTo>
                  <a:pt x="474831" y="414545"/>
                </a:moveTo>
                <a:lnTo>
                  <a:pt x="4096" y="414545"/>
                </a:lnTo>
                <a:lnTo>
                  <a:pt x="8193" y="418636"/>
                </a:lnTo>
                <a:lnTo>
                  <a:pt x="474831" y="418636"/>
                </a:lnTo>
                <a:lnTo>
                  <a:pt x="474831" y="414545"/>
                </a:lnTo>
                <a:close/>
              </a:path>
              <a:path w="479425" h="419100">
                <a:moveTo>
                  <a:pt x="11871" y="0"/>
                </a:moveTo>
                <a:lnTo>
                  <a:pt x="8193" y="0"/>
                </a:lnTo>
                <a:lnTo>
                  <a:pt x="0" y="8164"/>
                </a:lnTo>
                <a:lnTo>
                  <a:pt x="0" y="414545"/>
                </a:lnTo>
                <a:lnTo>
                  <a:pt x="479029" y="414545"/>
                </a:lnTo>
                <a:lnTo>
                  <a:pt x="479029" y="406381"/>
                </a:lnTo>
                <a:lnTo>
                  <a:pt x="24178" y="406381"/>
                </a:lnTo>
                <a:lnTo>
                  <a:pt x="11871" y="394126"/>
                </a:lnTo>
                <a:lnTo>
                  <a:pt x="24178" y="394126"/>
                </a:lnTo>
                <a:lnTo>
                  <a:pt x="24178" y="24509"/>
                </a:lnTo>
                <a:lnTo>
                  <a:pt x="11871" y="24509"/>
                </a:lnTo>
                <a:lnTo>
                  <a:pt x="11871" y="0"/>
                </a:lnTo>
                <a:close/>
              </a:path>
              <a:path w="479425" h="419100">
                <a:moveTo>
                  <a:pt x="24178" y="394126"/>
                </a:moveTo>
                <a:lnTo>
                  <a:pt x="11871" y="394126"/>
                </a:lnTo>
                <a:lnTo>
                  <a:pt x="24178" y="406381"/>
                </a:lnTo>
                <a:lnTo>
                  <a:pt x="24178" y="394126"/>
                </a:lnTo>
                <a:close/>
              </a:path>
              <a:path w="479425" h="419100">
                <a:moveTo>
                  <a:pt x="454346" y="394126"/>
                </a:moveTo>
                <a:lnTo>
                  <a:pt x="24178" y="394126"/>
                </a:lnTo>
                <a:lnTo>
                  <a:pt x="24178" y="406381"/>
                </a:lnTo>
                <a:lnTo>
                  <a:pt x="454346" y="406381"/>
                </a:lnTo>
                <a:lnTo>
                  <a:pt x="454346" y="394126"/>
                </a:lnTo>
                <a:close/>
              </a:path>
              <a:path w="479425" h="419100">
                <a:moveTo>
                  <a:pt x="454346" y="12254"/>
                </a:moveTo>
                <a:lnTo>
                  <a:pt x="454346" y="406381"/>
                </a:lnTo>
                <a:lnTo>
                  <a:pt x="466772" y="394126"/>
                </a:lnTo>
                <a:lnTo>
                  <a:pt x="479029" y="394126"/>
                </a:lnTo>
                <a:lnTo>
                  <a:pt x="479029" y="24509"/>
                </a:lnTo>
                <a:lnTo>
                  <a:pt x="466772" y="24509"/>
                </a:lnTo>
                <a:lnTo>
                  <a:pt x="454346" y="12254"/>
                </a:lnTo>
                <a:close/>
              </a:path>
              <a:path w="479425" h="419100">
                <a:moveTo>
                  <a:pt x="479029" y="394126"/>
                </a:moveTo>
                <a:lnTo>
                  <a:pt x="466772" y="394126"/>
                </a:lnTo>
                <a:lnTo>
                  <a:pt x="454346" y="406381"/>
                </a:lnTo>
                <a:lnTo>
                  <a:pt x="479029" y="406381"/>
                </a:lnTo>
                <a:lnTo>
                  <a:pt x="479029" y="394126"/>
                </a:lnTo>
                <a:close/>
              </a:path>
              <a:path w="479425" h="419100">
                <a:moveTo>
                  <a:pt x="474831" y="0"/>
                </a:moveTo>
                <a:lnTo>
                  <a:pt x="11871" y="0"/>
                </a:lnTo>
                <a:lnTo>
                  <a:pt x="11871" y="24509"/>
                </a:lnTo>
                <a:lnTo>
                  <a:pt x="24178" y="12254"/>
                </a:lnTo>
                <a:lnTo>
                  <a:pt x="479029" y="12254"/>
                </a:lnTo>
                <a:lnTo>
                  <a:pt x="479029" y="8164"/>
                </a:lnTo>
                <a:lnTo>
                  <a:pt x="474831" y="4073"/>
                </a:lnTo>
                <a:lnTo>
                  <a:pt x="474831" y="0"/>
                </a:lnTo>
                <a:close/>
              </a:path>
              <a:path w="479425" h="419100">
                <a:moveTo>
                  <a:pt x="24178" y="12254"/>
                </a:moveTo>
                <a:lnTo>
                  <a:pt x="11871" y="24509"/>
                </a:lnTo>
                <a:lnTo>
                  <a:pt x="24178" y="24509"/>
                </a:lnTo>
                <a:lnTo>
                  <a:pt x="24178" y="12254"/>
                </a:lnTo>
                <a:close/>
              </a:path>
              <a:path w="479425" h="419100">
                <a:moveTo>
                  <a:pt x="454346" y="12254"/>
                </a:moveTo>
                <a:lnTo>
                  <a:pt x="24178" y="12254"/>
                </a:lnTo>
                <a:lnTo>
                  <a:pt x="24178" y="24509"/>
                </a:lnTo>
                <a:lnTo>
                  <a:pt x="454346" y="24509"/>
                </a:lnTo>
                <a:lnTo>
                  <a:pt x="454346" y="12254"/>
                </a:lnTo>
                <a:close/>
              </a:path>
              <a:path w="479425" h="419100">
                <a:moveTo>
                  <a:pt x="479029" y="12254"/>
                </a:moveTo>
                <a:lnTo>
                  <a:pt x="454346" y="12254"/>
                </a:lnTo>
                <a:lnTo>
                  <a:pt x="466772" y="24509"/>
                </a:lnTo>
                <a:lnTo>
                  <a:pt x="479029" y="24509"/>
                </a:lnTo>
                <a:lnTo>
                  <a:pt x="479029" y="12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73892" y="2394046"/>
            <a:ext cx="288290" cy="126364"/>
          </a:xfrm>
          <a:custGeom>
            <a:avLst/>
            <a:gdLst/>
            <a:ahLst/>
            <a:cxnLst/>
            <a:rect l="l" t="t" r="r" b="b"/>
            <a:pathLst>
              <a:path w="288289" h="126364">
                <a:moveTo>
                  <a:pt x="283968" y="121708"/>
                </a:moveTo>
                <a:lnTo>
                  <a:pt x="36469" y="121708"/>
                </a:lnTo>
                <a:lnTo>
                  <a:pt x="40566" y="125798"/>
                </a:lnTo>
                <a:lnTo>
                  <a:pt x="283968" y="125798"/>
                </a:lnTo>
                <a:lnTo>
                  <a:pt x="283968" y="121708"/>
                </a:lnTo>
                <a:close/>
              </a:path>
              <a:path w="288289" h="126364">
                <a:moveTo>
                  <a:pt x="16404" y="0"/>
                </a:moveTo>
                <a:lnTo>
                  <a:pt x="4113" y="0"/>
                </a:lnTo>
                <a:lnTo>
                  <a:pt x="4113" y="4090"/>
                </a:lnTo>
                <a:lnTo>
                  <a:pt x="0" y="8164"/>
                </a:lnTo>
                <a:lnTo>
                  <a:pt x="0" y="16345"/>
                </a:lnTo>
                <a:lnTo>
                  <a:pt x="32372" y="118036"/>
                </a:lnTo>
                <a:lnTo>
                  <a:pt x="32372" y="121708"/>
                </a:lnTo>
                <a:lnTo>
                  <a:pt x="288065" y="121708"/>
                </a:lnTo>
                <a:lnTo>
                  <a:pt x="288065" y="109872"/>
                </a:lnTo>
                <a:lnTo>
                  <a:pt x="56971" y="109872"/>
                </a:lnTo>
                <a:lnTo>
                  <a:pt x="44680" y="101708"/>
                </a:lnTo>
                <a:lnTo>
                  <a:pt x="54339" y="101708"/>
                </a:lnTo>
                <a:lnTo>
                  <a:pt x="24178" y="8164"/>
                </a:lnTo>
                <a:lnTo>
                  <a:pt x="24178" y="4090"/>
                </a:lnTo>
                <a:lnTo>
                  <a:pt x="20501" y="4090"/>
                </a:lnTo>
                <a:lnTo>
                  <a:pt x="16404" y="0"/>
                </a:lnTo>
                <a:close/>
              </a:path>
              <a:path w="288289" h="126364">
                <a:moveTo>
                  <a:pt x="54339" y="101708"/>
                </a:moveTo>
                <a:lnTo>
                  <a:pt x="44680" y="101708"/>
                </a:lnTo>
                <a:lnTo>
                  <a:pt x="56971" y="109872"/>
                </a:lnTo>
                <a:lnTo>
                  <a:pt x="54339" y="101708"/>
                </a:lnTo>
                <a:close/>
              </a:path>
              <a:path w="288289" h="126364">
                <a:moveTo>
                  <a:pt x="283968" y="101708"/>
                </a:moveTo>
                <a:lnTo>
                  <a:pt x="54339" y="101708"/>
                </a:lnTo>
                <a:lnTo>
                  <a:pt x="56971" y="109872"/>
                </a:lnTo>
                <a:lnTo>
                  <a:pt x="288065" y="109872"/>
                </a:lnTo>
                <a:lnTo>
                  <a:pt x="283968" y="105782"/>
                </a:lnTo>
                <a:lnTo>
                  <a:pt x="283968" y="101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56304" y="2394046"/>
            <a:ext cx="133985" cy="211454"/>
          </a:xfrm>
          <a:custGeom>
            <a:avLst/>
            <a:gdLst/>
            <a:ahLst/>
            <a:cxnLst/>
            <a:rect l="l" t="t" r="r" b="b"/>
            <a:pathLst>
              <a:path w="133985" h="211455">
                <a:moveTo>
                  <a:pt x="15968" y="0"/>
                </a:moveTo>
                <a:lnTo>
                  <a:pt x="4096" y="0"/>
                </a:lnTo>
                <a:lnTo>
                  <a:pt x="4096" y="4090"/>
                </a:lnTo>
                <a:lnTo>
                  <a:pt x="0" y="8164"/>
                </a:lnTo>
                <a:lnTo>
                  <a:pt x="0" y="16345"/>
                </a:lnTo>
                <a:lnTo>
                  <a:pt x="52438" y="203400"/>
                </a:lnTo>
                <a:lnTo>
                  <a:pt x="56535" y="207474"/>
                </a:lnTo>
                <a:lnTo>
                  <a:pt x="56535" y="211162"/>
                </a:lnTo>
                <a:lnTo>
                  <a:pt x="68826" y="211162"/>
                </a:lnTo>
                <a:lnTo>
                  <a:pt x="72923" y="207474"/>
                </a:lnTo>
                <a:lnTo>
                  <a:pt x="77020" y="207474"/>
                </a:lnTo>
                <a:lnTo>
                  <a:pt x="77020" y="203400"/>
                </a:lnTo>
                <a:lnTo>
                  <a:pt x="79506" y="195236"/>
                </a:lnTo>
                <a:lnTo>
                  <a:pt x="52438" y="195236"/>
                </a:lnTo>
                <a:lnTo>
                  <a:pt x="65187" y="153359"/>
                </a:lnTo>
                <a:lnTo>
                  <a:pt x="24162" y="8164"/>
                </a:lnTo>
                <a:lnTo>
                  <a:pt x="24162" y="4090"/>
                </a:lnTo>
                <a:lnTo>
                  <a:pt x="20065" y="4090"/>
                </a:lnTo>
                <a:lnTo>
                  <a:pt x="15968" y="0"/>
                </a:lnTo>
                <a:close/>
              </a:path>
              <a:path w="133985" h="211455">
                <a:moveTo>
                  <a:pt x="65187" y="153359"/>
                </a:moveTo>
                <a:lnTo>
                  <a:pt x="52438" y="195236"/>
                </a:lnTo>
                <a:lnTo>
                  <a:pt x="77020" y="195236"/>
                </a:lnTo>
                <a:lnTo>
                  <a:pt x="65187" y="153359"/>
                </a:lnTo>
                <a:close/>
              </a:path>
              <a:path w="133985" h="211455">
                <a:moveTo>
                  <a:pt x="129894" y="0"/>
                </a:moveTo>
                <a:lnTo>
                  <a:pt x="117587" y="0"/>
                </a:lnTo>
                <a:lnTo>
                  <a:pt x="113490" y="4090"/>
                </a:lnTo>
                <a:lnTo>
                  <a:pt x="109393" y="4090"/>
                </a:lnTo>
                <a:lnTo>
                  <a:pt x="109393" y="8164"/>
                </a:lnTo>
                <a:lnTo>
                  <a:pt x="65187" y="153359"/>
                </a:lnTo>
                <a:lnTo>
                  <a:pt x="77020" y="195236"/>
                </a:lnTo>
                <a:lnTo>
                  <a:pt x="79506" y="195236"/>
                </a:lnTo>
                <a:lnTo>
                  <a:pt x="133991" y="16345"/>
                </a:lnTo>
                <a:lnTo>
                  <a:pt x="133991" y="8164"/>
                </a:lnTo>
                <a:lnTo>
                  <a:pt x="129894" y="4090"/>
                </a:lnTo>
                <a:lnTo>
                  <a:pt x="1298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46474" y="2398138"/>
            <a:ext cx="133985" cy="207645"/>
          </a:xfrm>
          <a:custGeom>
            <a:avLst/>
            <a:gdLst/>
            <a:ahLst/>
            <a:cxnLst/>
            <a:rect l="l" t="t" r="r" b="b"/>
            <a:pathLst>
              <a:path w="133985" h="207644">
                <a:moveTo>
                  <a:pt x="16387" y="0"/>
                </a:moveTo>
                <a:lnTo>
                  <a:pt x="4096" y="0"/>
                </a:lnTo>
                <a:lnTo>
                  <a:pt x="4096" y="4073"/>
                </a:lnTo>
                <a:lnTo>
                  <a:pt x="0" y="8164"/>
                </a:lnTo>
                <a:lnTo>
                  <a:pt x="0" y="16328"/>
                </a:lnTo>
                <a:lnTo>
                  <a:pt x="56954" y="199309"/>
                </a:lnTo>
                <a:lnTo>
                  <a:pt x="61051" y="203383"/>
                </a:lnTo>
                <a:lnTo>
                  <a:pt x="61051" y="207071"/>
                </a:lnTo>
                <a:lnTo>
                  <a:pt x="73359" y="207071"/>
                </a:lnTo>
                <a:lnTo>
                  <a:pt x="77036" y="203383"/>
                </a:lnTo>
                <a:lnTo>
                  <a:pt x="81133" y="203383"/>
                </a:lnTo>
                <a:lnTo>
                  <a:pt x="81133" y="199309"/>
                </a:lnTo>
                <a:lnTo>
                  <a:pt x="83492" y="191145"/>
                </a:lnTo>
                <a:lnTo>
                  <a:pt x="56954" y="191145"/>
                </a:lnTo>
                <a:lnTo>
                  <a:pt x="68639" y="150707"/>
                </a:lnTo>
                <a:lnTo>
                  <a:pt x="24598" y="8164"/>
                </a:lnTo>
                <a:lnTo>
                  <a:pt x="24598" y="4073"/>
                </a:lnTo>
                <a:lnTo>
                  <a:pt x="20484" y="4073"/>
                </a:lnTo>
                <a:lnTo>
                  <a:pt x="16387" y="0"/>
                </a:lnTo>
                <a:close/>
              </a:path>
              <a:path w="133985" h="207644">
                <a:moveTo>
                  <a:pt x="68639" y="150707"/>
                </a:moveTo>
                <a:lnTo>
                  <a:pt x="56954" y="191145"/>
                </a:lnTo>
                <a:lnTo>
                  <a:pt x="81133" y="191145"/>
                </a:lnTo>
                <a:lnTo>
                  <a:pt x="68639" y="150707"/>
                </a:lnTo>
                <a:close/>
              </a:path>
              <a:path w="133985" h="207644">
                <a:moveTo>
                  <a:pt x="129894" y="0"/>
                </a:moveTo>
                <a:lnTo>
                  <a:pt x="118023" y="0"/>
                </a:lnTo>
                <a:lnTo>
                  <a:pt x="113926" y="4073"/>
                </a:lnTo>
                <a:lnTo>
                  <a:pt x="109829" y="4073"/>
                </a:lnTo>
                <a:lnTo>
                  <a:pt x="109829" y="8164"/>
                </a:lnTo>
                <a:lnTo>
                  <a:pt x="68639" y="150707"/>
                </a:lnTo>
                <a:lnTo>
                  <a:pt x="81133" y="191145"/>
                </a:lnTo>
                <a:lnTo>
                  <a:pt x="83492" y="191145"/>
                </a:lnTo>
                <a:lnTo>
                  <a:pt x="133991" y="16328"/>
                </a:lnTo>
                <a:lnTo>
                  <a:pt x="133991" y="8164"/>
                </a:lnTo>
                <a:lnTo>
                  <a:pt x="129894" y="4073"/>
                </a:lnTo>
                <a:lnTo>
                  <a:pt x="1298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69438" y="2398138"/>
            <a:ext cx="102235" cy="207645"/>
          </a:xfrm>
          <a:custGeom>
            <a:avLst/>
            <a:gdLst/>
            <a:ahLst/>
            <a:cxnLst/>
            <a:rect l="l" t="t" r="r" b="b"/>
            <a:pathLst>
              <a:path w="102235" h="207644">
                <a:moveTo>
                  <a:pt x="20501" y="85363"/>
                </a:moveTo>
                <a:lnTo>
                  <a:pt x="8193" y="85363"/>
                </a:lnTo>
                <a:lnTo>
                  <a:pt x="4096" y="89437"/>
                </a:lnTo>
                <a:lnTo>
                  <a:pt x="0" y="89437"/>
                </a:lnTo>
                <a:lnTo>
                  <a:pt x="0" y="101691"/>
                </a:lnTo>
                <a:lnTo>
                  <a:pt x="24178" y="199309"/>
                </a:lnTo>
                <a:lnTo>
                  <a:pt x="28275" y="203383"/>
                </a:lnTo>
                <a:lnTo>
                  <a:pt x="28275" y="207071"/>
                </a:lnTo>
                <a:lnTo>
                  <a:pt x="40566" y="207071"/>
                </a:lnTo>
                <a:lnTo>
                  <a:pt x="44663" y="203383"/>
                </a:lnTo>
                <a:lnTo>
                  <a:pt x="48760" y="203383"/>
                </a:lnTo>
                <a:lnTo>
                  <a:pt x="48760" y="199309"/>
                </a:lnTo>
                <a:lnTo>
                  <a:pt x="51120" y="191145"/>
                </a:lnTo>
                <a:lnTo>
                  <a:pt x="24178" y="191145"/>
                </a:lnTo>
                <a:lnTo>
                  <a:pt x="37312" y="145681"/>
                </a:lnTo>
                <a:lnTo>
                  <a:pt x="24178" y="93527"/>
                </a:lnTo>
                <a:lnTo>
                  <a:pt x="20501" y="89437"/>
                </a:lnTo>
                <a:lnTo>
                  <a:pt x="20501" y="85363"/>
                </a:lnTo>
                <a:close/>
              </a:path>
              <a:path w="102235" h="207644">
                <a:moveTo>
                  <a:pt x="37312" y="145681"/>
                </a:moveTo>
                <a:lnTo>
                  <a:pt x="24178" y="191145"/>
                </a:lnTo>
                <a:lnTo>
                  <a:pt x="48760" y="191145"/>
                </a:lnTo>
                <a:lnTo>
                  <a:pt x="37312" y="145681"/>
                </a:lnTo>
                <a:close/>
              </a:path>
              <a:path w="102235" h="207644">
                <a:moveTo>
                  <a:pt x="97521" y="0"/>
                </a:moveTo>
                <a:lnTo>
                  <a:pt x="85230" y="0"/>
                </a:lnTo>
                <a:lnTo>
                  <a:pt x="81133" y="4073"/>
                </a:lnTo>
                <a:lnTo>
                  <a:pt x="77036" y="4073"/>
                </a:lnTo>
                <a:lnTo>
                  <a:pt x="77036" y="8164"/>
                </a:lnTo>
                <a:lnTo>
                  <a:pt x="37312" y="145681"/>
                </a:lnTo>
                <a:lnTo>
                  <a:pt x="48760" y="191145"/>
                </a:lnTo>
                <a:lnTo>
                  <a:pt x="51120" y="191145"/>
                </a:lnTo>
                <a:lnTo>
                  <a:pt x="101635" y="16328"/>
                </a:lnTo>
                <a:lnTo>
                  <a:pt x="101635" y="8164"/>
                </a:lnTo>
                <a:lnTo>
                  <a:pt x="97521" y="4073"/>
                </a:lnTo>
                <a:lnTo>
                  <a:pt x="975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93260" y="2491664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468" y="0"/>
                </a:lnTo>
              </a:path>
            </a:pathLst>
          </a:custGeom>
          <a:ln w="245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860886" y="2808600"/>
            <a:ext cx="3470910" cy="0"/>
          </a:xfrm>
          <a:custGeom>
            <a:avLst/>
            <a:gdLst/>
            <a:ahLst/>
            <a:cxnLst/>
            <a:rect l="l" t="t" r="r" b="b"/>
            <a:pathLst>
              <a:path w="3470909">
                <a:moveTo>
                  <a:pt x="0" y="0"/>
                </a:moveTo>
                <a:lnTo>
                  <a:pt x="3470726" y="0"/>
                </a:lnTo>
              </a:path>
            </a:pathLst>
          </a:custGeom>
          <a:ln w="24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91009" y="2723246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5">
                <a:moveTo>
                  <a:pt x="24178" y="0"/>
                </a:moveTo>
                <a:lnTo>
                  <a:pt x="15385" y="2806"/>
                </a:lnTo>
                <a:lnTo>
                  <a:pt x="7631" y="10207"/>
                </a:lnTo>
                <a:lnTo>
                  <a:pt x="2106" y="20672"/>
                </a:lnTo>
                <a:lnTo>
                  <a:pt x="0" y="32673"/>
                </a:lnTo>
                <a:lnTo>
                  <a:pt x="2106" y="44601"/>
                </a:lnTo>
                <a:lnTo>
                  <a:pt x="7631" y="54923"/>
                </a:lnTo>
                <a:lnTo>
                  <a:pt x="15385" y="62184"/>
                </a:lnTo>
                <a:lnTo>
                  <a:pt x="24178" y="64927"/>
                </a:lnTo>
                <a:lnTo>
                  <a:pt x="33205" y="62184"/>
                </a:lnTo>
                <a:lnTo>
                  <a:pt x="41079" y="54923"/>
                </a:lnTo>
                <a:lnTo>
                  <a:pt x="46648" y="44601"/>
                </a:lnTo>
                <a:lnTo>
                  <a:pt x="48760" y="32673"/>
                </a:lnTo>
                <a:lnTo>
                  <a:pt x="46648" y="20672"/>
                </a:lnTo>
                <a:lnTo>
                  <a:pt x="41079" y="10207"/>
                </a:lnTo>
                <a:lnTo>
                  <a:pt x="33205" y="2806"/>
                </a:lnTo>
                <a:lnTo>
                  <a:pt x="2417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78718" y="2710991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857" y="89437"/>
                </a:moveTo>
                <a:lnTo>
                  <a:pt x="16387" y="89437"/>
                </a:lnTo>
                <a:lnTo>
                  <a:pt x="16387" y="93527"/>
                </a:lnTo>
                <a:lnTo>
                  <a:pt x="32372" y="97601"/>
                </a:lnTo>
                <a:lnTo>
                  <a:pt x="52857" y="89437"/>
                </a:lnTo>
                <a:close/>
              </a:path>
              <a:path w="81279" h="97789">
                <a:moveTo>
                  <a:pt x="61051" y="89437"/>
                </a:moveTo>
                <a:lnTo>
                  <a:pt x="52857" y="89437"/>
                </a:lnTo>
                <a:lnTo>
                  <a:pt x="48760" y="93527"/>
                </a:lnTo>
                <a:lnTo>
                  <a:pt x="61051" y="93527"/>
                </a:lnTo>
                <a:lnTo>
                  <a:pt x="61051" y="89437"/>
                </a:lnTo>
                <a:close/>
              </a:path>
              <a:path w="81279" h="97789">
                <a:moveTo>
                  <a:pt x="65148" y="8164"/>
                </a:moveTo>
                <a:lnTo>
                  <a:pt x="65148" y="12254"/>
                </a:lnTo>
                <a:lnTo>
                  <a:pt x="8193" y="12254"/>
                </a:lnTo>
                <a:lnTo>
                  <a:pt x="4096" y="20418"/>
                </a:lnTo>
                <a:lnTo>
                  <a:pt x="0" y="24492"/>
                </a:lnTo>
                <a:lnTo>
                  <a:pt x="0" y="49001"/>
                </a:lnTo>
                <a:lnTo>
                  <a:pt x="4096" y="77182"/>
                </a:lnTo>
                <a:lnTo>
                  <a:pt x="8193" y="81272"/>
                </a:lnTo>
                <a:lnTo>
                  <a:pt x="12290" y="89437"/>
                </a:lnTo>
                <a:lnTo>
                  <a:pt x="28275" y="89437"/>
                </a:lnTo>
                <a:lnTo>
                  <a:pt x="32372" y="77182"/>
                </a:lnTo>
                <a:lnTo>
                  <a:pt x="32372" y="73511"/>
                </a:lnTo>
                <a:lnTo>
                  <a:pt x="28275" y="69420"/>
                </a:lnTo>
                <a:lnTo>
                  <a:pt x="24581" y="61256"/>
                </a:lnTo>
                <a:lnTo>
                  <a:pt x="20484" y="61256"/>
                </a:lnTo>
                <a:lnTo>
                  <a:pt x="24581" y="49001"/>
                </a:lnTo>
                <a:lnTo>
                  <a:pt x="24581" y="32673"/>
                </a:lnTo>
                <a:lnTo>
                  <a:pt x="28275" y="28582"/>
                </a:lnTo>
                <a:lnTo>
                  <a:pt x="28275" y="24492"/>
                </a:lnTo>
                <a:lnTo>
                  <a:pt x="32372" y="24492"/>
                </a:lnTo>
                <a:lnTo>
                  <a:pt x="32372" y="20418"/>
                </a:lnTo>
                <a:lnTo>
                  <a:pt x="77036" y="20418"/>
                </a:lnTo>
                <a:lnTo>
                  <a:pt x="65148" y="8164"/>
                </a:lnTo>
                <a:close/>
              </a:path>
              <a:path w="81279" h="97789">
                <a:moveTo>
                  <a:pt x="40566" y="73511"/>
                </a:moveTo>
                <a:lnTo>
                  <a:pt x="32372" y="77182"/>
                </a:lnTo>
                <a:lnTo>
                  <a:pt x="28275" y="89437"/>
                </a:lnTo>
                <a:lnTo>
                  <a:pt x="48760" y="81272"/>
                </a:lnTo>
                <a:lnTo>
                  <a:pt x="40566" y="73511"/>
                </a:lnTo>
                <a:close/>
              </a:path>
              <a:path w="81279" h="97789">
                <a:moveTo>
                  <a:pt x="72939" y="73511"/>
                </a:moveTo>
                <a:lnTo>
                  <a:pt x="44663" y="73511"/>
                </a:lnTo>
                <a:lnTo>
                  <a:pt x="44663" y="77182"/>
                </a:lnTo>
                <a:lnTo>
                  <a:pt x="44442" y="77182"/>
                </a:lnTo>
                <a:lnTo>
                  <a:pt x="48760" y="81272"/>
                </a:lnTo>
                <a:lnTo>
                  <a:pt x="28275" y="89437"/>
                </a:lnTo>
                <a:lnTo>
                  <a:pt x="65148" y="89437"/>
                </a:lnTo>
                <a:lnTo>
                  <a:pt x="65148" y="85363"/>
                </a:lnTo>
                <a:lnTo>
                  <a:pt x="69245" y="85363"/>
                </a:lnTo>
                <a:lnTo>
                  <a:pt x="69245" y="81272"/>
                </a:lnTo>
                <a:lnTo>
                  <a:pt x="72939" y="81272"/>
                </a:lnTo>
                <a:lnTo>
                  <a:pt x="72939" y="73511"/>
                </a:lnTo>
                <a:close/>
              </a:path>
              <a:path w="81279" h="97789">
                <a:moveTo>
                  <a:pt x="81133" y="36747"/>
                </a:moveTo>
                <a:lnTo>
                  <a:pt x="72939" y="36747"/>
                </a:lnTo>
                <a:lnTo>
                  <a:pt x="65148" y="57182"/>
                </a:lnTo>
                <a:lnTo>
                  <a:pt x="56954" y="57182"/>
                </a:lnTo>
                <a:lnTo>
                  <a:pt x="56954" y="65346"/>
                </a:lnTo>
                <a:lnTo>
                  <a:pt x="52857" y="65346"/>
                </a:lnTo>
                <a:lnTo>
                  <a:pt x="52857" y="69420"/>
                </a:lnTo>
                <a:lnTo>
                  <a:pt x="48760" y="69420"/>
                </a:lnTo>
                <a:lnTo>
                  <a:pt x="48760" y="73511"/>
                </a:lnTo>
                <a:lnTo>
                  <a:pt x="77036" y="73511"/>
                </a:lnTo>
                <a:lnTo>
                  <a:pt x="77036" y="61256"/>
                </a:lnTo>
                <a:lnTo>
                  <a:pt x="72939" y="61256"/>
                </a:lnTo>
                <a:lnTo>
                  <a:pt x="81133" y="40837"/>
                </a:lnTo>
                <a:lnTo>
                  <a:pt x="81133" y="36747"/>
                </a:lnTo>
                <a:close/>
              </a:path>
              <a:path w="81279" h="97789">
                <a:moveTo>
                  <a:pt x="77036" y="57182"/>
                </a:moveTo>
                <a:lnTo>
                  <a:pt x="72939" y="61256"/>
                </a:lnTo>
                <a:lnTo>
                  <a:pt x="77036" y="61256"/>
                </a:lnTo>
                <a:lnTo>
                  <a:pt x="77036" y="57182"/>
                </a:lnTo>
                <a:close/>
              </a:path>
              <a:path w="81279" h="97789">
                <a:moveTo>
                  <a:pt x="61051" y="53092"/>
                </a:moveTo>
                <a:lnTo>
                  <a:pt x="61051" y="57182"/>
                </a:lnTo>
                <a:lnTo>
                  <a:pt x="65148" y="57182"/>
                </a:lnTo>
                <a:lnTo>
                  <a:pt x="61051" y="53092"/>
                </a:lnTo>
                <a:close/>
              </a:path>
              <a:path w="81279" h="97789">
                <a:moveTo>
                  <a:pt x="72939" y="36747"/>
                </a:moveTo>
                <a:lnTo>
                  <a:pt x="61051" y="40837"/>
                </a:lnTo>
                <a:lnTo>
                  <a:pt x="61051" y="53092"/>
                </a:lnTo>
                <a:lnTo>
                  <a:pt x="65148" y="57182"/>
                </a:lnTo>
                <a:lnTo>
                  <a:pt x="72939" y="36747"/>
                </a:lnTo>
                <a:close/>
              </a:path>
              <a:path w="81279" h="97789">
                <a:moveTo>
                  <a:pt x="81133" y="28582"/>
                </a:moveTo>
                <a:lnTo>
                  <a:pt x="52857" y="28582"/>
                </a:lnTo>
                <a:lnTo>
                  <a:pt x="56954" y="32673"/>
                </a:lnTo>
                <a:lnTo>
                  <a:pt x="52857" y="32673"/>
                </a:lnTo>
                <a:lnTo>
                  <a:pt x="56954" y="36747"/>
                </a:lnTo>
                <a:lnTo>
                  <a:pt x="56954" y="49001"/>
                </a:lnTo>
                <a:lnTo>
                  <a:pt x="61051" y="53092"/>
                </a:lnTo>
                <a:lnTo>
                  <a:pt x="61051" y="40837"/>
                </a:lnTo>
                <a:lnTo>
                  <a:pt x="72939" y="36747"/>
                </a:lnTo>
                <a:lnTo>
                  <a:pt x="81133" y="36747"/>
                </a:lnTo>
                <a:lnTo>
                  <a:pt x="81133" y="32673"/>
                </a:lnTo>
                <a:lnTo>
                  <a:pt x="56954" y="32673"/>
                </a:lnTo>
                <a:lnTo>
                  <a:pt x="52857" y="30628"/>
                </a:lnTo>
                <a:lnTo>
                  <a:pt x="81133" y="30628"/>
                </a:lnTo>
                <a:lnTo>
                  <a:pt x="81133" y="28582"/>
                </a:lnTo>
                <a:close/>
              </a:path>
              <a:path w="81279" h="97789">
                <a:moveTo>
                  <a:pt x="52857" y="28582"/>
                </a:moveTo>
                <a:lnTo>
                  <a:pt x="52857" y="30628"/>
                </a:lnTo>
                <a:lnTo>
                  <a:pt x="56954" y="32673"/>
                </a:lnTo>
                <a:lnTo>
                  <a:pt x="52857" y="28582"/>
                </a:lnTo>
                <a:close/>
              </a:path>
              <a:path w="81279" h="97789">
                <a:moveTo>
                  <a:pt x="77036" y="20418"/>
                </a:moveTo>
                <a:lnTo>
                  <a:pt x="44663" y="20418"/>
                </a:lnTo>
                <a:lnTo>
                  <a:pt x="44663" y="24492"/>
                </a:lnTo>
                <a:lnTo>
                  <a:pt x="48760" y="24492"/>
                </a:lnTo>
                <a:lnTo>
                  <a:pt x="48760" y="28582"/>
                </a:lnTo>
                <a:lnTo>
                  <a:pt x="52857" y="30628"/>
                </a:lnTo>
                <a:lnTo>
                  <a:pt x="52857" y="28582"/>
                </a:lnTo>
                <a:lnTo>
                  <a:pt x="81133" y="28582"/>
                </a:lnTo>
                <a:lnTo>
                  <a:pt x="77036" y="24492"/>
                </a:lnTo>
                <a:lnTo>
                  <a:pt x="77036" y="20418"/>
                </a:lnTo>
                <a:close/>
              </a:path>
              <a:path w="81279" h="97789">
                <a:moveTo>
                  <a:pt x="44663" y="20418"/>
                </a:moveTo>
                <a:lnTo>
                  <a:pt x="32372" y="20418"/>
                </a:lnTo>
                <a:lnTo>
                  <a:pt x="40566" y="24492"/>
                </a:lnTo>
                <a:lnTo>
                  <a:pt x="44663" y="20418"/>
                </a:lnTo>
                <a:close/>
              </a:path>
              <a:path w="81279" h="97789">
                <a:moveTo>
                  <a:pt x="65148" y="8164"/>
                </a:moveTo>
                <a:lnTo>
                  <a:pt x="12290" y="8164"/>
                </a:lnTo>
                <a:lnTo>
                  <a:pt x="12290" y="12254"/>
                </a:lnTo>
                <a:lnTo>
                  <a:pt x="65148" y="12254"/>
                </a:lnTo>
                <a:lnTo>
                  <a:pt x="65148" y="8164"/>
                </a:lnTo>
                <a:close/>
              </a:path>
              <a:path w="81279" h="97789">
                <a:moveTo>
                  <a:pt x="40566" y="0"/>
                </a:moveTo>
                <a:lnTo>
                  <a:pt x="16387" y="4073"/>
                </a:lnTo>
                <a:lnTo>
                  <a:pt x="16387" y="8164"/>
                </a:lnTo>
                <a:lnTo>
                  <a:pt x="61051" y="8164"/>
                </a:lnTo>
                <a:lnTo>
                  <a:pt x="61051" y="4073"/>
                </a:lnTo>
                <a:lnTo>
                  <a:pt x="405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10734" y="2723246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5">
                <a:moveTo>
                  <a:pt x="24581" y="0"/>
                </a:moveTo>
                <a:lnTo>
                  <a:pt x="15555" y="2806"/>
                </a:lnTo>
                <a:lnTo>
                  <a:pt x="7681" y="10207"/>
                </a:lnTo>
                <a:lnTo>
                  <a:pt x="2112" y="20672"/>
                </a:lnTo>
                <a:lnTo>
                  <a:pt x="0" y="32673"/>
                </a:lnTo>
                <a:lnTo>
                  <a:pt x="2112" y="44601"/>
                </a:lnTo>
                <a:lnTo>
                  <a:pt x="7681" y="54923"/>
                </a:lnTo>
                <a:lnTo>
                  <a:pt x="15555" y="62184"/>
                </a:lnTo>
                <a:lnTo>
                  <a:pt x="24581" y="64927"/>
                </a:lnTo>
                <a:lnTo>
                  <a:pt x="33368" y="62184"/>
                </a:lnTo>
                <a:lnTo>
                  <a:pt x="41123" y="54923"/>
                </a:lnTo>
                <a:lnTo>
                  <a:pt x="46652" y="44601"/>
                </a:lnTo>
                <a:lnTo>
                  <a:pt x="48760" y="32673"/>
                </a:lnTo>
                <a:lnTo>
                  <a:pt x="46652" y="20672"/>
                </a:lnTo>
                <a:lnTo>
                  <a:pt x="41123" y="10207"/>
                </a:lnTo>
                <a:lnTo>
                  <a:pt x="33368" y="2806"/>
                </a:lnTo>
                <a:lnTo>
                  <a:pt x="24581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98848" y="2710991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454" y="89437"/>
                </a:moveTo>
                <a:lnTo>
                  <a:pt x="15985" y="89437"/>
                </a:lnTo>
                <a:lnTo>
                  <a:pt x="15985" y="93527"/>
                </a:lnTo>
                <a:lnTo>
                  <a:pt x="32372" y="97601"/>
                </a:lnTo>
                <a:lnTo>
                  <a:pt x="52454" y="89437"/>
                </a:lnTo>
                <a:close/>
              </a:path>
              <a:path w="81279" h="97789">
                <a:moveTo>
                  <a:pt x="60648" y="89437"/>
                </a:moveTo>
                <a:lnTo>
                  <a:pt x="52454" y="89437"/>
                </a:lnTo>
                <a:lnTo>
                  <a:pt x="48341" y="93527"/>
                </a:lnTo>
                <a:lnTo>
                  <a:pt x="60648" y="93527"/>
                </a:lnTo>
                <a:lnTo>
                  <a:pt x="60648" y="89437"/>
                </a:lnTo>
                <a:close/>
              </a:path>
              <a:path w="81279" h="97789">
                <a:moveTo>
                  <a:pt x="64745" y="8164"/>
                </a:moveTo>
                <a:lnTo>
                  <a:pt x="64745" y="12254"/>
                </a:lnTo>
                <a:lnTo>
                  <a:pt x="7774" y="12254"/>
                </a:lnTo>
                <a:lnTo>
                  <a:pt x="3677" y="20418"/>
                </a:lnTo>
                <a:lnTo>
                  <a:pt x="0" y="24492"/>
                </a:lnTo>
                <a:lnTo>
                  <a:pt x="0" y="49001"/>
                </a:lnTo>
                <a:lnTo>
                  <a:pt x="3677" y="77182"/>
                </a:lnTo>
                <a:lnTo>
                  <a:pt x="7774" y="81272"/>
                </a:lnTo>
                <a:lnTo>
                  <a:pt x="11888" y="89437"/>
                </a:lnTo>
                <a:lnTo>
                  <a:pt x="28275" y="89437"/>
                </a:lnTo>
                <a:lnTo>
                  <a:pt x="32372" y="77182"/>
                </a:lnTo>
                <a:lnTo>
                  <a:pt x="32372" y="73511"/>
                </a:lnTo>
                <a:lnTo>
                  <a:pt x="24178" y="61256"/>
                </a:lnTo>
                <a:lnTo>
                  <a:pt x="20081" y="61256"/>
                </a:lnTo>
                <a:lnTo>
                  <a:pt x="24178" y="49001"/>
                </a:lnTo>
                <a:lnTo>
                  <a:pt x="24178" y="32673"/>
                </a:lnTo>
                <a:lnTo>
                  <a:pt x="28275" y="28582"/>
                </a:lnTo>
                <a:lnTo>
                  <a:pt x="28275" y="24492"/>
                </a:lnTo>
                <a:lnTo>
                  <a:pt x="32372" y="24492"/>
                </a:lnTo>
                <a:lnTo>
                  <a:pt x="32372" y="20418"/>
                </a:lnTo>
                <a:lnTo>
                  <a:pt x="77036" y="20418"/>
                </a:lnTo>
                <a:lnTo>
                  <a:pt x="64745" y="8164"/>
                </a:lnTo>
                <a:close/>
              </a:path>
              <a:path w="81279" h="97789">
                <a:moveTo>
                  <a:pt x="40566" y="73511"/>
                </a:moveTo>
                <a:lnTo>
                  <a:pt x="32372" y="77182"/>
                </a:lnTo>
                <a:lnTo>
                  <a:pt x="28275" y="89437"/>
                </a:lnTo>
                <a:lnTo>
                  <a:pt x="48341" y="81272"/>
                </a:lnTo>
                <a:lnTo>
                  <a:pt x="40566" y="73511"/>
                </a:lnTo>
                <a:close/>
              </a:path>
              <a:path w="81279" h="97789">
                <a:moveTo>
                  <a:pt x="72939" y="73511"/>
                </a:moveTo>
                <a:lnTo>
                  <a:pt x="44663" y="73511"/>
                </a:lnTo>
                <a:lnTo>
                  <a:pt x="44663" y="77182"/>
                </a:lnTo>
                <a:lnTo>
                  <a:pt x="44244" y="77182"/>
                </a:lnTo>
                <a:lnTo>
                  <a:pt x="48341" y="81272"/>
                </a:lnTo>
                <a:lnTo>
                  <a:pt x="28275" y="89437"/>
                </a:lnTo>
                <a:lnTo>
                  <a:pt x="64745" y="89437"/>
                </a:lnTo>
                <a:lnTo>
                  <a:pt x="64745" y="85363"/>
                </a:lnTo>
                <a:lnTo>
                  <a:pt x="68842" y="85363"/>
                </a:lnTo>
                <a:lnTo>
                  <a:pt x="68842" y="81272"/>
                </a:lnTo>
                <a:lnTo>
                  <a:pt x="72939" y="81272"/>
                </a:lnTo>
                <a:lnTo>
                  <a:pt x="72939" y="73511"/>
                </a:lnTo>
                <a:close/>
              </a:path>
              <a:path w="81279" h="97789">
                <a:moveTo>
                  <a:pt x="81133" y="36747"/>
                </a:moveTo>
                <a:lnTo>
                  <a:pt x="72939" y="36747"/>
                </a:lnTo>
                <a:lnTo>
                  <a:pt x="64745" y="57182"/>
                </a:lnTo>
                <a:lnTo>
                  <a:pt x="56551" y="57182"/>
                </a:lnTo>
                <a:lnTo>
                  <a:pt x="56551" y="65346"/>
                </a:lnTo>
                <a:lnTo>
                  <a:pt x="52454" y="65346"/>
                </a:lnTo>
                <a:lnTo>
                  <a:pt x="52454" y="69420"/>
                </a:lnTo>
                <a:lnTo>
                  <a:pt x="48341" y="69420"/>
                </a:lnTo>
                <a:lnTo>
                  <a:pt x="48341" y="73511"/>
                </a:lnTo>
                <a:lnTo>
                  <a:pt x="77036" y="73511"/>
                </a:lnTo>
                <a:lnTo>
                  <a:pt x="77036" y="61256"/>
                </a:lnTo>
                <a:lnTo>
                  <a:pt x="72939" y="61256"/>
                </a:lnTo>
                <a:lnTo>
                  <a:pt x="81133" y="40837"/>
                </a:lnTo>
                <a:lnTo>
                  <a:pt x="81133" y="36747"/>
                </a:lnTo>
                <a:close/>
              </a:path>
              <a:path w="81279" h="97789">
                <a:moveTo>
                  <a:pt x="77036" y="57182"/>
                </a:moveTo>
                <a:lnTo>
                  <a:pt x="72939" y="61256"/>
                </a:lnTo>
                <a:lnTo>
                  <a:pt x="77036" y="61256"/>
                </a:lnTo>
                <a:lnTo>
                  <a:pt x="77036" y="57182"/>
                </a:lnTo>
                <a:close/>
              </a:path>
              <a:path w="81279" h="97789">
                <a:moveTo>
                  <a:pt x="60648" y="53092"/>
                </a:moveTo>
                <a:lnTo>
                  <a:pt x="60648" y="57182"/>
                </a:lnTo>
                <a:lnTo>
                  <a:pt x="64745" y="57182"/>
                </a:lnTo>
                <a:lnTo>
                  <a:pt x="60648" y="53092"/>
                </a:lnTo>
                <a:close/>
              </a:path>
              <a:path w="81279" h="97789">
                <a:moveTo>
                  <a:pt x="72939" y="36747"/>
                </a:moveTo>
                <a:lnTo>
                  <a:pt x="60648" y="40837"/>
                </a:lnTo>
                <a:lnTo>
                  <a:pt x="60648" y="53092"/>
                </a:lnTo>
                <a:lnTo>
                  <a:pt x="64745" y="57182"/>
                </a:lnTo>
                <a:lnTo>
                  <a:pt x="72939" y="36747"/>
                </a:lnTo>
                <a:close/>
              </a:path>
              <a:path w="81279" h="97789">
                <a:moveTo>
                  <a:pt x="81133" y="28582"/>
                </a:moveTo>
                <a:lnTo>
                  <a:pt x="52454" y="28582"/>
                </a:lnTo>
                <a:lnTo>
                  <a:pt x="56551" y="32673"/>
                </a:lnTo>
                <a:lnTo>
                  <a:pt x="52454" y="32673"/>
                </a:lnTo>
                <a:lnTo>
                  <a:pt x="56551" y="36747"/>
                </a:lnTo>
                <a:lnTo>
                  <a:pt x="56551" y="49001"/>
                </a:lnTo>
                <a:lnTo>
                  <a:pt x="60648" y="53092"/>
                </a:lnTo>
                <a:lnTo>
                  <a:pt x="60648" y="40837"/>
                </a:lnTo>
                <a:lnTo>
                  <a:pt x="72939" y="36747"/>
                </a:lnTo>
                <a:lnTo>
                  <a:pt x="81133" y="36747"/>
                </a:lnTo>
                <a:lnTo>
                  <a:pt x="81133" y="32673"/>
                </a:lnTo>
                <a:lnTo>
                  <a:pt x="56551" y="32673"/>
                </a:lnTo>
                <a:lnTo>
                  <a:pt x="52454" y="30632"/>
                </a:lnTo>
                <a:lnTo>
                  <a:pt x="81133" y="30632"/>
                </a:lnTo>
                <a:lnTo>
                  <a:pt x="81133" y="28582"/>
                </a:lnTo>
                <a:close/>
              </a:path>
              <a:path w="81279" h="97789">
                <a:moveTo>
                  <a:pt x="52454" y="28582"/>
                </a:moveTo>
                <a:lnTo>
                  <a:pt x="52454" y="30632"/>
                </a:lnTo>
                <a:lnTo>
                  <a:pt x="56551" y="32673"/>
                </a:lnTo>
                <a:lnTo>
                  <a:pt x="52454" y="28582"/>
                </a:lnTo>
                <a:close/>
              </a:path>
              <a:path w="81279" h="97789">
                <a:moveTo>
                  <a:pt x="77036" y="20418"/>
                </a:moveTo>
                <a:lnTo>
                  <a:pt x="44663" y="20418"/>
                </a:lnTo>
                <a:lnTo>
                  <a:pt x="44663" y="24492"/>
                </a:lnTo>
                <a:lnTo>
                  <a:pt x="48341" y="24492"/>
                </a:lnTo>
                <a:lnTo>
                  <a:pt x="48341" y="28582"/>
                </a:lnTo>
                <a:lnTo>
                  <a:pt x="52454" y="30632"/>
                </a:lnTo>
                <a:lnTo>
                  <a:pt x="52454" y="28582"/>
                </a:lnTo>
                <a:lnTo>
                  <a:pt x="81133" y="28582"/>
                </a:lnTo>
                <a:lnTo>
                  <a:pt x="77036" y="24492"/>
                </a:lnTo>
                <a:lnTo>
                  <a:pt x="77036" y="20418"/>
                </a:lnTo>
                <a:close/>
              </a:path>
              <a:path w="81279" h="97789">
                <a:moveTo>
                  <a:pt x="44663" y="20418"/>
                </a:moveTo>
                <a:lnTo>
                  <a:pt x="32372" y="20418"/>
                </a:lnTo>
                <a:lnTo>
                  <a:pt x="40566" y="24492"/>
                </a:lnTo>
                <a:lnTo>
                  <a:pt x="44663" y="20418"/>
                </a:lnTo>
                <a:close/>
              </a:path>
              <a:path w="81279" h="97789">
                <a:moveTo>
                  <a:pt x="64745" y="8164"/>
                </a:moveTo>
                <a:lnTo>
                  <a:pt x="11888" y="8164"/>
                </a:lnTo>
                <a:lnTo>
                  <a:pt x="11888" y="12254"/>
                </a:lnTo>
                <a:lnTo>
                  <a:pt x="64745" y="12254"/>
                </a:lnTo>
                <a:lnTo>
                  <a:pt x="64745" y="8164"/>
                </a:lnTo>
                <a:close/>
              </a:path>
              <a:path w="81279" h="97789">
                <a:moveTo>
                  <a:pt x="40566" y="0"/>
                </a:moveTo>
                <a:lnTo>
                  <a:pt x="15985" y="4073"/>
                </a:lnTo>
                <a:lnTo>
                  <a:pt x="15985" y="8164"/>
                </a:lnTo>
                <a:lnTo>
                  <a:pt x="60648" y="8164"/>
                </a:lnTo>
                <a:lnTo>
                  <a:pt x="60648" y="4073"/>
                </a:lnTo>
                <a:lnTo>
                  <a:pt x="405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81170" y="2121629"/>
            <a:ext cx="0" cy="683260"/>
          </a:xfrm>
          <a:custGeom>
            <a:avLst/>
            <a:gdLst/>
            <a:ahLst/>
            <a:cxnLst/>
            <a:rect l="l" t="t" r="r" b="b"/>
            <a:pathLst>
              <a:path h="683260">
                <a:moveTo>
                  <a:pt x="0" y="0"/>
                </a:moveTo>
                <a:lnTo>
                  <a:pt x="0" y="682890"/>
                </a:lnTo>
              </a:path>
            </a:pathLst>
          </a:custGeom>
          <a:ln w="24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290729" y="2080990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1460" y="2369737"/>
            <a:ext cx="172721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698620" y="2133882"/>
            <a:ext cx="162560" cy="866140"/>
          </a:xfrm>
          <a:custGeom>
            <a:avLst/>
            <a:gdLst/>
            <a:ahLst/>
            <a:cxnLst/>
            <a:rect l="l" t="t" r="r" b="b"/>
            <a:pathLst>
              <a:path w="162560" h="866139">
                <a:moveTo>
                  <a:pt x="0" y="865855"/>
                </a:moveTo>
                <a:lnTo>
                  <a:pt x="162267" y="865855"/>
                </a:lnTo>
                <a:lnTo>
                  <a:pt x="162267" y="0"/>
                </a:lnTo>
                <a:lnTo>
                  <a:pt x="0" y="0"/>
                </a:lnTo>
                <a:lnTo>
                  <a:pt x="0" y="865855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89194" y="2398137"/>
            <a:ext cx="296546" cy="126364"/>
          </a:xfrm>
          <a:custGeom>
            <a:avLst/>
            <a:gdLst/>
            <a:ahLst/>
            <a:cxnLst/>
            <a:rect l="l" t="t" r="r" b="b"/>
            <a:pathLst>
              <a:path w="296545" h="126364">
                <a:moveTo>
                  <a:pt x="292162" y="121708"/>
                </a:moveTo>
                <a:lnTo>
                  <a:pt x="36604" y="121708"/>
                </a:lnTo>
                <a:lnTo>
                  <a:pt x="40634" y="125798"/>
                </a:lnTo>
                <a:lnTo>
                  <a:pt x="292162" y="125798"/>
                </a:lnTo>
                <a:lnTo>
                  <a:pt x="292162" y="121708"/>
                </a:lnTo>
                <a:close/>
              </a:path>
              <a:path w="296545" h="126364">
                <a:moveTo>
                  <a:pt x="15951" y="0"/>
                </a:moveTo>
                <a:lnTo>
                  <a:pt x="4197" y="0"/>
                </a:lnTo>
                <a:lnTo>
                  <a:pt x="4197" y="4073"/>
                </a:lnTo>
                <a:lnTo>
                  <a:pt x="0" y="8164"/>
                </a:lnTo>
                <a:lnTo>
                  <a:pt x="0" y="16328"/>
                </a:lnTo>
                <a:lnTo>
                  <a:pt x="32406" y="117617"/>
                </a:lnTo>
                <a:lnTo>
                  <a:pt x="32406" y="121708"/>
                </a:lnTo>
                <a:lnTo>
                  <a:pt x="296360" y="121708"/>
                </a:lnTo>
                <a:lnTo>
                  <a:pt x="296360" y="109855"/>
                </a:lnTo>
                <a:lnTo>
                  <a:pt x="57089" y="109855"/>
                </a:lnTo>
                <a:lnTo>
                  <a:pt x="44663" y="101691"/>
                </a:lnTo>
                <a:lnTo>
                  <a:pt x="54447" y="101691"/>
                </a:lnTo>
                <a:lnTo>
                  <a:pt x="24178" y="8164"/>
                </a:lnTo>
                <a:lnTo>
                  <a:pt x="24178" y="4073"/>
                </a:lnTo>
                <a:lnTo>
                  <a:pt x="20149" y="4073"/>
                </a:lnTo>
                <a:lnTo>
                  <a:pt x="15951" y="0"/>
                </a:lnTo>
                <a:close/>
              </a:path>
              <a:path w="296545" h="126364">
                <a:moveTo>
                  <a:pt x="54447" y="101691"/>
                </a:moveTo>
                <a:lnTo>
                  <a:pt x="44663" y="101691"/>
                </a:lnTo>
                <a:lnTo>
                  <a:pt x="57089" y="109855"/>
                </a:lnTo>
                <a:lnTo>
                  <a:pt x="54447" y="101691"/>
                </a:lnTo>
                <a:close/>
              </a:path>
              <a:path w="296545" h="126364">
                <a:moveTo>
                  <a:pt x="292162" y="101691"/>
                </a:moveTo>
                <a:lnTo>
                  <a:pt x="54447" y="101691"/>
                </a:lnTo>
                <a:lnTo>
                  <a:pt x="57089" y="109855"/>
                </a:lnTo>
                <a:lnTo>
                  <a:pt x="296360" y="109855"/>
                </a:lnTo>
                <a:lnTo>
                  <a:pt x="292162" y="105782"/>
                </a:lnTo>
                <a:lnTo>
                  <a:pt x="292162" y="1016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67629" y="2398137"/>
            <a:ext cx="137795" cy="215264"/>
          </a:xfrm>
          <a:custGeom>
            <a:avLst/>
            <a:gdLst/>
            <a:ahLst/>
            <a:cxnLst/>
            <a:rect l="l" t="t" r="r" b="b"/>
            <a:pathLst>
              <a:path w="137795" h="215264">
                <a:moveTo>
                  <a:pt x="15951" y="0"/>
                </a:moveTo>
                <a:lnTo>
                  <a:pt x="4029" y="0"/>
                </a:lnTo>
                <a:lnTo>
                  <a:pt x="4029" y="4073"/>
                </a:lnTo>
                <a:lnTo>
                  <a:pt x="0" y="8164"/>
                </a:lnTo>
                <a:lnTo>
                  <a:pt x="0" y="16328"/>
                </a:lnTo>
                <a:lnTo>
                  <a:pt x="56417" y="207071"/>
                </a:lnTo>
                <a:lnTo>
                  <a:pt x="60615" y="211145"/>
                </a:lnTo>
                <a:lnTo>
                  <a:pt x="60615" y="215235"/>
                </a:lnTo>
                <a:lnTo>
                  <a:pt x="72872" y="215235"/>
                </a:lnTo>
                <a:lnTo>
                  <a:pt x="76902" y="211145"/>
                </a:lnTo>
                <a:lnTo>
                  <a:pt x="81100" y="211145"/>
                </a:lnTo>
                <a:lnTo>
                  <a:pt x="81100" y="207071"/>
                </a:lnTo>
                <a:lnTo>
                  <a:pt x="83396" y="199309"/>
                </a:lnTo>
                <a:lnTo>
                  <a:pt x="56417" y="199309"/>
                </a:lnTo>
                <a:lnTo>
                  <a:pt x="68777" y="157927"/>
                </a:lnTo>
                <a:lnTo>
                  <a:pt x="24178" y="8164"/>
                </a:lnTo>
                <a:lnTo>
                  <a:pt x="24178" y="4073"/>
                </a:lnTo>
                <a:lnTo>
                  <a:pt x="19981" y="4073"/>
                </a:lnTo>
                <a:lnTo>
                  <a:pt x="15951" y="0"/>
                </a:lnTo>
                <a:close/>
              </a:path>
              <a:path w="137795" h="215264">
                <a:moveTo>
                  <a:pt x="68777" y="157927"/>
                </a:moveTo>
                <a:lnTo>
                  <a:pt x="56417" y="199309"/>
                </a:lnTo>
                <a:lnTo>
                  <a:pt x="81100" y="199309"/>
                </a:lnTo>
                <a:lnTo>
                  <a:pt x="68777" y="157927"/>
                </a:lnTo>
                <a:close/>
              </a:path>
              <a:path w="137795" h="215264">
                <a:moveTo>
                  <a:pt x="133991" y="0"/>
                </a:moveTo>
                <a:lnTo>
                  <a:pt x="121566" y="0"/>
                </a:lnTo>
                <a:lnTo>
                  <a:pt x="117536" y="4073"/>
                </a:lnTo>
                <a:lnTo>
                  <a:pt x="113506" y="4073"/>
                </a:lnTo>
                <a:lnTo>
                  <a:pt x="113506" y="8164"/>
                </a:lnTo>
                <a:lnTo>
                  <a:pt x="68777" y="157927"/>
                </a:lnTo>
                <a:lnTo>
                  <a:pt x="81100" y="199309"/>
                </a:lnTo>
                <a:lnTo>
                  <a:pt x="83396" y="199309"/>
                </a:lnTo>
                <a:lnTo>
                  <a:pt x="137518" y="16328"/>
                </a:lnTo>
                <a:lnTo>
                  <a:pt x="137518" y="8164"/>
                </a:lnTo>
                <a:lnTo>
                  <a:pt x="133991" y="4073"/>
                </a:lnTo>
                <a:lnTo>
                  <a:pt x="1339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57647" y="2402210"/>
            <a:ext cx="134620" cy="211454"/>
          </a:xfrm>
          <a:custGeom>
            <a:avLst/>
            <a:gdLst/>
            <a:ahLst/>
            <a:cxnLst/>
            <a:rect l="l" t="t" r="r" b="b"/>
            <a:pathLst>
              <a:path w="134620" h="211455">
                <a:moveTo>
                  <a:pt x="16455" y="0"/>
                </a:moveTo>
                <a:lnTo>
                  <a:pt x="4197" y="0"/>
                </a:lnTo>
                <a:lnTo>
                  <a:pt x="4197" y="4090"/>
                </a:lnTo>
                <a:lnTo>
                  <a:pt x="0" y="8180"/>
                </a:lnTo>
                <a:lnTo>
                  <a:pt x="0" y="16345"/>
                </a:lnTo>
                <a:lnTo>
                  <a:pt x="52891" y="202997"/>
                </a:lnTo>
                <a:lnTo>
                  <a:pt x="57089" y="207071"/>
                </a:lnTo>
                <a:lnTo>
                  <a:pt x="57089" y="211162"/>
                </a:lnTo>
                <a:lnTo>
                  <a:pt x="69346" y="211162"/>
                </a:lnTo>
                <a:lnTo>
                  <a:pt x="73040" y="207071"/>
                </a:lnTo>
                <a:lnTo>
                  <a:pt x="77070" y="207071"/>
                </a:lnTo>
                <a:lnTo>
                  <a:pt x="77070" y="202997"/>
                </a:lnTo>
                <a:lnTo>
                  <a:pt x="79444" y="195236"/>
                </a:lnTo>
                <a:lnTo>
                  <a:pt x="52891" y="195236"/>
                </a:lnTo>
                <a:lnTo>
                  <a:pt x="65500" y="153923"/>
                </a:lnTo>
                <a:lnTo>
                  <a:pt x="24682" y="8180"/>
                </a:lnTo>
                <a:lnTo>
                  <a:pt x="24682" y="4090"/>
                </a:lnTo>
                <a:lnTo>
                  <a:pt x="20652" y="4090"/>
                </a:lnTo>
                <a:lnTo>
                  <a:pt x="16455" y="0"/>
                </a:lnTo>
                <a:close/>
              </a:path>
              <a:path w="134620" h="211455">
                <a:moveTo>
                  <a:pt x="65500" y="153923"/>
                </a:moveTo>
                <a:lnTo>
                  <a:pt x="52891" y="195236"/>
                </a:lnTo>
                <a:lnTo>
                  <a:pt x="77070" y="195236"/>
                </a:lnTo>
                <a:lnTo>
                  <a:pt x="65500" y="153923"/>
                </a:lnTo>
                <a:close/>
              </a:path>
              <a:path w="134620" h="211455">
                <a:moveTo>
                  <a:pt x="129962" y="0"/>
                </a:moveTo>
                <a:lnTo>
                  <a:pt x="117704" y="0"/>
                </a:lnTo>
                <a:lnTo>
                  <a:pt x="114010" y="4090"/>
                </a:lnTo>
                <a:lnTo>
                  <a:pt x="109980" y="4090"/>
                </a:lnTo>
                <a:lnTo>
                  <a:pt x="109980" y="8180"/>
                </a:lnTo>
                <a:lnTo>
                  <a:pt x="65500" y="153923"/>
                </a:lnTo>
                <a:lnTo>
                  <a:pt x="77070" y="195236"/>
                </a:lnTo>
                <a:lnTo>
                  <a:pt x="79444" y="195236"/>
                </a:lnTo>
                <a:lnTo>
                  <a:pt x="134159" y="16345"/>
                </a:lnTo>
                <a:lnTo>
                  <a:pt x="134159" y="8180"/>
                </a:lnTo>
                <a:lnTo>
                  <a:pt x="129962" y="4090"/>
                </a:lnTo>
                <a:lnTo>
                  <a:pt x="1299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472518" y="2402210"/>
            <a:ext cx="109854" cy="211454"/>
          </a:xfrm>
          <a:custGeom>
            <a:avLst/>
            <a:gdLst/>
            <a:ahLst/>
            <a:cxnLst/>
            <a:rect l="l" t="t" r="r" b="b"/>
            <a:pathLst>
              <a:path w="109854" h="211455">
                <a:moveTo>
                  <a:pt x="16455" y="89453"/>
                </a:moveTo>
                <a:lnTo>
                  <a:pt x="4029" y="89453"/>
                </a:lnTo>
                <a:lnTo>
                  <a:pt x="4029" y="93544"/>
                </a:lnTo>
                <a:lnTo>
                  <a:pt x="0" y="97618"/>
                </a:lnTo>
                <a:lnTo>
                  <a:pt x="0" y="105782"/>
                </a:lnTo>
                <a:lnTo>
                  <a:pt x="28208" y="202997"/>
                </a:lnTo>
                <a:lnTo>
                  <a:pt x="32406" y="207071"/>
                </a:lnTo>
                <a:lnTo>
                  <a:pt x="32406" y="211162"/>
                </a:lnTo>
                <a:lnTo>
                  <a:pt x="44663" y="211162"/>
                </a:lnTo>
                <a:lnTo>
                  <a:pt x="48693" y="207071"/>
                </a:lnTo>
                <a:lnTo>
                  <a:pt x="52891" y="207071"/>
                </a:lnTo>
                <a:lnTo>
                  <a:pt x="52891" y="202997"/>
                </a:lnTo>
                <a:lnTo>
                  <a:pt x="55258" y="195236"/>
                </a:lnTo>
                <a:lnTo>
                  <a:pt x="28208" y="195236"/>
                </a:lnTo>
                <a:lnTo>
                  <a:pt x="40832" y="153752"/>
                </a:lnTo>
                <a:lnTo>
                  <a:pt x="24514" y="97618"/>
                </a:lnTo>
                <a:lnTo>
                  <a:pt x="24514" y="93544"/>
                </a:lnTo>
                <a:lnTo>
                  <a:pt x="20484" y="93544"/>
                </a:lnTo>
                <a:lnTo>
                  <a:pt x="16455" y="89453"/>
                </a:lnTo>
                <a:close/>
              </a:path>
              <a:path w="109854" h="211455">
                <a:moveTo>
                  <a:pt x="40832" y="153752"/>
                </a:moveTo>
                <a:lnTo>
                  <a:pt x="28208" y="195236"/>
                </a:lnTo>
                <a:lnTo>
                  <a:pt x="52891" y="195236"/>
                </a:lnTo>
                <a:lnTo>
                  <a:pt x="40832" y="153752"/>
                </a:lnTo>
                <a:close/>
              </a:path>
              <a:path w="109854" h="211455">
                <a:moveTo>
                  <a:pt x="105783" y="0"/>
                </a:moveTo>
                <a:lnTo>
                  <a:pt x="93357" y="0"/>
                </a:lnTo>
                <a:lnTo>
                  <a:pt x="89327" y="4090"/>
                </a:lnTo>
                <a:lnTo>
                  <a:pt x="85130" y="4090"/>
                </a:lnTo>
                <a:lnTo>
                  <a:pt x="85130" y="8180"/>
                </a:lnTo>
                <a:lnTo>
                  <a:pt x="40832" y="153752"/>
                </a:lnTo>
                <a:lnTo>
                  <a:pt x="52891" y="195236"/>
                </a:lnTo>
                <a:lnTo>
                  <a:pt x="55258" y="195236"/>
                </a:lnTo>
                <a:lnTo>
                  <a:pt x="109812" y="16345"/>
                </a:lnTo>
                <a:lnTo>
                  <a:pt x="109812" y="8180"/>
                </a:lnTo>
                <a:lnTo>
                  <a:pt x="105783" y="4090"/>
                </a:lnTo>
                <a:lnTo>
                  <a:pt x="105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188531" y="2495746"/>
            <a:ext cx="300991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440" y="0"/>
                </a:lnTo>
              </a:path>
            </a:pathLst>
          </a:custGeom>
          <a:ln w="24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32665" y="2325028"/>
            <a:ext cx="422909" cy="366395"/>
          </a:xfrm>
          <a:custGeom>
            <a:avLst/>
            <a:gdLst/>
            <a:ahLst/>
            <a:cxnLst/>
            <a:rect l="l" t="t" r="r" b="b"/>
            <a:pathLst>
              <a:path w="422909" h="366394">
                <a:moveTo>
                  <a:pt x="0" y="365946"/>
                </a:moveTo>
                <a:lnTo>
                  <a:pt x="422460" y="365946"/>
                </a:lnTo>
                <a:lnTo>
                  <a:pt x="422460" y="0"/>
                </a:lnTo>
                <a:lnTo>
                  <a:pt x="0" y="0"/>
                </a:lnTo>
                <a:lnTo>
                  <a:pt x="0" y="36594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020744" y="2312772"/>
            <a:ext cx="459105" cy="402591"/>
          </a:xfrm>
          <a:custGeom>
            <a:avLst/>
            <a:gdLst/>
            <a:ahLst/>
            <a:cxnLst/>
            <a:rect l="l" t="t" r="r" b="b"/>
            <a:pathLst>
              <a:path w="459104" h="402589">
                <a:moveTo>
                  <a:pt x="454531" y="398217"/>
                </a:moveTo>
                <a:lnTo>
                  <a:pt x="3694" y="398217"/>
                </a:lnTo>
                <a:lnTo>
                  <a:pt x="7891" y="402291"/>
                </a:lnTo>
                <a:lnTo>
                  <a:pt x="454531" y="402291"/>
                </a:lnTo>
                <a:lnTo>
                  <a:pt x="454531" y="398217"/>
                </a:lnTo>
                <a:close/>
              </a:path>
              <a:path w="459104" h="402589">
                <a:moveTo>
                  <a:pt x="11921" y="0"/>
                </a:moveTo>
                <a:lnTo>
                  <a:pt x="7891" y="0"/>
                </a:lnTo>
                <a:lnTo>
                  <a:pt x="0" y="8164"/>
                </a:lnTo>
                <a:lnTo>
                  <a:pt x="0" y="398217"/>
                </a:lnTo>
                <a:lnTo>
                  <a:pt x="458561" y="398217"/>
                </a:lnTo>
                <a:lnTo>
                  <a:pt x="458561" y="390036"/>
                </a:lnTo>
                <a:lnTo>
                  <a:pt x="24178" y="390036"/>
                </a:lnTo>
                <a:lnTo>
                  <a:pt x="11921" y="378200"/>
                </a:lnTo>
                <a:lnTo>
                  <a:pt x="24178" y="378200"/>
                </a:lnTo>
                <a:lnTo>
                  <a:pt x="24178" y="24090"/>
                </a:lnTo>
                <a:lnTo>
                  <a:pt x="11921" y="24090"/>
                </a:lnTo>
                <a:lnTo>
                  <a:pt x="11921" y="0"/>
                </a:lnTo>
                <a:close/>
              </a:path>
              <a:path w="459104" h="402589">
                <a:moveTo>
                  <a:pt x="24178" y="378200"/>
                </a:moveTo>
                <a:lnTo>
                  <a:pt x="11921" y="378200"/>
                </a:lnTo>
                <a:lnTo>
                  <a:pt x="24178" y="390036"/>
                </a:lnTo>
                <a:lnTo>
                  <a:pt x="24178" y="378200"/>
                </a:lnTo>
                <a:close/>
              </a:path>
              <a:path w="459104" h="402589">
                <a:moveTo>
                  <a:pt x="434382" y="378200"/>
                </a:moveTo>
                <a:lnTo>
                  <a:pt x="24178" y="378200"/>
                </a:lnTo>
                <a:lnTo>
                  <a:pt x="24178" y="390036"/>
                </a:lnTo>
                <a:lnTo>
                  <a:pt x="434382" y="390036"/>
                </a:lnTo>
                <a:lnTo>
                  <a:pt x="434382" y="378200"/>
                </a:lnTo>
                <a:close/>
              </a:path>
              <a:path w="459104" h="402589">
                <a:moveTo>
                  <a:pt x="434382" y="12254"/>
                </a:moveTo>
                <a:lnTo>
                  <a:pt x="434382" y="390036"/>
                </a:lnTo>
                <a:lnTo>
                  <a:pt x="446303" y="378200"/>
                </a:lnTo>
                <a:lnTo>
                  <a:pt x="458561" y="378200"/>
                </a:lnTo>
                <a:lnTo>
                  <a:pt x="458561" y="24090"/>
                </a:lnTo>
                <a:lnTo>
                  <a:pt x="446303" y="24090"/>
                </a:lnTo>
                <a:lnTo>
                  <a:pt x="434382" y="12254"/>
                </a:lnTo>
                <a:close/>
              </a:path>
              <a:path w="459104" h="402589">
                <a:moveTo>
                  <a:pt x="458561" y="378200"/>
                </a:moveTo>
                <a:lnTo>
                  <a:pt x="446303" y="378200"/>
                </a:lnTo>
                <a:lnTo>
                  <a:pt x="434382" y="390036"/>
                </a:lnTo>
                <a:lnTo>
                  <a:pt x="458561" y="390036"/>
                </a:lnTo>
                <a:lnTo>
                  <a:pt x="458561" y="378200"/>
                </a:lnTo>
                <a:close/>
              </a:path>
              <a:path w="459104" h="402589">
                <a:moveTo>
                  <a:pt x="454531" y="0"/>
                </a:moveTo>
                <a:lnTo>
                  <a:pt x="11921" y="0"/>
                </a:lnTo>
                <a:lnTo>
                  <a:pt x="11921" y="24090"/>
                </a:lnTo>
                <a:lnTo>
                  <a:pt x="24178" y="12254"/>
                </a:lnTo>
                <a:lnTo>
                  <a:pt x="458561" y="12254"/>
                </a:lnTo>
                <a:lnTo>
                  <a:pt x="458561" y="8164"/>
                </a:lnTo>
                <a:lnTo>
                  <a:pt x="454531" y="4090"/>
                </a:lnTo>
                <a:lnTo>
                  <a:pt x="454531" y="0"/>
                </a:lnTo>
                <a:close/>
              </a:path>
              <a:path w="459104" h="402589">
                <a:moveTo>
                  <a:pt x="24178" y="12254"/>
                </a:moveTo>
                <a:lnTo>
                  <a:pt x="11921" y="24090"/>
                </a:lnTo>
                <a:lnTo>
                  <a:pt x="24178" y="24090"/>
                </a:lnTo>
                <a:lnTo>
                  <a:pt x="24178" y="12254"/>
                </a:lnTo>
                <a:close/>
              </a:path>
              <a:path w="459104" h="402589">
                <a:moveTo>
                  <a:pt x="434382" y="12254"/>
                </a:moveTo>
                <a:lnTo>
                  <a:pt x="24178" y="12254"/>
                </a:lnTo>
                <a:lnTo>
                  <a:pt x="24178" y="24090"/>
                </a:lnTo>
                <a:lnTo>
                  <a:pt x="434382" y="24090"/>
                </a:lnTo>
                <a:lnTo>
                  <a:pt x="434382" y="12254"/>
                </a:lnTo>
                <a:close/>
              </a:path>
              <a:path w="459104" h="402589">
                <a:moveTo>
                  <a:pt x="458561" y="12254"/>
                </a:moveTo>
                <a:lnTo>
                  <a:pt x="434382" y="12254"/>
                </a:lnTo>
                <a:lnTo>
                  <a:pt x="446303" y="24090"/>
                </a:lnTo>
                <a:lnTo>
                  <a:pt x="458561" y="24090"/>
                </a:lnTo>
                <a:lnTo>
                  <a:pt x="458561" y="12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39451" y="2414465"/>
            <a:ext cx="284480" cy="126364"/>
          </a:xfrm>
          <a:custGeom>
            <a:avLst/>
            <a:gdLst/>
            <a:ahLst/>
            <a:cxnLst/>
            <a:rect l="l" t="t" r="r" b="b"/>
            <a:pathLst>
              <a:path w="284479" h="126364">
                <a:moveTo>
                  <a:pt x="280241" y="121708"/>
                </a:moveTo>
                <a:lnTo>
                  <a:pt x="32406" y="121708"/>
                </a:lnTo>
                <a:lnTo>
                  <a:pt x="36436" y="125798"/>
                </a:lnTo>
                <a:lnTo>
                  <a:pt x="280241" y="125798"/>
                </a:lnTo>
                <a:lnTo>
                  <a:pt x="280241" y="121708"/>
                </a:lnTo>
                <a:close/>
              </a:path>
              <a:path w="284479" h="126364">
                <a:moveTo>
                  <a:pt x="16455" y="0"/>
                </a:moveTo>
                <a:lnTo>
                  <a:pt x="4029" y="0"/>
                </a:lnTo>
                <a:lnTo>
                  <a:pt x="4029" y="4090"/>
                </a:lnTo>
                <a:lnTo>
                  <a:pt x="0" y="7761"/>
                </a:lnTo>
                <a:lnTo>
                  <a:pt x="0" y="15926"/>
                </a:lnTo>
                <a:lnTo>
                  <a:pt x="28208" y="117634"/>
                </a:lnTo>
                <a:lnTo>
                  <a:pt x="28208" y="121708"/>
                </a:lnTo>
                <a:lnTo>
                  <a:pt x="284438" y="121708"/>
                </a:lnTo>
                <a:lnTo>
                  <a:pt x="284438" y="109470"/>
                </a:lnTo>
                <a:lnTo>
                  <a:pt x="52891" y="109470"/>
                </a:lnTo>
                <a:lnTo>
                  <a:pt x="40634" y="101289"/>
                </a:lnTo>
                <a:lnTo>
                  <a:pt x="50609" y="101289"/>
                </a:lnTo>
                <a:lnTo>
                  <a:pt x="24514" y="7761"/>
                </a:lnTo>
                <a:lnTo>
                  <a:pt x="24514" y="4090"/>
                </a:lnTo>
                <a:lnTo>
                  <a:pt x="20484" y="4090"/>
                </a:lnTo>
                <a:lnTo>
                  <a:pt x="16455" y="0"/>
                </a:lnTo>
                <a:close/>
              </a:path>
              <a:path w="284479" h="126364">
                <a:moveTo>
                  <a:pt x="50609" y="101289"/>
                </a:moveTo>
                <a:lnTo>
                  <a:pt x="40634" y="101289"/>
                </a:lnTo>
                <a:lnTo>
                  <a:pt x="52891" y="109470"/>
                </a:lnTo>
                <a:lnTo>
                  <a:pt x="50609" y="101289"/>
                </a:lnTo>
                <a:close/>
              </a:path>
              <a:path w="284479" h="126364">
                <a:moveTo>
                  <a:pt x="280241" y="101289"/>
                </a:moveTo>
                <a:lnTo>
                  <a:pt x="50609" y="101289"/>
                </a:lnTo>
                <a:lnTo>
                  <a:pt x="52891" y="109470"/>
                </a:lnTo>
                <a:lnTo>
                  <a:pt x="284438" y="109470"/>
                </a:lnTo>
                <a:lnTo>
                  <a:pt x="280241" y="105379"/>
                </a:lnTo>
                <a:lnTo>
                  <a:pt x="280241" y="101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21913" y="2414465"/>
            <a:ext cx="130175" cy="211454"/>
          </a:xfrm>
          <a:custGeom>
            <a:avLst/>
            <a:gdLst/>
            <a:ahLst/>
            <a:cxnLst/>
            <a:rect l="l" t="t" r="r" b="b"/>
            <a:pathLst>
              <a:path w="130175" h="211455">
                <a:moveTo>
                  <a:pt x="15951" y="0"/>
                </a:moveTo>
                <a:lnTo>
                  <a:pt x="4029" y="0"/>
                </a:lnTo>
                <a:lnTo>
                  <a:pt x="4029" y="4090"/>
                </a:lnTo>
                <a:lnTo>
                  <a:pt x="0" y="7761"/>
                </a:lnTo>
                <a:lnTo>
                  <a:pt x="0" y="15926"/>
                </a:lnTo>
                <a:lnTo>
                  <a:pt x="52723" y="202997"/>
                </a:lnTo>
                <a:lnTo>
                  <a:pt x="56921" y="207071"/>
                </a:lnTo>
                <a:lnTo>
                  <a:pt x="56921" y="211162"/>
                </a:lnTo>
                <a:lnTo>
                  <a:pt x="68842" y="211162"/>
                </a:lnTo>
                <a:lnTo>
                  <a:pt x="72872" y="207071"/>
                </a:lnTo>
                <a:lnTo>
                  <a:pt x="76902" y="207071"/>
                </a:lnTo>
                <a:lnTo>
                  <a:pt x="76902" y="202997"/>
                </a:lnTo>
                <a:lnTo>
                  <a:pt x="79215" y="194817"/>
                </a:lnTo>
                <a:lnTo>
                  <a:pt x="52723" y="194817"/>
                </a:lnTo>
                <a:lnTo>
                  <a:pt x="64793" y="151856"/>
                </a:lnTo>
                <a:lnTo>
                  <a:pt x="24178" y="7761"/>
                </a:lnTo>
                <a:lnTo>
                  <a:pt x="24178" y="4090"/>
                </a:lnTo>
                <a:lnTo>
                  <a:pt x="19981" y="4090"/>
                </a:lnTo>
                <a:lnTo>
                  <a:pt x="15951" y="0"/>
                </a:lnTo>
                <a:close/>
              </a:path>
              <a:path w="130175" h="211455">
                <a:moveTo>
                  <a:pt x="64793" y="151856"/>
                </a:moveTo>
                <a:lnTo>
                  <a:pt x="52723" y="194817"/>
                </a:lnTo>
                <a:lnTo>
                  <a:pt x="76902" y="194817"/>
                </a:lnTo>
                <a:lnTo>
                  <a:pt x="64793" y="151856"/>
                </a:lnTo>
                <a:close/>
              </a:path>
              <a:path w="130175" h="211455">
                <a:moveTo>
                  <a:pt x="125764" y="0"/>
                </a:moveTo>
                <a:lnTo>
                  <a:pt x="113506" y="0"/>
                </a:lnTo>
                <a:lnTo>
                  <a:pt x="109309" y="4090"/>
                </a:lnTo>
                <a:lnTo>
                  <a:pt x="105279" y="4090"/>
                </a:lnTo>
                <a:lnTo>
                  <a:pt x="105279" y="7761"/>
                </a:lnTo>
                <a:lnTo>
                  <a:pt x="64793" y="151856"/>
                </a:lnTo>
                <a:lnTo>
                  <a:pt x="76902" y="194817"/>
                </a:lnTo>
                <a:lnTo>
                  <a:pt x="79215" y="194817"/>
                </a:lnTo>
                <a:lnTo>
                  <a:pt x="129794" y="15926"/>
                </a:lnTo>
                <a:lnTo>
                  <a:pt x="129794" y="7761"/>
                </a:lnTo>
                <a:lnTo>
                  <a:pt x="125764" y="4090"/>
                </a:lnTo>
                <a:lnTo>
                  <a:pt x="125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12101" y="2418557"/>
            <a:ext cx="133985" cy="207645"/>
          </a:xfrm>
          <a:custGeom>
            <a:avLst/>
            <a:gdLst/>
            <a:ahLst/>
            <a:cxnLst/>
            <a:rect l="l" t="t" r="r" b="b"/>
            <a:pathLst>
              <a:path w="133984" h="207644">
                <a:moveTo>
                  <a:pt x="16287" y="0"/>
                </a:moveTo>
                <a:lnTo>
                  <a:pt x="4029" y="0"/>
                </a:lnTo>
                <a:lnTo>
                  <a:pt x="4029" y="3671"/>
                </a:lnTo>
                <a:lnTo>
                  <a:pt x="0" y="7761"/>
                </a:lnTo>
                <a:lnTo>
                  <a:pt x="0" y="15926"/>
                </a:lnTo>
                <a:lnTo>
                  <a:pt x="52723" y="198907"/>
                </a:lnTo>
                <a:lnTo>
                  <a:pt x="56921" y="202981"/>
                </a:lnTo>
                <a:lnTo>
                  <a:pt x="56921" y="207071"/>
                </a:lnTo>
                <a:lnTo>
                  <a:pt x="69178" y="207071"/>
                </a:lnTo>
                <a:lnTo>
                  <a:pt x="73208" y="202981"/>
                </a:lnTo>
                <a:lnTo>
                  <a:pt x="77406" y="202981"/>
                </a:lnTo>
                <a:lnTo>
                  <a:pt x="77406" y="198907"/>
                </a:lnTo>
                <a:lnTo>
                  <a:pt x="79936" y="190726"/>
                </a:lnTo>
                <a:lnTo>
                  <a:pt x="52723" y="190726"/>
                </a:lnTo>
                <a:lnTo>
                  <a:pt x="65536" y="149664"/>
                </a:lnTo>
                <a:lnTo>
                  <a:pt x="24514" y="7761"/>
                </a:lnTo>
                <a:lnTo>
                  <a:pt x="24514" y="3671"/>
                </a:lnTo>
                <a:lnTo>
                  <a:pt x="20484" y="3671"/>
                </a:lnTo>
                <a:lnTo>
                  <a:pt x="16287" y="0"/>
                </a:lnTo>
                <a:close/>
              </a:path>
              <a:path w="133984" h="207644">
                <a:moveTo>
                  <a:pt x="65536" y="149664"/>
                </a:moveTo>
                <a:lnTo>
                  <a:pt x="52723" y="190726"/>
                </a:lnTo>
                <a:lnTo>
                  <a:pt x="77406" y="190726"/>
                </a:lnTo>
                <a:lnTo>
                  <a:pt x="65536" y="149664"/>
                </a:lnTo>
                <a:close/>
              </a:path>
              <a:path w="133984" h="207644">
                <a:moveTo>
                  <a:pt x="129794" y="0"/>
                </a:moveTo>
                <a:lnTo>
                  <a:pt x="117872" y="0"/>
                </a:lnTo>
                <a:lnTo>
                  <a:pt x="113842" y="3671"/>
                </a:lnTo>
                <a:lnTo>
                  <a:pt x="109812" y="3671"/>
                </a:lnTo>
                <a:lnTo>
                  <a:pt x="109812" y="7761"/>
                </a:lnTo>
                <a:lnTo>
                  <a:pt x="65536" y="149664"/>
                </a:lnTo>
                <a:lnTo>
                  <a:pt x="77406" y="190726"/>
                </a:lnTo>
                <a:lnTo>
                  <a:pt x="79936" y="190726"/>
                </a:lnTo>
                <a:lnTo>
                  <a:pt x="133991" y="15926"/>
                </a:lnTo>
                <a:lnTo>
                  <a:pt x="133991" y="7761"/>
                </a:lnTo>
                <a:lnTo>
                  <a:pt x="129794" y="3671"/>
                </a:lnTo>
                <a:lnTo>
                  <a:pt x="1297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30833" y="2418557"/>
            <a:ext cx="106045" cy="207645"/>
          </a:xfrm>
          <a:custGeom>
            <a:avLst/>
            <a:gdLst/>
            <a:ahLst/>
            <a:cxnLst/>
            <a:rect l="l" t="t" r="r" b="b"/>
            <a:pathLst>
              <a:path w="106045" h="207644">
                <a:moveTo>
                  <a:pt x="16455" y="85363"/>
                </a:moveTo>
                <a:lnTo>
                  <a:pt x="4197" y="85363"/>
                </a:lnTo>
                <a:lnTo>
                  <a:pt x="4197" y="89437"/>
                </a:lnTo>
                <a:lnTo>
                  <a:pt x="0" y="93527"/>
                </a:lnTo>
                <a:lnTo>
                  <a:pt x="0" y="101289"/>
                </a:lnTo>
                <a:lnTo>
                  <a:pt x="28712" y="198907"/>
                </a:lnTo>
                <a:lnTo>
                  <a:pt x="32406" y="202981"/>
                </a:lnTo>
                <a:lnTo>
                  <a:pt x="32406" y="207071"/>
                </a:lnTo>
                <a:lnTo>
                  <a:pt x="44663" y="207071"/>
                </a:lnTo>
                <a:lnTo>
                  <a:pt x="48861" y="202981"/>
                </a:lnTo>
                <a:lnTo>
                  <a:pt x="52891" y="202981"/>
                </a:lnTo>
                <a:lnTo>
                  <a:pt x="52891" y="198907"/>
                </a:lnTo>
                <a:lnTo>
                  <a:pt x="55256" y="190726"/>
                </a:lnTo>
                <a:lnTo>
                  <a:pt x="28712" y="190726"/>
                </a:lnTo>
                <a:lnTo>
                  <a:pt x="40739" y="148855"/>
                </a:lnTo>
                <a:lnTo>
                  <a:pt x="24682" y="93527"/>
                </a:lnTo>
                <a:lnTo>
                  <a:pt x="24682" y="89437"/>
                </a:lnTo>
                <a:lnTo>
                  <a:pt x="20484" y="89437"/>
                </a:lnTo>
                <a:lnTo>
                  <a:pt x="16455" y="85363"/>
                </a:lnTo>
                <a:close/>
              </a:path>
              <a:path w="106045" h="207644">
                <a:moveTo>
                  <a:pt x="40739" y="148855"/>
                </a:moveTo>
                <a:lnTo>
                  <a:pt x="28712" y="190726"/>
                </a:lnTo>
                <a:lnTo>
                  <a:pt x="52891" y="190726"/>
                </a:lnTo>
                <a:lnTo>
                  <a:pt x="40739" y="148855"/>
                </a:lnTo>
                <a:close/>
              </a:path>
              <a:path w="106045" h="207644">
                <a:moveTo>
                  <a:pt x="101753" y="0"/>
                </a:moveTo>
                <a:lnTo>
                  <a:pt x="89327" y="0"/>
                </a:lnTo>
                <a:lnTo>
                  <a:pt x="85298" y="3671"/>
                </a:lnTo>
                <a:lnTo>
                  <a:pt x="81268" y="3671"/>
                </a:lnTo>
                <a:lnTo>
                  <a:pt x="81268" y="7761"/>
                </a:lnTo>
                <a:lnTo>
                  <a:pt x="40739" y="148855"/>
                </a:lnTo>
                <a:lnTo>
                  <a:pt x="52891" y="190726"/>
                </a:lnTo>
                <a:lnTo>
                  <a:pt x="55256" y="190726"/>
                </a:lnTo>
                <a:lnTo>
                  <a:pt x="105783" y="15926"/>
                </a:lnTo>
                <a:lnTo>
                  <a:pt x="105783" y="7761"/>
                </a:lnTo>
                <a:lnTo>
                  <a:pt x="101753" y="3671"/>
                </a:lnTo>
                <a:lnTo>
                  <a:pt x="10175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455125" y="2511883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4">
                <a:moveTo>
                  <a:pt x="0" y="0"/>
                </a:moveTo>
                <a:lnTo>
                  <a:pt x="292162" y="0"/>
                </a:lnTo>
              </a:path>
            </a:pathLst>
          </a:custGeom>
          <a:ln w="241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327751" y="2113465"/>
            <a:ext cx="0" cy="683260"/>
          </a:xfrm>
          <a:custGeom>
            <a:avLst/>
            <a:gdLst/>
            <a:ahLst/>
            <a:cxnLst/>
            <a:rect l="l" t="t" r="r" b="b"/>
            <a:pathLst>
              <a:path h="683260">
                <a:moveTo>
                  <a:pt x="0" y="0"/>
                </a:moveTo>
                <a:lnTo>
                  <a:pt x="0" y="682890"/>
                </a:lnTo>
              </a:path>
            </a:pathLst>
          </a:custGeom>
          <a:ln w="24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331615" y="2109374"/>
            <a:ext cx="163195" cy="866140"/>
          </a:xfrm>
          <a:custGeom>
            <a:avLst/>
            <a:gdLst/>
            <a:ahLst/>
            <a:cxnLst/>
            <a:rect l="l" t="t" r="r" b="b"/>
            <a:pathLst>
              <a:path w="163195" h="866139">
                <a:moveTo>
                  <a:pt x="0" y="865855"/>
                </a:moveTo>
                <a:lnTo>
                  <a:pt x="162677" y="865855"/>
                </a:lnTo>
                <a:lnTo>
                  <a:pt x="162677" y="0"/>
                </a:lnTo>
                <a:lnTo>
                  <a:pt x="0" y="0"/>
                </a:lnTo>
                <a:lnTo>
                  <a:pt x="0" y="865855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081357" y="2719157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5">
                <a:moveTo>
                  <a:pt x="24682" y="0"/>
                </a:moveTo>
                <a:lnTo>
                  <a:pt x="15654" y="2806"/>
                </a:lnTo>
                <a:lnTo>
                  <a:pt x="7744" y="10207"/>
                </a:lnTo>
                <a:lnTo>
                  <a:pt x="2132" y="20672"/>
                </a:lnTo>
                <a:lnTo>
                  <a:pt x="0" y="32673"/>
                </a:lnTo>
                <a:lnTo>
                  <a:pt x="2132" y="44674"/>
                </a:lnTo>
                <a:lnTo>
                  <a:pt x="7744" y="55139"/>
                </a:lnTo>
                <a:lnTo>
                  <a:pt x="15654" y="62540"/>
                </a:lnTo>
                <a:lnTo>
                  <a:pt x="24682" y="65346"/>
                </a:lnTo>
                <a:lnTo>
                  <a:pt x="33490" y="62540"/>
                </a:lnTo>
                <a:lnTo>
                  <a:pt x="41242" y="55139"/>
                </a:lnTo>
                <a:lnTo>
                  <a:pt x="46760" y="44674"/>
                </a:lnTo>
                <a:lnTo>
                  <a:pt x="48861" y="32673"/>
                </a:lnTo>
                <a:lnTo>
                  <a:pt x="46760" y="20672"/>
                </a:lnTo>
                <a:lnTo>
                  <a:pt x="41242" y="10207"/>
                </a:lnTo>
                <a:lnTo>
                  <a:pt x="33490" y="2806"/>
                </a:lnTo>
                <a:lnTo>
                  <a:pt x="24682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069100" y="2706901"/>
            <a:ext cx="81915" cy="97790"/>
          </a:xfrm>
          <a:custGeom>
            <a:avLst/>
            <a:gdLst/>
            <a:ahLst/>
            <a:cxnLst/>
            <a:rect l="l" t="t" r="r" b="b"/>
            <a:pathLst>
              <a:path w="81915" h="97789">
                <a:moveTo>
                  <a:pt x="52891" y="89453"/>
                </a:moveTo>
                <a:lnTo>
                  <a:pt x="16455" y="89453"/>
                </a:lnTo>
                <a:lnTo>
                  <a:pt x="16455" y="93527"/>
                </a:lnTo>
                <a:lnTo>
                  <a:pt x="32742" y="97618"/>
                </a:lnTo>
                <a:lnTo>
                  <a:pt x="52891" y="89453"/>
                </a:lnTo>
                <a:close/>
              </a:path>
              <a:path w="81915" h="97789">
                <a:moveTo>
                  <a:pt x="61119" y="89453"/>
                </a:moveTo>
                <a:lnTo>
                  <a:pt x="52891" y="89453"/>
                </a:lnTo>
                <a:lnTo>
                  <a:pt x="48861" y="93527"/>
                </a:lnTo>
                <a:lnTo>
                  <a:pt x="61119" y="93527"/>
                </a:lnTo>
                <a:lnTo>
                  <a:pt x="61119" y="89453"/>
                </a:lnTo>
                <a:close/>
              </a:path>
              <a:path w="81915" h="97789">
                <a:moveTo>
                  <a:pt x="65148" y="8164"/>
                </a:moveTo>
                <a:lnTo>
                  <a:pt x="65148" y="12254"/>
                </a:lnTo>
                <a:lnTo>
                  <a:pt x="8227" y="12254"/>
                </a:lnTo>
                <a:lnTo>
                  <a:pt x="4197" y="20418"/>
                </a:lnTo>
                <a:lnTo>
                  <a:pt x="0" y="24509"/>
                </a:lnTo>
                <a:lnTo>
                  <a:pt x="0" y="49018"/>
                </a:lnTo>
                <a:lnTo>
                  <a:pt x="4197" y="77601"/>
                </a:lnTo>
                <a:lnTo>
                  <a:pt x="8227" y="81272"/>
                </a:lnTo>
                <a:lnTo>
                  <a:pt x="12257" y="89453"/>
                </a:lnTo>
                <a:lnTo>
                  <a:pt x="28712" y="89453"/>
                </a:lnTo>
                <a:lnTo>
                  <a:pt x="32742" y="77601"/>
                </a:lnTo>
                <a:lnTo>
                  <a:pt x="32742" y="73511"/>
                </a:lnTo>
                <a:lnTo>
                  <a:pt x="28712" y="69437"/>
                </a:lnTo>
                <a:lnTo>
                  <a:pt x="24682" y="61273"/>
                </a:lnTo>
                <a:lnTo>
                  <a:pt x="20484" y="61273"/>
                </a:lnTo>
                <a:lnTo>
                  <a:pt x="24682" y="49018"/>
                </a:lnTo>
                <a:lnTo>
                  <a:pt x="24682" y="32673"/>
                </a:lnTo>
                <a:lnTo>
                  <a:pt x="28712" y="28582"/>
                </a:lnTo>
                <a:lnTo>
                  <a:pt x="28712" y="24509"/>
                </a:lnTo>
                <a:lnTo>
                  <a:pt x="32742" y="24509"/>
                </a:lnTo>
                <a:lnTo>
                  <a:pt x="32742" y="20418"/>
                </a:lnTo>
                <a:lnTo>
                  <a:pt x="77406" y="20418"/>
                </a:lnTo>
                <a:lnTo>
                  <a:pt x="65148" y="8164"/>
                </a:lnTo>
                <a:close/>
              </a:path>
              <a:path w="81915" h="97789">
                <a:moveTo>
                  <a:pt x="40634" y="73511"/>
                </a:moveTo>
                <a:lnTo>
                  <a:pt x="32742" y="77601"/>
                </a:lnTo>
                <a:lnTo>
                  <a:pt x="28712" y="89453"/>
                </a:lnTo>
                <a:lnTo>
                  <a:pt x="48861" y="81272"/>
                </a:lnTo>
                <a:lnTo>
                  <a:pt x="44970" y="77601"/>
                </a:lnTo>
                <a:lnTo>
                  <a:pt x="44663" y="77601"/>
                </a:lnTo>
                <a:lnTo>
                  <a:pt x="44663" y="77312"/>
                </a:lnTo>
                <a:lnTo>
                  <a:pt x="40634" y="73511"/>
                </a:lnTo>
                <a:close/>
              </a:path>
              <a:path w="81915" h="97789">
                <a:moveTo>
                  <a:pt x="73376" y="73511"/>
                </a:moveTo>
                <a:lnTo>
                  <a:pt x="44663" y="73511"/>
                </a:lnTo>
                <a:lnTo>
                  <a:pt x="44663" y="77312"/>
                </a:lnTo>
                <a:lnTo>
                  <a:pt x="48861" y="81272"/>
                </a:lnTo>
                <a:lnTo>
                  <a:pt x="28712" y="89453"/>
                </a:lnTo>
                <a:lnTo>
                  <a:pt x="65148" y="89453"/>
                </a:lnTo>
                <a:lnTo>
                  <a:pt x="65148" y="85363"/>
                </a:lnTo>
                <a:lnTo>
                  <a:pt x="69346" y="85363"/>
                </a:lnTo>
                <a:lnTo>
                  <a:pt x="69346" y="81272"/>
                </a:lnTo>
                <a:lnTo>
                  <a:pt x="73376" y="81272"/>
                </a:lnTo>
                <a:lnTo>
                  <a:pt x="73376" y="73511"/>
                </a:lnTo>
                <a:close/>
              </a:path>
              <a:path w="81915" h="97789">
                <a:moveTo>
                  <a:pt x="44663" y="77312"/>
                </a:moveTo>
                <a:lnTo>
                  <a:pt x="44663" y="77601"/>
                </a:lnTo>
                <a:lnTo>
                  <a:pt x="44970" y="77601"/>
                </a:lnTo>
                <a:lnTo>
                  <a:pt x="44663" y="77312"/>
                </a:lnTo>
                <a:close/>
              </a:path>
              <a:path w="81915" h="97789">
                <a:moveTo>
                  <a:pt x="81604" y="36763"/>
                </a:moveTo>
                <a:lnTo>
                  <a:pt x="73376" y="36763"/>
                </a:lnTo>
                <a:lnTo>
                  <a:pt x="65148" y="57182"/>
                </a:lnTo>
                <a:lnTo>
                  <a:pt x="56921" y="57182"/>
                </a:lnTo>
                <a:lnTo>
                  <a:pt x="56921" y="65346"/>
                </a:lnTo>
                <a:lnTo>
                  <a:pt x="52891" y="65346"/>
                </a:lnTo>
                <a:lnTo>
                  <a:pt x="52891" y="69437"/>
                </a:lnTo>
                <a:lnTo>
                  <a:pt x="48861" y="69437"/>
                </a:lnTo>
                <a:lnTo>
                  <a:pt x="48861" y="73511"/>
                </a:lnTo>
                <a:lnTo>
                  <a:pt x="77406" y="73511"/>
                </a:lnTo>
                <a:lnTo>
                  <a:pt x="77406" y="61273"/>
                </a:lnTo>
                <a:lnTo>
                  <a:pt x="73376" y="61273"/>
                </a:lnTo>
                <a:lnTo>
                  <a:pt x="81604" y="40837"/>
                </a:lnTo>
                <a:lnTo>
                  <a:pt x="81604" y="36763"/>
                </a:lnTo>
                <a:close/>
              </a:path>
              <a:path w="81915" h="97789">
                <a:moveTo>
                  <a:pt x="77406" y="57182"/>
                </a:moveTo>
                <a:lnTo>
                  <a:pt x="73376" y="61273"/>
                </a:lnTo>
                <a:lnTo>
                  <a:pt x="77406" y="61273"/>
                </a:lnTo>
                <a:lnTo>
                  <a:pt x="77406" y="57182"/>
                </a:lnTo>
                <a:close/>
              </a:path>
              <a:path w="81915" h="97789">
                <a:moveTo>
                  <a:pt x="61119" y="53183"/>
                </a:moveTo>
                <a:lnTo>
                  <a:pt x="61119" y="57182"/>
                </a:lnTo>
                <a:lnTo>
                  <a:pt x="65148" y="57182"/>
                </a:lnTo>
                <a:lnTo>
                  <a:pt x="61119" y="53183"/>
                </a:lnTo>
                <a:close/>
              </a:path>
              <a:path w="81915" h="97789">
                <a:moveTo>
                  <a:pt x="73376" y="36763"/>
                </a:moveTo>
                <a:lnTo>
                  <a:pt x="61119" y="40837"/>
                </a:lnTo>
                <a:lnTo>
                  <a:pt x="61119" y="53183"/>
                </a:lnTo>
                <a:lnTo>
                  <a:pt x="65148" y="57182"/>
                </a:lnTo>
                <a:lnTo>
                  <a:pt x="73376" y="36763"/>
                </a:lnTo>
                <a:close/>
              </a:path>
              <a:path w="81915" h="97789">
                <a:moveTo>
                  <a:pt x="81604" y="28582"/>
                </a:moveTo>
                <a:lnTo>
                  <a:pt x="52891" y="28582"/>
                </a:lnTo>
                <a:lnTo>
                  <a:pt x="56921" y="32673"/>
                </a:lnTo>
                <a:lnTo>
                  <a:pt x="52891" y="32673"/>
                </a:lnTo>
                <a:lnTo>
                  <a:pt x="56921" y="36763"/>
                </a:lnTo>
                <a:lnTo>
                  <a:pt x="56921" y="49018"/>
                </a:lnTo>
                <a:lnTo>
                  <a:pt x="61119" y="53183"/>
                </a:lnTo>
                <a:lnTo>
                  <a:pt x="61119" y="40837"/>
                </a:lnTo>
                <a:lnTo>
                  <a:pt x="73376" y="36763"/>
                </a:lnTo>
                <a:lnTo>
                  <a:pt x="81604" y="36763"/>
                </a:lnTo>
                <a:lnTo>
                  <a:pt x="81604" y="32673"/>
                </a:lnTo>
                <a:lnTo>
                  <a:pt x="56921" y="32673"/>
                </a:lnTo>
                <a:lnTo>
                  <a:pt x="52891" y="30628"/>
                </a:lnTo>
                <a:lnTo>
                  <a:pt x="81604" y="30628"/>
                </a:lnTo>
                <a:lnTo>
                  <a:pt x="81604" y="28582"/>
                </a:lnTo>
                <a:close/>
              </a:path>
              <a:path w="81915" h="97789">
                <a:moveTo>
                  <a:pt x="52891" y="28582"/>
                </a:moveTo>
                <a:lnTo>
                  <a:pt x="52891" y="30628"/>
                </a:lnTo>
                <a:lnTo>
                  <a:pt x="56921" y="32673"/>
                </a:lnTo>
                <a:lnTo>
                  <a:pt x="52891" y="28582"/>
                </a:lnTo>
                <a:close/>
              </a:path>
              <a:path w="81915" h="97789">
                <a:moveTo>
                  <a:pt x="77406" y="20418"/>
                </a:moveTo>
                <a:lnTo>
                  <a:pt x="44663" y="20418"/>
                </a:lnTo>
                <a:lnTo>
                  <a:pt x="44663" y="24509"/>
                </a:lnTo>
                <a:lnTo>
                  <a:pt x="48861" y="24509"/>
                </a:lnTo>
                <a:lnTo>
                  <a:pt x="48861" y="28582"/>
                </a:lnTo>
                <a:lnTo>
                  <a:pt x="52891" y="30628"/>
                </a:lnTo>
                <a:lnTo>
                  <a:pt x="52891" y="28582"/>
                </a:lnTo>
                <a:lnTo>
                  <a:pt x="81604" y="28582"/>
                </a:lnTo>
                <a:lnTo>
                  <a:pt x="77406" y="24509"/>
                </a:lnTo>
                <a:lnTo>
                  <a:pt x="77406" y="20418"/>
                </a:lnTo>
                <a:close/>
              </a:path>
              <a:path w="81915" h="97789">
                <a:moveTo>
                  <a:pt x="44663" y="20418"/>
                </a:moveTo>
                <a:lnTo>
                  <a:pt x="32742" y="20418"/>
                </a:lnTo>
                <a:lnTo>
                  <a:pt x="40634" y="24509"/>
                </a:lnTo>
                <a:lnTo>
                  <a:pt x="44663" y="20418"/>
                </a:lnTo>
                <a:close/>
              </a:path>
              <a:path w="81915" h="97789">
                <a:moveTo>
                  <a:pt x="65148" y="8164"/>
                </a:moveTo>
                <a:lnTo>
                  <a:pt x="12257" y="8164"/>
                </a:lnTo>
                <a:lnTo>
                  <a:pt x="12257" y="12254"/>
                </a:lnTo>
                <a:lnTo>
                  <a:pt x="65148" y="12254"/>
                </a:lnTo>
                <a:lnTo>
                  <a:pt x="65148" y="8164"/>
                </a:lnTo>
                <a:close/>
              </a:path>
              <a:path w="81915" h="97789">
                <a:moveTo>
                  <a:pt x="40634" y="0"/>
                </a:moveTo>
                <a:lnTo>
                  <a:pt x="16455" y="4090"/>
                </a:lnTo>
                <a:lnTo>
                  <a:pt x="16455" y="8164"/>
                </a:lnTo>
                <a:lnTo>
                  <a:pt x="61119" y="8164"/>
                </a:lnTo>
                <a:lnTo>
                  <a:pt x="61119" y="4090"/>
                </a:lnTo>
                <a:lnTo>
                  <a:pt x="406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369492" y="2719157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5">
                <a:moveTo>
                  <a:pt x="24514" y="0"/>
                </a:moveTo>
                <a:lnTo>
                  <a:pt x="15513" y="2806"/>
                </a:lnTo>
                <a:lnTo>
                  <a:pt x="7660" y="10207"/>
                </a:lnTo>
                <a:lnTo>
                  <a:pt x="2106" y="20672"/>
                </a:lnTo>
                <a:lnTo>
                  <a:pt x="0" y="32673"/>
                </a:lnTo>
                <a:lnTo>
                  <a:pt x="2106" y="44674"/>
                </a:lnTo>
                <a:lnTo>
                  <a:pt x="7660" y="55139"/>
                </a:lnTo>
                <a:lnTo>
                  <a:pt x="15513" y="62540"/>
                </a:lnTo>
                <a:lnTo>
                  <a:pt x="24514" y="65346"/>
                </a:lnTo>
                <a:lnTo>
                  <a:pt x="33534" y="62540"/>
                </a:lnTo>
                <a:lnTo>
                  <a:pt x="41263" y="55139"/>
                </a:lnTo>
                <a:lnTo>
                  <a:pt x="46663" y="44674"/>
                </a:lnTo>
                <a:lnTo>
                  <a:pt x="48693" y="32673"/>
                </a:lnTo>
                <a:lnTo>
                  <a:pt x="46663" y="20672"/>
                </a:lnTo>
                <a:lnTo>
                  <a:pt x="41263" y="10207"/>
                </a:lnTo>
                <a:lnTo>
                  <a:pt x="33534" y="2806"/>
                </a:lnTo>
                <a:lnTo>
                  <a:pt x="24514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357569" y="2706901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891" y="89453"/>
                </a:moveTo>
                <a:lnTo>
                  <a:pt x="15951" y="89453"/>
                </a:lnTo>
                <a:lnTo>
                  <a:pt x="15951" y="93527"/>
                </a:lnTo>
                <a:lnTo>
                  <a:pt x="32406" y="97618"/>
                </a:lnTo>
                <a:lnTo>
                  <a:pt x="52891" y="89453"/>
                </a:lnTo>
                <a:close/>
              </a:path>
              <a:path w="81279" h="97789">
                <a:moveTo>
                  <a:pt x="60615" y="89453"/>
                </a:moveTo>
                <a:lnTo>
                  <a:pt x="52891" y="89453"/>
                </a:lnTo>
                <a:lnTo>
                  <a:pt x="48861" y="93527"/>
                </a:lnTo>
                <a:lnTo>
                  <a:pt x="60615" y="93527"/>
                </a:lnTo>
                <a:lnTo>
                  <a:pt x="60615" y="89453"/>
                </a:lnTo>
                <a:close/>
              </a:path>
              <a:path w="81279" h="97789">
                <a:moveTo>
                  <a:pt x="64813" y="8164"/>
                </a:moveTo>
                <a:lnTo>
                  <a:pt x="64813" y="12254"/>
                </a:lnTo>
                <a:lnTo>
                  <a:pt x="8227" y="12254"/>
                </a:lnTo>
                <a:lnTo>
                  <a:pt x="4197" y="20418"/>
                </a:lnTo>
                <a:lnTo>
                  <a:pt x="0" y="24509"/>
                </a:lnTo>
                <a:lnTo>
                  <a:pt x="0" y="49018"/>
                </a:lnTo>
                <a:lnTo>
                  <a:pt x="4197" y="77601"/>
                </a:lnTo>
                <a:lnTo>
                  <a:pt x="8227" y="81272"/>
                </a:lnTo>
                <a:lnTo>
                  <a:pt x="11921" y="89453"/>
                </a:lnTo>
                <a:lnTo>
                  <a:pt x="28376" y="89453"/>
                </a:lnTo>
                <a:lnTo>
                  <a:pt x="32406" y="77601"/>
                </a:lnTo>
                <a:lnTo>
                  <a:pt x="32406" y="73511"/>
                </a:lnTo>
                <a:lnTo>
                  <a:pt x="28376" y="69437"/>
                </a:lnTo>
                <a:lnTo>
                  <a:pt x="24178" y="61273"/>
                </a:lnTo>
                <a:lnTo>
                  <a:pt x="20149" y="61273"/>
                </a:lnTo>
                <a:lnTo>
                  <a:pt x="24178" y="49018"/>
                </a:lnTo>
                <a:lnTo>
                  <a:pt x="24178" y="32673"/>
                </a:lnTo>
                <a:lnTo>
                  <a:pt x="28376" y="28582"/>
                </a:lnTo>
                <a:lnTo>
                  <a:pt x="28376" y="24509"/>
                </a:lnTo>
                <a:lnTo>
                  <a:pt x="32406" y="24509"/>
                </a:lnTo>
                <a:lnTo>
                  <a:pt x="32406" y="20418"/>
                </a:lnTo>
                <a:lnTo>
                  <a:pt x="77070" y="20418"/>
                </a:lnTo>
                <a:lnTo>
                  <a:pt x="64813" y="8164"/>
                </a:lnTo>
                <a:close/>
              </a:path>
              <a:path w="81279" h="97789">
                <a:moveTo>
                  <a:pt x="40634" y="73511"/>
                </a:moveTo>
                <a:lnTo>
                  <a:pt x="32406" y="77601"/>
                </a:lnTo>
                <a:lnTo>
                  <a:pt x="28376" y="89453"/>
                </a:lnTo>
                <a:lnTo>
                  <a:pt x="48861" y="81272"/>
                </a:lnTo>
                <a:lnTo>
                  <a:pt x="44970" y="77601"/>
                </a:lnTo>
                <a:lnTo>
                  <a:pt x="44663" y="77601"/>
                </a:lnTo>
                <a:lnTo>
                  <a:pt x="44663" y="77312"/>
                </a:lnTo>
                <a:lnTo>
                  <a:pt x="40634" y="73511"/>
                </a:lnTo>
                <a:close/>
              </a:path>
              <a:path w="81279" h="97789">
                <a:moveTo>
                  <a:pt x="73040" y="73511"/>
                </a:moveTo>
                <a:lnTo>
                  <a:pt x="44663" y="73511"/>
                </a:lnTo>
                <a:lnTo>
                  <a:pt x="44663" y="77312"/>
                </a:lnTo>
                <a:lnTo>
                  <a:pt x="48861" y="81272"/>
                </a:lnTo>
                <a:lnTo>
                  <a:pt x="28376" y="89453"/>
                </a:lnTo>
                <a:lnTo>
                  <a:pt x="64813" y="89453"/>
                </a:lnTo>
                <a:lnTo>
                  <a:pt x="64813" y="85363"/>
                </a:lnTo>
                <a:lnTo>
                  <a:pt x="68842" y="85363"/>
                </a:lnTo>
                <a:lnTo>
                  <a:pt x="68842" y="81272"/>
                </a:lnTo>
                <a:lnTo>
                  <a:pt x="73040" y="81272"/>
                </a:lnTo>
                <a:lnTo>
                  <a:pt x="73040" y="73511"/>
                </a:lnTo>
                <a:close/>
              </a:path>
              <a:path w="81279" h="97789">
                <a:moveTo>
                  <a:pt x="44663" y="77312"/>
                </a:moveTo>
                <a:lnTo>
                  <a:pt x="44663" y="77601"/>
                </a:lnTo>
                <a:lnTo>
                  <a:pt x="44970" y="77601"/>
                </a:lnTo>
                <a:lnTo>
                  <a:pt x="44663" y="77312"/>
                </a:lnTo>
                <a:close/>
              </a:path>
              <a:path w="81279" h="97789">
                <a:moveTo>
                  <a:pt x="81100" y="36763"/>
                </a:moveTo>
                <a:lnTo>
                  <a:pt x="73040" y="36763"/>
                </a:lnTo>
                <a:lnTo>
                  <a:pt x="64813" y="57182"/>
                </a:lnTo>
                <a:lnTo>
                  <a:pt x="56585" y="57182"/>
                </a:lnTo>
                <a:lnTo>
                  <a:pt x="56585" y="65346"/>
                </a:lnTo>
                <a:lnTo>
                  <a:pt x="52891" y="65346"/>
                </a:lnTo>
                <a:lnTo>
                  <a:pt x="52891" y="69437"/>
                </a:lnTo>
                <a:lnTo>
                  <a:pt x="48861" y="69437"/>
                </a:lnTo>
                <a:lnTo>
                  <a:pt x="48861" y="73511"/>
                </a:lnTo>
                <a:lnTo>
                  <a:pt x="77070" y="73511"/>
                </a:lnTo>
                <a:lnTo>
                  <a:pt x="77070" y="61273"/>
                </a:lnTo>
                <a:lnTo>
                  <a:pt x="73040" y="61273"/>
                </a:lnTo>
                <a:lnTo>
                  <a:pt x="81100" y="40837"/>
                </a:lnTo>
                <a:lnTo>
                  <a:pt x="81100" y="36763"/>
                </a:lnTo>
                <a:close/>
              </a:path>
              <a:path w="81279" h="97789">
                <a:moveTo>
                  <a:pt x="77070" y="57182"/>
                </a:moveTo>
                <a:lnTo>
                  <a:pt x="73040" y="61273"/>
                </a:lnTo>
                <a:lnTo>
                  <a:pt x="77070" y="61273"/>
                </a:lnTo>
                <a:lnTo>
                  <a:pt x="77070" y="57182"/>
                </a:lnTo>
                <a:close/>
              </a:path>
              <a:path w="81279" h="97789">
                <a:moveTo>
                  <a:pt x="60615" y="53017"/>
                </a:moveTo>
                <a:lnTo>
                  <a:pt x="60615" y="57182"/>
                </a:lnTo>
                <a:lnTo>
                  <a:pt x="64813" y="57182"/>
                </a:lnTo>
                <a:lnTo>
                  <a:pt x="60615" y="53017"/>
                </a:lnTo>
                <a:close/>
              </a:path>
              <a:path w="81279" h="97789">
                <a:moveTo>
                  <a:pt x="73040" y="36763"/>
                </a:moveTo>
                <a:lnTo>
                  <a:pt x="60615" y="40837"/>
                </a:lnTo>
                <a:lnTo>
                  <a:pt x="60615" y="53017"/>
                </a:lnTo>
                <a:lnTo>
                  <a:pt x="64813" y="57182"/>
                </a:lnTo>
                <a:lnTo>
                  <a:pt x="73040" y="36763"/>
                </a:lnTo>
                <a:close/>
              </a:path>
              <a:path w="81279" h="97789">
                <a:moveTo>
                  <a:pt x="81100" y="28582"/>
                </a:moveTo>
                <a:lnTo>
                  <a:pt x="52891" y="28582"/>
                </a:lnTo>
                <a:lnTo>
                  <a:pt x="56585" y="32673"/>
                </a:lnTo>
                <a:lnTo>
                  <a:pt x="52891" y="32673"/>
                </a:lnTo>
                <a:lnTo>
                  <a:pt x="56585" y="36763"/>
                </a:lnTo>
                <a:lnTo>
                  <a:pt x="56585" y="49018"/>
                </a:lnTo>
                <a:lnTo>
                  <a:pt x="60615" y="53017"/>
                </a:lnTo>
                <a:lnTo>
                  <a:pt x="60615" y="40837"/>
                </a:lnTo>
                <a:lnTo>
                  <a:pt x="73040" y="36763"/>
                </a:lnTo>
                <a:lnTo>
                  <a:pt x="81100" y="36763"/>
                </a:lnTo>
                <a:lnTo>
                  <a:pt x="81100" y="32673"/>
                </a:lnTo>
                <a:lnTo>
                  <a:pt x="56585" y="32673"/>
                </a:lnTo>
                <a:lnTo>
                  <a:pt x="52891" y="30717"/>
                </a:lnTo>
                <a:lnTo>
                  <a:pt x="81100" y="30717"/>
                </a:lnTo>
                <a:lnTo>
                  <a:pt x="81100" y="28582"/>
                </a:lnTo>
                <a:close/>
              </a:path>
              <a:path w="81279" h="97789">
                <a:moveTo>
                  <a:pt x="52891" y="28582"/>
                </a:moveTo>
                <a:lnTo>
                  <a:pt x="52891" y="30717"/>
                </a:lnTo>
                <a:lnTo>
                  <a:pt x="56585" y="32673"/>
                </a:lnTo>
                <a:lnTo>
                  <a:pt x="52891" y="28582"/>
                </a:lnTo>
                <a:close/>
              </a:path>
              <a:path w="81279" h="97789">
                <a:moveTo>
                  <a:pt x="77070" y="20418"/>
                </a:moveTo>
                <a:lnTo>
                  <a:pt x="44663" y="20418"/>
                </a:lnTo>
                <a:lnTo>
                  <a:pt x="44663" y="24509"/>
                </a:lnTo>
                <a:lnTo>
                  <a:pt x="48861" y="24509"/>
                </a:lnTo>
                <a:lnTo>
                  <a:pt x="48861" y="28582"/>
                </a:lnTo>
                <a:lnTo>
                  <a:pt x="52891" y="30717"/>
                </a:lnTo>
                <a:lnTo>
                  <a:pt x="52891" y="28582"/>
                </a:lnTo>
                <a:lnTo>
                  <a:pt x="81100" y="28582"/>
                </a:lnTo>
                <a:lnTo>
                  <a:pt x="77070" y="24509"/>
                </a:lnTo>
                <a:lnTo>
                  <a:pt x="77070" y="20418"/>
                </a:lnTo>
                <a:close/>
              </a:path>
              <a:path w="81279" h="97789">
                <a:moveTo>
                  <a:pt x="44663" y="20418"/>
                </a:moveTo>
                <a:lnTo>
                  <a:pt x="32406" y="20418"/>
                </a:lnTo>
                <a:lnTo>
                  <a:pt x="40634" y="24509"/>
                </a:lnTo>
                <a:lnTo>
                  <a:pt x="44663" y="20418"/>
                </a:lnTo>
                <a:close/>
              </a:path>
              <a:path w="81279" h="97789">
                <a:moveTo>
                  <a:pt x="64813" y="8164"/>
                </a:moveTo>
                <a:lnTo>
                  <a:pt x="11921" y="8164"/>
                </a:lnTo>
                <a:lnTo>
                  <a:pt x="11921" y="12254"/>
                </a:lnTo>
                <a:lnTo>
                  <a:pt x="64813" y="12254"/>
                </a:lnTo>
                <a:lnTo>
                  <a:pt x="64813" y="8164"/>
                </a:lnTo>
                <a:close/>
              </a:path>
              <a:path w="81279" h="97789">
                <a:moveTo>
                  <a:pt x="40634" y="0"/>
                </a:moveTo>
                <a:lnTo>
                  <a:pt x="15951" y="4090"/>
                </a:lnTo>
                <a:lnTo>
                  <a:pt x="15951" y="8164"/>
                </a:lnTo>
                <a:lnTo>
                  <a:pt x="60615" y="8164"/>
                </a:lnTo>
                <a:lnTo>
                  <a:pt x="60615" y="4090"/>
                </a:lnTo>
                <a:lnTo>
                  <a:pt x="406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162183" y="2365647"/>
            <a:ext cx="172721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06066" y="2145919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839867" y="2154099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579625" y="2125719"/>
            <a:ext cx="377825" cy="0"/>
          </a:xfrm>
          <a:custGeom>
            <a:avLst/>
            <a:gdLst/>
            <a:ahLst/>
            <a:cxnLst/>
            <a:rect l="l" t="t" r="r" b="b"/>
            <a:pathLst>
              <a:path w="377825">
                <a:moveTo>
                  <a:pt x="0" y="0"/>
                </a:moveTo>
                <a:lnTo>
                  <a:pt x="377393" y="0"/>
                </a:lnTo>
              </a:path>
            </a:pathLst>
          </a:custGeom>
          <a:ln w="24509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79625" y="2084883"/>
            <a:ext cx="24765" cy="85725"/>
          </a:xfrm>
          <a:custGeom>
            <a:avLst/>
            <a:gdLst/>
            <a:ahLst/>
            <a:cxnLst/>
            <a:rect l="l" t="t" r="r" b="b"/>
            <a:pathLst>
              <a:path w="24764" h="85725">
                <a:moveTo>
                  <a:pt x="20065" y="81272"/>
                </a:moveTo>
                <a:lnTo>
                  <a:pt x="3677" y="81272"/>
                </a:lnTo>
                <a:lnTo>
                  <a:pt x="7774" y="85346"/>
                </a:lnTo>
                <a:lnTo>
                  <a:pt x="20065" y="85346"/>
                </a:lnTo>
                <a:lnTo>
                  <a:pt x="20065" y="81272"/>
                </a:lnTo>
                <a:close/>
              </a:path>
              <a:path w="24764" h="85725">
                <a:moveTo>
                  <a:pt x="20065" y="0"/>
                </a:moveTo>
                <a:lnTo>
                  <a:pt x="7774" y="0"/>
                </a:lnTo>
                <a:lnTo>
                  <a:pt x="0" y="8164"/>
                </a:lnTo>
                <a:lnTo>
                  <a:pt x="0" y="81272"/>
                </a:lnTo>
                <a:lnTo>
                  <a:pt x="24178" y="81272"/>
                </a:lnTo>
                <a:lnTo>
                  <a:pt x="24178" y="8164"/>
                </a:lnTo>
                <a:lnTo>
                  <a:pt x="20065" y="4073"/>
                </a:lnTo>
                <a:lnTo>
                  <a:pt x="20065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884078" y="2097118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32372" y="28599"/>
                </a:lnTo>
                <a:lnTo>
                  <a:pt x="0" y="60854"/>
                </a:lnTo>
                <a:lnTo>
                  <a:pt x="60648" y="28599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71787" y="2084883"/>
            <a:ext cx="85726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27781" y="41330"/>
                </a:moveTo>
                <a:lnTo>
                  <a:pt x="4096" y="64927"/>
                </a:lnTo>
                <a:lnTo>
                  <a:pt x="0" y="64927"/>
                </a:lnTo>
                <a:lnTo>
                  <a:pt x="0" y="77182"/>
                </a:lnTo>
                <a:lnTo>
                  <a:pt x="4096" y="81272"/>
                </a:lnTo>
                <a:lnTo>
                  <a:pt x="4096" y="85346"/>
                </a:lnTo>
                <a:lnTo>
                  <a:pt x="16387" y="85346"/>
                </a:lnTo>
                <a:lnTo>
                  <a:pt x="24047" y="81272"/>
                </a:lnTo>
                <a:lnTo>
                  <a:pt x="20081" y="81272"/>
                </a:lnTo>
                <a:lnTo>
                  <a:pt x="8193" y="61256"/>
                </a:lnTo>
                <a:lnTo>
                  <a:pt x="34374" y="47152"/>
                </a:lnTo>
                <a:lnTo>
                  <a:pt x="27781" y="41330"/>
                </a:lnTo>
                <a:close/>
              </a:path>
              <a:path w="85725" h="85725">
                <a:moveTo>
                  <a:pt x="34374" y="47152"/>
                </a:moveTo>
                <a:lnTo>
                  <a:pt x="8193" y="61256"/>
                </a:lnTo>
                <a:lnTo>
                  <a:pt x="20081" y="81272"/>
                </a:lnTo>
                <a:lnTo>
                  <a:pt x="52857" y="49001"/>
                </a:lnTo>
                <a:lnTo>
                  <a:pt x="36469" y="49001"/>
                </a:lnTo>
                <a:lnTo>
                  <a:pt x="34374" y="47152"/>
                </a:lnTo>
                <a:close/>
              </a:path>
              <a:path w="85725" h="85725">
                <a:moveTo>
                  <a:pt x="56954" y="47486"/>
                </a:moveTo>
                <a:lnTo>
                  <a:pt x="56954" y="49001"/>
                </a:lnTo>
                <a:lnTo>
                  <a:pt x="52857" y="49001"/>
                </a:lnTo>
                <a:lnTo>
                  <a:pt x="20081" y="81272"/>
                </a:lnTo>
                <a:lnTo>
                  <a:pt x="24047" y="81272"/>
                </a:lnTo>
                <a:lnTo>
                  <a:pt x="77036" y="53092"/>
                </a:lnTo>
                <a:lnTo>
                  <a:pt x="68842" y="53092"/>
                </a:lnTo>
                <a:lnTo>
                  <a:pt x="56954" y="47486"/>
                </a:lnTo>
                <a:close/>
              </a:path>
              <a:path w="85725" h="85725">
                <a:moveTo>
                  <a:pt x="68842" y="28582"/>
                </a:moveTo>
                <a:lnTo>
                  <a:pt x="55807" y="35605"/>
                </a:lnTo>
                <a:lnTo>
                  <a:pt x="56954" y="36747"/>
                </a:lnTo>
                <a:lnTo>
                  <a:pt x="56954" y="47486"/>
                </a:lnTo>
                <a:lnTo>
                  <a:pt x="68842" y="53092"/>
                </a:lnTo>
                <a:lnTo>
                  <a:pt x="68842" y="28582"/>
                </a:lnTo>
                <a:close/>
              </a:path>
              <a:path w="85725" h="85725">
                <a:moveTo>
                  <a:pt x="77036" y="28582"/>
                </a:moveTo>
                <a:lnTo>
                  <a:pt x="68842" y="28582"/>
                </a:lnTo>
                <a:lnTo>
                  <a:pt x="68842" y="53092"/>
                </a:lnTo>
                <a:lnTo>
                  <a:pt x="77036" y="53092"/>
                </a:lnTo>
                <a:lnTo>
                  <a:pt x="85230" y="44911"/>
                </a:lnTo>
                <a:lnTo>
                  <a:pt x="85230" y="36747"/>
                </a:lnTo>
                <a:lnTo>
                  <a:pt x="77036" y="28582"/>
                </a:lnTo>
                <a:close/>
              </a:path>
              <a:path w="85725" h="85725">
                <a:moveTo>
                  <a:pt x="36469" y="46023"/>
                </a:moveTo>
                <a:lnTo>
                  <a:pt x="34374" y="47152"/>
                </a:lnTo>
                <a:lnTo>
                  <a:pt x="36469" y="49001"/>
                </a:lnTo>
                <a:lnTo>
                  <a:pt x="36469" y="46023"/>
                </a:lnTo>
                <a:close/>
              </a:path>
              <a:path w="85725" h="85725">
                <a:moveTo>
                  <a:pt x="44583" y="41652"/>
                </a:moveTo>
                <a:lnTo>
                  <a:pt x="36469" y="46023"/>
                </a:lnTo>
                <a:lnTo>
                  <a:pt x="36469" y="49001"/>
                </a:lnTo>
                <a:lnTo>
                  <a:pt x="56954" y="49001"/>
                </a:lnTo>
                <a:lnTo>
                  <a:pt x="56954" y="47486"/>
                </a:lnTo>
                <a:lnTo>
                  <a:pt x="44583" y="41652"/>
                </a:lnTo>
                <a:close/>
              </a:path>
              <a:path w="85725" h="85725">
                <a:moveTo>
                  <a:pt x="55807" y="35605"/>
                </a:moveTo>
                <a:lnTo>
                  <a:pt x="44583" y="41652"/>
                </a:lnTo>
                <a:lnTo>
                  <a:pt x="56954" y="47486"/>
                </a:lnTo>
                <a:lnTo>
                  <a:pt x="56954" y="36747"/>
                </a:lnTo>
                <a:lnTo>
                  <a:pt x="55807" y="35605"/>
                </a:lnTo>
                <a:close/>
              </a:path>
              <a:path w="85725" h="85725">
                <a:moveTo>
                  <a:pt x="32959" y="36171"/>
                </a:moveTo>
                <a:lnTo>
                  <a:pt x="27781" y="41330"/>
                </a:lnTo>
                <a:lnTo>
                  <a:pt x="34374" y="47152"/>
                </a:lnTo>
                <a:lnTo>
                  <a:pt x="36469" y="46023"/>
                </a:lnTo>
                <a:lnTo>
                  <a:pt x="36469" y="37826"/>
                </a:lnTo>
                <a:lnTo>
                  <a:pt x="32959" y="36171"/>
                </a:lnTo>
                <a:close/>
              </a:path>
              <a:path w="85725" h="85725">
                <a:moveTo>
                  <a:pt x="36469" y="37826"/>
                </a:moveTo>
                <a:lnTo>
                  <a:pt x="36469" y="46023"/>
                </a:lnTo>
                <a:lnTo>
                  <a:pt x="44583" y="41652"/>
                </a:lnTo>
                <a:lnTo>
                  <a:pt x="36469" y="37826"/>
                </a:lnTo>
                <a:close/>
              </a:path>
              <a:path w="85725" h="85725">
                <a:moveTo>
                  <a:pt x="52857" y="32673"/>
                </a:moveTo>
                <a:lnTo>
                  <a:pt x="36469" y="32673"/>
                </a:lnTo>
                <a:lnTo>
                  <a:pt x="36469" y="37826"/>
                </a:lnTo>
                <a:lnTo>
                  <a:pt x="44583" y="41652"/>
                </a:lnTo>
                <a:lnTo>
                  <a:pt x="55807" y="35605"/>
                </a:lnTo>
                <a:lnTo>
                  <a:pt x="52857" y="32673"/>
                </a:lnTo>
                <a:close/>
              </a:path>
              <a:path w="85725" h="85725">
                <a:moveTo>
                  <a:pt x="9303" y="25015"/>
                </a:moveTo>
                <a:lnTo>
                  <a:pt x="27781" y="41330"/>
                </a:lnTo>
                <a:lnTo>
                  <a:pt x="32959" y="36171"/>
                </a:lnTo>
                <a:lnTo>
                  <a:pt x="9303" y="25015"/>
                </a:lnTo>
                <a:close/>
              </a:path>
              <a:path w="85725" h="85725">
                <a:moveTo>
                  <a:pt x="36469" y="32673"/>
                </a:moveTo>
                <a:lnTo>
                  <a:pt x="32959" y="36171"/>
                </a:lnTo>
                <a:lnTo>
                  <a:pt x="36469" y="37826"/>
                </a:lnTo>
                <a:lnTo>
                  <a:pt x="36469" y="32673"/>
                </a:lnTo>
                <a:close/>
              </a:path>
              <a:path w="85725" h="85725">
                <a:moveTo>
                  <a:pt x="20081" y="4073"/>
                </a:moveTo>
                <a:lnTo>
                  <a:pt x="8369" y="24191"/>
                </a:lnTo>
                <a:lnTo>
                  <a:pt x="9303" y="25015"/>
                </a:lnTo>
                <a:lnTo>
                  <a:pt x="32959" y="36171"/>
                </a:lnTo>
                <a:lnTo>
                  <a:pt x="36469" y="32673"/>
                </a:lnTo>
                <a:lnTo>
                  <a:pt x="52857" y="32673"/>
                </a:lnTo>
                <a:lnTo>
                  <a:pt x="20081" y="4073"/>
                </a:lnTo>
                <a:close/>
              </a:path>
              <a:path w="85725" h="85725">
                <a:moveTo>
                  <a:pt x="25031" y="4073"/>
                </a:moveTo>
                <a:lnTo>
                  <a:pt x="20081" y="4073"/>
                </a:lnTo>
                <a:lnTo>
                  <a:pt x="52857" y="32673"/>
                </a:lnTo>
                <a:lnTo>
                  <a:pt x="55807" y="35605"/>
                </a:lnTo>
                <a:lnTo>
                  <a:pt x="68842" y="28582"/>
                </a:lnTo>
                <a:lnTo>
                  <a:pt x="77036" y="28582"/>
                </a:lnTo>
                <a:lnTo>
                  <a:pt x="25031" y="4073"/>
                </a:lnTo>
                <a:close/>
              </a:path>
              <a:path w="85725" h="85725">
                <a:moveTo>
                  <a:pt x="8369" y="24191"/>
                </a:moveTo>
                <a:lnTo>
                  <a:pt x="8193" y="24492"/>
                </a:lnTo>
                <a:lnTo>
                  <a:pt x="9303" y="25015"/>
                </a:lnTo>
                <a:lnTo>
                  <a:pt x="8369" y="24191"/>
                </a:lnTo>
                <a:close/>
              </a:path>
              <a:path w="85725" h="85725">
                <a:moveTo>
                  <a:pt x="20081" y="4073"/>
                </a:moveTo>
                <a:lnTo>
                  <a:pt x="4096" y="20418"/>
                </a:lnTo>
                <a:lnTo>
                  <a:pt x="8369" y="24191"/>
                </a:lnTo>
                <a:lnTo>
                  <a:pt x="20081" y="4073"/>
                </a:lnTo>
                <a:close/>
              </a:path>
              <a:path w="85725" h="85725">
                <a:moveTo>
                  <a:pt x="16387" y="0"/>
                </a:moveTo>
                <a:lnTo>
                  <a:pt x="8193" y="0"/>
                </a:lnTo>
                <a:lnTo>
                  <a:pt x="0" y="8164"/>
                </a:lnTo>
                <a:lnTo>
                  <a:pt x="0" y="16328"/>
                </a:lnTo>
                <a:lnTo>
                  <a:pt x="4096" y="20418"/>
                </a:lnTo>
                <a:lnTo>
                  <a:pt x="20081" y="4073"/>
                </a:lnTo>
                <a:lnTo>
                  <a:pt x="25031" y="4073"/>
                </a:lnTo>
                <a:lnTo>
                  <a:pt x="16387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927384" y="2121628"/>
            <a:ext cx="325119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569" y="0"/>
                </a:lnTo>
              </a:path>
            </a:pathLst>
          </a:custGeom>
          <a:ln w="24509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927385" y="2076700"/>
            <a:ext cx="24765" cy="85725"/>
          </a:xfrm>
          <a:custGeom>
            <a:avLst/>
            <a:gdLst/>
            <a:ahLst/>
            <a:cxnLst/>
            <a:rect l="l" t="t" r="r" b="b"/>
            <a:pathLst>
              <a:path w="24765" h="85725">
                <a:moveTo>
                  <a:pt x="19981" y="81272"/>
                </a:moveTo>
                <a:lnTo>
                  <a:pt x="4029" y="81272"/>
                </a:lnTo>
                <a:lnTo>
                  <a:pt x="7723" y="85363"/>
                </a:lnTo>
                <a:lnTo>
                  <a:pt x="19981" y="85363"/>
                </a:lnTo>
                <a:lnTo>
                  <a:pt x="19981" y="81272"/>
                </a:lnTo>
                <a:close/>
              </a:path>
              <a:path w="24765" h="85725">
                <a:moveTo>
                  <a:pt x="19981" y="0"/>
                </a:moveTo>
                <a:lnTo>
                  <a:pt x="7723" y="0"/>
                </a:lnTo>
                <a:lnTo>
                  <a:pt x="0" y="8180"/>
                </a:lnTo>
                <a:lnTo>
                  <a:pt x="0" y="81272"/>
                </a:lnTo>
                <a:lnTo>
                  <a:pt x="24178" y="81272"/>
                </a:lnTo>
                <a:lnTo>
                  <a:pt x="24178" y="8180"/>
                </a:lnTo>
                <a:lnTo>
                  <a:pt x="19981" y="4090"/>
                </a:lnTo>
                <a:lnTo>
                  <a:pt x="19981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178913" y="2088953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59" h="60960">
                <a:moveTo>
                  <a:pt x="0" y="0"/>
                </a:moveTo>
                <a:lnTo>
                  <a:pt x="32406" y="32673"/>
                </a:lnTo>
                <a:lnTo>
                  <a:pt x="0" y="60854"/>
                </a:lnTo>
                <a:lnTo>
                  <a:pt x="60615" y="32673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166656" y="2076700"/>
            <a:ext cx="85726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375" y="61514"/>
                </a:moveTo>
                <a:lnTo>
                  <a:pt x="4029" y="65346"/>
                </a:lnTo>
                <a:lnTo>
                  <a:pt x="0" y="69437"/>
                </a:lnTo>
                <a:lnTo>
                  <a:pt x="0" y="77199"/>
                </a:lnTo>
                <a:lnTo>
                  <a:pt x="4029" y="81272"/>
                </a:lnTo>
                <a:lnTo>
                  <a:pt x="8227" y="85363"/>
                </a:lnTo>
                <a:lnTo>
                  <a:pt x="16455" y="85363"/>
                </a:lnTo>
                <a:lnTo>
                  <a:pt x="25253" y="81272"/>
                </a:lnTo>
                <a:lnTo>
                  <a:pt x="20484" y="81272"/>
                </a:lnTo>
                <a:lnTo>
                  <a:pt x="8375" y="61514"/>
                </a:lnTo>
                <a:close/>
              </a:path>
              <a:path w="85725" h="85725">
                <a:moveTo>
                  <a:pt x="33014" y="49642"/>
                </a:moveTo>
                <a:lnTo>
                  <a:pt x="9126" y="60851"/>
                </a:lnTo>
                <a:lnTo>
                  <a:pt x="8375" y="61514"/>
                </a:lnTo>
                <a:lnTo>
                  <a:pt x="20484" y="81272"/>
                </a:lnTo>
                <a:lnTo>
                  <a:pt x="52891" y="53092"/>
                </a:lnTo>
                <a:lnTo>
                  <a:pt x="36436" y="53092"/>
                </a:lnTo>
                <a:lnTo>
                  <a:pt x="33014" y="49642"/>
                </a:lnTo>
                <a:close/>
              </a:path>
              <a:path w="85725" h="85725">
                <a:moveTo>
                  <a:pt x="55891" y="50059"/>
                </a:moveTo>
                <a:lnTo>
                  <a:pt x="52891" y="53092"/>
                </a:lnTo>
                <a:lnTo>
                  <a:pt x="20484" y="81272"/>
                </a:lnTo>
                <a:lnTo>
                  <a:pt x="25253" y="81272"/>
                </a:lnTo>
                <a:lnTo>
                  <a:pt x="77070" y="57182"/>
                </a:lnTo>
                <a:lnTo>
                  <a:pt x="69178" y="57182"/>
                </a:lnTo>
                <a:lnTo>
                  <a:pt x="55891" y="50059"/>
                </a:lnTo>
                <a:close/>
              </a:path>
              <a:path w="85725" h="85725">
                <a:moveTo>
                  <a:pt x="9126" y="60851"/>
                </a:moveTo>
                <a:lnTo>
                  <a:pt x="8227" y="61273"/>
                </a:lnTo>
                <a:lnTo>
                  <a:pt x="8375" y="61514"/>
                </a:lnTo>
                <a:lnTo>
                  <a:pt x="9126" y="60851"/>
                </a:lnTo>
                <a:close/>
              </a:path>
              <a:path w="85725" h="85725">
                <a:moveTo>
                  <a:pt x="27798" y="44382"/>
                </a:moveTo>
                <a:lnTo>
                  <a:pt x="9126" y="60851"/>
                </a:lnTo>
                <a:lnTo>
                  <a:pt x="33014" y="49642"/>
                </a:lnTo>
                <a:lnTo>
                  <a:pt x="27798" y="44382"/>
                </a:lnTo>
                <a:close/>
              </a:path>
              <a:path w="85725" h="85725">
                <a:moveTo>
                  <a:pt x="69178" y="32673"/>
                </a:moveTo>
                <a:lnTo>
                  <a:pt x="55284" y="39192"/>
                </a:lnTo>
                <a:lnTo>
                  <a:pt x="56921" y="40854"/>
                </a:lnTo>
                <a:lnTo>
                  <a:pt x="56921" y="49018"/>
                </a:lnTo>
                <a:lnTo>
                  <a:pt x="55891" y="50059"/>
                </a:lnTo>
                <a:lnTo>
                  <a:pt x="69178" y="57182"/>
                </a:lnTo>
                <a:lnTo>
                  <a:pt x="69178" y="32673"/>
                </a:lnTo>
                <a:close/>
              </a:path>
              <a:path w="85725" h="85725">
                <a:moveTo>
                  <a:pt x="77070" y="32673"/>
                </a:moveTo>
                <a:lnTo>
                  <a:pt x="69178" y="32673"/>
                </a:lnTo>
                <a:lnTo>
                  <a:pt x="69178" y="57182"/>
                </a:lnTo>
                <a:lnTo>
                  <a:pt x="81100" y="57182"/>
                </a:lnTo>
                <a:lnTo>
                  <a:pt x="81100" y="53092"/>
                </a:lnTo>
                <a:lnTo>
                  <a:pt x="85298" y="49018"/>
                </a:lnTo>
                <a:lnTo>
                  <a:pt x="85298" y="36763"/>
                </a:lnTo>
                <a:lnTo>
                  <a:pt x="81100" y="36763"/>
                </a:lnTo>
                <a:lnTo>
                  <a:pt x="77070" y="32673"/>
                </a:lnTo>
                <a:close/>
              </a:path>
              <a:path w="85725" h="85725">
                <a:moveTo>
                  <a:pt x="36436" y="48036"/>
                </a:moveTo>
                <a:lnTo>
                  <a:pt x="33014" y="49642"/>
                </a:lnTo>
                <a:lnTo>
                  <a:pt x="36436" y="53092"/>
                </a:lnTo>
                <a:lnTo>
                  <a:pt x="36436" y="48036"/>
                </a:lnTo>
                <a:close/>
              </a:path>
              <a:path w="85725" h="85725">
                <a:moveTo>
                  <a:pt x="44798" y="44113"/>
                </a:moveTo>
                <a:lnTo>
                  <a:pt x="36436" y="48036"/>
                </a:lnTo>
                <a:lnTo>
                  <a:pt x="36436" y="53092"/>
                </a:lnTo>
                <a:lnTo>
                  <a:pt x="52891" y="53092"/>
                </a:lnTo>
                <a:lnTo>
                  <a:pt x="55891" y="50059"/>
                </a:lnTo>
                <a:lnTo>
                  <a:pt x="44798" y="44113"/>
                </a:lnTo>
                <a:close/>
              </a:path>
              <a:path w="85725" h="85725">
                <a:moveTo>
                  <a:pt x="55284" y="39192"/>
                </a:moveTo>
                <a:lnTo>
                  <a:pt x="44798" y="44113"/>
                </a:lnTo>
                <a:lnTo>
                  <a:pt x="55891" y="50059"/>
                </a:lnTo>
                <a:lnTo>
                  <a:pt x="56921" y="49018"/>
                </a:lnTo>
                <a:lnTo>
                  <a:pt x="56921" y="40854"/>
                </a:lnTo>
                <a:lnTo>
                  <a:pt x="55284" y="39192"/>
                </a:lnTo>
                <a:close/>
              </a:path>
              <a:path w="85725" h="85725">
                <a:moveTo>
                  <a:pt x="34414" y="38547"/>
                </a:moveTo>
                <a:lnTo>
                  <a:pt x="27798" y="44382"/>
                </a:lnTo>
                <a:lnTo>
                  <a:pt x="33014" y="49642"/>
                </a:lnTo>
                <a:lnTo>
                  <a:pt x="36436" y="48036"/>
                </a:lnTo>
                <a:lnTo>
                  <a:pt x="36436" y="39630"/>
                </a:lnTo>
                <a:lnTo>
                  <a:pt x="34414" y="38547"/>
                </a:lnTo>
                <a:close/>
              </a:path>
              <a:path w="85725" h="85725">
                <a:moveTo>
                  <a:pt x="36436" y="39630"/>
                </a:moveTo>
                <a:lnTo>
                  <a:pt x="36436" y="48036"/>
                </a:lnTo>
                <a:lnTo>
                  <a:pt x="44798" y="44113"/>
                </a:lnTo>
                <a:lnTo>
                  <a:pt x="36436" y="39630"/>
                </a:lnTo>
                <a:close/>
              </a:path>
              <a:path w="85725" h="85725">
                <a:moveTo>
                  <a:pt x="20484" y="4090"/>
                </a:moveTo>
                <a:lnTo>
                  <a:pt x="4029" y="20418"/>
                </a:lnTo>
                <a:lnTo>
                  <a:pt x="27798" y="44382"/>
                </a:lnTo>
                <a:lnTo>
                  <a:pt x="34414" y="38547"/>
                </a:lnTo>
                <a:lnTo>
                  <a:pt x="8227" y="24509"/>
                </a:lnTo>
                <a:lnTo>
                  <a:pt x="20484" y="4090"/>
                </a:lnTo>
                <a:close/>
              </a:path>
              <a:path w="85725" h="85725">
                <a:moveTo>
                  <a:pt x="52891" y="36763"/>
                </a:moveTo>
                <a:lnTo>
                  <a:pt x="36436" y="36763"/>
                </a:lnTo>
                <a:lnTo>
                  <a:pt x="36436" y="39630"/>
                </a:lnTo>
                <a:lnTo>
                  <a:pt x="44798" y="44113"/>
                </a:lnTo>
                <a:lnTo>
                  <a:pt x="55284" y="39192"/>
                </a:lnTo>
                <a:lnTo>
                  <a:pt x="52891" y="36763"/>
                </a:lnTo>
                <a:close/>
              </a:path>
              <a:path w="85725" h="85725">
                <a:moveTo>
                  <a:pt x="36436" y="36763"/>
                </a:moveTo>
                <a:lnTo>
                  <a:pt x="34414" y="38547"/>
                </a:lnTo>
                <a:lnTo>
                  <a:pt x="36436" y="39630"/>
                </a:lnTo>
                <a:lnTo>
                  <a:pt x="36436" y="36763"/>
                </a:lnTo>
                <a:close/>
              </a:path>
              <a:path w="85725" h="85725">
                <a:moveTo>
                  <a:pt x="24043" y="4090"/>
                </a:moveTo>
                <a:lnTo>
                  <a:pt x="20484" y="4090"/>
                </a:lnTo>
                <a:lnTo>
                  <a:pt x="55284" y="39192"/>
                </a:lnTo>
                <a:lnTo>
                  <a:pt x="69178" y="32673"/>
                </a:lnTo>
                <a:lnTo>
                  <a:pt x="77070" y="32673"/>
                </a:lnTo>
                <a:lnTo>
                  <a:pt x="24043" y="4090"/>
                </a:lnTo>
                <a:close/>
              </a:path>
              <a:path w="85725" h="85725">
                <a:moveTo>
                  <a:pt x="20484" y="4090"/>
                </a:moveTo>
                <a:lnTo>
                  <a:pt x="8227" y="24509"/>
                </a:lnTo>
                <a:lnTo>
                  <a:pt x="34414" y="38547"/>
                </a:lnTo>
                <a:lnTo>
                  <a:pt x="36436" y="36763"/>
                </a:lnTo>
                <a:lnTo>
                  <a:pt x="52891" y="36763"/>
                </a:lnTo>
                <a:lnTo>
                  <a:pt x="20484" y="4090"/>
                </a:lnTo>
                <a:close/>
              </a:path>
              <a:path w="85725" h="85725">
                <a:moveTo>
                  <a:pt x="16455" y="0"/>
                </a:moveTo>
                <a:lnTo>
                  <a:pt x="8227" y="0"/>
                </a:lnTo>
                <a:lnTo>
                  <a:pt x="4029" y="4090"/>
                </a:lnTo>
                <a:lnTo>
                  <a:pt x="0" y="8180"/>
                </a:lnTo>
                <a:lnTo>
                  <a:pt x="0" y="20418"/>
                </a:lnTo>
                <a:lnTo>
                  <a:pt x="4029" y="20418"/>
                </a:lnTo>
                <a:lnTo>
                  <a:pt x="20484" y="4090"/>
                </a:lnTo>
                <a:lnTo>
                  <a:pt x="24043" y="4090"/>
                </a:lnTo>
                <a:lnTo>
                  <a:pt x="16455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5684528" y="1824900"/>
            <a:ext cx="17399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-10" dirty="0">
                <a:latin typeface="Times New Roman"/>
                <a:cs typeface="Times New Roman"/>
              </a:rPr>
              <a:t>x</a:t>
            </a:r>
            <a:r>
              <a:rPr sz="1400" i="1" spc="22" baseline="-24691" dirty="0">
                <a:latin typeface="Times New Roman"/>
                <a:cs typeface="Times New Roman"/>
              </a:rPr>
              <a:t>1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991755" y="1833065"/>
            <a:ext cx="17399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-10" dirty="0">
                <a:latin typeface="Times New Roman"/>
                <a:cs typeface="Times New Roman"/>
              </a:rPr>
              <a:t>x</a:t>
            </a:r>
            <a:r>
              <a:rPr sz="1400" i="1" spc="22" baseline="-24691" dirty="0">
                <a:latin typeface="Times New Roman"/>
                <a:cs typeface="Times New Roman"/>
              </a:rPr>
              <a:t>2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329300" y="3046222"/>
            <a:ext cx="2297177" cy="1733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838445" y="4477868"/>
            <a:ext cx="1370076" cy="18922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1" rIns="0" bIns="0" rtlCol="0">
            <a:spAutoFit/>
          </a:bodyPr>
          <a:lstStyle/>
          <a:p>
            <a:pPr marL="12699"/>
            <a:r>
              <a:rPr sz="3300" spc="-10" dirty="0"/>
              <a:t>Vibration </a:t>
            </a:r>
            <a:r>
              <a:rPr sz="3300" spc="-5" dirty="0"/>
              <a:t>modes and natural</a:t>
            </a:r>
            <a:r>
              <a:rPr sz="3300" spc="30" dirty="0"/>
              <a:t> </a:t>
            </a:r>
            <a:r>
              <a:rPr sz="3300" spc="-5" dirty="0"/>
              <a:t>frequencies</a:t>
            </a:r>
            <a:endParaRPr sz="3300"/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42</a:t>
            </a:r>
          </a:p>
        </p:txBody>
      </p:sp>
      <p:sp>
        <p:nvSpPr>
          <p:cNvPr id="3" name="object 3"/>
          <p:cNvSpPr/>
          <p:nvPr/>
        </p:nvSpPr>
        <p:spPr>
          <a:xfrm>
            <a:off x="1094028" y="5643413"/>
            <a:ext cx="3799840" cy="207645"/>
          </a:xfrm>
          <a:custGeom>
            <a:avLst/>
            <a:gdLst/>
            <a:ahLst/>
            <a:cxnLst/>
            <a:rect l="l" t="t" r="r" b="b"/>
            <a:pathLst>
              <a:path w="3799840" h="207645">
                <a:moveTo>
                  <a:pt x="0" y="207474"/>
                </a:moveTo>
                <a:lnTo>
                  <a:pt x="3799795" y="207474"/>
                </a:lnTo>
                <a:lnTo>
                  <a:pt x="3799795" y="0"/>
                </a:lnTo>
                <a:lnTo>
                  <a:pt x="0" y="0"/>
                </a:lnTo>
                <a:lnTo>
                  <a:pt x="0" y="207474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53271" y="5159848"/>
            <a:ext cx="442595" cy="382271"/>
          </a:xfrm>
          <a:custGeom>
            <a:avLst/>
            <a:gdLst/>
            <a:ahLst/>
            <a:cxnLst/>
            <a:rect l="l" t="t" r="r" b="b"/>
            <a:pathLst>
              <a:path w="442594" h="382270">
                <a:moveTo>
                  <a:pt x="0" y="381872"/>
                </a:moveTo>
                <a:lnTo>
                  <a:pt x="442542" y="381872"/>
                </a:lnTo>
                <a:lnTo>
                  <a:pt x="442542" y="0"/>
                </a:lnTo>
                <a:lnTo>
                  <a:pt x="0" y="0"/>
                </a:lnTo>
                <a:lnTo>
                  <a:pt x="0" y="381872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41400" y="5147594"/>
            <a:ext cx="479424" cy="419100"/>
          </a:xfrm>
          <a:custGeom>
            <a:avLst/>
            <a:gdLst/>
            <a:ahLst/>
            <a:cxnLst/>
            <a:rect l="l" t="t" r="r" b="b"/>
            <a:pathLst>
              <a:path w="479425" h="419100">
                <a:moveTo>
                  <a:pt x="474831" y="414545"/>
                </a:moveTo>
                <a:lnTo>
                  <a:pt x="4096" y="414545"/>
                </a:lnTo>
                <a:lnTo>
                  <a:pt x="8193" y="418636"/>
                </a:lnTo>
                <a:lnTo>
                  <a:pt x="474831" y="418636"/>
                </a:lnTo>
                <a:lnTo>
                  <a:pt x="474831" y="414545"/>
                </a:lnTo>
                <a:close/>
              </a:path>
              <a:path w="479425" h="419100">
                <a:moveTo>
                  <a:pt x="11871" y="0"/>
                </a:moveTo>
                <a:lnTo>
                  <a:pt x="8193" y="0"/>
                </a:lnTo>
                <a:lnTo>
                  <a:pt x="0" y="8164"/>
                </a:lnTo>
                <a:lnTo>
                  <a:pt x="0" y="414545"/>
                </a:lnTo>
                <a:lnTo>
                  <a:pt x="479029" y="414545"/>
                </a:lnTo>
                <a:lnTo>
                  <a:pt x="479029" y="406381"/>
                </a:lnTo>
                <a:lnTo>
                  <a:pt x="24178" y="406381"/>
                </a:lnTo>
                <a:lnTo>
                  <a:pt x="11871" y="394126"/>
                </a:lnTo>
                <a:lnTo>
                  <a:pt x="24178" y="394126"/>
                </a:lnTo>
                <a:lnTo>
                  <a:pt x="24178" y="24509"/>
                </a:lnTo>
                <a:lnTo>
                  <a:pt x="11871" y="24509"/>
                </a:lnTo>
                <a:lnTo>
                  <a:pt x="11871" y="0"/>
                </a:lnTo>
                <a:close/>
              </a:path>
              <a:path w="479425" h="419100">
                <a:moveTo>
                  <a:pt x="24178" y="394126"/>
                </a:moveTo>
                <a:lnTo>
                  <a:pt x="11871" y="394126"/>
                </a:lnTo>
                <a:lnTo>
                  <a:pt x="24178" y="406381"/>
                </a:lnTo>
                <a:lnTo>
                  <a:pt x="24178" y="394126"/>
                </a:lnTo>
                <a:close/>
              </a:path>
              <a:path w="479425" h="419100">
                <a:moveTo>
                  <a:pt x="454346" y="394126"/>
                </a:moveTo>
                <a:lnTo>
                  <a:pt x="24178" y="394126"/>
                </a:lnTo>
                <a:lnTo>
                  <a:pt x="24178" y="406381"/>
                </a:lnTo>
                <a:lnTo>
                  <a:pt x="454346" y="406381"/>
                </a:lnTo>
                <a:lnTo>
                  <a:pt x="454346" y="394126"/>
                </a:lnTo>
                <a:close/>
              </a:path>
              <a:path w="479425" h="419100">
                <a:moveTo>
                  <a:pt x="454346" y="12254"/>
                </a:moveTo>
                <a:lnTo>
                  <a:pt x="454346" y="406381"/>
                </a:lnTo>
                <a:lnTo>
                  <a:pt x="466772" y="394126"/>
                </a:lnTo>
                <a:lnTo>
                  <a:pt x="479029" y="394126"/>
                </a:lnTo>
                <a:lnTo>
                  <a:pt x="479029" y="24509"/>
                </a:lnTo>
                <a:lnTo>
                  <a:pt x="466772" y="24509"/>
                </a:lnTo>
                <a:lnTo>
                  <a:pt x="454346" y="12254"/>
                </a:lnTo>
                <a:close/>
              </a:path>
              <a:path w="479425" h="419100">
                <a:moveTo>
                  <a:pt x="479029" y="394126"/>
                </a:moveTo>
                <a:lnTo>
                  <a:pt x="466772" y="394126"/>
                </a:lnTo>
                <a:lnTo>
                  <a:pt x="454346" y="406381"/>
                </a:lnTo>
                <a:lnTo>
                  <a:pt x="479029" y="406381"/>
                </a:lnTo>
                <a:lnTo>
                  <a:pt x="479029" y="394126"/>
                </a:lnTo>
                <a:close/>
              </a:path>
              <a:path w="479425" h="419100">
                <a:moveTo>
                  <a:pt x="474831" y="0"/>
                </a:moveTo>
                <a:lnTo>
                  <a:pt x="11871" y="0"/>
                </a:lnTo>
                <a:lnTo>
                  <a:pt x="11871" y="24509"/>
                </a:lnTo>
                <a:lnTo>
                  <a:pt x="24178" y="12254"/>
                </a:lnTo>
                <a:lnTo>
                  <a:pt x="479029" y="12254"/>
                </a:lnTo>
                <a:lnTo>
                  <a:pt x="479029" y="8164"/>
                </a:lnTo>
                <a:lnTo>
                  <a:pt x="474831" y="4073"/>
                </a:lnTo>
                <a:lnTo>
                  <a:pt x="474831" y="0"/>
                </a:lnTo>
                <a:close/>
              </a:path>
              <a:path w="479425" h="419100">
                <a:moveTo>
                  <a:pt x="24178" y="12254"/>
                </a:moveTo>
                <a:lnTo>
                  <a:pt x="11871" y="24509"/>
                </a:lnTo>
                <a:lnTo>
                  <a:pt x="24178" y="24509"/>
                </a:lnTo>
                <a:lnTo>
                  <a:pt x="24178" y="12254"/>
                </a:lnTo>
                <a:close/>
              </a:path>
              <a:path w="479425" h="419100">
                <a:moveTo>
                  <a:pt x="454346" y="12254"/>
                </a:moveTo>
                <a:lnTo>
                  <a:pt x="24178" y="12254"/>
                </a:lnTo>
                <a:lnTo>
                  <a:pt x="24178" y="24509"/>
                </a:lnTo>
                <a:lnTo>
                  <a:pt x="454346" y="24509"/>
                </a:lnTo>
                <a:lnTo>
                  <a:pt x="454346" y="12254"/>
                </a:lnTo>
                <a:close/>
              </a:path>
              <a:path w="479425" h="419100">
                <a:moveTo>
                  <a:pt x="479029" y="12254"/>
                </a:moveTo>
                <a:lnTo>
                  <a:pt x="454346" y="12254"/>
                </a:lnTo>
                <a:lnTo>
                  <a:pt x="466772" y="24509"/>
                </a:lnTo>
                <a:lnTo>
                  <a:pt x="479029" y="24509"/>
                </a:lnTo>
                <a:lnTo>
                  <a:pt x="479029" y="12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69302" y="5237030"/>
            <a:ext cx="288290" cy="126364"/>
          </a:xfrm>
          <a:custGeom>
            <a:avLst/>
            <a:gdLst/>
            <a:ahLst/>
            <a:cxnLst/>
            <a:rect l="l" t="t" r="r" b="b"/>
            <a:pathLst>
              <a:path w="288289" h="126364">
                <a:moveTo>
                  <a:pt x="283968" y="121708"/>
                </a:moveTo>
                <a:lnTo>
                  <a:pt x="36469" y="121708"/>
                </a:lnTo>
                <a:lnTo>
                  <a:pt x="40566" y="125798"/>
                </a:lnTo>
                <a:lnTo>
                  <a:pt x="283968" y="125798"/>
                </a:lnTo>
                <a:lnTo>
                  <a:pt x="283968" y="121708"/>
                </a:lnTo>
                <a:close/>
              </a:path>
              <a:path w="288289" h="126364">
                <a:moveTo>
                  <a:pt x="16404" y="0"/>
                </a:moveTo>
                <a:lnTo>
                  <a:pt x="4113" y="0"/>
                </a:lnTo>
                <a:lnTo>
                  <a:pt x="4113" y="4090"/>
                </a:lnTo>
                <a:lnTo>
                  <a:pt x="0" y="8164"/>
                </a:lnTo>
                <a:lnTo>
                  <a:pt x="0" y="16345"/>
                </a:lnTo>
                <a:lnTo>
                  <a:pt x="32372" y="118036"/>
                </a:lnTo>
                <a:lnTo>
                  <a:pt x="32372" y="121708"/>
                </a:lnTo>
                <a:lnTo>
                  <a:pt x="288065" y="121708"/>
                </a:lnTo>
                <a:lnTo>
                  <a:pt x="288065" y="109872"/>
                </a:lnTo>
                <a:lnTo>
                  <a:pt x="56971" y="109872"/>
                </a:lnTo>
                <a:lnTo>
                  <a:pt x="44680" y="101708"/>
                </a:lnTo>
                <a:lnTo>
                  <a:pt x="54339" y="101708"/>
                </a:lnTo>
                <a:lnTo>
                  <a:pt x="24178" y="8164"/>
                </a:lnTo>
                <a:lnTo>
                  <a:pt x="24178" y="4090"/>
                </a:lnTo>
                <a:lnTo>
                  <a:pt x="20501" y="4090"/>
                </a:lnTo>
                <a:lnTo>
                  <a:pt x="16404" y="0"/>
                </a:lnTo>
                <a:close/>
              </a:path>
              <a:path w="288289" h="126364">
                <a:moveTo>
                  <a:pt x="54339" y="101708"/>
                </a:moveTo>
                <a:lnTo>
                  <a:pt x="44680" y="101708"/>
                </a:lnTo>
                <a:lnTo>
                  <a:pt x="56971" y="109872"/>
                </a:lnTo>
                <a:lnTo>
                  <a:pt x="54339" y="101708"/>
                </a:lnTo>
                <a:close/>
              </a:path>
              <a:path w="288289" h="126364">
                <a:moveTo>
                  <a:pt x="283968" y="101708"/>
                </a:moveTo>
                <a:lnTo>
                  <a:pt x="54339" y="101708"/>
                </a:lnTo>
                <a:lnTo>
                  <a:pt x="56971" y="109872"/>
                </a:lnTo>
                <a:lnTo>
                  <a:pt x="288065" y="109872"/>
                </a:lnTo>
                <a:lnTo>
                  <a:pt x="283968" y="105782"/>
                </a:lnTo>
                <a:lnTo>
                  <a:pt x="283968" y="101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51715" y="5237030"/>
            <a:ext cx="133985" cy="211454"/>
          </a:xfrm>
          <a:custGeom>
            <a:avLst/>
            <a:gdLst/>
            <a:ahLst/>
            <a:cxnLst/>
            <a:rect l="l" t="t" r="r" b="b"/>
            <a:pathLst>
              <a:path w="133985" h="211454">
                <a:moveTo>
                  <a:pt x="15968" y="0"/>
                </a:moveTo>
                <a:lnTo>
                  <a:pt x="4096" y="0"/>
                </a:lnTo>
                <a:lnTo>
                  <a:pt x="4096" y="4090"/>
                </a:lnTo>
                <a:lnTo>
                  <a:pt x="0" y="8164"/>
                </a:lnTo>
                <a:lnTo>
                  <a:pt x="0" y="16345"/>
                </a:lnTo>
                <a:lnTo>
                  <a:pt x="52438" y="203400"/>
                </a:lnTo>
                <a:lnTo>
                  <a:pt x="56535" y="207474"/>
                </a:lnTo>
                <a:lnTo>
                  <a:pt x="56535" y="211162"/>
                </a:lnTo>
                <a:lnTo>
                  <a:pt x="68826" y="211162"/>
                </a:lnTo>
                <a:lnTo>
                  <a:pt x="72923" y="207474"/>
                </a:lnTo>
                <a:lnTo>
                  <a:pt x="77020" y="207474"/>
                </a:lnTo>
                <a:lnTo>
                  <a:pt x="77020" y="203400"/>
                </a:lnTo>
                <a:lnTo>
                  <a:pt x="79506" y="195236"/>
                </a:lnTo>
                <a:lnTo>
                  <a:pt x="52438" y="195236"/>
                </a:lnTo>
                <a:lnTo>
                  <a:pt x="65187" y="153359"/>
                </a:lnTo>
                <a:lnTo>
                  <a:pt x="24162" y="8164"/>
                </a:lnTo>
                <a:lnTo>
                  <a:pt x="24162" y="4090"/>
                </a:lnTo>
                <a:lnTo>
                  <a:pt x="20065" y="4090"/>
                </a:lnTo>
                <a:lnTo>
                  <a:pt x="15968" y="0"/>
                </a:lnTo>
                <a:close/>
              </a:path>
              <a:path w="133985" h="211454">
                <a:moveTo>
                  <a:pt x="65187" y="153359"/>
                </a:moveTo>
                <a:lnTo>
                  <a:pt x="52438" y="195236"/>
                </a:lnTo>
                <a:lnTo>
                  <a:pt x="77020" y="195236"/>
                </a:lnTo>
                <a:lnTo>
                  <a:pt x="65187" y="153359"/>
                </a:lnTo>
                <a:close/>
              </a:path>
              <a:path w="133985" h="211454">
                <a:moveTo>
                  <a:pt x="129894" y="0"/>
                </a:moveTo>
                <a:lnTo>
                  <a:pt x="117587" y="0"/>
                </a:lnTo>
                <a:lnTo>
                  <a:pt x="113490" y="4090"/>
                </a:lnTo>
                <a:lnTo>
                  <a:pt x="109393" y="4090"/>
                </a:lnTo>
                <a:lnTo>
                  <a:pt x="109393" y="8164"/>
                </a:lnTo>
                <a:lnTo>
                  <a:pt x="65187" y="153359"/>
                </a:lnTo>
                <a:lnTo>
                  <a:pt x="77020" y="195236"/>
                </a:lnTo>
                <a:lnTo>
                  <a:pt x="79506" y="195236"/>
                </a:lnTo>
                <a:lnTo>
                  <a:pt x="133991" y="16345"/>
                </a:lnTo>
                <a:lnTo>
                  <a:pt x="133991" y="8164"/>
                </a:lnTo>
                <a:lnTo>
                  <a:pt x="129894" y="4090"/>
                </a:lnTo>
                <a:lnTo>
                  <a:pt x="1298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41884" y="5241122"/>
            <a:ext cx="133985" cy="207645"/>
          </a:xfrm>
          <a:custGeom>
            <a:avLst/>
            <a:gdLst/>
            <a:ahLst/>
            <a:cxnLst/>
            <a:rect l="l" t="t" r="r" b="b"/>
            <a:pathLst>
              <a:path w="133985" h="207645">
                <a:moveTo>
                  <a:pt x="16387" y="0"/>
                </a:moveTo>
                <a:lnTo>
                  <a:pt x="4096" y="0"/>
                </a:lnTo>
                <a:lnTo>
                  <a:pt x="4096" y="4073"/>
                </a:lnTo>
                <a:lnTo>
                  <a:pt x="0" y="8164"/>
                </a:lnTo>
                <a:lnTo>
                  <a:pt x="0" y="16328"/>
                </a:lnTo>
                <a:lnTo>
                  <a:pt x="56954" y="199309"/>
                </a:lnTo>
                <a:lnTo>
                  <a:pt x="61051" y="203383"/>
                </a:lnTo>
                <a:lnTo>
                  <a:pt x="61051" y="207071"/>
                </a:lnTo>
                <a:lnTo>
                  <a:pt x="73359" y="207071"/>
                </a:lnTo>
                <a:lnTo>
                  <a:pt x="77036" y="203383"/>
                </a:lnTo>
                <a:lnTo>
                  <a:pt x="81133" y="203383"/>
                </a:lnTo>
                <a:lnTo>
                  <a:pt x="81133" y="199309"/>
                </a:lnTo>
                <a:lnTo>
                  <a:pt x="83492" y="191145"/>
                </a:lnTo>
                <a:lnTo>
                  <a:pt x="56954" y="191145"/>
                </a:lnTo>
                <a:lnTo>
                  <a:pt x="68639" y="150707"/>
                </a:lnTo>
                <a:lnTo>
                  <a:pt x="24598" y="8164"/>
                </a:lnTo>
                <a:lnTo>
                  <a:pt x="24598" y="4073"/>
                </a:lnTo>
                <a:lnTo>
                  <a:pt x="20484" y="4073"/>
                </a:lnTo>
                <a:lnTo>
                  <a:pt x="16387" y="0"/>
                </a:lnTo>
                <a:close/>
              </a:path>
              <a:path w="133985" h="207645">
                <a:moveTo>
                  <a:pt x="68639" y="150707"/>
                </a:moveTo>
                <a:lnTo>
                  <a:pt x="56954" y="191145"/>
                </a:lnTo>
                <a:lnTo>
                  <a:pt x="81133" y="191145"/>
                </a:lnTo>
                <a:lnTo>
                  <a:pt x="68639" y="150707"/>
                </a:lnTo>
                <a:close/>
              </a:path>
              <a:path w="133985" h="207645">
                <a:moveTo>
                  <a:pt x="129894" y="0"/>
                </a:moveTo>
                <a:lnTo>
                  <a:pt x="118023" y="0"/>
                </a:lnTo>
                <a:lnTo>
                  <a:pt x="113926" y="4073"/>
                </a:lnTo>
                <a:lnTo>
                  <a:pt x="109829" y="4073"/>
                </a:lnTo>
                <a:lnTo>
                  <a:pt x="109829" y="8164"/>
                </a:lnTo>
                <a:lnTo>
                  <a:pt x="68639" y="150707"/>
                </a:lnTo>
                <a:lnTo>
                  <a:pt x="81133" y="191145"/>
                </a:lnTo>
                <a:lnTo>
                  <a:pt x="83492" y="191145"/>
                </a:lnTo>
                <a:lnTo>
                  <a:pt x="133991" y="16328"/>
                </a:lnTo>
                <a:lnTo>
                  <a:pt x="133991" y="8164"/>
                </a:lnTo>
                <a:lnTo>
                  <a:pt x="129894" y="4073"/>
                </a:lnTo>
                <a:lnTo>
                  <a:pt x="1298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64848" y="5241122"/>
            <a:ext cx="102235" cy="207645"/>
          </a:xfrm>
          <a:custGeom>
            <a:avLst/>
            <a:gdLst/>
            <a:ahLst/>
            <a:cxnLst/>
            <a:rect l="l" t="t" r="r" b="b"/>
            <a:pathLst>
              <a:path w="102235" h="207645">
                <a:moveTo>
                  <a:pt x="20501" y="85363"/>
                </a:moveTo>
                <a:lnTo>
                  <a:pt x="8193" y="85363"/>
                </a:lnTo>
                <a:lnTo>
                  <a:pt x="4096" y="89437"/>
                </a:lnTo>
                <a:lnTo>
                  <a:pt x="0" y="89437"/>
                </a:lnTo>
                <a:lnTo>
                  <a:pt x="0" y="101691"/>
                </a:lnTo>
                <a:lnTo>
                  <a:pt x="24178" y="199309"/>
                </a:lnTo>
                <a:lnTo>
                  <a:pt x="28275" y="203383"/>
                </a:lnTo>
                <a:lnTo>
                  <a:pt x="28275" y="207071"/>
                </a:lnTo>
                <a:lnTo>
                  <a:pt x="40566" y="207071"/>
                </a:lnTo>
                <a:lnTo>
                  <a:pt x="44663" y="203383"/>
                </a:lnTo>
                <a:lnTo>
                  <a:pt x="48760" y="203383"/>
                </a:lnTo>
                <a:lnTo>
                  <a:pt x="48760" y="199309"/>
                </a:lnTo>
                <a:lnTo>
                  <a:pt x="51120" y="191145"/>
                </a:lnTo>
                <a:lnTo>
                  <a:pt x="24178" y="191145"/>
                </a:lnTo>
                <a:lnTo>
                  <a:pt x="37312" y="145681"/>
                </a:lnTo>
                <a:lnTo>
                  <a:pt x="24178" y="93527"/>
                </a:lnTo>
                <a:lnTo>
                  <a:pt x="20501" y="89437"/>
                </a:lnTo>
                <a:lnTo>
                  <a:pt x="20501" y="85363"/>
                </a:lnTo>
                <a:close/>
              </a:path>
              <a:path w="102235" h="207645">
                <a:moveTo>
                  <a:pt x="37312" y="145681"/>
                </a:moveTo>
                <a:lnTo>
                  <a:pt x="24178" y="191145"/>
                </a:lnTo>
                <a:lnTo>
                  <a:pt x="48760" y="191145"/>
                </a:lnTo>
                <a:lnTo>
                  <a:pt x="37312" y="145681"/>
                </a:lnTo>
                <a:close/>
              </a:path>
              <a:path w="102235" h="207645">
                <a:moveTo>
                  <a:pt x="97521" y="0"/>
                </a:moveTo>
                <a:lnTo>
                  <a:pt x="85230" y="0"/>
                </a:lnTo>
                <a:lnTo>
                  <a:pt x="81133" y="4073"/>
                </a:lnTo>
                <a:lnTo>
                  <a:pt x="77036" y="4073"/>
                </a:lnTo>
                <a:lnTo>
                  <a:pt x="77036" y="8164"/>
                </a:lnTo>
                <a:lnTo>
                  <a:pt x="37312" y="145681"/>
                </a:lnTo>
                <a:lnTo>
                  <a:pt x="48760" y="191145"/>
                </a:lnTo>
                <a:lnTo>
                  <a:pt x="51120" y="191145"/>
                </a:lnTo>
                <a:lnTo>
                  <a:pt x="101635" y="16328"/>
                </a:lnTo>
                <a:lnTo>
                  <a:pt x="101635" y="8164"/>
                </a:lnTo>
                <a:lnTo>
                  <a:pt x="97521" y="4073"/>
                </a:lnTo>
                <a:lnTo>
                  <a:pt x="975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88670" y="5334649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468" y="0"/>
                </a:lnTo>
              </a:path>
            </a:pathLst>
          </a:custGeom>
          <a:ln w="245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6296" y="5651584"/>
            <a:ext cx="3470910" cy="0"/>
          </a:xfrm>
          <a:custGeom>
            <a:avLst/>
            <a:gdLst/>
            <a:ahLst/>
            <a:cxnLst/>
            <a:rect l="l" t="t" r="r" b="b"/>
            <a:pathLst>
              <a:path w="3470910">
                <a:moveTo>
                  <a:pt x="0" y="0"/>
                </a:moveTo>
                <a:lnTo>
                  <a:pt x="3470726" y="0"/>
                </a:lnTo>
              </a:path>
            </a:pathLst>
          </a:custGeom>
          <a:ln w="24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86419" y="5566230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4" h="65404">
                <a:moveTo>
                  <a:pt x="24178" y="0"/>
                </a:moveTo>
                <a:lnTo>
                  <a:pt x="15385" y="2806"/>
                </a:lnTo>
                <a:lnTo>
                  <a:pt x="7631" y="10207"/>
                </a:lnTo>
                <a:lnTo>
                  <a:pt x="2106" y="20672"/>
                </a:lnTo>
                <a:lnTo>
                  <a:pt x="0" y="32673"/>
                </a:lnTo>
                <a:lnTo>
                  <a:pt x="2106" y="44601"/>
                </a:lnTo>
                <a:lnTo>
                  <a:pt x="7631" y="54923"/>
                </a:lnTo>
                <a:lnTo>
                  <a:pt x="15385" y="62184"/>
                </a:lnTo>
                <a:lnTo>
                  <a:pt x="24178" y="64927"/>
                </a:lnTo>
                <a:lnTo>
                  <a:pt x="33205" y="62184"/>
                </a:lnTo>
                <a:lnTo>
                  <a:pt x="41079" y="54923"/>
                </a:lnTo>
                <a:lnTo>
                  <a:pt x="46648" y="44601"/>
                </a:lnTo>
                <a:lnTo>
                  <a:pt x="48760" y="32673"/>
                </a:lnTo>
                <a:lnTo>
                  <a:pt x="46648" y="20672"/>
                </a:lnTo>
                <a:lnTo>
                  <a:pt x="41079" y="10207"/>
                </a:lnTo>
                <a:lnTo>
                  <a:pt x="33205" y="2806"/>
                </a:lnTo>
                <a:lnTo>
                  <a:pt x="2417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74129" y="555397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857" y="89437"/>
                </a:moveTo>
                <a:lnTo>
                  <a:pt x="16387" y="89437"/>
                </a:lnTo>
                <a:lnTo>
                  <a:pt x="16387" y="93527"/>
                </a:lnTo>
                <a:lnTo>
                  <a:pt x="32372" y="97601"/>
                </a:lnTo>
                <a:lnTo>
                  <a:pt x="52857" y="89437"/>
                </a:lnTo>
                <a:close/>
              </a:path>
              <a:path w="81280" h="97789">
                <a:moveTo>
                  <a:pt x="61051" y="89437"/>
                </a:moveTo>
                <a:lnTo>
                  <a:pt x="52857" y="89437"/>
                </a:lnTo>
                <a:lnTo>
                  <a:pt x="48760" y="93527"/>
                </a:lnTo>
                <a:lnTo>
                  <a:pt x="61051" y="93527"/>
                </a:lnTo>
                <a:lnTo>
                  <a:pt x="61051" y="89437"/>
                </a:lnTo>
                <a:close/>
              </a:path>
              <a:path w="81280" h="97789">
                <a:moveTo>
                  <a:pt x="65148" y="8164"/>
                </a:moveTo>
                <a:lnTo>
                  <a:pt x="65148" y="12254"/>
                </a:lnTo>
                <a:lnTo>
                  <a:pt x="8193" y="12254"/>
                </a:lnTo>
                <a:lnTo>
                  <a:pt x="4096" y="20418"/>
                </a:lnTo>
                <a:lnTo>
                  <a:pt x="0" y="24492"/>
                </a:lnTo>
                <a:lnTo>
                  <a:pt x="0" y="49001"/>
                </a:lnTo>
                <a:lnTo>
                  <a:pt x="4096" y="77182"/>
                </a:lnTo>
                <a:lnTo>
                  <a:pt x="8193" y="81272"/>
                </a:lnTo>
                <a:lnTo>
                  <a:pt x="12290" y="89437"/>
                </a:lnTo>
                <a:lnTo>
                  <a:pt x="28275" y="89437"/>
                </a:lnTo>
                <a:lnTo>
                  <a:pt x="32372" y="77182"/>
                </a:lnTo>
                <a:lnTo>
                  <a:pt x="32372" y="73511"/>
                </a:lnTo>
                <a:lnTo>
                  <a:pt x="28275" y="69420"/>
                </a:lnTo>
                <a:lnTo>
                  <a:pt x="24581" y="61256"/>
                </a:lnTo>
                <a:lnTo>
                  <a:pt x="20484" y="61256"/>
                </a:lnTo>
                <a:lnTo>
                  <a:pt x="24581" y="49001"/>
                </a:lnTo>
                <a:lnTo>
                  <a:pt x="24581" y="32673"/>
                </a:lnTo>
                <a:lnTo>
                  <a:pt x="28275" y="28582"/>
                </a:lnTo>
                <a:lnTo>
                  <a:pt x="28275" y="24492"/>
                </a:lnTo>
                <a:lnTo>
                  <a:pt x="32372" y="24492"/>
                </a:lnTo>
                <a:lnTo>
                  <a:pt x="32372" y="20418"/>
                </a:lnTo>
                <a:lnTo>
                  <a:pt x="77036" y="20418"/>
                </a:lnTo>
                <a:lnTo>
                  <a:pt x="65148" y="8164"/>
                </a:lnTo>
                <a:close/>
              </a:path>
              <a:path w="81280" h="97789">
                <a:moveTo>
                  <a:pt x="40566" y="73511"/>
                </a:moveTo>
                <a:lnTo>
                  <a:pt x="32372" y="77182"/>
                </a:lnTo>
                <a:lnTo>
                  <a:pt x="28275" y="89437"/>
                </a:lnTo>
                <a:lnTo>
                  <a:pt x="48760" y="81272"/>
                </a:lnTo>
                <a:lnTo>
                  <a:pt x="40566" y="73511"/>
                </a:lnTo>
                <a:close/>
              </a:path>
              <a:path w="81280" h="97789">
                <a:moveTo>
                  <a:pt x="72939" y="73511"/>
                </a:moveTo>
                <a:lnTo>
                  <a:pt x="44663" y="73511"/>
                </a:lnTo>
                <a:lnTo>
                  <a:pt x="44663" y="77182"/>
                </a:lnTo>
                <a:lnTo>
                  <a:pt x="44442" y="77182"/>
                </a:lnTo>
                <a:lnTo>
                  <a:pt x="48760" y="81272"/>
                </a:lnTo>
                <a:lnTo>
                  <a:pt x="28275" y="89437"/>
                </a:lnTo>
                <a:lnTo>
                  <a:pt x="65148" y="89437"/>
                </a:lnTo>
                <a:lnTo>
                  <a:pt x="65148" y="85363"/>
                </a:lnTo>
                <a:lnTo>
                  <a:pt x="69245" y="85363"/>
                </a:lnTo>
                <a:lnTo>
                  <a:pt x="69245" y="81272"/>
                </a:lnTo>
                <a:lnTo>
                  <a:pt x="72939" y="81272"/>
                </a:lnTo>
                <a:lnTo>
                  <a:pt x="72939" y="73511"/>
                </a:lnTo>
                <a:close/>
              </a:path>
              <a:path w="81280" h="97789">
                <a:moveTo>
                  <a:pt x="81133" y="36747"/>
                </a:moveTo>
                <a:lnTo>
                  <a:pt x="72939" y="36747"/>
                </a:lnTo>
                <a:lnTo>
                  <a:pt x="65148" y="57182"/>
                </a:lnTo>
                <a:lnTo>
                  <a:pt x="56954" y="57182"/>
                </a:lnTo>
                <a:lnTo>
                  <a:pt x="56954" y="65346"/>
                </a:lnTo>
                <a:lnTo>
                  <a:pt x="52857" y="65346"/>
                </a:lnTo>
                <a:lnTo>
                  <a:pt x="52857" y="69420"/>
                </a:lnTo>
                <a:lnTo>
                  <a:pt x="48760" y="69420"/>
                </a:lnTo>
                <a:lnTo>
                  <a:pt x="48760" y="73511"/>
                </a:lnTo>
                <a:lnTo>
                  <a:pt x="77036" y="73511"/>
                </a:lnTo>
                <a:lnTo>
                  <a:pt x="77036" y="61256"/>
                </a:lnTo>
                <a:lnTo>
                  <a:pt x="72939" y="61256"/>
                </a:lnTo>
                <a:lnTo>
                  <a:pt x="81133" y="40837"/>
                </a:lnTo>
                <a:lnTo>
                  <a:pt x="81133" y="36747"/>
                </a:lnTo>
                <a:close/>
              </a:path>
              <a:path w="81280" h="97789">
                <a:moveTo>
                  <a:pt x="77036" y="57182"/>
                </a:moveTo>
                <a:lnTo>
                  <a:pt x="72939" y="61256"/>
                </a:lnTo>
                <a:lnTo>
                  <a:pt x="77036" y="61256"/>
                </a:lnTo>
                <a:lnTo>
                  <a:pt x="77036" y="57182"/>
                </a:lnTo>
                <a:close/>
              </a:path>
              <a:path w="81280" h="97789">
                <a:moveTo>
                  <a:pt x="61051" y="53092"/>
                </a:moveTo>
                <a:lnTo>
                  <a:pt x="61051" y="57182"/>
                </a:lnTo>
                <a:lnTo>
                  <a:pt x="65148" y="57182"/>
                </a:lnTo>
                <a:lnTo>
                  <a:pt x="61051" y="53092"/>
                </a:lnTo>
                <a:close/>
              </a:path>
              <a:path w="81280" h="97789">
                <a:moveTo>
                  <a:pt x="72939" y="36747"/>
                </a:moveTo>
                <a:lnTo>
                  <a:pt x="61051" y="40837"/>
                </a:lnTo>
                <a:lnTo>
                  <a:pt x="61051" y="53092"/>
                </a:lnTo>
                <a:lnTo>
                  <a:pt x="65148" y="57182"/>
                </a:lnTo>
                <a:lnTo>
                  <a:pt x="72939" y="36747"/>
                </a:lnTo>
                <a:close/>
              </a:path>
              <a:path w="81280" h="97789">
                <a:moveTo>
                  <a:pt x="81133" y="28582"/>
                </a:moveTo>
                <a:lnTo>
                  <a:pt x="52857" y="28582"/>
                </a:lnTo>
                <a:lnTo>
                  <a:pt x="56954" y="32673"/>
                </a:lnTo>
                <a:lnTo>
                  <a:pt x="52857" y="32673"/>
                </a:lnTo>
                <a:lnTo>
                  <a:pt x="56954" y="36747"/>
                </a:lnTo>
                <a:lnTo>
                  <a:pt x="56954" y="49001"/>
                </a:lnTo>
                <a:lnTo>
                  <a:pt x="61051" y="53092"/>
                </a:lnTo>
                <a:lnTo>
                  <a:pt x="61051" y="40837"/>
                </a:lnTo>
                <a:lnTo>
                  <a:pt x="72939" y="36747"/>
                </a:lnTo>
                <a:lnTo>
                  <a:pt x="81133" y="36747"/>
                </a:lnTo>
                <a:lnTo>
                  <a:pt x="81133" y="32673"/>
                </a:lnTo>
                <a:lnTo>
                  <a:pt x="56954" y="32673"/>
                </a:lnTo>
                <a:lnTo>
                  <a:pt x="52857" y="30628"/>
                </a:lnTo>
                <a:lnTo>
                  <a:pt x="81133" y="30628"/>
                </a:lnTo>
                <a:lnTo>
                  <a:pt x="81133" y="28582"/>
                </a:lnTo>
                <a:close/>
              </a:path>
              <a:path w="81280" h="97789">
                <a:moveTo>
                  <a:pt x="52857" y="28582"/>
                </a:moveTo>
                <a:lnTo>
                  <a:pt x="52857" y="30628"/>
                </a:lnTo>
                <a:lnTo>
                  <a:pt x="56954" y="32673"/>
                </a:lnTo>
                <a:lnTo>
                  <a:pt x="52857" y="28582"/>
                </a:lnTo>
                <a:close/>
              </a:path>
              <a:path w="81280" h="97789">
                <a:moveTo>
                  <a:pt x="77036" y="20418"/>
                </a:moveTo>
                <a:lnTo>
                  <a:pt x="44663" y="20418"/>
                </a:lnTo>
                <a:lnTo>
                  <a:pt x="44663" y="24492"/>
                </a:lnTo>
                <a:lnTo>
                  <a:pt x="48760" y="24492"/>
                </a:lnTo>
                <a:lnTo>
                  <a:pt x="48760" y="28582"/>
                </a:lnTo>
                <a:lnTo>
                  <a:pt x="52857" y="30628"/>
                </a:lnTo>
                <a:lnTo>
                  <a:pt x="52857" y="28582"/>
                </a:lnTo>
                <a:lnTo>
                  <a:pt x="81133" y="28582"/>
                </a:lnTo>
                <a:lnTo>
                  <a:pt x="77036" y="24492"/>
                </a:lnTo>
                <a:lnTo>
                  <a:pt x="77036" y="20418"/>
                </a:lnTo>
                <a:close/>
              </a:path>
              <a:path w="81280" h="97789">
                <a:moveTo>
                  <a:pt x="44663" y="20418"/>
                </a:moveTo>
                <a:lnTo>
                  <a:pt x="32372" y="20418"/>
                </a:lnTo>
                <a:lnTo>
                  <a:pt x="40566" y="24492"/>
                </a:lnTo>
                <a:lnTo>
                  <a:pt x="44663" y="20418"/>
                </a:lnTo>
                <a:close/>
              </a:path>
              <a:path w="81280" h="97789">
                <a:moveTo>
                  <a:pt x="65148" y="8164"/>
                </a:moveTo>
                <a:lnTo>
                  <a:pt x="12290" y="8164"/>
                </a:lnTo>
                <a:lnTo>
                  <a:pt x="12290" y="12254"/>
                </a:lnTo>
                <a:lnTo>
                  <a:pt x="65148" y="12254"/>
                </a:lnTo>
                <a:lnTo>
                  <a:pt x="65148" y="8164"/>
                </a:lnTo>
                <a:close/>
              </a:path>
              <a:path w="81280" h="97789">
                <a:moveTo>
                  <a:pt x="40566" y="0"/>
                </a:moveTo>
                <a:lnTo>
                  <a:pt x="16387" y="4073"/>
                </a:lnTo>
                <a:lnTo>
                  <a:pt x="16387" y="8164"/>
                </a:lnTo>
                <a:lnTo>
                  <a:pt x="61051" y="8164"/>
                </a:lnTo>
                <a:lnTo>
                  <a:pt x="61051" y="4073"/>
                </a:lnTo>
                <a:lnTo>
                  <a:pt x="405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06144" y="5566230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4" h="65404">
                <a:moveTo>
                  <a:pt x="24581" y="0"/>
                </a:moveTo>
                <a:lnTo>
                  <a:pt x="15555" y="2806"/>
                </a:lnTo>
                <a:lnTo>
                  <a:pt x="7681" y="10207"/>
                </a:lnTo>
                <a:lnTo>
                  <a:pt x="2112" y="20672"/>
                </a:lnTo>
                <a:lnTo>
                  <a:pt x="0" y="32673"/>
                </a:lnTo>
                <a:lnTo>
                  <a:pt x="2112" y="44601"/>
                </a:lnTo>
                <a:lnTo>
                  <a:pt x="7681" y="54923"/>
                </a:lnTo>
                <a:lnTo>
                  <a:pt x="15555" y="62184"/>
                </a:lnTo>
                <a:lnTo>
                  <a:pt x="24581" y="64927"/>
                </a:lnTo>
                <a:lnTo>
                  <a:pt x="33368" y="62184"/>
                </a:lnTo>
                <a:lnTo>
                  <a:pt x="41123" y="54923"/>
                </a:lnTo>
                <a:lnTo>
                  <a:pt x="46652" y="44601"/>
                </a:lnTo>
                <a:lnTo>
                  <a:pt x="48760" y="32673"/>
                </a:lnTo>
                <a:lnTo>
                  <a:pt x="46652" y="20672"/>
                </a:lnTo>
                <a:lnTo>
                  <a:pt x="41123" y="10207"/>
                </a:lnTo>
                <a:lnTo>
                  <a:pt x="33368" y="2806"/>
                </a:lnTo>
                <a:lnTo>
                  <a:pt x="24581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94256" y="555397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454" y="89437"/>
                </a:moveTo>
                <a:lnTo>
                  <a:pt x="15985" y="89437"/>
                </a:lnTo>
                <a:lnTo>
                  <a:pt x="15985" y="93527"/>
                </a:lnTo>
                <a:lnTo>
                  <a:pt x="32372" y="97601"/>
                </a:lnTo>
                <a:lnTo>
                  <a:pt x="52454" y="89437"/>
                </a:lnTo>
                <a:close/>
              </a:path>
              <a:path w="81280" h="97789">
                <a:moveTo>
                  <a:pt x="60648" y="89437"/>
                </a:moveTo>
                <a:lnTo>
                  <a:pt x="52454" y="89437"/>
                </a:lnTo>
                <a:lnTo>
                  <a:pt x="48341" y="93527"/>
                </a:lnTo>
                <a:lnTo>
                  <a:pt x="60648" y="93527"/>
                </a:lnTo>
                <a:lnTo>
                  <a:pt x="60648" y="89437"/>
                </a:lnTo>
                <a:close/>
              </a:path>
              <a:path w="81280" h="97789">
                <a:moveTo>
                  <a:pt x="64745" y="8164"/>
                </a:moveTo>
                <a:lnTo>
                  <a:pt x="64745" y="12254"/>
                </a:lnTo>
                <a:lnTo>
                  <a:pt x="7774" y="12254"/>
                </a:lnTo>
                <a:lnTo>
                  <a:pt x="3677" y="20418"/>
                </a:lnTo>
                <a:lnTo>
                  <a:pt x="0" y="24492"/>
                </a:lnTo>
                <a:lnTo>
                  <a:pt x="0" y="49001"/>
                </a:lnTo>
                <a:lnTo>
                  <a:pt x="3677" y="77182"/>
                </a:lnTo>
                <a:lnTo>
                  <a:pt x="7774" y="81272"/>
                </a:lnTo>
                <a:lnTo>
                  <a:pt x="11888" y="89437"/>
                </a:lnTo>
                <a:lnTo>
                  <a:pt x="28275" y="89437"/>
                </a:lnTo>
                <a:lnTo>
                  <a:pt x="32372" y="77182"/>
                </a:lnTo>
                <a:lnTo>
                  <a:pt x="32372" y="73511"/>
                </a:lnTo>
                <a:lnTo>
                  <a:pt x="24178" y="61256"/>
                </a:lnTo>
                <a:lnTo>
                  <a:pt x="20081" y="61256"/>
                </a:lnTo>
                <a:lnTo>
                  <a:pt x="24178" y="49001"/>
                </a:lnTo>
                <a:lnTo>
                  <a:pt x="24178" y="32673"/>
                </a:lnTo>
                <a:lnTo>
                  <a:pt x="28275" y="28582"/>
                </a:lnTo>
                <a:lnTo>
                  <a:pt x="28275" y="24492"/>
                </a:lnTo>
                <a:lnTo>
                  <a:pt x="32372" y="24492"/>
                </a:lnTo>
                <a:lnTo>
                  <a:pt x="32372" y="20418"/>
                </a:lnTo>
                <a:lnTo>
                  <a:pt x="77036" y="20418"/>
                </a:lnTo>
                <a:lnTo>
                  <a:pt x="64745" y="8164"/>
                </a:lnTo>
                <a:close/>
              </a:path>
              <a:path w="81280" h="97789">
                <a:moveTo>
                  <a:pt x="40566" y="73511"/>
                </a:moveTo>
                <a:lnTo>
                  <a:pt x="32372" y="77182"/>
                </a:lnTo>
                <a:lnTo>
                  <a:pt x="28275" y="89437"/>
                </a:lnTo>
                <a:lnTo>
                  <a:pt x="48341" y="81272"/>
                </a:lnTo>
                <a:lnTo>
                  <a:pt x="40566" y="73511"/>
                </a:lnTo>
                <a:close/>
              </a:path>
              <a:path w="81280" h="97789">
                <a:moveTo>
                  <a:pt x="72939" y="73511"/>
                </a:moveTo>
                <a:lnTo>
                  <a:pt x="44663" y="73511"/>
                </a:lnTo>
                <a:lnTo>
                  <a:pt x="44663" y="77182"/>
                </a:lnTo>
                <a:lnTo>
                  <a:pt x="44244" y="77182"/>
                </a:lnTo>
                <a:lnTo>
                  <a:pt x="48341" y="81272"/>
                </a:lnTo>
                <a:lnTo>
                  <a:pt x="28275" y="89437"/>
                </a:lnTo>
                <a:lnTo>
                  <a:pt x="64745" y="89437"/>
                </a:lnTo>
                <a:lnTo>
                  <a:pt x="64745" y="85363"/>
                </a:lnTo>
                <a:lnTo>
                  <a:pt x="68842" y="85363"/>
                </a:lnTo>
                <a:lnTo>
                  <a:pt x="68842" y="81272"/>
                </a:lnTo>
                <a:lnTo>
                  <a:pt x="72939" y="81272"/>
                </a:lnTo>
                <a:lnTo>
                  <a:pt x="72939" y="73511"/>
                </a:lnTo>
                <a:close/>
              </a:path>
              <a:path w="81280" h="97789">
                <a:moveTo>
                  <a:pt x="81133" y="36747"/>
                </a:moveTo>
                <a:lnTo>
                  <a:pt x="72939" y="36747"/>
                </a:lnTo>
                <a:lnTo>
                  <a:pt x="64745" y="57182"/>
                </a:lnTo>
                <a:lnTo>
                  <a:pt x="56551" y="57182"/>
                </a:lnTo>
                <a:lnTo>
                  <a:pt x="56551" y="65346"/>
                </a:lnTo>
                <a:lnTo>
                  <a:pt x="52454" y="65346"/>
                </a:lnTo>
                <a:lnTo>
                  <a:pt x="52454" y="69420"/>
                </a:lnTo>
                <a:lnTo>
                  <a:pt x="48341" y="69420"/>
                </a:lnTo>
                <a:lnTo>
                  <a:pt x="48341" y="73511"/>
                </a:lnTo>
                <a:lnTo>
                  <a:pt x="77036" y="73511"/>
                </a:lnTo>
                <a:lnTo>
                  <a:pt x="77036" y="61256"/>
                </a:lnTo>
                <a:lnTo>
                  <a:pt x="72939" y="61256"/>
                </a:lnTo>
                <a:lnTo>
                  <a:pt x="81133" y="40837"/>
                </a:lnTo>
                <a:lnTo>
                  <a:pt x="81133" y="36747"/>
                </a:lnTo>
                <a:close/>
              </a:path>
              <a:path w="81280" h="97789">
                <a:moveTo>
                  <a:pt x="77036" y="57182"/>
                </a:moveTo>
                <a:lnTo>
                  <a:pt x="72939" y="61256"/>
                </a:lnTo>
                <a:lnTo>
                  <a:pt x="77036" y="61256"/>
                </a:lnTo>
                <a:lnTo>
                  <a:pt x="77036" y="57182"/>
                </a:lnTo>
                <a:close/>
              </a:path>
              <a:path w="81280" h="97789">
                <a:moveTo>
                  <a:pt x="60648" y="53092"/>
                </a:moveTo>
                <a:lnTo>
                  <a:pt x="60648" y="57182"/>
                </a:lnTo>
                <a:lnTo>
                  <a:pt x="64745" y="57182"/>
                </a:lnTo>
                <a:lnTo>
                  <a:pt x="60648" y="53092"/>
                </a:lnTo>
                <a:close/>
              </a:path>
              <a:path w="81280" h="97789">
                <a:moveTo>
                  <a:pt x="72939" y="36747"/>
                </a:moveTo>
                <a:lnTo>
                  <a:pt x="60648" y="40837"/>
                </a:lnTo>
                <a:lnTo>
                  <a:pt x="60648" y="53092"/>
                </a:lnTo>
                <a:lnTo>
                  <a:pt x="64745" y="57182"/>
                </a:lnTo>
                <a:lnTo>
                  <a:pt x="72939" y="36747"/>
                </a:lnTo>
                <a:close/>
              </a:path>
              <a:path w="81280" h="97789">
                <a:moveTo>
                  <a:pt x="81133" y="28582"/>
                </a:moveTo>
                <a:lnTo>
                  <a:pt x="52454" y="28582"/>
                </a:lnTo>
                <a:lnTo>
                  <a:pt x="56551" y="32673"/>
                </a:lnTo>
                <a:lnTo>
                  <a:pt x="52454" y="32673"/>
                </a:lnTo>
                <a:lnTo>
                  <a:pt x="56551" y="36747"/>
                </a:lnTo>
                <a:lnTo>
                  <a:pt x="56551" y="49001"/>
                </a:lnTo>
                <a:lnTo>
                  <a:pt x="60648" y="53092"/>
                </a:lnTo>
                <a:lnTo>
                  <a:pt x="60648" y="40837"/>
                </a:lnTo>
                <a:lnTo>
                  <a:pt x="72939" y="36747"/>
                </a:lnTo>
                <a:lnTo>
                  <a:pt x="81133" y="36747"/>
                </a:lnTo>
                <a:lnTo>
                  <a:pt x="81133" y="32673"/>
                </a:lnTo>
                <a:lnTo>
                  <a:pt x="56551" y="32673"/>
                </a:lnTo>
                <a:lnTo>
                  <a:pt x="52454" y="30632"/>
                </a:lnTo>
                <a:lnTo>
                  <a:pt x="81133" y="30632"/>
                </a:lnTo>
                <a:lnTo>
                  <a:pt x="81133" y="28582"/>
                </a:lnTo>
                <a:close/>
              </a:path>
              <a:path w="81280" h="97789">
                <a:moveTo>
                  <a:pt x="52454" y="28582"/>
                </a:moveTo>
                <a:lnTo>
                  <a:pt x="52454" y="30632"/>
                </a:lnTo>
                <a:lnTo>
                  <a:pt x="56551" y="32673"/>
                </a:lnTo>
                <a:lnTo>
                  <a:pt x="52454" y="28582"/>
                </a:lnTo>
                <a:close/>
              </a:path>
              <a:path w="81280" h="97789">
                <a:moveTo>
                  <a:pt x="77036" y="20418"/>
                </a:moveTo>
                <a:lnTo>
                  <a:pt x="44663" y="20418"/>
                </a:lnTo>
                <a:lnTo>
                  <a:pt x="44663" y="24492"/>
                </a:lnTo>
                <a:lnTo>
                  <a:pt x="48341" y="24492"/>
                </a:lnTo>
                <a:lnTo>
                  <a:pt x="48341" y="28582"/>
                </a:lnTo>
                <a:lnTo>
                  <a:pt x="52454" y="30632"/>
                </a:lnTo>
                <a:lnTo>
                  <a:pt x="52454" y="28582"/>
                </a:lnTo>
                <a:lnTo>
                  <a:pt x="81133" y="28582"/>
                </a:lnTo>
                <a:lnTo>
                  <a:pt x="77036" y="24492"/>
                </a:lnTo>
                <a:lnTo>
                  <a:pt x="77036" y="20418"/>
                </a:lnTo>
                <a:close/>
              </a:path>
              <a:path w="81280" h="97789">
                <a:moveTo>
                  <a:pt x="44663" y="20418"/>
                </a:moveTo>
                <a:lnTo>
                  <a:pt x="32372" y="20418"/>
                </a:lnTo>
                <a:lnTo>
                  <a:pt x="40566" y="24492"/>
                </a:lnTo>
                <a:lnTo>
                  <a:pt x="44663" y="20418"/>
                </a:lnTo>
                <a:close/>
              </a:path>
              <a:path w="81280" h="97789">
                <a:moveTo>
                  <a:pt x="64745" y="8164"/>
                </a:moveTo>
                <a:lnTo>
                  <a:pt x="11888" y="8164"/>
                </a:lnTo>
                <a:lnTo>
                  <a:pt x="11888" y="12254"/>
                </a:lnTo>
                <a:lnTo>
                  <a:pt x="64745" y="12254"/>
                </a:lnTo>
                <a:lnTo>
                  <a:pt x="64745" y="8164"/>
                </a:lnTo>
                <a:close/>
              </a:path>
              <a:path w="81280" h="97789">
                <a:moveTo>
                  <a:pt x="40566" y="0"/>
                </a:moveTo>
                <a:lnTo>
                  <a:pt x="15985" y="4073"/>
                </a:lnTo>
                <a:lnTo>
                  <a:pt x="15985" y="8164"/>
                </a:lnTo>
                <a:lnTo>
                  <a:pt x="60648" y="8164"/>
                </a:lnTo>
                <a:lnTo>
                  <a:pt x="60648" y="4073"/>
                </a:lnTo>
                <a:lnTo>
                  <a:pt x="405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76580" y="4964612"/>
            <a:ext cx="0" cy="683260"/>
          </a:xfrm>
          <a:custGeom>
            <a:avLst/>
            <a:gdLst/>
            <a:ahLst/>
            <a:cxnLst/>
            <a:rect l="l" t="t" r="r" b="b"/>
            <a:pathLst>
              <a:path h="683260">
                <a:moveTo>
                  <a:pt x="0" y="0"/>
                </a:moveTo>
                <a:lnTo>
                  <a:pt x="0" y="682890"/>
                </a:lnTo>
              </a:path>
            </a:pathLst>
          </a:custGeom>
          <a:ln w="24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686140" y="4923974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86869" y="5212720"/>
            <a:ext cx="172721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094028" y="4976867"/>
            <a:ext cx="162560" cy="866140"/>
          </a:xfrm>
          <a:custGeom>
            <a:avLst/>
            <a:gdLst/>
            <a:ahLst/>
            <a:cxnLst/>
            <a:rect l="l" t="t" r="r" b="b"/>
            <a:pathLst>
              <a:path w="162559" h="866139">
                <a:moveTo>
                  <a:pt x="0" y="865855"/>
                </a:moveTo>
                <a:lnTo>
                  <a:pt x="162267" y="865855"/>
                </a:lnTo>
                <a:lnTo>
                  <a:pt x="162267" y="0"/>
                </a:lnTo>
                <a:lnTo>
                  <a:pt x="0" y="0"/>
                </a:lnTo>
                <a:lnTo>
                  <a:pt x="0" y="865855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84604" y="5241120"/>
            <a:ext cx="296546" cy="126364"/>
          </a:xfrm>
          <a:custGeom>
            <a:avLst/>
            <a:gdLst/>
            <a:ahLst/>
            <a:cxnLst/>
            <a:rect l="l" t="t" r="r" b="b"/>
            <a:pathLst>
              <a:path w="296545" h="126364">
                <a:moveTo>
                  <a:pt x="292162" y="121708"/>
                </a:moveTo>
                <a:lnTo>
                  <a:pt x="36604" y="121708"/>
                </a:lnTo>
                <a:lnTo>
                  <a:pt x="40634" y="125798"/>
                </a:lnTo>
                <a:lnTo>
                  <a:pt x="292162" y="125798"/>
                </a:lnTo>
                <a:lnTo>
                  <a:pt x="292162" y="121708"/>
                </a:lnTo>
                <a:close/>
              </a:path>
              <a:path w="296545" h="126364">
                <a:moveTo>
                  <a:pt x="15951" y="0"/>
                </a:moveTo>
                <a:lnTo>
                  <a:pt x="4197" y="0"/>
                </a:lnTo>
                <a:lnTo>
                  <a:pt x="4197" y="4073"/>
                </a:lnTo>
                <a:lnTo>
                  <a:pt x="0" y="8164"/>
                </a:lnTo>
                <a:lnTo>
                  <a:pt x="0" y="16328"/>
                </a:lnTo>
                <a:lnTo>
                  <a:pt x="32406" y="117617"/>
                </a:lnTo>
                <a:lnTo>
                  <a:pt x="32406" y="121708"/>
                </a:lnTo>
                <a:lnTo>
                  <a:pt x="296360" y="121708"/>
                </a:lnTo>
                <a:lnTo>
                  <a:pt x="296360" y="109855"/>
                </a:lnTo>
                <a:lnTo>
                  <a:pt x="57089" y="109855"/>
                </a:lnTo>
                <a:lnTo>
                  <a:pt x="44663" y="101691"/>
                </a:lnTo>
                <a:lnTo>
                  <a:pt x="54447" y="101691"/>
                </a:lnTo>
                <a:lnTo>
                  <a:pt x="24178" y="8164"/>
                </a:lnTo>
                <a:lnTo>
                  <a:pt x="24178" y="4073"/>
                </a:lnTo>
                <a:lnTo>
                  <a:pt x="20149" y="4073"/>
                </a:lnTo>
                <a:lnTo>
                  <a:pt x="15951" y="0"/>
                </a:lnTo>
                <a:close/>
              </a:path>
              <a:path w="296545" h="126364">
                <a:moveTo>
                  <a:pt x="54447" y="101691"/>
                </a:moveTo>
                <a:lnTo>
                  <a:pt x="44663" y="101691"/>
                </a:lnTo>
                <a:lnTo>
                  <a:pt x="57089" y="109855"/>
                </a:lnTo>
                <a:lnTo>
                  <a:pt x="54447" y="101691"/>
                </a:lnTo>
                <a:close/>
              </a:path>
              <a:path w="296545" h="126364">
                <a:moveTo>
                  <a:pt x="292162" y="101691"/>
                </a:moveTo>
                <a:lnTo>
                  <a:pt x="54447" y="101691"/>
                </a:lnTo>
                <a:lnTo>
                  <a:pt x="57089" y="109855"/>
                </a:lnTo>
                <a:lnTo>
                  <a:pt x="296360" y="109855"/>
                </a:lnTo>
                <a:lnTo>
                  <a:pt x="292162" y="105782"/>
                </a:lnTo>
                <a:lnTo>
                  <a:pt x="292162" y="1016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63040" y="5241122"/>
            <a:ext cx="137795" cy="215264"/>
          </a:xfrm>
          <a:custGeom>
            <a:avLst/>
            <a:gdLst/>
            <a:ahLst/>
            <a:cxnLst/>
            <a:rect l="l" t="t" r="r" b="b"/>
            <a:pathLst>
              <a:path w="137794" h="215264">
                <a:moveTo>
                  <a:pt x="15951" y="0"/>
                </a:moveTo>
                <a:lnTo>
                  <a:pt x="4029" y="0"/>
                </a:lnTo>
                <a:lnTo>
                  <a:pt x="4029" y="4073"/>
                </a:lnTo>
                <a:lnTo>
                  <a:pt x="0" y="8164"/>
                </a:lnTo>
                <a:lnTo>
                  <a:pt x="0" y="16328"/>
                </a:lnTo>
                <a:lnTo>
                  <a:pt x="56417" y="207071"/>
                </a:lnTo>
                <a:lnTo>
                  <a:pt x="60615" y="211145"/>
                </a:lnTo>
                <a:lnTo>
                  <a:pt x="60615" y="215235"/>
                </a:lnTo>
                <a:lnTo>
                  <a:pt x="72872" y="215235"/>
                </a:lnTo>
                <a:lnTo>
                  <a:pt x="76902" y="211145"/>
                </a:lnTo>
                <a:lnTo>
                  <a:pt x="81100" y="211145"/>
                </a:lnTo>
                <a:lnTo>
                  <a:pt x="81100" y="207071"/>
                </a:lnTo>
                <a:lnTo>
                  <a:pt x="83396" y="199309"/>
                </a:lnTo>
                <a:lnTo>
                  <a:pt x="56417" y="199309"/>
                </a:lnTo>
                <a:lnTo>
                  <a:pt x="68777" y="157927"/>
                </a:lnTo>
                <a:lnTo>
                  <a:pt x="24178" y="8164"/>
                </a:lnTo>
                <a:lnTo>
                  <a:pt x="24178" y="4073"/>
                </a:lnTo>
                <a:lnTo>
                  <a:pt x="19981" y="4073"/>
                </a:lnTo>
                <a:lnTo>
                  <a:pt x="15951" y="0"/>
                </a:lnTo>
                <a:close/>
              </a:path>
              <a:path w="137794" h="215264">
                <a:moveTo>
                  <a:pt x="68777" y="157927"/>
                </a:moveTo>
                <a:lnTo>
                  <a:pt x="56417" y="199309"/>
                </a:lnTo>
                <a:lnTo>
                  <a:pt x="81100" y="199309"/>
                </a:lnTo>
                <a:lnTo>
                  <a:pt x="68777" y="157927"/>
                </a:lnTo>
                <a:close/>
              </a:path>
              <a:path w="137794" h="215264">
                <a:moveTo>
                  <a:pt x="133991" y="0"/>
                </a:moveTo>
                <a:lnTo>
                  <a:pt x="121566" y="0"/>
                </a:lnTo>
                <a:lnTo>
                  <a:pt x="117536" y="4073"/>
                </a:lnTo>
                <a:lnTo>
                  <a:pt x="113506" y="4073"/>
                </a:lnTo>
                <a:lnTo>
                  <a:pt x="113506" y="8164"/>
                </a:lnTo>
                <a:lnTo>
                  <a:pt x="68777" y="157927"/>
                </a:lnTo>
                <a:lnTo>
                  <a:pt x="81100" y="199309"/>
                </a:lnTo>
                <a:lnTo>
                  <a:pt x="83396" y="199309"/>
                </a:lnTo>
                <a:lnTo>
                  <a:pt x="137518" y="16328"/>
                </a:lnTo>
                <a:lnTo>
                  <a:pt x="137518" y="8164"/>
                </a:lnTo>
                <a:lnTo>
                  <a:pt x="133991" y="4073"/>
                </a:lnTo>
                <a:lnTo>
                  <a:pt x="1339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53057" y="5245195"/>
            <a:ext cx="134620" cy="211454"/>
          </a:xfrm>
          <a:custGeom>
            <a:avLst/>
            <a:gdLst/>
            <a:ahLst/>
            <a:cxnLst/>
            <a:rect l="l" t="t" r="r" b="b"/>
            <a:pathLst>
              <a:path w="134619" h="211454">
                <a:moveTo>
                  <a:pt x="16455" y="0"/>
                </a:moveTo>
                <a:lnTo>
                  <a:pt x="4197" y="0"/>
                </a:lnTo>
                <a:lnTo>
                  <a:pt x="4197" y="4090"/>
                </a:lnTo>
                <a:lnTo>
                  <a:pt x="0" y="8180"/>
                </a:lnTo>
                <a:lnTo>
                  <a:pt x="0" y="16345"/>
                </a:lnTo>
                <a:lnTo>
                  <a:pt x="52891" y="202997"/>
                </a:lnTo>
                <a:lnTo>
                  <a:pt x="57089" y="207071"/>
                </a:lnTo>
                <a:lnTo>
                  <a:pt x="57089" y="211162"/>
                </a:lnTo>
                <a:lnTo>
                  <a:pt x="69346" y="211162"/>
                </a:lnTo>
                <a:lnTo>
                  <a:pt x="73040" y="207071"/>
                </a:lnTo>
                <a:lnTo>
                  <a:pt x="77070" y="207071"/>
                </a:lnTo>
                <a:lnTo>
                  <a:pt x="77070" y="202997"/>
                </a:lnTo>
                <a:lnTo>
                  <a:pt x="79444" y="195236"/>
                </a:lnTo>
                <a:lnTo>
                  <a:pt x="52891" y="195236"/>
                </a:lnTo>
                <a:lnTo>
                  <a:pt x="65500" y="153923"/>
                </a:lnTo>
                <a:lnTo>
                  <a:pt x="24682" y="8180"/>
                </a:lnTo>
                <a:lnTo>
                  <a:pt x="24682" y="4090"/>
                </a:lnTo>
                <a:lnTo>
                  <a:pt x="20652" y="4090"/>
                </a:lnTo>
                <a:lnTo>
                  <a:pt x="16455" y="0"/>
                </a:lnTo>
                <a:close/>
              </a:path>
              <a:path w="134619" h="211454">
                <a:moveTo>
                  <a:pt x="65500" y="153923"/>
                </a:moveTo>
                <a:lnTo>
                  <a:pt x="52891" y="195236"/>
                </a:lnTo>
                <a:lnTo>
                  <a:pt x="77070" y="195236"/>
                </a:lnTo>
                <a:lnTo>
                  <a:pt x="65500" y="153923"/>
                </a:lnTo>
                <a:close/>
              </a:path>
              <a:path w="134619" h="211454">
                <a:moveTo>
                  <a:pt x="129962" y="0"/>
                </a:moveTo>
                <a:lnTo>
                  <a:pt x="117704" y="0"/>
                </a:lnTo>
                <a:lnTo>
                  <a:pt x="114010" y="4090"/>
                </a:lnTo>
                <a:lnTo>
                  <a:pt x="109980" y="4090"/>
                </a:lnTo>
                <a:lnTo>
                  <a:pt x="109980" y="8180"/>
                </a:lnTo>
                <a:lnTo>
                  <a:pt x="65500" y="153923"/>
                </a:lnTo>
                <a:lnTo>
                  <a:pt x="77070" y="195236"/>
                </a:lnTo>
                <a:lnTo>
                  <a:pt x="79444" y="195236"/>
                </a:lnTo>
                <a:lnTo>
                  <a:pt x="134159" y="16345"/>
                </a:lnTo>
                <a:lnTo>
                  <a:pt x="134159" y="8180"/>
                </a:lnTo>
                <a:lnTo>
                  <a:pt x="129962" y="4090"/>
                </a:lnTo>
                <a:lnTo>
                  <a:pt x="1299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67928" y="5245195"/>
            <a:ext cx="109854" cy="211454"/>
          </a:xfrm>
          <a:custGeom>
            <a:avLst/>
            <a:gdLst/>
            <a:ahLst/>
            <a:cxnLst/>
            <a:rect l="l" t="t" r="r" b="b"/>
            <a:pathLst>
              <a:path w="109855" h="211454">
                <a:moveTo>
                  <a:pt x="16455" y="89453"/>
                </a:moveTo>
                <a:lnTo>
                  <a:pt x="4029" y="89453"/>
                </a:lnTo>
                <a:lnTo>
                  <a:pt x="4029" y="93544"/>
                </a:lnTo>
                <a:lnTo>
                  <a:pt x="0" y="97618"/>
                </a:lnTo>
                <a:lnTo>
                  <a:pt x="0" y="105782"/>
                </a:lnTo>
                <a:lnTo>
                  <a:pt x="28208" y="202997"/>
                </a:lnTo>
                <a:lnTo>
                  <a:pt x="32406" y="207071"/>
                </a:lnTo>
                <a:lnTo>
                  <a:pt x="32406" y="211162"/>
                </a:lnTo>
                <a:lnTo>
                  <a:pt x="44663" y="211162"/>
                </a:lnTo>
                <a:lnTo>
                  <a:pt x="48693" y="207071"/>
                </a:lnTo>
                <a:lnTo>
                  <a:pt x="52891" y="207071"/>
                </a:lnTo>
                <a:lnTo>
                  <a:pt x="52891" y="202997"/>
                </a:lnTo>
                <a:lnTo>
                  <a:pt x="55258" y="195236"/>
                </a:lnTo>
                <a:lnTo>
                  <a:pt x="28208" y="195236"/>
                </a:lnTo>
                <a:lnTo>
                  <a:pt x="40832" y="153752"/>
                </a:lnTo>
                <a:lnTo>
                  <a:pt x="24514" y="97618"/>
                </a:lnTo>
                <a:lnTo>
                  <a:pt x="24514" y="93544"/>
                </a:lnTo>
                <a:lnTo>
                  <a:pt x="20484" y="93544"/>
                </a:lnTo>
                <a:lnTo>
                  <a:pt x="16455" y="89453"/>
                </a:lnTo>
                <a:close/>
              </a:path>
              <a:path w="109855" h="211454">
                <a:moveTo>
                  <a:pt x="40832" y="153752"/>
                </a:moveTo>
                <a:lnTo>
                  <a:pt x="28208" y="195236"/>
                </a:lnTo>
                <a:lnTo>
                  <a:pt x="52891" y="195236"/>
                </a:lnTo>
                <a:lnTo>
                  <a:pt x="40832" y="153752"/>
                </a:lnTo>
                <a:close/>
              </a:path>
              <a:path w="109855" h="211454">
                <a:moveTo>
                  <a:pt x="105783" y="0"/>
                </a:moveTo>
                <a:lnTo>
                  <a:pt x="93357" y="0"/>
                </a:lnTo>
                <a:lnTo>
                  <a:pt x="89327" y="4090"/>
                </a:lnTo>
                <a:lnTo>
                  <a:pt x="85130" y="4090"/>
                </a:lnTo>
                <a:lnTo>
                  <a:pt x="85130" y="8180"/>
                </a:lnTo>
                <a:lnTo>
                  <a:pt x="40832" y="153752"/>
                </a:lnTo>
                <a:lnTo>
                  <a:pt x="52891" y="195236"/>
                </a:lnTo>
                <a:lnTo>
                  <a:pt x="55258" y="195236"/>
                </a:lnTo>
                <a:lnTo>
                  <a:pt x="109812" y="16345"/>
                </a:lnTo>
                <a:lnTo>
                  <a:pt x="109812" y="8180"/>
                </a:lnTo>
                <a:lnTo>
                  <a:pt x="105783" y="4090"/>
                </a:lnTo>
                <a:lnTo>
                  <a:pt x="105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83941" y="5338730"/>
            <a:ext cx="300991" cy="0"/>
          </a:xfrm>
          <a:custGeom>
            <a:avLst/>
            <a:gdLst/>
            <a:ahLst/>
            <a:cxnLst/>
            <a:rect l="l" t="t" r="r" b="b"/>
            <a:pathLst>
              <a:path w="300989">
                <a:moveTo>
                  <a:pt x="0" y="0"/>
                </a:moveTo>
                <a:lnTo>
                  <a:pt x="300440" y="0"/>
                </a:lnTo>
              </a:path>
            </a:pathLst>
          </a:custGeom>
          <a:ln w="24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28074" y="5168013"/>
            <a:ext cx="422909" cy="366395"/>
          </a:xfrm>
          <a:custGeom>
            <a:avLst/>
            <a:gdLst/>
            <a:ahLst/>
            <a:cxnLst/>
            <a:rect l="l" t="t" r="r" b="b"/>
            <a:pathLst>
              <a:path w="422910" h="366395">
                <a:moveTo>
                  <a:pt x="0" y="365946"/>
                </a:moveTo>
                <a:lnTo>
                  <a:pt x="422460" y="365946"/>
                </a:lnTo>
                <a:lnTo>
                  <a:pt x="422460" y="0"/>
                </a:lnTo>
                <a:lnTo>
                  <a:pt x="0" y="0"/>
                </a:lnTo>
                <a:lnTo>
                  <a:pt x="0" y="36594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16153" y="5155756"/>
            <a:ext cx="459105" cy="402591"/>
          </a:xfrm>
          <a:custGeom>
            <a:avLst/>
            <a:gdLst/>
            <a:ahLst/>
            <a:cxnLst/>
            <a:rect l="l" t="t" r="r" b="b"/>
            <a:pathLst>
              <a:path w="459104" h="402589">
                <a:moveTo>
                  <a:pt x="454531" y="398217"/>
                </a:moveTo>
                <a:lnTo>
                  <a:pt x="3694" y="398217"/>
                </a:lnTo>
                <a:lnTo>
                  <a:pt x="7891" y="402291"/>
                </a:lnTo>
                <a:lnTo>
                  <a:pt x="454531" y="402291"/>
                </a:lnTo>
                <a:lnTo>
                  <a:pt x="454531" y="398217"/>
                </a:lnTo>
                <a:close/>
              </a:path>
              <a:path w="459104" h="402589">
                <a:moveTo>
                  <a:pt x="11921" y="0"/>
                </a:moveTo>
                <a:lnTo>
                  <a:pt x="7891" y="0"/>
                </a:lnTo>
                <a:lnTo>
                  <a:pt x="0" y="8164"/>
                </a:lnTo>
                <a:lnTo>
                  <a:pt x="0" y="398217"/>
                </a:lnTo>
                <a:lnTo>
                  <a:pt x="458561" y="398217"/>
                </a:lnTo>
                <a:lnTo>
                  <a:pt x="458561" y="390036"/>
                </a:lnTo>
                <a:lnTo>
                  <a:pt x="24178" y="390036"/>
                </a:lnTo>
                <a:lnTo>
                  <a:pt x="11921" y="378200"/>
                </a:lnTo>
                <a:lnTo>
                  <a:pt x="24178" y="378200"/>
                </a:lnTo>
                <a:lnTo>
                  <a:pt x="24178" y="24090"/>
                </a:lnTo>
                <a:lnTo>
                  <a:pt x="11921" y="24090"/>
                </a:lnTo>
                <a:lnTo>
                  <a:pt x="11921" y="0"/>
                </a:lnTo>
                <a:close/>
              </a:path>
              <a:path w="459104" h="402589">
                <a:moveTo>
                  <a:pt x="24178" y="378200"/>
                </a:moveTo>
                <a:lnTo>
                  <a:pt x="11921" y="378200"/>
                </a:lnTo>
                <a:lnTo>
                  <a:pt x="24178" y="390036"/>
                </a:lnTo>
                <a:lnTo>
                  <a:pt x="24178" y="378200"/>
                </a:lnTo>
                <a:close/>
              </a:path>
              <a:path w="459104" h="402589">
                <a:moveTo>
                  <a:pt x="434382" y="378200"/>
                </a:moveTo>
                <a:lnTo>
                  <a:pt x="24178" y="378200"/>
                </a:lnTo>
                <a:lnTo>
                  <a:pt x="24178" y="390036"/>
                </a:lnTo>
                <a:lnTo>
                  <a:pt x="434382" y="390036"/>
                </a:lnTo>
                <a:lnTo>
                  <a:pt x="434382" y="378200"/>
                </a:lnTo>
                <a:close/>
              </a:path>
              <a:path w="459104" h="402589">
                <a:moveTo>
                  <a:pt x="434382" y="12254"/>
                </a:moveTo>
                <a:lnTo>
                  <a:pt x="434382" y="390036"/>
                </a:lnTo>
                <a:lnTo>
                  <a:pt x="446303" y="378200"/>
                </a:lnTo>
                <a:lnTo>
                  <a:pt x="458561" y="378200"/>
                </a:lnTo>
                <a:lnTo>
                  <a:pt x="458561" y="24090"/>
                </a:lnTo>
                <a:lnTo>
                  <a:pt x="446303" y="24090"/>
                </a:lnTo>
                <a:lnTo>
                  <a:pt x="434382" y="12254"/>
                </a:lnTo>
                <a:close/>
              </a:path>
              <a:path w="459104" h="402589">
                <a:moveTo>
                  <a:pt x="458561" y="378200"/>
                </a:moveTo>
                <a:lnTo>
                  <a:pt x="446303" y="378200"/>
                </a:lnTo>
                <a:lnTo>
                  <a:pt x="434382" y="390036"/>
                </a:lnTo>
                <a:lnTo>
                  <a:pt x="458561" y="390036"/>
                </a:lnTo>
                <a:lnTo>
                  <a:pt x="458561" y="378200"/>
                </a:lnTo>
                <a:close/>
              </a:path>
              <a:path w="459104" h="402589">
                <a:moveTo>
                  <a:pt x="454531" y="0"/>
                </a:moveTo>
                <a:lnTo>
                  <a:pt x="11921" y="0"/>
                </a:lnTo>
                <a:lnTo>
                  <a:pt x="11921" y="24090"/>
                </a:lnTo>
                <a:lnTo>
                  <a:pt x="24178" y="12254"/>
                </a:lnTo>
                <a:lnTo>
                  <a:pt x="458561" y="12254"/>
                </a:lnTo>
                <a:lnTo>
                  <a:pt x="458561" y="8164"/>
                </a:lnTo>
                <a:lnTo>
                  <a:pt x="454531" y="4090"/>
                </a:lnTo>
                <a:lnTo>
                  <a:pt x="454531" y="0"/>
                </a:lnTo>
                <a:close/>
              </a:path>
              <a:path w="459104" h="402589">
                <a:moveTo>
                  <a:pt x="24178" y="12254"/>
                </a:moveTo>
                <a:lnTo>
                  <a:pt x="11921" y="24090"/>
                </a:lnTo>
                <a:lnTo>
                  <a:pt x="24178" y="24090"/>
                </a:lnTo>
                <a:lnTo>
                  <a:pt x="24178" y="12254"/>
                </a:lnTo>
                <a:close/>
              </a:path>
              <a:path w="459104" h="402589">
                <a:moveTo>
                  <a:pt x="434382" y="12254"/>
                </a:moveTo>
                <a:lnTo>
                  <a:pt x="24178" y="12254"/>
                </a:lnTo>
                <a:lnTo>
                  <a:pt x="24178" y="24090"/>
                </a:lnTo>
                <a:lnTo>
                  <a:pt x="434382" y="24090"/>
                </a:lnTo>
                <a:lnTo>
                  <a:pt x="434382" y="12254"/>
                </a:lnTo>
                <a:close/>
              </a:path>
              <a:path w="459104" h="402589">
                <a:moveTo>
                  <a:pt x="458561" y="12254"/>
                </a:moveTo>
                <a:lnTo>
                  <a:pt x="434382" y="12254"/>
                </a:lnTo>
                <a:lnTo>
                  <a:pt x="446303" y="24090"/>
                </a:lnTo>
                <a:lnTo>
                  <a:pt x="458561" y="24090"/>
                </a:lnTo>
                <a:lnTo>
                  <a:pt x="458561" y="12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34861" y="5257449"/>
            <a:ext cx="284480" cy="126364"/>
          </a:xfrm>
          <a:custGeom>
            <a:avLst/>
            <a:gdLst/>
            <a:ahLst/>
            <a:cxnLst/>
            <a:rect l="l" t="t" r="r" b="b"/>
            <a:pathLst>
              <a:path w="284479" h="126364">
                <a:moveTo>
                  <a:pt x="280241" y="121708"/>
                </a:moveTo>
                <a:lnTo>
                  <a:pt x="32406" y="121708"/>
                </a:lnTo>
                <a:lnTo>
                  <a:pt x="36436" y="125798"/>
                </a:lnTo>
                <a:lnTo>
                  <a:pt x="280241" y="125798"/>
                </a:lnTo>
                <a:lnTo>
                  <a:pt x="280241" y="121708"/>
                </a:lnTo>
                <a:close/>
              </a:path>
              <a:path w="284479" h="126364">
                <a:moveTo>
                  <a:pt x="16455" y="0"/>
                </a:moveTo>
                <a:lnTo>
                  <a:pt x="4029" y="0"/>
                </a:lnTo>
                <a:lnTo>
                  <a:pt x="4029" y="4090"/>
                </a:lnTo>
                <a:lnTo>
                  <a:pt x="0" y="7761"/>
                </a:lnTo>
                <a:lnTo>
                  <a:pt x="0" y="15926"/>
                </a:lnTo>
                <a:lnTo>
                  <a:pt x="28208" y="117634"/>
                </a:lnTo>
                <a:lnTo>
                  <a:pt x="28208" y="121708"/>
                </a:lnTo>
                <a:lnTo>
                  <a:pt x="284438" y="121708"/>
                </a:lnTo>
                <a:lnTo>
                  <a:pt x="284438" y="109470"/>
                </a:lnTo>
                <a:lnTo>
                  <a:pt x="52891" y="109470"/>
                </a:lnTo>
                <a:lnTo>
                  <a:pt x="40634" y="101289"/>
                </a:lnTo>
                <a:lnTo>
                  <a:pt x="50609" y="101289"/>
                </a:lnTo>
                <a:lnTo>
                  <a:pt x="24514" y="7761"/>
                </a:lnTo>
                <a:lnTo>
                  <a:pt x="24514" y="4090"/>
                </a:lnTo>
                <a:lnTo>
                  <a:pt x="20484" y="4090"/>
                </a:lnTo>
                <a:lnTo>
                  <a:pt x="16455" y="0"/>
                </a:lnTo>
                <a:close/>
              </a:path>
              <a:path w="284479" h="126364">
                <a:moveTo>
                  <a:pt x="50609" y="101289"/>
                </a:moveTo>
                <a:lnTo>
                  <a:pt x="40634" y="101289"/>
                </a:lnTo>
                <a:lnTo>
                  <a:pt x="52891" y="109470"/>
                </a:lnTo>
                <a:lnTo>
                  <a:pt x="50609" y="101289"/>
                </a:lnTo>
                <a:close/>
              </a:path>
              <a:path w="284479" h="126364">
                <a:moveTo>
                  <a:pt x="280241" y="101289"/>
                </a:moveTo>
                <a:lnTo>
                  <a:pt x="50609" y="101289"/>
                </a:lnTo>
                <a:lnTo>
                  <a:pt x="52891" y="109470"/>
                </a:lnTo>
                <a:lnTo>
                  <a:pt x="284438" y="109470"/>
                </a:lnTo>
                <a:lnTo>
                  <a:pt x="280241" y="105379"/>
                </a:lnTo>
                <a:lnTo>
                  <a:pt x="280241" y="101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17323" y="5257449"/>
            <a:ext cx="130175" cy="211454"/>
          </a:xfrm>
          <a:custGeom>
            <a:avLst/>
            <a:gdLst/>
            <a:ahLst/>
            <a:cxnLst/>
            <a:rect l="l" t="t" r="r" b="b"/>
            <a:pathLst>
              <a:path w="130175" h="211454">
                <a:moveTo>
                  <a:pt x="15951" y="0"/>
                </a:moveTo>
                <a:lnTo>
                  <a:pt x="4029" y="0"/>
                </a:lnTo>
                <a:lnTo>
                  <a:pt x="4029" y="4090"/>
                </a:lnTo>
                <a:lnTo>
                  <a:pt x="0" y="7761"/>
                </a:lnTo>
                <a:lnTo>
                  <a:pt x="0" y="15926"/>
                </a:lnTo>
                <a:lnTo>
                  <a:pt x="52723" y="202997"/>
                </a:lnTo>
                <a:lnTo>
                  <a:pt x="56921" y="207071"/>
                </a:lnTo>
                <a:lnTo>
                  <a:pt x="56921" y="211162"/>
                </a:lnTo>
                <a:lnTo>
                  <a:pt x="68842" y="211162"/>
                </a:lnTo>
                <a:lnTo>
                  <a:pt x="72872" y="207071"/>
                </a:lnTo>
                <a:lnTo>
                  <a:pt x="76902" y="207071"/>
                </a:lnTo>
                <a:lnTo>
                  <a:pt x="76902" y="202997"/>
                </a:lnTo>
                <a:lnTo>
                  <a:pt x="79215" y="194817"/>
                </a:lnTo>
                <a:lnTo>
                  <a:pt x="52723" y="194817"/>
                </a:lnTo>
                <a:lnTo>
                  <a:pt x="64793" y="151856"/>
                </a:lnTo>
                <a:lnTo>
                  <a:pt x="24178" y="7761"/>
                </a:lnTo>
                <a:lnTo>
                  <a:pt x="24178" y="4090"/>
                </a:lnTo>
                <a:lnTo>
                  <a:pt x="19981" y="4090"/>
                </a:lnTo>
                <a:lnTo>
                  <a:pt x="15951" y="0"/>
                </a:lnTo>
                <a:close/>
              </a:path>
              <a:path w="130175" h="211454">
                <a:moveTo>
                  <a:pt x="64793" y="151856"/>
                </a:moveTo>
                <a:lnTo>
                  <a:pt x="52723" y="194817"/>
                </a:lnTo>
                <a:lnTo>
                  <a:pt x="76902" y="194817"/>
                </a:lnTo>
                <a:lnTo>
                  <a:pt x="64793" y="151856"/>
                </a:lnTo>
                <a:close/>
              </a:path>
              <a:path w="130175" h="211454">
                <a:moveTo>
                  <a:pt x="125764" y="0"/>
                </a:moveTo>
                <a:lnTo>
                  <a:pt x="113506" y="0"/>
                </a:lnTo>
                <a:lnTo>
                  <a:pt x="109309" y="4090"/>
                </a:lnTo>
                <a:lnTo>
                  <a:pt x="105279" y="4090"/>
                </a:lnTo>
                <a:lnTo>
                  <a:pt x="105279" y="7761"/>
                </a:lnTo>
                <a:lnTo>
                  <a:pt x="64793" y="151856"/>
                </a:lnTo>
                <a:lnTo>
                  <a:pt x="76902" y="194817"/>
                </a:lnTo>
                <a:lnTo>
                  <a:pt x="79215" y="194817"/>
                </a:lnTo>
                <a:lnTo>
                  <a:pt x="129794" y="15926"/>
                </a:lnTo>
                <a:lnTo>
                  <a:pt x="129794" y="7761"/>
                </a:lnTo>
                <a:lnTo>
                  <a:pt x="125764" y="4090"/>
                </a:lnTo>
                <a:lnTo>
                  <a:pt x="1257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07511" y="5261541"/>
            <a:ext cx="133985" cy="207645"/>
          </a:xfrm>
          <a:custGeom>
            <a:avLst/>
            <a:gdLst/>
            <a:ahLst/>
            <a:cxnLst/>
            <a:rect l="l" t="t" r="r" b="b"/>
            <a:pathLst>
              <a:path w="133985" h="207645">
                <a:moveTo>
                  <a:pt x="16287" y="0"/>
                </a:moveTo>
                <a:lnTo>
                  <a:pt x="4029" y="0"/>
                </a:lnTo>
                <a:lnTo>
                  <a:pt x="4029" y="3671"/>
                </a:lnTo>
                <a:lnTo>
                  <a:pt x="0" y="7761"/>
                </a:lnTo>
                <a:lnTo>
                  <a:pt x="0" y="15926"/>
                </a:lnTo>
                <a:lnTo>
                  <a:pt x="52723" y="198907"/>
                </a:lnTo>
                <a:lnTo>
                  <a:pt x="56921" y="202981"/>
                </a:lnTo>
                <a:lnTo>
                  <a:pt x="56921" y="207071"/>
                </a:lnTo>
                <a:lnTo>
                  <a:pt x="69178" y="207071"/>
                </a:lnTo>
                <a:lnTo>
                  <a:pt x="73208" y="202981"/>
                </a:lnTo>
                <a:lnTo>
                  <a:pt x="77406" y="202981"/>
                </a:lnTo>
                <a:lnTo>
                  <a:pt x="77406" y="198907"/>
                </a:lnTo>
                <a:lnTo>
                  <a:pt x="79936" y="190726"/>
                </a:lnTo>
                <a:lnTo>
                  <a:pt x="52723" y="190726"/>
                </a:lnTo>
                <a:lnTo>
                  <a:pt x="65536" y="149664"/>
                </a:lnTo>
                <a:lnTo>
                  <a:pt x="24514" y="7761"/>
                </a:lnTo>
                <a:lnTo>
                  <a:pt x="24514" y="3671"/>
                </a:lnTo>
                <a:lnTo>
                  <a:pt x="20484" y="3671"/>
                </a:lnTo>
                <a:lnTo>
                  <a:pt x="16287" y="0"/>
                </a:lnTo>
                <a:close/>
              </a:path>
              <a:path w="133985" h="207645">
                <a:moveTo>
                  <a:pt x="65536" y="149664"/>
                </a:moveTo>
                <a:lnTo>
                  <a:pt x="52723" y="190726"/>
                </a:lnTo>
                <a:lnTo>
                  <a:pt x="77406" y="190726"/>
                </a:lnTo>
                <a:lnTo>
                  <a:pt x="65536" y="149664"/>
                </a:lnTo>
                <a:close/>
              </a:path>
              <a:path w="133985" h="207645">
                <a:moveTo>
                  <a:pt x="129794" y="0"/>
                </a:moveTo>
                <a:lnTo>
                  <a:pt x="117872" y="0"/>
                </a:lnTo>
                <a:lnTo>
                  <a:pt x="113842" y="3671"/>
                </a:lnTo>
                <a:lnTo>
                  <a:pt x="109812" y="3671"/>
                </a:lnTo>
                <a:lnTo>
                  <a:pt x="109812" y="7761"/>
                </a:lnTo>
                <a:lnTo>
                  <a:pt x="65536" y="149664"/>
                </a:lnTo>
                <a:lnTo>
                  <a:pt x="77406" y="190726"/>
                </a:lnTo>
                <a:lnTo>
                  <a:pt x="79936" y="190726"/>
                </a:lnTo>
                <a:lnTo>
                  <a:pt x="133991" y="15926"/>
                </a:lnTo>
                <a:lnTo>
                  <a:pt x="133991" y="7761"/>
                </a:lnTo>
                <a:lnTo>
                  <a:pt x="129794" y="3671"/>
                </a:lnTo>
                <a:lnTo>
                  <a:pt x="1297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26243" y="5261541"/>
            <a:ext cx="106045" cy="207645"/>
          </a:xfrm>
          <a:custGeom>
            <a:avLst/>
            <a:gdLst/>
            <a:ahLst/>
            <a:cxnLst/>
            <a:rect l="l" t="t" r="r" b="b"/>
            <a:pathLst>
              <a:path w="106045" h="207645">
                <a:moveTo>
                  <a:pt x="16455" y="85363"/>
                </a:moveTo>
                <a:lnTo>
                  <a:pt x="4197" y="85363"/>
                </a:lnTo>
                <a:lnTo>
                  <a:pt x="4197" y="89437"/>
                </a:lnTo>
                <a:lnTo>
                  <a:pt x="0" y="93527"/>
                </a:lnTo>
                <a:lnTo>
                  <a:pt x="0" y="101289"/>
                </a:lnTo>
                <a:lnTo>
                  <a:pt x="28712" y="198907"/>
                </a:lnTo>
                <a:lnTo>
                  <a:pt x="32406" y="202981"/>
                </a:lnTo>
                <a:lnTo>
                  <a:pt x="32406" y="207071"/>
                </a:lnTo>
                <a:lnTo>
                  <a:pt x="44663" y="207071"/>
                </a:lnTo>
                <a:lnTo>
                  <a:pt x="48861" y="202981"/>
                </a:lnTo>
                <a:lnTo>
                  <a:pt x="52891" y="202981"/>
                </a:lnTo>
                <a:lnTo>
                  <a:pt x="52891" y="198907"/>
                </a:lnTo>
                <a:lnTo>
                  <a:pt x="55256" y="190726"/>
                </a:lnTo>
                <a:lnTo>
                  <a:pt x="28712" y="190726"/>
                </a:lnTo>
                <a:lnTo>
                  <a:pt x="40739" y="148855"/>
                </a:lnTo>
                <a:lnTo>
                  <a:pt x="24682" y="93527"/>
                </a:lnTo>
                <a:lnTo>
                  <a:pt x="24682" y="89437"/>
                </a:lnTo>
                <a:lnTo>
                  <a:pt x="20484" y="89437"/>
                </a:lnTo>
                <a:lnTo>
                  <a:pt x="16455" y="85363"/>
                </a:lnTo>
                <a:close/>
              </a:path>
              <a:path w="106045" h="207645">
                <a:moveTo>
                  <a:pt x="40739" y="148855"/>
                </a:moveTo>
                <a:lnTo>
                  <a:pt x="28712" y="190726"/>
                </a:lnTo>
                <a:lnTo>
                  <a:pt x="52891" y="190726"/>
                </a:lnTo>
                <a:lnTo>
                  <a:pt x="40739" y="148855"/>
                </a:lnTo>
                <a:close/>
              </a:path>
              <a:path w="106045" h="207645">
                <a:moveTo>
                  <a:pt x="101753" y="0"/>
                </a:moveTo>
                <a:lnTo>
                  <a:pt x="89327" y="0"/>
                </a:lnTo>
                <a:lnTo>
                  <a:pt x="85298" y="3671"/>
                </a:lnTo>
                <a:lnTo>
                  <a:pt x="81268" y="3671"/>
                </a:lnTo>
                <a:lnTo>
                  <a:pt x="81268" y="7761"/>
                </a:lnTo>
                <a:lnTo>
                  <a:pt x="40739" y="148855"/>
                </a:lnTo>
                <a:lnTo>
                  <a:pt x="52891" y="190726"/>
                </a:lnTo>
                <a:lnTo>
                  <a:pt x="55256" y="190726"/>
                </a:lnTo>
                <a:lnTo>
                  <a:pt x="105783" y="15926"/>
                </a:lnTo>
                <a:lnTo>
                  <a:pt x="105783" y="7761"/>
                </a:lnTo>
                <a:lnTo>
                  <a:pt x="101753" y="3671"/>
                </a:lnTo>
                <a:lnTo>
                  <a:pt x="10175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50535" y="535486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162" y="0"/>
                </a:lnTo>
              </a:path>
            </a:pathLst>
          </a:custGeom>
          <a:ln w="241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23161" y="4956448"/>
            <a:ext cx="0" cy="683260"/>
          </a:xfrm>
          <a:custGeom>
            <a:avLst/>
            <a:gdLst/>
            <a:ahLst/>
            <a:cxnLst/>
            <a:rect l="l" t="t" r="r" b="b"/>
            <a:pathLst>
              <a:path h="683260">
                <a:moveTo>
                  <a:pt x="0" y="0"/>
                </a:moveTo>
                <a:lnTo>
                  <a:pt x="0" y="682890"/>
                </a:lnTo>
              </a:path>
            </a:pathLst>
          </a:custGeom>
          <a:ln w="241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27024" y="4952357"/>
            <a:ext cx="163195" cy="866140"/>
          </a:xfrm>
          <a:custGeom>
            <a:avLst/>
            <a:gdLst/>
            <a:ahLst/>
            <a:cxnLst/>
            <a:rect l="l" t="t" r="r" b="b"/>
            <a:pathLst>
              <a:path w="163195" h="866139">
                <a:moveTo>
                  <a:pt x="0" y="865855"/>
                </a:moveTo>
                <a:lnTo>
                  <a:pt x="162677" y="865855"/>
                </a:lnTo>
                <a:lnTo>
                  <a:pt x="162677" y="0"/>
                </a:lnTo>
                <a:lnTo>
                  <a:pt x="0" y="0"/>
                </a:lnTo>
                <a:lnTo>
                  <a:pt x="0" y="865855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76768" y="5562140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4">
                <a:moveTo>
                  <a:pt x="24682" y="0"/>
                </a:moveTo>
                <a:lnTo>
                  <a:pt x="15654" y="2806"/>
                </a:lnTo>
                <a:lnTo>
                  <a:pt x="7744" y="10207"/>
                </a:lnTo>
                <a:lnTo>
                  <a:pt x="2132" y="20672"/>
                </a:lnTo>
                <a:lnTo>
                  <a:pt x="0" y="32673"/>
                </a:lnTo>
                <a:lnTo>
                  <a:pt x="2132" y="44674"/>
                </a:lnTo>
                <a:lnTo>
                  <a:pt x="7744" y="55139"/>
                </a:lnTo>
                <a:lnTo>
                  <a:pt x="15654" y="62540"/>
                </a:lnTo>
                <a:lnTo>
                  <a:pt x="24682" y="65346"/>
                </a:lnTo>
                <a:lnTo>
                  <a:pt x="33490" y="62540"/>
                </a:lnTo>
                <a:lnTo>
                  <a:pt x="41242" y="55139"/>
                </a:lnTo>
                <a:lnTo>
                  <a:pt x="46760" y="44674"/>
                </a:lnTo>
                <a:lnTo>
                  <a:pt x="48861" y="32673"/>
                </a:lnTo>
                <a:lnTo>
                  <a:pt x="46760" y="20672"/>
                </a:lnTo>
                <a:lnTo>
                  <a:pt x="41242" y="10207"/>
                </a:lnTo>
                <a:lnTo>
                  <a:pt x="33490" y="2806"/>
                </a:lnTo>
                <a:lnTo>
                  <a:pt x="24682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64510" y="5549884"/>
            <a:ext cx="81915" cy="97790"/>
          </a:xfrm>
          <a:custGeom>
            <a:avLst/>
            <a:gdLst/>
            <a:ahLst/>
            <a:cxnLst/>
            <a:rect l="l" t="t" r="r" b="b"/>
            <a:pathLst>
              <a:path w="81914" h="97789">
                <a:moveTo>
                  <a:pt x="52891" y="89453"/>
                </a:moveTo>
                <a:lnTo>
                  <a:pt x="16455" y="89453"/>
                </a:lnTo>
                <a:lnTo>
                  <a:pt x="16455" y="93527"/>
                </a:lnTo>
                <a:lnTo>
                  <a:pt x="32742" y="97618"/>
                </a:lnTo>
                <a:lnTo>
                  <a:pt x="52891" y="89453"/>
                </a:lnTo>
                <a:close/>
              </a:path>
              <a:path w="81914" h="97789">
                <a:moveTo>
                  <a:pt x="61119" y="89453"/>
                </a:moveTo>
                <a:lnTo>
                  <a:pt x="52891" y="89453"/>
                </a:lnTo>
                <a:lnTo>
                  <a:pt x="48861" y="93527"/>
                </a:lnTo>
                <a:lnTo>
                  <a:pt x="61119" y="93527"/>
                </a:lnTo>
                <a:lnTo>
                  <a:pt x="61119" y="89453"/>
                </a:lnTo>
                <a:close/>
              </a:path>
              <a:path w="81914" h="97789">
                <a:moveTo>
                  <a:pt x="65148" y="8164"/>
                </a:moveTo>
                <a:lnTo>
                  <a:pt x="65148" y="12254"/>
                </a:lnTo>
                <a:lnTo>
                  <a:pt x="8227" y="12254"/>
                </a:lnTo>
                <a:lnTo>
                  <a:pt x="4197" y="20418"/>
                </a:lnTo>
                <a:lnTo>
                  <a:pt x="0" y="24509"/>
                </a:lnTo>
                <a:lnTo>
                  <a:pt x="0" y="49018"/>
                </a:lnTo>
                <a:lnTo>
                  <a:pt x="4197" y="77601"/>
                </a:lnTo>
                <a:lnTo>
                  <a:pt x="8227" y="81272"/>
                </a:lnTo>
                <a:lnTo>
                  <a:pt x="12257" y="89453"/>
                </a:lnTo>
                <a:lnTo>
                  <a:pt x="28712" y="89453"/>
                </a:lnTo>
                <a:lnTo>
                  <a:pt x="32742" y="77601"/>
                </a:lnTo>
                <a:lnTo>
                  <a:pt x="32742" y="73511"/>
                </a:lnTo>
                <a:lnTo>
                  <a:pt x="28712" y="69437"/>
                </a:lnTo>
                <a:lnTo>
                  <a:pt x="24682" y="61273"/>
                </a:lnTo>
                <a:lnTo>
                  <a:pt x="20484" y="61273"/>
                </a:lnTo>
                <a:lnTo>
                  <a:pt x="24682" y="49018"/>
                </a:lnTo>
                <a:lnTo>
                  <a:pt x="24682" y="32673"/>
                </a:lnTo>
                <a:lnTo>
                  <a:pt x="28712" y="28582"/>
                </a:lnTo>
                <a:lnTo>
                  <a:pt x="28712" y="24509"/>
                </a:lnTo>
                <a:lnTo>
                  <a:pt x="32742" y="24509"/>
                </a:lnTo>
                <a:lnTo>
                  <a:pt x="32742" y="20418"/>
                </a:lnTo>
                <a:lnTo>
                  <a:pt x="77406" y="20418"/>
                </a:lnTo>
                <a:lnTo>
                  <a:pt x="65148" y="8164"/>
                </a:lnTo>
                <a:close/>
              </a:path>
              <a:path w="81914" h="97789">
                <a:moveTo>
                  <a:pt x="40634" y="73511"/>
                </a:moveTo>
                <a:lnTo>
                  <a:pt x="32742" y="77601"/>
                </a:lnTo>
                <a:lnTo>
                  <a:pt x="28712" y="89453"/>
                </a:lnTo>
                <a:lnTo>
                  <a:pt x="48861" y="81272"/>
                </a:lnTo>
                <a:lnTo>
                  <a:pt x="44970" y="77601"/>
                </a:lnTo>
                <a:lnTo>
                  <a:pt x="44663" y="77601"/>
                </a:lnTo>
                <a:lnTo>
                  <a:pt x="44663" y="77312"/>
                </a:lnTo>
                <a:lnTo>
                  <a:pt x="40634" y="73511"/>
                </a:lnTo>
                <a:close/>
              </a:path>
              <a:path w="81914" h="97789">
                <a:moveTo>
                  <a:pt x="73376" y="73511"/>
                </a:moveTo>
                <a:lnTo>
                  <a:pt x="44663" y="73511"/>
                </a:lnTo>
                <a:lnTo>
                  <a:pt x="44663" y="77312"/>
                </a:lnTo>
                <a:lnTo>
                  <a:pt x="48861" y="81272"/>
                </a:lnTo>
                <a:lnTo>
                  <a:pt x="28712" y="89453"/>
                </a:lnTo>
                <a:lnTo>
                  <a:pt x="65148" y="89453"/>
                </a:lnTo>
                <a:lnTo>
                  <a:pt x="65148" y="85363"/>
                </a:lnTo>
                <a:lnTo>
                  <a:pt x="69346" y="85363"/>
                </a:lnTo>
                <a:lnTo>
                  <a:pt x="69346" y="81272"/>
                </a:lnTo>
                <a:lnTo>
                  <a:pt x="73376" y="81272"/>
                </a:lnTo>
                <a:lnTo>
                  <a:pt x="73376" y="73511"/>
                </a:lnTo>
                <a:close/>
              </a:path>
              <a:path w="81914" h="97789">
                <a:moveTo>
                  <a:pt x="44663" y="77312"/>
                </a:moveTo>
                <a:lnTo>
                  <a:pt x="44663" y="77601"/>
                </a:lnTo>
                <a:lnTo>
                  <a:pt x="44970" y="77601"/>
                </a:lnTo>
                <a:lnTo>
                  <a:pt x="44663" y="77312"/>
                </a:lnTo>
                <a:close/>
              </a:path>
              <a:path w="81914" h="97789">
                <a:moveTo>
                  <a:pt x="81604" y="36763"/>
                </a:moveTo>
                <a:lnTo>
                  <a:pt x="73376" y="36763"/>
                </a:lnTo>
                <a:lnTo>
                  <a:pt x="65148" y="57182"/>
                </a:lnTo>
                <a:lnTo>
                  <a:pt x="56921" y="57182"/>
                </a:lnTo>
                <a:lnTo>
                  <a:pt x="56921" y="65346"/>
                </a:lnTo>
                <a:lnTo>
                  <a:pt x="52891" y="65346"/>
                </a:lnTo>
                <a:lnTo>
                  <a:pt x="52891" y="69437"/>
                </a:lnTo>
                <a:lnTo>
                  <a:pt x="48861" y="69437"/>
                </a:lnTo>
                <a:lnTo>
                  <a:pt x="48861" y="73511"/>
                </a:lnTo>
                <a:lnTo>
                  <a:pt x="77406" y="73511"/>
                </a:lnTo>
                <a:lnTo>
                  <a:pt x="77406" y="61273"/>
                </a:lnTo>
                <a:lnTo>
                  <a:pt x="73376" y="61273"/>
                </a:lnTo>
                <a:lnTo>
                  <a:pt x="81604" y="40837"/>
                </a:lnTo>
                <a:lnTo>
                  <a:pt x="81604" y="36763"/>
                </a:lnTo>
                <a:close/>
              </a:path>
              <a:path w="81914" h="97789">
                <a:moveTo>
                  <a:pt x="77406" y="57182"/>
                </a:moveTo>
                <a:lnTo>
                  <a:pt x="73376" y="61273"/>
                </a:lnTo>
                <a:lnTo>
                  <a:pt x="77406" y="61273"/>
                </a:lnTo>
                <a:lnTo>
                  <a:pt x="77406" y="57182"/>
                </a:lnTo>
                <a:close/>
              </a:path>
              <a:path w="81914" h="97789">
                <a:moveTo>
                  <a:pt x="61119" y="53183"/>
                </a:moveTo>
                <a:lnTo>
                  <a:pt x="61119" y="57182"/>
                </a:lnTo>
                <a:lnTo>
                  <a:pt x="65148" y="57182"/>
                </a:lnTo>
                <a:lnTo>
                  <a:pt x="61119" y="53183"/>
                </a:lnTo>
                <a:close/>
              </a:path>
              <a:path w="81914" h="97789">
                <a:moveTo>
                  <a:pt x="73376" y="36763"/>
                </a:moveTo>
                <a:lnTo>
                  <a:pt x="61119" y="40837"/>
                </a:lnTo>
                <a:lnTo>
                  <a:pt x="61119" y="53183"/>
                </a:lnTo>
                <a:lnTo>
                  <a:pt x="65148" y="57182"/>
                </a:lnTo>
                <a:lnTo>
                  <a:pt x="73376" y="36763"/>
                </a:lnTo>
                <a:close/>
              </a:path>
              <a:path w="81914" h="97789">
                <a:moveTo>
                  <a:pt x="81604" y="28582"/>
                </a:moveTo>
                <a:lnTo>
                  <a:pt x="52891" y="28582"/>
                </a:lnTo>
                <a:lnTo>
                  <a:pt x="56921" y="32673"/>
                </a:lnTo>
                <a:lnTo>
                  <a:pt x="52891" y="32673"/>
                </a:lnTo>
                <a:lnTo>
                  <a:pt x="56921" y="36763"/>
                </a:lnTo>
                <a:lnTo>
                  <a:pt x="56921" y="49018"/>
                </a:lnTo>
                <a:lnTo>
                  <a:pt x="61119" y="53183"/>
                </a:lnTo>
                <a:lnTo>
                  <a:pt x="61119" y="40837"/>
                </a:lnTo>
                <a:lnTo>
                  <a:pt x="73376" y="36763"/>
                </a:lnTo>
                <a:lnTo>
                  <a:pt x="81604" y="36763"/>
                </a:lnTo>
                <a:lnTo>
                  <a:pt x="81604" y="32673"/>
                </a:lnTo>
                <a:lnTo>
                  <a:pt x="56921" y="32673"/>
                </a:lnTo>
                <a:lnTo>
                  <a:pt x="52891" y="30628"/>
                </a:lnTo>
                <a:lnTo>
                  <a:pt x="81604" y="30628"/>
                </a:lnTo>
                <a:lnTo>
                  <a:pt x="81604" y="28582"/>
                </a:lnTo>
                <a:close/>
              </a:path>
              <a:path w="81914" h="97789">
                <a:moveTo>
                  <a:pt x="52891" y="28582"/>
                </a:moveTo>
                <a:lnTo>
                  <a:pt x="52891" y="30628"/>
                </a:lnTo>
                <a:lnTo>
                  <a:pt x="56921" y="32673"/>
                </a:lnTo>
                <a:lnTo>
                  <a:pt x="52891" y="28582"/>
                </a:lnTo>
                <a:close/>
              </a:path>
              <a:path w="81914" h="97789">
                <a:moveTo>
                  <a:pt x="77406" y="20418"/>
                </a:moveTo>
                <a:lnTo>
                  <a:pt x="44663" y="20418"/>
                </a:lnTo>
                <a:lnTo>
                  <a:pt x="44663" y="24509"/>
                </a:lnTo>
                <a:lnTo>
                  <a:pt x="48861" y="24509"/>
                </a:lnTo>
                <a:lnTo>
                  <a:pt x="48861" y="28582"/>
                </a:lnTo>
                <a:lnTo>
                  <a:pt x="52891" y="30628"/>
                </a:lnTo>
                <a:lnTo>
                  <a:pt x="52891" y="28582"/>
                </a:lnTo>
                <a:lnTo>
                  <a:pt x="81604" y="28582"/>
                </a:lnTo>
                <a:lnTo>
                  <a:pt x="77406" y="24509"/>
                </a:lnTo>
                <a:lnTo>
                  <a:pt x="77406" y="20418"/>
                </a:lnTo>
                <a:close/>
              </a:path>
              <a:path w="81914" h="97789">
                <a:moveTo>
                  <a:pt x="44663" y="20418"/>
                </a:moveTo>
                <a:lnTo>
                  <a:pt x="32742" y="20418"/>
                </a:lnTo>
                <a:lnTo>
                  <a:pt x="40634" y="24509"/>
                </a:lnTo>
                <a:lnTo>
                  <a:pt x="44663" y="20418"/>
                </a:lnTo>
                <a:close/>
              </a:path>
              <a:path w="81914" h="97789">
                <a:moveTo>
                  <a:pt x="65148" y="8164"/>
                </a:moveTo>
                <a:lnTo>
                  <a:pt x="12257" y="8164"/>
                </a:lnTo>
                <a:lnTo>
                  <a:pt x="12257" y="12254"/>
                </a:lnTo>
                <a:lnTo>
                  <a:pt x="65148" y="12254"/>
                </a:lnTo>
                <a:lnTo>
                  <a:pt x="65148" y="8164"/>
                </a:lnTo>
                <a:close/>
              </a:path>
              <a:path w="81914" h="97789">
                <a:moveTo>
                  <a:pt x="40634" y="0"/>
                </a:moveTo>
                <a:lnTo>
                  <a:pt x="16455" y="4090"/>
                </a:lnTo>
                <a:lnTo>
                  <a:pt x="16455" y="8164"/>
                </a:lnTo>
                <a:lnTo>
                  <a:pt x="61119" y="8164"/>
                </a:lnTo>
                <a:lnTo>
                  <a:pt x="61119" y="4090"/>
                </a:lnTo>
                <a:lnTo>
                  <a:pt x="406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764900" y="5562140"/>
            <a:ext cx="48896" cy="65405"/>
          </a:xfrm>
          <a:custGeom>
            <a:avLst/>
            <a:gdLst/>
            <a:ahLst/>
            <a:cxnLst/>
            <a:rect l="l" t="t" r="r" b="b"/>
            <a:pathLst>
              <a:path w="48895" h="65404">
                <a:moveTo>
                  <a:pt x="24514" y="0"/>
                </a:moveTo>
                <a:lnTo>
                  <a:pt x="15513" y="2806"/>
                </a:lnTo>
                <a:lnTo>
                  <a:pt x="7660" y="10207"/>
                </a:lnTo>
                <a:lnTo>
                  <a:pt x="2106" y="20672"/>
                </a:lnTo>
                <a:lnTo>
                  <a:pt x="0" y="32673"/>
                </a:lnTo>
                <a:lnTo>
                  <a:pt x="2106" y="44674"/>
                </a:lnTo>
                <a:lnTo>
                  <a:pt x="7660" y="55139"/>
                </a:lnTo>
                <a:lnTo>
                  <a:pt x="15513" y="62540"/>
                </a:lnTo>
                <a:lnTo>
                  <a:pt x="24514" y="65346"/>
                </a:lnTo>
                <a:lnTo>
                  <a:pt x="33534" y="62540"/>
                </a:lnTo>
                <a:lnTo>
                  <a:pt x="41263" y="55139"/>
                </a:lnTo>
                <a:lnTo>
                  <a:pt x="46663" y="44674"/>
                </a:lnTo>
                <a:lnTo>
                  <a:pt x="48693" y="32673"/>
                </a:lnTo>
                <a:lnTo>
                  <a:pt x="46663" y="20672"/>
                </a:lnTo>
                <a:lnTo>
                  <a:pt x="41263" y="10207"/>
                </a:lnTo>
                <a:lnTo>
                  <a:pt x="33534" y="2806"/>
                </a:lnTo>
                <a:lnTo>
                  <a:pt x="24514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752980" y="554988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79" h="97789">
                <a:moveTo>
                  <a:pt x="52891" y="89453"/>
                </a:moveTo>
                <a:lnTo>
                  <a:pt x="15951" y="89453"/>
                </a:lnTo>
                <a:lnTo>
                  <a:pt x="15951" y="93527"/>
                </a:lnTo>
                <a:lnTo>
                  <a:pt x="32406" y="97618"/>
                </a:lnTo>
                <a:lnTo>
                  <a:pt x="52891" y="89453"/>
                </a:lnTo>
                <a:close/>
              </a:path>
              <a:path w="81279" h="97789">
                <a:moveTo>
                  <a:pt x="60615" y="89453"/>
                </a:moveTo>
                <a:lnTo>
                  <a:pt x="52891" y="89453"/>
                </a:lnTo>
                <a:lnTo>
                  <a:pt x="48861" y="93527"/>
                </a:lnTo>
                <a:lnTo>
                  <a:pt x="60615" y="93527"/>
                </a:lnTo>
                <a:lnTo>
                  <a:pt x="60615" y="89453"/>
                </a:lnTo>
                <a:close/>
              </a:path>
              <a:path w="81279" h="97789">
                <a:moveTo>
                  <a:pt x="64813" y="8164"/>
                </a:moveTo>
                <a:lnTo>
                  <a:pt x="64813" y="12254"/>
                </a:lnTo>
                <a:lnTo>
                  <a:pt x="8227" y="12254"/>
                </a:lnTo>
                <a:lnTo>
                  <a:pt x="4197" y="20418"/>
                </a:lnTo>
                <a:lnTo>
                  <a:pt x="0" y="24509"/>
                </a:lnTo>
                <a:lnTo>
                  <a:pt x="0" y="49018"/>
                </a:lnTo>
                <a:lnTo>
                  <a:pt x="4197" y="77601"/>
                </a:lnTo>
                <a:lnTo>
                  <a:pt x="8227" y="81272"/>
                </a:lnTo>
                <a:lnTo>
                  <a:pt x="11921" y="89453"/>
                </a:lnTo>
                <a:lnTo>
                  <a:pt x="28376" y="89453"/>
                </a:lnTo>
                <a:lnTo>
                  <a:pt x="32406" y="77601"/>
                </a:lnTo>
                <a:lnTo>
                  <a:pt x="32406" y="73511"/>
                </a:lnTo>
                <a:lnTo>
                  <a:pt x="28376" y="69437"/>
                </a:lnTo>
                <a:lnTo>
                  <a:pt x="24178" y="61273"/>
                </a:lnTo>
                <a:lnTo>
                  <a:pt x="20149" y="61273"/>
                </a:lnTo>
                <a:lnTo>
                  <a:pt x="24178" y="49018"/>
                </a:lnTo>
                <a:lnTo>
                  <a:pt x="24178" y="32673"/>
                </a:lnTo>
                <a:lnTo>
                  <a:pt x="28376" y="28582"/>
                </a:lnTo>
                <a:lnTo>
                  <a:pt x="28376" y="24509"/>
                </a:lnTo>
                <a:lnTo>
                  <a:pt x="32406" y="24509"/>
                </a:lnTo>
                <a:lnTo>
                  <a:pt x="32406" y="20418"/>
                </a:lnTo>
                <a:lnTo>
                  <a:pt x="77070" y="20418"/>
                </a:lnTo>
                <a:lnTo>
                  <a:pt x="64813" y="8164"/>
                </a:lnTo>
                <a:close/>
              </a:path>
              <a:path w="81279" h="97789">
                <a:moveTo>
                  <a:pt x="40634" y="73511"/>
                </a:moveTo>
                <a:lnTo>
                  <a:pt x="32406" y="77601"/>
                </a:lnTo>
                <a:lnTo>
                  <a:pt x="28376" y="89453"/>
                </a:lnTo>
                <a:lnTo>
                  <a:pt x="48861" y="81272"/>
                </a:lnTo>
                <a:lnTo>
                  <a:pt x="44970" y="77601"/>
                </a:lnTo>
                <a:lnTo>
                  <a:pt x="44663" y="77601"/>
                </a:lnTo>
                <a:lnTo>
                  <a:pt x="44663" y="77312"/>
                </a:lnTo>
                <a:lnTo>
                  <a:pt x="40634" y="73511"/>
                </a:lnTo>
                <a:close/>
              </a:path>
              <a:path w="81279" h="97789">
                <a:moveTo>
                  <a:pt x="73040" y="73511"/>
                </a:moveTo>
                <a:lnTo>
                  <a:pt x="44663" y="73511"/>
                </a:lnTo>
                <a:lnTo>
                  <a:pt x="44663" y="77312"/>
                </a:lnTo>
                <a:lnTo>
                  <a:pt x="48861" y="81272"/>
                </a:lnTo>
                <a:lnTo>
                  <a:pt x="28376" y="89453"/>
                </a:lnTo>
                <a:lnTo>
                  <a:pt x="64813" y="89453"/>
                </a:lnTo>
                <a:lnTo>
                  <a:pt x="64813" y="85363"/>
                </a:lnTo>
                <a:lnTo>
                  <a:pt x="68842" y="85363"/>
                </a:lnTo>
                <a:lnTo>
                  <a:pt x="68842" y="81272"/>
                </a:lnTo>
                <a:lnTo>
                  <a:pt x="73040" y="81272"/>
                </a:lnTo>
                <a:lnTo>
                  <a:pt x="73040" y="73511"/>
                </a:lnTo>
                <a:close/>
              </a:path>
              <a:path w="81279" h="97789">
                <a:moveTo>
                  <a:pt x="44663" y="77312"/>
                </a:moveTo>
                <a:lnTo>
                  <a:pt x="44663" y="77601"/>
                </a:lnTo>
                <a:lnTo>
                  <a:pt x="44970" y="77601"/>
                </a:lnTo>
                <a:lnTo>
                  <a:pt x="44663" y="77312"/>
                </a:lnTo>
                <a:close/>
              </a:path>
              <a:path w="81279" h="97789">
                <a:moveTo>
                  <a:pt x="81100" y="36763"/>
                </a:moveTo>
                <a:lnTo>
                  <a:pt x="73040" y="36763"/>
                </a:lnTo>
                <a:lnTo>
                  <a:pt x="64813" y="57182"/>
                </a:lnTo>
                <a:lnTo>
                  <a:pt x="56585" y="57182"/>
                </a:lnTo>
                <a:lnTo>
                  <a:pt x="56585" y="65346"/>
                </a:lnTo>
                <a:lnTo>
                  <a:pt x="52891" y="65346"/>
                </a:lnTo>
                <a:lnTo>
                  <a:pt x="52891" y="69437"/>
                </a:lnTo>
                <a:lnTo>
                  <a:pt x="48861" y="69437"/>
                </a:lnTo>
                <a:lnTo>
                  <a:pt x="48861" y="73511"/>
                </a:lnTo>
                <a:lnTo>
                  <a:pt x="77070" y="73511"/>
                </a:lnTo>
                <a:lnTo>
                  <a:pt x="77070" y="61273"/>
                </a:lnTo>
                <a:lnTo>
                  <a:pt x="73040" y="61273"/>
                </a:lnTo>
                <a:lnTo>
                  <a:pt x="81100" y="40837"/>
                </a:lnTo>
                <a:lnTo>
                  <a:pt x="81100" y="36763"/>
                </a:lnTo>
                <a:close/>
              </a:path>
              <a:path w="81279" h="97789">
                <a:moveTo>
                  <a:pt x="77070" y="57182"/>
                </a:moveTo>
                <a:lnTo>
                  <a:pt x="73040" y="61273"/>
                </a:lnTo>
                <a:lnTo>
                  <a:pt x="77070" y="61273"/>
                </a:lnTo>
                <a:lnTo>
                  <a:pt x="77070" y="57182"/>
                </a:lnTo>
                <a:close/>
              </a:path>
              <a:path w="81279" h="97789">
                <a:moveTo>
                  <a:pt x="60615" y="53017"/>
                </a:moveTo>
                <a:lnTo>
                  <a:pt x="60615" y="57182"/>
                </a:lnTo>
                <a:lnTo>
                  <a:pt x="64813" y="57182"/>
                </a:lnTo>
                <a:lnTo>
                  <a:pt x="60615" y="53017"/>
                </a:lnTo>
                <a:close/>
              </a:path>
              <a:path w="81279" h="97789">
                <a:moveTo>
                  <a:pt x="73040" y="36763"/>
                </a:moveTo>
                <a:lnTo>
                  <a:pt x="60615" y="40837"/>
                </a:lnTo>
                <a:lnTo>
                  <a:pt x="60615" y="53017"/>
                </a:lnTo>
                <a:lnTo>
                  <a:pt x="64813" y="57182"/>
                </a:lnTo>
                <a:lnTo>
                  <a:pt x="73040" y="36763"/>
                </a:lnTo>
                <a:close/>
              </a:path>
              <a:path w="81279" h="97789">
                <a:moveTo>
                  <a:pt x="81100" y="28582"/>
                </a:moveTo>
                <a:lnTo>
                  <a:pt x="52891" y="28582"/>
                </a:lnTo>
                <a:lnTo>
                  <a:pt x="56585" y="32673"/>
                </a:lnTo>
                <a:lnTo>
                  <a:pt x="52891" y="32673"/>
                </a:lnTo>
                <a:lnTo>
                  <a:pt x="56585" y="36763"/>
                </a:lnTo>
                <a:lnTo>
                  <a:pt x="56585" y="49018"/>
                </a:lnTo>
                <a:lnTo>
                  <a:pt x="60615" y="53017"/>
                </a:lnTo>
                <a:lnTo>
                  <a:pt x="60615" y="40837"/>
                </a:lnTo>
                <a:lnTo>
                  <a:pt x="73040" y="36763"/>
                </a:lnTo>
                <a:lnTo>
                  <a:pt x="81100" y="36763"/>
                </a:lnTo>
                <a:lnTo>
                  <a:pt x="81100" y="32673"/>
                </a:lnTo>
                <a:lnTo>
                  <a:pt x="56585" y="32673"/>
                </a:lnTo>
                <a:lnTo>
                  <a:pt x="52891" y="30717"/>
                </a:lnTo>
                <a:lnTo>
                  <a:pt x="81100" y="30717"/>
                </a:lnTo>
                <a:lnTo>
                  <a:pt x="81100" y="28582"/>
                </a:lnTo>
                <a:close/>
              </a:path>
              <a:path w="81279" h="97789">
                <a:moveTo>
                  <a:pt x="52891" y="28582"/>
                </a:moveTo>
                <a:lnTo>
                  <a:pt x="52891" y="30717"/>
                </a:lnTo>
                <a:lnTo>
                  <a:pt x="56585" y="32673"/>
                </a:lnTo>
                <a:lnTo>
                  <a:pt x="52891" y="28582"/>
                </a:lnTo>
                <a:close/>
              </a:path>
              <a:path w="81279" h="97789">
                <a:moveTo>
                  <a:pt x="77070" y="20418"/>
                </a:moveTo>
                <a:lnTo>
                  <a:pt x="44663" y="20418"/>
                </a:lnTo>
                <a:lnTo>
                  <a:pt x="44663" y="24509"/>
                </a:lnTo>
                <a:lnTo>
                  <a:pt x="48861" y="24509"/>
                </a:lnTo>
                <a:lnTo>
                  <a:pt x="48861" y="28582"/>
                </a:lnTo>
                <a:lnTo>
                  <a:pt x="52891" y="30717"/>
                </a:lnTo>
                <a:lnTo>
                  <a:pt x="52891" y="28582"/>
                </a:lnTo>
                <a:lnTo>
                  <a:pt x="81100" y="28582"/>
                </a:lnTo>
                <a:lnTo>
                  <a:pt x="77070" y="24509"/>
                </a:lnTo>
                <a:lnTo>
                  <a:pt x="77070" y="20418"/>
                </a:lnTo>
                <a:close/>
              </a:path>
              <a:path w="81279" h="97789">
                <a:moveTo>
                  <a:pt x="44663" y="20418"/>
                </a:moveTo>
                <a:lnTo>
                  <a:pt x="32406" y="20418"/>
                </a:lnTo>
                <a:lnTo>
                  <a:pt x="40634" y="24509"/>
                </a:lnTo>
                <a:lnTo>
                  <a:pt x="44663" y="20418"/>
                </a:lnTo>
                <a:close/>
              </a:path>
              <a:path w="81279" h="97789">
                <a:moveTo>
                  <a:pt x="64813" y="8164"/>
                </a:moveTo>
                <a:lnTo>
                  <a:pt x="11921" y="8164"/>
                </a:lnTo>
                <a:lnTo>
                  <a:pt x="11921" y="12254"/>
                </a:lnTo>
                <a:lnTo>
                  <a:pt x="64813" y="12254"/>
                </a:lnTo>
                <a:lnTo>
                  <a:pt x="64813" y="8164"/>
                </a:lnTo>
                <a:close/>
              </a:path>
              <a:path w="81279" h="97789">
                <a:moveTo>
                  <a:pt x="40634" y="0"/>
                </a:moveTo>
                <a:lnTo>
                  <a:pt x="15951" y="4090"/>
                </a:lnTo>
                <a:lnTo>
                  <a:pt x="15951" y="8164"/>
                </a:lnTo>
                <a:lnTo>
                  <a:pt x="60615" y="8164"/>
                </a:lnTo>
                <a:lnTo>
                  <a:pt x="60615" y="4090"/>
                </a:lnTo>
                <a:lnTo>
                  <a:pt x="406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557594" y="5208632"/>
            <a:ext cx="172721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001477" y="4988902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35277" y="4997083"/>
            <a:ext cx="116206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975034" y="4968702"/>
            <a:ext cx="377825" cy="0"/>
          </a:xfrm>
          <a:custGeom>
            <a:avLst/>
            <a:gdLst/>
            <a:ahLst/>
            <a:cxnLst/>
            <a:rect l="l" t="t" r="r" b="b"/>
            <a:pathLst>
              <a:path w="377825">
                <a:moveTo>
                  <a:pt x="0" y="0"/>
                </a:moveTo>
                <a:lnTo>
                  <a:pt x="377393" y="0"/>
                </a:lnTo>
              </a:path>
            </a:pathLst>
          </a:custGeom>
          <a:ln w="24509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75034" y="4927865"/>
            <a:ext cx="24765" cy="85725"/>
          </a:xfrm>
          <a:custGeom>
            <a:avLst/>
            <a:gdLst/>
            <a:ahLst/>
            <a:cxnLst/>
            <a:rect l="l" t="t" r="r" b="b"/>
            <a:pathLst>
              <a:path w="24764" h="85725">
                <a:moveTo>
                  <a:pt x="20065" y="81272"/>
                </a:moveTo>
                <a:lnTo>
                  <a:pt x="3677" y="81272"/>
                </a:lnTo>
                <a:lnTo>
                  <a:pt x="7774" y="85346"/>
                </a:lnTo>
                <a:lnTo>
                  <a:pt x="20065" y="85346"/>
                </a:lnTo>
                <a:lnTo>
                  <a:pt x="20065" y="81272"/>
                </a:lnTo>
                <a:close/>
              </a:path>
              <a:path w="24764" h="85725">
                <a:moveTo>
                  <a:pt x="20065" y="0"/>
                </a:moveTo>
                <a:lnTo>
                  <a:pt x="7774" y="0"/>
                </a:lnTo>
                <a:lnTo>
                  <a:pt x="0" y="8164"/>
                </a:lnTo>
                <a:lnTo>
                  <a:pt x="0" y="81272"/>
                </a:lnTo>
                <a:lnTo>
                  <a:pt x="24178" y="81272"/>
                </a:lnTo>
                <a:lnTo>
                  <a:pt x="24178" y="8164"/>
                </a:lnTo>
                <a:lnTo>
                  <a:pt x="20065" y="4073"/>
                </a:lnTo>
                <a:lnTo>
                  <a:pt x="20065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79487" y="4940102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32372" y="28599"/>
                </a:lnTo>
                <a:lnTo>
                  <a:pt x="0" y="60854"/>
                </a:lnTo>
                <a:lnTo>
                  <a:pt x="60648" y="28599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67196" y="4927865"/>
            <a:ext cx="85726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27781" y="41330"/>
                </a:moveTo>
                <a:lnTo>
                  <a:pt x="4096" y="64927"/>
                </a:lnTo>
                <a:lnTo>
                  <a:pt x="0" y="64927"/>
                </a:lnTo>
                <a:lnTo>
                  <a:pt x="0" y="77182"/>
                </a:lnTo>
                <a:lnTo>
                  <a:pt x="4096" y="81272"/>
                </a:lnTo>
                <a:lnTo>
                  <a:pt x="4096" y="85346"/>
                </a:lnTo>
                <a:lnTo>
                  <a:pt x="16387" y="85346"/>
                </a:lnTo>
                <a:lnTo>
                  <a:pt x="24047" y="81272"/>
                </a:lnTo>
                <a:lnTo>
                  <a:pt x="20081" y="81272"/>
                </a:lnTo>
                <a:lnTo>
                  <a:pt x="8193" y="61256"/>
                </a:lnTo>
                <a:lnTo>
                  <a:pt x="34374" y="47152"/>
                </a:lnTo>
                <a:lnTo>
                  <a:pt x="27781" y="41330"/>
                </a:lnTo>
                <a:close/>
              </a:path>
              <a:path w="85725" h="85725">
                <a:moveTo>
                  <a:pt x="34374" y="47152"/>
                </a:moveTo>
                <a:lnTo>
                  <a:pt x="8193" y="61256"/>
                </a:lnTo>
                <a:lnTo>
                  <a:pt x="20081" y="81272"/>
                </a:lnTo>
                <a:lnTo>
                  <a:pt x="52857" y="49001"/>
                </a:lnTo>
                <a:lnTo>
                  <a:pt x="36469" y="49001"/>
                </a:lnTo>
                <a:lnTo>
                  <a:pt x="34374" y="47152"/>
                </a:lnTo>
                <a:close/>
              </a:path>
              <a:path w="85725" h="85725">
                <a:moveTo>
                  <a:pt x="56954" y="47486"/>
                </a:moveTo>
                <a:lnTo>
                  <a:pt x="56954" y="49001"/>
                </a:lnTo>
                <a:lnTo>
                  <a:pt x="52857" y="49001"/>
                </a:lnTo>
                <a:lnTo>
                  <a:pt x="20081" y="81272"/>
                </a:lnTo>
                <a:lnTo>
                  <a:pt x="24047" y="81272"/>
                </a:lnTo>
                <a:lnTo>
                  <a:pt x="77036" y="53092"/>
                </a:lnTo>
                <a:lnTo>
                  <a:pt x="68842" y="53092"/>
                </a:lnTo>
                <a:lnTo>
                  <a:pt x="56954" y="47486"/>
                </a:lnTo>
                <a:close/>
              </a:path>
              <a:path w="85725" h="85725">
                <a:moveTo>
                  <a:pt x="68842" y="28582"/>
                </a:moveTo>
                <a:lnTo>
                  <a:pt x="55807" y="35605"/>
                </a:lnTo>
                <a:lnTo>
                  <a:pt x="56954" y="36747"/>
                </a:lnTo>
                <a:lnTo>
                  <a:pt x="56954" y="47486"/>
                </a:lnTo>
                <a:lnTo>
                  <a:pt x="68842" y="53092"/>
                </a:lnTo>
                <a:lnTo>
                  <a:pt x="68842" y="28582"/>
                </a:lnTo>
                <a:close/>
              </a:path>
              <a:path w="85725" h="85725">
                <a:moveTo>
                  <a:pt x="77036" y="28582"/>
                </a:moveTo>
                <a:lnTo>
                  <a:pt x="68842" y="28582"/>
                </a:lnTo>
                <a:lnTo>
                  <a:pt x="68842" y="53092"/>
                </a:lnTo>
                <a:lnTo>
                  <a:pt x="77036" y="53092"/>
                </a:lnTo>
                <a:lnTo>
                  <a:pt x="85230" y="44911"/>
                </a:lnTo>
                <a:lnTo>
                  <a:pt x="85230" y="36747"/>
                </a:lnTo>
                <a:lnTo>
                  <a:pt x="77036" y="28582"/>
                </a:lnTo>
                <a:close/>
              </a:path>
              <a:path w="85725" h="85725">
                <a:moveTo>
                  <a:pt x="36469" y="46023"/>
                </a:moveTo>
                <a:lnTo>
                  <a:pt x="34374" y="47152"/>
                </a:lnTo>
                <a:lnTo>
                  <a:pt x="36469" y="49001"/>
                </a:lnTo>
                <a:lnTo>
                  <a:pt x="36469" y="46023"/>
                </a:lnTo>
                <a:close/>
              </a:path>
              <a:path w="85725" h="85725">
                <a:moveTo>
                  <a:pt x="44583" y="41652"/>
                </a:moveTo>
                <a:lnTo>
                  <a:pt x="36469" y="46023"/>
                </a:lnTo>
                <a:lnTo>
                  <a:pt x="36469" y="49001"/>
                </a:lnTo>
                <a:lnTo>
                  <a:pt x="56954" y="49001"/>
                </a:lnTo>
                <a:lnTo>
                  <a:pt x="56954" y="47486"/>
                </a:lnTo>
                <a:lnTo>
                  <a:pt x="44583" y="41652"/>
                </a:lnTo>
                <a:close/>
              </a:path>
              <a:path w="85725" h="85725">
                <a:moveTo>
                  <a:pt x="55807" y="35605"/>
                </a:moveTo>
                <a:lnTo>
                  <a:pt x="44583" y="41652"/>
                </a:lnTo>
                <a:lnTo>
                  <a:pt x="56954" y="47486"/>
                </a:lnTo>
                <a:lnTo>
                  <a:pt x="56954" y="36747"/>
                </a:lnTo>
                <a:lnTo>
                  <a:pt x="55807" y="35605"/>
                </a:lnTo>
                <a:close/>
              </a:path>
              <a:path w="85725" h="85725">
                <a:moveTo>
                  <a:pt x="32959" y="36171"/>
                </a:moveTo>
                <a:lnTo>
                  <a:pt x="27781" y="41330"/>
                </a:lnTo>
                <a:lnTo>
                  <a:pt x="34374" y="47152"/>
                </a:lnTo>
                <a:lnTo>
                  <a:pt x="36469" y="46023"/>
                </a:lnTo>
                <a:lnTo>
                  <a:pt x="36469" y="37826"/>
                </a:lnTo>
                <a:lnTo>
                  <a:pt x="32959" y="36171"/>
                </a:lnTo>
                <a:close/>
              </a:path>
              <a:path w="85725" h="85725">
                <a:moveTo>
                  <a:pt x="36469" y="37826"/>
                </a:moveTo>
                <a:lnTo>
                  <a:pt x="36469" y="46023"/>
                </a:lnTo>
                <a:lnTo>
                  <a:pt x="44583" y="41652"/>
                </a:lnTo>
                <a:lnTo>
                  <a:pt x="36469" y="37826"/>
                </a:lnTo>
                <a:close/>
              </a:path>
              <a:path w="85725" h="85725">
                <a:moveTo>
                  <a:pt x="52857" y="32673"/>
                </a:moveTo>
                <a:lnTo>
                  <a:pt x="36469" y="32673"/>
                </a:lnTo>
                <a:lnTo>
                  <a:pt x="36469" y="37826"/>
                </a:lnTo>
                <a:lnTo>
                  <a:pt x="44583" y="41652"/>
                </a:lnTo>
                <a:lnTo>
                  <a:pt x="55807" y="35605"/>
                </a:lnTo>
                <a:lnTo>
                  <a:pt x="52857" y="32673"/>
                </a:lnTo>
                <a:close/>
              </a:path>
              <a:path w="85725" h="85725">
                <a:moveTo>
                  <a:pt x="9303" y="25015"/>
                </a:moveTo>
                <a:lnTo>
                  <a:pt x="27781" y="41330"/>
                </a:lnTo>
                <a:lnTo>
                  <a:pt x="32959" y="36171"/>
                </a:lnTo>
                <a:lnTo>
                  <a:pt x="9303" y="25015"/>
                </a:lnTo>
                <a:close/>
              </a:path>
              <a:path w="85725" h="85725">
                <a:moveTo>
                  <a:pt x="36469" y="32673"/>
                </a:moveTo>
                <a:lnTo>
                  <a:pt x="32959" y="36171"/>
                </a:lnTo>
                <a:lnTo>
                  <a:pt x="36469" y="37826"/>
                </a:lnTo>
                <a:lnTo>
                  <a:pt x="36469" y="32673"/>
                </a:lnTo>
                <a:close/>
              </a:path>
              <a:path w="85725" h="85725">
                <a:moveTo>
                  <a:pt x="20081" y="4073"/>
                </a:moveTo>
                <a:lnTo>
                  <a:pt x="8369" y="24191"/>
                </a:lnTo>
                <a:lnTo>
                  <a:pt x="9303" y="25015"/>
                </a:lnTo>
                <a:lnTo>
                  <a:pt x="32959" y="36171"/>
                </a:lnTo>
                <a:lnTo>
                  <a:pt x="36469" y="32673"/>
                </a:lnTo>
                <a:lnTo>
                  <a:pt x="52857" y="32673"/>
                </a:lnTo>
                <a:lnTo>
                  <a:pt x="20081" y="4073"/>
                </a:lnTo>
                <a:close/>
              </a:path>
              <a:path w="85725" h="85725">
                <a:moveTo>
                  <a:pt x="25031" y="4073"/>
                </a:moveTo>
                <a:lnTo>
                  <a:pt x="20081" y="4073"/>
                </a:lnTo>
                <a:lnTo>
                  <a:pt x="52857" y="32673"/>
                </a:lnTo>
                <a:lnTo>
                  <a:pt x="55807" y="35605"/>
                </a:lnTo>
                <a:lnTo>
                  <a:pt x="68842" y="28582"/>
                </a:lnTo>
                <a:lnTo>
                  <a:pt x="77036" y="28582"/>
                </a:lnTo>
                <a:lnTo>
                  <a:pt x="25031" y="4073"/>
                </a:lnTo>
                <a:close/>
              </a:path>
              <a:path w="85725" h="85725">
                <a:moveTo>
                  <a:pt x="8369" y="24191"/>
                </a:moveTo>
                <a:lnTo>
                  <a:pt x="8193" y="24492"/>
                </a:lnTo>
                <a:lnTo>
                  <a:pt x="9303" y="25015"/>
                </a:lnTo>
                <a:lnTo>
                  <a:pt x="8369" y="24191"/>
                </a:lnTo>
                <a:close/>
              </a:path>
              <a:path w="85725" h="85725">
                <a:moveTo>
                  <a:pt x="20081" y="4073"/>
                </a:moveTo>
                <a:lnTo>
                  <a:pt x="4096" y="20418"/>
                </a:lnTo>
                <a:lnTo>
                  <a:pt x="8369" y="24191"/>
                </a:lnTo>
                <a:lnTo>
                  <a:pt x="20081" y="4073"/>
                </a:lnTo>
                <a:close/>
              </a:path>
              <a:path w="85725" h="85725">
                <a:moveTo>
                  <a:pt x="16387" y="0"/>
                </a:moveTo>
                <a:lnTo>
                  <a:pt x="8193" y="0"/>
                </a:lnTo>
                <a:lnTo>
                  <a:pt x="0" y="8164"/>
                </a:lnTo>
                <a:lnTo>
                  <a:pt x="0" y="16328"/>
                </a:lnTo>
                <a:lnTo>
                  <a:pt x="4096" y="20418"/>
                </a:lnTo>
                <a:lnTo>
                  <a:pt x="20081" y="4073"/>
                </a:lnTo>
                <a:lnTo>
                  <a:pt x="25031" y="4073"/>
                </a:lnTo>
                <a:lnTo>
                  <a:pt x="16387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22794" y="4964612"/>
            <a:ext cx="325119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569" y="0"/>
                </a:lnTo>
              </a:path>
            </a:pathLst>
          </a:custGeom>
          <a:ln w="24509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322795" y="4919684"/>
            <a:ext cx="24765" cy="85725"/>
          </a:xfrm>
          <a:custGeom>
            <a:avLst/>
            <a:gdLst/>
            <a:ahLst/>
            <a:cxnLst/>
            <a:rect l="l" t="t" r="r" b="b"/>
            <a:pathLst>
              <a:path w="24764" h="85725">
                <a:moveTo>
                  <a:pt x="19981" y="81272"/>
                </a:moveTo>
                <a:lnTo>
                  <a:pt x="4029" y="81272"/>
                </a:lnTo>
                <a:lnTo>
                  <a:pt x="7723" y="85363"/>
                </a:lnTo>
                <a:lnTo>
                  <a:pt x="19981" y="85363"/>
                </a:lnTo>
                <a:lnTo>
                  <a:pt x="19981" y="81272"/>
                </a:lnTo>
                <a:close/>
              </a:path>
              <a:path w="24764" h="85725">
                <a:moveTo>
                  <a:pt x="19981" y="0"/>
                </a:moveTo>
                <a:lnTo>
                  <a:pt x="7723" y="0"/>
                </a:lnTo>
                <a:lnTo>
                  <a:pt x="0" y="8180"/>
                </a:lnTo>
                <a:lnTo>
                  <a:pt x="0" y="81272"/>
                </a:lnTo>
                <a:lnTo>
                  <a:pt x="24178" y="81272"/>
                </a:lnTo>
                <a:lnTo>
                  <a:pt x="24178" y="8180"/>
                </a:lnTo>
                <a:lnTo>
                  <a:pt x="19981" y="4090"/>
                </a:lnTo>
                <a:lnTo>
                  <a:pt x="19981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574323" y="4931938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32406" y="32673"/>
                </a:lnTo>
                <a:lnTo>
                  <a:pt x="0" y="60854"/>
                </a:lnTo>
                <a:lnTo>
                  <a:pt x="60615" y="32673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62066" y="4919684"/>
            <a:ext cx="85726" cy="85725"/>
          </a:xfrm>
          <a:custGeom>
            <a:avLst/>
            <a:gdLst/>
            <a:ahLst/>
            <a:cxnLst/>
            <a:rect l="l" t="t" r="r" b="b"/>
            <a:pathLst>
              <a:path w="85725" h="85725">
                <a:moveTo>
                  <a:pt x="8375" y="61514"/>
                </a:moveTo>
                <a:lnTo>
                  <a:pt x="4029" y="65346"/>
                </a:lnTo>
                <a:lnTo>
                  <a:pt x="0" y="69437"/>
                </a:lnTo>
                <a:lnTo>
                  <a:pt x="0" y="77199"/>
                </a:lnTo>
                <a:lnTo>
                  <a:pt x="4029" y="81272"/>
                </a:lnTo>
                <a:lnTo>
                  <a:pt x="8227" y="85363"/>
                </a:lnTo>
                <a:lnTo>
                  <a:pt x="16455" y="85363"/>
                </a:lnTo>
                <a:lnTo>
                  <a:pt x="25253" y="81272"/>
                </a:lnTo>
                <a:lnTo>
                  <a:pt x="20484" y="81272"/>
                </a:lnTo>
                <a:lnTo>
                  <a:pt x="8375" y="61514"/>
                </a:lnTo>
                <a:close/>
              </a:path>
              <a:path w="85725" h="85725">
                <a:moveTo>
                  <a:pt x="33014" y="49642"/>
                </a:moveTo>
                <a:lnTo>
                  <a:pt x="9126" y="60851"/>
                </a:lnTo>
                <a:lnTo>
                  <a:pt x="8375" y="61514"/>
                </a:lnTo>
                <a:lnTo>
                  <a:pt x="20484" y="81272"/>
                </a:lnTo>
                <a:lnTo>
                  <a:pt x="52891" y="53092"/>
                </a:lnTo>
                <a:lnTo>
                  <a:pt x="36436" y="53092"/>
                </a:lnTo>
                <a:lnTo>
                  <a:pt x="33014" y="49642"/>
                </a:lnTo>
                <a:close/>
              </a:path>
              <a:path w="85725" h="85725">
                <a:moveTo>
                  <a:pt x="55891" y="50059"/>
                </a:moveTo>
                <a:lnTo>
                  <a:pt x="52891" y="53092"/>
                </a:lnTo>
                <a:lnTo>
                  <a:pt x="20484" y="81272"/>
                </a:lnTo>
                <a:lnTo>
                  <a:pt x="25253" y="81272"/>
                </a:lnTo>
                <a:lnTo>
                  <a:pt x="77070" y="57182"/>
                </a:lnTo>
                <a:lnTo>
                  <a:pt x="69178" y="57182"/>
                </a:lnTo>
                <a:lnTo>
                  <a:pt x="55891" y="50059"/>
                </a:lnTo>
                <a:close/>
              </a:path>
              <a:path w="85725" h="85725">
                <a:moveTo>
                  <a:pt x="9126" y="60851"/>
                </a:moveTo>
                <a:lnTo>
                  <a:pt x="8227" y="61273"/>
                </a:lnTo>
                <a:lnTo>
                  <a:pt x="8375" y="61514"/>
                </a:lnTo>
                <a:lnTo>
                  <a:pt x="9126" y="60851"/>
                </a:lnTo>
                <a:close/>
              </a:path>
              <a:path w="85725" h="85725">
                <a:moveTo>
                  <a:pt x="27798" y="44382"/>
                </a:moveTo>
                <a:lnTo>
                  <a:pt x="9126" y="60851"/>
                </a:lnTo>
                <a:lnTo>
                  <a:pt x="33014" y="49642"/>
                </a:lnTo>
                <a:lnTo>
                  <a:pt x="27798" y="44382"/>
                </a:lnTo>
                <a:close/>
              </a:path>
              <a:path w="85725" h="85725">
                <a:moveTo>
                  <a:pt x="69178" y="32673"/>
                </a:moveTo>
                <a:lnTo>
                  <a:pt x="55284" y="39192"/>
                </a:lnTo>
                <a:lnTo>
                  <a:pt x="56921" y="40854"/>
                </a:lnTo>
                <a:lnTo>
                  <a:pt x="56921" y="49018"/>
                </a:lnTo>
                <a:lnTo>
                  <a:pt x="55891" y="50059"/>
                </a:lnTo>
                <a:lnTo>
                  <a:pt x="69178" y="57182"/>
                </a:lnTo>
                <a:lnTo>
                  <a:pt x="69178" y="32673"/>
                </a:lnTo>
                <a:close/>
              </a:path>
              <a:path w="85725" h="85725">
                <a:moveTo>
                  <a:pt x="77070" y="32673"/>
                </a:moveTo>
                <a:lnTo>
                  <a:pt x="69178" y="32673"/>
                </a:lnTo>
                <a:lnTo>
                  <a:pt x="69178" y="57182"/>
                </a:lnTo>
                <a:lnTo>
                  <a:pt x="81100" y="57182"/>
                </a:lnTo>
                <a:lnTo>
                  <a:pt x="81100" y="53092"/>
                </a:lnTo>
                <a:lnTo>
                  <a:pt x="85298" y="49018"/>
                </a:lnTo>
                <a:lnTo>
                  <a:pt x="85298" y="36763"/>
                </a:lnTo>
                <a:lnTo>
                  <a:pt x="81100" y="36763"/>
                </a:lnTo>
                <a:lnTo>
                  <a:pt x="77070" y="32673"/>
                </a:lnTo>
                <a:close/>
              </a:path>
              <a:path w="85725" h="85725">
                <a:moveTo>
                  <a:pt x="36436" y="48036"/>
                </a:moveTo>
                <a:lnTo>
                  <a:pt x="33014" y="49642"/>
                </a:lnTo>
                <a:lnTo>
                  <a:pt x="36436" y="53092"/>
                </a:lnTo>
                <a:lnTo>
                  <a:pt x="36436" y="48036"/>
                </a:lnTo>
                <a:close/>
              </a:path>
              <a:path w="85725" h="85725">
                <a:moveTo>
                  <a:pt x="44798" y="44113"/>
                </a:moveTo>
                <a:lnTo>
                  <a:pt x="36436" y="48036"/>
                </a:lnTo>
                <a:lnTo>
                  <a:pt x="36436" y="53092"/>
                </a:lnTo>
                <a:lnTo>
                  <a:pt x="52891" y="53092"/>
                </a:lnTo>
                <a:lnTo>
                  <a:pt x="55891" y="50059"/>
                </a:lnTo>
                <a:lnTo>
                  <a:pt x="44798" y="44113"/>
                </a:lnTo>
                <a:close/>
              </a:path>
              <a:path w="85725" h="85725">
                <a:moveTo>
                  <a:pt x="55284" y="39192"/>
                </a:moveTo>
                <a:lnTo>
                  <a:pt x="44798" y="44113"/>
                </a:lnTo>
                <a:lnTo>
                  <a:pt x="55891" y="50059"/>
                </a:lnTo>
                <a:lnTo>
                  <a:pt x="56921" y="49018"/>
                </a:lnTo>
                <a:lnTo>
                  <a:pt x="56921" y="40854"/>
                </a:lnTo>
                <a:lnTo>
                  <a:pt x="55284" y="39192"/>
                </a:lnTo>
                <a:close/>
              </a:path>
              <a:path w="85725" h="85725">
                <a:moveTo>
                  <a:pt x="34414" y="38547"/>
                </a:moveTo>
                <a:lnTo>
                  <a:pt x="27798" y="44382"/>
                </a:lnTo>
                <a:lnTo>
                  <a:pt x="33014" y="49642"/>
                </a:lnTo>
                <a:lnTo>
                  <a:pt x="36436" y="48036"/>
                </a:lnTo>
                <a:lnTo>
                  <a:pt x="36436" y="39630"/>
                </a:lnTo>
                <a:lnTo>
                  <a:pt x="34414" y="38547"/>
                </a:lnTo>
                <a:close/>
              </a:path>
              <a:path w="85725" h="85725">
                <a:moveTo>
                  <a:pt x="36436" y="39630"/>
                </a:moveTo>
                <a:lnTo>
                  <a:pt x="36436" y="48036"/>
                </a:lnTo>
                <a:lnTo>
                  <a:pt x="44798" y="44113"/>
                </a:lnTo>
                <a:lnTo>
                  <a:pt x="36436" y="39630"/>
                </a:lnTo>
                <a:close/>
              </a:path>
              <a:path w="85725" h="85725">
                <a:moveTo>
                  <a:pt x="20484" y="4090"/>
                </a:moveTo>
                <a:lnTo>
                  <a:pt x="4029" y="20418"/>
                </a:lnTo>
                <a:lnTo>
                  <a:pt x="27798" y="44382"/>
                </a:lnTo>
                <a:lnTo>
                  <a:pt x="34414" y="38547"/>
                </a:lnTo>
                <a:lnTo>
                  <a:pt x="8227" y="24509"/>
                </a:lnTo>
                <a:lnTo>
                  <a:pt x="20484" y="4090"/>
                </a:lnTo>
                <a:close/>
              </a:path>
              <a:path w="85725" h="85725">
                <a:moveTo>
                  <a:pt x="52891" y="36763"/>
                </a:moveTo>
                <a:lnTo>
                  <a:pt x="36436" y="36763"/>
                </a:lnTo>
                <a:lnTo>
                  <a:pt x="36436" y="39630"/>
                </a:lnTo>
                <a:lnTo>
                  <a:pt x="44798" y="44113"/>
                </a:lnTo>
                <a:lnTo>
                  <a:pt x="55284" y="39192"/>
                </a:lnTo>
                <a:lnTo>
                  <a:pt x="52891" y="36763"/>
                </a:lnTo>
                <a:close/>
              </a:path>
              <a:path w="85725" h="85725">
                <a:moveTo>
                  <a:pt x="36436" y="36763"/>
                </a:moveTo>
                <a:lnTo>
                  <a:pt x="34414" y="38547"/>
                </a:lnTo>
                <a:lnTo>
                  <a:pt x="36436" y="39630"/>
                </a:lnTo>
                <a:lnTo>
                  <a:pt x="36436" y="36763"/>
                </a:lnTo>
                <a:close/>
              </a:path>
              <a:path w="85725" h="85725">
                <a:moveTo>
                  <a:pt x="24043" y="4090"/>
                </a:moveTo>
                <a:lnTo>
                  <a:pt x="20484" y="4090"/>
                </a:lnTo>
                <a:lnTo>
                  <a:pt x="55284" y="39192"/>
                </a:lnTo>
                <a:lnTo>
                  <a:pt x="69178" y="32673"/>
                </a:lnTo>
                <a:lnTo>
                  <a:pt x="77070" y="32673"/>
                </a:lnTo>
                <a:lnTo>
                  <a:pt x="24043" y="4090"/>
                </a:lnTo>
                <a:close/>
              </a:path>
              <a:path w="85725" h="85725">
                <a:moveTo>
                  <a:pt x="20484" y="4090"/>
                </a:moveTo>
                <a:lnTo>
                  <a:pt x="8227" y="24509"/>
                </a:lnTo>
                <a:lnTo>
                  <a:pt x="34414" y="38547"/>
                </a:lnTo>
                <a:lnTo>
                  <a:pt x="36436" y="36763"/>
                </a:lnTo>
                <a:lnTo>
                  <a:pt x="52891" y="36763"/>
                </a:lnTo>
                <a:lnTo>
                  <a:pt x="20484" y="4090"/>
                </a:lnTo>
                <a:close/>
              </a:path>
              <a:path w="85725" h="85725">
                <a:moveTo>
                  <a:pt x="16455" y="0"/>
                </a:moveTo>
                <a:lnTo>
                  <a:pt x="8227" y="0"/>
                </a:lnTo>
                <a:lnTo>
                  <a:pt x="4029" y="4090"/>
                </a:lnTo>
                <a:lnTo>
                  <a:pt x="0" y="8180"/>
                </a:lnTo>
                <a:lnTo>
                  <a:pt x="0" y="20418"/>
                </a:lnTo>
                <a:lnTo>
                  <a:pt x="4029" y="20418"/>
                </a:lnTo>
                <a:lnTo>
                  <a:pt x="20484" y="4090"/>
                </a:lnTo>
                <a:lnTo>
                  <a:pt x="24043" y="4090"/>
                </a:lnTo>
                <a:lnTo>
                  <a:pt x="16455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53924" y="1931161"/>
            <a:ext cx="4657725" cy="3462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58" marR="24128" indent="-286360">
              <a:buFont typeface="Arial"/>
              <a:buChar char="•"/>
              <a:tabLst>
                <a:tab pos="299693" algn="l"/>
              </a:tabLst>
            </a:pP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A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system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usually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has the same number of  natural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frequencies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as the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degrees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of</a:t>
            </a:r>
            <a:r>
              <a:rPr spc="-49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freedom</a:t>
            </a:r>
            <a:endParaRPr>
              <a:latin typeface="Corbel"/>
              <a:cs typeface="Corbel"/>
            </a:endParaRPr>
          </a:p>
          <a:p>
            <a:pPr>
              <a:spcBef>
                <a:spcPts val="35"/>
              </a:spcBef>
              <a:buClr>
                <a:srgbClr val="103053"/>
              </a:buClr>
              <a:buFont typeface="Arial"/>
              <a:buChar char="•"/>
            </a:pPr>
            <a:endParaRPr>
              <a:latin typeface="Times New Roman"/>
              <a:cs typeface="Times New Roman"/>
            </a:endParaRPr>
          </a:p>
          <a:p>
            <a:pPr marL="299058" marR="5080" indent="-286360">
              <a:buFont typeface="Arial"/>
              <a:buChar char="•"/>
              <a:tabLst>
                <a:tab pos="299693" algn="l"/>
              </a:tabLst>
            </a:pPr>
            <a:r>
              <a:rPr b="1" spc="-5" dirty="0">
                <a:solidFill>
                  <a:srgbClr val="103053"/>
                </a:solidFill>
                <a:latin typeface="Corbel"/>
                <a:cs typeface="Corbel"/>
              </a:rPr>
              <a:t>Vibration </a:t>
            </a:r>
            <a:r>
              <a:rPr b="1" dirty="0">
                <a:solidFill>
                  <a:srgbClr val="103053"/>
                </a:solidFill>
                <a:latin typeface="Corbel"/>
                <a:cs typeface="Corbel"/>
              </a:rPr>
              <a:t>modes </a:t>
            </a:r>
            <a:r>
              <a:rPr b="1" spc="-5" dirty="0">
                <a:solidFill>
                  <a:srgbClr val="103053"/>
                </a:solidFill>
                <a:latin typeface="Corbel"/>
                <a:cs typeface="Corbel"/>
              </a:rPr>
              <a:t>are the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special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initial  deflections that cause entire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system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to vibrate  harmonically</a:t>
            </a:r>
            <a:endParaRPr>
              <a:latin typeface="Corbel"/>
              <a:cs typeface="Corbel"/>
            </a:endParaRPr>
          </a:p>
          <a:p>
            <a:pPr>
              <a:spcBef>
                <a:spcPts val="32"/>
              </a:spcBef>
              <a:buClr>
                <a:srgbClr val="103053"/>
              </a:buClr>
              <a:buFont typeface="Arial"/>
              <a:buChar char="•"/>
            </a:pPr>
            <a:endParaRPr>
              <a:latin typeface="Times New Roman"/>
              <a:cs typeface="Times New Roman"/>
            </a:endParaRPr>
          </a:p>
          <a:p>
            <a:pPr marL="299058" marR="249531" indent="-286360">
              <a:buFont typeface="Arial"/>
              <a:buChar char="•"/>
              <a:tabLst>
                <a:tab pos="299693" algn="l"/>
              </a:tabLst>
            </a:pPr>
            <a:r>
              <a:rPr b="1" spc="-5" dirty="0">
                <a:solidFill>
                  <a:srgbClr val="103053"/>
                </a:solidFill>
                <a:latin typeface="Corbel"/>
                <a:cs typeface="Corbel"/>
              </a:rPr>
              <a:t>Natural Frequencies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are the corresponding  vibration</a:t>
            </a:r>
            <a:r>
              <a:rPr spc="-75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frequencies</a:t>
            </a:r>
            <a:endParaRPr>
              <a:latin typeface="Corbel"/>
              <a:cs typeface="Corbel"/>
            </a:endParaRPr>
          </a:p>
          <a:p>
            <a:pPr>
              <a:spcBef>
                <a:spcPts val="40"/>
              </a:spcBef>
            </a:pPr>
            <a:endParaRPr>
              <a:latin typeface="Times New Roman"/>
              <a:cs typeface="Times New Roman"/>
            </a:endParaRPr>
          </a:p>
          <a:p>
            <a:pPr marL="1538466">
              <a:tabLst>
                <a:tab pos="2845179" algn="l"/>
              </a:tabLst>
            </a:pPr>
            <a:r>
              <a:rPr sz="2400" i="1" baseline="1736" dirty="0">
                <a:latin typeface="Times New Roman"/>
                <a:cs typeface="Times New Roman"/>
              </a:rPr>
              <a:t>x</a:t>
            </a:r>
            <a:r>
              <a:rPr sz="1400" i="1" baseline="-18518" dirty="0">
                <a:latin typeface="Times New Roman"/>
                <a:cs typeface="Times New Roman"/>
              </a:rPr>
              <a:t>1	</a:t>
            </a:r>
            <a:r>
              <a:rPr sz="1600" i="1" dirty="0">
                <a:latin typeface="Times New Roman"/>
                <a:cs typeface="Times New Roman"/>
              </a:rPr>
              <a:t>x</a:t>
            </a:r>
            <a:r>
              <a:rPr sz="1400" i="1" baseline="-24691" dirty="0">
                <a:latin typeface="Times New Roman"/>
                <a:cs typeface="Times New Roman"/>
              </a:rPr>
              <a:t>2</a:t>
            </a:r>
            <a:endParaRPr sz="1400" baseline="-24691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5688711" y="1900173"/>
            <a:ext cx="2819399" cy="20859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95951" y="2840863"/>
            <a:ext cx="2667000" cy="22906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95036" y="4208615"/>
            <a:ext cx="2667000" cy="23129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/>
              <a:t>Forced</a:t>
            </a:r>
            <a:r>
              <a:rPr spc="-345" dirty="0"/>
              <a:t> </a:t>
            </a:r>
            <a:r>
              <a:rPr dirty="0"/>
              <a:t>Vibration</a:t>
            </a:r>
          </a:p>
        </p:txBody>
      </p:sp>
      <p:sp>
        <p:nvSpPr>
          <p:cNvPr id="59" name="object 59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43</a:t>
            </a:r>
          </a:p>
        </p:txBody>
      </p:sp>
      <p:sp>
        <p:nvSpPr>
          <p:cNvPr id="3" name="object 3"/>
          <p:cNvSpPr/>
          <p:nvPr/>
        </p:nvSpPr>
        <p:spPr>
          <a:xfrm>
            <a:off x="941888" y="4854065"/>
            <a:ext cx="2298065" cy="214629"/>
          </a:xfrm>
          <a:custGeom>
            <a:avLst/>
            <a:gdLst/>
            <a:ahLst/>
            <a:cxnLst/>
            <a:rect l="l" t="t" r="r" b="b"/>
            <a:pathLst>
              <a:path w="2298065" h="214629">
                <a:moveTo>
                  <a:pt x="0" y="214040"/>
                </a:moveTo>
                <a:lnTo>
                  <a:pt x="2298054" y="214040"/>
                </a:lnTo>
                <a:lnTo>
                  <a:pt x="2298054" y="0"/>
                </a:lnTo>
                <a:lnTo>
                  <a:pt x="0" y="0"/>
                </a:lnTo>
                <a:lnTo>
                  <a:pt x="0" y="21404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95251" y="4256458"/>
            <a:ext cx="607060" cy="516890"/>
          </a:xfrm>
          <a:custGeom>
            <a:avLst/>
            <a:gdLst/>
            <a:ahLst/>
            <a:cxnLst/>
            <a:rect l="l" t="t" r="r" b="b"/>
            <a:pathLst>
              <a:path w="607060" h="516889">
                <a:moveTo>
                  <a:pt x="0" y="516726"/>
                </a:moveTo>
                <a:lnTo>
                  <a:pt x="606971" y="516726"/>
                </a:lnTo>
                <a:lnTo>
                  <a:pt x="606971" y="0"/>
                </a:lnTo>
                <a:lnTo>
                  <a:pt x="0" y="0"/>
                </a:lnTo>
                <a:lnTo>
                  <a:pt x="0" y="51672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83345" y="4244202"/>
            <a:ext cx="643255" cy="553720"/>
          </a:xfrm>
          <a:custGeom>
            <a:avLst/>
            <a:gdLst/>
            <a:ahLst/>
            <a:cxnLst/>
            <a:rect l="l" t="t" r="r" b="b"/>
            <a:pathLst>
              <a:path w="643255" h="553720">
                <a:moveTo>
                  <a:pt x="639066" y="549403"/>
                </a:moveTo>
                <a:lnTo>
                  <a:pt x="4108" y="549403"/>
                </a:lnTo>
                <a:lnTo>
                  <a:pt x="8217" y="553494"/>
                </a:lnTo>
                <a:lnTo>
                  <a:pt x="639066" y="553494"/>
                </a:lnTo>
                <a:lnTo>
                  <a:pt x="639066" y="549403"/>
                </a:lnTo>
                <a:close/>
              </a:path>
              <a:path w="643255" h="553720">
                <a:moveTo>
                  <a:pt x="11905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549403"/>
                </a:lnTo>
                <a:lnTo>
                  <a:pt x="643108" y="549403"/>
                </a:lnTo>
                <a:lnTo>
                  <a:pt x="643108" y="541238"/>
                </a:lnTo>
                <a:lnTo>
                  <a:pt x="24248" y="541238"/>
                </a:lnTo>
                <a:lnTo>
                  <a:pt x="11905" y="528982"/>
                </a:lnTo>
                <a:lnTo>
                  <a:pt x="24248" y="528982"/>
                </a:lnTo>
                <a:lnTo>
                  <a:pt x="24248" y="24110"/>
                </a:lnTo>
                <a:lnTo>
                  <a:pt x="11905" y="24110"/>
                </a:lnTo>
                <a:lnTo>
                  <a:pt x="11905" y="0"/>
                </a:lnTo>
                <a:close/>
              </a:path>
              <a:path w="643255" h="553720">
                <a:moveTo>
                  <a:pt x="24248" y="528982"/>
                </a:moveTo>
                <a:lnTo>
                  <a:pt x="11905" y="528982"/>
                </a:lnTo>
                <a:lnTo>
                  <a:pt x="24248" y="541238"/>
                </a:lnTo>
                <a:lnTo>
                  <a:pt x="24248" y="528982"/>
                </a:lnTo>
                <a:close/>
              </a:path>
              <a:path w="643255" h="553720">
                <a:moveTo>
                  <a:pt x="618859" y="528982"/>
                </a:moveTo>
                <a:lnTo>
                  <a:pt x="24248" y="528982"/>
                </a:lnTo>
                <a:lnTo>
                  <a:pt x="24248" y="541238"/>
                </a:lnTo>
                <a:lnTo>
                  <a:pt x="618859" y="541238"/>
                </a:lnTo>
                <a:lnTo>
                  <a:pt x="618859" y="528982"/>
                </a:lnTo>
                <a:close/>
              </a:path>
              <a:path w="643255" h="553720">
                <a:moveTo>
                  <a:pt x="618859" y="12256"/>
                </a:moveTo>
                <a:lnTo>
                  <a:pt x="618859" y="541238"/>
                </a:lnTo>
                <a:lnTo>
                  <a:pt x="631152" y="528982"/>
                </a:lnTo>
                <a:lnTo>
                  <a:pt x="643108" y="528982"/>
                </a:lnTo>
                <a:lnTo>
                  <a:pt x="643108" y="24110"/>
                </a:lnTo>
                <a:lnTo>
                  <a:pt x="631152" y="24110"/>
                </a:lnTo>
                <a:lnTo>
                  <a:pt x="618859" y="12256"/>
                </a:lnTo>
                <a:close/>
              </a:path>
              <a:path w="643255" h="553720">
                <a:moveTo>
                  <a:pt x="643108" y="528982"/>
                </a:moveTo>
                <a:lnTo>
                  <a:pt x="631152" y="528982"/>
                </a:lnTo>
                <a:lnTo>
                  <a:pt x="618859" y="541238"/>
                </a:lnTo>
                <a:lnTo>
                  <a:pt x="643108" y="541238"/>
                </a:lnTo>
                <a:lnTo>
                  <a:pt x="643108" y="528982"/>
                </a:lnTo>
                <a:close/>
              </a:path>
              <a:path w="643255" h="553720">
                <a:moveTo>
                  <a:pt x="639066" y="0"/>
                </a:moveTo>
                <a:lnTo>
                  <a:pt x="11905" y="0"/>
                </a:lnTo>
                <a:lnTo>
                  <a:pt x="11905" y="24110"/>
                </a:lnTo>
                <a:lnTo>
                  <a:pt x="24248" y="12256"/>
                </a:lnTo>
                <a:lnTo>
                  <a:pt x="643108" y="12256"/>
                </a:lnTo>
                <a:lnTo>
                  <a:pt x="643108" y="8165"/>
                </a:lnTo>
                <a:lnTo>
                  <a:pt x="639066" y="4091"/>
                </a:lnTo>
                <a:lnTo>
                  <a:pt x="639066" y="0"/>
                </a:lnTo>
                <a:close/>
              </a:path>
              <a:path w="643255" h="553720">
                <a:moveTo>
                  <a:pt x="24248" y="12256"/>
                </a:moveTo>
                <a:lnTo>
                  <a:pt x="11905" y="24110"/>
                </a:lnTo>
                <a:lnTo>
                  <a:pt x="24248" y="24110"/>
                </a:lnTo>
                <a:lnTo>
                  <a:pt x="24248" y="12256"/>
                </a:lnTo>
                <a:close/>
              </a:path>
              <a:path w="643255" h="553720">
                <a:moveTo>
                  <a:pt x="618859" y="12256"/>
                </a:moveTo>
                <a:lnTo>
                  <a:pt x="24248" y="12256"/>
                </a:lnTo>
                <a:lnTo>
                  <a:pt x="24248" y="24110"/>
                </a:lnTo>
                <a:lnTo>
                  <a:pt x="618859" y="24110"/>
                </a:lnTo>
                <a:lnTo>
                  <a:pt x="618859" y="12256"/>
                </a:lnTo>
                <a:close/>
              </a:path>
              <a:path w="643255" h="553720">
                <a:moveTo>
                  <a:pt x="643108" y="12256"/>
                </a:moveTo>
                <a:lnTo>
                  <a:pt x="618859" y="12256"/>
                </a:lnTo>
                <a:lnTo>
                  <a:pt x="631152" y="24110"/>
                </a:lnTo>
                <a:lnTo>
                  <a:pt x="643108" y="24110"/>
                </a:lnTo>
                <a:lnTo>
                  <a:pt x="643108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58423" y="4244201"/>
            <a:ext cx="433704" cy="166370"/>
          </a:xfrm>
          <a:custGeom>
            <a:avLst/>
            <a:gdLst/>
            <a:ahLst/>
            <a:cxnLst/>
            <a:rect l="l" t="t" r="r" b="b"/>
            <a:pathLst>
              <a:path w="433705" h="166370">
                <a:moveTo>
                  <a:pt x="429030" y="161762"/>
                </a:moveTo>
                <a:lnTo>
                  <a:pt x="48497" y="161762"/>
                </a:lnTo>
                <a:lnTo>
                  <a:pt x="52605" y="165837"/>
                </a:lnTo>
                <a:lnTo>
                  <a:pt x="429030" y="165837"/>
                </a:lnTo>
                <a:lnTo>
                  <a:pt x="429030" y="161762"/>
                </a:lnTo>
                <a:close/>
              </a:path>
              <a:path w="433705" h="166370">
                <a:moveTo>
                  <a:pt x="16435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44388" y="157671"/>
                </a:lnTo>
                <a:lnTo>
                  <a:pt x="44388" y="161762"/>
                </a:lnTo>
                <a:lnTo>
                  <a:pt x="433139" y="161762"/>
                </a:lnTo>
                <a:lnTo>
                  <a:pt x="433139" y="149506"/>
                </a:lnTo>
                <a:lnTo>
                  <a:pt x="69040" y="149506"/>
                </a:lnTo>
                <a:lnTo>
                  <a:pt x="56714" y="141341"/>
                </a:lnTo>
                <a:lnTo>
                  <a:pt x="66453" y="141341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435" y="0"/>
                </a:lnTo>
                <a:close/>
              </a:path>
              <a:path w="433705" h="166370">
                <a:moveTo>
                  <a:pt x="66453" y="141341"/>
                </a:moveTo>
                <a:lnTo>
                  <a:pt x="56714" y="141341"/>
                </a:lnTo>
                <a:lnTo>
                  <a:pt x="69040" y="149506"/>
                </a:lnTo>
                <a:lnTo>
                  <a:pt x="66453" y="141341"/>
                </a:lnTo>
                <a:close/>
              </a:path>
              <a:path w="433705" h="166370">
                <a:moveTo>
                  <a:pt x="429030" y="141341"/>
                </a:moveTo>
                <a:lnTo>
                  <a:pt x="66453" y="141341"/>
                </a:lnTo>
                <a:lnTo>
                  <a:pt x="69040" y="149506"/>
                </a:lnTo>
                <a:lnTo>
                  <a:pt x="433139" y="149506"/>
                </a:lnTo>
                <a:lnTo>
                  <a:pt x="429030" y="145415"/>
                </a:lnTo>
                <a:lnTo>
                  <a:pt x="429030" y="141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8700" y="4236037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5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37"/>
                </a:lnTo>
                <a:lnTo>
                  <a:pt x="80963" y="270812"/>
                </a:lnTo>
                <a:lnTo>
                  <a:pt x="92885" y="270812"/>
                </a:lnTo>
                <a:lnTo>
                  <a:pt x="96994" y="266737"/>
                </a:lnTo>
                <a:lnTo>
                  <a:pt x="101102" y="266737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8435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5">
                <a:moveTo>
                  <a:pt x="173831" y="0"/>
                </a:moveTo>
                <a:lnTo>
                  <a:pt x="161505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35008" y="4240128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5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21"/>
                </a:lnTo>
                <a:lnTo>
                  <a:pt x="80963" y="270812"/>
                </a:lnTo>
                <a:lnTo>
                  <a:pt x="92868" y="270812"/>
                </a:lnTo>
                <a:lnTo>
                  <a:pt x="96977" y="266721"/>
                </a:lnTo>
                <a:lnTo>
                  <a:pt x="101102" y="266721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78435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5">
                <a:moveTo>
                  <a:pt x="173831" y="0"/>
                </a:moveTo>
                <a:lnTo>
                  <a:pt x="161505" y="0"/>
                </a:lnTo>
                <a:lnTo>
                  <a:pt x="157800" y="4074"/>
                </a:lnTo>
                <a:lnTo>
                  <a:pt x="153691" y="4074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74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25705" y="4240128"/>
            <a:ext cx="133985" cy="271145"/>
          </a:xfrm>
          <a:custGeom>
            <a:avLst/>
            <a:gdLst/>
            <a:ahLst/>
            <a:cxnLst/>
            <a:rect l="l" t="t" r="r" b="b"/>
            <a:pathLst>
              <a:path w="133985" h="271145">
                <a:moveTo>
                  <a:pt x="16014" y="117231"/>
                </a:moveTo>
                <a:lnTo>
                  <a:pt x="4108" y="117231"/>
                </a:lnTo>
                <a:lnTo>
                  <a:pt x="4108" y="121305"/>
                </a:lnTo>
                <a:lnTo>
                  <a:pt x="0" y="125396"/>
                </a:lnTo>
                <a:lnTo>
                  <a:pt x="0" y="133561"/>
                </a:lnTo>
                <a:lnTo>
                  <a:pt x="36153" y="262646"/>
                </a:lnTo>
                <a:lnTo>
                  <a:pt x="40262" y="266721"/>
                </a:lnTo>
                <a:lnTo>
                  <a:pt x="40262" y="270812"/>
                </a:lnTo>
                <a:lnTo>
                  <a:pt x="52589" y="270812"/>
                </a:lnTo>
                <a:lnTo>
                  <a:pt x="56697" y="266721"/>
                </a:lnTo>
                <a:lnTo>
                  <a:pt x="60806" y="266721"/>
                </a:lnTo>
                <a:lnTo>
                  <a:pt x="60806" y="262646"/>
                </a:lnTo>
                <a:lnTo>
                  <a:pt x="63218" y="254481"/>
                </a:lnTo>
                <a:lnTo>
                  <a:pt x="36153" y="254481"/>
                </a:lnTo>
                <a:lnTo>
                  <a:pt x="48772" y="211990"/>
                </a:lnTo>
                <a:lnTo>
                  <a:pt x="24248" y="125396"/>
                </a:lnTo>
                <a:lnTo>
                  <a:pt x="24248" y="121305"/>
                </a:lnTo>
                <a:lnTo>
                  <a:pt x="20122" y="121305"/>
                </a:lnTo>
                <a:lnTo>
                  <a:pt x="16014" y="117231"/>
                </a:lnTo>
                <a:close/>
              </a:path>
              <a:path w="133985" h="271145">
                <a:moveTo>
                  <a:pt x="48772" y="211990"/>
                </a:moveTo>
                <a:lnTo>
                  <a:pt x="36153" y="254481"/>
                </a:lnTo>
                <a:lnTo>
                  <a:pt x="60806" y="254481"/>
                </a:lnTo>
                <a:lnTo>
                  <a:pt x="48772" y="211990"/>
                </a:lnTo>
                <a:close/>
              </a:path>
              <a:path w="133985" h="271145">
                <a:moveTo>
                  <a:pt x="129443" y="0"/>
                </a:moveTo>
                <a:lnTo>
                  <a:pt x="117117" y="0"/>
                </a:lnTo>
                <a:lnTo>
                  <a:pt x="113008" y="4074"/>
                </a:lnTo>
                <a:lnTo>
                  <a:pt x="109303" y="4074"/>
                </a:lnTo>
                <a:lnTo>
                  <a:pt x="109303" y="8165"/>
                </a:lnTo>
                <a:lnTo>
                  <a:pt x="48772" y="211990"/>
                </a:lnTo>
                <a:lnTo>
                  <a:pt x="60806" y="254481"/>
                </a:lnTo>
                <a:lnTo>
                  <a:pt x="63218" y="254481"/>
                </a:lnTo>
                <a:lnTo>
                  <a:pt x="133552" y="16330"/>
                </a:lnTo>
                <a:lnTo>
                  <a:pt x="133552" y="8165"/>
                </a:lnTo>
                <a:lnTo>
                  <a:pt x="129443" y="4074"/>
                </a:lnTo>
                <a:lnTo>
                  <a:pt x="1294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36273" y="4373487"/>
            <a:ext cx="509904" cy="0"/>
          </a:xfrm>
          <a:custGeom>
            <a:avLst/>
            <a:gdLst/>
            <a:ahLst/>
            <a:cxnLst/>
            <a:rect l="l" t="t" r="r" b="b"/>
            <a:pathLst>
              <a:path w="509905">
                <a:moveTo>
                  <a:pt x="0" y="0"/>
                </a:moveTo>
                <a:lnTo>
                  <a:pt x="509556" y="0"/>
                </a:lnTo>
              </a:path>
            </a:pathLst>
          </a:custGeom>
          <a:ln w="24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12024" y="4862230"/>
            <a:ext cx="2144394" cy="0"/>
          </a:xfrm>
          <a:custGeom>
            <a:avLst/>
            <a:gdLst/>
            <a:ahLst/>
            <a:cxnLst/>
            <a:rect l="l" t="t" r="r" b="b"/>
            <a:pathLst>
              <a:path w="2144395">
                <a:moveTo>
                  <a:pt x="0" y="0"/>
                </a:moveTo>
                <a:lnTo>
                  <a:pt x="2143924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80961" y="4785441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248" y="0"/>
                </a:moveTo>
                <a:lnTo>
                  <a:pt x="15273" y="2800"/>
                </a:lnTo>
                <a:lnTo>
                  <a:pt x="7514" y="10158"/>
                </a:lnTo>
                <a:lnTo>
                  <a:pt x="2060" y="20505"/>
                </a:lnTo>
                <a:lnTo>
                  <a:pt x="0" y="32275"/>
                </a:lnTo>
                <a:lnTo>
                  <a:pt x="2060" y="44205"/>
                </a:lnTo>
                <a:lnTo>
                  <a:pt x="7514" y="54528"/>
                </a:lnTo>
                <a:lnTo>
                  <a:pt x="15273" y="61790"/>
                </a:lnTo>
                <a:lnTo>
                  <a:pt x="24248" y="64534"/>
                </a:lnTo>
                <a:lnTo>
                  <a:pt x="33081" y="61790"/>
                </a:lnTo>
                <a:lnTo>
                  <a:pt x="40856" y="54528"/>
                </a:lnTo>
                <a:lnTo>
                  <a:pt x="46389" y="44205"/>
                </a:lnTo>
                <a:lnTo>
                  <a:pt x="48497" y="32275"/>
                </a:lnTo>
                <a:lnTo>
                  <a:pt x="46389" y="20505"/>
                </a:lnTo>
                <a:lnTo>
                  <a:pt x="40856" y="10158"/>
                </a:lnTo>
                <a:lnTo>
                  <a:pt x="33081" y="2800"/>
                </a:lnTo>
                <a:lnTo>
                  <a:pt x="2424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68670" y="477318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538" y="89046"/>
                </a:moveTo>
                <a:lnTo>
                  <a:pt x="15997" y="89046"/>
                </a:lnTo>
                <a:lnTo>
                  <a:pt x="15997" y="93137"/>
                </a:lnTo>
                <a:lnTo>
                  <a:pt x="32499" y="97212"/>
                </a:lnTo>
                <a:lnTo>
                  <a:pt x="52538" y="89046"/>
                </a:lnTo>
                <a:close/>
              </a:path>
              <a:path w="81280" h="97789">
                <a:moveTo>
                  <a:pt x="60789" y="89046"/>
                </a:moveTo>
                <a:lnTo>
                  <a:pt x="52538" y="89046"/>
                </a:lnTo>
                <a:lnTo>
                  <a:pt x="48497" y="93137"/>
                </a:lnTo>
                <a:lnTo>
                  <a:pt x="60789" y="93137"/>
                </a:lnTo>
                <a:lnTo>
                  <a:pt x="60789" y="89046"/>
                </a:lnTo>
                <a:close/>
              </a:path>
              <a:path w="81280" h="97789">
                <a:moveTo>
                  <a:pt x="64999" y="8165"/>
                </a:moveTo>
                <a:lnTo>
                  <a:pt x="64999" y="12256"/>
                </a:lnTo>
                <a:lnTo>
                  <a:pt x="8251" y="12256"/>
                </a:lnTo>
                <a:lnTo>
                  <a:pt x="4041" y="20421"/>
                </a:lnTo>
                <a:lnTo>
                  <a:pt x="0" y="24512"/>
                </a:lnTo>
                <a:lnTo>
                  <a:pt x="0" y="48606"/>
                </a:lnTo>
                <a:lnTo>
                  <a:pt x="4041" y="76790"/>
                </a:lnTo>
                <a:lnTo>
                  <a:pt x="8251" y="80881"/>
                </a:lnTo>
                <a:lnTo>
                  <a:pt x="12292" y="89046"/>
                </a:lnTo>
                <a:lnTo>
                  <a:pt x="28289" y="89046"/>
                </a:lnTo>
                <a:lnTo>
                  <a:pt x="32499" y="76790"/>
                </a:lnTo>
                <a:lnTo>
                  <a:pt x="32499" y="72716"/>
                </a:lnTo>
                <a:lnTo>
                  <a:pt x="28289" y="68625"/>
                </a:lnTo>
                <a:lnTo>
                  <a:pt x="24248" y="60862"/>
                </a:lnTo>
                <a:lnTo>
                  <a:pt x="20207" y="60862"/>
                </a:lnTo>
                <a:lnTo>
                  <a:pt x="24248" y="48606"/>
                </a:lnTo>
                <a:lnTo>
                  <a:pt x="24248" y="32275"/>
                </a:lnTo>
                <a:lnTo>
                  <a:pt x="28289" y="28586"/>
                </a:lnTo>
                <a:lnTo>
                  <a:pt x="28289" y="24512"/>
                </a:lnTo>
                <a:lnTo>
                  <a:pt x="32499" y="24512"/>
                </a:lnTo>
                <a:lnTo>
                  <a:pt x="32499" y="20421"/>
                </a:lnTo>
                <a:lnTo>
                  <a:pt x="76787" y="20421"/>
                </a:lnTo>
                <a:lnTo>
                  <a:pt x="64999" y="8165"/>
                </a:lnTo>
                <a:close/>
              </a:path>
              <a:path w="81280" h="97789">
                <a:moveTo>
                  <a:pt x="40751" y="72716"/>
                </a:moveTo>
                <a:lnTo>
                  <a:pt x="32499" y="76790"/>
                </a:lnTo>
                <a:lnTo>
                  <a:pt x="28289" y="89046"/>
                </a:lnTo>
                <a:lnTo>
                  <a:pt x="48497" y="80881"/>
                </a:lnTo>
                <a:lnTo>
                  <a:pt x="44616" y="76790"/>
                </a:lnTo>
                <a:lnTo>
                  <a:pt x="44455" y="76790"/>
                </a:lnTo>
                <a:lnTo>
                  <a:pt x="44455" y="76621"/>
                </a:lnTo>
                <a:lnTo>
                  <a:pt x="40751" y="72716"/>
                </a:lnTo>
                <a:close/>
              </a:path>
              <a:path w="81280" h="97789">
                <a:moveTo>
                  <a:pt x="72745" y="72716"/>
                </a:moveTo>
                <a:lnTo>
                  <a:pt x="44455" y="72716"/>
                </a:lnTo>
                <a:lnTo>
                  <a:pt x="44616" y="76790"/>
                </a:lnTo>
                <a:lnTo>
                  <a:pt x="48497" y="80881"/>
                </a:lnTo>
                <a:lnTo>
                  <a:pt x="28289" y="89046"/>
                </a:lnTo>
                <a:lnTo>
                  <a:pt x="64999" y="89046"/>
                </a:lnTo>
                <a:lnTo>
                  <a:pt x="64999" y="84955"/>
                </a:lnTo>
                <a:lnTo>
                  <a:pt x="68704" y="84955"/>
                </a:lnTo>
                <a:lnTo>
                  <a:pt x="68704" y="80881"/>
                </a:lnTo>
                <a:lnTo>
                  <a:pt x="72745" y="80881"/>
                </a:lnTo>
                <a:lnTo>
                  <a:pt x="72745" y="72716"/>
                </a:lnTo>
                <a:close/>
              </a:path>
              <a:path w="81280" h="97789">
                <a:moveTo>
                  <a:pt x="44455" y="76621"/>
                </a:moveTo>
                <a:lnTo>
                  <a:pt x="44455" y="76790"/>
                </a:lnTo>
                <a:lnTo>
                  <a:pt x="44616" y="76790"/>
                </a:lnTo>
                <a:lnTo>
                  <a:pt x="44455" y="76621"/>
                </a:lnTo>
                <a:close/>
              </a:path>
              <a:path w="81280" h="97789">
                <a:moveTo>
                  <a:pt x="80996" y="36349"/>
                </a:moveTo>
                <a:lnTo>
                  <a:pt x="72745" y="36349"/>
                </a:lnTo>
                <a:lnTo>
                  <a:pt x="64999" y="56771"/>
                </a:lnTo>
                <a:lnTo>
                  <a:pt x="56748" y="56771"/>
                </a:lnTo>
                <a:lnTo>
                  <a:pt x="56748" y="64953"/>
                </a:lnTo>
                <a:lnTo>
                  <a:pt x="52538" y="64953"/>
                </a:lnTo>
                <a:lnTo>
                  <a:pt x="52538" y="68625"/>
                </a:lnTo>
                <a:lnTo>
                  <a:pt x="48497" y="68625"/>
                </a:lnTo>
                <a:lnTo>
                  <a:pt x="48497" y="72716"/>
                </a:lnTo>
                <a:lnTo>
                  <a:pt x="76787" y="72716"/>
                </a:lnTo>
                <a:lnTo>
                  <a:pt x="76787" y="60862"/>
                </a:lnTo>
                <a:lnTo>
                  <a:pt x="72745" y="60862"/>
                </a:lnTo>
                <a:lnTo>
                  <a:pt x="80996" y="40440"/>
                </a:lnTo>
                <a:lnTo>
                  <a:pt x="80996" y="36349"/>
                </a:lnTo>
                <a:close/>
              </a:path>
              <a:path w="81280" h="97789">
                <a:moveTo>
                  <a:pt x="76787" y="56771"/>
                </a:moveTo>
                <a:lnTo>
                  <a:pt x="72745" y="60862"/>
                </a:lnTo>
                <a:lnTo>
                  <a:pt x="76787" y="60862"/>
                </a:lnTo>
                <a:lnTo>
                  <a:pt x="76787" y="56771"/>
                </a:lnTo>
                <a:close/>
              </a:path>
              <a:path w="81280" h="97789">
                <a:moveTo>
                  <a:pt x="60789" y="52605"/>
                </a:moveTo>
                <a:lnTo>
                  <a:pt x="60789" y="56771"/>
                </a:lnTo>
                <a:lnTo>
                  <a:pt x="64999" y="56771"/>
                </a:lnTo>
                <a:lnTo>
                  <a:pt x="60789" y="52605"/>
                </a:lnTo>
                <a:close/>
              </a:path>
              <a:path w="81280" h="97789">
                <a:moveTo>
                  <a:pt x="72745" y="36349"/>
                </a:moveTo>
                <a:lnTo>
                  <a:pt x="60789" y="40440"/>
                </a:lnTo>
                <a:lnTo>
                  <a:pt x="60789" y="52605"/>
                </a:lnTo>
                <a:lnTo>
                  <a:pt x="64999" y="56771"/>
                </a:lnTo>
                <a:lnTo>
                  <a:pt x="72745" y="36349"/>
                </a:lnTo>
                <a:close/>
              </a:path>
              <a:path w="81280" h="97789">
                <a:moveTo>
                  <a:pt x="80996" y="28586"/>
                </a:moveTo>
                <a:lnTo>
                  <a:pt x="52538" y="28586"/>
                </a:lnTo>
                <a:lnTo>
                  <a:pt x="56748" y="32275"/>
                </a:lnTo>
                <a:lnTo>
                  <a:pt x="52538" y="32275"/>
                </a:lnTo>
                <a:lnTo>
                  <a:pt x="56748" y="36349"/>
                </a:lnTo>
                <a:lnTo>
                  <a:pt x="56748" y="48606"/>
                </a:lnTo>
                <a:lnTo>
                  <a:pt x="60789" y="52605"/>
                </a:lnTo>
                <a:lnTo>
                  <a:pt x="60789" y="40440"/>
                </a:lnTo>
                <a:lnTo>
                  <a:pt x="72745" y="36349"/>
                </a:lnTo>
                <a:lnTo>
                  <a:pt x="80996" y="36349"/>
                </a:lnTo>
                <a:lnTo>
                  <a:pt x="80996" y="32275"/>
                </a:lnTo>
                <a:lnTo>
                  <a:pt x="56748" y="32275"/>
                </a:lnTo>
                <a:lnTo>
                  <a:pt x="52538" y="30393"/>
                </a:lnTo>
                <a:lnTo>
                  <a:pt x="80996" y="30393"/>
                </a:lnTo>
                <a:lnTo>
                  <a:pt x="80996" y="28586"/>
                </a:lnTo>
                <a:close/>
              </a:path>
              <a:path w="81280" h="97789">
                <a:moveTo>
                  <a:pt x="52538" y="28586"/>
                </a:moveTo>
                <a:lnTo>
                  <a:pt x="52538" y="30393"/>
                </a:lnTo>
                <a:lnTo>
                  <a:pt x="56748" y="32275"/>
                </a:lnTo>
                <a:lnTo>
                  <a:pt x="52538" y="28586"/>
                </a:lnTo>
                <a:close/>
              </a:path>
              <a:path w="81280" h="97789">
                <a:moveTo>
                  <a:pt x="76787" y="20421"/>
                </a:moveTo>
                <a:lnTo>
                  <a:pt x="44455" y="20421"/>
                </a:lnTo>
                <a:lnTo>
                  <a:pt x="44455" y="24512"/>
                </a:lnTo>
                <a:lnTo>
                  <a:pt x="48497" y="24512"/>
                </a:lnTo>
                <a:lnTo>
                  <a:pt x="48497" y="28586"/>
                </a:lnTo>
                <a:lnTo>
                  <a:pt x="52538" y="30393"/>
                </a:lnTo>
                <a:lnTo>
                  <a:pt x="52538" y="28586"/>
                </a:lnTo>
                <a:lnTo>
                  <a:pt x="80996" y="28586"/>
                </a:lnTo>
                <a:lnTo>
                  <a:pt x="76787" y="24512"/>
                </a:lnTo>
                <a:lnTo>
                  <a:pt x="76787" y="20421"/>
                </a:lnTo>
                <a:close/>
              </a:path>
              <a:path w="81280" h="97789">
                <a:moveTo>
                  <a:pt x="44455" y="20421"/>
                </a:moveTo>
                <a:lnTo>
                  <a:pt x="32499" y="20421"/>
                </a:lnTo>
                <a:lnTo>
                  <a:pt x="40751" y="24512"/>
                </a:lnTo>
                <a:lnTo>
                  <a:pt x="44455" y="20421"/>
                </a:lnTo>
                <a:close/>
              </a:path>
              <a:path w="81280" h="97789">
                <a:moveTo>
                  <a:pt x="64999" y="8165"/>
                </a:moveTo>
                <a:lnTo>
                  <a:pt x="12292" y="8165"/>
                </a:lnTo>
                <a:lnTo>
                  <a:pt x="12292" y="12256"/>
                </a:lnTo>
                <a:lnTo>
                  <a:pt x="64999" y="12256"/>
                </a:lnTo>
                <a:lnTo>
                  <a:pt x="64999" y="8165"/>
                </a:lnTo>
                <a:close/>
              </a:path>
              <a:path w="81280" h="97789">
                <a:moveTo>
                  <a:pt x="40751" y="0"/>
                </a:moveTo>
                <a:lnTo>
                  <a:pt x="15997" y="4091"/>
                </a:lnTo>
                <a:lnTo>
                  <a:pt x="15997" y="8165"/>
                </a:lnTo>
                <a:lnTo>
                  <a:pt x="60789" y="8165"/>
                </a:lnTo>
                <a:lnTo>
                  <a:pt x="60789" y="4091"/>
                </a:lnTo>
                <a:lnTo>
                  <a:pt x="407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43747" y="4785441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652" y="0"/>
                </a:moveTo>
                <a:lnTo>
                  <a:pt x="15614" y="2800"/>
                </a:lnTo>
                <a:lnTo>
                  <a:pt x="7716" y="10158"/>
                </a:lnTo>
                <a:lnTo>
                  <a:pt x="2123" y="20505"/>
                </a:lnTo>
                <a:lnTo>
                  <a:pt x="0" y="32275"/>
                </a:lnTo>
                <a:lnTo>
                  <a:pt x="2123" y="44205"/>
                </a:lnTo>
                <a:lnTo>
                  <a:pt x="7716" y="54528"/>
                </a:lnTo>
                <a:lnTo>
                  <a:pt x="15614" y="61790"/>
                </a:lnTo>
                <a:lnTo>
                  <a:pt x="24652" y="64534"/>
                </a:lnTo>
                <a:lnTo>
                  <a:pt x="33485" y="61790"/>
                </a:lnTo>
                <a:lnTo>
                  <a:pt x="41260" y="54528"/>
                </a:lnTo>
                <a:lnTo>
                  <a:pt x="46793" y="44205"/>
                </a:lnTo>
                <a:lnTo>
                  <a:pt x="48901" y="32275"/>
                </a:lnTo>
                <a:lnTo>
                  <a:pt x="46793" y="20505"/>
                </a:lnTo>
                <a:lnTo>
                  <a:pt x="41260" y="10158"/>
                </a:lnTo>
                <a:lnTo>
                  <a:pt x="33485" y="2800"/>
                </a:lnTo>
                <a:lnTo>
                  <a:pt x="24652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31825" y="477318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572" y="89046"/>
                </a:moveTo>
                <a:lnTo>
                  <a:pt x="16030" y="89046"/>
                </a:lnTo>
                <a:lnTo>
                  <a:pt x="16030" y="93137"/>
                </a:lnTo>
                <a:lnTo>
                  <a:pt x="32533" y="97212"/>
                </a:lnTo>
                <a:lnTo>
                  <a:pt x="52572" y="89046"/>
                </a:lnTo>
                <a:close/>
              </a:path>
              <a:path w="81280" h="97789">
                <a:moveTo>
                  <a:pt x="60823" y="89046"/>
                </a:moveTo>
                <a:lnTo>
                  <a:pt x="52572" y="89046"/>
                </a:lnTo>
                <a:lnTo>
                  <a:pt x="48530" y="93137"/>
                </a:lnTo>
                <a:lnTo>
                  <a:pt x="60823" y="93137"/>
                </a:lnTo>
                <a:lnTo>
                  <a:pt x="60823" y="89046"/>
                </a:lnTo>
                <a:close/>
              </a:path>
              <a:path w="81280" h="97789">
                <a:moveTo>
                  <a:pt x="64528" y="8165"/>
                </a:moveTo>
                <a:lnTo>
                  <a:pt x="64528" y="12256"/>
                </a:lnTo>
                <a:lnTo>
                  <a:pt x="8234" y="12256"/>
                </a:lnTo>
                <a:lnTo>
                  <a:pt x="4108" y="20421"/>
                </a:lnTo>
                <a:lnTo>
                  <a:pt x="0" y="24512"/>
                </a:lnTo>
                <a:lnTo>
                  <a:pt x="0" y="48606"/>
                </a:lnTo>
                <a:lnTo>
                  <a:pt x="4108" y="76790"/>
                </a:lnTo>
                <a:lnTo>
                  <a:pt x="8234" y="80881"/>
                </a:lnTo>
                <a:lnTo>
                  <a:pt x="11922" y="89046"/>
                </a:lnTo>
                <a:lnTo>
                  <a:pt x="28323" y="89046"/>
                </a:lnTo>
                <a:lnTo>
                  <a:pt x="32533" y="76790"/>
                </a:lnTo>
                <a:lnTo>
                  <a:pt x="32533" y="72716"/>
                </a:lnTo>
                <a:lnTo>
                  <a:pt x="24282" y="60862"/>
                </a:lnTo>
                <a:lnTo>
                  <a:pt x="20139" y="60862"/>
                </a:lnTo>
                <a:lnTo>
                  <a:pt x="24282" y="48606"/>
                </a:lnTo>
                <a:lnTo>
                  <a:pt x="24282" y="32275"/>
                </a:lnTo>
                <a:lnTo>
                  <a:pt x="28323" y="28586"/>
                </a:lnTo>
                <a:lnTo>
                  <a:pt x="28323" y="24512"/>
                </a:lnTo>
                <a:lnTo>
                  <a:pt x="32533" y="24512"/>
                </a:lnTo>
                <a:lnTo>
                  <a:pt x="32533" y="20421"/>
                </a:lnTo>
                <a:lnTo>
                  <a:pt x="76820" y="20421"/>
                </a:lnTo>
                <a:lnTo>
                  <a:pt x="64528" y="8165"/>
                </a:lnTo>
                <a:close/>
              </a:path>
              <a:path w="81280" h="97789">
                <a:moveTo>
                  <a:pt x="40279" y="72716"/>
                </a:moveTo>
                <a:lnTo>
                  <a:pt x="32533" y="76790"/>
                </a:lnTo>
                <a:lnTo>
                  <a:pt x="28323" y="89046"/>
                </a:lnTo>
                <a:lnTo>
                  <a:pt x="48530" y="80881"/>
                </a:lnTo>
                <a:lnTo>
                  <a:pt x="44396" y="76790"/>
                </a:lnTo>
                <a:lnTo>
                  <a:pt x="40279" y="72716"/>
                </a:lnTo>
                <a:close/>
              </a:path>
              <a:path w="81280" h="97789">
                <a:moveTo>
                  <a:pt x="72779" y="72716"/>
                </a:moveTo>
                <a:lnTo>
                  <a:pt x="44320" y="72716"/>
                </a:lnTo>
                <a:lnTo>
                  <a:pt x="44396" y="76790"/>
                </a:lnTo>
                <a:lnTo>
                  <a:pt x="48530" y="80881"/>
                </a:lnTo>
                <a:lnTo>
                  <a:pt x="28323" y="89046"/>
                </a:lnTo>
                <a:lnTo>
                  <a:pt x="64528" y="89046"/>
                </a:lnTo>
                <a:lnTo>
                  <a:pt x="64528" y="84955"/>
                </a:lnTo>
                <a:lnTo>
                  <a:pt x="68569" y="84955"/>
                </a:lnTo>
                <a:lnTo>
                  <a:pt x="68569" y="80881"/>
                </a:lnTo>
                <a:lnTo>
                  <a:pt x="72779" y="80881"/>
                </a:lnTo>
                <a:lnTo>
                  <a:pt x="72779" y="72716"/>
                </a:lnTo>
                <a:close/>
              </a:path>
              <a:path w="81280" h="97789">
                <a:moveTo>
                  <a:pt x="44320" y="76715"/>
                </a:moveTo>
                <a:close/>
              </a:path>
              <a:path w="81280" h="97789">
                <a:moveTo>
                  <a:pt x="81030" y="36349"/>
                </a:moveTo>
                <a:lnTo>
                  <a:pt x="72779" y="36349"/>
                </a:lnTo>
                <a:lnTo>
                  <a:pt x="64528" y="56771"/>
                </a:lnTo>
                <a:lnTo>
                  <a:pt x="56781" y="56771"/>
                </a:lnTo>
                <a:lnTo>
                  <a:pt x="56781" y="64953"/>
                </a:lnTo>
                <a:lnTo>
                  <a:pt x="52572" y="64953"/>
                </a:lnTo>
                <a:lnTo>
                  <a:pt x="52572" y="68625"/>
                </a:lnTo>
                <a:lnTo>
                  <a:pt x="48530" y="68625"/>
                </a:lnTo>
                <a:lnTo>
                  <a:pt x="48530" y="72716"/>
                </a:lnTo>
                <a:lnTo>
                  <a:pt x="76820" y="72716"/>
                </a:lnTo>
                <a:lnTo>
                  <a:pt x="76820" y="60862"/>
                </a:lnTo>
                <a:lnTo>
                  <a:pt x="72779" y="60862"/>
                </a:lnTo>
                <a:lnTo>
                  <a:pt x="81030" y="40440"/>
                </a:lnTo>
                <a:lnTo>
                  <a:pt x="81030" y="36349"/>
                </a:lnTo>
                <a:close/>
              </a:path>
              <a:path w="81280" h="97789">
                <a:moveTo>
                  <a:pt x="76820" y="56771"/>
                </a:moveTo>
                <a:lnTo>
                  <a:pt x="72779" y="60862"/>
                </a:lnTo>
                <a:lnTo>
                  <a:pt x="76820" y="60862"/>
                </a:lnTo>
                <a:lnTo>
                  <a:pt x="76820" y="56771"/>
                </a:lnTo>
                <a:close/>
              </a:path>
              <a:path w="81280" h="97789">
                <a:moveTo>
                  <a:pt x="60823" y="52866"/>
                </a:moveTo>
                <a:lnTo>
                  <a:pt x="60823" y="56771"/>
                </a:lnTo>
                <a:lnTo>
                  <a:pt x="64528" y="56771"/>
                </a:lnTo>
                <a:lnTo>
                  <a:pt x="60823" y="52866"/>
                </a:lnTo>
                <a:close/>
              </a:path>
              <a:path w="81280" h="97789">
                <a:moveTo>
                  <a:pt x="72779" y="36349"/>
                </a:moveTo>
                <a:lnTo>
                  <a:pt x="60823" y="40440"/>
                </a:lnTo>
                <a:lnTo>
                  <a:pt x="60823" y="52866"/>
                </a:lnTo>
                <a:lnTo>
                  <a:pt x="64528" y="56771"/>
                </a:lnTo>
                <a:lnTo>
                  <a:pt x="72779" y="36349"/>
                </a:lnTo>
                <a:close/>
              </a:path>
              <a:path w="81280" h="97789">
                <a:moveTo>
                  <a:pt x="81030" y="28586"/>
                </a:moveTo>
                <a:lnTo>
                  <a:pt x="52572" y="28586"/>
                </a:lnTo>
                <a:lnTo>
                  <a:pt x="56781" y="32275"/>
                </a:lnTo>
                <a:lnTo>
                  <a:pt x="52572" y="32275"/>
                </a:lnTo>
                <a:lnTo>
                  <a:pt x="56781" y="36349"/>
                </a:lnTo>
                <a:lnTo>
                  <a:pt x="56781" y="48606"/>
                </a:lnTo>
                <a:lnTo>
                  <a:pt x="60823" y="52866"/>
                </a:lnTo>
                <a:lnTo>
                  <a:pt x="60823" y="40440"/>
                </a:lnTo>
                <a:lnTo>
                  <a:pt x="72779" y="36349"/>
                </a:lnTo>
                <a:lnTo>
                  <a:pt x="81030" y="36349"/>
                </a:lnTo>
                <a:lnTo>
                  <a:pt x="81030" y="32275"/>
                </a:lnTo>
                <a:lnTo>
                  <a:pt x="56781" y="32275"/>
                </a:lnTo>
                <a:lnTo>
                  <a:pt x="52572" y="30393"/>
                </a:lnTo>
                <a:lnTo>
                  <a:pt x="81030" y="30393"/>
                </a:lnTo>
                <a:lnTo>
                  <a:pt x="81030" y="28586"/>
                </a:lnTo>
                <a:close/>
              </a:path>
              <a:path w="81280" h="97789">
                <a:moveTo>
                  <a:pt x="52572" y="28586"/>
                </a:moveTo>
                <a:lnTo>
                  <a:pt x="52572" y="30393"/>
                </a:lnTo>
                <a:lnTo>
                  <a:pt x="56781" y="32275"/>
                </a:lnTo>
                <a:lnTo>
                  <a:pt x="52572" y="28586"/>
                </a:lnTo>
                <a:close/>
              </a:path>
              <a:path w="81280" h="97789">
                <a:moveTo>
                  <a:pt x="76820" y="20421"/>
                </a:moveTo>
                <a:lnTo>
                  <a:pt x="44320" y="20421"/>
                </a:lnTo>
                <a:lnTo>
                  <a:pt x="44320" y="24512"/>
                </a:lnTo>
                <a:lnTo>
                  <a:pt x="48530" y="24512"/>
                </a:lnTo>
                <a:lnTo>
                  <a:pt x="48530" y="28586"/>
                </a:lnTo>
                <a:lnTo>
                  <a:pt x="52572" y="30393"/>
                </a:lnTo>
                <a:lnTo>
                  <a:pt x="52572" y="28586"/>
                </a:lnTo>
                <a:lnTo>
                  <a:pt x="81030" y="28586"/>
                </a:lnTo>
                <a:lnTo>
                  <a:pt x="76820" y="24512"/>
                </a:lnTo>
                <a:lnTo>
                  <a:pt x="76820" y="20421"/>
                </a:lnTo>
                <a:close/>
              </a:path>
              <a:path w="81280" h="97789">
                <a:moveTo>
                  <a:pt x="44320" y="20421"/>
                </a:moveTo>
                <a:lnTo>
                  <a:pt x="32533" y="20421"/>
                </a:lnTo>
                <a:lnTo>
                  <a:pt x="40279" y="24512"/>
                </a:lnTo>
                <a:lnTo>
                  <a:pt x="44320" y="20421"/>
                </a:lnTo>
                <a:close/>
              </a:path>
              <a:path w="81280" h="97789">
                <a:moveTo>
                  <a:pt x="64528" y="8165"/>
                </a:moveTo>
                <a:lnTo>
                  <a:pt x="11922" y="8165"/>
                </a:lnTo>
                <a:lnTo>
                  <a:pt x="11922" y="12256"/>
                </a:lnTo>
                <a:lnTo>
                  <a:pt x="64528" y="12256"/>
                </a:lnTo>
                <a:lnTo>
                  <a:pt x="64528" y="8165"/>
                </a:lnTo>
                <a:close/>
              </a:path>
              <a:path w="81280" h="97789">
                <a:moveTo>
                  <a:pt x="40279" y="0"/>
                </a:moveTo>
                <a:lnTo>
                  <a:pt x="16030" y="4091"/>
                </a:lnTo>
                <a:lnTo>
                  <a:pt x="16030" y="8165"/>
                </a:lnTo>
                <a:lnTo>
                  <a:pt x="60823" y="8165"/>
                </a:lnTo>
                <a:lnTo>
                  <a:pt x="60823" y="4091"/>
                </a:lnTo>
                <a:lnTo>
                  <a:pt x="402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31943" y="4159647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82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19819" y="4046297"/>
            <a:ext cx="1396366" cy="0"/>
          </a:xfrm>
          <a:custGeom>
            <a:avLst/>
            <a:gdLst/>
            <a:ahLst/>
            <a:cxnLst/>
            <a:rect l="l" t="t" r="r" b="b"/>
            <a:pathLst>
              <a:path w="1396364">
                <a:moveTo>
                  <a:pt x="0" y="0"/>
                </a:moveTo>
                <a:lnTo>
                  <a:pt x="1395991" y="0"/>
                </a:lnTo>
              </a:path>
            </a:pathLst>
          </a:custGeom>
          <a:ln w="24093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42659" y="4018322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28357" y="28184"/>
                </a:lnTo>
                <a:lnTo>
                  <a:pt x="0" y="60443"/>
                </a:lnTo>
                <a:lnTo>
                  <a:pt x="60823" y="28184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30739" y="4006066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89" h="85089">
                <a:moveTo>
                  <a:pt x="24995" y="40761"/>
                </a:moveTo>
                <a:lnTo>
                  <a:pt x="4108" y="64534"/>
                </a:lnTo>
                <a:lnTo>
                  <a:pt x="0" y="64534"/>
                </a:lnTo>
                <a:lnTo>
                  <a:pt x="0" y="76790"/>
                </a:lnTo>
                <a:lnTo>
                  <a:pt x="4108" y="80881"/>
                </a:lnTo>
                <a:lnTo>
                  <a:pt x="4108" y="84553"/>
                </a:lnTo>
                <a:lnTo>
                  <a:pt x="16030" y="84553"/>
                </a:lnTo>
                <a:lnTo>
                  <a:pt x="22950" y="80881"/>
                </a:lnTo>
                <a:lnTo>
                  <a:pt x="20139" y="80881"/>
                </a:lnTo>
                <a:lnTo>
                  <a:pt x="8217" y="60443"/>
                </a:lnTo>
                <a:lnTo>
                  <a:pt x="32014" y="47737"/>
                </a:lnTo>
                <a:lnTo>
                  <a:pt x="24995" y="40761"/>
                </a:lnTo>
                <a:close/>
              </a:path>
              <a:path w="85089" h="85089">
                <a:moveTo>
                  <a:pt x="32014" y="47737"/>
                </a:moveTo>
                <a:lnTo>
                  <a:pt x="8217" y="60443"/>
                </a:lnTo>
                <a:lnTo>
                  <a:pt x="20139" y="80881"/>
                </a:lnTo>
                <a:lnTo>
                  <a:pt x="48497" y="48186"/>
                </a:lnTo>
                <a:lnTo>
                  <a:pt x="32466" y="48186"/>
                </a:lnTo>
                <a:lnTo>
                  <a:pt x="32014" y="47737"/>
                </a:lnTo>
                <a:close/>
              </a:path>
              <a:path w="85089" h="85089">
                <a:moveTo>
                  <a:pt x="52396" y="44702"/>
                </a:moveTo>
                <a:lnTo>
                  <a:pt x="48497" y="48186"/>
                </a:lnTo>
                <a:lnTo>
                  <a:pt x="20139" y="80881"/>
                </a:lnTo>
                <a:lnTo>
                  <a:pt x="22950" y="80881"/>
                </a:lnTo>
                <a:lnTo>
                  <a:pt x="76854" y="52277"/>
                </a:lnTo>
                <a:lnTo>
                  <a:pt x="68636" y="52277"/>
                </a:lnTo>
                <a:lnTo>
                  <a:pt x="52396" y="44702"/>
                </a:lnTo>
                <a:close/>
              </a:path>
              <a:path w="85089" h="85089">
                <a:moveTo>
                  <a:pt x="68636" y="28184"/>
                </a:moveTo>
                <a:lnTo>
                  <a:pt x="52605" y="36743"/>
                </a:lnTo>
                <a:lnTo>
                  <a:pt x="52605" y="44514"/>
                </a:lnTo>
                <a:lnTo>
                  <a:pt x="52396" y="44702"/>
                </a:lnTo>
                <a:lnTo>
                  <a:pt x="68636" y="52277"/>
                </a:lnTo>
                <a:lnTo>
                  <a:pt x="68636" y="28184"/>
                </a:lnTo>
                <a:close/>
              </a:path>
              <a:path w="85089" h="85089">
                <a:moveTo>
                  <a:pt x="76854" y="28184"/>
                </a:moveTo>
                <a:lnTo>
                  <a:pt x="68636" y="28184"/>
                </a:lnTo>
                <a:lnTo>
                  <a:pt x="68636" y="52277"/>
                </a:lnTo>
                <a:lnTo>
                  <a:pt x="76854" y="52277"/>
                </a:lnTo>
                <a:lnTo>
                  <a:pt x="80963" y="48186"/>
                </a:lnTo>
                <a:lnTo>
                  <a:pt x="85071" y="44514"/>
                </a:lnTo>
                <a:lnTo>
                  <a:pt x="85071" y="36349"/>
                </a:lnTo>
                <a:lnTo>
                  <a:pt x="76854" y="28184"/>
                </a:lnTo>
                <a:close/>
              </a:path>
              <a:path w="85089" h="85089">
                <a:moveTo>
                  <a:pt x="32466" y="47496"/>
                </a:moveTo>
                <a:lnTo>
                  <a:pt x="32014" y="47737"/>
                </a:lnTo>
                <a:lnTo>
                  <a:pt x="32466" y="48186"/>
                </a:lnTo>
                <a:lnTo>
                  <a:pt x="32466" y="47496"/>
                </a:lnTo>
                <a:close/>
              </a:path>
              <a:path w="85089" h="85089">
                <a:moveTo>
                  <a:pt x="44552" y="41043"/>
                </a:moveTo>
                <a:lnTo>
                  <a:pt x="32466" y="47496"/>
                </a:lnTo>
                <a:lnTo>
                  <a:pt x="32466" y="48186"/>
                </a:lnTo>
                <a:lnTo>
                  <a:pt x="48497" y="48186"/>
                </a:lnTo>
                <a:lnTo>
                  <a:pt x="52396" y="44702"/>
                </a:lnTo>
                <a:lnTo>
                  <a:pt x="44552" y="41043"/>
                </a:lnTo>
                <a:close/>
              </a:path>
              <a:path w="85089" h="85089">
                <a:moveTo>
                  <a:pt x="30505" y="34490"/>
                </a:moveTo>
                <a:lnTo>
                  <a:pt x="24995" y="40761"/>
                </a:lnTo>
                <a:lnTo>
                  <a:pt x="32014" y="47737"/>
                </a:lnTo>
                <a:lnTo>
                  <a:pt x="32466" y="47496"/>
                </a:lnTo>
                <a:lnTo>
                  <a:pt x="32466" y="35404"/>
                </a:lnTo>
                <a:lnTo>
                  <a:pt x="30505" y="34490"/>
                </a:lnTo>
                <a:close/>
              </a:path>
              <a:path w="85089" h="85089">
                <a:moveTo>
                  <a:pt x="32466" y="35404"/>
                </a:moveTo>
                <a:lnTo>
                  <a:pt x="32466" y="47496"/>
                </a:lnTo>
                <a:lnTo>
                  <a:pt x="44552" y="41043"/>
                </a:lnTo>
                <a:lnTo>
                  <a:pt x="32466" y="35404"/>
                </a:lnTo>
                <a:close/>
              </a:path>
              <a:path w="85089" h="85089">
                <a:moveTo>
                  <a:pt x="52605" y="36743"/>
                </a:moveTo>
                <a:lnTo>
                  <a:pt x="44552" y="41043"/>
                </a:lnTo>
                <a:lnTo>
                  <a:pt x="52396" y="44702"/>
                </a:lnTo>
                <a:lnTo>
                  <a:pt x="52605" y="44514"/>
                </a:lnTo>
                <a:lnTo>
                  <a:pt x="52605" y="36743"/>
                </a:lnTo>
                <a:close/>
              </a:path>
              <a:path w="85089" h="85089">
                <a:moveTo>
                  <a:pt x="48490" y="32258"/>
                </a:moveTo>
                <a:lnTo>
                  <a:pt x="32466" y="32258"/>
                </a:lnTo>
                <a:lnTo>
                  <a:pt x="32466" y="35404"/>
                </a:lnTo>
                <a:lnTo>
                  <a:pt x="44552" y="41043"/>
                </a:lnTo>
                <a:lnTo>
                  <a:pt x="52605" y="36743"/>
                </a:lnTo>
                <a:lnTo>
                  <a:pt x="52605" y="36349"/>
                </a:lnTo>
                <a:lnTo>
                  <a:pt x="48490" y="32258"/>
                </a:lnTo>
                <a:close/>
              </a:path>
              <a:path w="85089" h="85089">
                <a:moveTo>
                  <a:pt x="8231" y="24099"/>
                </a:moveTo>
                <a:lnTo>
                  <a:pt x="24995" y="40761"/>
                </a:lnTo>
                <a:lnTo>
                  <a:pt x="30505" y="34490"/>
                </a:lnTo>
                <a:lnTo>
                  <a:pt x="8231" y="24099"/>
                </a:lnTo>
                <a:close/>
              </a:path>
              <a:path w="85089" h="85089">
                <a:moveTo>
                  <a:pt x="24823" y="4074"/>
                </a:moveTo>
                <a:lnTo>
                  <a:pt x="20139" y="4074"/>
                </a:lnTo>
                <a:lnTo>
                  <a:pt x="52605" y="36349"/>
                </a:lnTo>
                <a:lnTo>
                  <a:pt x="52605" y="36743"/>
                </a:lnTo>
                <a:lnTo>
                  <a:pt x="68636" y="28184"/>
                </a:lnTo>
                <a:lnTo>
                  <a:pt x="76854" y="28184"/>
                </a:lnTo>
                <a:lnTo>
                  <a:pt x="24823" y="4074"/>
                </a:lnTo>
                <a:close/>
              </a:path>
              <a:path w="85089" h="85089">
                <a:moveTo>
                  <a:pt x="32466" y="32258"/>
                </a:moveTo>
                <a:lnTo>
                  <a:pt x="30505" y="34490"/>
                </a:lnTo>
                <a:lnTo>
                  <a:pt x="32466" y="35404"/>
                </a:lnTo>
                <a:lnTo>
                  <a:pt x="32466" y="32258"/>
                </a:lnTo>
                <a:close/>
              </a:path>
              <a:path w="85089" h="85089">
                <a:moveTo>
                  <a:pt x="20139" y="4074"/>
                </a:moveTo>
                <a:lnTo>
                  <a:pt x="8231" y="24099"/>
                </a:lnTo>
                <a:lnTo>
                  <a:pt x="30505" y="34490"/>
                </a:lnTo>
                <a:lnTo>
                  <a:pt x="32466" y="32258"/>
                </a:lnTo>
                <a:lnTo>
                  <a:pt x="48490" y="32258"/>
                </a:lnTo>
                <a:lnTo>
                  <a:pt x="20139" y="4074"/>
                </a:lnTo>
                <a:close/>
              </a:path>
              <a:path w="85089" h="85089">
                <a:moveTo>
                  <a:pt x="20139" y="4074"/>
                </a:moveTo>
                <a:lnTo>
                  <a:pt x="4108" y="20002"/>
                </a:lnTo>
                <a:lnTo>
                  <a:pt x="8220" y="24088"/>
                </a:lnTo>
                <a:lnTo>
                  <a:pt x="20139" y="4074"/>
                </a:lnTo>
                <a:close/>
              </a:path>
              <a:path w="85089" h="85089">
                <a:moveTo>
                  <a:pt x="16030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02"/>
                </a:lnTo>
                <a:lnTo>
                  <a:pt x="4108" y="20002"/>
                </a:lnTo>
                <a:lnTo>
                  <a:pt x="20139" y="4074"/>
                </a:lnTo>
                <a:lnTo>
                  <a:pt x="24823" y="4074"/>
                </a:lnTo>
                <a:lnTo>
                  <a:pt x="1603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53924" y="1931161"/>
            <a:ext cx="7318375" cy="2192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Important information</a:t>
            </a:r>
            <a:r>
              <a:rPr spc="-25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include:</a:t>
            </a:r>
            <a:endParaRPr dirty="0">
              <a:latin typeface="Corbel"/>
              <a:cs typeface="Corbel"/>
            </a:endParaRPr>
          </a:p>
          <a:p>
            <a:pPr marL="756217" marR="50796" indent="-286360">
              <a:buFont typeface="Arial"/>
              <a:buChar char="•"/>
              <a:tabLst>
                <a:tab pos="756852" algn="l"/>
              </a:tabLst>
            </a:pPr>
            <a:r>
              <a:rPr spc="-15" dirty="0">
                <a:solidFill>
                  <a:srgbClr val="103053"/>
                </a:solidFill>
                <a:latin typeface="Corbel"/>
                <a:cs typeface="Corbel"/>
              </a:rPr>
              <a:t>‘Amplitude’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and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‘phase’ of steady-state response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of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a forced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vibration  system</a:t>
            </a:r>
            <a:endParaRPr dirty="0">
              <a:latin typeface="Corbel"/>
              <a:cs typeface="Corbel"/>
            </a:endParaRPr>
          </a:p>
          <a:p>
            <a:pPr marL="756217" marR="5080" indent="-286360">
              <a:buFont typeface="Arial"/>
              <a:buChar char="•"/>
              <a:tabLst>
                <a:tab pos="802568" algn="l"/>
              </a:tabLst>
            </a:pP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amplitude-v-frequency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formulas </a:t>
            </a:r>
            <a:r>
              <a:rPr spc="-15" dirty="0">
                <a:solidFill>
                  <a:srgbClr val="103053"/>
                </a:solidFill>
                <a:latin typeface="Corbel"/>
                <a:cs typeface="Corbel"/>
              </a:rPr>
              <a:t>(or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graphs),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resonance, high and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low  frequency response for 3</a:t>
            </a:r>
            <a:r>
              <a:rPr spc="-130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systems</a:t>
            </a:r>
            <a:endParaRPr dirty="0">
              <a:latin typeface="Corbel"/>
              <a:cs typeface="Corbel"/>
            </a:endParaRPr>
          </a:p>
          <a:p>
            <a:pPr>
              <a:lnSpc>
                <a:spcPct val="100000"/>
              </a:lnSpc>
            </a:pPr>
            <a:endParaRPr dirty="0">
              <a:latin typeface="Times New Roman"/>
              <a:cs typeface="Times New Roman"/>
            </a:endParaRPr>
          </a:p>
          <a:p>
            <a:pPr marL="1233059">
              <a:spcBef>
                <a:spcPts val="1450"/>
              </a:spcBef>
            </a:pPr>
            <a:r>
              <a:rPr sz="1600" i="1" spc="15" dirty="0">
                <a:latin typeface="Times New Roman"/>
                <a:cs typeface="Times New Roman"/>
              </a:rPr>
              <a:t>s=L</a:t>
            </a:r>
            <a:r>
              <a:rPr sz="1500" i="1" spc="22" baseline="-23391" dirty="0">
                <a:latin typeface="Times New Roman"/>
                <a:cs typeface="Times New Roman"/>
              </a:rPr>
              <a:t>0</a:t>
            </a:r>
            <a:r>
              <a:rPr sz="1600" i="1" spc="15" dirty="0">
                <a:latin typeface="Times New Roman"/>
                <a:cs typeface="Times New Roman"/>
              </a:rPr>
              <a:t>+x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33128" y="4020982"/>
            <a:ext cx="398145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0" dirty="0">
                <a:latin typeface="Times New Roman"/>
                <a:cs typeface="Times New Roman"/>
              </a:rPr>
              <a:t>k,</a:t>
            </a:r>
            <a:r>
              <a:rPr sz="1600" i="1" spc="-100" dirty="0">
                <a:latin typeface="Times New Roman"/>
                <a:cs typeface="Times New Roman"/>
              </a:rPr>
              <a:t> </a:t>
            </a:r>
            <a:r>
              <a:rPr sz="1600" i="1" spc="15" dirty="0">
                <a:latin typeface="Times New Roman"/>
                <a:cs typeface="Times New Roman"/>
              </a:rPr>
              <a:t>L</a:t>
            </a:r>
            <a:r>
              <a:rPr sz="1500" i="1" spc="22" baseline="-23391" dirty="0">
                <a:latin typeface="Times New Roman"/>
                <a:cs typeface="Times New Roman"/>
              </a:rPr>
              <a:t>0</a:t>
            </a:r>
            <a:endParaRPr sz="1500" baseline="-23391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25440" y="4355942"/>
            <a:ext cx="17526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41887" y="4171501"/>
            <a:ext cx="170180" cy="889000"/>
          </a:xfrm>
          <a:custGeom>
            <a:avLst/>
            <a:gdLst/>
            <a:ahLst/>
            <a:cxnLst/>
            <a:rect l="l" t="t" r="r" b="b"/>
            <a:pathLst>
              <a:path w="170180" h="889000">
                <a:moveTo>
                  <a:pt x="0" y="888438"/>
                </a:moveTo>
                <a:lnTo>
                  <a:pt x="170127" y="888438"/>
                </a:lnTo>
                <a:lnTo>
                  <a:pt x="170127" y="0"/>
                </a:lnTo>
                <a:lnTo>
                  <a:pt x="0" y="0"/>
                </a:lnTo>
                <a:lnTo>
                  <a:pt x="0" y="888438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15710" y="4644098"/>
            <a:ext cx="692151" cy="0"/>
          </a:xfrm>
          <a:custGeom>
            <a:avLst/>
            <a:gdLst/>
            <a:ahLst/>
            <a:cxnLst/>
            <a:rect l="l" t="t" r="r" b="b"/>
            <a:pathLst>
              <a:path w="692150">
                <a:moveTo>
                  <a:pt x="0" y="0"/>
                </a:moveTo>
                <a:lnTo>
                  <a:pt x="692043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83505" y="4555051"/>
            <a:ext cx="24765" cy="158115"/>
          </a:xfrm>
          <a:custGeom>
            <a:avLst/>
            <a:gdLst/>
            <a:ahLst/>
            <a:cxnLst/>
            <a:rect l="l" t="t" r="r" b="b"/>
            <a:pathLst>
              <a:path w="24764" h="158114">
                <a:moveTo>
                  <a:pt x="20139" y="153597"/>
                </a:moveTo>
                <a:lnTo>
                  <a:pt x="4108" y="153597"/>
                </a:lnTo>
                <a:lnTo>
                  <a:pt x="7796" y="157671"/>
                </a:lnTo>
                <a:lnTo>
                  <a:pt x="20139" y="157671"/>
                </a:lnTo>
                <a:lnTo>
                  <a:pt x="20139" y="153597"/>
                </a:lnTo>
                <a:close/>
              </a:path>
              <a:path w="24764" h="158114">
                <a:moveTo>
                  <a:pt x="20139" y="0"/>
                </a:moveTo>
                <a:lnTo>
                  <a:pt x="7796" y="0"/>
                </a:lnTo>
                <a:lnTo>
                  <a:pt x="0" y="8182"/>
                </a:lnTo>
                <a:lnTo>
                  <a:pt x="0" y="153597"/>
                </a:lnTo>
                <a:lnTo>
                  <a:pt x="24248" y="153597"/>
                </a:lnTo>
                <a:lnTo>
                  <a:pt x="24248" y="8182"/>
                </a:lnTo>
                <a:lnTo>
                  <a:pt x="20139" y="4091"/>
                </a:lnTo>
                <a:lnTo>
                  <a:pt x="20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14464" y="4539123"/>
            <a:ext cx="174625" cy="190500"/>
          </a:xfrm>
          <a:custGeom>
            <a:avLst/>
            <a:gdLst/>
            <a:ahLst/>
            <a:cxnLst/>
            <a:rect l="l" t="t" r="r" b="b"/>
            <a:pathLst>
              <a:path w="174625" h="190500">
                <a:moveTo>
                  <a:pt x="12326" y="157269"/>
                </a:moveTo>
                <a:lnTo>
                  <a:pt x="8217" y="157269"/>
                </a:lnTo>
                <a:lnTo>
                  <a:pt x="4108" y="161343"/>
                </a:lnTo>
                <a:lnTo>
                  <a:pt x="0" y="161343"/>
                </a:lnTo>
                <a:lnTo>
                  <a:pt x="0" y="173600"/>
                </a:lnTo>
                <a:lnTo>
                  <a:pt x="4108" y="177691"/>
                </a:lnTo>
                <a:lnTo>
                  <a:pt x="4108" y="181782"/>
                </a:lnTo>
                <a:lnTo>
                  <a:pt x="12326" y="181782"/>
                </a:lnTo>
                <a:lnTo>
                  <a:pt x="161909" y="189947"/>
                </a:lnTo>
                <a:lnTo>
                  <a:pt x="170127" y="189947"/>
                </a:lnTo>
                <a:lnTo>
                  <a:pt x="170127" y="185856"/>
                </a:lnTo>
                <a:lnTo>
                  <a:pt x="174235" y="185856"/>
                </a:lnTo>
                <a:lnTo>
                  <a:pt x="174235" y="177691"/>
                </a:lnTo>
                <a:lnTo>
                  <a:pt x="149987" y="177691"/>
                </a:lnTo>
                <a:lnTo>
                  <a:pt x="149987" y="164784"/>
                </a:lnTo>
                <a:lnTo>
                  <a:pt x="12326" y="157269"/>
                </a:lnTo>
                <a:close/>
              </a:path>
              <a:path w="174625" h="190500">
                <a:moveTo>
                  <a:pt x="149987" y="164784"/>
                </a:moveTo>
                <a:lnTo>
                  <a:pt x="149987" y="177691"/>
                </a:lnTo>
                <a:lnTo>
                  <a:pt x="161909" y="165434"/>
                </a:lnTo>
                <a:lnTo>
                  <a:pt x="149987" y="164784"/>
                </a:lnTo>
                <a:close/>
              </a:path>
              <a:path w="174625" h="190500">
                <a:moveTo>
                  <a:pt x="149987" y="12256"/>
                </a:moveTo>
                <a:lnTo>
                  <a:pt x="149987" y="164784"/>
                </a:lnTo>
                <a:lnTo>
                  <a:pt x="161909" y="165434"/>
                </a:lnTo>
                <a:lnTo>
                  <a:pt x="149987" y="177691"/>
                </a:lnTo>
                <a:lnTo>
                  <a:pt x="174235" y="177691"/>
                </a:lnTo>
                <a:lnTo>
                  <a:pt x="174235" y="24110"/>
                </a:lnTo>
                <a:lnTo>
                  <a:pt x="161909" y="24110"/>
                </a:lnTo>
                <a:lnTo>
                  <a:pt x="149987" y="12256"/>
                </a:lnTo>
                <a:close/>
              </a:path>
              <a:path w="174625" h="190500">
                <a:moveTo>
                  <a:pt x="170127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19"/>
                </a:lnTo>
                <a:lnTo>
                  <a:pt x="4108" y="20019"/>
                </a:lnTo>
                <a:lnTo>
                  <a:pt x="8217" y="24110"/>
                </a:lnTo>
                <a:lnTo>
                  <a:pt x="149987" y="24110"/>
                </a:lnTo>
                <a:lnTo>
                  <a:pt x="149987" y="12256"/>
                </a:lnTo>
                <a:lnTo>
                  <a:pt x="174235" y="12256"/>
                </a:lnTo>
                <a:lnTo>
                  <a:pt x="174235" y="8165"/>
                </a:lnTo>
                <a:lnTo>
                  <a:pt x="170127" y="4091"/>
                </a:lnTo>
                <a:lnTo>
                  <a:pt x="170127" y="0"/>
                </a:lnTo>
                <a:close/>
              </a:path>
              <a:path w="174625" h="190500">
                <a:moveTo>
                  <a:pt x="174235" y="12256"/>
                </a:moveTo>
                <a:lnTo>
                  <a:pt x="149987" y="12256"/>
                </a:lnTo>
                <a:lnTo>
                  <a:pt x="161909" y="24110"/>
                </a:lnTo>
                <a:lnTo>
                  <a:pt x="174235" y="24110"/>
                </a:lnTo>
                <a:lnTo>
                  <a:pt x="174235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72265" y="4636142"/>
            <a:ext cx="623570" cy="0"/>
          </a:xfrm>
          <a:custGeom>
            <a:avLst/>
            <a:gdLst/>
            <a:ahLst/>
            <a:cxnLst/>
            <a:rect l="l" t="t" r="r" b="b"/>
            <a:pathLst>
              <a:path w="623569">
                <a:moveTo>
                  <a:pt x="0" y="0"/>
                </a:moveTo>
                <a:lnTo>
                  <a:pt x="622985" y="0"/>
                </a:lnTo>
              </a:path>
            </a:pathLst>
          </a:custGeom>
          <a:ln w="24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892030" y="4618588"/>
            <a:ext cx="11747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10" dirty="0">
                <a:latin typeface="Times New Roman"/>
                <a:cs typeface="Times New Roman"/>
              </a:rPr>
              <a:t>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181350" y="4150235"/>
            <a:ext cx="1384300" cy="571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003825" y="4320540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1123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76253" y="4320540"/>
            <a:ext cx="309879" cy="0"/>
          </a:xfrm>
          <a:custGeom>
            <a:avLst/>
            <a:gdLst/>
            <a:ahLst/>
            <a:cxnLst/>
            <a:rect l="l" t="t" r="r" b="b"/>
            <a:pathLst>
              <a:path w="309879">
                <a:moveTo>
                  <a:pt x="0" y="0"/>
                </a:moveTo>
                <a:lnTo>
                  <a:pt x="309326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766934" y="4320540"/>
            <a:ext cx="230504" cy="0"/>
          </a:xfrm>
          <a:custGeom>
            <a:avLst/>
            <a:gdLst/>
            <a:ahLst/>
            <a:cxnLst/>
            <a:rect l="l" t="t" r="r" b="b"/>
            <a:pathLst>
              <a:path w="230504">
                <a:moveTo>
                  <a:pt x="0" y="0"/>
                </a:moveTo>
                <a:lnTo>
                  <a:pt x="229886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028123" y="432054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177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881023" y="4408873"/>
            <a:ext cx="10160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20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17910" y="4440960"/>
            <a:ext cx="10160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20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066154" y="4060402"/>
            <a:ext cx="1159511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23199" algn="l"/>
              </a:tabLst>
            </a:pPr>
            <a:r>
              <a:rPr sz="1400" spc="30" dirty="0">
                <a:latin typeface="Times New Roman"/>
                <a:cs typeface="Times New Roman"/>
              </a:rPr>
              <a:t>1  </a:t>
            </a:r>
            <a:r>
              <a:rPr sz="1400" i="1" spc="30" dirty="0">
                <a:latin typeface="Times New Roman"/>
                <a:cs typeface="Times New Roman"/>
              </a:rPr>
              <a:t>d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1700" spc="30" baseline="31400" dirty="0">
                <a:latin typeface="Times New Roman"/>
                <a:cs typeface="Times New Roman"/>
              </a:rPr>
              <a:t>2</a:t>
            </a:r>
            <a:r>
              <a:rPr sz="1700" spc="-254" baseline="31400" dirty="0">
                <a:latin typeface="Times New Roman"/>
                <a:cs typeface="Times New Roman"/>
              </a:rPr>
              <a:t> </a:t>
            </a:r>
            <a:r>
              <a:rPr sz="1400" i="1" spc="25" dirty="0">
                <a:latin typeface="Times New Roman"/>
                <a:cs typeface="Times New Roman"/>
              </a:rPr>
              <a:t>x	</a:t>
            </a:r>
            <a:r>
              <a:rPr sz="1400" spc="-35" dirty="0">
                <a:latin typeface="Times New Roman"/>
                <a:cs typeface="Times New Roman"/>
              </a:rPr>
              <a:t>2</a:t>
            </a:r>
            <a:r>
              <a:rPr sz="1500" i="1" spc="-35" dirty="0">
                <a:latin typeface="Symbol"/>
                <a:cs typeface="Symbol"/>
              </a:rPr>
              <a:t></a:t>
            </a:r>
            <a:r>
              <a:rPr sz="1500" i="1" spc="200" dirty="0">
                <a:latin typeface="Times New Roman"/>
                <a:cs typeface="Times New Roman"/>
              </a:rPr>
              <a:t> </a:t>
            </a:r>
            <a:r>
              <a:rPr sz="1400" i="1" spc="20" dirty="0">
                <a:latin typeface="Times New Roman"/>
                <a:cs typeface="Times New Roman"/>
              </a:rPr>
              <a:t>dx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991528" y="4187743"/>
            <a:ext cx="916304" cy="40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70800" algn="r">
              <a:lnSpc>
                <a:spcPts val="1474"/>
              </a:lnSpc>
            </a:pPr>
            <a:r>
              <a:rPr sz="1400" spc="30" dirty="0">
                <a:latin typeface="Symbol"/>
                <a:cs typeface="Symbol"/>
              </a:rPr>
              <a:t></a:t>
            </a:r>
            <a:endParaRPr sz="1400" dirty="0">
              <a:latin typeface="Symbol"/>
              <a:cs typeface="Symbol"/>
            </a:endParaRPr>
          </a:p>
          <a:p>
            <a:pPr marL="12699">
              <a:lnSpc>
                <a:spcPts val="1594"/>
              </a:lnSpc>
              <a:tabLst>
                <a:tab pos="775265" algn="l"/>
              </a:tabLst>
            </a:pPr>
            <a:r>
              <a:rPr sz="1500" i="1" spc="71" dirty="0">
                <a:latin typeface="Symbol"/>
                <a:cs typeface="Symbol"/>
              </a:rPr>
              <a:t></a:t>
            </a:r>
            <a:r>
              <a:rPr sz="1700" spc="30" baseline="31400" dirty="0">
                <a:latin typeface="Times New Roman"/>
                <a:cs typeface="Times New Roman"/>
              </a:rPr>
              <a:t>2</a:t>
            </a:r>
            <a:r>
              <a:rPr sz="1700" baseline="31400" dirty="0">
                <a:latin typeface="Times New Roman"/>
                <a:cs typeface="Times New Roman"/>
              </a:rPr>
              <a:t> </a:t>
            </a:r>
            <a:r>
              <a:rPr sz="1700" spc="172" baseline="31400" dirty="0">
                <a:latin typeface="Times New Roman"/>
                <a:cs typeface="Times New Roman"/>
              </a:rPr>
              <a:t> </a:t>
            </a:r>
            <a:r>
              <a:rPr sz="1400" i="1" spc="15" dirty="0">
                <a:latin typeface="Times New Roman"/>
                <a:cs typeface="Times New Roman"/>
              </a:rPr>
              <a:t>d</a:t>
            </a:r>
            <a:r>
              <a:rPr sz="1400" i="1" spc="125" dirty="0">
                <a:latin typeface="Times New Roman"/>
                <a:cs typeface="Times New Roman"/>
              </a:rPr>
              <a:t>t</a:t>
            </a:r>
            <a:r>
              <a:rPr sz="1700" spc="30" baseline="31400" dirty="0">
                <a:latin typeface="Times New Roman"/>
                <a:cs typeface="Times New Roman"/>
              </a:rPr>
              <a:t>2</a:t>
            </a:r>
            <a:r>
              <a:rPr sz="1700" baseline="31400" dirty="0">
                <a:latin typeface="Times New Roman"/>
                <a:cs typeface="Times New Roman"/>
              </a:rPr>
              <a:t>	</a:t>
            </a:r>
            <a:r>
              <a:rPr sz="2200" i="1" spc="-45" baseline="9259" dirty="0">
                <a:latin typeface="Symbol"/>
                <a:cs typeface="Symbol"/>
              </a:rPr>
              <a:t></a:t>
            </a:r>
            <a:endParaRPr sz="2200" baseline="9259" dirty="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038686" y="4175042"/>
            <a:ext cx="141033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0172" indent="-146672">
              <a:lnSpc>
                <a:spcPts val="1510"/>
              </a:lnSpc>
              <a:buFont typeface="Symbol"/>
              <a:buChar char=""/>
              <a:tabLst>
                <a:tab pos="370807" algn="l"/>
              </a:tabLst>
            </a:pPr>
            <a:r>
              <a:rPr sz="1400" i="1" spc="25" dirty="0">
                <a:latin typeface="Times New Roman"/>
                <a:cs typeface="Times New Roman"/>
              </a:rPr>
              <a:t>x</a:t>
            </a:r>
            <a:r>
              <a:rPr sz="1400" i="1" spc="-61" dirty="0">
                <a:latin typeface="Times New Roman"/>
                <a:cs typeface="Times New Roman"/>
              </a:rPr>
              <a:t> </a:t>
            </a:r>
            <a:r>
              <a:rPr sz="1400" spc="30" dirty="0">
                <a:latin typeface="Symbol"/>
                <a:cs typeface="Symbol"/>
              </a:rPr>
              <a:t>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i="1" spc="-25" dirty="0">
                <a:latin typeface="Times New Roman"/>
                <a:cs typeface="Times New Roman"/>
              </a:rPr>
              <a:t>KF</a:t>
            </a:r>
            <a:r>
              <a:rPr sz="1700" spc="-37" baseline="-16908" dirty="0">
                <a:latin typeface="Times New Roman"/>
                <a:cs typeface="Times New Roman"/>
              </a:rPr>
              <a:t>0</a:t>
            </a:r>
            <a:r>
              <a:rPr sz="1700" spc="-82" baseline="-16908" dirty="0">
                <a:latin typeface="Times New Roman"/>
                <a:cs typeface="Times New Roman"/>
              </a:rPr>
              <a:t> </a:t>
            </a:r>
            <a:r>
              <a:rPr sz="1400" spc="35" dirty="0">
                <a:latin typeface="Times New Roman"/>
                <a:cs typeface="Times New Roman"/>
              </a:rPr>
              <a:t>sin</a:t>
            </a:r>
            <a:r>
              <a:rPr sz="1500" i="1" spc="35" dirty="0">
                <a:latin typeface="Symbol"/>
                <a:cs typeface="Symbol"/>
              </a:rPr>
              <a:t></a:t>
            </a:r>
            <a:r>
              <a:rPr sz="1500" i="1" spc="-210" dirty="0">
                <a:latin typeface="Times New Roman"/>
                <a:cs typeface="Times New Roman"/>
              </a:rPr>
              <a:t> </a:t>
            </a:r>
            <a:r>
              <a:rPr sz="1400" i="1" spc="15" dirty="0">
                <a:latin typeface="Times New Roman"/>
                <a:cs typeface="Times New Roman"/>
              </a:rPr>
              <a:t>t</a:t>
            </a:r>
            <a:endParaRPr sz="1400" dirty="0">
              <a:latin typeface="Times New Roman"/>
              <a:cs typeface="Times New Roman"/>
            </a:endParaRPr>
          </a:p>
          <a:p>
            <a:pPr marL="12699">
              <a:lnSpc>
                <a:spcPts val="1390"/>
              </a:lnSpc>
            </a:pPr>
            <a:r>
              <a:rPr sz="1400" i="1" spc="5" dirty="0">
                <a:latin typeface="Times New Roman"/>
                <a:cs typeface="Times New Roman"/>
              </a:rPr>
              <a:t>dt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04924" y="4948009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5">
                <a:moveTo>
                  <a:pt x="0" y="0"/>
                </a:moveTo>
                <a:lnTo>
                  <a:pt x="168969" y="0"/>
                </a:lnTo>
              </a:path>
            </a:pathLst>
          </a:custGeom>
          <a:ln w="96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378651" y="4995468"/>
            <a:ext cx="18416" cy="25401"/>
          </a:xfrm>
          <a:custGeom>
            <a:avLst/>
            <a:gdLst/>
            <a:ahLst/>
            <a:cxnLst/>
            <a:rect l="l" t="t" r="r" b="b"/>
            <a:pathLst>
              <a:path w="18414" h="25400">
                <a:moveTo>
                  <a:pt x="0" y="25362"/>
                </a:moveTo>
                <a:lnTo>
                  <a:pt x="183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397866" y="4995020"/>
            <a:ext cx="50165" cy="191135"/>
          </a:xfrm>
          <a:custGeom>
            <a:avLst/>
            <a:gdLst/>
            <a:ahLst/>
            <a:cxnLst/>
            <a:rect l="l" t="t" r="r" b="b"/>
            <a:pathLst>
              <a:path w="50164" h="191135">
                <a:moveTo>
                  <a:pt x="0" y="0"/>
                </a:moveTo>
                <a:lnTo>
                  <a:pt x="50058" y="19110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47923" y="4685409"/>
            <a:ext cx="54610" cy="501015"/>
          </a:xfrm>
          <a:custGeom>
            <a:avLst/>
            <a:gdLst/>
            <a:ahLst/>
            <a:cxnLst/>
            <a:rect l="l" t="t" r="r" b="b"/>
            <a:pathLst>
              <a:path w="54610" h="501014">
                <a:moveTo>
                  <a:pt x="0" y="500716"/>
                </a:moveTo>
                <a:lnTo>
                  <a:pt x="540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02013" y="4684978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75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367241" y="4671211"/>
            <a:ext cx="323215" cy="506095"/>
          </a:xfrm>
          <a:custGeom>
            <a:avLst/>
            <a:gdLst/>
            <a:ahLst/>
            <a:cxnLst/>
            <a:rect l="l" t="t" r="r" b="b"/>
            <a:pathLst>
              <a:path w="323214" h="506095">
                <a:moveTo>
                  <a:pt x="33471" y="326213"/>
                </a:moveTo>
                <a:lnTo>
                  <a:pt x="16100" y="326213"/>
                </a:lnTo>
                <a:lnTo>
                  <a:pt x="67056" y="505950"/>
                </a:lnTo>
                <a:lnTo>
                  <a:pt x="76892" y="505950"/>
                </a:lnTo>
                <a:lnTo>
                  <a:pt x="81523" y="463094"/>
                </a:lnTo>
                <a:lnTo>
                  <a:pt x="71525" y="463094"/>
                </a:lnTo>
                <a:lnTo>
                  <a:pt x="33471" y="326213"/>
                </a:lnTo>
                <a:close/>
              </a:path>
              <a:path w="323214" h="506095">
                <a:moveTo>
                  <a:pt x="323176" y="0"/>
                </a:moveTo>
                <a:lnTo>
                  <a:pt x="121584" y="0"/>
                </a:lnTo>
                <a:lnTo>
                  <a:pt x="71525" y="463094"/>
                </a:lnTo>
                <a:lnTo>
                  <a:pt x="81523" y="463094"/>
                </a:lnTo>
                <a:lnTo>
                  <a:pt x="130523" y="9620"/>
                </a:lnTo>
                <a:lnTo>
                  <a:pt x="323176" y="9620"/>
                </a:lnTo>
                <a:lnTo>
                  <a:pt x="323176" y="0"/>
                </a:lnTo>
                <a:close/>
              </a:path>
              <a:path w="323214" h="506095">
                <a:moveTo>
                  <a:pt x="27273" y="303920"/>
                </a:moveTo>
                <a:lnTo>
                  <a:pt x="0" y="338903"/>
                </a:lnTo>
                <a:lnTo>
                  <a:pt x="4469" y="342404"/>
                </a:lnTo>
                <a:lnTo>
                  <a:pt x="16100" y="326213"/>
                </a:lnTo>
                <a:lnTo>
                  <a:pt x="33471" y="326213"/>
                </a:lnTo>
                <a:lnTo>
                  <a:pt x="27273" y="3039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88538" y="5121405"/>
            <a:ext cx="20320" cy="12700"/>
          </a:xfrm>
          <a:custGeom>
            <a:avLst/>
            <a:gdLst/>
            <a:ahLst/>
            <a:cxnLst/>
            <a:rect l="l" t="t" r="r" b="b"/>
            <a:pathLst>
              <a:path w="20320" h="12700">
                <a:moveTo>
                  <a:pt x="0" y="12245"/>
                </a:moveTo>
                <a:lnTo>
                  <a:pt x="201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509090" y="5121406"/>
            <a:ext cx="50165" cy="80645"/>
          </a:xfrm>
          <a:custGeom>
            <a:avLst/>
            <a:gdLst/>
            <a:ahLst/>
            <a:cxnLst/>
            <a:rect l="l" t="t" r="r" b="b"/>
            <a:pathLst>
              <a:path w="50165" h="80645">
                <a:moveTo>
                  <a:pt x="0" y="0"/>
                </a:moveTo>
                <a:lnTo>
                  <a:pt x="49619" y="8046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558710" y="4989778"/>
            <a:ext cx="53975" cy="213360"/>
          </a:xfrm>
          <a:custGeom>
            <a:avLst/>
            <a:gdLst/>
            <a:ahLst/>
            <a:cxnLst/>
            <a:rect l="l" t="t" r="r" b="b"/>
            <a:pathLst>
              <a:path w="53975" h="213360">
                <a:moveTo>
                  <a:pt x="0" y="212965"/>
                </a:moveTo>
                <a:lnTo>
                  <a:pt x="536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78025" y="4975563"/>
            <a:ext cx="379730" cy="218440"/>
          </a:xfrm>
          <a:custGeom>
            <a:avLst/>
            <a:gdLst/>
            <a:ahLst/>
            <a:cxnLst/>
            <a:rect l="l" t="t" r="r" b="b"/>
            <a:pathLst>
              <a:path w="379729" h="218439">
                <a:moveTo>
                  <a:pt x="34883" y="143001"/>
                </a:moveTo>
                <a:lnTo>
                  <a:pt x="16997" y="143001"/>
                </a:lnTo>
                <a:lnTo>
                  <a:pt x="67056" y="218217"/>
                </a:lnTo>
                <a:lnTo>
                  <a:pt x="76892" y="218217"/>
                </a:lnTo>
                <a:lnTo>
                  <a:pt x="81468" y="199849"/>
                </a:lnTo>
                <a:lnTo>
                  <a:pt x="71525" y="199849"/>
                </a:lnTo>
                <a:lnTo>
                  <a:pt x="34883" y="143001"/>
                </a:lnTo>
                <a:close/>
              </a:path>
              <a:path w="379729" h="218439">
                <a:moveTo>
                  <a:pt x="379462" y="0"/>
                </a:moveTo>
                <a:lnTo>
                  <a:pt x="121584" y="0"/>
                </a:lnTo>
                <a:lnTo>
                  <a:pt x="71525" y="199849"/>
                </a:lnTo>
                <a:lnTo>
                  <a:pt x="81468" y="199849"/>
                </a:lnTo>
                <a:lnTo>
                  <a:pt x="128746" y="10069"/>
                </a:lnTo>
                <a:lnTo>
                  <a:pt x="379462" y="10069"/>
                </a:lnTo>
                <a:lnTo>
                  <a:pt x="379462" y="0"/>
                </a:lnTo>
                <a:close/>
              </a:path>
              <a:path w="379729" h="218439">
                <a:moveTo>
                  <a:pt x="27273" y="131194"/>
                </a:moveTo>
                <a:lnTo>
                  <a:pt x="0" y="146499"/>
                </a:lnTo>
                <a:lnTo>
                  <a:pt x="3132" y="151746"/>
                </a:lnTo>
                <a:lnTo>
                  <a:pt x="16997" y="143001"/>
                </a:lnTo>
                <a:lnTo>
                  <a:pt x="34883" y="143001"/>
                </a:lnTo>
                <a:lnTo>
                  <a:pt x="27273" y="1311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356897" y="4948009"/>
            <a:ext cx="516890" cy="0"/>
          </a:xfrm>
          <a:custGeom>
            <a:avLst/>
            <a:gdLst/>
            <a:ahLst/>
            <a:cxnLst/>
            <a:rect l="l" t="t" r="r" b="b"/>
            <a:pathLst>
              <a:path w="516890">
                <a:moveTo>
                  <a:pt x="0" y="0"/>
                </a:moveTo>
                <a:lnTo>
                  <a:pt x="516708" y="0"/>
                </a:lnTo>
              </a:path>
            </a:pathLst>
          </a:custGeom>
          <a:ln w="96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615607" y="4948009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>
                <a:moveTo>
                  <a:pt x="0" y="0"/>
                </a:moveTo>
                <a:lnTo>
                  <a:pt x="127482" y="0"/>
                </a:lnTo>
              </a:path>
            </a:pathLst>
          </a:custGeom>
          <a:ln w="96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5043884" y="4886549"/>
            <a:ext cx="110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i="1" spc="15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05633" y="4623090"/>
            <a:ext cx="175260" cy="587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20953">
              <a:lnSpc>
                <a:spcPct val="118000"/>
              </a:lnSpc>
            </a:pPr>
            <a:r>
              <a:rPr sz="1600" i="1" spc="10" dirty="0">
                <a:latin typeface="Times New Roman"/>
                <a:cs typeface="Times New Roman"/>
              </a:rPr>
              <a:t>k  </a:t>
            </a:r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15361" y="4666980"/>
            <a:ext cx="129540" cy="543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5" dirty="0">
                <a:latin typeface="Times New Roman"/>
                <a:cs typeface="Times New Roman"/>
              </a:rPr>
              <a:t>1</a:t>
            </a:r>
            <a:endParaRPr sz="1600" dirty="0">
              <a:latin typeface="Times New Roman"/>
              <a:cs typeface="Times New Roman"/>
            </a:endParaRPr>
          </a:p>
          <a:p>
            <a:pPr marL="12699">
              <a:spcBef>
                <a:spcPts val="345"/>
              </a:spcBef>
            </a:pPr>
            <a:r>
              <a:rPr sz="1600" i="1" spc="10" dirty="0">
                <a:latin typeface="Times New Roman"/>
                <a:cs typeface="Times New Roman"/>
              </a:rPr>
              <a:t>k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357604" y="4971338"/>
            <a:ext cx="504190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55247" algn="l"/>
              </a:tabLst>
            </a:pPr>
            <a:r>
              <a:rPr sz="1600" spc="15" dirty="0">
                <a:latin typeface="Times New Roman"/>
                <a:cs typeface="Times New Roman"/>
              </a:rPr>
              <a:t>2	</a:t>
            </a:r>
            <a:r>
              <a:rPr sz="1600" i="1" spc="-10" dirty="0">
                <a:latin typeface="Times New Roman"/>
                <a:cs typeface="Times New Roman"/>
              </a:rPr>
              <a:t>km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540878" y="4654282"/>
            <a:ext cx="139700" cy="267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700" i="1" spc="-40" dirty="0">
                <a:latin typeface="Symbol"/>
                <a:cs typeface="Symbol"/>
              </a:rPr>
              <a:t>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903082" y="4782836"/>
            <a:ext cx="431165" cy="267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04138" algn="l"/>
              </a:tabLst>
            </a:pPr>
            <a:r>
              <a:rPr sz="1700" i="1" spc="-49" dirty="0">
                <a:latin typeface="Symbol"/>
                <a:cs typeface="Symbol"/>
              </a:rPr>
              <a:t></a:t>
            </a:r>
            <a:r>
              <a:rPr sz="1700" i="1" spc="-49" dirty="0">
                <a:latin typeface="Times New Roman"/>
                <a:cs typeface="Times New Roman"/>
              </a:rPr>
              <a:t>	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684438" y="4782836"/>
            <a:ext cx="1279525" cy="268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49219" algn="l"/>
                <a:tab pos="927651" algn="l"/>
                <a:tab pos="1214011" algn="l"/>
              </a:tabLst>
            </a:pPr>
            <a:r>
              <a:rPr sz="1600" spc="5" dirty="0">
                <a:latin typeface="Times New Roman"/>
                <a:cs typeface="Times New Roman"/>
              </a:rPr>
              <a:t>,	</a:t>
            </a:r>
            <a:r>
              <a:rPr sz="1700" i="1" spc="-30" dirty="0">
                <a:latin typeface="Symbol"/>
                <a:cs typeface="Symbol"/>
              </a:rPr>
              <a:t></a:t>
            </a:r>
            <a:r>
              <a:rPr sz="1700" i="1" spc="140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600" u="sng" spc="5" dirty="0">
                <a:latin typeface="Times New Roman"/>
                <a:cs typeface="Times New Roman"/>
              </a:rPr>
              <a:t> </a:t>
            </a:r>
            <a:r>
              <a:rPr sz="1600" u="sng" dirty="0">
                <a:latin typeface="Times New Roman"/>
                <a:cs typeface="Times New Roman"/>
              </a:rPr>
              <a:t>	</a:t>
            </a:r>
            <a:r>
              <a:rPr sz="1600" spc="5" dirty="0">
                <a:latin typeface="Times New Roman"/>
                <a:cs typeface="Times New Roman"/>
              </a:rPr>
              <a:t>,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241706" y="4795534"/>
            <a:ext cx="340359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i="1" spc="20" dirty="0">
                <a:latin typeface="Times New Roman"/>
                <a:cs typeface="Times New Roman"/>
              </a:rPr>
              <a:t>K</a:t>
            </a:r>
            <a:r>
              <a:rPr sz="1600" i="1" spc="-5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Symbol"/>
                <a:cs typeface="Symbol"/>
              </a:rPr>
              <a:t></a:t>
            </a:r>
            <a:endParaRPr sz="1600" dirty="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/>
              <a:t>Forced</a:t>
            </a:r>
            <a:r>
              <a:rPr spc="-345" dirty="0"/>
              <a:t> </a:t>
            </a:r>
            <a:r>
              <a:rPr dirty="0"/>
              <a:t>Vibration</a:t>
            </a:r>
          </a:p>
        </p:txBody>
      </p:sp>
      <p:sp>
        <p:nvSpPr>
          <p:cNvPr id="87" name="object 87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44</a:t>
            </a:r>
          </a:p>
        </p:txBody>
      </p:sp>
      <p:sp>
        <p:nvSpPr>
          <p:cNvPr id="3" name="object 3"/>
          <p:cNvSpPr/>
          <p:nvPr/>
        </p:nvSpPr>
        <p:spPr>
          <a:xfrm>
            <a:off x="593062" y="2056811"/>
            <a:ext cx="1945842" cy="7196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24747" y="2283018"/>
            <a:ext cx="13081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30" dirty="0">
                <a:latin typeface="Times New Roman"/>
                <a:cs typeface="Times New Roman"/>
              </a:rPr>
              <a:t>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8179" y="2001043"/>
            <a:ext cx="100965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i="1" spc="-5" dirty="0">
                <a:latin typeface="Times New Roman"/>
                <a:cs typeface="Times New Roman"/>
              </a:rPr>
              <a:t>F(t)=F</a:t>
            </a:r>
            <a:r>
              <a:rPr sz="1200" i="1" spc="-7" baseline="-24305" dirty="0">
                <a:latin typeface="Times New Roman"/>
                <a:cs typeface="Times New Roman"/>
              </a:rPr>
              <a:t>0 </a:t>
            </a:r>
            <a:r>
              <a:rPr sz="1400" spc="-5" dirty="0">
                <a:latin typeface="Times New Roman"/>
                <a:cs typeface="Times New Roman"/>
              </a:rPr>
              <a:t>sin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Symbol"/>
                <a:cs typeface="Symbol"/>
              </a:rPr>
              <a:t></a:t>
            </a:r>
            <a:r>
              <a:rPr sz="1400" i="1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5587" y="1876782"/>
            <a:ext cx="671830" cy="3943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51430">
              <a:lnSpc>
                <a:spcPct val="114799"/>
              </a:lnSpc>
              <a:tabLst>
                <a:tab pos="457793" algn="l"/>
              </a:tabLst>
            </a:pPr>
            <a:r>
              <a:rPr sz="1600" i="1" spc="15" baseline="2525" dirty="0">
                <a:latin typeface="Times New Roman"/>
                <a:cs typeface="Times New Roman"/>
              </a:rPr>
              <a:t>L</a:t>
            </a:r>
            <a:r>
              <a:rPr sz="1000" i="1" spc="22" baseline="-21367" dirty="0">
                <a:latin typeface="Times New Roman"/>
                <a:cs typeface="Times New Roman"/>
              </a:rPr>
              <a:t>0</a:t>
            </a:r>
            <a:r>
              <a:rPr sz="1000" i="1" baseline="-21367" dirty="0">
                <a:latin typeface="Times New Roman"/>
                <a:cs typeface="Times New Roman"/>
              </a:rPr>
              <a:t>	</a:t>
            </a:r>
            <a:r>
              <a:rPr sz="1100" i="1" spc="15" dirty="0">
                <a:latin typeface="Times New Roman"/>
                <a:cs typeface="Times New Roman"/>
              </a:rPr>
              <a:t>x(</a:t>
            </a:r>
            <a:r>
              <a:rPr sz="1100" i="1" spc="5" dirty="0">
                <a:latin typeface="Times New Roman"/>
                <a:cs typeface="Times New Roman"/>
              </a:rPr>
              <a:t>t</a:t>
            </a:r>
            <a:r>
              <a:rPr sz="1100" i="1" spc="10" dirty="0">
                <a:latin typeface="Times New Roman"/>
                <a:cs typeface="Times New Roman"/>
              </a:rPr>
              <a:t>)  </a:t>
            </a:r>
            <a:r>
              <a:rPr sz="1100" i="1" spc="15" dirty="0">
                <a:latin typeface="Times New Roman"/>
                <a:cs typeface="Times New Roman"/>
              </a:rPr>
              <a:t>k,</a:t>
            </a:r>
            <a:r>
              <a:rPr sz="1100" i="1" spc="-85" dirty="0">
                <a:latin typeface="Times New Roman"/>
                <a:cs typeface="Times New Roman"/>
              </a:rPr>
              <a:t> </a:t>
            </a:r>
            <a:r>
              <a:rPr sz="1100" i="1" spc="10" dirty="0">
                <a:latin typeface="Times New Roman"/>
                <a:cs typeface="Times New Roman"/>
              </a:rPr>
              <a:t>L</a:t>
            </a:r>
            <a:r>
              <a:rPr sz="1000" i="1" spc="15" baseline="-25641" dirty="0">
                <a:latin typeface="Times New Roman"/>
                <a:cs typeface="Times New Roman"/>
              </a:rPr>
              <a:t>0</a:t>
            </a:r>
            <a:endParaRPr sz="1000" baseline="-25641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0009" y="247154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-35" dirty="0">
                <a:latin typeface="Symbol"/>
                <a:cs typeface="Symbol"/>
              </a:rPr>
              <a:t>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97521" y="3612135"/>
            <a:ext cx="2348230" cy="2259965"/>
          </a:xfrm>
          <a:custGeom>
            <a:avLst/>
            <a:gdLst/>
            <a:ahLst/>
            <a:cxnLst/>
            <a:rect l="l" t="t" r="r" b="b"/>
            <a:pathLst>
              <a:path w="2348229" h="2259965">
                <a:moveTo>
                  <a:pt x="2347937" y="1129919"/>
                </a:moveTo>
                <a:lnTo>
                  <a:pt x="2346907" y="1177675"/>
                </a:lnTo>
                <a:lnTo>
                  <a:pt x="2343845" y="1224927"/>
                </a:lnTo>
                <a:lnTo>
                  <a:pt x="2338790" y="1271635"/>
                </a:lnTo>
                <a:lnTo>
                  <a:pt x="2331784" y="1317760"/>
                </a:lnTo>
                <a:lnTo>
                  <a:pt x="2322867" y="1363262"/>
                </a:lnTo>
                <a:lnTo>
                  <a:pt x="2312080" y="1408102"/>
                </a:lnTo>
                <a:lnTo>
                  <a:pt x="2299465" y="1452241"/>
                </a:lnTo>
                <a:lnTo>
                  <a:pt x="2285061" y="1495639"/>
                </a:lnTo>
                <a:lnTo>
                  <a:pt x="2268910" y="1538259"/>
                </a:lnTo>
                <a:lnTo>
                  <a:pt x="2251052" y="1580059"/>
                </a:lnTo>
                <a:lnTo>
                  <a:pt x="2231528" y="1621001"/>
                </a:lnTo>
                <a:lnTo>
                  <a:pt x="2210378" y="1661047"/>
                </a:lnTo>
                <a:lnTo>
                  <a:pt x="2187645" y="1700156"/>
                </a:lnTo>
                <a:lnTo>
                  <a:pt x="2163367" y="1738289"/>
                </a:lnTo>
                <a:lnTo>
                  <a:pt x="2137587" y="1775407"/>
                </a:lnTo>
                <a:lnTo>
                  <a:pt x="2110344" y="1811471"/>
                </a:lnTo>
                <a:lnTo>
                  <a:pt x="2081680" y="1846442"/>
                </a:lnTo>
                <a:lnTo>
                  <a:pt x="2051636" y="1880280"/>
                </a:lnTo>
                <a:lnTo>
                  <a:pt x="2020251" y="1912946"/>
                </a:lnTo>
                <a:lnTo>
                  <a:pt x="1987567" y="1944402"/>
                </a:lnTo>
                <a:lnTo>
                  <a:pt x="1953625" y="1974607"/>
                </a:lnTo>
                <a:lnTo>
                  <a:pt x="1918466" y="2003522"/>
                </a:lnTo>
                <a:lnTo>
                  <a:pt x="1882129" y="2031109"/>
                </a:lnTo>
                <a:lnTo>
                  <a:pt x="1844656" y="2057328"/>
                </a:lnTo>
                <a:lnTo>
                  <a:pt x="1806088" y="2082139"/>
                </a:lnTo>
                <a:lnTo>
                  <a:pt x="1766466" y="2105504"/>
                </a:lnTo>
                <a:lnTo>
                  <a:pt x="1725829" y="2127384"/>
                </a:lnTo>
                <a:lnTo>
                  <a:pt x="1684220" y="2147738"/>
                </a:lnTo>
                <a:lnTo>
                  <a:pt x="1641678" y="2166529"/>
                </a:lnTo>
                <a:lnTo>
                  <a:pt x="1598244" y="2183716"/>
                </a:lnTo>
                <a:lnTo>
                  <a:pt x="1553960" y="2199260"/>
                </a:lnTo>
                <a:lnTo>
                  <a:pt x="1508866" y="2213123"/>
                </a:lnTo>
                <a:lnTo>
                  <a:pt x="1463002" y="2225264"/>
                </a:lnTo>
                <a:lnTo>
                  <a:pt x="1416410" y="2235645"/>
                </a:lnTo>
                <a:lnTo>
                  <a:pt x="1369131" y="2244227"/>
                </a:lnTo>
                <a:lnTo>
                  <a:pt x="1321204" y="2250970"/>
                </a:lnTo>
                <a:lnTo>
                  <a:pt x="1272671" y="2255835"/>
                </a:lnTo>
                <a:lnTo>
                  <a:pt x="1223573" y="2258783"/>
                </a:lnTo>
                <a:lnTo>
                  <a:pt x="1173949" y="2259774"/>
                </a:lnTo>
                <a:lnTo>
                  <a:pt x="1124326" y="2258783"/>
                </a:lnTo>
                <a:lnTo>
                  <a:pt x="1075228" y="2255835"/>
                </a:lnTo>
                <a:lnTo>
                  <a:pt x="1026695" y="2250970"/>
                </a:lnTo>
                <a:lnTo>
                  <a:pt x="978769" y="2244227"/>
                </a:lnTo>
                <a:lnTo>
                  <a:pt x="931490" y="2235645"/>
                </a:lnTo>
                <a:lnTo>
                  <a:pt x="884899" y="2225264"/>
                </a:lnTo>
                <a:lnTo>
                  <a:pt x="839036" y="2213123"/>
                </a:lnTo>
                <a:lnTo>
                  <a:pt x="793943" y="2199260"/>
                </a:lnTo>
                <a:lnTo>
                  <a:pt x="749660" y="2183716"/>
                </a:lnTo>
                <a:lnTo>
                  <a:pt x="706227" y="2166529"/>
                </a:lnTo>
                <a:lnTo>
                  <a:pt x="663687" y="2147738"/>
                </a:lnTo>
                <a:lnTo>
                  <a:pt x="622078" y="2127384"/>
                </a:lnTo>
                <a:lnTo>
                  <a:pt x="581443" y="2105504"/>
                </a:lnTo>
                <a:lnTo>
                  <a:pt x="541822" y="2082139"/>
                </a:lnTo>
                <a:lnTo>
                  <a:pt x="503255" y="2057328"/>
                </a:lnTo>
                <a:lnTo>
                  <a:pt x="465784" y="2031109"/>
                </a:lnTo>
                <a:lnTo>
                  <a:pt x="429449" y="2003522"/>
                </a:lnTo>
                <a:lnTo>
                  <a:pt x="394290" y="1974607"/>
                </a:lnTo>
                <a:lnTo>
                  <a:pt x="360350" y="1944402"/>
                </a:lnTo>
                <a:lnTo>
                  <a:pt x="327668" y="1912946"/>
                </a:lnTo>
                <a:lnTo>
                  <a:pt x="296284" y="1880280"/>
                </a:lnTo>
                <a:lnTo>
                  <a:pt x="266241" y="1846442"/>
                </a:lnTo>
                <a:lnTo>
                  <a:pt x="237579" y="1811471"/>
                </a:lnTo>
                <a:lnTo>
                  <a:pt x="210338" y="1775407"/>
                </a:lnTo>
                <a:lnTo>
                  <a:pt x="184559" y="1738289"/>
                </a:lnTo>
                <a:lnTo>
                  <a:pt x="160282" y="1700156"/>
                </a:lnTo>
                <a:lnTo>
                  <a:pt x="137550" y="1661047"/>
                </a:lnTo>
                <a:lnTo>
                  <a:pt x="116402" y="1621001"/>
                </a:lnTo>
                <a:lnTo>
                  <a:pt x="96879" y="1580059"/>
                </a:lnTo>
                <a:lnTo>
                  <a:pt x="79022" y="1538259"/>
                </a:lnTo>
                <a:lnTo>
                  <a:pt x="62872" y="1495639"/>
                </a:lnTo>
                <a:lnTo>
                  <a:pt x="48469" y="1452241"/>
                </a:lnTo>
                <a:lnTo>
                  <a:pt x="35854" y="1408102"/>
                </a:lnTo>
                <a:lnTo>
                  <a:pt x="25068" y="1363262"/>
                </a:lnTo>
                <a:lnTo>
                  <a:pt x="16152" y="1317760"/>
                </a:lnTo>
                <a:lnTo>
                  <a:pt x="9147" y="1271635"/>
                </a:lnTo>
                <a:lnTo>
                  <a:pt x="4092" y="1224927"/>
                </a:lnTo>
                <a:lnTo>
                  <a:pt x="1029" y="1177675"/>
                </a:lnTo>
                <a:lnTo>
                  <a:pt x="0" y="1129919"/>
                </a:lnTo>
                <a:lnTo>
                  <a:pt x="1029" y="1082152"/>
                </a:lnTo>
                <a:lnTo>
                  <a:pt x="4092" y="1034892"/>
                </a:lnTo>
                <a:lnTo>
                  <a:pt x="9147" y="988176"/>
                </a:lnTo>
                <a:lnTo>
                  <a:pt x="16152" y="942044"/>
                </a:lnTo>
                <a:lnTo>
                  <a:pt x="25068" y="896536"/>
                </a:lnTo>
                <a:lnTo>
                  <a:pt x="35854" y="851689"/>
                </a:lnTo>
                <a:lnTo>
                  <a:pt x="48469" y="807545"/>
                </a:lnTo>
                <a:lnTo>
                  <a:pt x="62872" y="764141"/>
                </a:lnTo>
                <a:lnTo>
                  <a:pt x="79022" y="721518"/>
                </a:lnTo>
                <a:lnTo>
                  <a:pt x="96879" y="679714"/>
                </a:lnTo>
                <a:lnTo>
                  <a:pt x="116402" y="638768"/>
                </a:lnTo>
                <a:lnTo>
                  <a:pt x="137550" y="598720"/>
                </a:lnTo>
                <a:lnTo>
                  <a:pt x="160282" y="559609"/>
                </a:lnTo>
                <a:lnTo>
                  <a:pt x="184559" y="521473"/>
                </a:lnTo>
                <a:lnTo>
                  <a:pt x="210338" y="484354"/>
                </a:lnTo>
                <a:lnTo>
                  <a:pt x="237579" y="448288"/>
                </a:lnTo>
                <a:lnTo>
                  <a:pt x="266241" y="413317"/>
                </a:lnTo>
                <a:lnTo>
                  <a:pt x="296284" y="379478"/>
                </a:lnTo>
                <a:lnTo>
                  <a:pt x="327668" y="346811"/>
                </a:lnTo>
                <a:lnTo>
                  <a:pt x="360350" y="315356"/>
                </a:lnTo>
                <a:lnTo>
                  <a:pt x="394290" y="285151"/>
                </a:lnTo>
                <a:lnTo>
                  <a:pt x="429449" y="256236"/>
                </a:lnTo>
                <a:lnTo>
                  <a:pt x="465784" y="228650"/>
                </a:lnTo>
                <a:lnTo>
                  <a:pt x="503255" y="202432"/>
                </a:lnTo>
                <a:lnTo>
                  <a:pt x="541822" y="177622"/>
                </a:lnTo>
                <a:lnTo>
                  <a:pt x="581443" y="154257"/>
                </a:lnTo>
                <a:lnTo>
                  <a:pt x="622078" y="132379"/>
                </a:lnTo>
                <a:lnTo>
                  <a:pt x="663687" y="112026"/>
                </a:lnTo>
                <a:lnTo>
                  <a:pt x="706227" y="93237"/>
                </a:lnTo>
                <a:lnTo>
                  <a:pt x="749660" y="76051"/>
                </a:lnTo>
                <a:lnTo>
                  <a:pt x="793943" y="60508"/>
                </a:lnTo>
                <a:lnTo>
                  <a:pt x="839036" y="46646"/>
                </a:lnTo>
                <a:lnTo>
                  <a:pt x="884899" y="34506"/>
                </a:lnTo>
                <a:lnTo>
                  <a:pt x="931490" y="24126"/>
                </a:lnTo>
                <a:lnTo>
                  <a:pt x="978769" y="15545"/>
                </a:lnTo>
                <a:lnTo>
                  <a:pt x="1026695" y="8803"/>
                </a:lnTo>
                <a:lnTo>
                  <a:pt x="1075228" y="3938"/>
                </a:lnTo>
                <a:lnTo>
                  <a:pt x="1124326" y="991"/>
                </a:lnTo>
                <a:lnTo>
                  <a:pt x="1173949" y="0"/>
                </a:lnTo>
                <a:lnTo>
                  <a:pt x="1223573" y="991"/>
                </a:lnTo>
                <a:lnTo>
                  <a:pt x="1272671" y="3938"/>
                </a:lnTo>
                <a:lnTo>
                  <a:pt x="1321204" y="8803"/>
                </a:lnTo>
                <a:lnTo>
                  <a:pt x="1369131" y="15545"/>
                </a:lnTo>
                <a:lnTo>
                  <a:pt x="1416410" y="24126"/>
                </a:lnTo>
                <a:lnTo>
                  <a:pt x="1463002" y="34506"/>
                </a:lnTo>
                <a:lnTo>
                  <a:pt x="1508866" y="46646"/>
                </a:lnTo>
                <a:lnTo>
                  <a:pt x="1553960" y="60508"/>
                </a:lnTo>
                <a:lnTo>
                  <a:pt x="1598244" y="76051"/>
                </a:lnTo>
                <a:lnTo>
                  <a:pt x="1641678" y="93237"/>
                </a:lnTo>
                <a:lnTo>
                  <a:pt x="1684220" y="112026"/>
                </a:lnTo>
                <a:lnTo>
                  <a:pt x="1725829" y="132379"/>
                </a:lnTo>
                <a:lnTo>
                  <a:pt x="1766466" y="154257"/>
                </a:lnTo>
                <a:lnTo>
                  <a:pt x="1806088" y="177622"/>
                </a:lnTo>
                <a:lnTo>
                  <a:pt x="1844656" y="202432"/>
                </a:lnTo>
                <a:lnTo>
                  <a:pt x="1882129" y="228650"/>
                </a:lnTo>
                <a:lnTo>
                  <a:pt x="1918466" y="256236"/>
                </a:lnTo>
                <a:lnTo>
                  <a:pt x="1953625" y="285151"/>
                </a:lnTo>
                <a:lnTo>
                  <a:pt x="1987567" y="315356"/>
                </a:lnTo>
                <a:lnTo>
                  <a:pt x="2020251" y="346811"/>
                </a:lnTo>
                <a:lnTo>
                  <a:pt x="2051636" y="379478"/>
                </a:lnTo>
                <a:lnTo>
                  <a:pt x="2081680" y="413317"/>
                </a:lnTo>
                <a:lnTo>
                  <a:pt x="2110344" y="448288"/>
                </a:lnTo>
                <a:lnTo>
                  <a:pt x="2137587" y="484354"/>
                </a:lnTo>
                <a:lnTo>
                  <a:pt x="2163367" y="521473"/>
                </a:lnTo>
                <a:lnTo>
                  <a:pt x="2187645" y="559609"/>
                </a:lnTo>
                <a:lnTo>
                  <a:pt x="2210378" y="598720"/>
                </a:lnTo>
                <a:lnTo>
                  <a:pt x="2231528" y="638768"/>
                </a:lnTo>
                <a:lnTo>
                  <a:pt x="2251052" y="679714"/>
                </a:lnTo>
                <a:lnTo>
                  <a:pt x="2268910" y="721518"/>
                </a:lnTo>
                <a:lnTo>
                  <a:pt x="2285061" y="764141"/>
                </a:lnTo>
                <a:lnTo>
                  <a:pt x="2299465" y="807545"/>
                </a:lnTo>
                <a:lnTo>
                  <a:pt x="2312080" y="851689"/>
                </a:lnTo>
                <a:lnTo>
                  <a:pt x="2322867" y="896536"/>
                </a:lnTo>
                <a:lnTo>
                  <a:pt x="2331784" y="942044"/>
                </a:lnTo>
                <a:lnTo>
                  <a:pt x="2338790" y="988176"/>
                </a:lnTo>
                <a:lnTo>
                  <a:pt x="2343845" y="1034892"/>
                </a:lnTo>
                <a:lnTo>
                  <a:pt x="2346907" y="1082152"/>
                </a:lnTo>
                <a:lnTo>
                  <a:pt x="2347937" y="1129919"/>
                </a:lnTo>
                <a:close/>
              </a:path>
            </a:pathLst>
          </a:custGeom>
          <a:ln w="12700">
            <a:solidFill>
              <a:srgbClr val="A9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3906" y="4749800"/>
            <a:ext cx="4211321" cy="0"/>
          </a:xfrm>
          <a:custGeom>
            <a:avLst/>
            <a:gdLst/>
            <a:ahLst/>
            <a:cxnLst/>
            <a:rect l="l" t="t" r="r" b="b"/>
            <a:pathLst>
              <a:path w="4211320">
                <a:moveTo>
                  <a:pt x="421102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0305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72232" y="3116708"/>
            <a:ext cx="0" cy="3176905"/>
          </a:xfrm>
          <a:custGeom>
            <a:avLst/>
            <a:gdLst/>
            <a:ahLst/>
            <a:cxnLst/>
            <a:rect l="l" t="t" r="r" b="b"/>
            <a:pathLst>
              <a:path h="3176904">
                <a:moveTo>
                  <a:pt x="0" y="0"/>
                </a:moveTo>
                <a:lnTo>
                  <a:pt x="0" y="3176587"/>
                </a:lnTo>
              </a:path>
            </a:pathLst>
          </a:custGeom>
          <a:ln w="12700">
            <a:solidFill>
              <a:srgbClr val="10305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69056" y="4087622"/>
            <a:ext cx="943610" cy="668655"/>
          </a:xfrm>
          <a:custGeom>
            <a:avLst/>
            <a:gdLst/>
            <a:ahLst/>
            <a:cxnLst/>
            <a:rect l="l" t="t" r="r" b="b"/>
            <a:pathLst>
              <a:path w="943610" h="668654">
                <a:moveTo>
                  <a:pt x="838744" y="49902"/>
                </a:moveTo>
                <a:lnTo>
                  <a:pt x="0" y="637285"/>
                </a:lnTo>
                <a:lnTo>
                  <a:pt x="21970" y="668527"/>
                </a:lnTo>
                <a:lnTo>
                  <a:pt x="860617" y="81126"/>
                </a:lnTo>
                <a:lnTo>
                  <a:pt x="838744" y="49902"/>
                </a:lnTo>
                <a:close/>
              </a:path>
              <a:path w="943610" h="668654">
                <a:moveTo>
                  <a:pt x="922253" y="38988"/>
                </a:moveTo>
                <a:lnTo>
                  <a:pt x="854329" y="38988"/>
                </a:lnTo>
                <a:lnTo>
                  <a:pt x="876172" y="70230"/>
                </a:lnTo>
                <a:lnTo>
                  <a:pt x="860617" y="81126"/>
                </a:lnTo>
                <a:lnTo>
                  <a:pt x="882522" y="112394"/>
                </a:lnTo>
                <a:lnTo>
                  <a:pt x="922253" y="38988"/>
                </a:lnTo>
                <a:close/>
              </a:path>
              <a:path w="943610" h="668654">
                <a:moveTo>
                  <a:pt x="854329" y="38988"/>
                </a:moveTo>
                <a:lnTo>
                  <a:pt x="838744" y="49902"/>
                </a:lnTo>
                <a:lnTo>
                  <a:pt x="860617" y="81126"/>
                </a:lnTo>
                <a:lnTo>
                  <a:pt x="876172" y="70230"/>
                </a:lnTo>
                <a:lnTo>
                  <a:pt x="854329" y="38988"/>
                </a:lnTo>
                <a:close/>
              </a:path>
              <a:path w="943610" h="668654">
                <a:moveTo>
                  <a:pt x="943355" y="0"/>
                </a:moveTo>
                <a:lnTo>
                  <a:pt x="816863" y="18668"/>
                </a:lnTo>
                <a:lnTo>
                  <a:pt x="838744" y="49902"/>
                </a:lnTo>
                <a:lnTo>
                  <a:pt x="854329" y="38988"/>
                </a:lnTo>
                <a:lnTo>
                  <a:pt x="922253" y="38988"/>
                </a:lnTo>
                <a:lnTo>
                  <a:pt x="943355" y="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59607" y="3672333"/>
            <a:ext cx="382270" cy="424814"/>
          </a:xfrm>
          <a:custGeom>
            <a:avLst/>
            <a:gdLst/>
            <a:ahLst/>
            <a:cxnLst/>
            <a:rect l="l" t="t" r="r" b="b"/>
            <a:pathLst>
              <a:path w="382270" h="424814">
                <a:moveTo>
                  <a:pt x="67782" y="54425"/>
                </a:moveTo>
                <a:lnTo>
                  <a:pt x="46467" y="73494"/>
                </a:lnTo>
                <a:lnTo>
                  <a:pt x="360806" y="424814"/>
                </a:lnTo>
                <a:lnTo>
                  <a:pt x="382016" y="405764"/>
                </a:lnTo>
                <a:lnTo>
                  <a:pt x="67782" y="54425"/>
                </a:lnTo>
                <a:close/>
              </a:path>
              <a:path w="382270" h="424814">
                <a:moveTo>
                  <a:pt x="0" y="0"/>
                </a:moveTo>
                <a:lnTo>
                  <a:pt x="25272" y="92455"/>
                </a:lnTo>
                <a:lnTo>
                  <a:pt x="46467" y="73494"/>
                </a:lnTo>
                <a:lnTo>
                  <a:pt x="36956" y="62864"/>
                </a:lnTo>
                <a:lnTo>
                  <a:pt x="58292" y="43814"/>
                </a:lnTo>
                <a:lnTo>
                  <a:pt x="79642" y="43814"/>
                </a:lnTo>
                <a:lnTo>
                  <a:pt x="89153" y="35305"/>
                </a:lnTo>
                <a:lnTo>
                  <a:pt x="0" y="0"/>
                </a:lnTo>
                <a:close/>
              </a:path>
              <a:path w="382270" h="424814">
                <a:moveTo>
                  <a:pt x="58292" y="43814"/>
                </a:moveTo>
                <a:lnTo>
                  <a:pt x="36956" y="62864"/>
                </a:lnTo>
                <a:lnTo>
                  <a:pt x="46467" y="73494"/>
                </a:lnTo>
                <a:lnTo>
                  <a:pt x="67782" y="54425"/>
                </a:lnTo>
                <a:lnTo>
                  <a:pt x="58292" y="43814"/>
                </a:lnTo>
                <a:close/>
              </a:path>
              <a:path w="382270" h="424814">
                <a:moveTo>
                  <a:pt x="79642" y="43814"/>
                </a:moveTo>
                <a:lnTo>
                  <a:pt x="58292" y="43814"/>
                </a:lnTo>
                <a:lnTo>
                  <a:pt x="67782" y="54425"/>
                </a:lnTo>
                <a:lnTo>
                  <a:pt x="79642" y="43814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 rot="10800000">
            <a:off x="2482335" y="4246695"/>
            <a:ext cx="343957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sz="2400" dirty="0">
                <a:solidFill>
                  <a:srgbClr val="103053"/>
                </a:solidFill>
                <a:latin typeface="Symbol"/>
                <a:cs typeface="Symbol"/>
              </a:rPr>
              <a:t>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26891" y="4963667"/>
            <a:ext cx="31496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-40" dirty="0">
                <a:solidFill>
                  <a:srgbClr val="FF7E01"/>
                </a:solidFill>
                <a:latin typeface="Symbol"/>
                <a:cs typeface="Symbol"/>
              </a:rPr>
              <a:t></a:t>
            </a:r>
            <a:r>
              <a:rPr sz="2400" dirty="0">
                <a:solidFill>
                  <a:srgbClr val="FF7E01"/>
                </a:solidFill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53234" y="3792220"/>
            <a:ext cx="44830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dirty="0">
                <a:solidFill>
                  <a:srgbClr val="103053"/>
                </a:solidFill>
                <a:latin typeface="Times New Roman"/>
                <a:cs typeface="Times New Roman"/>
              </a:rPr>
              <a:t>C</a:t>
            </a:r>
            <a:r>
              <a:rPr sz="1400" spc="-54" dirty="0">
                <a:solidFill>
                  <a:srgbClr val="103053"/>
                </a:solidFill>
                <a:latin typeface="Symbol"/>
                <a:cs typeface="Symbol"/>
              </a:rPr>
              <a:t></a:t>
            </a:r>
            <a:r>
              <a:rPr sz="1400" spc="-1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1400" spc="22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0</a:t>
            </a:r>
            <a:endParaRPr sz="1400" baseline="-21604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62098" y="4256786"/>
            <a:ext cx="3028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5" dirty="0">
                <a:solidFill>
                  <a:srgbClr val="103053"/>
                </a:solidFill>
                <a:latin typeface="Times New Roman"/>
                <a:cs typeface="Times New Roman"/>
              </a:rPr>
              <a:t>k</a:t>
            </a:r>
            <a:r>
              <a:rPr sz="1400" spc="-1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1400" spc="22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0</a:t>
            </a:r>
            <a:endParaRPr sz="1400" baseline="-21604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491134" y="2770990"/>
            <a:ext cx="36830" cy="17780"/>
          </a:xfrm>
          <a:custGeom>
            <a:avLst/>
            <a:gdLst/>
            <a:ahLst/>
            <a:cxnLst/>
            <a:rect l="l" t="t" r="r" b="b"/>
            <a:pathLst>
              <a:path w="36829" h="17780">
                <a:moveTo>
                  <a:pt x="0" y="17485"/>
                </a:moveTo>
                <a:lnTo>
                  <a:pt x="36661" y="0"/>
                </a:lnTo>
              </a:path>
            </a:pathLst>
          </a:custGeom>
          <a:ln w="103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27795" y="2775983"/>
            <a:ext cx="53339" cy="135890"/>
          </a:xfrm>
          <a:custGeom>
            <a:avLst/>
            <a:gdLst/>
            <a:ahLst/>
            <a:cxnLst/>
            <a:rect l="l" t="t" r="r" b="b"/>
            <a:pathLst>
              <a:path w="53339" h="135889">
                <a:moveTo>
                  <a:pt x="0" y="0"/>
                </a:moveTo>
                <a:lnTo>
                  <a:pt x="53113" y="135476"/>
                </a:lnTo>
              </a:path>
            </a:pathLst>
          </a:custGeom>
          <a:ln w="2341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86906" y="2532535"/>
            <a:ext cx="70486" cy="379095"/>
          </a:xfrm>
          <a:custGeom>
            <a:avLst/>
            <a:gdLst/>
            <a:ahLst/>
            <a:cxnLst/>
            <a:rect l="l" t="t" r="r" b="b"/>
            <a:pathLst>
              <a:path w="70485" h="379094">
                <a:moveTo>
                  <a:pt x="0" y="378924"/>
                </a:moveTo>
                <a:lnTo>
                  <a:pt x="70326" y="0"/>
                </a:lnTo>
              </a:path>
            </a:pathLst>
          </a:custGeom>
          <a:ln w="11907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657234" y="2532534"/>
            <a:ext cx="2696845" cy="0"/>
          </a:xfrm>
          <a:custGeom>
            <a:avLst/>
            <a:gdLst/>
            <a:ahLst/>
            <a:cxnLst/>
            <a:rect l="l" t="t" r="r" b="b"/>
            <a:pathLst>
              <a:path w="2696845">
                <a:moveTo>
                  <a:pt x="0" y="0"/>
                </a:moveTo>
                <a:lnTo>
                  <a:pt x="2696504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17665" y="3464547"/>
            <a:ext cx="565785" cy="0"/>
          </a:xfrm>
          <a:custGeom>
            <a:avLst/>
            <a:gdLst/>
            <a:ahLst/>
            <a:cxnLst/>
            <a:rect l="l" t="t" r="r" b="b"/>
            <a:pathLst>
              <a:path w="565784">
                <a:moveTo>
                  <a:pt x="0" y="0"/>
                </a:moveTo>
                <a:lnTo>
                  <a:pt x="565631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53680" y="3464547"/>
            <a:ext cx="407034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7019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74463" y="3511372"/>
            <a:ext cx="36830" cy="17780"/>
          </a:xfrm>
          <a:custGeom>
            <a:avLst/>
            <a:gdLst/>
            <a:ahLst/>
            <a:cxnLst/>
            <a:rect l="l" t="t" r="r" b="b"/>
            <a:pathLst>
              <a:path w="36829" h="17779">
                <a:moveTo>
                  <a:pt x="0" y="17485"/>
                </a:moveTo>
                <a:lnTo>
                  <a:pt x="36661" y="0"/>
                </a:lnTo>
              </a:path>
            </a:pathLst>
          </a:custGeom>
          <a:ln w="103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11125" y="3516365"/>
            <a:ext cx="53339" cy="283845"/>
          </a:xfrm>
          <a:custGeom>
            <a:avLst/>
            <a:gdLst/>
            <a:ahLst/>
            <a:cxnLst/>
            <a:rect l="l" t="t" r="r" b="b"/>
            <a:pathLst>
              <a:path w="53339" h="283845">
                <a:moveTo>
                  <a:pt x="0" y="0"/>
                </a:moveTo>
                <a:lnTo>
                  <a:pt x="53128" y="283416"/>
                </a:lnTo>
              </a:path>
            </a:pathLst>
          </a:custGeom>
          <a:ln w="23811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70236" y="3046291"/>
            <a:ext cx="70486" cy="753745"/>
          </a:xfrm>
          <a:custGeom>
            <a:avLst/>
            <a:gdLst/>
            <a:ahLst/>
            <a:cxnLst/>
            <a:rect l="l" t="t" r="r" b="b"/>
            <a:pathLst>
              <a:path w="70485" h="753745">
                <a:moveTo>
                  <a:pt x="0" y="753491"/>
                </a:moveTo>
                <a:lnTo>
                  <a:pt x="70326" y="0"/>
                </a:lnTo>
              </a:path>
            </a:pathLst>
          </a:custGeom>
          <a:ln w="11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140563" y="3046289"/>
            <a:ext cx="2306320" cy="0"/>
          </a:xfrm>
          <a:custGeom>
            <a:avLst/>
            <a:gdLst/>
            <a:ahLst/>
            <a:cxnLst/>
            <a:rect l="l" t="t" r="r" b="b"/>
            <a:pathLst>
              <a:path w="2306320">
                <a:moveTo>
                  <a:pt x="0" y="0"/>
                </a:moveTo>
                <a:lnTo>
                  <a:pt x="2305952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17666" y="4354753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4">
                <a:moveTo>
                  <a:pt x="0" y="0"/>
                </a:moveTo>
                <a:lnTo>
                  <a:pt x="349405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37455" y="4354753"/>
            <a:ext cx="407034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7027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74463" y="4402199"/>
            <a:ext cx="36830" cy="17780"/>
          </a:xfrm>
          <a:custGeom>
            <a:avLst/>
            <a:gdLst/>
            <a:ahLst/>
            <a:cxnLst/>
            <a:rect l="l" t="t" r="r" b="b"/>
            <a:pathLst>
              <a:path w="36829" h="17779">
                <a:moveTo>
                  <a:pt x="0" y="17479"/>
                </a:moveTo>
                <a:lnTo>
                  <a:pt x="36661" y="0"/>
                </a:lnTo>
              </a:path>
            </a:pathLst>
          </a:custGeom>
          <a:ln w="103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11125" y="4407190"/>
            <a:ext cx="53339" cy="285115"/>
          </a:xfrm>
          <a:custGeom>
            <a:avLst/>
            <a:gdLst/>
            <a:ahLst/>
            <a:cxnLst/>
            <a:rect l="l" t="t" r="r" b="b"/>
            <a:pathLst>
              <a:path w="53339" h="285114">
                <a:moveTo>
                  <a:pt x="0" y="0"/>
                </a:moveTo>
                <a:lnTo>
                  <a:pt x="53128" y="284653"/>
                </a:lnTo>
              </a:path>
            </a:pathLst>
          </a:custGeom>
          <a:ln w="23812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70236" y="3934625"/>
            <a:ext cx="70486" cy="757555"/>
          </a:xfrm>
          <a:custGeom>
            <a:avLst/>
            <a:gdLst/>
            <a:ahLst/>
            <a:cxnLst/>
            <a:rect l="l" t="t" r="r" b="b"/>
            <a:pathLst>
              <a:path w="70485" h="757554">
                <a:moveTo>
                  <a:pt x="0" y="757221"/>
                </a:moveTo>
                <a:lnTo>
                  <a:pt x="70326" y="0"/>
                </a:lnTo>
              </a:path>
            </a:pathLst>
          </a:custGeom>
          <a:ln w="11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140564" y="3934623"/>
            <a:ext cx="2089786" cy="0"/>
          </a:xfrm>
          <a:custGeom>
            <a:avLst/>
            <a:gdLst/>
            <a:ahLst/>
            <a:cxnLst/>
            <a:rect l="l" t="t" r="r" b="b"/>
            <a:pathLst>
              <a:path w="2089784">
                <a:moveTo>
                  <a:pt x="0" y="0"/>
                </a:moveTo>
                <a:lnTo>
                  <a:pt x="2089711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35617" y="5246823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4">
                <a:moveTo>
                  <a:pt x="0" y="0"/>
                </a:moveTo>
                <a:lnTo>
                  <a:pt x="349405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78634" y="5246823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4">
                <a:moveTo>
                  <a:pt x="0" y="0"/>
                </a:moveTo>
                <a:lnTo>
                  <a:pt x="349412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911611" y="5294262"/>
            <a:ext cx="36830" cy="17780"/>
          </a:xfrm>
          <a:custGeom>
            <a:avLst/>
            <a:gdLst/>
            <a:ahLst/>
            <a:cxnLst/>
            <a:rect l="l" t="t" r="r" b="b"/>
            <a:pathLst>
              <a:path w="36829" h="17779">
                <a:moveTo>
                  <a:pt x="0" y="17485"/>
                </a:moveTo>
                <a:lnTo>
                  <a:pt x="36675" y="0"/>
                </a:lnTo>
              </a:path>
            </a:pathLst>
          </a:custGeom>
          <a:ln w="103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948287" y="5299260"/>
            <a:ext cx="53339" cy="285115"/>
          </a:xfrm>
          <a:custGeom>
            <a:avLst/>
            <a:gdLst/>
            <a:ahLst/>
            <a:cxnLst/>
            <a:rect l="l" t="t" r="r" b="b"/>
            <a:pathLst>
              <a:path w="53339" h="285114">
                <a:moveTo>
                  <a:pt x="0" y="0"/>
                </a:moveTo>
                <a:lnTo>
                  <a:pt x="53113" y="284668"/>
                </a:lnTo>
              </a:path>
            </a:pathLst>
          </a:custGeom>
          <a:ln w="23813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07376" y="4826693"/>
            <a:ext cx="70486" cy="757555"/>
          </a:xfrm>
          <a:custGeom>
            <a:avLst/>
            <a:gdLst/>
            <a:ahLst/>
            <a:cxnLst/>
            <a:rect l="l" t="t" r="r" b="b"/>
            <a:pathLst>
              <a:path w="70485" h="757554">
                <a:moveTo>
                  <a:pt x="0" y="757235"/>
                </a:moveTo>
                <a:lnTo>
                  <a:pt x="70348" y="0"/>
                </a:lnTo>
              </a:path>
            </a:pathLst>
          </a:custGeom>
          <a:ln w="11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77727" y="4826693"/>
            <a:ext cx="2436495" cy="0"/>
          </a:xfrm>
          <a:custGeom>
            <a:avLst/>
            <a:gdLst/>
            <a:ahLst/>
            <a:cxnLst/>
            <a:rect l="l" t="t" r="r" b="b"/>
            <a:pathLst>
              <a:path w="2436495">
                <a:moveTo>
                  <a:pt x="0" y="0"/>
                </a:moveTo>
                <a:lnTo>
                  <a:pt x="2436128" y="0"/>
                </a:lnTo>
              </a:path>
            </a:pathLst>
          </a:custGeom>
          <a:ln w="9988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628812" y="5226972"/>
            <a:ext cx="109854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998829" y="5226972"/>
            <a:ext cx="109854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710708" y="2592591"/>
            <a:ext cx="109854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959513" y="2759898"/>
            <a:ext cx="123634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139087" algn="l"/>
              </a:tabLst>
            </a:pPr>
            <a:r>
              <a:rPr sz="1100" spc="110" dirty="0">
                <a:latin typeface="Times New Roman"/>
                <a:cs typeface="Times New Roman"/>
              </a:rPr>
              <a:t>0	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998829" y="2759898"/>
            <a:ext cx="109854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654194" y="4360655"/>
            <a:ext cx="16954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870420" y="3470462"/>
            <a:ext cx="16954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13695" y="3470462"/>
            <a:ext cx="16954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251249" y="5160337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251249" y="4838693"/>
            <a:ext cx="233045" cy="358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77">
              <a:lnSpc>
                <a:spcPts val="900"/>
              </a:lnSpc>
            </a:pPr>
            <a:r>
              <a:rPr sz="1100" spc="1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2699">
              <a:lnSpc>
                <a:spcPts val="1860"/>
              </a:lnSpc>
            </a:pPr>
            <a:r>
              <a:rPr spc="140" dirty="0">
                <a:latin typeface="Symbol"/>
                <a:cs typeface="Symbol"/>
              </a:rPr>
              <a:t></a:t>
            </a:r>
            <a:endParaRPr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394564" y="5160337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</a:t>
            </a:r>
            <a:endParaRPr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394564" y="4899391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394563" y="5313914"/>
            <a:ext cx="993140" cy="297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8430" algn="l"/>
              </a:tabLst>
            </a:pPr>
            <a:r>
              <a:rPr spc="140" dirty="0">
                <a:latin typeface="Symbol"/>
                <a:cs typeface="Symbol"/>
              </a:rPr>
              <a:t></a:t>
            </a:r>
            <a:r>
              <a:rPr spc="140" dirty="0">
                <a:latin typeface="Times New Roman"/>
                <a:cs typeface="Times New Roman"/>
              </a:rPr>
              <a:t>	</a:t>
            </a:r>
            <a:r>
              <a:rPr sz="2800" spc="277" baseline="14619" dirty="0">
                <a:latin typeface="Symbol"/>
                <a:cs typeface="Symbol"/>
              </a:rPr>
              <a:t></a:t>
            </a:r>
            <a:r>
              <a:rPr sz="1100" spc="186" dirty="0">
                <a:latin typeface="Times New Roman"/>
                <a:cs typeface="Times New Roman"/>
              </a:rPr>
              <a:t>n</a:t>
            </a:r>
            <a:r>
              <a:rPr sz="1100" spc="310" dirty="0">
                <a:latin typeface="Times New Roman"/>
                <a:cs typeface="Times New Roman"/>
              </a:rPr>
              <a:t> </a:t>
            </a:r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192540" y="5065456"/>
            <a:ext cx="1195070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200" dirty="0">
                <a:latin typeface="Symbol"/>
                <a:cs typeface="Symbol"/>
              </a:rPr>
              <a:t>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z="2800" spc="209" baseline="2923" dirty="0">
                <a:latin typeface="Symbol"/>
                <a:cs typeface="Symbol"/>
              </a:rPr>
              <a:t></a:t>
            </a:r>
            <a:r>
              <a:rPr sz="2800" spc="209" baseline="2923" dirty="0">
                <a:latin typeface="Times New Roman"/>
                <a:cs typeface="Times New Roman"/>
              </a:rPr>
              <a:t> </a:t>
            </a:r>
            <a:r>
              <a:rPr spc="174" dirty="0">
                <a:latin typeface="Times New Roman"/>
                <a:cs typeface="Times New Roman"/>
              </a:rPr>
              <a:t>2</a:t>
            </a:r>
            <a:r>
              <a:rPr spc="174" dirty="0">
                <a:latin typeface="Symbol"/>
                <a:cs typeface="Symbol"/>
              </a:rPr>
              <a:t></a:t>
            </a:r>
            <a:r>
              <a:rPr spc="174" dirty="0">
                <a:latin typeface="Times New Roman"/>
                <a:cs typeface="Times New Roman"/>
              </a:rPr>
              <a:t> </a:t>
            </a:r>
            <a:r>
              <a:rPr sz="2800" spc="375" baseline="35087" dirty="0">
                <a:latin typeface="Symbol"/>
                <a:cs typeface="Symbol"/>
              </a:rPr>
              <a:t></a:t>
            </a:r>
            <a:r>
              <a:rPr sz="2800" spc="-135" baseline="35087" dirty="0">
                <a:latin typeface="Times New Roman"/>
                <a:cs typeface="Times New Roman"/>
              </a:rPr>
              <a:t> </a:t>
            </a:r>
            <a:r>
              <a:rPr sz="2800" spc="209" baseline="2923" dirty="0">
                <a:latin typeface="Symbol"/>
                <a:cs typeface="Symbol"/>
              </a:rPr>
              <a:t></a:t>
            </a:r>
            <a:endParaRPr sz="2800" baseline="2923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737646" y="5145363"/>
            <a:ext cx="30670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2</a:t>
            </a:r>
            <a:r>
              <a:rPr sz="1100" spc="306" dirty="0">
                <a:latin typeface="Times New Roman"/>
                <a:cs typeface="Times New Roman"/>
              </a:rPr>
              <a:t> </a:t>
            </a:r>
            <a:r>
              <a:rPr sz="2800" spc="209" baseline="-2923" dirty="0">
                <a:latin typeface="Symbol"/>
                <a:cs typeface="Symbol"/>
              </a:rPr>
              <a:t></a:t>
            </a:r>
            <a:endParaRPr sz="2800" baseline="-2923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908245" y="5052961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741385" y="4838693"/>
            <a:ext cx="400050" cy="25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534"/>
              </a:lnSpc>
            </a:pPr>
            <a:r>
              <a:rPr sz="1100" spc="1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2699">
              <a:lnSpc>
                <a:spcPts val="1495"/>
              </a:lnSpc>
            </a:pPr>
            <a:r>
              <a:rPr sz="1100" spc="110" dirty="0">
                <a:latin typeface="Times New Roman"/>
                <a:cs typeface="Times New Roman"/>
              </a:rPr>
              <a:t>2</a:t>
            </a:r>
            <a:r>
              <a:rPr sz="1100" spc="275" dirty="0">
                <a:latin typeface="Times New Roman"/>
                <a:cs typeface="Times New Roman"/>
              </a:rPr>
              <a:t> </a:t>
            </a:r>
            <a:r>
              <a:rPr sz="2800" spc="209" baseline="-21929" dirty="0">
                <a:latin typeface="Symbol"/>
                <a:cs typeface="Symbol"/>
              </a:rPr>
              <a:t></a:t>
            </a:r>
            <a:endParaRPr sz="2800" baseline="-21929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154802" y="5160337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</a:t>
            </a:r>
            <a:endParaRPr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154801" y="5065456"/>
            <a:ext cx="601980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142" baseline="2923" dirty="0">
                <a:latin typeface="Symbol"/>
                <a:cs typeface="Symbol"/>
              </a:rPr>
              <a:t></a:t>
            </a:r>
            <a:r>
              <a:rPr spc="95" dirty="0">
                <a:latin typeface="Times New Roman"/>
                <a:cs typeface="Times New Roman"/>
              </a:rPr>
              <a:t>1-</a:t>
            </a:r>
            <a:r>
              <a:rPr spc="-135" dirty="0">
                <a:latin typeface="Times New Roman"/>
                <a:cs typeface="Times New Roman"/>
              </a:rPr>
              <a:t> </a:t>
            </a:r>
            <a:r>
              <a:rPr sz="2800" spc="359" baseline="35087" dirty="0">
                <a:latin typeface="Times New Roman"/>
                <a:cs typeface="Times New Roman"/>
              </a:rPr>
              <a:t>ω</a:t>
            </a:r>
            <a:endParaRPr sz="2800" baseline="35087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154802" y="4899391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154801" y="5313914"/>
            <a:ext cx="889635" cy="297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95569" algn="l"/>
              </a:tabLst>
            </a:pPr>
            <a:r>
              <a:rPr spc="140" dirty="0">
                <a:latin typeface="Symbol"/>
                <a:cs typeface="Symbol"/>
              </a:rPr>
              <a:t></a:t>
            </a:r>
            <a:r>
              <a:rPr spc="140" dirty="0">
                <a:latin typeface="Times New Roman"/>
                <a:cs typeface="Times New Roman"/>
              </a:rPr>
              <a:t>	</a:t>
            </a:r>
            <a:r>
              <a:rPr sz="2800" spc="277" baseline="14619" dirty="0">
                <a:latin typeface="Symbol"/>
                <a:cs typeface="Symbol"/>
              </a:rPr>
              <a:t></a:t>
            </a:r>
            <a:r>
              <a:rPr sz="1100" spc="186" dirty="0">
                <a:latin typeface="Times New Roman"/>
                <a:cs typeface="Times New Roman"/>
              </a:rPr>
              <a:t>n</a:t>
            </a:r>
            <a:r>
              <a:rPr sz="1100" spc="310" dirty="0">
                <a:latin typeface="Times New Roman"/>
                <a:cs typeface="Times New Roman"/>
              </a:rPr>
              <a:t> </a:t>
            </a:r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869392" y="5065456"/>
            <a:ext cx="1026794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23820" algn="l"/>
              </a:tabLst>
            </a:pPr>
            <a:r>
              <a:rPr spc="200" dirty="0">
                <a:latin typeface="Times New Roman"/>
                <a:cs typeface="Times New Roman"/>
              </a:rPr>
              <a:t>F	</a:t>
            </a:r>
            <a:r>
              <a:rPr spc="200" dirty="0">
                <a:latin typeface="Symbol"/>
                <a:cs typeface="Symbol"/>
              </a:rPr>
              <a:t>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spc="260" dirty="0">
                <a:latin typeface="Times New Roman"/>
                <a:cs typeface="Times New Roman"/>
              </a:rPr>
              <a:t>X</a:t>
            </a:r>
            <a:r>
              <a:rPr spc="169" dirty="0">
                <a:latin typeface="Times New Roman"/>
                <a:cs typeface="Times New Roman"/>
              </a:rPr>
              <a:t> </a:t>
            </a:r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967685" y="4193358"/>
            <a:ext cx="136525" cy="493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910"/>
              </a:lnSpc>
            </a:pPr>
            <a:r>
              <a:rPr spc="14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910"/>
              </a:lnSpc>
            </a:pPr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376613" y="4389366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376612" y="3979082"/>
            <a:ext cx="824230" cy="333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830"/>
              </a:lnSpc>
            </a:pPr>
            <a:r>
              <a:rPr sz="1100" spc="1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2699">
              <a:lnSpc>
                <a:spcPts val="1789"/>
              </a:lnSpc>
            </a:pPr>
            <a:r>
              <a:rPr sz="2800" spc="209" baseline="-4385" dirty="0">
                <a:latin typeface="Symbol"/>
                <a:cs typeface="Symbol"/>
              </a:rPr>
              <a:t></a:t>
            </a:r>
            <a:r>
              <a:rPr sz="2800" spc="-179" baseline="-4385" dirty="0">
                <a:latin typeface="Times New Roman"/>
                <a:cs typeface="Times New Roman"/>
              </a:rPr>
              <a:t> </a:t>
            </a:r>
            <a:r>
              <a:rPr spc="245" dirty="0">
                <a:latin typeface="Times New Roman"/>
                <a:cs typeface="Times New Roman"/>
              </a:rPr>
              <a:t>C</a:t>
            </a:r>
            <a:r>
              <a:rPr spc="245" dirty="0">
                <a:latin typeface="Symbol"/>
                <a:cs typeface="Symbol"/>
              </a:rPr>
              <a:t></a:t>
            </a:r>
            <a:r>
              <a:rPr spc="-220" dirty="0">
                <a:latin typeface="Times New Roman"/>
                <a:cs typeface="Times New Roman"/>
              </a:rPr>
              <a:t> </a:t>
            </a:r>
            <a:r>
              <a:rPr sz="2800" spc="209" baseline="-4385" dirty="0">
                <a:latin typeface="Symbol"/>
                <a:cs typeface="Symbol"/>
              </a:rPr>
              <a:t></a:t>
            </a:r>
            <a:endParaRPr sz="2800" baseline="-4385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19694" y="4421832"/>
            <a:ext cx="30670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110" dirty="0">
                <a:latin typeface="Times New Roman"/>
                <a:cs typeface="Times New Roman"/>
              </a:rPr>
              <a:t>n</a:t>
            </a:r>
            <a:r>
              <a:rPr sz="1100" spc="306" dirty="0">
                <a:latin typeface="Times New Roman"/>
                <a:cs typeface="Times New Roman"/>
              </a:rPr>
              <a:t> </a:t>
            </a:r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523668" y="3946624"/>
            <a:ext cx="599440" cy="25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534"/>
              </a:lnSpc>
            </a:pPr>
            <a:r>
              <a:rPr sz="1100" spc="11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marL="12699">
              <a:lnSpc>
                <a:spcPts val="1495"/>
              </a:lnSpc>
            </a:pPr>
            <a:r>
              <a:rPr sz="2800" spc="307" baseline="-24853" dirty="0">
                <a:latin typeface="Times New Roman"/>
                <a:cs typeface="Times New Roman"/>
              </a:rPr>
              <a:t>ω</a:t>
            </a:r>
            <a:r>
              <a:rPr sz="1100" spc="204" dirty="0">
                <a:latin typeface="Times New Roman"/>
                <a:cs typeface="Times New Roman"/>
              </a:rPr>
              <a:t>2</a:t>
            </a:r>
            <a:r>
              <a:rPr sz="1100" spc="294" dirty="0">
                <a:latin typeface="Times New Roman"/>
                <a:cs typeface="Times New Roman"/>
              </a:rPr>
              <a:t> </a:t>
            </a:r>
            <a:r>
              <a:rPr sz="2800" spc="209" baseline="-21929" dirty="0">
                <a:latin typeface="Symbol"/>
                <a:cs typeface="Symbol"/>
              </a:rPr>
              <a:t></a:t>
            </a:r>
            <a:endParaRPr sz="2800" baseline="-21929">
              <a:latin typeface="Symbol"/>
              <a:cs typeface="Symbo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136850" y="4421832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136850" y="4007322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136850" y="4173375"/>
            <a:ext cx="137604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050195" algn="l"/>
              </a:tabLst>
            </a:pPr>
            <a:r>
              <a:rPr sz="2800" spc="-113" baseline="-21929" dirty="0">
                <a:latin typeface="Symbol"/>
                <a:cs typeface="Symbol"/>
              </a:rPr>
              <a:t></a:t>
            </a:r>
            <a:r>
              <a:rPr sz="2800" spc="-113" baseline="2923" dirty="0">
                <a:latin typeface="Symbol"/>
                <a:cs typeface="Symbol"/>
              </a:rPr>
              <a:t></a:t>
            </a:r>
            <a:r>
              <a:rPr spc="-75" dirty="0">
                <a:latin typeface="Times New Roman"/>
                <a:cs typeface="Times New Roman"/>
              </a:rPr>
              <a:t>1-</a:t>
            </a:r>
            <a:r>
              <a:rPr spc="-165" dirty="0">
                <a:latin typeface="Times New Roman"/>
                <a:cs typeface="Times New Roman"/>
              </a:rPr>
              <a:t> </a:t>
            </a:r>
            <a:r>
              <a:rPr sz="2800" spc="277" baseline="-42397" dirty="0">
                <a:latin typeface="Symbol"/>
                <a:cs typeface="Symbol"/>
              </a:rPr>
              <a:t></a:t>
            </a:r>
            <a:r>
              <a:rPr sz="1600" spc="277" baseline="-32828" dirty="0">
                <a:latin typeface="Times New Roman"/>
                <a:cs typeface="Times New Roman"/>
              </a:rPr>
              <a:t>2</a:t>
            </a:r>
            <a:r>
              <a:rPr sz="1600" spc="336" baseline="-32828" dirty="0">
                <a:latin typeface="Times New Roman"/>
                <a:cs typeface="Times New Roman"/>
              </a:rPr>
              <a:t> </a:t>
            </a:r>
            <a:r>
              <a:rPr sz="2800" spc="-336" baseline="-21929" dirty="0">
                <a:latin typeface="Symbol"/>
                <a:cs typeface="Symbol"/>
              </a:rPr>
              <a:t></a:t>
            </a:r>
            <a:r>
              <a:rPr sz="2800" spc="-336" baseline="2923" dirty="0">
                <a:latin typeface="Symbol"/>
                <a:cs typeface="Symbol"/>
              </a:rPr>
              <a:t></a:t>
            </a:r>
            <a:r>
              <a:rPr sz="2800" spc="-336" baseline="2923" dirty="0">
                <a:latin typeface="Times New Roman"/>
                <a:cs typeface="Times New Roman"/>
              </a:rPr>
              <a:t>	</a:t>
            </a:r>
            <a:r>
              <a:rPr spc="200" dirty="0">
                <a:latin typeface="Symbol"/>
                <a:cs typeface="Symbol"/>
              </a:rPr>
              <a:t></a:t>
            </a:r>
            <a:r>
              <a:rPr spc="-229" dirty="0">
                <a:latin typeface="Times New Roman"/>
                <a:cs typeface="Times New Roman"/>
              </a:rPr>
              <a:t> </a:t>
            </a:r>
            <a:r>
              <a:rPr sz="2800" spc="209" baseline="-4385" dirty="0">
                <a:latin typeface="Symbol"/>
                <a:cs typeface="Symbol"/>
              </a:rPr>
              <a:t></a:t>
            </a:r>
            <a:endParaRPr sz="2800" baseline="-4385">
              <a:latin typeface="Symbol"/>
              <a:cs typeface="Symbo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869392" y="4173374"/>
            <a:ext cx="108966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6680" algn="l"/>
              </a:tabLst>
            </a:pPr>
            <a:r>
              <a:rPr spc="-45" dirty="0">
                <a:latin typeface="Times New Roman"/>
                <a:cs typeface="Times New Roman"/>
              </a:rPr>
              <a:t>F</a:t>
            </a:r>
            <a:r>
              <a:rPr sz="1600" spc="165" baseline="-22727" dirty="0">
                <a:latin typeface="Times New Roman"/>
                <a:cs typeface="Times New Roman"/>
              </a:rPr>
              <a:t>o</a:t>
            </a:r>
            <a:r>
              <a:rPr sz="1600" baseline="-22727" dirty="0">
                <a:latin typeface="Times New Roman"/>
                <a:cs typeface="Times New Roman"/>
              </a:rPr>
              <a:t>	</a:t>
            </a:r>
            <a:r>
              <a:rPr spc="200" dirty="0">
                <a:latin typeface="Symbol"/>
                <a:cs typeface="Symbol"/>
              </a:rPr>
              <a:t>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385" dirty="0">
                <a:latin typeface="Times New Roman"/>
                <a:cs typeface="Times New Roman"/>
              </a:rPr>
              <a:t>X</a:t>
            </a:r>
            <a:r>
              <a:rPr sz="1600" spc="330" baseline="-22727" dirty="0">
                <a:latin typeface="Times New Roman"/>
                <a:cs typeface="Times New Roman"/>
              </a:rPr>
              <a:t>0</a:t>
            </a:r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8183909" y="3303155"/>
            <a:ext cx="136525" cy="493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910"/>
              </a:lnSpc>
            </a:pPr>
            <a:r>
              <a:rPr spc="14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  <a:p>
            <a:pPr marL="12699">
              <a:lnSpc>
                <a:spcPts val="1910"/>
              </a:lnSpc>
            </a:pPr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390816" y="3283176"/>
            <a:ext cx="338455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989"/>
              </a:lnSpc>
            </a:pPr>
            <a:r>
              <a:rPr spc="200" dirty="0">
                <a:latin typeface="Symbol"/>
                <a:cs typeface="Symbol"/>
              </a:rPr>
              <a:t></a:t>
            </a:r>
            <a:r>
              <a:rPr spc="-229" dirty="0">
                <a:latin typeface="Times New Roman"/>
                <a:cs typeface="Times New Roman"/>
              </a:rPr>
              <a:t> </a:t>
            </a:r>
            <a:r>
              <a:rPr sz="2800" spc="209" baseline="-4385" dirty="0">
                <a:latin typeface="Symbol"/>
                <a:cs typeface="Symbol"/>
              </a:rPr>
              <a:t></a:t>
            </a:r>
            <a:endParaRPr sz="2800" baseline="-4385">
              <a:latin typeface="Symbol"/>
              <a:cs typeface="Symbol"/>
            </a:endParaRPr>
          </a:p>
          <a:p>
            <a:pPr marL="214610">
              <a:lnSpc>
                <a:spcPts val="1989"/>
              </a:lnSpc>
            </a:pPr>
            <a:r>
              <a:rPr spc="14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106513" y="3272565"/>
            <a:ext cx="13652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-1102" baseline="-23391" dirty="0">
                <a:latin typeface="Symbol"/>
                <a:cs typeface="Symbol"/>
              </a:rPr>
              <a:t></a:t>
            </a:r>
            <a:r>
              <a:rPr spc="140" dirty="0">
                <a:latin typeface="Symbol"/>
                <a:cs typeface="Symbol"/>
              </a:rPr>
              <a:t></a:t>
            </a:r>
            <a:endParaRPr>
              <a:latin typeface="Symbol"/>
              <a:cs typeface="Symbo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106513" y="3529762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</a:t>
            </a:r>
            <a:endParaRPr>
              <a:latin typeface="Symbol"/>
              <a:cs typeface="Symbo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524408" y="3058289"/>
            <a:ext cx="189293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8121">
              <a:lnSpc>
                <a:spcPts val="950"/>
              </a:lnSpc>
              <a:tabLst>
                <a:tab pos="1794983" algn="l"/>
              </a:tabLst>
            </a:pPr>
            <a:r>
              <a:rPr sz="1100" spc="110" dirty="0">
                <a:latin typeface="Times New Roman"/>
                <a:cs typeface="Times New Roman"/>
              </a:rPr>
              <a:t>2	</a:t>
            </a:r>
            <a:r>
              <a:rPr sz="1600" spc="165" baseline="-12626" dirty="0">
                <a:latin typeface="Times New Roman"/>
                <a:cs typeface="Times New Roman"/>
              </a:rPr>
              <a:t>2</a:t>
            </a:r>
            <a:endParaRPr sz="1600" baseline="-12626">
              <a:latin typeface="Times New Roman"/>
              <a:cs typeface="Times New Roman"/>
            </a:endParaRPr>
          </a:p>
          <a:p>
            <a:pPr marL="12699">
              <a:lnSpc>
                <a:spcPts val="1910"/>
              </a:lnSpc>
              <a:tabLst>
                <a:tab pos="1080672" algn="l"/>
              </a:tabLst>
            </a:pPr>
            <a:r>
              <a:rPr spc="220" dirty="0">
                <a:latin typeface="Times New Roman"/>
                <a:cs typeface="Times New Roman"/>
              </a:rPr>
              <a:t>mω</a:t>
            </a:r>
            <a:r>
              <a:rPr sz="1600" spc="330" baseline="42929" dirty="0">
                <a:latin typeface="Times New Roman"/>
                <a:cs typeface="Times New Roman"/>
              </a:rPr>
              <a:t>2</a:t>
            </a:r>
            <a:r>
              <a:rPr sz="1600" spc="541" baseline="42929" dirty="0">
                <a:latin typeface="Times New Roman"/>
                <a:cs typeface="Times New Roman"/>
              </a:rPr>
              <a:t> </a:t>
            </a:r>
            <a:r>
              <a:rPr sz="2800" spc="209" baseline="2923" dirty="0">
                <a:latin typeface="Symbol"/>
                <a:cs typeface="Symbol"/>
              </a:rPr>
              <a:t></a:t>
            </a:r>
            <a:r>
              <a:rPr sz="2800" spc="209" baseline="2923" dirty="0">
                <a:latin typeface="Times New Roman"/>
                <a:cs typeface="Times New Roman"/>
              </a:rPr>
              <a:t>	</a:t>
            </a:r>
            <a:r>
              <a:rPr sz="2800" spc="209" baseline="-4385" dirty="0">
                <a:latin typeface="Symbol"/>
                <a:cs typeface="Symbol"/>
              </a:rPr>
              <a:t></a:t>
            </a:r>
            <a:r>
              <a:rPr sz="2800" spc="-179" baseline="-4385" dirty="0">
                <a:latin typeface="Times New Roman"/>
                <a:cs typeface="Times New Roman"/>
              </a:rPr>
              <a:t> </a:t>
            </a:r>
            <a:r>
              <a:rPr spc="245" dirty="0">
                <a:latin typeface="Times New Roman"/>
                <a:cs typeface="Times New Roman"/>
              </a:rPr>
              <a:t>C</a:t>
            </a:r>
            <a:r>
              <a:rPr spc="245" dirty="0">
                <a:latin typeface="Symbol"/>
                <a:cs typeface="Symbol"/>
              </a:rPr>
              <a:t></a:t>
            </a:r>
            <a:r>
              <a:rPr spc="-220" dirty="0">
                <a:latin typeface="Times New Roman"/>
                <a:cs typeface="Times New Roman"/>
              </a:rPr>
              <a:t> </a:t>
            </a:r>
            <a:r>
              <a:rPr sz="2800" spc="209" baseline="-4385" dirty="0">
                <a:latin typeface="Symbol"/>
                <a:cs typeface="Symbol"/>
              </a:rPr>
              <a:t></a:t>
            </a:r>
            <a:endParaRPr sz="2800" baseline="-4385">
              <a:latin typeface="Symbol"/>
              <a:cs typeface="Symbo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136850" y="3283176"/>
            <a:ext cx="354965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800" spc="-1102" baseline="-21929" dirty="0">
                <a:latin typeface="Symbol"/>
                <a:cs typeface="Symbol"/>
              </a:rPr>
              <a:t></a:t>
            </a:r>
            <a:r>
              <a:rPr sz="2800" spc="225" baseline="2923" dirty="0">
                <a:latin typeface="Symbol"/>
                <a:cs typeface="Symbol"/>
              </a:rPr>
              <a:t></a:t>
            </a:r>
            <a:r>
              <a:rPr dirty="0">
                <a:latin typeface="Times New Roman"/>
                <a:cs typeface="Times New Roman"/>
              </a:rPr>
              <a:t>1</a:t>
            </a:r>
            <a:r>
              <a:rPr spc="120" dirty="0">
                <a:latin typeface="Times New Roman"/>
                <a:cs typeface="Times New Roman"/>
              </a:rPr>
              <a:t>-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136850" y="3529762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</a:t>
            </a:r>
            <a:endParaRPr>
              <a:latin typeface="Symbol"/>
              <a:cs typeface="Symbo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136850" y="3119006"/>
            <a:ext cx="136525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140" dirty="0">
                <a:latin typeface="Symbol"/>
                <a:cs typeface="Symbol"/>
              </a:rPr>
              <a:t></a:t>
            </a:r>
            <a:endParaRPr>
              <a:latin typeface="Symbol"/>
              <a:cs typeface="Symbo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869392" y="3283176"/>
            <a:ext cx="1089660" cy="292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6680" algn="l"/>
              </a:tabLst>
            </a:pPr>
            <a:r>
              <a:rPr spc="-45" dirty="0">
                <a:latin typeface="Times New Roman"/>
                <a:cs typeface="Times New Roman"/>
              </a:rPr>
              <a:t>F</a:t>
            </a:r>
            <a:r>
              <a:rPr sz="1600" spc="165" baseline="-22727" dirty="0">
                <a:latin typeface="Times New Roman"/>
                <a:cs typeface="Times New Roman"/>
              </a:rPr>
              <a:t>o</a:t>
            </a:r>
            <a:r>
              <a:rPr sz="1600" baseline="-22727" dirty="0">
                <a:latin typeface="Times New Roman"/>
                <a:cs typeface="Times New Roman"/>
              </a:rPr>
              <a:t>	</a:t>
            </a:r>
            <a:r>
              <a:rPr spc="200" dirty="0">
                <a:latin typeface="Symbol"/>
                <a:cs typeface="Symbol"/>
              </a:rPr>
              <a:t>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385" dirty="0">
                <a:latin typeface="Times New Roman"/>
                <a:cs typeface="Times New Roman"/>
              </a:rPr>
              <a:t>X</a:t>
            </a:r>
            <a:r>
              <a:rPr sz="1600" spc="330" baseline="-22727" dirty="0">
                <a:latin typeface="Times New Roman"/>
                <a:cs typeface="Times New Roman"/>
              </a:rPr>
              <a:t>0</a:t>
            </a:r>
            <a:r>
              <a:rPr spc="181" dirty="0">
                <a:latin typeface="Times New Roman"/>
                <a:cs typeface="Times New Roman"/>
              </a:rPr>
              <a:t>k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869393" y="2458664"/>
            <a:ext cx="3455034" cy="46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6680" algn="l"/>
                <a:tab pos="801298" algn="l"/>
                <a:tab pos="2005150" algn="l"/>
                <a:tab pos="2353733" algn="l"/>
              </a:tabLst>
            </a:pPr>
            <a:r>
              <a:rPr spc="200" dirty="0">
                <a:latin typeface="Times New Roman"/>
                <a:cs typeface="Times New Roman"/>
              </a:rPr>
              <a:t>F	</a:t>
            </a:r>
            <a:r>
              <a:rPr spc="200" dirty="0">
                <a:latin typeface="Symbol"/>
                <a:cs typeface="Symbol"/>
              </a:rPr>
              <a:t></a:t>
            </a:r>
            <a:r>
              <a:rPr spc="200" dirty="0">
                <a:latin typeface="Times New Roman"/>
                <a:cs typeface="Times New Roman"/>
              </a:rPr>
              <a:t>	</a:t>
            </a:r>
            <a:r>
              <a:rPr sz="3000" spc="-95" dirty="0">
                <a:latin typeface="Symbol"/>
                <a:cs typeface="Symbol"/>
              </a:rPr>
              <a:t></a:t>
            </a:r>
            <a:r>
              <a:rPr spc="-95" dirty="0">
                <a:latin typeface="Times New Roman"/>
                <a:cs typeface="Times New Roman"/>
              </a:rPr>
              <a:t>X </a:t>
            </a:r>
            <a:r>
              <a:rPr spc="105" dirty="0">
                <a:latin typeface="Times New Roman"/>
                <a:cs typeface="Times New Roman"/>
              </a:rPr>
              <a:t> </a:t>
            </a:r>
            <a:r>
              <a:rPr spc="186" dirty="0">
                <a:latin typeface="Times New Roman"/>
                <a:cs typeface="Times New Roman"/>
              </a:rPr>
              <a:t>k-mω	</a:t>
            </a:r>
            <a:r>
              <a:rPr spc="260" dirty="0">
                <a:latin typeface="Times New Roman"/>
                <a:cs typeface="Times New Roman"/>
              </a:rPr>
              <a:t>X	</a:t>
            </a:r>
            <a:r>
              <a:rPr sz="3000" spc="-181" dirty="0">
                <a:latin typeface="Symbol"/>
                <a:cs typeface="Symbol"/>
              </a:rPr>
              <a:t></a:t>
            </a:r>
            <a:r>
              <a:rPr sz="1600" spc="-270" baseline="60606" dirty="0">
                <a:latin typeface="Times New Roman"/>
                <a:cs typeface="Times New Roman"/>
              </a:rPr>
              <a:t>2    </a:t>
            </a:r>
            <a:r>
              <a:rPr sz="1600" spc="-127" baseline="60606" dirty="0">
                <a:latin typeface="Times New Roman"/>
                <a:cs typeface="Times New Roman"/>
              </a:rPr>
              <a:t> </a:t>
            </a:r>
            <a:r>
              <a:rPr spc="200" dirty="0">
                <a:latin typeface="Symbol"/>
                <a:cs typeface="Symbol"/>
              </a:rPr>
              <a:t></a:t>
            </a:r>
            <a:r>
              <a:rPr spc="-66" dirty="0">
                <a:latin typeface="Times New Roman"/>
                <a:cs typeface="Times New Roman"/>
              </a:rPr>
              <a:t> </a:t>
            </a:r>
            <a:r>
              <a:rPr sz="2500" spc="61" dirty="0">
                <a:latin typeface="Symbol"/>
                <a:cs typeface="Symbol"/>
              </a:rPr>
              <a:t></a:t>
            </a:r>
            <a:r>
              <a:rPr spc="61" dirty="0">
                <a:latin typeface="Times New Roman"/>
                <a:cs typeface="Times New Roman"/>
              </a:rPr>
              <a:t>Cω</a:t>
            </a:r>
            <a:r>
              <a:rPr sz="2500" spc="61" dirty="0">
                <a:latin typeface="Symbol"/>
                <a:cs typeface="Symbol"/>
              </a:rPr>
              <a:t></a:t>
            </a:r>
            <a:r>
              <a:rPr sz="1600" spc="89" baseline="50505" dirty="0">
                <a:latin typeface="Times New Roman"/>
                <a:cs typeface="Times New Roman"/>
              </a:rPr>
              <a:t>2</a:t>
            </a:r>
            <a:endParaRPr sz="1600" baseline="50505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3867278" y="4476877"/>
            <a:ext cx="109220" cy="495934"/>
          </a:xfrm>
          <a:custGeom>
            <a:avLst/>
            <a:gdLst/>
            <a:ahLst/>
            <a:cxnLst/>
            <a:rect l="l" t="t" r="r" b="b"/>
            <a:pathLst>
              <a:path w="109220" h="495935">
                <a:moveTo>
                  <a:pt x="48533" y="35098"/>
                </a:moveTo>
                <a:lnTo>
                  <a:pt x="34543" y="37338"/>
                </a:lnTo>
                <a:lnTo>
                  <a:pt x="30506" y="53962"/>
                </a:lnTo>
                <a:lnTo>
                  <a:pt x="39496" y="69723"/>
                </a:lnTo>
                <a:lnTo>
                  <a:pt x="49148" y="89662"/>
                </a:lnTo>
                <a:lnTo>
                  <a:pt x="64896" y="134620"/>
                </a:lnTo>
                <a:lnTo>
                  <a:pt x="76072" y="184658"/>
                </a:lnTo>
                <a:lnTo>
                  <a:pt x="82168" y="238506"/>
                </a:lnTo>
                <a:lnTo>
                  <a:pt x="83311" y="266192"/>
                </a:lnTo>
                <a:lnTo>
                  <a:pt x="82930" y="294259"/>
                </a:lnTo>
                <a:lnTo>
                  <a:pt x="77723" y="350393"/>
                </a:lnTo>
                <a:lnTo>
                  <a:pt x="65785" y="407924"/>
                </a:lnTo>
                <a:lnTo>
                  <a:pt x="52323" y="448437"/>
                </a:lnTo>
                <a:lnTo>
                  <a:pt x="35432" y="483743"/>
                </a:lnTo>
                <a:lnTo>
                  <a:pt x="57657" y="495808"/>
                </a:lnTo>
                <a:lnTo>
                  <a:pt x="76072" y="457327"/>
                </a:lnTo>
                <a:lnTo>
                  <a:pt x="90550" y="413766"/>
                </a:lnTo>
                <a:lnTo>
                  <a:pt x="102996" y="353441"/>
                </a:lnTo>
                <a:lnTo>
                  <a:pt x="108330" y="294513"/>
                </a:lnTo>
                <a:lnTo>
                  <a:pt x="108711" y="265176"/>
                </a:lnTo>
                <a:lnTo>
                  <a:pt x="107441" y="236220"/>
                </a:lnTo>
                <a:lnTo>
                  <a:pt x="100964" y="179832"/>
                </a:lnTo>
                <a:lnTo>
                  <a:pt x="89153" y="126873"/>
                </a:lnTo>
                <a:lnTo>
                  <a:pt x="72008" y="78740"/>
                </a:lnTo>
                <a:lnTo>
                  <a:pt x="49783" y="36830"/>
                </a:lnTo>
                <a:lnTo>
                  <a:pt x="48533" y="35098"/>
                </a:lnTo>
                <a:close/>
              </a:path>
              <a:path w="109220" h="495935">
                <a:moveTo>
                  <a:pt x="0" y="0"/>
                </a:moveTo>
                <a:lnTo>
                  <a:pt x="23748" y="81788"/>
                </a:lnTo>
                <a:lnTo>
                  <a:pt x="30506" y="53962"/>
                </a:lnTo>
                <a:lnTo>
                  <a:pt x="29209" y="51689"/>
                </a:lnTo>
                <a:lnTo>
                  <a:pt x="24129" y="44704"/>
                </a:lnTo>
                <a:lnTo>
                  <a:pt x="44830" y="29972"/>
                </a:lnTo>
                <a:lnTo>
                  <a:pt x="79419" y="29972"/>
                </a:lnTo>
                <a:lnTo>
                  <a:pt x="0" y="0"/>
                </a:lnTo>
                <a:close/>
              </a:path>
              <a:path w="109220" h="495935">
                <a:moveTo>
                  <a:pt x="44830" y="29972"/>
                </a:moveTo>
                <a:lnTo>
                  <a:pt x="24129" y="44704"/>
                </a:lnTo>
                <a:lnTo>
                  <a:pt x="29209" y="51689"/>
                </a:lnTo>
                <a:lnTo>
                  <a:pt x="30506" y="53962"/>
                </a:lnTo>
                <a:lnTo>
                  <a:pt x="34543" y="37338"/>
                </a:lnTo>
                <a:lnTo>
                  <a:pt x="48533" y="35098"/>
                </a:lnTo>
                <a:lnTo>
                  <a:pt x="44830" y="29972"/>
                </a:lnTo>
                <a:close/>
              </a:path>
              <a:path w="109220" h="495935">
                <a:moveTo>
                  <a:pt x="79419" y="29972"/>
                </a:moveTo>
                <a:lnTo>
                  <a:pt x="44830" y="29972"/>
                </a:lnTo>
                <a:lnTo>
                  <a:pt x="48533" y="35098"/>
                </a:lnTo>
                <a:lnTo>
                  <a:pt x="79755" y="30099"/>
                </a:lnTo>
                <a:lnTo>
                  <a:pt x="79419" y="29972"/>
                </a:lnTo>
                <a:close/>
              </a:path>
            </a:pathLst>
          </a:custGeom>
          <a:solidFill>
            <a:srgbClr val="FF7E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391536" y="3856864"/>
            <a:ext cx="321310" cy="854709"/>
          </a:xfrm>
          <a:custGeom>
            <a:avLst/>
            <a:gdLst/>
            <a:ahLst/>
            <a:cxnLst/>
            <a:rect l="l" t="t" r="r" b="b"/>
            <a:pathLst>
              <a:path w="321310" h="854710">
                <a:moveTo>
                  <a:pt x="249072" y="102229"/>
                </a:moveTo>
                <a:lnTo>
                  <a:pt x="0" y="842010"/>
                </a:lnTo>
                <a:lnTo>
                  <a:pt x="36068" y="854201"/>
                </a:lnTo>
                <a:lnTo>
                  <a:pt x="285120" y="114358"/>
                </a:lnTo>
                <a:lnTo>
                  <a:pt x="249072" y="102229"/>
                </a:lnTo>
                <a:close/>
              </a:path>
              <a:path w="321310" h="854710">
                <a:moveTo>
                  <a:pt x="315280" y="84200"/>
                </a:moveTo>
                <a:lnTo>
                  <a:pt x="255143" y="84200"/>
                </a:lnTo>
                <a:lnTo>
                  <a:pt x="291211" y="96265"/>
                </a:lnTo>
                <a:lnTo>
                  <a:pt x="285120" y="114358"/>
                </a:lnTo>
                <a:lnTo>
                  <a:pt x="321183" y="126491"/>
                </a:lnTo>
                <a:lnTo>
                  <a:pt x="315280" y="84200"/>
                </a:lnTo>
                <a:close/>
              </a:path>
              <a:path w="321310" h="854710">
                <a:moveTo>
                  <a:pt x="255143" y="84200"/>
                </a:moveTo>
                <a:lnTo>
                  <a:pt x="249072" y="102229"/>
                </a:lnTo>
                <a:lnTo>
                  <a:pt x="285120" y="114358"/>
                </a:lnTo>
                <a:lnTo>
                  <a:pt x="291211" y="96265"/>
                </a:lnTo>
                <a:lnTo>
                  <a:pt x="255143" y="84200"/>
                </a:lnTo>
                <a:close/>
              </a:path>
              <a:path w="321310" h="854710">
                <a:moveTo>
                  <a:pt x="303530" y="0"/>
                </a:moveTo>
                <a:lnTo>
                  <a:pt x="212852" y="90042"/>
                </a:lnTo>
                <a:lnTo>
                  <a:pt x="249072" y="102229"/>
                </a:lnTo>
                <a:lnTo>
                  <a:pt x="255143" y="84200"/>
                </a:lnTo>
                <a:lnTo>
                  <a:pt x="315280" y="84200"/>
                </a:lnTo>
                <a:lnTo>
                  <a:pt x="303530" y="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695067" y="3678046"/>
            <a:ext cx="313055" cy="239395"/>
          </a:xfrm>
          <a:custGeom>
            <a:avLst/>
            <a:gdLst/>
            <a:ahLst/>
            <a:cxnLst/>
            <a:rect l="l" t="t" r="r" b="b"/>
            <a:pathLst>
              <a:path w="313055" h="239395">
                <a:moveTo>
                  <a:pt x="38989" y="83311"/>
                </a:moveTo>
                <a:lnTo>
                  <a:pt x="0" y="226821"/>
                </a:lnTo>
                <a:lnTo>
                  <a:pt x="148209" y="239267"/>
                </a:lnTo>
                <a:lnTo>
                  <a:pt x="86339" y="198754"/>
                </a:lnTo>
                <a:lnTo>
                  <a:pt x="73406" y="198754"/>
                </a:lnTo>
                <a:lnTo>
                  <a:pt x="51435" y="167512"/>
                </a:lnTo>
                <a:lnTo>
                  <a:pt x="57764" y="163083"/>
                </a:lnTo>
                <a:lnTo>
                  <a:pt x="38989" y="83311"/>
                </a:lnTo>
                <a:close/>
              </a:path>
              <a:path w="313055" h="239395">
                <a:moveTo>
                  <a:pt x="57764" y="163083"/>
                </a:moveTo>
                <a:lnTo>
                  <a:pt x="51435" y="167512"/>
                </a:lnTo>
                <a:lnTo>
                  <a:pt x="73406" y="198754"/>
                </a:lnTo>
                <a:lnTo>
                  <a:pt x="79654" y="194377"/>
                </a:lnTo>
                <a:lnTo>
                  <a:pt x="62484" y="183133"/>
                </a:lnTo>
                <a:lnTo>
                  <a:pt x="57764" y="163083"/>
                </a:lnTo>
                <a:close/>
              </a:path>
              <a:path w="313055" h="239395">
                <a:moveTo>
                  <a:pt x="79654" y="194377"/>
                </a:moveTo>
                <a:lnTo>
                  <a:pt x="73406" y="198754"/>
                </a:lnTo>
                <a:lnTo>
                  <a:pt x="86339" y="198754"/>
                </a:lnTo>
                <a:lnTo>
                  <a:pt x="79654" y="194377"/>
                </a:lnTo>
                <a:close/>
              </a:path>
              <a:path w="313055" h="239395">
                <a:moveTo>
                  <a:pt x="290830" y="0"/>
                </a:moveTo>
                <a:lnTo>
                  <a:pt x="57764" y="163083"/>
                </a:lnTo>
                <a:lnTo>
                  <a:pt x="62484" y="183133"/>
                </a:lnTo>
                <a:lnTo>
                  <a:pt x="79654" y="194377"/>
                </a:lnTo>
                <a:lnTo>
                  <a:pt x="312674" y="31114"/>
                </a:lnTo>
                <a:lnTo>
                  <a:pt x="290830" y="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2631440" y="3468498"/>
            <a:ext cx="46672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-15" dirty="0">
                <a:solidFill>
                  <a:srgbClr val="103053"/>
                </a:solidFill>
                <a:latin typeface="Times New Roman"/>
                <a:cs typeface="Times New Roman"/>
              </a:rPr>
              <a:t>m</a:t>
            </a:r>
            <a:r>
              <a:rPr sz="1400" spc="-54" dirty="0">
                <a:solidFill>
                  <a:srgbClr val="103053"/>
                </a:solidFill>
                <a:latin typeface="Symbol"/>
                <a:cs typeface="Symbol"/>
              </a:rPr>
              <a:t></a:t>
            </a:r>
            <a:r>
              <a:rPr sz="1400" spc="22" baseline="24691" dirty="0">
                <a:solidFill>
                  <a:srgbClr val="103053"/>
                </a:solidFill>
                <a:latin typeface="Times New Roman"/>
                <a:cs typeface="Times New Roman"/>
              </a:rPr>
              <a:t>2</a:t>
            </a:r>
            <a:r>
              <a:rPr sz="140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071876" y="3574669"/>
            <a:ext cx="8509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900" spc="15" dirty="0">
                <a:solidFill>
                  <a:srgbClr val="103053"/>
                </a:solidFill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918329" y="1923543"/>
            <a:ext cx="166433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Force</a:t>
            </a:r>
            <a:r>
              <a:rPr sz="2000" spc="-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Balance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398522" y="3837813"/>
            <a:ext cx="17145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5" dirty="0">
                <a:solidFill>
                  <a:srgbClr val="103053"/>
                </a:solidFill>
                <a:latin typeface="Times New Roman"/>
                <a:cs typeface="Times New Roman"/>
              </a:rPr>
              <a:t>F</a:t>
            </a:r>
            <a:r>
              <a:rPr sz="1400" spc="15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t</a:t>
            </a:r>
            <a:endParaRPr sz="1400" baseline="-2160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/>
              <a:t>Forced</a:t>
            </a:r>
            <a:r>
              <a:rPr spc="-345" dirty="0"/>
              <a:t> </a:t>
            </a:r>
            <a:r>
              <a:rPr dirty="0"/>
              <a:t>Vibration</a:t>
            </a:r>
          </a:p>
        </p:txBody>
      </p:sp>
      <p:sp>
        <p:nvSpPr>
          <p:cNvPr id="55" name="object 55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45</a:t>
            </a:r>
          </a:p>
        </p:txBody>
      </p:sp>
      <p:sp>
        <p:nvSpPr>
          <p:cNvPr id="3" name="object 3"/>
          <p:cNvSpPr/>
          <p:nvPr/>
        </p:nvSpPr>
        <p:spPr>
          <a:xfrm>
            <a:off x="1788577" y="1925620"/>
            <a:ext cx="1945842" cy="7196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66324" y="1770401"/>
            <a:ext cx="226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15" dirty="0">
                <a:latin typeface="Times New Roman"/>
                <a:cs typeface="Times New Roman"/>
              </a:rPr>
              <a:t>x(</a:t>
            </a:r>
            <a:r>
              <a:rPr sz="1100" i="1" spc="5" dirty="0">
                <a:latin typeface="Times New Roman"/>
                <a:cs typeface="Times New Roman"/>
              </a:rPr>
              <a:t>t</a:t>
            </a:r>
            <a:r>
              <a:rPr sz="1100" i="1" spc="10" dirty="0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13695" y="1869851"/>
            <a:ext cx="100965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i="1" spc="-5" dirty="0">
                <a:latin typeface="Times New Roman"/>
                <a:cs typeface="Times New Roman"/>
              </a:rPr>
              <a:t>F(t)=F</a:t>
            </a:r>
            <a:r>
              <a:rPr sz="1200" i="1" spc="-7" baseline="-24305" dirty="0">
                <a:latin typeface="Times New Roman"/>
                <a:cs typeface="Times New Roman"/>
              </a:rPr>
              <a:t>0 </a:t>
            </a:r>
            <a:r>
              <a:rPr sz="1400" spc="-5" dirty="0">
                <a:latin typeface="Times New Roman"/>
                <a:cs typeface="Times New Roman"/>
              </a:rPr>
              <a:t>sin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Symbol"/>
                <a:cs typeface="Symbol"/>
              </a:rPr>
              <a:t></a:t>
            </a:r>
            <a:r>
              <a:rPr sz="1400" i="1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1102" y="1727404"/>
            <a:ext cx="285751" cy="41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51430">
              <a:lnSpc>
                <a:spcPct val="120200"/>
              </a:lnSpc>
            </a:pPr>
            <a:r>
              <a:rPr sz="1100" i="1" spc="15" dirty="0">
                <a:latin typeface="Times New Roman"/>
                <a:cs typeface="Times New Roman"/>
              </a:rPr>
              <a:t>L</a:t>
            </a:r>
            <a:r>
              <a:rPr sz="1000" i="1" spc="22" baseline="-25641" dirty="0">
                <a:latin typeface="Times New Roman"/>
                <a:cs typeface="Times New Roman"/>
              </a:rPr>
              <a:t>0  </a:t>
            </a:r>
            <a:r>
              <a:rPr sz="1100" i="1" spc="15" dirty="0">
                <a:latin typeface="Times New Roman"/>
                <a:cs typeface="Times New Roman"/>
              </a:rPr>
              <a:t>k,</a:t>
            </a:r>
            <a:r>
              <a:rPr sz="1100" i="1" spc="-85" dirty="0">
                <a:latin typeface="Times New Roman"/>
                <a:cs typeface="Times New Roman"/>
              </a:rPr>
              <a:t> </a:t>
            </a:r>
            <a:r>
              <a:rPr sz="1100" i="1" spc="10" dirty="0">
                <a:latin typeface="Times New Roman"/>
                <a:cs typeface="Times New Roman"/>
              </a:rPr>
              <a:t>L</a:t>
            </a:r>
            <a:r>
              <a:rPr sz="1000" i="1" spc="15" baseline="-25641" dirty="0">
                <a:latin typeface="Times New Roman"/>
                <a:cs typeface="Times New Roman"/>
              </a:rPr>
              <a:t>0</a:t>
            </a:r>
            <a:endParaRPr sz="1000" baseline="-25641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5525" y="2151827"/>
            <a:ext cx="7251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/>
            <a:r>
              <a:rPr sz="1100" i="1" spc="30" dirty="0">
                <a:latin typeface="Times New Roman"/>
                <a:cs typeface="Times New Roman"/>
              </a:rPr>
              <a:t>m</a:t>
            </a:r>
            <a:endParaRPr sz="1100">
              <a:latin typeface="Times New Roman"/>
              <a:cs typeface="Times New Roman"/>
            </a:endParaRPr>
          </a:p>
          <a:p>
            <a:pPr marL="12699">
              <a:spcBef>
                <a:spcPts val="165"/>
              </a:spcBef>
            </a:pPr>
            <a:r>
              <a:rPr sz="1200" i="1" spc="-35" dirty="0">
                <a:latin typeface="Symbol"/>
                <a:cs typeface="Symbol"/>
              </a:rPr>
              <a:t>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13227" y="337566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685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85824" y="3375660"/>
            <a:ext cx="310515" cy="0"/>
          </a:xfrm>
          <a:custGeom>
            <a:avLst/>
            <a:gdLst/>
            <a:ahLst/>
            <a:cxnLst/>
            <a:rect l="l" t="t" r="r" b="b"/>
            <a:pathLst>
              <a:path w="310514">
                <a:moveTo>
                  <a:pt x="0" y="0"/>
                </a:moveTo>
                <a:lnTo>
                  <a:pt x="310325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77617" y="3375660"/>
            <a:ext cx="230504" cy="0"/>
          </a:xfrm>
          <a:custGeom>
            <a:avLst/>
            <a:gdLst/>
            <a:ahLst/>
            <a:cxnLst/>
            <a:rect l="l" t="t" r="r" b="b"/>
            <a:pathLst>
              <a:path w="230505">
                <a:moveTo>
                  <a:pt x="0" y="0"/>
                </a:moveTo>
                <a:lnTo>
                  <a:pt x="230030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38969" y="337566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299" y="0"/>
                </a:lnTo>
              </a:path>
            </a:pathLst>
          </a:custGeom>
          <a:ln w="86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441436" y="3367346"/>
            <a:ext cx="10160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spc="20" dirty="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91768" y="3463993"/>
            <a:ext cx="10160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20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5601" y="3115522"/>
            <a:ext cx="116078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24470" algn="l"/>
              </a:tabLst>
            </a:pPr>
            <a:r>
              <a:rPr sz="1400" spc="30" dirty="0">
                <a:latin typeface="Times New Roman"/>
                <a:cs typeface="Times New Roman"/>
              </a:rPr>
              <a:t>1  </a:t>
            </a:r>
            <a:r>
              <a:rPr sz="1400" i="1" spc="30" dirty="0">
                <a:latin typeface="Times New Roman"/>
                <a:cs typeface="Times New Roman"/>
              </a:rPr>
              <a:t>d</a:t>
            </a:r>
            <a:r>
              <a:rPr sz="1400" i="1" spc="-15" dirty="0">
                <a:latin typeface="Times New Roman"/>
                <a:cs typeface="Times New Roman"/>
              </a:rPr>
              <a:t> </a:t>
            </a:r>
            <a:r>
              <a:rPr sz="1700" spc="30" baseline="31400" dirty="0">
                <a:latin typeface="Times New Roman"/>
                <a:cs typeface="Times New Roman"/>
              </a:rPr>
              <a:t>2</a:t>
            </a:r>
            <a:r>
              <a:rPr sz="1700" spc="-254" baseline="31400" dirty="0">
                <a:latin typeface="Times New Roman"/>
                <a:cs typeface="Times New Roman"/>
              </a:rPr>
              <a:t> </a:t>
            </a:r>
            <a:r>
              <a:rPr sz="1400" i="1" spc="25" dirty="0">
                <a:latin typeface="Times New Roman"/>
                <a:cs typeface="Times New Roman"/>
              </a:rPr>
              <a:t>x	</a:t>
            </a:r>
            <a:r>
              <a:rPr sz="1400" spc="-35" dirty="0">
                <a:latin typeface="Times New Roman"/>
                <a:cs typeface="Times New Roman"/>
              </a:rPr>
              <a:t>2</a:t>
            </a:r>
            <a:r>
              <a:rPr sz="1500" i="1" spc="-35" dirty="0">
                <a:latin typeface="Symbol"/>
                <a:cs typeface="Symbol"/>
              </a:rPr>
              <a:t></a:t>
            </a:r>
            <a:r>
              <a:rPr sz="1500" i="1" spc="200" dirty="0">
                <a:latin typeface="Times New Roman"/>
                <a:cs typeface="Times New Roman"/>
              </a:rPr>
              <a:t> </a:t>
            </a:r>
            <a:r>
              <a:rPr sz="1400" i="1" spc="20" dirty="0">
                <a:latin typeface="Times New Roman"/>
                <a:cs typeface="Times New Roman"/>
              </a:rPr>
              <a:t>dx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0928" y="3404284"/>
            <a:ext cx="47117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-10" dirty="0">
                <a:latin typeface="Symbol"/>
                <a:cs typeface="Symbol"/>
              </a:rPr>
              <a:t></a:t>
            </a:r>
            <a:r>
              <a:rPr sz="1700" i="1" spc="-15" baseline="-16908" dirty="0">
                <a:latin typeface="Times New Roman"/>
                <a:cs typeface="Times New Roman"/>
              </a:rPr>
              <a:t>n </a:t>
            </a:r>
            <a:r>
              <a:rPr sz="1700" i="1" spc="225" baseline="-16908" dirty="0">
                <a:latin typeface="Times New Roman"/>
                <a:cs typeface="Times New Roman"/>
              </a:rPr>
              <a:t> </a:t>
            </a:r>
            <a:r>
              <a:rPr sz="1400" i="1" spc="5" dirty="0">
                <a:latin typeface="Times New Roman"/>
                <a:cs typeface="Times New Roman"/>
              </a:rPr>
              <a:t>dt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62957" y="3242862"/>
            <a:ext cx="1740535" cy="368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10823" indent="-636848">
              <a:lnSpc>
                <a:spcPts val="1349"/>
              </a:lnSpc>
              <a:buChar char=""/>
              <a:tabLst>
                <a:tab pos="811457" algn="l"/>
              </a:tabLst>
            </a:pPr>
            <a:r>
              <a:rPr sz="1400" spc="35" dirty="0">
                <a:latin typeface="Symbol"/>
                <a:cs typeface="Symbol"/>
              </a:rPr>
              <a:t>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i="1" spc="25" dirty="0">
                <a:latin typeface="Times New Roman"/>
                <a:cs typeface="Times New Roman"/>
              </a:rPr>
              <a:t>x</a:t>
            </a:r>
            <a:r>
              <a:rPr sz="1400" i="1" spc="-49" dirty="0">
                <a:latin typeface="Times New Roman"/>
                <a:cs typeface="Times New Roman"/>
              </a:rPr>
              <a:t> </a:t>
            </a:r>
            <a:r>
              <a:rPr sz="1400" spc="35" dirty="0">
                <a:latin typeface="Symbol"/>
                <a:cs typeface="Symbol"/>
              </a:rPr>
              <a:t>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i="1" spc="30" dirty="0">
                <a:latin typeface="Times New Roman"/>
                <a:cs typeface="Times New Roman"/>
              </a:rPr>
              <a:t>KF</a:t>
            </a:r>
            <a:r>
              <a:rPr sz="1400" i="1" spc="-225" dirty="0">
                <a:latin typeface="Times New Roman"/>
                <a:cs typeface="Times New Roman"/>
              </a:rPr>
              <a:t> </a:t>
            </a:r>
            <a:r>
              <a:rPr sz="1400" spc="40" dirty="0">
                <a:latin typeface="Times New Roman"/>
                <a:cs typeface="Times New Roman"/>
              </a:rPr>
              <a:t>(</a:t>
            </a:r>
            <a:r>
              <a:rPr sz="1400" i="1" spc="40" dirty="0">
                <a:latin typeface="Times New Roman"/>
                <a:cs typeface="Times New Roman"/>
              </a:rPr>
              <a:t>t</a:t>
            </a:r>
            <a:r>
              <a:rPr sz="1400" spc="40" dirty="0">
                <a:latin typeface="Times New Roman"/>
                <a:cs typeface="Times New Roman"/>
              </a:rPr>
              <a:t>)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endParaRPr sz="1400">
              <a:latin typeface="Times New Roman"/>
              <a:cs typeface="Times New Roman"/>
            </a:endParaRPr>
          </a:p>
          <a:p>
            <a:pPr marL="12699">
              <a:lnSpc>
                <a:spcPts val="1469"/>
              </a:lnSpc>
              <a:tabLst>
                <a:tab pos="314932" algn="l"/>
                <a:tab pos="598751" algn="l"/>
              </a:tabLst>
            </a:pPr>
            <a:r>
              <a:rPr sz="1700" spc="30" baseline="19323" dirty="0">
                <a:latin typeface="Times New Roman"/>
                <a:cs typeface="Times New Roman"/>
              </a:rPr>
              <a:t>2	</a:t>
            </a:r>
            <a:r>
              <a:rPr sz="1500" i="1" spc="-25" dirty="0">
                <a:latin typeface="Symbol"/>
                <a:cs typeface="Symbol"/>
              </a:rPr>
              <a:t></a:t>
            </a:r>
            <a:r>
              <a:rPr sz="1500" i="1" spc="-25" dirty="0">
                <a:latin typeface="Times New Roman"/>
                <a:cs typeface="Times New Roman"/>
              </a:rPr>
              <a:t>	</a:t>
            </a:r>
            <a:r>
              <a:rPr sz="1400" i="1" spc="5" dirty="0">
                <a:latin typeface="Times New Roman"/>
                <a:cs typeface="Times New Roman"/>
              </a:rPr>
              <a:t>dt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769332" y="3509439"/>
            <a:ext cx="16510" cy="22225"/>
          </a:xfrm>
          <a:custGeom>
            <a:avLst/>
            <a:gdLst/>
            <a:ahLst/>
            <a:cxnLst/>
            <a:rect l="l" t="t" r="r" b="b"/>
            <a:pathLst>
              <a:path w="16510" h="22225">
                <a:moveTo>
                  <a:pt x="0" y="22191"/>
                </a:moveTo>
                <a:lnTo>
                  <a:pt x="16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86144" y="3509044"/>
            <a:ext cx="43815" cy="167640"/>
          </a:xfrm>
          <a:custGeom>
            <a:avLst/>
            <a:gdLst/>
            <a:ahLst/>
            <a:cxnLst/>
            <a:rect l="l" t="t" r="r" b="b"/>
            <a:pathLst>
              <a:path w="43814" h="167639">
                <a:moveTo>
                  <a:pt x="0" y="0"/>
                </a:moveTo>
                <a:lnTo>
                  <a:pt x="43800" y="1672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29946" y="3238141"/>
            <a:ext cx="47625" cy="438150"/>
          </a:xfrm>
          <a:custGeom>
            <a:avLst/>
            <a:gdLst/>
            <a:ahLst/>
            <a:cxnLst/>
            <a:rect l="l" t="t" r="r" b="b"/>
            <a:pathLst>
              <a:path w="47625" h="438150">
                <a:moveTo>
                  <a:pt x="0" y="438119"/>
                </a:moveTo>
                <a:lnTo>
                  <a:pt x="473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77272" y="3237763"/>
            <a:ext cx="173355" cy="0"/>
          </a:xfrm>
          <a:custGeom>
            <a:avLst/>
            <a:gdLst/>
            <a:ahLst/>
            <a:cxnLst/>
            <a:rect l="l" t="t" r="r" b="b"/>
            <a:pathLst>
              <a:path w="173354">
                <a:moveTo>
                  <a:pt x="0" y="0"/>
                </a:moveTo>
                <a:lnTo>
                  <a:pt x="1728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59348" y="3225718"/>
            <a:ext cx="283210" cy="443230"/>
          </a:xfrm>
          <a:custGeom>
            <a:avLst/>
            <a:gdLst/>
            <a:ahLst/>
            <a:cxnLst/>
            <a:rect l="l" t="t" r="r" b="b"/>
            <a:pathLst>
              <a:path w="283210" h="443229">
                <a:moveTo>
                  <a:pt x="29286" y="285432"/>
                </a:moveTo>
                <a:lnTo>
                  <a:pt x="14087" y="285432"/>
                </a:lnTo>
                <a:lnTo>
                  <a:pt x="58673" y="442699"/>
                </a:lnTo>
                <a:lnTo>
                  <a:pt x="67279" y="442699"/>
                </a:lnTo>
                <a:lnTo>
                  <a:pt x="71331" y="405201"/>
                </a:lnTo>
                <a:lnTo>
                  <a:pt x="62583" y="405201"/>
                </a:lnTo>
                <a:lnTo>
                  <a:pt x="29286" y="285432"/>
                </a:lnTo>
                <a:close/>
              </a:path>
              <a:path w="283210" h="443229">
                <a:moveTo>
                  <a:pt x="282772" y="0"/>
                </a:moveTo>
                <a:lnTo>
                  <a:pt x="106384" y="0"/>
                </a:lnTo>
                <a:lnTo>
                  <a:pt x="62583" y="405201"/>
                </a:lnTo>
                <a:lnTo>
                  <a:pt x="71331" y="405201"/>
                </a:lnTo>
                <a:lnTo>
                  <a:pt x="114205" y="8418"/>
                </a:lnTo>
                <a:lnTo>
                  <a:pt x="282772" y="8418"/>
                </a:lnTo>
                <a:lnTo>
                  <a:pt x="282772" y="0"/>
                </a:lnTo>
                <a:close/>
              </a:path>
              <a:path w="283210" h="443229">
                <a:moveTo>
                  <a:pt x="23863" y="265925"/>
                </a:moveTo>
                <a:lnTo>
                  <a:pt x="0" y="296536"/>
                </a:lnTo>
                <a:lnTo>
                  <a:pt x="3910" y="299598"/>
                </a:lnTo>
                <a:lnTo>
                  <a:pt x="14087" y="285432"/>
                </a:lnTo>
                <a:lnTo>
                  <a:pt x="29286" y="285432"/>
                </a:lnTo>
                <a:lnTo>
                  <a:pt x="23863" y="2659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40461" y="3619632"/>
            <a:ext cx="17780" cy="10795"/>
          </a:xfrm>
          <a:custGeom>
            <a:avLst/>
            <a:gdLst/>
            <a:ahLst/>
            <a:cxnLst/>
            <a:rect l="l" t="t" r="r" b="b"/>
            <a:pathLst>
              <a:path w="17779" h="10795">
                <a:moveTo>
                  <a:pt x="0" y="10714"/>
                </a:moveTo>
                <a:lnTo>
                  <a:pt x="175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758442" y="3619631"/>
            <a:ext cx="43815" cy="70485"/>
          </a:xfrm>
          <a:custGeom>
            <a:avLst/>
            <a:gdLst/>
            <a:ahLst/>
            <a:cxnLst/>
            <a:rect l="l" t="t" r="r" b="b"/>
            <a:pathLst>
              <a:path w="43814" h="70485">
                <a:moveTo>
                  <a:pt x="0" y="0"/>
                </a:moveTo>
                <a:lnTo>
                  <a:pt x="43415" y="7040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01858" y="3504460"/>
            <a:ext cx="46990" cy="186690"/>
          </a:xfrm>
          <a:custGeom>
            <a:avLst/>
            <a:gdLst/>
            <a:ahLst/>
            <a:cxnLst/>
            <a:rect l="l" t="t" r="r" b="b"/>
            <a:pathLst>
              <a:path w="46989" h="186689">
                <a:moveTo>
                  <a:pt x="0" y="186341"/>
                </a:moveTo>
                <a:lnTo>
                  <a:pt x="469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48800" y="3504083"/>
            <a:ext cx="222250" cy="0"/>
          </a:xfrm>
          <a:custGeom>
            <a:avLst/>
            <a:gdLst/>
            <a:ahLst/>
            <a:cxnLst/>
            <a:rect l="l" t="t" r="r" b="b"/>
            <a:pathLst>
              <a:path w="222250">
                <a:moveTo>
                  <a:pt x="0" y="0"/>
                </a:moveTo>
                <a:lnTo>
                  <a:pt x="2221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31262" y="3492022"/>
            <a:ext cx="332105" cy="191135"/>
          </a:xfrm>
          <a:custGeom>
            <a:avLst/>
            <a:gdLst/>
            <a:ahLst/>
            <a:cxnLst/>
            <a:rect l="l" t="t" r="r" b="b"/>
            <a:pathLst>
              <a:path w="332104" h="191135">
                <a:moveTo>
                  <a:pt x="30522" y="125124"/>
                </a:moveTo>
                <a:lnTo>
                  <a:pt x="14872" y="125124"/>
                </a:lnTo>
                <a:lnTo>
                  <a:pt x="58673" y="190936"/>
                </a:lnTo>
                <a:lnTo>
                  <a:pt x="67279" y="190936"/>
                </a:lnTo>
                <a:lnTo>
                  <a:pt x="71283" y="174865"/>
                </a:lnTo>
                <a:lnTo>
                  <a:pt x="62583" y="174865"/>
                </a:lnTo>
                <a:lnTo>
                  <a:pt x="30522" y="125124"/>
                </a:lnTo>
                <a:close/>
              </a:path>
              <a:path w="332104" h="191135">
                <a:moveTo>
                  <a:pt x="332021" y="0"/>
                </a:moveTo>
                <a:lnTo>
                  <a:pt x="106384" y="0"/>
                </a:lnTo>
                <a:lnTo>
                  <a:pt x="62583" y="174865"/>
                </a:lnTo>
                <a:lnTo>
                  <a:pt x="71283" y="174865"/>
                </a:lnTo>
                <a:lnTo>
                  <a:pt x="112650" y="8810"/>
                </a:lnTo>
                <a:lnTo>
                  <a:pt x="332021" y="8810"/>
                </a:lnTo>
                <a:lnTo>
                  <a:pt x="332021" y="0"/>
                </a:lnTo>
                <a:close/>
              </a:path>
              <a:path w="332104" h="191135">
                <a:moveTo>
                  <a:pt x="23863" y="114793"/>
                </a:moveTo>
                <a:lnTo>
                  <a:pt x="0" y="128185"/>
                </a:lnTo>
                <a:lnTo>
                  <a:pt x="2740" y="132776"/>
                </a:lnTo>
                <a:lnTo>
                  <a:pt x="14872" y="125124"/>
                </a:lnTo>
                <a:lnTo>
                  <a:pt x="30522" y="125124"/>
                </a:lnTo>
                <a:lnTo>
                  <a:pt x="23863" y="1147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474831" y="3412547"/>
            <a:ext cx="10033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10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67120" y="3222014"/>
            <a:ext cx="239395" cy="469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28" indent="-12063"/>
            <a:r>
              <a:rPr sz="1400" i="1" u="sng" spc="-120" dirty="0">
                <a:latin typeface="Times New Roman"/>
                <a:cs typeface="Times New Roman"/>
              </a:rPr>
              <a:t> </a:t>
            </a:r>
            <a:r>
              <a:rPr sz="1400" i="1" u="sng" spc="10" dirty="0">
                <a:latin typeface="Times New Roman"/>
                <a:cs typeface="Times New Roman"/>
              </a:rPr>
              <a:t>k</a:t>
            </a:r>
            <a:r>
              <a:rPr sz="1400" i="1" u="sng" dirty="0">
                <a:latin typeface="Times New Roman"/>
                <a:cs typeface="Times New Roman"/>
              </a:rPr>
              <a:t> </a:t>
            </a:r>
            <a:r>
              <a:rPr sz="2100" spc="7" baseline="-35714" dirty="0">
                <a:latin typeface="Times New Roman"/>
                <a:cs typeface="Times New Roman"/>
              </a:rPr>
              <a:t>,</a:t>
            </a:r>
            <a:endParaRPr sz="2100" baseline="-35714">
              <a:latin typeface="Times New Roman"/>
              <a:cs typeface="Times New Roman"/>
            </a:endParaRPr>
          </a:p>
          <a:p>
            <a:pPr marL="24128">
              <a:spcBef>
                <a:spcPts val="301"/>
              </a:spcBef>
            </a:pPr>
            <a:r>
              <a:rPr sz="1400" i="1" spc="2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725353" y="3473783"/>
            <a:ext cx="1060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i="1" spc="10" dirty="0">
                <a:latin typeface="Times New Roman"/>
                <a:cs typeface="Times New Roman"/>
              </a:rPr>
              <a:t>k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24309" y="3488323"/>
            <a:ext cx="444501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2 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i="1" spc="-10" dirty="0">
                <a:latin typeface="Times New Roman"/>
                <a:cs typeface="Times New Roman"/>
              </a:rPr>
              <a:t>km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351632" y="3328146"/>
            <a:ext cx="381000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67946" algn="l"/>
              </a:tabLst>
            </a:pPr>
            <a:r>
              <a:rPr sz="1500" i="1" spc="-15" dirty="0">
                <a:latin typeface="Symbol"/>
                <a:cs typeface="Symbol"/>
              </a:rPr>
              <a:t></a:t>
            </a:r>
            <a:r>
              <a:rPr sz="1500" i="1" spc="-15" dirty="0">
                <a:latin typeface="Times New Roman"/>
                <a:cs typeface="Times New Roman"/>
              </a:rPr>
              <a:t>	</a:t>
            </a:r>
            <a:r>
              <a:rPr sz="1400" spc="15" dirty="0">
                <a:latin typeface="Symbol"/>
                <a:cs typeface="Symbol"/>
              </a:rPr>
              <a:t>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330175" y="3328147"/>
            <a:ext cx="1511300" cy="23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46693" algn="l"/>
                <a:tab pos="1080038" algn="l"/>
              </a:tabLst>
            </a:pPr>
            <a:r>
              <a:rPr sz="1500" i="1" spc="-10" dirty="0">
                <a:latin typeface="Symbol"/>
                <a:cs typeface="Symbol"/>
              </a:rPr>
              <a:t></a:t>
            </a:r>
            <a:r>
              <a:rPr sz="1500" i="1" spc="130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Symbol"/>
                <a:cs typeface="Symbol"/>
              </a:rPr>
              <a:t></a:t>
            </a:r>
            <a:r>
              <a:rPr sz="1400" spc="15" dirty="0">
                <a:latin typeface="Times New Roman"/>
                <a:cs typeface="Times New Roman"/>
              </a:rPr>
              <a:t>   </a:t>
            </a:r>
            <a:r>
              <a:rPr sz="1400" spc="225" dirty="0">
                <a:latin typeface="Times New Roman"/>
                <a:cs typeface="Times New Roman"/>
              </a:rPr>
              <a:t> </a:t>
            </a:r>
            <a:r>
              <a:rPr sz="2200" i="1" u="sng" spc="-22" baseline="34482" dirty="0">
                <a:latin typeface="Symbol"/>
                <a:cs typeface="Symbol"/>
              </a:rPr>
              <a:t></a:t>
            </a:r>
            <a:r>
              <a:rPr sz="2200" i="1" u="sng" spc="-22" baseline="34482" dirty="0">
                <a:latin typeface="Times New Roman"/>
                <a:cs typeface="Times New Roman"/>
              </a:rPr>
              <a:t>	</a:t>
            </a:r>
            <a:r>
              <a:rPr sz="1400" spc="5" dirty="0">
                <a:latin typeface="Times New Roman"/>
                <a:cs typeface="Times New Roman"/>
              </a:rPr>
              <a:t>,	</a:t>
            </a:r>
            <a:r>
              <a:rPr sz="1400" i="1" spc="15" dirty="0">
                <a:latin typeface="Times New Roman"/>
                <a:cs typeface="Times New Roman"/>
              </a:rPr>
              <a:t>K </a:t>
            </a:r>
            <a:r>
              <a:rPr sz="1400" spc="15" dirty="0">
                <a:latin typeface="Symbol"/>
                <a:cs typeface="Symbol"/>
              </a:rPr>
              <a:t>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2100" u="sng" spc="15" baseline="35714" dirty="0">
                <a:latin typeface="Times New Roman"/>
                <a:cs typeface="Times New Roman"/>
              </a:rPr>
              <a:t>1</a:t>
            </a:r>
            <a:endParaRPr sz="2100" baseline="35714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66392" y="4907252"/>
            <a:ext cx="89535" cy="46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000" spc="-500" dirty="0">
                <a:latin typeface="Symbol"/>
                <a:cs typeface="Symbol"/>
              </a:rPr>
              <a:t>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839293" y="5004513"/>
            <a:ext cx="854075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776534" algn="l"/>
              </a:tabLst>
            </a:pPr>
            <a:r>
              <a:rPr sz="2000" spc="-165" dirty="0">
                <a:latin typeface="Symbol"/>
                <a:cs typeface="Symbol"/>
              </a:rPr>
              <a:t></a:t>
            </a:r>
            <a:r>
              <a:rPr sz="2000" spc="-165" dirty="0">
                <a:latin typeface="Times New Roman"/>
                <a:cs typeface="Times New Roman"/>
              </a:rPr>
              <a:t>	</a:t>
            </a:r>
            <a:r>
              <a:rPr sz="2000" spc="-165" dirty="0">
                <a:latin typeface="Symbol"/>
                <a:cs typeface="Symbol"/>
              </a:rPr>
              <a:t>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471912" y="4860231"/>
            <a:ext cx="2632710" cy="0"/>
          </a:xfrm>
          <a:custGeom>
            <a:avLst/>
            <a:gdLst/>
            <a:ahLst/>
            <a:cxnLst/>
            <a:rect l="l" t="t" r="r" b="b"/>
            <a:pathLst>
              <a:path w="2632710">
                <a:moveTo>
                  <a:pt x="0" y="0"/>
                </a:moveTo>
                <a:lnTo>
                  <a:pt x="2632242" y="0"/>
                </a:lnTo>
              </a:path>
            </a:pathLst>
          </a:custGeom>
          <a:ln w="92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530070" y="4860231"/>
            <a:ext cx="862330" cy="0"/>
          </a:xfrm>
          <a:custGeom>
            <a:avLst/>
            <a:gdLst/>
            <a:ahLst/>
            <a:cxnLst/>
            <a:rect l="l" t="t" r="r" b="b"/>
            <a:pathLst>
              <a:path w="862329">
                <a:moveTo>
                  <a:pt x="0" y="0"/>
                </a:moveTo>
                <a:lnTo>
                  <a:pt x="861787" y="0"/>
                </a:lnTo>
              </a:path>
            </a:pathLst>
          </a:custGeom>
          <a:ln w="92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167041" y="4805422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57928" y="4853588"/>
            <a:ext cx="23304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-35" dirty="0">
                <a:latin typeface="Times New Roman"/>
                <a:cs typeface="Times New Roman"/>
              </a:rPr>
              <a:t>1</a:t>
            </a:r>
            <a:r>
              <a:rPr sz="1200" spc="95" dirty="0">
                <a:latin typeface="Times New Roman"/>
                <a:cs typeface="Times New Roman"/>
              </a:rPr>
              <a:t>/</a:t>
            </a:r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565855" y="4930222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70755" y="498676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18495" y="5006445"/>
            <a:ext cx="4756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2870" algn="l"/>
              </a:tabLst>
            </a:pPr>
            <a:r>
              <a:rPr sz="1200" spc="25" dirty="0">
                <a:latin typeface="Times New Roman"/>
                <a:cs typeface="Times New Roman"/>
              </a:rPr>
              <a:t>2	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257862" y="4989272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374032" y="4913544"/>
            <a:ext cx="213996" cy="460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3589"/>
              </a:lnSpc>
            </a:pP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3000" spc="-500" dirty="0">
                <a:latin typeface="Symbol"/>
                <a:cs typeface="Symbol"/>
              </a:rPr>
              <a:t>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90844" y="5142144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617302" y="4226868"/>
            <a:ext cx="1934210" cy="596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2550"/>
            <a:r>
              <a:rPr sz="1500" i="1" spc="35" dirty="0">
                <a:latin typeface="Times New Roman"/>
                <a:cs typeface="Times New Roman"/>
              </a:rPr>
              <a:t>x</a:t>
            </a:r>
            <a:r>
              <a:rPr sz="1500" spc="35" dirty="0">
                <a:latin typeface="Times New Roman"/>
                <a:cs typeface="Times New Roman"/>
              </a:rPr>
              <a:t>(</a:t>
            </a:r>
            <a:r>
              <a:rPr sz="1500" i="1" spc="35" dirty="0">
                <a:latin typeface="Times New Roman"/>
                <a:cs typeface="Times New Roman"/>
              </a:rPr>
              <a:t>t</a:t>
            </a:r>
            <a:r>
              <a:rPr sz="1500" spc="35" dirty="0">
                <a:latin typeface="Times New Roman"/>
                <a:cs typeface="Times New Roman"/>
              </a:rPr>
              <a:t>)</a:t>
            </a:r>
            <a:r>
              <a:rPr sz="1500" spc="-54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</a:t>
            </a:r>
            <a:r>
              <a:rPr sz="1500" spc="49" dirty="0">
                <a:latin typeface="Times New Roman"/>
                <a:cs typeface="Times New Roman"/>
              </a:rPr>
              <a:t> </a:t>
            </a:r>
            <a:r>
              <a:rPr sz="1500" i="1" spc="15" dirty="0">
                <a:latin typeface="Times New Roman"/>
                <a:cs typeface="Times New Roman"/>
              </a:rPr>
              <a:t>X</a:t>
            </a:r>
            <a:r>
              <a:rPr sz="1500" i="1" spc="-245" dirty="0">
                <a:latin typeface="Times New Roman"/>
                <a:cs typeface="Times New Roman"/>
              </a:rPr>
              <a:t> </a:t>
            </a:r>
            <a:r>
              <a:rPr spc="37" baseline="-18518" dirty="0">
                <a:latin typeface="Times New Roman"/>
                <a:cs typeface="Times New Roman"/>
              </a:rPr>
              <a:t>0</a:t>
            </a:r>
            <a:r>
              <a:rPr spc="-61" baseline="-18518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sin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3000" spc="-120" baseline="-2849" dirty="0">
                <a:latin typeface="Symbol"/>
                <a:cs typeface="Symbol"/>
              </a:rPr>
              <a:t></a:t>
            </a:r>
            <a:r>
              <a:rPr sz="1600" i="1" spc="-80" dirty="0">
                <a:latin typeface="Symbol"/>
                <a:cs typeface="Symbol"/>
              </a:rPr>
              <a:t></a:t>
            </a:r>
            <a:r>
              <a:rPr sz="1600" i="1" spc="-215" dirty="0">
                <a:latin typeface="Times New Roman"/>
                <a:cs typeface="Times New Roman"/>
              </a:rPr>
              <a:t> </a:t>
            </a:r>
            <a:r>
              <a:rPr sz="1500" i="1" spc="5" dirty="0">
                <a:latin typeface="Times New Roman"/>
                <a:cs typeface="Times New Roman"/>
              </a:rPr>
              <a:t>t</a:t>
            </a:r>
            <a:r>
              <a:rPr sz="1500" i="1" spc="-15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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1600" i="1" spc="-40" dirty="0">
                <a:latin typeface="Symbol"/>
                <a:cs typeface="Symbol"/>
              </a:rPr>
              <a:t></a:t>
            </a:r>
            <a:r>
              <a:rPr sz="1600" i="1" spc="-210" dirty="0">
                <a:latin typeface="Times New Roman"/>
                <a:cs typeface="Times New Roman"/>
              </a:rPr>
              <a:t> </a:t>
            </a:r>
            <a:r>
              <a:rPr sz="3000" spc="-225" baseline="-2849" dirty="0">
                <a:latin typeface="Symbol"/>
                <a:cs typeface="Symbol"/>
              </a:rPr>
              <a:t></a:t>
            </a:r>
            <a:endParaRPr sz="3000" baseline="-2849">
              <a:latin typeface="Symbol"/>
              <a:cs typeface="Symbol"/>
            </a:endParaRPr>
          </a:p>
          <a:p>
            <a:pPr marL="12699">
              <a:spcBef>
                <a:spcPts val="529"/>
              </a:spcBef>
            </a:pPr>
            <a:r>
              <a:rPr sz="1500" i="1" spc="-35" dirty="0">
                <a:latin typeface="Times New Roman"/>
                <a:cs typeface="Times New Roman"/>
              </a:rPr>
              <a:t>KF</a:t>
            </a:r>
            <a:r>
              <a:rPr spc="-52" baseline="-18518" dirty="0">
                <a:latin typeface="Times New Roman"/>
                <a:cs typeface="Times New Roman"/>
              </a:rPr>
              <a:t>0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32219" y="4717487"/>
            <a:ext cx="408305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287629" algn="l"/>
              </a:tabLst>
            </a:pPr>
            <a:r>
              <a:rPr sz="1500" i="1" spc="15" dirty="0">
                <a:latin typeface="Times New Roman"/>
                <a:cs typeface="Times New Roman"/>
              </a:rPr>
              <a:t>X	</a:t>
            </a:r>
            <a:r>
              <a:rPr sz="1500" spc="15" dirty="0">
                <a:latin typeface="Symbol"/>
                <a:cs typeface="Symbol"/>
              </a:rPr>
              <a:t>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762586" y="4578713"/>
            <a:ext cx="1581151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i="1" spc="-61" baseline="-34722" dirty="0">
                <a:latin typeface="Symbol"/>
                <a:cs typeface="Symbol"/>
              </a:rPr>
              <a:t></a:t>
            </a:r>
            <a:r>
              <a:rPr sz="2400" i="1" spc="-61" baseline="-34722" dirty="0">
                <a:latin typeface="Times New Roman"/>
                <a:cs typeface="Times New Roman"/>
              </a:rPr>
              <a:t> </a:t>
            </a:r>
            <a:r>
              <a:rPr sz="2200" spc="22" baseline="-37037" dirty="0">
                <a:latin typeface="Symbol"/>
                <a:cs typeface="Symbol"/>
              </a:rPr>
              <a:t></a:t>
            </a:r>
            <a:r>
              <a:rPr sz="2200" spc="22" baseline="-37037" dirty="0">
                <a:latin typeface="Times New Roman"/>
                <a:cs typeface="Times New Roman"/>
              </a:rPr>
              <a:t> </a:t>
            </a:r>
            <a:r>
              <a:rPr sz="2200" spc="37" baseline="-37037" dirty="0">
                <a:latin typeface="Times New Roman"/>
                <a:cs typeface="Times New Roman"/>
              </a:rPr>
              <a:t>tan</a:t>
            </a:r>
            <a:r>
              <a:rPr spc="37" baseline="-13888" dirty="0">
                <a:latin typeface="Symbol"/>
                <a:cs typeface="Symbol"/>
              </a:rPr>
              <a:t></a:t>
            </a:r>
            <a:r>
              <a:rPr spc="37" baseline="-13888" dirty="0">
                <a:latin typeface="Times New Roman"/>
                <a:cs typeface="Times New Roman"/>
              </a:rPr>
              <a:t>1  </a:t>
            </a:r>
            <a:r>
              <a:rPr sz="1500" spc="-40" dirty="0">
                <a:latin typeface="Symbol"/>
                <a:cs typeface="Symbol"/>
              </a:rPr>
              <a:t></a:t>
            </a:r>
            <a:r>
              <a:rPr sz="1500" spc="-40" dirty="0">
                <a:latin typeface="Times New Roman"/>
                <a:cs typeface="Times New Roman"/>
              </a:rPr>
              <a:t>2</a:t>
            </a:r>
            <a:r>
              <a:rPr sz="1600" i="1" spc="-40" dirty="0">
                <a:latin typeface="Symbol"/>
                <a:cs typeface="Symbol"/>
              </a:rPr>
              <a:t>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174" dirty="0">
                <a:latin typeface="Times New Roman"/>
                <a:cs typeface="Times New Roman"/>
              </a:rPr>
              <a:t> </a:t>
            </a:r>
            <a:r>
              <a:rPr sz="1600" i="1" spc="-15" dirty="0">
                <a:latin typeface="Symbol"/>
                <a:cs typeface="Symbol"/>
              </a:rPr>
              <a:t></a:t>
            </a:r>
            <a:r>
              <a:rPr i="1" spc="-22" baseline="-18518" dirty="0">
                <a:latin typeface="Times New Roman"/>
                <a:cs typeface="Times New Roman"/>
              </a:rPr>
              <a:t>n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508482" y="4888637"/>
            <a:ext cx="8693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5" dirty="0">
                <a:latin typeface="Times New Roman"/>
                <a:cs typeface="Times New Roman"/>
              </a:rPr>
              <a:t>1</a:t>
            </a:r>
            <a:r>
              <a:rPr sz="1500" spc="-245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</a:t>
            </a:r>
            <a:r>
              <a:rPr sz="1500" spc="-215" dirty="0">
                <a:latin typeface="Times New Roman"/>
                <a:cs typeface="Times New Roman"/>
              </a:rPr>
              <a:t> </a:t>
            </a:r>
            <a:r>
              <a:rPr sz="1600" i="1" spc="45" dirty="0">
                <a:latin typeface="Symbol"/>
                <a:cs typeface="Symbol"/>
              </a:rPr>
              <a:t></a:t>
            </a:r>
            <a:r>
              <a:rPr spc="67" baseline="32407" dirty="0">
                <a:latin typeface="Times New Roman"/>
                <a:cs typeface="Times New Roman"/>
              </a:rPr>
              <a:t>2</a:t>
            </a:r>
            <a:r>
              <a:rPr spc="157" baseline="32407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155" dirty="0">
                <a:latin typeface="Times New Roman"/>
                <a:cs typeface="Times New Roman"/>
              </a:rPr>
              <a:t> </a:t>
            </a:r>
            <a:r>
              <a:rPr sz="1600" i="1" spc="45" dirty="0">
                <a:latin typeface="Symbol"/>
                <a:cs typeface="Symbol"/>
              </a:rPr>
              <a:t></a:t>
            </a:r>
            <a:r>
              <a:rPr spc="67" baseline="32407" dirty="0">
                <a:latin typeface="Times New Roman"/>
                <a:cs typeface="Times New Roman"/>
              </a:rPr>
              <a:t>2</a:t>
            </a:r>
            <a:endParaRPr baseline="32407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471987" y="4933173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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24234" y="5041493"/>
            <a:ext cx="7753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42877" algn="l"/>
              </a:tabLst>
            </a:pPr>
            <a:r>
              <a:rPr sz="1500" spc="15" dirty="0">
                <a:latin typeface="Times New Roman"/>
                <a:cs typeface="Times New Roman"/>
              </a:rPr>
              <a:t>1</a:t>
            </a:r>
            <a:r>
              <a:rPr sz="1500" spc="-229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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r>
              <a:rPr sz="1600" i="1" spc="-49" dirty="0">
                <a:latin typeface="Times New Roman"/>
                <a:cs typeface="Times New Roman"/>
              </a:rPr>
              <a:t>	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225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699874" y="5041493"/>
            <a:ext cx="81597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5" dirty="0">
                <a:latin typeface="Symbol"/>
                <a:cs typeface="Symbol"/>
              </a:rPr>
              <a:t></a:t>
            </a:r>
            <a:r>
              <a:rPr sz="1500" spc="15" dirty="0">
                <a:latin typeface="Times New Roman"/>
                <a:cs typeface="Times New Roman"/>
              </a:rPr>
              <a:t>  </a:t>
            </a:r>
            <a:r>
              <a:rPr sz="1500" spc="-54" dirty="0">
                <a:latin typeface="Times New Roman"/>
                <a:cs typeface="Times New Roman"/>
              </a:rPr>
              <a:t>2</a:t>
            </a:r>
            <a:r>
              <a:rPr sz="1600" i="1" spc="-54" dirty="0">
                <a:latin typeface="Symbol"/>
                <a:cs typeface="Symbol"/>
              </a:rPr>
              <a:t></a:t>
            </a:r>
            <a:r>
              <a:rPr sz="1600" i="1" spc="-54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90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471987" y="5086871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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471987" y="5240566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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777980" y="4933174"/>
            <a:ext cx="121920" cy="54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505"/>
              </a:lnSpc>
            </a:pPr>
            <a:r>
              <a:rPr sz="1500" spc="10" dirty="0">
                <a:latin typeface="Symbol"/>
                <a:cs typeface="Symbol"/>
              </a:rPr>
              <a:t>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210"/>
              </a:lnSpc>
            </a:pPr>
            <a:r>
              <a:rPr sz="1500" spc="10" dirty="0">
                <a:latin typeface="Symbol"/>
                <a:cs typeface="Symbol"/>
              </a:rPr>
              <a:t>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505"/>
              </a:lnSpc>
            </a:pPr>
            <a:r>
              <a:rPr sz="1500" spc="10" dirty="0">
                <a:latin typeface="Symbol"/>
                <a:cs typeface="Symbol"/>
              </a:rPr>
              <a:t></a:t>
            </a:r>
            <a:endParaRPr sz="15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/>
              <a:t>Forced</a:t>
            </a:r>
            <a:r>
              <a:rPr spc="-345" dirty="0"/>
              <a:t> </a:t>
            </a:r>
            <a:r>
              <a:rPr dirty="0"/>
              <a:t>Vibration</a:t>
            </a:r>
          </a:p>
        </p:txBody>
      </p:sp>
      <p:sp>
        <p:nvSpPr>
          <p:cNvPr id="89" name="object 89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46</a:t>
            </a:r>
          </a:p>
        </p:txBody>
      </p:sp>
      <p:sp>
        <p:nvSpPr>
          <p:cNvPr id="3" name="object 3"/>
          <p:cNvSpPr/>
          <p:nvPr/>
        </p:nvSpPr>
        <p:spPr>
          <a:xfrm>
            <a:off x="5583718" y="2708067"/>
            <a:ext cx="1945842" cy="7196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61464" y="2552848"/>
            <a:ext cx="226695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15" dirty="0">
                <a:latin typeface="Times New Roman"/>
                <a:cs typeface="Times New Roman"/>
              </a:rPr>
              <a:t>x(</a:t>
            </a:r>
            <a:r>
              <a:rPr sz="1100" i="1" spc="5" dirty="0">
                <a:latin typeface="Times New Roman"/>
                <a:cs typeface="Times New Roman"/>
              </a:rPr>
              <a:t>t</a:t>
            </a:r>
            <a:r>
              <a:rPr sz="1100" i="1" spc="10" dirty="0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15403" y="2934275"/>
            <a:ext cx="130810" cy="171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100" i="1" spc="30" dirty="0">
                <a:latin typeface="Times New Roman"/>
                <a:cs typeface="Times New Roman"/>
              </a:rPr>
              <a:t>m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08834" y="2652298"/>
            <a:ext cx="100965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i="1" spc="-5" dirty="0">
                <a:latin typeface="Times New Roman"/>
                <a:cs typeface="Times New Roman"/>
              </a:rPr>
              <a:t>F(t)=F</a:t>
            </a:r>
            <a:r>
              <a:rPr sz="1200" i="1" spc="-7" baseline="-24305" dirty="0">
                <a:latin typeface="Times New Roman"/>
                <a:cs typeface="Times New Roman"/>
              </a:rPr>
              <a:t>0 </a:t>
            </a:r>
            <a:r>
              <a:rPr sz="1400" spc="-5" dirty="0">
                <a:latin typeface="Times New Roman"/>
                <a:cs typeface="Times New Roman"/>
              </a:rPr>
              <a:t>sin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Symbol"/>
                <a:cs typeface="Symbol"/>
              </a:rPr>
              <a:t></a:t>
            </a:r>
            <a:r>
              <a:rPr sz="1400" i="1" spc="5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16242" y="2509852"/>
            <a:ext cx="285751" cy="411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 marR="5080" indent="51430">
              <a:lnSpc>
                <a:spcPct val="120200"/>
              </a:lnSpc>
            </a:pPr>
            <a:r>
              <a:rPr sz="1100" i="1" spc="15" dirty="0">
                <a:latin typeface="Times New Roman"/>
                <a:cs typeface="Times New Roman"/>
              </a:rPr>
              <a:t>L</a:t>
            </a:r>
            <a:r>
              <a:rPr sz="1000" i="1" spc="22" baseline="-25641" dirty="0">
                <a:latin typeface="Times New Roman"/>
                <a:cs typeface="Times New Roman"/>
              </a:rPr>
              <a:t>0  </a:t>
            </a:r>
            <a:r>
              <a:rPr sz="1100" i="1" spc="15" dirty="0">
                <a:latin typeface="Times New Roman"/>
                <a:cs typeface="Times New Roman"/>
              </a:rPr>
              <a:t>k,</a:t>
            </a:r>
            <a:r>
              <a:rPr sz="1100" i="1" spc="-85" dirty="0">
                <a:latin typeface="Times New Roman"/>
                <a:cs typeface="Times New Roman"/>
              </a:rPr>
              <a:t> </a:t>
            </a:r>
            <a:r>
              <a:rPr sz="1100" i="1" spc="10" dirty="0">
                <a:latin typeface="Times New Roman"/>
                <a:cs typeface="Times New Roman"/>
              </a:rPr>
              <a:t>L</a:t>
            </a:r>
            <a:r>
              <a:rPr sz="1000" i="1" spc="15" baseline="-25641" dirty="0">
                <a:latin typeface="Times New Roman"/>
                <a:cs typeface="Times New Roman"/>
              </a:rPr>
              <a:t>0</a:t>
            </a:r>
            <a:endParaRPr sz="1000" baseline="-25641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20666" y="3122796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-35" dirty="0">
                <a:latin typeface="Symbol"/>
                <a:cs typeface="Symbol"/>
              </a:rPr>
              <a:t>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3542" y="2739749"/>
            <a:ext cx="233045" cy="0"/>
          </a:xfrm>
          <a:custGeom>
            <a:avLst/>
            <a:gdLst/>
            <a:ahLst/>
            <a:cxnLst/>
            <a:rect l="l" t="t" r="r" b="b"/>
            <a:pathLst>
              <a:path w="233044">
                <a:moveTo>
                  <a:pt x="0" y="0"/>
                </a:moveTo>
                <a:lnTo>
                  <a:pt x="232563" y="0"/>
                </a:lnTo>
              </a:path>
            </a:pathLst>
          </a:custGeom>
          <a:ln w="86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0918" y="3293534"/>
            <a:ext cx="337821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573" y="0"/>
                </a:lnTo>
              </a:path>
            </a:pathLst>
          </a:custGeom>
          <a:ln w="86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28732" y="3741285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1953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35931" y="3741285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067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73540" y="3741285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1946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61080" y="3794033"/>
            <a:ext cx="31115" cy="15241"/>
          </a:xfrm>
          <a:custGeom>
            <a:avLst/>
            <a:gdLst/>
            <a:ahLst/>
            <a:cxnLst/>
            <a:rect l="l" t="t" r="r" b="b"/>
            <a:pathLst>
              <a:path w="31115" h="15239">
                <a:moveTo>
                  <a:pt x="0" y="15075"/>
                </a:moveTo>
                <a:lnTo>
                  <a:pt x="30625" y="0"/>
                </a:lnTo>
              </a:path>
            </a:pathLst>
          </a:custGeom>
          <a:ln w="88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91705" y="3798341"/>
            <a:ext cx="44451" cy="289560"/>
          </a:xfrm>
          <a:custGeom>
            <a:avLst/>
            <a:gdLst/>
            <a:ahLst/>
            <a:cxnLst/>
            <a:rect l="l" t="t" r="r" b="b"/>
            <a:pathLst>
              <a:path w="44450" h="289560">
                <a:moveTo>
                  <a:pt x="0" y="0"/>
                </a:moveTo>
                <a:lnTo>
                  <a:pt x="44384" y="288991"/>
                </a:lnTo>
              </a:path>
            </a:pathLst>
          </a:custGeom>
          <a:ln w="199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41098" y="3323671"/>
            <a:ext cx="59055" cy="763905"/>
          </a:xfrm>
          <a:custGeom>
            <a:avLst/>
            <a:gdLst/>
            <a:ahLst/>
            <a:cxnLst/>
            <a:rect l="l" t="t" r="r" b="b"/>
            <a:pathLst>
              <a:path w="59055" h="763904">
                <a:moveTo>
                  <a:pt x="0" y="763662"/>
                </a:moveTo>
                <a:lnTo>
                  <a:pt x="58760" y="0"/>
                </a:lnTo>
              </a:path>
            </a:pathLst>
          </a:custGeom>
          <a:ln w="99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99857" y="3323671"/>
            <a:ext cx="2804795" cy="0"/>
          </a:xfrm>
          <a:custGeom>
            <a:avLst/>
            <a:gdLst/>
            <a:ahLst/>
            <a:cxnLst/>
            <a:rect l="l" t="t" r="r" b="b"/>
            <a:pathLst>
              <a:path w="2804795">
                <a:moveTo>
                  <a:pt x="0" y="0"/>
                </a:moveTo>
                <a:lnTo>
                  <a:pt x="2804432" y="0"/>
                </a:lnTo>
              </a:path>
            </a:pathLst>
          </a:custGeom>
          <a:ln w="86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36059" y="3293534"/>
            <a:ext cx="2988310" cy="0"/>
          </a:xfrm>
          <a:custGeom>
            <a:avLst/>
            <a:gdLst/>
            <a:ahLst/>
            <a:cxnLst/>
            <a:rect l="l" t="t" r="r" b="b"/>
            <a:pathLst>
              <a:path w="2988310">
                <a:moveTo>
                  <a:pt x="0" y="0"/>
                </a:moveTo>
                <a:lnTo>
                  <a:pt x="2988241" y="0"/>
                </a:lnTo>
              </a:path>
            </a:pathLst>
          </a:custGeom>
          <a:ln w="86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85114" y="4433379"/>
            <a:ext cx="233045" cy="0"/>
          </a:xfrm>
          <a:custGeom>
            <a:avLst/>
            <a:gdLst/>
            <a:ahLst/>
            <a:cxnLst/>
            <a:rect l="l" t="t" r="r" b="b"/>
            <a:pathLst>
              <a:path w="233044">
                <a:moveTo>
                  <a:pt x="0" y="0"/>
                </a:moveTo>
                <a:lnTo>
                  <a:pt x="232563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99954" y="5116860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1940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07154" y="5116860"/>
            <a:ext cx="280670" cy="0"/>
          </a:xfrm>
          <a:custGeom>
            <a:avLst/>
            <a:gdLst/>
            <a:ahLst/>
            <a:cxnLst/>
            <a:rect l="l" t="t" r="r" b="b"/>
            <a:pathLst>
              <a:path w="280670">
                <a:moveTo>
                  <a:pt x="0" y="0"/>
                </a:moveTo>
                <a:lnTo>
                  <a:pt x="280055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4750" y="5116860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0" y="0"/>
                </a:moveTo>
                <a:lnTo>
                  <a:pt x="291959" y="0"/>
                </a:lnTo>
              </a:path>
            </a:pathLst>
          </a:custGeom>
          <a:ln w="42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32292" y="5169596"/>
            <a:ext cx="31115" cy="15241"/>
          </a:xfrm>
          <a:custGeom>
            <a:avLst/>
            <a:gdLst/>
            <a:ahLst/>
            <a:cxnLst/>
            <a:rect l="l" t="t" r="r" b="b"/>
            <a:pathLst>
              <a:path w="31115" h="15239">
                <a:moveTo>
                  <a:pt x="0" y="15075"/>
                </a:moveTo>
                <a:lnTo>
                  <a:pt x="30625" y="0"/>
                </a:lnTo>
              </a:path>
            </a:pathLst>
          </a:custGeom>
          <a:ln w="88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462915" y="5173915"/>
            <a:ext cx="44451" cy="289560"/>
          </a:xfrm>
          <a:custGeom>
            <a:avLst/>
            <a:gdLst/>
            <a:ahLst/>
            <a:cxnLst/>
            <a:rect l="l" t="t" r="r" b="b"/>
            <a:pathLst>
              <a:path w="44450" h="289560">
                <a:moveTo>
                  <a:pt x="0" y="0"/>
                </a:moveTo>
                <a:lnTo>
                  <a:pt x="44397" y="288993"/>
                </a:lnTo>
              </a:path>
            </a:pathLst>
          </a:custGeom>
          <a:ln w="199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12307" y="4699234"/>
            <a:ext cx="59055" cy="763905"/>
          </a:xfrm>
          <a:custGeom>
            <a:avLst/>
            <a:gdLst/>
            <a:ahLst/>
            <a:cxnLst/>
            <a:rect l="l" t="t" r="r" b="b"/>
            <a:pathLst>
              <a:path w="59055" h="763904">
                <a:moveTo>
                  <a:pt x="0" y="763674"/>
                </a:moveTo>
                <a:lnTo>
                  <a:pt x="58760" y="0"/>
                </a:lnTo>
              </a:path>
            </a:pathLst>
          </a:custGeom>
          <a:ln w="99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257164" y="4749194"/>
            <a:ext cx="95885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7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731168" y="4709363"/>
            <a:ext cx="95885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7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12369" y="4768031"/>
            <a:ext cx="95885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7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61376" y="4651781"/>
            <a:ext cx="95885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75" dirty="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59496" y="2722432"/>
            <a:ext cx="118745" cy="157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000" spc="45" dirty="0">
                <a:latin typeface="Times New Roman"/>
                <a:cs typeface="Times New Roman"/>
              </a:rPr>
              <a:t>st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74456" y="4517573"/>
            <a:ext cx="19939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210" dirty="0">
                <a:latin typeface="Times New Roman"/>
                <a:cs typeface="Times New Roman"/>
              </a:rPr>
              <a:t>X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57473" y="3011756"/>
            <a:ext cx="1460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45" dirty="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94465" y="3355118"/>
            <a:ext cx="304165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885"/>
              </a:lnSpc>
            </a:pPr>
            <a:r>
              <a:rPr sz="2400" spc="442" baseline="13888" dirty="0">
                <a:latin typeface="Times New Roman"/>
                <a:cs typeface="Times New Roman"/>
              </a:rPr>
              <a:t>X</a:t>
            </a:r>
            <a:r>
              <a:rPr sz="1000" spc="45" dirty="0">
                <a:latin typeface="Times New Roman"/>
                <a:cs typeface="Times New Roman"/>
              </a:rPr>
              <a:t>st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08846" y="3011217"/>
            <a:ext cx="282575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310" dirty="0">
                <a:latin typeface="Times New Roman"/>
                <a:cs typeface="Times New Roman"/>
              </a:rPr>
              <a:t>X</a:t>
            </a:r>
            <a:r>
              <a:rPr sz="1500" spc="113" baseline="-23391" dirty="0">
                <a:latin typeface="Times New Roman"/>
                <a:cs typeface="Times New Roman"/>
              </a:rPr>
              <a:t>0</a:t>
            </a:r>
            <a:endParaRPr sz="1500" baseline="-23391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92208" y="2588218"/>
            <a:ext cx="142240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00" dirty="0">
                <a:latin typeface="Times New Roman"/>
                <a:cs typeface="Times New Roman"/>
              </a:rPr>
              <a:t>static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spc="125" dirty="0">
                <a:latin typeface="Times New Roman"/>
                <a:cs typeface="Times New Roman"/>
              </a:rPr>
              <a:t>response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47104" y="2409159"/>
            <a:ext cx="203835" cy="596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796" marR="5080" indent="-38731">
              <a:lnSpc>
                <a:spcPct val="119800"/>
              </a:lnSpc>
            </a:pPr>
            <a:r>
              <a:rPr sz="1600" spc="-45" dirty="0">
                <a:latin typeface="Times New Roman"/>
                <a:cs typeface="Times New Roman"/>
              </a:rPr>
              <a:t>F</a:t>
            </a:r>
            <a:r>
              <a:rPr sz="1500" spc="82" baseline="-23391" dirty="0">
                <a:latin typeface="Times New Roman"/>
                <a:cs typeface="Times New Roman"/>
              </a:rPr>
              <a:t>o </a:t>
            </a:r>
            <a:r>
              <a:rPr sz="1500" spc="52" baseline="-23391" dirty="0">
                <a:latin typeface="Times New Roman"/>
                <a:cs typeface="Times New Roman"/>
              </a:rPr>
              <a:t> </a:t>
            </a:r>
            <a:r>
              <a:rPr sz="1600" spc="145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154006" y="5062736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54006" y="5195122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034358" y="5062736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34358" y="5195122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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034359" y="4806565"/>
            <a:ext cx="12376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132104" algn="l"/>
              </a:tabLst>
            </a:pPr>
            <a:r>
              <a:rPr sz="1600" spc="110" dirty="0">
                <a:latin typeface="Symbol"/>
                <a:cs typeface="Symbol"/>
              </a:rPr>
              <a:t>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406956" y="5123546"/>
            <a:ext cx="62801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50175" algn="l"/>
              </a:tabLst>
            </a:pPr>
            <a:r>
              <a:rPr sz="1600" spc="195" dirty="0">
                <a:latin typeface="Times New Roman"/>
                <a:cs typeface="Times New Roman"/>
              </a:rPr>
              <a:t>C	</a:t>
            </a:r>
            <a:r>
              <a:rPr sz="1600" spc="200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70670" y="5045517"/>
            <a:ext cx="5518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6365" algn="l"/>
              </a:tabLst>
            </a:pPr>
            <a:r>
              <a:rPr sz="1600" spc="110" dirty="0">
                <a:latin typeface="Symbol"/>
                <a:cs typeface="Symbol"/>
              </a:rPr>
              <a:t>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70669" y="5177903"/>
            <a:ext cx="83693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16837" algn="l"/>
                <a:tab pos="753042" algn="l"/>
              </a:tabLst>
            </a:pPr>
            <a:r>
              <a:rPr sz="1600" spc="110" dirty="0">
                <a:latin typeface="Symbol"/>
                <a:cs typeface="Symbol"/>
              </a:rPr>
              <a:t>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000" spc="66" dirty="0">
                <a:latin typeface="Times New Roman"/>
                <a:cs typeface="Times New Roman"/>
              </a:rPr>
              <a:t>c </a:t>
            </a:r>
            <a:r>
              <a:rPr sz="1000" spc="49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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000" spc="75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270670" y="4823785"/>
            <a:ext cx="5518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6365" algn="l"/>
              </a:tabLst>
            </a:pPr>
            <a:r>
              <a:rPr sz="1600" spc="110" dirty="0">
                <a:latin typeface="Symbol"/>
                <a:cs typeface="Symbol"/>
              </a:rPr>
              <a:t>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865567" y="4965323"/>
            <a:ext cx="140652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60" dirty="0">
                <a:latin typeface="Symbol"/>
                <a:cs typeface="Symbol"/>
              </a:rPr>
              <a:t>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2400" spc="165" baseline="6944" dirty="0">
                <a:latin typeface="Symbol"/>
                <a:cs typeface="Symbol"/>
              </a:rPr>
              <a:t></a:t>
            </a:r>
            <a:r>
              <a:rPr sz="2400" spc="165" baseline="6944" dirty="0">
                <a:latin typeface="Times New Roman"/>
                <a:cs typeface="Times New Roman"/>
              </a:rPr>
              <a:t> </a:t>
            </a:r>
            <a:r>
              <a:rPr sz="1600" spc="114" dirty="0">
                <a:latin typeface="Times New Roman"/>
                <a:cs typeface="Times New Roman"/>
              </a:rPr>
              <a:t>2</a:t>
            </a:r>
            <a:r>
              <a:rPr sz="2400" spc="172" baseline="1736" dirty="0">
                <a:latin typeface="Symbol"/>
                <a:cs typeface="Symbol"/>
              </a:rPr>
              <a:t></a:t>
            </a:r>
            <a:r>
              <a:rPr sz="2400" spc="172" baseline="1736" dirty="0">
                <a:latin typeface="Times New Roman"/>
                <a:cs typeface="Times New Roman"/>
              </a:rPr>
              <a:t> </a:t>
            </a:r>
            <a:r>
              <a:rPr sz="2400" spc="292" baseline="34722" dirty="0">
                <a:latin typeface="Times New Roman"/>
                <a:cs typeface="Times New Roman"/>
              </a:rPr>
              <a:t>C </a:t>
            </a:r>
            <a:r>
              <a:rPr sz="2400" spc="165" baseline="1736" dirty="0">
                <a:latin typeface="Symbol"/>
                <a:cs typeface="Symbol"/>
              </a:rPr>
              <a:t></a:t>
            </a:r>
            <a:r>
              <a:rPr sz="2400" spc="165" baseline="1736" dirty="0">
                <a:latin typeface="Times New Roman"/>
                <a:cs typeface="Times New Roman"/>
              </a:rPr>
              <a:t> </a:t>
            </a:r>
            <a:r>
              <a:rPr sz="2400" spc="301" baseline="34722" dirty="0">
                <a:latin typeface="Symbol"/>
                <a:cs typeface="Symbol"/>
              </a:rPr>
              <a:t></a:t>
            </a:r>
            <a:r>
              <a:rPr sz="2400" spc="367" baseline="34722" dirty="0">
                <a:latin typeface="Times New Roman"/>
                <a:cs typeface="Times New Roman"/>
              </a:rPr>
              <a:t> </a:t>
            </a:r>
            <a:r>
              <a:rPr sz="2400" spc="165" baseline="6944" dirty="0">
                <a:latin typeface="Symbol"/>
                <a:cs typeface="Symbol"/>
              </a:rPr>
              <a:t></a:t>
            </a:r>
            <a:endParaRPr sz="2400" baseline="6944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28010" y="5097175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28010" y="4899133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28010" y="5234954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628010" y="4766735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565875" y="5097175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65875" y="5234954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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565875" y="4766735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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409210" y="5043903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09210" y="4957784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963470" y="5043903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963470" y="5176284"/>
            <a:ext cx="563881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15567" algn="l"/>
              </a:tabLst>
            </a:pPr>
            <a:r>
              <a:rPr sz="1600" spc="110" dirty="0">
                <a:latin typeface="Symbol"/>
                <a:cs typeface="Symbol"/>
              </a:rPr>
              <a:t>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000" spc="75" dirty="0">
                <a:latin typeface="Times New Roman"/>
                <a:cs typeface="Times New Roman"/>
              </a:rPr>
              <a:t>n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99756" y="5123548"/>
            <a:ext cx="1905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200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963470" y="4825403"/>
            <a:ext cx="563881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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2400" spc="301" baseline="-3472" dirty="0">
                <a:latin typeface="Symbol"/>
                <a:cs typeface="Symbol"/>
              </a:rPr>
              <a:t></a:t>
            </a:r>
            <a:r>
              <a:rPr sz="2400" spc="705" baseline="-3472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565875" y="4965323"/>
            <a:ext cx="51562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270" baseline="17361" dirty="0">
                <a:latin typeface="Symbol"/>
                <a:cs typeface="Symbol"/>
              </a:rPr>
              <a:t></a:t>
            </a:r>
            <a:r>
              <a:rPr sz="1600" spc="181" dirty="0">
                <a:latin typeface="Times New Roman"/>
                <a:cs typeface="Times New Roman"/>
              </a:rPr>
              <a:t>1</a:t>
            </a:r>
            <a:r>
              <a:rPr sz="1600" spc="181" dirty="0">
                <a:latin typeface="Symbol"/>
                <a:cs typeface="Symbol"/>
              </a:rPr>
              <a:t>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2400" spc="165" baseline="1736" dirty="0">
                <a:latin typeface="Symbol"/>
                <a:cs typeface="Symbol"/>
              </a:rPr>
              <a:t></a:t>
            </a:r>
            <a:endParaRPr sz="2400" baseline="1736">
              <a:latin typeface="Symbol"/>
              <a:cs typeface="Symbo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203289" y="4440067"/>
            <a:ext cx="320548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635612" algn="l"/>
                <a:tab pos="3191858" algn="l"/>
              </a:tabLst>
            </a:pPr>
            <a:r>
              <a:rPr sz="2400" spc="240" baseline="-20833" dirty="0">
                <a:latin typeface="Symbol"/>
                <a:cs typeface="Symbol"/>
              </a:rPr>
              <a:t></a:t>
            </a:r>
            <a:r>
              <a:rPr sz="1600" u="sng" spc="160" dirty="0">
                <a:latin typeface="Times New Roman"/>
                <a:cs typeface="Times New Roman"/>
              </a:rPr>
              <a:t> 	</a:t>
            </a:r>
            <a:r>
              <a:rPr sz="1600" u="sng" spc="145" dirty="0">
                <a:latin typeface="Times New Roman"/>
                <a:cs typeface="Times New Roman"/>
              </a:rPr>
              <a:t>k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282796" y="3687161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282796" y="3819558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282797" y="3373619"/>
            <a:ext cx="198756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60">
              <a:lnSpc>
                <a:spcPts val="795"/>
              </a:lnSpc>
            </a:pPr>
            <a:r>
              <a:rPr sz="1000" spc="7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  <a:p>
            <a:pPr marL="12699">
              <a:lnSpc>
                <a:spcPts val="1575"/>
              </a:lnSpc>
            </a:pP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163136" y="3687161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163136" y="3819558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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163136" y="3430992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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535728" y="3747972"/>
            <a:ext cx="62801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50175" algn="l"/>
              </a:tabLst>
            </a:pPr>
            <a:r>
              <a:rPr sz="1600" spc="195" dirty="0">
                <a:latin typeface="Times New Roman"/>
                <a:cs typeface="Times New Roman"/>
              </a:rPr>
              <a:t>C	</a:t>
            </a:r>
            <a:r>
              <a:rPr sz="1600" spc="200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399448" y="3669942"/>
            <a:ext cx="5518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6365" algn="l"/>
              </a:tabLst>
            </a:pPr>
            <a:r>
              <a:rPr sz="1600" spc="110" dirty="0">
                <a:latin typeface="Symbol"/>
                <a:cs typeface="Symbol"/>
              </a:rPr>
              <a:t>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399447" y="3802340"/>
            <a:ext cx="83693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16837" algn="l"/>
                <a:tab pos="753042" algn="l"/>
              </a:tabLst>
            </a:pPr>
            <a:r>
              <a:rPr sz="1600" spc="110" dirty="0">
                <a:latin typeface="Symbol"/>
                <a:cs typeface="Symbol"/>
              </a:rPr>
              <a:t>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000" spc="66" dirty="0">
                <a:latin typeface="Times New Roman"/>
                <a:cs typeface="Times New Roman"/>
              </a:rPr>
              <a:t>c </a:t>
            </a:r>
            <a:r>
              <a:rPr sz="1000" spc="49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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000" spc="75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399448" y="3448226"/>
            <a:ext cx="5518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46365" algn="l"/>
              </a:tabLst>
            </a:pPr>
            <a:r>
              <a:rPr sz="1600" spc="110" dirty="0">
                <a:latin typeface="Symbol"/>
                <a:cs typeface="Symbol"/>
              </a:rPr>
              <a:t>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994344" y="3589759"/>
            <a:ext cx="140652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60" dirty="0">
                <a:latin typeface="Symbol"/>
                <a:cs typeface="Symbol"/>
              </a:rPr>
              <a:t>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2400" spc="165" baseline="6944" dirty="0">
                <a:latin typeface="Symbol"/>
                <a:cs typeface="Symbol"/>
              </a:rPr>
              <a:t></a:t>
            </a:r>
            <a:r>
              <a:rPr sz="2400" spc="165" baseline="6944" dirty="0">
                <a:latin typeface="Times New Roman"/>
                <a:cs typeface="Times New Roman"/>
              </a:rPr>
              <a:t> </a:t>
            </a:r>
            <a:r>
              <a:rPr sz="1600" spc="114" dirty="0">
                <a:latin typeface="Times New Roman"/>
                <a:cs typeface="Times New Roman"/>
              </a:rPr>
              <a:t>2</a:t>
            </a:r>
            <a:r>
              <a:rPr sz="2400" spc="172" baseline="1736" dirty="0">
                <a:latin typeface="Symbol"/>
                <a:cs typeface="Symbol"/>
              </a:rPr>
              <a:t></a:t>
            </a:r>
            <a:r>
              <a:rPr sz="2400" spc="172" baseline="1736" dirty="0">
                <a:latin typeface="Times New Roman"/>
                <a:cs typeface="Times New Roman"/>
              </a:rPr>
              <a:t> </a:t>
            </a:r>
            <a:r>
              <a:rPr sz="2400" spc="292" baseline="34722" dirty="0">
                <a:latin typeface="Times New Roman"/>
                <a:cs typeface="Times New Roman"/>
              </a:rPr>
              <a:t>C </a:t>
            </a:r>
            <a:r>
              <a:rPr sz="2400" spc="165" baseline="1736" dirty="0">
                <a:latin typeface="Symbol"/>
                <a:cs typeface="Symbol"/>
              </a:rPr>
              <a:t></a:t>
            </a:r>
            <a:r>
              <a:rPr sz="2400" spc="165" baseline="1736" dirty="0">
                <a:latin typeface="Times New Roman"/>
                <a:cs typeface="Times New Roman"/>
              </a:rPr>
              <a:t> </a:t>
            </a:r>
            <a:r>
              <a:rPr sz="2400" spc="301" baseline="34722" dirty="0">
                <a:latin typeface="Symbol"/>
                <a:cs typeface="Symbol"/>
              </a:rPr>
              <a:t></a:t>
            </a:r>
            <a:r>
              <a:rPr sz="2400" spc="367" baseline="34722" dirty="0">
                <a:latin typeface="Times New Roman"/>
                <a:cs typeface="Times New Roman"/>
              </a:rPr>
              <a:t> </a:t>
            </a:r>
            <a:r>
              <a:rPr sz="2400" spc="165" baseline="6944" dirty="0">
                <a:latin typeface="Symbol"/>
                <a:cs typeface="Symbol"/>
              </a:rPr>
              <a:t></a:t>
            </a:r>
            <a:endParaRPr sz="2400" baseline="6944">
              <a:latin typeface="Symbol"/>
              <a:cs typeface="Symbo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756799" y="3721616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756799" y="3523557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756800" y="3859378"/>
            <a:ext cx="235585" cy="542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  <a:p>
            <a:pPr marL="44446">
              <a:spcBef>
                <a:spcPts val="400"/>
              </a:spcBef>
            </a:pPr>
            <a:r>
              <a:rPr sz="1600" spc="-45" dirty="0">
                <a:latin typeface="Times New Roman"/>
                <a:cs typeface="Times New Roman"/>
              </a:rPr>
              <a:t>F</a:t>
            </a:r>
            <a:r>
              <a:rPr sz="1500" spc="113" baseline="-23391" dirty="0">
                <a:latin typeface="Times New Roman"/>
                <a:cs typeface="Times New Roman"/>
              </a:rPr>
              <a:t>o</a:t>
            </a:r>
            <a:endParaRPr sz="1500" baseline="-23391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641140" y="3333798"/>
            <a:ext cx="31496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475"/>
              </a:lnSpc>
            </a:pPr>
            <a:r>
              <a:rPr sz="1000" spc="75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  <a:p>
            <a:pPr marL="12699">
              <a:lnSpc>
                <a:spcPts val="1255"/>
              </a:lnSpc>
            </a:pPr>
            <a:r>
              <a:rPr sz="1000" spc="75" dirty="0">
                <a:latin typeface="Times New Roman"/>
                <a:cs typeface="Times New Roman"/>
              </a:rPr>
              <a:t>2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2400" spc="165" baseline="-22569" dirty="0">
                <a:latin typeface="Symbol"/>
                <a:cs typeface="Symbol"/>
              </a:rPr>
              <a:t></a:t>
            </a:r>
            <a:endParaRPr sz="2400" baseline="-22569">
              <a:latin typeface="Symbol"/>
              <a:cs typeface="Symbo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694653" y="3721616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694653" y="3859379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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694653" y="3391171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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537988" y="3668323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537988" y="3582226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092248" y="3668323"/>
            <a:ext cx="1181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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092248" y="3800720"/>
            <a:ext cx="563881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15567" algn="l"/>
              </a:tabLst>
            </a:pPr>
            <a:r>
              <a:rPr sz="1600" spc="110" dirty="0">
                <a:latin typeface="Symbol"/>
                <a:cs typeface="Symbol"/>
              </a:rPr>
              <a:t></a:t>
            </a:r>
            <a:r>
              <a:rPr sz="1600" spc="110" dirty="0">
                <a:latin typeface="Times New Roman"/>
                <a:cs typeface="Times New Roman"/>
              </a:rPr>
              <a:t>	</a:t>
            </a:r>
            <a:r>
              <a:rPr sz="1000" spc="75" dirty="0">
                <a:latin typeface="Times New Roman"/>
                <a:cs typeface="Times New Roman"/>
              </a:rPr>
              <a:t>n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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228546" y="3747974"/>
            <a:ext cx="19050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200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092248" y="3449828"/>
            <a:ext cx="563881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10" dirty="0">
                <a:latin typeface="Symbol"/>
                <a:cs typeface="Symbol"/>
              </a:rPr>
              <a:t>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2400" spc="301" baseline="-3472" dirty="0">
                <a:latin typeface="Symbol"/>
                <a:cs typeface="Symbol"/>
              </a:rPr>
              <a:t></a:t>
            </a:r>
            <a:r>
              <a:rPr sz="2400" spc="705" baseline="-3472" dirty="0">
                <a:latin typeface="Times New Roman"/>
                <a:cs typeface="Times New Roman"/>
              </a:rPr>
              <a:t> </a:t>
            </a:r>
            <a:r>
              <a:rPr sz="1600" spc="110" dirty="0">
                <a:latin typeface="Symbol"/>
                <a:cs typeface="Symbol"/>
              </a:rPr>
              <a:t>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694653" y="3589759"/>
            <a:ext cx="51562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270" baseline="17361" dirty="0">
                <a:latin typeface="Symbol"/>
                <a:cs typeface="Symbol"/>
              </a:rPr>
              <a:t></a:t>
            </a:r>
            <a:r>
              <a:rPr sz="1600" spc="181" dirty="0">
                <a:latin typeface="Times New Roman"/>
                <a:cs typeface="Times New Roman"/>
              </a:rPr>
              <a:t>1</a:t>
            </a:r>
            <a:r>
              <a:rPr sz="1600" spc="181" dirty="0">
                <a:latin typeface="Symbol"/>
                <a:cs typeface="Symbol"/>
              </a:rPr>
              <a:t>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2400" spc="165" baseline="1736" dirty="0">
                <a:latin typeface="Symbol"/>
                <a:cs typeface="Symbol"/>
              </a:rPr>
              <a:t></a:t>
            </a:r>
            <a:endParaRPr sz="2400" baseline="1736">
              <a:latin typeface="Symbol"/>
              <a:cs typeface="Symbo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332079" y="3141994"/>
            <a:ext cx="157481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160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874456" y="2588218"/>
            <a:ext cx="52260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77156" algn="l"/>
              </a:tabLst>
            </a:pPr>
            <a:r>
              <a:rPr sz="1600" spc="210" dirty="0">
                <a:latin typeface="Times New Roman"/>
                <a:cs typeface="Times New Roman"/>
              </a:rPr>
              <a:t>X	</a:t>
            </a:r>
            <a:r>
              <a:rPr sz="1600" spc="160" dirty="0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dirty="0"/>
              <a:t>Frequency</a:t>
            </a:r>
            <a:r>
              <a:rPr spc="-66" dirty="0"/>
              <a:t> </a:t>
            </a:r>
            <a:r>
              <a:rPr spc="-10" dirty="0"/>
              <a:t>Response</a:t>
            </a:r>
          </a:p>
        </p:txBody>
      </p:sp>
      <p:sp>
        <p:nvSpPr>
          <p:cNvPr id="3" name="object 3"/>
          <p:cNvSpPr/>
          <p:nvPr/>
        </p:nvSpPr>
        <p:spPr>
          <a:xfrm>
            <a:off x="941888" y="4854065"/>
            <a:ext cx="2298065" cy="214629"/>
          </a:xfrm>
          <a:custGeom>
            <a:avLst/>
            <a:gdLst/>
            <a:ahLst/>
            <a:cxnLst/>
            <a:rect l="l" t="t" r="r" b="b"/>
            <a:pathLst>
              <a:path w="2298065" h="214629">
                <a:moveTo>
                  <a:pt x="0" y="214040"/>
                </a:moveTo>
                <a:lnTo>
                  <a:pt x="2298054" y="214040"/>
                </a:lnTo>
                <a:lnTo>
                  <a:pt x="2298054" y="0"/>
                </a:lnTo>
                <a:lnTo>
                  <a:pt x="0" y="0"/>
                </a:lnTo>
                <a:lnTo>
                  <a:pt x="0" y="21404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95251" y="4256458"/>
            <a:ext cx="607060" cy="516890"/>
          </a:xfrm>
          <a:custGeom>
            <a:avLst/>
            <a:gdLst/>
            <a:ahLst/>
            <a:cxnLst/>
            <a:rect l="l" t="t" r="r" b="b"/>
            <a:pathLst>
              <a:path w="607060" h="516889">
                <a:moveTo>
                  <a:pt x="0" y="516726"/>
                </a:moveTo>
                <a:lnTo>
                  <a:pt x="606971" y="516726"/>
                </a:lnTo>
                <a:lnTo>
                  <a:pt x="606971" y="0"/>
                </a:lnTo>
                <a:lnTo>
                  <a:pt x="0" y="0"/>
                </a:lnTo>
                <a:lnTo>
                  <a:pt x="0" y="516726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83345" y="4244202"/>
            <a:ext cx="643255" cy="553720"/>
          </a:xfrm>
          <a:custGeom>
            <a:avLst/>
            <a:gdLst/>
            <a:ahLst/>
            <a:cxnLst/>
            <a:rect l="l" t="t" r="r" b="b"/>
            <a:pathLst>
              <a:path w="643255" h="553720">
                <a:moveTo>
                  <a:pt x="639066" y="549403"/>
                </a:moveTo>
                <a:lnTo>
                  <a:pt x="4108" y="549403"/>
                </a:lnTo>
                <a:lnTo>
                  <a:pt x="8217" y="553494"/>
                </a:lnTo>
                <a:lnTo>
                  <a:pt x="639066" y="553494"/>
                </a:lnTo>
                <a:lnTo>
                  <a:pt x="639066" y="549403"/>
                </a:lnTo>
                <a:close/>
              </a:path>
              <a:path w="643255" h="553720">
                <a:moveTo>
                  <a:pt x="11905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549403"/>
                </a:lnTo>
                <a:lnTo>
                  <a:pt x="643108" y="549403"/>
                </a:lnTo>
                <a:lnTo>
                  <a:pt x="643108" y="541238"/>
                </a:lnTo>
                <a:lnTo>
                  <a:pt x="24248" y="541238"/>
                </a:lnTo>
                <a:lnTo>
                  <a:pt x="11905" y="528982"/>
                </a:lnTo>
                <a:lnTo>
                  <a:pt x="24248" y="528982"/>
                </a:lnTo>
                <a:lnTo>
                  <a:pt x="24248" y="24110"/>
                </a:lnTo>
                <a:lnTo>
                  <a:pt x="11905" y="24110"/>
                </a:lnTo>
                <a:lnTo>
                  <a:pt x="11905" y="0"/>
                </a:lnTo>
                <a:close/>
              </a:path>
              <a:path w="643255" h="553720">
                <a:moveTo>
                  <a:pt x="24248" y="528982"/>
                </a:moveTo>
                <a:lnTo>
                  <a:pt x="11905" y="528982"/>
                </a:lnTo>
                <a:lnTo>
                  <a:pt x="24248" y="541238"/>
                </a:lnTo>
                <a:lnTo>
                  <a:pt x="24248" y="528982"/>
                </a:lnTo>
                <a:close/>
              </a:path>
              <a:path w="643255" h="553720">
                <a:moveTo>
                  <a:pt x="618859" y="528982"/>
                </a:moveTo>
                <a:lnTo>
                  <a:pt x="24248" y="528982"/>
                </a:lnTo>
                <a:lnTo>
                  <a:pt x="24248" y="541238"/>
                </a:lnTo>
                <a:lnTo>
                  <a:pt x="618859" y="541238"/>
                </a:lnTo>
                <a:lnTo>
                  <a:pt x="618859" y="528982"/>
                </a:lnTo>
                <a:close/>
              </a:path>
              <a:path w="643255" h="553720">
                <a:moveTo>
                  <a:pt x="618859" y="12256"/>
                </a:moveTo>
                <a:lnTo>
                  <a:pt x="618859" y="541238"/>
                </a:lnTo>
                <a:lnTo>
                  <a:pt x="631152" y="528982"/>
                </a:lnTo>
                <a:lnTo>
                  <a:pt x="643108" y="528982"/>
                </a:lnTo>
                <a:lnTo>
                  <a:pt x="643108" y="24110"/>
                </a:lnTo>
                <a:lnTo>
                  <a:pt x="631152" y="24110"/>
                </a:lnTo>
                <a:lnTo>
                  <a:pt x="618859" y="12256"/>
                </a:lnTo>
                <a:close/>
              </a:path>
              <a:path w="643255" h="553720">
                <a:moveTo>
                  <a:pt x="643108" y="528982"/>
                </a:moveTo>
                <a:lnTo>
                  <a:pt x="631152" y="528982"/>
                </a:lnTo>
                <a:lnTo>
                  <a:pt x="618859" y="541238"/>
                </a:lnTo>
                <a:lnTo>
                  <a:pt x="643108" y="541238"/>
                </a:lnTo>
                <a:lnTo>
                  <a:pt x="643108" y="528982"/>
                </a:lnTo>
                <a:close/>
              </a:path>
              <a:path w="643255" h="553720">
                <a:moveTo>
                  <a:pt x="639066" y="0"/>
                </a:moveTo>
                <a:lnTo>
                  <a:pt x="11905" y="0"/>
                </a:lnTo>
                <a:lnTo>
                  <a:pt x="11905" y="24110"/>
                </a:lnTo>
                <a:lnTo>
                  <a:pt x="24248" y="12256"/>
                </a:lnTo>
                <a:lnTo>
                  <a:pt x="643108" y="12256"/>
                </a:lnTo>
                <a:lnTo>
                  <a:pt x="643108" y="8165"/>
                </a:lnTo>
                <a:lnTo>
                  <a:pt x="639066" y="4091"/>
                </a:lnTo>
                <a:lnTo>
                  <a:pt x="639066" y="0"/>
                </a:lnTo>
                <a:close/>
              </a:path>
              <a:path w="643255" h="553720">
                <a:moveTo>
                  <a:pt x="24248" y="12256"/>
                </a:moveTo>
                <a:lnTo>
                  <a:pt x="11905" y="24110"/>
                </a:lnTo>
                <a:lnTo>
                  <a:pt x="24248" y="24110"/>
                </a:lnTo>
                <a:lnTo>
                  <a:pt x="24248" y="12256"/>
                </a:lnTo>
                <a:close/>
              </a:path>
              <a:path w="643255" h="553720">
                <a:moveTo>
                  <a:pt x="618859" y="12256"/>
                </a:moveTo>
                <a:lnTo>
                  <a:pt x="24248" y="12256"/>
                </a:lnTo>
                <a:lnTo>
                  <a:pt x="24248" y="24110"/>
                </a:lnTo>
                <a:lnTo>
                  <a:pt x="618859" y="24110"/>
                </a:lnTo>
                <a:lnTo>
                  <a:pt x="618859" y="12256"/>
                </a:lnTo>
                <a:close/>
              </a:path>
              <a:path w="643255" h="553720">
                <a:moveTo>
                  <a:pt x="643108" y="12256"/>
                </a:moveTo>
                <a:lnTo>
                  <a:pt x="618859" y="12256"/>
                </a:lnTo>
                <a:lnTo>
                  <a:pt x="631152" y="24110"/>
                </a:lnTo>
                <a:lnTo>
                  <a:pt x="643108" y="24110"/>
                </a:lnTo>
                <a:lnTo>
                  <a:pt x="643108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58423" y="4244201"/>
            <a:ext cx="433704" cy="166370"/>
          </a:xfrm>
          <a:custGeom>
            <a:avLst/>
            <a:gdLst/>
            <a:ahLst/>
            <a:cxnLst/>
            <a:rect l="l" t="t" r="r" b="b"/>
            <a:pathLst>
              <a:path w="433705" h="166370">
                <a:moveTo>
                  <a:pt x="429030" y="161762"/>
                </a:moveTo>
                <a:lnTo>
                  <a:pt x="48497" y="161762"/>
                </a:lnTo>
                <a:lnTo>
                  <a:pt x="52605" y="165837"/>
                </a:lnTo>
                <a:lnTo>
                  <a:pt x="429030" y="165837"/>
                </a:lnTo>
                <a:lnTo>
                  <a:pt x="429030" y="161762"/>
                </a:lnTo>
                <a:close/>
              </a:path>
              <a:path w="433705" h="166370">
                <a:moveTo>
                  <a:pt x="16435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47"/>
                </a:lnTo>
                <a:lnTo>
                  <a:pt x="44388" y="157671"/>
                </a:lnTo>
                <a:lnTo>
                  <a:pt x="44388" y="161762"/>
                </a:lnTo>
                <a:lnTo>
                  <a:pt x="433139" y="161762"/>
                </a:lnTo>
                <a:lnTo>
                  <a:pt x="433139" y="149506"/>
                </a:lnTo>
                <a:lnTo>
                  <a:pt x="69040" y="149506"/>
                </a:lnTo>
                <a:lnTo>
                  <a:pt x="56714" y="141341"/>
                </a:lnTo>
                <a:lnTo>
                  <a:pt x="66453" y="141341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435" y="0"/>
                </a:lnTo>
                <a:close/>
              </a:path>
              <a:path w="433705" h="166370">
                <a:moveTo>
                  <a:pt x="66453" y="141341"/>
                </a:moveTo>
                <a:lnTo>
                  <a:pt x="56714" y="141341"/>
                </a:lnTo>
                <a:lnTo>
                  <a:pt x="69040" y="149506"/>
                </a:lnTo>
                <a:lnTo>
                  <a:pt x="66453" y="141341"/>
                </a:lnTo>
                <a:close/>
              </a:path>
              <a:path w="433705" h="166370">
                <a:moveTo>
                  <a:pt x="429030" y="141341"/>
                </a:moveTo>
                <a:lnTo>
                  <a:pt x="66453" y="141341"/>
                </a:lnTo>
                <a:lnTo>
                  <a:pt x="69040" y="149506"/>
                </a:lnTo>
                <a:lnTo>
                  <a:pt x="433139" y="149506"/>
                </a:lnTo>
                <a:lnTo>
                  <a:pt x="429030" y="145415"/>
                </a:lnTo>
                <a:lnTo>
                  <a:pt x="429030" y="141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8700" y="4236037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5">
                <a:moveTo>
                  <a:pt x="16030" y="0"/>
                </a:moveTo>
                <a:lnTo>
                  <a:pt x="4108" y="0"/>
                </a:lnTo>
                <a:lnTo>
                  <a:pt x="4108" y="4091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37"/>
                </a:lnTo>
                <a:lnTo>
                  <a:pt x="80963" y="270812"/>
                </a:lnTo>
                <a:lnTo>
                  <a:pt x="92885" y="270812"/>
                </a:lnTo>
                <a:lnTo>
                  <a:pt x="96994" y="266737"/>
                </a:lnTo>
                <a:lnTo>
                  <a:pt x="101102" y="266737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91"/>
                </a:lnTo>
                <a:lnTo>
                  <a:pt x="20139" y="4091"/>
                </a:lnTo>
                <a:lnTo>
                  <a:pt x="16030" y="0"/>
                </a:lnTo>
                <a:close/>
              </a:path>
              <a:path w="178435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5">
                <a:moveTo>
                  <a:pt x="173831" y="0"/>
                </a:moveTo>
                <a:lnTo>
                  <a:pt x="161505" y="0"/>
                </a:lnTo>
                <a:lnTo>
                  <a:pt x="157800" y="4091"/>
                </a:lnTo>
                <a:lnTo>
                  <a:pt x="153691" y="4091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91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35008" y="4240128"/>
            <a:ext cx="178435" cy="271145"/>
          </a:xfrm>
          <a:custGeom>
            <a:avLst/>
            <a:gdLst/>
            <a:ahLst/>
            <a:cxnLst/>
            <a:rect l="l" t="t" r="r" b="b"/>
            <a:pathLst>
              <a:path w="178435" h="271145">
                <a:moveTo>
                  <a:pt x="16030" y="0"/>
                </a:moveTo>
                <a:lnTo>
                  <a:pt x="3704" y="0"/>
                </a:lnTo>
                <a:lnTo>
                  <a:pt x="3704" y="4074"/>
                </a:lnTo>
                <a:lnTo>
                  <a:pt x="0" y="8165"/>
                </a:lnTo>
                <a:lnTo>
                  <a:pt x="0" y="16330"/>
                </a:lnTo>
                <a:lnTo>
                  <a:pt x="76854" y="262646"/>
                </a:lnTo>
                <a:lnTo>
                  <a:pt x="80963" y="266721"/>
                </a:lnTo>
                <a:lnTo>
                  <a:pt x="80963" y="270812"/>
                </a:lnTo>
                <a:lnTo>
                  <a:pt x="92868" y="270812"/>
                </a:lnTo>
                <a:lnTo>
                  <a:pt x="96977" y="266721"/>
                </a:lnTo>
                <a:lnTo>
                  <a:pt x="101102" y="266721"/>
                </a:lnTo>
                <a:lnTo>
                  <a:pt x="101102" y="262646"/>
                </a:lnTo>
                <a:lnTo>
                  <a:pt x="103650" y="254481"/>
                </a:lnTo>
                <a:lnTo>
                  <a:pt x="76854" y="254481"/>
                </a:lnTo>
                <a:lnTo>
                  <a:pt x="88977" y="215619"/>
                </a:lnTo>
                <a:lnTo>
                  <a:pt x="24248" y="8165"/>
                </a:lnTo>
                <a:lnTo>
                  <a:pt x="24248" y="4074"/>
                </a:lnTo>
                <a:lnTo>
                  <a:pt x="20139" y="4074"/>
                </a:lnTo>
                <a:lnTo>
                  <a:pt x="16030" y="0"/>
                </a:lnTo>
                <a:close/>
              </a:path>
              <a:path w="178435" h="271145">
                <a:moveTo>
                  <a:pt x="88977" y="215619"/>
                </a:moveTo>
                <a:lnTo>
                  <a:pt x="76854" y="254481"/>
                </a:lnTo>
                <a:lnTo>
                  <a:pt x="101102" y="254481"/>
                </a:lnTo>
                <a:lnTo>
                  <a:pt x="88977" y="215619"/>
                </a:lnTo>
                <a:close/>
              </a:path>
              <a:path w="178435" h="271145">
                <a:moveTo>
                  <a:pt x="173831" y="0"/>
                </a:moveTo>
                <a:lnTo>
                  <a:pt x="161505" y="0"/>
                </a:lnTo>
                <a:lnTo>
                  <a:pt x="157800" y="4074"/>
                </a:lnTo>
                <a:lnTo>
                  <a:pt x="153691" y="4074"/>
                </a:lnTo>
                <a:lnTo>
                  <a:pt x="153691" y="8165"/>
                </a:lnTo>
                <a:lnTo>
                  <a:pt x="88977" y="215619"/>
                </a:lnTo>
                <a:lnTo>
                  <a:pt x="101102" y="254481"/>
                </a:lnTo>
                <a:lnTo>
                  <a:pt x="103650" y="254481"/>
                </a:lnTo>
                <a:lnTo>
                  <a:pt x="177940" y="16330"/>
                </a:lnTo>
                <a:lnTo>
                  <a:pt x="177940" y="8165"/>
                </a:lnTo>
                <a:lnTo>
                  <a:pt x="173831" y="4074"/>
                </a:lnTo>
                <a:lnTo>
                  <a:pt x="1738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25705" y="4240128"/>
            <a:ext cx="133985" cy="271145"/>
          </a:xfrm>
          <a:custGeom>
            <a:avLst/>
            <a:gdLst/>
            <a:ahLst/>
            <a:cxnLst/>
            <a:rect l="l" t="t" r="r" b="b"/>
            <a:pathLst>
              <a:path w="133985" h="271145">
                <a:moveTo>
                  <a:pt x="16014" y="117231"/>
                </a:moveTo>
                <a:lnTo>
                  <a:pt x="4108" y="117231"/>
                </a:lnTo>
                <a:lnTo>
                  <a:pt x="4108" y="121305"/>
                </a:lnTo>
                <a:lnTo>
                  <a:pt x="0" y="125396"/>
                </a:lnTo>
                <a:lnTo>
                  <a:pt x="0" y="133561"/>
                </a:lnTo>
                <a:lnTo>
                  <a:pt x="36153" y="262646"/>
                </a:lnTo>
                <a:lnTo>
                  <a:pt x="40262" y="266721"/>
                </a:lnTo>
                <a:lnTo>
                  <a:pt x="40262" y="270812"/>
                </a:lnTo>
                <a:lnTo>
                  <a:pt x="52589" y="270812"/>
                </a:lnTo>
                <a:lnTo>
                  <a:pt x="56697" y="266721"/>
                </a:lnTo>
                <a:lnTo>
                  <a:pt x="60806" y="266721"/>
                </a:lnTo>
                <a:lnTo>
                  <a:pt x="60806" y="262646"/>
                </a:lnTo>
                <a:lnTo>
                  <a:pt x="63218" y="254481"/>
                </a:lnTo>
                <a:lnTo>
                  <a:pt x="36153" y="254481"/>
                </a:lnTo>
                <a:lnTo>
                  <a:pt x="48772" y="211990"/>
                </a:lnTo>
                <a:lnTo>
                  <a:pt x="24248" y="125396"/>
                </a:lnTo>
                <a:lnTo>
                  <a:pt x="24248" y="121305"/>
                </a:lnTo>
                <a:lnTo>
                  <a:pt x="20122" y="121305"/>
                </a:lnTo>
                <a:lnTo>
                  <a:pt x="16014" y="117231"/>
                </a:lnTo>
                <a:close/>
              </a:path>
              <a:path w="133985" h="271145">
                <a:moveTo>
                  <a:pt x="48772" y="211990"/>
                </a:moveTo>
                <a:lnTo>
                  <a:pt x="36153" y="254481"/>
                </a:lnTo>
                <a:lnTo>
                  <a:pt x="60806" y="254481"/>
                </a:lnTo>
                <a:lnTo>
                  <a:pt x="48772" y="211990"/>
                </a:lnTo>
                <a:close/>
              </a:path>
              <a:path w="133985" h="271145">
                <a:moveTo>
                  <a:pt x="129443" y="0"/>
                </a:moveTo>
                <a:lnTo>
                  <a:pt x="117117" y="0"/>
                </a:lnTo>
                <a:lnTo>
                  <a:pt x="113008" y="4074"/>
                </a:lnTo>
                <a:lnTo>
                  <a:pt x="109303" y="4074"/>
                </a:lnTo>
                <a:lnTo>
                  <a:pt x="109303" y="8165"/>
                </a:lnTo>
                <a:lnTo>
                  <a:pt x="48772" y="211990"/>
                </a:lnTo>
                <a:lnTo>
                  <a:pt x="60806" y="254481"/>
                </a:lnTo>
                <a:lnTo>
                  <a:pt x="63218" y="254481"/>
                </a:lnTo>
                <a:lnTo>
                  <a:pt x="133552" y="16330"/>
                </a:lnTo>
                <a:lnTo>
                  <a:pt x="133552" y="8165"/>
                </a:lnTo>
                <a:lnTo>
                  <a:pt x="129443" y="4074"/>
                </a:lnTo>
                <a:lnTo>
                  <a:pt x="1294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36273" y="4373487"/>
            <a:ext cx="509904" cy="0"/>
          </a:xfrm>
          <a:custGeom>
            <a:avLst/>
            <a:gdLst/>
            <a:ahLst/>
            <a:cxnLst/>
            <a:rect l="l" t="t" r="r" b="b"/>
            <a:pathLst>
              <a:path w="509905">
                <a:moveTo>
                  <a:pt x="0" y="0"/>
                </a:moveTo>
                <a:lnTo>
                  <a:pt x="509556" y="0"/>
                </a:lnTo>
              </a:path>
            </a:pathLst>
          </a:custGeom>
          <a:ln w="24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12024" y="4862230"/>
            <a:ext cx="2144394" cy="0"/>
          </a:xfrm>
          <a:custGeom>
            <a:avLst/>
            <a:gdLst/>
            <a:ahLst/>
            <a:cxnLst/>
            <a:rect l="l" t="t" r="r" b="b"/>
            <a:pathLst>
              <a:path w="2144395">
                <a:moveTo>
                  <a:pt x="0" y="0"/>
                </a:moveTo>
                <a:lnTo>
                  <a:pt x="2143924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80961" y="4785441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248" y="0"/>
                </a:moveTo>
                <a:lnTo>
                  <a:pt x="15273" y="2800"/>
                </a:lnTo>
                <a:lnTo>
                  <a:pt x="7514" y="10158"/>
                </a:lnTo>
                <a:lnTo>
                  <a:pt x="2060" y="20505"/>
                </a:lnTo>
                <a:lnTo>
                  <a:pt x="0" y="32275"/>
                </a:lnTo>
                <a:lnTo>
                  <a:pt x="2060" y="44205"/>
                </a:lnTo>
                <a:lnTo>
                  <a:pt x="7514" y="54528"/>
                </a:lnTo>
                <a:lnTo>
                  <a:pt x="15273" y="61790"/>
                </a:lnTo>
                <a:lnTo>
                  <a:pt x="24248" y="64534"/>
                </a:lnTo>
                <a:lnTo>
                  <a:pt x="33081" y="61790"/>
                </a:lnTo>
                <a:lnTo>
                  <a:pt x="40856" y="54528"/>
                </a:lnTo>
                <a:lnTo>
                  <a:pt x="46389" y="44205"/>
                </a:lnTo>
                <a:lnTo>
                  <a:pt x="48497" y="32275"/>
                </a:lnTo>
                <a:lnTo>
                  <a:pt x="46389" y="20505"/>
                </a:lnTo>
                <a:lnTo>
                  <a:pt x="40856" y="10158"/>
                </a:lnTo>
                <a:lnTo>
                  <a:pt x="33081" y="2800"/>
                </a:lnTo>
                <a:lnTo>
                  <a:pt x="24248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68670" y="477318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538" y="89046"/>
                </a:moveTo>
                <a:lnTo>
                  <a:pt x="15997" y="89046"/>
                </a:lnTo>
                <a:lnTo>
                  <a:pt x="15997" y="93137"/>
                </a:lnTo>
                <a:lnTo>
                  <a:pt x="32499" y="97212"/>
                </a:lnTo>
                <a:lnTo>
                  <a:pt x="52538" y="89046"/>
                </a:lnTo>
                <a:close/>
              </a:path>
              <a:path w="81280" h="97789">
                <a:moveTo>
                  <a:pt x="60789" y="89046"/>
                </a:moveTo>
                <a:lnTo>
                  <a:pt x="52538" y="89046"/>
                </a:lnTo>
                <a:lnTo>
                  <a:pt x="48497" y="93137"/>
                </a:lnTo>
                <a:lnTo>
                  <a:pt x="60789" y="93137"/>
                </a:lnTo>
                <a:lnTo>
                  <a:pt x="60789" y="89046"/>
                </a:lnTo>
                <a:close/>
              </a:path>
              <a:path w="81280" h="97789">
                <a:moveTo>
                  <a:pt x="64999" y="8165"/>
                </a:moveTo>
                <a:lnTo>
                  <a:pt x="64999" y="12256"/>
                </a:lnTo>
                <a:lnTo>
                  <a:pt x="8251" y="12256"/>
                </a:lnTo>
                <a:lnTo>
                  <a:pt x="4041" y="20421"/>
                </a:lnTo>
                <a:lnTo>
                  <a:pt x="0" y="24512"/>
                </a:lnTo>
                <a:lnTo>
                  <a:pt x="0" y="48606"/>
                </a:lnTo>
                <a:lnTo>
                  <a:pt x="4041" y="76790"/>
                </a:lnTo>
                <a:lnTo>
                  <a:pt x="8251" y="80881"/>
                </a:lnTo>
                <a:lnTo>
                  <a:pt x="12292" y="89046"/>
                </a:lnTo>
                <a:lnTo>
                  <a:pt x="28289" y="89046"/>
                </a:lnTo>
                <a:lnTo>
                  <a:pt x="32499" y="76790"/>
                </a:lnTo>
                <a:lnTo>
                  <a:pt x="32499" y="72716"/>
                </a:lnTo>
                <a:lnTo>
                  <a:pt x="28289" y="68625"/>
                </a:lnTo>
                <a:lnTo>
                  <a:pt x="24248" y="60862"/>
                </a:lnTo>
                <a:lnTo>
                  <a:pt x="20207" y="60862"/>
                </a:lnTo>
                <a:lnTo>
                  <a:pt x="24248" y="48606"/>
                </a:lnTo>
                <a:lnTo>
                  <a:pt x="24248" y="32275"/>
                </a:lnTo>
                <a:lnTo>
                  <a:pt x="28289" y="28586"/>
                </a:lnTo>
                <a:lnTo>
                  <a:pt x="28289" y="24512"/>
                </a:lnTo>
                <a:lnTo>
                  <a:pt x="32499" y="24512"/>
                </a:lnTo>
                <a:lnTo>
                  <a:pt x="32499" y="20421"/>
                </a:lnTo>
                <a:lnTo>
                  <a:pt x="76787" y="20421"/>
                </a:lnTo>
                <a:lnTo>
                  <a:pt x="64999" y="8165"/>
                </a:lnTo>
                <a:close/>
              </a:path>
              <a:path w="81280" h="97789">
                <a:moveTo>
                  <a:pt x="40751" y="72716"/>
                </a:moveTo>
                <a:lnTo>
                  <a:pt x="32499" y="76790"/>
                </a:lnTo>
                <a:lnTo>
                  <a:pt x="28289" y="89046"/>
                </a:lnTo>
                <a:lnTo>
                  <a:pt x="48497" y="80881"/>
                </a:lnTo>
                <a:lnTo>
                  <a:pt x="44616" y="76790"/>
                </a:lnTo>
                <a:lnTo>
                  <a:pt x="44455" y="76790"/>
                </a:lnTo>
                <a:lnTo>
                  <a:pt x="44455" y="76621"/>
                </a:lnTo>
                <a:lnTo>
                  <a:pt x="40751" y="72716"/>
                </a:lnTo>
                <a:close/>
              </a:path>
              <a:path w="81280" h="97789">
                <a:moveTo>
                  <a:pt x="72745" y="72716"/>
                </a:moveTo>
                <a:lnTo>
                  <a:pt x="44455" y="72716"/>
                </a:lnTo>
                <a:lnTo>
                  <a:pt x="44616" y="76790"/>
                </a:lnTo>
                <a:lnTo>
                  <a:pt x="48497" y="80881"/>
                </a:lnTo>
                <a:lnTo>
                  <a:pt x="28289" y="89046"/>
                </a:lnTo>
                <a:lnTo>
                  <a:pt x="64999" y="89046"/>
                </a:lnTo>
                <a:lnTo>
                  <a:pt x="64999" y="84955"/>
                </a:lnTo>
                <a:lnTo>
                  <a:pt x="68704" y="84955"/>
                </a:lnTo>
                <a:lnTo>
                  <a:pt x="68704" y="80881"/>
                </a:lnTo>
                <a:lnTo>
                  <a:pt x="72745" y="80881"/>
                </a:lnTo>
                <a:lnTo>
                  <a:pt x="72745" y="72716"/>
                </a:lnTo>
                <a:close/>
              </a:path>
              <a:path w="81280" h="97789">
                <a:moveTo>
                  <a:pt x="44455" y="76621"/>
                </a:moveTo>
                <a:lnTo>
                  <a:pt x="44455" y="76790"/>
                </a:lnTo>
                <a:lnTo>
                  <a:pt x="44616" y="76790"/>
                </a:lnTo>
                <a:lnTo>
                  <a:pt x="44455" y="76621"/>
                </a:lnTo>
                <a:close/>
              </a:path>
              <a:path w="81280" h="97789">
                <a:moveTo>
                  <a:pt x="80996" y="36349"/>
                </a:moveTo>
                <a:lnTo>
                  <a:pt x="72745" y="36349"/>
                </a:lnTo>
                <a:lnTo>
                  <a:pt x="64999" y="56771"/>
                </a:lnTo>
                <a:lnTo>
                  <a:pt x="56748" y="56771"/>
                </a:lnTo>
                <a:lnTo>
                  <a:pt x="56748" y="64953"/>
                </a:lnTo>
                <a:lnTo>
                  <a:pt x="52538" y="64953"/>
                </a:lnTo>
                <a:lnTo>
                  <a:pt x="52538" y="68625"/>
                </a:lnTo>
                <a:lnTo>
                  <a:pt x="48497" y="68625"/>
                </a:lnTo>
                <a:lnTo>
                  <a:pt x="48497" y="72716"/>
                </a:lnTo>
                <a:lnTo>
                  <a:pt x="76787" y="72716"/>
                </a:lnTo>
                <a:lnTo>
                  <a:pt x="76787" y="60862"/>
                </a:lnTo>
                <a:lnTo>
                  <a:pt x="72745" y="60862"/>
                </a:lnTo>
                <a:lnTo>
                  <a:pt x="80996" y="40440"/>
                </a:lnTo>
                <a:lnTo>
                  <a:pt x="80996" y="36349"/>
                </a:lnTo>
                <a:close/>
              </a:path>
              <a:path w="81280" h="97789">
                <a:moveTo>
                  <a:pt x="76787" y="56771"/>
                </a:moveTo>
                <a:lnTo>
                  <a:pt x="72745" y="60862"/>
                </a:lnTo>
                <a:lnTo>
                  <a:pt x="76787" y="60862"/>
                </a:lnTo>
                <a:lnTo>
                  <a:pt x="76787" y="56771"/>
                </a:lnTo>
                <a:close/>
              </a:path>
              <a:path w="81280" h="97789">
                <a:moveTo>
                  <a:pt x="60789" y="52605"/>
                </a:moveTo>
                <a:lnTo>
                  <a:pt x="60789" y="56771"/>
                </a:lnTo>
                <a:lnTo>
                  <a:pt x="64999" y="56771"/>
                </a:lnTo>
                <a:lnTo>
                  <a:pt x="60789" y="52605"/>
                </a:lnTo>
                <a:close/>
              </a:path>
              <a:path w="81280" h="97789">
                <a:moveTo>
                  <a:pt x="72745" y="36349"/>
                </a:moveTo>
                <a:lnTo>
                  <a:pt x="60789" y="40440"/>
                </a:lnTo>
                <a:lnTo>
                  <a:pt x="60789" y="52605"/>
                </a:lnTo>
                <a:lnTo>
                  <a:pt x="64999" y="56771"/>
                </a:lnTo>
                <a:lnTo>
                  <a:pt x="72745" y="36349"/>
                </a:lnTo>
                <a:close/>
              </a:path>
              <a:path w="81280" h="97789">
                <a:moveTo>
                  <a:pt x="80996" y="28586"/>
                </a:moveTo>
                <a:lnTo>
                  <a:pt x="52538" y="28586"/>
                </a:lnTo>
                <a:lnTo>
                  <a:pt x="56748" y="32275"/>
                </a:lnTo>
                <a:lnTo>
                  <a:pt x="52538" y="32275"/>
                </a:lnTo>
                <a:lnTo>
                  <a:pt x="56748" y="36349"/>
                </a:lnTo>
                <a:lnTo>
                  <a:pt x="56748" y="48606"/>
                </a:lnTo>
                <a:lnTo>
                  <a:pt x="60789" y="52605"/>
                </a:lnTo>
                <a:lnTo>
                  <a:pt x="60789" y="40440"/>
                </a:lnTo>
                <a:lnTo>
                  <a:pt x="72745" y="36349"/>
                </a:lnTo>
                <a:lnTo>
                  <a:pt x="80996" y="36349"/>
                </a:lnTo>
                <a:lnTo>
                  <a:pt x="80996" y="32275"/>
                </a:lnTo>
                <a:lnTo>
                  <a:pt x="56748" y="32275"/>
                </a:lnTo>
                <a:lnTo>
                  <a:pt x="52538" y="30393"/>
                </a:lnTo>
                <a:lnTo>
                  <a:pt x="80996" y="30393"/>
                </a:lnTo>
                <a:lnTo>
                  <a:pt x="80996" y="28586"/>
                </a:lnTo>
                <a:close/>
              </a:path>
              <a:path w="81280" h="97789">
                <a:moveTo>
                  <a:pt x="52538" y="28586"/>
                </a:moveTo>
                <a:lnTo>
                  <a:pt x="52538" y="30393"/>
                </a:lnTo>
                <a:lnTo>
                  <a:pt x="56748" y="32275"/>
                </a:lnTo>
                <a:lnTo>
                  <a:pt x="52538" y="28586"/>
                </a:lnTo>
                <a:close/>
              </a:path>
              <a:path w="81280" h="97789">
                <a:moveTo>
                  <a:pt x="76787" y="20421"/>
                </a:moveTo>
                <a:lnTo>
                  <a:pt x="44455" y="20421"/>
                </a:lnTo>
                <a:lnTo>
                  <a:pt x="44455" y="24512"/>
                </a:lnTo>
                <a:lnTo>
                  <a:pt x="48497" y="24512"/>
                </a:lnTo>
                <a:lnTo>
                  <a:pt x="48497" y="28586"/>
                </a:lnTo>
                <a:lnTo>
                  <a:pt x="52538" y="30393"/>
                </a:lnTo>
                <a:lnTo>
                  <a:pt x="52538" y="28586"/>
                </a:lnTo>
                <a:lnTo>
                  <a:pt x="80996" y="28586"/>
                </a:lnTo>
                <a:lnTo>
                  <a:pt x="76787" y="24512"/>
                </a:lnTo>
                <a:lnTo>
                  <a:pt x="76787" y="20421"/>
                </a:lnTo>
                <a:close/>
              </a:path>
              <a:path w="81280" h="97789">
                <a:moveTo>
                  <a:pt x="44455" y="20421"/>
                </a:moveTo>
                <a:lnTo>
                  <a:pt x="32499" y="20421"/>
                </a:lnTo>
                <a:lnTo>
                  <a:pt x="40751" y="24512"/>
                </a:lnTo>
                <a:lnTo>
                  <a:pt x="44455" y="20421"/>
                </a:lnTo>
                <a:close/>
              </a:path>
              <a:path w="81280" h="97789">
                <a:moveTo>
                  <a:pt x="64999" y="8165"/>
                </a:moveTo>
                <a:lnTo>
                  <a:pt x="12292" y="8165"/>
                </a:lnTo>
                <a:lnTo>
                  <a:pt x="12292" y="12256"/>
                </a:lnTo>
                <a:lnTo>
                  <a:pt x="64999" y="12256"/>
                </a:lnTo>
                <a:lnTo>
                  <a:pt x="64999" y="8165"/>
                </a:lnTo>
                <a:close/>
              </a:path>
              <a:path w="81280" h="97789">
                <a:moveTo>
                  <a:pt x="40751" y="0"/>
                </a:moveTo>
                <a:lnTo>
                  <a:pt x="15997" y="4091"/>
                </a:lnTo>
                <a:lnTo>
                  <a:pt x="15997" y="8165"/>
                </a:lnTo>
                <a:lnTo>
                  <a:pt x="60789" y="8165"/>
                </a:lnTo>
                <a:lnTo>
                  <a:pt x="60789" y="4091"/>
                </a:lnTo>
                <a:lnTo>
                  <a:pt x="407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43747" y="4785441"/>
            <a:ext cx="48896" cy="64769"/>
          </a:xfrm>
          <a:custGeom>
            <a:avLst/>
            <a:gdLst/>
            <a:ahLst/>
            <a:cxnLst/>
            <a:rect l="l" t="t" r="r" b="b"/>
            <a:pathLst>
              <a:path w="48894" h="64770">
                <a:moveTo>
                  <a:pt x="24652" y="0"/>
                </a:moveTo>
                <a:lnTo>
                  <a:pt x="15614" y="2800"/>
                </a:lnTo>
                <a:lnTo>
                  <a:pt x="7716" y="10158"/>
                </a:lnTo>
                <a:lnTo>
                  <a:pt x="2123" y="20505"/>
                </a:lnTo>
                <a:lnTo>
                  <a:pt x="0" y="32275"/>
                </a:lnTo>
                <a:lnTo>
                  <a:pt x="2123" y="44205"/>
                </a:lnTo>
                <a:lnTo>
                  <a:pt x="7716" y="54528"/>
                </a:lnTo>
                <a:lnTo>
                  <a:pt x="15614" y="61790"/>
                </a:lnTo>
                <a:lnTo>
                  <a:pt x="24652" y="64534"/>
                </a:lnTo>
                <a:lnTo>
                  <a:pt x="33485" y="61790"/>
                </a:lnTo>
                <a:lnTo>
                  <a:pt x="41260" y="54528"/>
                </a:lnTo>
                <a:lnTo>
                  <a:pt x="46793" y="44205"/>
                </a:lnTo>
                <a:lnTo>
                  <a:pt x="48901" y="32275"/>
                </a:lnTo>
                <a:lnTo>
                  <a:pt x="46793" y="20505"/>
                </a:lnTo>
                <a:lnTo>
                  <a:pt x="41260" y="10158"/>
                </a:lnTo>
                <a:lnTo>
                  <a:pt x="33485" y="2800"/>
                </a:lnTo>
                <a:lnTo>
                  <a:pt x="24652" y="0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31825" y="4773184"/>
            <a:ext cx="81280" cy="97790"/>
          </a:xfrm>
          <a:custGeom>
            <a:avLst/>
            <a:gdLst/>
            <a:ahLst/>
            <a:cxnLst/>
            <a:rect l="l" t="t" r="r" b="b"/>
            <a:pathLst>
              <a:path w="81280" h="97789">
                <a:moveTo>
                  <a:pt x="52572" y="89046"/>
                </a:moveTo>
                <a:lnTo>
                  <a:pt x="16030" y="89046"/>
                </a:lnTo>
                <a:lnTo>
                  <a:pt x="16030" y="93137"/>
                </a:lnTo>
                <a:lnTo>
                  <a:pt x="32533" y="97212"/>
                </a:lnTo>
                <a:lnTo>
                  <a:pt x="52572" y="89046"/>
                </a:lnTo>
                <a:close/>
              </a:path>
              <a:path w="81280" h="97789">
                <a:moveTo>
                  <a:pt x="60823" y="89046"/>
                </a:moveTo>
                <a:lnTo>
                  <a:pt x="52572" y="89046"/>
                </a:lnTo>
                <a:lnTo>
                  <a:pt x="48530" y="93137"/>
                </a:lnTo>
                <a:lnTo>
                  <a:pt x="60823" y="93137"/>
                </a:lnTo>
                <a:lnTo>
                  <a:pt x="60823" y="89046"/>
                </a:lnTo>
                <a:close/>
              </a:path>
              <a:path w="81280" h="97789">
                <a:moveTo>
                  <a:pt x="64528" y="8165"/>
                </a:moveTo>
                <a:lnTo>
                  <a:pt x="64528" y="12256"/>
                </a:lnTo>
                <a:lnTo>
                  <a:pt x="8234" y="12256"/>
                </a:lnTo>
                <a:lnTo>
                  <a:pt x="4108" y="20421"/>
                </a:lnTo>
                <a:lnTo>
                  <a:pt x="0" y="24512"/>
                </a:lnTo>
                <a:lnTo>
                  <a:pt x="0" y="48606"/>
                </a:lnTo>
                <a:lnTo>
                  <a:pt x="4108" y="76790"/>
                </a:lnTo>
                <a:lnTo>
                  <a:pt x="8234" y="80881"/>
                </a:lnTo>
                <a:lnTo>
                  <a:pt x="11922" y="89046"/>
                </a:lnTo>
                <a:lnTo>
                  <a:pt x="28323" y="89046"/>
                </a:lnTo>
                <a:lnTo>
                  <a:pt x="32533" y="76790"/>
                </a:lnTo>
                <a:lnTo>
                  <a:pt x="32533" y="72716"/>
                </a:lnTo>
                <a:lnTo>
                  <a:pt x="24282" y="60862"/>
                </a:lnTo>
                <a:lnTo>
                  <a:pt x="20139" y="60862"/>
                </a:lnTo>
                <a:lnTo>
                  <a:pt x="24282" y="48606"/>
                </a:lnTo>
                <a:lnTo>
                  <a:pt x="24282" y="32275"/>
                </a:lnTo>
                <a:lnTo>
                  <a:pt x="28323" y="28586"/>
                </a:lnTo>
                <a:lnTo>
                  <a:pt x="28323" y="24512"/>
                </a:lnTo>
                <a:lnTo>
                  <a:pt x="32533" y="24512"/>
                </a:lnTo>
                <a:lnTo>
                  <a:pt x="32533" y="20421"/>
                </a:lnTo>
                <a:lnTo>
                  <a:pt x="76820" y="20421"/>
                </a:lnTo>
                <a:lnTo>
                  <a:pt x="64528" y="8165"/>
                </a:lnTo>
                <a:close/>
              </a:path>
              <a:path w="81280" h="97789">
                <a:moveTo>
                  <a:pt x="40279" y="72716"/>
                </a:moveTo>
                <a:lnTo>
                  <a:pt x="32533" y="76790"/>
                </a:lnTo>
                <a:lnTo>
                  <a:pt x="28323" y="89046"/>
                </a:lnTo>
                <a:lnTo>
                  <a:pt x="48530" y="80881"/>
                </a:lnTo>
                <a:lnTo>
                  <a:pt x="44396" y="76790"/>
                </a:lnTo>
                <a:lnTo>
                  <a:pt x="40279" y="72716"/>
                </a:lnTo>
                <a:close/>
              </a:path>
              <a:path w="81280" h="97789">
                <a:moveTo>
                  <a:pt x="72779" y="72716"/>
                </a:moveTo>
                <a:lnTo>
                  <a:pt x="44320" y="72716"/>
                </a:lnTo>
                <a:lnTo>
                  <a:pt x="44396" y="76790"/>
                </a:lnTo>
                <a:lnTo>
                  <a:pt x="48530" y="80881"/>
                </a:lnTo>
                <a:lnTo>
                  <a:pt x="28323" y="89046"/>
                </a:lnTo>
                <a:lnTo>
                  <a:pt x="64528" y="89046"/>
                </a:lnTo>
                <a:lnTo>
                  <a:pt x="64528" y="84955"/>
                </a:lnTo>
                <a:lnTo>
                  <a:pt x="68569" y="84955"/>
                </a:lnTo>
                <a:lnTo>
                  <a:pt x="68569" y="80881"/>
                </a:lnTo>
                <a:lnTo>
                  <a:pt x="72779" y="80881"/>
                </a:lnTo>
                <a:lnTo>
                  <a:pt x="72779" y="72716"/>
                </a:lnTo>
                <a:close/>
              </a:path>
              <a:path w="81280" h="97789">
                <a:moveTo>
                  <a:pt x="44320" y="76715"/>
                </a:moveTo>
                <a:close/>
              </a:path>
              <a:path w="81280" h="97789">
                <a:moveTo>
                  <a:pt x="81030" y="36349"/>
                </a:moveTo>
                <a:lnTo>
                  <a:pt x="72779" y="36349"/>
                </a:lnTo>
                <a:lnTo>
                  <a:pt x="64528" y="56771"/>
                </a:lnTo>
                <a:lnTo>
                  <a:pt x="56781" y="56771"/>
                </a:lnTo>
                <a:lnTo>
                  <a:pt x="56781" y="64953"/>
                </a:lnTo>
                <a:lnTo>
                  <a:pt x="52572" y="64953"/>
                </a:lnTo>
                <a:lnTo>
                  <a:pt x="52572" y="68625"/>
                </a:lnTo>
                <a:lnTo>
                  <a:pt x="48530" y="68625"/>
                </a:lnTo>
                <a:lnTo>
                  <a:pt x="48530" y="72716"/>
                </a:lnTo>
                <a:lnTo>
                  <a:pt x="76820" y="72716"/>
                </a:lnTo>
                <a:lnTo>
                  <a:pt x="76820" y="60862"/>
                </a:lnTo>
                <a:lnTo>
                  <a:pt x="72779" y="60862"/>
                </a:lnTo>
                <a:lnTo>
                  <a:pt x="81030" y="40440"/>
                </a:lnTo>
                <a:lnTo>
                  <a:pt x="81030" y="36349"/>
                </a:lnTo>
                <a:close/>
              </a:path>
              <a:path w="81280" h="97789">
                <a:moveTo>
                  <a:pt x="76820" y="56771"/>
                </a:moveTo>
                <a:lnTo>
                  <a:pt x="72779" y="60862"/>
                </a:lnTo>
                <a:lnTo>
                  <a:pt x="76820" y="60862"/>
                </a:lnTo>
                <a:lnTo>
                  <a:pt x="76820" y="56771"/>
                </a:lnTo>
                <a:close/>
              </a:path>
              <a:path w="81280" h="97789">
                <a:moveTo>
                  <a:pt x="60823" y="52866"/>
                </a:moveTo>
                <a:lnTo>
                  <a:pt x="60823" y="56771"/>
                </a:lnTo>
                <a:lnTo>
                  <a:pt x="64528" y="56771"/>
                </a:lnTo>
                <a:lnTo>
                  <a:pt x="60823" y="52866"/>
                </a:lnTo>
                <a:close/>
              </a:path>
              <a:path w="81280" h="97789">
                <a:moveTo>
                  <a:pt x="72779" y="36349"/>
                </a:moveTo>
                <a:lnTo>
                  <a:pt x="60823" y="40440"/>
                </a:lnTo>
                <a:lnTo>
                  <a:pt x="60823" y="52866"/>
                </a:lnTo>
                <a:lnTo>
                  <a:pt x="64528" y="56771"/>
                </a:lnTo>
                <a:lnTo>
                  <a:pt x="72779" y="36349"/>
                </a:lnTo>
                <a:close/>
              </a:path>
              <a:path w="81280" h="97789">
                <a:moveTo>
                  <a:pt x="81030" y="28586"/>
                </a:moveTo>
                <a:lnTo>
                  <a:pt x="52572" y="28586"/>
                </a:lnTo>
                <a:lnTo>
                  <a:pt x="56781" y="32275"/>
                </a:lnTo>
                <a:lnTo>
                  <a:pt x="52572" y="32275"/>
                </a:lnTo>
                <a:lnTo>
                  <a:pt x="56781" y="36349"/>
                </a:lnTo>
                <a:lnTo>
                  <a:pt x="56781" y="48606"/>
                </a:lnTo>
                <a:lnTo>
                  <a:pt x="60823" y="52866"/>
                </a:lnTo>
                <a:lnTo>
                  <a:pt x="60823" y="40440"/>
                </a:lnTo>
                <a:lnTo>
                  <a:pt x="72779" y="36349"/>
                </a:lnTo>
                <a:lnTo>
                  <a:pt x="81030" y="36349"/>
                </a:lnTo>
                <a:lnTo>
                  <a:pt x="81030" y="32275"/>
                </a:lnTo>
                <a:lnTo>
                  <a:pt x="56781" y="32275"/>
                </a:lnTo>
                <a:lnTo>
                  <a:pt x="52572" y="30393"/>
                </a:lnTo>
                <a:lnTo>
                  <a:pt x="81030" y="30393"/>
                </a:lnTo>
                <a:lnTo>
                  <a:pt x="81030" y="28586"/>
                </a:lnTo>
                <a:close/>
              </a:path>
              <a:path w="81280" h="97789">
                <a:moveTo>
                  <a:pt x="52572" y="28586"/>
                </a:moveTo>
                <a:lnTo>
                  <a:pt x="52572" y="30393"/>
                </a:lnTo>
                <a:lnTo>
                  <a:pt x="56781" y="32275"/>
                </a:lnTo>
                <a:lnTo>
                  <a:pt x="52572" y="28586"/>
                </a:lnTo>
                <a:close/>
              </a:path>
              <a:path w="81280" h="97789">
                <a:moveTo>
                  <a:pt x="76820" y="20421"/>
                </a:moveTo>
                <a:lnTo>
                  <a:pt x="44320" y="20421"/>
                </a:lnTo>
                <a:lnTo>
                  <a:pt x="44320" y="24512"/>
                </a:lnTo>
                <a:lnTo>
                  <a:pt x="48530" y="24512"/>
                </a:lnTo>
                <a:lnTo>
                  <a:pt x="48530" y="28586"/>
                </a:lnTo>
                <a:lnTo>
                  <a:pt x="52572" y="30393"/>
                </a:lnTo>
                <a:lnTo>
                  <a:pt x="52572" y="28586"/>
                </a:lnTo>
                <a:lnTo>
                  <a:pt x="81030" y="28586"/>
                </a:lnTo>
                <a:lnTo>
                  <a:pt x="76820" y="24512"/>
                </a:lnTo>
                <a:lnTo>
                  <a:pt x="76820" y="20421"/>
                </a:lnTo>
                <a:close/>
              </a:path>
              <a:path w="81280" h="97789">
                <a:moveTo>
                  <a:pt x="44320" y="20421"/>
                </a:moveTo>
                <a:lnTo>
                  <a:pt x="32533" y="20421"/>
                </a:lnTo>
                <a:lnTo>
                  <a:pt x="40279" y="24512"/>
                </a:lnTo>
                <a:lnTo>
                  <a:pt x="44320" y="20421"/>
                </a:lnTo>
                <a:close/>
              </a:path>
              <a:path w="81280" h="97789">
                <a:moveTo>
                  <a:pt x="64528" y="8165"/>
                </a:moveTo>
                <a:lnTo>
                  <a:pt x="11922" y="8165"/>
                </a:lnTo>
                <a:lnTo>
                  <a:pt x="11922" y="12256"/>
                </a:lnTo>
                <a:lnTo>
                  <a:pt x="64528" y="12256"/>
                </a:lnTo>
                <a:lnTo>
                  <a:pt x="64528" y="8165"/>
                </a:lnTo>
                <a:close/>
              </a:path>
              <a:path w="81280" h="97789">
                <a:moveTo>
                  <a:pt x="40279" y="0"/>
                </a:moveTo>
                <a:lnTo>
                  <a:pt x="16030" y="4091"/>
                </a:lnTo>
                <a:lnTo>
                  <a:pt x="16030" y="8165"/>
                </a:lnTo>
                <a:lnTo>
                  <a:pt x="60823" y="8165"/>
                </a:lnTo>
                <a:lnTo>
                  <a:pt x="60823" y="4091"/>
                </a:lnTo>
                <a:lnTo>
                  <a:pt x="402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31943" y="4159647"/>
            <a:ext cx="0" cy="702945"/>
          </a:xfrm>
          <a:custGeom>
            <a:avLst/>
            <a:gdLst/>
            <a:ahLst/>
            <a:cxnLst/>
            <a:rect l="l" t="t" r="r" b="b"/>
            <a:pathLst>
              <a:path h="702945">
                <a:moveTo>
                  <a:pt x="0" y="0"/>
                </a:moveTo>
                <a:lnTo>
                  <a:pt x="0" y="702582"/>
                </a:lnTo>
              </a:path>
            </a:pathLst>
          </a:custGeom>
          <a:ln w="242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19819" y="4046297"/>
            <a:ext cx="1396366" cy="0"/>
          </a:xfrm>
          <a:custGeom>
            <a:avLst/>
            <a:gdLst/>
            <a:ahLst/>
            <a:cxnLst/>
            <a:rect l="l" t="t" r="r" b="b"/>
            <a:pathLst>
              <a:path w="1396364">
                <a:moveTo>
                  <a:pt x="0" y="0"/>
                </a:moveTo>
                <a:lnTo>
                  <a:pt x="1395991" y="0"/>
                </a:lnTo>
              </a:path>
            </a:pathLst>
          </a:custGeom>
          <a:ln w="24093">
            <a:solidFill>
              <a:srgbClr val="00C2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42659" y="4018322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0" y="0"/>
                </a:moveTo>
                <a:lnTo>
                  <a:pt x="28357" y="28184"/>
                </a:lnTo>
                <a:lnTo>
                  <a:pt x="0" y="60443"/>
                </a:lnTo>
                <a:lnTo>
                  <a:pt x="60823" y="28184"/>
                </a:lnTo>
                <a:lnTo>
                  <a:pt x="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30739" y="4006066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89" h="85089">
                <a:moveTo>
                  <a:pt x="24995" y="40761"/>
                </a:moveTo>
                <a:lnTo>
                  <a:pt x="4108" y="64534"/>
                </a:lnTo>
                <a:lnTo>
                  <a:pt x="0" y="64534"/>
                </a:lnTo>
                <a:lnTo>
                  <a:pt x="0" y="76790"/>
                </a:lnTo>
                <a:lnTo>
                  <a:pt x="4108" y="80881"/>
                </a:lnTo>
                <a:lnTo>
                  <a:pt x="4108" y="84553"/>
                </a:lnTo>
                <a:lnTo>
                  <a:pt x="16030" y="84553"/>
                </a:lnTo>
                <a:lnTo>
                  <a:pt x="22950" y="80881"/>
                </a:lnTo>
                <a:lnTo>
                  <a:pt x="20139" y="80881"/>
                </a:lnTo>
                <a:lnTo>
                  <a:pt x="8217" y="60443"/>
                </a:lnTo>
                <a:lnTo>
                  <a:pt x="32014" y="47737"/>
                </a:lnTo>
                <a:lnTo>
                  <a:pt x="24995" y="40761"/>
                </a:lnTo>
                <a:close/>
              </a:path>
              <a:path w="85089" h="85089">
                <a:moveTo>
                  <a:pt x="32014" y="47737"/>
                </a:moveTo>
                <a:lnTo>
                  <a:pt x="8217" y="60443"/>
                </a:lnTo>
                <a:lnTo>
                  <a:pt x="20139" y="80881"/>
                </a:lnTo>
                <a:lnTo>
                  <a:pt x="48497" y="48186"/>
                </a:lnTo>
                <a:lnTo>
                  <a:pt x="32466" y="48186"/>
                </a:lnTo>
                <a:lnTo>
                  <a:pt x="32014" y="47737"/>
                </a:lnTo>
                <a:close/>
              </a:path>
              <a:path w="85089" h="85089">
                <a:moveTo>
                  <a:pt x="52396" y="44702"/>
                </a:moveTo>
                <a:lnTo>
                  <a:pt x="48497" y="48186"/>
                </a:lnTo>
                <a:lnTo>
                  <a:pt x="20139" y="80881"/>
                </a:lnTo>
                <a:lnTo>
                  <a:pt x="22950" y="80881"/>
                </a:lnTo>
                <a:lnTo>
                  <a:pt x="76854" y="52277"/>
                </a:lnTo>
                <a:lnTo>
                  <a:pt x="68636" y="52277"/>
                </a:lnTo>
                <a:lnTo>
                  <a:pt x="52396" y="44702"/>
                </a:lnTo>
                <a:close/>
              </a:path>
              <a:path w="85089" h="85089">
                <a:moveTo>
                  <a:pt x="68636" y="28184"/>
                </a:moveTo>
                <a:lnTo>
                  <a:pt x="52605" y="36743"/>
                </a:lnTo>
                <a:lnTo>
                  <a:pt x="52605" y="44514"/>
                </a:lnTo>
                <a:lnTo>
                  <a:pt x="52396" y="44702"/>
                </a:lnTo>
                <a:lnTo>
                  <a:pt x="68636" y="52277"/>
                </a:lnTo>
                <a:lnTo>
                  <a:pt x="68636" y="28184"/>
                </a:lnTo>
                <a:close/>
              </a:path>
              <a:path w="85089" h="85089">
                <a:moveTo>
                  <a:pt x="76854" y="28184"/>
                </a:moveTo>
                <a:lnTo>
                  <a:pt x="68636" y="28184"/>
                </a:lnTo>
                <a:lnTo>
                  <a:pt x="68636" y="52277"/>
                </a:lnTo>
                <a:lnTo>
                  <a:pt x="76854" y="52277"/>
                </a:lnTo>
                <a:lnTo>
                  <a:pt x="80963" y="48186"/>
                </a:lnTo>
                <a:lnTo>
                  <a:pt x="85071" y="44514"/>
                </a:lnTo>
                <a:lnTo>
                  <a:pt x="85071" y="36349"/>
                </a:lnTo>
                <a:lnTo>
                  <a:pt x="76854" y="28184"/>
                </a:lnTo>
                <a:close/>
              </a:path>
              <a:path w="85089" h="85089">
                <a:moveTo>
                  <a:pt x="32466" y="47496"/>
                </a:moveTo>
                <a:lnTo>
                  <a:pt x="32014" y="47737"/>
                </a:lnTo>
                <a:lnTo>
                  <a:pt x="32466" y="48186"/>
                </a:lnTo>
                <a:lnTo>
                  <a:pt x="32466" y="47496"/>
                </a:lnTo>
                <a:close/>
              </a:path>
              <a:path w="85089" h="85089">
                <a:moveTo>
                  <a:pt x="44552" y="41043"/>
                </a:moveTo>
                <a:lnTo>
                  <a:pt x="32466" y="47496"/>
                </a:lnTo>
                <a:lnTo>
                  <a:pt x="32466" y="48186"/>
                </a:lnTo>
                <a:lnTo>
                  <a:pt x="48497" y="48186"/>
                </a:lnTo>
                <a:lnTo>
                  <a:pt x="52396" y="44702"/>
                </a:lnTo>
                <a:lnTo>
                  <a:pt x="44552" y="41043"/>
                </a:lnTo>
                <a:close/>
              </a:path>
              <a:path w="85089" h="85089">
                <a:moveTo>
                  <a:pt x="30505" y="34490"/>
                </a:moveTo>
                <a:lnTo>
                  <a:pt x="24995" y="40761"/>
                </a:lnTo>
                <a:lnTo>
                  <a:pt x="32014" y="47737"/>
                </a:lnTo>
                <a:lnTo>
                  <a:pt x="32466" y="47496"/>
                </a:lnTo>
                <a:lnTo>
                  <a:pt x="32466" y="35404"/>
                </a:lnTo>
                <a:lnTo>
                  <a:pt x="30505" y="34490"/>
                </a:lnTo>
                <a:close/>
              </a:path>
              <a:path w="85089" h="85089">
                <a:moveTo>
                  <a:pt x="32466" y="35404"/>
                </a:moveTo>
                <a:lnTo>
                  <a:pt x="32466" y="47496"/>
                </a:lnTo>
                <a:lnTo>
                  <a:pt x="44552" y="41043"/>
                </a:lnTo>
                <a:lnTo>
                  <a:pt x="32466" y="35404"/>
                </a:lnTo>
                <a:close/>
              </a:path>
              <a:path w="85089" h="85089">
                <a:moveTo>
                  <a:pt x="52605" y="36743"/>
                </a:moveTo>
                <a:lnTo>
                  <a:pt x="44552" y="41043"/>
                </a:lnTo>
                <a:lnTo>
                  <a:pt x="52396" y="44702"/>
                </a:lnTo>
                <a:lnTo>
                  <a:pt x="52605" y="44514"/>
                </a:lnTo>
                <a:lnTo>
                  <a:pt x="52605" y="36743"/>
                </a:lnTo>
                <a:close/>
              </a:path>
              <a:path w="85089" h="85089">
                <a:moveTo>
                  <a:pt x="48490" y="32258"/>
                </a:moveTo>
                <a:lnTo>
                  <a:pt x="32466" y="32258"/>
                </a:lnTo>
                <a:lnTo>
                  <a:pt x="32466" y="35404"/>
                </a:lnTo>
                <a:lnTo>
                  <a:pt x="44552" y="41043"/>
                </a:lnTo>
                <a:lnTo>
                  <a:pt x="52605" y="36743"/>
                </a:lnTo>
                <a:lnTo>
                  <a:pt x="52605" y="36349"/>
                </a:lnTo>
                <a:lnTo>
                  <a:pt x="48490" y="32258"/>
                </a:lnTo>
                <a:close/>
              </a:path>
              <a:path w="85089" h="85089">
                <a:moveTo>
                  <a:pt x="8231" y="24099"/>
                </a:moveTo>
                <a:lnTo>
                  <a:pt x="24995" y="40761"/>
                </a:lnTo>
                <a:lnTo>
                  <a:pt x="30505" y="34490"/>
                </a:lnTo>
                <a:lnTo>
                  <a:pt x="8231" y="24099"/>
                </a:lnTo>
                <a:close/>
              </a:path>
              <a:path w="85089" h="85089">
                <a:moveTo>
                  <a:pt x="24823" y="4074"/>
                </a:moveTo>
                <a:lnTo>
                  <a:pt x="20139" y="4074"/>
                </a:lnTo>
                <a:lnTo>
                  <a:pt x="52605" y="36349"/>
                </a:lnTo>
                <a:lnTo>
                  <a:pt x="52605" y="36743"/>
                </a:lnTo>
                <a:lnTo>
                  <a:pt x="68636" y="28184"/>
                </a:lnTo>
                <a:lnTo>
                  <a:pt x="76854" y="28184"/>
                </a:lnTo>
                <a:lnTo>
                  <a:pt x="24823" y="4074"/>
                </a:lnTo>
                <a:close/>
              </a:path>
              <a:path w="85089" h="85089">
                <a:moveTo>
                  <a:pt x="32466" y="32258"/>
                </a:moveTo>
                <a:lnTo>
                  <a:pt x="30505" y="34490"/>
                </a:lnTo>
                <a:lnTo>
                  <a:pt x="32466" y="35404"/>
                </a:lnTo>
                <a:lnTo>
                  <a:pt x="32466" y="32258"/>
                </a:lnTo>
                <a:close/>
              </a:path>
              <a:path w="85089" h="85089">
                <a:moveTo>
                  <a:pt x="20139" y="4074"/>
                </a:moveTo>
                <a:lnTo>
                  <a:pt x="8231" y="24099"/>
                </a:lnTo>
                <a:lnTo>
                  <a:pt x="30505" y="34490"/>
                </a:lnTo>
                <a:lnTo>
                  <a:pt x="32466" y="32258"/>
                </a:lnTo>
                <a:lnTo>
                  <a:pt x="48490" y="32258"/>
                </a:lnTo>
                <a:lnTo>
                  <a:pt x="20139" y="4074"/>
                </a:lnTo>
                <a:close/>
              </a:path>
              <a:path w="85089" h="85089">
                <a:moveTo>
                  <a:pt x="20139" y="4074"/>
                </a:moveTo>
                <a:lnTo>
                  <a:pt x="4108" y="20002"/>
                </a:lnTo>
                <a:lnTo>
                  <a:pt x="8220" y="24088"/>
                </a:lnTo>
                <a:lnTo>
                  <a:pt x="20139" y="4074"/>
                </a:lnTo>
                <a:close/>
              </a:path>
              <a:path w="85089" h="85089">
                <a:moveTo>
                  <a:pt x="16030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02"/>
                </a:lnTo>
                <a:lnTo>
                  <a:pt x="4108" y="20002"/>
                </a:lnTo>
                <a:lnTo>
                  <a:pt x="20139" y="4074"/>
                </a:lnTo>
                <a:lnTo>
                  <a:pt x="24823" y="4074"/>
                </a:lnTo>
                <a:lnTo>
                  <a:pt x="1603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94831" y="3787424"/>
            <a:ext cx="3429635" cy="4775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2429">
              <a:lnSpc>
                <a:spcPts val="1625"/>
              </a:lnSpc>
            </a:pPr>
            <a:r>
              <a:rPr sz="1600" i="1" spc="15" dirty="0">
                <a:latin typeface="Times New Roman"/>
                <a:cs typeface="Times New Roman"/>
              </a:rPr>
              <a:t>s=L</a:t>
            </a:r>
            <a:r>
              <a:rPr sz="1500" i="1" spc="22" baseline="-23391" dirty="0">
                <a:latin typeface="Times New Roman"/>
                <a:cs typeface="Times New Roman"/>
              </a:rPr>
              <a:t>0</a:t>
            </a:r>
            <a:r>
              <a:rPr sz="1600" i="1" spc="15" dirty="0">
                <a:latin typeface="Times New Roman"/>
                <a:cs typeface="Times New Roman"/>
              </a:rPr>
              <a:t>+x</a:t>
            </a:r>
            <a:endParaRPr sz="1600">
              <a:latin typeface="Times New Roman"/>
              <a:cs typeface="Times New Roman"/>
            </a:endParaRPr>
          </a:p>
          <a:p>
            <a:pPr marR="610180" algn="ctr">
              <a:lnSpc>
                <a:spcPts val="1913"/>
              </a:lnSpc>
              <a:spcBef>
                <a:spcPts val="210"/>
              </a:spcBef>
            </a:pPr>
            <a:r>
              <a:rPr sz="1600" i="1" spc="10" dirty="0">
                <a:latin typeface="Times New Roman"/>
                <a:cs typeface="Times New Roman"/>
              </a:rPr>
              <a:t>k,</a:t>
            </a:r>
            <a:r>
              <a:rPr sz="1600" i="1" spc="-110" dirty="0">
                <a:latin typeface="Times New Roman"/>
                <a:cs typeface="Times New Roman"/>
              </a:rPr>
              <a:t> </a:t>
            </a:r>
            <a:r>
              <a:rPr sz="1600" i="1" spc="15" dirty="0">
                <a:latin typeface="Times New Roman"/>
                <a:cs typeface="Times New Roman"/>
              </a:rPr>
              <a:t>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4831" y="4178690"/>
            <a:ext cx="3429635" cy="4286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34929" algn="ctr">
              <a:lnSpc>
                <a:spcPts val="960"/>
              </a:lnSpc>
            </a:pPr>
            <a:r>
              <a:rPr sz="1000" i="1" spc="5" dirty="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  <a:p>
            <a:pPr marR="928285" algn="r">
              <a:lnSpc>
                <a:spcPts val="1913"/>
              </a:lnSpc>
              <a:spcBef>
                <a:spcPts val="434"/>
              </a:spcBef>
            </a:pPr>
            <a:r>
              <a:rPr sz="1600" i="1" spc="20" dirty="0"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41887" y="4171501"/>
            <a:ext cx="170180" cy="889000"/>
          </a:xfrm>
          <a:custGeom>
            <a:avLst/>
            <a:gdLst/>
            <a:ahLst/>
            <a:cxnLst/>
            <a:rect l="l" t="t" r="r" b="b"/>
            <a:pathLst>
              <a:path w="170180" h="889000">
                <a:moveTo>
                  <a:pt x="0" y="888438"/>
                </a:moveTo>
                <a:lnTo>
                  <a:pt x="170127" y="888438"/>
                </a:lnTo>
                <a:lnTo>
                  <a:pt x="170127" y="0"/>
                </a:lnTo>
                <a:lnTo>
                  <a:pt x="0" y="0"/>
                </a:lnTo>
                <a:lnTo>
                  <a:pt x="0" y="888438"/>
                </a:lnTo>
                <a:close/>
              </a:path>
            </a:pathLst>
          </a:custGeom>
          <a:solidFill>
            <a:srgbClr val="FFC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15710" y="4644098"/>
            <a:ext cx="692151" cy="0"/>
          </a:xfrm>
          <a:custGeom>
            <a:avLst/>
            <a:gdLst/>
            <a:ahLst/>
            <a:cxnLst/>
            <a:rect l="l" t="t" r="r" b="b"/>
            <a:pathLst>
              <a:path w="692150">
                <a:moveTo>
                  <a:pt x="0" y="0"/>
                </a:moveTo>
                <a:lnTo>
                  <a:pt x="692043" y="0"/>
                </a:lnTo>
              </a:path>
            </a:pathLst>
          </a:custGeom>
          <a:ln w="24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83505" y="4555051"/>
            <a:ext cx="24765" cy="158115"/>
          </a:xfrm>
          <a:custGeom>
            <a:avLst/>
            <a:gdLst/>
            <a:ahLst/>
            <a:cxnLst/>
            <a:rect l="l" t="t" r="r" b="b"/>
            <a:pathLst>
              <a:path w="24764" h="158114">
                <a:moveTo>
                  <a:pt x="20139" y="153597"/>
                </a:moveTo>
                <a:lnTo>
                  <a:pt x="4108" y="153597"/>
                </a:lnTo>
                <a:lnTo>
                  <a:pt x="7796" y="157671"/>
                </a:lnTo>
                <a:lnTo>
                  <a:pt x="20139" y="157671"/>
                </a:lnTo>
                <a:lnTo>
                  <a:pt x="20139" y="153597"/>
                </a:lnTo>
                <a:close/>
              </a:path>
              <a:path w="24764" h="158114">
                <a:moveTo>
                  <a:pt x="20139" y="0"/>
                </a:moveTo>
                <a:lnTo>
                  <a:pt x="7796" y="0"/>
                </a:lnTo>
                <a:lnTo>
                  <a:pt x="0" y="8182"/>
                </a:lnTo>
                <a:lnTo>
                  <a:pt x="0" y="153597"/>
                </a:lnTo>
                <a:lnTo>
                  <a:pt x="24248" y="153597"/>
                </a:lnTo>
                <a:lnTo>
                  <a:pt x="24248" y="8182"/>
                </a:lnTo>
                <a:lnTo>
                  <a:pt x="20139" y="4091"/>
                </a:lnTo>
                <a:lnTo>
                  <a:pt x="201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14464" y="4539123"/>
            <a:ext cx="174625" cy="190500"/>
          </a:xfrm>
          <a:custGeom>
            <a:avLst/>
            <a:gdLst/>
            <a:ahLst/>
            <a:cxnLst/>
            <a:rect l="l" t="t" r="r" b="b"/>
            <a:pathLst>
              <a:path w="174625" h="190500">
                <a:moveTo>
                  <a:pt x="12326" y="157269"/>
                </a:moveTo>
                <a:lnTo>
                  <a:pt x="8217" y="157269"/>
                </a:lnTo>
                <a:lnTo>
                  <a:pt x="4108" y="161343"/>
                </a:lnTo>
                <a:lnTo>
                  <a:pt x="0" y="161343"/>
                </a:lnTo>
                <a:lnTo>
                  <a:pt x="0" y="173600"/>
                </a:lnTo>
                <a:lnTo>
                  <a:pt x="4108" y="177691"/>
                </a:lnTo>
                <a:lnTo>
                  <a:pt x="4108" y="181782"/>
                </a:lnTo>
                <a:lnTo>
                  <a:pt x="12326" y="181782"/>
                </a:lnTo>
                <a:lnTo>
                  <a:pt x="161909" y="189947"/>
                </a:lnTo>
                <a:lnTo>
                  <a:pt x="170127" y="189947"/>
                </a:lnTo>
                <a:lnTo>
                  <a:pt x="170127" y="185856"/>
                </a:lnTo>
                <a:lnTo>
                  <a:pt x="174235" y="185856"/>
                </a:lnTo>
                <a:lnTo>
                  <a:pt x="174235" y="177691"/>
                </a:lnTo>
                <a:lnTo>
                  <a:pt x="149987" y="177691"/>
                </a:lnTo>
                <a:lnTo>
                  <a:pt x="149987" y="164784"/>
                </a:lnTo>
                <a:lnTo>
                  <a:pt x="12326" y="157269"/>
                </a:lnTo>
                <a:close/>
              </a:path>
              <a:path w="174625" h="190500">
                <a:moveTo>
                  <a:pt x="149987" y="164784"/>
                </a:moveTo>
                <a:lnTo>
                  <a:pt x="149987" y="177691"/>
                </a:lnTo>
                <a:lnTo>
                  <a:pt x="161909" y="165434"/>
                </a:lnTo>
                <a:lnTo>
                  <a:pt x="149987" y="164784"/>
                </a:lnTo>
                <a:close/>
              </a:path>
              <a:path w="174625" h="190500">
                <a:moveTo>
                  <a:pt x="149987" y="12256"/>
                </a:moveTo>
                <a:lnTo>
                  <a:pt x="149987" y="164784"/>
                </a:lnTo>
                <a:lnTo>
                  <a:pt x="161909" y="165434"/>
                </a:lnTo>
                <a:lnTo>
                  <a:pt x="149987" y="177691"/>
                </a:lnTo>
                <a:lnTo>
                  <a:pt x="174235" y="177691"/>
                </a:lnTo>
                <a:lnTo>
                  <a:pt x="174235" y="24110"/>
                </a:lnTo>
                <a:lnTo>
                  <a:pt x="161909" y="24110"/>
                </a:lnTo>
                <a:lnTo>
                  <a:pt x="149987" y="12256"/>
                </a:lnTo>
                <a:close/>
              </a:path>
              <a:path w="174625" h="190500">
                <a:moveTo>
                  <a:pt x="170127" y="0"/>
                </a:moveTo>
                <a:lnTo>
                  <a:pt x="8217" y="0"/>
                </a:lnTo>
                <a:lnTo>
                  <a:pt x="0" y="8165"/>
                </a:lnTo>
                <a:lnTo>
                  <a:pt x="0" y="20019"/>
                </a:lnTo>
                <a:lnTo>
                  <a:pt x="4108" y="20019"/>
                </a:lnTo>
                <a:lnTo>
                  <a:pt x="8217" y="24110"/>
                </a:lnTo>
                <a:lnTo>
                  <a:pt x="149987" y="24110"/>
                </a:lnTo>
                <a:lnTo>
                  <a:pt x="149987" y="12256"/>
                </a:lnTo>
                <a:lnTo>
                  <a:pt x="174235" y="12256"/>
                </a:lnTo>
                <a:lnTo>
                  <a:pt x="174235" y="8165"/>
                </a:lnTo>
                <a:lnTo>
                  <a:pt x="170127" y="4091"/>
                </a:lnTo>
                <a:lnTo>
                  <a:pt x="170127" y="0"/>
                </a:lnTo>
                <a:close/>
              </a:path>
              <a:path w="174625" h="190500">
                <a:moveTo>
                  <a:pt x="174235" y="12256"/>
                </a:moveTo>
                <a:lnTo>
                  <a:pt x="149987" y="12256"/>
                </a:lnTo>
                <a:lnTo>
                  <a:pt x="161909" y="24110"/>
                </a:lnTo>
                <a:lnTo>
                  <a:pt x="174235" y="24110"/>
                </a:lnTo>
                <a:lnTo>
                  <a:pt x="174235" y="122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872265" y="4636142"/>
            <a:ext cx="623570" cy="0"/>
          </a:xfrm>
          <a:custGeom>
            <a:avLst/>
            <a:gdLst/>
            <a:ahLst/>
            <a:cxnLst/>
            <a:rect l="l" t="t" r="r" b="b"/>
            <a:pathLst>
              <a:path w="623569">
                <a:moveTo>
                  <a:pt x="0" y="0"/>
                </a:moveTo>
                <a:lnTo>
                  <a:pt x="622985" y="0"/>
                </a:lnTo>
              </a:path>
            </a:pathLst>
          </a:custGeom>
          <a:ln w="24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94831" y="4571909"/>
            <a:ext cx="3429635" cy="294504"/>
          </a:xfrm>
          <a:prstGeom prst="rect">
            <a:avLst/>
          </a:prstGeom>
        </p:spPr>
        <p:txBody>
          <a:bodyPr vert="horz" wrap="square" lIns="0" tIns="46350" rIns="0" bIns="0" rtlCol="0">
            <a:spAutoFit/>
          </a:bodyPr>
          <a:lstStyle/>
          <a:p>
            <a:pPr marR="309218" algn="ctr">
              <a:spcBef>
                <a:spcPts val="365"/>
              </a:spcBef>
            </a:pPr>
            <a:r>
              <a:rPr sz="1600" i="1" spc="10" dirty="0">
                <a:latin typeface="Times New Roman"/>
                <a:cs typeface="Times New Roman"/>
              </a:rPr>
              <a:t>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26620" y="2483563"/>
            <a:ext cx="89535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165" dirty="0">
                <a:latin typeface="Symbol"/>
                <a:cs typeface="Symbol"/>
              </a:rPr>
              <a:t>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190988" y="2483563"/>
            <a:ext cx="89535" cy="312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165" dirty="0">
                <a:latin typeface="Symbol"/>
                <a:cs typeface="Symbol"/>
              </a:rPr>
              <a:t>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059239" y="2339282"/>
            <a:ext cx="2632710" cy="0"/>
          </a:xfrm>
          <a:custGeom>
            <a:avLst/>
            <a:gdLst/>
            <a:ahLst/>
            <a:cxnLst/>
            <a:rect l="l" t="t" r="r" b="b"/>
            <a:pathLst>
              <a:path w="2632710">
                <a:moveTo>
                  <a:pt x="0" y="0"/>
                </a:moveTo>
                <a:lnTo>
                  <a:pt x="2632242" y="0"/>
                </a:lnTo>
              </a:path>
            </a:pathLst>
          </a:custGeom>
          <a:ln w="92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17395" y="2339282"/>
            <a:ext cx="862330" cy="0"/>
          </a:xfrm>
          <a:custGeom>
            <a:avLst/>
            <a:gdLst/>
            <a:ahLst/>
            <a:cxnLst/>
            <a:rect l="l" t="t" r="r" b="b"/>
            <a:pathLst>
              <a:path w="862329">
                <a:moveTo>
                  <a:pt x="0" y="0"/>
                </a:moveTo>
                <a:lnTo>
                  <a:pt x="861787" y="0"/>
                </a:lnTo>
              </a:path>
            </a:pathLst>
          </a:custGeom>
          <a:ln w="92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445254" y="2332639"/>
            <a:ext cx="23304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-35" dirty="0">
                <a:latin typeface="Times New Roman"/>
                <a:cs typeface="Times New Roman"/>
              </a:rPr>
              <a:t>1</a:t>
            </a:r>
            <a:r>
              <a:rPr sz="1200" spc="95" dirty="0">
                <a:latin typeface="Times New Roman"/>
                <a:cs typeface="Times New Roman"/>
              </a:rPr>
              <a:t>/</a:t>
            </a:r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53182" y="2409273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58081" y="2465812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2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605821" y="2485494"/>
            <a:ext cx="4756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82870" algn="l"/>
              </a:tabLst>
            </a:pPr>
            <a:r>
              <a:rPr sz="1200" spc="25" dirty="0">
                <a:latin typeface="Times New Roman"/>
                <a:cs typeface="Times New Roman"/>
              </a:rPr>
              <a:t>2	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45187" y="2468321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53717" y="2392594"/>
            <a:ext cx="1021715" cy="460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3589"/>
              </a:lnSpc>
              <a:tabLst>
                <a:tab pos="819711" algn="l"/>
              </a:tabLst>
            </a:pPr>
            <a:r>
              <a:rPr sz="3000" spc="-500" dirty="0">
                <a:latin typeface="Symbol"/>
                <a:cs typeface="Symbol"/>
              </a:rPr>
              <a:t></a:t>
            </a:r>
            <a:r>
              <a:rPr sz="3000" spc="-500" dirty="0">
                <a:latin typeface="Times New Roman"/>
                <a:cs typeface="Times New Roman"/>
              </a:rPr>
              <a:t>	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3000" spc="-500" dirty="0">
                <a:latin typeface="Symbol"/>
                <a:cs typeface="Symbol"/>
              </a:rPr>
              <a:t>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078171" y="2621195"/>
            <a:ext cx="10541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i="1" spc="2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04630" y="2070463"/>
            <a:ext cx="333375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15" dirty="0">
                <a:latin typeface="Times New Roman"/>
                <a:cs typeface="Times New Roman"/>
              </a:rPr>
              <a:t>K</a:t>
            </a:r>
            <a:r>
              <a:rPr sz="1500" i="1" spc="-145" dirty="0">
                <a:latin typeface="Times New Roman"/>
                <a:cs typeface="Times New Roman"/>
              </a:rPr>
              <a:t>F</a:t>
            </a:r>
            <a:r>
              <a:rPr spc="37" baseline="-18518" dirty="0">
                <a:latin typeface="Times New Roman"/>
                <a:cs typeface="Times New Roman"/>
              </a:rPr>
              <a:t>0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475067" y="1705918"/>
            <a:ext cx="1663700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35" dirty="0">
                <a:latin typeface="Times New Roman"/>
                <a:cs typeface="Times New Roman"/>
              </a:rPr>
              <a:t>x</a:t>
            </a:r>
            <a:r>
              <a:rPr sz="1500" spc="35" dirty="0">
                <a:latin typeface="Times New Roman"/>
                <a:cs typeface="Times New Roman"/>
              </a:rPr>
              <a:t>(</a:t>
            </a:r>
            <a:r>
              <a:rPr sz="1500" i="1" spc="35" dirty="0">
                <a:latin typeface="Times New Roman"/>
                <a:cs typeface="Times New Roman"/>
              </a:rPr>
              <a:t>t</a:t>
            </a:r>
            <a:r>
              <a:rPr sz="1500" spc="35" dirty="0">
                <a:latin typeface="Times New Roman"/>
                <a:cs typeface="Times New Roman"/>
              </a:rPr>
              <a:t>)</a:t>
            </a:r>
            <a:r>
              <a:rPr sz="1500" spc="-54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</a:t>
            </a:r>
            <a:r>
              <a:rPr sz="1500" spc="49" dirty="0">
                <a:latin typeface="Times New Roman"/>
                <a:cs typeface="Times New Roman"/>
              </a:rPr>
              <a:t> </a:t>
            </a:r>
            <a:r>
              <a:rPr sz="1500" i="1" spc="15" dirty="0">
                <a:latin typeface="Times New Roman"/>
                <a:cs typeface="Times New Roman"/>
              </a:rPr>
              <a:t>X</a:t>
            </a:r>
            <a:r>
              <a:rPr sz="1500" i="1" spc="-245" dirty="0">
                <a:latin typeface="Times New Roman"/>
                <a:cs typeface="Times New Roman"/>
              </a:rPr>
              <a:t> </a:t>
            </a:r>
            <a:r>
              <a:rPr spc="37" baseline="-18518" dirty="0">
                <a:latin typeface="Times New Roman"/>
                <a:cs typeface="Times New Roman"/>
              </a:rPr>
              <a:t>0</a:t>
            </a:r>
            <a:r>
              <a:rPr spc="-61" baseline="-18518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sin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3000" spc="-120" baseline="-2849" dirty="0">
                <a:latin typeface="Symbol"/>
                <a:cs typeface="Symbol"/>
              </a:rPr>
              <a:t></a:t>
            </a:r>
            <a:r>
              <a:rPr sz="1600" i="1" spc="-80" dirty="0">
                <a:latin typeface="Symbol"/>
                <a:cs typeface="Symbol"/>
              </a:rPr>
              <a:t></a:t>
            </a:r>
            <a:r>
              <a:rPr sz="1600" i="1" spc="-215" dirty="0">
                <a:latin typeface="Times New Roman"/>
                <a:cs typeface="Times New Roman"/>
              </a:rPr>
              <a:t> </a:t>
            </a:r>
            <a:r>
              <a:rPr sz="1500" i="1" spc="5" dirty="0">
                <a:latin typeface="Times New Roman"/>
                <a:cs typeface="Times New Roman"/>
              </a:rPr>
              <a:t>t</a:t>
            </a:r>
            <a:r>
              <a:rPr sz="1500" i="1" spc="-15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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1600" i="1" spc="-40" dirty="0">
                <a:latin typeface="Symbol"/>
                <a:cs typeface="Symbol"/>
              </a:rPr>
              <a:t></a:t>
            </a:r>
            <a:r>
              <a:rPr sz="1600" i="1" spc="-210" dirty="0">
                <a:latin typeface="Times New Roman"/>
                <a:cs typeface="Times New Roman"/>
              </a:rPr>
              <a:t> </a:t>
            </a:r>
            <a:r>
              <a:rPr sz="3000" spc="-225" baseline="-2849" dirty="0">
                <a:latin typeface="Symbol"/>
                <a:cs typeface="Symbol"/>
              </a:rPr>
              <a:t></a:t>
            </a:r>
            <a:endParaRPr sz="3000" baseline="-2849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19545" y="2196536"/>
            <a:ext cx="408305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i="1" spc="80" dirty="0">
                <a:latin typeface="Times New Roman"/>
                <a:cs typeface="Times New Roman"/>
              </a:rPr>
              <a:t>X</a:t>
            </a:r>
            <a:r>
              <a:rPr spc="120" baseline="-18518" dirty="0">
                <a:latin typeface="Times New Roman"/>
                <a:cs typeface="Times New Roman"/>
              </a:rPr>
              <a:t>0</a:t>
            </a:r>
            <a:r>
              <a:rPr spc="135" baseline="-18518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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349912" y="2057764"/>
            <a:ext cx="1581151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i="1" spc="-61" baseline="-34722" dirty="0">
                <a:latin typeface="Symbol"/>
                <a:cs typeface="Symbol"/>
              </a:rPr>
              <a:t></a:t>
            </a:r>
            <a:r>
              <a:rPr sz="2400" i="1" spc="-61" baseline="-34722" dirty="0">
                <a:latin typeface="Times New Roman"/>
                <a:cs typeface="Times New Roman"/>
              </a:rPr>
              <a:t> </a:t>
            </a:r>
            <a:r>
              <a:rPr sz="2200" spc="22" baseline="-37037" dirty="0">
                <a:latin typeface="Symbol"/>
                <a:cs typeface="Symbol"/>
              </a:rPr>
              <a:t></a:t>
            </a:r>
            <a:r>
              <a:rPr sz="2200" spc="22" baseline="-37037" dirty="0">
                <a:latin typeface="Times New Roman"/>
                <a:cs typeface="Times New Roman"/>
              </a:rPr>
              <a:t> </a:t>
            </a:r>
            <a:r>
              <a:rPr sz="2200" spc="37" baseline="-37037" dirty="0">
                <a:latin typeface="Times New Roman"/>
                <a:cs typeface="Times New Roman"/>
              </a:rPr>
              <a:t>tan</a:t>
            </a:r>
            <a:r>
              <a:rPr spc="37" baseline="-13888" dirty="0">
                <a:latin typeface="Symbol"/>
                <a:cs typeface="Symbol"/>
              </a:rPr>
              <a:t></a:t>
            </a:r>
            <a:r>
              <a:rPr spc="37" baseline="-13888" dirty="0">
                <a:latin typeface="Times New Roman"/>
                <a:cs typeface="Times New Roman"/>
              </a:rPr>
              <a:t>1  </a:t>
            </a:r>
            <a:r>
              <a:rPr sz="1500" spc="-40" dirty="0">
                <a:latin typeface="Symbol"/>
                <a:cs typeface="Symbol"/>
              </a:rPr>
              <a:t></a:t>
            </a:r>
            <a:r>
              <a:rPr sz="1500" spc="-40" dirty="0">
                <a:latin typeface="Times New Roman"/>
                <a:cs typeface="Times New Roman"/>
              </a:rPr>
              <a:t>2</a:t>
            </a:r>
            <a:r>
              <a:rPr sz="1600" i="1" spc="-40" dirty="0">
                <a:latin typeface="Symbol"/>
                <a:cs typeface="Symbol"/>
              </a:rPr>
              <a:t></a:t>
            </a:r>
            <a:r>
              <a:rPr sz="1600" i="1" spc="-40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174" dirty="0">
                <a:latin typeface="Times New Roman"/>
                <a:cs typeface="Times New Roman"/>
              </a:rPr>
              <a:t> </a:t>
            </a:r>
            <a:r>
              <a:rPr sz="1600" i="1" spc="-15" dirty="0">
                <a:latin typeface="Symbol"/>
                <a:cs typeface="Symbol"/>
              </a:rPr>
              <a:t></a:t>
            </a:r>
            <a:r>
              <a:rPr i="1" spc="-22" baseline="-18518" dirty="0">
                <a:latin typeface="Times New Roman"/>
                <a:cs typeface="Times New Roman"/>
              </a:rPr>
              <a:t>n</a:t>
            </a:r>
            <a:endParaRPr baseline="-18518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095807" y="2367687"/>
            <a:ext cx="8693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5" dirty="0">
                <a:latin typeface="Times New Roman"/>
                <a:cs typeface="Times New Roman"/>
              </a:rPr>
              <a:t>1</a:t>
            </a:r>
            <a:r>
              <a:rPr sz="1500" spc="-245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</a:t>
            </a:r>
            <a:r>
              <a:rPr sz="1500" spc="-215" dirty="0">
                <a:latin typeface="Times New Roman"/>
                <a:cs typeface="Times New Roman"/>
              </a:rPr>
              <a:t> </a:t>
            </a:r>
            <a:r>
              <a:rPr sz="1600" i="1" spc="45" dirty="0">
                <a:latin typeface="Symbol"/>
                <a:cs typeface="Symbol"/>
              </a:rPr>
              <a:t></a:t>
            </a:r>
            <a:r>
              <a:rPr spc="67" baseline="32407" dirty="0">
                <a:latin typeface="Times New Roman"/>
                <a:cs typeface="Times New Roman"/>
              </a:rPr>
              <a:t>2</a:t>
            </a:r>
            <a:r>
              <a:rPr spc="157" baseline="32407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155" dirty="0">
                <a:latin typeface="Times New Roman"/>
                <a:cs typeface="Times New Roman"/>
              </a:rPr>
              <a:t> </a:t>
            </a:r>
            <a:r>
              <a:rPr sz="1600" i="1" spc="45" dirty="0">
                <a:latin typeface="Symbol"/>
                <a:cs typeface="Symbol"/>
              </a:rPr>
              <a:t></a:t>
            </a:r>
            <a:r>
              <a:rPr spc="67" baseline="32407" dirty="0">
                <a:latin typeface="Times New Roman"/>
                <a:cs typeface="Times New Roman"/>
              </a:rPr>
              <a:t>2</a:t>
            </a:r>
            <a:endParaRPr baseline="32407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59313" y="2412223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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11560" y="2520543"/>
            <a:ext cx="77533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42877" algn="l"/>
              </a:tabLst>
            </a:pPr>
            <a:r>
              <a:rPr sz="1500" spc="15" dirty="0">
                <a:latin typeface="Times New Roman"/>
                <a:cs typeface="Times New Roman"/>
              </a:rPr>
              <a:t>1</a:t>
            </a:r>
            <a:r>
              <a:rPr sz="1500" spc="-229" dirty="0">
                <a:latin typeface="Times New Roman"/>
                <a:cs typeface="Times New Roman"/>
              </a:rPr>
              <a:t> </a:t>
            </a:r>
            <a:r>
              <a:rPr sz="1500" spc="15" dirty="0">
                <a:latin typeface="Symbol"/>
                <a:cs typeface="Symbol"/>
              </a:rPr>
              <a:t></a:t>
            </a:r>
            <a:r>
              <a:rPr sz="1500" spc="-195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r>
              <a:rPr sz="1600" i="1" spc="-49" dirty="0">
                <a:latin typeface="Times New Roman"/>
                <a:cs typeface="Times New Roman"/>
              </a:rPr>
              <a:t>	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225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287201" y="2520543"/>
            <a:ext cx="81597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5" dirty="0">
                <a:latin typeface="Symbol"/>
                <a:cs typeface="Symbol"/>
              </a:rPr>
              <a:t></a:t>
            </a:r>
            <a:r>
              <a:rPr sz="1500" spc="15" dirty="0">
                <a:latin typeface="Times New Roman"/>
                <a:cs typeface="Times New Roman"/>
              </a:rPr>
              <a:t>  </a:t>
            </a:r>
            <a:r>
              <a:rPr sz="1500" spc="-54" dirty="0">
                <a:latin typeface="Times New Roman"/>
                <a:cs typeface="Times New Roman"/>
              </a:rPr>
              <a:t>2</a:t>
            </a:r>
            <a:r>
              <a:rPr sz="1600" i="1" spc="-54" dirty="0">
                <a:latin typeface="Symbol"/>
                <a:cs typeface="Symbol"/>
              </a:rPr>
              <a:t></a:t>
            </a:r>
            <a:r>
              <a:rPr sz="1600" i="1" spc="-54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/</a:t>
            </a:r>
            <a:r>
              <a:rPr sz="1500" spc="-90" dirty="0">
                <a:latin typeface="Times New Roman"/>
                <a:cs typeface="Times New Roman"/>
              </a:rPr>
              <a:t> </a:t>
            </a:r>
            <a:r>
              <a:rPr sz="1600" i="1" spc="-49" dirty="0">
                <a:latin typeface="Symbol"/>
                <a:cs typeface="Symbol"/>
              </a:rPr>
              <a:t>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059313" y="2565922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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59313" y="2719615"/>
            <a:ext cx="121920" cy="22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500" spc="10" dirty="0">
                <a:latin typeface="Symbol"/>
                <a:cs typeface="Symbol"/>
              </a:rPr>
              <a:t>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365306" y="2412223"/>
            <a:ext cx="121920" cy="54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505"/>
              </a:lnSpc>
            </a:pPr>
            <a:r>
              <a:rPr sz="1500" spc="10" dirty="0">
                <a:latin typeface="Symbol"/>
                <a:cs typeface="Symbol"/>
              </a:rPr>
              <a:t>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210"/>
              </a:lnSpc>
            </a:pPr>
            <a:r>
              <a:rPr sz="1500" spc="10" dirty="0">
                <a:latin typeface="Symbol"/>
                <a:cs typeface="Symbol"/>
              </a:rPr>
              <a:t></a:t>
            </a:r>
            <a:endParaRPr sz="1500">
              <a:latin typeface="Symbol"/>
              <a:cs typeface="Symbol"/>
            </a:endParaRPr>
          </a:p>
          <a:p>
            <a:pPr marL="12699">
              <a:lnSpc>
                <a:spcPts val="1505"/>
              </a:lnSpc>
            </a:pPr>
            <a:r>
              <a:rPr sz="1500" spc="10" dirty="0">
                <a:latin typeface="Symbol"/>
                <a:cs typeface="Symbol"/>
              </a:rPr>
              <a:t></a:t>
            </a:r>
            <a:endParaRPr sz="1500">
              <a:latin typeface="Symbol"/>
              <a:cs typeface="Symbo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94831" y="2861996"/>
            <a:ext cx="3429050" cy="31955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072760" y="2964656"/>
            <a:ext cx="3200447" cy="29780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53924" y="6040222"/>
            <a:ext cx="7698104" cy="877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System vibrates at same frequency as</a:t>
            </a:r>
            <a:r>
              <a:rPr spc="5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C05F00"/>
                </a:solidFill>
                <a:latin typeface="Arial"/>
                <a:cs typeface="Arial"/>
              </a:rPr>
              <a:t>force</a:t>
            </a:r>
            <a:endParaRPr dirty="0">
              <a:latin typeface="Arial"/>
              <a:cs typeface="Arial"/>
            </a:endParaRPr>
          </a:p>
          <a:p>
            <a:pPr marL="12699"/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Amplitude depends on forcing </a:t>
            </a:r>
            <a:r>
              <a:rPr spc="-100" dirty="0">
                <a:solidFill>
                  <a:srgbClr val="C05F00"/>
                </a:solidFill>
                <a:latin typeface="Arial"/>
                <a:cs typeface="Arial"/>
              </a:rPr>
              <a:t>frequenc</a:t>
            </a:r>
            <a:r>
              <a:rPr sz="1600" b="1" spc="-150" baseline="25252" dirty="0">
                <a:solidFill>
                  <a:srgbClr val="A6A6A6"/>
                </a:solidFill>
                <a:latin typeface="Corbel"/>
                <a:cs typeface="Corbel"/>
              </a:rPr>
              <a:t>4</a:t>
            </a:r>
            <a:r>
              <a:rPr spc="-100" dirty="0">
                <a:solidFill>
                  <a:srgbClr val="C05F00"/>
                </a:solidFill>
                <a:latin typeface="Arial"/>
                <a:cs typeface="Arial"/>
              </a:rPr>
              <a:t>y</a:t>
            </a:r>
            <a:r>
              <a:rPr sz="1600" b="1" spc="-150" baseline="25252" dirty="0">
                <a:solidFill>
                  <a:srgbClr val="A6A6A6"/>
                </a:solidFill>
                <a:latin typeface="Corbel"/>
                <a:cs typeface="Corbel"/>
              </a:rPr>
              <a:t>7</a:t>
            </a:r>
            <a:r>
              <a:rPr spc="-100" dirty="0">
                <a:solidFill>
                  <a:srgbClr val="C05F00"/>
                </a:solidFill>
                <a:latin typeface="Arial"/>
                <a:cs typeface="Arial"/>
              </a:rPr>
              <a:t>, </a:t>
            </a:r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nat frequency, and damping</a:t>
            </a:r>
            <a:r>
              <a:rPr spc="306" dirty="0">
                <a:solidFill>
                  <a:srgbClr val="C05F00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C05F00"/>
                </a:solidFill>
                <a:latin typeface="Arial"/>
                <a:cs typeface="Arial"/>
              </a:rPr>
              <a:t>coeft.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20" rIns="0" bIns="0" rtlCol="0">
            <a:spAutoFit/>
          </a:bodyPr>
          <a:lstStyle/>
          <a:p>
            <a:pPr marL="12699">
              <a:tabLst>
                <a:tab pos="805743" algn="l"/>
              </a:tabLst>
            </a:pPr>
            <a:r>
              <a:rPr sz="3000" dirty="0"/>
              <a:t>Ex.:	</a:t>
            </a:r>
            <a:r>
              <a:rPr sz="3000" spc="-5" dirty="0"/>
              <a:t>Different </a:t>
            </a:r>
            <a:r>
              <a:rPr sz="3000" spc="-10" dirty="0"/>
              <a:t>devices </a:t>
            </a:r>
            <a:r>
              <a:rPr sz="3000" spc="-5" dirty="0"/>
              <a:t>with the </a:t>
            </a:r>
            <a:r>
              <a:rPr sz="3000" dirty="0"/>
              <a:t>same </a:t>
            </a:r>
            <a:r>
              <a:rPr sz="3000" spc="-5" dirty="0"/>
              <a:t>frequency</a:t>
            </a:r>
            <a:endParaRPr sz="3000"/>
          </a:p>
        </p:txBody>
      </p:sp>
      <p:sp>
        <p:nvSpPr>
          <p:cNvPr id="83" name="object 83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48</a:t>
            </a:r>
          </a:p>
        </p:txBody>
      </p:sp>
      <p:sp>
        <p:nvSpPr>
          <p:cNvPr id="3" name="object 3"/>
          <p:cNvSpPr/>
          <p:nvPr/>
        </p:nvSpPr>
        <p:spPr>
          <a:xfrm>
            <a:off x="502170" y="2614186"/>
            <a:ext cx="373380" cy="408940"/>
          </a:xfrm>
          <a:custGeom>
            <a:avLst/>
            <a:gdLst/>
            <a:ahLst/>
            <a:cxnLst/>
            <a:rect l="l" t="t" r="r" b="b"/>
            <a:pathLst>
              <a:path w="373380" h="408939">
                <a:moveTo>
                  <a:pt x="186661" y="0"/>
                </a:moveTo>
                <a:lnTo>
                  <a:pt x="143861" y="5396"/>
                </a:lnTo>
                <a:lnTo>
                  <a:pt x="104572" y="20770"/>
                </a:lnTo>
                <a:lnTo>
                  <a:pt x="69914" y="44892"/>
                </a:lnTo>
                <a:lnTo>
                  <a:pt x="41007" y="76538"/>
                </a:lnTo>
                <a:lnTo>
                  <a:pt x="18972" y="114480"/>
                </a:lnTo>
                <a:lnTo>
                  <a:pt x="4929" y="157492"/>
                </a:lnTo>
                <a:lnTo>
                  <a:pt x="0" y="204347"/>
                </a:lnTo>
                <a:lnTo>
                  <a:pt x="4929" y="251202"/>
                </a:lnTo>
                <a:lnTo>
                  <a:pt x="18972" y="294214"/>
                </a:lnTo>
                <a:lnTo>
                  <a:pt x="41007" y="332156"/>
                </a:lnTo>
                <a:lnTo>
                  <a:pt x="69914" y="363802"/>
                </a:lnTo>
                <a:lnTo>
                  <a:pt x="104572" y="387925"/>
                </a:lnTo>
                <a:lnTo>
                  <a:pt x="143861" y="403298"/>
                </a:lnTo>
                <a:lnTo>
                  <a:pt x="186661" y="408695"/>
                </a:lnTo>
                <a:lnTo>
                  <a:pt x="229461" y="403298"/>
                </a:lnTo>
                <a:lnTo>
                  <a:pt x="268751" y="387925"/>
                </a:lnTo>
                <a:lnTo>
                  <a:pt x="303409" y="363802"/>
                </a:lnTo>
                <a:lnTo>
                  <a:pt x="332316" y="332156"/>
                </a:lnTo>
                <a:lnTo>
                  <a:pt x="354351" y="294214"/>
                </a:lnTo>
                <a:lnTo>
                  <a:pt x="368393" y="251202"/>
                </a:lnTo>
                <a:lnTo>
                  <a:pt x="373323" y="204347"/>
                </a:lnTo>
                <a:lnTo>
                  <a:pt x="368393" y="157492"/>
                </a:lnTo>
                <a:lnTo>
                  <a:pt x="354351" y="114480"/>
                </a:lnTo>
                <a:lnTo>
                  <a:pt x="332316" y="76538"/>
                </a:lnTo>
                <a:lnTo>
                  <a:pt x="303409" y="44892"/>
                </a:lnTo>
                <a:lnTo>
                  <a:pt x="268751" y="20770"/>
                </a:lnTo>
                <a:lnTo>
                  <a:pt x="229461" y="5396"/>
                </a:lnTo>
                <a:lnTo>
                  <a:pt x="186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2258" y="2603335"/>
            <a:ext cx="393700" cy="430530"/>
          </a:xfrm>
          <a:custGeom>
            <a:avLst/>
            <a:gdLst/>
            <a:ahLst/>
            <a:cxnLst/>
            <a:rect l="l" t="t" r="r" b="b"/>
            <a:pathLst>
              <a:path w="393700" h="430530">
                <a:moveTo>
                  <a:pt x="393146" y="215197"/>
                </a:moveTo>
                <a:lnTo>
                  <a:pt x="387954" y="264541"/>
                </a:lnTo>
                <a:lnTo>
                  <a:pt x="373167" y="309838"/>
                </a:lnTo>
                <a:lnTo>
                  <a:pt x="349962" y="349795"/>
                </a:lnTo>
                <a:lnTo>
                  <a:pt x="319521" y="383120"/>
                </a:lnTo>
                <a:lnTo>
                  <a:pt x="283023" y="408523"/>
                </a:lnTo>
                <a:lnTo>
                  <a:pt x="241647" y="424712"/>
                </a:lnTo>
                <a:lnTo>
                  <a:pt x="196573" y="430396"/>
                </a:lnTo>
                <a:lnTo>
                  <a:pt x="151499" y="424712"/>
                </a:lnTo>
                <a:lnTo>
                  <a:pt x="110122" y="408523"/>
                </a:lnTo>
                <a:lnTo>
                  <a:pt x="73624" y="383120"/>
                </a:lnTo>
                <a:lnTo>
                  <a:pt x="43183" y="349795"/>
                </a:lnTo>
                <a:lnTo>
                  <a:pt x="19979" y="309838"/>
                </a:lnTo>
                <a:lnTo>
                  <a:pt x="5191" y="264541"/>
                </a:lnTo>
                <a:lnTo>
                  <a:pt x="0" y="215197"/>
                </a:lnTo>
                <a:lnTo>
                  <a:pt x="5191" y="165852"/>
                </a:lnTo>
                <a:lnTo>
                  <a:pt x="19979" y="120556"/>
                </a:lnTo>
                <a:lnTo>
                  <a:pt x="43183" y="80600"/>
                </a:lnTo>
                <a:lnTo>
                  <a:pt x="73624" y="47274"/>
                </a:lnTo>
                <a:lnTo>
                  <a:pt x="110122" y="21871"/>
                </a:lnTo>
                <a:lnTo>
                  <a:pt x="151499" y="5683"/>
                </a:lnTo>
                <a:lnTo>
                  <a:pt x="196573" y="0"/>
                </a:lnTo>
                <a:lnTo>
                  <a:pt x="241647" y="5683"/>
                </a:lnTo>
                <a:lnTo>
                  <a:pt x="283023" y="21871"/>
                </a:lnTo>
                <a:lnTo>
                  <a:pt x="319521" y="47274"/>
                </a:lnTo>
                <a:lnTo>
                  <a:pt x="349962" y="80600"/>
                </a:lnTo>
                <a:lnTo>
                  <a:pt x="373167" y="120556"/>
                </a:lnTo>
                <a:lnTo>
                  <a:pt x="387954" y="165852"/>
                </a:lnTo>
                <a:lnTo>
                  <a:pt x="393146" y="215197"/>
                </a:lnTo>
                <a:close/>
              </a:path>
            </a:pathLst>
          </a:custGeom>
          <a:ln w="10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88857" y="2614186"/>
            <a:ext cx="373380" cy="408940"/>
          </a:xfrm>
          <a:custGeom>
            <a:avLst/>
            <a:gdLst/>
            <a:ahLst/>
            <a:cxnLst/>
            <a:rect l="l" t="t" r="r" b="b"/>
            <a:pathLst>
              <a:path w="373380" h="408939">
                <a:moveTo>
                  <a:pt x="186661" y="0"/>
                </a:moveTo>
                <a:lnTo>
                  <a:pt x="143857" y="5396"/>
                </a:lnTo>
                <a:lnTo>
                  <a:pt x="104566" y="20770"/>
                </a:lnTo>
                <a:lnTo>
                  <a:pt x="69908" y="44892"/>
                </a:lnTo>
                <a:lnTo>
                  <a:pt x="41003" y="76538"/>
                </a:lnTo>
                <a:lnTo>
                  <a:pt x="18970" y="114480"/>
                </a:lnTo>
                <a:lnTo>
                  <a:pt x="4929" y="157492"/>
                </a:lnTo>
                <a:lnTo>
                  <a:pt x="0" y="204347"/>
                </a:lnTo>
                <a:lnTo>
                  <a:pt x="4929" y="251202"/>
                </a:lnTo>
                <a:lnTo>
                  <a:pt x="18970" y="294214"/>
                </a:lnTo>
                <a:lnTo>
                  <a:pt x="41003" y="332156"/>
                </a:lnTo>
                <a:lnTo>
                  <a:pt x="69908" y="363802"/>
                </a:lnTo>
                <a:lnTo>
                  <a:pt x="104566" y="387925"/>
                </a:lnTo>
                <a:lnTo>
                  <a:pt x="143857" y="403298"/>
                </a:lnTo>
                <a:lnTo>
                  <a:pt x="186661" y="408695"/>
                </a:lnTo>
                <a:lnTo>
                  <a:pt x="229466" y="403298"/>
                </a:lnTo>
                <a:lnTo>
                  <a:pt x="268757" y="387925"/>
                </a:lnTo>
                <a:lnTo>
                  <a:pt x="303415" y="363802"/>
                </a:lnTo>
                <a:lnTo>
                  <a:pt x="332320" y="332156"/>
                </a:lnTo>
                <a:lnTo>
                  <a:pt x="354353" y="294214"/>
                </a:lnTo>
                <a:lnTo>
                  <a:pt x="368394" y="251202"/>
                </a:lnTo>
                <a:lnTo>
                  <a:pt x="373323" y="204347"/>
                </a:lnTo>
                <a:lnTo>
                  <a:pt x="368394" y="157492"/>
                </a:lnTo>
                <a:lnTo>
                  <a:pt x="354353" y="114480"/>
                </a:lnTo>
                <a:lnTo>
                  <a:pt x="332320" y="76538"/>
                </a:lnTo>
                <a:lnTo>
                  <a:pt x="303415" y="44892"/>
                </a:lnTo>
                <a:lnTo>
                  <a:pt x="268757" y="20770"/>
                </a:lnTo>
                <a:lnTo>
                  <a:pt x="229466" y="5396"/>
                </a:lnTo>
                <a:lnTo>
                  <a:pt x="186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78947" y="2603335"/>
            <a:ext cx="393700" cy="430530"/>
          </a:xfrm>
          <a:custGeom>
            <a:avLst/>
            <a:gdLst/>
            <a:ahLst/>
            <a:cxnLst/>
            <a:rect l="l" t="t" r="r" b="b"/>
            <a:pathLst>
              <a:path w="393700" h="430530">
                <a:moveTo>
                  <a:pt x="393146" y="215197"/>
                </a:moveTo>
                <a:lnTo>
                  <a:pt x="387957" y="264541"/>
                </a:lnTo>
                <a:lnTo>
                  <a:pt x="373174" y="309838"/>
                </a:lnTo>
                <a:lnTo>
                  <a:pt x="349975" y="349795"/>
                </a:lnTo>
                <a:lnTo>
                  <a:pt x="319539" y="383120"/>
                </a:lnTo>
                <a:lnTo>
                  <a:pt x="283041" y="408523"/>
                </a:lnTo>
                <a:lnTo>
                  <a:pt x="241660" y="424712"/>
                </a:lnTo>
                <a:lnTo>
                  <a:pt x="196573" y="430396"/>
                </a:lnTo>
                <a:lnTo>
                  <a:pt x="151486" y="424712"/>
                </a:lnTo>
                <a:lnTo>
                  <a:pt x="110104" y="408523"/>
                </a:lnTo>
                <a:lnTo>
                  <a:pt x="73607" y="383120"/>
                </a:lnTo>
                <a:lnTo>
                  <a:pt x="43170" y="349795"/>
                </a:lnTo>
                <a:lnTo>
                  <a:pt x="19971" y="309838"/>
                </a:lnTo>
                <a:lnTo>
                  <a:pt x="5189" y="264541"/>
                </a:lnTo>
                <a:lnTo>
                  <a:pt x="0" y="215197"/>
                </a:lnTo>
                <a:lnTo>
                  <a:pt x="5189" y="165852"/>
                </a:lnTo>
                <a:lnTo>
                  <a:pt x="19971" y="120556"/>
                </a:lnTo>
                <a:lnTo>
                  <a:pt x="43170" y="80600"/>
                </a:lnTo>
                <a:lnTo>
                  <a:pt x="73607" y="47274"/>
                </a:lnTo>
                <a:lnTo>
                  <a:pt x="110104" y="21871"/>
                </a:lnTo>
                <a:lnTo>
                  <a:pt x="151486" y="5683"/>
                </a:lnTo>
                <a:lnTo>
                  <a:pt x="196573" y="0"/>
                </a:lnTo>
                <a:lnTo>
                  <a:pt x="241660" y="5683"/>
                </a:lnTo>
                <a:lnTo>
                  <a:pt x="283041" y="21871"/>
                </a:lnTo>
                <a:lnTo>
                  <a:pt x="319539" y="47274"/>
                </a:lnTo>
                <a:lnTo>
                  <a:pt x="349975" y="80600"/>
                </a:lnTo>
                <a:lnTo>
                  <a:pt x="373174" y="120556"/>
                </a:lnTo>
                <a:lnTo>
                  <a:pt x="387957" y="165852"/>
                </a:lnTo>
                <a:lnTo>
                  <a:pt x="393146" y="215197"/>
                </a:lnTo>
                <a:close/>
              </a:path>
            </a:pathLst>
          </a:custGeom>
          <a:ln w="10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91124" y="2823957"/>
            <a:ext cx="892176" cy="0"/>
          </a:xfrm>
          <a:custGeom>
            <a:avLst/>
            <a:gdLst/>
            <a:ahLst/>
            <a:cxnLst/>
            <a:rect l="l" t="t" r="r" b="b"/>
            <a:pathLst>
              <a:path w="892175">
                <a:moveTo>
                  <a:pt x="0" y="0"/>
                </a:moveTo>
                <a:lnTo>
                  <a:pt x="892012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96845" y="2180173"/>
            <a:ext cx="683895" cy="314960"/>
          </a:xfrm>
          <a:custGeom>
            <a:avLst/>
            <a:gdLst/>
            <a:ahLst/>
            <a:cxnLst/>
            <a:rect l="l" t="t" r="r" b="b"/>
            <a:pathLst>
              <a:path w="683894" h="314960">
                <a:moveTo>
                  <a:pt x="0" y="314658"/>
                </a:moveTo>
                <a:lnTo>
                  <a:pt x="683876" y="314658"/>
                </a:lnTo>
                <a:lnTo>
                  <a:pt x="683876" y="0"/>
                </a:lnTo>
                <a:lnTo>
                  <a:pt x="0" y="0"/>
                </a:lnTo>
                <a:lnTo>
                  <a:pt x="0" y="3146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86933" y="2169323"/>
            <a:ext cx="690880" cy="321945"/>
          </a:xfrm>
          <a:custGeom>
            <a:avLst/>
            <a:gdLst/>
            <a:ahLst/>
            <a:cxnLst/>
            <a:rect l="l" t="t" r="r" b="b"/>
            <a:pathLst>
              <a:path w="690880" h="321944">
                <a:moveTo>
                  <a:pt x="0" y="321891"/>
                </a:moveTo>
                <a:lnTo>
                  <a:pt x="690483" y="321891"/>
                </a:lnTo>
                <a:lnTo>
                  <a:pt x="690483" y="0"/>
                </a:lnTo>
                <a:lnTo>
                  <a:pt x="0" y="0"/>
                </a:lnTo>
                <a:lnTo>
                  <a:pt x="0" y="321891"/>
                </a:lnTo>
                <a:close/>
              </a:path>
            </a:pathLst>
          </a:custGeom>
          <a:ln w="106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7338" y="2498450"/>
            <a:ext cx="793115" cy="108585"/>
          </a:xfrm>
          <a:custGeom>
            <a:avLst/>
            <a:gdLst/>
            <a:ahLst/>
            <a:cxnLst/>
            <a:rect l="l" t="t" r="r" b="b"/>
            <a:pathLst>
              <a:path w="793115" h="108585">
                <a:moveTo>
                  <a:pt x="792900" y="0"/>
                </a:moveTo>
                <a:lnTo>
                  <a:pt x="0" y="108502"/>
                </a:lnTo>
              </a:path>
            </a:pathLst>
          </a:custGeom>
          <a:ln w="108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7337" y="2606951"/>
            <a:ext cx="0" cy="217170"/>
          </a:xfrm>
          <a:custGeom>
            <a:avLst/>
            <a:gdLst/>
            <a:ahLst/>
            <a:cxnLst/>
            <a:rect l="l" t="t" r="r" b="b"/>
            <a:pathLst>
              <a:path h="217169">
                <a:moveTo>
                  <a:pt x="0" y="0"/>
                </a:moveTo>
                <a:lnTo>
                  <a:pt x="0" y="217005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7337" y="2823957"/>
            <a:ext cx="198756" cy="0"/>
          </a:xfrm>
          <a:custGeom>
            <a:avLst/>
            <a:gdLst/>
            <a:ahLst/>
            <a:cxnLst/>
            <a:rect l="l" t="t" r="r" b="b"/>
            <a:pathLst>
              <a:path w="198754">
                <a:moveTo>
                  <a:pt x="0" y="0"/>
                </a:moveTo>
                <a:lnTo>
                  <a:pt x="198225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84026" y="2498449"/>
            <a:ext cx="694055" cy="0"/>
          </a:xfrm>
          <a:custGeom>
            <a:avLst/>
            <a:gdLst/>
            <a:ahLst/>
            <a:cxnLst/>
            <a:rect l="l" t="t" r="r" b="b"/>
            <a:pathLst>
              <a:path w="694055">
                <a:moveTo>
                  <a:pt x="0" y="0"/>
                </a:moveTo>
                <a:lnTo>
                  <a:pt x="693787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77812" y="2498449"/>
            <a:ext cx="0" cy="325755"/>
          </a:xfrm>
          <a:custGeom>
            <a:avLst/>
            <a:gdLst/>
            <a:ahLst/>
            <a:cxnLst/>
            <a:rect l="l" t="t" r="r" b="b"/>
            <a:pathLst>
              <a:path h="325755">
                <a:moveTo>
                  <a:pt x="0" y="0"/>
                </a:moveTo>
                <a:lnTo>
                  <a:pt x="0" y="325508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89350" y="2281443"/>
            <a:ext cx="495934" cy="0"/>
          </a:xfrm>
          <a:custGeom>
            <a:avLst/>
            <a:gdLst/>
            <a:ahLst/>
            <a:cxnLst/>
            <a:rect l="l" t="t" r="r" b="b"/>
            <a:pathLst>
              <a:path w="495935">
                <a:moveTo>
                  <a:pt x="0" y="0"/>
                </a:moveTo>
                <a:lnTo>
                  <a:pt x="495562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88463" y="2281444"/>
            <a:ext cx="99695" cy="108585"/>
          </a:xfrm>
          <a:custGeom>
            <a:avLst/>
            <a:gdLst/>
            <a:ahLst/>
            <a:cxnLst/>
            <a:rect l="l" t="t" r="r" b="b"/>
            <a:pathLst>
              <a:path w="99694" h="108585">
                <a:moveTo>
                  <a:pt x="0" y="0"/>
                </a:moveTo>
                <a:lnTo>
                  <a:pt x="99112" y="108502"/>
                </a:lnTo>
              </a:path>
            </a:pathLst>
          </a:custGeom>
          <a:ln w="137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88463" y="2389946"/>
            <a:ext cx="99695" cy="217170"/>
          </a:xfrm>
          <a:custGeom>
            <a:avLst/>
            <a:gdLst/>
            <a:ahLst/>
            <a:cxnLst/>
            <a:rect l="l" t="t" r="r" b="b"/>
            <a:pathLst>
              <a:path w="99694" h="217169">
                <a:moveTo>
                  <a:pt x="99112" y="0"/>
                </a:moveTo>
                <a:lnTo>
                  <a:pt x="0" y="217005"/>
                </a:lnTo>
              </a:path>
            </a:pathLst>
          </a:custGeom>
          <a:ln w="134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88463" y="2606952"/>
            <a:ext cx="99695" cy="108585"/>
          </a:xfrm>
          <a:custGeom>
            <a:avLst/>
            <a:gdLst/>
            <a:ahLst/>
            <a:cxnLst/>
            <a:rect l="l" t="t" r="r" b="b"/>
            <a:pathLst>
              <a:path w="99694" h="108585">
                <a:moveTo>
                  <a:pt x="0" y="0"/>
                </a:moveTo>
                <a:lnTo>
                  <a:pt x="99112" y="108502"/>
                </a:lnTo>
              </a:path>
            </a:pathLst>
          </a:custGeom>
          <a:ln w="137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88463" y="2715455"/>
            <a:ext cx="99695" cy="217170"/>
          </a:xfrm>
          <a:custGeom>
            <a:avLst/>
            <a:gdLst/>
            <a:ahLst/>
            <a:cxnLst/>
            <a:rect l="l" t="t" r="r" b="b"/>
            <a:pathLst>
              <a:path w="99694" h="217169">
                <a:moveTo>
                  <a:pt x="99112" y="0"/>
                </a:moveTo>
                <a:lnTo>
                  <a:pt x="0" y="217005"/>
                </a:lnTo>
              </a:path>
            </a:pathLst>
          </a:custGeom>
          <a:ln w="134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88463" y="2932461"/>
            <a:ext cx="99695" cy="217170"/>
          </a:xfrm>
          <a:custGeom>
            <a:avLst/>
            <a:gdLst/>
            <a:ahLst/>
            <a:cxnLst/>
            <a:rect l="l" t="t" r="r" b="b"/>
            <a:pathLst>
              <a:path w="99694" h="217169">
                <a:moveTo>
                  <a:pt x="0" y="0"/>
                </a:moveTo>
                <a:lnTo>
                  <a:pt x="99112" y="217007"/>
                </a:lnTo>
              </a:path>
            </a:pathLst>
          </a:custGeom>
          <a:ln w="134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5800" y="2281443"/>
            <a:ext cx="0" cy="325755"/>
          </a:xfrm>
          <a:custGeom>
            <a:avLst/>
            <a:gdLst/>
            <a:ahLst/>
            <a:cxnLst/>
            <a:rect l="l" t="t" r="r" b="b"/>
            <a:pathLst>
              <a:path h="325755">
                <a:moveTo>
                  <a:pt x="0" y="0"/>
                </a:moveTo>
                <a:lnTo>
                  <a:pt x="0" y="325508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86687" y="2715454"/>
            <a:ext cx="198756" cy="0"/>
          </a:xfrm>
          <a:custGeom>
            <a:avLst/>
            <a:gdLst/>
            <a:ahLst/>
            <a:cxnLst/>
            <a:rect l="l" t="t" r="r" b="b"/>
            <a:pathLst>
              <a:path w="198755">
                <a:moveTo>
                  <a:pt x="0" y="0"/>
                </a:moveTo>
                <a:lnTo>
                  <a:pt x="198225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86687" y="2606952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5">
                <a:moveTo>
                  <a:pt x="0" y="108502"/>
                </a:moveTo>
                <a:lnTo>
                  <a:pt x="0" y="0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84912" y="2606952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5">
                <a:moveTo>
                  <a:pt x="0" y="108502"/>
                </a:moveTo>
                <a:lnTo>
                  <a:pt x="0" y="0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85800" y="2715454"/>
            <a:ext cx="0" cy="332740"/>
          </a:xfrm>
          <a:custGeom>
            <a:avLst/>
            <a:gdLst/>
            <a:ahLst/>
            <a:cxnLst/>
            <a:rect l="l" t="t" r="r" b="b"/>
            <a:pathLst>
              <a:path h="332739">
                <a:moveTo>
                  <a:pt x="0" y="0"/>
                </a:moveTo>
                <a:lnTo>
                  <a:pt x="0" y="332743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80844" y="3147659"/>
            <a:ext cx="10160" cy="0"/>
          </a:xfrm>
          <a:custGeom>
            <a:avLst/>
            <a:gdLst/>
            <a:ahLst/>
            <a:cxnLst/>
            <a:rect l="l" t="t" r="r" b="b"/>
            <a:pathLst>
              <a:path w="10159">
                <a:moveTo>
                  <a:pt x="0" y="0"/>
                </a:moveTo>
                <a:lnTo>
                  <a:pt x="9911" y="0"/>
                </a:lnTo>
              </a:path>
            </a:pathLst>
          </a:custGeom>
          <a:ln w="10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1281" y="3048199"/>
            <a:ext cx="1873250" cy="97790"/>
          </a:xfrm>
          <a:custGeom>
            <a:avLst/>
            <a:gdLst/>
            <a:ahLst/>
            <a:cxnLst/>
            <a:rect l="l" t="t" r="r" b="b"/>
            <a:pathLst>
              <a:path w="1873250" h="97789">
                <a:moveTo>
                  <a:pt x="0" y="97652"/>
                </a:moveTo>
                <a:lnTo>
                  <a:pt x="1873226" y="97652"/>
                </a:lnTo>
                <a:lnTo>
                  <a:pt x="1873226" y="0"/>
                </a:lnTo>
                <a:lnTo>
                  <a:pt x="0" y="0"/>
                </a:lnTo>
                <a:lnTo>
                  <a:pt x="0" y="97652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1372" y="3037348"/>
            <a:ext cx="1880235" cy="105410"/>
          </a:xfrm>
          <a:custGeom>
            <a:avLst/>
            <a:gdLst/>
            <a:ahLst/>
            <a:cxnLst/>
            <a:rect l="l" t="t" r="r" b="b"/>
            <a:pathLst>
              <a:path w="1880235" h="105410">
                <a:moveTo>
                  <a:pt x="0" y="104886"/>
                </a:moveTo>
                <a:lnTo>
                  <a:pt x="1879833" y="104886"/>
                </a:lnTo>
                <a:lnTo>
                  <a:pt x="1879833" y="0"/>
                </a:lnTo>
                <a:lnTo>
                  <a:pt x="0" y="0"/>
                </a:lnTo>
                <a:lnTo>
                  <a:pt x="0" y="104886"/>
                </a:lnTo>
                <a:close/>
              </a:path>
            </a:pathLst>
          </a:custGeom>
          <a:ln w="108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0395" y="4968855"/>
            <a:ext cx="1576070" cy="188595"/>
          </a:xfrm>
          <a:custGeom>
            <a:avLst/>
            <a:gdLst/>
            <a:ahLst/>
            <a:cxnLst/>
            <a:rect l="l" t="t" r="r" b="b"/>
            <a:pathLst>
              <a:path w="1576070" h="188595">
                <a:moveTo>
                  <a:pt x="0" y="187995"/>
                </a:moveTo>
                <a:lnTo>
                  <a:pt x="1575888" y="187995"/>
                </a:lnTo>
                <a:lnTo>
                  <a:pt x="1575888" y="0"/>
                </a:lnTo>
                <a:lnTo>
                  <a:pt x="0" y="0"/>
                </a:lnTo>
                <a:lnTo>
                  <a:pt x="0" y="1879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0483" y="4958960"/>
            <a:ext cx="1583055" cy="194945"/>
          </a:xfrm>
          <a:custGeom>
            <a:avLst/>
            <a:gdLst/>
            <a:ahLst/>
            <a:cxnLst/>
            <a:rect l="l" t="t" r="r" b="b"/>
            <a:pathLst>
              <a:path w="1583055" h="194945">
                <a:moveTo>
                  <a:pt x="0" y="194591"/>
                </a:moveTo>
                <a:lnTo>
                  <a:pt x="1582496" y="194591"/>
                </a:lnTo>
                <a:lnTo>
                  <a:pt x="1582496" y="0"/>
                </a:lnTo>
                <a:lnTo>
                  <a:pt x="0" y="0"/>
                </a:lnTo>
                <a:lnTo>
                  <a:pt x="0" y="194591"/>
                </a:lnTo>
                <a:close/>
              </a:path>
            </a:pathLst>
          </a:custGeom>
          <a:ln w="98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90236" y="5160147"/>
            <a:ext cx="0" cy="198120"/>
          </a:xfrm>
          <a:custGeom>
            <a:avLst/>
            <a:gdLst/>
            <a:ahLst/>
            <a:cxnLst/>
            <a:rect l="l" t="t" r="r" b="b"/>
            <a:pathLst>
              <a:path h="198120">
                <a:moveTo>
                  <a:pt x="0" y="0"/>
                </a:moveTo>
                <a:lnTo>
                  <a:pt x="0" y="197889"/>
                </a:lnTo>
              </a:path>
            </a:pathLst>
          </a:custGeom>
          <a:ln w="99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84912" y="5160147"/>
            <a:ext cx="99695" cy="198120"/>
          </a:xfrm>
          <a:custGeom>
            <a:avLst/>
            <a:gdLst/>
            <a:ahLst/>
            <a:cxnLst/>
            <a:rect l="l" t="t" r="r" b="b"/>
            <a:pathLst>
              <a:path w="99694" h="198120">
                <a:moveTo>
                  <a:pt x="99112" y="0"/>
                </a:moveTo>
                <a:lnTo>
                  <a:pt x="0" y="197889"/>
                </a:lnTo>
              </a:path>
            </a:pathLst>
          </a:custGeom>
          <a:ln w="13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684913" y="5358037"/>
            <a:ext cx="198756" cy="99061"/>
          </a:xfrm>
          <a:custGeom>
            <a:avLst/>
            <a:gdLst/>
            <a:ahLst/>
            <a:cxnLst/>
            <a:rect l="l" t="t" r="r" b="b"/>
            <a:pathLst>
              <a:path w="198755" h="99060">
                <a:moveTo>
                  <a:pt x="0" y="0"/>
                </a:moveTo>
                <a:lnTo>
                  <a:pt x="198225" y="98944"/>
                </a:lnTo>
              </a:path>
            </a:pathLst>
          </a:custGeom>
          <a:ln w="1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84913" y="5456981"/>
            <a:ext cx="198756" cy="99061"/>
          </a:xfrm>
          <a:custGeom>
            <a:avLst/>
            <a:gdLst/>
            <a:ahLst/>
            <a:cxnLst/>
            <a:rect l="l" t="t" r="r" b="b"/>
            <a:pathLst>
              <a:path w="198755" h="99060">
                <a:moveTo>
                  <a:pt x="198225" y="0"/>
                </a:moveTo>
                <a:lnTo>
                  <a:pt x="0" y="98944"/>
                </a:lnTo>
              </a:path>
            </a:pathLst>
          </a:custGeom>
          <a:ln w="1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84913" y="5555926"/>
            <a:ext cx="198756" cy="99061"/>
          </a:xfrm>
          <a:custGeom>
            <a:avLst/>
            <a:gdLst/>
            <a:ahLst/>
            <a:cxnLst/>
            <a:rect l="l" t="t" r="r" b="b"/>
            <a:pathLst>
              <a:path w="198755" h="99060">
                <a:moveTo>
                  <a:pt x="0" y="0"/>
                </a:moveTo>
                <a:lnTo>
                  <a:pt x="198225" y="98944"/>
                </a:lnTo>
              </a:path>
            </a:pathLst>
          </a:custGeom>
          <a:ln w="1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684913" y="5654872"/>
            <a:ext cx="198756" cy="99061"/>
          </a:xfrm>
          <a:custGeom>
            <a:avLst/>
            <a:gdLst/>
            <a:ahLst/>
            <a:cxnLst/>
            <a:rect l="l" t="t" r="r" b="b"/>
            <a:pathLst>
              <a:path w="198755" h="99060">
                <a:moveTo>
                  <a:pt x="198225" y="0"/>
                </a:moveTo>
                <a:lnTo>
                  <a:pt x="0" y="98944"/>
                </a:lnTo>
              </a:path>
            </a:pathLst>
          </a:custGeom>
          <a:ln w="131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84912" y="5753815"/>
            <a:ext cx="99695" cy="99061"/>
          </a:xfrm>
          <a:custGeom>
            <a:avLst/>
            <a:gdLst/>
            <a:ahLst/>
            <a:cxnLst/>
            <a:rect l="l" t="t" r="r" b="b"/>
            <a:pathLst>
              <a:path w="99694" h="99060">
                <a:moveTo>
                  <a:pt x="0" y="0"/>
                </a:moveTo>
                <a:lnTo>
                  <a:pt x="99112" y="98944"/>
                </a:lnTo>
              </a:path>
            </a:pathLst>
          </a:custGeom>
          <a:ln w="132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96843" y="4869910"/>
            <a:ext cx="783591" cy="89534"/>
          </a:xfrm>
          <a:custGeom>
            <a:avLst/>
            <a:gdLst/>
            <a:ahLst/>
            <a:cxnLst/>
            <a:rect l="l" t="t" r="r" b="b"/>
            <a:pathLst>
              <a:path w="783589" h="89535">
                <a:moveTo>
                  <a:pt x="0" y="89050"/>
                </a:moveTo>
                <a:lnTo>
                  <a:pt x="782988" y="89050"/>
                </a:lnTo>
                <a:lnTo>
                  <a:pt x="782988" y="0"/>
                </a:lnTo>
                <a:lnTo>
                  <a:pt x="0" y="0"/>
                </a:lnTo>
                <a:lnTo>
                  <a:pt x="0" y="890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86933" y="4860015"/>
            <a:ext cx="789941" cy="95885"/>
          </a:xfrm>
          <a:custGeom>
            <a:avLst/>
            <a:gdLst/>
            <a:ahLst/>
            <a:cxnLst/>
            <a:rect l="l" t="t" r="r" b="b"/>
            <a:pathLst>
              <a:path w="789939" h="95885">
                <a:moveTo>
                  <a:pt x="0" y="95646"/>
                </a:moveTo>
                <a:lnTo>
                  <a:pt x="789596" y="95646"/>
                </a:lnTo>
                <a:lnTo>
                  <a:pt x="789596" y="0"/>
                </a:lnTo>
                <a:lnTo>
                  <a:pt x="0" y="0"/>
                </a:lnTo>
                <a:lnTo>
                  <a:pt x="0" y="95646"/>
                </a:lnTo>
                <a:close/>
              </a:path>
            </a:pathLst>
          </a:custGeom>
          <a:ln w="13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0" name="object 40"/>
          <p:cNvGraphicFramePr>
            <a:graphicFrameLocks noGrp="1"/>
          </p:cNvGraphicFramePr>
          <p:nvPr/>
        </p:nvGraphicFramePr>
        <p:xfrm>
          <a:off x="487319" y="5358036"/>
          <a:ext cx="1878175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8096"/>
                <a:gridCol w="198225"/>
                <a:gridCol w="198225"/>
                <a:gridCol w="1083629"/>
              </a:tblGrid>
              <a:tr h="457200">
                <a:tc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R w="9911">
                      <a:solidFill>
                        <a:srgbClr val="000000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L w="9911">
                      <a:solidFill>
                        <a:srgbClr val="000000"/>
                      </a:solidFill>
                      <a:prstDash val="solid"/>
                    </a:lnL>
                    <a:lnR w="9911">
                      <a:solidFill>
                        <a:srgbClr val="000000"/>
                      </a:solidFill>
                      <a:prstDash val="solid"/>
                    </a:lnR>
                    <a:lnB w="989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L w="9911">
                      <a:solidFill>
                        <a:srgbClr val="000000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R w="9911">
                      <a:solidFill>
                        <a:srgbClr val="000000"/>
                      </a:solidFill>
                      <a:prstDash val="solid"/>
                    </a:lnR>
                    <a:lnB w="13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L w="9911">
                      <a:solidFill>
                        <a:srgbClr val="000000"/>
                      </a:solidFill>
                      <a:prstDash val="solid"/>
                    </a:lnL>
                    <a:lnB w="13192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200">
                <a:tc gridSpan="2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L w="13192">
                      <a:solidFill>
                        <a:srgbClr val="000000"/>
                      </a:solidFill>
                      <a:prstDash val="solid"/>
                    </a:lnL>
                    <a:lnT w="13192">
                      <a:solidFill>
                        <a:srgbClr val="000000"/>
                      </a:solidFill>
                      <a:prstDash val="solid"/>
                    </a:lnT>
                    <a:lnB w="13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lnR w="13192">
                      <a:solidFill>
                        <a:srgbClr val="000000"/>
                      </a:solidFill>
                      <a:prstDash val="solid"/>
                    </a:lnR>
                    <a:lnT w="13192">
                      <a:solidFill>
                        <a:srgbClr val="000000"/>
                      </a:solidFill>
                      <a:prstDash val="solid"/>
                    </a:lnT>
                    <a:lnB w="13192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1" name="object 41"/>
          <p:cNvSpPr/>
          <p:nvPr/>
        </p:nvSpPr>
        <p:spPr>
          <a:xfrm>
            <a:off x="3334098" y="2716219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876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234088" y="2742417"/>
            <a:ext cx="19685" cy="11430"/>
          </a:xfrm>
          <a:custGeom>
            <a:avLst/>
            <a:gdLst/>
            <a:ahLst/>
            <a:cxnLst/>
            <a:rect l="l" t="t" r="r" b="b"/>
            <a:pathLst>
              <a:path w="19685" h="11430">
                <a:moveTo>
                  <a:pt x="0" y="11104"/>
                </a:moveTo>
                <a:lnTo>
                  <a:pt x="1944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253532" y="2745589"/>
            <a:ext cx="28575" cy="136525"/>
          </a:xfrm>
          <a:custGeom>
            <a:avLst/>
            <a:gdLst/>
            <a:ahLst/>
            <a:cxnLst/>
            <a:rect l="l" t="t" r="r" b="b"/>
            <a:pathLst>
              <a:path w="28575" h="136525">
                <a:moveTo>
                  <a:pt x="0" y="0"/>
                </a:moveTo>
                <a:lnTo>
                  <a:pt x="28177" y="136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84883" y="2513021"/>
            <a:ext cx="37465" cy="369570"/>
          </a:xfrm>
          <a:custGeom>
            <a:avLst/>
            <a:gdLst/>
            <a:ahLst/>
            <a:cxnLst/>
            <a:rect l="l" t="t" r="r" b="b"/>
            <a:pathLst>
              <a:path w="37464" h="369569">
                <a:moveTo>
                  <a:pt x="0" y="369090"/>
                </a:moveTo>
                <a:lnTo>
                  <a:pt x="37306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22189" y="2513021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37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140028" y="3139272"/>
            <a:ext cx="744855" cy="0"/>
          </a:xfrm>
          <a:custGeom>
            <a:avLst/>
            <a:gdLst/>
            <a:ahLst/>
            <a:cxnLst/>
            <a:rect l="l" t="t" r="r" b="b"/>
            <a:pathLst>
              <a:path w="744854">
                <a:moveTo>
                  <a:pt x="0" y="0"/>
                </a:moveTo>
                <a:lnTo>
                  <a:pt x="744504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385686" y="3519866"/>
            <a:ext cx="19685" cy="11430"/>
          </a:xfrm>
          <a:custGeom>
            <a:avLst/>
            <a:gdLst/>
            <a:ahLst/>
            <a:cxnLst/>
            <a:rect l="l" t="t" r="r" b="b"/>
            <a:pathLst>
              <a:path w="19685" h="11429">
                <a:moveTo>
                  <a:pt x="0" y="11116"/>
                </a:moveTo>
                <a:lnTo>
                  <a:pt x="19451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05136" y="3523041"/>
            <a:ext cx="28575" cy="59690"/>
          </a:xfrm>
          <a:custGeom>
            <a:avLst/>
            <a:gdLst/>
            <a:ahLst/>
            <a:cxnLst/>
            <a:rect l="l" t="t" r="r" b="b"/>
            <a:pathLst>
              <a:path w="28575" h="59689">
                <a:moveTo>
                  <a:pt x="0" y="0"/>
                </a:moveTo>
                <a:lnTo>
                  <a:pt x="28169" y="595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36484" y="3409142"/>
            <a:ext cx="37465" cy="173990"/>
          </a:xfrm>
          <a:custGeom>
            <a:avLst/>
            <a:gdLst/>
            <a:ahLst/>
            <a:cxnLst/>
            <a:rect l="l" t="t" r="r" b="b"/>
            <a:pathLst>
              <a:path w="37464" h="173989">
                <a:moveTo>
                  <a:pt x="0" y="173432"/>
                </a:moveTo>
                <a:lnTo>
                  <a:pt x="3730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473784" y="3409142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1619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3137651" y="3144031"/>
            <a:ext cx="7524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-5" dirty="0">
                <a:latin typeface="Times New Roman"/>
                <a:cs typeface="Times New Roman"/>
              </a:rPr>
              <a:t>2</a:t>
            </a:r>
            <a:r>
              <a:rPr sz="1200" spc="-10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100</a:t>
            </a:r>
            <a:r>
              <a:rPr sz="1200" spc="-5" dirty="0">
                <a:latin typeface="Times New Roman"/>
                <a:cs typeface="Times New Roman"/>
              </a:rPr>
              <a:t>0)</a:t>
            </a:r>
            <a:r>
              <a:rPr sz="1200" spc="20" dirty="0">
                <a:latin typeface="Times New Roman"/>
                <a:cs typeface="Times New Roman"/>
              </a:rPr>
              <a:t>(</a:t>
            </a:r>
            <a:r>
              <a:rPr sz="1200" spc="-5" dirty="0">
                <a:latin typeface="Times New Roman"/>
                <a:cs typeface="Times New Roman"/>
              </a:rPr>
              <a:t>20</a:t>
            </a:r>
            <a:r>
              <a:rPr sz="120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345997" y="2720978"/>
            <a:ext cx="402590" cy="394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3812"/>
            <a:r>
              <a:rPr sz="1200" dirty="0">
                <a:latin typeface="Times New Roman"/>
                <a:cs typeface="Times New Roman"/>
              </a:rPr>
              <a:t>1000</a:t>
            </a:r>
            <a:endParaRPr sz="1200">
              <a:latin typeface="Times New Roman"/>
              <a:cs typeface="Times New Roman"/>
            </a:endParaRPr>
          </a:p>
          <a:p>
            <a:pPr marL="12699"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8000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995968" y="3523036"/>
            <a:ext cx="7048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d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97554" y="2703515"/>
            <a:ext cx="7048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n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91598" y="3421442"/>
            <a:ext cx="20104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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20  </a:t>
            </a:r>
            <a:r>
              <a:rPr sz="1200" spc="40" dirty="0">
                <a:latin typeface="Times New Roman"/>
                <a:cs typeface="Times New Roman"/>
              </a:rPr>
              <a:t>1</a:t>
            </a:r>
            <a:r>
              <a:rPr sz="1200" spc="40" dirty="0">
                <a:latin typeface="Symbol"/>
                <a:cs typeface="Symbol"/>
              </a:rPr>
              <a:t>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0.2</a:t>
            </a:r>
            <a:r>
              <a:rPr sz="1000" spc="7" baseline="43650" dirty="0">
                <a:latin typeface="Times New Roman"/>
                <a:cs typeface="Times New Roman"/>
              </a:rPr>
              <a:t>2 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19.5959</a:t>
            </a:r>
            <a:r>
              <a:rPr sz="1200" spc="-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rad/s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912312" y="3024977"/>
            <a:ext cx="3327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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0.2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891598" y="3024976"/>
            <a:ext cx="2235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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891598" y="2601913"/>
            <a:ext cx="1614170" cy="381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52714" algn="l"/>
              </a:tabLst>
            </a:pPr>
            <a:r>
              <a:rPr sz="1200" dirty="0">
                <a:latin typeface="Symbol"/>
                <a:cs typeface="Symbol"/>
              </a:rPr>
              <a:t>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pc="-7" baseline="34722" dirty="0">
                <a:latin typeface="Times New Roman"/>
                <a:cs typeface="Times New Roman"/>
              </a:rPr>
              <a:t>400,000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20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rad/s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891598" y="1788349"/>
            <a:ext cx="106362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3"/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6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-18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1000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kg</a:t>
            </a:r>
            <a:endParaRPr sz="1200">
              <a:latin typeface="Times New Roman"/>
              <a:cs typeface="Times New Roman"/>
            </a:endParaRPr>
          </a:p>
          <a:p>
            <a:pPr marL="12699" marR="5080" indent="1905">
              <a:lnSpc>
                <a:spcPct val="125000"/>
              </a:lnSpc>
            </a:pPr>
            <a:r>
              <a:rPr sz="1200" dirty="0">
                <a:latin typeface="Times New Roman"/>
                <a:cs typeface="Times New Roman"/>
              </a:rPr>
              <a:t>k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400,000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N/m  C</a:t>
            </a:r>
            <a:r>
              <a:rPr sz="1200" spc="-7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8000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Ns/m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3334099" y="5180265"/>
            <a:ext cx="244476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4458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234088" y="5204870"/>
            <a:ext cx="19685" cy="11430"/>
          </a:xfrm>
          <a:custGeom>
            <a:avLst/>
            <a:gdLst/>
            <a:ahLst/>
            <a:cxnLst/>
            <a:rect l="l" t="t" r="r" b="b"/>
            <a:pathLst>
              <a:path w="19685" h="11429">
                <a:moveTo>
                  <a:pt x="0" y="11116"/>
                </a:moveTo>
                <a:lnTo>
                  <a:pt x="1944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253532" y="5208048"/>
            <a:ext cx="28575" cy="135890"/>
          </a:xfrm>
          <a:custGeom>
            <a:avLst/>
            <a:gdLst/>
            <a:ahLst/>
            <a:cxnLst/>
            <a:rect l="l" t="t" r="r" b="b"/>
            <a:pathLst>
              <a:path w="28575" h="135889">
                <a:moveTo>
                  <a:pt x="0" y="0"/>
                </a:moveTo>
                <a:lnTo>
                  <a:pt x="28177" y="1357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84883" y="4977075"/>
            <a:ext cx="37465" cy="367030"/>
          </a:xfrm>
          <a:custGeom>
            <a:avLst/>
            <a:gdLst/>
            <a:ahLst/>
            <a:cxnLst/>
            <a:rect l="l" t="t" r="r" b="b"/>
            <a:pathLst>
              <a:path w="37464" h="367029">
                <a:moveTo>
                  <a:pt x="0" y="366698"/>
                </a:moveTo>
                <a:lnTo>
                  <a:pt x="37306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322188" y="4977074"/>
            <a:ext cx="269240" cy="0"/>
          </a:xfrm>
          <a:custGeom>
            <a:avLst/>
            <a:gdLst/>
            <a:ahLst/>
            <a:cxnLst/>
            <a:rect l="l" t="t" r="r" b="b"/>
            <a:pathLst>
              <a:path w="269239">
                <a:moveTo>
                  <a:pt x="0" y="0"/>
                </a:moveTo>
                <a:lnTo>
                  <a:pt x="269067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140028" y="5600934"/>
            <a:ext cx="504190" cy="0"/>
          </a:xfrm>
          <a:custGeom>
            <a:avLst/>
            <a:gdLst/>
            <a:ahLst/>
            <a:cxnLst/>
            <a:rect l="l" t="t" r="r" b="b"/>
            <a:pathLst>
              <a:path w="504189">
                <a:moveTo>
                  <a:pt x="0" y="0"/>
                </a:moveTo>
                <a:lnTo>
                  <a:pt x="504006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385686" y="5981525"/>
            <a:ext cx="19685" cy="11430"/>
          </a:xfrm>
          <a:custGeom>
            <a:avLst/>
            <a:gdLst/>
            <a:ahLst/>
            <a:cxnLst/>
            <a:rect l="l" t="t" r="r" b="b"/>
            <a:pathLst>
              <a:path w="19685" h="11429">
                <a:moveTo>
                  <a:pt x="0" y="11104"/>
                </a:moveTo>
                <a:lnTo>
                  <a:pt x="19451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405136" y="5984697"/>
            <a:ext cx="28575" cy="59690"/>
          </a:xfrm>
          <a:custGeom>
            <a:avLst/>
            <a:gdLst/>
            <a:ahLst/>
            <a:cxnLst/>
            <a:rect l="l" t="t" r="r" b="b"/>
            <a:pathLst>
              <a:path w="28575" h="59689">
                <a:moveTo>
                  <a:pt x="0" y="0"/>
                </a:moveTo>
                <a:lnTo>
                  <a:pt x="28169" y="595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436484" y="5870797"/>
            <a:ext cx="37465" cy="173990"/>
          </a:xfrm>
          <a:custGeom>
            <a:avLst/>
            <a:gdLst/>
            <a:ahLst/>
            <a:cxnLst/>
            <a:rect l="l" t="t" r="r" b="b"/>
            <a:pathLst>
              <a:path w="37464" h="173989">
                <a:moveTo>
                  <a:pt x="0" y="173422"/>
                </a:moveTo>
                <a:lnTo>
                  <a:pt x="3730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473784" y="5870797"/>
            <a:ext cx="452120" cy="0"/>
          </a:xfrm>
          <a:custGeom>
            <a:avLst/>
            <a:gdLst/>
            <a:ahLst/>
            <a:cxnLst/>
            <a:rect l="l" t="t" r="r" b="b"/>
            <a:pathLst>
              <a:path w="452120">
                <a:moveTo>
                  <a:pt x="0" y="0"/>
                </a:moveTo>
                <a:lnTo>
                  <a:pt x="451619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3137650" y="5605692"/>
            <a:ext cx="51244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-5" dirty="0">
                <a:latin typeface="Times New Roman"/>
                <a:cs typeface="Times New Roman"/>
              </a:rPr>
              <a:t>2</a:t>
            </a:r>
            <a:r>
              <a:rPr sz="1200" spc="-105" dirty="0">
                <a:latin typeface="Times New Roman"/>
                <a:cs typeface="Times New Roman"/>
              </a:rPr>
              <a:t>(</a:t>
            </a:r>
            <a:r>
              <a:rPr sz="1200" spc="-95" dirty="0">
                <a:latin typeface="Times New Roman"/>
                <a:cs typeface="Times New Roman"/>
              </a:rPr>
              <a:t>1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20" dirty="0">
                <a:latin typeface="Times New Roman"/>
                <a:cs typeface="Times New Roman"/>
              </a:rPr>
              <a:t>(</a:t>
            </a:r>
            <a:r>
              <a:rPr sz="1200" spc="-5" dirty="0">
                <a:latin typeface="Times New Roman"/>
                <a:cs typeface="Times New Roman"/>
              </a:rPr>
              <a:t>20</a:t>
            </a:r>
            <a:r>
              <a:rPr sz="120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341231" y="5185027"/>
            <a:ext cx="166369" cy="40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828"/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12699">
              <a:spcBef>
                <a:spcPts val="174"/>
              </a:spcBef>
            </a:pPr>
            <a:r>
              <a:rPr sz="1200" dirty="0">
                <a:latin typeface="Times New Roman"/>
                <a:cs typeface="Times New Roman"/>
              </a:rPr>
              <a:t>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995968" y="5984690"/>
            <a:ext cx="7048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d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997554" y="5167565"/>
            <a:ext cx="7048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700" dirty="0">
                <a:latin typeface="Times New Roman"/>
                <a:cs typeface="Times New Roman"/>
              </a:rPr>
              <a:t>n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891598" y="5883099"/>
            <a:ext cx="20104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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20  </a:t>
            </a:r>
            <a:r>
              <a:rPr sz="1200" spc="40" dirty="0">
                <a:latin typeface="Times New Roman"/>
                <a:cs typeface="Times New Roman"/>
              </a:rPr>
              <a:t>1</a:t>
            </a:r>
            <a:r>
              <a:rPr sz="1200" spc="40" dirty="0">
                <a:latin typeface="Symbol"/>
                <a:cs typeface="Symbol"/>
              </a:rPr>
              <a:t>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0.2</a:t>
            </a:r>
            <a:r>
              <a:rPr sz="1000" spc="7" baseline="43650" dirty="0">
                <a:latin typeface="Times New Roman"/>
                <a:cs typeface="Times New Roman"/>
              </a:rPr>
              <a:t>2 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19.5959</a:t>
            </a:r>
            <a:r>
              <a:rPr sz="1200" spc="-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rad/s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671813" y="5486634"/>
            <a:ext cx="33274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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0.2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891598" y="5486633"/>
            <a:ext cx="2235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dirty="0">
                <a:latin typeface="Symbol"/>
                <a:cs typeface="Symbol"/>
              </a:rPr>
              <a:t>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891597" y="5065970"/>
            <a:ext cx="1350010" cy="194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52714" algn="l"/>
              </a:tabLst>
            </a:pPr>
            <a:r>
              <a:rPr sz="1200" dirty="0">
                <a:latin typeface="Symbol"/>
                <a:cs typeface="Symbol"/>
              </a:rPr>
              <a:t>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baseline="34722" dirty="0">
                <a:latin typeface="Times New Roman"/>
                <a:cs typeface="Times New Roman"/>
              </a:rPr>
              <a:t>400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20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rad/s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891598" y="4252409"/>
            <a:ext cx="79692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3"/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-7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-18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spc="-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kg</a:t>
            </a:r>
            <a:endParaRPr sz="1200">
              <a:latin typeface="Times New Roman"/>
              <a:cs typeface="Times New Roman"/>
            </a:endParaRPr>
          </a:p>
          <a:p>
            <a:pPr marL="12699" marR="5080" indent="1905">
              <a:lnSpc>
                <a:spcPct val="125000"/>
              </a:lnSpc>
            </a:pPr>
            <a:r>
              <a:rPr sz="1200" dirty="0">
                <a:latin typeface="Times New Roman"/>
                <a:cs typeface="Times New Roman"/>
              </a:rPr>
              <a:t>k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400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N/m  C</a:t>
            </a:r>
            <a:r>
              <a:rPr sz="1200" spc="-7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Ns/m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53924" y="1732661"/>
            <a:ext cx="346709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spc="-5" dirty="0">
                <a:solidFill>
                  <a:srgbClr val="FF7E01"/>
                </a:solidFill>
                <a:latin typeface="Corbel"/>
                <a:cs typeface="Corbel"/>
              </a:rPr>
              <a:t>car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76453" y="4102229"/>
            <a:ext cx="920115" cy="304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dirty="0">
                <a:solidFill>
                  <a:srgbClr val="FF7E01"/>
                </a:solidFill>
                <a:latin typeface="Corbel"/>
                <a:cs typeface="Corbel"/>
              </a:rPr>
              <a:t>CD</a:t>
            </a:r>
            <a:r>
              <a:rPr sz="2000" spc="-90" dirty="0">
                <a:solidFill>
                  <a:srgbClr val="FF7E01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FF7E01"/>
                </a:solidFill>
                <a:latin typeface="Corbel"/>
                <a:cs typeface="Corbel"/>
              </a:rPr>
              <a:t>drive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5053077" y="1796162"/>
            <a:ext cx="3813301" cy="37133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309108" y="5424551"/>
            <a:ext cx="3451860" cy="7620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Magnitude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plot will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have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the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same</a:t>
            </a:r>
            <a:r>
              <a:rPr sz="1200" spc="15" dirty="0">
                <a:solidFill>
                  <a:srgbClr val="C05F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shape</a:t>
            </a:r>
            <a:endParaRPr sz="1200">
              <a:latin typeface="Times New Roman"/>
              <a:cs typeface="Times New Roman"/>
            </a:endParaRPr>
          </a:p>
          <a:p>
            <a:pPr marL="12699" marR="5080"/>
            <a:r>
              <a:rPr sz="1200" spc="-10" dirty="0">
                <a:solidFill>
                  <a:srgbClr val="C05F00"/>
                </a:solidFill>
                <a:latin typeface="Times New Roman"/>
                <a:cs typeface="Times New Roman"/>
              </a:rPr>
              <a:t>Time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responses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will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have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the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same form </a:t>
            </a:r>
            <a:r>
              <a:rPr sz="1200" dirty="0">
                <a:solidFill>
                  <a:srgbClr val="C05F00"/>
                </a:solidFill>
                <a:latin typeface="Times New Roman"/>
                <a:cs typeface="Times New Roman"/>
              </a:rPr>
              <a:t>for similar (but 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scaled) disturbances BUT </a:t>
            </a:r>
            <a:r>
              <a:rPr sz="1200" spc="-10" dirty="0">
                <a:solidFill>
                  <a:srgbClr val="C05F00"/>
                </a:solidFill>
                <a:latin typeface="Times New Roman"/>
                <a:cs typeface="Times New Roman"/>
              </a:rPr>
              <a:t>WITH DIFFERENT  </a:t>
            </a:r>
            <a:r>
              <a:rPr sz="1200" spc="-5" dirty="0">
                <a:solidFill>
                  <a:srgbClr val="C05F00"/>
                </a:solidFill>
                <a:latin typeface="Times New Roman"/>
                <a:cs typeface="Times New Roman"/>
              </a:rPr>
              <a:t>MAGNITUDES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5" dirty="0"/>
              <a:t>Base</a:t>
            </a:r>
            <a:r>
              <a:rPr spc="-90" dirty="0"/>
              <a:t> </a:t>
            </a:r>
            <a:r>
              <a:rPr spc="-5" dirty="0"/>
              <a:t>Excitation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3">
              <a:lnSpc>
                <a:spcPts val="1140"/>
              </a:lnSpc>
            </a:pPr>
            <a:r>
              <a:rPr dirty="0"/>
              <a:t>49</a:t>
            </a:r>
          </a:p>
        </p:txBody>
      </p:sp>
      <p:sp>
        <p:nvSpPr>
          <p:cNvPr id="3" name="object 3"/>
          <p:cNvSpPr/>
          <p:nvPr/>
        </p:nvSpPr>
        <p:spPr>
          <a:xfrm>
            <a:off x="2579624" y="2701163"/>
            <a:ext cx="217804" cy="979806"/>
          </a:xfrm>
          <a:custGeom>
            <a:avLst/>
            <a:gdLst/>
            <a:ahLst/>
            <a:cxnLst/>
            <a:rect l="l" t="t" r="r" b="b"/>
            <a:pathLst>
              <a:path w="217805" h="979804">
                <a:moveTo>
                  <a:pt x="117982" y="979424"/>
                </a:moveTo>
                <a:lnTo>
                  <a:pt x="117982" y="775843"/>
                </a:lnTo>
                <a:lnTo>
                  <a:pt x="0" y="659384"/>
                </a:lnTo>
                <a:lnTo>
                  <a:pt x="217550" y="550291"/>
                </a:lnTo>
                <a:lnTo>
                  <a:pt x="0" y="426720"/>
                </a:lnTo>
                <a:lnTo>
                  <a:pt x="216280" y="310261"/>
                </a:lnTo>
                <a:lnTo>
                  <a:pt x="19684" y="232664"/>
                </a:lnTo>
                <a:lnTo>
                  <a:pt x="114299" y="135762"/>
                </a:lnTo>
                <a:lnTo>
                  <a:pt x="127888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27225" y="2004252"/>
            <a:ext cx="884555" cy="697229"/>
          </a:xfrm>
          <a:custGeom>
            <a:avLst/>
            <a:gdLst/>
            <a:ahLst/>
            <a:cxnLst/>
            <a:rect l="l" t="t" r="r" b="b"/>
            <a:pathLst>
              <a:path w="884554" h="697230">
                <a:moveTo>
                  <a:pt x="0" y="696912"/>
                </a:moveTo>
                <a:lnTo>
                  <a:pt x="884237" y="696912"/>
                </a:lnTo>
                <a:lnTo>
                  <a:pt x="884237" y="0"/>
                </a:lnTo>
                <a:lnTo>
                  <a:pt x="0" y="0"/>
                </a:lnTo>
                <a:lnTo>
                  <a:pt x="0" y="696912"/>
                </a:lnTo>
                <a:close/>
              </a:path>
            </a:pathLst>
          </a:custGeom>
          <a:solidFill>
            <a:srgbClr val="A8C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7225" y="2004252"/>
            <a:ext cx="884555" cy="697229"/>
          </a:xfrm>
          <a:custGeom>
            <a:avLst/>
            <a:gdLst/>
            <a:ahLst/>
            <a:cxnLst/>
            <a:rect l="l" t="t" r="r" b="b"/>
            <a:pathLst>
              <a:path w="884554" h="697230">
                <a:moveTo>
                  <a:pt x="0" y="696912"/>
                </a:moveTo>
                <a:lnTo>
                  <a:pt x="884237" y="696912"/>
                </a:lnTo>
                <a:lnTo>
                  <a:pt x="884237" y="0"/>
                </a:lnTo>
                <a:lnTo>
                  <a:pt x="0" y="0"/>
                </a:lnTo>
                <a:lnTo>
                  <a:pt x="0" y="696912"/>
                </a:lnTo>
                <a:close/>
              </a:path>
            </a:pathLst>
          </a:custGeom>
          <a:ln w="1905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19197" y="2109852"/>
            <a:ext cx="296546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b="1" i="1" spc="-5" dirty="0">
                <a:solidFill>
                  <a:srgbClr val="103053"/>
                </a:solidFill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77873" y="2961386"/>
            <a:ext cx="16700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i="1" dirty="0">
                <a:solidFill>
                  <a:srgbClr val="103053"/>
                </a:solidFill>
                <a:latin typeface="Arial"/>
                <a:cs typeface="Arial"/>
              </a:rPr>
              <a:t>k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1818" y="2046986"/>
            <a:ext cx="436880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i="1" dirty="0">
                <a:solidFill>
                  <a:srgbClr val="103053"/>
                </a:solidFill>
                <a:latin typeface="Arial"/>
                <a:cs typeface="Arial"/>
              </a:rPr>
              <a:t>F(</a:t>
            </a:r>
            <a:r>
              <a:rPr sz="2000" b="1" i="1" spc="10" dirty="0">
                <a:solidFill>
                  <a:srgbClr val="103053"/>
                </a:solidFill>
                <a:latin typeface="Arial"/>
                <a:cs typeface="Arial"/>
              </a:rPr>
              <a:t>t</a:t>
            </a:r>
            <a:r>
              <a:rPr sz="2000" b="1" i="1" dirty="0">
                <a:solidFill>
                  <a:srgbClr val="103053"/>
                </a:solidFill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79625" y="2156587"/>
            <a:ext cx="347980" cy="243204"/>
          </a:xfrm>
          <a:custGeom>
            <a:avLst/>
            <a:gdLst/>
            <a:ahLst/>
            <a:cxnLst/>
            <a:rect l="l" t="t" r="r" b="b"/>
            <a:pathLst>
              <a:path w="347980" h="243205">
                <a:moveTo>
                  <a:pt x="57150" y="71500"/>
                </a:moveTo>
                <a:lnTo>
                  <a:pt x="28575" y="71500"/>
                </a:lnTo>
                <a:lnTo>
                  <a:pt x="28575" y="236473"/>
                </a:lnTo>
                <a:lnTo>
                  <a:pt x="34925" y="242950"/>
                </a:lnTo>
                <a:lnTo>
                  <a:pt x="347599" y="242950"/>
                </a:lnTo>
                <a:lnTo>
                  <a:pt x="347599" y="228599"/>
                </a:lnTo>
                <a:lnTo>
                  <a:pt x="57150" y="228599"/>
                </a:lnTo>
                <a:lnTo>
                  <a:pt x="42799" y="214375"/>
                </a:lnTo>
                <a:lnTo>
                  <a:pt x="57150" y="214375"/>
                </a:lnTo>
                <a:lnTo>
                  <a:pt x="57150" y="71500"/>
                </a:lnTo>
                <a:close/>
              </a:path>
              <a:path w="347980" h="243205">
                <a:moveTo>
                  <a:pt x="57150" y="214375"/>
                </a:moveTo>
                <a:lnTo>
                  <a:pt x="42799" y="214375"/>
                </a:lnTo>
                <a:lnTo>
                  <a:pt x="57150" y="228599"/>
                </a:lnTo>
                <a:lnTo>
                  <a:pt x="57150" y="214375"/>
                </a:lnTo>
                <a:close/>
              </a:path>
              <a:path w="347980" h="243205">
                <a:moveTo>
                  <a:pt x="347599" y="214375"/>
                </a:moveTo>
                <a:lnTo>
                  <a:pt x="57150" y="214375"/>
                </a:lnTo>
                <a:lnTo>
                  <a:pt x="57150" y="228599"/>
                </a:lnTo>
                <a:lnTo>
                  <a:pt x="347599" y="228599"/>
                </a:lnTo>
                <a:lnTo>
                  <a:pt x="347599" y="214375"/>
                </a:lnTo>
                <a:close/>
              </a:path>
              <a:path w="347980" h="243205">
                <a:moveTo>
                  <a:pt x="42799" y="0"/>
                </a:moveTo>
                <a:lnTo>
                  <a:pt x="0" y="85724"/>
                </a:lnTo>
                <a:lnTo>
                  <a:pt x="28575" y="85724"/>
                </a:lnTo>
                <a:lnTo>
                  <a:pt x="28575" y="71500"/>
                </a:lnTo>
                <a:lnTo>
                  <a:pt x="78602" y="71500"/>
                </a:lnTo>
                <a:lnTo>
                  <a:pt x="42799" y="0"/>
                </a:lnTo>
                <a:close/>
              </a:path>
              <a:path w="347980" h="243205">
                <a:moveTo>
                  <a:pt x="78602" y="71500"/>
                </a:moveTo>
                <a:lnTo>
                  <a:pt x="57150" y="71500"/>
                </a:lnTo>
                <a:lnTo>
                  <a:pt x="57150" y="85724"/>
                </a:lnTo>
                <a:lnTo>
                  <a:pt x="85725" y="85724"/>
                </a:lnTo>
                <a:lnTo>
                  <a:pt x="78602" y="7150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60623" y="3061337"/>
            <a:ext cx="304800" cy="225424"/>
          </a:xfrm>
          <a:custGeom>
            <a:avLst/>
            <a:gdLst/>
            <a:ahLst/>
            <a:cxnLst/>
            <a:rect l="l" t="t" r="r" b="b"/>
            <a:pathLst>
              <a:path w="304800" h="225425">
                <a:moveTo>
                  <a:pt x="304800" y="0"/>
                </a:moveTo>
                <a:lnTo>
                  <a:pt x="304800" y="225171"/>
                </a:lnTo>
                <a:lnTo>
                  <a:pt x="0" y="225171"/>
                </a:lnTo>
                <a:lnTo>
                  <a:pt x="0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36823" y="3151377"/>
            <a:ext cx="152400" cy="1270"/>
          </a:xfrm>
          <a:custGeom>
            <a:avLst/>
            <a:gdLst/>
            <a:ahLst/>
            <a:cxnLst/>
            <a:rect l="l" t="t" r="r" b="b"/>
            <a:pathLst>
              <a:path w="152400" h="1269">
                <a:moveTo>
                  <a:pt x="152400" y="0"/>
                </a:moveTo>
                <a:lnTo>
                  <a:pt x="0" y="1016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11501" y="2701163"/>
            <a:ext cx="1905" cy="450215"/>
          </a:xfrm>
          <a:custGeom>
            <a:avLst/>
            <a:gdLst/>
            <a:ahLst/>
            <a:cxnLst/>
            <a:rect l="l" t="t" r="r" b="b"/>
            <a:pathLst>
              <a:path w="1905" h="450214">
                <a:moveTo>
                  <a:pt x="1524" y="450214"/>
                </a:moveTo>
                <a:lnTo>
                  <a:pt x="0" y="0"/>
                </a:lnTo>
              </a:path>
            </a:pathLst>
          </a:custGeom>
          <a:ln w="3810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11501" y="3286506"/>
            <a:ext cx="1905" cy="405765"/>
          </a:xfrm>
          <a:custGeom>
            <a:avLst/>
            <a:gdLst/>
            <a:ahLst/>
            <a:cxnLst/>
            <a:rect l="l" t="t" r="r" b="b"/>
            <a:pathLst>
              <a:path w="1905" h="405764">
                <a:moveTo>
                  <a:pt x="1524" y="0"/>
                </a:moveTo>
                <a:lnTo>
                  <a:pt x="0" y="405257"/>
                </a:lnTo>
              </a:path>
            </a:pathLst>
          </a:custGeom>
          <a:ln w="38099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20873" y="2969006"/>
            <a:ext cx="167005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000" b="1" i="1" dirty="0">
                <a:solidFill>
                  <a:srgbClr val="103053"/>
                </a:solidFill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98623" y="3691699"/>
            <a:ext cx="1295400" cy="696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98623" y="3691700"/>
            <a:ext cx="1295400" cy="697229"/>
          </a:xfrm>
          <a:custGeom>
            <a:avLst/>
            <a:gdLst/>
            <a:ahLst/>
            <a:cxnLst/>
            <a:rect l="l" t="t" r="r" b="b"/>
            <a:pathLst>
              <a:path w="1295400" h="697229">
                <a:moveTo>
                  <a:pt x="0" y="696912"/>
                </a:moveTo>
                <a:lnTo>
                  <a:pt x="1295400" y="696912"/>
                </a:lnTo>
                <a:lnTo>
                  <a:pt x="1295400" y="0"/>
                </a:lnTo>
                <a:lnTo>
                  <a:pt x="0" y="0"/>
                </a:lnTo>
                <a:lnTo>
                  <a:pt x="0" y="696912"/>
                </a:lnTo>
                <a:close/>
              </a:path>
            </a:pathLst>
          </a:custGeom>
          <a:ln w="6350">
            <a:solidFill>
              <a:srgbClr val="1030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452498" y="3834383"/>
            <a:ext cx="719455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b="1" i="1" spc="-10" dirty="0">
                <a:solidFill>
                  <a:srgbClr val="103053"/>
                </a:solidFill>
                <a:latin typeface="Arial"/>
                <a:cs typeface="Arial"/>
              </a:rPr>
              <a:t>base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78449" y="2335974"/>
            <a:ext cx="912494" cy="466144"/>
          </a:xfrm>
          <a:prstGeom prst="rect">
            <a:avLst/>
          </a:prstGeom>
          <a:solidFill>
            <a:srgbClr val="A8C2E7"/>
          </a:solidFill>
          <a:ln w="19050">
            <a:solidFill>
              <a:srgbClr val="103053"/>
            </a:solidFill>
          </a:ln>
        </p:spPr>
        <p:txBody>
          <a:bodyPr vert="horz" wrap="square" lIns="0" tIns="95876" rIns="0" bIns="0" rtlCol="0">
            <a:spAutoFit/>
          </a:bodyPr>
          <a:lstStyle/>
          <a:p>
            <a:pPr marR="8890" algn="ctr">
              <a:spcBef>
                <a:spcPts val="755"/>
              </a:spcBef>
            </a:pPr>
            <a:r>
              <a:rPr sz="2400" b="1" i="1" spc="-5" dirty="0">
                <a:solidFill>
                  <a:srgbClr val="103053"/>
                </a:solidFill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064250" y="3021838"/>
            <a:ext cx="85726" cy="533400"/>
          </a:xfrm>
          <a:custGeom>
            <a:avLst/>
            <a:gdLst/>
            <a:ahLst/>
            <a:cxnLst/>
            <a:rect l="l" t="t" r="r" b="b"/>
            <a:pathLst>
              <a:path w="85725" h="533400">
                <a:moveTo>
                  <a:pt x="28575" y="447675"/>
                </a:moveTo>
                <a:lnTo>
                  <a:pt x="0" y="447675"/>
                </a:lnTo>
                <a:lnTo>
                  <a:pt x="42799" y="533400"/>
                </a:lnTo>
                <a:lnTo>
                  <a:pt x="78602" y="461898"/>
                </a:lnTo>
                <a:lnTo>
                  <a:pt x="28575" y="461898"/>
                </a:lnTo>
                <a:lnTo>
                  <a:pt x="28575" y="447675"/>
                </a:lnTo>
                <a:close/>
              </a:path>
              <a:path w="85725" h="533400">
                <a:moveTo>
                  <a:pt x="57150" y="0"/>
                </a:moveTo>
                <a:lnTo>
                  <a:pt x="28575" y="0"/>
                </a:lnTo>
                <a:lnTo>
                  <a:pt x="28575" y="461898"/>
                </a:lnTo>
                <a:lnTo>
                  <a:pt x="57150" y="461898"/>
                </a:lnTo>
                <a:lnTo>
                  <a:pt x="57150" y="0"/>
                </a:lnTo>
                <a:close/>
              </a:path>
              <a:path w="85725" h="533400">
                <a:moveTo>
                  <a:pt x="85725" y="447675"/>
                </a:moveTo>
                <a:lnTo>
                  <a:pt x="57150" y="447675"/>
                </a:lnTo>
                <a:lnTo>
                  <a:pt x="57150" y="461898"/>
                </a:lnTo>
                <a:lnTo>
                  <a:pt x="78602" y="461898"/>
                </a:lnTo>
                <a:lnTo>
                  <a:pt x="85725" y="44767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21451" y="3021838"/>
            <a:ext cx="85726" cy="533400"/>
          </a:xfrm>
          <a:custGeom>
            <a:avLst/>
            <a:gdLst/>
            <a:ahLst/>
            <a:cxnLst/>
            <a:rect l="l" t="t" r="r" b="b"/>
            <a:pathLst>
              <a:path w="85725" h="533400">
                <a:moveTo>
                  <a:pt x="28575" y="447675"/>
                </a:moveTo>
                <a:lnTo>
                  <a:pt x="0" y="447675"/>
                </a:lnTo>
                <a:lnTo>
                  <a:pt x="42799" y="533400"/>
                </a:lnTo>
                <a:lnTo>
                  <a:pt x="78602" y="461898"/>
                </a:lnTo>
                <a:lnTo>
                  <a:pt x="28575" y="461898"/>
                </a:lnTo>
                <a:lnTo>
                  <a:pt x="28575" y="447675"/>
                </a:lnTo>
                <a:close/>
              </a:path>
              <a:path w="85725" h="533400">
                <a:moveTo>
                  <a:pt x="57150" y="0"/>
                </a:moveTo>
                <a:lnTo>
                  <a:pt x="28575" y="0"/>
                </a:lnTo>
                <a:lnTo>
                  <a:pt x="28575" y="461898"/>
                </a:lnTo>
                <a:lnTo>
                  <a:pt x="57150" y="461898"/>
                </a:lnTo>
                <a:lnTo>
                  <a:pt x="57150" y="0"/>
                </a:lnTo>
                <a:close/>
              </a:path>
              <a:path w="85725" h="533400">
                <a:moveTo>
                  <a:pt x="85725" y="447675"/>
                </a:moveTo>
                <a:lnTo>
                  <a:pt x="57150" y="447675"/>
                </a:lnTo>
                <a:lnTo>
                  <a:pt x="57150" y="461898"/>
                </a:lnTo>
                <a:lnTo>
                  <a:pt x="78602" y="461898"/>
                </a:lnTo>
                <a:lnTo>
                  <a:pt x="85725" y="447675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959395" y="3644447"/>
            <a:ext cx="812800" cy="292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34622" algn="l"/>
              </a:tabLst>
            </a:pPr>
            <a:r>
              <a:rPr spc="5" dirty="0">
                <a:latin typeface="Times New Roman"/>
                <a:cs typeface="Times New Roman"/>
              </a:rPr>
              <a:t>k</a:t>
            </a:r>
            <a:r>
              <a:rPr spc="10" dirty="0">
                <a:latin typeface="Times New Roman"/>
                <a:cs typeface="Times New Roman"/>
              </a:rPr>
              <a:t>x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z="2800" spc="15" baseline="2923" dirty="0">
                <a:latin typeface="Times New Roman"/>
                <a:cs typeface="Times New Roman"/>
              </a:rPr>
              <a:t>C</a:t>
            </a:r>
            <a:r>
              <a:rPr sz="2800" spc="-1185" baseline="2923" dirty="0">
                <a:latin typeface="Times New Roman"/>
                <a:cs typeface="Times New Roman"/>
              </a:rPr>
              <a:t>x</a:t>
            </a:r>
            <a:r>
              <a:rPr sz="2800" baseline="5847" dirty="0">
                <a:latin typeface="MT Extra"/>
                <a:cs typeface="MT Extra"/>
              </a:rPr>
              <a:t></a:t>
            </a:r>
            <a:endParaRPr sz="2800" baseline="5847">
              <a:latin typeface="MT Extra"/>
              <a:cs typeface="MT Extr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4800" y="4690873"/>
            <a:ext cx="2958465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b="1" spc="-5" dirty="0">
                <a:solidFill>
                  <a:srgbClr val="C00000"/>
                </a:solidFill>
                <a:latin typeface="Corbel"/>
                <a:cs typeface="Corbel"/>
              </a:rPr>
              <a:t>Force </a:t>
            </a:r>
            <a:r>
              <a:rPr b="1" spc="-15" dirty="0">
                <a:solidFill>
                  <a:srgbClr val="C00000"/>
                </a:solidFill>
                <a:latin typeface="Corbel"/>
                <a:cs typeface="Corbel"/>
              </a:rPr>
              <a:t>Transmitted </a:t>
            </a:r>
            <a:r>
              <a:rPr b="1" spc="-5" dirty="0">
                <a:solidFill>
                  <a:srgbClr val="C00000"/>
                </a:solidFill>
                <a:latin typeface="Corbel"/>
                <a:cs typeface="Corbel"/>
              </a:rPr>
              <a:t>to the</a:t>
            </a:r>
            <a:r>
              <a:rPr b="1" spc="-100" dirty="0">
                <a:solidFill>
                  <a:srgbClr val="C00000"/>
                </a:solidFill>
                <a:latin typeface="Corbel"/>
                <a:cs typeface="Corbel"/>
              </a:rPr>
              <a:t> </a:t>
            </a:r>
            <a:r>
              <a:rPr b="1" dirty="0">
                <a:solidFill>
                  <a:srgbClr val="C00000"/>
                </a:solidFill>
                <a:latin typeface="Corbel"/>
                <a:cs typeface="Corbel"/>
              </a:rPr>
              <a:t>base</a:t>
            </a:r>
            <a:endParaRPr>
              <a:latin typeface="Corbel"/>
              <a:cs typeface="Corbe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364488" y="5555350"/>
            <a:ext cx="359410" cy="0"/>
          </a:xfrm>
          <a:custGeom>
            <a:avLst/>
            <a:gdLst/>
            <a:ahLst/>
            <a:cxnLst/>
            <a:rect l="l" t="t" r="r" b="b"/>
            <a:pathLst>
              <a:path w="359410">
                <a:moveTo>
                  <a:pt x="0" y="0"/>
                </a:moveTo>
                <a:lnTo>
                  <a:pt x="358823" y="0"/>
                </a:lnTo>
              </a:path>
            </a:pathLst>
          </a:custGeom>
          <a:ln w="118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402812" y="5568403"/>
            <a:ext cx="271145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105" dirty="0">
                <a:latin typeface="Times New Roman"/>
                <a:cs typeface="Times New Roman"/>
              </a:rPr>
              <a:t>dt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87616" y="5532044"/>
            <a:ext cx="7683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40" dirty="0">
                <a:latin typeface="Times New Roman"/>
                <a:cs typeface="Times New Roman"/>
              </a:rPr>
              <a:t>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39475" y="5346849"/>
            <a:ext cx="1809114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25725" algn="l"/>
              </a:tabLst>
            </a:pPr>
            <a:r>
              <a:rPr sz="2200" spc="160" dirty="0">
                <a:latin typeface="Times New Roman"/>
                <a:cs typeface="Times New Roman"/>
              </a:rPr>
              <a:t>F	</a:t>
            </a:r>
            <a:r>
              <a:rPr sz="2200" spc="160" dirty="0">
                <a:latin typeface="Symbol"/>
                <a:cs typeface="Symbol"/>
              </a:rPr>
              <a:t>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195" dirty="0">
                <a:latin typeface="Times New Roman"/>
                <a:cs typeface="Times New Roman"/>
              </a:rPr>
              <a:t>C</a:t>
            </a:r>
            <a:r>
              <a:rPr sz="2200" spc="-85" dirty="0">
                <a:latin typeface="Times New Roman"/>
                <a:cs typeface="Times New Roman"/>
              </a:rPr>
              <a:t> </a:t>
            </a:r>
            <a:r>
              <a:rPr sz="3300" spc="209" baseline="35353" dirty="0">
                <a:latin typeface="Times New Roman"/>
                <a:cs typeface="Times New Roman"/>
              </a:rPr>
              <a:t>dx</a:t>
            </a:r>
            <a:r>
              <a:rPr sz="3300" spc="195" baseline="35353" dirty="0">
                <a:latin typeface="Times New Roman"/>
                <a:cs typeface="Times New Roman"/>
              </a:rPr>
              <a:t> </a:t>
            </a:r>
            <a:r>
              <a:rPr sz="2200" spc="160" dirty="0">
                <a:latin typeface="Symbol"/>
                <a:cs typeface="Symbol"/>
              </a:rPr>
              <a:t></a:t>
            </a:r>
            <a:r>
              <a:rPr sz="2200" spc="-114" dirty="0">
                <a:latin typeface="Times New Roman"/>
                <a:cs typeface="Times New Roman"/>
              </a:rPr>
              <a:t> </a:t>
            </a:r>
            <a:r>
              <a:rPr sz="2200" spc="140" dirty="0">
                <a:latin typeface="Times New Roman"/>
                <a:cs typeface="Times New Roman"/>
              </a:rPr>
              <a:t>kx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240" dirty="0"/>
              <a:t>T</a:t>
            </a:r>
            <a:r>
              <a:rPr dirty="0"/>
              <a:t>rans</a:t>
            </a:r>
            <a:r>
              <a:rPr spc="-15" dirty="0"/>
              <a:t>m</a:t>
            </a:r>
            <a:r>
              <a:rPr dirty="0"/>
              <a:t>is</a:t>
            </a:r>
            <a:r>
              <a:rPr spc="-15" dirty="0"/>
              <a:t>s</a:t>
            </a:r>
            <a:r>
              <a:rPr dirty="0"/>
              <a:t>ibility</a:t>
            </a:r>
          </a:p>
        </p:txBody>
      </p:sp>
      <p:sp>
        <p:nvSpPr>
          <p:cNvPr id="3" name="object 3"/>
          <p:cNvSpPr/>
          <p:nvPr/>
        </p:nvSpPr>
        <p:spPr>
          <a:xfrm>
            <a:off x="5814204" y="2925932"/>
            <a:ext cx="36830" cy="20955"/>
          </a:xfrm>
          <a:custGeom>
            <a:avLst/>
            <a:gdLst/>
            <a:ahLst/>
            <a:cxnLst/>
            <a:rect l="l" t="t" r="r" b="b"/>
            <a:pathLst>
              <a:path w="36829" h="20955">
                <a:moveTo>
                  <a:pt x="0" y="20947"/>
                </a:moveTo>
                <a:lnTo>
                  <a:pt x="36664" y="0"/>
                </a:lnTo>
              </a:path>
            </a:pathLst>
          </a:custGeom>
          <a:ln w="119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50868" y="2931918"/>
            <a:ext cx="53339" cy="147955"/>
          </a:xfrm>
          <a:custGeom>
            <a:avLst/>
            <a:gdLst/>
            <a:ahLst/>
            <a:cxnLst/>
            <a:rect l="l" t="t" r="r" b="b"/>
            <a:pathLst>
              <a:path w="53339" h="147955">
                <a:moveTo>
                  <a:pt x="0" y="0"/>
                </a:moveTo>
                <a:lnTo>
                  <a:pt x="53119" y="147470"/>
                </a:lnTo>
              </a:path>
            </a:pathLst>
          </a:custGeom>
          <a:ln w="23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09959" y="2661650"/>
            <a:ext cx="70486" cy="417830"/>
          </a:xfrm>
          <a:custGeom>
            <a:avLst/>
            <a:gdLst/>
            <a:ahLst/>
            <a:cxnLst/>
            <a:rect l="l" t="t" r="r" b="b"/>
            <a:pathLst>
              <a:path w="70485" h="417830">
                <a:moveTo>
                  <a:pt x="0" y="417737"/>
                </a:moveTo>
                <a:lnTo>
                  <a:pt x="70318" y="0"/>
                </a:lnTo>
              </a:path>
            </a:pathLst>
          </a:custGeom>
          <a:ln w="119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80280" y="2661650"/>
            <a:ext cx="2136140" cy="0"/>
          </a:xfrm>
          <a:custGeom>
            <a:avLst/>
            <a:gdLst/>
            <a:ahLst/>
            <a:cxnLst/>
            <a:rect l="l" t="t" r="r" b="b"/>
            <a:pathLst>
              <a:path w="2136140">
                <a:moveTo>
                  <a:pt x="0" y="0"/>
                </a:moveTo>
                <a:lnTo>
                  <a:pt x="2135860" y="0"/>
                </a:lnTo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90987" y="3706028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429" y="0"/>
                </a:lnTo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41383" y="3754684"/>
            <a:ext cx="36830" cy="21590"/>
          </a:xfrm>
          <a:custGeom>
            <a:avLst/>
            <a:gdLst/>
            <a:ahLst/>
            <a:cxnLst/>
            <a:rect l="l" t="t" r="r" b="b"/>
            <a:pathLst>
              <a:path w="36829" h="21589">
                <a:moveTo>
                  <a:pt x="0" y="20969"/>
                </a:moveTo>
                <a:lnTo>
                  <a:pt x="36641" y="0"/>
                </a:lnTo>
              </a:path>
            </a:pathLst>
          </a:custGeom>
          <a:ln w="119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78025" y="3760676"/>
            <a:ext cx="53339" cy="311150"/>
          </a:xfrm>
          <a:custGeom>
            <a:avLst/>
            <a:gdLst/>
            <a:ahLst/>
            <a:cxnLst/>
            <a:rect l="l" t="t" r="r" b="b"/>
            <a:pathLst>
              <a:path w="53339" h="311150">
                <a:moveTo>
                  <a:pt x="0" y="0"/>
                </a:moveTo>
                <a:lnTo>
                  <a:pt x="53119" y="310692"/>
                </a:lnTo>
              </a:path>
            </a:pathLst>
          </a:custGeom>
          <a:ln w="239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337140" y="3241104"/>
            <a:ext cx="70486" cy="830580"/>
          </a:xfrm>
          <a:custGeom>
            <a:avLst/>
            <a:gdLst/>
            <a:ahLst/>
            <a:cxnLst/>
            <a:rect l="l" t="t" r="r" b="b"/>
            <a:pathLst>
              <a:path w="70485" h="830579">
                <a:moveTo>
                  <a:pt x="0" y="830264"/>
                </a:moveTo>
                <a:lnTo>
                  <a:pt x="70318" y="0"/>
                </a:lnTo>
              </a:path>
            </a:pathLst>
          </a:custGeom>
          <a:ln w="119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07458" y="3241103"/>
            <a:ext cx="1299210" cy="0"/>
          </a:xfrm>
          <a:custGeom>
            <a:avLst/>
            <a:gdLst/>
            <a:ahLst/>
            <a:cxnLst/>
            <a:rect l="l" t="t" r="r" b="b"/>
            <a:pathLst>
              <a:path w="1299209">
                <a:moveTo>
                  <a:pt x="0" y="0"/>
                </a:moveTo>
                <a:lnTo>
                  <a:pt x="1298731" y="0"/>
                </a:lnTo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36621" y="4739178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>
                <a:moveTo>
                  <a:pt x="0" y="0"/>
                </a:moveTo>
                <a:lnTo>
                  <a:pt x="335154" y="0"/>
                </a:lnTo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241383" y="4796819"/>
            <a:ext cx="36830" cy="20955"/>
          </a:xfrm>
          <a:custGeom>
            <a:avLst/>
            <a:gdLst/>
            <a:ahLst/>
            <a:cxnLst/>
            <a:rect l="l" t="t" r="r" b="b"/>
            <a:pathLst>
              <a:path w="36829" h="20954">
                <a:moveTo>
                  <a:pt x="0" y="20961"/>
                </a:moveTo>
                <a:lnTo>
                  <a:pt x="36641" y="0"/>
                </a:lnTo>
              </a:path>
            </a:pathLst>
          </a:custGeom>
          <a:ln w="119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278025" y="4802804"/>
            <a:ext cx="53339" cy="342900"/>
          </a:xfrm>
          <a:custGeom>
            <a:avLst/>
            <a:gdLst/>
            <a:ahLst/>
            <a:cxnLst/>
            <a:rect l="l" t="t" r="r" b="b"/>
            <a:pathLst>
              <a:path w="53339" h="342900">
                <a:moveTo>
                  <a:pt x="0" y="0"/>
                </a:moveTo>
                <a:lnTo>
                  <a:pt x="53119" y="342898"/>
                </a:lnTo>
              </a:path>
            </a:pathLst>
          </a:custGeom>
          <a:ln w="239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37140" y="4233078"/>
            <a:ext cx="70486" cy="913130"/>
          </a:xfrm>
          <a:custGeom>
            <a:avLst/>
            <a:gdLst/>
            <a:ahLst/>
            <a:cxnLst/>
            <a:rect l="l" t="t" r="r" b="b"/>
            <a:pathLst>
              <a:path w="70485" h="913129">
                <a:moveTo>
                  <a:pt x="0" y="912624"/>
                </a:moveTo>
                <a:lnTo>
                  <a:pt x="70318" y="0"/>
                </a:lnTo>
              </a:path>
            </a:pathLst>
          </a:custGeom>
          <a:ln w="119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07458" y="4233077"/>
            <a:ext cx="1550670" cy="0"/>
          </a:xfrm>
          <a:custGeom>
            <a:avLst/>
            <a:gdLst/>
            <a:ahLst/>
            <a:cxnLst/>
            <a:rect l="l" t="t" r="r" b="b"/>
            <a:pathLst>
              <a:path w="1550670">
                <a:moveTo>
                  <a:pt x="0" y="0"/>
                </a:moveTo>
                <a:lnTo>
                  <a:pt x="1550091" y="0"/>
                </a:lnTo>
              </a:path>
            </a:pathLst>
          </a:custGeom>
          <a:ln w="119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18420" y="4249902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67059" y="3257929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977016" y="2678474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66044" y="2900064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43871" y="2678474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93767" y="2900064"/>
            <a:ext cx="10985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1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94980" y="4508078"/>
            <a:ext cx="135889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spc="-1296" baseline="-25925" dirty="0">
                <a:latin typeface="Symbol"/>
                <a:cs typeface="Symbol"/>
              </a:rPr>
              <a:t></a:t>
            </a:r>
            <a:r>
              <a:rPr sz="2200" spc="5" dirty="0">
                <a:latin typeface="Symbol"/>
                <a:cs typeface="Symbol"/>
              </a:rPr>
              <a:t>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23219" y="2612312"/>
            <a:ext cx="1454785" cy="460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355568" algn="l"/>
                <a:tab pos="769551" algn="l"/>
              </a:tabLst>
            </a:pPr>
            <a:r>
              <a:rPr sz="2200" spc="-10" dirty="0">
                <a:latin typeface="Times New Roman"/>
                <a:cs typeface="Times New Roman"/>
              </a:rPr>
              <a:t>F</a:t>
            </a:r>
            <a:r>
              <a:rPr sz="1400" spc="-10" dirty="0">
                <a:latin typeface="Times New Roman"/>
                <a:cs typeface="Times New Roman"/>
              </a:rPr>
              <a:t>t	</a:t>
            </a:r>
            <a:r>
              <a:rPr sz="2200" spc="5" dirty="0">
                <a:latin typeface="Symbol"/>
                <a:cs typeface="Symbol"/>
              </a:rPr>
              <a:t></a:t>
            </a:r>
            <a:r>
              <a:rPr sz="2200" spc="5" dirty="0">
                <a:latin typeface="Times New Roman"/>
                <a:cs typeface="Times New Roman"/>
              </a:rPr>
              <a:t>	</a:t>
            </a:r>
            <a:r>
              <a:rPr sz="3000" spc="-150" dirty="0">
                <a:latin typeface="Symbol"/>
                <a:cs typeface="Symbol"/>
              </a:rPr>
              <a:t></a:t>
            </a:r>
            <a:r>
              <a:rPr sz="2200" spc="-150" dirty="0">
                <a:latin typeface="Times New Roman"/>
                <a:cs typeface="Times New Roman"/>
              </a:rPr>
              <a:t>X</a:t>
            </a:r>
            <a:r>
              <a:rPr sz="2200" spc="260" dirty="0">
                <a:latin typeface="Times New Roman"/>
                <a:cs typeface="Times New Roman"/>
              </a:rPr>
              <a:t> </a:t>
            </a:r>
            <a:r>
              <a:rPr sz="2200" spc="-45" dirty="0">
                <a:latin typeface="Times New Roman"/>
                <a:cs typeface="Times New Roman"/>
              </a:rPr>
              <a:t>k</a:t>
            </a:r>
            <a:r>
              <a:rPr sz="3000" spc="-45" dirty="0">
                <a:latin typeface="Symbol"/>
                <a:cs typeface="Symbol"/>
              </a:rPr>
              <a:t>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23218" y="4525291"/>
            <a:ext cx="991235" cy="34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-95" dirty="0">
                <a:latin typeface="Times New Roman"/>
                <a:cs typeface="Times New Roman"/>
              </a:rPr>
              <a:t>F</a:t>
            </a:r>
            <a:r>
              <a:rPr sz="2000" spc="-142" baseline="-23504" dirty="0">
                <a:latin typeface="Times New Roman"/>
                <a:cs typeface="Times New Roman"/>
              </a:rPr>
              <a:t>t   </a:t>
            </a:r>
            <a:r>
              <a:rPr sz="2200" spc="5" dirty="0">
                <a:latin typeface="Symbol"/>
                <a:cs typeface="Symbol"/>
              </a:rPr>
              <a:t>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5" dirty="0">
                <a:latin typeface="Times New Roman"/>
                <a:cs typeface="Times New Roman"/>
              </a:rPr>
              <a:t>X</a:t>
            </a:r>
            <a:r>
              <a:rPr sz="2200" i="1" spc="-135" dirty="0">
                <a:latin typeface="Times New Roman"/>
                <a:cs typeface="Times New Roman"/>
              </a:rPr>
              <a:t> </a:t>
            </a:r>
            <a:r>
              <a:rPr sz="2000" spc="89" baseline="-23504" dirty="0">
                <a:latin typeface="Times New Roman"/>
                <a:cs typeface="Times New Roman"/>
              </a:rPr>
              <a:t>0</a:t>
            </a:r>
            <a:r>
              <a:rPr sz="2200" i="1" spc="61" dirty="0">
                <a:latin typeface="Times New Roman"/>
                <a:cs typeface="Times New Roman"/>
              </a:rPr>
              <a:t>k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121181" y="3716748"/>
            <a:ext cx="15367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i="1" spc="5" dirty="0">
                <a:latin typeface="Times New Roman"/>
                <a:cs typeface="Times New Roman"/>
              </a:rPr>
              <a:t>k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23218" y="3492152"/>
            <a:ext cx="2356485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2370"/>
              </a:lnSpc>
              <a:tabLst>
                <a:tab pos="1238138" algn="l"/>
                <a:tab pos="2219761" algn="l"/>
              </a:tabLst>
            </a:pPr>
            <a:r>
              <a:rPr sz="2200" spc="-195" dirty="0">
                <a:latin typeface="Times New Roman"/>
                <a:cs typeface="Times New Roman"/>
              </a:rPr>
              <a:t>F</a:t>
            </a:r>
            <a:r>
              <a:rPr sz="2000" spc="7" baseline="-23504" dirty="0">
                <a:latin typeface="Times New Roman"/>
                <a:cs typeface="Times New Roman"/>
              </a:rPr>
              <a:t>t</a:t>
            </a:r>
            <a:r>
              <a:rPr sz="2000" baseline="-23504" dirty="0">
                <a:latin typeface="Times New Roman"/>
                <a:cs typeface="Times New Roman"/>
              </a:rPr>
              <a:t>  </a:t>
            </a:r>
            <a:r>
              <a:rPr sz="2000" spc="-240" baseline="-23504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Symbol"/>
                <a:cs typeface="Symbol"/>
              </a:rPr>
              <a:t></a:t>
            </a:r>
            <a:r>
              <a:rPr sz="2200" spc="135" dirty="0">
                <a:latin typeface="Times New Roman"/>
                <a:cs typeface="Times New Roman"/>
              </a:rPr>
              <a:t> </a:t>
            </a:r>
            <a:r>
              <a:rPr sz="2200" i="1" spc="5" dirty="0">
                <a:latin typeface="Times New Roman"/>
                <a:cs typeface="Times New Roman"/>
              </a:rPr>
              <a:t>X</a:t>
            </a:r>
            <a:r>
              <a:rPr sz="2200" i="1" spc="-310" dirty="0">
                <a:latin typeface="Times New Roman"/>
                <a:cs typeface="Times New Roman"/>
              </a:rPr>
              <a:t> </a:t>
            </a:r>
            <a:r>
              <a:rPr sz="2000" spc="179" baseline="-23504" dirty="0">
                <a:latin typeface="Times New Roman"/>
                <a:cs typeface="Times New Roman"/>
              </a:rPr>
              <a:t>0</a:t>
            </a:r>
            <a:r>
              <a:rPr sz="2200" i="1" spc="5" dirty="0">
                <a:latin typeface="Times New Roman"/>
                <a:cs typeface="Times New Roman"/>
              </a:rPr>
              <a:t>k</a:t>
            </a:r>
            <a:r>
              <a:rPr sz="2200" i="1" dirty="0">
                <a:latin typeface="Times New Roman"/>
                <a:cs typeface="Times New Roman"/>
              </a:rPr>
              <a:t>	</a:t>
            </a:r>
            <a:r>
              <a:rPr sz="2200" spc="174" dirty="0">
                <a:latin typeface="Times New Roman"/>
                <a:cs typeface="Times New Roman"/>
              </a:rPr>
              <a:t>1</a:t>
            </a:r>
            <a:r>
              <a:rPr sz="2200" spc="5" dirty="0">
                <a:latin typeface="Symbol"/>
                <a:cs typeface="Symbol"/>
              </a:rPr>
              <a:t></a:t>
            </a:r>
            <a:r>
              <a:rPr sz="2200" spc="-220" dirty="0">
                <a:latin typeface="Times New Roman"/>
                <a:cs typeface="Times New Roman"/>
              </a:rPr>
              <a:t> </a:t>
            </a:r>
            <a:r>
              <a:rPr sz="3300" spc="7" baseline="-4938" dirty="0">
                <a:latin typeface="Symbol"/>
                <a:cs typeface="Symbol"/>
              </a:rPr>
              <a:t></a:t>
            </a:r>
            <a:r>
              <a:rPr sz="3300" baseline="-4938" dirty="0">
                <a:latin typeface="Times New Roman"/>
                <a:cs typeface="Times New Roman"/>
              </a:rPr>
              <a:t>	</a:t>
            </a:r>
            <a:r>
              <a:rPr sz="3300" spc="7" baseline="-4938" dirty="0">
                <a:latin typeface="Symbol"/>
                <a:cs typeface="Symbol"/>
              </a:rPr>
              <a:t></a:t>
            </a:r>
            <a:endParaRPr sz="3300" baseline="-4938">
              <a:latin typeface="Symbol"/>
              <a:cs typeface="Symbol"/>
            </a:endParaRPr>
          </a:p>
          <a:p>
            <a:pPr marR="5080" algn="r">
              <a:lnSpc>
                <a:spcPts val="2370"/>
              </a:lnSpc>
              <a:tabLst>
                <a:tab pos="612719" algn="l"/>
              </a:tabLst>
            </a:pPr>
            <a:r>
              <a:rPr sz="2200" spc="5" dirty="0">
                <a:latin typeface="Symbol"/>
                <a:cs typeface="Symbol"/>
              </a:rPr>
              <a:t></a:t>
            </a:r>
            <a:r>
              <a:rPr sz="2200" spc="5" dirty="0">
                <a:latin typeface="Times New Roman"/>
                <a:cs typeface="Times New Roman"/>
              </a:rPr>
              <a:t>	</a:t>
            </a:r>
            <a:r>
              <a:rPr sz="2200" spc="5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30169" y="4812817"/>
            <a:ext cx="1000761" cy="36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490176" algn="l"/>
              </a:tabLst>
            </a:pPr>
            <a:r>
              <a:rPr sz="2200" spc="5" dirty="0">
                <a:latin typeface="Symbol"/>
                <a:cs typeface="Symbol"/>
              </a:rPr>
              <a:t></a:t>
            </a:r>
            <a:r>
              <a:rPr sz="2200" spc="5" dirty="0">
                <a:latin typeface="Times New Roman"/>
                <a:cs typeface="Times New Roman"/>
              </a:rPr>
              <a:t>	</a:t>
            </a:r>
            <a:r>
              <a:rPr sz="3500" i="1" spc="-487" baseline="14184" dirty="0">
                <a:latin typeface="Symbol"/>
                <a:cs typeface="Symbol"/>
              </a:rPr>
              <a:t></a:t>
            </a:r>
            <a:r>
              <a:rPr sz="2000" i="1" spc="-487" baseline="2136" dirty="0">
                <a:latin typeface="Times New Roman"/>
                <a:cs typeface="Times New Roman"/>
              </a:rPr>
              <a:t>n</a:t>
            </a:r>
            <a:r>
              <a:rPr sz="2000" i="1" spc="367" baseline="2136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Symbol"/>
                <a:cs typeface="Symbol"/>
              </a:rPr>
              <a:t>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30169" y="4311210"/>
            <a:ext cx="1000761" cy="355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544146" algn="l"/>
              </a:tabLst>
            </a:pPr>
            <a:r>
              <a:rPr sz="2200" spc="5" dirty="0">
                <a:latin typeface="Symbol"/>
                <a:cs typeface="Symbol"/>
              </a:rPr>
              <a:t></a:t>
            </a:r>
            <a:r>
              <a:rPr sz="2200" spc="5" dirty="0">
                <a:latin typeface="Times New Roman"/>
                <a:cs typeface="Times New Roman"/>
              </a:rPr>
              <a:t>	</a:t>
            </a:r>
            <a:r>
              <a:rPr sz="3500" i="1" spc="-89" baseline="-3546" dirty="0">
                <a:latin typeface="Symbol"/>
                <a:cs typeface="Symbol"/>
              </a:rPr>
              <a:t></a:t>
            </a:r>
            <a:r>
              <a:rPr sz="3500" i="1" spc="-569" baseline="-3546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Symbol"/>
                <a:cs typeface="Symbol"/>
              </a:rPr>
              <a:t>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462099" y="4512590"/>
            <a:ext cx="88836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200" spc="90" dirty="0">
                <a:latin typeface="Times New Roman"/>
                <a:cs typeface="Times New Roman"/>
              </a:rPr>
              <a:t>1</a:t>
            </a:r>
            <a:r>
              <a:rPr sz="2200" spc="90" dirty="0">
                <a:latin typeface="Symbol"/>
                <a:cs typeface="Symbol"/>
              </a:rPr>
              <a:t></a:t>
            </a:r>
            <a:r>
              <a:rPr sz="2200" spc="-320" dirty="0">
                <a:latin typeface="Times New Roman"/>
                <a:cs typeface="Times New Roman"/>
              </a:rPr>
              <a:t> </a:t>
            </a:r>
            <a:r>
              <a:rPr sz="3300" spc="-644" baseline="-22222" dirty="0">
                <a:latin typeface="Symbol"/>
                <a:cs typeface="Symbol"/>
              </a:rPr>
              <a:t></a:t>
            </a:r>
            <a:r>
              <a:rPr sz="3300" spc="-644" baseline="3703" dirty="0">
                <a:latin typeface="Symbol"/>
                <a:cs typeface="Symbol"/>
              </a:rPr>
              <a:t></a:t>
            </a:r>
            <a:r>
              <a:rPr sz="3300" spc="-644" baseline="3703" dirty="0">
                <a:latin typeface="Times New Roman"/>
                <a:cs typeface="Times New Roman"/>
              </a:rPr>
              <a:t>  </a:t>
            </a:r>
            <a:r>
              <a:rPr sz="2200" spc="-140" dirty="0">
                <a:latin typeface="Times New Roman"/>
                <a:cs typeface="Times New Roman"/>
              </a:rPr>
              <a:t>2</a:t>
            </a:r>
            <a:r>
              <a:rPr sz="2400" i="1" spc="-140" dirty="0">
                <a:latin typeface="Symbol"/>
                <a:cs typeface="Symbol"/>
              </a:rPr>
              <a:t>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30170" y="3298266"/>
            <a:ext cx="74993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spc="7" baseline="-3703" dirty="0">
                <a:latin typeface="Symbol"/>
                <a:cs typeface="Symbol"/>
              </a:rPr>
              <a:t></a:t>
            </a:r>
            <a:r>
              <a:rPr sz="3300" spc="-404" baseline="-3703" dirty="0">
                <a:latin typeface="Times New Roman"/>
                <a:cs typeface="Times New Roman"/>
              </a:rPr>
              <a:t> </a:t>
            </a:r>
            <a:r>
              <a:rPr sz="2200" i="1" spc="-100" dirty="0">
                <a:latin typeface="Times New Roman"/>
                <a:cs typeface="Times New Roman"/>
              </a:rPr>
              <a:t>C</a:t>
            </a:r>
            <a:r>
              <a:rPr sz="2400" i="1" spc="-100" dirty="0">
                <a:latin typeface="Symbol"/>
                <a:cs typeface="Symbol"/>
              </a:rPr>
              <a:t></a:t>
            </a:r>
            <a:r>
              <a:rPr sz="3300" spc="-150" baseline="-3703" dirty="0">
                <a:latin typeface="Symbol"/>
                <a:cs typeface="Symbol"/>
              </a:rPr>
              <a:t></a:t>
            </a:r>
            <a:endParaRPr sz="3300" baseline="-3703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804732" y="2612312"/>
            <a:ext cx="1206500" cy="460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tabLst>
                <a:tab pos="1098451" algn="l"/>
              </a:tabLst>
            </a:pPr>
            <a:r>
              <a:rPr sz="2200" spc="5" dirty="0">
                <a:latin typeface="Symbol"/>
                <a:cs typeface="Symbol"/>
              </a:rPr>
              <a:t></a:t>
            </a:r>
            <a:r>
              <a:rPr sz="2200" spc="-190" dirty="0">
                <a:latin typeface="Times New Roman"/>
                <a:cs typeface="Times New Roman"/>
              </a:rPr>
              <a:t> </a:t>
            </a:r>
            <a:r>
              <a:rPr sz="3000" spc="-370" dirty="0">
                <a:latin typeface="Symbol"/>
                <a:cs typeface="Symbol"/>
              </a:rPr>
              <a:t></a:t>
            </a:r>
            <a:r>
              <a:rPr sz="2200" i="1" spc="-120" dirty="0">
                <a:latin typeface="Times New Roman"/>
                <a:cs typeface="Times New Roman"/>
              </a:rPr>
              <a:t>C</a:t>
            </a:r>
            <a:r>
              <a:rPr sz="2400" i="1" spc="-80" dirty="0">
                <a:latin typeface="Symbol"/>
                <a:cs typeface="Symbol"/>
              </a:rPr>
              <a:t></a:t>
            </a:r>
            <a:r>
              <a:rPr sz="2200" i="1" spc="5" dirty="0">
                <a:latin typeface="Times New Roman"/>
                <a:cs typeface="Times New Roman"/>
              </a:rPr>
              <a:t>X</a:t>
            </a:r>
            <a:r>
              <a:rPr sz="2200" i="1" dirty="0">
                <a:latin typeface="Times New Roman"/>
                <a:cs typeface="Times New Roman"/>
              </a:rPr>
              <a:t>	</a:t>
            </a:r>
            <a:r>
              <a:rPr sz="3000" spc="-260" dirty="0">
                <a:latin typeface="Symbol"/>
                <a:cs typeface="Symbol"/>
              </a:rPr>
              <a:t>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519299" y="2955672"/>
            <a:ext cx="2348230" cy="2259965"/>
          </a:xfrm>
          <a:custGeom>
            <a:avLst/>
            <a:gdLst/>
            <a:ahLst/>
            <a:cxnLst/>
            <a:rect l="l" t="t" r="r" b="b"/>
            <a:pathLst>
              <a:path w="2348229" h="2259965">
                <a:moveTo>
                  <a:pt x="2347976" y="1129791"/>
                </a:moveTo>
                <a:lnTo>
                  <a:pt x="2346946" y="1177558"/>
                </a:lnTo>
                <a:lnTo>
                  <a:pt x="2343883" y="1224818"/>
                </a:lnTo>
                <a:lnTo>
                  <a:pt x="2338828" y="1271534"/>
                </a:lnTo>
                <a:lnTo>
                  <a:pt x="2331822" y="1317666"/>
                </a:lnTo>
                <a:lnTo>
                  <a:pt x="2322905" y="1363174"/>
                </a:lnTo>
                <a:lnTo>
                  <a:pt x="2312118" y="1408021"/>
                </a:lnTo>
                <a:lnTo>
                  <a:pt x="2299503" y="1452165"/>
                </a:lnTo>
                <a:lnTo>
                  <a:pt x="2285099" y="1495569"/>
                </a:lnTo>
                <a:lnTo>
                  <a:pt x="2268948" y="1538192"/>
                </a:lnTo>
                <a:lnTo>
                  <a:pt x="2251090" y="1579996"/>
                </a:lnTo>
                <a:lnTo>
                  <a:pt x="2231566" y="1620942"/>
                </a:lnTo>
                <a:lnTo>
                  <a:pt x="2210416" y="1660990"/>
                </a:lnTo>
                <a:lnTo>
                  <a:pt x="2187683" y="1700101"/>
                </a:lnTo>
                <a:lnTo>
                  <a:pt x="2163405" y="1738237"/>
                </a:lnTo>
                <a:lnTo>
                  <a:pt x="2137625" y="1775356"/>
                </a:lnTo>
                <a:lnTo>
                  <a:pt x="2110382" y="1811422"/>
                </a:lnTo>
                <a:lnTo>
                  <a:pt x="2081718" y="1846393"/>
                </a:lnTo>
                <a:lnTo>
                  <a:pt x="2051674" y="1880232"/>
                </a:lnTo>
                <a:lnTo>
                  <a:pt x="2020289" y="1912899"/>
                </a:lnTo>
                <a:lnTo>
                  <a:pt x="1987605" y="1944354"/>
                </a:lnTo>
                <a:lnTo>
                  <a:pt x="1953663" y="1974559"/>
                </a:lnTo>
                <a:lnTo>
                  <a:pt x="1918504" y="2003474"/>
                </a:lnTo>
                <a:lnTo>
                  <a:pt x="1882167" y="2031060"/>
                </a:lnTo>
                <a:lnTo>
                  <a:pt x="1844694" y="2057278"/>
                </a:lnTo>
                <a:lnTo>
                  <a:pt x="1806126" y="2082088"/>
                </a:lnTo>
                <a:lnTo>
                  <a:pt x="1766504" y="2105453"/>
                </a:lnTo>
                <a:lnTo>
                  <a:pt x="1725867" y="2127331"/>
                </a:lnTo>
                <a:lnTo>
                  <a:pt x="1684258" y="2147684"/>
                </a:lnTo>
                <a:lnTo>
                  <a:pt x="1641716" y="2166473"/>
                </a:lnTo>
                <a:lnTo>
                  <a:pt x="1598282" y="2183659"/>
                </a:lnTo>
                <a:lnTo>
                  <a:pt x="1553998" y="2199202"/>
                </a:lnTo>
                <a:lnTo>
                  <a:pt x="1508904" y="2213064"/>
                </a:lnTo>
                <a:lnTo>
                  <a:pt x="1463041" y="2225204"/>
                </a:lnTo>
                <a:lnTo>
                  <a:pt x="1416449" y="2235584"/>
                </a:lnTo>
                <a:lnTo>
                  <a:pt x="1369169" y="2244165"/>
                </a:lnTo>
                <a:lnTo>
                  <a:pt x="1321242" y="2250907"/>
                </a:lnTo>
                <a:lnTo>
                  <a:pt x="1272709" y="2255772"/>
                </a:lnTo>
                <a:lnTo>
                  <a:pt x="1223611" y="2258719"/>
                </a:lnTo>
                <a:lnTo>
                  <a:pt x="1173988" y="2259710"/>
                </a:lnTo>
                <a:lnTo>
                  <a:pt x="1124364" y="2258719"/>
                </a:lnTo>
                <a:lnTo>
                  <a:pt x="1075266" y="2255772"/>
                </a:lnTo>
                <a:lnTo>
                  <a:pt x="1026733" y="2250907"/>
                </a:lnTo>
                <a:lnTo>
                  <a:pt x="978806" y="2244165"/>
                </a:lnTo>
                <a:lnTo>
                  <a:pt x="931526" y="2235584"/>
                </a:lnTo>
                <a:lnTo>
                  <a:pt x="884934" y="2225204"/>
                </a:lnTo>
                <a:lnTo>
                  <a:pt x="839071" y="2213064"/>
                </a:lnTo>
                <a:lnTo>
                  <a:pt x="793977" y="2199202"/>
                </a:lnTo>
                <a:lnTo>
                  <a:pt x="749693" y="2183659"/>
                </a:lnTo>
                <a:lnTo>
                  <a:pt x="706259" y="2166473"/>
                </a:lnTo>
                <a:lnTo>
                  <a:pt x="663717" y="2147684"/>
                </a:lnTo>
                <a:lnTo>
                  <a:pt x="622108" y="2127331"/>
                </a:lnTo>
                <a:lnTo>
                  <a:pt x="581471" y="2105453"/>
                </a:lnTo>
                <a:lnTo>
                  <a:pt x="541849" y="2082088"/>
                </a:lnTo>
                <a:lnTo>
                  <a:pt x="503281" y="2057278"/>
                </a:lnTo>
                <a:lnTo>
                  <a:pt x="465808" y="2031060"/>
                </a:lnTo>
                <a:lnTo>
                  <a:pt x="429471" y="2003474"/>
                </a:lnTo>
                <a:lnTo>
                  <a:pt x="394312" y="1974559"/>
                </a:lnTo>
                <a:lnTo>
                  <a:pt x="360370" y="1944354"/>
                </a:lnTo>
                <a:lnTo>
                  <a:pt x="327686" y="1912899"/>
                </a:lnTo>
                <a:lnTo>
                  <a:pt x="296301" y="1880232"/>
                </a:lnTo>
                <a:lnTo>
                  <a:pt x="266257" y="1846393"/>
                </a:lnTo>
                <a:lnTo>
                  <a:pt x="237593" y="1811422"/>
                </a:lnTo>
                <a:lnTo>
                  <a:pt x="210350" y="1775356"/>
                </a:lnTo>
                <a:lnTo>
                  <a:pt x="184570" y="1738237"/>
                </a:lnTo>
                <a:lnTo>
                  <a:pt x="160292" y="1700101"/>
                </a:lnTo>
                <a:lnTo>
                  <a:pt x="137559" y="1660990"/>
                </a:lnTo>
                <a:lnTo>
                  <a:pt x="116409" y="1620942"/>
                </a:lnTo>
                <a:lnTo>
                  <a:pt x="96885" y="1579996"/>
                </a:lnTo>
                <a:lnTo>
                  <a:pt x="79027" y="1538192"/>
                </a:lnTo>
                <a:lnTo>
                  <a:pt x="62876" y="1495569"/>
                </a:lnTo>
                <a:lnTo>
                  <a:pt x="48472" y="1452165"/>
                </a:lnTo>
                <a:lnTo>
                  <a:pt x="35857" y="1408021"/>
                </a:lnTo>
                <a:lnTo>
                  <a:pt x="25070" y="1363174"/>
                </a:lnTo>
                <a:lnTo>
                  <a:pt x="16153" y="1317666"/>
                </a:lnTo>
                <a:lnTo>
                  <a:pt x="9147" y="1271534"/>
                </a:lnTo>
                <a:lnTo>
                  <a:pt x="4092" y="1224818"/>
                </a:lnTo>
                <a:lnTo>
                  <a:pt x="1029" y="1177558"/>
                </a:lnTo>
                <a:lnTo>
                  <a:pt x="0" y="1129791"/>
                </a:lnTo>
                <a:lnTo>
                  <a:pt x="1029" y="1082035"/>
                </a:lnTo>
                <a:lnTo>
                  <a:pt x="4092" y="1034783"/>
                </a:lnTo>
                <a:lnTo>
                  <a:pt x="9147" y="988076"/>
                </a:lnTo>
                <a:lnTo>
                  <a:pt x="16153" y="941952"/>
                </a:lnTo>
                <a:lnTo>
                  <a:pt x="25070" y="896451"/>
                </a:lnTo>
                <a:lnTo>
                  <a:pt x="35857" y="851612"/>
                </a:lnTo>
                <a:lnTo>
                  <a:pt x="48472" y="807475"/>
                </a:lnTo>
                <a:lnTo>
                  <a:pt x="62876" y="764078"/>
                </a:lnTo>
                <a:lnTo>
                  <a:pt x="79027" y="721460"/>
                </a:lnTo>
                <a:lnTo>
                  <a:pt x="96885" y="679661"/>
                </a:lnTo>
                <a:lnTo>
                  <a:pt x="116409" y="638721"/>
                </a:lnTo>
                <a:lnTo>
                  <a:pt x="137559" y="598678"/>
                </a:lnTo>
                <a:lnTo>
                  <a:pt x="160292" y="559571"/>
                </a:lnTo>
                <a:lnTo>
                  <a:pt x="184570" y="521440"/>
                </a:lnTo>
                <a:lnTo>
                  <a:pt x="210350" y="484324"/>
                </a:lnTo>
                <a:lnTo>
                  <a:pt x="237593" y="448262"/>
                </a:lnTo>
                <a:lnTo>
                  <a:pt x="266257" y="413294"/>
                </a:lnTo>
                <a:lnTo>
                  <a:pt x="296301" y="379458"/>
                </a:lnTo>
                <a:lnTo>
                  <a:pt x="327686" y="346794"/>
                </a:lnTo>
                <a:lnTo>
                  <a:pt x="360370" y="315341"/>
                </a:lnTo>
                <a:lnTo>
                  <a:pt x="394312" y="285139"/>
                </a:lnTo>
                <a:lnTo>
                  <a:pt x="429471" y="256226"/>
                </a:lnTo>
                <a:lnTo>
                  <a:pt x="465808" y="228641"/>
                </a:lnTo>
                <a:lnTo>
                  <a:pt x="503281" y="202425"/>
                </a:lnTo>
                <a:lnTo>
                  <a:pt x="541849" y="177616"/>
                </a:lnTo>
                <a:lnTo>
                  <a:pt x="581471" y="154253"/>
                </a:lnTo>
                <a:lnTo>
                  <a:pt x="622108" y="132375"/>
                </a:lnTo>
                <a:lnTo>
                  <a:pt x="663717" y="112023"/>
                </a:lnTo>
                <a:lnTo>
                  <a:pt x="706259" y="93235"/>
                </a:lnTo>
                <a:lnTo>
                  <a:pt x="749693" y="76049"/>
                </a:lnTo>
                <a:lnTo>
                  <a:pt x="793977" y="60507"/>
                </a:lnTo>
                <a:lnTo>
                  <a:pt x="839071" y="46646"/>
                </a:lnTo>
                <a:lnTo>
                  <a:pt x="884934" y="34505"/>
                </a:lnTo>
                <a:lnTo>
                  <a:pt x="931526" y="24125"/>
                </a:lnTo>
                <a:lnTo>
                  <a:pt x="978806" y="15545"/>
                </a:lnTo>
                <a:lnTo>
                  <a:pt x="1026733" y="8802"/>
                </a:lnTo>
                <a:lnTo>
                  <a:pt x="1075266" y="3938"/>
                </a:lnTo>
                <a:lnTo>
                  <a:pt x="1124364" y="991"/>
                </a:lnTo>
                <a:lnTo>
                  <a:pt x="1173988" y="0"/>
                </a:lnTo>
                <a:lnTo>
                  <a:pt x="1223611" y="991"/>
                </a:lnTo>
                <a:lnTo>
                  <a:pt x="1272709" y="3938"/>
                </a:lnTo>
                <a:lnTo>
                  <a:pt x="1321242" y="8802"/>
                </a:lnTo>
                <a:lnTo>
                  <a:pt x="1369169" y="15545"/>
                </a:lnTo>
                <a:lnTo>
                  <a:pt x="1416449" y="24125"/>
                </a:lnTo>
                <a:lnTo>
                  <a:pt x="1463041" y="34505"/>
                </a:lnTo>
                <a:lnTo>
                  <a:pt x="1508904" y="46646"/>
                </a:lnTo>
                <a:lnTo>
                  <a:pt x="1553998" y="60507"/>
                </a:lnTo>
                <a:lnTo>
                  <a:pt x="1598282" y="76049"/>
                </a:lnTo>
                <a:lnTo>
                  <a:pt x="1641716" y="93235"/>
                </a:lnTo>
                <a:lnTo>
                  <a:pt x="1684258" y="112023"/>
                </a:lnTo>
                <a:lnTo>
                  <a:pt x="1725867" y="132375"/>
                </a:lnTo>
                <a:lnTo>
                  <a:pt x="1766504" y="154253"/>
                </a:lnTo>
                <a:lnTo>
                  <a:pt x="1806126" y="177616"/>
                </a:lnTo>
                <a:lnTo>
                  <a:pt x="1844694" y="202425"/>
                </a:lnTo>
                <a:lnTo>
                  <a:pt x="1882167" y="228641"/>
                </a:lnTo>
                <a:lnTo>
                  <a:pt x="1918504" y="256226"/>
                </a:lnTo>
                <a:lnTo>
                  <a:pt x="1953663" y="285139"/>
                </a:lnTo>
                <a:lnTo>
                  <a:pt x="1987605" y="315341"/>
                </a:lnTo>
                <a:lnTo>
                  <a:pt x="2020289" y="346794"/>
                </a:lnTo>
                <a:lnTo>
                  <a:pt x="2051674" y="379458"/>
                </a:lnTo>
                <a:lnTo>
                  <a:pt x="2081718" y="413294"/>
                </a:lnTo>
                <a:lnTo>
                  <a:pt x="2110382" y="448262"/>
                </a:lnTo>
                <a:lnTo>
                  <a:pt x="2137625" y="484324"/>
                </a:lnTo>
                <a:lnTo>
                  <a:pt x="2163405" y="521440"/>
                </a:lnTo>
                <a:lnTo>
                  <a:pt x="2187683" y="559571"/>
                </a:lnTo>
                <a:lnTo>
                  <a:pt x="2210416" y="598678"/>
                </a:lnTo>
                <a:lnTo>
                  <a:pt x="2231566" y="638721"/>
                </a:lnTo>
                <a:lnTo>
                  <a:pt x="2251090" y="679661"/>
                </a:lnTo>
                <a:lnTo>
                  <a:pt x="2268948" y="721460"/>
                </a:lnTo>
                <a:lnTo>
                  <a:pt x="2285099" y="764078"/>
                </a:lnTo>
                <a:lnTo>
                  <a:pt x="2299503" y="807475"/>
                </a:lnTo>
                <a:lnTo>
                  <a:pt x="2312118" y="851612"/>
                </a:lnTo>
                <a:lnTo>
                  <a:pt x="2322905" y="896451"/>
                </a:lnTo>
                <a:lnTo>
                  <a:pt x="2331822" y="941952"/>
                </a:lnTo>
                <a:lnTo>
                  <a:pt x="2338828" y="988076"/>
                </a:lnTo>
                <a:lnTo>
                  <a:pt x="2343883" y="1034783"/>
                </a:lnTo>
                <a:lnTo>
                  <a:pt x="2346946" y="1082035"/>
                </a:lnTo>
                <a:lnTo>
                  <a:pt x="2347976" y="1129791"/>
                </a:lnTo>
                <a:close/>
              </a:path>
            </a:pathLst>
          </a:custGeom>
          <a:ln w="12699">
            <a:solidFill>
              <a:srgbClr val="A9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5686" y="4093209"/>
            <a:ext cx="4211321" cy="0"/>
          </a:xfrm>
          <a:custGeom>
            <a:avLst/>
            <a:gdLst/>
            <a:ahLst/>
            <a:cxnLst/>
            <a:rect l="l" t="t" r="r" b="b"/>
            <a:pathLst>
              <a:path w="4211320">
                <a:moveTo>
                  <a:pt x="421106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0305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94051" y="2460117"/>
            <a:ext cx="0" cy="3176905"/>
          </a:xfrm>
          <a:custGeom>
            <a:avLst/>
            <a:gdLst/>
            <a:ahLst/>
            <a:cxnLst/>
            <a:rect l="l" t="t" r="r" b="b"/>
            <a:pathLst>
              <a:path h="3176904">
                <a:moveTo>
                  <a:pt x="0" y="0"/>
                </a:moveTo>
                <a:lnTo>
                  <a:pt x="0" y="3176612"/>
                </a:lnTo>
              </a:path>
            </a:pathLst>
          </a:custGeom>
          <a:ln w="12700">
            <a:solidFill>
              <a:srgbClr val="10305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690876" y="3431033"/>
            <a:ext cx="943610" cy="668655"/>
          </a:xfrm>
          <a:custGeom>
            <a:avLst/>
            <a:gdLst/>
            <a:ahLst/>
            <a:cxnLst/>
            <a:rect l="l" t="t" r="r" b="b"/>
            <a:pathLst>
              <a:path w="943610" h="668654">
                <a:moveTo>
                  <a:pt x="838676" y="49950"/>
                </a:moveTo>
                <a:lnTo>
                  <a:pt x="0" y="637285"/>
                </a:lnTo>
                <a:lnTo>
                  <a:pt x="21843" y="668527"/>
                </a:lnTo>
                <a:lnTo>
                  <a:pt x="860540" y="81178"/>
                </a:lnTo>
                <a:lnTo>
                  <a:pt x="838676" y="49950"/>
                </a:lnTo>
                <a:close/>
              </a:path>
              <a:path w="943610" h="668654">
                <a:moveTo>
                  <a:pt x="922126" y="38988"/>
                </a:moveTo>
                <a:lnTo>
                  <a:pt x="854329" y="38988"/>
                </a:lnTo>
                <a:lnTo>
                  <a:pt x="876172" y="70230"/>
                </a:lnTo>
                <a:lnTo>
                  <a:pt x="860540" y="81178"/>
                </a:lnTo>
                <a:lnTo>
                  <a:pt x="882396" y="112394"/>
                </a:lnTo>
                <a:lnTo>
                  <a:pt x="922126" y="38988"/>
                </a:lnTo>
                <a:close/>
              </a:path>
              <a:path w="943610" h="668654">
                <a:moveTo>
                  <a:pt x="854329" y="38988"/>
                </a:moveTo>
                <a:lnTo>
                  <a:pt x="838676" y="49950"/>
                </a:lnTo>
                <a:lnTo>
                  <a:pt x="860540" y="81178"/>
                </a:lnTo>
                <a:lnTo>
                  <a:pt x="876172" y="70230"/>
                </a:lnTo>
                <a:lnTo>
                  <a:pt x="854329" y="38988"/>
                </a:lnTo>
                <a:close/>
              </a:path>
              <a:path w="943610" h="668654">
                <a:moveTo>
                  <a:pt x="943229" y="0"/>
                </a:moveTo>
                <a:lnTo>
                  <a:pt x="816863" y="18795"/>
                </a:lnTo>
                <a:lnTo>
                  <a:pt x="838676" y="49950"/>
                </a:lnTo>
                <a:lnTo>
                  <a:pt x="854329" y="38988"/>
                </a:lnTo>
                <a:lnTo>
                  <a:pt x="922126" y="38988"/>
                </a:lnTo>
                <a:lnTo>
                  <a:pt x="943229" y="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281426" y="3015870"/>
            <a:ext cx="382270" cy="424814"/>
          </a:xfrm>
          <a:custGeom>
            <a:avLst/>
            <a:gdLst/>
            <a:ahLst/>
            <a:cxnLst/>
            <a:rect l="l" t="t" r="r" b="b"/>
            <a:pathLst>
              <a:path w="382270" h="424814">
                <a:moveTo>
                  <a:pt x="67827" y="54347"/>
                </a:moveTo>
                <a:lnTo>
                  <a:pt x="46491" y="73397"/>
                </a:lnTo>
                <a:lnTo>
                  <a:pt x="360679" y="424688"/>
                </a:lnTo>
                <a:lnTo>
                  <a:pt x="382015" y="405638"/>
                </a:lnTo>
                <a:lnTo>
                  <a:pt x="67827" y="54347"/>
                </a:lnTo>
                <a:close/>
              </a:path>
              <a:path w="382270" h="424814">
                <a:moveTo>
                  <a:pt x="0" y="0"/>
                </a:moveTo>
                <a:lnTo>
                  <a:pt x="25145" y="92455"/>
                </a:lnTo>
                <a:lnTo>
                  <a:pt x="46491" y="73397"/>
                </a:lnTo>
                <a:lnTo>
                  <a:pt x="36956" y="62737"/>
                </a:lnTo>
                <a:lnTo>
                  <a:pt x="58292" y="43687"/>
                </a:lnTo>
                <a:lnTo>
                  <a:pt x="79766" y="43687"/>
                </a:lnTo>
                <a:lnTo>
                  <a:pt x="89153" y="35305"/>
                </a:lnTo>
                <a:lnTo>
                  <a:pt x="0" y="0"/>
                </a:lnTo>
                <a:close/>
              </a:path>
              <a:path w="382270" h="424814">
                <a:moveTo>
                  <a:pt x="58292" y="43687"/>
                </a:moveTo>
                <a:lnTo>
                  <a:pt x="36956" y="62737"/>
                </a:lnTo>
                <a:lnTo>
                  <a:pt x="46491" y="73397"/>
                </a:lnTo>
                <a:lnTo>
                  <a:pt x="67827" y="54347"/>
                </a:lnTo>
                <a:lnTo>
                  <a:pt x="58292" y="43687"/>
                </a:lnTo>
                <a:close/>
              </a:path>
              <a:path w="382270" h="424814">
                <a:moveTo>
                  <a:pt x="79766" y="43687"/>
                </a:moveTo>
                <a:lnTo>
                  <a:pt x="58292" y="43687"/>
                </a:lnTo>
                <a:lnTo>
                  <a:pt x="67827" y="54347"/>
                </a:lnTo>
                <a:lnTo>
                  <a:pt x="79766" y="43687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148711" y="4306822"/>
            <a:ext cx="31432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2400" spc="-40" dirty="0">
                <a:solidFill>
                  <a:srgbClr val="FF7E01"/>
                </a:solidFill>
                <a:latin typeface="Symbol"/>
                <a:cs typeface="Symbol"/>
              </a:rPr>
              <a:t></a:t>
            </a:r>
            <a:r>
              <a:rPr sz="2400" dirty="0">
                <a:solidFill>
                  <a:srgbClr val="FF7E01"/>
                </a:solidFill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575052" y="3135376"/>
            <a:ext cx="44830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dirty="0">
                <a:solidFill>
                  <a:srgbClr val="103053"/>
                </a:solidFill>
                <a:latin typeface="Times New Roman"/>
                <a:cs typeface="Times New Roman"/>
              </a:rPr>
              <a:t>C</a:t>
            </a:r>
            <a:r>
              <a:rPr sz="1400" spc="-54" dirty="0">
                <a:solidFill>
                  <a:srgbClr val="103053"/>
                </a:solidFill>
                <a:latin typeface="Symbol"/>
                <a:cs typeface="Symbol"/>
              </a:rPr>
              <a:t></a:t>
            </a:r>
            <a:r>
              <a:rPr sz="1400" spc="-5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1400" spc="22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0</a:t>
            </a:r>
            <a:endParaRPr sz="1400" baseline="-21604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384042" y="3600195"/>
            <a:ext cx="30289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400" spc="5" dirty="0">
                <a:solidFill>
                  <a:srgbClr val="103053"/>
                </a:solidFill>
                <a:latin typeface="Times New Roman"/>
                <a:cs typeface="Times New Roman"/>
              </a:rPr>
              <a:t>k</a:t>
            </a:r>
            <a:r>
              <a:rPr sz="1400" spc="-10" dirty="0">
                <a:solidFill>
                  <a:srgbClr val="103053"/>
                </a:solidFill>
                <a:latin typeface="Times New Roman"/>
                <a:cs typeface="Times New Roman"/>
              </a:rPr>
              <a:t>X</a:t>
            </a:r>
            <a:r>
              <a:rPr sz="1400" spc="22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0</a:t>
            </a:r>
            <a:endParaRPr sz="1400" baseline="-21604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677286" y="3015870"/>
            <a:ext cx="604520" cy="1086485"/>
          </a:xfrm>
          <a:custGeom>
            <a:avLst/>
            <a:gdLst/>
            <a:ahLst/>
            <a:cxnLst/>
            <a:rect l="l" t="t" r="r" b="b"/>
            <a:pathLst>
              <a:path w="604520" h="1086485">
                <a:moveTo>
                  <a:pt x="532669" y="91137"/>
                </a:moveTo>
                <a:lnTo>
                  <a:pt x="0" y="1068196"/>
                </a:lnTo>
                <a:lnTo>
                  <a:pt x="33527" y="1086484"/>
                </a:lnTo>
                <a:lnTo>
                  <a:pt x="566195" y="109428"/>
                </a:lnTo>
                <a:lnTo>
                  <a:pt x="532669" y="91137"/>
                </a:lnTo>
                <a:close/>
              </a:path>
              <a:path w="604520" h="1086485">
                <a:moveTo>
                  <a:pt x="601473" y="74421"/>
                </a:moveTo>
                <a:lnTo>
                  <a:pt x="541781" y="74421"/>
                </a:lnTo>
                <a:lnTo>
                  <a:pt x="575309" y="92709"/>
                </a:lnTo>
                <a:lnTo>
                  <a:pt x="566195" y="109428"/>
                </a:lnTo>
                <a:lnTo>
                  <a:pt x="599566" y="127634"/>
                </a:lnTo>
                <a:lnTo>
                  <a:pt x="601473" y="74421"/>
                </a:lnTo>
                <a:close/>
              </a:path>
              <a:path w="604520" h="1086485">
                <a:moveTo>
                  <a:pt x="541781" y="74421"/>
                </a:moveTo>
                <a:lnTo>
                  <a:pt x="532669" y="91137"/>
                </a:lnTo>
                <a:lnTo>
                  <a:pt x="566195" y="109428"/>
                </a:lnTo>
                <a:lnTo>
                  <a:pt x="575309" y="92709"/>
                </a:lnTo>
                <a:lnTo>
                  <a:pt x="541781" y="74421"/>
                </a:lnTo>
                <a:close/>
              </a:path>
              <a:path w="604520" h="1086485">
                <a:moveTo>
                  <a:pt x="604138" y="0"/>
                </a:moveTo>
                <a:lnTo>
                  <a:pt x="499236" y="72897"/>
                </a:lnTo>
                <a:lnTo>
                  <a:pt x="532669" y="91137"/>
                </a:lnTo>
                <a:lnTo>
                  <a:pt x="541781" y="74421"/>
                </a:lnTo>
                <a:lnTo>
                  <a:pt x="601473" y="74421"/>
                </a:lnTo>
                <a:lnTo>
                  <a:pt x="604138" y="0"/>
                </a:lnTo>
                <a:close/>
              </a:path>
            </a:pathLst>
          </a:custGeom>
          <a:solidFill>
            <a:srgbClr val="1030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773173" y="3179446"/>
            <a:ext cx="171450" cy="247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1600" spc="-10" dirty="0">
                <a:solidFill>
                  <a:srgbClr val="103053"/>
                </a:solidFill>
                <a:latin typeface="Times New Roman"/>
                <a:cs typeface="Times New Roman"/>
              </a:rPr>
              <a:t>F</a:t>
            </a:r>
            <a:r>
              <a:rPr sz="1400" spc="15" baseline="-21604" dirty="0">
                <a:solidFill>
                  <a:srgbClr val="103053"/>
                </a:solidFill>
                <a:latin typeface="Times New Roman"/>
                <a:cs typeface="Times New Roman"/>
              </a:rPr>
              <a:t>t</a:t>
            </a:r>
            <a:endParaRPr sz="1400" baseline="-21604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88942" y="6362778"/>
            <a:ext cx="166369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spc="-5" dirty="0">
                <a:solidFill>
                  <a:srgbClr val="A6A6A6"/>
                </a:solidFill>
                <a:latin typeface="Corbel"/>
                <a:cs typeface="Corbel"/>
              </a:rPr>
              <a:t>50</a:t>
            </a:r>
            <a:endParaRPr sz="11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8419" y="328930"/>
            <a:ext cx="7154546" cy="1028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300" spc="-10" dirty="0"/>
              <a:t>Sensors, </a:t>
            </a:r>
            <a:r>
              <a:rPr sz="3300" spc="-5" dirty="0"/>
              <a:t>Data acquisition and</a:t>
            </a:r>
            <a:r>
              <a:rPr sz="3300" spc="-85" dirty="0"/>
              <a:t> </a:t>
            </a:r>
            <a:r>
              <a:rPr sz="3300" spc="-10" dirty="0"/>
              <a:t>Analysis</a:t>
            </a:r>
            <a:endParaRPr sz="3300"/>
          </a:p>
          <a:p>
            <a:pPr marL="12699"/>
            <a:r>
              <a:rPr sz="3300" spc="-5" dirty="0"/>
              <a:t>for </a:t>
            </a:r>
            <a:r>
              <a:rPr sz="3300" spc="-10" dirty="0"/>
              <a:t>Condition</a:t>
            </a:r>
            <a:r>
              <a:rPr sz="3300" spc="-130" dirty="0"/>
              <a:t> </a:t>
            </a:r>
            <a:r>
              <a:rPr sz="3300" spc="-5" dirty="0"/>
              <a:t>Monitoring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25">
              <a:lnSpc>
                <a:spcPts val="1140"/>
              </a:lnSpc>
            </a:pPr>
            <a:fld id="{81D60167-4931-47E6-BA6A-407CBD079E47}" type="slidenum">
              <a:rPr dirty="0"/>
              <a:pPr marL="62225">
                <a:lnSpc>
                  <a:spcPts val="1140"/>
                </a:lnSpc>
              </a:pPr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8419" y="1982977"/>
            <a:ext cx="7348855" cy="38266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258422" indent="-342869">
              <a:lnSpc>
                <a:spcPts val="2380"/>
              </a:lnSpc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Understand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operation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 range of sensing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techniques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used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for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 measurement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of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 motion of rotating and  reciprocating</a:t>
            </a:r>
            <a:r>
              <a:rPr sz="2200" spc="-4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machines.</a:t>
            </a:r>
            <a:endParaRPr sz="2200">
              <a:latin typeface="Corbel"/>
              <a:cs typeface="Corbel"/>
            </a:endParaRPr>
          </a:p>
          <a:p>
            <a:pPr marL="12699">
              <a:lnSpc>
                <a:spcPts val="2510"/>
              </a:lnSpc>
              <a:spcBef>
                <a:spcPts val="1688"/>
              </a:spcBef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Understand the sensing techniques used for</a:t>
            </a:r>
            <a:r>
              <a:rPr sz="2200" spc="-49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</a:t>
            </a:r>
            <a:endParaRPr sz="2200">
              <a:latin typeface="Corbel"/>
              <a:cs typeface="Corbel"/>
            </a:endParaRPr>
          </a:p>
          <a:p>
            <a:pPr marL="355568">
              <a:lnSpc>
                <a:spcPts val="2510"/>
              </a:lnSpc>
            </a:pP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measurement of mechanical</a:t>
            </a:r>
            <a:r>
              <a:rPr sz="2200" spc="4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vibration.</a:t>
            </a:r>
            <a:endParaRPr sz="2200">
              <a:latin typeface="Corbel"/>
              <a:cs typeface="Corbel"/>
            </a:endParaRPr>
          </a:p>
          <a:p>
            <a:pPr marL="12699">
              <a:lnSpc>
                <a:spcPts val="2510"/>
              </a:lnSpc>
              <a:spcBef>
                <a:spcPts val="1739"/>
              </a:spcBef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Understand a range of techniques used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for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</a:t>
            </a:r>
            <a:r>
              <a:rPr sz="2200" spc="-54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measurement</a:t>
            </a:r>
            <a:endParaRPr sz="2200">
              <a:latin typeface="Corbel"/>
              <a:cs typeface="Corbel"/>
            </a:endParaRPr>
          </a:p>
          <a:p>
            <a:pPr marL="355568">
              <a:lnSpc>
                <a:spcPts val="2510"/>
              </a:lnSpc>
            </a:pP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of temperature,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both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contact sensors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radiation</a:t>
            </a:r>
            <a:r>
              <a:rPr sz="2200" spc="2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sensors.</a:t>
            </a:r>
            <a:endParaRPr sz="2200">
              <a:latin typeface="Corbel"/>
              <a:cs typeface="Corbel"/>
            </a:endParaRPr>
          </a:p>
          <a:p>
            <a:pPr>
              <a:spcBef>
                <a:spcPts val="24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681929" indent="-342869">
              <a:lnSpc>
                <a:spcPts val="2380"/>
              </a:lnSpc>
            </a:pPr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Be able to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specify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the basic requirements of a data  acquisition system intended to perform measurements  relevant </a:t>
            </a:r>
            <a:r>
              <a:rPr sz="2200" dirty="0">
                <a:solidFill>
                  <a:srgbClr val="164576"/>
                </a:solidFill>
                <a:latin typeface="Corbel"/>
                <a:cs typeface="Corbel"/>
              </a:rPr>
              <a:t>to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 condition monitoring</a:t>
            </a:r>
            <a:r>
              <a:rPr sz="22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application.</a:t>
            </a:r>
            <a:endParaRPr sz="2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80" y="911986"/>
            <a:ext cx="8268334" cy="457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z="3000" spc="-15" dirty="0"/>
              <a:t>Transmissibility- </a:t>
            </a:r>
            <a:r>
              <a:rPr sz="3000" spc="-5" dirty="0"/>
              <a:t>isolation </a:t>
            </a:r>
            <a:r>
              <a:rPr sz="3000" dirty="0"/>
              <a:t>as a </a:t>
            </a:r>
            <a:r>
              <a:rPr sz="3000" spc="-5" dirty="0"/>
              <a:t>function </a:t>
            </a:r>
            <a:r>
              <a:rPr sz="3000" dirty="0"/>
              <a:t>of</a:t>
            </a:r>
            <a:r>
              <a:rPr sz="3000" spc="80" dirty="0"/>
              <a:t> </a:t>
            </a:r>
            <a:r>
              <a:rPr sz="3000" dirty="0"/>
              <a:t>stiffness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59741" y="1907031"/>
            <a:ext cx="7818755" cy="1135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280"/>
              </a:lnSpc>
              <a:tabLst>
                <a:tab pos="354933" algn="l"/>
              </a:tabLst>
            </a:pPr>
            <a:r>
              <a:rPr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For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stiffness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such that the frequency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ratio is larger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than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root 2,</a:t>
            </a:r>
            <a:r>
              <a:rPr sz="2000" spc="3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isolation</a:t>
            </a:r>
            <a:endParaRPr sz="2000">
              <a:latin typeface="Corbel"/>
              <a:cs typeface="Corbel"/>
            </a:endParaRPr>
          </a:p>
          <a:p>
            <a:pPr marL="355568">
              <a:lnSpc>
                <a:spcPts val="2280"/>
              </a:lnSpc>
            </a:pP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occurs, but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increased damping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reduces the</a:t>
            </a:r>
            <a:r>
              <a:rPr sz="2000" spc="-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effect</a:t>
            </a:r>
            <a:endParaRPr sz="2000">
              <a:latin typeface="Corbel"/>
              <a:cs typeface="Corbel"/>
            </a:endParaRPr>
          </a:p>
          <a:p>
            <a:pPr marL="12699">
              <a:spcBef>
                <a:spcPts val="1760"/>
              </a:spcBef>
              <a:tabLst>
                <a:tab pos="354933" algn="l"/>
              </a:tabLst>
            </a:pPr>
            <a:r>
              <a:rPr spc="-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pc="-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For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less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than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root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2,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increased damping </a:t>
            </a:r>
            <a:r>
              <a:rPr sz="2000" spc="-5" dirty="0">
                <a:solidFill>
                  <a:srgbClr val="164576"/>
                </a:solidFill>
                <a:latin typeface="Corbel"/>
                <a:cs typeface="Corbel"/>
              </a:rPr>
              <a:t>reduces the</a:t>
            </a:r>
            <a:r>
              <a:rPr sz="2000" spc="-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164576"/>
                </a:solidFill>
                <a:latin typeface="Corbel"/>
                <a:cs typeface="Corbel"/>
              </a:rPr>
              <a:t>magnitude.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7787" y="3374035"/>
            <a:ext cx="4267200" cy="2305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38701" y="3502787"/>
            <a:ext cx="3810000" cy="1917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90721" y="6362778"/>
            <a:ext cx="164465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spc="-5" dirty="0">
                <a:solidFill>
                  <a:srgbClr val="A6A6A6"/>
                </a:solidFill>
                <a:latin typeface="Corbel"/>
                <a:cs typeface="Corbel"/>
              </a:rPr>
              <a:t>52</a:t>
            </a:r>
            <a:endParaRPr sz="110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3341776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/>
            <a:r>
              <a:rPr spc="-240" dirty="0"/>
              <a:t>T</a:t>
            </a:r>
            <a:r>
              <a:rPr dirty="0"/>
              <a:t>rans</a:t>
            </a:r>
            <a:r>
              <a:rPr spc="-15" dirty="0"/>
              <a:t>m</a:t>
            </a:r>
            <a:r>
              <a:rPr dirty="0"/>
              <a:t>is</a:t>
            </a:r>
            <a:r>
              <a:rPr spc="-15" dirty="0"/>
              <a:t>s</a:t>
            </a:r>
            <a:r>
              <a:rPr dirty="0"/>
              <a:t>ibility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231900" y="1556097"/>
                <a:ext cx="9448800" cy="57964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 smtClean="0"/>
                  <a:t> 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GB" dirty="0"/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+(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𝜔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>
                                <a:latin typeface="Cambria Math"/>
                              </a:rPr>
                              <m:t>(</m:t>
                            </m:r>
                            <m:r>
                              <a:rPr lang="en-GB" i="1">
                                <a:latin typeface="Cambria Math"/>
                              </a:rPr>
                              <m:t>𝑘</m:t>
                            </m:r>
                            <m:r>
                              <a:rPr lang="en-GB" i="1">
                                <a:latin typeface="Cambria Math"/>
                              </a:rPr>
                              <m:t>−</m:t>
                            </m:r>
                            <m:r>
                              <a:rPr lang="en-GB" i="1">
                                <a:latin typeface="Cambria Math"/>
                              </a:rPr>
                              <m:t>𝑚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/>
                              </a:rPr>
                              <m:t>+(</m:t>
                            </m:r>
                            <m:r>
                              <a:rPr lang="en-GB" i="1">
                                <a:latin typeface="Cambria Math"/>
                              </a:rPr>
                              <m:t>𝐶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𝜔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GB" dirty="0"/>
                  <a:t>	  = 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1+(2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𝜁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𝑟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>
                                <a:latin typeface="Cambria Math"/>
                              </a:rPr>
                              <m:t>(1−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/>
                              </a:rPr>
                              <m:t>+(2</m:t>
                            </m:r>
                            <m:r>
                              <a:rPr lang="en-GB" i="1">
                                <a:latin typeface="Cambria Math"/>
                              </a:rPr>
                              <m:t>𝜁</m:t>
                            </m:r>
                            <m:r>
                              <a:rPr lang="en-GB" i="1">
                                <a:latin typeface="Cambria Math"/>
                              </a:rPr>
                              <m:t>𝑟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GB" dirty="0"/>
                  <a:t>	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𝑇𝑅</m:t>
                        </m:r>
                      </m:e>
                    </m:d>
                  </m:oMath>
                </a14:m>
                <a:r>
                  <a:rPr lang="en-GB" dirty="0"/>
                  <a:t>   </a:t>
                </a:r>
                <a:endParaRPr lang="en-GB" dirty="0" smtClean="0"/>
              </a:p>
              <a:p>
                <a:endParaRPr lang="en-GB" dirty="0"/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i="1">
                            <a:latin typeface="Cambria Math"/>
                          </a:rPr>
                          <m:t>𝛷</m:t>
                        </m:r>
                      </m:e>
                    </m:func>
                    <m:r>
                      <a:rPr lang="en-GB" i="1">
                        <a:latin typeface="Cambria Math"/>
                      </a:rPr>
                      <m:t>=(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2</m:t>
                        </m:r>
                        <m:r>
                          <a:rPr lang="en-GB" i="1">
                            <a:latin typeface="Cambria Math"/>
                          </a:rPr>
                          <m:t>𝜁</m:t>
                        </m:r>
                        <m:r>
                          <a:rPr lang="en-GB" i="1">
                            <a:latin typeface="Cambria Math"/>
                          </a:rPr>
                          <m:t>𝑟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1−</m:t>
                        </m:r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/>
                      </a:rPr>
                      <m:t>)</m:t>
                    </m:r>
                  </m:oMath>
                </a14:m>
                <a:endParaRPr lang="en-GB" dirty="0" smtClean="0"/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𝑋</m:t>
                    </m:r>
                    <m:r>
                      <a:rPr lang="en-GB" i="1">
                        <a:latin typeface="Cambria Math"/>
                      </a:rPr>
                      <m:t>   </m:t>
                    </m:r>
                  </m:oMath>
                </a14:m>
                <a:r>
                  <a:rPr lang="en-GB" dirty="0"/>
                  <a:t>  	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>
                                <a:latin typeface="Cambria Math"/>
                              </a:rPr>
                              <m:t>(</m:t>
                            </m:r>
                            <m:r>
                              <a:rPr lang="en-GB" i="1">
                                <a:latin typeface="Cambria Math"/>
                              </a:rPr>
                              <m:t>𝑘</m:t>
                            </m:r>
                            <m:r>
                              <a:rPr lang="en-GB" i="1">
                                <a:latin typeface="Cambria Math"/>
                              </a:rPr>
                              <m:t>−</m:t>
                            </m:r>
                            <m:r>
                              <a:rPr lang="en-GB" i="1">
                                <a:latin typeface="Cambria Math"/>
                              </a:rPr>
                              <m:t>𝑚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/>
                              </a:rPr>
                              <m:t>+(</m:t>
                            </m:r>
                            <m:r>
                              <a:rPr lang="en-GB" i="1">
                                <a:latin typeface="Cambria Math"/>
                              </a:rPr>
                              <m:t>𝐶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𝜔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GB" dirty="0"/>
              </a:p>
              <a:p>
                <a:r>
                  <a:rPr lang="en-GB" dirty="0"/>
                  <a:t> 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𝑋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/>
                      </a:rPr>
                      <m:t>   </m:t>
                    </m:r>
                  </m:oMath>
                </a14:m>
                <a:r>
                  <a:rPr lang="en-GB" dirty="0"/>
                  <a:t> =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i="1">
                                <a:latin typeface="Cambria Math"/>
                              </a:rPr>
                              <m:t>(1−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i="1">
                                <a:latin typeface="Cambria Math"/>
                              </a:rPr>
                              <m:t>+(2</m:t>
                            </m:r>
                            <m:r>
                              <a:rPr lang="en-GB" i="1">
                                <a:latin typeface="Cambria Math"/>
                              </a:rPr>
                              <m:t>𝜁</m:t>
                            </m:r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𝜔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GB" dirty="0"/>
                  <a:t>	</a:t>
                </a:r>
                <a:endParaRPr lang="en-GB" dirty="0" smtClean="0"/>
              </a:p>
              <a:p>
                <a:r>
                  <a:rPr lang="en-GB" dirty="0"/>
                  <a:t>		</a:t>
                </a:r>
              </a:p>
              <a:p>
                <a:r>
                  <a:rPr lang="en-GB" dirty="0"/>
                  <a:t>r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ω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GB">
                                <a:latin typeface="Cambria Math"/>
                              </a:rPr>
                              <m:t>ω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/>
                  <a:t>		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𝜁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𝐶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/>
                  <a:t>			</a:t>
                </a:r>
                <a:r>
                  <a:rPr lang="en-GB" dirty="0" err="1"/>
                  <a:t>ω</a:t>
                </a:r>
                <a:r>
                  <a:rPr lang="en-GB" baseline="-25000" dirty="0" err="1"/>
                  <a:t>n</a:t>
                </a:r>
                <a:r>
                  <a:rPr lang="en-GB" baseline="-25000" dirty="0"/>
                  <a:t>  </a:t>
                </a:r>
                <a:r>
                  <a:rPr lang="en-GB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en-GB" dirty="0" smtClean="0"/>
              </a:p>
              <a:p>
                <a:endParaRPr lang="en-GB" dirty="0" smtClean="0"/>
              </a:p>
              <a:p>
                <a:endParaRPr lang="en-GB" dirty="0"/>
              </a:p>
              <a:p>
                <a:r>
                  <a:rPr lang="en-GB" dirty="0"/>
                  <a:t>for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𝜁</m:t>
                    </m:r>
                    <m:r>
                      <a:rPr lang="en-GB" i="1">
                        <a:latin typeface="Cambria Math"/>
                      </a:rPr>
                      <m:t>=0  </m:t>
                    </m:r>
                    <m:r>
                      <a:rPr lang="en-GB" i="1">
                        <a:latin typeface="Cambria Math"/>
                      </a:rPr>
                      <m:t>𝑎𝑛𝑑</m:t>
                    </m:r>
                    <m:r>
                      <a:rPr lang="en-GB" i="1">
                        <a:latin typeface="Cambria Math"/>
                      </a:rPr>
                      <m:t>  </m:t>
                    </m:r>
                    <m:r>
                      <a:rPr lang="en-GB" i="1">
                        <a:latin typeface="Cambria Math"/>
                      </a:rPr>
                      <m:t>𝑟</m:t>
                    </m:r>
                    <m:r>
                      <a:rPr lang="en-GB" i="1">
                        <a:latin typeface="Cambria Math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en-GB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GB" i="1">
                        <a:latin typeface="Cambria Math"/>
                      </a:rPr>
                      <m:t>;   </m:t>
                    </m:r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𝑇𝑅</m:t>
                        </m:r>
                      </m:e>
                    </m:d>
                  </m:oMath>
                </a14:m>
                <a:r>
                  <a:rPr lang="en-GB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−1  </m:t>
                        </m:r>
                      </m:den>
                    </m:f>
                  </m:oMath>
                </a14:m>
                <a:r>
                  <a:rPr lang="en-GB" dirty="0"/>
                  <a:t>,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=2</m:t>
                    </m:r>
                    <m:r>
                      <a:rPr lang="en-GB" i="1">
                        <a:latin typeface="Cambria Math"/>
                      </a:rPr>
                      <m:t>𝑚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ω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900" y="1556097"/>
                <a:ext cx="9448800" cy="5796459"/>
              </a:xfrm>
              <a:prstGeom prst="rect">
                <a:avLst/>
              </a:prstGeom>
              <a:blipFill rotWithShape="1">
                <a:blip r:embed="rId2"/>
                <a:stretch>
                  <a:fillRect l="-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878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Mechanical Condition</a:t>
            </a:r>
            <a:r>
              <a:rPr spc="-145" dirty="0"/>
              <a:t> </a:t>
            </a:r>
            <a:r>
              <a:rPr spc="-5" dirty="0"/>
              <a:t>Monitoring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0320">
              <a:lnSpc>
                <a:spcPts val="1140"/>
              </a:lnSpc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8419" y="1988059"/>
            <a:ext cx="7390130" cy="3775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15873" indent="-342869">
              <a:lnSpc>
                <a:spcPts val="1340"/>
              </a:lnSpc>
              <a:tabLst>
                <a:tab pos="354933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Maintenance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strategies, concept of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condition monitoring 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main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methods</a:t>
            </a:r>
            <a:r>
              <a:rPr sz="1400" spc="-4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involved</a:t>
            </a:r>
            <a:r>
              <a:rPr sz="1400" spc="27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(vibration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 monitoring,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visual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/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performance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monitoring,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Oil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&amp; debris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analysis</a:t>
            </a:r>
            <a:r>
              <a:rPr sz="1400" spc="-66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etc.)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53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447634" indent="-342869">
              <a:lnSpc>
                <a:spcPts val="1340"/>
              </a:lnSpc>
              <a:tabLst>
                <a:tab pos="354933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Basic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 </a:t>
            </a:r>
            <a:r>
              <a:rPr sz="1400" spc="-10" dirty="0">
                <a:solidFill>
                  <a:srgbClr val="164576"/>
                </a:solidFill>
                <a:latin typeface="Corbel"/>
                <a:cs typeface="Corbel"/>
              </a:rPr>
              <a:t>theory,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measurement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analysis, machine</a:t>
            </a:r>
            <a:r>
              <a:rPr sz="1400" spc="7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vibration;</a:t>
            </a:r>
            <a:r>
              <a:rPr sz="1400" spc="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Rotational  machine faults and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</a:t>
            </a:r>
            <a:r>
              <a:rPr sz="1400" spc="-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characteristics.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2"/>
              </a:spcBef>
            </a:pPr>
            <a:endParaRPr sz="1500">
              <a:latin typeface="Times New Roman"/>
              <a:cs typeface="Times New Roman"/>
            </a:endParaRPr>
          </a:p>
          <a:p>
            <a:pPr marL="12699">
              <a:tabLst>
                <a:tab pos="354933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Applications of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 rotating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machines.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</a:t>
            </a:r>
            <a:r>
              <a:rPr sz="1400" spc="-4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practice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41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280009" indent="-342869">
              <a:lnSpc>
                <a:spcPts val="1340"/>
              </a:lnSpc>
              <a:tabLst>
                <a:tab pos="382870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Overall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vibration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experience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based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spectrum analysis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</a:t>
            </a:r>
            <a:r>
              <a:rPr sz="1400" spc="7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detect</a:t>
            </a:r>
            <a:r>
              <a:rPr sz="1400" spc="-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machine 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condition 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faults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in bearings 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gears.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Current diagnostic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techniques/tools commercially  available.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54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5080" indent="-342869">
              <a:lnSpc>
                <a:spcPts val="1340"/>
              </a:lnSpc>
              <a:tabLst>
                <a:tab pos="354933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Thermal Monitoring :Introduction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to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thermal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monitoring;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thermal</a:t>
            </a:r>
            <a:r>
              <a:rPr sz="1400" spc="9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</a:t>
            </a:r>
            <a:r>
              <a:rPr sz="14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techniques,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application of thermal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 to manufacturing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processes. Thermal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imaging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camera,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its 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application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as a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condition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monitoring</a:t>
            </a:r>
            <a:r>
              <a:rPr sz="1400" spc="-66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tool.</a:t>
            </a:r>
            <a:endParaRPr sz="1400">
              <a:latin typeface="Corbel"/>
              <a:cs typeface="Corbel"/>
            </a:endParaRPr>
          </a:p>
          <a:p>
            <a:pPr>
              <a:spcBef>
                <a:spcPts val="41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61589" indent="-342869">
              <a:lnSpc>
                <a:spcPts val="1340"/>
              </a:lnSpc>
              <a:tabLst>
                <a:tab pos="354933" algn="l"/>
              </a:tabLst>
            </a:pPr>
            <a:r>
              <a:rPr sz="1200" spc="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1200" spc="5" dirty="0">
                <a:solidFill>
                  <a:srgbClr val="FF7E01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Lubricant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analysis/monitoring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: Introduction to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tribology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- lubricant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types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</a:t>
            </a:r>
            <a:r>
              <a:rPr sz="1400" spc="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their</a:t>
            </a:r>
            <a:r>
              <a:rPr sz="1400" spc="1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properties.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 Introduction to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wear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debris monitoring;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collecting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and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quantifying wear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debris;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wear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debris and 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oil </a:t>
            </a:r>
            <a:r>
              <a:rPr sz="1400" dirty="0">
                <a:solidFill>
                  <a:srgbClr val="164576"/>
                </a:solidFill>
                <a:latin typeface="Corbel"/>
                <a:cs typeface="Corbel"/>
              </a:rPr>
              <a:t>analysis in</a:t>
            </a:r>
            <a:r>
              <a:rPr sz="1400" spc="-8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164576"/>
                </a:solidFill>
                <a:latin typeface="Corbel"/>
                <a:cs typeface="Corbel"/>
              </a:rPr>
              <a:t>practice.</a:t>
            </a:r>
            <a:endParaRPr sz="14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Maintenance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0320">
              <a:lnSpc>
                <a:spcPts val="1140"/>
              </a:lnSpc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8418" y="1978915"/>
            <a:ext cx="6841491" cy="2590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568" marR="48255" indent="-34286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What is the importance of maintenance on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life-cycle  costs of machines and</a:t>
            </a:r>
            <a:r>
              <a:rPr sz="2200" spc="-3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structures?</a:t>
            </a:r>
            <a:endParaRPr sz="2200">
              <a:latin typeface="Corbel"/>
              <a:cs typeface="Corbel"/>
            </a:endParaRPr>
          </a:p>
          <a:p>
            <a:pPr>
              <a:spcBef>
                <a:spcPts val="40"/>
              </a:spcBef>
            </a:pPr>
            <a:endParaRPr sz="1700">
              <a:latin typeface="Times New Roman"/>
              <a:cs typeface="Times New Roman"/>
            </a:endParaRPr>
          </a:p>
          <a:p>
            <a:pPr marL="355568" marR="5080" indent="-34286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What are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factors to be considered when organising a  maintenance</a:t>
            </a:r>
            <a:r>
              <a:rPr sz="2200" spc="-2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strategy?</a:t>
            </a:r>
            <a:endParaRPr sz="2200">
              <a:latin typeface="Corbel"/>
              <a:cs typeface="Corbel"/>
            </a:endParaRPr>
          </a:p>
          <a:p>
            <a:pPr>
              <a:spcBef>
                <a:spcPts val="49"/>
              </a:spcBef>
            </a:pPr>
            <a:endParaRPr sz="1700">
              <a:latin typeface="Times New Roman"/>
              <a:cs typeface="Times New Roman"/>
            </a:endParaRPr>
          </a:p>
          <a:p>
            <a:pPr marL="12699"/>
            <a:r>
              <a:rPr sz="2000" spc="25" dirty="0">
                <a:solidFill>
                  <a:srgbClr val="FF7E01"/>
                </a:solidFill>
                <a:latin typeface="Wingdings 2"/>
                <a:cs typeface="Wingdings 2"/>
              </a:rPr>
              <a:t></a:t>
            </a:r>
            <a:r>
              <a:rPr sz="2000" spc="25" dirty="0">
                <a:solidFill>
                  <a:srgbClr val="FF7E01"/>
                </a:solidFill>
                <a:latin typeface="Times New Roman"/>
                <a:cs typeface="Times New Roman"/>
              </a:rPr>
              <a:t> 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What are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the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cutting-edge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techniques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for the</a:t>
            </a:r>
            <a:r>
              <a:rPr sz="2200" spc="5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early</a:t>
            </a:r>
            <a:endParaRPr sz="2200">
              <a:latin typeface="Corbel"/>
              <a:cs typeface="Corbel"/>
            </a:endParaRPr>
          </a:p>
          <a:p>
            <a:pPr marL="355568"/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identification of damage </a:t>
            </a:r>
            <a:r>
              <a:rPr sz="2200" spc="-10" dirty="0">
                <a:solidFill>
                  <a:srgbClr val="164576"/>
                </a:solidFill>
                <a:latin typeface="Corbel"/>
                <a:cs typeface="Corbel"/>
              </a:rPr>
              <a:t>in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a variety of</a:t>
            </a:r>
            <a:r>
              <a:rPr sz="2200" spc="90" dirty="0">
                <a:solidFill>
                  <a:srgbClr val="164576"/>
                </a:solidFill>
                <a:latin typeface="Corbel"/>
                <a:cs typeface="Corbel"/>
              </a:rPr>
              <a:t> </a:t>
            </a:r>
            <a:r>
              <a:rPr sz="2200" spc="-5" dirty="0">
                <a:solidFill>
                  <a:srgbClr val="164576"/>
                </a:solidFill>
                <a:latin typeface="Corbel"/>
                <a:cs typeface="Corbel"/>
              </a:rPr>
              <a:t>situations?</a:t>
            </a:r>
            <a:endParaRPr sz="22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dirty="0"/>
              <a:t>Importance of</a:t>
            </a:r>
            <a:r>
              <a:rPr spc="-90" dirty="0"/>
              <a:t> </a:t>
            </a:r>
            <a:r>
              <a:rPr spc="-5" dirty="0"/>
              <a:t>Maintenance</a:t>
            </a:r>
          </a:p>
        </p:txBody>
      </p:sp>
      <p:sp>
        <p:nvSpPr>
          <p:cNvPr id="3" name="object 3"/>
          <p:cNvSpPr/>
          <p:nvPr/>
        </p:nvSpPr>
        <p:spPr>
          <a:xfrm>
            <a:off x="1077646" y="1930781"/>
            <a:ext cx="7133082" cy="2357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4351" y="4593971"/>
            <a:ext cx="7664450" cy="2339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58" indent="-286360">
              <a:buFont typeface="Arial"/>
              <a:buChar char="•"/>
              <a:tabLst>
                <a:tab pos="299693" algn="l"/>
              </a:tabLst>
            </a:pP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Depending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on </a:t>
            </a:r>
            <a:r>
              <a:rPr spc="-10" dirty="0">
                <a:solidFill>
                  <a:srgbClr val="103053"/>
                </a:solidFill>
                <a:latin typeface="Corbel"/>
                <a:cs typeface="Corbel"/>
              </a:rPr>
              <a:t>industry,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maintenance costs can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represent between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15 </a:t>
            </a:r>
            <a:r>
              <a:rPr spc="-10" dirty="0">
                <a:solidFill>
                  <a:srgbClr val="103053"/>
                </a:solidFill>
                <a:latin typeface="Corbel"/>
                <a:cs typeface="Corbel"/>
              </a:rPr>
              <a:t>and</a:t>
            </a:r>
            <a:r>
              <a:rPr spc="75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60%</a:t>
            </a:r>
            <a:endParaRPr>
              <a:latin typeface="Corbel"/>
              <a:cs typeface="Corbel"/>
            </a:endParaRPr>
          </a:p>
          <a:p>
            <a:pPr marL="299058"/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of</a:t>
            </a:r>
            <a:r>
              <a:rPr spc="-90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production.</a:t>
            </a:r>
            <a:endParaRPr>
              <a:latin typeface="Corbel"/>
              <a:cs typeface="Corbel"/>
            </a:endParaRPr>
          </a:p>
          <a:p>
            <a:pPr marL="299058" marR="139687" indent="-286360">
              <a:buFont typeface="Arial"/>
              <a:buChar char="•"/>
              <a:tabLst>
                <a:tab pos="299693" algn="l"/>
              </a:tabLst>
            </a:pP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Estimated that one-third of all maintenance costs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is wasted due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to  unnecessary or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improperly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carried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out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maintenance. (~$60bn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out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of</a:t>
            </a:r>
            <a:r>
              <a:rPr spc="90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spc="-20" dirty="0">
                <a:solidFill>
                  <a:srgbClr val="103053"/>
                </a:solidFill>
                <a:latin typeface="Corbel"/>
                <a:cs typeface="Corbel"/>
              </a:rPr>
              <a:t>$200bn).</a:t>
            </a:r>
            <a:endParaRPr>
              <a:latin typeface="Corbel"/>
              <a:cs typeface="Corbel"/>
            </a:endParaRPr>
          </a:p>
          <a:p>
            <a:pPr marL="299058" indent="-286360">
              <a:buFont typeface="Arial"/>
              <a:buChar char="•"/>
              <a:tabLst>
                <a:tab pos="299693" algn="l"/>
              </a:tabLst>
            </a:pP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Difficult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to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compete with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countries </a:t>
            </a:r>
            <a:r>
              <a:rPr spc="-10" dirty="0">
                <a:solidFill>
                  <a:srgbClr val="103053"/>
                </a:solidFill>
                <a:latin typeface="Corbel"/>
                <a:cs typeface="Corbel"/>
              </a:rPr>
              <a:t>like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Japan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who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have </a:t>
            </a:r>
            <a:r>
              <a:rPr dirty="0">
                <a:solidFill>
                  <a:srgbClr val="103053"/>
                </a:solidFill>
                <a:latin typeface="Corbel"/>
                <a:cs typeface="Corbel"/>
              </a:rPr>
              <a:t>more</a:t>
            </a:r>
            <a:r>
              <a:rPr spc="-30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advanced</a:t>
            </a:r>
            <a:endParaRPr>
              <a:latin typeface="Corbel"/>
              <a:cs typeface="Corbel"/>
            </a:endParaRPr>
          </a:p>
          <a:p>
            <a:pPr marL="299058"/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maintenance</a:t>
            </a:r>
            <a:r>
              <a:rPr spc="10" dirty="0">
                <a:solidFill>
                  <a:srgbClr val="103053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103053"/>
                </a:solidFill>
                <a:latin typeface="Corbel"/>
                <a:cs typeface="Corbel"/>
              </a:rPr>
              <a:t>strategies.</a:t>
            </a:r>
            <a:endParaRPr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9196" y="6362778"/>
            <a:ext cx="168910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1140"/>
              </a:lnSpc>
            </a:pPr>
            <a:r>
              <a:rPr sz="1100" b="1" spc="5" dirty="0">
                <a:solidFill>
                  <a:srgbClr val="A6A6A6"/>
                </a:solidFill>
                <a:latin typeface="Corbel"/>
                <a:cs typeface="Corbel"/>
              </a:rPr>
              <a:t>10</a:t>
            </a:r>
            <a:endParaRPr sz="11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6837"/>
            <a:r>
              <a:rPr spc="-5" dirty="0"/>
              <a:t>Machines</a:t>
            </a:r>
            <a:r>
              <a:rPr spc="-204" dirty="0"/>
              <a:t> </a:t>
            </a:r>
            <a:r>
              <a:rPr spc="-5" dirty="0"/>
              <a:t>Considered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473195" y="6362777"/>
            <a:ext cx="199388" cy="1428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97">
              <a:lnSpc>
                <a:spcPts val="1140"/>
              </a:lnSpc>
            </a:pPr>
            <a:r>
              <a:rPr dirty="0"/>
              <a:t>11</a:t>
            </a:r>
          </a:p>
        </p:txBody>
      </p:sp>
      <p:sp>
        <p:nvSpPr>
          <p:cNvPr id="3" name="object 3"/>
          <p:cNvSpPr/>
          <p:nvPr/>
        </p:nvSpPr>
        <p:spPr>
          <a:xfrm>
            <a:off x="615798" y="1866607"/>
            <a:ext cx="7990839" cy="4556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2861</Words>
  <Application>Microsoft Office PowerPoint</Application>
  <PresentationFormat>Custom</PresentationFormat>
  <Paragraphs>1125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PowerPoint Presentation</vt:lpstr>
      <vt:lpstr>Module Content</vt:lpstr>
      <vt:lpstr>Mechanical Condition Monitoring</vt:lpstr>
      <vt:lpstr>Electrical Condition Monitoring</vt:lpstr>
      <vt:lpstr>Sensors, Data acquisition and Analysis for Condition Monitoring</vt:lpstr>
      <vt:lpstr>Mechanical Condition Monitoring</vt:lpstr>
      <vt:lpstr>Maintenance</vt:lpstr>
      <vt:lpstr>Importance of Maintenance</vt:lpstr>
      <vt:lpstr>Machines Considered</vt:lpstr>
      <vt:lpstr>Maintenance Strategies</vt:lpstr>
      <vt:lpstr>Run-to-failure Maintenance</vt:lpstr>
      <vt:lpstr>Preventive Maintenance</vt:lpstr>
      <vt:lpstr>Predictive Maintenance</vt:lpstr>
      <vt:lpstr>Predictive Maintenance</vt:lpstr>
      <vt:lpstr>Maintenance strategy in average facility</vt:lpstr>
      <vt:lpstr>Condition Based Maintenance (CBM)</vt:lpstr>
      <vt:lpstr>PowerPoint Presentation</vt:lpstr>
      <vt:lpstr>Natural frequency for 1 DOF undamped system</vt:lpstr>
      <vt:lpstr>Natural frequency for 1 DOF undamped system</vt:lpstr>
      <vt:lpstr>Natural frequency for 1 DOF undamped system</vt:lpstr>
      <vt:lpstr>Natural frequency for 1 DOF undamped system</vt:lpstr>
      <vt:lpstr>Natural frequency for 1 DOF undamped system</vt:lpstr>
      <vt:lpstr>Natural frequency for 1 DOF undamped system</vt:lpstr>
      <vt:lpstr>Natural frequency for 1 DOF undamped system</vt:lpstr>
      <vt:lpstr>Natural frequency for 1 DOF undamped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Natural frequency for 1 DOF Damped system</vt:lpstr>
      <vt:lpstr>Torsional Vibration</vt:lpstr>
      <vt:lpstr>Vibration Principles</vt:lpstr>
      <vt:lpstr>Vibration modes and natural frequencies</vt:lpstr>
      <vt:lpstr>Forced Vibration</vt:lpstr>
      <vt:lpstr>Forced Vibration</vt:lpstr>
      <vt:lpstr>Forced Vibration</vt:lpstr>
      <vt:lpstr>Forced Vibration</vt:lpstr>
      <vt:lpstr>Frequency Response</vt:lpstr>
      <vt:lpstr>Ex.: Different devices with the same frequency</vt:lpstr>
      <vt:lpstr>Base Excitation</vt:lpstr>
      <vt:lpstr>Transmissibility</vt:lpstr>
      <vt:lpstr>Transmissibility- isolation as a function of stiffness</vt:lpstr>
      <vt:lpstr>Transmissibility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Harrison, Colin</dc:creator>
  <cp:lastModifiedBy>Setup</cp:lastModifiedBy>
  <cp:revision>12</cp:revision>
  <cp:lastPrinted>2020-01-27T20:10:40Z</cp:lastPrinted>
  <dcterms:created xsi:type="dcterms:W3CDTF">2018-01-24T12:24:40Z</dcterms:created>
  <dcterms:modified xsi:type="dcterms:W3CDTF">2020-01-27T20:11:44Z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2013-01-22T00:00:00Z</vt:filetime>
  </property>
  <property fmtid="{D5CDD505-2E9C-101B-9397-08002B2CF9AE}" pid="3" name="Creator">
    <vt:lpwstr>Adobe Acrobat 8.1 Combine Files</vt:lpwstr>
  </property>
  <property fmtid="{D5CDD505-2E9C-101B-9397-08002B2CF9AE}" pid="4" name="LastSaved">
    <vt:filetime>2018-01-24T00:00:00Z</vt:filetime>
  </property>
</Properties>
</file>