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95" r:id="rId5"/>
    <p:sldId id="257" r:id="rId6"/>
    <p:sldId id="298" r:id="rId7"/>
    <p:sldId id="299" r:id="rId8"/>
    <p:sldId id="260" r:id="rId9"/>
    <p:sldId id="259" r:id="rId10"/>
    <p:sldId id="291" r:id="rId11"/>
    <p:sldId id="314" r:id="rId12"/>
    <p:sldId id="320" r:id="rId13"/>
    <p:sldId id="258" r:id="rId14"/>
    <p:sldId id="293" r:id="rId15"/>
    <p:sldId id="318" r:id="rId16"/>
    <p:sldId id="261" r:id="rId17"/>
    <p:sldId id="262" r:id="rId18"/>
    <p:sldId id="297" r:id="rId19"/>
    <p:sldId id="296" r:id="rId20"/>
    <p:sldId id="302" r:id="rId21"/>
    <p:sldId id="307" r:id="rId22"/>
    <p:sldId id="300" r:id="rId23"/>
    <p:sldId id="301" r:id="rId24"/>
    <p:sldId id="303" r:id="rId25"/>
    <p:sldId id="304" r:id="rId26"/>
    <p:sldId id="305" r:id="rId27"/>
    <p:sldId id="306" r:id="rId28"/>
    <p:sldId id="319" r:id="rId29"/>
    <p:sldId id="308" r:id="rId30"/>
    <p:sldId id="309" r:id="rId31"/>
    <p:sldId id="310" r:id="rId32"/>
    <p:sldId id="312" r:id="rId33"/>
    <p:sldId id="313" r:id="rId3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5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en, Kirsty" initials="R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A1"/>
    <a:srgbClr val="7A68A0"/>
    <a:srgbClr val="41719C"/>
    <a:srgbClr val="FFFFFF"/>
    <a:srgbClr val="3366FF"/>
    <a:srgbClr val="00A38C"/>
    <a:srgbClr val="004D8E"/>
    <a:srgbClr val="00A28C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77"/>
    <p:restoredTop sz="94682"/>
  </p:normalViewPr>
  <p:slideViewPr>
    <p:cSldViewPr snapToGrid="0" snapToObjects="1" showGuides="1">
      <p:cViewPr varScale="1">
        <p:scale>
          <a:sx n="149" d="100"/>
          <a:sy n="149" d="100"/>
        </p:scale>
        <p:origin x="126" y="312"/>
      </p:cViewPr>
      <p:guideLst>
        <p:guide orient="horz" pos="1620"/>
        <p:guide pos="5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7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9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43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7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4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6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4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8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39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75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4259F-D000-E240-B727-61EFFD7723A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4B81B-A4FB-974C-B1E8-11C2C4ABC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Whitney Medium"/>
          <a:ea typeface="+mj-ea"/>
          <a:cs typeface="Whitney Medium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emf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g2a12mTx_Kk" TargetMode="Externa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.emf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hyperlink" Target="https://www.saas.gov.uk/full_time/nmsb/index.htm" TargetMode="External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hyperlink" Target="http://www.saas.gov.uk/" TargetMode="External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hyperlink" Target="mailto:hlsundergraduate@gcu.ac.uk" TargetMode="External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7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65F8D-F267-0247-AC2E-5850DB783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44" y="1284727"/>
            <a:ext cx="4421688" cy="2632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FA2AD9-E16C-3F46-A0BE-739AEBF43B4E}"/>
              </a:ext>
            </a:extLst>
          </p:cNvPr>
          <p:cNvSpPr/>
          <p:nvPr/>
        </p:nvSpPr>
        <p:spPr>
          <a:xfrm>
            <a:off x="104776" y="101600"/>
            <a:ext cx="8937624" cy="4954588"/>
          </a:xfrm>
          <a:prstGeom prst="rect">
            <a:avLst/>
          </a:prstGeom>
          <a:solidFill>
            <a:srgbClr val="004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173699-57B1-3948-BFA8-33A27F2A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2681836"/>
            <a:ext cx="8280399" cy="1926536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  <a:t/>
            </a:r>
            <a:br>
              <a:rPr lang="en-GB" sz="32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</a:br>
            <a:r>
              <a:rPr lang="en-GB" sz="32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  <a:t>Glasgow Caledonian University:</a:t>
            </a:r>
            <a:br>
              <a:rPr lang="en-GB" sz="32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</a:br>
            <a:r>
              <a:rPr lang="en-GB" sz="3200" dirty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  <a:t>The University for the Common Good</a:t>
            </a:r>
            <a:br>
              <a:rPr lang="en-GB" sz="3200" dirty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</a:br>
            <a:r>
              <a:rPr lang="en-GB" sz="3200" dirty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  <a:t/>
            </a:r>
            <a:br>
              <a:rPr lang="en-GB" sz="3200" dirty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</a:br>
            <a:r>
              <a:rPr lang="en-GB" sz="2800" dirty="0" smtClean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  <a:t>BSc/BSc (Hons) Nursing </a:t>
            </a:r>
            <a:r>
              <a:rPr lang="en-GB" sz="2800" dirty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  <a:t>Studies </a:t>
            </a:r>
            <a:br>
              <a:rPr lang="en-GB" sz="2800" dirty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</a:br>
            <a:r>
              <a:rPr lang="en-GB" sz="2800" dirty="0" smtClean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  <a:t>2022 </a:t>
            </a:r>
            <a:r>
              <a:rPr lang="en-GB" sz="2800" dirty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  <a:t>Intake</a:t>
            </a:r>
            <a:r>
              <a:rPr lang="en-GB" sz="3200" dirty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  <a:t/>
            </a:r>
            <a:br>
              <a:rPr lang="en-GB" sz="3200" dirty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</a:br>
            <a:r>
              <a:rPr lang="en-GB" sz="3200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  <a:t/>
            </a:r>
            <a:br>
              <a:rPr lang="en-GB" sz="3200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</a:br>
            <a:endParaRPr lang="en-GB" sz="3200" dirty="0">
              <a:solidFill>
                <a:schemeClr val="bg1"/>
              </a:solidFill>
              <a:latin typeface="Whitney Medium" charset="0"/>
              <a:ea typeface="Whitney Medium" charset="0"/>
              <a:cs typeface="Whitney Medium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6" y="-21480"/>
            <a:ext cx="3279066" cy="2331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7F9F04-7095-2E47-B731-B7F1FB066E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4399280" y="543163"/>
            <a:ext cx="4293306" cy="427734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7893" y="323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4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86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0717" y="101600"/>
            <a:ext cx="8937624" cy="4954588"/>
          </a:xfrm>
          <a:prstGeom prst="rect">
            <a:avLst/>
          </a:prstGeom>
          <a:solidFill>
            <a:srgbClr val="004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17" y="3980069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07" y="214422"/>
            <a:ext cx="7807596" cy="994172"/>
          </a:xfrm>
        </p:spPr>
        <p:txBody>
          <a:bodyPr>
            <a:normAutofit fontScale="90000"/>
          </a:bodyPr>
          <a:lstStyle/>
          <a:p>
            <a:pPr algn="l"/>
            <a:r>
              <a:rPr lang="en-GB" sz="2700" b="1" dirty="0">
                <a:solidFill>
                  <a:schemeClr val="bg1"/>
                </a:solidFill>
              </a:rPr>
              <a:t>Shared Learning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10865" y="678737"/>
            <a:ext cx="5771270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GB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Where all 4 fields of nursing come together for classes and share their learning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200" dirty="0">
                <a:solidFill>
                  <a:srgbClr val="EFEE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	Learning Disabilities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200" dirty="0">
                <a:solidFill>
                  <a:srgbClr val="EFEE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	Mental Health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826" y="2345104"/>
            <a:ext cx="5804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GB" sz="2400" b="1" dirty="0">
                <a:solidFill>
                  <a:prstClr val="white"/>
                </a:solidFill>
                <a:latin typeface="Whitney Medium"/>
              </a:rPr>
              <a:t>Service users and carers engagement</a:t>
            </a:r>
          </a:p>
          <a:p>
            <a:pPr lvl="0" defTabSz="457200"/>
            <a:r>
              <a:rPr lang="en-GB" sz="2400" b="1" dirty="0">
                <a:solidFill>
                  <a:prstClr val="white"/>
                </a:solidFill>
                <a:latin typeface="Whitney Medium"/>
              </a:rPr>
              <a:t>Student engagement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675" y="248076"/>
            <a:ext cx="2844799" cy="2126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123" y="2756679"/>
            <a:ext cx="2794319" cy="2164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025" y="3166857"/>
            <a:ext cx="2347795" cy="1754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584" y="3298715"/>
            <a:ext cx="2434138" cy="1622758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5605" y="160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6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 animBg="1"/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3950" y="107863"/>
            <a:ext cx="8937624" cy="4954588"/>
          </a:xfrm>
          <a:prstGeom prst="rect">
            <a:avLst/>
          </a:prstGeom>
          <a:solidFill>
            <a:srgbClr val="007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50" y="398633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412" y="244837"/>
            <a:ext cx="7886700" cy="644574"/>
          </a:xfrm>
        </p:spPr>
        <p:txBody>
          <a:bodyPr>
            <a:normAutofit/>
          </a:bodyPr>
          <a:lstStyle/>
          <a:p>
            <a:pPr algn="l"/>
            <a:r>
              <a:rPr lang="en-GB" sz="3400" dirty="0" err="1">
                <a:solidFill>
                  <a:schemeClr val="bg1"/>
                </a:solidFill>
              </a:rPr>
              <a:t>Interprofessional</a:t>
            </a:r>
            <a:r>
              <a:rPr lang="en-GB" sz="3400" dirty="0">
                <a:solidFill>
                  <a:schemeClr val="bg1"/>
                </a:solidFill>
              </a:rPr>
              <a:t> Learning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6893" y="909300"/>
            <a:ext cx="42070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EFEEE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Physiotherapists</a:t>
            </a:r>
          </a:p>
          <a:p>
            <a:pPr marL="8001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EFEEE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Occupational Therapists</a:t>
            </a:r>
          </a:p>
          <a:p>
            <a:pPr marL="8001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EFEEE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Radiographers</a:t>
            </a:r>
          </a:p>
          <a:p>
            <a:pPr marL="8001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EFEEE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Podiatrists</a:t>
            </a:r>
          </a:p>
          <a:p>
            <a:pPr marL="8001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EFEEE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Social Workers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31434" y="851542"/>
            <a:ext cx="4368388" cy="2404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EFEEE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Dieticians</a:t>
            </a:r>
          </a:p>
          <a:p>
            <a:pPr marL="800100" lvl="1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EFEEE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Orthotists</a:t>
            </a:r>
            <a:r>
              <a:rPr lang="en-GB" sz="2400" dirty="0">
                <a:solidFill>
                  <a:srgbClr val="EFEEE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&amp; </a:t>
            </a:r>
            <a:r>
              <a:rPr lang="en-GB" sz="2400" dirty="0" err="1">
                <a:solidFill>
                  <a:srgbClr val="EFEEE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Prosthetists</a:t>
            </a:r>
            <a:endParaRPr lang="en-GB" sz="2400" dirty="0">
              <a:solidFill>
                <a:srgbClr val="EFEEED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800100" lvl="1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EFEEE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Speech &amp; Language   therapists</a:t>
            </a:r>
          </a:p>
          <a:p>
            <a:pPr marL="800100" lvl="1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EFEEED"/>
                </a:solidFill>
              </a:rPr>
              <a:t>Paramedics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784" y="3396606"/>
            <a:ext cx="2145768" cy="1507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560" y="3396605"/>
            <a:ext cx="1961005" cy="150749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8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0717" y="76802"/>
            <a:ext cx="8937624" cy="4954588"/>
          </a:xfrm>
          <a:prstGeom prst="rect">
            <a:avLst/>
          </a:prstGeom>
          <a:solidFill>
            <a:srgbClr val="00A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17" y="398272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876" y="273499"/>
            <a:ext cx="8187665" cy="994172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hlinkClick r:id="rId5"/>
              </a:rPr>
              <a:t>Interprofessional</a:t>
            </a:r>
            <a:r>
              <a:rPr lang="en-GB" dirty="0" smtClean="0">
                <a:hlinkClick r:id="rId5"/>
              </a:rPr>
              <a:t> Simulation Centre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700" dirty="0" smtClean="0"/>
              <a:t>(Click on this Link for a Virtual Fly Through)</a:t>
            </a:r>
            <a:endParaRPr lang="en-GB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81" y="1641655"/>
            <a:ext cx="3517697" cy="2341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342" y="1641655"/>
            <a:ext cx="4852837" cy="23715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782" y="465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2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173" y="93305"/>
            <a:ext cx="8937624" cy="4954588"/>
          </a:xfrm>
          <a:prstGeom prst="rect">
            <a:avLst/>
          </a:prstGeom>
          <a:solidFill>
            <a:srgbClr val="00A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63" y="2505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6" y="398633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50" y="165553"/>
            <a:ext cx="4406748" cy="50835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/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Internationalisation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83359" y="164076"/>
            <a:ext cx="1936524" cy="205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GB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Malawi</a:t>
            </a:r>
          </a:p>
          <a:p>
            <a:pPr lvl="0" defTabSz="914400">
              <a:spcBef>
                <a:spcPct val="20000"/>
              </a:spcBef>
            </a:pPr>
            <a:r>
              <a:rPr lang="en-GB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Tanzania</a:t>
            </a:r>
          </a:p>
          <a:p>
            <a:pPr lvl="0" defTabSz="914400">
              <a:spcBef>
                <a:spcPct val="20000"/>
              </a:spcBef>
            </a:pPr>
            <a:r>
              <a:rPr lang="en-GB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South Africa</a:t>
            </a:r>
          </a:p>
          <a:p>
            <a:pPr lvl="0" defTabSz="914400">
              <a:spcBef>
                <a:spcPct val="20000"/>
              </a:spcBef>
            </a:pPr>
            <a:r>
              <a:rPr lang="en-GB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Bangladesh</a:t>
            </a:r>
          </a:p>
          <a:p>
            <a:pPr lvl="0" defTabSz="914400">
              <a:spcBef>
                <a:spcPct val="20000"/>
              </a:spcBef>
            </a:pPr>
            <a:r>
              <a:rPr lang="en-GB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Nepal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3349" y="3615901"/>
            <a:ext cx="3999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GB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Beach, California,</a:t>
            </a:r>
          </a:p>
          <a:p>
            <a:pPr lvl="0" defTabSz="457200"/>
            <a:r>
              <a:rPr lang="en-GB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</a:t>
            </a:r>
          </a:p>
          <a:p>
            <a:pPr lvl="0" defTabSz="457200"/>
            <a:r>
              <a:rPr lang="en-GB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Spain, Cyprus, Italy</a:t>
            </a:r>
          </a:p>
          <a:p>
            <a:pPr lvl="0" defTabSz="457200"/>
            <a:r>
              <a:rPr lang="en-GB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Denmark, Sweden, Finland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686" y="663255"/>
            <a:ext cx="2583438" cy="1941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898" y="215725"/>
            <a:ext cx="2716627" cy="17210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78" y="2481345"/>
            <a:ext cx="2727690" cy="1651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21" y="1876175"/>
            <a:ext cx="2165686" cy="17903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3290" y="2897832"/>
            <a:ext cx="2530059" cy="1902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7597" y="1378684"/>
            <a:ext cx="2397427" cy="187348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08039" y="673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2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" grpId="0"/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8628" y="71746"/>
            <a:ext cx="8937624" cy="4999530"/>
          </a:xfrm>
          <a:prstGeom prst="rect">
            <a:avLst/>
          </a:prstGeom>
          <a:solidFill>
            <a:srgbClr val="7A6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63" y="2505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04776" y="3615831"/>
            <a:ext cx="8937623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>
              <a:latin typeface="Whitney Medium" charset="0"/>
              <a:ea typeface="Whitney Medium" charset="0"/>
              <a:cs typeface="Whitney Medium" charset="0"/>
            </a:endParaRPr>
          </a:p>
          <a:p>
            <a:pPr algn="ctr"/>
            <a:endParaRPr lang="en-GB" sz="1400" dirty="0">
              <a:solidFill>
                <a:schemeClr val="bg1"/>
              </a:solidFill>
              <a:latin typeface="Whitney Medium" charset="0"/>
              <a:ea typeface="Whitney Medium" charset="0"/>
              <a:cs typeface="Whitney Medium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62" y="75540"/>
            <a:ext cx="7744169" cy="832532"/>
          </a:xfrm>
        </p:spPr>
        <p:txBody>
          <a:bodyPr>
            <a:norm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sz="3200" b="1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Student Support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5393"/>
            <a:ext cx="1513331" cy="1076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6616" y="990156"/>
            <a:ext cx="5104308" cy="340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Student Health and Wellbeing Services</a:t>
            </a:r>
          </a:p>
          <a:p>
            <a:pPr marL="342900" lvl="0" indent="-342900" defTabSz="9144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Personal Tutor/Academic Assessor </a:t>
            </a:r>
          </a:p>
          <a:p>
            <a:pPr marL="342900" lvl="0" indent="-342900" defTabSz="9144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Practice Supervisors/Assessors</a:t>
            </a:r>
          </a:p>
          <a:p>
            <a:pPr marL="342900" lvl="0" indent="-342900" defTabSz="9144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Level Coordinator</a:t>
            </a:r>
          </a:p>
          <a:p>
            <a:pPr marL="342900" lvl="0" indent="-342900" defTabSz="9144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Administrators</a:t>
            </a:r>
          </a:p>
          <a:p>
            <a:pPr marL="342900" lvl="0" indent="-342900" defTabSz="9144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Learning Development Centre</a:t>
            </a:r>
          </a:p>
          <a:p>
            <a:pPr marL="342900" lvl="0" indent="-342900" defTabSz="9144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Technicians and Librarians</a:t>
            </a:r>
          </a:p>
          <a:p>
            <a:pPr marL="342900" lvl="0" indent="-342900" defTabSz="9144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Student Association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973" y="842807"/>
            <a:ext cx="3005588" cy="2005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393" y="2936141"/>
            <a:ext cx="3042168" cy="193259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3976" y="215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1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4776" y="101600"/>
            <a:ext cx="8937624" cy="4954588"/>
          </a:xfrm>
          <a:prstGeom prst="rect">
            <a:avLst/>
          </a:prstGeom>
          <a:solidFill>
            <a:srgbClr val="004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17" y="3980069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035" y="397491"/>
            <a:ext cx="4503622" cy="838860"/>
          </a:xfrm>
        </p:spPr>
        <p:txBody>
          <a:bodyPr>
            <a:normAutofit/>
          </a:bodyPr>
          <a:lstStyle/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Academic Year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967141" y="1991419"/>
            <a:ext cx="6464625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GB" sz="2200" b="1" dirty="0">
                <a:solidFill>
                  <a:srgbClr val="EFEEED"/>
                </a:solidFill>
                <a:latin typeface="Arial" pitchFamily="34" charset="0"/>
                <a:cs typeface="Arial" pitchFamily="34" charset="0"/>
              </a:rPr>
              <a:t>Trimester A – September to December</a:t>
            </a:r>
          </a:p>
          <a:p>
            <a:pPr lvl="0" defTabSz="914400">
              <a:spcBef>
                <a:spcPct val="20000"/>
              </a:spcBef>
            </a:pPr>
            <a:r>
              <a:rPr lang="en-GB" sz="2200" b="1" dirty="0">
                <a:solidFill>
                  <a:srgbClr val="EFEEED"/>
                </a:solidFill>
                <a:latin typeface="Arial" pitchFamily="34" charset="0"/>
                <a:cs typeface="Arial" pitchFamily="34" charset="0"/>
              </a:rPr>
              <a:t>Trimester B – January to April</a:t>
            </a:r>
          </a:p>
          <a:p>
            <a:pPr lvl="0" defTabSz="914400">
              <a:spcBef>
                <a:spcPts val="1200"/>
              </a:spcBef>
              <a:spcAft>
                <a:spcPts val="1200"/>
              </a:spcAft>
            </a:pPr>
            <a:r>
              <a:rPr lang="en-GB" sz="2200" b="1" dirty="0">
                <a:solidFill>
                  <a:srgbClr val="EFEEED"/>
                </a:solidFill>
                <a:latin typeface="Arial" pitchFamily="34" charset="0"/>
                <a:cs typeface="Arial" pitchFamily="34" charset="0"/>
              </a:rPr>
              <a:t>Trimester C – May to the end of August</a:t>
            </a:r>
            <a:endParaRPr lang="en-GB" sz="2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ts val="1200"/>
              </a:spcBef>
              <a:spcAft>
                <a:spcPts val="1200"/>
              </a:spcAft>
            </a:pPr>
            <a:r>
              <a:rPr lang="en-GB" sz="2200" b="1" dirty="0">
                <a:solidFill>
                  <a:srgbClr val="EFEEED"/>
                </a:solidFill>
                <a:latin typeface="Arial" pitchFamily="34" charset="0"/>
                <a:cs typeface="Arial" pitchFamily="34" charset="0"/>
              </a:rPr>
              <a:t>Holiday dates are set and cannot be changed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811" y="244304"/>
            <a:ext cx="3070650" cy="164168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903" y="1249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0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4776" y="107863"/>
            <a:ext cx="8937624" cy="4954588"/>
          </a:xfrm>
          <a:prstGeom prst="rect">
            <a:avLst/>
          </a:prstGeom>
          <a:solidFill>
            <a:srgbClr val="007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50" y="398633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15" y="203333"/>
            <a:ext cx="7886700" cy="695640"/>
          </a:xfrm>
        </p:spPr>
        <p:txBody>
          <a:bodyPr>
            <a:norm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sz="3600" b="1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Practice </a:t>
            </a:r>
            <a:r>
              <a:rPr lang="en-GB" sz="3200" b="1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Learning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33897" y="828956"/>
            <a:ext cx="6349950" cy="409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Arial" charset="0"/>
                <a:cs typeface="Arial" charset="0"/>
              </a:rPr>
              <a:t>50% of the programme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Arial" charset="0"/>
                <a:cs typeface="Arial" charset="0"/>
              </a:rPr>
              <a:t>Time spent in practice increases each year:</a:t>
            </a:r>
          </a:p>
          <a:p>
            <a:pPr lvl="0" defTabSz="914400">
              <a:spcBef>
                <a:spcPct val="20000"/>
              </a:spcBef>
            </a:pPr>
            <a:r>
              <a:rPr lang="en-GB" sz="2100" dirty="0">
                <a:solidFill>
                  <a:prstClr val="white"/>
                </a:solidFill>
                <a:latin typeface="Arial" charset="0"/>
                <a:cs typeface="Arial" charset="0"/>
              </a:rPr>
              <a:t>	</a:t>
            </a:r>
            <a:r>
              <a:rPr lang="en-GB" sz="2100" b="1" dirty="0">
                <a:solidFill>
                  <a:srgbClr val="FFC000"/>
                </a:solidFill>
                <a:latin typeface="Arial" charset="0"/>
                <a:cs typeface="Arial" charset="0"/>
              </a:rPr>
              <a:t>14 weeks in year 1</a:t>
            </a:r>
          </a:p>
          <a:p>
            <a:pPr lvl="0" defTabSz="914400">
              <a:spcBef>
                <a:spcPct val="20000"/>
              </a:spcBef>
            </a:pPr>
            <a:r>
              <a:rPr lang="en-GB" sz="2100" b="1" dirty="0">
                <a:solidFill>
                  <a:srgbClr val="FFC000"/>
                </a:solidFill>
                <a:latin typeface="Arial" charset="0"/>
                <a:cs typeface="Arial" charset="0"/>
              </a:rPr>
              <a:t>	22 weeks in year 2</a:t>
            </a:r>
          </a:p>
          <a:p>
            <a:pPr lvl="0" defTabSz="914400">
              <a:spcBef>
                <a:spcPct val="20000"/>
              </a:spcBef>
            </a:pPr>
            <a:r>
              <a:rPr lang="en-GB" sz="2100" b="1" dirty="0">
                <a:solidFill>
                  <a:srgbClr val="FFC000"/>
                </a:solidFill>
                <a:latin typeface="Arial" charset="0"/>
                <a:cs typeface="Arial" charset="0"/>
              </a:rPr>
              <a:t>	27 weeks in year 3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Arial" charset="0"/>
                <a:cs typeface="Arial" charset="0"/>
              </a:rPr>
              <a:t>Practice learning experiences will be in a variety of areas such as: community partnerships, the independent sector and in-patient acute services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Arial" charset="0"/>
                <a:cs typeface="Arial" charset="0"/>
              </a:rPr>
              <a:t>You will be supervised in practice by Practice Supervisors/Assessors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Arial" charset="0"/>
                <a:cs typeface="Arial" charset="0"/>
              </a:rPr>
              <a:t>Practice Education Facilitators (PEF)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109" y="264708"/>
            <a:ext cx="2005758" cy="1810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109" y="2122460"/>
            <a:ext cx="2029554" cy="280608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54293" y="390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9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3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126" y="107863"/>
            <a:ext cx="8937624" cy="4954588"/>
          </a:xfrm>
          <a:prstGeom prst="rect">
            <a:avLst/>
          </a:prstGeom>
          <a:solidFill>
            <a:srgbClr val="007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50" y="398633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15" y="203333"/>
            <a:ext cx="7886700" cy="695640"/>
          </a:xfrm>
        </p:spPr>
        <p:txBody>
          <a:bodyPr>
            <a:norm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altLang="en-US" sz="31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Practice Learning Experiences</a:t>
            </a:r>
            <a:r>
              <a:rPr lang="en-GB" altLang="en-US" sz="3100" b="1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(PLEs)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79304" y="978346"/>
            <a:ext cx="584879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914400">
              <a:buFont typeface="Arial" pitchFamily="34" charset="0"/>
              <a:buChar char="•"/>
              <a:defRPr/>
            </a:pPr>
            <a:r>
              <a:rPr lang="en-GB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PLEs will be across NHS GGC in a variety of settings, e.g. hospitals, residential care and in people’s own homes &amp; communities</a:t>
            </a:r>
          </a:p>
          <a:p>
            <a:pPr lvl="0" defTabSz="914400">
              <a:defRPr/>
            </a:pPr>
            <a:endParaRPr lang="en-GB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35 Hospitals of different types, Over 50 Health Centres and Clinics, and more than 300 GP Surgeries,  </a:t>
            </a:r>
          </a:p>
          <a:p>
            <a:pPr lvl="0" defTabSz="914400">
              <a:defRPr/>
            </a:pPr>
            <a:endParaRPr lang="en-GB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Child and LD placements may be offered across the west and other parts of Scotland</a:t>
            </a:r>
          </a:p>
          <a:p>
            <a:pPr lvl="0" defTabSz="914400">
              <a:defRPr/>
            </a:pPr>
            <a:endParaRPr lang="en-GB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defTabSz="914400"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prstClr val="white"/>
                </a:solidFill>
                <a:latin typeface="Arial" charset="0"/>
                <a:cs typeface="Arial" charset="0"/>
              </a:rPr>
              <a:t>You must provide intimate care for all genders</a:t>
            </a:r>
            <a:endParaRPr lang="en-GB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defTabSz="914400">
              <a:defRPr/>
            </a:pPr>
            <a:endParaRPr lang="en-GB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009" y="1179155"/>
            <a:ext cx="2279695" cy="1872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099" y="3252908"/>
            <a:ext cx="2635516" cy="146684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3951" y="289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2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126" y="107863"/>
            <a:ext cx="8937624" cy="4954588"/>
          </a:xfrm>
          <a:prstGeom prst="rect">
            <a:avLst/>
          </a:prstGeom>
          <a:solidFill>
            <a:srgbClr val="007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50" y="398633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15" y="107862"/>
            <a:ext cx="7886700" cy="883877"/>
          </a:xfrm>
        </p:spPr>
        <p:txBody>
          <a:bodyPr>
            <a:norm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altLang="en-US" sz="30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Practice Learning: Travel &amp; Shifts</a:t>
            </a:r>
            <a:endParaRPr lang="en-GB" sz="3000" b="1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5889" y="1025011"/>
            <a:ext cx="799771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Shifts vary depending on the placement:                      include 12 hour shifts e.g. 7am to 7pm; weekends, public holidays, some night shift; Monday to Friday 9am - 5pm</a:t>
            </a:r>
          </a:p>
          <a:p>
            <a:pPr lvl="0" defTabSz="914400">
              <a:defRPr/>
            </a:pPr>
            <a:endParaRPr lang="en-GB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914400"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Working weekends, public holidays and nights is required to experience 24 hr service provision</a:t>
            </a:r>
          </a:p>
          <a:p>
            <a:pPr lvl="0" defTabSz="914400">
              <a:defRPr/>
            </a:pPr>
            <a:endParaRPr lang="en-GB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914400"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Basic travel expenses included in bursary, additional monies may be claimed from SAAS if these exceed £5 per day</a:t>
            </a:r>
            <a:endParaRPr lang="en-GB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defTabSz="914400">
              <a:defRPr/>
            </a:pPr>
            <a:endParaRPr lang="en-GB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914400"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Part time work with </a:t>
            </a:r>
            <a:r>
              <a:rPr lang="en-GB" sz="2200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en-GB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hours cannot be sustained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2415" y="342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5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173" y="93305"/>
            <a:ext cx="8937624" cy="4954588"/>
          </a:xfrm>
          <a:prstGeom prst="rect">
            <a:avLst/>
          </a:prstGeom>
          <a:solidFill>
            <a:srgbClr val="00A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63" y="2505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6" y="398633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822" y="140613"/>
            <a:ext cx="4647897" cy="831734"/>
          </a:xfrm>
        </p:spPr>
        <p:txBody>
          <a:bodyPr>
            <a:normAutofit/>
          </a:bodyPr>
          <a:lstStyle/>
          <a:p>
            <a:pPr algn="l"/>
            <a:r>
              <a:rPr lang="en-GB" sz="3100" b="1" dirty="0">
                <a:solidFill>
                  <a:schemeClr val="bg1"/>
                </a:solidFill>
              </a:rPr>
              <a:t>Health Screening</a:t>
            </a:r>
            <a:endParaRPr lang="en-GB" sz="3100" dirty="0"/>
          </a:p>
        </p:txBody>
      </p:sp>
      <p:sp>
        <p:nvSpPr>
          <p:cNvPr id="3" name="TextBox 2"/>
          <p:cNvSpPr txBox="1"/>
          <p:nvPr/>
        </p:nvSpPr>
        <p:spPr>
          <a:xfrm>
            <a:off x="1189822" y="769474"/>
            <a:ext cx="7381301" cy="416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914400">
              <a:buFontTx/>
              <a:buChar char="•"/>
            </a:pPr>
            <a:r>
              <a:rPr lang="en-GB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Independent and confidential service</a:t>
            </a:r>
          </a:p>
          <a:p>
            <a:pPr lvl="0" defTabSz="914400"/>
            <a:endParaRPr lang="en-GB" sz="6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lvl="0" indent="-457200" defTabSz="914400">
              <a:buFontTx/>
              <a:buChar char="•"/>
            </a:pPr>
            <a:r>
              <a:rPr lang="en-GB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You don’t have to disclose any health issues to us</a:t>
            </a:r>
          </a:p>
          <a:p>
            <a:pPr lvl="0" defTabSz="914400"/>
            <a:endParaRPr lang="en-GB" sz="6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lvl="0" indent="-457200" defTabSz="914400">
              <a:buFontTx/>
              <a:buChar char="•"/>
            </a:pPr>
            <a:r>
              <a:rPr lang="en-GB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We can however offer advice if required</a:t>
            </a:r>
          </a:p>
          <a:p>
            <a:pPr marL="457200" lvl="0" indent="-457200" defTabSz="914400">
              <a:spcBef>
                <a:spcPct val="20000"/>
              </a:spcBef>
              <a:buFontTx/>
              <a:buChar char="•"/>
            </a:pPr>
            <a:endParaRPr lang="en-GB" sz="12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defTabSz="914400">
              <a:spcBef>
                <a:spcPct val="20000"/>
              </a:spcBef>
            </a:pPr>
            <a:r>
              <a:rPr lang="en-GB" altLang="en-US" sz="3100" b="1" dirty="0">
                <a:solidFill>
                  <a:prstClr val="white"/>
                </a:solidFill>
                <a:latin typeface="Whitney Medium"/>
                <a:cs typeface="Arial" charset="0"/>
              </a:rPr>
              <a:t>Good Health and Character</a:t>
            </a:r>
          </a:p>
          <a:p>
            <a:pPr marL="457200" lvl="0" indent="-457200" defTabSz="914400">
              <a:buFontTx/>
              <a:buChar char="•"/>
            </a:pPr>
            <a:r>
              <a:rPr lang="en-GB" altLang="en-US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If a student on the course is convicted of  a crime this must be declared</a:t>
            </a:r>
          </a:p>
          <a:p>
            <a:pPr marL="457200" lvl="0" indent="-457200" defTabSz="914400">
              <a:buFontTx/>
              <a:buChar char="•"/>
            </a:pPr>
            <a:endParaRPr lang="en-GB" altLang="en-US" sz="6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lvl="0" indent="-457200" defTabSz="914400">
              <a:buFontTx/>
              <a:buChar char="•"/>
            </a:pPr>
            <a:r>
              <a:rPr lang="en-GB" altLang="en-US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A panel will consider the charge and any supporting evidence provided by the student</a:t>
            </a:r>
          </a:p>
          <a:p>
            <a:pPr marL="457200" lvl="0" indent="-457200" defTabSz="914400">
              <a:buFontTx/>
              <a:buChar char="•"/>
            </a:pPr>
            <a:endParaRPr lang="en-GB" altLang="en-US" sz="6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lvl="0" indent="-457200" defTabSz="914400">
              <a:buFontTx/>
              <a:buChar char="•"/>
            </a:pPr>
            <a:r>
              <a:rPr lang="en-GB" altLang="en-US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This can often result in the student being asked to leave the course</a:t>
            </a:r>
            <a:endParaRPr lang="en-GB" sz="2100" b="1" dirty="0">
              <a:solidFill>
                <a:prstClr val="white"/>
              </a:solidFill>
              <a:latin typeface="Whitney Medium"/>
              <a:cs typeface="Arial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5860" y="175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44" y="1284727"/>
            <a:ext cx="4421688" cy="2632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776" y="76430"/>
            <a:ext cx="8937624" cy="4954588"/>
          </a:xfrm>
          <a:prstGeom prst="rect">
            <a:avLst/>
          </a:prstGeom>
          <a:solidFill>
            <a:srgbClr val="004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7600" y="648111"/>
            <a:ext cx="8937623" cy="706308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  <a:t>Glasgow Caledonian University:</a:t>
            </a:r>
            <a:br>
              <a:rPr lang="en-GB" sz="32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</a:br>
            <a:r>
              <a:rPr lang="en-GB" sz="3200" dirty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  <a:t>The University for the Common Good</a:t>
            </a:r>
            <a:r>
              <a:rPr lang="en-GB" sz="3200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  <a:t/>
            </a:r>
            <a:br>
              <a:rPr lang="en-GB" sz="3200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</a:br>
            <a:endParaRPr lang="en-GB" sz="3200" dirty="0">
              <a:solidFill>
                <a:schemeClr val="bg1"/>
              </a:solidFill>
              <a:latin typeface="Whitney Medium" charset="0"/>
              <a:ea typeface="Whitney Medium" charset="0"/>
              <a:cs typeface="Whitney Medium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2283" y="1446249"/>
            <a:ext cx="8308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  <a:t>Glasgow Caledonian University is a vibrant multi-cultural university.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  <a:t>It is home to world leading research centres, international campuses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  <a:t>and partnerships around the world, as well as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  <a:t>the Institute for University to Business Education.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  <a:t>It has four academic schools</a:t>
            </a:r>
            <a:r>
              <a:rPr lang="mr-IN" sz="16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  <a:t>…</a:t>
            </a:r>
            <a:endParaRPr lang="en-GB" sz="1600" b="1" dirty="0">
              <a:solidFill>
                <a:schemeClr val="bg1"/>
              </a:solidFill>
              <a:latin typeface="Whitney Semibold" charset="0"/>
              <a:ea typeface="Whitney Semibold" charset="0"/>
              <a:cs typeface="Whitney Semibold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828" y="3041828"/>
            <a:ext cx="2235199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  <a:t>Glasgow School</a:t>
            </a:r>
            <a:r>
              <a:rPr lang="en-GB" sz="1800" b="1" i="1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  <a:t> for </a:t>
            </a:r>
            <a:r>
              <a:rPr lang="en-GB" sz="1800" b="1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  <a:t>Business and Society</a:t>
            </a:r>
          </a:p>
        </p:txBody>
      </p:sp>
      <p:sp>
        <p:nvSpPr>
          <p:cNvPr id="8" name="Rectangle 7"/>
          <p:cNvSpPr/>
          <p:nvPr/>
        </p:nvSpPr>
        <p:spPr>
          <a:xfrm>
            <a:off x="2410968" y="2951673"/>
            <a:ext cx="2235199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  <a:t>School of Computing, Engineering and Built Environment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5174" y="3148614"/>
            <a:ext cx="2235199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  <a:t>School of Health and </a:t>
            </a:r>
            <a:br>
              <a:rPr lang="en-GB" sz="1800" b="1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</a:br>
            <a:r>
              <a:rPr lang="en-GB" sz="1800" b="1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  <a:t>Life Sciences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2846" y="3119112"/>
            <a:ext cx="2235199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  <a:t>Glasgow Caledonian University London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6" y="3954899"/>
            <a:ext cx="1513331" cy="107611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9374" y="3433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3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8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7334" y="75540"/>
            <a:ext cx="8937624" cy="4999530"/>
          </a:xfrm>
          <a:prstGeom prst="rect">
            <a:avLst/>
          </a:prstGeom>
          <a:solidFill>
            <a:srgbClr val="7A6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63" y="2505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04776" y="3615831"/>
            <a:ext cx="8937623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>
              <a:latin typeface="Whitney Medium" charset="0"/>
              <a:ea typeface="Whitney Medium" charset="0"/>
              <a:cs typeface="Whitney Medium" charset="0"/>
            </a:endParaRPr>
          </a:p>
          <a:p>
            <a:pPr algn="ctr"/>
            <a:endParaRPr lang="en-GB" sz="1400" dirty="0">
              <a:solidFill>
                <a:schemeClr val="bg1"/>
              </a:solidFill>
              <a:latin typeface="Whitney Medium" charset="0"/>
              <a:ea typeface="Whitney Medium" charset="0"/>
              <a:cs typeface="Whitney Medium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62" y="75540"/>
            <a:ext cx="7744169" cy="832532"/>
          </a:xfrm>
        </p:spPr>
        <p:txBody>
          <a:bodyPr>
            <a:norm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altLang="en-US" sz="32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Protection of Vulnerable Groups  </a:t>
            </a:r>
            <a:r>
              <a:rPr lang="en-GB" altLang="en-US" sz="2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(PVG)</a:t>
            </a:r>
            <a:endParaRPr lang="en-GB" sz="2600" b="1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5393"/>
            <a:ext cx="1513331" cy="1076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6616" y="1084133"/>
            <a:ext cx="7571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defTabSz="914400">
              <a:buFontTx/>
              <a:buChar char="•"/>
            </a:pPr>
            <a:r>
              <a:rPr lang="en-GB" altLang="en-US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Discuss </a:t>
            </a:r>
            <a:r>
              <a:rPr lang="en-GB" altLang="en-US" sz="2400" b="1" u="sng" dirty="0">
                <a:solidFill>
                  <a:prstClr val="white"/>
                </a:solidFill>
                <a:latin typeface="Arial" charset="0"/>
                <a:cs typeface="Arial" charset="0"/>
              </a:rPr>
              <a:t>ANY</a:t>
            </a:r>
            <a:r>
              <a:rPr lang="en-GB" altLang="en-US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 and </a:t>
            </a:r>
            <a:r>
              <a:rPr lang="en-GB" altLang="en-US" sz="2400" b="1" u="sng" dirty="0">
                <a:solidFill>
                  <a:prstClr val="white"/>
                </a:solidFill>
                <a:latin typeface="Arial" charset="0"/>
                <a:cs typeface="Arial" charset="0"/>
              </a:rPr>
              <a:t>ALL</a:t>
            </a:r>
            <a:r>
              <a:rPr lang="en-GB" altLang="en-US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 criminal charges as soon as possible, these will be thoughtfully considered on an individual basis</a:t>
            </a:r>
          </a:p>
          <a:p>
            <a:pPr marL="571500" lvl="0" indent="-571500" defTabSz="914400">
              <a:buFontTx/>
              <a:buChar char="•"/>
            </a:pPr>
            <a:endParaRPr lang="en-GB" altLang="en-US" sz="12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571500" lvl="0" indent="-571500" defTabSz="914400">
              <a:buFontTx/>
              <a:buChar char="•"/>
            </a:pPr>
            <a:r>
              <a:rPr lang="en-GB" altLang="en-US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Failure to disclose will be considered a deliberate deception and any offer will be withdrawn</a:t>
            </a:r>
          </a:p>
          <a:p>
            <a:pPr marL="571500" lvl="0" indent="-571500" defTabSz="914400">
              <a:buFontTx/>
              <a:buChar char="•"/>
            </a:pPr>
            <a:endParaRPr lang="en-GB" altLang="en-US" sz="12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571500" lvl="0" indent="-571500" defTabSz="914400">
              <a:buFontTx/>
              <a:buChar char="•"/>
            </a:pPr>
            <a:r>
              <a:rPr lang="en-GB" altLang="en-US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All charges will appear on enhanced disclosure, none are ever spent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7152" y="857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1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4776" y="101600"/>
            <a:ext cx="8937624" cy="4954588"/>
          </a:xfrm>
          <a:prstGeom prst="rect">
            <a:avLst/>
          </a:prstGeom>
          <a:solidFill>
            <a:srgbClr val="004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17" y="3980069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82" y="187722"/>
            <a:ext cx="7629556" cy="838860"/>
          </a:xfrm>
        </p:spPr>
        <p:txBody>
          <a:bodyPr>
            <a:norm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sz="32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Equality and Diversity - Health</a:t>
            </a:r>
            <a:endParaRPr lang="en-GB" sz="3200" b="1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7382" y="1128180"/>
            <a:ext cx="79085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914400">
              <a:buFont typeface="Arial" pitchFamily="34" charset="0"/>
              <a:buChar char="•"/>
              <a:defRPr/>
            </a:pPr>
            <a:r>
              <a:rPr lang="en-GB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Focus not on any disability but the individual’s capability for safe and effective practice </a:t>
            </a:r>
          </a:p>
          <a:p>
            <a:pPr marL="457200" lvl="0" indent="-457200" defTabSz="914400">
              <a:buFont typeface="Arial" pitchFamily="34" charset="0"/>
              <a:buChar char="•"/>
              <a:defRPr/>
            </a:pPr>
            <a:endParaRPr lang="en-GB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defTabSz="914400">
              <a:buFont typeface="Arial" pitchFamily="34" charset="0"/>
              <a:buChar char="•"/>
              <a:defRPr/>
            </a:pPr>
            <a:r>
              <a:rPr lang="en-GB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All nursing students are expected to participate equally in the programme and on placement to meet Nursing &amp; Midwifery Council (NMC) outcomes </a:t>
            </a:r>
          </a:p>
          <a:p>
            <a:pPr marL="457200" lvl="0" indent="-457200" defTabSz="914400">
              <a:buFont typeface="Arial" pitchFamily="34" charset="0"/>
              <a:buChar char="•"/>
              <a:defRPr/>
            </a:pPr>
            <a:endParaRPr lang="en-GB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defTabSz="914400">
              <a:buFont typeface="Arial" pitchFamily="34" charset="0"/>
              <a:buChar char="•"/>
              <a:defRPr/>
            </a:pPr>
            <a:r>
              <a:rPr lang="en-GB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Applicants should be realistic about their capacity to provide safe and effective care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0053" y="302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5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126" y="107863"/>
            <a:ext cx="8937624" cy="4954588"/>
          </a:xfrm>
          <a:prstGeom prst="rect">
            <a:avLst/>
          </a:prstGeom>
          <a:solidFill>
            <a:srgbClr val="007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50" y="398633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615" y="271349"/>
            <a:ext cx="7886700" cy="695640"/>
          </a:xfrm>
        </p:spPr>
        <p:txBody>
          <a:bodyPr>
            <a:norm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sz="32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Additional Learning Needs</a:t>
            </a:r>
            <a:endParaRPr lang="en-GB" sz="3200" b="1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0615" y="1132650"/>
            <a:ext cx="79473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914400">
              <a:buFontTx/>
              <a:buChar char="•"/>
            </a:pPr>
            <a:r>
              <a:rPr lang="en-GB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Where reasonable adjustments to support the student can be made they will be made</a:t>
            </a:r>
          </a:p>
          <a:p>
            <a:pPr marL="457200" lvl="0" indent="-457200" defTabSz="914400">
              <a:buFontTx/>
              <a:buChar char="•"/>
            </a:pPr>
            <a:endParaRPr lang="en-GB" sz="12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lvl="0" indent="-457200" defTabSz="914400">
              <a:buFontTx/>
              <a:buChar char="•"/>
            </a:pPr>
            <a:r>
              <a:rPr lang="en-GB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There are however, practical limits to these adjustments</a:t>
            </a:r>
          </a:p>
          <a:p>
            <a:pPr marL="457200" lvl="0" indent="-457200" defTabSz="914400">
              <a:buFontTx/>
              <a:buChar char="•"/>
            </a:pPr>
            <a:endParaRPr lang="en-GB" sz="12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lvl="0" indent="-457200" defTabSz="914400">
              <a:buFontTx/>
              <a:buChar char="•"/>
            </a:pPr>
            <a:r>
              <a:rPr lang="en-GB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Consider access to support that can realistically be provided in the working area, e.g. the student will be expected to read and write confidential reports  without any misunderstandings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5133" y="271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173" y="93305"/>
            <a:ext cx="8937624" cy="4954588"/>
          </a:xfrm>
          <a:prstGeom prst="rect">
            <a:avLst/>
          </a:prstGeom>
          <a:solidFill>
            <a:srgbClr val="00A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63" y="2505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6" y="398633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63" y="169042"/>
            <a:ext cx="7711807" cy="508354"/>
          </a:xfrm>
        </p:spPr>
        <p:txBody>
          <a:bodyPr>
            <a:normAutofit fontScale="90000"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altLang="en-US" sz="32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Course fees - </a:t>
            </a:r>
            <a:r>
              <a:rPr lang="en-GB" altLang="en-US" sz="24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4 Nursing options to choose from</a:t>
            </a:r>
            <a:r>
              <a:rPr lang="en-GB" altLang="en-US" sz="32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063" y="691954"/>
            <a:ext cx="8348337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3 year ordinary degree –</a:t>
            </a:r>
          </a:p>
          <a:p>
            <a:pPr lvl="0" defTabSz="914400"/>
            <a:r>
              <a:rPr lang="en-GB" altLang="en-US" sz="2200" b="1" dirty="0">
                <a:solidFill>
                  <a:prstClr val="white"/>
                </a:solidFill>
                <a:latin typeface="Arial" charset="0"/>
                <a:cs typeface="Arial" charset="0"/>
              </a:rPr>
              <a:t>	BSc Nursing (Adult), BSc Nursing (Child),</a:t>
            </a:r>
          </a:p>
          <a:p>
            <a:pPr lvl="0" defTabSz="914400"/>
            <a:r>
              <a:rPr lang="en-GB" altLang="en-US" sz="2200" b="1" dirty="0">
                <a:solidFill>
                  <a:prstClr val="white"/>
                </a:solidFill>
                <a:latin typeface="Arial" charset="0"/>
                <a:cs typeface="Arial" charset="0"/>
              </a:rPr>
              <a:t>	BSc Nursing (Learning Disabilities) and</a:t>
            </a:r>
          </a:p>
          <a:p>
            <a:pPr lvl="0" defTabSz="914400"/>
            <a:r>
              <a:rPr lang="en-GB" altLang="en-US" sz="2200" b="1" dirty="0">
                <a:solidFill>
                  <a:prstClr val="white"/>
                </a:solidFill>
                <a:latin typeface="Arial" charset="0"/>
                <a:cs typeface="Arial" charset="0"/>
              </a:rPr>
              <a:t>	BSc Nursing (Mental Health)</a:t>
            </a:r>
          </a:p>
          <a:p>
            <a:pPr lvl="0" defTabSz="914400"/>
            <a:r>
              <a:rPr lang="en-GB" altLang="en-US" sz="800" b="1" dirty="0">
                <a:solidFill>
                  <a:prstClr val="white"/>
                </a:solidFill>
                <a:latin typeface="Arial" charset="0"/>
                <a:cs typeface="Arial" charset="0"/>
              </a:rPr>
              <a:t>	</a:t>
            </a:r>
          </a:p>
          <a:p>
            <a:pPr lvl="0" defTabSz="914400"/>
            <a:r>
              <a:rPr lang="en-GB" altLang="en-US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    4 Year BSc (Hons) </a:t>
            </a:r>
            <a:r>
              <a:rPr lang="en-GB" altLang="en-US" sz="2200" b="1" dirty="0">
                <a:solidFill>
                  <a:prstClr val="white"/>
                </a:solidFill>
                <a:latin typeface="Arial" charset="0"/>
                <a:cs typeface="Arial" charset="0"/>
              </a:rPr>
              <a:t>routes for all of the above</a:t>
            </a:r>
          </a:p>
          <a:p>
            <a:pPr lvl="0" defTabSz="914400"/>
            <a:endParaRPr lang="en-GB" altLang="en-US" sz="120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lvl="0" indent="-457200" defTabSz="91440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Check eligibility for SAAS funding at their websit</a:t>
            </a:r>
            <a:r>
              <a:rPr lang="en-GB" altLang="en-US" sz="2400" dirty="0">
                <a:solidFill>
                  <a:prstClr val="white"/>
                </a:solidFill>
                <a:latin typeface="Arial" charset="0"/>
                <a:cs typeface="Arial" charset="0"/>
              </a:rPr>
              <a:t>e </a:t>
            </a:r>
          </a:p>
          <a:p>
            <a:pPr lvl="0" defTabSz="914400"/>
            <a:r>
              <a:rPr lang="en-GB" altLang="en-US" sz="2100" dirty="0">
                <a:solidFill>
                  <a:prstClr val="white"/>
                </a:solidFill>
                <a:latin typeface="Arial" charset="0"/>
                <a:cs typeface="Arial" charset="0"/>
              </a:rPr>
              <a:t>      </a:t>
            </a:r>
            <a:r>
              <a:rPr lang="en-GB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5"/>
              </a:rPr>
              <a:t>https://www.saas.gov.uk/full_time/nmsb/index.htm</a:t>
            </a:r>
            <a:endParaRPr lang="en-GB" sz="21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defTabSz="914400"/>
            <a:endParaRPr lang="en-GB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defTabSz="914400"/>
            <a:r>
              <a:rPr lang="en-GB" altLang="en-US" sz="2100" b="1" dirty="0">
                <a:solidFill>
                  <a:prstClr val="white"/>
                </a:solidFill>
                <a:latin typeface="Arial" charset="0"/>
                <a:cs typeface="Arial" charset="0"/>
              </a:rPr>
              <a:t>     Criteria Includes: 	Previous Study</a:t>
            </a:r>
          </a:p>
          <a:p>
            <a:pPr lvl="0" defTabSz="914400"/>
            <a:r>
              <a:rPr lang="en-GB" altLang="en-US" sz="2100" b="1" dirty="0">
                <a:solidFill>
                  <a:prstClr val="white"/>
                </a:solidFill>
                <a:latin typeface="Arial" charset="0"/>
                <a:cs typeface="Arial" charset="0"/>
              </a:rPr>
              <a:t>			Dependents</a:t>
            </a:r>
          </a:p>
          <a:p>
            <a:pPr lvl="0" defTabSz="914400"/>
            <a:r>
              <a:rPr lang="en-GB" altLang="en-US" sz="2100" b="1" dirty="0">
                <a:solidFill>
                  <a:prstClr val="white"/>
                </a:solidFill>
                <a:latin typeface="Arial" charset="0"/>
                <a:cs typeface="Arial" charset="0"/>
              </a:rPr>
              <a:t>			Care Experience Students</a:t>
            </a:r>
          </a:p>
          <a:p>
            <a:pPr lvl="0" defTabSz="914400"/>
            <a:r>
              <a:rPr lang="en-GB" altLang="en-US" sz="2100" b="1" dirty="0">
                <a:solidFill>
                  <a:prstClr val="white"/>
                </a:solidFill>
                <a:latin typeface="Arial" charset="0"/>
                <a:cs typeface="Arial" charset="0"/>
              </a:rPr>
              <a:t>	                        Ordinarily Resident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9339" y="325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6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8628" y="75540"/>
            <a:ext cx="8937624" cy="4999530"/>
          </a:xfrm>
          <a:prstGeom prst="rect">
            <a:avLst/>
          </a:prstGeom>
          <a:solidFill>
            <a:srgbClr val="7A6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63" y="2505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04776" y="3615831"/>
            <a:ext cx="8937623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>
              <a:latin typeface="Whitney Medium" charset="0"/>
              <a:ea typeface="Whitney Medium" charset="0"/>
              <a:cs typeface="Whitney Medium" charset="0"/>
            </a:endParaRPr>
          </a:p>
          <a:p>
            <a:pPr algn="ctr"/>
            <a:endParaRPr lang="en-GB" sz="1400" dirty="0">
              <a:solidFill>
                <a:schemeClr val="bg1"/>
              </a:solidFill>
              <a:latin typeface="Whitney Medium" charset="0"/>
              <a:ea typeface="Whitney Medium" charset="0"/>
              <a:cs typeface="Whitney Medium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883" y="85910"/>
            <a:ext cx="7744169" cy="749814"/>
          </a:xfrm>
        </p:spPr>
        <p:txBody>
          <a:bodyPr>
            <a:norm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sz="3000" b="1" dirty="0">
                <a:solidFill>
                  <a:prstClr val="white"/>
                </a:solidFill>
                <a:ea typeface="+mn-ea"/>
                <a:cs typeface="Arial" pitchFamily="34" charset="0"/>
              </a:rPr>
              <a:t>Course Fees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5393"/>
            <a:ext cx="1513331" cy="1076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216" y="803850"/>
            <a:ext cx="814718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GB" altLang="en-US" sz="24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Home Students </a:t>
            </a:r>
            <a:r>
              <a:rPr lang="en-GB" altLang="en-US" sz="2400" b="1" dirty="0">
                <a:solidFill>
                  <a:prstClr val="white"/>
                </a:solidFill>
                <a:latin typeface="Whitney Medium"/>
                <a:cs typeface="Arial" charset="0"/>
              </a:rPr>
              <a:t>– £</a:t>
            </a:r>
            <a:r>
              <a:rPr lang="en-GB" altLang="en-US" sz="24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1,820 </a:t>
            </a:r>
            <a:r>
              <a:rPr lang="en-GB" altLang="en-US" sz="2400" b="1" dirty="0">
                <a:solidFill>
                  <a:prstClr val="white"/>
                </a:solidFill>
                <a:latin typeface="Whitney Medium"/>
                <a:cs typeface="Arial" charset="0"/>
              </a:rPr>
              <a:t>per </a:t>
            </a:r>
            <a:r>
              <a:rPr lang="en-GB" altLang="en-US" sz="24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year</a:t>
            </a:r>
          </a:p>
          <a:p>
            <a:pPr lvl="0" defTabSz="914400"/>
            <a:r>
              <a:rPr lang="en-GB" altLang="en-US" sz="2400" b="1" dirty="0">
                <a:solidFill>
                  <a:prstClr val="white"/>
                </a:solidFill>
                <a:latin typeface="Whitney Medium"/>
                <a:cs typeface="Arial" charset="0"/>
              </a:rPr>
              <a:t> </a:t>
            </a:r>
            <a:r>
              <a:rPr lang="en-GB" altLang="en-US" sz="24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                                 </a:t>
            </a:r>
            <a:r>
              <a:rPr lang="en-GB" altLang="en-US" sz="20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(met </a:t>
            </a:r>
            <a:r>
              <a:rPr lang="en-GB" altLang="en-US" sz="2000" dirty="0">
                <a:solidFill>
                  <a:prstClr val="white"/>
                </a:solidFill>
                <a:latin typeface="Whitney Medium"/>
                <a:cs typeface="Arial" charset="0"/>
              </a:rPr>
              <a:t>by </a:t>
            </a:r>
            <a:r>
              <a:rPr lang="en-GB" altLang="en-US" sz="20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Student Awards Agency Scotland)</a:t>
            </a:r>
          </a:p>
          <a:p>
            <a:pPr lvl="0" defTabSz="914400"/>
            <a:r>
              <a:rPr lang="en-US" altLang="en-US" sz="12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                  </a:t>
            </a:r>
            <a:endParaRPr lang="en-GB" altLang="en-US" sz="1200" b="1" dirty="0">
              <a:solidFill>
                <a:prstClr val="white"/>
              </a:solidFill>
              <a:latin typeface="Whitney Medium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GB" altLang="en-US" sz="24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Rest of UK Students – </a:t>
            </a:r>
            <a:r>
              <a:rPr lang="en-GB" altLang="en-US" sz="2400" b="1" dirty="0">
                <a:solidFill>
                  <a:prstClr val="white"/>
                </a:solidFill>
                <a:latin typeface="Whitney Medium"/>
                <a:cs typeface="Arial" charset="0"/>
              </a:rPr>
              <a:t>£9,250 per year</a:t>
            </a:r>
            <a:r>
              <a:rPr lang="en-GB" altLang="en-US" sz="2400" dirty="0">
                <a:solidFill>
                  <a:prstClr val="white"/>
                </a:solidFill>
                <a:latin typeface="Whitney Medium"/>
                <a:cs typeface="Arial" charset="0"/>
              </a:rPr>
              <a:t> </a:t>
            </a:r>
            <a:r>
              <a:rPr lang="en-GB" altLang="en-US" sz="24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  </a:t>
            </a:r>
            <a:r>
              <a:rPr lang="en-GB" altLang="en-US" sz="21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                            </a:t>
            </a:r>
          </a:p>
          <a:p>
            <a:pPr lvl="0" defTabSz="914400"/>
            <a:r>
              <a:rPr lang="en-GB" altLang="en-US" sz="2100" dirty="0">
                <a:solidFill>
                  <a:prstClr val="white"/>
                </a:solidFill>
                <a:latin typeface="Whitney Medium"/>
                <a:cs typeface="Arial" charset="0"/>
              </a:rPr>
              <a:t> </a:t>
            </a:r>
            <a:r>
              <a:rPr lang="en-GB" altLang="en-US" sz="21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                   </a:t>
            </a:r>
            <a:r>
              <a:rPr lang="en-US" altLang="en-US" sz="21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No </a:t>
            </a:r>
            <a:r>
              <a:rPr lang="en-US" altLang="en-US" sz="2100" dirty="0">
                <a:solidFill>
                  <a:prstClr val="white"/>
                </a:solidFill>
                <a:latin typeface="Whitney Medium"/>
                <a:cs typeface="Arial" charset="0"/>
              </a:rPr>
              <a:t>more than £27,750 </a:t>
            </a:r>
            <a:r>
              <a:rPr lang="en-US" altLang="en-US" sz="21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total </a:t>
            </a:r>
            <a:r>
              <a:rPr lang="en-US" altLang="en-US" sz="2100" dirty="0">
                <a:solidFill>
                  <a:prstClr val="white"/>
                </a:solidFill>
                <a:latin typeface="Whitney Medium"/>
                <a:cs typeface="Arial" charset="0"/>
              </a:rPr>
              <a:t>fees of </a:t>
            </a:r>
            <a:r>
              <a:rPr lang="en-US" altLang="en-US" sz="21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3 or 4 year </a:t>
            </a:r>
            <a:r>
              <a:rPr lang="en-US" altLang="en-US" sz="2100" dirty="0">
                <a:solidFill>
                  <a:prstClr val="white"/>
                </a:solidFill>
                <a:latin typeface="Whitney Medium"/>
                <a:cs typeface="Arial" charset="0"/>
              </a:rPr>
              <a:t>degree</a:t>
            </a:r>
            <a:r>
              <a:rPr lang="en-GB" altLang="en-US" sz="21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             </a:t>
            </a:r>
          </a:p>
          <a:p>
            <a:pPr lvl="0" defTabSz="914400"/>
            <a:r>
              <a:rPr lang="en-GB" altLang="en-US" sz="2100" dirty="0">
                <a:solidFill>
                  <a:prstClr val="white"/>
                </a:solidFill>
                <a:latin typeface="Whitney Medium"/>
                <a:cs typeface="Arial" charset="0"/>
              </a:rPr>
              <a:t> </a:t>
            </a:r>
            <a:r>
              <a:rPr lang="en-GB" altLang="en-US" sz="21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                   </a:t>
            </a:r>
            <a:r>
              <a:rPr lang="en-GB" altLang="en-US" sz="18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(</a:t>
            </a:r>
            <a:r>
              <a:rPr lang="en-GB" altLang="en-US" sz="1800" dirty="0">
                <a:solidFill>
                  <a:prstClr val="white"/>
                </a:solidFill>
                <a:latin typeface="Whitney Medium"/>
                <a:cs typeface="Arial" charset="0"/>
              </a:rPr>
              <a:t>Apply for fee and living cost support through </a:t>
            </a:r>
            <a:r>
              <a:rPr lang="en-GB" altLang="en-US" sz="18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you</a:t>
            </a:r>
            <a:r>
              <a:rPr lang="en-GB" altLang="en-US" sz="1800" dirty="0">
                <a:solidFill>
                  <a:prstClr val="white"/>
                </a:solidFill>
                <a:latin typeface="Whitney Medium"/>
                <a:cs typeface="Arial" charset="0"/>
              </a:rPr>
              <a:t>r home </a:t>
            </a:r>
            <a:r>
              <a:rPr lang="en-GB" altLang="en-US" sz="18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 </a:t>
            </a:r>
          </a:p>
          <a:p>
            <a:pPr lvl="0" defTabSz="914400"/>
            <a:r>
              <a:rPr lang="en-GB" altLang="en-US" sz="1800" dirty="0">
                <a:solidFill>
                  <a:prstClr val="white"/>
                </a:solidFill>
                <a:latin typeface="Whitney Medium"/>
                <a:cs typeface="Arial" charset="0"/>
              </a:rPr>
              <a:t> </a:t>
            </a:r>
            <a:r>
              <a:rPr lang="en-GB" altLang="en-US" sz="1800" dirty="0" smtClean="0">
                <a:solidFill>
                  <a:prstClr val="white"/>
                </a:solidFill>
                <a:latin typeface="Whitney Medium"/>
                <a:cs typeface="Arial" charset="0"/>
              </a:rPr>
              <a:t>                        country’s Local </a:t>
            </a:r>
            <a:r>
              <a:rPr lang="en-GB" altLang="en-US" sz="1800" dirty="0">
                <a:solidFill>
                  <a:prstClr val="white"/>
                </a:solidFill>
                <a:latin typeface="Whitney Medium"/>
                <a:cs typeface="Arial" charset="0"/>
              </a:rPr>
              <a:t>Education Authority, not SAAS) </a:t>
            </a:r>
            <a:endParaRPr lang="en-GB" altLang="en-US" sz="1800" dirty="0" smtClean="0">
              <a:solidFill>
                <a:prstClr val="white"/>
              </a:solidFill>
              <a:latin typeface="Whitney Medium"/>
              <a:cs typeface="Arial" charset="0"/>
            </a:endParaRPr>
          </a:p>
          <a:p>
            <a:pPr lvl="0" defTabSz="914400"/>
            <a:endParaRPr lang="en-GB" altLang="en-US" sz="1200" dirty="0">
              <a:solidFill>
                <a:prstClr val="white"/>
              </a:solidFill>
              <a:latin typeface="Whitney Medium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GB" altLang="en-US" sz="24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EU and International </a:t>
            </a:r>
            <a:r>
              <a:rPr lang="en-GB" altLang="en-US" sz="2400" b="1" dirty="0">
                <a:solidFill>
                  <a:prstClr val="white"/>
                </a:solidFill>
                <a:latin typeface="Whitney Medium"/>
                <a:cs typeface="Arial" charset="0"/>
              </a:rPr>
              <a:t>students – £</a:t>
            </a:r>
            <a:r>
              <a:rPr lang="en-GB" altLang="en-US" sz="24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12,250 </a:t>
            </a:r>
            <a:r>
              <a:rPr lang="en-GB" altLang="en-US" sz="2400" b="1" dirty="0">
                <a:solidFill>
                  <a:prstClr val="white"/>
                </a:solidFill>
                <a:latin typeface="Whitney Medium"/>
                <a:cs typeface="Arial" charset="0"/>
              </a:rPr>
              <a:t>per </a:t>
            </a:r>
            <a:r>
              <a:rPr lang="en-GB" altLang="en-US" sz="24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year</a:t>
            </a:r>
          </a:p>
          <a:p>
            <a:pPr lvl="0" defTabSz="914400"/>
            <a:endParaRPr lang="en-GB" altLang="en-US" sz="1200" b="1" dirty="0">
              <a:solidFill>
                <a:prstClr val="white"/>
              </a:solidFill>
              <a:latin typeface="Whitney Medium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GB" altLang="en-US" sz="24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Republic of Ireland - </a:t>
            </a:r>
            <a:r>
              <a:rPr lang="en-US" altLang="en-US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RUK fees </a:t>
            </a:r>
            <a:r>
              <a:rPr lang="en-US" altLang="en-US" sz="1800" b="1" dirty="0">
                <a:solidFill>
                  <a:prstClr val="white"/>
                </a:solidFill>
                <a:latin typeface="Whitney Medium"/>
                <a:cs typeface="Arial" charset="0"/>
              </a:rPr>
              <a:t>but can apply to SAAS for </a:t>
            </a:r>
            <a:r>
              <a:rPr lang="en-US" altLang="en-US" sz="18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student </a:t>
            </a:r>
            <a:r>
              <a:rPr lang="en-US" altLang="en-US" sz="1800" b="1" dirty="0">
                <a:solidFill>
                  <a:prstClr val="white"/>
                </a:solidFill>
                <a:latin typeface="Whitney Medium"/>
                <a:cs typeface="Arial" charset="0"/>
              </a:rPr>
              <a:t>loan to pay </a:t>
            </a:r>
            <a:r>
              <a:rPr lang="en-US" altLang="en-US" sz="18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these. Also </a:t>
            </a:r>
            <a:r>
              <a:rPr lang="en-US" altLang="en-US" sz="1800" b="1" dirty="0">
                <a:solidFill>
                  <a:prstClr val="white"/>
                </a:solidFill>
                <a:latin typeface="Whitney Medium"/>
                <a:cs typeface="Arial" charset="0"/>
              </a:rPr>
              <a:t>awarded the RUK Scholarship which </a:t>
            </a:r>
            <a:r>
              <a:rPr lang="en-US" altLang="en-US" sz="18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refunds </a:t>
            </a:r>
            <a:r>
              <a:rPr lang="en-US" altLang="en-US" sz="1800" b="1" dirty="0">
                <a:solidFill>
                  <a:prstClr val="white"/>
                </a:solidFill>
                <a:latin typeface="Whitney Medium"/>
                <a:cs typeface="Arial" charset="0"/>
              </a:rPr>
              <a:t>£2000 per year back </a:t>
            </a:r>
            <a:r>
              <a:rPr lang="en-US" altLang="en-US" sz="18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on </a:t>
            </a:r>
            <a:r>
              <a:rPr lang="en-US" altLang="en-US" sz="1800" b="1" dirty="0">
                <a:solidFill>
                  <a:prstClr val="white"/>
                </a:solidFill>
                <a:latin typeface="Whitney Medium"/>
                <a:cs typeface="Arial" charset="0"/>
              </a:rPr>
              <a:t>fees</a:t>
            </a:r>
            <a:endParaRPr lang="en-GB" altLang="en-US" sz="1800" b="1" dirty="0">
              <a:solidFill>
                <a:prstClr val="white"/>
              </a:solidFill>
              <a:latin typeface="Whitney Medium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GB" altLang="en-US" sz="1600" b="1" dirty="0">
              <a:solidFill>
                <a:prstClr val="white"/>
              </a:solidFill>
              <a:latin typeface="Whitney Medium"/>
              <a:cs typeface="Arial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7452" y="276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3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3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8628" y="75540"/>
            <a:ext cx="8937624" cy="4999530"/>
          </a:xfrm>
          <a:prstGeom prst="rect">
            <a:avLst/>
          </a:prstGeom>
          <a:solidFill>
            <a:srgbClr val="7A6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63" y="2505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04776" y="3615831"/>
            <a:ext cx="8937623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>
              <a:latin typeface="Whitney Medium" charset="0"/>
              <a:ea typeface="Whitney Medium" charset="0"/>
              <a:cs typeface="Whitney Medium" charset="0"/>
            </a:endParaRPr>
          </a:p>
          <a:p>
            <a:pPr algn="ctr"/>
            <a:endParaRPr lang="en-GB" sz="1400" dirty="0">
              <a:solidFill>
                <a:schemeClr val="bg1"/>
              </a:solidFill>
              <a:latin typeface="Whitney Medium" charset="0"/>
              <a:ea typeface="Whitney Medium" charset="0"/>
              <a:cs typeface="Whitney Medium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910" y="245377"/>
            <a:ext cx="8295702" cy="749814"/>
          </a:xfrm>
        </p:spPr>
        <p:txBody>
          <a:bodyPr>
            <a:norm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sz="3000" b="1" dirty="0" smtClean="0">
                <a:solidFill>
                  <a:prstClr val="white"/>
                </a:solidFill>
                <a:ea typeface="+mn-ea"/>
                <a:cs typeface="Arial" pitchFamily="34" charset="0"/>
              </a:rPr>
              <a:t>Student Awards Agency Scotland Bursary</a:t>
            </a:r>
            <a:endParaRPr lang="en-GB" sz="3000" b="1" dirty="0">
              <a:solidFill>
                <a:prstClr val="white"/>
              </a:solidFill>
              <a:ea typeface="+mn-ea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5393"/>
            <a:ext cx="1513331" cy="1076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913" y="1165027"/>
            <a:ext cx="762367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US" altLang="en-US" sz="21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Check Eligibility with SAAS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US" altLang="en-US" sz="1000" b="1" dirty="0" smtClean="0">
              <a:solidFill>
                <a:prstClr val="white"/>
              </a:solidFill>
              <a:latin typeface="Whitney Medium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US" altLang="en-US" sz="21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Basic </a:t>
            </a:r>
            <a:r>
              <a:rPr lang="en-US" altLang="en-US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bursary, not means tested – £10,000 </a:t>
            </a:r>
            <a:r>
              <a:rPr lang="en-US" altLang="en-US" sz="21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per year</a:t>
            </a:r>
            <a:endParaRPr lang="en-US" altLang="en-US" sz="2100" b="1" dirty="0">
              <a:solidFill>
                <a:prstClr val="white"/>
              </a:solidFill>
              <a:latin typeface="Whitney Medium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US" altLang="en-US" sz="1000" b="1" dirty="0">
              <a:solidFill>
                <a:prstClr val="white"/>
              </a:solidFill>
              <a:latin typeface="Whitney Medium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US" altLang="en-US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13 instalments of about £770 every 4 weeks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US" altLang="en-US" sz="1000" b="1" dirty="0">
              <a:solidFill>
                <a:prstClr val="white"/>
              </a:solidFill>
              <a:latin typeface="Whitney Medium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US" altLang="en-US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Must declare any previous receipt of bursary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US" altLang="en-US" sz="1000" b="1" dirty="0">
              <a:solidFill>
                <a:prstClr val="white"/>
              </a:solidFill>
              <a:latin typeface="Whitney Medium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US" altLang="en-US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Not eligible for student loan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US" altLang="en-US" sz="1000" b="1" dirty="0">
              <a:solidFill>
                <a:prstClr val="white"/>
              </a:solidFill>
              <a:latin typeface="Whitney Medium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US" altLang="en-US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Check eligibility for Additional support – assessed by SAAS    </a:t>
            </a:r>
            <a:r>
              <a:rPr lang="en-US" altLang="en-US" sz="2100" b="1" dirty="0">
                <a:solidFill>
                  <a:prstClr val="white"/>
                </a:solidFill>
                <a:latin typeface="Whitney Medium"/>
                <a:cs typeface="Arial" charset="0"/>
                <a:hlinkClick r:id="rId5"/>
              </a:rPr>
              <a:t>www.saas.gov.uk</a:t>
            </a:r>
            <a:r>
              <a:rPr lang="en-US" altLang="en-US" sz="2100" b="1" dirty="0">
                <a:solidFill>
                  <a:prstClr val="white"/>
                </a:solidFill>
                <a:latin typeface="Whitney Medium"/>
                <a:cs typeface="Arial" charset="0"/>
              </a:rPr>
              <a:t>    Telephone: 0300 555 </a:t>
            </a:r>
            <a:r>
              <a:rPr lang="en-US" altLang="en-US" sz="2100" b="1" dirty="0" smtClean="0">
                <a:solidFill>
                  <a:prstClr val="white"/>
                </a:solidFill>
                <a:latin typeface="Whitney Medium"/>
                <a:cs typeface="Arial" charset="0"/>
              </a:rPr>
              <a:t>0505 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GB" sz="2100" dirty="0">
              <a:solidFill>
                <a:prstClr val="white"/>
              </a:solidFill>
              <a:latin typeface="Whitney Medium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5986" y="1045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9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4776" y="101600"/>
            <a:ext cx="8937624" cy="4954588"/>
          </a:xfrm>
          <a:prstGeom prst="rect">
            <a:avLst/>
          </a:prstGeom>
          <a:solidFill>
            <a:srgbClr val="004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17" y="3980069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62" y="221178"/>
            <a:ext cx="8449938" cy="682611"/>
          </a:xfrm>
        </p:spPr>
        <p:txBody>
          <a:bodyPr>
            <a:norm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Additional costs for RUK, EU and International Students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4301" y="924265"/>
            <a:ext cx="7760379" cy="38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Required to cover the cost of:</a:t>
            </a:r>
            <a:br>
              <a: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sz="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 to 4 Uniforms</a:t>
            </a:r>
            <a:r>
              <a: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approximately £15 each</a:t>
            </a:r>
          </a:p>
          <a:p>
            <a:pPr marL="171450" lvl="0" indent="-17145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Occupational Health checks </a:t>
            </a:r>
            <a:r>
              <a: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and vaccination set fee of £220</a:t>
            </a:r>
            <a:br>
              <a: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endParaRPr lang="en-US" sz="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Membership of PVG scheme</a:t>
            </a:r>
            <a:r>
              <a: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lvl="0" defTabSz="914400">
              <a:spcBef>
                <a:spcPct val="20000"/>
              </a:spcBef>
            </a:pPr>
            <a:r>
              <a: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New applications cost £59. Updates to the existing scheme £18</a:t>
            </a:r>
          </a:p>
          <a:p>
            <a:pPr lvl="0" defTabSz="914400">
              <a:spcBef>
                <a:spcPct val="20000"/>
              </a:spcBef>
            </a:pPr>
            <a:endParaRPr lang="en-US" sz="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ct val="20000"/>
              </a:spcBef>
            </a:pPr>
            <a:r>
              <a: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Invoices are issued for payment of all of the above additional costs in Trimester B (March / April) of the first year of your </a:t>
            </a:r>
            <a:r>
              <a:rPr lang="en-US" sz="2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programme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ct val="20000"/>
              </a:spcBef>
            </a:pPr>
            <a:endParaRPr lang="en-US" sz="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Potential accommodation and additional travel costs during   </a:t>
            </a:r>
          </a:p>
          <a:p>
            <a:pPr lvl="0" defTabSz="914400">
              <a:spcBef>
                <a:spcPct val="20000"/>
              </a:spcBef>
            </a:pPr>
            <a:r>
              <a: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practice education placements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465" y="1023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2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7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126" y="107863"/>
            <a:ext cx="8937624" cy="4954588"/>
          </a:xfrm>
          <a:prstGeom prst="rect">
            <a:avLst/>
          </a:prstGeom>
          <a:solidFill>
            <a:srgbClr val="007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50" y="398633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877" y="117926"/>
            <a:ext cx="8194438" cy="695640"/>
          </a:xfrm>
        </p:spPr>
        <p:txBody>
          <a:bodyPr>
            <a:norm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altLang="en-US" sz="2900" b="1" dirty="0">
                <a:solidFill>
                  <a:prstClr val="white"/>
                </a:solidFill>
                <a:latin typeface="Arial" charset="0"/>
                <a:cs typeface="Arial" charset="0"/>
              </a:rPr>
              <a:t>Accommodation</a:t>
            </a:r>
            <a:endParaRPr lang="en-GB" sz="3200" b="1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2197" y="684777"/>
            <a:ext cx="8269553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GB" altLang="en-US" sz="2100" dirty="0">
                <a:solidFill>
                  <a:prstClr val="white"/>
                </a:solidFill>
                <a:latin typeface="Arial" charset="0"/>
                <a:cs typeface="Arial" charset="0"/>
              </a:rPr>
              <a:t>A</a:t>
            </a:r>
            <a:r>
              <a:rPr lang="en-GB" altLang="en-US" sz="21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pply </a:t>
            </a:r>
            <a:r>
              <a:rPr lang="en-GB" altLang="en-US" sz="2100" dirty="0">
                <a:solidFill>
                  <a:prstClr val="white"/>
                </a:solidFill>
                <a:latin typeface="Arial" charset="0"/>
                <a:cs typeface="Arial" charset="0"/>
              </a:rPr>
              <a:t>after May once offered a conditional or </a:t>
            </a:r>
            <a:r>
              <a:rPr lang="en-GB" altLang="en-US" sz="21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unconditional </a:t>
            </a:r>
            <a:r>
              <a:rPr lang="en-GB" altLang="en-US" sz="2100" dirty="0">
                <a:solidFill>
                  <a:prstClr val="white"/>
                </a:solidFill>
                <a:latin typeface="Arial" charset="0"/>
                <a:cs typeface="Arial" charset="0"/>
              </a:rPr>
              <a:t>place 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GB" altLang="en-US" sz="80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Caledonian Court </a:t>
            </a:r>
            <a:r>
              <a:rPr lang="en-GB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 Friendly, multicultural atmosphere, </a:t>
            </a:r>
            <a:endParaRPr lang="en-GB" sz="21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defTabSz="914400"/>
            <a:r>
              <a:rPr lang="en-GB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                   on-campus</a:t>
            </a:r>
            <a:r>
              <a:rPr lang="en-GB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city centre location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GB" sz="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Home for 660 students - Self-contained, fully-furnished </a:t>
            </a:r>
            <a:r>
              <a:rPr lang="en-GB" sz="2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flats</a:t>
            </a:r>
          </a:p>
          <a:p>
            <a:pPr lvl="0" defTabSz="914400"/>
            <a:r>
              <a:rPr lang="en-GB" sz="2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                          for </a:t>
            </a:r>
            <a:r>
              <a:rPr lang="en-GB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 to 8 people, 24 hr security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GB" sz="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GB" altLang="en-US" sz="2100" dirty="0">
                <a:solidFill>
                  <a:prstClr val="white"/>
                </a:solidFill>
                <a:latin typeface="Arial" charset="0"/>
                <a:cs typeface="Arial" charset="0"/>
              </a:rPr>
              <a:t>Rent of £99 - £113 per week (</a:t>
            </a:r>
            <a:r>
              <a:rPr lang="en-GB" altLang="en-US" sz="2100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approx</a:t>
            </a:r>
            <a:r>
              <a:rPr lang="en-GB" altLang="en-US" sz="21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)</a:t>
            </a:r>
          </a:p>
          <a:p>
            <a:pPr lvl="0" defTabSz="914400"/>
            <a:r>
              <a:rPr lang="en-GB" altLang="en-US" sz="2100" dirty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1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                 39 </a:t>
            </a:r>
            <a:r>
              <a:rPr lang="en-GB" altLang="en-US" sz="2100" dirty="0">
                <a:solidFill>
                  <a:prstClr val="white"/>
                </a:solidFill>
                <a:latin typeface="Arial" charset="0"/>
                <a:cs typeface="Arial" charset="0"/>
              </a:rPr>
              <a:t>week contract includes heat, light, </a:t>
            </a:r>
            <a:r>
              <a:rPr lang="en-GB" altLang="en-US" sz="21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power, </a:t>
            </a:r>
            <a:r>
              <a:rPr lang="en-GB" altLang="en-US" sz="2100" dirty="0">
                <a:solidFill>
                  <a:prstClr val="white"/>
                </a:solidFill>
                <a:latin typeface="Arial" charset="0"/>
                <a:cs typeface="Arial" charset="0"/>
              </a:rPr>
              <a:t>internet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GB" altLang="en-US" sz="80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GB" altLang="en-US" sz="21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Priority - </a:t>
            </a:r>
            <a:r>
              <a:rPr lang="en-GB" altLang="en-US" sz="2100" dirty="0">
                <a:solidFill>
                  <a:prstClr val="white"/>
                </a:solidFill>
                <a:latin typeface="Arial" charset="0"/>
                <a:cs typeface="Arial" charset="0"/>
              </a:rPr>
              <a:t>under 19 &amp; distance from home, international students, </a:t>
            </a:r>
            <a:r>
              <a:rPr lang="en-GB" altLang="en-US" sz="21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</a:p>
          <a:p>
            <a:pPr lvl="0" defTabSz="914400"/>
            <a:r>
              <a:rPr lang="en-GB" altLang="en-US" sz="2100" dirty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21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                 students </a:t>
            </a:r>
            <a:r>
              <a:rPr lang="en-GB" altLang="en-US" sz="2100" dirty="0">
                <a:solidFill>
                  <a:prstClr val="white"/>
                </a:solidFill>
                <a:latin typeface="Arial" charset="0"/>
                <a:cs typeface="Arial" charset="0"/>
              </a:rPr>
              <a:t>with recognised special </a:t>
            </a:r>
            <a:r>
              <a:rPr lang="en-GB" altLang="en-US" sz="21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needs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endParaRPr lang="en-GB" altLang="en-US" sz="80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prstClr val="white"/>
                </a:solidFill>
                <a:latin typeface="Arial" charset="0"/>
                <a:cs typeface="Arial" charset="0"/>
              </a:rPr>
              <a:t>https://www.gcu.ac.uk/student/life/yourcampus/accommodation/universityaccommodation/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7715" y="160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173" y="93305"/>
            <a:ext cx="8937624" cy="4954588"/>
          </a:xfrm>
          <a:prstGeom prst="rect">
            <a:avLst/>
          </a:prstGeom>
          <a:solidFill>
            <a:srgbClr val="00A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63" y="2505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6" y="398633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686" y="209320"/>
            <a:ext cx="4586491" cy="722253"/>
          </a:xfrm>
        </p:spPr>
        <p:txBody>
          <a:bodyPr>
            <a:noAutofit/>
          </a:bodyPr>
          <a:lstStyle/>
          <a:p>
            <a:pPr lvl="0" algn="l" defTabSz="914400">
              <a:lnSpc>
                <a:spcPct val="100000"/>
              </a:lnSpc>
              <a:spcBef>
                <a:spcPct val="20000"/>
              </a:spcBef>
            </a:pPr>
            <a:r>
              <a:rPr lang="en-GB" sz="3200" b="1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Applications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9686" y="1143645"/>
            <a:ext cx="7910111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914400">
              <a:spcBef>
                <a:spcPct val="20000"/>
              </a:spcBef>
              <a:buFontTx/>
              <a:buChar char="•"/>
            </a:pPr>
            <a:r>
              <a:rPr lang="en-GB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Follow UCAS timetable for deadlines</a:t>
            </a:r>
          </a:p>
          <a:p>
            <a:pPr marL="457200" lvl="0" indent="-457200" defTabSz="914400">
              <a:spcBef>
                <a:spcPct val="20000"/>
              </a:spcBef>
              <a:buFontTx/>
              <a:buChar char="•"/>
            </a:pPr>
            <a:endParaRPr lang="en-GB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defTabSz="91440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For questions about your application you can contact Glasgow Caledonian University central admissions department see website </a:t>
            </a:r>
            <a:r>
              <a:rPr lang="en-GB" altLang="en-US" sz="2400" b="1" dirty="0">
                <a:solidFill>
                  <a:prstClr val="white"/>
                </a:solidFill>
                <a:latin typeface="Arial" charset="0"/>
                <a:cs typeface="Arial" charset="0"/>
                <a:hlinkClick r:id="rId5"/>
              </a:rPr>
              <a:t>hlsundergraduate@gcu.ac.uk</a:t>
            </a:r>
            <a:endParaRPr lang="en-GB" altLang="en-US" sz="24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defTabSz="914400"/>
            <a:endParaRPr lang="en-GB" altLang="en-US" sz="12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lvl="0" indent="-457200" defTabSz="91440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prstClr val="white"/>
                </a:solidFill>
                <a:latin typeface="Arial" charset="0"/>
                <a:cs typeface="Arial" charset="0"/>
              </a:rPr>
              <a:t>If they can’t answer your query they will direct it to an appropriate member of  School staff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9715" y="265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7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6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44" y="1284727"/>
            <a:ext cx="4421688" cy="2632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776" y="76430"/>
            <a:ext cx="8937624" cy="4954588"/>
          </a:xfrm>
          <a:prstGeom prst="rect">
            <a:avLst/>
          </a:prstGeom>
          <a:solidFill>
            <a:srgbClr val="004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33742" y="2864386"/>
            <a:ext cx="3178999" cy="1894901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  <a:t>We look forward to seeing         you again</a:t>
            </a:r>
            <a:endParaRPr lang="en-GB" sz="2800" dirty="0">
              <a:solidFill>
                <a:schemeClr val="bg1"/>
              </a:solidFill>
              <a:latin typeface="Whitney Medium" charset="0"/>
              <a:ea typeface="Whitney Medium" charset="0"/>
              <a:cs typeface="Whitney Medium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6" y="3954899"/>
            <a:ext cx="1513331" cy="10761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48" y="138122"/>
            <a:ext cx="4806626" cy="24993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2640" y="2727078"/>
            <a:ext cx="4584589" cy="22621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12048" y="166069"/>
            <a:ext cx="38655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Whitney Semibold"/>
              </a:rPr>
              <a:t>Thank you for your interest in our Nursing Studies Programme          here at GCU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9193" y="314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1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9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776" y="107863"/>
            <a:ext cx="8937624" cy="4954588"/>
          </a:xfrm>
          <a:prstGeom prst="rect">
            <a:avLst/>
          </a:prstGeom>
          <a:solidFill>
            <a:srgbClr val="007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6" y="3969350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115" y="200619"/>
            <a:ext cx="7308104" cy="860893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</a:rPr>
              <a:t>Nursing Degree Programmes at GCU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0115" y="1061512"/>
            <a:ext cx="763914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BSc Nursing Studies – 3 </a:t>
            </a:r>
            <a:r>
              <a:rPr lang="en-GB" sz="2400" b="1" dirty="0" err="1">
                <a:solidFill>
                  <a:schemeClr val="bg1"/>
                </a:solidFill>
              </a:rPr>
              <a:t>yr</a:t>
            </a:r>
            <a:r>
              <a:rPr lang="en-GB" sz="2400" b="1" dirty="0">
                <a:solidFill>
                  <a:schemeClr val="bg1"/>
                </a:solidFill>
              </a:rPr>
              <a:t> degree    </a:t>
            </a:r>
          </a:p>
          <a:p>
            <a:r>
              <a:rPr lang="en-GB" sz="2200" dirty="0">
                <a:solidFill>
                  <a:schemeClr val="bg1"/>
                </a:solidFill>
              </a:rPr>
              <a:t>     Adult, Child, Learning Disabilities and Mental Health    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BSc Nursing Studies (Hons) – 4 </a:t>
            </a:r>
            <a:r>
              <a:rPr lang="en-GB" sz="2400" b="1" dirty="0" err="1">
                <a:solidFill>
                  <a:schemeClr val="bg1"/>
                </a:solidFill>
              </a:rPr>
              <a:t>yr</a:t>
            </a:r>
            <a:r>
              <a:rPr lang="en-GB" sz="2400" b="1" dirty="0">
                <a:solidFill>
                  <a:schemeClr val="bg1"/>
                </a:solidFill>
              </a:rPr>
              <a:t> degree</a:t>
            </a:r>
          </a:p>
          <a:p>
            <a:r>
              <a:rPr lang="en-GB" sz="2200" dirty="0">
                <a:solidFill>
                  <a:schemeClr val="bg1"/>
                </a:solidFill>
              </a:rPr>
              <a:t>     Adult, Child, Learning Disabilities and Mental Health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Please choose carefully as it is </a:t>
            </a:r>
            <a:r>
              <a:rPr lang="en-US" sz="2200" b="1" u="sng" dirty="0">
                <a:solidFill>
                  <a:schemeClr val="bg1"/>
                </a:solidFill>
              </a:rPr>
              <a:t>not</a:t>
            </a:r>
            <a:r>
              <a:rPr lang="en-US" sz="2200" dirty="0">
                <a:solidFill>
                  <a:schemeClr val="bg1"/>
                </a:solidFill>
              </a:rPr>
              <a:t> possible to move fields once you have started on your </a:t>
            </a:r>
            <a:r>
              <a:rPr lang="en-US" sz="2200" dirty="0" err="1">
                <a:solidFill>
                  <a:schemeClr val="bg1"/>
                </a:solidFill>
              </a:rPr>
              <a:t>programme</a:t>
            </a:r>
            <a:endParaRPr lang="en-US" sz="2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4600 hours of preparation</a:t>
            </a:r>
          </a:p>
          <a:p>
            <a:r>
              <a:rPr lang="en-US" sz="2200" dirty="0">
                <a:solidFill>
                  <a:schemeClr val="bg1"/>
                </a:solidFill>
              </a:rPr>
              <a:t>     2300 academic hours and 2300 practice placement hours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8939" y="279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3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5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44" y="1284727"/>
            <a:ext cx="4421688" cy="2632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776" y="76430"/>
            <a:ext cx="8937624" cy="4954588"/>
          </a:xfrm>
          <a:prstGeom prst="rect">
            <a:avLst/>
          </a:prstGeom>
          <a:solidFill>
            <a:srgbClr val="004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7600" y="648111"/>
            <a:ext cx="8937623" cy="706308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  <a:t>Glasgow Caledonian University:</a:t>
            </a:r>
            <a:br>
              <a:rPr lang="en-GB" sz="3200" b="1" dirty="0">
                <a:solidFill>
                  <a:schemeClr val="bg1"/>
                </a:solidFill>
                <a:latin typeface="Whitney Semibold" charset="0"/>
                <a:ea typeface="Whitney Semibold" charset="0"/>
                <a:cs typeface="Whitney Semibold" charset="0"/>
              </a:rPr>
            </a:br>
            <a:r>
              <a:rPr lang="en-GB" sz="3200" dirty="0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rPr>
              <a:t>The University for the Common Good</a:t>
            </a:r>
            <a:r>
              <a:rPr lang="en-GB" sz="3200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  <a:t/>
            </a:r>
            <a:br>
              <a:rPr lang="en-GB" sz="3200" dirty="0">
                <a:solidFill>
                  <a:schemeClr val="bg1"/>
                </a:solidFill>
                <a:latin typeface="Whitney Medium" charset="0"/>
                <a:ea typeface="Whitney Medium" charset="0"/>
                <a:cs typeface="Whitney Medium" charset="0"/>
              </a:rPr>
            </a:br>
            <a:endParaRPr lang="en-GB" sz="3200" dirty="0">
              <a:solidFill>
                <a:schemeClr val="bg1"/>
              </a:solidFill>
              <a:latin typeface="Whitney Medium" charset="0"/>
              <a:ea typeface="Whitney Medium" charset="0"/>
              <a:cs typeface="Whitney Medium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2283" y="1446249"/>
            <a:ext cx="8308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prstClr val="white"/>
                </a:solidFill>
                <a:latin typeface="Whitney Book" charset="0"/>
                <a:ea typeface="Whitney Book" charset="0"/>
                <a:cs typeface="Whitney Book" charset="0"/>
              </a:rPr>
              <a:t>BSc Nursing Studies/ BSc Nursing Studies (Hons)</a:t>
            </a:r>
            <a:br>
              <a:rPr lang="en-GB" sz="2800" dirty="0">
                <a:solidFill>
                  <a:prstClr val="white"/>
                </a:solidFill>
                <a:latin typeface="Whitney Book" charset="0"/>
                <a:ea typeface="Whitney Book" charset="0"/>
                <a:cs typeface="Whitney Book" charset="0"/>
              </a:rPr>
            </a:br>
            <a:r>
              <a:rPr lang="en-GB" sz="2800" dirty="0" smtClean="0">
                <a:solidFill>
                  <a:prstClr val="white"/>
                </a:solidFill>
                <a:latin typeface="Whitney Book" charset="0"/>
                <a:ea typeface="Whitney Book" charset="0"/>
                <a:cs typeface="Whitney Book" charset="0"/>
              </a:rPr>
              <a:t>2022 </a:t>
            </a:r>
            <a:r>
              <a:rPr lang="en-GB" sz="2800" dirty="0">
                <a:solidFill>
                  <a:prstClr val="white"/>
                </a:solidFill>
                <a:latin typeface="Whitney Book" charset="0"/>
                <a:ea typeface="Whitney Book" charset="0"/>
                <a:cs typeface="Whitney Book" charset="0"/>
              </a:rPr>
              <a:t>Intake</a:t>
            </a:r>
            <a:r>
              <a:rPr lang="en-GB" sz="3200" dirty="0">
                <a:solidFill>
                  <a:prstClr val="white"/>
                </a:solidFill>
                <a:latin typeface="Whitney Book" charset="0"/>
                <a:ea typeface="Whitney Book" charset="0"/>
                <a:cs typeface="Whitney Book" charset="0"/>
              </a:rPr>
              <a:t/>
            </a:r>
            <a:br>
              <a:rPr lang="en-GB" sz="3200" dirty="0">
                <a:solidFill>
                  <a:prstClr val="white"/>
                </a:solidFill>
                <a:latin typeface="Whitney Book" charset="0"/>
                <a:ea typeface="Whitney Book" charset="0"/>
                <a:cs typeface="Whitney Book" charset="0"/>
              </a:rPr>
            </a:br>
            <a:endParaRPr lang="en-GB" sz="1600" b="1" dirty="0">
              <a:solidFill>
                <a:schemeClr val="bg1"/>
              </a:solidFill>
              <a:latin typeface="Whitney Semibold" charset="0"/>
              <a:ea typeface="Whitney Semibold" charset="0"/>
              <a:cs typeface="Whitney Semibol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3954899"/>
            <a:ext cx="1513331" cy="10761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9651" y="2555535"/>
            <a:ext cx="746055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Whitney Medium"/>
              </a:rPr>
              <a:t>We hope this information helps you when considering your future study and where to undertake </a:t>
            </a:r>
            <a:r>
              <a:rPr lang="en-GB" sz="2400" dirty="0" smtClean="0">
                <a:solidFill>
                  <a:schemeClr val="bg1"/>
                </a:solidFill>
                <a:latin typeface="Whitney Medium"/>
              </a:rPr>
              <a:t>this</a:t>
            </a:r>
            <a:endParaRPr lang="en-GB" sz="2400" dirty="0">
              <a:solidFill>
                <a:schemeClr val="bg1"/>
              </a:solidFill>
              <a:latin typeface="Whitney Medium"/>
            </a:endParaRPr>
          </a:p>
          <a:p>
            <a:pPr algn="ctr"/>
            <a:endParaRPr lang="en-GB" sz="1200" dirty="0">
              <a:solidFill>
                <a:schemeClr val="bg1"/>
              </a:solidFill>
              <a:latin typeface="Whitney Medium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Whitney Medium"/>
              </a:rPr>
              <a:t>Please don’t hesitate to get in touch if we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Whitney Medium"/>
              </a:rPr>
              <a:t>can be of any more </a:t>
            </a:r>
            <a:r>
              <a:rPr lang="en-GB" sz="2400" dirty="0" smtClean="0">
                <a:solidFill>
                  <a:schemeClr val="bg1"/>
                </a:solidFill>
                <a:latin typeface="Whitney Medium"/>
              </a:rPr>
              <a:t>help</a:t>
            </a:r>
          </a:p>
          <a:p>
            <a:pPr algn="ctr"/>
            <a:endParaRPr lang="en-GB" sz="1000" dirty="0" smtClean="0">
              <a:solidFill>
                <a:schemeClr val="bg1"/>
              </a:solidFill>
              <a:latin typeface="Whitney Medium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Whitney Medium"/>
              </a:rPr>
              <a:t>w</a:t>
            </a:r>
            <a:r>
              <a:rPr lang="en-GB" sz="2400" dirty="0" smtClean="0">
                <a:solidFill>
                  <a:schemeClr val="bg1"/>
                </a:solidFill>
                <a:latin typeface="Whitney Medium"/>
              </a:rPr>
              <a:t>illiam.mcdonald@gcu.ac.uk </a:t>
            </a:r>
            <a:endParaRPr lang="en-GB" sz="2400" dirty="0">
              <a:solidFill>
                <a:schemeClr val="bg1"/>
              </a:solidFill>
              <a:latin typeface="Whitney Medium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Whitney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493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776" y="107863"/>
            <a:ext cx="8937624" cy="4954588"/>
          </a:xfrm>
          <a:prstGeom prst="rect">
            <a:avLst/>
          </a:prstGeom>
          <a:solidFill>
            <a:srgbClr val="007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6" y="3969350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998" y="107863"/>
            <a:ext cx="7358510" cy="4883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3832" y="107863"/>
            <a:ext cx="6528620" cy="4902881"/>
          </a:xfrm>
          <a:prstGeom prst="rect">
            <a:avLst/>
          </a:prstGeom>
          <a:solidFill>
            <a:srgbClr val="0073A1"/>
          </a:solidFill>
        </p:spPr>
        <p:txBody>
          <a:bodyPr wrap="square" rtlCol="0"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en-GB" sz="21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BSc Entry requirements</a:t>
            </a:r>
            <a:endParaRPr lang="en-GB" sz="21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ct val="20000"/>
              </a:spcBef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Highers: B,B,C (including English)</a:t>
            </a:r>
          </a:p>
          <a:p>
            <a:pPr lvl="0" defTabSz="914400">
              <a:spcBef>
                <a:spcPct val="20000"/>
              </a:spcBef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Nat 5 Maths</a:t>
            </a:r>
          </a:p>
          <a:p>
            <a:pPr lvl="0" defTabSz="914400">
              <a:spcBef>
                <a:spcPct val="20000"/>
              </a:spcBef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or equivalent</a:t>
            </a:r>
          </a:p>
          <a:p>
            <a:pPr lvl="0" defTabSz="914400">
              <a:spcBef>
                <a:spcPct val="20000"/>
              </a:spcBef>
            </a:pPr>
            <a:endParaRPr lang="en-GB" sz="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ct val="20000"/>
              </a:spcBef>
            </a:pPr>
            <a:r>
              <a:rPr lang="en-GB" sz="21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BSc Hons Entry requirements</a:t>
            </a:r>
          </a:p>
          <a:p>
            <a:pPr lvl="0" defTabSz="914400">
              <a:spcBef>
                <a:spcPct val="20000"/>
              </a:spcBef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Highers: B,B,B,B (including English and Science)</a:t>
            </a:r>
          </a:p>
          <a:p>
            <a:pPr lvl="0" defTabSz="914400">
              <a:spcBef>
                <a:spcPct val="20000"/>
              </a:spcBef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Nat 5 maths</a:t>
            </a:r>
          </a:p>
          <a:p>
            <a:pPr lvl="0" defTabSz="914400">
              <a:spcBef>
                <a:spcPct val="20000"/>
              </a:spcBef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or equivalent</a:t>
            </a:r>
          </a:p>
          <a:p>
            <a:pPr lvl="0" defTabSz="914400">
              <a:spcBef>
                <a:spcPct val="20000"/>
              </a:spcBef>
            </a:pPr>
            <a:endParaRPr lang="en-GB" sz="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ct val="20000"/>
              </a:spcBef>
            </a:pP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Also consider: </a:t>
            </a:r>
          </a:p>
          <a:p>
            <a:pPr lvl="0" defTabSz="914400">
              <a:spcBef>
                <a:spcPct val="20000"/>
              </a:spcBef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Appropriate Reference and Personal Statement</a:t>
            </a:r>
          </a:p>
          <a:p>
            <a:pPr lvl="0" defTabSz="914400">
              <a:spcBef>
                <a:spcPct val="20000"/>
              </a:spcBef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Successful assessed study within the past 5 years</a:t>
            </a:r>
          </a:p>
          <a:p>
            <a:pPr lvl="0" defTabSz="914400">
              <a:spcBef>
                <a:spcPct val="20000"/>
              </a:spcBef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Protection of Vulnerable Groups, Health Screening</a:t>
            </a:r>
          </a:p>
          <a:p>
            <a:pPr lvl="0" defTabSz="914400">
              <a:spcBef>
                <a:spcPct val="20000"/>
              </a:spcBef>
            </a:pPr>
            <a:endParaRPr lang="en-GB" sz="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4501" y="20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776" y="107863"/>
            <a:ext cx="8937624" cy="4954588"/>
          </a:xfrm>
          <a:prstGeom prst="rect">
            <a:avLst/>
          </a:prstGeom>
          <a:solidFill>
            <a:srgbClr val="007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6" y="3969350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283" y="203971"/>
            <a:ext cx="5614220" cy="4292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497" y="196655"/>
            <a:ext cx="297289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900" b="1" dirty="0">
                <a:solidFill>
                  <a:srgbClr val="753B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to Develop the Programme </a:t>
            </a:r>
          </a:p>
          <a:p>
            <a:endParaRPr lang="en-GB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With students, service users/carers, service partners, colleges &amp; supporting departments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Through World Cafes, the Involvement Group, the Development Board and subgroups, GCU Learn online site, Staff “Keep, Adapt, Remove, Add” event</a:t>
            </a: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9395" y="4191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1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1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3188" y="76802"/>
            <a:ext cx="8937624" cy="4954588"/>
          </a:xfrm>
          <a:prstGeom prst="rect">
            <a:avLst/>
          </a:prstGeom>
          <a:solidFill>
            <a:srgbClr val="00A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17" y="3982722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996587" y="255705"/>
            <a:ext cx="3470313" cy="2215991"/>
          </a:xfrm>
          <a:prstGeom prst="rect">
            <a:avLst/>
          </a:prstGeom>
          <a:solidFill>
            <a:srgbClr val="00A3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On completion: 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BSc/BSc (Hons)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Nursing Studies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Registered Nurse with the Nursing  and Midwifery Council (All fields)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900" y="255705"/>
            <a:ext cx="2530059" cy="1585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32" y="2052184"/>
            <a:ext cx="2115495" cy="2822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353" y="2576486"/>
            <a:ext cx="1621677" cy="22983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351" y="255705"/>
            <a:ext cx="2901948" cy="21642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5562" y="2650599"/>
            <a:ext cx="2956816" cy="20911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582" y="2811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9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776" y="107863"/>
            <a:ext cx="8937624" cy="4954588"/>
          </a:xfrm>
          <a:prstGeom prst="rect">
            <a:avLst/>
          </a:prstGeom>
          <a:solidFill>
            <a:srgbClr val="7A6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2" y="4049769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92" y="126268"/>
            <a:ext cx="8065246" cy="75508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So w</a:t>
            </a:r>
            <a:r>
              <a:rPr lang="en-GB" sz="3200" b="1" dirty="0">
                <a:solidFill>
                  <a:schemeClr val="bg1"/>
                </a:solidFill>
                <a:cs typeface="Arial" pitchFamily="34" charset="0"/>
              </a:rPr>
              <a:t>hy choose nursing at GCU?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14043" y="914851"/>
            <a:ext cx="4826163" cy="394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Values based curriculum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Blended learning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Practice learning in a broad           range of healthcare settings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Shared learning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Student engagement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Service user involvement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Internationalisation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 Professional Education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Volunteering, extra-curricular activities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241" y="881348"/>
            <a:ext cx="2814124" cy="1583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0294" y="2547400"/>
            <a:ext cx="2619866" cy="243227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443" y="895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6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8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742" y="98650"/>
            <a:ext cx="8937624" cy="4954588"/>
          </a:xfrm>
          <a:prstGeom prst="rect">
            <a:avLst/>
          </a:prstGeom>
          <a:solidFill>
            <a:srgbClr val="007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6" y="3969350"/>
            <a:ext cx="1513331" cy="1076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646" y="98650"/>
            <a:ext cx="3767080" cy="516624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ct val="20000"/>
              </a:spcBef>
            </a:pPr>
            <a:r>
              <a:rPr lang="en-GB" sz="30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Curriculum Model </a:t>
            </a: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682" y="190541"/>
            <a:ext cx="3229753" cy="4770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797" y="588407"/>
            <a:ext cx="429095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GB" sz="1800" b="1" dirty="0">
                <a:solidFill>
                  <a:schemeClr val="bg1"/>
                </a:solidFill>
              </a:rPr>
              <a:t>Themes: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NMC Standards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Chief Nursing Officer (CNO) 2030 Vision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GCU Centre for Living research themes    and evidence-based practice</a:t>
            </a:r>
          </a:p>
          <a:p>
            <a:pPr lvl="0" defTabSz="457200"/>
            <a:endParaRPr lang="en-GB" sz="1000" b="1" dirty="0">
              <a:solidFill>
                <a:schemeClr val="bg1"/>
              </a:solidFill>
            </a:endParaRPr>
          </a:p>
          <a:p>
            <a:pPr lvl="0" defTabSz="457200"/>
            <a:r>
              <a:rPr lang="en-GB" sz="1800" b="1" dirty="0">
                <a:solidFill>
                  <a:schemeClr val="bg1"/>
                </a:solidFill>
              </a:rPr>
              <a:t>Core: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The student     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Core values     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GCU Common Good</a:t>
            </a:r>
          </a:p>
          <a:p>
            <a:pPr lvl="0" defTabSz="457200"/>
            <a:endParaRPr lang="en-GB" sz="1000" b="1" dirty="0">
              <a:solidFill>
                <a:schemeClr val="bg1"/>
              </a:solidFill>
            </a:endParaRPr>
          </a:p>
          <a:p>
            <a:pPr lvl="0" defTabSz="457200"/>
            <a:r>
              <a:rPr lang="en-GB" sz="1800" b="1" dirty="0">
                <a:solidFill>
                  <a:schemeClr val="bg1"/>
                </a:solidFill>
              </a:rPr>
              <a:t>Educational philosophy: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Authentic, co-produced person-centred scenarios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Increasing in complexity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Developing independence &amp; confidence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470" y="588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2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776" y="89353"/>
            <a:ext cx="8937624" cy="4954588"/>
          </a:xfrm>
          <a:prstGeom prst="rect">
            <a:avLst/>
          </a:prstGeom>
          <a:solidFill>
            <a:srgbClr val="007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1E115-41EB-264C-BB6E-C6F7763D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6" y="3969350"/>
            <a:ext cx="1513331" cy="1076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832" y="167148"/>
            <a:ext cx="7452033" cy="477847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717" y="466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3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_link1 xmlns="2417f1ad-782e-4119-8dbc-fff0d63c5010">
      <Url>https://www.connected.gcu.ac.uk/sites/BrandToolkit/Thumbnails/POWERPOINT.jpg</Url>
      <Description xsi:nil="true"/>
    </M_link1>
    <a62a476566a84a038c6f2ab6d14bc590 xmlns="97e55ec7-8729-485c-86dc-8bdfaf8140ac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27566ec0-eff5-4765-a353-c2f3889c67b1</TermId>
        </TermInfo>
      </Terms>
    </a62a476566a84a038c6f2ab6d14bc590>
    <M_rtf1 xmlns="2417f1ad-782e-4119-8dbc-fff0d63c5010" xsi:nil="true"/>
    <PublishingExpirationDate xmlns="http://schemas.microsoft.com/sharepoint/v3" xsi:nil="true"/>
    <PublishingStartDate xmlns="http://schemas.microsoft.com/sharepoint/v3" xsi:nil="true"/>
    <TaxCatchAll xmlns="2417f1ad-782e-4119-8dbc-fff0d63c5010">
      <Value>38</Value>
    </TaxCatchAl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01E83A9A3A534090C9271BEE3996AF" ma:contentTypeVersion="11" ma:contentTypeDescription="Create a new document." ma:contentTypeScope="" ma:versionID="1fb05e53620d12febae58a9ca7decb50">
  <xsd:schema xmlns:xsd="http://www.w3.org/2001/XMLSchema" xmlns:xs="http://www.w3.org/2001/XMLSchema" xmlns:p="http://schemas.microsoft.com/office/2006/metadata/properties" xmlns:ns1="http://schemas.microsoft.com/sharepoint/v3" xmlns:ns2="97e55ec7-8729-485c-86dc-8bdfaf8140ac" xmlns:ns3="2417f1ad-782e-4119-8dbc-fff0d63c5010" targetNamespace="http://schemas.microsoft.com/office/2006/metadata/properties" ma:root="true" ma:fieldsID="dd5bfc2998f129b51b57399bd88c024b" ns1:_="" ns2:_="" ns3:_="">
    <xsd:import namespace="http://schemas.microsoft.com/sharepoint/v3"/>
    <xsd:import namespace="97e55ec7-8729-485c-86dc-8bdfaf8140ac"/>
    <xsd:import namespace="2417f1ad-782e-4119-8dbc-fff0d63c501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a62a476566a84a038c6f2ab6d14bc590" minOccurs="0"/>
                <xsd:element ref="ns3:TaxCatchAll" minOccurs="0"/>
                <xsd:element ref="ns3:M_rtf1" minOccurs="0"/>
                <xsd:element ref="ns3:M_link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ublishingStart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9" nillable="true" ma:displayName="PublishingExpiration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e55ec7-8729-485c-86dc-8bdfaf8140ac" elementFormDefault="qualified">
    <xsd:import namespace="http://schemas.microsoft.com/office/2006/documentManagement/types"/>
    <xsd:import namespace="http://schemas.microsoft.com/office/infopath/2007/PartnerControls"/>
    <xsd:element name="a62a476566a84a038c6f2ab6d14bc590" ma:index="11" nillable="true" ma:taxonomy="true" ma:internalName="a62a476566a84a038c6f2ab6d14bc590" ma:taxonomyFieldName="AssetTag" ma:displayName="Asset Tags" ma:readOnly="false" ma:default="" ma:fieldId="{a62a4765-66a8-4a03-8c6f-2ab6d14bc590}" ma:taxonomyMulti="true" ma:sspId="dae67c67-0ac7-45b4-9146-d52b83458d67" ma:termSetId="97d1c0f4-a0b7-4163-be64-f11651dca79f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7f1ad-782e-4119-8dbc-fff0d63c501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62f0862-94ef-45d1-b300-db9e3eb2b178}" ma:internalName="TaxCatchAll" ma:showField="CatchAllData" ma:web="97e55ec7-8729-485c-86dc-8bdfaf8140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_rtf1" ma:index="13" nillable="true" ma:displayName="Asset Description" ma:internalName="M_rtf1">
      <xsd:simpleType>
        <xsd:restriction base="dms:Note"/>
      </xsd:simpleType>
    </xsd:element>
    <xsd:element name="M_link1" ma:index="14" nillable="true" ma:displayName="Asset Thumbnail" ma:format="Image" ma:internalName="M_link1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7A80B9-CF55-4290-965C-E9869A445B86}">
  <ds:schemaRefs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97e55ec7-8729-485c-86dc-8bdfaf8140ac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2417f1ad-782e-4119-8dbc-fff0d63c501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1502E2C-0DBC-4A84-BB17-E827549AD5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7e55ec7-8729-485c-86dc-8bdfaf8140ac"/>
    <ds:schemaRef ds:uri="2417f1ad-782e-4119-8dbc-fff0d63c50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7B5394-BD67-461E-BF52-40E8E70DEB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8515</TotalTime>
  <Words>1543</Words>
  <Application>Microsoft Office PowerPoint</Application>
  <PresentationFormat>On-screen Show (16:9)</PresentationFormat>
  <Paragraphs>250</Paragraphs>
  <Slides>30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Whitney Book</vt:lpstr>
      <vt:lpstr>Whitney Medium</vt:lpstr>
      <vt:lpstr>Whitney Semibold</vt:lpstr>
      <vt:lpstr>Office Theme</vt:lpstr>
      <vt:lpstr> Glasgow Caledonian University: The University for the Common Good  BSc/BSc (Hons) Nursing Studies  2022 Intake  </vt:lpstr>
      <vt:lpstr>Glasgow Caledonian University: The University for the Common Good </vt:lpstr>
      <vt:lpstr>Nursing Degree Programmes at GCU</vt:lpstr>
      <vt:lpstr>PowerPoint Presentation</vt:lpstr>
      <vt:lpstr>PowerPoint Presentation</vt:lpstr>
      <vt:lpstr>PowerPoint Presentation</vt:lpstr>
      <vt:lpstr>So why choose nursing at GCU?</vt:lpstr>
      <vt:lpstr>Curriculum Model </vt:lpstr>
      <vt:lpstr>PowerPoint Presentation</vt:lpstr>
      <vt:lpstr>Shared Learning </vt:lpstr>
      <vt:lpstr>Interprofessional Learning</vt:lpstr>
      <vt:lpstr>Interprofessional Simulation Centre (Click on this Link for a Virtual Fly Through)</vt:lpstr>
      <vt:lpstr> Internationalisation </vt:lpstr>
      <vt:lpstr>Student Support</vt:lpstr>
      <vt:lpstr>Academic Year</vt:lpstr>
      <vt:lpstr>Practice Learning</vt:lpstr>
      <vt:lpstr>Practice Learning Experiences (PLEs)</vt:lpstr>
      <vt:lpstr>Practice Learning: Travel &amp; Shifts</vt:lpstr>
      <vt:lpstr>Health Screening</vt:lpstr>
      <vt:lpstr>Protection of Vulnerable Groups  (PVG)</vt:lpstr>
      <vt:lpstr>Equality and Diversity - Health</vt:lpstr>
      <vt:lpstr>Additional Learning Needs</vt:lpstr>
      <vt:lpstr>Course fees - 4 Nursing options to choose from </vt:lpstr>
      <vt:lpstr>Course Fees </vt:lpstr>
      <vt:lpstr>Student Awards Agency Scotland Bursary</vt:lpstr>
      <vt:lpstr>Additional costs for RUK, EU and International Students</vt:lpstr>
      <vt:lpstr>Accommodation</vt:lpstr>
      <vt:lpstr>Applications</vt:lpstr>
      <vt:lpstr>We look forward to seeing         you again</vt:lpstr>
      <vt:lpstr>Glasgow Caledonian University: The University for the Common Good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POWERPOINT</dc:title>
  <dc:creator>Microsoft Office User</dc:creator>
  <cp:lastModifiedBy>McDonald, William</cp:lastModifiedBy>
  <cp:revision>391</cp:revision>
  <dcterms:created xsi:type="dcterms:W3CDTF">2018-08-30T13:59:21Z</dcterms:created>
  <dcterms:modified xsi:type="dcterms:W3CDTF">2021-05-25T14:27:44Z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0x0101009101E83A9A3A534090C9271BEE3996AF</vt:lpwstr>
  </property>
  <property fmtid="{D5CDD505-2E9C-101B-9397-08002B2CF9AE}" pid="3" name="AssetTag">
    <vt:lpwstr>38;#PowerPoint|27566ec0-eff5-4765-a353-c2f3889c67b1</vt:lpwstr>
  </property>
</Properties>
</file>