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9"/>
  </p:notesMasterIdLst>
  <p:handoutMasterIdLst>
    <p:handoutMasterId r:id="rId40"/>
  </p:handoutMasterIdLst>
  <p:sldIdLst>
    <p:sldId id="379" r:id="rId2"/>
    <p:sldId id="462" r:id="rId3"/>
    <p:sldId id="320" r:id="rId4"/>
    <p:sldId id="260" r:id="rId5"/>
    <p:sldId id="460" r:id="rId6"/>
    <p:sldId id="397" r:id="rId7"/>
    <p:sldId id="429" r:id="rId8"/>
    <p:sldId id="408" r:id="rId9"/>
    <p:sldId id="414" r:id="rId10"/>
    <p:sldId id="312" r:id="rId11"/>
    <p:sldId id="268" r:id="rId12"/>
    <p:sldId id="333" r:id="rId13"/>
    <p:sldId id="335" r:id="rId14"/>
    <p:sldId id="428" r:id="rId15"/>
    <p:sldId id="427" r:id="rId16"/>
    <p:sldId id="434" r:id="rId17"/>
    <p:sldId id="450" r:id="rId18"/>
    <p:sldId id="461" r:id="rId19"/>
    <p:sldId id="453" r:id="rId20"/>
    <p:sldId id="417" r:id="rId21"/>
    <p:sldId id="441" r:id="rId22"/>
    <p:sldId id="387" r:id="rId23"/>
    <p:sldId id="425" r:id="rId24"/>
    <p:sldId id="464" r:id="rId25"/>
    <p:sldId id="422" r:id="rId26"/>
    <p:sldId id="351" r:id="rId27"/>
    <p:sldId id="445" r:id="rId28"/>
    <p:sldId id="418" r:id="rId29"/>
    <p:sldId id="448" r:id="rId30"/>
    <p:sldId id="463" r:id="rId31"/>
    <p:sldId id="454" r:id="rId32"/>
    <p:sldId id="457" r:id="rId33"/>
    <p:sldId id="449" r:id="rId34"/>
    <p:sldId id="455" r:id="rId35"/>
    <p:sldId id="465" r:id="rId36"/>
    <p:sldId id="458" r:id="rId37"/>
    <p:sldId id="302" r:id="rId38"/>
  </p:sldIdLst>
  <p:sldSz cx="9144000" cy="6858000" type="screen4x3"/>
  <p:notesSz cx="7315200" cy="96012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n Donnelly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CA0E6"/>
    <a:srgbClr val="99FF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5" autoAdjust="0"/>
    <p:restoredTop sz="94694" autoAdjust="0"/>
  </p:normalViewPr>
  <p:slideViewPr>
    <p:cSldViewPr>
      <p:cViewPr varScale="1">
        <p:scale>
          <a:sx n="122" d="100"/>
          <a:sy n="122" d="100"/>
        </p:scale>
        <p:origin x="1236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Attitude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320987654321E-3"/>
                  <c:y val="0.106629264673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85-3443-BA32-7E5B6E7C9A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Washing hands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85-3443-BA32-7E5B6E7C9A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Awareness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32098765432701E-3"/>
                  <c:y val="0.106629264673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85-3443-BA32-7E5B6E7C9A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Washing hands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85-3443-BA32-7E5B6E7C9A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Behaviour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396203917458861E-2"/>
                  <c:y val="9.7224536779863965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85-3443-BA32-7E5B6E7C9A6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Washing hands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85-3443-BA32-7E5B6E7C9A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0212184"/>
        <c:axId val="-2130209128"/>
        <c:axId val="0"/>
      </c:bar3DChart>
      <c:catAx>
        <c:axId val="-2130212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30209128"/>
        <c:crosses val="autoZero"/>
        <c:auto val="1"/>
        <c:lblAlgn val="ctr"/>
        <c:lblOffset val="100"/>
        <c:noMultiLvlLbl val="0"/>
      </c:catAx>
      <c:valAx>
        <c:axId val="-21302091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302121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1T20:50:36.676" idx="4">
    <p:pos x="10" y="10"/>
    <p:text>use clean drain dry signage</p:tex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F8240-D6EC-44AC-B8EF-5E5DA28236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902162-D961-49AC-ACC1-2183BD8E91EA}">
      <dgm:prSet/>
      <dgm:spPr/>
      <dgm:t>
        <a:bodyPr/>
        <a:lstStyle/>
        <a:p>
          <a:r>
            <a:rPr lang="en-US" dirty="0"/>
            <a:t>Psychologists even have a name for the phenomenon</a:t>
          </a:r>
        </a:p>
      </dgm:t>
    </dgm:pt>
    <dgm:pt modelId="{BFF49CC7-5C29-4646-8C9B-59DB026BD872}" type="parTrans" cxnId="{B8D65207-93A9-4E22-9A6E-209F97E94E70}">
      <dgm:prSet/>
      <dgm:spPr/>
      <dgm:t>
        <a:bodyPr/>
        <a:lstStyle/>
        <a:p>
          <a:endParaRPr lang="en-US"/>
        </a:p>
      </dgm:t>
    </dgm:pt>
    <dgm:pt modelId="{CFBC39E8-CF12-4305-83FA-CE1629BE9E3F}" type="sibTrans" cxnId="{B8D65207-93A9-4E22-9A6E-209F97E94E70}">
      <dgm:prSet/>
      <dgm:spPr/>
      <dgm:t>
        <a:bodyPr/>
        <a:lstStyle/>
        <a:p>
          <a:endParaRPr lang="en-US"/>
        </a:p>
      </dgm:t>
    </dgm:pt>
    <dgm:pt modelId="{7E363A45-3F79-429E-AA24-89E7B0134011}">
      <dgm:prSet/>
      <dgm:spPr/>
      <dgm:t>
        <a:bodyPr/>
        <a:lstStyle/>
        <a:p>
          <a:r>
            <a:rPr lang="en-US" dirty="0"/>
            <a:t>Cannot just convince people it is a good idea and expect the behaviour will follow</a:t>
          </a:r>
        </a:p>
      </dgm:t>
    </dgm:pt>
    <dgm:pt modelId="{D2A73FDA-9040-406A-8787-173E65FFA540}" type="parTrans" cxnId="{A67149A8-DDED-47C3-9047-DCB6F519867B}">
      <dgm:prSet/>
      <dgm:spPr/>
      <dgm:t>
        <a:bodyPr/>
        <a:lstStyle/>
        <a:p>
          <a:endParaRPr lang="en-US"/>
        </a:p>
      </dgm:t>
    </dgm:pt>
    <dgm:pt modelId="{A8D466A7-0D4D-4D8E-A8DB-4E6CF42319C7}" type="sibTrans" cxnId="{A67149A8-DDED-47C3-9047-DCB6F519867B}">
      <dgm:prSet/>
      <dgm:spPr/>
      <dgm:t>
        <a:bodyPr/>
        <a:lstStyle/>
        <a:p>
          <a:endParaRPr lang="en-US"/>
        </a:p>
      </dgm:t>
    </dgm:pt>
    <dgm:pt modelId="{FEB56345-2767-4309-A8BA-E4B62C13F05A}">
      <dgm:prSet/>
      <dgm:spPr/>
      <dgm:t>
        <a:bodyPr/>
        <a:lstStyle/>
        <a:p>
          <a:r>
            <a:rPr lang="en-US" dirty="0"/>
            <a:t>Nonetheless, having the right attitude and awareness are still important</a:t>
          </a:r>
        </a:p>
      </dgm:t>
    </dgm:pt>
    <dgm:pt modelId="{C48F4685-7017-4EBB-B366-A9E6B2E345B1}" type="parTrans" cxnId="{DAE2E190-B43F-4287-B12A-756882970544}">
      <dgm:prSet/>
      <dgm:spPr/>
      <dgm:t>
        <a:bodyPr/>
        <a:lstStyle/>
        <a:p>
          <a:endParaRPr lang="en-US"/>
        </a:p>
      </dgm:t>
    </dgm:pt>
    <dgm:pt modelId="{6C8C1EDE-96E1-49A2-AE13-7334402F32F1}" type="sibTrans" cxnId="{DAE2E190-B43F-4287-B12A-756882970544}">
      <dgm:prSet/>
      <dgm:spPr/>
      <dgm:t>
        <a:bodyPr/>
        <a:lstStyle/>
        <a:p>
          <a:endParaRPr lang="en-US"/>
        </a:p>
      </dgm:t>
    </dgm:pt>
    <dgm:pt modelId="{D8AA1EB2-FC6E-41E0-8BFC-05753EA3145E}" type="pres">
      <dgm:prSet presAssocID="{59CF8240-D6EC-44AC-B8EF-5E5DA2823699}" presName="root" presStyleCnt="0">
        <dgm:presLayoutVars>
          <dgm:dir/>
          <dgm:resizeHandles val="exact"/>
        </dgm:presLayoutVars>
      </dgm:prSet>
      <dgm:spPr/>
    </dgm:pt>
    <dgm:pt modelId="{94321BC5-FF9B-4B6D-B057-DAB52C63EAE9}" type="pres">
      <dgm:prSet presAssocID="{2A902162-D961-49AC-ACC1-2183BD8E91EA}" presName="compNode" presStyleCnt="0"/>
      <dgm:spPr/>
    </dgm:pt>
    <dgm:pt modelId="{1BD67301-9825-4F94-9066-A31A253967A3}" type="pres">
      <dgm:prSet presAssocID="{2A902162-D961-49AC-ACC1-2183BD8E91EA}" presName="bgRect" presStyleLbl="bgShp" presStyleIdx="0" presStyleCnt="3"/>
      <dgm:spPr/>
    </dgm:pt>
    <dgm:pt modelId="{A8D7270D-EFAE-49F7-A552-C9E5C308661B}" type="pres">
      <dgm:prSet presAssocID="{2A902162-D961-49AC-ACC1-2183BD8E91E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1E01828-48A4-4CE0-9343-3EA11D56B582}" type="pres">
      <dgm:prSet presAssocID="{2A902162-D961-49AC-ACC1-2183BD8E91EA}" presName="spaceRect" presStyleCnt="0"/>
      <dgm:spPr/>
    </dgm:pt>
    <dgm:pt modelId="{AD4E40F6-0FE1-4C3F-8F86-293C2688FE96}" type="pres">
      <dgm:prSet presAssocID="{2A902162-D961-49AC-ACC1-2183BD8E91EA}" presName="parTx" presStyleLbl="revTx" presStyleIdx="0" presStyleCnt="3">
        <dgm:presLayoutVars>
          <dgm:chMax val="0"/>
          <dgm:chPref val="0"/>
        </dgm:presLayoutVars>
      </dgm:prSet>
      <dgm:spPr/>
    </dgm:pt>
    <dgm:pt modelId="{E621E456-AA05-4A01-9ECF-0FDC7EA1EFB2}" type="pres">
      <dgm:prSet presAssocID="{CFBC39E8-CF12-4305-83FA-CE1629BE9E3F}" presName="sibTrans" presStyleCnt="0"/>
      <dgm:spPr/>
    </dgm:pt>
    <dgm:pt modelId="{960D8FC6-CA5A-4A26-911E-E0C000D564A9}" type="pres">
      <dgm:prSet presAssocID="{7E363A45-3F79-429E-AA24-89E7B0134011}" presName="compNode" presStyleCnt="0"/>
      <dgm:spPr/>
    </dgm:pt>
    <dgm:pt modelId="{409B578B-5A10-49F6-9471-9839B13F1441}" type="pres">
      <dgm:prSet presAssocID="{7E363A45-3F79-429E-AA24-89E7B0134011}" presName="bgRect" presStyleLbl="bgShp" presStyleIdx="1" presStyleCnt="3"/>
      <dgm:spPr/>
    </dgm:pt>
    <dgm:pt modelId="{92881433-7F4C-44E1-9697-021ACF61C1DB}" type="pres">
      <dgm:prSet presAssocID="{7E363A45-3F79-429E-AA24-89E7B013401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670D4A62-4BC2-4967-9926-470BD1379B89}" type="pres">
      <dgm:prSet presAssocID="{7E363A45-3F79-429E-AA24-89E7B0134011}" presName="spaceRect" presStyleCnt="0"/>
      <dgm:spPr/>
    </dgm:pt>
    <dgm:pt modelId="{E17CFF2E-AEA7-4C48-8752-091C9C991FC5}" type="pres">
      <dgm:prSet presAssocID="{7E363A45-3F79-429E-AA24-89E7B0134011}" presName="parTx" presStyleLbl="revTx" presStyleIdx="1" presStyleCnt="3">
        <dgm:presLayoutVars>
          <dgm:chMax val="0"/>
          <dgm:chPref val="0"/>
        </dgm:presLayoutVars>
      </dgm:prSet>
      <dgm:spPr/>
    </dgm:pt>
    <dgm:pt modelId="{EB24F372-45A5-4F95-A636-A41BADF69BD2}" type="pres">
      <dgm:prSet presAssocID="{A8D466A7-0D4D-4D8E-A8DB-4E6CF42319C7}" presName="sibTrans" presStyleCnt="0"/>
      <dgm:spPr/>
    </dgm:pt>
    <dgm:pt modelId="{D2CC6AB0-DB18-48EE-A5CB-253FB42FF7B2}" type="pres">
      <dgm:prSet presAssocID="{FEB56345-2767-4309-A8BA-E4B62C13F05A}" presName="compNode" presStyleCnt="0"/>
      <dgm:spPr/>
    </dgm:pt>
    <dgm:pt modelId="{BD183540-15CA-4FA6-955F-913393DE2616}" type="pres">
      <dgm:prSet presAssocID="{FEB56345-2767-4309-A8BA-E4B62C13F05A}" presName="bgRect" presStyleLbl="bgShp" presStyleIdx="2" presStyleCnt="3"/>
      <dgm:spPr/>
    </dgm:pt>
    <dgm:pt modelId="{4438673A-269A-4421-ACCE-1571364B8F09}" type="pres">
      <dgm:prSet presAssocID="{FEB56345-2767-4309-A8BA-E4B62C13F05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FB502E61-52FE-4954-B86F-5589FD51AA59}" type="pres">
      <dgm:prSet presAssocID="{FEB56345-2767-4309-A8BA-E4B62C13F05A}" presName="spaceRect" presStyleCnt="0"/>
      <dgm:spPr/>
    </dgm:pt>
    <dgm:pt modelId="{DA9B48EF-96EA-47B1-BA60-A2110B471A61}" type="pres">
      <dgm:prSet presAssocID="{FEB56345-2767-4309-A8BA-E4B62C13F0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8D65207-93A9-4E22-9A6E-209F97E94E70}" srcId="{59CF8240-D6EC-44AC-B8EF-5E5DA2823699}" destId="{2A902162-D961-49AC-ACC1-2183BD8E91EA}" srcOrd="0" destOrd="0" parTransId="{BFF49CC7-5C29-4646-8C9B-59DB026BD872}" sibTransId="{CFBC39E8-CF12-4305-83FA-CE1629BE9E3F}"/>
    <dgm:cxn modelId="{65A6B04C-7CD6-4128-8364-C7A1A5D8F0CC}" type="presOf" srcId="{FEB56345-2767-4309-A8BA-E4B62C13F05A}" destId="{DA9B48EF-96EA-47B1-BA60-A2110B471A61}" srcOrd="0" destOrd="0" presId="urn:microsoft.com/office/officeart/2018/2/layout/IconVerticalSolidList"/>
    <dgm:cxn modelId="{CE257E71-780B-42C5-86D1-E64B5E04B015}" type="presOf" srcId="{2A902162-D961-49AC-ACC1-2183BD8E91EA}" destId="{AD4E40F6-0FE1-4C3F-8F86-293C2688FE96}" srcOrd="0" destOrd="0" presId="urn:microsoft.com/office/officeart/2018/2/layout/IconVerticalSolidList"/>
    <dgm:cxn modelId="{220B3556-92C6-4226-AE1D-C3291F3793FE}" type="presOf" srcId="{7E363A45-3F79-429E-AA24-89E7B0134011}" destId="{E17CFF2E-AEA7-4C48-8752-091C9C991FC5}" srcOrd="0" destOrd="0" presId="urn:microsoft.com/office/officeart/2018/2/layout/IconVerticalSolidList"/>
    <dgm:cxn modelId="{786C018F-E741-4ACE-8AA4-43E049CEDFFC}" type="presOf" srcId="{59CF8240-D6EC-44AC-B8EF-5E5DA2823699}" destId="{D8AA1EB2-FC6E-41E0-8BFC-05753EA3145E}" srcOrd="0" destOrd="0" presId="urn:microsoft.com/office/officeart/2018/2/layout/IconVerticalSolidList"/>
    <dgm:cxn modelId="{DAE2E190-B43F-4287-B12A-756882970544}" srcId="{59CF8240-D6EC-44AC-B8EF-5E5DA2823699}" destId="{FEB56345-2767-4309-A8BA-E4B62C13F05A}" srcOrd="2" destOrd="0" parTransId="{C48F4685-7017-4EBB-B366-A9E6B2E345B1}" sibTransId="{6C8C1EDE-96E1-49A2-AE13-7334402F32F1}"/>
    <dgm:cxn modelId="{A67149A8-DDED-47C3-9047-DCB6F519867B}" srcId="{59CF8240-D6EC-44AC-B8EF-5E5DA2823699}" destId="{7E363A45-3F79-429E-AA24-89E7B0134011}" srcOrd="1" destOrd="0" parTransId="{D2A73FDA-9040-406A-8787-173E65FFA540}" sibTransId="{A8D466A7-0D4D-4D8E-A8DB-4E6CF42319C7}"/>
    <dgm:cxn modelId="{9A1DDAD5-5D56-4ACD-8C9B-2ECACA457DCE}" type="presParOf" srcId="{D8AA1EB2-FC6E-41E0-8BFC-05753EA3145E}" destId="{94321BC5-FF9B-4B6D-B057-DAB52C63EAE9}" srcOrd="0" destOrd="0" presId="urn:microsoft.com/office/officeart/2018/2/layout/IconVerticalSolidList"/>
    <dgm:cxn modelId="{35CFFEE3-9C7B-4459-A2DB-B1EF828141D3}" type="presParOf" srcId="{94321BC5-FF9B-4B6D-B057-DAB52C63EAE9}" destId="{1BD67301-9825-4F94-9066-A31A253967A3}" srcOrd="0" destOrd="0" presId="urn:microsoft.com/office/officeart/2018/2/layout/IconVerticalSolidList"/>
    <dgm:cxn modelId="{8832DF23-76AA-4FC1-A442-62D1CCC7E86F}" type="presParOf" srcId="{94321BC5-FF9B-4B6D-B057-DAB52C63EAE9}" destId="{A8D7270D-EFAE-49F7-A552-C9E5C308661B}" srcOrd="1" destOrd="0" presId="urn:microsoft.com/office/officeart/2018/2/layout/IconVerticalSolidList"/>
    <dgm:cxn modelId="{59D0C39C-BBC3-44E8-B5D6-96E22CE70ED0}" type="presParOf" srcId="{94321BC5-FF9B-4B6D-B057-DAB52C63EAE9}" destId="{81E01828-48A4-4CE0-9343-3EA11D56B582}" srcOrd="2" destOrd="0" presId="urn:microsoft.com/office/officeart/2018/2/layout/IconVerticalSolidList"/>
    <dgm:cxn modelId="{6A83DEBF-1A99-409E-9FFB-6602F59653E8}" type="presParOf" srcId="{94321BC5-FF9B-4B6D-B057-DAB52C63EAE9}" destId="{AD4E40F6-0FE1-4C3F-8F86-293C2688FE96}" srcOrd="3" destOrd="0" presId="urn:microsoft.com/office/officeart/2018/2/layout/IconVerticalSolidList"/>
    <dgm:cxn modelId="{2A20495A-4A3F-48F0-BD55-F437BFDE132E}" type="presParOf" srcId="{D8AA1EB2-FC6E-41E0-8BFC-05753EA3145E}" destId="{E621E456-AA05-4A01-9ECF-0FDC7EA1EFB2}" srcOrd="1" destOrd="0" presId="urn:microsoft.com/office/officeart/2018/2/layout/IconVerticalSolidList"/>
    <dgm:cxn modelId="{145ED3FD-72D1-4CD6-9B4A-72BCCC102EAC}" type="presParOf" srcId="{D8AA1EB2-FC6E-41E0-8BFC-05753EA3145E}" destId="{960D8FC6-CA5A-4A26-911E-E0C000D564A9}" srcOrd="2" destOrd="0" presId="urn:microsoft.com/office/officeart/2018/2/layout/IconVerticalSolidList"/>
    <dgm:cxn modelId="{45977635-00F2-424D-A357-3B14B2AF7669}" type="presParOf" srcId="{960D8FC6-CA5A-4A26-911E-E0C000D564A9}" destId="{409B578B-5A10-49F6-9471-9839B13F1441}" srcOrd="0" destOrd="0" presId="urn:microsoft.com/office/officeart/2018/2/layout/IconVerticalSolidList"/>
    <dgm:cxn modelId="{B5E584FF-B91C-4F3A-9F2D-35881824CC6D}" type="presParOf" srcId="{960D8FC6-CA5A-4A26-911E-E0C000D564A9}" destId="{92881433-7F4C-44E1-9697-021ACF61C1DB}" srcOrd="1" destOrd="0" presId="urn:microsoft.com/office/officeart/2018/2/layout/IconVerticalSolidList"/>
    <dgm:cxn modelId="{BFDA9EAB-475D-4FF4-B0F4-7A2C1EA9AC36}" type="presParOf" srcId="{960D8FC6-CA5A-4A26-911E-E0C000D564A9}" destId="{670D4A62-4BC2-4967-9926-470BD1379B89}" srcOrd="2" destOrd="0" presId="urn:microsoft.com/office/officeart/2018/2/layout/IconVerticalSolidList"/>
    <dgm:cxn modelId="{432452C1-2031-43F8-AAF4-9D2D8BEC3BB6}" type="presParOf" srcId="{960D8FC6-CA5A-4A26-911E-E0C000D564A9}" destId="{E17CFF2E-AEA7-4C48-8752-091C9C991FC5}" srcOrd="3" destOrd="0" presId="urn:microsoft.com/office/officeart/2018/2/layout/IconVerticalSolidList"/>
    <dgm:cxn modelId="{E2669083-DB08-4E41-BE16-B45D3B5D3577}" type="presParOf" srcId="{D8AA1EB2-FC6E-41E0-8BFC-05753EA3145E}" destId="{EB24F372-45A5-4F95-A636-A41BADF69BD2}" srcOrd="3" destOrd="0" presId="urn:microsoft.com/office/officeart/2018/2/layout/IconVerticalSolidList"/>
    <dgm:cxn modelId="{58B2AEED-ED24-4B79-BFD3-DCBDE1129D7E}" type="presParOf" srcId="{D8AA1EB2-FC6E-41E0-8BFC-05753EA3145E}" destId="{D2CC6AB0-DB18-48EE-A5CB-253FB42FF7B2}" srcOrd="4" destOrd="0" presId="urn:microsoft.com/office/officeart/2018/2/layout/IconVerticalSolidList"/>
    <dgm:cxn modelId="{EC1DAD7B-1943-4D52-B1A9-0DDE6A75A371}" type="presParOf" srcId="{D2CC6AB0-DB18-48EE-A5CB-253FB42FF7B2}" destId="{BD183540-15CA-4FA6-955F-913393DE2616}" srcOrd="0" destOrd="0" presId="urn:microsoft.com/office/officeart/2018/2/layout/IconVerticalSolidList"/>
    <dgm:cxn modelId="{7EC998EA-F247-4B6C-9D19-660C2BB154EE}" type="presParOf" srcId="{D2CC6AB0-DB18-48EE-A5CB-253FB42FF7B2}" destId="{4438673A-269A-4421-ACCE-1571364B8F09}" srcOrd="1" destOrd="0" presId="urn:microsoft.com/office/officeart/2018/2/layout/IconVerticalSolidList"/>
    <dgm:cxn modelId="{C1A8615E-0654-43E3-A711-9A5C38256E19}" type="presParOf" srcId="{D2CC6AB0-DB18-48EE-A5CB-253FB42FF7B2}" destId="{FB502E61-52FE-4954-B86F-5589FD51AA59}" srcOrd="2" destOrd="0" presId="urn:microsoft.com/office/officeart/2018/2/layout/IconVerticalSolidList"/>
    <dgm:cxn modelId="{44B56DC5-84A0-4540-BDB9-05B3E4B67418}" type="presParOf" srcId="{D2CC6AB0-DB18-48EE-A5CB-253FB42FF7B2}" destId="{DA9B48EF-96EA-47B1-BA60-A2110B471A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67301-9825-4F94-9066-A31A253967A3}">
      <dsp:nvSpPr>
        <dsp:cNvPr id="0" name=""/>
        <dsp:cNvSpPr/>
      </dsp:nvSpPr>
      <dsp:spPr>
        <a:xfrm>
          <a:off x="0" y="421"/>
          <a:ext cx="7408333" cy="9856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7270D-EFAE-49F7-A552-C9E5C308661B}">
      <dsp:nvSpPr>
        <dsp:cNvPr id="0" name=""/>
        <dsp:cNvSpPr/>
      </dsp:nvSpPr>
      <dsp:spPr>
        <a:xfrm>
          <a:off x="298165" y="222197"/>
          <a:ext cx="542119" cy="5421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E40F6-0FE1-4C3F-8F86-293C2688FE96}">
      <dsp:nvSpPr>
        <dsp:cNvPr id="0" name=""/>
        <dsp:cNvSpPr/>
      </dsp:nvSpPr>
      <dsp:spPr>
        <a:xfrm>
          <a:off x="1138451" y="421"/>
          <a:ext cx="6269881" cy="98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17" tIns="104317" rIns="104317" bIns="10431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Psychologists even have a name for the phenomenon</a:t>
          </a:r>
        </a:p>
      </dsp:txBody>
      <dsp:txXfrm>
        <a:off x="1138451" y="421"/>
        <a:ext cx="6269881" cy="985672"/>
      </dsp:txXfrm>
    </dsp:sp>
    <dsp:sp modelId="{409B578B-5A10-49F6-9471-9839B13F1441}">
      <dsp:nvSpPr>
        <dsp:cNvPr id="0" name=""/>
        <dsp:cNvSpPr/>
      </dsp:nvSpPr>
      <dsp:spPr>
        <a:xfrm>
          <a:off x="0" y="1232511"/>
          <a:ext cx="7408333" cy="9856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81433-7F4C-44E1-9697-021ACF61C1DB}">
      <dsp:nvSpPr>
        <dsp:cNvPr id="0" name=""/>
        <dsp:cNvSpPr/>
      </dsp:nvSpPr>
      <dsp:spPr>
        <a:xfrm>
          <a:off x="298165" y="1454288"/>
          <a:ext cx="542119" cy="5421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CFF2E-AEA7-4C48-8752-091C9C991FC5}">
      <dsp:nvSpPr>
        <dsp:cNvPr id="0" name=""/>
        <dsp:cNvSpPr/>
      </dsp:nvSpPr>
      <dsp:spPr>
        <a:xfrm>
          <a:off x="1138451" y="1232511"/>
          <a:ext cx="6269881" cy="98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17" tIns="104317" rIns="104317" bIns="10431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Cannot just convince people it is a good idea and expect the behaviour will follow</a:t>
          </a:r>
        </a:p>
      </dsp:txBody>
      <dsp:txXfrm>
        <a:off x="1138451" y="1232511"/>
        <a:ext cx="6269881" cy="985672"/>
      </dsp:txXfrm>
    </dsp:sp>
    <dsp:sp modelId="{BD183540-15CA-4FA6-955F-913393DE2616}">
      <dsp:nvSpPr>
        <dsp:cNvPr id="0" name=""/>
        <dsp:cNvSpPr/>
      </dsp:nvSpPr>
      <dsp:spPr>
        <a:xfrm>
          <a:off x="0" y="2464602"/>
          <a:ext cx="7408333" cy="9856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673A-269A-4421-ACCE-1571364B8F09}">
      <dsp:nvSpPr>
        <dsp:cNvPr id="0" name=""/>
        <dsp:cNvSpPr/>
      </dsp:nvSpPr>
      <dsp:spPr>
        <a:xfrm>
          <a:off x="298165" y="2686378"/>
          <a:ext cx="542119" cy="5421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B48EF-96EA-47B1-BA60-A2110B471A61}">
      <dsp:nvSpPr>
        <dsp:cNvPr id="0" name=""/>
        <dsp:cNvSpPr/>
      </dsp:nvSpPr>
      <dsp:spPr>
        <a:xfrm>
          <a:off x="1138451" y="2464602"/>
          <a:ext cx="6269881" cy="98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17" tIns="104317" rIns="104317" bIns="10431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Nonetheless, having the right attitude and awareness are still important</a:t>
          </a:r>
        </a:p>
      </dsp:txBody>
      <dsp:txXfrm>
        <a:off x="1138451" y="2464602"/>
        <a:ext cx="6269881" cy="985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A00227-78FA-4526-AA1F-681F6BEF9060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4CAE8A4-96A1-4B7A-ADB5-8FA06BD7C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1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48E7AB5-EB8A-4FDE-AF1B-CDCF5800AAC3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0E2BC5-D1B0-4983-9ECA-EFFFF3A24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92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0E2BC5-D1B0-4983-9ECA-EFFFF3A24D1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is taken from a study of health professionals in British Columbia, conducted in 2011. Researchers observed that, although health care professionals were very aware of the importance of washing their hands, only 12% were compliant with the policy. Once again, correct attitude and awareness did not translate to correct behaviour.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E2BC5-D1B0-4983-9ECA-EFFFF3A24D1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1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0E2BC5-D1B0-4983-9ECA-EFFFF3A24D1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58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0E2BC5-D1B0-4983-9ECA-EFFFF3A24D1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1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62EF93-9FA5-4B36-83B8-47D4A30E515E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E3468-6A66-45B8-BC2F-3D35C4DDA6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C8C18-142E-BA4D-B234-8781EA91E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6309320"/>
            <a:ext cx="1317746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3C8809-EB0C-41ED-9402-641AB10AB2D8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1E360-FEA5-438F-A616-617661161C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03459-D779-4089-AE4E-140B1BA13C7A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CC99E3-A62E-44C9-A849-0D66A5B938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1BFD9B-453D-405B-B6A9-5B3CE649574A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83D54-6FA8-46EB-A006-50D32891F2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C0905-4797-4B7F-B3B9-D7CA7F773A7F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52157-4454-4B99-AA57-C803FCB54F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B4D8EA-642B-E14A-B96A-19AE1B87B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6309320"/>
            <a:ext cx="1317746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379B4-B51D-4BAF-962E-5C5085B2FB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62206A-5C46-4445-86AE-0351F92BC3BA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89D78-21EE-49E4-87F0-20CD3AC55E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C0905-4797-4B7F-B3B9-D7CA7F773A7F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52157-4454-4B99-AA57-C803FCB54F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FF85BC-4ABD-4260-96C4-C7A68CC39DBF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FC7D11-5DE9-463C-ADFF-3736188FE5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D42813-53A9-4340-84CF-F7065C424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6309320"/>
            <a:ext cx="1317746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C0905-4797-4B7F-B3B9-D7CA7F773A7F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52157-4454-4B99-AA57-C803FCB54F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5608FC-6094-4F96-9307-A7EF1FB90E5E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90726-E9EB-450C-9777-D29F32C087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E0C0905-4797-4B7F-B3B9-D7CA7F773A7F}" type="datetimeFigureOut">
              <a:rPr lang="en-US" smtClean="0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352157-4454-4B99-AA57-C803FCB54F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20" y="6309320"/>
            <a:ext cx="1317746" cy="360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p3"/><Relationship Id="rId7" Type="http://schemas.openxmlformats.org/officeDocument/2006/relationships/image" Target="../media/image25.jpeg"/><Relationship Id="rId2" Type="http://schemas.microsoft.com/office/2007/relationships/media" Target="../media/media18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5.mp4"/><Relationship Id="rId7" Type="http://schemas.openxmlformats.org/officeDocument/2006/relationships/image" Target="../media/image30.png"/><Relationship Id="rId2" Type="http://schemas.microsoft.com/office/2007/relationships/media" Target="../media/media25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6.m4a"/><Relationship Id="rId4" Type="http://schemas.microsoft.com/office/2007/relationships/media" Target="../media/media26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33.mp4"/><Relationship Id="rId7" Type="http://schemas.openxmlformats.org/officeDocument/2006/relationships/image" Target="../media/image34.png"/><Relationship Id="rId2" Type="http://schemas.microsoft.com/office/2007/relationships/media" Target="../media/media33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4.m4a"/><Relationship Id="rId4" Type="http://schemas.microsoft.com/office/2007/relationships/media" Target="../media/media34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38.mp4"/><Relationship Id="rId7" Type="http://schemas.openxmlformats.org/officeDocument/2006/relationships/image" Target="../media/image36.png"/><Relationship Id="rId2" Type="http://schemas.microsoft.com/office/2007/relationships/media" Target="../media/media38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9.m4a"/><Relationship Id="rId4" Type="http://schemas.microsoft.com/office/2007/relationships/media" Target="../media/media39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hyperlink" Target="http://www.beyondattitude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600200"/>
            <a:ext cx="8352928" cy="1780108"/>
          </a:xfrm>
        </p:spPr>
        <p:txBody>
          <a:bodyPr>
            <a:normAutofit/>
          </a:bodyPr>
          <a:lstStyle/>
          <a:p>
            <a:r>
              <a:rPr lang="en-US" sz="4000" dirty="0"/>
              <a:t>Behavioural Psychology</a:t>
            </a:r>
            <a:br>
              <a:rPr lang="en-US" sz="4000" dirty="0"/>
            </a:br>
            <a:r>
              <a:rPr lang="en-US" sz="4000" dirty="0"/>
              <a:t>for Waste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Caledonian University</a:t>
            </a:r>
          </a:p>
          <a:p>
            <a:r>
              <a:rPr lang="en-US" dirty="0"/>
              <a:t>November 2021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C11531-404F-7147-A44B-3F091F0BE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64291"/>
      </p:ext>
    </p:extLst>
  </p:cSld>
  <p:clrMapOvr>
    <a:masterClrMapping/>
  </p:clrMapOvr>
  <p:transition spd="med" advTm="15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ositphotos_11351172_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360" y="2564904"/>
            <a:ext cx="3510136" cy="35101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and Benefits Identification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04864"/>
            <a:ext cx="5068085" cy="3921299"/>
          </a:xfrm>
        </p:spPr>
        <p:txBody>
          <a:bodyPr>
            <a:normAutofit/>
          </a:bodyPr>
          <a:lstStyle/>
          <a:p>
            <a:r>
              <a:rPr lang="en-US" dirty="0"/>
              <a:t>Research</a:t>
            </a:r>
          </a:p>
          <a:p>
            <a:pPr lvl="1"/>
            <a:r>
              <a:rPr lang="en-US" dirty="0"/>
              <a:t>Why do people litter?</a:t>
            </a:r>
          </a:p>
          <a:p>
            <a:pPr lvl="1"/>
            <a:r>
              <a:rPr lang="en-US" dirty="0"/>
              <a:t>Why don’t people recycle?</a:t>
            </a:r>
          </a:p>
          <a:p>
            <a:r>
              <a:rPr lang="en-US" dirty="0"/>
              <a:t>Do not assume</a:t>
            </a:r>
          </a:p>
          <a:p>
            <a:r>
              <a:rPr lang="en-US" dirty="0"/>
              <a:t>Need to determine the actual barriers</a:t>
            </a:r>
          </a:p>
          <a:p>
            <a:r>
              <a:rPr lang="en-US" dirty="0"/>
              <a:t>Then remove them</a:t>
            </a:r>
          </a:p>
          <a:p>
            <a:r>
              <a:rPr lang="en-US" dirty="0"/>
              <a:t>Motivators are important too</a:t>
            </a:r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A37E9D-2290-1B4D-9487-5FC0A1C79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28"/>
    </mc:Choice>
    <mc:Fallback xmlns="">
      <p:transition spd="slow" advTm="9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64067" y="2675466"/>
            <a:ext cx="4580626" cy="3450697"/>
          </a:xfrm>
          <a:prstGeom prst="rect">
            <a:avLst/>
          </a:prstGeom>
        </p:spPr>
        <p:txBody>
          <a:bodyPr/>
          <a:lstStyle/>
          <a:p>
            <a:r>
              <a:rPr dirty="0"/>
              <a:t>Literature Reviews</a:t>
            </a:r>
          </a:p>
          <a:p>
            <a:pPr marL="576262" lvl="1" indent="-274320">
              <a:defRPr sz="2200"/>
            </a:pPr>
            <a:r>
              <a:rPr dirty="0"/>
              <a:t>Find out best practices</a:t>
            </a:r>
          </a:p>
          <a:p>
            <a:r>
              <a:rPr dirty="0"/>
              <a:t>Surveys</a:t>
            </a:r>
          </a:p>
          <a:p>
            <a:pPr marL="576262" lvl="1" indent="-274320"/>
            <a:r>
              <a:rPr dirty="0"/>
              <a:t>Statistical</a:t>
            </a:r>
            <a:r>
              <a:rPr sz="2200" dirty="0"/>
              <a:t> significance</a:t>
            </a:r>
          </a:p>
          <a:p>
            <a:r>
              <a:rPr dirty="0"/>
              <a:t>Focus Groups</a:t>
            </a:r>
          </a:p>
          <a:p>
            <a:pPr marL="576262" lvl="1" indent="-274320">
              <a:defRPr sz="2200"/>
            </a:pPr>
            <a:r>
              <a:rPr dirty="0"/>
              <a:t>Ability to drill down</a:t>
            </a:r>
          </a:p>
          <a:p>
            <a:r>
              <a:rPr dirty="0"/>
              <a:t>Observations</a:t>
            </a:r>
          </a:p>
        </p:txBody>
      </p:sp>
      <p:sp>
        <p:nvSpPr>
          <p:cNvPr id="376" name="Rectang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Methods</a:t>
            </a:r>
          </a:p>
        </p:txBody>
      </p:sp>
      <p:pic>
        <p:nvPicPr>
          <p:cNvPr id="377" name="Picture 1" descr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475" y="2704727"/>
            <a:ext cx="4571101" cy="3034757"/>
          </a:xfrm>
          <a:prstGeom prst="rect">
            <a:avLst/>
          </a:prstGeom>
          <a:ln>
            <a:solidFill>
              <a:srgbClr val="0B87D6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A89390-36F3-F04D-AFB1-38559367C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44"/>
    </mc:Choice>
    <mc:Fallback xmlns="">
      <p:transition spd="slow" advTm="138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0362039.jp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r="-61"/>
          <a:stretch/>
        </p:blipFill>
        <p:spPr>
          <a:xfrm>
            <a:off x="1984436" y="2492896"/>
            <a:ext cx="5182215" cy="345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Removal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E72B57-263F-6E43-92EC-7DF297825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3"/>
    </mc:Choice>
    <mc:Fallback xmlns="">
      <p:transition spd="slow" advTm="4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Literature reviews</a:t>
            </a:r>
          </a:p>
          <a:p>
            <a:pPr lvl="1"/>
            <a:r>
              <a:rPr lang="en-US" dirty="0"/>
              <a:t>Share research and experiences</a:t>
            </a:r>
          </a:p>
          <a:p>
            <a:r>
              <a:rPr lang="en-US" dirty="0"/>
              <a:t>Surveys</a:t>
            </a:r>
          </a:p>
          <a:p>
            <a:r>
              <a:rPr lang="en-US" dirty="0"/>
              <a:t>Focus Groups</a:t>
            </a:r>
          </a:p>
          <a:p>
            <a:r>
              <a:rPr lang="en-US" dirty="0"/>
              <a:t>Observation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Methods</a:t>
            </a:r>
          </a:p>
        </p:txBody>
      </p:sp>
      <p:pic>
        <p:nvPicPr>
          <p:cNvPr id="4" name="Picture 3" descr="Depositphotos_7168212_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600" y="2745432"/>
            <a:ext cx="3491880" cy="3491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99C853-2DA2-6A49-9764-E0E31EFFC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8"/>
    </mc:Choice>
    <mc:Fallback xmlns="">
      <p:transition spd="slow" advTm="5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1D0962-B25D-6A44-B84E-4C509ED6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6"/>
    </mc:Choice>
    <mc:Fallback xmlns="">
      <p:transition spd="slow" advTm="2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45" b="1894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B736F8-8435-7A4F-8426-3C61BEEA0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6"/>
    </mc:Choice>
    <mc:Fallback xmlns="">
      <p:transition spd="slow" advTm="9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 Sorting Fail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628800"/>
            <a:ext cx="6084788" cy="45580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D33C61-B026-1B4A-8243-5F684AF33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27"/>
    </mc:Choice>
    <mc:Fallback xmlns="">
      <p:transition spd="slow" advTm="9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BBA6B0-62D2-DF41-8154-33B5DE09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Barriers</a:t>
            </a: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D030ECA8-B059-E44E-BF40-955A81E4E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2" y="1916832"/>
            <a:ext cx="7483255" cy="4209331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3A5579-CA7D-524E-A3ED-E1A2AEAF4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9"/>
    </mc:Choice>
    <mc:Fallback xmlns="">
      <p:transition spd="slow" advTm="5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CDED55-DC60-6F43-957F-4FCBB0CFE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2691821" cy="3450696"/>
          </a:xfrm>
        </p:spPr>
        <p:txBody>
          <a:bodyPr/>
          <a:lstStyle/>
          <a:p>
            <a:r>
              <a:rPr lang="en-US" dirty="0"/>
              <a:t>Don’t know how</a:t>
            </a:r>
          </a:p>
          <a:p>
            <a:r>
              <a:rPr lang="en-US" dirty="0"/>
              <a:t>Too difficult</a:t>
            </a:r>
          </a:p>
          <a:p>
            <a:r>
              <a:rPr lang="en-US" dirty="0"/>
              <a:t>Don’t know when</a:t>
            </a:r>
          </a:p>
          <a:p>
            <a:r>
              <a:rPr lang="en-US" dirty="0"/>
              <a:t>Follow up with request for commitment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9E8330-68FB-9A42-BE2F-4062DA0C4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Barriers</a:t>
            </a:r>
          </a:p>
        </p:txBody>
      </p:sp>
      <p:pic>
        <p:nvPicPr>
          <p:cNvPr id="1026" name="Picture 2" descr="Recycling bins">
            <a:extLst>
              <a:ext uri="{FF2B5EF4-FFF2-40B4-BE49-F238E27FC236}">
                <a16:creationId xmlns:a16="http://schemas.microsoft.com/office/drawing/2014/main" id="{545EAE7E-4B70-4141-A0AF-B9702839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60040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ycling script" descr="Recycling script">
            <a:hlinkClick r:id="" action="ppaction://media"/>
            <a:extLst>
              <a:ext uri="{FF2B5EF4-FFF2-40B4-BE49-F238E27FC236}">
                <a16:creationId xmlns:a16="http://schemas.microsoft.com/office/drawing/2014/main" id="{9E3D7150-1FA2-6242-BD53-81085DFAB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4208" y="520519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8E186-1C5A-AD44-9398-87B252D3BFA2}"/>
              </a:ext>
            </a:extLst>
          </p:cNvPr>
          <p:cNvSpPr txBox="1"/>
          <p:nvPr/>
        </p:nvSpPr>
        <p:spPr>
          <a:xfrm>
            <a:off x="1763688" y="5877272"/>
            <a:ext cx="5835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Photo courtesy Resource magazine.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CAA9B6-AB74-424C-8970-00D5EDBA63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3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29"/>
    </mc:Choice>
    <mc:Fallback xmlns="">
      <p:transition spd="slow" advTm="24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5584" objId="4"/>
        <p14:stopEvt time="164418" objId="4"/>
        <p14:playEvt time="247927" objId="4"/>
        <p14:stopEvt time="249029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BBA6B0-62D2-DF41-8154-33B5DE09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Motivators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1D745E-A470-1A4B-9AAF-84A6E83D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835273" cy="328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F43AB-42CE-B24B-A9CB-3696E016A2E7}"/>
              </a:ext>
            </a:extLst>
          </p:cNvPr>
          <p:cNvSpPr txBox="1"/>
          <p:nvPr/>
        </p:nvSpPr>
        <p:spPr>
          <a:xfrm>
            <a:off x="1763688" y="5877272"/>
            <a:ext cx="5835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Photo courtesy Canadian Broadcasting Corporation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E445C2-375B-E14D-AA0F-993CC4CB7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0"/>
    </mc:Choice>
    <mc:Fallback xmlns="">
      <p:transition spd="slow" advTm="13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DF324-2642-5E49-AB49-CA8901E98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2634343"/>
            <a:ext cx="4762872" cy="3450696"/>
          </a:xfrm>
        </p:spPr>
        <p:txBody>
          <a:bodyPr/>
          <a:lstStyle/>
          <a:p>
            <a:r>
              <a:rPr lang="en-US" dirty="0"/>
              <a:t>30 years of applying behavioural psychology to sustainability programs</a:t>
            </a:r>
          </a:p>
          <a:p>
            <a:r>
              <a:rPr lang="en-US" dirty="0"/>
              <a:t>International consultant</a:t>
            </a:r>
          </a:p>
          <a:p>
            <a:r>
              <a:rPr lang="en-US" dirty="0"/>
              <a:t>Solid Waste Manager for a local authority</a:t>
            </a:r>
          </a:p>
          <a:p>
            <a:r>
              <a:rPr lang="en-US" dirty="0"/>
              <a:t>Lives in Halifax, Nova Scotia, Canada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9913FD-6B32-3E44-BD26-1B8B150B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Ken Donnelly</a:t>
            </a:r>
            <a:br>
              <a:rPr lang="en-US" dirty="0"/>
            </a:br>
            <a:r>
              <a:rPr lang="en-US" dirty="0"/>
              <a:t>Beyond Attitude Consulting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068BE-7622-B14C-A384-0F7791DE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93773"/>
            <a:ext cx="2498877" cy="33318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FCAB2C-1085-D345-AAF2-50369B4C5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5"/>
    </mc:Choice>
    <mc:Fallback xmlns="">
      <p:transition spd="slow" advTm="2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564904"/>
            <a:ext cx="4829180" cy="4525962"/>
          </a:xfrm>
        </p:spPr>
        <p:txBody>
          <a:bodyPr/>
          <a:lstStyle/>
          <a:p>
            <a:r>
              <a:rPr lang="en-CA" dirty="0">
                <a:solidFill>
                  <a:srgbClr val="7F7F7F"/>
                </a:solidFill>
              </a:rPr>
              <a:t>Identify and remove barriers and promote benefits</a:t>
            </a:r>
          </a:p>
          <a:p>
            <a:r>
              <a:rPr lang="en-CA" b="1" dirty="0"/>
              <a:t>Secure promises</a:t>
            </a:r>
          </a:p>
          <a:p>
            <a:r>
              <a:rPr lang="en-CA" dirty="0">
                <a:solidFill>
                  <a:srgbClr val="7F7F7F"/>
                </a:solidFill>
              </a:rPr>
              <a:t>Provide reminders</a:t>
            </a:r>
          </a:p>
          <a:p>
            <a:r>
              <a:rPr lang="en-CA" dirty="0">
                <a:solidFill>
                  <a:srgbClr val="7F7F7F"/>
                </a:solidFill>
              </a:rPr>
              <a:t>Develop a social norm</a:t>
            </a:r>
          </a:p>
          <a:p>
            <a:endParaRPr lang="en-CA" dirty="0">
              <a:solidFill>
                <a:srgbClr val="7F7F7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Behaviour Change Steps</a:t>
            </a:r>
          </a:p>
        </p:txBody>
      </p:sp>
      <p:pic>
        <p:nvPicPr>
          <p:cNvPr id="6" name="Picture 5" descr="goal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96128"/>
            <a:ext cx="3353152" cy="335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982595-DAB9-4742-9489-77D0DCC3A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9"/>
    </mc:Choice>
    <mc:Fallback xmlns="">
      <p:transition spd="slow" advTm="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420888"/>
            <a:ext cx="4257675" cy="3157885"/>
          </a:xfrm>
          <a:ln/>
        </p:spPr>
        <p:txBody>
          <a:bodyPr/>
          <a:lstStyle/>
          <a:p>
            <a:r>
              <a:rPr lang="en-US" dirty="0"/>
              <a:t>People want to be seen to be consistent with what they say</a:t>
            </a:r>
          </a:p>
          <a:p>
            <a:r>
              <a:rPr lang="en-US" dirty="0"/>
              <a:t>Self-perception</a:t>
            </a:r>
          </a:p>
          <a:p>
            <a:pPr lvl="1"/>
            <a:r>
              <a:rPr lang="en-US" dirty="0"/>
              <a:t>I am a blood donor</a:t>
            </a:r>
          </a:p>
          <a:p>
            <a:pPr lvl="1"/>
            <a:r>
              <a:rPr lang="en-US" dirty="0"/>
              <a:t>I am a recycler</a:t>
            </a:r>
          </a:p>
          <a:p>
            <a:r>
              <a:rPr lang="en-US" dirty="0"/>
              <a:t>Change self-perception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330200" y="-3175"/>
            <a:ext cx="8562280" cy="1331913"/>
          </a:xfrm>
          <a:ln/>
        </p:spPr>
        <p:txBody>
          <a:bodyPr/>
          <a:lstStyle/>
          <a:p>
            <a:r>
              <a:rPr lang="en-US" sz="3600" dirty="0"/>
              <a:t>The CBSM Toolbox - Commitment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4008" y="2708920"/>
            <a:ext cx="4206875" cy="27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8855FD-2344-0B44-9FBA-BAAA894CC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6249"/>
      </p:ext>
    </p:extLst>
  </p:cSld>
  <p:clrMapOvr>
    <a:masterClrMapping/>
  </p:clrMapOvr>
  <p:transition spd="med" advTm="833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6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9592" y="2132856"/>
            <a:ext cx="7408333" cy="345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Commitments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6DF4A4-D072-6142-A746-B89779E03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72"/>
    </mc:Choice>
    <mc:Fallback xmlns="">
      <p:transition spd="slow" advTm="26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en-US" dirty="0"/>
              <a:t>Watch My Baby?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1267CC-23C4-B040-BA78-23DB82F64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060" y="1916832"/>
            <a:ext cx="5112568" cy="418492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0E57A2C-AF39-6D45-8D6B-7F1CA2DA13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4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4"/>
    </mc:Choice>
    <mc:Fallback xmlns="">
      <p:transition spd="slow" advTm="2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en-US" dirty="0"/>
              <a:t>Watch My Baby?</a:t>
            </a:r>
          </a:p>
        </p:txBody>
      </p:sp>
      <p:pic>
        <p:nvPicPr>
          <p:cNvPr id="5" name="watch_baby" descr="watch_baby">
            <a:hlinkClick r:id="" action="ppaction://media"/>
            <a:extLst>
              <a:ext uri="{FF2B5EF4-FFF2-40B4-BE49-F238E27FC236}">
                <a16:creationId xmlns:a16="http://schemas.microsoft.com/office/drawing/2014/main" id="{8E3F0D82-931E-2B4F-B0ED-F6C2298786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6288" y="1916832"/>
            <a:ext cx="5072112" cy="41527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FFD618-274A-3C49-A30C-82700C1139A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5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0"/>
    </mc:Choice>
    <mc:Fallback xmlns="">
      <p:transition spd="slow" advTm="9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40" objId="5"/>
        <p14:stopEvt time="91740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564904"/>
            <a:ext cx="4829180" cy="4525962"/>
          </a:xfrm>
        </p:spPr>
        <p:txBody>
          <a:bodyPr/>
          <a:lstStyle/>
          <a:p>
            <a:r>
              <a:rPr lang="en-CA" dirty="0">
                <a:solidFill>
                  <a:srgbClr val="7F7F7F"/>
                </a:solidFill>
              </a:rPr>
              <a:t>Identify and remove barriers and promote benefits</a:t>
            </a:r>
          </a:p>
          <a:p>
            <a:r>
              <a:rPr lang="en-CA" dirty="0">
                <a:solidFill>
                  <a:srgbClr val="7F7F7F"/>
                </a:solidFill>
              </a:rPr>
              <a:t>Secure promises</a:t>
            </a:r>
          </a:p>
          <a:p>
            <a:r>
              <a:rPr lang="en-CA" b="1" dirty="0"/>
              <a:t>Provide reminders</a:t>
            </a:r>
          </a:p>
          <a:p>
            <a:r>
              <a:rPr lang="en-CA" dirty="0">
                <a:solidFill>
                  <a:srgbClr val="7F7F7F"/>
                </a:solidFill>
              </a:rPr>
              <a:t>Develop a social norm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Behaviour Change Steps</a:t>
            </a:r>
          </a:p>
        </p:txBody>
      </p:sp>
      <p:pic>
        <p:nvPicPr>
          <p:cNvPr id="6" name="Picture 5" descr="goal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96128"/>
            <a:ext cx="3353152" cy="335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D00E74-AEC5-6C41-ACD8-451A77F07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7"/>
    </mc:Choice>
    <mc:Fallback xmlns="">
      <p:transition spd="slow" advTm="3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3600400" cy="5376862"/>
          </a:xfrm>
          <a:ln/>
        </p:spPr>
        <p:txBody>
          <a:bodyPr/>
          <a:lstStyle/>
          <a:p>
            <a:r>
              <a:rPr lang="en-US" dirty="0"/>
              <a:t>Clear and simple</a:t>
            </a:r>
          </a:p>
          <a:p>
            <a:r>
              <a:rPr lang="en-US" dirty="0"/>
              <a:t>In place where a decision is to be made</a:t>
            </a:r>
          </a:p>
          <a:p>
            <a:r>
              <a:rPr lang="en-US" dirty="0"/>
              <a:t>Provides info at right time</a:t>
            </a:r>
          </a:p>
          <a:p>
            <a:r>
              <a:rPr lang="en-US" dirty="0"/>
              <a:t>Is a reminder that supports other elements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Effective Reminders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4C9BAC-4E8B-2C45-AA8F-82E5358F4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2132856"/>
            <a:ext cx="4608512" cy="38884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799407-6269-AB43-A7AE-C13D6CAE0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59839"/>
      </p:ext>
    </p:extLst>
  </p:cSld>
  <p:clrMapOvr>
    <a:masterClrMapping/>
  </p:clrMapOvr>
  <p:transition spd="med" advTm="346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3864F-1C42-D84C-99F3-A3D7DCA9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Reminder</a:t>
            </a:r>
          </a:p>
        </p:txBody>
      </p:sp>
      <p:pic>
        <p:nvPicPr>
          <p:cNvPr id="7" name="Content Placeholder 6" descr="A picture containing toilet, indoor, seat, tiled&#10;&#10;Description automatically generated">
            <a:extLst>
              <a:ext uri="{FF2B5EF4-FFF2-40B4-BE49-F238E27FC236}">
                <a16:creationId xmlns:a16="http://schemas.microsoft.com/office/drawing/2014/main" id="{376655E0-7154-8641-B5CC-A601F189D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3816424" cy="5088567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3BB7CE-BB5A-894E-920D-7F6825EDE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31"/>
    </mc:Choice>
    <mc:Fallback xmlns="">
      <p:transition spd="slow" advTm="9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564904"/>
            <a:ext cx="4829180" cy="4525962"/>
          </a:xfrm>
        </p:spPr>
        <p:txBody>
          <a:bodyPr/>
          <a:lstStyle/>
          <a:p>
            <a:r>
              <a:rPr lang="en-CA" dirty="0">
                <a:solidFill>
                  <a:srgbClr val="7F7F7F"/>
                </a:solidFill>
              </a:rPr>
              <a:t>Identify and remove barriers and promote benefits</a:t>
            </a:r>
          </a:p>
          <a:p>
            <a:r>
              <a:rPr lang="en-CA" dirty="0">
                <a:solidFill>
                  <a:srgbClr val="7F7F7F"/>
                </a:solidFill>
              </a:rPr>
              <a:t>Secure promises</a:t>
            </a:r>
          </a:p>
          <a:p>
            <a:r>
              <a:rPr lang="en-CA" dirty="0">
                <a:solidFill>
                  <a:srgbClr val="7F7F7F"/>
                </a:solidFill>
              </a:rPr>
              <a:t>Provide reminders</a:t>
            </a:r>
          </a:p>
          <a:p>
            <a:r>
              <a:rPr lang="en-CA" b="1" dirty="0"/>
              <a:t>Develop a culture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Behaviour Change Steps</a:t>
            </a:r>
          </a:p>
        </p:txBody>
      </p:sp>
      <p:pic>
        <p:nvPicPr>
          <p:cNvPr id="6" name="Picture 5" descr="goal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96128"/>
            <a:ext cx="3353152" cy="335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01D355-DD0F-CC4E-9205-4F4270A5A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"/>
    </mc:Choice>
    <mc:Fallback xmlns="">
      <p:transition spd="slow" advTm="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ll-Curve-Innovation-Adoption-Lifecyc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91289"/>
            <a:ext cx="9144000" cy="60780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39DA9D-12C6-0A4A-8582-76014DBBA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65"/>
    </mc:Choice>
    <mc:Fallback xmlns="">
      <p:transition spd="slow" advTm="4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Doctors Washing Hands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714187"/>
              </p:ext>
            </p:extLst>
          </p:nvPr>
        </p:nvGraphicFramePr>
        <p:xfrm>
          <a:off x="755576" y="2132856"/>
          <a:ext cx="748087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48C898-EF2C-3F42-9256-46AB6ED3BC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806089"/>
      </p:ext>
    </p:extLst>
  </p:cSld>
  <p:clrMapOvr>
    <a:masterClrMapping/>
  </p:clrMapOvr>
  <p:transition spd="slow" advTm="60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5330AD-6674-DB4B-872A-B21405ADB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98" y="2675467"/>
            <a:ext cx="2691821" cy="2769757"/>
          </a:xfrm>
        </p:spPr>
        <p:txBody>
          <a:bodyPr>
            <a:normAutofit/>
          </a:bodyPr>
          <a:lstStyle/>
          <a:p>
            <a:r>
              <a:rPr lang="en-US" dirty="0"/>
              <a:t>Peer pressure is a powerful force</a:t>
            </a:r>
          </a:p>
          <a:p>
            <a:r>
              <a:rPr lang="en-US" dirty="0"/>
              <a:t>This fascinating experiment has been conducted many times over the years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8F29C5-2325-5E46-95CC-DD54B64D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Asch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B3F67-9201-3E4B-ABDD-A252707C8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675467"/>
            <a:ext cx="5323172" cy="30616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C286E5-29B0-5449-9468-6746E47E4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3"/>
    </mc:Choice>
    <mc:Fallback xmlns="">
      <p:transition spd="slow" advTm="2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Asch Experiment.mp4" descr="The Asch Experiment.mp4">
            <a:hlinkClick r:id="" action="ppaction://media"/>
            <a:extLst>
              <a:ext uri="{FF2B5EF4-FFF2-40B4-BE49-F238E27FC236}">
                <a16:creationId xmlns:a16="http://schemas.microsoft.com/office/drawing/2014/main" id="{3A854B29-F9D4-124B-839A-CB41232B258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1412776"/>
            <a:ext cx="8229600" cy="46290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C18BF-7EB1-4442-96B6-7BB143AC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Norm In Action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1E7FB6-79EE-5348-8AAF-E6D0D4517BD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7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9"/>
    </mc:Choice>
    <mc:Fallback xmlns="">
      <p:transition spd="slow" advTm="12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71" objId="4"/>
        <p14:stopEvt time="121696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4A007-13F1-EB42-9D51-CCB3DEB5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Norm Promotion</a:t>
            </a:r>
          </a:p>
        </p:txBody>
      </p:sp>
      <p:pic>
        <p:nvPicPr>
          <p:cNvPr id="3074" name="Picture 2" descr="Please Don&amp;#39;t Litter Sign Sticker – U.S. Custom Stickers">
            <a:extLst>
              <a:ext uri="{FF2B5EF4-FFF2-40B4-BE49-F238E27FC236}">
                <a16:creationId xmlns:a16="http://schemas.microsoft.com/office/drawing/2014/main" id="{C48CE590-3B19-DE49-8C49-FD1124DA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983860" cy="40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2AFBB2-87C0-6F4C-9A5E-33866A6DC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8"/>
    </mc:Choice>
    <mc:Fallback xmlns="">
      <p:transition spd="slow" advTm="9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564904"/>
            <a:ext cx="4829180" cy="4525962"/>
          </a:xfrm>
        </p:spPr>
        <p:txBody>
          <a:bodyPr/>
          <a:lstStyle/>
          <a:p>
            <a:r>
              <a:rPr lang="en-CA" dirty="0"/>
              <a:t>Identify and remove barriers and promote benefits</a:t>
            </a:r>
          </a:p>
          <a:p>
            <a:r>
              <a:rPr lang="en-CA" dirty="0"/>
              <a:t>Secure promises</a:t>
            </a:r>
          </a:p>
          <a:p>
            <a:r>
              <a:rPr lang="en-CA" dirty="0"/>
              <a:t>Provide reminders</a:t>
            </a:r>
          </a:p>
          <a:p>
            <a:r>
              <a:rPr lang="en-CA" dirty="0"/>
              <a:t>Develop a social norm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Behaviour Change Steps</a:t>
            </a:r>
          </a:p>
        </p:txBody>
      </p:sp>
      <p:pic>
        <p:nvPicPr>
          <p:cNvPr id="6" name="Picture 5" descr="goal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96128"/>
            <a:ext cx="3353152" cy="335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90E950-8F08-324A-9296-4C2FA5E97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0"/>
    </mc:Choice>
    <mc:Fallback xmlns="">
      <p:transition spd="slow" advTm="1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0ED6FB-A8EE-1348-8C8F-BCB24A58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passes?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13D339-826C-DA4E-A400-FE98A0FB4E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0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3"/>
    </mc:Choice>
    <mc:Fallback xmlns="">
      <p:transition spd="slow" advTm="5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ketball Awareness Test.mp4" descr="Basketball Awareness Test.mp4">
            <a:hlinkClick r:id="" action="ppaction://media"/>
            <a:extLst>
              <a:ext uri="{FF2B5EF4-FFF2-40B4-BE49-F238E27FC236}">
                <a16:creationId xmlns:a16="http://schemas.microsoft.com/office/drawing/2014/main" id="{5557AC97-56D7-C64F-8C1C-FC79F81919D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990" y="1844824"/>
            <a:ext cx="7772020" cy="437163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0ED6FB-A8EE-1348-8C8F-BCB24A58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passes?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8F0692-F4D3-D64D-B601-98133BC61FE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3"/>
    </mc:Choice>
    <mc:Fallback xmlns="">
      <p:transition spd="slow" advTm="6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06" objId="4"/>
        <p14:stopEvt time="67103" objId="4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2C5FEB-1A37-0B4C-9E3E-3818D729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stand out</a:t>
            </a:r>
          </a:p>
        </p:txBody>
      </p:sp>
      <p:pic>
        <p:nvPicPr>
          <p:cNvPr id="4102" name="Picture 6" descr="Signage Study">
            <a:extLst>
              <a:ext uri="{FF2B5EF4-FFF2-40B4-BE49-F238E27FC236}">
                <a16:creationId xmlns:a16="http://schemas.microsoft.com/office/drawing/2014/main" id="{09036343-F3E8-4D40-B313-095DFE85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16624" cy="43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599B3E-41C2-3E4D-A671-65CB9E1F2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67"/>
    </mc:Choice>
    <mc:Fallback xmlns="">
      <p:transition spd="slow" advTm="71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2492896"/>
            <a:ext cx="8579296" cy="3235800"/>
          </a:xfrm>
        </p:spPr>
        <p:txBody>
          <a:bodyPr anchor="ctr">
            <a:normAutofit fontScale="92500" lnSpcReduction="20000"/>
          </a:bodyPr>
          <a:lstStyle/>
          <a:p>
            <a:pPr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Ken Donnelly</a:t>
            </a:r>
          </a:p>
          <a:p>
            <a:pPr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Beyond Attitude Consulting</a:t>
            </a:r>
          </a:p>
          <a:p>
            <a:pPr>
              <a:buNone/>
            </a:pP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</a:rPr>
              <a:t>ken@beyondattitude.com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(902)223-6123</a:t>
            </a:r>
          </a:p>
          <a:p>
            <a:pPr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hlinkClick r:id="rId4"/>
              </a:rPr>
              <a:t>www.beyondattitude.com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</a:endParaRPr>
          </a:p>
          <a:p>
            <a:pPr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</a:rPr>
              <a:t>@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</a:rPr>
              <a:t>beyondattitude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</a:endParaRPr>
          </a:p>
          <a:p>
            <a:pPr>
              <a:buNone/>
            </a:pP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</a:rPr>
              <a:t>Facebook.com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</a:rPr>
              <a:t>/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</a:rPr>
              <a:t>beyondattitude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096000" cy="1143000"/>
          </a:xfrm>
        </p:spPr>
        <p:txBody>
          <a:bodyPr>
            <a:normAutofit/>
          </a:bodyPr>
          <a:lstStyle/>
          <a:p>
            <a:pPr algn="ctr"/>
            <a:r>
              <a:rPr lang="en-CA" sz="480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0CE21-E48A-E741-BBDF-2262B72E4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564904"/>
            <a:ext cx="2540000" cy="2540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92D6FB-4CD0-D54E-BF28-B9D062D8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1"/>
    </mc:Choice>
    <mc:Fallback xmlns="">
      <p:transition spd="slow" advTm="5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2015 study at 34 US hospitals…"/>
          <p:cNvSpPr txBox="1">
            <a:spLocks noGrp="1"/>
          </p:cNvSpPr>
          <p:nvPr>
            <p:ph type="body" idx="1"/>
          </p:nvPr>
        </p:nvSpPr>
        <p:spPr>
          <a:xfrm>
            <a:off x="118533" y="2676451"/>
            <a:ext cx="7519657" cy="34506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60604" indent="-260604" defTabSz="868680">
              <a:defRPr sz="2280"/>
            </a:pPr>
            <a:r>
              <a:rPr dirty="0"/>
              <a:t>2015 study at 34 US hospitals</a:t>
            </a:r>
          </a:p>
          <a:p>
            <a:pPr marL="260604" indent="-260604" defTabSz="868680">
              <a:defRPr sz="2280"/>
            </a:pPr>
            <a:r>
              <a:rPr dirty="0"/>
              <a:t>4,000+ caregivers (2/3 were nurses)</a:t>
            </a:r>
          </a:p>
          <a:p>
            <a:pPr marL="547449" lvl="1" indent="-260604" defTabSz="868680">
              <a:defRPr sz="2280"/>
            </a:pPr>
            <a:r>
              <a:rPr dirty="0"/>
              <a:t>14 million washing hands “opportunities”</a:t>
            </a:r>
          </a:p>
          <a:p>
            <a:pPr marL="547449" lvl="1" indent="-260604" defTabSz="868680">
              <a:defRPr sz="2280"/>
            </a:pPr>
            <a:r>
              <a:rPr dirty="0"/>
              <a:t>Only 50% compliance rate</a:t>
            </a:r>
          </a:p>
          <a:p>
            <a:pPr marL="547449" lvl="1" indent="-260604" defTabSz="868680">
              <a:defRPr sz="2280"/>
            </a:pPr>
            <a:r>
              <a:rPr dirty="0"/>
              <a:t>Worse in afternoon, when compliance dropped 38% from what it was in the morning</a:t>
            </a:r>
          </a:p>
          <a:p>
            <a:pPr marL="260604" indent="-260604" defTabSz="868680">
              <a:defRPr sz="2280"/>
            </a:pPr>
            <a:r>
              <a:rPr dirty="0"/>
              <a:t>Extrapolates to 600,000 unnecessary infections, 35,000 unnecessary deaths, and $12.5 billion in added costs in US annually</a:t>
            </a:r>
          </a:p>
        </p:txBody>
      </p:sp>
      <p:sp>
        <p:nvSpPr>
          <p:cNvPr id="345" name="Metrics of Hand-Washing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Metrics of Hand-Washing Study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290" y="2601469"/>
            <a:ext cx="2831210" cy="139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FDDC87-4E63-FC41-8968-DD46CC286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75"/>
    </mc:Choice>
    <mc:Fallback xmlns="">
      <p:transition spd="slow" advTm="7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AACF7-EA30-1241-AD16-02234906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rossing the Chasm A Closer Look at Disruptive Technology in Construction">
            <a:extLst>
              <a:ext uri="{FF2B5EF4-FFF2-40B4-BE49-F238E27FC236}">
                <a16:creationId xmlns:a16="http://schemas.microsoft.com/office/drawing/2014/main" id="{64021D12-5EFB-6745-8B4E-1F0E0DDF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834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D0DA28-CBA8-3247-9CEC-6FD7E9A21B5D}"/>
              </a:ext>
            </a:extLst>
          </p:cNvPr>
          <p:cNvGrpSpPr/>
          <p:nvPr/>
        </p:nvGrpSpPr>
        <p:grpSpPr>
          <a:xfrm>
            <a:off x="683568" y="2748584"/>
            <a:ext cx="2187884" cy="1109845"/>
            <a:chOff x="333214" y="3023057"/>
            <a:chExt cx="2917179" cy="147979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931DC4-B25B-0442-AF4E-5E06FCBB64D8}"/>
                </a:ext>
              </a:extLst>
            </p:cNvPr>
            <p:cNvSpPr/>
            <p:nvPr/>
          </p:nvSpPr>
          <p:spPr>
            <a:xfrm>
              <a:off x="333214" y="3023057"/>
              <a:ext cx="2007031" cy="96089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FD5BDAC3-D60D-CA41-B33B-4E08FA9C64CA}"/>
                </a:ext>
              </a:extLst>
            </p:cNvPr>
            <p:cNvSpPr txBox="1">
              <a:spLocks/>
            </p:cNvSpPr>
            <p:nvPr/>
          </p:nvSpPr>
          <p:spPr>
            <a:xfrm>
              <a:off x="450771" y="3023057"/>
              <a:ext cx="2799622" cy="147979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CA" sz="1950" dirty="0">
                  <a:solidFill>
                    <a:schemeClr val="bg1"/>
                  </a:solidFill>
                  <a:latin typeface="+mn-lt"/>
                </a:rPr>
                <a:t>Attitude and</a:t>
              </a:r>
            </a:p>
            <a:p>
              <a:pPr algn="l"/>
              <a:r>
                <a:rPr lang="en-CA" sz="1950" dirty="0">
                  <a:solidFill>
                    <a:schemeClr val="bg1"/>
                  </a:solidFill>
                  <a:latin typeface="+mn-lt"/>
                </a:rPr>
                <a:t> Awareness</a:t>
              </a:r>
              <a:br>
                <a:rPr lang="en-CA" sz="3000" dirty="0">
                  <a:solidFill>
                    <a:schemeClr val="tx2">
                      <a:lumMod val="75000"/>
                    </a:schemeClr>
                  </a:solidFill>
                </a:rPr>
              </a:br>
              <a:endParaRPr lang="en-CA" sz="3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B50921-5D4C-484D-8B0E-2F95A6C9D8BB}"/>
              </a:ext>
            </a:extLst>
          </p:cNvPr>
          <p:cNvSpPr/>
          <p:nvPr/>
        </p:nvSpPr>
        <p:spPr>
          <a:xfrm>
            <a:off x="6660232" y="2744764"/>
            <a:ext cx="1505273" cy="6842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Action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9A0708-EB3F-E145-ADC4-AA0973044F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7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04"/>
    </mc:Choice>
    <mc:Fallback xmlns="">
      <p:transition spd="slow" advTm="6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Intention-Action Gap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E32757D8-3D9F-4961-BFB9-CE80D0A73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875488"/>
              </p:ext>
            </p:extLst>
          </p:nvPr>
        </p:nvGraphicFramePr>
        <p:xfrm>
          <a:off x="872067" y="2675467"/>
          <a:ext cx="7408333" cy="345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054FD6-6B9D-6D44-B547-E6FB7E740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97"/>
    </mc:Choice>
    <mc:Fallback xmlns="">
      <p:transition spd="slow" advTm="10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ll-Curve-Innovation-Adoption-Lifecyc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91289"/>
            <a:ext cx="9144000" cy="60780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0D682C-2021-0143-ACD7-667FA809A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74"/>
    </mc:Choice>
    <mc:Fallback xmlns="">
      <p:transition spd="slow" advTm="277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564904"/>
            <a:ext cx="4829180" cy="4525962"/>
          </a:xfrm>
        </p:spPr>
        <p:txBody>
          <a:bodyPr/>
          <a:lstStyle/>
          <a:p>
            <a:r>
              <a:rPr lang="en-CA" dirty="0"/>
              <a:t>Identify and remove barriers and promote benefits</a:t>
            </a:r>
          </a:p>
          <a:p>
            <a:r>
              <a:rPr lang="en-CA" dirty="0"/>
              <a:t>Secure promises</a:t>
            </a:r>
          </a:p>
          <a:p>
            <a:r>
              <a:rPr lang="en-CA" dirty="0"/>
              <a:t>Provide reminders</a:t>
            </a:r>
          </a:p>
          <a:p>
            <a:r>
              <a:rPr lang="en-CA" dirty="0"/>
              <a:t>Develop a social norm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Behaviour Change Steps</a:t>
            </a:r>
          </a:p>
        </p:txBody>
      </p:sp>
      <p:pic>
        <p:nvPicPr>
          <p:cNvPr id="6" name="Picture 5" descr="goal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96128"/>
            <a:ext cx="3353152" cy="335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2A5B77-8C9C-184A-9219-1471CCF75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7"/>
    </mc:Choice>
    <mc:Fallback xmlns="">
      <p:transition spd="slow" advTm="4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564904"/>
            <a:ext cx="4829180" cy="4525962"/>
          </a:xfrm>
        </p:spPr>
        <p:txBody>
          <a:bodyPr/>
          <a:lstStyle/>
          <a:p>
            <a:r>
              <a:rPr lang="en-CA" b="1" dirty="0"/>
              <a:t>Identify and remove barriers and promote benefits</a:t>
            </a:r>
          </a:p>
          <a:p>
            <a:r>
              <a:rPr lang="en-CA" dirty="0">
                <a:solidFill>
                  <a:srgbClr val="7F7F7F"/>
                </a:solidFill>
              </a:rPr>
              <a:t>Secure promises</a:t>
            </a:r>
          </a:p>
          <a:p>
            <a:r>
              <a:rPr lang="en-CA" dirty="0">
                <a:solidFill>
                  <a:srgbClr val="7F7F7F"/>
                </a:solidFill>
              </a:rPr>
              <a:t>Provide reminders</a:t>
            </a:r>
          </a:p>
          <a:p>
            <a:r>
              <a:rPr lang="en-CA" dirty="0">
                <a:solidFill>
                  <a:srgbClr val="7F7F7F"/>
                </a:solidFill>
              </a:rPr>
              <a:t>Develop a social norm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Behaviour Change Steps</a:t>
            </a:r>
          </a:p>
        </p:txBody>
      </p:sp>
      <p:pic>
        <p:nvPicPr>
          <p:cNvPr id="6" name="Picture 5" descr="goal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96128"/>
            <a:ext cx="3353152" cy="335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A5C3C4-3CCE-464F-A39A-723079F45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0.5|10.8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2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yond Attitude Templat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Beyond Attitude Template.potx</Template>
  <TotalTime>0</TotalTime>
  <Words>550</Words>
  <Application>Microsoft Office PowerPoint</Application>
  <PresentationFormat>On-screen Show (4:3)</PresentationFormat>
  <Paragraphs>122</Paragraphs>
  <Slides>37</Slides>
  <Notes>4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Candara</vt:lpstr>
      <vt:lpstr>Lucida Sans Unicode</vt:lpstr>
      <vt:lpstr>Symbol</vt:lpstr>
      <vt:lpstr>Beyond Attitude Template</vt:lpstr>
      <vt:lpstr>Behavioural Psychology for Waste Management</vt:lpstr>
      <vt:lpstr>Ken Donnelly Beyond Attitude Consulting</vt:lpstr>
      <vt:lpstr>Doctors Washing Hands</vt:lpstr>
      <vt:lpstr>Metrics of Hand-Washing Study</vt:lpstr>
      <vt:lpstr>PowerPoint Presentation</vt:lpstr>
      <vt:lpstr>Intention-Action Gap</vt:lpstr>
      <vt:lpstr>PowerPoint Presentation</vt:lpstr>
      <vt:lpstr>Behaviour Change Steps</vt:lpstr>
      <vt:lpstr>Behaviour Change Steps</vt:lpstr>
      <vt:lpstr>Barrier and Benefits Identification</vt:lpstr>
      <vt:lpstr>Research Methods</vt:lpstr>
      <vt:lpstr>Barrier Removal</vt:lpstr>
      <vt:lpstr>Research Methods</vt:lpstr>
      <vt:lpstr>PowerPoint Presentation</vt:lpstr>
      <vt:lpstr>PowerPoint Presentation</vt:lpstr>
      <vt:lpstr>Waste Sorting Fail</vt:lpstr>
      <vt:lpstr>Removing Barriers</vt:lpstr>
      <vt:lpstr>Removing Barriers</vt:lpstr>
      <vt:lpstr>Motivators</vt:lpstr>
      <vt:lpstr>Behaviour Change Steps</vt:lpstr>
      <vt:lpstr>The CBSM Toolbox - Commitment</vt:lpstr>
      <vt:lpstr>Obtain Commitments</vt:lpstr>
      <vt:lpstr>Watch My Baby?</vt:lpstr>
      <vt:lpstr>Watch My Baby?</vt:lpstr>
      <vt:lpstr>Behaviour Change Steps</vt:lpstr>
      <vt:lpstr>Effective Reminders</vt:lpstr>
      <vt:lpstr>Effective Reminder</vt:lpstr>
      <vt:lpstr>Behaviour Change Steps</vt:lpstr>
      <vt:lpstr>PowerPoint Presentation</vt:lpstr>
      <vt:lpstr>Asch Experiment</vt:lpstr>
      <vt:lpstr>Social Norm In Action</vt:lpstr>
      <vt:lpstr>Social Norm Promotion</vt:lpstr>
      <vt:lpstr>Behaviour Change Steps</vt:lpstr>
      <vt:lpstr>How many passes?</vt:lpstr>
      <vt:lpstr>How many passes?</vt:lpstr>
      <vt:lpstr>Need to stand out</vt:lpstr>
      <vt:lpstr>Thank You</vt:lpstr>
    </vt:vector>
  </TitlesOfParts>
  <Manager/>
  <Company>Beyond Attitude Consulting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Stewardship - A Behaviour-Based Approach</dc:title>
  <dc:subject/>
  <dc:creator>Ken Donnelly</dc:creator>
  <cp:keywords/>
  <dc:description/>
  <cp:lastModifiedBy>Jim Baird</cp:lastModifiedBy>
  <cp:revision>266</cp:revision>
  <dcterms:created xsi:type="dcterms:W3CDTF">2010-02-23T13:35:33Z</dcterms:created>
  <dcterms:modified xsi:type="dcterms:W3CDTF">2021-11-28T12:30:04Z</dcterms:modified>
  <cp:category/>
</cp:coreProperties>
</file>