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venir" panose="02000503020000020003" pitchFamily="2" charset="0"/>
      <p:regular r:id="rId22"/>
      <p:italic r:id="rId23"/>
    </p:embeddedFont>
    <p:embeddedFont>
      <p:font typeface="Calibri" panose="020F050202020403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
      <p:font typeface="Rockwell" panose="02060603020205020403" pitchFamily="18"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0" autoAdjust="0"/>
    <p:restoredTop sz="94655"/>
  </p:normalViewPr>
  <p:slideViewPr>
    <p:cSldViewPr snapToGrid="0">
      <p:cViewPr varScale="1">
        <p:scale>
          <a:sx n="94" d="100"/>
          <a:sy n="94" d="100"/>
        </p:scale>
        <p:origin x="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1917cac8b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21917cac8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1917cac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1917c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1917cac8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21917cac8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1917cac8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21917cac8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1917cac8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121917cac8b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1917cac8b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1917cac8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1917cac8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1917cac8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1917cac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1917cac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1917cac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1917c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1917cac8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1917cac8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1917cac8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1917cac8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enutzerdefiniertes Layout">
  <p:cSld name="AUTOLAYOUT">
    <p:spTree>
      <p:nvGrpSpPr>
        <p:cNvPr id="1" name="Shape 100"/>
        <p:cNvGrpSpPr/>
        <p:nvPr/>
      </p:nvGrpSpPr>
      <p:grpSpPr>
        <a:xfrm>
          <a:off x="0" y="0"/>
          <a:ext cx="0" cy="0"/>
          <a:chOff x="0" y="0"/>
          <a:chExt cx="0" cy="0"/>
        </a:xfrm>
      </p:grpSpPr>
      <p:sp>
        <p:nvSpPr>
          <p:cNvPr id="101" name="Google Shape;101;p13"/>
          <p:cNvSpPr/>
          <p:nvPr/>
        </p:nvSpPr>
        <p:spPr>
          <a:xfrm>
            <a:off x="0" y="0"/>
            <a:ext cx="12192000" cy="6858000"/>
          </a:xfrm>
          <a:prstGeom prst="rect">
            <a:avLst/>
          </a:prstGeom>
          <a:solidFill>
            <a:srgbClr val="1129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02" name="Google Shape;102;p13"/>
          <p:cNvPicPr preferRelativeResize="0"/>
          <p:nvPr/>
        </p:nvPicPr>
        <p:blipFill rotWithShape="1">
          <a:blip r:embed="rId2">
            <a:alphaModFix/>
          </a:blip>
          <a:srcRect l="38684"/>
          <a:stretch/>
        </p:blipFill>
        <p:spPr>
          <a:xfrm>
            <a:off x="3055" y="1343133"/>
            <a:ext cx="1696133" cy="4171743"/>
          </a:xfrm>
          <a:prstGeom prst="rect">
            <a:avLst/>
          </a:prstGeom>
          <a:noFill/>
          <a:ln>
            <a:noFill/>
          </a:ln>
        </p:spPr>
      </p:pic>
      <p:sp>
        <p:nvSpPr>
          <p:cNvPr id="103" name="Google Shape;103;p13"/>
          <p:cNvSpPr txBox="1">
            <a:spLocks noGrp="1"/>
          </p:cNvSpPr>
          <p:nvPr>
            <p:ph type="ctrTitle"/>
          </p:nvPr>
        </p:nvSpPr>
        <p:spPr>
          <a:xfrm>
            <a:off x="2513000" y="948433"/>
            <a:ext cx="9263700" cy="1328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4000"/>
              <a:buNone/>
              <a:defRPr sz="4000">
                <a:solidFill>
                  <a:srgbClr val="FFFFFF"/>
                </a:solidFill>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104" name="Google Shape;104;p13"/>
          <p:cNvSpPr txBox="1">
            <a:spLocks noGrp="1"/>
          </p:cNvSpPr>
          <p:nvPr>
            <p:ph type="body" idx="1"/>
          </p:nvPr>
        </p:nvSpPr>
        <p:spPr>
          <a:xfrm>
            <a:off x="2513000" y="2434100"/>
            <a:ext cx="9263700" cy="36576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1000"/>
              </a:spcBef>
              <a:spcAft>
                <a:spcPts val="0"/>
              </a:spcAft>
              <a:buClr>
                <a:srgbClr val="FFFFFF"/>
              </a:buClr>
              <a:buSzPts val="2100"/>
              <a:buChar char="+"/>
              <a:defRPr sz="2100">
                <a:solidFill>
                  <a:srgbClr val="FFFFFF"/>
                </a:solidFill>
              </a:defRPr>
            </a:lvl1pPr>
            <a:lvl2pPr marL="914400" lvl="1" indent="-381000" algn="l">
              <a:lnSpc>
                <a:spcPct val="115000"/>
              </a:lnSpc>
              <a:spcBef>
                <a:spcPts val="2100"/>
              </a:spcBef>
              <a:spcAft>
                <a:spcPts val="0"/>
              </a:spcAft>
              <a:buClr>
                <a:srgbClr val="FFFFFF"/>
              </a:buClr>
              <a:buSzPts val="2400"/>
              <a:buChar char="+"/>
              <a:defRPr sz="1900">
                <a:solidFill>
                  <a:srgbClr val="FFFFFF"/>
                </a:solidFill>
              </a:defRPr>
            </a:lvl2pPr>
            <a:lvl3pPr marL="1371600" lvl="2" indent="-355600" algn="l">
              <a:lnSpc>
                <a:spcPct val="115000"/>
              </a:lnSpc>
              <a:spcBef>
                <a:spcPts val="2100"/>
              </a:spcBef>
              <a:spcAft>
                <a:spcPts val="0"/>
              </a:spcAft>
              <a:buClr>
                <a:srgbClr val="FFFFFF"/>
              </a:buClr>
              <a:buSzPts val="2000"/>
              <a:buChar char="+"/>
              <a:defRPr sz="1900">
                <a:solidFill>
                  <a:srgbClr val="FFFFFF"/>
                </a:solidFill>
              </a:defRPr>
            </a:lvl3pPr>
            <a:lvl4pPr marL="1828800" lvl="3" indent="-342900" algn="l">
              <a:lnSpc>
                <a:spcPct val="115000"/>
              </a:lnSpc>
              <a:spcBef>
                <a:spcPts val="2100"/>
              </a:spcBef>
              <a:spcAft>
                <a:spcPts val="0"/>
              </a:spcAft>
              <a:buClr>
                <a:srgbClr val="FFFFFF"/>
              </a:buClr>
              <a:buSzPts val="1800"/>
              <a:buChar char="+"/>
              <a:defRPr sz="1900">
                <a:solidFill>
                  <a:srgbClr val="FFFFFF"/>
                </a:solidFill>
              </a:defRPr>
            </a:lvl4pPr>
            <a:lvl5pPr marL="2286000" lvl="4" indent="-342900" algn="l">
              <a:lnSpc>
                <a:spcPct val="115000"/>
              </a:lnSpc>
              <a:spcBef>
                <a:spcPts val="2100"/>
              </a:spcBef>
              <a:spcAft>
                <a:spcPts val="0"/>
              </a:spcAft>
              <a:buClr>
                <a:srgbClr val="FFFFFF"/>
              </a:buClr>
              <a:buSzPts val="1800"/>
              <a:buChar char="+"/>
              <a:defRPr sz="1900">
                <a:solidFill>
                  <a:srgbClr val="FFFFFF"/>
                </a:solidFill>
              </a:defRPr>
            </a:lvl5pPr>
            <a:lvl6pPr marL="2743200" lvl="5" indent="-342900" algn="l">
              <a:lnSpc>
                <a:spcPct val="115000"/>
              </a:lnSpc>
              <a:spcBef>
                <a:spcPts val="2100"/>
              </a:spcBef>
              <a:spcAft>
                <a:spcPts val="0"/>
              </a:spcAft>
              <a:buClr>
                <a:srgbClr val="FFFFFF"/>
              </a:buClr>
              <a:buSzPts val="1800"/>
              <a:buChar char="•"/>
              <a:defRPr sz="1900">
                <a:solidFill>
                  <a:srgbClr val="FFFFFF"/>
                </a:solidFill>
              </a:defRPr>
            </a:lvl6pPr>
            <a:lvl7pPr marL="3200400" lvl="6" indent="-342900" algn="l">
              <a:lnSpc>
                <a:spcPct val="115000"/>
              </a:lnSpc>
              <a:spcBef>
                <a:spcPts val="2100"/>
              </a:spcBef>
              <a:spcAft>
                <a:spcPts val="0"/>
              </a:spcAft>
              <a:buClr>
                <a:srgbClr val="FFFFFF"/>
              </a:buClr>
              <a:buSzPts val="1800"/>
              <a:buChar char="•"/>
              <a:defRPr sz="1900">
                <a:solidFill>
                  <a:srgbClr val="FFFFFF"/>
                </a:solidFill>
              </a:defRPr>
            </a:lvl7pPr>
            <a:lvl8pPr marL="3657600" lvl="7" indent="-342900" algn="l">
              <a:lnSpc>
                <a:spcPct val="115000"/>
              </a:lnSpc>
              <a:spcBef>
                <a:spcPts val="2100"/>
              </a:spcBef>
              <a:spcAft>
                <a:spcPts val="0"/>
              </a:spcAft>
              <a:buClr>
                <a:srgbClr val="FFFFFF"/>
              </a:buClr>
              <a:buSzPts val="1800"/>
              <a:buChar char="•"/>
              <a:defRPr sz="1900">
                <a:solidFill>
                  <a:srgbClr val="FFFFFF"/>
                </a:solidFill>
              </a:defRPr>
            </a:lvl8pPr>
            <a:lvl9pPr marL="4114800" lvl="8" indent="-342900" algn="l">
              <a:lnSpc>
                <a:spcPct val="115000"/>
              </a:lnSpc>
              <a:spcBef>
                <a:spcPts val="2100"/>
              </a:spcBef>
              <a:spcAft>
                <a:spcPts val="2100"/>
              </a:spcAft>
              <a:buClr>
                <a:srgbClr val="FFFFFF"/>
              </a:buClr>
              <a:buSzPts val="1800"/>
              <a:buChar char="•"/>
              <a:defRPr sz="1900">
                <a:solidFill>
                  <a:srgbClr val="FFFFFF"/>
                </a:solidFill>
              </a:defRPr>
            </a:lvl9pPr>
          </a:lstStyle>
          <a:p>
            <a:endParaRPr/>
          </a:p>
        </p:txBody>
      </p:sp>
      <p:sp>
        <p:nvSpPr>
          <p:cNvPr id="105" name="Google Shape;105;p13"/>
          <p:cNvSpPr txBox="1">
            <a:spLocks noGrp="1"/>
          </p:cNvSpPr>
          <p:nvPr>
            <p:ph type="sldNum" idx="12"/>
          </p:nvPr>
        </p:nvSpPr>
        <p:spPr>
          <a:xfrm>
            <a:off x="11296610" y="6217622"/>
            <a:ext cx="731700" cy="524700"/>
          </a:xfrm>
          <a:prstGeom prst="rect">
            <a:avLst/>
          </a:prstGeom>
          <a:noFill/>
        </p:spPr>
        <p:txBody>
          <a:bodyPr spcFirstLastPara="1" wrap="square" lIns="91425" tIns="45700" rIns="91425" bIns="45700" anchor="ctr" anchorCtr="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rgbClr val="888888"/>
                </a:solidFill>
              </a:defRPr>
            </a:lvl1pPr>
            <a:lvl2pPr marL="914400" lvl="1" indent="-228600" algn="l">
              <a:lnSpc>
                <a:spcPct val="110000"/>
              </a:lnSpc>
              <a:spcBef>
                <a:spcPts val="500"/>
              </a:spcBef>
              <a:spcAft>
                <a:spcPts val="0"/>
              </a:spcAft>
              <a:buSzPts val="2000"/>
              <a:buNone/>
              <a:defRPr sz="2000">
                <a:solidFill>
                  <a:srgbClr val="888888"/>
                </a:solidFill>
              </a:defRPr>
            </a:lvl2pPr>
            <a:lvl3pPr marL="1371600" lvl="2" indent="-228600" algn="l">
              <a:lnSpc>
                <a:spcPct val="110000"/>
              </a:lnSpc>
              <a:spcBef>
                <a:spcPts val="500"/>
              </a:spcBef>
              <a:spcAft>
                <a:spcPts val="0"/>
              </a:spcAft>
              <a:buSzPts val="1800"/>
              <a:buNone/>
              <a:defRPr sz="1800">
                <a:solidFill>
                  <a:srgbClr val="888888"/>
                </a:solidFill>
              </a:defRPr>
            </a:lvl3pPr>
            <a:lvl4pPr marL="1828800" lvl="3" indent="-228600" algn="l">
              <a:lnSpc>
                <a:spcPct val="110000"/>
              </a:lnSpc>
              <a:spcBef>
                <a:spcPts val="500"/>
              </a:spcBef>
              <a:spcAft>
                <a:spcPts val="0"/>
              </a:spcAft>
              <a:buSzPts val="1600"/>
              <a:buNone/>
              <a:defRPr sz="1600">
                <a:solidFill>
                  <a:srgbClr val="888888"/>
                </a:solidFill>
              </a:defRPr>
            </a:lvl4pPr>
            <a:lvl5pPr marL="2286000" lvl="4" indent="-228600" algn="l">
              <a:lnSpc>
                <a:spcPct val="11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0"/>
          <p:cNvSpPr>
            <a:spLocks noGrp="1"/>
          </p:cNvSpPr>
          <p:nvPr>
            <p:ph type="pic" idx="2"/>
          </p:nvPr>
        </p:nvSpPr>
        <p:spPr>
          <a:xfrm>
            <a:off x="5183188" y="987425"/>
            <a:ext cx="6172200" cy="4873625"/>
          </a:xfrm>
          <a:prstGeom prst="rect">
            <a:avLst/>
          </a:prstGeom>
          <a:noFill/>
          <a:ln>
            <a:noFill/>
          </a:ln>
        </p:spPr>
      </p:sp>
      <p:sp>
        <p:nvSpPr>
          <p:cNvPr id="84" name="Google Shape;8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88952" cy="6858000"/>
          </a:xfrm>
          <a:prstGeom prst="rect">
            <a:avLst/>
          </a:prstGeom>
          <a:solidFill>
            <a:schemeClr val="lt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7" name="Google Shape;7;p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595959"/>
                </a:solidFill>
                <a:latin typeface="Avenir"/>
                <a:ea typeface="Avenir"/>
                <a:cs typeface="Avenir"/>
                <a:sym typeface="Avenir"/>
              </a:rPr>
              <a:t> </a:t>
            </a:r>
            <a:endParaRPr/>
          </a:p>
        </p:txBody>
      </p:sp>
      <p:sp>
        <p:nvSpPr>
          <p:cNvPr id="8" name="Google Shape;8;p1"/>
          <p:cNvSpPr/>
          <p:nvPr/>
        </p:nvSpPr>
        <p:spPr>
          <a:xfrm>
            <a:off x="10439256" y="6172200"/>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595959"/>
                </a:solidFill>
                <a:latin typeface="Avenir"/>
                <a:ea typeface="Avenir"/>
                <a:cs typeface="Avenir"/>
                <a:sym typeface="Avenir"/>
              </a:rPr>
              <a:t> </a:t>
            </a:r>
            <a:endParaRPr/>
          </a:p>
        </p:txBody>
      </p:sp>
      <p:sp>
        <p:nvSpPr>
          <p:cNvPr id="9" name="Google Shape;9;p1"/>
          <p:cNvSpPr/>
          <p:nvPr/>
        </p:nvSpPr>
        <p:spPr>
          <a:xfrm>
            <a:off x="7977352"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0" name="Google Shape;10;p1"/>
          <p:cNvGrpSpPr/>
          <p:nvPr/>
        </p:nvGrpSpPr>
        <p:grpSpPr>
          <a:xfrm>
            <a:off x="10849" y="15178"/>
            <a:ext cx="2198951" cy="3331254"/>
            <a:chOff x="4473129" y="923925"/>
            <a:chExt cx="3308947" cy="5012817"/>
          </a:xfrm>
        </p:grpSpPr>
        <p:sp>
          <p:nvSpPr>
            <p:cNvPr id="11" name="Google Shape;11;p1"/>
            <p:cNvSpPr/>
            <p:nvPr/>
          </p:nvSpPr>
          <p:spPr>
            <a:xfrm>
              <a:off x="4485988" y="924020"/>
              <a:ext cx="3296088" cy="5012722"/>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 name="Google Shape;12;p1"/>
            <p:cNvSpPr/>
            <p:nvPr/>
          </p:nvSpPr>
          <p:spPr>
            <a:xfrm>
              <a:off x="4473129" y="923925"/>
              <a:ext cx="2977477" cy="462714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 name="Google Shape;13;p1"/>
            <p:cNvSpPr/>
            <p:nvPr/>
          </p:nvSpPr>
          <p:spPr>
            <a:xfrm>
              <a:off x="4494561" y="923925"/>
              <a:ext cx="2356712" cy="4118991"/>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 name="Google Shape;14;p1"/>
            <p:cNvSpPr/>
            <p:nvPr/>
          </p:nvSpPr>
          <p:spPr>
            <a:xfrm>
              <a:off x="4473129" y="923925"/>
              <a:ext cx="2059193" cy="3980116"/>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 name="Google Shape;15;p1"/>
            <p:cNvSpPr/>
            <p:nvPr/>
          </p:nvSpPr>
          <p:spPr>
            <a:xfrm>
              <a:off x="4485131" y="1719357"/>
              <a:ext cx="743796" cy="2867501"/>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 name="Google Shape;16;p1"/>
            <p:cNvSpPr/>
            <p:nvPr/>
          </p:nvSpPr>
          <p:spPr>
            <a:xfrm>
              <a:off x="4473129" y="1912731"/>
              <a:ext cx="597294" cy="2543540"/>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 name="Google Shape;17;p1"/>
            <p:cNvSpPr/>
            <p:nvPr/>
          </p:nvSpPr>
          <p:spPr>
            <a:xfrm>
              <a:off x="4491417" y="2227197"/>
              <a:ext cx="389425" cy="2011236"/>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8" name="Google Shape;18;p1"/>
          <p:cNvGrpSpPr/>
          <p:nvPr/>
        </p:nvGrpSpPr>
        <p:grpSpPr>
          <a:xfrm>
            <a:off x="8610600" y="3276600"/>
            <a:ext cx="3529260" cy="3581399"/>
            <a:chOff x="4114800" y="1423987"/>
            <a:chExt cx="3961542" cy="4007547"/>
          </a:xfrm>
        </p:grpSpPr>
        <p:sp>
          <p:nvSpPr>
            <p:cNvPr id="19" name="Google Shape;19;p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 name="Google Shape;20;p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1" name="Google Shape;21;p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 name="Google Shape;22;p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 name="Google Shape;23;p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4" name="Google Shape;24;p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 name="Google Shape;25;p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7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6" name="Google Shape;2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400"/>
              <a:buFont typeface="Rockwell"/>
              <a:buNone/>
              <a:defRPr sz="44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chemeClr val="accent5"/>
              </a:buClr>
              <a:buSzPts val="2800"/>
              <a:buFont typeface="Avenir"/>
              <a:buChar char="+"/>
              <a:defRPr sz="2800" b="0" i="0" u="none" strike="noStrike" cap="none">
                <a:solidFill>
                  <a:schemeClr val="dk2"/>
                </a:solidFill>
                <a:latin typeface="Quattrocento Sans"/>
                <a:ea typeface="Quattrocento Sans"/>
                <a:cs typeface="Quattrocento Sans"/>
                <a:sym typeface="Quattrocento Sans"/>
              </a:defRPr>
            </a:lvl1pPr>
            <a:lvl2pPr marL="914400" marR="0" lvl="1" indent="-381000" algn="l" rtl="0">
              <a:lnSpc>
                <a:spcPct val="110000"/>
              </a:lnSpc>
              <a:spcBef>
                <a:spcPts val="500"/>
              </a:spcBef>
              <a:spcAft>
                <a:spcPts val="0"/>
              </a:spcAft>
              <a:buClr>
                <a:schemeClr val="accent5"/>
              </a:buClr>
              <a:buSzPts val="2400"/>
              <a:buFont typeface="Avenir"/>
              <a:buChar char="+"/>
              <a:defRPr sz="2400" b="0" i="0" u="none" strike="noStrike" cap="none">
                <a:solidFill>
                  <a:schemeClr val="dk2"/>
                </a:solidFill>
                <a:latin typeface="Quattrocento Sans"/>
                <a:ea typeface="Quattrocento Sans"/>
                <a:cs typeface="Quattrocento Sans"/>
                <a:sym typeface="Quattrocento Sans"/>
              </a:defRPr>
            </a:lvl2pPr>
            <a:lvl3pPr marL="1371600" marR="0" lvl="2" indent="-355600" algn="l" rtl="0">
              <a:lnSpc>
                <a:spcPct val="110000"/>
              </a:lnSpc>
              <a:spcBef>
                <a:spcPts val="500"/>
              </a:spcBef>
              <a:spcAft>
                <a:spcPts val="0"/>
              </a:spcAft>
              <a:buClr>
                <a:schemeClr val="accent5"/>
              </a:buClr>
              <a:buSzPts val="2000"/>
              <a:buFont typeface="Avenir"/>
              <a:buChar char="+"/>
              <a:defRPr sz="2000" b="0" i="0" u="none" strike="noStrike" cap="none">
                <a:solidFill>
                  <a:schemeClr val="dk2"/>
                </a:solidFill>
                <a:latin typeface="Quattrocento Sans"/>
                <a:ea typeface="Quattrocento Sans"/>
                <a:cs typeface="Quattrocento Sans"/>
                <a:sym typeface="Quattrocento Sans"/>
              </a:defRPr>
            </a:lvl3pPr>
            <a:lvl4pPr marL="1828800" marR="0" lvl="3"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4pPr>
            <a:lvl5pPr marL="2286000" marR="0" lvl="4"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8" name="Google Shape;2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cap="none">
                <a:solidFill>
                  <a:schemeClr val="accent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9" name="Google Shape;2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chemeClr val="accent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0" name="Google Shape;30;p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u="none" cap="none">
                <a:solidFill>
                  <a:schemeClr val="accent1"/>
                </a:solidFill>
                <a:latin typeface="Quattrocento Sans"/>
                <a:ea typeface="Quattrocento Sans"/>
                <a:cs typeface="Quattrocento Sans"/>
                <a:sym typeface="Quattrocento Sans"/>
              </a:defRPr>
            </a:lvl1pPr>
            <a:lvl2pPr marL="0" marR="0" lvl="1" indent="0" algn="r" rtl="0">
              <a:spcBef>
                <a:spcPts val="0"/>
              </a:spcBef>
              <a:buNone/>
              <a:defRPr sz="900" b="0" u="none" cap="none">
                <a:solidFill>
                  <a:schemeClr val="accent1"/>
                </a:solidFill>
                <a:latin typeface="Quattrocento Sans"/>
                <a:ea typeface="Quattrocento Sans"/>
                <a:cs typeface="Quattrocento Sans"/>
                <a:sym typeface="Quattrocento Sans"/>
              </a:defRPr>
            </a:lvl2pPr>
            <a:lvl3pPr marL="0" marR="0" lvl="2" indent="0" algn="r" rtl="0">
              <a:spcBef>
                <a:spcPts val="0"/>
              </a:spcBef>
              <a:buNone/>
              <a:defRPr sz="900" b="0" u="none" cap="none">
                <a:solidFill>
                  <a:schemeClr val="accent1"/>
                </a:solidFill>
                <a:latin typeface="Quattrocento Sans"/>
                <a:ea typeface="Quattrocento Sans"/>
                <a:cs typeface="Quattrocento Sans"/>
                <a:sym typeface="Quattrocento Sans"/>
              </a:defRPr>
            </a:lvl3pPr>
            <a:lvl4pPr marL="0" marR="0" lvl="3" indent="0" algn="r" rtl="0">
              <a:spcBef>
                <a:spcPts val="0"/>
              </a:spcBef>
              <a:buNone/>
              <a:defRPr sz="900" b="0" u="none" cap="none">
                <a:solidFill>
                  <a:schemeClr val="accent1"/>
                </a:solidFill>
                <a:latin typeface="Quattrocento Sans"/>
                <a:ea typeface="Quattrocento Sans"/>
                <a:cs typeface="Quattrocento Sans"/>
                <a:sym typeface="Quattrocento Sans"/>
              </a:defRPr>
            </a:lvl4pPr>
            <a:lvl5pPr marL="0" marR="0" lvl="4" indent="0" algn="r" rtl="0">
              <a:spcBef>
                <a:spcPts val="0"/>
              </a:spcBef>
              <a:buNone/>
              <a:defRPr sz="900" b="0" u="none" cap="none">
                <a:solidFill>
                  <a:schemeClr val="accent1"/>
                </a:solidFill>
                <a:latin typeface="Quattrocento Sans"/>
                <a:ea typeface="Quattrocento Sans"/>
                <a:cs typeface="Quattrocento Sans"/>
                <a:sym typeface="Quattrocento Sans"/>
              </a:defRPr>
            </a:lvl5pPr>
            <a:lvl6pPr marL="0" marR="0" lvl="5" indent="0" algn="r" rtl="0">
              <a:spcBef>
                <a:spcPts val="0"/>
              </a:spcBef>
              <a:buNone/>
              <a:defRPr sz="900" b="0" u="none" cap="none">
                <a:solidFill>
                  <a:schemeClr val="accent1"/>
                </a:solidFill>
                <a:latin typeface="Quattrocento Sans"/>
                <a:ea typeface="Quattrocento Sans"/>
                <a:cs typeface="Quattrocento Sans"/>
                <a:sym typeface="Quattrocento Sans"/>
              </a:defRPr>
            </a:lvl6pPr>
            <a:lvl7pPr marL="0" marR="0" lvl="6" indent="0" algn="r" rtl="0">
              <a:spcBef>
                <a:spcPts val="0"/>
              </a:spcBef>
              <a:buNone/>
              <a:defRPr sz="900" b="0" u="none" cap="none">
                <a:solidFill>
                  <a:schemeClr val="accent1"/>
                </a:solidFill>
                <a:latin typeface="Quattrocento Sans"/>
                <a:ea typeface="Quattrocento Sans"/>
                <a:cs typeface="Quattrocento Sans"/>
                <a:sym typeface="Quattrocento Sans"/>
              </a:defRPr>
            </a:lvl7pPr>
            <a:lvl8pPr marL="0" marR="0" lvl="7" indent="0" algn="r" rtl="0">
              <a:spcBef>
                <a:spcPts val="0"/>
              </a:spcBef>
              <a:buNone/>
              <a:defRPr sz="900" b="0" u="none" cap="none">
                <a:solidFill>
                  <a:schemeClr val="accent1"/>
                </a:solidFill>
                <a:latin typeface="Quattrocento Sans"/>
                <a:ea typeface="Quattrocento Sans"/>
                <a:cs typeface="Quattrocento Sans"/>
                <a:sym typeface="Quattrocento Sans"/>
              </a:defRPr>
            </a:lvl8pPr>
            <a:lvl9pPr marL="0" marR="0" lvl="8" indent="0" algn="r" rtl="0">
              <a:spcBef>
                <a:spcPts val="0"/>
              </a:spcBef>
              <a:buNone/>
              <a:defRPr sz="900" b="0" u="non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ations.europa.eu/en/publication-detail/-/publication/a7b4de0a-1070-11e8-9253-01aa75ed71a1/language-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4"/>
          <p:cNvSpPr/>
          <p:nvPr/>
        </p:nvSpPr>
        <p:spPr>
          <a:xfrm>
            <a:off x="0" y="0"/>
            <a:ext cx="12188952" cy="6858000"/>
          </a:xfrm>
          <a:prstGeom prst="rect">
            <a:avLst/>
          </a:prstGeom>
          <a:solidFill>
            <a:schemeClr val="l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Avenir"/>
              <a:ea typeface="Avenir"/>
              <a:cs typeface="Avenir"/>
              <a:sym typeface="Avenir"/>
            </a:endParaRPr>
          </a:p>
        </p:txBody>
      </p:sp>
      <p:sp>
        <p:nvSpPr>
          <p:cNvPr id="111" name="Google Shape;111;p14"/>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Avenir"/>
              <a:ea typeface="Avenir"/>
              <a:cs typeface="Avenir"/>
              <a:sym typeface="Avenir"/>
            </a:endParaRPr>
          </a:p>
        </p:txBody>
      </p:sp>
      <p:pic>
        <p:nvPicPr>
          <p:cNvPr id="112" name="Google Shape;112;p14"/>
          <p:cNvPicPr preferRelativeResize="0"/>
          <p:nvPr/>
        </p:nvPicPr>
        <p:blipFill rotWithShape="1">
          <a:blip r:embed="rId3">
            <a:alphaModFix/>
          </a:blip>
          <a:srcRect t="279" r="-1" b="-1"/>
          <a:stretch/>
        </p:blipFill>
        <p:spPr>
          <a:xfrm>
            <a:off x="20" y="10"/>
            <a:ext cx="12188932" cy="6856614"/>
          </a:xfrm>
          <a:prstGeom prst="rect">
            <a:avLst/>
          </a:prstGeom>
          <a:noFill/>
          <a:ln>
            <a:noFill/>
          </a:ln>
        </p:spPr>
      </p:pic>
      <p:sp>
        <p:nvSpPr>
          <p:cNvPr id="113" name="Google Shape;113;p14"/>
          <p:cNvSpPr/>
          <p:nvPr/>
        </p:nvSpPr>
        <p:spPr>
          <a:xfrm rot="10800000">
            <a:off x="-2307" y="3124200"/>
            <a:ext cx="12188952" cy="3732362"/>
          </a:xfrm>
          <a:prstGeom prst="rect">
            <a:avLst/>
          </a:prstGeom>
          <a:gradFill>
            <a:gsLst>
              <a:gs pos="0">
                <a:schemeClr val="dk1"/>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4" name="Google Shape;114;p14"/>
          <p:cNvSpPr txBox="1">
            <a:spLocks noGrp="1"/>
          </p:cNvSpPr>
          <p:nvPr>
            <p:ph type="ctrTitle"/>
          </p:nvPr>
        </p:nvSpPr>
        <p:spPr>
          <a:xfrm>
            <a:off x="996275" y="3688205"/>
            <a:ext cx="10190071" cy="129929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FFFFFF"/>
              </a:buClr>
              <a:buSzPts val="5400"/>
              <a:buFont typeface="Rockwell"/>
              <a:buNone/>
            </a:pPr>
            <a:r>
              <a:rPr lang="en-US" sz="5400">
                <a:solidFill>
                  <a:srgbClr val="FFFFFF"/>
                </a:solidFill>
              </a:rPr>
              <a:t>Social Entrepreneurship</a:t>
            </a:r>
            <a:endParaRPr/>
          </a:p>
        </p:txBody>
      </p:sp>
      <p:sp>
        <p:nvSpPr>
          <p:cNvPr id="115" name="Google Shape;115;p14"/>
          <p:cNvSpPr txBox="1">
            <a:spLocks noGrp="1"/>
          </p:cNvSpPr>
          <p:nvPr>
            <p:ph type="subTitle" idx="1"/>
          </p:nvPr>
        </p:nvSpPr>
        <p:spPr>
          <a:xfrm>
            <a:off x="1218708" y="5181306"/>
            <a:ext cx="9781327" cy="947784"/>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200"/>
              <a:buNone/>
            </a:pPr>
            <a:r>
              <a:rPr lang="en-US" sz="2200">
                <a:solidFill>
                  <a:srgbClr val="FFFFFF"/>
                </a:solidFill>
              </a:rPr>
              <a:t>Dr Fiona Henderson and Melissa Mesek</a:t>
            </a:r>
            <a:endParaRPr sz="2200">
              <a:solidFill>
                <a:srgbClr val="FFFFFF"/>
              </a:solidFill>
            </a:endParaRPr>
          </a:p>
        </p:txBody>
      </p:sp>
      <p:grpSp>
        <p:nvGrpSpPr>
          <p:cNvPr id="116" name="Google Shape;116;p14"/>
          <p:cNvGrpSpPr/>
          <p:nvPr/>
        </p:nvGrpSpPr>
        <p:grpSpPr>
          <a:xfrm>
            <a:off x="10849" y="15178"/>
            <a:ext cx="2198951" cy="3331254"/>
            <a:chOff x="4473129" y="923925"/>
            <a:chExt cx="3308947" cy="5012817"/>
          </a:xfrm>
        </p:grpSpPr>
        <p:sp>
          <p:nvSpPr>
            <p:cNvPr id="117" name="Google Shape;117;p14"/>
            <p:cNvSpPr/>
            <p:nvPr/>
          </p:nvSpPr>
          <p:spPr>
            <a:xfrm>
              <a:off x="4485988" y="924020"/>
              <a:ext cx="3296088" cy="5012722"/>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lt2">
                  <a:alpha val="49803"/>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8" name="Google Shape;118;p14"/>
            <p:cNvSpPr/>
            <p:nvPr/>
          </p:nvSpPr>
          <p:spPr>
            <a:xfrm>
              <a:off x="4473129" y="923925"/>
              <a:ext cx="2977477" cy="462714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lt2">
                  <a:alpha val="49803"/>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9" name="Google Shape;119;p14"/>
            <p:cNvSpPr/>
            <p:nvPr/>
          </p:nvSpPr>
          <p:spPr>
            <a:xfrm>
              <a:off x="4494561" y="923925"/>
              <a:ext cx="2356712" cy="4118991"/>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lt2">
                  <a:alpha val="49803"/>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0" name="Google Shape;120;p14"/>
            <p:cNvSpPr/>
            <p:nvPr/>
          </p:nvSpPr>
          <p:spPr>
            <a:xfrm>
              <a:off x="4473129" y="923925"/>
              <a:ext cx="2059193" cy="3980116"/>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lt2">
                  <a:alpha val="49803"/>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1" name="Google Shape;121;p14"/>
            <p:cNvSpPr/>
            <p:nvPr/>
          </p:nvSpPr>
          <p:spPr>
            <a:xfrm>
              <a:off x="4485131" y="1719357"/>
              <a:ext cx="743796" cy="2867501"/>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lt2">
                  <a:alpha val="49803"/>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2" name="Google Shape;122;p14"/>
            <p:cNvSpPr/>
            <p:nvPr/>
          </p:nvSpPr>
          <p:spPr>
            <a:xfrm>
              <a:off x="4473129" y="1912731"/>
              <a:ext cx="597294" cy="2543540"/>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lt2">
                  <a:alpha val="49803"/>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3" name="Google Shape;123;p14"/>
            <p:cNvSpPr/>
            <p:nvPr/>
          </p:nvSpPr>
          <p:spPr>
            <a:xfrm>
              <a:off x="4491417" y="2227197"/>
              <a:ext cx="389425" cy="2011236"/>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lt2">
                  <a:alpha val="49803"/>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24" name="Google Shape;124;p14"/>
          <p:cNvGrpSpPr/>
          <p:nvPr/>
        </p:nvGrpSpPr>
        <p:grpSpPr>
          <a:xfrm>
            <a:off x="7980400" y="3276601"/>
            <a:ext cx="4211600" cy="3581399"/>
            <a:chOff x="7980400" y="3276601"/>
            <a:chExt cx="4211600" cy="3581399"/>
          </a:xfrm>
        </p:grpSpPr>
        <p:grpSp>
          <p:nvGrpSpPr>
            <p:cNvPr id="125" name="Google Shape;125;p14"/>
            <p:cNvGrpSpPr/>
            <p:nvPr/>
          </p:nvGrpSpPr>
          <p:grpSpPr>
            <a:xfrm>
              <a:off x="8662740" y="3276601"/>
              <a:ext cx="3529260" cy="3581398"/>
              <a:chOff x="4114800" y="1423987"/>
              <a:chExt cx="3961542" cy="4007547"/>
            </a:xfrm>
          </p:grpSpPr>
          <p:sp>
            <p:nvSpPr>
              <p:cNvPr id="126" name="Google Shape;126;p14"/>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7" name="Google Shape;127;p14"/>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8" name="Google Shape;128;p14"/>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9" name="Google Shape;129;p14"/>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0" name="Google Shape;130;p14"/>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1" name="Google Shape;131;p14"/>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2" name="Google Shape;132;p14"/>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lt2">
                    <a:alpha val="3490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33" name="Google Shape;133;p14"/>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1977"/>
    </mc:Choice>
    <mc:Fallback xmlns="">
      <p:transition spd="slow" advTm="11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ctrTitle"/>
          </p:nvPr>
        </p:nvSpPr>
        <p:spPr>
          <a:xfrm>
            <a:off x="594375" y="8"/>
            <a:ext cx="9263700" cy="1328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The Radical Management Form</a:t>
            </a:r>
            <a:endParaRPr/>
          </a:p>
        </p:txBody>
      </p:sp>
      <p:sp>
        <p:nvSpPr>
          <p:cNvPr id="191" name="Google Shape;191;p23"/>
          <p:cNvSpPr txBox="1">
            <a:spLocks noGrp="1"/>
          </p:cNvSpPr>
          <p:nvPr>
            <p:ph type="body" idx="1"/>
          </p:nvPr>
        </p:nvSpPr>
        <p:spPr>
          <a:xfrm>
            <a:off x="1727450" y="1410650"/>
            <a:ext cx="10604100" cy="3575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600" dirty="0">
                <a:solidFill>
                  <a:schemeClr val="lt1"/>
                </a:solidFill>
                <a:latin typeface="Arial"/>
                <a:ea typeface="Arial"/>
                <a:cs typeface="Arial"/>
                <a:sym typeface="Arial"/>
              </a:rPr>
              <a:t>&gt; Radical management form in which conflict is not only tolerated, but welcomed openly, as it is perceived to help with driving social transformation and can be the key asset to finding solutions, encouraging creativity and spurring innovation. </a:t>
            </a:r>
            <a:endParaRPr sz="1600" dirty="0">
              <a:solidFill>
                <a:schemeClr val="lt1"/>
              </a:solidFill>
              <a:latin typeface="Arial"/>
              <a:ea typeface="Arial"/>
              <a:cs typeface="Arial"/>
              <a:sym typeface="Arial"/>
            </a:endParaRPr>
          </a:p>
          <a:p>
            <a:pPr marL="0" lvl="0" indent="0" algn="l" rtl="0">
              <a:lnSpc>
                <a:spcPct val="115000"/>
              </a:lnSpc>
              <a:spcBef>
                <a:spcPts val="2100"/>
              </a:spcBef>
              <a:spcAft>
                <a:spcPts val="0"/>
              </a:spcAft>
              <a:buNone/>
            </a:pPr>
            <a:r>
              <a:rPr lang="en-US" sz="1600" dirty="0">
                <a:solidFill>
                  <a:schemeClr val="lt1"/>
                </a:solidFill>
                <a:latin typeface="Arial"/>
                <a:ea typeface="Arial"/>
                <a:cs typeface="Arial"/>
                <a:sym typeface="Arial"/>
              </a:rPr>
              <a:t>&gt; The presence of open conflict marks a 'great' company (Collins, 2001, cited in Ridley-Duff and Bull, 2019, p. 311)</a:t>
            </a:r>
            <a:endParaRPr sz="1600" dirty="0">
              <a:solidFill>
                <a:schemeClr val="lt1"/>
              </a:solidFill>
              <a:latin typeface="Arial"/>
              <a:ea typeface="Arial"/>
              <a:cs typeface="Arial"/>
              <a:sym typeface="Arial"/>
            </a:endParaRPr>
          </a:p>
          <a:p>
            <a:pPr marL="0" lvl="0" indent="0" algn="l" rtl="0">
              <a:lnSpc>
                <a:spcPct val="115000"/>
              </a:lnSpc>
              <a:spcBef>
                <a:spcPts val="2100"/>
              </a:spcBef>
              <a:spcAft>
                <a:spcPts val="0"/>
              </a:spcAft>
              <a:buNone/>
            </a:pPr>
            <a:r>
              <a:rPr lang="en-US" sz="1600" dirty="0">
                <a:solidFill>
                  <a:schemeClr val="lt1"/>
                </a:solidFill>
                <a:latin typeface="Arial"/>
                <a:ea typeface="Arial"/>
                <a:cs typeface="Arial"/>
                <a:sym typeface="Arial"/>
              </a:rPr>
              <a:t>&gt; Managers and/or the executive suite do not assume that they have an automatic right to manage and rather delegates workers</a:t>
            </a:r>
            <a:endParaRPr sz="1600" dirty="0">
              <a:solidFill>
                <a:schemeClr val="lt1"/>
              </a:solidFill>
              <a:latin typeface="Arial"/>
              <a:ea typeface="Arial"/>
              <a:cs typeface="Arial"/>
              <a:sym typeface="Arial"/>
            </a:endParaRPr>
          </a:p>
          <a:p>
            <a:pPr marL="0" lvl="0" indent="0" algn="l" rtl="0">
              <a:lnSpc>
                <a:spcPct val="115000"/>
              </a:lnSpc>
              <a:spcBef>
                <a:spcPts val="2100"/>
              </a:spcBef>
              <a:spcAft>
                <a:spcPts val="0"/>
              </a:spcAft>
              <a:buNone/>
            </a:pPr>
            <a:r>
              <a:rPr lang="en-US" sz="1600" dirty="0">
                <a:solidFill>
                  <a:schemeClr val="lt1"/>
                </a:solidFill>
                <a:latin typeface="Arial"/>
                <a:ea typeface="Arial"/>
                <a:cs typeface="Arial"/>
                <a:sym typeface="Arial"/>
              </a:rPr>
              <a:t>&gt; One can notice that their values and attitudes as part of their </a:t>
            </a:r>
            <a:r>
              <a:rPr lang="en-US" sz="1600" dirty="0" err="1">
                <a:solidFill>
                  <a:schemeClr val="lt1"/>
                </a:solidFill>
                <a:latin typeface="Arial"/>
                <a:ea typeface="Arial"/>
                <a:cs typeface="Arial"/>
                <a:sym typeface="Arial"/>
              </a:rPr>
              <a:t>organisational</a:t>
            </a:r>
            <a:r>
              <a:rPr lang="en-US" sz="1600" dirty="0">
                <a:solidFill>
                  <a:schemeClr val="lt1"/>
                </a:solidFill>
                <a:latin typeface="Arial"/>
                <a:ea typeface="Arial"/>
                <a:cs typeface="Arial"/>
                <a:sym typeface="Arial"/>
              </a:rPr>
              <a:t> culture emerge over time</a:t>
            </a:r>
            <a:endParaRPr sz="1600" dirty="0">
              <a:solidFill>
                <a:schemeClr val="lt1"/>
              </a:solidFill>
              <a:latin typeface="Arial"/>
              <a:ea typeface="Arial"/>
              <a:cs typeface="Arial"/>
              <a:sym typeface="Arial"/>
            </a:endParaRPr>
          </a:p>
          <a:p>
            <a:pPr marL="0" lvl="0" indent="0" algn="l" rtl="0">
              <a:lnSpc>
                <a:spcPct val="115000"/>
              </a:lnSpc>
              <a:spcBef>
                <a:spcPts val="2100"/>
              </a:spcBef>
              <a:spcAft>
                <a:spcPts val="0"/>
              </a:spcAft>
              <a:buNone/>
            </a:pPr>
            <a:r>
              <a:rPr lang="en-US" sz="1600" dirty="0">
                <a:solidFill>
                  <a:schemeClr val="lt1"/>
                </a:solidFill>
                <a:latin typeface="Arial"/>
                <a:ea typeface="Arial"/>
                <a:cs typeface="Arial"/>
                <a:sym typeface="Arial"/>
              </a:rPr>
              <a:t>&gt; Conflict is mostly managed through discussion and debate in forums which are managed democratically and mediated with conflict resolution processes only </a:t>
            </a:r>
            <a:r>
              <a:rPr lang="en-US" sz="1600" dirty="0" err="1">
                <a:solidFill>
                  <a:schemeClr val="lt1"/>
                </a:solidFill>
                <a:latin typeface="Arial"/>
                <a:ea typeface="Arial"/>
                <a:cs typeface="Arial"/>
                <a:sym typeface="Arial"/>
              </a:rPr>
              <a:t>utilised</a:t>
            </a:r>
            <a:r>
              <a:rPr lang="en-US" sz="1600" dirty="0">
                <a:solidFill>
                  <a:schemeClr val="lt1"/>
                </a:solidFill>
                <a:latin typeface="Arial"/>
                <a:ea typeface="Arial"/>
                <a:cs typeface="Arial"/>
                <a:sym typeface="Arial"/>
              </a:rPr>
              <a:t> if they are absolutely needed</a:t>
            </a:r>
            <a:endParaRPr sz="1600" dirty="0">
              <a:solidFill>
                <a:schemeClr val="lt1"/>
              </a:solidFill>
              <a:latin typeface="Arial"/>
              <a:ea typeface="Arial"/>
              <a:cs typeface="Arial"/>
              <a:sym typeface="Arial"/>
            </a:endParaRPr>
          </a:p>
          <a:p>
            <a:pPr marL="0" lvl="0" indent="0" algn="l" rtl="0">
              <a:lnSpc>
                <a:spcPct val="115000"/>
              </a:lnSpc>
              <a:spcBef>
                <a:spcPts val="2100"/>
              </a:spcBef>
              <a:spcAft>
                <a:spcPts val="0"/>
              </a:spcAft>
              <a:buNone/>
            </a:pPr>
            <a:r>
              <a:rPr lang="en-US" sz="1600" dirty="0">
                <a:solidFill>
                  <a:schemeClr val="lt1"/>
                </a:solidFill>
                <a:latin typeface="Arial"/>
                <a:ea typeface="Arial"/>
                <a:cs typeface="Arial"/>
                <a:sym typeface="Arial"/>
              </a:rPr>
              <a:t>&gt; A consequence of the structures inherent in this management approach discussed above, their forums for debate and collective bargaining are integrated in the </a:t>
            </a:r>
            <a:r>
              <a:rPr lang="en-US" sz="1600" dirty="0" err="1">
                <a:solidFill>
                  <a:schemeClr val="lt1"/>
                </a:solidFill>
                <a:latin typeface="Arial"/>
                <a:ea typeface="Arial"/>
                <a:cs typeface="Arial"/>
                <a:sym typeface="Arial"/>
              </a:rPr>
              <a:t>organisation's</a:t>
            </a:r>
            <a:r>
              <a:rPr lang="en-US" sz="1600" dirty="0">
                <a:solidFill>
                  <a:schemeClr val="lt1"/>
                </a:solidFill>
                <a:latin typeface="Arial"/>
                <a:ea typeface="Arial"/>
                <a:cs typeface="Arial"/>
                <a:sym typeface="Arial"/>
              </a:rPr>
              <a:t> culture with a focus on active learning from trade unions and/or joint councils/sub-boards in the </a:t>
            </a:r>
            <a:r>
              <a:rPr lang="en-US" sz="1600" dirty="0" err="1">
                <a:solidFill>
                  <a:schemeClr val="lt1"/>
                </a:solidFill>
                <a:latin typeface="Arial"/>
                <a:ea typeface="Arial"/>
                <a:cs typeface="Arial"/>
                <a:sym typeface="Arial"/>
              </a:rPr>
              <a:t>organisation</a:t>
            </a:r>
            <a:endParaRPr sz="1600" dirty="0">
              <a:solidFill>
                <a:schemeClr val="lt1"/>
              </a:solidFill>
              <a:latin typeface="Arial"/>
              <a:ea typeface="Arial"/>
              <a:cs typeface="Arial"/>
              <a:sym typeface="Arial"/>
            </a:endParaRPr>
          </a:p>
          <a:p>
            <a:pPr marL="0" lvl="0" indent="0" algn="l" rtl="0">
              <a:lnSpc>
                <a:spcPct val="115000"/>
              </a:lnSpc>
              <a:spcBef>
                <a:spcPts val="2100"/>
              </a:spcBef>
              <a:spcAft>
                <a:spcPts val="2100"/>
              </a:spcAft>
              <a:buNone/>
            </a:pPr>
            <a:endParaRPr sz="1600" dirty="0">
              <a:solidFill>
                <a:schemeClr val="lt1"/>
              </a:solidFill>
              <a:latin typeface="Arial"/>
              <a:ea typeface="Arial"/>
              <a:cs typeface="Arial"/>
              <a:sym typeface="Arial"/>
            </a:endParaRPr>
          </a:p>
        </p:txBody>
      </p:sp>
      <p:sp>
        <p:nvSpPr>
          <p:cNvPr id="192" name="Google Shape;192;p23"/>
          <p:cNvSpPr txBox="1"/>
          <p:nvPr/>
        </p:nvSpPr>
        <p:spPr>
          <a:xfrm>
            <a:off x="2076575" y="6433275"/>
            <a:ext cx="30000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100">
                <a:solidFill>
                  <a:schemeClr val="lt1"/>
                </a:solidFill>
                <a:latin typeface="Times New Roman"/>
                <a:ea typeface="Times New Roman"/>
                <a:cs typeface="Times New Roman"/>
                <a:sym typeface="Times New Roman"/>
              </a:rPr>
              <a:t>Source: (Ridley-Duff and Bull, 2019)</a:t>
            </a: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98060"/>
    </mc:Choice>
    <mc:Fallback xmlns="">
      <p:transition spd="slow" advTm="980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ctrTitle"/>
          </p:nvPr>
        </p:nvSpPr>
        <p:spPr>
          <a:xfrm>
            <a:off x="481000" y="-445392"/>
            <a:ext cx="9263700" cy="1328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Framing of social enterprises</a:t>
            </a:r>
            <a:endParaRPr/>
          </a:p>
        </p:txBody>
      </p:sp>
      <p:sp>
        <p:nvSpPr>
          <p:cNvPr id="198" name="Google Shape;198;p24"/>
          <p:cNvSpPr txBox="1">
            <a:spLocks noGrp="1"/>
          </p:cNvSpPr>
          <p:nvPr>
            <p:ph type="body" idx="1"/>
          </p:nvPr>
        </p:nvSpPr>
        <p:spPr>
          <a:xfrm>
            <a:off x="2513000" y="2434100"/>
            <a:ext cx="9263700" cy="3657600"/>
          </a:xfrm>
          <a:prstGeom prst="rect">
            <a:avLst/>
          </a:prstGeom>
        </p:spPr>
        <p:txBody>
          <a:bodyPr spcFirstLastPara="1" wrap="square" lIns="91425" tIns="45700" rIns="91425" bIns="45700" anchor="t" anchorCtr="0">
            <a:normAutofit/>
          </a:bodyPr>
          <a:lstStyle/>
          <a:p>
            <a:pPr marL="0" lvl="0" indent="0" algn="l" rtl="0">
              <a:spcBef>
                <a:spcPts val="1000"/>
              </a:spcBef>
              <a:spcAft>
                <a:spcPts val="2100"/>
              </a:spcAft>
              <a:buNone/>
            </a:pPr>
            <a:endParaRPr/>
          </a:p>
        </p:txBody>
      </p:sp>
      <p:pic>
        <p:nvPicPr>
          <p:cNvPr id="199" name="Google Shape;199;p24"/>
          <p:cNvPicPr preferRelativeResize="0"/>
          <p:nvPr/>
        </p:nvPicPr>
        <p:blipFill>
          <a:blip r:embed="rId3">
            <a:alphaModFix/>
          </a:blip>
          <a:stretch>
            <a:fillRect/>
          </a:stretch>
        </p:blipFill>
        <p:spPr>
          <a:xfrm>
            <a:off x="1957625" y="1259652"/>
            <a:ext cx="9904249" cy="4593750"/>
          </a:xfrm>
          <a:prstGeom prst="rect">
            <a:avLst/>
          </a:prstGeom>
          <a:noFill/>
          <a:ln>
            <a:noFill/>
          </a:ln>
        </p:spPr>
      </p:pic>
      <p:sp>
        <p:nvSpPr>
          <p:cNvPr id="200" name="Google Shape;200;p24"/>
          <p:cNvSpPr txBox="1"/>
          <p:nvPr/>
        </p:nvSpPr>
        <p:spPr>
          <a:xfrm>
            <a:off x="2513000" y="6230350"/>
            <a:ext cx="534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Quattrocento Sans"/>
                <a:ea typeface="Quattrocento Sans"/>
                <a:cs typeface="Quattrocento Sans"/>
                <a:sym typeface="Quattrocento Sans"/>
              </a:rPr>
              <a:t>Source: (Hervieux and Voltan, 2018, p. 288)</a:t>
            </a:r>
            <a:endParaRPr>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slow" p14:dur="2000" advTm="110138"/>
    </mc:Choice>
    <mc:Fallback xmlns="">
      <p:transition spd="slow" advTm="11013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ctrTitle"/>
          </p:nvPr>
        </p:nvSpPr>
        <p:spPr>
          <a:xfrm>
            <a:off x="749700" y="75158"/>
            <a:ext cx="9263700" cy="1328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US" sz="2400"/>
              <a:t>Differences between social enterprises and for-profit organisations</a:t>
            </a:r>
            <a:endParaRPr sz="2400"/>
          </a:p>
        </p:txBody>
      </p:sp>
      <p:sp>
        <p:nvSpPr>
          <p:cNvPr id="206" name="Google Shape;206;p25"/>
          <p:cNvSpPr txBox="1">
            <a:spLocks noGrp="1"/>
          </p:cNvSpPr>
          <p:nvPr>
            <p:ph type="body" idx="1"/>
          </p:nvPr>
        </p:nvSpPr>
        <p:spPr>
          <a:xfrm>
            <a:off x="2193925" y="1258575"/>
            <a:ext cx="9263700" cy="3657600"/>
          </a:xfrm>
          <a:prstGeom prst="rect">
            <a:avLst/>
          </a:prstGeom>
          <a:noFill/>
          <a:ln>
            <a:noFill/>
          </a:ln>
        </p:spPr>
        <p:txBody>
          <a:bodyPr spcFirstLastPara="1" wrap="square" lIns="91425" tIns="45700" rIns="91425" bIns="45700" anchor="t" anchorCtr="0">
            <a:noAutofit/>
          </a:bodyPr>
          <a:lstStyle/>
          <a:p>
            <a:pPr marL="228600" lvl="0" indent="-152400" algn="l" rtl="0">
              <a:lnSpc>
                <a:spcPct val="110000"/>
              </a:lnSpc>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Social entrepreneurs:</a:t>
            </a:r>
            <a:endParaRPr sz="1600">
              <a:solidFill>
                <a:schemeClr val="lt1"/>
              </a:solidFill>
              <a:latin typeface="Arial"/>
              <a:ea typeface="Arial"/>
              <a:cs typeface="Arial"/>
              <a:sym typeface="Arial"/>
            </a:endParaRPr>
          </a:p>
          <a:p>
            <a:pPr marL="228600" lvl="0" indent="-152400" algn="l" rtl="0">
              <a:lnSpc>
                <a:spcPct val="110000"/>
              </a:lnSpc>
              <a:spcBef>
                <a:spcPts val="1000"/>
              </a:spcBef>
              <a:spcAft>
                <a:spcPts val="0"/>
              </a:spcAft>
              <a:buClr>
                <a:schemeClr val="lt1"/>
              </a:buClr>
              <a:buSzPts val="1600"/>
              <a:buFont typeface="Arial"/>
              <a:buChar char="-"/>
            </a:pPr>
            <a:r>
              <a:rPr lang="en-US" sz="1600">
                <a:solidFill>
                  <a:schemeClr val="lt1"/>
                </a:solidFill>
                <a:latin typeface="Arial"/>
                <a:ea typeface="Arial"/>
                <a:cs typeface="Arial"/>
                <a:sym typeface="Arial"/>
              </a:rPr>
              <a:t>High levels of empathy and need for social justice</a:t>
            </a:r>
            <a:endParaRPr sz="1600">
              <a:solidFill>
                <a:schemeClr val="lt1"/>
              </a:solidFill>
              <a:latin typeface="Arial"/>
              <a:ea typeface="Arial"/>
              <a:cs typeface="Arial"/>
              <a:sym typeface="Arial"/>
            </a:endParaRPr>
          </a:p>
          <a:p>
            <a:pPr marL="0" lvl="0" indent="0" algn="l" rtl="0">
              <a:lnSpc>
                <a:spcPct val="110000"/>
              </a:lnSpc>
              <a:spcBef>
                <a:spcPts val="1000"/>
              </a:spcBef>
              <a:spcAft>
                <a:spcPts val="0"/>
              </a:spcAft>
              <a:buNone/>
            </a:pPr>
            <a:r>
              <a:rPr lang="en-US" sz="1600">
                <a:solidFill>
                  <a:schemeClr val="lt1"/>
                </a:solidFill>
                <a:latin typeface="Arial"/>
                <a:ea typeface="Arial"/>
                <a:cs typeface="Arial"/>
                <a:sym typeface="Arial"/>
              </a:rPr>
              <a:t> - Motivations behind creating and sustaining change</a:t>
            </a:r>
            <a:endParaRPr sz="1600">
              <a:solidFill>
                <a:schemeClr val="lt1"/>
              </a:solidFill>
              <a:latin typeface="Arial"/>
              <a:ea typeface="Arial"/>
              <a:cs typeface="Arial"/>
              <a:sym typeface="Arial"/>
            </a:endParaRPr>
          </a:p>
          <a:p>
            <a:pPr marL="0" lvl="0" indent="0" algn="l" rtl="0">
              <a:lnSpc>
                <a:spcPct val="110000"/>
              </a:lnSpc>
              <a:spcBef>
                <a:spcPts val="1000"/>
              </a:spcBef>
              <a:spcAft>
                <a:spcPts val="0"/>
              </a:spcAft>
              <a:buNone/>
            </a:pPr>
            <a:r>
              <a:rPr lang="en-US" sz="1600">
                <a:solidFill>
                  <a:schemeClr val="lt1"/>
                </a:solidFill>
                <a:latin typeface="Arial"/>
                <a:ea typeface="Arial"/>
                <a:cs typeface="Arial"/>
                <a:sym typeface="Arial"/>
              </a:rPr>
              <a:t> - Values more focused  impact within a community</a:t>
            </a:r>
            <a:endParaRPr sz="1600">
              <a:solidFill>
                <a:schemeClr val="lt1"/>
              </a:solidFill>
              <a:latin typeface="Arial"/>
              <a:ea typeface="Arial"/>
              <a:cs typeface="Arial"/>
              <a:sym typeface="Arial"/>
            </a:endParaRPr>
          </a:p>
          <a:p>
            <a:pPr marL="0" lvl="0" indent="0" algn="l" rtl="0">
              <a:lnSpc>
                <a:spcPct val="110000"/>
              </a:lnSpc>
              <a:spcBef>
                <a:spcPts val="1000"/>
              </a:spcBef>
              <a:spcAft>
                <a:spcPts val="0"/>
              </a:spcAft>
              <a:buNone/>
            </a:pPr>
            <a:r>
              <a:rPr lang="en-US" sz="1600">
                <a:solidFill>
                  <a:schemeClr val="lt1"/>
                </a:solidFill>
                <a:latin typeface="Arial"/>
                <a:ea typeface="Arial"/>
                <a:cs typeface="Arial"/>
                <a:sym typeface="Arial"/>
              </a:rPr>
              <a:t>- long-term change as a time frame </a:t>
            </a:r>
            <a:endParaRPr sz="1600">
              <a:solidFill>
                <a:schemeClr val="lt1"/>
              </a:solidFill>
              <a:latin typeface="Arial"/>
              <a:ea typeface="Arial"/>
              <a:cs typeface="Arial"/>
              <a:sym typeface="Arial"/>
            </a:endParaRPr>
          </a:p>
          <a:p>
            <a:pPr marL="0" lvl="0" indent="0" algn="l" rtl="0">
              <a:lnSpc>
                <a:spcPct val="110000"/>
              </a:lnSpc>
              <a:spcBef>
                <a:spcPts val="1000"/>
              </a:spcBef>
              <a:spcAft>
                <a:spcPts val="0"/>
              </a:spcAft>
              <a:buNone/>
            </a:pPr>
            <a:r>
              <a:rPr lang="en-US" sz="1600">
                <a:solidFill>
                  <a:schemeClr val="lt1"/>
                </a:solidFill>
                <a:latin typeface="Arial"/>
                <a:ea typeface="Arial"/>
                <a:cs typeface="Arial"/>
                <a:sym typeface="Arial"/>
              </a:rPr>
              <a:t>- Core of business is driven by the need for social change</a:t>
            </a:r>
            <a:endParaRPr sz="1600">
              <a:solidFill>
                <a:schemeClr val="lt1"/>
              </a:solidFill>
              <a:latin typeface="Arial"/>
              <a:ea typeface="Arial"/>
              <a:cs typeface="Arial"/>
              <a:sym typeface="Arial"/>
            </a:endParaRPr>
          </a:p>
          <a:p>
            <a:pPr marL="0" lvl="0" indent="0" algn="l" rtl="0">
              <a:spcBef>
                <a:spcPts val="1200"/>
              </a:spcBef>
              <a:spcAft>
                <a:spcPts val="0"/>
              </a:spcAft>
              <a:buNone/>
            </a:pPr>
            <a:r>
              <a:rPr lang="en-US" sz="1600">
                <a:solidFill>
                  <a:schemeClr val="lt1"/>
                </a:solidFill>
                <a:latin typeface="Arial"/>
                <a:ea typeface="Arial"/>
                <a:cs typeface="Arial"/>
                <a:sym typeface="Arial"/>
              </a:rPr>
              <a:t> - Reliance on a network of stakeholders and outside resources (such as grant funding from external sources) to fulfil their promises on impacting their community or society</a:t>
            </a:r>
            <a:endParaRPr sz="1600">
              <a:solidFill>
                <a:schemeClr val="lt1"/>
              </a:solidFill>
              <a:latin typeface="Arial"/>
              <a:ea typeface="Arial"/>
              <a:cs typeface="Arial"/>
              <a:sym typeface="Arial"/>
            </a:endParaRPr>
          </a:p>
          <a:p>
            <a:pPr marL="228600" lvl="0" indent="-50800" algn="l" rtl="0">
              <a:lnSpc>
                <a:spcPct val="110000"/>
              </a:lnSpc>
              <a:spcBef>
                <a:spcPts val="1000"/>
              </a:spcBef>
              <a:spcAft>
                <a:spcPts val="0"/>
              </a:spcAft>
              <a:buSzPts val="2800"/>
              <a:buFont typeface="Quattrocento Sans"/>
              <a:buNone/>
            </a:pPr>
            <a:endParaRPr sz="1600">
              <a:solidFill>
                <a:schemeClr val="lt1"/>
              </a:solidFill>
              <a:latin typeface="Arial"/>
              <a:ea typeface="Arial"/>
              <a:cs typeface="Arial"/>
              <a:sym typeface="Arial"/>
            </a:endParaRPr>
          </a:p>
          <a:p>
            <a:pPr marL="228600" lvl="0" indent="-152400" algn="l" rtl="0">
              <a:lnSpc>
                <a:spcPct val="110000"/>
              </a:lnSpc>
              <a:spcBef>
                <a:spcPts val="1000"/>
              </a:spcBef>
              <a:spcAft>
                <a:spcPts val="0"/>
              </a:spcAft>
              <a:buClr>
                <a:schemeClr val="lt1"/>
              </a:buClr>
              <a:buSzPts val="1600"/>
              <a:buFont typeface="Arial"/>
              <a:buChar char="+"/>
            </a:pPr>
            <a:r>
              <a:rPr lang="en-US" sz="1600">
                <a:solidFill>
                  <a:schemeClr val="lt1"/>
                </a:solidFill>
                <a:latin typeface="Arial"/>
                <a:ea typeface="Arial"/>
                <a:cs typeface="Arial"/>
                <a:sym typeface="Arial"/>
              </a:rPr>
              <a:t>For-profit organisations:</a:t>
            </a:r>
            <a:endParaRPr sz="1600">
              <a:solidFill>
                <a:schemeClr val="lt1"/>
              </a:solidFill>
              <a:latin typeface="Arial"/>
              <a:ea typeface="Arial"/>
              <a:cs typeface="Arial"/>
              <a:sym typeface="Arial"/>
            </a:endParaRPr>
          </a:p>
          <a:p>
            <a:pPr marL="228600" lvl="0" indent="-152400" algn="l" rtl="0">
              <a:lnSpc>
                <a:spcPct val="110000"/>
              </a:lnSpc>
              <a:spcBef>
                <a:spcPts val="1000"/>
              </a:spcBef>
              <a:spcAft>
                <a:spcPts val="0"/>
              </a:spcAft>
              <a:buClr>
                <a:schemeClr val="lt1"/>
              </a:buClr>
              <a:buSzPts val="1600"/>
              <a:buFont typeface="Arial"/>
              <a:buChar char="-"/>
            </a:pPr>
            <a:r>
              <a:rPr lang="en-US" sz="1600">
                <a:solidFill>
                  <a:schemeClr val="lt1"/>
                </a:solidFill>
                <a:latin typeface="Arial"/>
                <a:ea typeface="Arial"/>
                <a:cs typeface="Arial"/>
                <a:sym typeface="Arial"/>
              </a:rPr>
              <a:t>Main focus on financial returns and profits</a:t>
            </a:r>
            <a:endParaRPr sz="1600">
              <a:solidFill>
                <a:schemeClr val="lt1"/>
              </a:solidFill>
              <a:latin typeface="Arial"/>
              <a:ea typeface="Arial"/>
              <a:cs typeface="Arial"/>
              <a:sym typeface="Arial"/>
            </a:endParaRPr>
          </a:p>
          <a:p>
            <a:pPr marL="228600" lvl="0" indent="-152400" algn="l" rtl="0">
              <a:lnSpc>
                <a:spcPct val="110000"/>
              </a:lnSpc>
              <a:spcBef>
                <a:spcPts val="1000"/>
              </a:spcBef>
              <a:spcAft>
                <a:spcPts val="0"/>
              </a:spcAft>
              <a:buClr>
                <a:schemeClr val="lt1"/>
              </a:buClr>
              <a:buSzPts val="1600"/>
              <a:buFont typeface="Arial"/>
              <a:buChar char="-"/>
            </a:pPr>
            <a:r>
              <a:rPr lang="en-US" sz="1600">
                <a:solidFill>
                  <a:schemeClr val="lt1"/>
                </a:solidFill>
                <a:latin typeface="Arial"/>
                <a:ea typeface="Arial"/>
                <a:cs typeface="Arial"/>
                <a:sym typeface="Arial"/>
              </a:rPr>
              <a:t>Sometimes include a corporate social responsibility (CSR) mission on the side</a:t>
            </a:r>
            <a:endParaRPr sz="1600">
              <a:solidFill>
                <a:schemeClr val="lt1"/>
              </a:solidFill>
              <a:latin typeface="Arial"/>
              <a:ea typeface="Arial"/>
              <a:cs typeface="Arial"/>
              <a:sym typeface="Arial"/>
            </a:endParaRPr>
          </a:p>
          <a:p>
            <a:pPr marL="228600" lvl="0" indent="-15240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Senior executive team as well as a suite of managers and below those, key workers, to deliver promise to end-customer</a:t>
            </a:r>
            <a:endParaRPr sz="1600">
              <a:solidFill>
                <a:schemeClr val="lt1"/>
              </a:solidFill>
              <a:latin typeface="Arial"/>
              <a:ea typeface="Arial"/>
              <a:cs typeface="Arial"/>
              <a:sym typeface="Arial"/>
            </a:endParaRPr>
          </a:p>
          <a:p>
            <a:pPr marL="0" lvl="0" indent="0" algn="l" rtl="0">
              <a:lnSpc>
                <a:spcPct val="110000"/>
              </a:lnSpc>
              <a:spcBef>
                <a:spcPts val="1000"/>
              </a:spcBef>
              <a:spcAft>
                <a:spcPts val="0"/>
              </a:spcAft>
              <a:buNone/>
            </a:pPr>
            <a:r>
              <a:rPr lang="en-US" sz="1600">
                <a:solidFill>
                  <a:schemeClr val="lt1"/>
                </a:solidFill>
                <a:latin typeface="Arial"/>
                <a:ea typeface="Arial"/>
                <a:cs typeface="Arial"/>
                <a:sym typeface="Arial"/>
              </a:rPr>
              <a:t> </a:t>
            </a:r>
            <a:endParaRPr sz="1600">
              <a:solidFill>
                <a:schemeClr val="lt1"/>
              </a:solidFill>
              <a:latin typeface="Arial"/>
              <a:ea typeface="Arial"/>
              <a:cs typeface="Arial"/>
              <a:sym typeface="Arial"/>
            </a:endParaRPr>
          </a:p>
          <a:p>
            <a:pPr marL="228600" lvl="0" indent="-50800" algn="l" rtl="0">
              <a:lnSpc>
                <a:spcPct val="110000"/>
              </a:lnSpc>
              <a:spcBef>
                <a:spcPts val="1000"/>
              </a:spcBef>
              <a:spcAft>
                <a:spcPts val="0"/>
              </a:spcAft>
              <a:buSzPts val="2800"/>
              <a:buFont typeface="Quattrocento Sans"/>
              <a:buNone/>
            </a:pPr>
            <a:endParaRPr sz="1600">
              <a:solidFill>
                <a:schemeClr val="lt1"/>
              </a:solidFill>
              <a:latin typeface="Arial"/>
              <a:ea typeface="Arial"/>
              <a:cs typeface="Arial"/>
              <a:sym typeface="Arial"/>
            </a:endParaRPr>
          </a:p>
          <a:p>
            <a:pPr marL="0" lvl="0" indent="0" algn="l" rtl="0">
              <a:lnSpc>
                <a:spcPct val="110000"/>
              </a:lnSpc>
              <a:spcBef>
                <a:spcPts val="1000"/>
              </a:spcBef>
              <a:spcAft>
                <a:spcPts val="2100"/>
              </a:spcAft>
              <a:buSzPts val="2800"/>
              <a:buNone/>
            </a:pPr>
            <a:endParaRPr sz="1600">
              <a:solidFill>
                <a:schemeClr val="lt1"/>
              </a:solidFill>
              <a:latin typeface="Arial"/>
              <a:ea typeface="Arial"/>
              <a:cs typeface="Arial"/>
              <a:sym typeface="Arial"/>
            </a:endParaRPr>
          </a:p>
        </p:txBody>
      </p:sp>
      <p:sp>
        <p:nvSpPr>
          <p:cNvPr id="207" name="Google Shape;207;p25"/>
          <p:cNvSpPr txBox="1"/>
          <p:nvPr/>
        </p:nvSpPr>
        <p:spPr>
          <a:xfrm>
            <a:off x="1318275" y="6398825"/>
            <a:ext cx="691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slow" p14:dur="2000" advTm="136783"/>
    </mc:Choice>
    <mc:Fallback xmlns="">
      <p:transition spd="slow" advTm="1367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ct val="100000"/>
              <a:buFont typeface="Rockwell"/>
              <a:buNone/>
            </a:pPr>
            <a:r>
              <a:rPr lang="en-US"/>
              <a:t>Difficulties in managing sustainable social change</a:t>
            </a:r>
            <a:endParaRPr/>
          </a:p>
        </p:txBody>
      </p:sp>
      <p:grpSp>
        <p:nvGrpSpPr>
          <p:cNvPr id="213" name="Google Shape;213;p26"/>
          <p:cNvGrpSpPr/>
          <p:nvPr/>
        </p:nvGrpSpPr>
        <p:grpSpPr>
          <a:xfrm>
            <a:off x="838200" y="1829024"/>
            <a:ext cx="10515600" cy="4344538"/>
            <a:chOff x="0" y="3399"/>
            <a:chExt cx="10515600" cy="4344538"/>
          </a:xfrm>
        </p:grpSpPr>
        <p:sp>
          <p:nvSpPr>
            <p:cNvPr id="214" name="Google Shape;214;p26"/>
            <p:cNvSpPr/>
            <p:nvPr/>
          </p:nvSpPr>
          <p:spPr>
            <a:xfrm>
              <a:off x="0" y="3399"/>
              <a:ext cx="10515600" cy="724089"/>
            </a:xfrm>
            <a:prstGeom prst="roundRect">
              <a:avLst>
                <a:gd name="adj" fmla="val 10000"/>
              </a:avLst>
            </a:prstGeom>
            <a:solidFill>
              <a:srgbClr val="F6D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219037" y="166319"/>
              <a:ext cx="398249" cy="39824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836323" y="3399"/>
              <a:ext cx="9679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txBox="1"/>
            <p:nvPr/>
          </p:nvSpPr>
          <p:spPr>
            <a:xfrm>
              <a:off x="836323" y="3399"/>
              <a:ext cx="9679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900"/>
                <a:buFont typeface="Quattrocento Sans"/>
                <a:buNone/>
              </a:pPr>
              <a:r>
                <a:rPr lang="en-US" sz="1900">
                  <a:solidFill>
                    <a:schemeClr val="dk1"/>
                  </a:solidFill>
                  <a:latin typeface="Quattrocento Sans"/>
                  <a:ea typeface="Quattrocento Sans"/>
                  <a:cs typeface="Quattrocento Sans"/>
                  <a:sym typeface="Quattrocento Sans"/>
                </a:rPr>
                <a:t>Search – recognizing opportunities </a:t>
              </a:r>
              <a:endParaRPr/>
            </a:p>
          </p:txBody>
        </p:sp>
        <p:sp>
          <p:nvSpPr>
            <p:cNvPr id="218" name="Google Shape;218;p26"/>
            <p:cNvSpPr/>
            <p:nvPr/>
          </p:nvSpPr>
          <p:spPr>
            <a:xfrm>
              <a:off x="0" y="908511"/>
              <a:ext cx="10515600" cy="724089"/>
            </a:xfrm>
            <a:prstGeom prst="roundRect">
              <a:avLst>
                <a:gd name="adj" fmla="val 10000"/>
              </a:avLst>
            </a:prstGeom>
            <a:solidFill>
              <a:srgbClr val="F6D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219037" y="1071431"/>
              <a:ext cx="398249" cy="39824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836323" y="908511"/>
              <a:ext cx="9679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txBox="1"/>
            <p:nvPr/>
          </p:nvSpPr>
          <p:spPr>
            <a:xfrm>
              <a:off x="836323" y="908511"/>
              <a:ext cx="9679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900"/>
                <a:buFont typeface="Quattrocento Sans"/>
                <a:buNone/>
              </a:pPr>
              <a:r>
                <a:rPr lang="en-US" sz="1900">
                  <a:solidFill>
                    <a:schemeClr val="dk1"/>
                  </a:solidFill>
                  <a:latin typeface="Quattrocento Sans"/>
                  <a:ea typeface="Quattrocento Sans"/>
                  <a:cs typeface="Quattrocento Sans"/>
                  <a:sym typeface="Quattrocento Sans"/>
                </a:rPr>
                <a:t>Selection and resource mobilization</a:t>
              </a:r>
              <a:endParaRPr/>
            </a:p>
          </p:txBody>
        </p:sp>
        <p:sp>
          <p:nvSpPr>
            <p:cNvPr id="222" name="Google Shape;222;p26"/>
            <p:cNvSpPr/>
            <p:nvPr/>
          </p:nvSpPr>
          <p:spPr>
            <a:xfrm>
              <a:off x="0" y="1813624"/>
              <a:ext cx="10515600" cy="724089"/>
            </a:xfrm>
            <a:prstGeom prst="roundRect">
              <a:avLst>
                <a:gd name="adj" fmla="val 10000"/>
              </a:avLst>
            </a:prstGeom>
            <a:solidFill>
              <a:srgbClr val="F6D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219037" y="1976544"/>
              <a:ext cx="398249" cy="398249"/>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836323" y="1813624"/>
              <a:ext cx="9679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txBox="1"/>
            <p:nvPr/>
          </p:nvSpPr>
          <p:spPr>
            <a:xfrm>
              <a:off x="836323" y="1813624"/>
              <a:ext cx="9679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900"/>
                <a:buFont typeface="Quattrocento Sans"/>
                <a:buNone/>
              </a:pPr>
              <a:r>
                <a:rPr lang="en-US" sz="1900">
                  <a:solidFill>
                    <a:schemeClr val="dk1"/>
                  </a:solidFill>
                  <a:latin typeface="Quattrocento Sans"/>
                  <a:ea typeface="Quattrocento Sans"/>
                  <a:cs typeface="Quattrocento Sans"/>
                  <a:sym typeface="Quattrocento Sans"/>
                </a:rPr>
                <a:t>Developing the venture</a:t>
              </a:r>
              <a:endParaRPr/>
            </a:p>
          </p:txBody>
        </p:sp>
        <p:sp>
          <p:nvSpPr>
            <p:cNvPr id="226" name="Google Shape;226;p26"/>
            <p:cNvSpPr/>
            <p:nvPr/>
          </p:nvSpPr>
          <p:spPr>
            <a:xfrm>
              <a:off x="0" y="2718736"/>
              <a:ext cx="10515600" cy="724089"/>
            </a:xfrm>
            <a:prstGeom prst="roundRect">
              <a:avLst>
                <a:gd name="adj" fmla="val 10000"/>
              </a:avLst>
            </a:prstGeom>
            <a:solidFill>
              <a:srgbClr val="F6D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219037" y="2881656"/>
              <a:ext cx="398249" cy="398249"/>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836323" y="2718736"/>
              <a:ext cx="9679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txBox="1"/>
            <p:nvPr/>
          </p:nvSpPr>
          <p:spPr>
            <a:xfrm>
              <a:off x="836323" y="2718736"/>
              <a:ext cx="9679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900"/>
                <a:buFont typeface="Quattrocento Sans"/>
                <a:buNone/>
              </a:pPr>
              <a:r>
                <a:rPr lang="en-US" sz="1900">
                  <a:solidFill>
                    <a:schemeClr val="dk1"/>
                  </a:solidFill>
                  <a:latin typeface="Quattrocento Sans"/>
                  <a:ea typeface="Quattrocento Sans"/>
                  <a:cs typeface="Quattrocento Sans"/>
                  <a:sym typeface="Quattrocento Sans"/>
                </a:rPr>
                <a:t>Innovation strategy</a:t>
              </a:r>
              <a:endParaRPr/>
            </a:p>
          </p:txBody>
        </p:sp>
        <p:sp>
          <p:nvSpPr>
            <p:cNvPr id="230" name="Google Shape;230;p26"/>
            <p:cNvSpPr/>
            <p:nvPr/>
          </p:nvSpPr>
          <p:spPr>
            <a:xfrm>
              <a:off x="0" y="3623848"/>
              <a:ext cx="10515600" cy="724089"/>
            </a:xfrm>
            <a:prstGeom prst="roundRect">
              <a:avLst>
                <a:gd name="adj" fmla="val 10000"/>
              </a:avLst>
            </a:prstGeom>
            <a:solidFill>
              <a:srgbClr val="F6D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219037" y="3786768"/>
              <a:ext cx="398249" cy="398249"/>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836323" y="3623848"/>
              <a:ext cx="9679276" cy="7240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txBox="1"/>
            <p:nvPr/>
          </p:nvSpPr>
          <p:spPr>
            <a:xfrm>
              <a:off x="836323" y="3623848"/>
              <a:ext cx="9679276"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900"/>
                <a:buFont typeface="Quattrocento Sans"/>
                <a:buNone/>
              </a:pPr>
              <a:r>
                <a:rPr lang="en-US" sz="1900">
                  <a:solidFill>
                    <a:schemeClr val="dk1"/>
                  </a:solidFill>
                  <a:latin typeface="Quattrocento Sans"/>
                  <a:ea typeface="Quattrocento Sans"/>
                  <a:cs typeface="Quattrocento Sans"/>
                  <a:sym typeface="Quattrocento Sans"/>
                </a:rPr>
                <a:t>Innovative organisation/rich networking</a:t>
              </a:r>
              <a:endParaRPr/>
            </a:p>
          </p:txBody>
        </p:sp>
      </p:grpSp>
      <p:sp>
        <p:nvSpPr>
          <p:cNvPr id="234" name="Google Shape;234;p26"/>
          <p:cNvSpPr txBox="1"/>
          <p:nvPr/>
        </p:nvSpPr>
        <p:spPr>
          <a:xfrm>
            <a:off x="838200" y="6176963"/>
            <a:ext cx="38486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Tidd and Bessant, 2021, p. 553-554</a:t>
            </a:r>
            <a:endParaRPr/>
          </a:p>
        </p:txBody>
      </p:sp>
    </p:spTree>
  </p:cSld>
  <p:clrMapOvr>
    <a:masterClrMapping/>
  </p:clrMapOvr>
  <mc:AlternateContent xmlns:mc="http://schemas.openxmlformats.org/markup-compatibility/2006" xmlns:p14="http://schemas.microsoft.com/office/powerpoint/2010/main">
    <mc:Choice Requires="p14">
      <p:transition spd="slow" p14:dur="2000" advTm="60264"/>
    </mc:Choice>
    <mc:Fallback xmlns="">
      <p:transition spd="slow" advTm="6026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rtl="0">
              <a:lnSpc>
                <a:spcPct val="90000"/>
              </a:lnSpc>
              <a:spcBef>
                <a:spcPts val="0"/>
              </a:spcBef>
              <a:spcAft>
                <a:spcPts val="0"/>
              </a:spcAft>
              <a:buNone/>
            </a:pPr>
            <a:r>
              <a:rPr lang="en-US"/>
              <a:t>Mimicry as a form of productive resistance?</a:t>
            </a:r>
            <a:endParaRPr lang="en-GB"/>
          </a:p>
        </p:txBody>
      </p:sp>
      <p:sp>
        <p:nvSpPr>
          <p:cNvPr id="240" name="Google Shape;240;p27"/>
          <p:cNvSpPr txBox="1">
            <a:spLocks noGrp="1"/>
          </p:cNvSpPr>
          <p:nvPr>
            <p:ph type="body" idx="1"/>
          </p:nvPr>
        </p:nvSpPr>
        <p:spPr>
          <a:xfrm>
            <a:off x="838200" y="1825625"/>
            <a:ext cx="10515600" cy="4351338"/>
          </a:xfrm>
        </p:spPr>
        <p:txBody>
          <a:bodyPr spcFirstLastPara="1" wrap="square" lIns="91425" tIns="45700" rIns="91425" bIns="45700" anchor="t" anchorCtr="0">
            <a:normAutofit/>
          </a:bodyPr>
          <a:lstStyle/>
          <a:p>
            <a:pPr marL="0" lvl="0" indent="0" rtl="0">
              <a:lnSpc>
                <a:spcPct val="100000"/>
              </a:lnSpc>
              <a:spcBef>
                <a:spcPts val="1200"/>
              </a:spcBef>
              <a:spcAft>
                <a:spcPts val="0"/>
              </a:spcAft>
              <a:buClr>
                <a:schemeClr val="dk1"/>
              </a:buClr>
              <a:buSzPts val="1100"/>
              <a:buFont typeface="Arial"/>
              <a:buNone/>
            </a:pPr>
            <a:r>
              <a:rPr lang="en-GB" sz="2200"/>
              <a:t>Dey and Teasdale (2015) explain that 'tactical mimicry' is a concept that has organisations which are part of the third sector label themselves as being a social enterprise in order to receive funds from the government. While tactical mimicry conforms to governmental strategies only in order to exploit them, its ultimate aim is to increase potential for collective agency outside the direct influence of power. </a:t>
            </a:r>
          </a:p>
          <a:p>
            <a:pPr marL="0" lvl="0" indent="0" rtl="0">
              <a:lnSpc>
                <a:spcPct val="100000"/>
              </a:lnSpc>
              <a:spcBef>
                <a:spcPts val="1200"/>
              </a:spcBef>
              <a:spcAft>
                <a:spcPts val="0"/>
              </a:spcAft>
              <a:buClr>
                <a:schemeClr val="dk1"/>
              </a:buClr>
              <a:buSzPts val="1100"/>
              <a:buFont typeface="Arial"/>
              <a:buNone/>
            </a:pPr>
            <a:r>
              <a:rPr lang="en-GB" sz="2200"/>
              <a:t>Dey and Teasdale (2016) maintain that tactical mimicry also implies that practitioners remain hopeful for a better world, as they are still willing to vocalise where their dislikes and pain points lie regarding the social enterprises programs and policies. Them submitting themselves to an economic rationale rather than a social one is just one of the consequences of the way that the government-led social enterprise policies and programs are offered. </a:t>
            </a:r>
          </a:p>
          <a:p>
            <a:pPr marL="0" lvl="0" indent="0" rtl="0">
              <a:lnSpc>
                <a:spcPct val="100000"/>
              </a:lnSpc>
              <a:spcBef>
                <a:spcPts val="1000"/>
              </a:spcBef>
              <a:spcAft>
                <a:spcPts val="2100"/>
              </a:spcAft>
              <a:buNone/>
            </a:pPr>
            <a:endParaRPr lang="en-GB" sz="2200"/>
          </a:p>
        </p:txBody>
      </p:sp>
    </p:spTree>
  </p:cSld>
  <p:clrMapOvr>
    <a:masterClrMapping/>
  </p:clrMapOvr>
  <mc:AlternateContent xmlns:mc="http://schemas.openxmlformats.org/markup-compatibility/2006" xmlns:p14="http://schemas.microsoft.com/office/powerpoint/2010/main">
    <mc:Choice Requires="p14">
      <p:transition spd="slow" p14:dur="2000" advTm="161922"/>
    </mc:Choice>
    <mc:Fallback xmlns="">
      <p:transition spd="slow" advTm="1619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839788" y="457200"/>
            <a:ext cx="3932237" cy="1600200"/>
          </a:xfrm>
        </p:spPr>
        <p:txBody>
          <a:bodyPr spcFirstLastPara="1" wrap="square" lIns="91425" tIns="45700" rIns="91425" bIns="45700" anchor="b" anchorCtr="0">
            <a:normAutofit/>
          </a:bodyPr>
          <a:lstStyle/>
          <a:p>
            <a:pPr marL="0" lvl="0" indent="0"/>
            <a:r>
              <a:rPr lang="en-US" b="0" i="0" u="none" strike="noStrike" cap="none">
                <a:latin typeface="Rockwell"/>
                <a:ea typeface="Rockwell"/>
                <a:cs typeface="Rockwell"/>
                <a:sym typeface="Rockwell"/>
              </a:rPr>
              <a:t>The Real Times Study</a:t>
            </a:r>
          </a:p>
        </p:txBody>
      </p:sp>
      <p:sp>
        <p:nvSpPr>
          <p:cNvPr id="246" name="Google Shape;246;p28"/>
          <p:cNvSpPr txBox="1">
            <a:spLocks noGrp="1"/>
          </p:cNvSpPr>
          <p:nvPr>
            <p:ph type="body" idx="1"/>
          </p:nvPr>
        </p:nvSpPr>
        <p:spPr>
          <a:xfrm>
            <a:off x="5183188" y="987425"/>
            <a:ext cx="6172200" cy="4873625"/>
          </a:xfrm>
        </p:spPr>
        <p:txBody>
          <a:bodyPr spcFirstLastPara="1" wrap="square" lIns="91425" tIns="45700" rIns="91425" bIns="45700" anchor="t" anchorCtr="0">
            <a:normAutofit/>
          </a:bodyPr>
          <a:lstStyle/>
          <a:p>
            <a:pPr lvl="0">
              <a:lnSpc>
                <a:spcPct val="100000"/>
              </a:lnSpc>
            </a:pPr>
            <a:r>
              <a:rPr lang="en-GB" sz="2000" dirty="0"/>
              <a:t>L</a:t>
            </a:r>
            <a:r>
              <a:rPr lang="en-GB" sz="2000" b="0" i="0" u="none" strike="noStrike" cap="none" dirty="0">
                <a:latin typeface="Quattrocento Sans"/>
                <a:ea typeface="Quattrocento Sans"/>
                <a:cs typeface="Quattrocento Sans"/>
                <a:sym typeface="Quattrocento Sans"/>
              </a:rPr>
              <a:t>ongitudinal study over 5 years and focused on 5 third sector organisations</a:t>
            </a:r>
          </a:p>
          <a:p>
            <a:pPr lvl="0">
              <a:lnSpc>
                <a:spcPct val="100000"/>
              </a:lnSpc>
            </a:pPr>
            <a:r>
              <a:rPr lang="en-GB" sz="2000" dirty="0"/>
              <a:t>M</a:t>
            </a:r>
            <a:r>
              <a:rPr lang="en-GB" sz="2000" b="0" i="0" u="none" strike="noStrike" cap="none" dirty="0">
                <a:latin typeface="Quattrocento Sans"/>
                <a:ea typeface="Quattrocento Sans"/>
                <a:cs typeface="Quattrocento Sans"/>
                <a:sym typeface="Quattrocento Sans"/>
              </a:rPr>
              <a:t>ain aim was to conceptualise a third sector organisation's day-to-day reality</a:t>
            </a:r>
          </a:p>
          <a:p>
            <a:pPr lvl="0">
              <a:lnSpc>
                <a:spcPct val="100000"/>
              </a:lnSpc>
            </a:pPr>
            <a:r>
              <a:rPr lang="en-GB" sz="2000" b="0" i="0" u="none" strike="noStrike" cap="none" dirty="0">
                <a:latin typeface="Quattrocento Sans"/>
                <a:ea typeface="Quattrocento Sans"/>
                <a:cs typeface="Quattrocento Sans"/>
                <a:sym typeface="Quattrocento Sans"/>
              </a:rPr>
              <a:t>This research is also particularly useful as it situates these organisations within the business ecosystem that they operate in and examines them from a field-based lens as well  </a:t>
            </a:r>
          </a:p>
          <a:p>
            <a:pPr lvl="0">
              <a:lnSpc>
                <a:spcPct val="100000"/>
              </a:lnSpc>
            </a:pPr>
            <a:r>
              <a:rPr lang="en-GB" sz="2000" b="0" i="0" u="none" strike="noStrike" cap="none" dirty="0">
                <a:latin typeface="Quattrocento Sans"/>
                <a:ea typeface="Quattrocento Sans"/>
                <a:cs typeface="Quattrocento Sans"/>
                <a:sym typeface="Quattrocento Sans"/>
              </a:rPr>
              <a:t>It is interesting for our purposes, as one can easily see how a third sector organisation works and what their challenges are, helping you to include some critical discussion into your course works. </a:t>
            </a:r>
          </a:p>
          <a:p>
            <a:pPr lvl="0">
              <a:lnSpc>
                <a:spcPct val="100000"/>
              </a:lnSpc>
            </a:pPr>
            <a:endParaRPr lang="en-GB" sz="2000" b="0" i="0" u="none" strike="noStrike" cap="none" dirty="0">
              <a:latin typeface="Quattrocento Sans"/>
              <a:ea typeface="Quattrocento Sans"/>
              <a:cs typeface="Quattrocento Sans"/>
              <a:sym typeface="Quattrocento Sans"/>
            </a:endParaRPr>
          </a:p>
        </p:txBody>
      </p:sp>
      <p:sp>
        <p:nvSpPr>
          <p:cNvPr id="247" name="Google Shape;247;p28"/>
          <p:cNvSpPr txBox="1"/>
          <p:nvPr/>
        </p:nvSpPr>
        <p:spPr>
          <a:xfrm>
            <a:off x="547959" y="2213042"/>
            <a:ext cx="3932237" cy="3811588"/>
          </a:xfrm>
          <a:prstGeom prst="rect">
            <a:avLst/>
          </a:prstGeom>
          <a:noFill/>
          <a:ln>
            <a:noFill/>
          </a:ln>
        </p:spPr>
        <p:txBody>
          <a:bodyPr spcFirstLastPara="1" wrap="square" lIns="91425" tIns="45700" rIns="91425" bIns="45700" anchor="t" anchorCtr="0">
            <a:normAutofit/>
          </a:bodyPr>
          <a:lstStyle/>
          <a:p>
            <a:pPr marL="457200" lvl="0" indent="-228600">
              <a:lnSpc>
                <a:spcPct val="110000"/>
              </a:lnSpc>
              <a:spcBef>
                <a:spcPts val="1000"/>
              </a:spcBef>
              <a:buClr>
                <a:schemeClr val="accent5"/>
              </a:buClr>
              <a:buSzPts val="1600"/>
            </a:pPr>
            <a:r>
              <a:rPr lang="en-GB" sz="1600" b="0" i="0" u="none" strike="noStrike" cap="none" dirty="0">
                <a:solidFill>
                  <a:schemeClr val="dk2"/>
                </a:solidFill>
                <a:latin typeface="Quattrocento Sans"/>
                <a:ea typeface="Quattrocento Sans"/>
                <a:cs typeface="Quattrocento Sans"/>
                <a:sym typeface="Quattrocento Sans"/>
              </a:rPr>
              <a:t>Source: (Dey and Teasdale, 2016)</a:t>
            </a:r>
          </a:p>
        </p:txBody>
      </p:sp>
    </p:spTree>
  </p:cSld>
  <p:clrMapOvr>
    <a:masterClrMapping/>
  </p:clrMapOvr>
  <mc:AlternateContent xmlns:mc="http://schemas.openxmlformats.org/markup-compatibility/2006" xmlns:p14="http://schemas.microsoft.com/office/powerpoint/2010/main">
    <mc:Choice Requires="p14">
      <p:transition spd="slow" p14:dur="2000" advTm="62973"/>
    </mc:Choice>
    <mc:Fallback xmlns="">
      <p:transition spd="slow" advTm="6297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rtl="0">
              <a:spcBef>
                <a:spcPts val="0"/>
              </a:spcBef>
              <a:spcAft>
                <a:spcPts val="0"/>
              </a:spcAft>
              <a:buClr>
                <a:schemeClr val="dk2"/>
              </a:buClr>
              <a:buSzPts val="4400"/>
              <a:buFont typeface="Rockwell"/>
              <a:buNone/>
            </a:pPr>
            <a:r>
              <a:rPr lang="en-US"/>
              <a:t>Relevance to CW2 – Your Digital Story</a:t>
            </a:r>
            <a:endParaRPr lang="en-GB"/>
          </a:p>
        </p:txBody>
      </p:sp>
      <p:sp>
        <p:nvSpPr>
          <p:cNvPr id="253" name="Google Shape;253;p29"/>
          <p:cNvSpPr txBox="1">
            <a:spLocks noGrp="1"/>
          </p:cNvSpPr>
          <p:nvPr>
            <p:ph type="body" idx="1"/>
          </p:nvPr>
        </p:nvSpPr>
        <p:spPr>
          <a:xfrm>
            <a:off x="838200" y="1825625"/>
            <a:ext cx="10515600" cy="4351338"/>
          </a:xfrm>
        </p:spPr>
        <p:txBody>
          <a:bodyPr spcFirstLastPara="1" wrap="square" lIns="91425" tIns="45700" rIns="91425" bIns="45700" anchor="t" anchorCtr="0">
            <a:normAutofit/>
          </a:bodyPr>
          <a:lstStyle/>
          <a:p>
            <a:pPr marL="228600" lvl="0" indent="-228600" rtl="0">
              <a:lnSpc>
                <a:spcPct val="100000"/>
              </a:lnSpc>
              <a:spcBef>
                <a:spcPts val="0"/>
              </a:spcBef>
              <a:spcAft>
                <a:spcPts val="0"/>
              </a:spcAft>
              <a:buSzPct val="133333"/>
              <a:buChar char="+"/>
            </a:pPr>
            <a:r>
              <a:rPr lang="en-GB" sz="2200"/>
              <a:t>Some of the companies that were chosen by the module team (and consequently allocated to you) are social enterprises. </a:t>
            </a:r>
          </a:p>
          <a:p>
            <a:pPr marL="228600" lvl="0" indent="-228600" rtl="0">
              <a:lnSpc>
                <a:spcPct val="100000"/>
              </a:lnSpc>
              <a:spcBef>
                <a:spcPts val="1000"/>
              </a:spcBef>
              <a:spcAft>
                <a:spcPts val="0"/>
              </a:spcAft>
              <a:buSzPct val="133333"/>
              <a:buChar char="+"/>
            </a:pPr>
            <a:r>
              <a:rPr lang="en-GB" sz="2200"/>
              <a:t>You will need to be able to distinguish between those two types of organizational models (social enterprise/for-profit organisation) and place your allocated company within the correct frameworks. </a:t>
            </a:r>
          </a:p>
          <a:p>
            <a:pPr marL="228600" lvl="0" indent="-228600" rtl="0">
              <a:lnSpc>
                <a:spcPct val="100000"/>
              </a:lnSpc>
              <a:spcBef>
                <a:spcPts val="1000"/>
              </a:spcBef>
              <a:spcAft>
                <a:spcPts val="0"/>
              </a:spcAft>
              <a:buSzPct val="133333"/>
              <a:buChar char="+"/>
            </a:pPr>
            <a:r>
              <a:rPr lang="en-GB" sz="2200"/>
              <a:t>We included some concepts and theories for you to utilize in your CW2 Digital Story – make use of these to underpin your coursework with sufficient scientific backup. </a:t>
            </a:r>
          </a:p>
          <a:p>
            <a:pPr marL="228600" lvl="0" indent="-228600" rtl="0">
              <a:lnSpc>
                <a:spcPct val="100000"/>
              </a:lnSpc>
              <a:spcBef>
                <a:spcPts val="1000"/>
              </a:spcBef>
              <a:spcAft>
                <a:spcPts val="2100"/>
              </a:spcAft>
              <a:buSzPct val="133333"/>
              <a:buChar char="+"/>
            </a:pPr>
            <a:r>
              <a:rPr lang="en-GB" sz="2200"/>
              <a:t>We also included our reference list at the end of this lecture for you to follow up on the texts used. </a:t>
            </a:r>
          </a:p>
        </p:txBody>
      </p:sp>
    </p:spTree>
  </p:cSld>
  <p:clrMapOvr>
    <a:masterClrMapping/>
  </p:clrMapOvr>
  <mc:AlternateContent xmlns:mc="http://schemas.openxmlformats.org/markup-compatibility/2006" xmlns:p14="http://schemas.microsoft.com/office/powerpoint/2010/main">
    <mc:Choice Requires="p14">
      <p:transition spd="slow" p14:dur="2000" advTm="58477"/>
    </mc:Choice>
    <mc:Fallback xmlns="">
      <p:transition spd="slow" advTm="584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US"/>
              <a:t>Objectives</a:t>
            </a:r>
            <a:endParaRPr/>
          </a:p>
        </p:txBody>
      </p:sp>
      <p:sp>
        <p:nvSpPr>
          <p:cNvPr id="259" name="Google Shape;259;p30"/>
          <p:cNvSpPr txBox="1">
            <a:spLocks noGrp="1"/>
          </p:cNvSpPr>
          <p:nvPr>
            <p:ph type="body" idx="1"/>
          </p:nvPr>
        </p:nvSpPr>
        <p:spPr>
          <a:xfrm>
            <a:off x="838199" y="1825625"/>
            <a:ext cx="10968900" cy="4351200"/>
          </a:xfrm>
          <a:prstGeom prst="rect">
            <a:avLst/>
          </a:prstGeom>
          <a:noFill/>
          <a:ln>
            <a:noFill/>
          </a:ln>
        </p:spPr>
        <p:txBody>
          <a:bodyPr spcFirstLastPara="1" wrap="square" lIns="91425" tIns="45700" rIns="91425" bIns="45700" anchor="t" anchorCtr="0">
            <a:normAutofit fontScale="92500"/>
          </a:bodyPr>
          <a:lstStyle/>
          <a:p>
            <a:pPr marL="228600" lvl="0" indent="-241934" algn="l" rtl="0">
              <a:lnSpc>
                <a:spcPct val="110000"/>
              </a:lnSpc>
              <a:spcBef>
                <a:spcPts val="0"/>
              </a:spcBef>
              <a:spcAft>
                <a:spcPts val="0"/>
              </a:spcAft>
              <a:buSzPts val="2800"/>
              <a:buChar char="+"/>
            </a:pPr>
            <a:r>
              <a:rPr lang="en-US"/>
              <a:t>To learn about social innovation and, as part of this, social entrepreneurship</a:t>
            </a:r>
            <a:endParaRPr/>
          </a:p>
          <a:p>
            <a:pPr marL="228600" lvl="0" indent="-241934" algn="l" rtl="0">
              <a:lnSpc>
                <a:spcPct val="110000"/>
              </a:lnSpc>
              <a:spcBef>
                <a:spcPts val="1000"/>
              </a:spcBef>
              <a:spcAft>
                <a:spcPts val="0"/>
              </a:spcAft>
              <a:buSzPts val="2800"/>
              <a:buChar char="+"/>
            </a:pPr>
            <a:r>
              <a:rPr lang="en-US"/>
              <a:t>To review social entrepreneurship practices in Scotland</a:t>
            </a:r>
            <a:endParaRPr/>
          </a:p>
          <a:p>
            <a:pPr marL="228600" lvl="0" indent="-241934" algn="l" rtl="0">
              <a:lnSpc>
                <a:spcPct val="110000"/>
              </a:lnSpc>
              <a:spcBef>
                <a:spcPts val="1000"/>
              </a:spcBef>
              <a:spcAft>
                <a:spcPts val="0"/>
              </a:spcAft>
              <a:buSzPts val="2800"/>
              <a:buChar char="+"/>
            </a:pPr>
            <a:r>
              <a:rPr lang="en-US"/>
              <a:t>To review the differences between social enterprises and for-profit organisations re: its structure, leadership styles and culture</a:t>
            </a:r>
            <a:endParaRPr/>
          </a:p>
          <a:p>
            <a:pPr marL="228600" lvl="0" indent="-241934" algn="l" rtl="0">
              <a:lnSpc>
                <a:spcPct val="110000"/>
              </a:lnSpc>
              <a:spcBef>
                <a:spcPts val="1000"/>
              </a:spcBef>
              <a:spcAft>
                <a:spcPts val="0"/>
              </a:spcAft>
              <a:buSzPts val="2800"/>
              <a:buChar char="+"/>
            </a:pPr>
            <a:r>
              <a:rPr lang="en-US"/>
              <a:t>To consider the difficulties in managing what is an uncertain and risky process, much like it would be in for-profit contexts</a:t>
            </a:r>
            <a:endParaRPr/>
          </a:p>
          <a:p>
            <a:pPr marL="228600" lvl="0" indent="-241934" algn="l" rtl="0">
              <a:lnSpc>
                <a:spcPct val="110000"/>
              </a:lnSpc>
              <a:spcBef>
                <a:spcPts val="1000"/>
              </a:spcBef>
              <a:spcAft>
                <a:spcPts val="0"/>
              </a:spcAft>
              <a:buSzPts val="2800"/>
              <a:buChar char="+"/>
            </a:pPr>
            <a:r>
              <a:rPr lang="en-US"/>
              <a:t>To understand its relevance for your CW2 Assignment – the Digital Story</a:t>
            </a:r>
            <a:endParaRPr/>
          </a:p>
        </p:txBody>
      </p:sp>
    </p:spTree>
  </p:cSld>
  <p:clrMapOvr>
    <a:masterClrMapping/>
  </p:clrMapOvr>
  <mc:AlternateContent xmlns:mc="http://schemas.openxmlformats.org/markup-compatibility/2006" xmlns:p14="http://schemas.microsoft.com/office/powerpoint/2010/main">
    <mc:Choice Requires="p14">
      <p:transition spd="slow" p14:dur="2000" advTm="52347"/>
    </mc:Choice>
    <mc:Fallback xmlns="">
      <p:transition spd="slow" advTm="523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1012950" y="128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US"/>
              <a:t>References</a:t>
            </a:r>
            <a:endParaRPr/>
          </a:p>
        </p:txBody>
      </p:sp>
      <p:sp>
        <p:nvSpPr>
          <p:cNvPr id="265" name="Google Shape;265;p31"/>
          <p:cNvSpPr txBox="1">
            <a:spLocks noGrp="1"/>
          </p:cNvSpPr>
          <p:nvPr>
            <p:ph type="body" idx="1"/>
          </p:nvPr>
        </p:nvSpPr>
        <p:spPr>
          <a:xfrm>
            <a:off x="663450" y="1362679"/>
            <a:ext cx="10865100" cy="57474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chemeClr val="dk1"/>
              </a:buClr>
              <a:buSzPts val="1800"/>
              <a:buFont typeface="Arial"/>
              <a:buChar char="●"/>
            </a:pPr>
            <a:r>
              <a:rPr lang="en-US" sz="1800">
                <a:solidFill>
                  <a:srgbClr val="222222"/>
                </a:solidFill>
                <a:latin typeface="Arial"/>
                <a:ea typeface="Arial"/>
                <a:cs typeface="Arial"/>
                <a:sym typeface="Arial"/>
              </a:rPr>
              <a:t>Ayob, N., Teasdale, S., &amp; Fagan, K. (2016). How social innovation ‘came to be’: Tracing the evolution of a contested concept. </a:t>
            </a:r>
            <a:r>
              <a:rPr lang="en-US" sz="1800" i="1">
                <a:solidFill>
                  <a:srgbClr val="222222"/>
                </a:solidFill>
                <a:latin typeface="Arial"/>
                <a:ea typeface="Arial"/>
                <a:cs typeface="Arial"/>
                <a:sym typeface="Arial"/>
              </a:rPr>
              <a:t>Journal of Social Policy</a:t>
            </a:r>
            <a:r>
              <a:rPr lang="en-US" sz="1800">
                <a:solidFill>
                  <a:srgbClr val="222222"/>
                </a:solidFill>
                <a:latin typeface="Arial"/>
                <a:ea typeface="Arial"/>
                <a:cs typeface="Arial"/>
                <a:sym typeface="Arial"/>
              </a:rPr>
              <a:t>, </a:t>
            </a:r>
            <a:r>
              <a:rPr lang="en-US" sz="1800" i="1">
                <a:solidFill>
                  <a:srgbClr val="222222"/>
                </a:solidFill>
                <a:latin typeface="Arial"/>
                <a:ea typeface="Arial"/>
                <a:cs typeface="Arial"/>
                <a:sym typeface="Arial"/>
              </a:rPr>
              <a:t>45</a:t>
            </a:r>
            <a:r>
              <a:rPr lang="en-US" sz="1800">
                <a:solidFill>
                  <a:srgbClr val="222222"/>
                </a:solidFill>
                <a:latin typeface="Arial"/>
                <a:ea typeface="Arial"/>
                <a:cs typeface="Arial"/>
                <a:sym typeface="Arial"/>
              </a:rPr>
              <a:t>(4), 635-653.</a:t>
            </a:r>
            <a:endParaRPr sz="1800">
              <a:solidFill>
                <a:srgbClr val="222222"/>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321C1C"/>
                </a:solidFill>
                <a:latin typeface="Arial"/>
                <a:ea typeface="Arial"/>
                <a:cs typeface="Arial"/>
                <a:sym typeface="Arial"/>
              </a:rPr>
              <a:t>Boddy, D. (2011) </a:t>
            </a:r>
            <a:r>
              <a:rPr lang="en-US" sz="1800" i="1">
                <a:solidFill>
                  <a:srgbClr val="321C1C"/>
                </a:solidFill>
                <a:latin typeface="Arial"/>
                <a:ea typeface="Arial"/>
                <a:cs typeface="Arial"/>
                <a:sym typeface="Arial"/>
              </a:rPr>
              <a:t>Management</a:t>
            </a:r>
            <a:r>
              <a:rPr lang="en-US" sz="1800">
                <a:solidFill>
                  <a:srgbClr val="321C1C"/>
                </a:solidFill>
                <a:latin typeface="Arial"/>
                <a:ea typeface="Arial"/>
                <a:cs typeface="Arial"/>
                <a:sym typeface="Arial"/>
              </a:rPr>
              <a:t>. Fifth edition. Pearson Education UK.</a:t>
            </a:r>
            <a:endParaRPr sz="1800">
              <a:solidFill>
                <a:srgbClr val="321C1C"/>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222222"/>
                </a:solidFill>
                <a:latin typeface="Arial"/>
                <a:ea typeface="Arial"/>
                <a:cs typeface="Arial"/>
                <a:sym typeface="Arial"/>
              </a:rPr>
              <a:t>De Bruin, A., &amp; Teasdale, S. (Eds.). (2019). </a:t>
            </a:r>
            <a:r>
              <a:rPr lang="en-US" sz="1800" i="1">
                <a:solidFill>
                  <a:srgbClr val="222222"/>
                </a:solidFill>
                <a:latin typeface="Arial"/>
                <a:ea typeface="Arial"/>
                <a:cs typeface="Arial"/>
                <a:sym typeface="Arial"/>
              </a:rPr>
              <a:t>A research agenda for social entrepreneurship</a:t>
            </a:r>
            <a:r>
              <a:rPr lang="en-US" sz="1800">
                <a:solidFill>
                  <a:srgbClr val="222222"/>
                </a:solidFill>
                <a:latin typeface="Arial"/>
                <a:ea typeface="Arial"/>
                <a:cs typeface="Arial"/>
                <a:sym typeface="Arial"/>
              </a:rPr>
              <a:t>. Edward Elgar Publishing. </a:t>
            </a:r>
            <a:endParaRPr sz="1800">
              <a:solidFill>
                <a:srgbClr val="222222"/>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222222"/>
                </a:solidFill>
                <a:latin typeface="Arial"/>
                <a:ea typeface="Arial"/>
                <a:cs typeface="Arial"/>
                <a:sym typeface="Arial"/>
              </a:rPr>
              <a:t>Dey, P., &amp; Teasdale, S. (2016). The tactical mimicry of social enterprise strategies: Acting ‘as if’ in the everyday life of third sector organizations. </a:t>
            </a:r>
            <a:r>
              <a:rPr lang="en-US" sz="1800" i="1">
                <a:solidFill>
                  <a:srgbClr val="222222"/>
                </a:solidFill>
                <a:latin typeface="Arial"/>
                <a:ea typeface="Arial"/>
                <a:cs typeface="Arial"/>
                <a:sym typeface="Arial"/>
              </a:rPr>
              <a:t>Organization</a:t>
            </a:r>
            <a:r>
              <a:rPr lang="en-US" sz="1800">
                <a:solidFill>
                  <a:srgbClr val="222222"/>
                </a:solidFill>
                <a:latin typeface="Arial"/>
                <a:ea typeface="Arial"/>
                <a:cs typeface="Arial"/>
                <a:sym typeface="Arial"/>
              </a:rPr>
              <a:t>, </a:t>
            </a:r>
            <a:r>
              <a:rPr lang="en-US" sz="1800" i="1">
                <a:solidFill>
                  <a:srgbClr val="222222"/>
                </a:solidFill>
                <a:latin typeface="Arial"/>
                <a:ea typeface="Arial"/>
                <a:cs typeface="Arial"/>
                <a:sym typeface="Arial"/>
              </a:rPr>
              <a:t>23</a:t>
            </a:r>
            <a:r>
              <a:rPr lang="en-US" sz="1800">
                <a:solidFill>
                  <a:srgbClr val="222222"/>
                </a:solidFill>
                <a:latin typeface="Arial"/>
                <a:ea typeface="Arial"/>
                <a:cs typeface="Arial"/>
                <a:sym typeface="Arial"/>
              </a:rPr>
              <a:t>(4), 485-504.</a:t>
            </a:r>
            <a:endParaRPr sz="1800">
              <a:solidFill>
                <a:srgbClr val="222222"/>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212121"/>
                </a:solidFill>
                <a:latin typeface="Arial"/>
                <a:ea typeface="Arial"/>
                <a:cs typeface="Arial"/>
                <a:sym typeface="Arial"/>
              </a:rPr>
              <a:t>Edwards-Schachter, M., &amp; Wallace, M. L. (2017). ‘Shaken, but not stirred’: Sixty years of defining social innovation. </a:t>
            </a:r>
            <a:r>
              <a:rPr lang="en-US" sz="1800" i="1">
                <a:solidFill>
                  <a:srgbClr val="212121"/>
                </a:solidFill>
                <a:latin typeface="Arial"/>
                <a:ea typeface="Arial"/>
                <a:cs typeface="Arial"/>
                <a:sym typeface="Arial"/>
              </a:rPr>
              <a:t>Technological Forecasting and Social Change</a:t>
            </a:r>
            <a:r>
              <a:rPr lang="en-US" sz="1800">
                <a:solidFill>
                  <a:srgbClr val="212121"/>
                </a:solidFill>
                <a:latin typeface="Arial"/>
                <a:ea typeface="Arial"/>
                <a:cs typeface="Arial"/>
                <a:sym typeface="Arial"/>
              </a:rPr>
              <a:t>, 119, pp. 64 - 79.</a:t>
            </a:r>
            <a:endParaRPr sz="1800">
              <a:solidFill>
                <a:srgbClr val="21212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Hervieux, C. &amp; Voltan, A. (2018), Framing Social Problems in Social Entrepreneurship. </a:t>
            </a:r>
            <a:r>
              <a:rPr lang="en-US" sz="1800" i="1">
                <a:solidFill>
                  <a:schemeClr val="dk1"/>
                </a:solidFill>
                <a:latin typeface="Arial"/>
                <a:ea typeface="Arial"/>
                <a:cs typeface="Arial"/>
                <a:sym typeface="Arial"/>
              </a:rPr>
              <a:t>J Bus Ethics.</a:t>
            </a:r>
            <a:r>
              <a:rPr lang="en-US" sz="1800">
                <a:solidFill>
                  <a:schemeClr val="dk1"/>
                </a:solidFill>
                <a:latin typeface="Arial"/>
                <a:ea typeface="Arial"/>
                <a:cs typeface="Arial"/>
                <a:sym typeface="Arial"/>
              </a:rPr>
              <a:t> 151, p.279–293. </a:t>
            </a:r>
            <a:endParaRPr sz="1800">
              <a:solidFill>
                <a:srgbClr val="21212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321C1C"/>
                </a:solidFill>
                <a:latin typeface="Arial"/>
                <a:ea typeface="Arial"/>
                <a:cs typeface="Arial"/>
                <a:sym typeface="Arial"/>
              </a:rPr>
              <a:t>Ridley-Duff, R. &amp; Bull, M. (2019), </a:t>
            </a:r>
            <a:r>
              <a:rPr lang="en-US" sz="1800" i="1">
                <a:solidFill>
                  <a:srgbClr val="321C1C"/>
                </a:solidFill>
                <a:latin typeface="Arial"/>
                <a:ea typeface="Arial"/>
                <a:cs typeface="Arial"/>
                <a:sym typeface="Arial"/>
              </a:rPr>
              <a:t>Understanding Social Enterprise Theory and Practice.</a:t>
            </a:r>
            <a:r>
              <a:rPr lang="en-US" sz="1800">
                <a:solidFill>
                  <a:srgbClr val="321C1C"/>
                </a:solidFill>
                <a:latin typeface="Arial"/>
                <a:ea typeface="Arial"/>
                <a:cs typeface="Arial"/>
                <a:sym typeface="Arial"/>
              </a:rPr>
              <a:t> Third edition. London: SAGE Publications Ltd.</a:t>
            </a:r>
            <a:endParaRPr sz="1800">
              <a:solidFill>
                <a:srgbClr val="321C1C"/>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321C1C"/>
                </a:solidFill>
                <a:latin typeface="Arial"/>
                <a:ea typeface="Arial"/>
                <a:cs typeface="Arial"/>
                <a:sym typeface="Arial"/>
              </a:rPr>
              <a:t>Tidd, J. &amp; Bessant, J. R. (2021), </a:t>
            </a:r>
            <a:r>
              <a:rPr lang="en-US" sz="1800" i="1">
                <a:solidFill>
                  <a:srgbClr val="321C1C"/>
                </a:solidFill>
                <a:latin typeface="Arial"/>
                <a:ea typeface="Arial"/>
                <a:cs typeface="Arial"/>
                <a:sym typeface="Arial"/>
              </a:rPr>
              <a:t>Managing innovation : integrating technological, market and organizational change</a:t>
            </a:r>
            <a:r>
              <a:rPr lang="en-US" sz="1800">
                <a:solidFill>
                  <a:srgbClr val="321C1C"/>
                </a:solidFill>
                <a:latin typeface="Arial"/>
                <a:ea typeface="Arial"/>
                <a:cs typeface="Arial"/>
                <a:sym typeface="Arial"/>
              </a:rPr>
              <a:t>. Seventh edition. Chichester, West Sussex: John Wiley &amp; Sons.</a:t>
            </a:r>
            <a:endParaRPr sz="1800">
              <a:solidFill>
                <a:srgbClr val="321C1C"/>
              </a:solidFill>
              <a:latin typeface="Arial"/>
              <a:ea typeface="Arial"/>
              <a:cs typeface="Arial"/>
              <a:sym typeface="Arial"/>
            </a:endParaRPr>
          </a:p>
          <a:p>
            <a:pPr marL="228600" lvl="0" indent="0" algn="l" rtl="0">
              <a:lnSpc>
                <a:spcPct val="115000"/>
              </a:lnSpc>
              <a:spcBef>
                <a:spcPts val="1200"/>
              </a:spcBef>
              <a:spcAft>
                <a:spcPts val="0"/>
              </a:spcAft>
              <a:buNone/>
            </a:pPr>
            <a:endParaRPr sz="18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1357"/>
    </mc:Choice>
    <mc:Fallback xmlns="">
      <p:transition spd="slow" advTm="2135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Further recommendations on the literature</a:t>
            </a:r>
            <a:endParaRPr/>
          </a:p>
        </p:txBody>
      </p:sp>
      <p:sp>
        <p:nvSpPr>
          <p:cNvPr id="271" name="Google Shape;271;p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chemeClr val="dk1"/>
              </a:buClr>
              <a:buSzPts val="1800"/>
              <a:buFont typeface="Arial"/>
              <a:buChar char="●"/>
            </a:pPr>
            <a:r>
              <a:rPr lang="en-US" sz="1800">
                <a:solidFill>
                  <a:srgbClr val="212121"/>
                </a:solidFill>
                <a:latin typeface="Calibri"/>
                <a:ea typeface="Calibri"/>
                <a:cs typeface="Calibri"/>
                <a:sym typeface="Calibri"/>
              </a:rPr>
              <a:t>Henderson, F., Hall, K., Mutongi, A.</a:t>
            </a:r>
            <a:r>
              <a:rPr lang="en-US" sz="1800">
                <a:solidFill>
                  <a:srgbClr val="212121"/>
                </a:solidFill>
                <a:latin typeface="Avenir"/>
                <a:ea typeface="Avenir"/>
                <a:cs typeface="Avenir"/>
                <a:sym typeface="Avenir"/>
              </a:rPr>
              <a:t> </a:t>
            </a:r>
            <a:r>
              <a:rPr lang="en-US" sz="1800">
                <a:solidFill>
                  <a:srgbClr val="212121"/>
                </a:solidFill>
                <a:latin typeface="Calibri"/>
                <a:ea typeface="Calibri"/>
                <a:cs typeface="Calibri"/>
                <a:sym typeface="Calibri"/>
              </a:rPr>
              <a:t>&amp; Whittam, G.</a:t>
            </a:r>
            <a:r>
              <a:rPr lang="en-US" sz="1800">
                <a:solidFill>
                  <a:srgbClr val="212121"/>
                </a:solidFill>
                <a:latin typeface="Avenir"/>
                <a:ea typeface="Avenir"/>
                <a:cs typeface="Avenir"/>
                <a:sym typeface="Avenir"/>
              </a:rPr>
              <a:t> </a:t>
            </a:r>
            <a:r>
              <a:rPr lang="en-US" sz="1800">
                <a:solidFill>
                  <a:srgbClr val="212121"/>
                </a:solidFill>
                <a:latin typeface="Calibri"/>
                <a:ea typeface="Calibri"/>
                <a:cs typeface="Calibri"/>
                <a:sym typeface="Calibri"/>
              </a:rPr>
              <a:t>(2019), "Social enterprise, social innovation and self-directed care: lessons from Scotland", </a:t>
            </a:r>
            <a:r>
              <a:rPr lang="en-US" sz="1800" i="1">
                <a:solidFill>
                  <a:srgbClr val="212121"/>
                </a:solidFill>
                <a:latin typeface="Calibri"/>
                <a:ea typeface="Calibri"/>
                <a:cs typeface="Calibri"/>
                <a:sym typeface="Calibri"/>
              </a:rPr>
              <a:t>Social Enterprise Journal</a:t>
            </a:r>
            <a:r>
              <a:rPr lang="en-US" sz="1800">
                <a:solidFill>
                  <a:srgbClr val="212121"/>
                </a:solidFill>
                <a:latin typeface="Calibri"/>
                <a:ea typeface="Calibri"/>
                <a:cs typeface="Calibri"/>
                <a:sym typeface="Calibri"/>
              </a:rPr>
              <a:t>, 15(4), pp. 438-456.</a:t>
            </a:r>
            <a:endParaRPr sz="1800">
              <a:solidFill>
                <a:srgbClr val="21212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212121"/>
                </a:solidFill>
                <a:latin typeface="Calibri"/>
                <a:ea typeface="Calibri"/>
                <a:cs typeface="Calibri"/>
                <a:sym typeface="Calibri"/>
              </a:rPr>
              <a:t>Henderson, F., Reilly, C., Moyes, D.</a:t>
            </a:r>
            <a:r>
              <a:rPr lang="en-US" sz="1800">
                <a:solidFill>
                  <a:srgbClr val="212121"/>
                </a:solidFill>
                <a:latin typeface="Avenir"/>
                <a:ea typeface="Avenir"/>
                <a:cs typeface="Avenir"/>
                <a:sym typeface="Avenir"/>
              </a:rPr>
              <a:t> </a:t>
            </a:r>
            <a:r>
              <a:rPr lang="en-US" sz="1800">
                <a:solidFill>
                  <a:srgbClr val="212121"/>
                </a:solidFill>
                <a:latin typeface="Calibri"/>
                <a:ea typeface="Calibri"/>
                <a:cs typeface="Calibri"/>
                <a:sym typeface="Calibri"/>
              </a:rPr>
              <a:t>&amp; Whittam, G.</a:t>
            </a:r>
            <a:r>
              <a:rPr lang="en-US" sz="1800">
                <a:solidFill>
                  <a:srgbClr val="212121"/>
                </a:solidFill>
                <a:latin typeface="Avenir"/>
                <a:ea typeface="Avenir"/>
                <a:cs typeface="Avenir"/>
                <a:sym typeface="Avenir"/>
              </a:rPr>
              <a:t> </a:t>
            </a:r>
            <a:r>
              <a:rPr lang="en-US" sz="1800">
                <a:solidFill>
                  <a:srgbClr val="212121"/>
                </a:solidFill>
                <a:latin typeface="Calibri"/>
                <a:ea typeface="Calibri"/>
                <a:cs typeface="Calibri"/>
                <a:sym typeface="Calibri"/>
              </a:rPr>
              <a:t>(2018), "From charity to social enterprise: the marketization of social care", </a:t>
            </a:r>
            <a:r>
              <a:rPr lang="en-US" sz="1800" i="1">
                <a:solidFill>
                  <a:srgbClr val="212121"/>
                </a:solidFill>
                <a:latin typeface="Calibri"/>
                <a:ea typeface="Calibri"/>
                <a:cs typeface="Calibri"/>
                <a:sym typeface="Calibri"/>
              </a:rPr>
              <a:t>International Journal of Entrepreneurial Behavior &amp; Research</a:t>
            </a:r>
            <a:r>
              <a:rPr lang="en-US" sz="1800">
                <a:solidFill>
                  <a:srgbClr val="212121"/>
                </a:solidFill>
                <a:latin typeface="Calibri"/>
                <a:ea typeface="Calibri"/>
                <a:cs typeface="Calibri"/>
                <a:sym typeface="Calibri"/>
              </a:rPr>
              <a:t>, 24(3), pp. 651-666.</a:t>
            </a:r>
            <a:endParaRPr sz="1800">
              <a:solidFill>
                <a:srgbClr val="212121"/>
              </a:solidFill>
              <a:latin typeface="Calibri"/>
              <a:ea typeface="Calibri"/>
              <a:cs typeface="Calibri"/>
              <a:sym typeface="Calibri"/>
            </a:endParaRPr>
          </a:p>
          <a:p>
            <a:pPr marL="457200" lvl="0" indent="-342900" algn="l" rtl="0">
              <a:lnSpc>
                <a:spcPct val="115000"/>
              </a:lnSpc>
              <a:spcBef>
                <a:spcPts val="0"/>
              </a:spcBef>
              <a:spcAft>
                <a:spcPts val="0"/>
              </a:spcAft>
              <a:buClr>
                <a:srgbClr val="212121"/>
              </a:buClr>
              <a:buSzPts val="1800"/>
              <a:buFont typeface="Calibri"/>
              <a:buChar char="●"/>
            </a:pPr>
            <a:r>
              <a:rPr lang="en-US" sz="1800">
                <a:solidFill>
                  <a:srgbClr val="212121"/>
                </a:solidFill>
                <a:latin typeface="Calibri"/>
                <a:ea typeface="Calibri"/>
                <a:cs typeface="Calibri"/>
                <a:sym typeface="Calibri"/>
              </a:rPr>
              <a:t>Marques, P., Morgan, K., &amp; Richardson, R. (2018). Social innovation in question: The theoretical and practical implications of a contested concept. </a:t>
            </a:r>
            <a:r>
              <a:rPr lang="en-US" sz="1800" i="1">
                <a:solidFill>
                  <a:srgbClr val="212121"/>
                </a:solidFill>
                <a:latin typeface="Calibri"/>
                <a:ea typeface="Calibri"/>
                <a:cs typeface="Calibri"/>
                <a:sym typeface="Calibri"/>
              </a:rPr>
              <a:t>Environment and Planning C: Politics and Space</a:t>
            </a:r>
            <a:r>
              <a:rPr lang="en-US" sz="1800">
                <a:solidFill>
                  <a:srgbClr val="212121"/>
                </a:solidFill>
                <a:latin typeface="Calibri"/>
                <a:ea typeface="Calibri"/>
                <a:cs typeface="Calibri"/>
                <a:sym typeface="Calibri"/>
              </a:rPr>
              <a:t>, 36(3), pp. 496- 512. </a:t>
            </a:r>
            <a:endParaRPr sz="1800">
              <a:solidFill>
                <a:srgbClr val="21212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212121"/>
                </a:solidFill>
                <a:latin typeface="Calibri"/>
                <a:ea typeface="Calibri"/>
                <a:cs typeface="Calibri"/>
                <a:sym typeface="Calibri"/>
              </a:rPr>
              <a:t>Moulaert F, Mehmood A, &amp; MacCallum D, Leubolt B. (2017), </a:t>
            </a:r>
            <a:r>
              <a:rPr lang="en-US" sz="1800" i="1">
                <a:solidFill>
                  <a:srgbClr val="212121"/>
                </a:solidFill>
                <a:latin typeface="Calibri"/>
                <a:ea typeface="Calibri"/>
                <a:cs typeface="Calibri"/>
                <a:sym typeface="Calibri"/>
              </a:rPr>
              <a:t>Social innovation as a trigger for transformations-the role of research. (online) </a:t>
            </a:r>
            <a:r>
              <a:rPr lang="en-US" sz="1800">
                <a:solidFill>
                  <a:srgbClr val="212121"/>
                </a:solidFill>
                <a:latin typeface="Calibri"/>
                <a:ea typeface="Calibri"/>
                <a:cs typeface="Calibri"/>
                <a:sym typeface="Calibri"/>
              </a:rPr>
              <a:t>Available at: </a:t>
            </a:r>
            <a:r>
              <a:rPr lang="en-US" sz="1800" u="sng">
                <a:solidFill>
                  <a:srgbClr val="AE3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https://publications.europa.eu/en/publication-detail/-/publication/a7b4de0a-1070-11e8-9253-01aa75ed71a1/language-en</a:t>
            </a:r>
            <a:endParaRPr sz="1800" u="sng">
              <a:solidFill>
                <a:srgbClr val="AE3FBF"/>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Arial"/>
              <a:buChar char="●"/>
            </a:pPr>
            <a:r>
              <a:rPr lang="en-US" sz="1800">
                <a:solidFill>
                  <a:srgbClr val="222222"/>
                </a:solidFill>
                <a:latin typeface="Calibri"/>
                <a:ea typeface="Calibri"/>
                <a:cs typeface="Calibri"/>
                <a:sym typeface="Calibri"/>
              </a:rPr>
              <a:t>Sepulveda, L. (2015), “Social enterprise–a new phenomenon in the field of economic and social welfare?”, </a:t>
            </a:r>
            <a:r>
              <a:rPr lang="en-US" sz="1800" i="1">
                <a:solidFill>
                  <a:srgbClr val="222222"/>
                </a:solidFill>
                <a:latin typeface="Calibri"/>
                <a:ea typeface="Calibri"/>
                <a:cs typeface="Calibri"/>
                <a:sym typeface="Calibri"/>
              </a:rPr>
              <a:t>Social Policy and Administration</a:t>
            </a:r>
            <a:r>
              <a:rPr lang="en-US" sz="1800">
                <a:solidFill>
                  <a:srgbClr val="222222"/>
                </a:solidFill>
                <a:latin typeface="Calibri"/>
                <a:ea typeface="Calibri"/>
                <a:cs typeface="Calibri"/>
                <a:sym typeface="Calibri"/>
              </a:rPr>
              <a:t>, 49 (7), pp. 842 - 861.</a:t>
            </a:r>
            <a:endParaRPr sz="1800">
              <a:solidFill>
                <a:srgbClr val="21212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US"/>
              <a:t>Objectives</a:t>
            </a:r>
            <a:endParaRPr/>
          </a:p>
        </p:txBody>
      </p:sp>
      <p:sp>
        <p:nvSpPr>
          <p:cNvPr id="139" name="Google Shape;139;p15"/>
          <p:cNvSpPr txBox="1">
            <a:spLocks noGrp="1"/>
          </p:cNvSpPr>
          <p:nvPr>
            <p:ph type="body" idx="1"/>
          </p:nvPr>
        </p:nvSpPr>
        <p:spPr>
          <a:xfrm>
            <a:off x="838199" y="1825625"/>
            <a:ext cx="10968789"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10000"/>
              </a:lnSpc>
              <a:spcBef>
                <a:spcPts val="0"/>
              </a:spcBef>
              <a:spcAft>
                <a:spcPts val="0"/>
              </a:spcAft>
              <a:buSzPct val="100000"/>
              <a:buChar char="+"/>
            </a:pPr>
            <a:r>
              <a:rPr lang="en-US"/>
              <a:t>To learn about social innovation and, as part of this, social entrepreneurship</a:t>
            </a:r>
            <a:endParaRPr/>
          </a:p>
          <a:p>
            <a:pPr marL="228600" lvl="0" indent="-228600" algn="l" rtl="0">
              <a:lnSpc>
                <a:spcPct val="110000"/>
              </a:lnSpc>
              <a:spcBef>
                <a:spcPts val="1000"/>
              </a:spcBef>
              <a:spcAft>
                <a:spcPts val="0"/>
              </a:spcAft>
              <a:buSzPct val="100000"/>
              <a:buChar char="+"/>
            </a:pPr>
            <a:r>
              <a:rPr lang="en-US"/>
              <a:t>To review social entrepreneurship practices in Scotland</a:t>
            </a:r>
            <a:endParaRPr/>
          </a:p>
          <a:p>
            <a:pPr marL="228600" lvl="0" indent="-228600" algn="l" rtl="0">
              <a:lnSpc>
                <a:spcPct val="110000"/>
              </a:lnSpc>
              <a:spcBef>
                <a:spcPts val="1000"/>
              </a:spcBef>
              <a:spcAft>
                <a:spcPts val="0"/>
              </a:spcAft>
              <a:buSzPct val="100000"/>
              <a:buChar char="+"/>
            </a:pPr>
            <a:r>
              <a:rPr lang="en-US"/>
              <a:t>To review the differences between social enterprises and for-profit organisations re: its structure, leadership styles and culture</a:t>
            </a:r>
            <a:endParaRPr/>
          </a:p>
          <a:p>
            <a:pPr marL="228600" lvl="0" indent="-228600" algn="l" rtl="0">
              <a:lnSpc>
                <a:spcPct val="110000"/>
              </a:lnSpc>
              <a:spcBef>
                <a:spcPts val="1000"/>
              </a:spcBef>
              <a:spcAft>
                <a:spcPts val="0"/>
              </a:spcAft>
              <a:buSzPct val="100000"/>
              <a:buChar char="+"/>
            </a:pPr>
            <a:r>
              <a:rPr lang="en-US"/>
              <a:t>To consider the difficulties in managing what is an uncertain and risky process, much like it would be in for-profit contexts</a:t>
            </a:r>
            <a:endParaRPr/>
          </a:p>
          <a:p>
            <a:pPr marL="228600" lvl="0" indent="-228600" algn="l" rtl="0">
              <a:lnSpc>
                <a:spcPct val="110000"/>
              </a:lnSpc>
              <a:spcBef>
                <a:spcPts val="1000"/>
              </a:spcBef>
              <a:spcAft>
                <a:spcPts val="0"/>
              </a:spcAft>
              <a:buSzPct val="100000"/>
              <a:buChar char="+"/>
            </a:pPr>
            <a:r>
              <a:rPr lang="en-US"/>
              <a:t>To understand its relevance for your CW2 Assignment – the Digital Story</a:t>
            </a:r>
            <a:endParaRPr/>
          </a:p>
        </p:txBody>
      </p:sp>
    </p:spTree>
  </p:cSld>
  <p:clrMapOvr>
    <a:masterClrMapping/>
  </p:clrMapOvr>
  <mc:AlternateContent xmlns:mc="http://schemas.openxmlformats.org/markup-compatibility/2006" xmlns:p14="http://schemas.microsoft.com/office/powerpoint/2010/main">
    <mc:Choice Requires="p14">
      <p:transition spd="slow" p14:dur="2000" advTm="46961"/>
    </mc:Choice>
    <mc:Fallback xmlns="">
      <p:transition spd="slow" advTm="469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2"/>
              </a:buClr>
              <a:buSzPts val="4400"/>
              <a:buFont typeface="Rockwell"/>
              <a:buNone/>
            </a:pPr>
            <a:r>
              <a:rPr lang="en-US"/>
              <a:t>Social innovation (SI) - History and Definition</a:t>
            </a:r>
            <a:endParaRPr lang="en-GB"/>
          </a:p>
        </p:txBody>
      </p:sp>
      <p:sp>
        <p:nvSpPr>
          <p:cNvPr id="145" name="Google Shape;145;p16"/>
          <p:cNvSpPr txBox="1">
            <a:spLocks noGrp="1"/>
          </p:cNvSpPr>
          <p:nvPr>
            <p:ph type="body" idx="1"/>
          </p:nvPr>
        </p:nvSpPr>
        <p:spPr>
          <a:xfrm>
            <a:off x="838200" y="1825625"/>
            <a:ext cx="10515600" cy="4351338"/>
          </a:xfrm>
        </p:spPr>
        <p:txBody>
          <a:bodyPr spcFirstLastPara="1" wrap="square" lIns="91425" tIns="45700" rIns="91425" bIns="45700" anchor="t" anchorCtr="0">
            <a:normAutofit/>
          </a:bodyPr>
          <a:lstStyle/>
          <a:p>
            <a:pPr marL="0" lvl="0" indent="0" rtl="0">
              <a:lnSpc>
                <a:spcPct val="100000"/>
              </a:lnSpc>
              <a:spcBef>
                <a:spcPts val="1200"/>
              </a:spcBef>
              <a:spcAft>
                <a:spcPts val="0"/>
              </a:spcAft>
              <a:buNone/>
            </a:pPr>
            <a:r>
              <a:rPr lang="en-GB" sz="1800"/>
              <a:t>&gt; Social Innovation (SI)  is not a new term </a:t>
            </a:r>
          </a:p>
          <a:p>
            <a:pPr marL="0" lvl="0" indent="0" rtl="0">
              <a:lnSpc>
                <a:spcPct val="100000"/>
              </a:lnSpc>
              <a:spcBef>
                <a:spcPts val="2100"/>
              </a:spcBef>
              <a:spcAft>
                <a:spcPts val="0"/>
              </a:spcAft>
              <a:buNone/>
            </a:pPr>
            <a:r>
              <a:rPr lang="en-GB" sz="1800"/>
              <a:t>&gt; It's first usage is recorded in the late nineteenth century</a:t>
            </a:r>
          </a:p>
          <a:p>
            <a:pPr marL="0" lvl="0" indent="0" rtl="0">
              <a:lnSpc>
                <a:spcPct val="100000"/>
              </a:lnSpc>
              <a:spcBef>
                <a:spcPts val="2100"/>
              </a:spcBef>
              <a:spcAft>
                <a:spcPts val="0"/>
              </a:spcAft>
              <a:buNone/>
            </a:pPr>
            <a:r>
              <a:rPr lang="en-GB" sz="1800"/>
              <a:t>&gt; For a long time, it wasn't widely used (</a:t>
            </a:r>
            <a:r>
              <a:rPr lang="en-GB" sz="1800" err="1"/>
              <a:t>Ayob</a:t>
            </a:r>
            <a:r>
              <a:rPr lang="en-GB" sz="1800"/>
              <a:t>, Teasdale and Fagan, 2016). </a:t>
            </a:r>
          </a:p>
          <a:p>
            <a:pPr marL="0" lvl="0" indent="0" rtl="0">
              <a:lnSpc>
                <a:spcPct val="100000"/>
              </a:lnSpc>
              <a:spcBef>
                <a:spcPts val="2100"/>
              </a:spcBef>
              <a:spcAft>
                <a:spcPts val="0"/>
              </a:spcAft>
              <a:buNone/>
            </a:pPr>
            <a:r>
              <a:rPr lang="en-GB" sz="1800"/>
              <a:t>&gt; It has now found growing popularity amongst European as well as American policymakers (ibid). </a:t>
            </a:r>
          </a:p>
          <a:p>
            <a:pPr marL="0" lvl="0" indent="0" rtl="0">
              <a:lnSpc>
                <a:spcPct val="100000"/>
              </a:lnSpc>
              <a:spcBef>
                <a:spcPts val="2100"/>
              </a:spcBef>
              <a:spcAft>
                <a:spcPts val="0"/>
              </a:spcAft>
              <a:buNone/>
            </a:pPr>
            <a:endParaRPr lang="en-GB" sz="1800"/>
          </a:p>
          <a:p>
            <a:pPr marL="0" lvl="0" indent="0" rtl="0">
              <a:lnSpc>
                <a:spcPct val="100000"/>
              </a:lnSpc>
              <a:spcBef>
                <a:spcPts val="1200"/>
              </a:spcBef>
              <a:spcAft>
                <a:spcPts val="0"/>
              </a:spcAft>
              <a:buNone/>
            </a:pPr>
            <a:r>
              <a:rPr lang="en-GB" sz="1800"/>
              <a:t>Edwards-Schachter and Wallace (2017, p. 73) identified distinctive elements from a variety of discourses in order to affirm that SI is 'a collective process of learning involving the distinctive participation of civil society actors aimed to solve a societal need through change in social practices that produce change in social relationships, systems and structures, contributing to large socio-technical change.'</a:t>
            </a:r>
          </a:p>
          <a:p>
            <a:pPr marL="228600" lvl="0" indent="0" rtl="0">
              <a:lnSpc>
                <a:spcPct val="100000"/>
              </a:lnSpc>
              <a:spcBef>
                <a:spcPts val="1000"/>
              </a:spcBef>
              <a:spcAft>
                <a:spcPts val="2100"/>
              </a:spcAft>
              <a:buSzPts val="688"/>
              <a:buNone/>
            </a:pPr>
            <a:endParaRPr lang="en-GB" sz="1800" b="1"/>
          </a:p>
        </p:txBody>
      </p:sp>
    </p:spTree>
  </p:cSld>
  <p:clrMapOvr>
    <a:masterClrMapping/>
  </p:clrMapOvr>
  <mc:AlternateContent xmlns:mc="http://schemas.openxmlformats.org/markup-compatibility/2006" xmlns:p14="http://schemas.microsoft.com/office/powerpoint/2010/main">
    <mc:Choice Requires="p14">
      <p:transition spd="slow" p14:dur="2000" advTm="141525"/>
    </mc:Choice>
    <mc:Fallback xmlns="">
      <p:transition spd="slow" advTm="1415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ctrTitle"/>
          </p:nvPr>
        </p:nvSpPr>
        <p:spPr>
          <a:xfrm>
            <a:off x="2768600" y="184729"/>
            <a:ext cx="9008100" cy="731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000"/>
              <a:t>Social entrepreneurship - History and definition</a:t>
            </a:r>
            <a:endParaRPr sz="3000"/>
          </a:p>
        </p:txBody>
      </p:sp>
      <p:sp>
        <p:nvSpPr>
          <p:cNvPr id="151" name="Google Shape;151;p17"/>
          <p:cNvSpPr txBox="1">
            <a:spLocks noGrp="1"/>
          </p:cNvSpPr>
          <p:nvPr>
            <p:ph type="body" idx="1"/>
          </p:nvPr>
        </p:nvSpPr>
        <p:spPr>
          <a:xfrm>
            <a:off x="2513000" y="1268800"/>
            <a:ext cx="9263700" cy="3657600"/>
          </a:xfrm>
          <a:prstGeom prst="rect">
            <a:avLst/>
          </a:prstGeom>
          <a:ln>
            <a:noFill/>
          </a:ln>
        </p:spPr>
        <p:txBody>
          <a:bodyPr spcFirstLastPara="1" wrap="square" lIns="91425" tIns="45700" rIns="91425" bIns="45700" anchor="t" anchorCtr="0">
            <a:noAutofit/>
          </a:bodyPr>
          <a:lstStyle/>
          <a:p>
            <a:pPr marL="228600" lvl="0" indent="-228600" algn="l" rtl="0">
              <a:lnSpc>
                <a:spcPct val="115000"/>
              </a:lnSpc>
              <a:spcBef>
                <a:spcPts val="1200"/>
              </a:spcBef>
              <a:spcAft>
                <a:spcPts val="0"/>
              </a:spcAft>
              <a:buClr>
                <a:schemeClr val="lt1"/>
              </a:buClr>
              <a:buSzPts val="1800"/>
              <a:buFont typeface="Arial"/>
              <a:buChar char="+"/>
            </a:pPr>
            <a:r>
              <a:rPr lang="en-US" sz="1800">
                <a:solidFill>
                  <a:schemeClr val="lt1"/>
                </a:solidFill>
                <a:latin typeface="Arial"/>
                <a:ea typeface="Arial"/>
                <a:cs typeface="Arial"/>
                <a:sym typeface="Arial"/>
              </a:rPr>
              <a:t>Social entrepreneurs need to be seen as the agents of change (Hervieux and Voltan, 2016)</a:t>
            </a:r>
            <a:endParaRPr sz="1800">
              <a:solidFill>
                <a:schemeClr val="lt1"/>
              </a:solidFill>
              <a:latin typeface="Arial"/>
              <a:ea typeface="Arial"/>
              <a:cs typeface="Arial"/>
              <a:sym typeface="Arial"/>
            </a:endParaRPr>
          </a:p>
          <a:p>
            <a:pPr marL="228600" lvl="0" indent="-228600" algn="l" rtl="0">
              <a:lnSpc>
                <a:spcPct val="115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Framing SE as changing the system strikes a chord with many actors as the SE movement was born out at the beginning of a cycle of protest against capitalist systems (ibid). </a:t>
            </a:r>
            <a:endParaRPr sz="1800">
              <a:solidFill>
                <a:schemeClr val="lt1"/>
              </a:solidFill>
              <a:latin typeface="Arial"/>
              <a:ea typeface="Arial"/>
              <a:cs typeface="Arial"/>
              <a:sym typeface="Arial"/>
            </a:endParaRPr>
          </a:p>
          <a:p>
            <a:pPr marL="228600" lvl="0" indent="-228600" algn="l" rtl="0">
              <a:lnSpc>
                <a:spcPct val="115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Hervieux and Voltan (ibid) further remark that social entrepreneurship at its core is about finding original solutions to diverse social issues.</a:t>
            </a:r>
            <a:endParaRPr sz="1800">
              <a:solidFill>
                <a:schemeClr val="lt1"/>
              </a:solidFill>
              <a:latin typeface="Arial"/>
              <a:ea typeface="Arial"/>
              <a:cs typeface="Arial"/>
              <a:sym typeface="Arial"/>
            </a:endParaRPr>
          </a:p>
          <a:p>
            <a:pPr marL="0" lvl="0" indent="0" algn="l" rtl="0">
              <a:lnSpc>
                <a:spcPct val="90000"/>
              </a:lnSpc>
              <a:spcBef>
                <a:spcPts val="2100"/>
              </a:spcBef>
              <a:spcAft>
                <a:spcPts val="0"/>
              </a:spcAft>
              <a:buNone/>
            </a:pPr>
            <a:endParaRPr sz="1800">
              <a:solidFill>
                <a:schemeClr val="lt1"/>
              </a:solidFill>
              <a:latin typeface="Arial"/>
              <a:ea typeface="Arial"/>
              <a:cs typeface="Arial"/>
              <a:sym typeface="Arial"/>
            </a:endParaRPr>
          </a:p>
          <a:p>
            <a:pPr marL="228600" lvl="0" indent="-165100" algn="l" rtl="0">
              <a:lnSpc>
                <a:spcPct val="90000"/>
              </a:lnSpc>
              <a:spcBef>
                <a:spcPts val="2100"/>
              </a:spcBef>
              <a:spcAft>
                <a:spcPts val="0"/>
              </a:spcAft>
              <a:buClr>
                <a:schemeClr val="lt1"/>
              </a:buClr>
              <a:buSzPts val="1800"/>
              <a:buFont typeface="Arial"/>
              <a:buChar char="+"/>
            </a:pPr>
            <a:r>
              <a:rPr lang="en-US" sz="1800">
                <a:solidFill>
                  <a:schemeClr val="lt1"/>
                </a:solidFill>
                <a:latin typeface="Arial"/>
                <a:ea typeface="Arial"/>
                <a:cs typeface="Arial"/>
                <a:sym typeface="Arial"/>
              </a:rPr>
              <a:t>According to (Ridley-Duff and Bull, 2019, p. 72) it is beneficial to judge social enterprises on the scope and depth of their performance in at least one of these three areas: </a:t>
            </a:r>
            <a:endParaRPr sz="1800">
              <a:solidFill>
                <a:schemeClr val="lt1"/>
              </a:solidFill>
              <a:latin typeface="Arial"/>
              <a:ea typeface="Arial"/>
              <a:cs typeface="Arial"/>
              <a:sym typeface="Arial"/>
            </a:endParaRPr>
          </a:p>
          <a:p>
            <a:pPr marL="228600" lvl="0" indent="-165100" algn="l" rtl="0">
              <a:lnSpc>
                <a:spcPct val="90000"/>
              </a:lnSpc>
              <a:spcBef>
                <a:spcPts val="2100"/>
              </a:spcBef>
              <a:spcAft>
                <a:spcPts val="0"/>
              </a:spcAft>
              <a:buClr>
                <a:schemeClr val="lt1"/>
              </a:buClr>
              <a:buSzPts val="1800"/>
              <a:buFont typeface="Arial"/>
              <a:buChar char="+"/>
            </a:pPr>
            <a:r>
              <a:rPr lang="en-US" sz="1800">
                <a:solidFill>
                  <a:schemeClr val="lt1"/>
                </a:solidFill>
                <a:latin typeface="Arial"/>
                <a:ea typeface="Arial"/>
                <a:cs typeface="Arial"/>
                <a:sym typeface="Arial"/>
              </a:rPr>
              <a:t>1) democratic ownership and governance </a:t>
            </a:r>
            <a:endParaRPr sz="1800">
              <a:solidFill>
                <a:schemeClr val="lt1"/>
              </a:solidFill>
              <a:latin typeface="Arial"/>
              <a:ea typeface="Arial"/>
              <a:cs typeface="Arial"/>
              <a:sym typeface="Arial"/>
            </a:endParaRPr>
          </a:p>
          <a:p>
            <a:pPr marL="228600" lvl="0" indent="-165100" algn="l" rtl="0">
              <a:lnSpc>
                <a:spcPct val="90000"/>
              </a:lnSpc>
              <a:spcBef>
                <a:spcPts val="2100"/>
              </a:spcBef>
              <a:spcAft>
                <a:spcPts val="0"/>
              </a:spcAft>
              <a:buClr>
                <a:schemeClr val="lt1"/>
              </a:buClr>
              <a:buSzPts val="1800"/>
              <a:buFont typeface="Arial"/>
              <a:buChar char="+"/>
            </a:pPr>
            <a:r>
              <a:rPr lang="en-US" sz="1800">
                <a:solidFill>
                  <a:schemeClr val="lt1"/>
                </a:solidFill>
                <a:latin typeface="Arial"/>
                <a:ea typeface="Arial"/>
                <a:cs typeface="Arial"/>
                <a:sym typeface="Arial"/>
              </a:rPr>
              <a:t>2) ethical and sustainable trading practices</a:t>
            </a:r>
            <a:endParaRPr sz="1800">
              <a:solidFill>
                <a:schemeClr val="lt1"/>
              </a:solidFill>
              <a:latin typeface="Arial"/>
              <a:ea typeface="Arial"/>
              <a:cs typeface="Arial"/>
              <a:sym typeface="Arial"/>
            </a:endParaRPr>
          </a:p>
          <a:p>
            <a:pPr marL="228600" lvl="0" indent="-165100" algn="l" rtl="0">
              <a:lnSpc>
                <a:spcPct val="90000"/>
              </a:lnSpc>
              <a:spcBef>
                <a:spcPts val="2100"/>
              </a:spcBef>
              <a:spcAft>
                <a:spcPts val="0"/>
              </a:spcAft>
              <a:buClr>
                <a:schemeClr val="lt1"/>
              </a:buClr>
              <a:buSzPts val="1800"/>
              <a:buFont typeface="Arial"/>
              <a:buChar char="+"/>
            </a:pPr>
            <a:r>
              <a:rPr lang="en-US" sz="1800">
                <a:solidFill>
                  <a:schemeClr val="lt1"/>
                </a:solidFill>
                <a:latin typeface="Arial"/>
                <a:ea typeface="Arial"/>
                <a:cs typeface="Arial"/>
                <a:sym typeface="Arial"/>
              </a:rPr>
              <a:t>3) social purpose and impact</a:t>
            </a:r>
            <a:endParaRPr sz="1800">
              <a:solidFill>
                <a:schemeClr val="lt1"/>
              </a:solidFill>
              <a:latin typeface="Arial"/>
              <a:ea typeface="Arial"/>
              <a:cs typeface="Arial"/>
              <a:sym typeface="Arial"/>
            </a:endParaRPr>
          </a:p>
          <a:p>
            <a:pPr marL="228600" lvl="0" indent="0" algn="l" rtl="0">
              <a:lnSpc>
                <a:spcPct val="90000"/>
              </a:lnSpc>
              <a:spcBef>
                <a:spcPts val="2100"/>
              </a:spcBef>
              <a:spcAft>
                <a:spcPts val="0"/>
              </a:spcAft>
              <a:buClr>
                <a:schemeClr val="dk1"/>
              </a:buClr>
              <a:buSzPts val="688"/>
              <a:buFont typeface="Arial"/>
              <a:buNone/>
            </a:pPr>
            <a:endParaRPr sz="1800">
              <a:solidFill>
                <a:schemeClr val="lt1"/>
              </a:solidFill>
              <a:latin typeface="Arial"/>
              <a:ea typeface="Arial"/>
              <a:cs typeface="Arial"/>
              <a:sym typeface="Arial"/>
            </a:endParaRPr>
          </a:p>
          <a:p>
            <a:pPr marL="0" lvl="0" indent="0" algn="l" rtl="0">
              <a:spcBef>
                <a:spcPts val="2100"/>
              </a:spcBef>
              <a:spcAft>
                <a:spcPts val="210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81054"/>
    </mc:Choice>
    <mc:Fallback xmlns="">
      <p:transition spd="slow" advTm="8105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1861200" y="-154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Types of Social Enterprises </a:t>
            </a:r>
            <a:endParaRPr/>
          </a:p>
        </p:txBody>
      </p:sp>
      <p:sp>
        <p:nvSpPr>
          <p:cNvPr id="157" name="Google Shape;157;p18"/>
          <p:cNvSpPr txBox="1">
            <a:spLocks noGrp="1"/>
          </p:cNvSpPr>
          <p:nvPr>
            <p:ph type="body" idx="1"/>
          </p:nvPr>
        </p:nvSpPr>
        <p:spPr>
          <a:xfrm>
            <a:off x="6808700" y="1087750"/>
            <a:ext cx="43605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a:t>Source: Adapted from M. Bull (cited in Ridley-Duff and Bull, 2019, p. 73)</a:t>
            </a:r>
            <a:endParaRPr sz="2400"/>
          </a:p>
        </p:txBody>
      </p:sp>
      <p:pic>
        <p:nvPicPr>
          <p:cNvPr id="158" name="Google Shape;158;p18"/>
          <p:cNvPicPr preferRelativeResize="0"/>
          <p:nvPr/>
        </p:nvPicPr>
        <p:blipFill>
          <a:blip r:embed="rId3">
            <a:alphaModFix/>
          </a:blip>
          <a:stretch>
            <a:fillRect/>
          </a:stretch>
        </p:blipFill>
        <p:spPr>
          <a:xfrm>
            <a:off x="756325" y="1087750"/>
            <a:ext cx="5567916" cy="49317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84196"/>
    </mc:Choice>
    <mc:Fallback xmlns="">
      <p:transition spd="slow" advTm="841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838200" y="-1044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Structure of a social enterprise</a:t>
            </a:r>
            <a:endParaRPr/>
          </a:p>
        </p:txBody>
      </p:sp>
      <p:sp>
        <p:nvSpPr>
          <p:cNvPr id="164" name="Google Shape;164;p19"/>
          <p:cNvSpPr txBox="1">
            <a:spLocks noGrp="1"/>
          </p:cNvSpPr>
          <p:nvPr>
            <p:ph type="body" idx="1"/>
          </p:nvPr>
        </p:nvSpPr>
        <p:spPr>
          <a:xfrm>
            <a:off x="284775" y="311697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sz="1200"/>
              <a:t>Source: Adapted from Alter, K. (2007, cited in Ridley-Duff and Bull, 2019, p. 77)</a:t>
            </a:r>
            <a:endParaRPr sz="1200"/>
          </a:p>
          <a:p>
            <a:pPr marL="0" lvl="0" indent="0" algn="l" rtl="0">
              <a:spcBef>
                <a:spcPts val="1000"/>
              </a:spcBef>
              <a:spcAft>
                <a:spcPts val="0"/>
              </a:spcAft>
              <a:buNone/>
            </a:pPr>
            <a:endParaRPr/>
          </a:p>
        </p:txBody>
      </p:sp>
      <p:pic>
        <p:nvPicPr>
          <p:cNvPr id="165" name="Google Shape;165;p19"/>
          <p:cNvPicPr preferRelativeResize="0"/>
          <p:nvPr/>
        </p:nvPicPr>
        <p:blipFill>
          <a:blip r:embed="rId3">
            <a:alphaModFix/>
          </a:blip>
          <a:stretch>
            <a:fillRect/>
          </a:stretch>
        </p:blipFill>
        <p:spPr>
          <a:xfrm>
            <a:off x="284775" y="1209675"/>
            <a:ext cx="9753600" cy="4438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87176"/>
    </mc:Choice>
    <mc:Fallback xmlns="">
      <p:transition spd="slow" advTm="8717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ctrTitle"/>
          </p:nvPr>
        </p:nvSpPr>
        <p:spPr>
          <a:xfrm>
            <a:off x="2513000" y="948433"/>
            <a:ext cx="9263700" cy="1328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Hybridity within social enterprises </a:t>
            </a:r>
            <a:endParaRPr/>
          </a:p>
        </p:txBody>
      </p:sp>
      <p:sp>
        <p:nvSpPr>
          <p:cNvPr id="171" name="Google Shape;171;p20"/>
          <p:cNvSpPr txBox="1">
            <a:spLocks noGrp="1"/>
          </p:cNvSpPr>
          <p:nvPr>
            <p:ph type="body" idx="1"/>
          </p:nvPr>
        </p:nvSpPr>
        <p:spPr>
          <a:xfrm>
            <a:off x="2513000" y="2434100"/>
            <a:ext cx="9263700" cy="3657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&gt; Hybridity or hybridisation: operating as a bridging role and across three distinct sectors: public, private and third sector</a:t>
            </a:r>
            <a:endParaRPr/>
          </a:p>
          <a:p>
            <a:pPr marL="0" lvl="0" indent="0" algn="l" rtl="0">
              <a:spcBef>
                <a:spcPts val="2100"/>
              </a:spcBef>
              <a:spcAft>
                <a:spcPts val="0"/>
              </a:spcAft>
              <a:buNone/>
            </a:pPr>
            <a:r>
              <a:rPr lang="en-US"/>
              <a:t>&gt; Because of this hybridity, there often arises tensions across the senior leadership and other ethical dilemmas which the leader has to disperse</a:t>
            </a:r>
            <a:endParaRPr/>
          </a:p>
          <a:p>
            <a:pPr marL="0" lvl="0" indent="0" algn="l" rtl="0">
              <a:spcBef>
                <a:spcPts val="2100"/>
              </a:spcBef>
              <a:spcAft>
                <a:spcPts val="0"/>
              </a:spcAft>
              <a:buNone/>
            </a:pPr>
            <a:r>
              <a:rPr lang="en-US"/>
              <a:t>&gt; Mongelli et al. (2019) go even further to argue that a leader should be embracing these tensions, as this can lead to innovations and can open up new possibilities.</a:t>
            </a:r>
            <a:endParaRPr/>
          </a:p>
          <a:p>
            <a:pPr marL="0" lvl="0" indent="0" algn="l" rtl="0">
              <a:spcBef>
                <a:spcPts val="2100"/>
              </a:spcBef>
              <a:spcAft>
                <a:spcPts val="21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Tm="93668"/>
    </mc:Choice>
    <mc:Fallback xmlns="">
      <p:transition spd="slow" advTm="9366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ctrTitle"/>
          </p:nvPr>
        </p:nvSpPr>
        <p:spPr>
          <a:xfrm>
            <a:off x="1824725" y="250750"/>
            <a:ext cx="9672900" cy="13281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1200"/>
              </a:spcBef>
              <a:spcAft>
                <a:spcPts val="0"/>
              </a:spcAft>
              <a:buClr>
                <a:schemeClr val="dk1"/>
              </a:buClr>
              <a:buSzPts val="1100"/>
              <a:buFont typeface="Arial"/>
              <a:buNone/>
            </a:pPr>
            <a:r>
              <a:rPr lang="en-US" sz="2400" b="1">
                <a:solidFill>
                  <a:schemeClr val="lt1"/>
                </a:solidFill>
                <a:latin typeface="Times New Roman"/>
                <a:ea typeface="Times New Roman"/>
                <a:cs typeface="Times New Roman"/>
                <a:sym typeface="Times New Roman"/>
              </a:rPr>
              <a:t>Management forms in social enterprises: Unitary, Pluralist and Radical </a:t>
            </a:r>
            <a:endParaRPr sz="2400" b="1">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2"/>
              </a:buClr>
              <a:buSzPts val="4400"/>
              <a:buFont typeface="Rockwell"/>
              <a:buNone/>
            </a:pPr>
            <a:endParaRPr sz="2400" b="1">
              <a:solidFill>
                <a:schemeClr val="lt1"/>
              </a:solidFill>
            </a:endParaRPr>
          </a:p>
        </p:txBody>
      </p:sp>
      <p:sp>
        <p:nvSpPr>
          <p:cNvPr id="177" name="Google Shape;177;p21"/>
          <p:cNvSpPr txBox="1">
            <a:spLocks noGrp="1"/>
          </p:cNvSpPr>
          <p:nvPr>
            <p:ph type="body" idx="1"/>
          </p:nvPr>
        </p:nvSpPr>
        <p:spPr>
          <a:xfrm>
            <a:off x="1912175" y="1300350"/>
            <a:ext cx="96729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600">
                <a:solidFill>
                  <a:schemeClr val="lt1"/>
                </a:solidFill>
                <a:latin typeface="Arial"/>
                <a:ea typeface="Arial"/>
                <a:cs typeface="Arial"/>
                <a:sym typeface="Arial"/>
              </a:rPr>
              <a:t>Fox (1966) outlines three perspectives through which a social enterprise can manage their workforce: Unitary, Pluralist and Radical. </a:t>
            </a:r>
            <a:endParaRPr sz="1600">
              <a:solidFill>
                <a:schemeClr val="lt1"/>
              </a:solidFill>
              <a:latin typeface="Arial"/>
              <a:ea typeface="Arial"/>
              <a:cs typeface="Arial"/>
              <a:sym typeface="Arial"/>
            </a:endParaRPr>
          </a:p>
          <a:p>
            <a:pPr marL="0" lvl="0" indent="0" algn="l" rtl="0">
              <a:lnSpc>
                <a:spcPct val="110000"/>
              </a:lnSpc>
              <a:spcBef>
                <a:spcPts val="2100"/>
              </a:spcBef>
              <a:spcAft>
                <a:spcPts val="0"/>
              </a:spcAft>
              <a:buSzPts val="2800"/>
              <a:buNone/>
            </a:pPr>
            <a:r>
              <a:rPr lang="en-US" sz="1600">
                <a:solidFill>
                  <a:schemeClr val="lt1"/>
                </a:solidFill>
                <a:latin typeface="Arial"/>
                <a:ea typeface="Arial"/>
                <a:cs typeface="Arial"/>
                <a:sym typeface="Arial"/>
              </a:rPr>
              <a:t>The Unitary Management Form: </a:t>
            </a:r>
            <a:endParaRPr sz="1600">
              <a:solidFill>
                <a:schemeClr val="lt1"/>
              </a:solidFill>
              <a:latin typeface="Arial"/>
              <a:ea typeface="Arial"/>
              <a:cs typeface="Arial"/>
              <a:sym typeface="Arial"/>
            </a:endParaRPr>
          </a:p>
          <a:p>
            <a:pPr marL="0" lvl="0" indent="0" algn="l" rtl="0">
              <a:lnSpc>
                <a:spcPct val="115000"/>
              </a:lnSpc>
              <a:spcBef>
                <a:spcPts val="2100"/>
              </a:spcBef>
              <a:spcAft>
                <a:spcPts val="0"/>
              </a:spcAft>
              <a:buSzPts val="1100"/>
              <a:buNone/>
            </a:pPr>
            <a:r>
              <a:rPr lang="en-US" sz="1600">
                <a:solidFill>
                  <a:schemeClr val="lt1"/>
                </a:solidFill>
                <a:latin typeface="Arial"/>
                <a:ea typeface="Arial"/>
                <a:cs typeface="Arial"/>
                <a:sym typeface="Arial"/>
              </a:rPr>
              <a:t>&gt; Leader will assume 'their right to manage' and takes full authority in times of crises or during challenges</a:t>
            </a:r>
            <a:endParaRPr sz="1600">
              <a:solidFill>
                <a:schemeClr val="lt1"/>
              </a:solidFill>
              <a:latin typeface="Arial"/>
              <a:ea typeface="Arial"/>
              <a:cs typeface="Arial"/>
              <a:sym typeface="Arial"/>
            </a:endParaRPr>
          </a:p>
          <a:p>
            <a:pPr marL="0" lvl="0" indent="0" algn="l" rtl="0">
              <a:lnSpc>
                <a:spcPct val="115000"/>
              </a:lnSpc>
              <a:spcBef>
                <a:spcPts val="2100"/>
              </a:spcBef>
              <a:spcAft>
                <a:spcPts val="0"/>
              </a:spcAft>
              <a:buSzPts val="1100"/>
              <a:buNone/>
            </a:pPr>
            <a:r>
              <a:rPr lang="en-US" sz="1600">
                <a:solidFill>
                  <a:schemeClr val="lt1"/>
                </a:solidFill>
                <a:latin typeface="Arial"/>
                <a:ea typeface="Arial"/>
                <a:cs typeface="Arial"/>
                <a:sym typeface="Arial"/>
              </a:rPr>
              <a:t>&gt; CEO or board is the sole source of authority who are also the ones to establish values, policies and practices to be followed as part of the organisational culture </a:t>
            </a:r>
            <a:endParaRPr sz="1600">
              <a:solidFill>
                <a:schemeClr val="lt1"/>
              </a:solidFill>
              <a:latin typeface="Arial"/>
              <a:ea typeface="Arial"/>
              <a:cs typeface="Arial"/>
              <a:sym typeface="Arial"/>
            </a:endParaRPr>
          </a:p>
          <a:p>
            <a:pPr marL="0" lvl="0" indent="0" algn="l" rtl="0">
              <a:lnSpc>
                <a:spcPct val="115000"/>
              </a:lnSpc>
              <a:spcBef>
                <a:spcPts val="2100"/>
              </a:spcBef>
              <a:spcAft>
                <a:spcPts val="0"/>
              </a:spcAft>
              <a:buSzPts val="1100"/>
              <a:buNone/>
            </a:pPr>
            <a:r>
              <a:rPr lang="en-US" sz="1600">
                <a:solidFill>
                  <a:schemeClr val="lt1"/>
                </a:solidFill>
                <a:latin typeface="Arial"/>
                <a:ea typeface="Arial"/>
                <a:cs typeface="Arial"/>
                <a:sym typeface="Arial"/>
              </a:rPr>
              <a:t>&gt; Conflict is unacceptable in this culture and will be met with disciplinary or grievances procedures in order to showcase dominance from the top tiers</a:t>
            </a:r>
            <a:endParaRPr sz="1600">
              <a:solidFill>
                <a:schemeClr val="lt1"/>
              </a:solidFill>
              <a:latin typeface="Arial"/>
              <a:ea typeface="Arial"/>
              <a:cs typeface="Arial"/>
              <a:sym typeface="Arial"/>
            </a:endParaRPr>
          </a:p>
          <a:p>
            <a:pPr marL="0" lvl="0" indent="0" algn="l" rtl="0">
              <a:lnSpc>
                <a:spcPct val="115000"/>
              </a:lnSpc>
              <a:spcBef>
                <a:spcPts val="2100"/>
              </a:spcBef>
              <a:spcAft>
                <a:spcPts val="0"/>
              </a:spcAft>
              <a:buSzPts val="1100"/>
              <a:buNone/>
            </a:pPr>
            <a:r>
              <a:rPr lang="en-US" sz="1600">
                <a:solidFill>
                  <a:schemeClr val="lt1"/>
                </a:solidFill>
                <a:latin typeface="Arial"/>
                <a:ea typeface="Arial"/>
                <a:cs typeface="Arial"/>
                <a:sym typeface="Arial"/>
              </a:rPr>
              <a:t>&gt; Debating forums are unlikely to be part of the culture. If it is used, it is managed by the board or the executives</a:t>
            </a:r>
            <a:endParaRPr sz="1600">
              <a:solidFill>
                <a:schemeClr val="lt1"/>
              </a:solidFill>
              <a:latin typeface="Arial"/>
              <a:ea typeface="Arial"/>
              <a:cs typeface="Arial"/>
              <a:sym typeface="Arial"/>
            </a:endParaRPr>
          </a:p>
          <a:p>
            <a:pPr marL="0" lvl="0" indent="0" algn="l" rtl="0">
              <a:lnSpc>
                <a:spcPct val="115000"/>
              </a:lnSpc>
              <a:spcBef>
                <a:spcPts val="2100"/>
              </a:spcBef>
              <a:spcAft>
                <a:spcPts val="0"/>
              </a:spcAft>
              <a:buSzPts val="1100"/>
              <a:buNone/>
            </a:pPr>
            <a:r>
              <a:rPr lang="en-US" sz="1600">
                <a:solidFill>
                  <a:schemeClr val="lt1"/>
                </a:solidFill>
                <a:latin typeface="Arial"/>
                <a:ea typeface="Arial"/>
                <a:cs typeface="Arial"/>
                <a:sym typeface="Arial"/>
              </a:rPr>
              <a:t>&gt; Conditions on employment or strategic management are also usually areas where no collective bargaining can be found</a:t>
            </a:r>
            <a:endParaRPr sz="1600">
              <a:solidFill>
                <a:schemeClr val="lt1"/>
              </a:solidFill>
              <a:latin typeface="Arial"/>
              <a:ea typeface="Arial"/>
              <a:cs typeface="Arial"/>
              <a:sym typeface="Arial"/>
            </a:endParaRPr>
          </a:p>
          <a:p>
            <a:pPr marL="0" lvl="0" indent="0" algn="l" rtl="0">
              <a:lnSpc>
                <a:spcPct val="115000"/>
              </a:lnSpc>
              <a:spcBef>
                <a:spcPts val="2100"/>
              </a:spcBef>
              <a:spcAft>
                <a:spcPts val="0"/>
              </a:spcAft>
              <a:buClr>
                <a:schemeClr val="dk1"/>
              </a:buClr>
              <a:buSzPts val="1100"/>
              <a:buFont typeface="Arial"/>
              <a:buNone/>
            </a:pPr>
            <a:endParaRPr sz="1600">
              <a:solidFill>
                <a:schemeClr val="lt1"/>
              </a:solidFill>
              <a:latin typeface="Arial"/>
              <a:ea typeface="Arial"/>
              <a:cs typeface="Arial"/>
              <a:sym typeface="Arial"/>
            </a:endParaRPr>
          </a:p>
          <a:p>
            <a:pPr marL="228600" lvl="0" indent="-50800" algn="l" rtl="0">
              <a:lnSpc>
                <a:spcPct val="110000"/>
              </a:lnSpc>
              <a:spcBef>
                <a:spcPts val="2100"/>
              </a:spcBef>
              <a:spcAft>
                <a:spcPts val="0"/>
              </a:spcAft>
              <a:buSzPts val="2800"/>
              <a:buNone/>
            </a:pPr>
            <a:endParaRPr sz="1600">
              <a:solidFill>
                <a:schemeClr val="lt1"/>
              </a:solidFill>
              <a:latin typeface="Arial"/>
              <a:ea typeface="Arial"/>
              <a:cs typeface="Arial"/>
              <a:sym typeface="Arial"/>
            </a:endParaRPr>
          </a:p>
          <a:p>
            <a:pPr marL="228600" lvl="0" indent="-50800" algn="l" rtl="0">
              <a:lnSpc>
                <a:spcPct val="110000"/>
              </a:lnSpc>
              <a:spcBef>
                <a:spcPts val="2100"/>
              </a:spcBef>
              <a:spcAft>
                <a:spcPts val="2100"/>
              </a:spcAft>
              <a:buSzPts val="2800"/>
              <a:buNone/>
            </a:pPr>
            <a:endParaRPr sz="1600">
              <a:solidFill>
                <a:schemeClr val="lt1"/>
              </a:solidFill>
              <a:latin typeface="Arial"/>
              <a:ea typeface="Arial"/>
              <a:cs typeface="Arial"/>
              <a:sym typeface="Arial"/>
            </a:endParaRPr>
          </a:p>
        </p:txBody>
      </p:sp>
      <p:sp>
        <p:nvSpPr>
          <p:cNvPr id="178" name="Google Shape;178;p21"/>
          <p:cNvSpPr txBox="1"/>
          <p:nvPr/>
        </p:nvSpPr>
        <p:spPr>
          <a:xfrm>
            <a:off x="8058550" y="6097550"/>
            <a:ext cx="4205400" cy="59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100">
                <a:solidFill>
                  <a:schemeClr val="lt1"/>
                </a:solidFill>
                <a:latin typeface="Times New Roman"/>
                <a:ea typeface="Times New Roman"/>
                <a:cs typeface="Times New Roman"/>
                <a:sym typeface="Times New Roman"/>
              </a:rPr>
              <a:t>Source: (Ridley-Duff and Bull, 2019)</a:t>
            </a:r>
            <a:endParaRPr sz="11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slow" p14:dur="2000" advTm="92967"/>
    </mc:Choice>
    <mc:Fallback xmlns="">
      <p:transition spd="slow" advTm="929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a:r>
              <a:rPr lang="en-US" b="0" i="0" u="none" strike="noStrike" cap="none" dirty="0">
                <a:latin typeface="Rockwell"/>
                <a:ea typeface="Rockwell"/>
                <a:cs typeface="Rockwell"/>
                <a:sym typeface="Rockwell"/>
              </a:rPr>
              <a:t>The Pluralist Management Form</a:t>
            </a:r>
          </a:p>
        </p:txBody>
      </p:sp>
      <p:sp>
        <p:nvSpPr>
          <p:cNvPr id="184" name="Google Shape;184;p22"/>
          <p:cNvSpPr txBox="1">
            <a:spLocks noGrp="1"/>
          </p:cNvSpPr>
          <p:nvPr>
            <p:ph type="body" idx="1"/>
          </p:nvPr>
        </p:nvSpPr>
        <p:spPr>
          <a:xfrm>
            <a:off x="838200" y="1825625"/>
            <a:ext cx="5181600" cy="4351338"/>
          </a:xfrm>
        </p:spPr>
        <p:txBody>
          <a:bodyPr spcFirstLastPara="1" wrap="square" lIns="91425" tIns="45700" rIns="91425" bIns="45700" anchor="t" anchorCtr="0">
            <a:normAutofit/>
          </a:bodyPr>
          <a:lstStyle/>
          <a:p>
            <a:pPr lvl="0">
              <a:lnSpc>
                <a:spcPct val="100000"/>
              </a:lnSpc>
            </a:pPr>
            <a:r>
              <a:rPr lang="en-GB" sz="1500" b="0" i="0" u="none" strike="noStrike" cap="none">
                <a:latin typeface="Quattrocento Sans"/>
                <a:ea typeface="Quattrocento Sans"/>
                <a:cs typeface="Quattrocento Sans"/>
                <a:sym typeface="Quattrocento Sans"/>
              </a:rPr>
              <a:t>&gt; An organisation has different groups that have differing values, interests as well as objectives. </a:t>
            </a:r>
          </a:p>
          <a:p>
            <a:pPr lvl="0">
              <a:lnSpc>
                <a:spcPct val="100000"/>
              </a:lnSpc>
            </a:pPr>
            <a:r>
              <a:rPr lang="en-GB" sz="1500" b="0" i="0" u="none" strike="noStrike" cap="none">
                <a:latin typeface="Quattrocento Sans"/>
                <a:ea typeface="Quattrocento Sans"/>
                <a:cs typeface="Quattrocento Sans"/>
                <a:sym typeface="Quattrocento Sans"/>
              </a:rPr>
              <a:t>&gt; This can be seen as part of debating forums during which employees can negotiate and bargain collectively, but also only to some extent. </a:t>
            </a:r>
          </a:p>
          <a:p>
            <a:pPr lvl="0">
              <a:lnSpc>
                <a:spcPct val="100000"/>
              </a:lnSpc>
            </a:pPr>
            <a:r>
              <a:rPr lang="en-GB" sz="1500" b="0" i="0" u="none" strike="noStrike" cap="none">
                <a:latin typeface="Quattrocento Sans"/>
                <a:ea typeface="Quattrocento Sans"/>
                <a:cs typeface="Quattrocento Sans"/>
                <a:sym typeface="Quattrocento Sans"/>
              </a:rPr>
              <a:t>&gt; From this perspective, conflict cannot be avoided and therefore, in this form, we can find processes that help to resolve conflict. </a:t>
            </a:r>
          </a:p>
          <a:p>
            <a:pPr lvl="0">
              <a:lnSpc>
                <a:spcPct val="100000"/>
              </a:lnSpc>
            </a:pPr>
            <a:r>
              <a:rPr lang="en-GB" sz="1500" b="0" i="0" u="none" strike="noStrike" cap="none">
                <a:latin typeface="Quattrocento Sans"/>
                <a:ea typeface="Quattrocento Sans"/>
                <a:cs typeface="Quattrocento Sans"/>
                <a:sym typeface="Quattrocento Sans"/>
              </a:rPr>
              <a:t>&gt; However, conflict will be rejected if the managers position is questioned. As part of this management form, joint decision-making on business matters and strategic management decisions is generally avoided (ibid). </a:t>
            </a:r>
          </a:p>
          <a:p>
            <a:pPr lvl="0">
              <a:lnSpc>
                <a:spcPct val="100000"/>
              </a:lnSpc>
            </a:pPr>
            <a:endParaRPr lang="en-GB" sz="1500" b="0" i="0" u="none" strike="noStrike" cap="none">
              <a:latin typeface="Quattrocento Sans"/>
              <a:ea typeface="Quattrocento Sans"/>
              <a:cs typeface="Quattrocento Sans"/>
              <a:sym typeface="Quattrocento Sans"/>
            </a:endParaRPr>
          </a:p>
        </p:txBody>
      </p:sp>
      <p:sp>
        <p:nvSpPr>
          <p:cNvPr id="185" name="Google Shape;185;p22"/>
          <p:cNvSpPr txBox="1"/>
          <p:nvPr/>
        </p:nvSpPr>
        <p:spPr>
          <a:xfrm>
            <a:off x="2295728" y="5719863"/>
            <a:ext cx="9058072" cy="457099"/>
          </a:xfrm>
          <a:prstGeom prst="rect">
            <a:avLst/>
          </a:prstGeom>
          <a:noFill/>
          <a:ln>
            <a:noFill/>
          </a:ln>
        </p:spPr>
        <p:txBody>
          <a:bodyPr spcFirstLastPara="1" wrap="square" lIns="91425" tIns="45700" rIns="91425" bIns="45700" anchor="t" anchorCtr="0">
            <a:normAutofit/>
          </a:bodyPr>
          <a:lstStyle/>
          <a:p>
            <a:pPr marL="457200" lvl="0" indent="-342900">
              <a:lnSpc>
                <a:spcPct val="110000"/>
              </a:lnSpc>
              <a:spcBef>
                <a:spcPts val="1000"/>
              </a:spcBef>
              <a:buClr>
                <a:schemeClr val="accent5"/>
              </a:buClr>
              <a:buSzPts val="1800"/>
              <a:buFont typeface="Avenir"/>
              <a:buChar char="+"/>
            </a:pPr>
            <a:r>
              <a:rPr lang="en-GB" sz="1100" b="0" i="0" u="none" strike="noStrike" cap="none" dirty="0">
                <a:solidFill>
                  <a:schemeClr val="dk2"/>
                </a:solidFill>
                <a:latin typeface="Quattrocento Sans"/>
                <a:ea typeface="Quattrocento Sans"/>
                <a:cs typeface="Quattrocento Sans"/>
                <a:sym typeface="Quattrocento Sans"/>
              </a:rPr>
              <a:t>Source: (Ridley-Duff and Bull, 2019)</a:t>
            </a:r>
          </a:p>
        </p:txBody>
      </p:sp>
    </p:spTree>
  </p:cSld>
  <p:clrMapOvr>
    <a:masterClrMapping/>
  </p:clrMapOvr>
  <mc:AlternateContent xmlns:mc="http://schemas.openxmlformats.org/markup-compatibility/2006" xmlns:p14="http://schemas.microsoft.com/office/powerpoint/2010/main">
    <mc:Choice Requires="p14">
      <p:transition spd="slow" p14:dur="2000" advTm="59085"/>
    </mc:Choice>
    <mc:Fallback xmlns="">
      <p:transition spd="slow" advTm="59085"/>
    </mc:Fallback>
  </mc:AlternateContent>
</p:sld>
</file>

<file path=ppt/theme/theme1.xml><?xml version="1.0" encoding="utf-8"?>
<a:theme xmlns:a="http://schemas.openxmlformats.org/drawingml/2006/main" name="ExploreVTI">
  <a:themeElements>
    <a:clrScheme name="AnalogousFromDarkSeedLeftStep">
      <a:dk1>
        <a:srgbClr val="000000"/>
      </a:dk1>
      <a:lt1>
        <a:srgbClr val="FFFFFF"/>
      </a:lt1>
      <a:dk2>
        <a:srgbClr val="321C1C"/>
      </a:dk2>
      <a:lt2>
        <a:srgbClr val="F0F2F3"/>
      </a:lt2>
      <a:accent1>
        <a:srgbClr val="E76F29"/>
      </a:accent1>
      <a:accent2>
        <a:srgbClr val="D51720"/>
      </a:accent2>
      <a:accent3>
        <a:srgbClr val="E72981"/>
      </a:accent3>
      <a:accent4>
        <a:srgbClr val="D517BE"/>
      </a:accent4>
      <a:accent5>
        <a:srgbClr val="AE29E7"/>
      </a:accent5>
      <a:accent6>
        <a:srgbClr val="5825D7"/>
      </a:accent6>
      <a:hlink>
        <a:srgbClr val="AE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2089</Words>
  <Application>Microsoft Macintosh PowerPoint</Application>
  <PresentationFormat>Widescreen</PresentationFormat>
  <Paragraphs>126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Quattrocento Sans</vt:lpstr>
      <vt:lpstr>Times New Roman</vt:lpstr>
      <vt:lpstr>Calibri</vt:lpstr>
      <vt:lpstr>Avenir</vt:lpstr>
      <vt:lpstr>Rockwell</vt:lpstr>
      <vt:lpstr>Arial</vt:lpstr>
      <vt:lpstr>ExploreVTI</vt:lpstr>
      <vt:lpstr>Social Entrepreneurship</vt:lpstr>
      <vt:lpstr>Objectives</vt:lpstr>
      <vt:lpstr>Social innovation (SI) - History and Definition</vt:lpstr>
      <vt:lpstr>Social entrepreneurship - History and definition</vt:lpstr>
      <vt:lpstr>Types of Social Enterprises </vt:lpstr>
      <vt:lpstr>Structure of a social enterprise</vt:lpstr>
      <vt:lpstr>Hybridity within social enterprises </vt:lpstr>
      <vt:lpstr>Management forms in social enterprises: Unitary, Pluralist and Radical  </vt:lpstr>
      <vt:lpstr>The Pluralist Management Form</vt:lpstr>
      <vt:lpstr>The Radical Management Form</vt:lpstr>
      <vt:lpstr>Framing of social enterprises</vt:lpstr>
      <vt:lpstr>Differences between social enterprises and for-profit organisations</vt:lpstr>
      <vt:lpstr>Difficulties in managing sustainable social change</vt:lpstr>
      <vt:lpstr>Mimicry as a form of productive resistance?</vt:lpstr>
      <vt:lpstr>The Real Times Study</vt:lpstr>
      <vt:lpstr>Relevance to CW2 – Your Digital Story</vt:lpstr>
      <vt:lpstr>Objectives</vt:lpstr>
      <vt:lpstr>References</vt:lpstr>
      <vt:lpstr>Further recommendations on the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Entrepreneurship</dc:title>
  <cp:lastModifiedBy>Mesek, Melissa</cp:lastModifiedBy>
  <cp:revision>3</cp:revision>
  <dcterms:modified xsi:type="dcterms:W3CDTF">2022-04-11T07:27:44Z</dcterms:modified>
</cp:coreProperties>
</file>