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2"/>
  </p:notesMasterIdLst>
  <p:sldIdLst>
    <p:sldId id="256" r:id="rId2"/>
    <p:sldId id="257" r:id="rId3"/>
    <p:sldId id="258" r:id="rId4"/>
    <p:sldId id="273" r:id="rId5"/>
    <p:sldId id="274" r:id="rId6"/>
    <p:sldId id="1034" r:id="rId7"/>
    <p:sldId id="1033" r:id="rId8"/>
    <p:sldId id="275" r:id="rId9"/>
    <p:sldId id="326" r:id="rId10"/>
    <p:sldId id="259" r:id="rId11"/>
    <p:sldId id="280" r:id="rId12"/>
    <p:sldId id="278" r:id="rId13"/>
    <p:sldId id="279" r:id="rId14"/>
    <p:sldId id="1048" r:id="rId15"/>
    <p:sldId id="1049" r:id="rId16"/>
    <p:sldId id="1050" r:id="rId17"/>
    <p:sldId id="1052" r:id="rId18"/>
    <p:sldId id="263" r:id="rId19"/>
    <p:sldId id="618" r:id="rId20"/>
    <p:sldId id="276" r:id="rId21"/>
    <p:sldId id="264" r:id="rId22"/>
    <p:sldId id="266" r:id="rId23"/>
    <p:sldId id="267" r:id="rId24"/>
    <p:sldId id="268" r:id="rId25"/>
    <p:sldId id="281" r:id="rId26"/>
    <p:sldId id="617" r:id="rId27"/>
    <p:sldId id="282" r:id="rId28"/>
    <p:sldId id="1051" r:id="rId29"/>
    <p:sldId id="284" r:id="rId30"/>
    <p:sldId id="604" r:id="rId31"/>
    <p:sldId id="605" r:id="rId32"/>
    <p:sldId id="603" r:id="rId33"/>
    <p:sldId id="620" r:id="rId34"/>
    <p:sldId id="260" r:id="rId35"/>
    <p:sldId id="360" r:id="rId36"/>
    <p:sldId id="1045" r:id="rId37"/>
    <p:sldId id="335" r:id="rId38"/>
    <p:sldId id="1043" r:id="rId39"/>
    <p:sldId id="1044" r:id="rId40"/>
    <p:sldId id="1046" r:id="rId41"/>
    <p:sldId id="277" r:id="rId42"/>
    <p:sldId id="621" r:id="rId43"/>
    <p:sldId id="261" r:id="rId44"/>
    <p:sldId id="606" r:id="rId45"/>
    <p:sldId id="607" r:id="rId46"/>
    <p:sldId id="622" r:id="rId47"/>
    <p:sldId id="623" r:id="rId48"/>
    <p:sldId id="269" r:id="rId49"/>
    <p:sldId id="611" r:id="rId50"/>
    <p:sldId id="612" r:id="rId51"/>
    <p:sldId id="610" r:id="rId52"/>
    <p:sldId id="609" r:id="rId53"/>
    <p:sldId id="641" r:id="rId54"/>
    <p:sldId id="613" r:id="rId55"/>
    <p:sldId id="614" r:id="rId56"/>
    <p:sldId id="616" r:id="rId57"/>
    <p:sldId id="619" r:id="rId58"/>
    <p:sldId id="632" r:id="rId59"/>
    <p:sldId id="503" r:id="rId60"/>
    <p:sldId id="624" r:id="rId61"/>
    <p:sldId id="625" r:id="rId62"/>
    <p:sldId id="627" r:id="rId63"/>
    <p:sldId id="642" r:id="rId64"/>
    <p:sldId id="635" r:id="rId65"/>
    <p:sldId id="636" r:id="rId66"/>
    <p:sldId id="634" r:id="rId67"/>
    <p:sldId id="270" r:id="rId68"/>
    <p:sldId id="271" r:id="rId69"/>
    <p:sldId id="608" r:id="rId70"/>
    <p:sldId id="272" r:id="rId71"/>
    <p:sldId id="262" r:id="rId72"/>
    <p:sldId id="629" r:id="rId73"/>
    <p:sldId id="628" r:id="rId74"/>
    <p:sldId id="630" r:id="rId75"/>
    <p:sldId id="631" r:id="rId76"/>
    <p:sldId id="637" r:id="rId77"/>
    <p:sldId id="638" r:id="rId78"/>
    <p:sldId id="639" r:id="rId79"/>
    <p:sldId id="1047" r:id="rId80"/>
    <p:sldId id="265" r:id="rId81"/>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76"/>
    <p:restoredTop sz="95507"/>
  </p:normalViewPr>
  <p:slideViewPr>
    <p:cSldViewPr snapToGrid="0">
      <p:cViewPr varScale="1">
        <p:scale>
          <a:sx n="98" d="100"/>
          <a:sy n="98" d="100"/>
        </p:scale>
        <p:origin x="139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bg2"/>
              </a:solidFill>
              <a:ln w="19050">
                <a:solidFill>
                  <a:schemeClr val="bg2"/>
                </a:solidFill>
              </a:ln>
              <a:effectLst/>
            </c:spPr>
            <c:extLst>
              <c:ext xmlns:c16="http://schemas.microsoft.com/office/drawing/2014/chart" uri="{C3380CC4-5D6E-409C-BE32-E72D297353CC}">
                <c16:uniqueId val="{00000001-B96F-AE40-A481-D3EC3DD2C05E}"/>
              </c:ext>
            </c:extLst>
          </c:dPt>
          <c:dPt>
            <c:idx val="1"/>
            <c:bubble3D val="0"/>
            <c:spPr>
              <a:solidFill>
                <a:schemeClr val="bg1"/>
              </a:solidFill>
              <a:ln w="19050">
                <a:solidFill>
                  <a:schemeClr val="bg1">
                    <a:lumMod val="50000"/>
                  </a:schemeClr>
                </a:solidFill>
              </a:ln>
              <a:effectLst/>
            </c:spPr>
            <c:extLst>
              <c:ext xmlns:c16="http://schemas.microsoft.com/office/drawing/2014/chart" uri="{C3380CC4-5D6E-409C-BE32-E72D297353CC}">
                <c16:uniqueId val="{00000003-B96F-AE40-A481-D3EC3DD2C05E}"/>
              </c:ext>
            </c:extLst>
          </c:dPt>
          <c:dPt>
            <c:idx val="2"/>
            <c:bubble3D val="0"/>
            <c:spPr>
              <a:pattFill prst="pct50">
                <a:fgClr>
                  <a:prstClr val="black"/>
                </a:fgClr>
                <a:bgClr>
                  <a:prstClr val="white"/>
                </a:bgClr>
              </a:pattFill>
              <a:ln w="19050">
                <a:solidFill>
                  <a:prstClr val="black"/>
                </a:solidFill>
              </a:ln>
              <a:effectLst/>
            </c:spPr>
            <c:extLst>
              <c:ext xmlns:c16="http://schemas.microsoft.com/office/drawing/2014/chart" uri="{C3380CC4-5D6E-409C-BE32-E72D297353CC}">
                <c16:uniqueId val="{00000005-B96F-AE40-A481-D3EC3DD2C05E}"/>
              </c:ext>
            </c:extLst>
          </c:dPt>
          <c:dPt>
            <c:idx val="3"/>
            <c:bubble3D val="0"/>
            <c:spPr>
              <a:pattFill prst="pct75">
                <a:fgClr>
                  <a:prstClr val="black"/>
                </a:fgClr>
                <a:bgClr>
                  <a:prstClr val="white"/>
                </a:bgClr>
              </a:pattFill>
              <a:ln w="19050">
                <a:solidFill>
                  <a:prstClr val="black"/>
                </a:solidFill>
              </a:ln>
              <a:effectLst/>
            </c:spPr>
            <c:extLst>
              <c:ext xmlns:c16="http://schemas.microsoft.com/office/drawing/2014/chart" uri="{C3380CC4-5D6E-409C-BE32-E72D297353CC}">
                <c16:uniqueId val="{00000007-B96F-AE40-A481-D3EC3DD2C05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1.8</c:v>
                </c:pt>
                <c:pt idx="1">
                  <c:v>8.1999999999999993</c:v>
                </c:pt>
              </c:numCache>
            </c:numRef>
          </c:val>
          <c:extLst>
            <c:ext xmlns:c16="http://schemas.microsoft.com/office/drawing/2014/chart" uri="{C3380CC4-5D6E-409C-BE32-E72D297353CC}">
              <c16:uniqueId val="{00000008-B96F-AE40-A481-D3EC3DD2C05E}"/>
            </c:ext>
          </c:extLst>
        </c:ser>
        <c:dLbls>
          <c:showLegendKey val="0"/>
          <c:showVal val="0"/>
          <c:showCatName val="0"/>
          <c:showSerName val="0"/>
          <c:showPercent val="0"/>
          <c:showBubbleSize val="0"/>
          <c:showLeaderLines val="1"/>
        </c:dLbls>
        <c:firstSliceAng val="0"/>
        <c:holeSize val="6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30043275100192646"/>
          <c:w val="0.3857937205143"/>
          <c:h val="0.55866047701597243"/>
        </c:manualLayout>
      </c:layout>
      <c:doughnutChart>
        <c:varyColors val="1"/>
        <c:ser>
          <c:idx val="0"/>
          <c:order val="0"/>
          <c:tx>
            <c:strRef>
              <c:f>Sheet1!$B$1</c:f>
              <c:strCache>
                <c:ptCount val="1"/>
                <c:pt idx="0">
                  <c:v>Sales</c:v>
                </c:pt>
              </c:strCache>
            </c:strRef>
          </c:tx>
          <c:dPt>
            <c:idx val="0"/>
            <c:bubble3D val="0"/>
            <c:spPr>
              <a:solidFill>
                <a:srgbClr val="C00000"/>
              </a:solidFill>
              <a:ln w="19050">
                <a:solidFill>
                  <a:schemeClr val="tx1"/>
                </a:solidFill>
              </a:ln>
              <a:effectLst/>
            </c:spPr>
            <c:extLst>
              <c:ext xmlns:c16="http://schemas.microsoft.com/office/drawing/2014/chart" uri="{C3380CC4-5D6E-409C-BE32-E72D297353CC}">
                <c16:uniqueId val="{00000001-8604-0B4A-8466-AFB804EB1549}"/>
              </c:ext>
            </c:extLst>
          </c:dPt>
          <c:dPt>
            <c:idx val="1"/>
            <c:bubble3D val="0"/>
            <c:spPr>
              <a:solidFill>
                <a:schemeClr val="bg1"/>
              </a:solidFill>
              <a:ln w="19050">
                <a:solidFill>
                  <a:schemeClr val="bg1">
                    <a:lumMod val="50000"/>
                  </a:schemeClr>
                </a:solidFill>
              </a:ln>
              <a:effectLst/>
            </c:spPr>
            <c:extLst>
              <c:ext xmlns:c16="http://schemas.microsoft.com/office/drawing/2014/chart" uri="{C3380CC4-5D6E-409C-BE32-E72D297353CC}">
                <c16:uniqueId val="{00000003-8604-0B4A-8466-AFB804EB1549}"/>
              </c:ext>
            </c:extLst>
          </c:dPt>
          <c:dPt>
            <c:idx val="2"/>
            <c:bubble3D val="0"/>
            <c:spPr>
              <a:pattFill prst="pct50">
                <a:fgClr>
                  <a:prstClr val="black"/>
                </a:fgClr>
                <a:bgClr>
                  <a:prstClr val="white"/>
                </a:bgClr>
              </a:pattFill>
              <a:ln w="19050">
                <a:solidFill>
                  <a:prstClr val="black"/>
                </a:solidFill>
              </a:ln>
              <a:effectLst/>
            </c:spPr>
            <c:extLst>
              <c:ext xmlns:c16="http://schemas.microsoft.com/office/drawing/2014/chart" uri="{C3380CC4-5D6E-409C-BE32-E72D297353CC}">
                <c16:uniqueId val="{00000005-8604-0B4A-8466-AFB804EB1549}"/>
              </c:ext>
            </c:extLst>
          </c:dPt>
          <c:dPt>
            <c:idx val="3"/>
            <c:bubble3D val="0"/>
            <c:spPr>
              <a:pattFill prst="pct75">
                <a:fgClr>
                  <a:prstClr val="black"/>
                </a:fgClr>
                <a:bgClr>
                  <a:prstClr val="white"/>
                </a:bgClr>
              </a:pattFill>
              <a:ln w="19050">
                <a:solidFill>
                  <a:prstClr val="black"/>
                </a:solidFill>
              </a:ln>
              <a:effectLst/>
            </c:spPr>
            <c:extLst>
              <c:ext xmlns:c16="http://schemas.microsoft.com/office/drawing/2014/chart" uri="{C3380CC4-5D6E-409C-BE32-E72D297353CC}">
                <c16:uniqueId val="{00000007-8604-0B4A-8466-AFB804EB154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2.6</c:v>
                </c:pt>
                <c:pt idx="1">
                  <c:v>7.4</c:v>
                </c:pt>
              </c:numCache>
            </c:numRef>
          </c:val>
          <c:extLst>
            <c:ext xmlns:c16="http://schemas.microsoft.com/office/drawing/2014/chart" uri="{C3380CC4-5D6E-409C-BE32-E72D297353CC}">
              <c16:uniqueId val="{00000008-8604-0B4A-8466-AFB804EB1549}"/>
            </c:ext>
          </c:extLst>
        </c:ser>
        <c:dLbls>
          <c:showLegendKey val="0"/>
          <c:showVal val="0"/>
          <c:showCatName val="0"/>
          <c:showSerName val="0"/>
          <c:showPercent val="0"/>
          <c:showBubbleSize val="0"/>
          <c:showLeaderLines val="1"/>
        </c:dLbls>
        <c:firstSliceAng val="0"/>
        <c:holeSize val="6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B682BF-EE47-40FD-849B-695E3F6BA70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7D97DBB9-5269-4D62-B4EC-0101EF4A540C}">
      <dgm:prSet/>
      <dgm:spPr/>
      <dgm:t>
        <a:bodyPr/>
        <a:lstStyle/>
        <a:p>
          <a:r>
            <a:rPr lang="en-GB" dirty="0"/>
            <a:t>Being old /not identifying </a:t>
          </a:r>
          <a:endParaRPr lang="en-US" dirty="0"/>
        </a:p>
      </dgm:t>
    </dgm:pt>
    <dgm:pt modelId="{7C036606-332A-42CE-B15D-826F195698C7}" type="parTrans" cxnId="{132C11AA-C6B2-4D44-BDD4-BBA9583CA26B}">
      <dgm:prSet/>
      <dgm:spPr/>
      <dgm:t>
        <a:bodyPr/>
        <a:lstStyle/>
        <a:p>
          <a:endParaRPr lang="en-US" sz="3600"/>
        </a:p>
      </dgm:t>
    </dgm:pt>
    <dgm:pt modelId="{376FF942-AF90-4CA9-B75D-CB47F4EC6A62}" type="sibTrans" cxnId="{132C11AA-C6B2-4D44-BDD4-BBA9583CA26B}">
      <dgm:prSet/>
      <dgm:spPr/>
      <dgm:t>
        <a:bodyPr/>
        <a:lstStyle/>
        <a:p>
          <a:endParaRPr lang="en-US"/>
        </a:p>
      </dgm:t>
    </dgm:pt>
    <dgm:pt modelId="{C36B6E0F-DF48-4A3E-B87B-529BE1F25CC8}">
      <dgm:prSet/>
      <dgm:spPr/>
      <dgm:t>
        <a:bodyPr/>
        <a:lstStyle/>
        <a:p>
          <a:r>
            <a:rPr lang="en-GB"/>
            <a:t>Highlights vulnerability </a:t>
          </a:r>
          <a:endParaRPr lang="en-US"/>
        </a:p>
      </dgm:t>
    </dgm:pt>
    <dgm:pt modelId="{A580D3EF-600A-4D3C-950A-22C194F1115E}" type="parTrans" cxnId="{4822DB90-C612-4C8B-8B96-C756AF40291B}">
      <dgm:prSet/>
      <dgm:spPr/>
      <dgm:t>
        <a:bodyPr/>
        <a:lstStyle/>
        <a:p>
          <a:endParaRPr lang="en-US" sz="3600"/>
        </a:p>
      </dgm:t>
    </dgm:pt>
    <dgm:pt modelId="{D793D012-5DDB-4D2F-BCDA-E0326FA041A4}" type="sibTrans" cxnId="{4822DB90-C612-4C8B-8B96-C756AF40291B}">
      <dgm:prSet/>
      <dgm:spPr/>
      <dgm:t>
        <a:bodyPr/>
        <a:lstStyle/>
        <a:p>
          <a:endParaRPr lang="en-US"/>
        </a:p>
      </dgm:t>
    </dgm:pt>
    <dgm:pt modelId="{266FAA6D-352E-4713-8C7F-737825A49377}">
      <dgm:prSet/>
      <dgm:spPr/>
      <dgm:t>
        <a:bodyPr/>
        <a:lstStyle/>
        <a:p>
          <a:r>
            <a:rPr lang="en-GB"/>
            <a:t>Lack of support to implement</a:t>
          </a:r>
          <a:endParaRPr lang="en-US"/>
        </a:p>
      </dgm:t>
    </dgm:pt>
    <dgm:pt modelId="{D479E2A8-9B79-411F-AE7B-B3658C45147F}" type="parTrans" cxnId="{2F82A521-9CB7-4F48-B143-2B71EFAB57B1}">
      <dgm:prSet/>
      <dgm:spPr/>
      <dgm:t>
        <a:bodyPr/>
        <a:lstStyle/>
        <a:p>
          <a:endParaRPr lang="en-US" sz="3600"/>
        </a:p>
      </dgm:t>
    </dgm:pt>
    <dgm:pt modelId="{F5001142-64BF-4338-AE28-95B69161290A}" type="sibTrans" cxnId="{2F82A521-9CB7-4F48-B143-2B71EFAB57B1}">
      <dgm:prSet/>
      <dgm:spPr/>
      <dgm:t>
        <a:bodyPr/>
        <a:lstStyle/>
        <a:p>
          <a:endParaRPr lang="en-US"/>
        </a:p>
      </dgm:t>
    </dgm:pt>
    <dgm:pt modelId="{BBFA21E8-1B0C-4833-BE16-82C6037CFF78}">
      <dgm:prSet/>
      <dgm:spPr/>
      <dgm:t>
        <a:bodyPr/>
        <a:lstStyle/>
        <a:p>
          <a:r>
            <a:rPr lang="en-GB"/>
            <a:t>No perceived / don’t believe at risk</a:t>
          </a:r>
          <a:endParaRPr lang="en-US"/>
        </a:p>
      </dgm:t>
    </dgm:pt>
    <dgm:pt modelId="{D2FBB99A-D149-466D-8718-0EC27A05F613}" type="parTrans" cxnId="{0F1EF4B3-7121-4773-8687-5E5FBFDDF2C4}">
      <dgm:prSet/>
      <dgm:spPr/>
      <dgm:t>
        <a:bodyPr/>
        <a:lstStyle/>
        <a:p>
          <a:endParaRPr lang="en-US" sz="3600"/>
        </a:p>
      </dgm:t>
    </dgm:pt>
    <dgm:pt modelId="{F57D82C7-8818-4D49-BE36-192BCF9F784D}" type="sibTrans" cxnId="{0F1EF4B3-7121-4773-8687-5E5FBFDDF2C4}">
      <dgm:prSet/>
      <dgm:spPr/>
      <dgm:t>
        <a:bodyPr/>
        <a:lstStyle/>
        <a:p>
          <a:endParaRPr lang="en-US"/>
        </a:p>
      </dgm:t>
    </dgm:pt>
    <dgm:pt modelId="{FC5486FB-E966-407C-86D2-AF121AC9BDDE}">
      <dgm:prSet/>
      <dgm:spPr/>
      <dgm:t>
        <a:bodyPr/>
        <a:lstStyle/>
        <a:p>
          <a:r>
            <a:rPr lang="en-GB"/>
            <a:t>No strangers in home </a:t>
          </a:r>
          <a:endParaRPr lang="en-US"/>
        </a:p>
      </dgm:t>
    </dgm:pt>
    <dgm:pt modelId="{DE4E1BD1-5FDE-423D-B4BB-BA36929FCC70}" type="parTrans" cxnId="{301EBF5C-7EF0-43AB-96F5-38772EEE7DA1}">
      <dgm:prSet/>
      <dgm:spPr/>
      <dgm:t>
        <a:bodyPr/>
        <a:lstStyle/>
        <a:p>
          <a:endParaRPr lang="en-US" sz="3600"/>
        </a:p>
      </dgm:t>
    </dgm:pt>
    <dgm:pt modelId="{34AB9B2A-7AA2-4B8D-BCE9-4A515DDBE538}" type="sibTrans" cxnId="{301EBF5C-7EF0-43AB-96F5-38772EEE7DA1}">
      <dgm:prSet/>
      <dgm:spPr/>
      <dgm:t>
        <a:bodyPr/>
        <a:lstStyle/>
        <a:p>
          <a:endParaRPr lang="en-US"/>
        </a:p>
      </dgm:t>
    </dgm:pt>
    <dgm:pt modelId="{FF29A169-134B-44C6-ABF1-BE193E7CEA75}">
      <dgm:prSet/>
      <dgm:spPr/>
      <dgm:t>
        <a:bodyPr/>
        <a:lstStyle/>
        <a:p>
          <a:r>
            <a:rPr lang="en-GB"/>
            <a:t>Perceived threat to independence </a:t>
          </a:r>
          <a:endParaRPr lang="en-US"/>
        </a:p>
      </dgm:t>
    </dgm:pt>
    <dgm:pt modelId="{65C23F7B-3CD6-41EE-B8B8-908054FF9F77}" type="parTrans" cxnId="{EF3BD341-3426-4BDF-BB87-5DC7660D73CB}">
      <dgm:prSet/>
      <dgm:spPr/>
      <dgm:t>
        <a:bodyPr/>
        <a:lstStyle/>
        <a:p>
          <a:endParaRPr lang="en-US" sz="3600"/>
        </a:p>
      </dgm:t>
    </dgm:pt>
    <dgm:pt modelId="{06F95456-1CA2-4E04-952A-36416AE26217}" type="sibTrans" cxnId="{EF3BD341-3426-4BDF-BB87-5DC7660D73CB}">
      <dgm:prSet/>
      <dgm:spPr/>
      <dgm:t>
        <a:bodyPr/>
        <a:lstStyle/>
        <a:p>
          <a:endParaRPr lang="en-US"/>
        </a:p>
      </dgm:t>
    </dgm:pt>
    <dgm:pt modelId="{77DF55FF-6E3D-40F3-A439-D146AF545CD6}">
      <dgm:prSet/>
      <dgm:spPr/>
      <dgm:t>
        <a:bodyPr/>
        <a:lstStyle/>
        <a:p>
          <a:r>
            <a:rPr lang="en-GB"/>
            <a:t>Professionals lack visual impairment awareness</a:t>
          </a:r>
          <a:endParaRPr lang="en-US"/>
        </a:p>
      </dgm:t>
    </dgm:pt>
    <dgm:pt modelId="{3CF69DFA-871C-413E-82BF-29CAE502E61D}" type="parTrans" cxnId="{FE4367AC-8ECB-40C8-8FAD-B729D5A664B6}">
      <dgm:prSet/>
      <dgm:spPr/>
      <dgm:t>
        <a:bodyPr/>
        <a:lstStyle/>
        <a:p>
          <a:endParaRPr lang="en-US" sz="3600"/>
        </a:p>
      </dgm:t>
    </dgm:pt>
    <dgm:pt modelId="{C1DDCB72-6CE8-4FF1-B79A-99BCE97F9ECC}" type="sibTrans" cxnId="{FE4367AC-8ECB-40C8-8FAD-B729D5A664B6}">
      <dgm:prSet/>
      <dgm:spPr/>
      <dgm:t>
        <a:bodyPr/>
        <a:lstStyle/>
        <a:p>
          <a:endParaRPr lang="en-US"/>
        </a:p>
      </dgm:t>
    </dgm:pt>
    <dgm:pt modelId="{2EEF5F36-1D5B-4962-A14A-A400D4A616DA}">
      <dgm:prSet/>
      <dgm:spPr/>
      <dgm:t>
        <a:bodyPr/>
        <a:lstStyle/>
        <a:p>
          <a:r>
            <a:rPr lang="en-GB"/>
            <a:t>Resistance to change</a:t>
          </a:r>
          <a:endParaRPr lang="en-US"/>
        </a:p>
      </dgm:t>
    </dgm:pt>
    <dgm:pt modelId="{DB0838FF-1AA5-4B94-93AF-C3740653D376}" type="parTrans" cxnId="{23D4ACA1-DE95-49A1-B74E-B4A4015D53E8}">
      <dgm:prSet/>
      <dgm:spPr/>
      <dgm:t>
        <a:bodyPr/>
        <a:lstStyle/>
        <a:p>
          <a:endParaRPr lang="en-US" sz="3600"/>
        </a:p>
      </dgm:t>
    </dgm:pt>
    <dgm:pt modelId="{A328736B-2CB0-4EE1-8A26-2F1508FDBDC1}" type="sibTrans" cxnId="{23D4ACA1-DE95-49A1-B74E-B4A4015D53E8}">
      <dgm:prSet/>
      <dgm:spPr/>
      <dgm:t>
        <a:bodyPr/>
        <a:lstStyle/>
        <a:p>
          <a:endParaRPr lang="en-US"/>
        </a:p>
      </dgm:t>
    </dgm:pt>
    <dgm:pt modelId="{AB05555B-6AC7-4548-98B0-60288C9DE517}">
      <dgm:prSet/>
      <dgm:spPr/>
      <dgm:t>
        <a:bodyPr/>
        <a:lstStyle/>
        <a:p>
          <a:r>
            <a:rPr lang="en-GB"/>
            <a:t>Too much of an effort</a:t>
          </a:r>
          <a:endParaRPr lang="en-US"/>
        </a:p>
      </dgm:t>
    </dgm:pt>
    <dgm:pt modelId="{7A1CBE33-B563-46A9-BF12-D53CDE754EFE}" type="parTrans" cxnId="{748578C8-1E0C-44D9-BAC1-1096980DCFB4}">
      <dgm:prSet/>
      <dgm:spPr/>
      <dgm:t>
        <a:bodyPr/>
        <a:lstStyle/>
        <a:p>
          <a:endParaRPr lang="en-US" sz="3600"/>
        </a:p>
      </dgm:t>
    </dgm:pt>
    <dgm:pt modelId="{B560B3C3-AB7E-43B3-8448-E72649610AAC}" type="sibTrans" cxnId="{748578C8-1E0C-44D9-BAC1-1096980DCFB4}">
      <dgm:prSet/>
      <dgm:spPr/>
      <dgm:t>
        <a:bodyPr/>
        <a:lstStyle/>
        <a:p>
          <a:endParaRPr lang="en-US"/>
        </a:p>
      </dgm:t>
    </dgm:pt>
    <dgm:pt modelId="{7CFDFE0E-8F01-3F41-B8AB-2CBDB39AA8D2}" type="pres">
      <dgm:prSet presAssocID="{0DB682BF-EE47-40FD-849B-695E3F6BA70F}" presName="diagram" presStyleCnt="0">
        <dgm:presLayoutVars>
          <dgm:dir/>
          <dgm:resizeHandles val="exact"/>
        </dgm:presLayoutVars>
      </dgm:prSet>
      <dgm:spPr/>
    </dgm:pt>
    <dgm:pt modelId="{6CB5A955-BC46-B745-A8C1-27012C93421F}" type="pres">
      <dgm:prSet presAssocID="{7D97DBB9-5269-4D62-B4EC-0101EF4A540C}" presName="node" presStyleLbl="node1" presStyleIdx="0" presStyleCnt="9">
        <dgm:presLayoutVars>
          <dgm:bulletEnabled val="1"/>
        </dgm:presLayoutVars>
      </dgm:prSet>
      <dgm:spPr/>
    </dgm:pt>
    <dgm:pt modelId="{9160C5BE-CA8F-E74C-9572-E7D628F0A3C6}" type="pres">
      <dgm:prSet presAssocID="{376FF942-AF90-4CA9-B75D-CB47F4EC6A62}" presName="sibTrans" presStyleCnt="0"/>
      <dgm:spPr/>
    </dgm:pt>
    <dgm:pt modelId="{24BE0B10-B3B2-3C41-992B-39552F9BA017}" type="pres">
      <dgm:prSet presAssocID="{C36B6E0F-DF48-4A3E-B87B-529BE1F25CC8}" presName="node" presStyleLbl="node1" presStyleIdx="1" presStyleCnt="9">
        <dgm:presLayoutVars>
          <dgm:bulletEnabled val="1"/>
        </dgm:presLayoutVars>
      </dgm:prSet>
      <dgm:spPr/>
    </dgm:pt>
    <dgm:pt modelId="{ED2274EB-3E4B-1D4C-B38F-F8A65016EC90}" type="pres">
      <dgm:prSet presAssocID="{D793D012-5DDB-4D2F-BCDA-E0326FA041A4}" presName="sibTrans" presStyleCnt="0"/>
      <dgm:spPr/>
    </dgm:pt>
    <dgm:pt modelId="{50A15CA0-5F17-DE41-A838-34E10EBDC9EE}" type="pres">
      <dgm:prSet presAssocID="{266FAA6D-352E-4713-8C7F-737825A49377}" presName="node" presStyleLbl="node1" presStyleIdx="2" presStyleCnt="9">
        <dgm:presLayoutVars>
          <dgm:bulletEnabled val="1"/>
        </dgm:presLayoutVars>
      </dgm:prSet>
      <dgm:spPr/>
    </dgm:pt>
    <dgm:pt modelId="{CFD53682-5844-274C-A003-9B543F2D5ABA}" type="pres">
      <dgm:prSet presAssocID="{F5001142-64BF-4338-AE28-95B69161290A}" presName="sibTrans" presStyleCnt="0"/>
      <dgm:spPr/>
    </dgm:pt>
    <dgm:pt modelId="{81BB7396-639E-CA4D-89EA-57C96259A711}" type="pres">
      <dgm:prSet presAssocID="{BBFA21E8-1B0C-4833-BE16-82C6037CFF78}" presName="node" presStyleLbl="node1" presStyleIdx="3" presStyleCnt="9">
        <dgm:presLayoutVars>
          <dgm:bulletEnabled val="1"/>
        </dgm:presLayoutVars>
      </dgm:prSet>
      <dgm:spPr/>
    </dgm:pt>
    <dgm:pt modelId="{0A531C7D-2DAB-E54C-8D43-5C1E46630F50}" type="pres">
      <dgm:prSet presAssocID="{F57D82C7-8818-4D49-BE36-192BCF9F784D}" presName="sibTrans" presStyleCnt="0"/>
      <dgm:spPr/>
    </dgm:pt>
    <dgm:pt modelId="{E61B2D82-7F57-4F4B-8FF0-DEBF31D7AA00}" type="pres">
      <dgm:prSet presAssocID="{FC5486FB-E966-407C-86D2-AF121AC9BDDE}" presName="node" presStyleLbl="node1" presStyleIdx="4" presStyleCnt="9">
        <dgm:presLayoutVars>
          <dgm:bulletEnabled val="1"/>
        </dgm:presLayoutVars>
      </dgm:prSet>
      <dgm:spPr/>
    </dgm:pt>
    <dgm:pt modelId="{19B74C4D-FD4A-6940-91A6-2E28A08A799A}" type="pres">
      <dgm:prSet presAssocID="{34AB9B2A-7AA2-4B8D-BCE9-4A515DDBE538}" presName="sibTrans" presStyleCnt="0"/>
      <dgm:spPr/>
    </dgm:pt>
    <dgm:pt modelId="{B866FFF3-E021-A840-86D9-AB43C2CA1C5F}" type="pres">
      <dgm:prSet presAssocID="{FF29A169-134B-44C6-ABF1-BE193E7CEA75}" presName="node" presStyleLbl="node1" presStyleIdx="5" presStyleCnt="9">
        <dgm:presLayoutVars>
          <dgm:bulletEnabled val="1"/>
        </dgm:presLayoutVars>
      </dgm:prSet>
      <dgm:spPr/>
    </dgm:pt>
    <dgm:pt modelId="{C5A07EE4-5CD5-B94A-B813-6D9005C19F51}" type="pres">
      <dgm:prSet presAssocID="{06F95456-1CA2-4E04-952A-36416AE26217}" presName="sibTrans" presStyleCnt="0"/>
      <dgm:spPr/>
    </dgm:pt>
    <dgm:pt modelId="{74DEA627-901F-B542-82CD-BA55FAD1C5DA}" type="pres">
      <dgm:prSet presAssocID="{77DF55FF-6E3D-40F3-A439-D146AF545CD6}" presName="node" presStyleLbl="node1" presStyleIdx="6" presStyleCnt="9">
        <dgm:presLayoutVars>
          <dgm:bulletEnabled val="1"/>
        </dgm:presLayoutVars>
      </dgm:prSet>
      <dgm:spPr/>
    </dgm:pt>
    <dgm:pt modelId="{BB80C899-6C4E-D44B-95EF-89AB7A7EF4B3}" type="pres">
      <dgm:prSet presAssocID="{C1DDCB72-6CE8-4FF1-B79A-99BCE97F9ECC}" presName="sibTrans" presStyleCnt="0"/>
      <dgm:spPr/>
    </dgm:pt>
    <dgm:pt modelId="{05D93EE4-11C9-744B-8BF5-8ED38829F2AC}" type="pres">
      <dgm:prSet presAssocID="{2EEF5F36-1D5B-4962-A14A-A400D4A616DA}" presName="node" presStyleLbl="node1" presStyleIdx="7" presStyleCnt="9">
        <dgm:presLayoutVars>
          <dgm:bulletEnabled val="1"/>
        </dgm:presLayoutVars>
      </dgm:prSet>
      <dgm:spPr/>
    </dgm:pt>
    <dgm:pt modelId="{B15A8569-85C6-A947-A74D-309150702D84}" type="pres">
      <dgm:prSet presAssocID="{A328736B-2CB0-4EE1-8A26-2F1508FDBDC1}" presName="sibTrans" presStyleCnt="0"/>
      <dgm:spPr/>
    </dgm:pt>
    <dgm:pt modelId="{54547D11-794C-0B4A-A100-BF9E97A8AFFF}" type="pres">
      <dgm:prSet presAssocID="{AB05555B-6AC7-4548-98B0-60288C9DE517}" presName="node" presStyleLbl="node1" presStyleIdx="8" presStyleCnt="9">
        <dgm:presLayoutVars>
          <dgm:bulletEnabled val="1"/>
        </dgm:presLayoutVars>
      </dgm:prSet>
      <dgm:spPr/>
    </dgm:pt>
  </dgm:ptLst>
  <dgm:cxnLst>
    <dgm:cxn modelId="{473D7902-6D7B-224C-88A1-CFAD31DB27A8}" type="presOf" srcId="{7D97DBB9-5269-4D62-B4EC-0101EF4A540C}" destId="{6CB5A955-BC46-B745-A8C1-27012C93421F}" srcOrd="0" destOrd="0" presId="urn:microsoft.com/office/officeart/2005/8/layout/default"/>
    <dgm:cxn modelId="{1ED4CA0E-F8CB-8146-9D38-D5B6F6236A53}" type="presOf" srcId="{0DB682BF-EE47-40FD-849B-695E3F6BA70F}" destId="{7CFDFE0E-8F01-3F41-B8AB-2CBDB39AA8D2}" srcOrd="0" destOrd="0" presId="urn:microsoft.com/office/officeart/2005/8/layout/default"/>
    <dgm:cxn modelId="{2F82A521-9CB7-4F48-B143-2B71EFAB57B1}" srcId="{0DB682BF-EE47-40FD-849B-695E3F6BA70F}" destId="{266FAA6D-352E-4713-8C7F-737825A49377}" srcOrd="2" destOrd="0" parTransId="{D479E2A8-9B79-411F-AE7B-B3658C45147F}" sibTransId="{F5001142-64BF-4338-AE28-95B69161290A}"/>
    <dgm:cxn modelId="{0BF71F24-44EF-5A4A-A444-6A03CBF764D8}" type="presOf" srcId="{77DF55FF-6E3D-40F3-A439-D146AF545CD6}" destId="{74DEA627-901F-B542-82CD-BA55FAD1C5DA}" srcOrd="0" destOrd="0" presId="urn:microsoft.com/office/officeart/2005/8/layout/default"/>
    <dgm:cxn modelId="{EE909731-5D63-9445-95F5-81506C721EF7}" type="presOf" srcId="{AB05555B-6AC7-4548-98B0-60288C9DE517}" destId="{54547D11-794C-0B4A-A100-BF9E97A8AFFF}" srcOrd="0" destOrd="0" presId="urn:microsoft.com/office/officeart/2005/8/layout/default"/>
    <dgm:cxn modelId="{EF3BD341-3426-4BDF-BB87-5DC7660D73CB}" srcId="{0DB682BF-EE47-40FD-849B-695E3F6BA70F}" destId="{FF29A169-134B-44C6-ABF1-BE193E7CEA75}" srcOrd="5" destOrd="0" parTransId="{65C23F7B-3CD6-41EE-B8B8-908054FF9F77}" sibTransId="{06F95456-1CA2-4E04-952A-36416AE26217}"/>
    <dgm:cxn modelId="{F1B3A45B-ABCD-0841-9CCA-5CE468EF37E1}" type="presOf" srcId="{FC5486FB-E966-407C-86D2-AF121AC9BDDE}" destId="{E61B2D82-7F57-4F4B-8FF0-DEBF31D7AA00}" srcOrd="0" destOrd="0" presId="urn:microsoft.com/office/officeart/2005/8/layout/default"/>
    <dgm:cxn modelId="{301EBF5C-7EF0-43AB-96F5-38772EEE7DA1}" srcId="{0DB682BF-EE47-40FD-849B-695E3F6BA70F}" destId="{FC5486FB-E966-407C-86D2-AF121AC9BDDE}" srcOrd="4" destOrd="0" parTransId="{DE4E1BD1-5FDE-423D-B4BB-BA36929FCC70}" sibTransId="{34AB9B2A-7AA2-4B8D-BCE9-4A515DDBE538}"/>
    <dgm:cxn modelId="{0D88756E-D7E9-8546-A395-60F7B55E132A}" type="presOf" srcId="{FF29A169-134B-44C6-ABF1-BE193E7CEA75}" destId="{B866FFF3-E021-A840-86D9-AB43C2CA1C5F}" srcOrd="0" destOrd="0" presId="urn:microsoft.com/office/officeart/2005/8/layout/default"/>
    <dgm:cxn modelId="{4822DB90-C612-4C8B-8B96-C756AF40291B}" srcId="{0DB682BF-EE47-40FD-849B-695E3F6BA70F}" destId="{C36B6E0F-DF48-4A3E-B87B-529BE1F25CC8}" srcOrd="1" destOrd="0" parTransId="{A580D3EF-600A-4D3C-950A-22C194F1115E}" sibTransId="{D793D012-5DDB-4D2F-BCDA-E0326FA041A4}"/>
    <dgm:cxn modelId="{23D4ACA1-DE95-49A1-B74E-B4A4015D53E8}" srcId="{0DB682BF-EE47-40FD-849B-695E3F6BA70F}" destId="{2EEF5F36-1D5B-4962-A14A-A400D4A616DA}" srcOrd="7" destOrd="0" parTransId="{DB0838FF-1AA5-4B94-93AF-C3740653D376}" sibTransId="{A328736B-2CB0-4EE1-8A26-2F1508FDBDC1}"/>
    <dgm:cxn modelId="{132C11AA-C6B2-4D44-BDD4-BBA9583CA26B}" srcId="{0DB682BF-EE47-40FD-849B-695E3F6BA70F}" destId="{7D97DBB9-5269-4D62-B4EC-0101EF4A540C}" srcOrd="0" destOrd="0" parTransId="{7C036606-332A-42CE-B15D-826F195698C7}" sibTransId="{376FF942-AF90-4CA9-B75D-CB47F4EC6A62}"/>
    <dgm:cxn modelId="{FE4367AC-8ECB-40C8-8FAD-B729D5A664B6}" srcId="{0DB682BF-EE47-40FD-849B-695E3F6BA70F}" destId="{77DF55FF-6E3D-40F3-A439-D146AF545CD6}" srcOrd="6" destOrd="0" parTransId="{3CF69DFA-871C-413E-82BF-29CAE502E61D}" sibTransId="{C1DDCB72-6CE8-4FF1-B79A-99BCE97F9ECC}"/>
    <dgm:cxn modelId="{0F1EF4B3-7121-4773-8687-5E5FBFDDF2C4}" srcId="{0DB682BF-EE47-40FD-849B-695E3F6BA70F}" destId="{BBFA21E8-1B0C-4833-BE16-82C6037CFF78}" srcOrd="3" destOrd="0" parTransId="{D2FBB99A-D149-466D-8718-0EC27A05F613}" sibTransId="{F57D82C7-8818-4D49-BE36-192BCF9F784D}"/>
    <dgm:cxn modelId="{748578C8-1E0C-44D9-BAC1-1096980DCFB4}" srcId="{0DB682BF-EE47-40FD-849B-695E3F6BA70F}" destId="{AB05555B-6AC7-4548-98B0-60288C9DE517}" srcOrd="8" destOrd="0" parTransId="{7A1CBE33-B563-46A9-BF12-D53CDE754EFE}" sibTransId="{B560B3C3-AB7E-43B3-8448-E72649610AAC}"/>
    <dgm:cxn modelId="{A0CEA8E7-6323-7F40-B1E8-587DA0F95D46}" type="presOf" srcId="{C36B6E0F-DF48-4A3E-B87B-529BE1F25CC8}" destId="{24BE0B10-B3B2-3C41-992B-39552F9BA017}" srcOrd="0" destOrd="0" presId="urn:microsoft.com/office/officeart/2005/8/layout/default"/>
    <dgm:cxn modelId="{5046FFF5-08E6-E14D-B218-5CD6EE4646DF}" type="presOf" srcId="{BBFA21E8-1B0C-4833-BE16-82C6037CFF78}" destId="{81BB7396-639E-CA4D-89EA-57C96259A711}" srcOrd="0" destOrd="0" presId="urn:microsoft.com/office/officeart/2005/8/layout/default"/>
    <dgm:cxn modelId="{A60948FC-E5BC-2746-B080-94A23FEBF896}" type="presOf" srcId="{2EEF5F36-1D5B-4962-A14A-A400D4A616DA}" destId="{05D93EE4-11C9-744B-8BF5-8ED38829F2AC}" srcOrd="0" destOrd="0" presId="urn:microsoft.com/office/officeart/2005/8/layout/default"/>
    <dgm:cxn modelId="{AABFB3FE-8336-A547-A91E-DD4E10797C52}" type="presOf" srcId="{266FAA6D-352E-4713-8C7F-737825A49377}" destId="{50A15CA0-5F17-DE41-A838-34E10EBDC9EE}" srcOrd="0" destOrd="0" presId="urn:microsoft.com/office/officeart/2005/8/layout/default"/>
    <dgm:cxn modelId="{0B5CF866-F0B0-8C48-AB5D-DE82978EF0E8}" type="presParOf" srcId="{7CFDFE0E-8F01-3F41-B8AB-2CBDB39AA8D2}" destId="{6CB5A955-BC46-B745-A8C1-27012C93421F}" srcOrd="0" destOrd="0" presId="urn:microsoft.com/office/officeart/2005/8/layout/default"/>
    <dgm:cxn modelId="{118FAC3C-A783-D74E-A71D-3F148E26F732}" type="presParOf" srcId="{7CFDFE0E-8F01-3F41-B8AB-2CBDB39AA8D2}" destId="{9160C5BE-CA8F-E74C-9572-E7D628F0A3C6}" srcOrd="1" destOrd="0" presId="urn:microsoft.com/office/officeart/2005/8/layout/default"/>
    <dgm:cxn modelId="{F54AEA19-7A24-B142-9F8C-60B8549E4EA5}" type="presParOf" srcId="{7CFDFE0E-8F01-3F41-B8AB-2CBDB39AA8D2}" destId="{24BE0B10-B3B2-3C41-992B-39552F9BA017}" srcOrd="2" destOrd="0" presId="urn:microsoft.com/office/officeart/2005/8/layout/default"/>
    <dgm:cxn modelId="{8AAB3FCB-E2CF-744C-B8ED-7205DE40386D}" type="presParOf" srcId="{7CFDFE0E-8F01-3F41-B8AB-2CBDB39AA8D2}" destId="{ED2274EB-3E4B-1D4C-B38F-F8A65016EC90}" srcOrd="3" destOrd="0" presId="urn:microsoft.com/office/officeart/2005/8/layout/default"/>
    <dgm:cxn modelId="{A517ACF5-260C-8142-B9A0-2A82E9D03F2E}" type="presParOf" srcId="{7CFDFE0E-8F01-3F41-B8AB-2CBDB39AA8D2}" destId="{50A15CA0-5F17-DE41-A838-34E10EBDC9EE}" srcOrd="4" destOrd="0" presId="urn:microsoft.com/office/officeart/2005/8/layout/default"/>
    <dgm:cxn modelId="{7CF67F24-DE3F-5C43-9D38-274EA6766800}" type="presParOf" srcId="{7CFDFE0E-8F01-3F41-B8AB-2CBDB39AA8D2}" destId="{CFD53682-5844-274C-A003-9B543F2D5ABA}" srcOrd="5" destOrd="0" presId="urn:microsoft.com/office/officeart/2005/8/layout/default"/>
    <dgm:cxn modelId="{C361DDF2-75D8-7E4B-BE74-2627BBF8AFDC}" type="presParOf" srcId="{7CFDFE0E-8F01-3F41-B8AB-2CBDB39AA8D2}" destId="{81BB7396-639E-CA4D-89EA-57C96259A711}" srcOrd="6" destOrd="0" presId="urn:microsoft.com/office/officeart/2005/8/layout/default"/>
    <dgm:cxn modelId="{F97B5ADF-396A-3F4A-997C-F361C19CD095}" type="presParOf" srcId="{7CFDFE0E-8F01-3F41-B8AB-2CBDB39AA8D2}" destId="{0A531C7D-2DAB-E54C-8D43-5C1E46630F50}" srcOrd="7" destOrd="0" presId="urn:microsoft.com/office/officeart/2005/8/layout/default"/>
    <dgm:cxn modelId="{79E0E2AA-C2DF-434C-836F-7E3D081CF053}" type="presParOf" srcId="{7CFDFE0E-8F01-3F41-B8AB-2CBDB39AA8D2}" destId="{E61B2D82-7F57-4F4B-8FF0-DEBF31D7AA00}" srcOrd="8" destOrd="0" presId="urn:microsoft.com/office/officeart/2005/8/layout/default"/>
    <dgm:cxn modelId="{61748841-CC65-0D48-9B5C-D91A31EF8EC0}" type="presParOf" srcId="{7CFDFE0E-8F01-3F41-B8AB-2CBDB39AA8D2}" destId="{19B74C4D-FD4A-6940-91A6-2E28A08A799A}" srcOrd="9" destOrd="0" presId="urn:microsoft.com/office/officeart/2005/8/layout/default"/>
    <dgm:cxn modelId="{DEE3B1C0-36DC-9941-9673-C72DB1592BA3}" type="presParOf" srcId="{7CFDFE0E-8F01-3F41-B8AB-2CBDB39AA8D2}" destId="{B866FFF3-E021-A840-86D9-AB43C2CA1C5F}" srcOrd="10" destOrd="0" presId="urn:microsoft.com/office/officeart/2005/8/layout/default"/>
    <dgm:cxn modelId="{4DBBA2F2-4C78-3F45-8C8F-5FE95D6B6A9A}" type="presParOf" srcId="{7CFDFE0E-8F01-3F41-B8AB-2CBDB39AA8D2}" destId="{C5A07EE4-5CD5-B94A-B813-6D9005C19F51}" srcOrd="11" destOrd="0" presId="urn:microsoft.com/office/officeart/2005/8/layout/default"/>
    <dgm:cxn modelId="{9BFA885B-C8C6-934F-A582-B417C0FC7C41}" type="presParOf" srcId="{7CFDFE0E-8F01-3F41-B8AB-2CBDB39AA8D2}" destId="{74DEA627-901F-B542-82CD-BA55FAD1C5DA}" srcOrd="12" destOrd="0" presId="urn:microsoft.com/office/officeart/2005/8/layout/default"/>
    <dgm:cxn modelId="{20F8E71E-6AE3-AA40-9C68-29DD3A6E3F02}" type="presParOf" srcId="{7CFDFE0E-8F01-3F41-B8AB-2CBDB39AA8D2}" destId="{BB80C899-6C4E-D44B-95EF-89AB7A7EF4B3}" srcOrd="13" destOrd="0" presId="urn:microsoft.com/office/officeart/2005/8/layout/default"/>
    <dgm:cxn modelId="{2B6EEF48-2E95-1244-882D-26D1E11B7370}" type="presParOf" srcId="{7CFDFE0E-8F01-3F41-B8AB-2CBDB39AA8D2}" destId="{05D93EE4-11C9-744B-8BF5-8ED38829F2AC}" srcOrd="14" destOrd="0" presId="urn:microsoft.com/office/officeart/2005/8/layout/default"/>
    <dgm:cxn modelId="{11DCB561-ECF4-0341-A33A-14F2C00542F5}" type="presParOf" srcId="{7CFDFE0E-8F01-3F41-B8AB-2CBDB39AA8D2}" destId="{B15A8569-85C6-A947-A74D-309150702D84}" srcOrd="15" destOrd="0" presId="urn:microsoft.com/office/officeart/2005/8/layout/default"/>
    <dgm:cxn modelId="{C01AADAC-5F7C-EF4D-A2DF-4730E3BE07E8}" type="presParOf" srcId="{7CFDFE0E-8F01-3F41-B8AB-2CBDB39AA8D2}" destId="{54547D11-794C-0B4A-A100-BF9E97A8AFFF}"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7BDD4A-275D-48F7-9413-4F17B269B31E}"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3C46EF00-3248-45F7-86B8-F177A9348987}">
      <dgm:prSet/>
      <dgm:spPr/>
      <dgm:t>
        <a:bodyPr/>
        <a:lstStyle/>
        <a:p>
          <a:r>
            <a:rPr lang="en-GB"/>
            <a:t>Already do enough exercise</a:t>
          </a:r>
          <a:endParaRPr lang="en-US"/>
        </a:p>
      </dgm:t>
    </dgm:pt>
    <dgm:pt modelId="{C2F4A8F4-22E6-4E01-927E-E2CA56144718}" type="parTrans" cxnId="{47FE780C-7C95-45F1-B9B0-194B27DCA735}">
      <dgm:prSet/>
      <dgm:spPr/>
      <dgm:t>
        <a:bodyPr/>
        <a:lstStyle/>
        <a:p>
          <a:endParaRPr lang="en-US"/>
        </a:p>
      </dgm:t>
    </dgm:pt>
    <dgm:pt modelId="{44963F82-8D00-4A4D-9E27-A7F4396513C8}" type="sibTrans" cxnId="{47FE780C-7C95-45F1-B9B0-194B27DCA735}">
      <dgm:prSet/>
      <dgm:spPr/>
      <dgm:t>
        <a:bodyPr/>
        <a:lstStyle/>
        <a:p>
          <a:endParaRPr lang="en-US"/>
        </a:p>
      </dgm:t>
    </dgm:pt>
    <dgm:pt modelId="{B6227078-0127-4B85-B55D-2F447D82EAD9}">
      <dgm:prSet/>
      <dgm:spPr/>
      <dgm:t>
        <a:bodyPr/>
        <a:lstStyle/>
        <a:p>
          <a:r>
            <a:rPr lang="en-GB"/>
            <a:t>Believe too old to exercise</a:t>
          </a:r>
          <a:endParaRPr lang="en-US"/>
        </a:p>
      </dgm:t>
    </dgm:pt>
    <dgm:pt modelId="{E46B0AC2-B860-4F20-9850-FBC1AC75A123}" type="parTrans" cxnId="{1871C109-E0FB-4DD4-8942-F6F95381AB12}">
      <dgm:prSet/>
      <dgm:spPr/>
      <dgm:t>
        <a:bodyPr/>
        <a:lstStyle/>
        <a:p>
          <a:endParaRPr lang="en-US"/>
        </a:p>
      </dgm:t>
    </dgm:pt>
    <dgm:pt modelId="{04EFEF6E-F3C5-4CF1-8DC9-CDC9B873A785}" type="sibTrans" cxnId="{1871C109-E0FB-4DD4-8942-F6F95381AB12}">
      <dgm:prSet/>
      <dgm:spPr/>
      <dgm:t>
        <a:bodyPr/>
        <a:lstStyle/>
        <a:p>
          <a:endParaRPr lang="en-US"/>
        </a:p>
      </dgm:t>
    </dgm:pt>
    <dgm:pt modelId="{E003A2C4-4A11-4177-83C2-AC5DBDCEBA8B}">
      <dgm:prSet/>
      <dgm:spPr/>
      <dgm:t>
        <a:bodyPr/>
        <a:lstStyle/>
        <a:p>
          <a:r>
            <a:rPr lang="en-GB"/>
            <a:t>Multiple impairments </a:t>
          </a:r>
          <a:endParaRPr lang="en-US"/>
        </a:p>
      </dgm:t>
    </dgm:pt>
    <dgm:pt modelId="{DA9C59E5-D934-4301-A5F9-DA66C313F754}" type="parTrans" cxnId="{9D68B578-65F4-4F16-8157-4AB478D9A34E}">
      <dgm:prSet/>
      <dgm:spPr/>
      <dgm:t>
        <a:bodyPr/>
        <a:lstStyle/>
        <a:p>
          <a:endParaRPr lang="en-US"/>
        </a:p>
      </dgm:t>
    </dgm:pt>
    <dgm:pt modelId="{0251EB93-C771-4004-A601-23825F85FCD2}" type="sibTrans" cxnId="{9D68B578-65F4-4F16-8157-4AB478D9A34E}">
      <dgm:prSet/>
      <dgm:spPr/>
      <dgm:t>
        <a:bodyPr/>
        <a:lstStyle/>
        <a:p>
          <a:endParaRPr lang="en-US"/>
        </a:p>
      </dgm:t>
    </dgm:pt>
    <dgm:pt modelId="{97AB5D79-82F9-4008-AFFB-F1578B4EEA3F}">
      <dgm:prSet/>
      <dgm:spPr/>
      <dgm:t>
        <a:bodyPr/>
        <a:lstStyle/>
        <a:p>
          <a:r>
            <a:rPr lang="en-GB"/>
            <a:t>Just not interested </a:t>
          </a:r>
          <a:endParaRPr lang="en-US"/>
        </a:p>
      </dgm:t>
    </dgm:pt>
    <dgm:pt modelId="{8280B209-50AE-4472-A18D-1A9AEA91726C}" type="parTrans" cxnId="{01900D34-63C2-4A15-89C6-3392398FD2D9}">
      <dgm:prSet/>
      <dgm:spPr/>
      <dgm:t>
        <a:bodyPr/>
        <a:lstStyle/>
        <a:p>
          <a:endParaRPr lang="en-US"/>
        </a:p>
      </dgm:t>
    </dgm:pt>
    <dgm:pt modelId="{A7CD676A-1804-4AFC-AF52-4FD1F4265119}" type="sibTrans" cxnId="{01900D34-63C2-4A15-89C6-3392398FD2D9}">
      <dgm:prSet/>
      <dgm:spPr/>
      <dgm:t>
        <a:bodyPr/>
        <a:lstStyle/>
        <a:p>
          <a:endParaRPr lang="en-US"/>
        </a:p>
      </dgm:t>
    </dgm:pt>
    <dgm:pt modelId="{5A301782-7C81-4686-B7EE-3FA76A5D44CE}">
      <dgm:prSet/>
      <dgm:spPr/>
      <dgm:t>
        <a:bodyPr/>
        <a:lstStyle/>
        <a:p>
          <a:r>
            <a:rPr lang="en-GB"/>
            <a:t>Lack of alternative formats or support to remember</a:t>
          </a:r>
          <a:endParaRPr lang="en-US"/>
        </a:p>
      </dgm:t>
    </dgm:pt>
    <dgm:pt modelId="{945EBD5C-811E-473F-BFA3-13E0FA91113F}" type="parTrans" cxnId="{0DDF923F-BEF8-404C-B05B-E06A4E1624AC}">
      <dgm:prSet/>
      <dgm:spPr/>
      <dgm:t>
        <a:bodyPr/>
        <a:lstStyle/>
        <a:p>
          <a:endParaRPr lang="en-US"/>
        </a:p>
      </dgm:t>
    </dgm:pt>
    <dgm:pt modelId="{6308E8FF-27FE-4215-885A-F309DA161534}" type="sibTrans" cxnId="{0DDF923F-BEF8-404C-B05B-E06A4E1624AC}">
      <dgm:prSet/>
      <dgm:spPr/>
      <dgm:t>
        <a:bodyPr/>
        <a:lstStyle/>
        <a:p>
          <a:endParaRPr lang="en-US"/>
        </a:p>
      </dgm:t>
    </dgm:pt>
    <dgm:pt modelId="{ACC56590-7827-47CE-AF63-B6383E5A4244}">
      <dgm:prSet/>
      <dgm:spPr/>
      <dgm:t>
        <a:bodyPr/>
        <a:lstStyle/>
        <a:p>
          <a:r>
            <a:rPr lang="en-GB"/>
            <a:t>Laziness</a:t>
          </a:r>
          <a:endParaRPr lang="en-US"/>
        </a:p>
      </dgm:t>
    </dgm:pt>
    <dgm:pt modelId="{201598AE-1622-48E0-B427-A12F72B01B81}" type="parTrans" cxnId="{E1E8199F-F441-41C4-B1CF-C7219E022090}">
      <dgm:prSet/>
      <dgm:spPr/>
      <dgm:t>
        <a:bodyPr/>
        <a:lstStyle/>
        <a:p>
          <a:endParaRPr lang="en-US"/>
        </a:p>
      </dgm:t>
    </dgm:pt>
    <dgm:pt modelId="{644BA76A-620E-43D8-966D-CFAB7768BC1F}" type="sibTrans" cxnId="{E1E8199F-F441-41C4-B1CF-C7219E022090}">
      <dgm:prSet/>
      <dgm:spPr/>
      <dgm:t>
        <a:bodyPr/>
        <a:lstStyle/>
        <a:p>
          <a:endParaRPr lang="en-US"/>
        </a:p>
      </dgm:t>
    </dgm:pt>
    <dgm:pt modelId="{97747E1B-5184-472B-B7F8-D5E871E0E753}">
      <dgm:prSet/>
      <dgm:spPr/>
      <dgm:t>
        <a:bodyPr/>
        <a:lstStyle/>
        <a:p>
          <a:r>
            <a:rPr lang="en-GB"/>
            <a:t>Threat to independence</a:t>
          </a:r>
          <a:endParaRPr lang="en-US"/>
        </a:p>
      </dgm:t>
    </dgm:pt>
    <dgm:pt modelId="{60FFD5A2-19C1-4503-91E7-0DA16BE719A2}" type="parTrans" cxnId="{BF1C0D07-F654-4FA5-9ED9-14FA02935C72}">
      <dgm:prSet/>
      <dgm:spPr/>
      <dgm:t>
        <a:bodyPr/>
        <a:lstStyle/>
        <a:p>
          <a:endParaRPr lang="en-US"/>
        </a:p>
      </dgm:t>
    </dgm:pt>
    <dgm:pt modelId="{AE639D58-5B97-49F7-9BCC-7ABB2AE05659}" type="sibTrans" cxnId="{BF1C0D07-F654-4FA5-9ED9-14FA02935C72}">
      <dgm:prSet/>
      <dgm:spPr/>
      <dgm:t>
        <a:bodyPr/>
        <a:lstStyle/>
        <a:p>
          <a:endParaRPr lang="en-US"/>
        </a:p>
      </dgm:t>
    </dgm:pt>
    <dgm:pt modelId="{9442DE6C-4F35-4B94-A159-3E5CAEA44DFB}">
      <dgm:prSet/>
      <dgm:spPr/>
      <dgm:t>
        <a:bodyPr/>
        <a:lstStyle/>
        <a:p>
          <a:r>
            <a:rPr lang="en-GB"/>
            <a:t>Time consuming</a:t>
          </a:r>
          <a:endParaRPr lang="en-US"/>
        </a:p>
      </dgm:t>
    </dgm:pt>
    <dgm:pt modelId="{2B2DC285-070E-482C-B2D6-2FDF8A4E8F00}" type="parTrans" cxnId="{20E1A5CF-AC63-494E-9528-CCE1BA0B4E3B}">
      <dgm:prSet/>
      <dgm:spPr/>
      <dgm:t>
        <a:bodyPr/>
        <a:lstStyle/>
        <a:p>
          <a:endParaRPr lang="en-US"/>
        </a:p>
      </dgm:t>
    </dgm:pt>
    <dgm:pt modelId="{8ED5F9D5-FF5B-4F0F-99BB-65386D3DD25A}" type="sibTrans" cxnId="{20E1A5CF-AC63-494E-9528-CCE1BA0B4E3B}">
      <dgm:prSet/>
      <dgm:spPr/>
      <dgm:t>
        <a:bodyPr/>
        <a:lstStyle/>
        <a:p>
          <a:endParaRPr lang="en-US"/>
        </a:p>
      </dgm:t>
    </dgm:pt>
    <dgm:pt modelId="{3A2194EF-753E-49DF-869D-2126C6AFB52D}">
      <dgm:prSet/>
      <dgm:spPr/>
      <dgm:t>
        <a:bodyPr/>
        <a:lstStyle/>
        <a:p>
          <a:r>
            <a:rPr lang="en-GB"/>
            <a:t>Fearful</a:t>
          </a:r>
          <a:endParaRPr lang="en-US"/>
        </a:p>
      </dgm:t>
    </dgm:pt>
    <dgm:pt modelId="{DF0CC715-9F34-4FC2-915B-9AA0F1E415CE}" type="parTrans" cxnId="{DA524973-26A5-44BF-8418-8C1E4F3FFEE6}">
      <dgm:prSet/>
      <dgm:spPr/>
      <dgm:t>
        <a:bodyPr/>
        <a:lstStyle/>
        <a:p>
          <a:endParaRPr lang="en-US"/>
        </a:p>
      </dgm:t>
    </dgm:pt>
    <dgm:pt modelId="{E2470F11-7833-4137-8065-DC4C6BEF7283}" type="sibTrans" cxnId="{DA524973-26A5-44BF-8418-8C1E4F3FFEE6}">
      <dgm:prSet/>
      <dgm:spPr/>
      <dgm:t>
        <a:bodyPr/>
        <a:lstStyle/>
        <a:p>
          <a:endParaRPr lang="en-US"/>
        </a:p>
      </dgm:t>
    </dgm:pt>
    <dgm:pt modelId="{D438B3FE-68E6-084B-8503-F00C9F406291}" type="pres">
      <dgm:prSet presAssocID="{E27BDD4A-275D-48F7-9413-4F17B269B31E}" presName="diagram" presStyleCnt="0">
        <dgm:presLayoutVars>
          <dgm:dir/>
          <dgm:resizeHandles val="exact"/>
        </dgm:presLayoutVars>
      </dgm:prSet>
      <dgm:spPr/>
    </dgm:pt>
    <dgm:pt modelId="{6590C87E-A050-024D-BCAB-1DC2FFA63947}" type="pres">
      <dgm:prSet presAssocID="{3C46EF00-3248-45F7-86B8-F177A9348987}" presName="node" presStyleLbl="node1" presStyleIdx="0" presStyleCnt="9">
        <dgm:presLayoutVars>
          <dgm:bulletEnabled val="1"/>
        </dgm:presLayoutVars>
      </dgm:prSet>
      <dgm:spPr/>
    </dgm:pt>
    <dgm:pt modelId="{6B981874-EC10-FB4C-9961-BA68C453736A}" type="pres">
      <dgm:prSet presAssocID="{44963F82-8D00-4A4D-9E27-A7F4396513C8}" presName="sibTrans" presStyleCnt="0"/>
      <dgm:spPr/>
    </dgm:pt>
    <dgm:pt modelId="{72B1E04A-769D-7548-81F8-C6B60D60E297}" type="pres">
      <dgm:prSet presAssocID="{B6227078-0127-4B85-B55D-2F447D82EAD9}" presName="node" presStyleLbl="node1" presStyleIdx="1" presStyleCnt="9">
        <dgm:presLayoutVars>
          <dgm:bulletEnabled val="1"/>
        </dgm:presLayoutVars>
      </dgm:prSet>
      <dgm:spPr/>
    </dgm:pt>
    <dgm:pt modelId="{088720D0-08E2-A941-9E0E-2A230B82F9FE}" type="pres">
      <dgm:prSet presAssocID="{04EFEF6E-F3C5-4CF1-8DC9-CDC9B873A785}" presName="sibTrans" presStyleCnt="0"/>
      <dgm:spPr/>
    </dgm:pt>
    <dgm:pt modelId="{B175F8E7-023A-3F4A-A2E0-DC43C4F0CBEA}" type="pres">
      <dgm:prSet presAssocID="{E003A2C4-4A11-4177-83C2-AC5DBDCEBA8B}" presName="node" presStyleLbl="node1" presStyleIdx="2" presStyleCnt="9">
        <dgm:presLayoutVars>
          <dgm:bulletEnabled val="1"/>
        </dgm:presLayoutVars>
      </dgm:prSet>
      <dgm:spPr/>
    </dgm:pt>
    <dgm:pt modelId="{762AAFCE-3413-5046-88D1-C571AAF69F85}" type="pres">
      <dgm:prSet presAssocID="{0251EB93-C771-4004-A601-23825F85FCD2}" presName="sibTrans" presStyleCnt="0"/>
      <dgm:spPr/>
    </dgm:pt>
    <dgm:pt modelId="{809B9589-37F7-4D44-A3B2-480FC0602462}" type="pres">
      <dgm:prSet presAssocID="{97AB5D79-82F9-4008-AFFB-F1578B4EEA3F}" presName="node" presStyleLbl="node1" presStyleIdx="3" presStyleCnt="9">
        <dgm:presLayoutVars>
          <dgm:bulletEnabled val="1"/>
        </dgm:presLayoutVars>
      </dgm:prSet>
      <dgm:spPr/>
    </dgm:pt>
    <dgm:pt modelId="{B0720ECC-3613-4543-8020-108985A01825}" type="pres">
      <dgm:prSet presAssocID="{A7CD676A-1804-4AFC-AF52-4FD1F4265119}" presName="sibTrans" presStyleCnt="0"/>
      <dgm:spPr/>
    </dgm:pt>
    <dgm:pt modelId="{BDCB14CF-A260-AD44-A817-131738B5EB74}" type="pres">
      <dgm:prSet presAssocID="{5A301782-7C81-4686-B7EE-3FA76A5D44CE}" presName="node" presStyleLbl="node1" presStyleIdx="4" presStyleCnt="9">
        <dgm:presLayoutVars>
          <dgm:bulletEnabled val="1"/>
        </dgm:presLayoutVars>
      </dgm:prSet>
      <dgm:spPr/>
    </dgm:pt>
    <dgm:pt modelId="{CB86CDA7-780E-5C47-843A-1A966C2929F1}" type="pres">
      <dgm:prSet presAssocID="{6308E8FF-27FE-4215-885A-F309DA161534}" presName="sibTrans" presStyleCnt="0"/>
      <dgm:spPr/>
    </dgm:pt>
    <dgm:pt modelId="{F855838D-FEAD-5746-A4A6-7F18F8390CC1}" type="pres">
      <dgm:prSet presAssocID="{ACC56590-7827-47CE-AF63-B6383E5A4244}" presName="node" presStyleLbl="node1" presStyleIdx="5" presStyleCnt="9">
        <dgm:presLayoutVars>
          <dgm:bulletEnabled val="1"/>
        </dgm:presLayoutVars>
      </dgm:prSet>
      <dgm:spPr/>
    </dgm:pt>
    <dgm:pt modelId="{E6DA0160-8DE7-AB4F-B5B0-E89DE3E567BF}" type="pres">
      <dgm:prSet presAssocID="{644BA76A-620E-43D8-966D-CFAB7768BC1F}" presName="sibTrans" presStyleCnt="0"/>
      <dgm:spPr/>
    </dgm:pt>
    <dgm:pt modelId="{0E9886C5-F5D2-954C-8A8E-9747D9391F3F}" type="pres">
      <dgm:prSet presAssocID="{97747E1B-5184-472B-B7F8-D5E871E0E753}" presName="node" presStyleLbl="node1" presStyleIdx="6" presStyleCnt="9">
        <dgm:presLayoutVars>
          <dgm:bulletEnabled val="1"/>
        </dgm:presLayoutVars>
      </dgm:prSet>
      <dgm:spPr/>
    </dgm:pt>
    <dgm:pt modelId="{C9EBD997-1E44-9A4C-B29E-27CC60995D2F}" type="pres">
      <dgm:prSet presAssocID="{AE639D58-5B97-49F7-9BCC-7ABB2AE05659}" presName="sibTrans" presStyleCnt="0"/>
      <dgm:spPr/>
    </dgm:pt>
    <dgm:pt modelId="{4C41625A-0493-4C44-B3D0-9897E757273B}" type="pres">
      <dgm:prSet presAssocID="{9442DE6C-4F35-4B94-A159-3E5CAEA44DFB}" presName="node" presStyleLbl="node1" presStyleIdx="7" presStyleCnt="9">
        <dgm:presLayoutVars>
          <dgm:bulletEnabled val="1"/>
        </dgm:presLayoutVars>
      </dgm:prSet>
      <dgm:spPr/>
    </dgm:pt>
    <dgm:pt modelId="{91B6BB76-DFBC-334D-8298-33A46A4B9C27}" type="pres">
      <dgm:prSet presAssocID="{8ED5F9D5-FF5B-4F0F-99BB-65386D3DD25A}" presName="sibTrans" presStyleCnt="0"/>
      <dgm:spPr/>
    </dgm:pt>
    <dgm:pt modelId="{957F5F93-6097-D841-BB23-5340CC2519BB}" type="pres">
      <dgm:prSet presAssocID="{3A2194EF-753E-49DF-869D-2126C6AFB52D}" presName="node" presStyleLbl="node1" presStyleIdx="8" presStyleCnt="9">
        <dgm:presLayoutVars>
          <dgm:bulletEnabled val="1"/>
        </dgm:presLayoutVars>
      </dgm:prSet>
      <dgm:spPr/>
    </dgm:pt>
  </dgm:ptLst>
  <dgm:cxnLst>
    <dgm:cxn modelId="{BF1C0D07-F654-4FA5-9ED9-14FA02935C72}" srcId="{E27BDD4A-275D-48F7-9413-4F17B269B31E}" destId="{97747E1B-5184-472B-B7F8-D5E871E0E753}" srcOrd="6" destOrd="0" parTransId="{60FFD5A2-19C1-4503-91E7-0DA16BE719A2}" sibTransId="{AE639D58-5B97-49F7-9BCC-7ABB2AE05659}"/>
    <dgm:cxn modelId="{1871C109-E0FB-4DD4-8942-F6F95381AB12}" srcId="{E27BDD4A-275D-48F7-9413-4F17B269B31E}" destId="{B6227078-0127-4B85-B55D-2F447D82EAD9}" srcOrd="1" destOrd="0" parTransId="{E46B0AC2-B860-4F20-9850-FBC1AC75A123}" sibTransId="{04EFEF6E-F3C5-4CF1-8DC9-CDC9B873A785}"/>
    <dgm:cxn modelId="{47FE780C-7C95-45F1-B9B0-194B27DCA735}" srcId="{E27BDD4A-275D-48F7-9413-4F17B269B31E}" destId="{3C46EF00-3248-45F7-86B8-F177A9348987}" srcOrd="0" destOrd="0" parTransId="{C2F4A8F4-22E6-4E01-927E-E2CA56144718}" sibTransId="{44963F82-8D00-4A4D-9E27-A7F4396513C8}"/>
    <dgm:cxn modelId="{6113C42A-21C9-4B45-88C1-686FFFA77B84}" type="presOf" srcId="{3C46EF00-3248-45F7-86B8-F177A9348987}" destId="{6590C87E-A050-024D-BCAB-1DC2FFA63947}" srcOrd="0" destOrd="0" presId="urn:microsoft.com/office/officeart/2005/8/layout/default"/>
    <dgm:cxn modelId="{01900D34-63C2-4A15-89C6-3392398FD2D9}" srcId="{E27BDD4A-275D-48F7-9413-4F17B269B31E}" destId="{97AB5D79-82F9-4008-AFFB-F1578B4EEA3F}" srcOrd="3" destOrd="0" parTransId="{8280B209-50AE-4472-A18D-1A9AEA91726C}" sibTransId="{A7CD676A-1804-4AFC-AF52-4FD1F4265119}"/>
    <dgm:cxn modelId="{0DDF923F-BEF8-404C-B05B-E06A4E1624AC}" srcId="{E27BDD4A-275D-48F7-9413-4F17B269B31E}" destId="{5A301782-7C81-4686-B7EE-3FA76A5D44CE}" srcOrd="4" destOrd="0" parTransId="{945EBD5C-811E-473F-BFA3-13E0FA91113F}" sibTransId="{6308E8FF-27FE-4215-885A-F309DA161534}"/>
    <dgm:cxn modelId="{F471956A-C79C-8745-AC25-B906197476AB}" type="presOf" srcId="{97747E1B-5184-472B-B7F8-D5E871E0E753}" destId="{0E9886C5-F5D2-954C-8A8E-9747D9391F3F}" srcOrd="0" destOrd="0" presId="urn:microsoft.com/office/officeart/2005/8/layout/default"/>
    <dgm:cxn modelId="{1D2CB972-8ECC-674A-A53C-71F85C6ED640}" type="presOf" srcId="{E003A2C4-4A11-4177-83C2-AC5DBDCEBA8B}" destId="{B175F8E7-023A-3F4A-A2E0-DC43C4F0CBEA}" srcOrd="0" destOrd="0" presId="urn:microsoft.com/office/officeart/2005/8/layout/default"/>
    <dgm:cxn modelId="{DA524973-26A5-44BF-8418-8C1E4F3FFEE6}" srcId="{E27BDD4A-275D-48F7-9413-4F17B269B31E}" destId="{3A2194EF-753E-49DF-869D-2126C6AFB52D}" srcOrd="8" destOrd="0" parTransId="{DF0CC715-9F34-4FC2-915B-9AA0F1E415CE}" sibTransId="{E2470F11-7833-4137-8065-DC4C6BEF7283}"/>
    <dgm:cxn modelId="{73209B76-8C58-5446-9299-2A881CF299A7}" type="presOf" srcId="{B6227078-0127-4B85-B55D-2F447D82EAD9}" destId="{72B1E04A-769D-7548-81F8-C6B60D60E297}" srcOrd="0" destOrd="0" presId="urn:microsoft.com/office/officeart/2005/8/layout/default"/>
    <dgm:cxn modelId="{9D68B578-65F4-4F16-8157-4AB478D9A34E}" srcId="{E27BDD4A-275D-48F7-9413-4F17B269B31E}" destId="{E003A2C4-4A11-4177-83C2-AC5DBDCEBA8B}" srcOrd="2" destOrd="0" parTransId="{DA9C59E5-D934-4301-A5F9-DA66C313F754}" sibTransId="{0251EB93-C771-4004-A601-23825F85FCD2}"/>
    <dgm:cxn modelId="{E1E8199F-F441-41C4-B1CF-C7219E022090}" srcId="{E27BDD4A-275D-48F7-9413-4F17B269B31E}" destId="{ACC56590-7827-47CE-AF63-B6383E5A4244}" srcOrd="5" destOrd="0" parTransId="{201598AE-1622-48E0-B427-A12F72B01B81}" sibTransId="{644BA76A-620E-43D8-966D-CFAB7768BC1F}"/>
    <dgm:cxn modelId="{F197B2AC-3E4F-F046-BEC6-F063ABEEDB76}" type="presOf" srcId="{E27BDD4A-275D-48F7-9413-4F17B269B31E}" destId="{D438B3FE-68E6-084B-8503-F00C9F406291}" srcOrd="0" destOrd="0" presId="urn:microsoft.com/office/officeart/2005/8/layout/default"/>
    <dgm:cxn modelId="{844D9EB4-D9B3-6D41-B0F9-A9AEB6369B57}" type="presOf" srcId="{9442DE6C-4F35-4B94-A159-3E5CAEA44DFB}" destId="{4C41625A-0493-4C44-B3D0-9897E757273B}" srcOrd="0" destOrd="0" presId="urn:microsoft.com/office/officeart/2005/8/layout/default"/>
    <dgm:cxn modelId="{0FDF99B7-2178-D143-93AC-B7F9B16347F2}" type="presOf" srcId="{3A2194EF-753E-49DF-869D-2126C6AFB52D}" destId="{957F5F93-6097-D841-BB23-5340CC2519BB}" srcOrd="0" destOrd="0" presId="urn:microsoft.com/office/officeart/2005/8/layout/default"/>
    <dgm:cxn modelId="{025D32BC-D251-584C-B5F8-B4BC36F640CD}" type="presOf" srcId="{5A301782-7C81-4686-B7EE-3FA76A5D44CE}" destId="{BDCB14CF-A260-AD44-A817-131738B5EB74}" srcOrd="0" destOrd="0" presId="urn:microsoft.com/office/officeart/2005/8/layout/default"/>
    <dgm:cxn modelId="{1BA63DCD-270C-0241-857C-ED8F6CEB2E94}" type="presOf" srcId="{97AB5D79-82F9-4008-AFFB-F1578B4EEA3F}" destId="{809B9589-37F7-4D44-A3B2-480FC0602462}" srcOrd="0" destOrd="0" presId="urn:microsoft.com/office/officeart/2005/8/layout/default"/>
    <dgm:cxn modelId="{20E1A5CF-AC63-494E-9528-CCE1BA0B4E3B}" srcId="{E27BDD4A-275D-48F7-9413-4F17B269B31E}" destId="{9442DE6C-4F35-4B94-A159-3E5CAEA44DFB}" srcOrd="7" destOrd="0" parTransId="{2B2DC285-070E-482C-B2D6-2FDF8A4E8F00}" sibTransId="{8ED5F9D5-FF5B-4F0F-99BB-65386D3DD25A}"/>
    <dgm:cxn modelId="{1BE5BEDA-F994-0F41-B650-C04B5DFA13CD}" type="presOf" srcId="{ACC56590-7827-47CE-AF63-B6383E5A4244}" destId="{F855838D-FEAD-5746-A4A6-7F18F8390CC1}" srcOrd="0" destOrd="0" presId="urn:microsoft.com/office/officeart/2005/8/layout/default"/>
    <dgm:cxn modelId="{2D180F17-97B8-9E45-A58D-7FD56C15B7FF}" type="presParOf" srcId="{D438B3FE-68E6-084B-8503-F00C9F406291}" destId="{6590C87E-A050-024D-BCAB-1DC2FFA63947}" srcOrd="0" destOrd="0" presId="urn:microsoft.com/office/officeart/2005/8/layout/default"/>
    <dgm:cxn modelId="{1337E91E-43AD-1846-95F9-2E71406A0E66}" type="presParOf" srcId="{D438B3FE-68E6-084B-8503-F00C9F406291}" destId="{6B981874-EC10-FB4C-9961-BA68C453736A}" srcOrd="1" destOrd="0" presId="urn:microsoft.com/office/officeart/2005/8/layout/default"/>
    <dgm:cxn modelId="{69239254-7C96-AF4D-A426-A4F24F9C5033}" type="presParOf" srcId="{D438B3FE-68E6-084B-8503-F00C9F406291}" destId="{72B1E04A-769D-7548-81F8-C6B60D60E297}" srcOrd="2" destOrd="0" presId="urn:microsoft.com/office/officeart/2005/8/layout/default"/>
    <dgm:cxn modelId="{80BC6B94-A438-BA48-8B0E-F66AB7364485}" type="presParOf" srcId="{D438B3FE-68E6-084B-8503-F00C9F406291}" destId="{088720D0-08E2-A941-9E0E-2A230B82F9FE}" srcOrd="3" destOrd="0" presId="urn:microsoft.com/office/officeart/2005/8/layout/default"/>
    <dgm:cxn modelId="{373C1BAF-2150-4246-AF1B-D20529119C54}" type="presParOf" srcId="{D438B3FE-68E6-084B-8503-F00C9F406291}" destId="{B175F8E7-023A-3F4A-A2E0-DC43C4F0CBEA}" srcOrd="4" destOrd="0" presId="urn:microsoft.com/office/officeart/2005/8/layout/default"/>
    <dgm:cxn modelId="{45857EE7-EC20-C149-982C-42D9C3527772}" type="presParOf" srcId="{D438B3FE-68E6-084B-8503-F00C9F406291}" destId="{762AAFCE-3413-5046-88D1-C571AAF69F85}" srcOrd="5" destOrd="0" presId="urn:microsoft.com/office/officeart/2005/8/layout/default"/>
    <dgm:cxn modelId="{85AEA9E9-8C5B-DA42-B45C-210F5D4DC948}" type="presParOf" srcId="{D438B3FE-68E6-084B-8503-F00C9F406291}" destId="{809B9589-37F7-4D44-A3B2-480FC0602462}" srcOrd="6" destOrd="0" presId="urn:microsoft.com/office/officeart/2005/8/layout/default"/>
    <dgm:cxn modelId="{39E8263F-5B99-6743-B0DF-8E758F6B054E}" type="presParOf" srcId="{D438B3FE-68E6-084B-8503-F00C9F406291}" destId="{B0720ECC-3613-4543-8020-108985A01825}" srcOrd="7" destOrd="0" presId="urn:microsoft.com/office/officeart/2005/8/layout/default"/>
    <dgm:cxn modelId="{CD485669-893A-CD4F-A0F3-D21EBA4ED51C}" type="presParOf" srcId="{D438B3FE-68E6-084B-8503-F00C9F406291}" destId="{BDCB14CF-A260-AD44-A817-131738B5EB74}" srcOrd="8" destOrd="0" presId="urn:microsoft.com/office/officeart/2005/8/layout/default"/>
    <dgm:cxn modelId="{3C1725FB-13F5-B549-9215-831D730A6F07}" type="presParOf" srcId="{D438B3FE-68E6-084B-8503-F00C9F406291}" destId="{CB86CDA7-780E-5C47-843A-1A966C2929F1}" srcOrd="9" destOrd="0" presId="urn:microsoft.com/office/officeart/2005/8/layout/default"/>
    <dgm:cxn modelId="{73077DB7-EDAD-3B49-9459-34ED1C006CEA}" type="presParOf" srcId="{D438B3FE-68E6-084B-8503-F00C9F406291}" destId="{F855838D-FEAD-5746-A4A6-7F18F8390CC1}" srcOrd="10" destOrd="0" presId="urn:microsoft.com/office/officeart/2005/8/layout/default"/>
    <dgm:cxn modelId="{A6EA9D80-85D5-5343-9187-1BE640228C96}" type="presParOf" srcId="{D438B3FE-68E6-084B-8503-F00C9F406291}" destId="{E6DA0160-8DE7-AB4F-B5B0-E89DE3E567BF}" srcOrd="11" destOrd="0" presId="urn:microsoft.com/office/officeart/2005/8/layout/default"/>
    <dgm:cxn modelId="{C0458B4B-A386-9F4A-897A-3E3A2FA345CF}" type="presParOf" srcId="{D438B3FE-68E6-084B-8503-F00C9F406291}" destId="{0E9886C5-F5D2-954C-8A8E-9747D9391F3F}" srcOrd="12" destOrd="0" presId="urn:microsoft.com/office/officeart/2005/8/layout/default"/>
    <dgm:cxn modelId="{788895DF-47B0-EF45-8A6F-9BDBB16B87D3}" type="presParOf" srcId="{D438B3FE-68E6-084B-8503-F00C9F406291}" destId="{C9EBD997-1E44-9A4C-B29E-27CC60995D2F}" srcOrd="13" destOrd="0" presId="urn:microsoft.com/office/officeart/2005/8/layout/default"/>
    <dgm:cxn modelId="{E5365D7A-71FB-314A-9B6A-8C9D0EA2D0E6}" type="presParOf" srcId="{D438B3FE-68E6-084B-8503-F00C9F406291}" destId="{4C41625A-0493-4C44-B3D0-9897E757273B}" srcOrd="14" destOrd="0" presId="urn:microsoft.com/office/officeart/2005/8/layout/default"/>
    <dgm:cxn modelId="{DA48CBEB-3A18-AC46-9BE8-8A4032B8097C}" type="presParOf" srcId="{D438B3FE-68E6-084B-8503-F00C9F406291}" destId="{91B6BB76-DFBC-334D-8298-33A46A4B9C27}" srcOrd="15" destOrd="0" presId="urn:microsoft.com/office/officeart/2005/8/layout/default"/>
    <dgm:cxn modelId="{FE3E829C-F81A-0549-A590-111FCAE3AF3F}" type="presParOf" srcId="{D438B3FE-68E6-084B-8503-F00C9F406291}" destId="{957F5F93-6097-D841-BB23-5340CC2519BB}"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453541-FD62-4F83-85E4-297FA69C3046}"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D0E36EA4-A5C6-4092-B205-739B32BF6F62}">
      <dgm:prSet/>
      <dgm:spPr/>
      <dgm:t>
        <a:bodyPr/>
        <a:lstStyle/>
        <a:p>
          <a:r>
            <a:rPr lang="en-GB"/>
            <a:t>Minimise risks within limits of acceptability</a:t>
          </a:r>
          <a:endParaRPr lang="en-US"/>
        </a:p>
      </dgm:t>
    </dgm:pt>
    <dgm:pt modelId="{CED2625A-EC5A-4F1C-B5BA-A1BAF6DE664E}" type="parTrans" cxnId="{DBAEC0A4-9600-4D58-A1EE-9FCA4314B46C}">
      <dgm:prSet/>
      <dgm:spPr/>
      <dgm:t>
        <a:bodyPr/>
        <a:lstStyle/>
        <a:p>
          <a:endParaRPr lang="en-US"/>
        </a:p>
      </dgm:t>
    </dgm:pt>
    <dgm:pt modelId="{B8955D7F-8CBF-41DF-8F88-2D76A5356005}" type="sibTrans" cxnId="{DBAEC0A4-9600-4D58-A1EE-9FCA4314B46C}">
      <dgm:prSet/>
      <dgm:spPr/>
      <dgm:t>
        <a:bodyPr/>
        <a:lstStyle/>
        <a:p>
          <a:endParaRPr lang="en-US"/>
        </a:p>
      </dgm:t>
    </dgm:pt>
    <dgm:pt modelId="{7AC808C9-6895-417A-ABCA-9CFD49FF9F7A}">
      <dgm:prSet/>
      <dgm:spPr/>
      <dgm:t>
        <a:bodyPr/>
        <a:lstStyle/>
        <a:p>
          <a:r>
            <a:rPr lang="en-GB" dirty="0"/>
            <a:t>Reasons for modifications &amp; benefits are understood</a:t>
          </a:r>
          <a:endParaRPr lang="en-US" dirty="0"/>
        </a:p>
      </dgm:t>
    </dgm:pt>
    <dgm:pt modelId="{FF927CB7-2A69-4D37-8D81-0B5F01DA6501}" type="parTrans" cxnId="{BC2F900C-97B3-4528-8473-D4421C9393EC}">
      <dgm:prSet/>
      <dgm:spPr/>
      <dgm:t>
        <a:bodyPr/>
        <a:lstStyle/>
        <a:p>
          <a:endParaRPr lang="en-US"/>
        </a:p>
      </dgm:t>
    </dgm:pt>
    <dgm:pt modelId="{1A11BBA7-873B-457C-8508-B0A4B106DA02}" type="sibTrans" cxnId="{BC2F900C-97B3-4528-8473-D4421C9393EC}">
      <dgm:prSet/>
      <dgm:spPr/>
      <dgm:t>
        <a:bodyPr/>
        <a:lstStyle/>
        <a:p>
          <a:endParaRPr lang="en-US"/>
        </a:p>
      </dgm:t>
    </dgm:pt>
    <dgm:pt modelId="{42C79667-57F1-4659-BE9B-90317170A5DE}">
      <dgm:prSet/>
      <dgm:spPr/>
      <dgm:t>
        <a:bodyPr/>
        <a:lstStyle/>
        <a:p>
          <a:r>
            <a:rPr lang="en-GB"/>
            <a:t>Retaining independence</a:t>
          </a:r>
          <a:endParaRPr lang="en-US"/>
        </a:p>
      </dgm:t>
    </dgm:pt>
    <dgm:pt modelId="{775304C3-6E9F-4F86-98D0-6EF1DE7F2ED1}" type="parTrans" cxnId="{E49A98EA-22C1-4E03-A2A6-CD96BF1EB772}">
      <dgm:prSet/>
      <dgm:spPr/>
      <dgm:t>
        <a:bodyPr/>
        <a:lstStyle/>
        <a:p>
          <a:endParaRPr lang="en-US"/>
        </a:p>
      </dgm:t>
    </dgm:pt>
    <dgm:pt modelId="{E9C85997-C5EE-4179-8285-95744C95D1E0}" type="sibTrans" cxnId="{E49A98EA-22C1-4E03-A2A6-CD96BF1EB772}">
      <dgm:prSet/>
      <dgm:spPr/>
      <dgm:t>
        <a:bodyPr/>
        <a:lstStyle/>
        <a:p>
          <a:endParaRPr lang="en-US"/>
        </a:p>
      </dgm:t>
    </dgm:pt>
    <dgm:pt modelId="{93B9F560-F9E2-4A5E-82E5-5103D2F3CB2A}">
      <dgm:prSet/>
      <dgm:spPr/>
      <dgm:t>
        <a:bodyPr/>
        <a:lstStyle/>
        <a:p>
          <a:r>
            <a:rPr lang="en-GB"/>
            <a:t>Seeing peers have done something similar</a:t>
          </a:r>
          <a:endParaRPr lang="en-US"/>
        </a:p>
      </dgm:t>
    </dgm:pt>
    <dgm:pt modelId="{66B6A934-0181-4CC4-9BCB-8D08BF645F36}" type="parTrans" cxnId="{ABBA4989-27D1-42DA-B2C8-EBD84C777F53}">
      <dgm:prSet/>
      <dgm:spPr/>
      <dgm:t>
        <a:bodyPr/>
        <a:lstStyle/>
        <a:p>
          <a:endParaRPr lang="en-US"/>
        </a:p>
      </dgm:t>
    </dgm:pt>
    <dgm:pt modelId="{98964085-7DA0-4995-B5A5-A50C7C491C01}" type="sibTrans" cxnId="{ABBA4989-27D1-42DA-B2C8-EBD84C777F53}">
      <dgm:prSet/>
      <dgm:spPr/>
      <dgm:t>
        <a:bodyPr/>
        <a:lstStyle/>
        <a:p>
          <a:endParaRPr lang="en-US"/>
        </a:p>
      </dgm:t>
    </dgm:pt>
    <dgm:pt modelId="{53136825-1CA1-4EBC-8152-F42E97E8A45F}">
      <dgm:prSet/>
      <dgm:spPr/>
      <dgm:t>
        <a:bodyPr/>
        <a:lstStyle/>
        <a:p>
          <a:r>
            <a:rPr lang="en-GB"/>
            <a:t>Trial and demonstrate</a:t>
          </a:r>
          <a:endParaRPr lang="en-US"/>
        </a:p>
      </dgm:t>
    </dgm:pt>
    <dgm:pt modelId="{A710FE65-B9C1-473E-BA77-E8F437ECE573}" type="parTrans" cxnId="{1C1FE235-7C86-41C5-8244-F2F1192F8838}">
      <dgm:prSet/>
      <dgm:spPr/>
      <dgm:t>
        <a:bodyPr/>
        <a:lstStyle/>
        <a:p>
          <a:endParaRPr lang="en-US"/>
        </a:p>
      </dgm:t>
    </dgm:pt>
    <dgm:pt modelId="{FF07EDDC-0571-4F6E-BA67-82B1FA8BEF6F}" type="sibTrans" cxnId="{1C1FE235-7C86-41C5-8244-F2F1192F8838}">
      <dgm:prSet/>
      <dgm:spPr/>
      <dgm:t>
        <a:bodyPr/>
        <a:lstStyle/>
        <a:p>
          <a:endParaRPr lang="en-US"/>
        </a:p>
      </dgm:t>
    </dgm:pt>
    <dgm:pt modelId="{3AC68915-81AB-446D-9577-24DE3EDC37B9}">
      <dgm:prSet/>
      <dgm:spPr/>
      <dgm:t>
        <a:bodyPr/>
        <a:lstStyle/>
        <a:p>
          <a:r>
            <a:rPr lang="en-GB"/>
            <a:t>Changes suggested rather than forced</a:t>
          </a:r>
          <a:endParaRPr lang="en-US"/>
        </a:p>
      </dgm:t>
    </dgm:pt>
    <dgm:pt modelId="{10358495-2B9F-4FAC-A803-D2AAA9F784BB}" type="parTrans" cxnId="{BB399B31-20ED-414D-BF21-2E6510A8DAC1}">
      <dgm:prSet/>
      <dgm:spPr/>
      <dgm:t>
        <a:bodyPr/>
        <a:lstStyle/>
        <a:p>
          <a:endParaRPr lang="en-US"/>
        </a:p>
      </dgm:t>
    </dgm:pt>
    <dgm:pt modelId="{6D68EC19-817B-485D-9466-DDB04807F416}" type="sibTrans" cxnId="{BB399B31-20ED-414D-BF21-2E6510A8DAC1}">
      <dgm:prSet/>
      <dgm:spPr/>
      <dgm:t>
        <a:bodyPr/>
        <a:lstStyle/>
        <a:p>
          <a:endParaRPr lang="en-US"/>
        </a:p>
      </dgm:t>
    </dgm:pt>
    <dgm:pt modelId="{E82BF18C-3FA2-4A2E-A1D1-33CBF7E30B7E}">
      <dgm:prSet/>
      <dgm:spPr/>
      <dgm:t>
        <a:bodyPr/>
        <a:lstStyle/>
        <a:p>
          <a:r>
            <a:rPr lang="en-GB"/>
            <a:t>Confidence</a:t>
          </a:r>
          <a:endParaRPr lang="en-US"/>
        </a:p>
      </dgm:t>
    </dgm:pt>
    <dgm:pt modelId="{EEB21FC1-029A-4CB9-A57F-94ACE072D5F1}" type="parTrans" cxnId="{6595D7E3-AE90-401E-8F6F-97F8EC3DFC7A}">
      <dgm:prSet/>
      <dgm:spPr/>
      <dgm:t>
        <a:bodyPr/>
        <a:lstStyle/>
        <a:p>
          <a:endParaRPr lang="en-US"/>
        </a:p>
      </dgm:t>
    </dgm:pt>
    <dgm:pt modelId="{34201BD1-732E-4A84-A438-86375F9383DD}" type="sibTrans" cxnId="{6595D7E3-AE90-401E-8F6F-97F8EC3DFC7A}">
      <dgm:prSet/>
      <dgm:spPr/>
      <dgm:t>
        <a:bodyPr/>
        <a:lstStyle/>
        <a:p>
          <a:endParaRPr lang="en-US"/>
        </a:p>
      </dgm:t>
    </dgm:pt>
    <dgm:pt modelId="{4B59CC83-3B55-4994-96C4-388734C9576F}">
      <dgm:prSet/>
      <dgm:spPr/>
      <dgm:t>
        <a:bodyPr/>
        <a:lstStyle/>
        <a:p>
          <a:r>
            <a:rPr lang="en-GB"/>
            <a:t>Explain what needs changing sensitively</a:t>
          </a:r>
          <a:endParaRPr lang="en-US"/>
        </a:p>
      </dgm:t>
    </dgm:pt>
    <dgm:pt modelId="{D2984AE6-056C-4DD4-8EC0-F50D99E38532}" type="parTrans" cxnId="{8500861D-845E-45DA-902D-2A7D88A053DE}">
      <dgm:prSet/>
      <dgm:spPr/>
      <dgm:t>
        <a:bodyPr/>
        <a:lstStyle/>
        <a:p>
          <a:endParaRPr lang="en-US"/>
        </a:p>
      </dgm:t>
    </dgm:pt>
    <dgm:pt modelId="{FF21E73D-94CF-47AE-B9E5-C810F4249208}" type="sibTrans" cxnId="{8500861D-845E-45DA-902D-2A7D88A053DE}">
      <dgm:prSet/>
      <dgm:spPr/>
      <dgm:t>
        <a:bodyPr/>
        <a:lstStyle/>
        <a:p>
          <a:endParaRPr lang="en-US"/>
        </a:p>
      </dgm:t>
    </dgm:pt>
    <dgm:pt modelId="{0E827284-96E4-6549-BFF9-602DE2934136}" type="pres">
      <dgm:prSet presAssocID="{10453541-FD62-4F83-85E4-297FA69C3046}" presName="diagram" presStyleCnt="0">
        <dgm:presLayoutVars>
          <dgm:dir/>
          <dgm:resizeHandles val="exact"/>
        </dgm:presLayoutVars>
      </dgm:prSet>
      <dgm:spPr/>
    </dgm:pt>
    <dgm:pt modelId="{9211B112-E834-C04E-80E6-B41E6C1285D5}" type="pres">
      <dgm:prSet presAssocID="{D0E36EA4-A5C6-4092-B205-739B32BF6F62}" presName="node" presStyleLbl="node1" presStyleIdx="0" presStyleCnt="8">
        <dgm:presLayoutVars>
          <dgm:bulletEnabled val="1"/>
        </dgm:presLayoutVars>
      </dgm:prSet>
      <dgm:spPr/>
    </dgm:pt>
    <dgm:pt modelId="{5BC19506-15B5-AC4D-AD6B-3A726C8AD26E}" type="pres">
      <dgm:prSet presAssocID="{B8955D7F-8CBF-41DF-8F88-2D76A5356005}" presName="sibTrans" presStyleCnt="0"/>
      <dgm:spPr/>
    </dgm:pt>
    <dgm:pt modelId="{3C8DC182-C3A2-A941-B432-EE280FA5A049}" type="pres">
      <dgm:prSet presAssocID="{7AC808C9-6895-417A-ABCA-9CFD49FF9F7A}" presName="node" presStyleLbl="node1" presStyleIdx="1" presStyleCnt="8">
        <dgm:presLayoutVars>
          <dgm:bulletEnabled val="1"/>
        </dgm:presLayoutVars>
      </dgm:prSet>
      <dgm:spPr/>
    </dgm:pt>
    <dgm:pt modelId="{621F2E1D-0C69-9A41-BD5A-656660104290}" type="pres">
      <dgm:prSet presAssocID="{1A11BBA7-873B-457C-8508-B0A4B106DA02}" presName="sibTrans" presStyleCnt="0"/>
      <dgm:spPr/>
    </dgm:pt>
    <dgm:pt modelId="{D488EF23-BAFF-7048-A0D1-458461DA5007}" type="pres">
      <dgm:prSet presAssocID="{42C79667-57F1-4659-BE9B-90317170A5DE}" presName="node" presStyleLbl="node1" presStyleIdx="2" presStyleCnt="8">
        <dgm:presLayoutVars>
          <dgm:bulletEnabled val="1"/>
        </dgm:presLayoutVars>
      </dgm:prSet>
      <dgm:spPr/>
    </dgm:pt>
    <dgm:pt modelId="{40602508-78FF-8945-8F6C-E8E28BE10D89}" type="pres">
      <dgm:prSet presAssocID="{E9C85997-C5EE-4179-8285-95744C95D1E0}" presName="sibTrans" presStyleCnt="0"/>
      <dgm:spPr/>
    </dgm:pt>
    <dgm:pt modelId="{5C244EE4-C8F3-7845-AA89-BFB5DFE06C87}" type="pres">
      <dgm:prSet presAssocID="{93B9F560-F9E2-4A5E-82E5-5103D2F3CB2A}" presName="node" presStyleLbl="node1" presStyleIdx="3" presStyleCnt="8">
        <dgm:presLayoutVars>
          <dgm:bulletEnabled val="1"/>
        </dgm:presLayoutVars>
      </dgm:prSet>
      <dgm:spPr/>
    </dgm:pt>
    <dgm:pt modelId="{B541FD5C-2F2E-3243-9E58-A934BD2143F4}" type="pres">
      <dgm:prSet presAssocID="{98964085-7DA0-4995-B5A5-A50C7C491C01}" presName="sibTrans" presStyleCnt="0"/>
      <dgm:spPr/>
    </dgm:pt>
    <dgm:pt modelId="{239CB7E6-2F9D-C545-944B-CC84AF2C5D7C}" type="pres">
      <dgm:prSet presAssocID="{53136825-1CA1-4EBC-8152-F42E97E8A45F}" presName="node" presStyleLbl="node1" presStyleIdx="4" presStyleCnt="8">
        <dgm:presLayoutVars>
          <dgm:bulletEnabled val="1"/>
        </dgm:presLayoutVars>
      </dgm:prSet>
      <dgm:spPr/>
    </dgm:pt>
    <dgm:pt modelId="{E28FFC2B-E982-E14A-B56F-08C51A95AC71}" type="pres">
      <dgm:prSet presAssocID="{FF07EDDC-0571-4F6E-BA67-82B1FA8BEF6F}" presName="sibTrans" presStyleCnt="0"/>
      <dgm:spPr/>
    </dgm:pt>
    <dgm:pt modelId="{6948633B-0A0E-054C-B119-91032C46DC23}" type="pres">
      <dgm:prSet presAssocID="{3AC68915-81AB-446D-9577-24DE3EDC37B9}" presName="node" presStyleLbl="node1" presStyleIdx="5" presStyleCnt="8">
        <dgm:presLayoutVars>
          <dgm:bulletEnabled val="1"/>
        </dgm:presLayoutVars>
      </dgm:prSet>
      <dgm:spPr/>
    </dgm:pt>
    <dgm:pt modelId="{0852E5F3-0564-354B-AC7B-C31D60A05F44}" type="pres">
      <dgm:prSet presAssocID="{6D68EC19-817B-485D-9466-DDB04807F416}" presName="sibTrans" presStyleCnt="0"/>
      <dgm:spPr/>
    </dgm:pt>
    <dgm:pt modelId="{C3C66980-52B1-C94F-BF55-BE644AD96D73}" type="pres">
      <dgm:prSet presAssocID="{E82BF18C-3FA2-4A2E-A1D1-33CBF7E30B7E}" presName="node" presStyleLbl="node1" presStyleIdx="6" presStyleCnt="8">
        <dgm:presLayoutVars>
          <dgm:bulletEnabled val="1"/>
        </dgm:presLayoutVars>
      </dgm:prSet>
      <dgm:spPr/>
    </dgm:pt>
    <dgm:pt modelId="{547EE0C4-72DA-E94C-B68D-A7C03D6F597C}" type="pres">
      <dgm:prSet presAssocID="{34201BD1-732E-4A84-A438-86375F9383DD}" presName="sibTrans" presStyleCnt="0"/>
      <dgm:spPr/>
    </dgm:pt>
    <dgm:pt modelId="{9AE62531-2622-D64B-A00D-E53D9B830D3D}" type="pres">
      <dgm:prSet presAssocID="{4B59CC83-3B55-4994-96C4-388734C9576F}" presName="node" presStyleLbl="node1" presStyleIdx="7" presStyleCnt="8">
        <dgm:presLayoutVars>
          <dgm:bulletEnabled val="1"/>
        </dgm:presLayoutVars>
      </dgm:prSet>
      <dgm:spPr/>
    </dgm:pt>
  </dgm:ptLst>
  <dgm:cxnLst>
    <dgm:cxn modelId="{BC2F900C-97B3-4528-8473-D4421C9393EC}" srcId="{10453541-FD62-4F83-85E4-297FA69C3046}" destId="{7AC808C9-6895-417A-ABCA-9CFD49FF9F7A}" srcOrd="1" destOrd="0" parTransId="{FF927CB7-2A69-4D37-8D81-0B5F01DA6501}" sibTransId="{1A11BBA7-873B-457C-8508-B0A4B106DA02}"/>
    <dgm:cxn modelId="{75FC5819-7449-CD4E-8475-EFE1CB697ACD}" type="presOf" srcId="{10453541-FD62-4F83-85E4-297FA69C3046}" destId="{0E827284-96E4-6549-BFF9-602DE2934136}" srcOrd="0" destOrd="0" presId="urn:microsoft.com/office/officeart/2005/8/layout/default"/>
    <dgm:cxn modelId="{8500861D-845E-45DA-902D-2A7D88A053DE}" srcId="{10453541-FD62-4F83-85E4-297FA69C3046}" destId="{4B59CC83-3B55-4994-96C4-388734C9576F}" srcOrd="7" destOrd="0" parTransId="{D2984AE6-056C-4DD4-8EC0-F50D99E38532}" sibTransId="{FF21E73D-94CF-47AE-B9E5-C810F4249208}"/>
    <dgm:cxn modelId="{BB399B31-20ED-414D-BF21-2E6510A8DAC1}" srcId="{10453541-FD62-4F83-85E4-297FA69C3046}" destId="{3AC68915-81AB-446D-9577-24DE3EDC37B9}" srcOrd="5" destOrd="0" parTransId="{10358495-2B9F-4FAC-A803-D2AAA9F784BB}" sibTransId="{6D68EC19-817B-485D-9466-DDB04807F416}"/>
    <dgm:cxn modelId="{1C1FE235-7C86-41C5-8244-F2F1192F8838}" srcId="{10453541-FD62-4F83-85E4-297FA69C3046}" destId="{53136825-1CA1-4EBC-8152-F42E97E8A45F}" srcOrd="4" destOrd="0" parTransId="{A710FE65-B9C1-473E-BA77-E8F437ECE573}" sibTransId="{FF07EDDC-0571-4F6E-BA67-82B1FA8BEF6F}"/>
    <dgm:cxn modelId="{AA547E44-A1CD-134F-8F55-837C73D96F9F}" type="presOf" srcId="{E82BF18C-3FA2-4A2E-A1D1-33CBF7E30B7E}" destId="{C3C66980-52B1-C94F-BF55-BE644AD96D73}" srcOrd="0" destOrd="0" presId="urn:microsoft.com/office/officeart/2005/8/layout/default"/>
    <dgm:cxn modelId="{E691AF44-C3BE-6C45-B35B-81694CCCC015}" type="presOf" srcId="{4B59CC83-3B55-4994-96C4-388734C9576F}" destId="{9AE62531-2622-D64B-A00D-E53D9B830D3D}" srcOrd="0" destOrd="0" presId="urn:microsoft.com/office/officeart/2005/8/layout/default"/>
    <dgm:cxn modelId="{791C915F-0A23-DB4B-BC42-B891B3E472EB}" type="presOf" srcId="{D0E36EA4-A5C6-4092-B205-739B32BF6F62}" destId="{9211B112-E834-C04E-80E6-B41E6C1285D5}" srcOrd="0" destOrd="0" presId="urn:microsoft.com/office/officeart/2005/8/layout/default"/>
    <dgm:cxn modelId="{261D9067-3F95-AC4B-A71A-3DA13094D6E8}" type="presOf" srcId="{7AC808C9-6895-417A-ABCA-9CFD49FF9F7A}" destId="{3C8DC182-C3A2-A941-B432-EE280FA5A049}" srcOrd="0" destOrd="0" presId="urn:microsoft.com/office/officeart/2005/8/layout/default"/>
    <dgm:cxn modelId="{ABBA4989-27D1-42DA-B2C8-EBD84C777F53}" srcId="{10453541-FD62-4F83-85E4-297FA69C3046}" destId="{93B9F560-F9E2-4A5E-82E5-5103D2F3CB2A}" srcOrd="3" destOrd="0" parTransId="{66B6A934-0181-4CC4-9BCB-8D08BF645F36}" sibTransId="{98964085-7DA0-4995-B5A5-A50C7C491C01}"/>
    <dgm:cxn modelId="{794D7694-89A4-F44B-8169-F82B55B7DD69}" type="presOf" srcId="{93B9F560-F9E2-4A5E-82E5-5103D2F3CB2A}" destId="{5C244EE4-C8F3-7845-AA89-BFB5DFE06C87}" srcOrd="0" destOrd="0" presId="urn:microsoft.com/office/officeart/2005/8/layout/default"/>
    <dgm:cxn modelId="{6965A596-2BD9-C94D-9727-F72FC8C6D4AF}" type="presOf" srcId="{53136825-1CA1-4EBC-8152-F42E97E8A45F}" destId="{239CB7E6-2F9D-C545-944B-CC84AF2C5D7C}" srcOrd="0" destOrd="0" presId="urn:microsoft.com/office/officeart/2005/8/layout/default"/>
    <dgm:cxn modelId="{DBAEC0A4-9600-4D58-A1EE-9FCA4314B46C}" srcId="{10453541-FD62-4F83-85E4-297FA69C3046}" destId="{D0E36EA4-A5C6-4092-B205-739B32BF6F62}" srcOrd="0" destOrd="0" parTransId="{CED2625A-EC5A-4F1C-B5BA-A1BAF6DE664E}" sibTransId="{B8955D7F-8CBF-41DF-8F88-2D76A5356005}"/>
    <dgm:cxn modelId="{55F36FE0-25DD-D64F-AD0B-D771E71D8481}" type="presOf" srcId="{42C79667-57F1-4659-BE9B-90317170A5DE}" destId="{D488EF23-BAFF-7048-A0D1-458461DA5007}" srcOrd="0" destOrd="0" presId="urn:microsoft.com/office/officeart/2005/8/layout/default"/>
    <dgm:cxn modelId="{6595D7E3-AE90-401E-8F6F-97F8EC3DFC7A}" srcId="{10453541-FD62-4F83-85E4-297FA69C3046}" destId="{E82BF18C-3FA2-4A2E-A1D1-33CBF7E30B7E}" srcOrd="6" destOrd="0" parTransId="{EEB21FC1-029A-4CB9-A57F-94ACE072D5F1}" sibTransId="{34201BD1-732E-4A84-A438-86375F9383DD}"/>
    <dgm:cxn modelId="{E49A98EA-22C1-4E03-A2A6-CD96BF1EB772}" srcId="{10453541-FD62-4F83-85E4-297FA69C3046}" destId="{42C79667-57F1-4659-BE9B-90317170A5DE}" srcOrd="2" destOrd="0" parTransId="{775304C3-6E9F-4F86-98D0-6EF1DE7F2ED1}" sibTransId="{E9C85997-C5EE-4179-8285-95744C95D1E0}"/>
    <dgm:cxn modelId="{B4B255F6-7AF3-284A-B647-F9D019BF55B1}" type="presOf" srcId="{3AC68915-81AB-446D-9577-24DE3EDC37B9}" destId="{6948633B-0A0E-054C-B119-91032C46DC23}" srcOrd="0" destOrd="0" presId="urn:microsoft.com/office/officeart/2005/8/layout/default"/>
    <dgm:cxn modelId="{4E2B4829-53C8-F04F-B53C-E1AE5D6EF67C}" type="presParOf" srcId="{0E827284-96E4-6549-BFF9-602DE2934136}" destId="{9211B112-E834-C04E-80E6-B41E6C1285D5}" srcOrd="0" destOrd="0" presId="urn:microsoft.com/office/officeart/2005/8/layout/default"/>
    <dgm:cxn modelId="{316E24C1-AF87-4A4A-A56E-8D66FDC218E2}" type="presParOf" srcId="{0E827284-96E4-6549-BFF9-602DE2934136}" destId="{5BC19506-15B5-AC4D-AD6B-3A726C8AD26E}" srcOrd="1" destOrd="0" presId="urn:microsoft.com/office/officeart/2005/8/layout/default"/>
    <dgm:cxn modelId="{ED6F5413-2EC2-8B40-9CEB-12EF2BE5C38B}" type="presParOf" srcId="{0E827284-96E4-6549-BFF9-602DE2934136}" destId="{3C8DC182-C3A2-A941-B432-EE280FA5A049}" srcOrd="2" destOrd="0" presId="urn:microsoft.com/office/officeart/2005/8/layout/default"/>
    <dgm:cxn modelId="{42AE4E64-F30B-E742-9181-FFDCF88E65EF}" type="presParOf" srcId="{0E827284-96E4-6549-BFF9-602DE2934136}" destId="{621F2E1D-0C69-9A41-BD5A-656660104290}" srcOrd="3" destOrd="0" presId="urn:microsoft.com/office/officeart/2005/8/layout/default"/>
    <dgm:cxn modelId="{0F6F8C6F-340C-7741-B6C8-919CDE892526}" type="presParOf" srcId="{0E827284-96E4-6549-BFF9-602DE2934136}" destId="{D488EF23-BAFF-7048-A0D1-458461DA5007}" srcOrd="4" destOrd="0" presId="urn:microsoft.com/office/officeart/2005/8/layout/default"/>
    <dgm:cxn modelId="{88EDF026-6116-F24E-9247-1AC596EF57D5}" type="presParOf" srcId="{0E827284-96E4-6549-BFF9-602DE2934136}" destId="{40602508-78FF-8945-8F6C-E8E28BE10D89}" srcOrd="5" destOrd="0" presId="urn:microsoft.com/office/officeart/2005/8/layout/default"/>
    <dgm:cxn modelId="{368DF06B-17E1-CE4C-A2CB-6FB3E4C7EBF4}" type="presParOf" srcId="{0E827284-96E4-6549-BFF9-602DE2934136}" destId="{5C244EE4-C8F3-7845-AA89-BFB5DFE06C87}" srcOrd="6" destOrd="0" presId="urn:microsoft.com/office/officeart/2005/8/layout/default"/>
    <dgm:cxn modelId="{1BA83446-5532-D746-9109-3964E141FC25}" type="presParOf" srcId="{0E827284-96E4-6549-BFF9-602DE2934136}" destId="{B541FD5C-2F2E-3243-9E58-A934BD2143F4}" srcOrd="7" destOrd="0" presId="urn:microsoft.com/office/officeart/2005/8/layout/default"/>
    <dgm:cxn modelId="{4DE1BAB0-5B36-4045-81CA-38FB50002267}" type="presParOf" srcId="{0E827284-96E4-6549-BFF9-602DE2934136}" destId="{239CB7E6-2F9D-C545-944B-CC84AF2C5D7C}" srcOrd="8" destOrd="0" presId="urn:microsoft.com/office/officeart/2005/8/layout/default"/>
    <dgm:cxn modelId="{5A08A8C5-D027-F445-87DE-8974FC9F71C7}" type="presParOf" srcId="{0E827284-96E4-6549-BFF9-602DE2934136}" destId="{E28FFC2B-E982-E14A-B56F-08C51A95AC71}" srcOrd="9" destOrd="0" presId="urn:microsoft.com/office/officeart/2005/8/layout/default"/>
    <dgm:cxn modelId="{F221F6FF-AA78-1A4A-9A84-4231B0254D31}" type="presParOf" srcId="{0E827284-96E4-6549-BFF9-602DE2934136}" destId="{6948633B-0A0E-054C-B119-91032C46DC23}" srcOrd="10" destOrd="0" presId="urn:microsoft.com/office/officeart/2005/8/layout/default"/>
    <dgm:cxn modelId="{F96BCFB7-4A3E-5B4B-891E-0DCD9D6EF071}" type="presParOf" srcId="{0E827284-96E4-6549-BFF9-602DE2934136}" destId="{0852E5F3-0564-354B-AC7B-C31D60A05F44}" srcOrd="11" destOrd="0" presId="urn:microsoft.com/office/officeart/2005/8/layout/default"/>
    <dgm:cxn modelId="{692C32FE-3F87-AB4A-8A2A-625F33A79F66}" type="presParOf" srcId="{0E827284-96E4-6549-BFF9-602DE2934136}" destId="{C3C66980-52B1-C94F-BF55-BE644AD96D73}" srcOrd="12" destOrd="0" presId="urn:microsoft.com/office/officeart/2005/8/layout/default"/>
    <dgm:cxn modelId="{0D918083-C397-7841-AFAF-655B3B260D03}" type="presParOf" srcId="{0E827284-96E4-6549-BFF9-602DE2934136}" destId="{547EE0C4-72DA-E94C-B68D-A7C03D6F597C}" srcOrd="13" destOrd="0" presId="urn:microsoft.com/office/officeart/2005/8/layout/default"/>
    <dgm:cxn modelId="{EE1DF849-3966-204D-8A80-F018DBF82109}" type="presParOf" srcId="{0E827284-96E4-6549-BFF9-602DE2934136}" destId="{9AE62531-2622-D64B-A00D-E53D9B830D3D}"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CDDA21-2BB7-46D7-9D38-6EDB80493255}" type="doc">
      <dgm:prSet loTypeId="urn:microsoft.com/office/officeart/2016/7/layout/RepeatingBendingProcessNew" loCatId="process" qsTypeId="urn:microsoft.com/office/officeart/2005/8/quickstyle/simple2" qsCatId="simple" csTypeId="urn:microsoft.com/office/officeart/2005/8/colors/colorful2" csCatId="colorful"/>
      <dgm:spPr/>
      <dgm:t>
        <a:bodyPr/>
        <a:lstStyle/>
        <a:p>
          <a:endParaRPr lang="en-US"/>
        </a:p>
      </dgm:t>
    </dgm:pt>
    <dgm:pt modelId="{CBE7CCB3-DD40-4E51-86B3-87438B97013F}">
      <dgm:prSet custT="1"/>
      <dgm:spPr/>
      <dgm:t>
        <a:bodyPr/>
        <a:lstStyle/>
        <a:p>
          <a:r>
            <a:rPr lang="en-GB" sz="1800"/>
            <a:t>Demonstrate each exercise</a:t>
          </a:r>
          <a:endParaRPr lang="en-US" sz="1800" dirty="0"/>
        </a:p>
      </dgm:t>
    </dgm:pt>
    <dgm:pt modelId="{85F3F20C-11C4-4D90-BCD8-046C9E3643FE}" type="parTrans" cxnId="{4CC1CEA0-AA66-43DD-984A-C3631F982058}">
      <dgm:prSet/>
      <dgm:spPr/>
      <dgm:t>
        <a:bodyPr/>
        <a:lstStyle/>
        <a:p>
          <a:endParaRPr lang="en-US" sz="2000"/>
        </a:p>
      </dgm:t>
    </dgm:pt>
    <dgm:pt modelId="{063FF1F1-6EB9-4FCE-B2E1-D07FC33ACCD7}" type="sibTrans" cxnId="{4CC1CEA0-AA66-43DD-984A-C3631F982058}">
      <dgm:prSet custT="1"/>
      <dgm:spPr/>
      <dgm:t>
        <a:bodyPr/>
        <a:lstStyle/>
        <a:p>
          <a:endParaRPr lang="en-US" sz="600"/>
        </a:p>
      </dgm:t>
    </dgm:pt>
    <dgm:pt modelId="{D6134BFE-CA9B-43D5-BD70-40FAB3BA9864}">
      <dgm:prSet custT="1"/>
      <dgm:spPr/>
      <dgm:t>
        <a:bodyPr/>
        <a:lstStyle/>
        <a:p>
          <a:r>
            <a:rPr lang="en-GB" sz="1800"/>
            <a:t>Feeling safe to exercise</a:t>
          </a:r>
          <a:endParaRPr lang="en-US" sz="1800"/>
        </a:p>
      </dgm:t>
    </dgm:pt>
    <dgm:pt modelId="{46DB05D4-285E-4AE8-A508-2C8A2C6EC1A0}" type="parTrans" cxnId="{C7CCCCAA-41F2-4BDD-815C-5B8E805A757A}">
      <dgm:prSet/>
      <dgm:spPr/>
      <dgm:t>
        <a:bodyPr/>
        <a:lstStyle/>
        <a:p>
          <a:endParaRPr lang="en-US" sz="2000"/>
        </a:p>
      </dgm:t>
    </dgm:pt>
    <dgm:pt modelId="{8AEAD1A1-2108-48ED-8C77-4C18ABA25B7E}" type="sibTrans" cxnId="{C7CCCCAA-41F2-4BDD-815C-5B8E805A757A}">
      <dgm:prSet custT="1"/>
      <dgm:spPr/>
      <dgm:t>
        <a:bodyPr/>
        <a:lstStyle/>
        <a:p>
          <a:endParaRPr lang="en-US" sz="600"/>
        </a:p>
      </dgm:t>
    </dgm:pt>
    <dgm:pt modelId="{AEC316A0-2D05-4837-90A8-9C89BBF4C851}">
      <dgm:prSet custT="1"/>
      <dgm:spPr/>
      <dgm:t>
        <a:bodyPr/>
        <a:lstStyle/>
        <a:p>
          <a:r>
            <a:rPr lang="en-GB" sz="1800"/>
            <a:t>Health conditions understood/ accommodated</a:t>
          </a:r>
          <a:endParaRPr lang="en-US" sz="1800"/>
        </a:p>
      </dgm:t>
    </dgm:pt>
    <dgm:pt modelId="{AD8CBFF4-6A1A-4E67-B4AF-F8412851CB11}" type="parTrans" cxnId="{6F79056C-3772-4288-9148-CB7CDB66C3EC}">
      <dgm:prSet/>
      <dgm:spPr/>
      <dgm:t>
        <a:bodyPr/>
        <a:lstStyle/>
        <a:p>
          <a:endParaRPr lang="en-US" sz="2000"/>
        </a:p>
      </dgm:t>
    </dgm:pt>
    <dgm:pt modelId="{69AA6CDC-32F8-4D03-8EB3-4B251C57451F}" type="sibTrans" cxnId="{6F79056C-3772-4288-9148-CB7CDB66C3EC}">
      <dgm:prSet custT="1"/>
      <dgm:spPr/>
      <dgm:t>
        <a:bodyPr/>
        <a:lstStyle/>
        <a:p>
          <a:endParaRPr lang="en-US" sz="600"/>
        </a:p>
      </dgm:t>
    </dgm:pt>
    <dgm:pt modelId="{8F0FA9B9-5E9D-487B-8876-978BF2CE4E87}">
      <dgm:prSet custT="1"/>
      <dgm:spPr/>
      <dgm:t>
        <a:bodyPr/>
        <a:lstStyle/>
        <a:p>
          <a:r>
            <a:rPr lang="en-GB" sz="1800"/>
            <a:t>Incorporate with activities enjoyed and into everyday life</a:t>
          </a:r>
          <a:endParaRPr lang="en-US" sz="1800"/>
        </a:p>
      </dgm:t>
    </dgm:pt>
    <dgm:pt modelId="{6BBBEC40-9DAA-4A29-BDE6-4CC24CA65173}" type="parTrans" cxnId="{CD0A1A07-FC2C-47B7-AAA6-A47293A43B7F}">
      <dgm:prSet/>
      <dgm:spPr/>
      <dgm:t>
        <a:bodyPr/>
        <a:lstStyle/>
        <a:p>
          <a:endParaRPr lang="en-US" sz="2000"/>
        </a:p>
      </dgm:t>
    </dgm:pt>
    <dgm:pt modelId="{8E1DE11A-771E-4EA1-8CD9-2C22EEA069D0}" type="sibTrans" cxnId="{CD0A1A07-FC2C-47B7-AAA6-A47293A43B7F}">
      <dgm:prSet custT="1"/>
      <dgm:spPr/>
      <dgm:t>
        <a:bodyPr/>
        <a:lstStyle/>
        <a:p>
          <a:endParaRPr lang="en-US" sz="600"/>
        </a:p>
      </dgm:t>
    </dgm:pt>
    <dgm:pt modelId="{B02F32E3-D27F-4390-9681-326399FE07B1}">
      <dgm:prSet custT="1"/>
      <dgm:spPr/>
      <dgm:t>
        <a:bodyPr/>
        <a:lstStyle/>
        <a:p>
          <a:r>
            <a:rPr lang="en-GB" sz="1800"/>
            <a:t>Individually tailored </a:t>
          </a:r>
          <a:endParaRPr lang="en-US" sz="1800"/>
        </a:p>
      </dgm:t>
    </dgm:pt>
    <dgm:pt modelId="{05E40E93-F6F4-4B07-AE11-6277EF294A9C}" type="parTrans" cxnId="{EC354AD7-DDD0-4B2B-A0DC-4C28950D6527}">
      <dgm:prSet/>
      <dgm:spPr/>
      <dgm:t>
        <a:bodyPr/>
        <a:lstStyle/>
        <a:p>
          <a:endParaRPr lang="en-US" sz="2000"/>
        </a:p>
      </dgm:t>
    </dgm:pt>
    <dgm:pt modelId="{F9C56199-2A9D-4897-949E-6D44106B556C}" type="sibTrans" cxnId="{EC354AD7-DDD0-4B2B-A0DC-4C28950D6527}">
      <dgm:prSet custT="1"/>
      <dgm:spPr/>
      <dgm:t>
        <a:bodyPr/>
        <a:lstStyle/>
        <a:p>
          <a:endParaRPr lang="en-US" sz="600"/>
        </a:p>
      </dgm:t>
    </dgm:pt>
    <dgm:pt modelId="{7DA80C52-46E0-4907-9339-E7E9D1B05362}">
      <dgm:prSet custT="1"/>
      <dgm:spPr/>
      <dgm:t>
        <a:bodyPr/>
        <a:lstStyle/>
        <a:p>
          <a:r>
            <a:rPr lang="en-GB" sz="1800"/>
            <a:t>Understand procedure/ purpose </a:t>
          </a:r>
          <a:endParaRPr lang="en-US" sz="1800"/>
        </a:p>
      </dgm:t>
    </dgm:pt>
    <dgm:pt modelId="{0887C016-1311-4817-AF5E-9E01A1FE511B}" type="parTrans" cxnId="{B9B2F2BB-A93E-4640-BEBE-EA04206EC9DE}">
      <dgm:prSet/>
      <dgm:spPr/>
      <dgm:t>
        <a:bodyPr/>
        <a:lstStyle/>
        <a:p>
          <a:endParaRPr lang="en-US" sz="2000"/>
        </a:p>
      </dgm:t>
    </dgm:pt>
    <dgm:pt modelId="{8545EC7F-6E77-46A1-AEB0-658F313674FE}" type="sibTrans" cxnId="{B9B2F2BB-A93E-4640-BEBE-EA04206EC9DE}">
      <dgm:prSet custT="1"/>
      <dgm:spPr/>
      <dgm:t>
        <a:bodyPr/>
        <a:lstStyle/>
        <a:p>
          <a:endParaRPr lang="en-US" sz="600"/>
        </a:p>
      </dgm:t>
    </dgm:pt>
    <dgm:pt modelId="{68336FD3-4FAE-486F-A90F-65FDDE2F94EC}">
      <dgm:prSet custT="1"/>
      <dgm:spPr/>
      <dgm:t>
        <a:bodyPr/>
        <a:lstStyle/>
        <a:p>
          <a:r>
            <a:rPr lang="en-GB" sz="1800"/>
            <a:t>Build up gradually</a:t>
          </a:r>
          <a:endParaRPr lang="en-US" sz="1800"/>
        </a:p>
      </dgm:t>
    </dgm:pt>
    <dgm:pt modelId="{27FE5F0B-5B8F-46DA-94FD-F98A4EA30026}" type="parTrans" cxnId="{60AE7D10-591E-4040-B685-B0C4E3F0223F}">
      <dgm:prSet/>
      <dgm:spPr/>
      <dgm:t>
        <a:bodyPr/>
        <a:lstStyle/>
        <a:p>
          <a:endParaRPr lang="en-US" sz="2000"/>
        </a:p>
      </dgm:t>
    </dgm:pt>
    <dgm:pt modelId="{9D0764D3-2FDA-4EDB-8DCD-4AD98D667297}" type="sibTrans" cxnId="{60AE7D10-591E-4040-B685-B0C4E3F0223F}">
      <dgm:prSet custT="1"/>
      <dgm:spPr/>
      <dgm:t>
        <a:bodyPr/>
        <a:lstStyle/>
        <a:p>
          <a:endParaRPr lang="en-US" sz="600"/>
        </a:p>
      </dgm:t>
    </dgm:pt>
    <dgm:pt modelId="{AF6932CF-E5DB-4AB1-8F5E-E041EF9478E9}">
      <dgm:prSet custT="1"/>
      <dgm:spPr/>
      <dgm:t>
        <a:bodyPr/>
        <a:lstStyle/>
        <a:p>
          <a:r>
            <a:rPr lang="en-GB" sz="1800"/>
            <a:t>Provide continued support</a:t>
          </a:r>
          <a:endParaRPr lang="en-US" sz="1800"/>
        </a:p>
      </dgm:t>
    </dgm:pt>
    <dgm:pt modelId="{1C6B004D-FBEC-4123-BFF6-0A36251295C9}" type="parTrans" cxnId="{C7A96882-BE7D-4A39-B52D-0BB7DC24D601}">
      <dgm:prSet/>
      <dgm:spPr/>
      <dgm:t>
        <a:bodyPr/>
        <a:lstStyle/>
        <a:p>
          <a:endParaRPr lang="en-US" sz="2000"/>
        </a:p>
      </dgm:t>
    </dgm:pt>
    <dgm:pt modelId="{0E56528B-492C-4967-B3FC-A73D1EB1D3B1}" type="sibTrans" cxnId="{C7A96882-BE7D-4A39-B52D-0BB7DC24D601}">
      <dgm:prSet custT="1"/>
      <dgm:spPr/>
      <dgm:t>
        <a:bodyPr/>
        <a:lstStyle/>
        <a:p>
          <a:endParaRPr lang="en-US" sz="600"/>
        </a:p>
      </dgm:t>
    </dgm:pt>
    <dgm:pt modelId="{1597CD63-E86B-4417-8D7F-325B987DE2C7}">
      <dgm:prSet custT="1"/>
      <dgm:spPr/>
      <dgm:t>
        <a:bodyPr/>
        <a:lstStyle/>
        <a:p>
          <a:r>
            <a:rPr lang="en-GB" sz="1800"/>
            <a:t>See a benefit </a:t>
          </a:r>
          <a:endParaRPr lang="en-US" sz="1800"/>
        </a:p>
      </dgm:t>
    </dgm:pt>
    <dgm:pt modelId="{F6A703D8-A377-4DAB-95DB-A1A8772434D2}" type="parTrans" cxnId="{994E060D-FB86-4DCB-94E8-A4536F0F7582}">
      <dgm:prSet/>
      <dgm:spPr/>
      <dgm:t>
        <a:bodyPr/>
        <a:lstStyle/>
        <a:p>
          <a:endParaRPr lang="en-US" sz="2000"/>
        </a:p>
      </dgm:t>
    </dgm:pt>
    <dgm:pt modelId="{2972CB5C-4D48-42E7-A32D-409A0210A1F4}" type="sibTrans" cxnId="{994E060D-FB86-4DCB-94E8-A4536F0F7582}">
      <dgm:prSet custT="1"/>
      <dgm:spPr/>
      <dgm:t>
        <a:bodyPr/>
        <a:lstStyle/>
        <a:p>
          <a:endParaRPr lang="en-US" sz="600"/>
        </a:p>
      </dgm:t>
    </dgm:pt>
    <dgm:pt modelId="{78B71C25-3C35-41CB-8DFD-38DAA9351ACA}">
      <dgm:prSet custT="1"/>
      <dgm:spPr/>
      <dgm:t>
        <a:bodyPr/>
        <a:lstStyle/>
        <a:p>
          <a:r>
            <a:rPr lang="en-GB" sz="1800"/>
            <a:t>Have a go attitude</a:t>
          </a:r>
          <a:endParaRPr lang="en-US" sz="1800"/>
        </a:p>
      </dgm:t>
    </dgm:pt>
    <dgm:pt modelId="{D62D519C-A697-4B83-B95A-6859470E5D95}" type="parTrans" cxnId="{86887AC5-93E4-421C-B9E8-067FFDD695D4}">
      <dgm:prSet/>
      <dgm:spPr/>
      <dgm:t>
        <a:bodyPr/>
        <a:lstStyle/>
        <a:p>
          <a:endParaRPr lang="en-US" sz="2000"/>
        </a:p>
      </dgm:t>
    </dgm:pt>
    <dgm:pt modelId="{A81407E6-2B6E-481D-962C-B3D7B797D22D}" type="sibTrans" cxnId="{86887AC5-93E4-421C-B9E8-067FFDD695D4}">
      <dgm:prSet/>
      <dgm:spPr/>
      <dgm:t>
        <a:bodyPr/>
        <a:lstStyle/>
        <a:p>
          <a:endParaRPr lang="en-US" sz="2000"/>
        </a:p>
      </dgm:t>
    </dgm:pt>
    <dgm:pt modelId="{87C8B40A-5FD3-9444-911D-AB3244E2D0A3}" type="pres">
      <dgm:prSet presAssocID="{B4CDDA21-2BB7-46D7-9D38-6EDB80493255}" presName="Name0" presStyleCnt="0">
        <dgm:presLayoutVars>
          <dgm:dir/>
          <dgm:resizeHandles val="exact"/>
        </dgm:presLayoutVars>
      </dgm:prSet>
      <dgm:spPr/>
    </dgm:pt>
    <dgm:pt modelId="{962865F2-BA64-8F48-8DE8-9E87FCCE42DD}" type="pres">
      <dgm:prSet presAssocID="{CBE7CCB3-DD40-4E51-86B3-87438B97013F}" presName="node" presStyleLbl="node1" presStyleIdx="0" presStyleCnt="10">
        <dgm:presLayoutVars>
          <dgm:bulletEnabled val="1"/>
        </dgm:presLayoutVars>
      </dgm:prSet>
      <dgm:spPr/>
    </dgm:pt>
    <dgm:pt modelId="{EF1B79ED-7696-DE4D-BEB9-CBDF3250FB4D}" type="pres">
      <dgm:prSet presAssocID="{063FF1F1-6EB9-4FCE-B2E1-D07FC33ACCD7}" presName="sibTrans" presStyleLbl="sibTrans1D1" presStyleIdx="0" presStyleCnt="9"/>
      <dgm:spPr/>
    </dgm:pt>
    <dgm:pt modelId="{1BF0F8B6-68CE-2E49-A913-E7D0F7F496EF}" type="pres">
      <dgm:prSet presAssocID="{063FF1F1-6EB9-4FCE-B2E1-D07FC33ACCD7}" presName="connectorText" presStyleLbl="sibTrans1D1" presStyleIdx="0" presStyleCnt="9"/>
      <dgm:spPr/>
    </dgm:pt>
    <dgm:pt modelId="{9D4CF054-1DCC-0B4E-85A0-071402E73534}" type="pres">
      <dgm:prSet presAssocID="{D6134BFE-CA9B-43D5-BD70-40FAB3BA9864}" presName="node" presStyleLbl="node1" presStyleIdx="1" presStyleCnt="10">
        <dgm:presLayoutVars>
          <dgm:bulletEnabled val="1"/>
        </dgm:presLayoutVars>
      </dgm:prSet>
      <dgm:spPr/>
    </dgm:pt>
    <dgm:pt modelId="{DA430044-8DBD-E744-B550-92B43E61A3FA}" type="pres">
      <dgm:prSet presAssocID="{8AEAD1A1-2108-48ED-8C77-4C18ABA25B7E}" presName="sibTrans" presStyleLbl="sibTrans1D1" presStyleIdx="1" presStyleCnt="9"/>
      <dgm:spPr/>
    </dgm:pt>
    <dgm:pt modelId="{1C7BF916-8E7A-0E4B-A4F0-B18BCB3B4024}" type="pres">
      <dgm:prSet presAssocID="{8AEAD1A1-2108-48ED-8C77-4C18ABA25B7E}" presName="connectorText" presStyleLbl="sibTrans1D1" presStyleIdx="1" presStyleCnt="9"/>
      <dgm:spPr/>
    </dgm:pt>
    <dgm:pt modelId="{667D4118-FA63-6E42-A861-E3DC4E65C91B}" type="pres">
      <dgm:prSet presAssocID="{AEC316A0-2D05-4837-90A8-9C89BBF4C851}" presName="node" presStyleLbl="node1" presStyleIdx="2" presStyleCnt="10">
        <dgm:presLayoutVars>
          <dgm:bulletEnabled val="1"/>
        </dgm:presLayoutVars>
      </dgm:prSet>
      <dgm:spPr/>
    </dgm:pt>
    <dgm:pt modelId="{C3BACA71-1DEB-DB44-9FD4-B47F92D2DA64}" type="pres">
      <dgm:prSet presAssocID="{69AA6CDC-32F8-4D03-8EB3-4B251C57451F}" presName="sibTrans" presStyleLbl="sibTrans1D1" presStyleIdx="2" presStyleCnt="9"/>
      <dgm:spPr/>
    </dgm:pt>
    <dgm:pt modelId="{4BE70688-461A-4441-9FC1-52C2FB97357E}" type="pres">
      <dgm:prSet presAssocID="{69AA6CDC-32F8-4D03-8EB3-4B251C57451F}" presName="connectorText" presStyleLbl="sibTrans1D1" presStyleIdx="2" presStyleCnt="9"/>
      <dgm:spPr/>
    </dgm:pt>
    <dgm:pt modelId="{89A158EC-8A5D-C346-9D49-8959DBC63E4B}" type="pres">
      <dgm:prSet presAssocID="{8F0FA9B9-5E9D-487B-8876-978BF2CE4E87}" presName="node" presStyleLbl="node1" presStyleIdx="3" presStyleCnt="10">
        <dgm:presLayoutVars>
          <dgm:bulletEnabled val="1"/>
        </dgm:presLayoutVars>
      </dgm:prSet>
      <dgm:spPr/>
    </dgm:pt>
    <dgm:pt modelId="{EACA8AEE-1056-5048-A628-D532E2CD09FC}" type="pres">
      <dgm:prSet presAssocID="{8E1DE11A-771E-4EA1-8CD9-2C22EEA069D0}" presName="sibTrans" presStyleLbl="sibTrans1D1" presStyleIdx="3" presStyleCnt="9"/>
      <dgm:spPr/>
    </dgm:pt>
    <dgm:pt modelId="{851B4C8A-E8E3-DC47-9AD8-9457DC5B88FB}" type="pres">
      <dgm:prSet presAssocID="{8E1DE11A-771E-4EA1-8CD9-2C22EEA069D0}" presName="connectorText" presStyleLbl="sibTrans1D1" presStyleIdx="3" presStyleCnt="9"/>
      <dgm:spPr/>
    </dgm:pt>
    <dgm:pt modelId="{8130F41E-B02F-014E-88F3-25D0E2F1A1D3}" type="pres">
      <dgm:prSet presAssocID="{B02F32E3-D27F-4390-9681-326399FE07B1}" presName="node" presStyleLbl="node1" presStyleIdx="4" presStyleCnt="10">
        <dgm:presLayoutVars>
          <dgm:bulletEnabled val="1"/>
        </dgm:presLayoutVars>
      </dgm:prSet>
      <dgm:spPr/>
    </dgm:pt>
    <dgm:pt modelId="{1C831C52-5121-894A-B426-054E753448A9}" type="pres">
      <dgm:prSet presAssocID="{F9C56199-2A9D-4897-949E-6D44106B556C}" presName="sibTrans" presStyleLbl="sibTrans1D1" presStyleIdx="4" presStyleCnt="9"/>
      <dgm:spPr/>
    </dgm:pt>
    <dgm:pt modelId="{C03DE344-CBFD-7845-8CF6-EE7399DD62C7}" type="pres">
      <dgm:prSet presAssocID="{F9C56199-2A9D-4897-949E-6D44106B556C}" presName="connectorText" presStyleLbl="sibTrans1D1" presStyleIdx="4" presStyleCnt="9"/>
      <dgm:spPr/>
    </dgm:pt>
    <dgm:pt modelId="{4D3A5968-A733-0D4E-9E4A-757E9EE6B273}" type="pres">
      <dgm:prSet presAssocID="{7DA80C52-46E0-4907-9339-E7E9D1B05362}" presName="node" presStyleLbl="node1" presStyleIdx="5" presStyleCnt="10">
        <dgm:presLayoutVars>
          <dgm:bulletEnabled val="1"/>
        </dgm:presLayoutVars>
      </dgm:prSet>
      <dgm:spPr/>
    </dgm:pt>
    <dgm:pt modelId="{9DB3F347-2615-AB45-B3FC-064DE5460D9B}" type="pres">
      <dgm:prSet presAssocID="{8545EC7F-6E77-46A1-AEB0-658F313674FE}" presName="sibTrans" presStyleLbl="sibTrans1D1" presStyleIdx="5" presStyleCnt="9"/>
      <dgm:spPr/>
    </dgm:pt>
    <dgm:pt modelId="{EA1C0525-DB0B-1946-AE7C-4B9D2508DE5D}" type="pres">
      <dgm:prSet presAssocID="{8545EC7F-6E77-46A1-AEB0-658F313674FE}" presName="connectorText" presStyleLbl="sibTrans1D1" presStyleIdx="5" presStyleCnt="9"/>
      <dgm:spPr/>
    </dgm:pt>
    <dgm:pt modelId="{CE30C238-DB7C-984A-9BE9-FF22326AACC7}" type="pres">
      <dgm:prSet presAssocID="{68336FD3-4FAE-486F-A90F-65FDDE2F94EC}" presName="node" presStyleLbl="node1" presStyleIdx="6" presStyleCnt="10">
        <dgm:presLayoutVars>
          <dgm:bulletEnabled val="1"/>
        </dgm:presLayoutVars>
      </dgm:prSet>
      <dgm:spPr/>
    </dgm:pt>
    <dgm:pt modelId="{3D0CA305-FE45-5B48-BE00-FE7AF59A5599}" type="pres">
      <dgm:prSet presAssocID="{9D0764D3-2FDA-4EDB-8DCD-4AD98D667297}" presName="sibTrans" presStyleLbl="sibTrans1D1" presStyleIdx="6" presStyleCnt="9"/>
      <dgm:spPr/>
    </dgm:pt>
    <dgm:pt modelId="{DB4A03C2-412A-2944-8EB7-A9B9AB77679D}" type="pres">
      <dgm:prSet presAssocID="{9D0764D3-2FDA-4EDB-8DCD-4AD98D667297}" presName="connectorText" presStyleLbl="sibTrans1D1" presStyleIdx="6" presStyleCnt="9"/>
      <dgm:spPr/>
    </dgm:pt>
    <dgm:pt modelId="{1FB89549-18F7-A547-A1F4-C7D143748A7D}" type="pres">
      <dgm:prSet presAssocID="{AF6932CF-E5DB-4AB1-8F5E-E041EF9478E9}" presName="node" presStyleLbl="node1" presStyleIdx="7" presStyleCnt="10">
        <dgm:presLayoutVars>
          <dgm:bulletEnabled val="1"/>
        </dgm:presLayoutVars>
      </dgm:prSet>
      <dgm:spPr/>
    </dgm:pt>
    <dgm:pt modelId="{E1F0C6DE-6044-1E48-9A5A-C0282A1EA528}" type="pres">
      <dgm:prSet presAssocID="{0E56528B-492C-4967-B3FC-A73D1EB1D3B1}" presName="sibTrans" presStyleLbl="sibTrans1D1" presStyleIdx="7" presStyleCnt="9"/>
      <dgm:spPr/>
    </dgm:pt>
    <dgm:pt modelId="{35DD5A44-F946-5247-B99D-74CE954CC5E7}" type="pres">
      <dgm:prSet presAssocID="{0E56528B-492C-4967-B3FC-A73D1EB1D3B1}" presName="connectorText" presStyleLbl="sibTrans1D1" presStyleIdx="7" presStyleCnt="9"/>
      <dgm:spPr/>
    </dgm:pt>
    <dgm:pt modelId="{837B1675-1BAE-BD46-818C-05C88774AE0A}" type="pres">
      <dgm:prSet presAssocID="{1597CD63-E86B-4417-8D7F-325B987DE2C7}" presName="node" presStyleLbl="node1" presStyleIdx="8" presStyleCnt="10">
        <dgm:presLayoutVars>
          <dgm:bulletEnabled val="1"/>
        </dgm:presLayoutVars>
      </dgm:prSet>
      <dgm:spPr/>
    </dgm:pt>
    <dgm:pt modelId="{FEF09F9D-4681-1046-B71E-9432B53990D0}" type="pres">
      <dgm:prSet presAssocID="{2972CB5C-4D48-42E7-A32D-409A0210A1F4}" presName="sibTrans" presStyleLbl="sibTrans1D1" presStyleIdx="8" presStyleCnt="9"/>
      <dgm:spPr/>
    </dgm:pt>
    <dgm:pt modelId="{FDF8CD14-0653-614D-A715-51F0C109C93C}" type="pres">
      <dgm:prSet presAssocID="{2972CB5C-4D48-42E7-A32D-409A0210A1F4}" presName="connectorText" presStyleLbl="sibTrans1D1" presStyleIdx="8" presStyleCnt="9"/>
      <dgm:spPr/>
    </dgm:pt>
    <dgm:pt modelId="{2C4D25C0-E295-8B48-8463-54D18C567B93}" type="pres">
      <dgm:prSet presAssocID="{78B71C25-3C35-41CB-8DFD-38DAA9351ACA}" presName="node" presStyleLbl="node1" presStyleIdx="9" presStyleCnt="10">
        <dgm:presLayoutVars>
          <dgm:bulletEnabled val="1"/>
        </dgm:presLayoutVars>
      </dgm:prSet>
      <dgm:spPr/>
    </dgm:pt>
  </dgm:ptLst>
  <dgm:cxnLst>
    <dgm:cxn modelId="{C4D05B06-B2AE-3546-8C66-850E78B315CB}" type="presOf" srcId="{2972CB5C-4D48-42E7-A32D-409A0210A1F4}" destId="{FEF09F9D-4681-1046-B71E-9432B53990D0}" srcOrd="0" destOrd="0" presId="urn:microsoft.com/office/officeart/2016/7/layout/RepeatingBendingProcessNew"/>
    <dgm:cxn modelId="{9450DB06-B1AE-3C43-A626-4DEC363AD4F1}" type="presOf" srcId="{D6134BFE-CA9B-43D5-BD70-40FAB3BA9864}" destId="{9D4CF054-1DCC-0B4E-85A0-071402E73534}" srcOrd="0" destOrd="0" presId="urn:microsoft.com/office/officeart/2016/7/layout/RepeatingBendingProcessNew"/>
    <dgm:cxn modelId="{CD0A1A07-FC2C-47B7-AAA6-A47293A43B7F}" srcId="{B4CDDA21-2BB7-46D7-9D38-6EDB80493255}" destId="{8F0FA9B9-5E9D-487B-8876-978BF2CE4E87}" srcOrd="3" destOrd="0" parTransId="{6BBBEC40-9DAA-4A29-BDE6-4CC24CA65173}" sibTransId="{8E1DE11A-771E-4EA1-8CD9-2C22EEA069D0}"/>
    <dgm:cxn modelId="{994E060D-FB86-4DCB-94E8-A4536F0F7582}" srcId="{B4CDDA21-2BB7-46D7-9D38-6EDB80493255}" destId="{1597CD63-E86B-4417-8D7F-325B987DE2C7}" srcOrd="8" destOrd="0" parTransId="{F6A703D8-A377-4DAB-95DB-A1A8772434D2}" sibTransId="{2972CB5C-4D48-42E7-A32D-409A0210A1F4}"/>
    <dgm:cxn modelId="{60AE7D10-591E-4040-B685-B0C4E3F0223F}" srcId="{B4CDDA21-2BB7-46D7-9D38-6EDB80493255}" destId="{68336FD3-4FAE-486F-A90F-65FDDE2F94EC}" srcOrd="6" destOrd="0" parTransId="{27FE5F0B-5B8F-46DA-94FD-F98A4EA30026}" sibTransId="{9D0764D3-2FDA-4EDB-8DCD-4AD98D667297}"/>
    <dgm:cxn modelId="{6341D61C-5E72-D447-8F38-DB5A45AC7414}" type="presOf" srcId="{7DA80C52-46E0-4907-9339-E7E9D1B05362}" destId="{4D3A5968-A733-0D4E-9E4A-757E9EE6B273}" srcOrd="0" destOrd="0" presId="urn:microsoft.com/office/officeart/2016/7/layout/RepeatingBendingProcessNew"/>
    <dgm:cxn modelId="{07BAD024-E1D5-B048-A267-6B8D9DDA4B01}" type="presOf" srcId="{F9C56199-2A9D-4897-949E-6D44106B556C}" destId="{C03DE344-CBFD-7845-8CF6-EE7399DD62C7}" srcOrd="1" destOrd="0" presId="urn:microsoft.com/office/officeart/2016/7/layout/RepeatingBendingProcessNew"/>
    <dgm:cxn modelId="{7F31B426-619D-0248-B16D-BB8EAEE9AB28}" type="presOf" srcId="{F9C56199-2A9D-4897-949E-6D44106B556C}" destId="{1C831C52-5121-894A-B426-054E753448A9}" srcOrd="0" destOrd="0" presId="urn:microsoft.com/office/officeart/2016/7/layout/RepeatingBendingProcessNew"/>
    <dgm:cxn modelId="{040FB42A-15BE-8B4C-9ABA-F9A39FC2E7A7}" type="presOf" srcId="{AEC316A0-2D05-4837-90A8-9C89BBF4C851}" destId="{667D4118-FA63-6E42-A861-E3DC4E65C91B}" srcOrd="0" destOrd="0" presId="urn:microsoft.com/office/officeart/2016/7/layout/RepeatingBendingProcessNew"/>
    <dgm:cxn modelId="{5240682F-F97A-3744-9B0D-6B0F0FBA3C2C}" type="presOf" srcId="{AF6932CF-E5DB-4AB1-8F5E-E041EF9478E9}" destId="{1FB89549-18F7-A547-A1F4-C7D143748A7D}" srcOrd="0" destOrd="0" presId="urn:microsoft.com/office/officeart/2016/7/layout/RepeatingBendingProcessNew"/>
    <dgm:cxn modelId="{F811613C-BC9A-3340-9ABB-9F7C44C3D8AA}" type="presOf" srcId="{B02F32E3-D27F-4390-9681-326399FE07B1}" destId="{8130F41E-B02F-014E-88F3-25D0E2F1A1D3}" srcOrd="0" destOrd="0" presId="urn:microsoft.com/office/officeart/2016/7/layout/RepeatingBendingProcessNew"/>
    <dgm:cxn modelId="{72C60051-E02D-3841-97B3-7F9271795311}" type="presOf" srcId="{0E56528B-492C-4967-B3FC-A73D1EB1D3B1}" destId="{E1F0C6DE-6044-1E48-9A5A-C0282A1EA528}" srcOrd="0" destOrd="0" presId="urn:microsoft.com/office/officeart/2016/7/layout/RepeatingBendingProcessNew"/>
    <dgm:cxn modelId="{4D916957-0BB5-0C41-AE85-5399E64A0BF7}" type="presOf" srcId="{8545EC7F-6E77-46A1-AEB0-658F313674FE}" destId="{9DB3F347-2615-AB45-B3FC-064DE5460D9B}" srcOrd="0" destOrd="0" presId="urn:microsoft.com/office/officeart/2016/7/layout/RepeatingBendingProcessNew"/>
    <dgm:cxn modelId="{5C804459-C676-074C-870E-E00525670753}" type="presOf" srcId="{8AEAD1A1-2108-48ED-8C77-4C18ABA25B7E}" destId="{1C7BF916-8E7A-0E4B-A4F0-B18BCB3B4024}" srcOrd="1" destOrd="0" presId="urn:microsoft.com/office/officeart/2016/7/layout/RepeatingBendingProcessNew"/>
    <dgm:cxn modelId="{5793B45E-5FF2-3741-B1EE-AB642EC2588B}" type="presOf" srcId="{9D0764D3-2FDA-4EDB-8DCD-4AD98D667297}" destId="{3D0CA305-FE45-5B48-BE00-FE7AF59A5599}" srcOrd="0" destOrd="0" presId="urn:microsoft.com/office/officeart/2016/7/layout/RepeatingBendingProcessNew"/>
    <dgm:cxn modelId="{6F79056C-3772-4288-9148-CB7CDB66C3EC}" srcId="{B4CDDA21-2BB7-46D7-9D38-6EDB80493255}" destId="{AEC316A0-2D05-4837-90A8-9C89BBF4C851}" srcOrd="2" destOrd="0" parTransId="{AD8CBFF4-6A1A-4E67-B4AF-F8412851CB11}" sibTransId="{69AA6CDC-32F8-4D03-8EB3-4B251C57451F}"/>
    <dgm:cxn modelId="{7627B86C-BDFB-2044-95C8-B363A64CD2B5}" type="presOf" srcId="{9D0764D3-2FDA-4EDB-8DCD-4AD98D667297}" destId="{DB4A03C2-412A-2944-8EB7-A9B9AB77679D}" srcOrd="1" destOrd="0" presId="urn:microsoft.com/office/officeart/2016/7/layout/RepeatingBendingProcessNew"/>
    <dgm:cxn modelId="{7FE77D6D-0B57-BC4A-B9EC-58085069C09D}" type="presOf" srcId="{8545EC7F-6E77-46A1-AEB0-658F313674FE}" destId="{EA1C0525-DB0B-1946-AE7C-4B9D2508DE5D}" srcOrd="1" destOrd="0" presId="urn:microsoft.com/office/officeart/2016/7/layout/RepeatingBendingProcessNew"/>
    <dgm:cxn modelId="{3AC5E672-D22B-A440-9D92-2B30B42383DD}" type="presOf" srcId="{8E1DE11A-771E-4EA1-8CD9-2C22EEA069D0}" destId="{851B4C8A-E8E3-DC47-9AD8-9457DC5B88FB}" srcOrd="1" destOrd="0" presId="urn:microsoft.com/office/officeart/2016/7/layout/RepeatingBendingProcessNew"/>
    <dgm:cxn modelId="{DC064180-508E-B943-B816-7C1E4AFC4679}" type="presOf" srcId="{1597CD63-E86B-4417-8D7F-325B987DE2C7}" destId="{837B1675-1BAE-BD46-818C-05C88774AE0A}" srcOrd="0" destOrd="0" presId="urn:microsoft.com/office/officeart/2016/7/layout/RepeatingBendingProcessNew"/>
    <dgm:cxn modelId="{D21F0B82-92D7-AB40-A92B-F99A8BDE0508}" type="presOf" srcId="{69AA6CDC-32F8-4D03-8EB3-4B251C57451F}" destId="{C3BACA71-1DEB-DB44-9FD4-B47F92D2DA64}" srcOrd="0" destOrd="0" presId="urn:microsoft.com/office/officeart/2016/7/layout/RepeatingBendingProcessNew"/>
    <dgm:cxn modelId="{C7A96882-BE7D-4A39-B52D-0BB7DC24D601}" srcId="{B4CDDA21-2BB7-46D7-9D38-6EDB80493255}" destId="{AF6932CF-E5DB-4AB1-8F5E-E041EF9478E9}" srcOrd="7" destOrd="0" parTransId="{1C6B004D-FBEC-4123-BFF6-0A36251295C9}" sibTransId="{0E56528B-492C-4967-B3FC-A73D1EB1D3B1}"/>
    <dgm:cxn modelId="{4CC1CEA0-AA66-43DD-984A-C3631F982058}" srcId="{B4CDDA21-2BB7-46D7-9D38-6EDB80493255}" destId="{CBE7CCB3-DD40-4E51-86B3-87438B97013F}" srcOrd="0" destOrd="0" parTransId="{85F3F20C-11C4-4D90-BCD8-046C9E3643FE}" sibTransId="{063FF1F1-6EB9-4FCE-B2E1-D07FC33ACCD7}"/>
    <dgm:cxn modelId="{DCBEE0A2-CD36-6E40-BCDD-FA7C110B4611}" type="presOf" srcId="{69AA6CDC-32F8-4D03-8EB3-4B251C57451F}" destId="{4BE70688-461A-4441-9FC1-52C2FB97357E}" srcOrd="1" destOrd="0" presId="urn:microsoft.com/office/officeart/2016/7/layout/RepeatingBendingProcessNew"/>
    <dgm:cxn modelId="{8440BDA9-2CDC-BA41-93FF-297A5AC23872}" type="presOf" srcId="{78B71C25-3C35-41CB-8DFD-38DAA9351ACA}" destId="{2C4D25C0-E295-8B48-8463-54D18C567B93}" srcOrd="0" destOrd="0" presId="urn:microsoft.com/office/officeart/2016/7/layout/RepeatingBendingProcessNew"/>
    <dgm:cxn modelId="{C7CCCCAA-41F2-4BDD-815C-5B8E805A757A}" srcId="{B4CDDA21-2BB7-46D7-9D38-6EDB80493255}" destId="{D6134BFE-CA9B-43D5-BD70-40FAB3BA9864}" srcOrd="1" destOrd="0" parTransId="{46DB05D4-285E-4AE8-A508-2C8A2C6EC1A0}" sibTransId="{8AEAD1A1-2108-48ED-8C77-4C18ABA25B7E}"/>
    <dgm:cxn modelId="{3B39BBAF-8339-424A-8AF4-B248A1162F9C}" type="presOf" srcId="{063FF1F1-6EB9-4FCE-B2E1-D07FC33ACCD7}" destId="{EF1B79ED-7696-DE4D-BEB9-CBDF3250FB4D}" srcOrd="0" destOrd="0" presId="urn:microsoft.com/office/officeart/2016/7/layout/RepeatingBendingProcessNew"/>
    <dgm:cxn modelId="{4EA79BB2-072E-2846-94D8-2E561EADA7A3}" type="presOf" srcId="{2972CB5C-4D48-42E7-A32D-409A0210A1F4}" destId="{FDF8CD14-0653-614D-A715-51F0C109C93C}" srcOrd="1" destOrd="0" presId="urn:microsoft.com/office/officeart/2016/7/layout/RepeatingBendingProcessNew"/>
    <dgm:cxn modelId="{27BC9FB3-2DA3-B64C-81AD-43B7BF316406}" type="presOf" srcId="{8E1DE11A-771E-4EA1-8CD9-2C22EEA069D0}" destId="{EACA8AEE-1056-5048-A628-D532E2CD09FC}" srcOrd="0" destOrd="0" presId="urn:microsoft.com/office/officeart/2016/7/layout/RepeatingBendingProcessNew"/>
    <dgm:cxn modelId="{20B512B5-69F7-D341-8ED7-4570C3B6B6C5}" type="presOf" srcId="{8F0FA9B9-5E9D-487B-8876-978BF2CE4E87}" destId="{89A158EC-8A5D-C346-9D49-8959DBC63E4B}" srcOrd="0" destOrd="0" presId="urn:microsoft.com/office/officeart/2016/7/layout/RepeatingBendingProcessNew"/>
    <dgm:cxn modelId="{B9B2F2BB-A93E-4640-BEBE-EA04206EC9DE}" srcId="{B4CDDA21-2BB7-46D7-9D38-6EDB80493255}" destId="{7DA80C52-46E0-4907-9339-E7E9D1B05362}" srcOrd="5" destOrd="0" parTransId="{0887C016-1311-4817-AF5E-9E01A1FE511B}" sibTransId="{8545EC7F-6E77-46A1-AEB0-658F313674FE}"/>
    <dgm:cxn modelId="{E4E85DBC-8B7C-DB4A-AC51-AD710A50AE91}" type="presOf" srcId="{0E56528B-492C-4967-B3FC-A73D1EB1D3B1}" destId="{35DD5A44-F946-5247-B99D-74CE954CC5E7}" srcOrd="1" destOrd="0" presId="urn:microsoft.com/office/officeart/2016/7/layout/RepeatingBendingProcessNew"/>
    <dgm:cxn modelId="{75695FC1-AE56-1441-83D8-7A8FD57E7FD8}" type="presOf" srcId="{68336FD3-4FAE-486F-A90F-65FDDE2F94EC}" destId="{CE30C238-DB7C-984A-9BE9-FF22326AACC7}" srcOrd="0" destOrd="0" presId="urn:microsoft.com/office/officeart/2016/7/layout/RepeatingBendingProcessNew"/>
    <dgm:cxn modelId="{86887AC5-93E4-421C-B9E8-067FFDD695D4}" srcId="{B4CDDA21-2BB7-46D7-9D38-6EDB80493255}" destId="{78B71C25-3C35-41CB-8DFD-38DAA9351ACA}" srcOrd="9" destOrd="0" parTransId="{D62D519C-A697-4B83-B95A-6859470E5D95}" sibTransId="{A81407E6-2B6E-481D-962C-B3D7B797D22D}"/>
    <dgm:cxn modelId="{EC354AD7-DDD0-4B2B-A0DC-4C28950D6527}" srcId="{B4CDDA21-2BB7-46D7-9D38-6EDB80493255}" destId="{B02F32E3-D27F-4390-9681-326399FE07B1}" srcOrd="4" destOrd="0" parTransId="{05E40E93-F6F4-4B07-AE11-6277EF294A9C}" sibTransId="{F9C56199-2A9D-4897-949E-6D44106B556C}"/>
    <dgm:cxn modelId="{ADB186E3-910D-314E-ABD7-A701C6C4CD44}" type="presOf" srcId="{063FF1F1-6EB9-4FCE-B2E1-D07FC33ACCD7}" destId="{1BF0F8B6-68CE-2E49-A913-E7D0F7F496EF}" srcOrd="1" destOrd="0" presId="urn:microsoft.com/office/officeart/2016/7/layout/RepeatingBendingProcessNew"/>
    <dgm:cxn modelId="{983BB4E5-DA33-F543-96CB-6EFB586EF0AF}" type="presOf" srcId="{CBE7CCB3-DD40-4E51-86B3-87438B97013F}" destId="{962865F2-BA64-8F48-8DE8-9E87FCCE42DD}" srcOrd="0" destOrd="0" presId="urn:microsoft.com/office/officeart/2016/7/layout/RepeatingBendingProcessNew"/>
    <dgm:cxn modelId="{3CD00FF1-FF9C-5842-BCA8-29FB1FF9F4FF}" type="presOf" srcId="{8AEAD1A1-2108-48ED-8C77-4C18ABA25B7E}" destId="{DA430044-8DBD-E744-B550-92B43E61A3FA}" srcOrd="0" destOrd="0" presId="urn:microsoft.com/office/officeart/2016/7/layout/RepeatingBendingProcessNew"/>
    <dgm:cxn modelId="{5164C9FC-716D-B443-88A1-817FAB8DA9B9}" type="presOf" srcId="{B4CDDA21-2BB7-46D7-9D38-6EDB80493255}" destId="{87C8B40A-5FD3-9444-911D-AB3244E2D0A3}" srcOrd="0" destOrd="0" presId="urn:microsoft.com/office/officeart/2016/7/layout/RepeatingBendingProcessNew"/>
    <dgm:cxn modelId="{22CC6F46-0CC4-7C42-96A6-5480BC359E74}" type="presParOf" srcId="{87C8B40A-5FD3-9444-911D-AB3244E2D0A3}" destId="{962865F2-BA64-8F48-8DE8-9E87FCCE42DD}" srcOrd="0" destOrd="0" presId="urn:microsoft.com/office/officeart/2016/7/layout/RepeatingBendingProcessNew"/>
    <dgm:cxn modelId="{A1218C01-5215-AD4B-99EF-A4575F143795}" type="presParOf" srcId="{87C8B40A-5FD3-9444-911D-AB3244E2D0A3}" destId="{EF1B79ED-7696-DE4D-BEB9-CBDF3250FB4D}" srcOrd="1" destOrd="0" presId="urn:microsoft.com/office/officeart/2016/7/layout/RepeatingBendingProcessNew"/>
    <dgm:cxn modelId="{6074015B-B322-ED47-803A-92BE1B591478}" type="presParOf" srcId="{EF1B79ED-7696-DE4D-BEB9-CBDF3250FB4D}" destId="{1BF0F8B6-68CE-2E49-A913-E7D0F7F496EF}" srcOrd="0" destOrd="0" presId="urn:microsoft.com/office/officeart/2016/7/layout/RepeatingBendingProcessNew"/>
    <dgm:cxn modelId="{27B99FA6-1667-7143-BCE4-1128F1367FA7}" type="presParOf" srcId="{87C8B40A-5FD3-9444-911D-AB3244E2D0A3}" destId="{9D4CF054-1DCC-0B4E-85A0-071402E73534}" srcOrd="2" destOrd="0" presId="urn:microsoft.com/office/officeart/2016/7/layout/RepeatingBendingProcessNew"/>
    <dgm:cxn modelId="{676D4B77-6875-7741-B1D6-E6B8BA817EF1}" type="presParOf" srcId="{87C8B40A-5FD3-9444-911D-AB3244E2D0A3}" destId="{DA430044-8DBD-E744-B550-92B43E61A3FA}" srcOrd="3" destOrd="0" presId="urn:microsoft.com/office/officeart/2016/7/layout/RepeatingBendingProcessNew"/>
    <dgm:cxn modelId="{5089CDE0-A662-1A4F-BB4E-E32C85385CD3}" type="presParOf" srcId="{DA430044-8DBD-E744-B550-92B43E61A3FA}" destId="{1C7BF916-8E7A-0E4B-A4F0-B18BCB3B4024}" srcOrd="0" destOrd="0" presId="urn:microsoft.com/office/officeart/2016/7/layout/RepeatingBendingProcessNew"/>
    <dgm:cxn modelId="{21510EDF-CB1F-D249-80FF-EC48EA2F6364}" type="presParOf" srcId="{87C8B40A-5FD3-9444-911D-AB3244E2D0A3}" destId="{667D4118-FA63-6E42-A861-E3DC4E65C91B}" srcOrd="4" destOrd="0" presId="urn:microsoft.com/office/officeart/2016/7/layout/RepeatingBendingProcessNew"/>
    <dgm:cxn modelId="{214B6656-F25A-7945-ABE0-FB09FAAA5822}" type="presParOf" srcId="{87C8B40A-5FD3-9444-911D-AB3244E2D0A3}" destId="{C3BACA71-1DEB-DB44-9FD4-B47F92D2DA64}" srcOrd="5" destOrd="0" presId="urn:microsoft.com/office/officeart/2016/7/layout/RepeatingBendingProcessNew"/>
    <dgm:cxn modelId="{FB450164-66BC-EF4C-B415-2222131F89D3}" type="presParOf" srcId="{C3BACA71-1DEB-DB44-9FD4-B47F92D2DA64}" destId="{4BE70688-461A-4441-9FC1-52C2FB97357E}" srcOrd="0" destOrd="0" presId="urn:microsoft.com/office/officeart/2016/7/layout/RepeatingBendingProcessNew"/>
    <dgm:cxn modelId="{A9F8CFC5-22F2-7142-A8C8-CB123559BC97}" type="presParOf" srcId="{87C8B40A-5FD3-9444-911D-AB3244E2D0A3}" destId="{89A158EC-8A5D-C346-9D49-8959DBC63E4B}" srcOrd="6" destOrd="0" presId="urn:microsoft.com/office/officeart/2016/7/layout/RepeatingBendingProcessNew"/>
    <dgm:cxn modelId="{C969AC1D-19A2-A440-A51F-464DD8F7B462}" type="presParOf" srcId="{87C8B40A-5FD3-9444-911D-AB3244E2D0A3}" destId="{EACA8AEE-1056-5048-A628-D532E2CD09FC}" srcOrd="7" destOrd="0" presId="urn:microsoft.com/office/officeart/2016/7/layout/RepeatingBendingProcessNew"/>
    <dgm:cxn modelId="{C25EE6C4-318A-D44D-8DE1-DF4DB9B1BB9E}" type="presParOf" srcId="{EACA8AEE-1056-5048-A628-D532E2CD09FC}" destId="{851B4C8A-E8E3-DC47-9AD8-9457DC5B88FB}" srcOrd="0" destOrd="0" presId="urn:microsoft.com/office/officeart/2016/7/layout/RepeatingBendingProcessNew"/>
    <dgm:cxn modelId="{6DAC4C6F-3D8D-864E-8B13-C8DE7DE2FD41}" type="presParOf" srcId="{87C8B40A-5FD3-9444-911D-AB3244E2D0A3}" destId="{8130F41E-B02F-014E-88F3-25D0E2F1A1D3}" srcOrd="8" destOrd="0" presId="urn:microsoft.com/office/officeart/2016/7/layout/RepeatingBendingProcessNew"/>
    <dgm:cxn modelId="{D1463921-4ECB-6241-B9A4-83CAF9F6FB43}" type="presParOf" srcId="{87C8B40A-5FD3-9444-911D-AB3244E2D0A3}" destId="{1C831C52-5121-894A-B426-054E753448A9}" srcOrd="9" destOrd="0" presId="urn:microsoft.com/office/officeart/2016/7/layout/RepeatingBendingProcessNew"/>
    <dgm:cxn modelId="{061A1748-C3B1-864D-935C-FDB0DC39AD68}" type="presParOf" srcId="{1C831C52-5121-894A-B426-054E753448A9}" destId="{C03DE344-CBFD-7845-8CF6-EE7399DD62C7}" srcOrd="0" destOrd="0" presId="urn:microsoft.com/office/officeart/2016/7/layout/RepeatingBendingProcessNew"/>
    <dgm:cxn modelId="{02388489-F26D-6348-A351-3B31B82B6254}" type="presParOf" srcId="{87C8B40A-5FD3-9444-911D-AB3244E2D0A3}" destId="{4D3A5968-A733-0D4E-9E4A-757E9EE6B273}" srcOrd="10" destOrd="0" presId="urn:microsoft.com/office/officeart/2016/7/layout/RepeatingBendingProcessNew"/>
    <dgm:cxn modelId="{4991E0DF-1F8C-1646-A7EF-FF7FF40DABFA}" type="presParOf" srcId="{87C8B40A-5FD3-9444-911D-AB3244E2D0A3}" destId="{9DB3F347-2615-AB45-B3FC-064DE5460D9B}" srcOrd="11" destOrd="0" presId="urn:microsoft.com/office/officeart/2016/7/layout/RepeatingBendingProcessNew"/>
    <dgm:cxn modelId="{12F52161-A2A1-C740-A9FC-2952578809E6}" type="presParOf" srcId="{9DB3F347-2615-AB45-B3FC-064DE5460D9B}" destId="{EA1C0525-DB0B-1946-AE7C-4B9D2508DE5D}" srcOrd="0" destOrd="0" presId="urn:microsoft.com/office/officeart/2016/7/layout/RepeatingBendingProcessNew"/>
    <dgm:cxn modelId="{3E109459-83C8-6543-80C9-D2937AF7D754}" type="presParOf" srcId="{87C8B40A-5FD3-9444-911D-AB3244E2D0A3}" destId="{CE30C238-DB7C-984A-9BE9-FF22326AACC7}" srcOrd="12" destOrd="0" presId="urn:microsoft.com/office/officeart/2016/7/layout/RepeatingBendingProcessNew"/>
    <dgm:cxn modelId="{D9424515-F35A-974A-A10A-3A61C9E2044F}" type="presParOf" srcId="{87C8B40A-5FD3-9444-911D-AB3244E2D0A3}" destId="{3D0CA305-FE45-5B48-BE00-FE7AF59A5599}" srcOrd="13" destOrd="0" presId="urn:microsoft.com/office/officeart/2016/7/layout/RepeatingBendingProcessNew"/>
    <dgm:cxn modelId="{5598DB70-51E8-704F-8069-595470770B5B}" type="presParOf" srcId="{3D0CA305-FE45-5B48-BE00-FE7AF59A5599}" destId="{DB4A03C2-412A-2944-8EB7-A9B9AB77679D}" srcOrd="0" destOrd="0" presId="urn:microsoft.com/office/officeart/2016/7/layout/RepeatingBendingProcessNew"/>
    <dgm:cxn modelId="{A0EBEC41-9C3E-A242-81F9-0066D1A0689A}" type="presParOf" srcId="{87C8B40A-5FD3-9444-911D-AB3244E2D0A3}" destId="{1FB89549-18F7-A547-A1F4-C7D143748A7D}" srcOrd="14" destOrd="0" presId="urn:microsoft.com/office/officeart/2016/7/layout/RepeatingBendingProcessNew"/>
    <dgm:cxn modelId="{F18A83B6-9296-084D-93CE-D678E9CB28A1}" type="presParOf" srcId="{87C8B40A-5FD3-9444-911D-AB3244E2D0A3}" destId="{E1F0C6DE-6044-1E48-9A5A-C0282A1EA528}" srcOrd="15" destOrd="0" presId="urn:microsoft.com/office/officeart/2016/7/layout/RepeatingBendingProcessNew"/>
    <dgm:cxn modelId="{50FB4686-3CE8-A84C-95E8-FC11ADC5CC00}" type="presParOf" srcId="{E1F0C6DE-6044-1E48-9A5A-C0282A1EA528}" destId="{35DD5A44-F946-5247-B99D-74CE954CC5E7}" srcOrd="0" destOrd="0" presId="urn:microsoft.com/office/officeart/2016/7/layout/RepeatingBendingProcessNew"/>
    <dgm:cxn modelId="{D62A69B2-1036-104A-BCF5-373CDF54015D}" type="presParOf" srcId="{87C8B40A-5FD3-9444-911D-AB3244E2D0A3}" destId="{837B1675-1BAE-BD46-818C-05C88774AE0A}" srcOrd="16" destOrd="0" presId="urn:microsoft.com/office/officeart/2016/7/layout/RepeatingBendingProcessNew"/>
    <dgm:cxn modelId="{EBB125D0-67CE-4647-B50F-C966ED59325B}" type="presParOf" srcId="{87C8B40A-5FD3-9444-911D-AB3244E2D0A3}" destId="{FEF09F9D-4681-1046-B71E-9432B53990D0}" srcOrd="17" destOrd="0" presId="urn:microsoft.com/office/officeart/2016/7/layout/RepeatingBendingProcessNew"/>
    <dgm:cxn modelId="{FA6FD2DC-A7A0-9444-8268-3E9464F41480}" type="presParOf" srcId="{FEF09F9D-4681-1046-B71E-9432B53990D0}" destId="{FDF8CD14-0653-614D-A715-51F0C109C93C}" srcOrd="0" destOrd="0" presId="urn:microsoft.com/office/officeart/2016/7/layout/RepeatingBendingProcessNew"/>
    <dgm:cxn modelId="{BE4102B3-FE2C-FF4C-AD40-6211BAA93700}" type="presParOf" srcId="{87C8B40A-5FD3-9444-911D-AB3244E2D0A3}" destId="{2C4D25C0-E295-8B48-8463-54D18C567B93}" srcOrd="1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5A955-BC46-B745-A8C1-27012C93421F}">
      <dsp:nvSpPr>
        <dsp:cNvPr id="0" name=""/>
        <dsp:cNvSpPr/>
      </dsp:nvSpPr>
      <dsp:spPr>
        <a:xfrm>
          <a:off x="0" y="124475"/>
          <a:ext cx="2464593" cy="147875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Being old /not identifying </a:t>
          </a:r>
          <a:endParaRPr lang="en-US" sz="2400" kern="1200" dirty="0"/>
        </a:p>
      </dsp:txBody>
      <dsp:txXfrm>
        <a:off x="0" y="124475"/>
        <a:ext cx="2464593" cy="1478756"/>
      </dsp:txXfrm>
    </dsp:sp>
    <dsp:sp modelId="{24BE0B10-B3B2-3C41-992B-39552F9BA017}">
      <dsp:nvSpPr>
        <dsp:cNvPr id="0" name=""/>
        <dsp:cNvSpPr/>
      </dsp:nvSpPr>
      <dsp:spPr>
        <a:xfrm>
          <a:off x="2711053" y="124475"/>
          <a:ext cx="2464593" cy="147875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Highlights vulnerability </a:t>
          </a:r>
          <a:endParaRPr lang="en-US" sz="2400" kern="1200"/>
        </a:p>
      </dsp:txBody>
      <dsp:txXfrm>
        <a:off x="2711053" y="124475"/>
        <a:ext cx="2464593" cy="1478756"/>
      </dsp:txXfrm>
    </dsp:sp>
    <dsp:sp modelId="{50A15CA0-5F17-DE41-A838-34E10EBDC9EE}">
      <dsp:nvSpPr>
        <dsp:cNvPr id="0" name=""/>
        <dsp:cNvSpPr/>
      </dsp:nvSpPr>
      <dsp:spPr>
        <a:xfrm>
          <a:off x="5422106" y="124475"/>
          <a:ext cx="2464593" cy="147875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Lack of support to implement</a:t>
          </a:r>
          <a:endParaRPr lang="en-US" sz="2400" kern="1200"/>
        </a:p>
      </dsp:txBody>
      <dsp:txXfrm>
        <a:off x="5422106" y="124475"/>
        <a:ext cx="2464593" cy="1478756"/>
      </dsp:txXfrm>
    </dsp:sp>
    <dsp:sp modelId="{81BB7396-639E-CA4D-89EA-57C96259A711}">
      <dsp:nvSpPr>
        <dsp:cNvPr id="0" name=""/>
        <dsp:cNvSpPr/>
      </dsp:nvSpPr>
      <dsp:spPr>
        <a:xfrm>
          <a:off x="0" y="1849690"/>
          <a:ext cx="2464593" cy="147875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No perceived / don’t believe at risk</a:t>
          </a:r>
          <a:endParaRPr lang="en-US" sz="2400" kern="1200"/>
        </a:p>
      </dsp:txBody>
      <dsp:txXfrm>
        <a:off x="0" y="1849690"/>
        <a:ext cx="2464593" cy="1478756"/>
      </dsp:txXfrm>
    </dsp:sp>
    <dsp:sp modelId="{E61B2D82-7F57-4F4B-8FF0-DEBF31D7AA00}">
      <dsp:nvSpPr>
        <dsp:cNvPr id="0" name=""/>
        <dsp:cNvSpPr/>
      </dsp:nvSpPr>
      <dsp:spPr>
        <a:xfrm>
          <a:off x="2711053" y="1849690"/>
          <a:ext cx="2464593" cy="1478756"/>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No strangers in home </a:t>
          </a:r>
          <a:endParaRPr lang="en-US" sz="2400" kern="1200"/>
        </a:p>
      </dsp:txBody>
      <dsp:txXfrm>
        <a:off x="2711053" y="1849690"/>
        <a:ext cx="2464593" cy="1478756"/>
      </dsp:txXfrm>
    </dsp:sp>
    <dsp:sp modelId="{B866FFF3-E021-A840-86D9-AB43C2CA1C5F}">
      <dsp:nvSpPr>
        <dsp:cNvPr id="0" name=""/>
        <dsp:cNvSpPr/>
      </dsp:nvSpPr>
      <dsp:spPr>
        <a:xfrm>
          <a:off x="5422106" y="1849690"/>
          <a:ext cx="2464593" cy="147875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Perceived threat to independence </a:t>
          </a:r>
          <a:endParaRPr lang="en-US" sz="2400" kern="1200"/>
        </a:p>
      </dsp:txBody>
      <dsp:txXfrm>
        <a:off x="5422106" y="1849690"/>
        <a:ext cx="2464593" cy="1478756"/>
      </dsp:txXfrm>
    </dsp:sp>
    <dsp:sp modelId="{74DEA627-901F-B542-82CD-BA55FAD1C5DA}">
      <dsp:nvSpPr>
        <dsp:cNvPr id="0" name=""/>
        <dsp:cNvSpPr/>
      </dsp:nvSpPr>
      <dsp:spPr>
        <a:xfrm>
          <a:off x="0" y="3574906"/>
          <a:ext cx="2464593" cy="147875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Professionals lack visual impairment awareness</a:t>
          </a:r>
          <a:endParaRPr lang="en-US" sz="2400" kern="1200"/>
        </a:p>
      </dsp:txBody>
      <dsp:txXfrm>
        <a:off x="0" y="3574906"/>
        <a:ext cx="2464593" cy="1478756"/>
      </dsp:txXfrm>
    </dsp:sp>
    <dsp:sp modelId="{05D93EE4-11C9-744B-8BF5-8ED38829F2AC}">
      <dsp:nvSpPr>
        <dsp:cNvPr id="0" name=""/>
        <dsp:cNvSpPr/>
      </dsp:nvSpPr>
      <dsp:spPr>
        <a:xfrm>
          <a:off x="2711053" y="3574906"/>
          <a:ext cx="2464593" cy="147875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Resistance to change</a:t>
          </a:r>
          <a:endParaRPr lang="en-US" sz="2400" kern="1200"/>
        </a:p>
      </dsp:txBody>
      <dsp:txXfrm>
        <a:off x="2711053" y="3574906"/>
        <a:ext cx="2464593" cy="1478756"/>
      </dsp:txXfrm>
    </dsp:sp>
    <dsp:sp modelId="{54547D11-794C-0B4A-A100-BF9E97A8AFFF}">
      <dsp:nvSpPr>
        <dsp:cNvPr id="0" name=""/>
        <dsp:cNvSpPr/>
      </dsp:nvSpPr>
      <dsp:spPr>
        <a:xfrm>
          <a:off x="5422106" y="3574906"/>
          <a:ext cx="2464593" cy="147875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Too much of an effort</a:t>
          </a:r>
          <a:endParaRPr lang="en-US" sz="2400" kern="1200"/>
        </a:p>
      </dsp:txBody>
      <dsp:txXfrm>
        <a:off x="5422106" y="3574906"/>
        <a:ext cx="2464593" cy="1478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0C87E-A050-024D-BCAB-1DC2FFA63947}">
      <dsp:nvSpPr>
        <dsp:cNvPr id="0" name=""/>
        <dsp:cNvSpPr/>
      </dsp:nvSpPr>
      <dsp:spPr>
        <a:xfrm>
          <a:off x="468272" y="3745"/>
          <a:ext cx="2171923" cy="130315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Already do enough exercise</a:t>
          </a:r>
          <a:endParaRPr lang="en-US" sz="2000" kern="1200"/>
        </a:p>
      </dsp:txBody>
      <dsp:txXfrm>
        <a:off x="468272" y="3745"/>
        <a:ext cx="2171923" cy="1303153"/>
      </dsp:txXfrm>
    </dsp:sp>
    <dsp:sp modelId="{72B1E04A-769D-7548-81F8-C6B60D60E297}">
      <dsp:nvSpPr>
        <dsp:cNvPr id="0" name=""/>
        <dsp:cNvSpPr/>
      </dsp:nvSpPr>
      <dsp:spPr>
        <a:xfrm>
          <a:off x="2857388" y="3745"/>
          <a:ext cx="2171923" cy="1303153"/>
        </a:xfrm>
        <a:prstGeom prst="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Believe too old to exercise</a:t>
          </a:r>
          <a:endParaRPr lang="en-US" sz="2000" kern="1200"/>
        </a:p>
      </dsp:txBody>
      <dsp:txXfrm>
        <a:off x="2857388" y="3745"/>
        <a:ext cx="2171923" cy="1303153"/>
      </dsp:txXfrm>
    </dsp:sp>
    <dsp:sp modelId="{B175F8E7-023A-3F4A-A2E0-DC43C4F0CBEA}">
      <dsp:nvSpPr>
        <dsp:cNvPr id="0" name=""/>
        <dsp:cNvSpPr/>
      </dsp:nvSpPr>
      <dsp:spPr>
        <a:xfrm>
          <a:off x="5246503" y="3745"/>
          <a:ext cx="2171923" cy="1303153"/>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Multiple impairments </a:t>
          </a:r>
          <a:endParaRPr lang="en-US" sz="2000" kern="1200"/>
        </a:p>
      </dsp:txBody>
      <dsp:txXfrm>
        <a:off x="5246503" y="3745"/>
        <a:ext cx="2171923" cy="1303153"/>
      </dsp:txXfrm>
    </dsp:sp>
    <dsp:sp modelId="{809B9589-37F7-4D44-A3B2-480FC0602462}">
      <dsp:nvSpPr>
        <dsp:cNvPr id="0" name=""/>
        <dsp:cNvSpPr/>
      </dsp:nvSpPr>
      <dsp:spPr>
        <a:xfrm>
          <a:off x="468272" y="1524092"/>
          <a:ext cx="2171923" cy="1303153"/>
        </a:xfrm>
        <a:prstGeom prst="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Just not interested </a:t>
          </a:r>
          <a:endParaRPr lang="en-US" sz="2000" kern="1200"/>
        </a:p>
      </dsp:txBody>
      <dsp:txXfrm>
        <a:off x="468272" y="1524092"/>
        <a:ext cx="2171923" cy="1303153"/>
      </dsp:txXfrm>
    </dsp:sp>
    <dsp:sp modelId="{BDCB14CF-A260-AD44-A817-131738B5EB74}">
      <dsp:nvSpPr>
        <dsp:cNvPr id="0" name=""/>
        <dsp:cNvSpPr/>
      </dsp:nvSpPr>
      <dsp:spPr>
        <a:xfrm>
          <a:off x="2857388" y="1524092"/>
          <a:ext cx="2171923" cy="130315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Lack of alternative formats or support to remember</a:t>
          </a:r>
          <a:endParaRPr lang="en-US" sz="2000" kern="1200"/>
        </a:p>
      </dsp:txBody>
      <dsp:txXfrm>
        <a:off x="2857388" y="1524092"/>
        <a:ext cx="2171923" cy="1303153"/>
      </dsp:txXfrm>
    </dsp:sp>
    <dsp:sp modelId="{F855838D-FEAD-5746-A4A6-7F18F8390CC1}">
      <dsp:nvSpPr>
        <dsp:cNvPr id="0" name=""/>
        <dsp:cNvSpPr/>
      </dsp:nvSpPr>
      <dsp:spPr>
        <a:xfrm>
          <a:off x="5246503" y="1524092"/>
          <a:ext cx="2171923" cy="1303153"/>
        </a:xfrm>
        <a:prstGeom prst="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Laziness</a:t>
          </a:r>
          <a:endParaRPr lang="en-US" sz="2000" kern="1200"/>
        </a:p>
      </dsp:txBody>
      <dsp:txXfrm>
        <a:off x="5246503" y="1524092"/>
        <a:ext cx="2171923" cy="1303153"/>
      </dsp:txXfrm>
    </dsp:sp>
    <dsp:sp modelId="{0E9886C5-F5D2-954C-8A8E-9747D9391F3F}">
      <dsp:nvSpPr>
        <dsp:cNvPr id="0" name=""/>
        <dsp:cNvSpPr/>
      </dsp:nvSpPr>
      <dsp:spPr>
        <a:xfrm>
          <a:off x="468272" y="3044438"/>
          <a:ext cx="2171923" cy="1303153"/>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Threat to independence</a:t>
          </a:r>
          <a:endParaRPr lang="en-US" sz="2000" kern="1200"/>
        </a:p>
      </dsp:txBody>
      <dsp:txXfrm>
        <a:off x="468272" y="3044438"/>
        <a:ext cx="2171923" cy="1303153"/>
      </dsp:txXfrm>
    </dsp:sp>
    <dsp:sp modelId="{4C41625A-0493-4C44-B3D0-9897E757273B}">
      <dsp:nvSpPr>
        <dsp:cNvPr id="0" name=""/>
        <dsp:cNvSpPr/>
      </dsp:nvSpPr>
      <dsp:spPr>
        <a:xfrm>
          <a:off x="2857388" y="3044438"/>
          <a:ext cx="2171923" cy="1303153"/>
        </a:xfrm>
        <a:prstGeom prst="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Time consuming</a:t>
          </a:r>
          <a:endParaRPr lang="en-US" sz="2000" kern="1200"/>
        </a:p>
      </dsp:txBody>
      <dsp:txXfrm>
        <a:off x="2857388" y="3044438"/>
        <a:ext cx="2171923" cy="1303153"/>
      </dsp:txXfrm>
    </dsp:sp>
    <dsp:sp modelId="{957F5F93-6097-D841-BB23-5340CC2519BB}">
      <dsp:nvSpPr>
        <dsp:cNvPr id="0" name=""/>
        <dsp:cNvSpPr/>
      </dsp:nvSpPr>
      <dsp:spPr>
        <a:xfrm>
          <a:off x="5246503" y="3044438"/>
          <a:ext cx="2171923" cy="130315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Fearful</a:t>
          </a:r>
          <a:endParaRPr lang="en-US" sz="2000" kern="1200"/>
        </a:p>
      </dsp:txBody>
      <dsp:txXfrm>
        <a:off x="5246503" y="3044438"/>
        <a:ext cx="2171923" cy="13031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1B112-E834-C04E-80E6-B41E6C1285D5}">
      <dsp:nvSpPr>
        <dsp:cNvPr id="0" name=""/>
        <dsp:cNvSpPr/>
      </dsp:nvSpPr>
      <dsp:spPr>
        <a:xfrm>
          <a:off x="632329" y="1056"/>
          <a:ext cx="2013666" cy="12082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Minimise risks within limits of acceptability</a:t>
          </a:r>
          <a:endParaRPr lang="en-US" sz="1900" kern="1200"/>
        </a:p>
      </dsp:txBody>
      <dsp:txXfrm>
        <a:off x="632329" y="1056"/>
        <a:ext cx="2013666" cy="1208200"/>
      </dsp:txXfrm>
    </dsp:sp>
    <dsp:sp modelId="{3C8DC182-C3A2-A941-B432-EE280FA5A049}">
      <dsp:nvSpPr>
        <dsp:cNvPr id="0" name=""/>
        <dsp:cNvSpPr/>
      </dsp:nvSpPr>
      <dsp:spPr>
        <a:xfrm>
          <a:off x="2847362" y="1056"/>
          <a:ext cx="2013666" cy="1208200"/>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Reasons for modifications &amp; benefits are understood</a:t>
          </a:r>
          <a:endParaRPr lang="en-US" sz="1900" kern="1200" dirty="0"/>
        </a:p>
      </dsp:txBody>
      <dsp:txXfrm>
        <a:off x="2847362" y="1056"/>
        <a:ext cx="2013666" cy="1208200"/>
      </dsp:txXfrm>
    </dsp:sp>
    <dsp:sp modelId="{D488EF23-BAFF-7048-A0D1-458461DA5007}">
      <dsp:nvSpPr>
        <dsp:cNvPr id="0" name=""/>
        <dsp:cNvSpPr/>
      </dsp:nvSpPr>
      <dsp:spPr>
        <a:xfrm>
          <a:off x="5062396" y="1056"/>
          <a:ext cx="2013666" cy="1208200"/>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Retaining independence</a:t>
          </a:r>
          <a:endParaRPr lang="en-US" sz="1900" kern="1200"/>
        </a:p>
      </dsp:txBody>
      <dsp:txXfrm>
        <a:off x="5062396" y="1056"/>
        <a:ext cx="2013666" cy="1208200"/>
      </dsp:txXfrm>
    </dsp:sp>
    <dsp:sp modelId="{5C244EE4-C8F3-7845-AA89-BFB5DFE06C87}">
      <dsp:nvSpPr>
        <dsp:cNvPr id="0" name=""/>
        <dsp:cNvSpPr/>
      </dsp:nvSpPr>
      <dsp:spPr>
        <a:xfrm>
          <a:off x="632329" y="1410622"/>
          <a:ext cx="2013666" cy="1208200"/>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Seeing peers have done something similar</a:t>
          </a:r>
          <a:endParaRPr lang="en-US" sz="1900" kern="1200"/>
        </a:p>
      </dsp:txBody>
      <dsp:txXfrm>
        <a:off x="632329" y="1410622"/>
        <a:ext cx="2013666" cy="1208200"/>
      </dsp:txXfrm>
    </dsp:sp>
    <dsp:sp modelId="{239CB7E6-2F9D-C545-944B-CC84AF2C5D7C}">
      <dsp:nvSpPr>
        <dsp:cNvPr id="0" name=""/>
        <dsp:cNvSpPr/>
      </dsp:nvSpPr>
      <dsp:spPr>
        <a:xfrm>
          <a:off x="2847362" y="1410622"/>
          <a:ext cx="2013666" cy="1208200"/>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Trial and demonstrate</a:t>
          </a:r>
          <a:endParaRPr lang="en-US" sz="1900" kern="1200"/>
        </a:p>
      </dsp:txBody>
      <dsp:txXfrm>
        <a:off x="2847362" y="1410622"/>
        <a:ext cx="2013666" cy="1208200"/>
      </dsp:txXfrm>
    </dsp:sp>
    <dsp:sp modelId="{6948633B-0A0E-054C-B119-91032C46DC23}">
      <dsp:nvSpPr>
        <dsp:cNvPr id="0" name=""/>
        <dsp:cNvSpPr/>
      </dsp:nvSpPr>
      <dsp:spPr>
        <a:xfrm>
          <a:off x="5062396" y="1410622"/>
          <a:ext cx="2013666" cy="1208200"/>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Changes suggested rather than forced</a:t>
          </a:r>
          <a:endParaRPr lang="en-US" sz="1900" kern="1200"/>
        </a:p>
      </dsp:txBody>
      <dsp:txXfrm>
        <a:off x="5062396" y="1410622"/>
        <a:ext cx="2013666" cy="1208200"/>
      </dsp:txXfrm>
    </dsp:sp>
    <dsp:sp modelId="{C3C66980-52B1-C94F-BF55-BE644AD96D73}">
      <dsp:nvSpPr>
        <dsp:cNvPr id="0" name=""/>
        <dsp:cNvSpPr/>
      </dsp:nvSpPr>
      <dsp:spPr>
        <a:xfrm>
          <a:off x="1739845" y="2820189"/>
          <a:ext cx="2013666" cy="1208200"/>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Confidence</a:t>
          </a:r>
          <a:endParaRPr lang="en-US" sz="1900" kern="1200"/>
        </a:p>
      </dsp:txBody>
      <dsp:txXfrm>
        <a:off x="1739845" y="2820189"/>
        <a:ext cx="2013666" cy="1208200"/>
      </dsp:txXfrm>
    </dsp:sp>
    <dsp:sp modelId="{9AE62531-2622-D64B-A00D-E53D9B830D3D}">
      <dsp:nvSpPr>
        <dsp:cNvPr id="0" name=""/>
        <dsp:cNvSpPr/>
      </dsp:nvSpPr>
      <dsp:spPr>
        <a:xfrm>
          <a:off x="3954879" y="2820189"/>
          <a:ext cx="2013666" cy="120820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Explain what needs changing sensitively</a:t>
          </a:r>
          <a:endParaRPr lang="en-US" sz="1900" kern="1200"/>
        </a:p>
      </dsp:txBody>
      <dsp:txXfrm>
        <a:off x="3954879" y="2820189"/>
        <a:ext cx="2013666" cy="1208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B79ED-7696-DE4D-BEB9-CBDF3250FB4D}">
      <dsp:nvSpPr>
        <dsp:cNvPr id="0" name=""/>
        <dsp:cNvSpPr/>
      </dsp:nvSpPr>
      <dsp:spPr>
        <a:xfrm>
          <a:off x="1888339" y="1145728"/>
          <a:ext cx="402733" cy="91440"/>
        </a:xfrm>
        <a:custGeom>
          <a:avLst/>
          <a:gdLst/>
          <a:ahLst/>
          <a:cxnLst/>
          <a:rect l="0" t="0" r="0" b="0"/>
          <a:pathLst>
            <a:path>
              <a:moveTo>
                <a:pt x="0" y="45720"/>
              </a:moveTo>
              <a:lnTo>
                <a:pt x="40273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8872" y="1189279"/>
        <a:ext cx="21666" cy="4337"/>
      </dsp:txXfrm>
    </dsp:sp>
    <dsp:sp modelId="{962865F2-BA64-8F48-8DE8-9E87FCCE42DD}">
      <dsp:nvSpPr>
        <dsp:cNvPr id="0" name=""/>
        <dsp:cNvSpPr/>
      </dsp:nvSpPr>
      <dsp:spPr>
        <a:xfrm>
          <a:off x="6079" y="626230"/>
          <a:ext cx="1884059" cy="113043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321" tIns="96907" rIns="92321" bIns="96907" numCol="1" spcCol="1270" anchor="ctr" anchorCtr="0">
          <a:noAutofit/>
        </a:bodyPr>
        <a:lstStyle/>
        <a:p>
          <a:pPr marL="0" lvl="0" indent="0" algn="ctr" defTabSz="800100">
            <a:lnSpc>
              <a:spcPct val="90000"/>
            </a:lnSpc>
            <a:spcBef>
              <a:spcPct val="0"/>
            </a:spcBef>
            <a:spcAft>
              <a:spcPct val="35000"/>
            </a:spcAft>
            <a:buNone/>
          </a:pPr>
          <a:r>
            <a:rPr lang="en-GB" sz="1800" kern="1200"/>
            <a:t>Demonstrate each exercise</a:t>
          </a:r>
          <a:endParaRPr lang="en-US" sz="1800" kern="1200" dirty="0"/>
        </a:p>
      </dsp:txBody>
      <dsp:txXfrm>
        <a:off x="6079" y="626230"/>
        <a:ext cx="1884059" cy="1130435"/>
      </dsp:txXfrm>
    </dsp:sp>
    <dsp:sp modelId="{DA430044-8DBD-E744-B550-92B43E61A3FA}">
      <dsp:nvSpPr>
        <dsp:cNvPr id="0" name=""/>
        <dsp:cNvSpPr/>
      </dsp:nvSpPr>
      <dsp:spPr>
        <a:xfrm>
          <a:off x="4205733" y="1145728"/>
          <a:ext cx="402733" cy="91440"/>
        </a:xfrm>
        <a:custGeom>
          <a:avLst/>
          <a:gdLst/>
          <a:ahLst/>
          <a:cxnLst/>
          <a:rect l="0" t="0" r="0" b="0"/>
          <a:pathLst>
            <a:path>
              <a:moveTo>
                <a:pt x="0" y="45720"/>
              </a:moveTo>
              <a:lnTo>
                <a:pt x="402733" y="45720"/>
              </a:lnTo>
            </a:path>
          </a:pathLst>
        </a:custGeom>
        <a:noFill/>
        <a:ln w="6350" cap="flat" cmpd="sng" algn="ctr">
          <a:solidFill>
            <a:schemeClr val="accent2">
              <a:hueOff val="-181920"/>
              <a:satOff val="-10491"/>
              <a:lumOff val="107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396266" y="1189279"/>
        <a:ext cx="21666" cy="4337"/>
      </dsp:txXfrm>
    </dsp:sp>
    <dsp:sp modelId="{9D4CF054-1DCC-0B4E-85A0-071402E73534}">
      <dsp:nvSpPr>
        <dsp:cNvPr id="0" name=""/>
        <dsp:cNvSpPr/>
      </dsp:nvSpPr>
      <dsp:spPr>
        <a:xfrm>
          <a:off x="2323473" y="626230"/>
          <a:ext cx="1884059" cy="1130435"/>
        </a:xfrm>
        <a:prstGeom prst="rect">
          <a:avLst/>
        </a:prstGeom>
        <a:solidFill>
          <a:schemeClr val="accent2">
            <a:hueOff val="-161707"/>
            <a:satOff val="-9325"/>
            <a:lumOff val="9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321" tIns="96907" rIns="92321" bIns="96907" numCol="1" spcCol="1270" anchor="ctr" anchorCtr="0">
          <a:noAutofit/>
        </a:bodyPr>
        <a:lstStyle/>
        <a:p>
          <a:pPr marL="0" lvl="0" indent="0" algn="ctr" defTabSz="800100">
            <a:lnSpc>
              <a:spcPct val="90000"/>
            </a:lnSpc>
            <a:spcBef>
              <a:spcPct val="0"/>
            </a:spcBef>
            <a:spcAft>
              <a:spcPct val="35000"/>
            </a:spcAft>
            <a:buNone/>
          </a:pPr>
          <a:r>
            <a:rPr lang="en-GB" sz="1800" kern="1200"/>
            <a:t>Feeling safe to exercise</a:t>
          </a:r>
          <a:endParaRPr lang="en-US" sz="1800" kern="1200"/>
        </a:p>
      </dsp:txBody>
      <dsp:txXfrm>
        <a:off x="2323473" y="626230"/>
        <a:ext cx="1884059" cy="1130435"/>
      </dsp:txXfrm>
    </dsp:sp>
    <dsp:sp modelId="{C3BACA71-1DEB-DB44-9FD4-B47F92D2DA64}">
      <dsp:nvSpPr>
        <dsp:cNvPr id="0" name=""/>
        <dsp:cNvSpPr/>
      </dsp:nvSpPr>
      <dsp:spPr>
        <a:xfrm>
          <a:off x="6523126" y="1145728"/>
          <a:ext cx="402733" cy="91440"/>
        </a:xfrm>
        <a:custGeom>
          <a:avLst/>
          <a:gdLst/>
          <a:ahLst/>
          <a:cxnLst/>
          <a:rect l="0" t="0" r="0" b="0"/>
          <a:pathLst>
            <a:path>
              <a:moveTo>
                <a:pt x="0" y="45720"/>
              </a:moveTo>
              <a:lnTo>
                <a:pt x="402733" y="45720"/>
              </a:lnTo>
            </a:path>
          </a:pathLst>
        </a:custGeom>
        <a:noFill/>
        <a:ln w="6350" cap="flat" cmpd="sng" algn="ctr">
          <a:solidFill>
            <a:schemeClr val="accent2">
              <a:hueOff val="-363841"/>
              <a:satOff val="-20982"/>
              <a:lumOff val="215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713660" y="1189279"/>
        <a:ext cx="21666" cy="4337"/>
      </dsp:txXfrm>
    </dsp:sp>
    <dsp:sp modelId="{667D4118-FA63-6E42-A861-E3DC4E65C91B}">
      <dsp:nvSpPr>
        <dsp:cNvPr id="0" name=""/>
        <dsp:cNvSpPr/>
      </dsp:nvSpPr>
      <dsp:spPr>
        <a:xfrm>
          <a:off x="4640866" y="626230"/>
          <a:ext cx="1884059" cy="1130435"/>
        </a:xfrm>
        <a:prstGeom prst="rect">
          <a:avLst/>
        </a:prstGeom>
        <a:solidFill>
          <a:schemeClr val="accent2">
            <a:hueOff val="-323414"/>
            <a:satOff val="-18651"/>
            <a:lumOff val="191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321" tIns="96907" rIns="92321" bIns="96907" numCol="1" spcCol="1270" anchor="ctr" anchorCtr="0">
          <a:noAutofit/>
        </a:bodyPr>
        <a:lstStyle/>
        <a:p>
          <a:pPr marL="0" lvl="0" indent="0" algn="ctr" defTabSz="800100">
            <a:lnSpc>
              <a:spcPct val="90000"/>
            </a:lnSpc>
            <a:spcBef>
              <a:spcPct val="0"/>
            </a:spcBef>
            <a:spcAft>
              <a:spcPct val="35000"/>
            </a:spcAft>
            <a:buNone/>
          </a:pPr>
          <a:r>
            <a:rPr lang="en-GB" sz="1800" kern="1200"/>
            <a:t>Health conditions understood/ accommodated</a:t>
          </a:r>
          <a:endParaRPr lang="en-US" sz="1800" kern="1200"/>
        </a:p>
      </dsp:txBody>
      <dsp:txXfrm>
        <a:off x="4640866" y="626230"/>
        <a:ext cx="1884059" cy="1130435"/>
      </dsp:txXfrm>
    </dsp:sp>
    <dsp:sp modelId="{EACA8AEE-1056-5048-A628-D532E2CD09FC}">
      <dsp:nvSpPr>
        <dsp:cNvPr id="0" name=""/>
        <dsp:cNvSpPr/>
      </dsp:nvSpPr>
      <dsp:spPr>
        <a:xfrm>
          <a:off x="948109" y="1754866"/>
          <a:ext cx="6952181" cy="402733"/>
        </a:xfrm>
        <a:custGeom>
          <a:avLst/>
          <a:gdLst/>
          <a:ahLst/>
          <a:cxnLst/>
          <a:rect l="0" t="0" r="0" b="0"/>
          <a:pathLst>
            <a:path>
              <a:moveTo>
                <a:pt x="6952181" y="0"/>
              </a:moveTo>
              <a:lnTo>
                <a:pt x="6952181" y="218466"/>
              </a:lnTo>
              <a:lnTo>
                <a:pt x="0" y="218466"/>
              </a:lnTo>
              <a:lnTo>
                <a:pt x="0" y="402733"/>
              </a:lnTo>
            </a:path>
          </a:pathLst>
        </a:custGeom>
        <a:noFill/>
        <a:ln w="6350" cap="flat" cmpd="sng" algn="ctr">
          <a:solidFill>
            <a:schemeClr val="accent2">
              <a:hueOff val="-545761"/>
              <a:satOff val="-31473"/>
              <a:lumOff val="323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250058" y="1954064"/>
        <a:ext cx="348283" cy="4337"/>
      </dsp:txXfrm>
    </dsp:sp>
    <dsp:sp modelId="{89A158EC-8A5D-C346-9D49-8959DBC63E4B}">
      <dsp:nvSpPr>
        <dsp:cNvPr id="0" name=""/>
        <dsp:cNvSpPr/>
      </dsp:nvSpPr>
      <dsp:spPr>
        <a:xfrm>
          <a:off x="6958260" y="626230"/>
          <a:ext cx="1884059" cy="1130435"/>
        </a:xfrm>
        <a:prstGeom prst="rect">
          <a:avLst/>
        </a:prstGeom>
        <a:solidFill>
          <a:schemeClr val="accent2">
            <a:hueOff val="-485121"/>
            <a:satOff val="-27976"/>
            <a:lumOff val="28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321" tIns="96907" rIns="92321" bIns="96907" numCol="1" spcCol="1270" anchor="ctr" anchorCtr="0">
          <a:noAutofit/>
        </a:bodyPr>
        <a:lstStyle/>
        <a:p>
          <a:pPr marL="0" lvl="0" indent="0" algn="ctr" defTabSz="800100">
            <a:lnSpc>
              <a:spcPct val="90000"/>
            </a:lnSpc>
            <a:spcBef>
              <a:spcPct val="0"/>
            </a:spcBef>
            <a:spcAft>
              <a:spcPct val="35000"/>
            </a:spcAft>
            <a:buNone/>
          </a:pPr>
          <a:r>
            <a:rPr lang="en-GB" sz="1800" kern="1200"/>
            <a:t>Incorporate with activities enjoyed and into everyday life</a:t>
          </a:r>
          <a:endParaRPr lang="en-US" sz="1800" kern="1200"/>
        </a:p>
      </dsp:txBody>
      <dsp:txXfrm>
        <a:off x="6958260" y="626230"/>
        <a:ext cx="1884059" cy="1130435"/>
      </dsp:txXfrm>
    </dsp:sp>
    <dsp:sp modelId="{1C831C52-5121-894A-B426-054E753448A9}">
      <dsp:nvSpPr>
        <dsp:cNvPr id="0" name=""/>
        <dsp:cNvSpPr/>
      </dsp:nvSpPr>
      <dsp:spPr>
        <a:xfrm>
          <a:off x="1888339" y="2709498"/>
          <a:ext cx="402733" cy="91440"/>
        </a:xfrm>
        <a:custGeom>
          <a:avLst/>
          <a:gdLst/>
          <a:ahLst/>
          <a:cxnLst/>
          <a:rect l="0" t="0" r="0" b="0"/>
          <a:pathLst>
            <a:path>
              <a:moveTo>
                <a:pt x="0" y="45720"/>
              </a:moveTo>
              <a:lnTo>
                <a:pt x="402733" y="45720"/>
              </a:lnTo>
            </a:path>
          </a:pathLst>
        </a:custGeom>
        <a:noFill/>
        <a:ln w="6350" cap="flat" cmpd="sng" algn="ctr">
          <a:solidFill>
            <a:schemeClr val="accent2">
              <a:hueOff val="-727682"/>
              <a:satOff val="-41964"/>
              <a:lumOff val="43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8872" y="2753049"/>
        <a:ext cx="21666" cy="4337"/>
      </dsp:txXfrm>
    </dsp:sp>
    <dsp:sp modelId="{8130F41E-B02F-014E-88F3-25D0E2F1A1D3}">
      <dsp:nvSpPr>
        <dsp:cNvPr id="0" name=""/>
        <dsp:cNvSpPr/>
      </dsp:nvSpPr>
      <dsp:spPr>
        <a:xfrm>
          <a:off x="6079" y="2190000"/>
          <a:ext cx="1884059" cy="1130435"/>
        </a:xfrm>
        <a:prstGeom prst="rect">
          <a:avLst/>
        </a:prstGeom>
        <a:solidFill>
          <a:schemeClr val="accent2">
            <a:hueOff val="-646828"/>
            <a:satOff val="-37301"/>
            <a:lumOff val="383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321" tIns="96907" rIns="92321" bIns="96907" numCol="1" spcCol="1270" anchor="ctr" anchorCtr="0">
          <a:noAutofit/>
        </a:bodyPr>
        <a:lstStyle/>
        <a:p>
          <a:pPr marL="0" lvl="0" indent="0" algn="ctr" defTabSz="800100">
            <a:lnSpc>
              <a:spcPct val="90000"/>
            </a:lnSpc>
            <a:spcBef>
              <a:spcPct val="0"/>
            </a:spcBef>
            <a:spcAft>
              <a:spcPct val="35000"/>
            </a:spcAft>
            <a:buNone/>
          </a:pPr>
          <a:r>
            <a:rPr lang="en-GB" sz="1800" kern="1200"/>
            <a:t>Individually tailored </a:t>
          </a:r>
          <a:endParaRPr lang="en-US" sz="1800" kern="1200"/>
        </a:p>
      </dsp:txBody>
      <dsp:txXfrm>
        <a:off x="6079" y="2190000"/>
        <a:ext cx="1884059" cy="1130435"/>
      </dsp:txXfrm>
    </dsp:sp>
    <dsp:sp modelId="{9DB3F347-2615-AB45-B3FC-064DE5460D9B}">
      <dsp:nvSpPr>
        <dsp:cNvPr id="0" name=""/>
        <dsp:cNvSpPr/>
      </dsp:nvSpPr>
      <dsp:spPr>
        <a:xfrm>
          <a:off x="4205733" y="2709498"/>
          <a:ext cx="402733" cy="91440"/>
        </a:xfrm>
        <a:custGeom>
          <a:avLst/>
          <a:gdLst/>
          <a:ahLst/>
          <a:cxnLst/>
          <a:rect l="0" t="0" r="0" b="0"/>
          <a:pathLst>
            <a:path>
              <a:moveTo>
                <a:pt x="0" y="45720"/>
              </a:moveTo>
              <a:lnTo>
                <a:pt x="402733" y="45720"/>
              </a:lnTo>
            </a:path>
          </a:pathLst>
        </a:custGeom>
        <a:noFill/>
        <a:ln w="6350" cap="flat" cmpd="sng" algn="ctr">
          <a:solidFill>
            <a:schemeClr val="accent2">
              <a:hueOff val="-909602"/>
              <a:satOff val="-52455"/>
              <a:lumOff val="539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396266" y="2753049"/>
        <a:ext cx="21666" cy="4337"/>
      </dsp:txXfrm>
    </dsp:sp>
    <dsp:sp modelId="{4D3A5968-A733-0D4E-9E4A-757E9EE6B273}">
      <dsp:nvSpPr>
        <dsp:cNvPr id="0" name=""/>
        <dsp:cNvSpPr/>
      </dsp:nvSpPr>
      <dsp:spPr>
        <a:xfrm>
          <a:off x="2323473" y="2190000"/>
          <a:ext cx="1884059" cy="1130435"/>
        </a:xfrm>
        <a:prstGeom prst="rect">
          <a:avLst/>
        </a:prstGeom>
        <a:solidFill>
          <a:schemeClr val="accent2">
            <a:hueOff val="-808535"/>
            <a:satOff val="-46627"/>
            <a:lumOff val="479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321" tIns="96907" rIns="92321" bIns="96907" numCol="1" spcCol="1270" anchor="ctr" anchorCtr="0">
          <a:noAutofit/>
        </a:bodyPr>
        <a:lstStyle/>
        <a:p>
          <a:pPr marL="0" lvl="0" indent="0" algn="ctr" defTabSz="800100">
            <a:lnSpc>
              <a:spcPct val="90000"/>
            </a:lnSpc>
            <a:spcBef>
              <a:spcPct val="0"/>
            </a:spcBef>
            <a:spcAft>
              <a:spcPct val="35000"/>
            </a:spcAft>
            <a:buNone/>
          </a:pPr>
          <a:r>
            <a:rPr lang="en-GB" sz="1800" kern="1200"/>
            <a:t>Understand procedure/ purpose </a:t>
          </a:r>
          <a:endParaRPr lang="en-US" sz="1800" kern="1200"/>
        </a:p>
      </dsp:txBody>
      <dsp:txXfrm>
        <a:off x="2323473" y="2190000"/>
        <a:ext cx="1884059" cy="1130435"/>
      </dsp:txXfrm>
    </dsp:sp>
    <dsp:sp modelId="{3D0CA305-FE45-5B48-BE00-FE7AF59A5599}">
      <dsp:nvSpPr>
        <dsp:cNvPr id="0" name=""/>
        <dsp:cNvSpPr/>
      </dsp:nvSpPr>
      <dsp:spPr>
        <a:xfrm>
          <a:off x="6523126" y="2709498"/>
          <a:ext cx="402733" cy="91440"/>
        </a:xfrm>
        <a:custGeom>
          <a:avLst/>
          <a:gdLst/>
          <a:ahLst/>
          <a:cxnLst/>
          <a:rect l="0" t="0" r="0" b="0"/>
          <a:pathLst>
            <a:path>
              <a:moveTo>
                <a:pt x="0" y="45720"/>
              </a:moveTo>
              <a:lnTo>
                <a:pt x="402733" y="45720"/>
              </a:lnTo>
            </a:path>
          </a:pathLst>
        </a:custGeom>
        <a:noFill/>
        <a:ln w="6350" cap="flat" cmpd="sng" algn="ctr">
          <a:solidFill>
            <a:schemeClr val="accent2">
              <a:hueOff val="-1091522"/>
              <a:satOff val="-62946"/>
              <a:lumOff val="64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713660" y="2753049"/>
        <a:ext cx="21666" cy="4337"/>
      </dsp:txXfrm>
    </dsp:sp>
    <dsp:sp modelId="{CE30C238-DB7C-984A-9BE9-FF22326AACC7}">
      <dsp:nvSpPr>
        <dsp:cNvPr id="0" name=""/>
        <dsp:cNvSpPr/>
      </dsp:nvSpPr>
      <dsp:spPr>
        <a:xfrm>
          <a:off x="4640866" y="2190000"/>
          <a:ext cx="1884059" cy="1130435"/>
        </a:xfrm>
        <a:prstGeom prst="rect">
          <a:avLst/>
        </a:prstGeom>
        <a:solidFill>
          <a:schemeClr val="accent2">
            <a:hueOff val="-970242"/>
            <a:satOff val="-55952"/>
            <a:lumOff val="575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321" tIns="96907" rIns="92321" bIns="96907" numCol="1" spcCol="1270" anchor="ctr" anchorCtr="0">
          <a:noAutofit/>
        </a:bodyPr>
        <a:lstStyle/>
        <a:p>
          <a:pPr marL="0" lvl="0" indent="0" algn="ctr" defTabSz="800100">
            <a:lnSpc>
              <a:spcPct val="90000"/>
            </a:lnSpc>
            <a:spcBef>
              <a:spcPct val="0"/>
            </a:spcBef>
            <a:spcAft>
              <a:spcPct val="35000"/>
            </a:spcAft>
            <a:buNone/>
          </a:pPr>
          <a:r>
            <a:rPr lang="en-GB" sz="1800" kern="1200"/>
            <a:t>Build up gradually</a:t>
          </a:r>
          <a:endParaRPr lang="en-US" sz="1800" kern="1200"/>
        </a:p>
      </dsp:txBody>
      <dsp:txXfrm>
        <a:off x="4640866" y="2190000"/>
        <a:ext cx="1884059" cy="1130435"/>
      </dsp:txXfrm>
    </dsp:sp>
    <dsp:sp modelId="{E1F0C6DE-6044-1E48-9A5A-C0282A1EA528}">
      <dsp:nvSpPr>
        <dsp:cNvPr id="0" name=""/>
        <dsp:cNvSpPr/>
      </dsp:nvSpPr>
      <dsp:spPr>
        <a:xfrm>
          <a:off x="948109" y="3318635"/>
          <a:ext cx="6952181" cy="402733"/>
        </a:xfrm>
        <a:custGeom>
          <a:avLst/>
          <a:gdLst/>
          <a:ahLst/>
          <a:cxnLst/>
          <a:rect l="0" t="0" r="0" b="0"/>
          <a:pathLst>
            <a:path>
              <a:moveTo>
                <a:pt x="6952181" y="0"/>
              </a:moveTo>
              <a:lnTo>
                <a:pt x="6952181" y="218466"/>
              </a:lnTo>
              <a:lnTo>
                <a:pt x="0" y="218466"/>
              </a:lnTo>
              <a:lnTo>
                <a:pt x="0" y="402733"/>
              </a:lnTo>
            </a:path>
          </a:pathLst>
        </a:custGeom>
        <a:noFill/>
        <a:ln w="6350" cap="flat" cmpd="sng" algn="ctr">
          <a:solidFill>
            <a:schemeClr val="accent2">
              <a:hueOff val="-1273443"/>
              <a:satOff val="-73437"/>
              <a:lumOff val="754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250058" y="3517834"/>
        <a:ext cx="348283" cy="4337"/>
      </dsp:txXfrm>
    </dsp:sp>
    <dsp:sp modelId="{1FB89549-18F7-A547-A1F4-C7D143748A7D}">
      <dsp:nvSpPr>
        <dsp:cNvPr id="0" name=""/>
        <dsp:cNvSpPr/>
      </dsp:nvSpPr>
      <dsp:spPr>
        <a:xfrm>
          <a:off x="6958260" y="2190000"/>
          <a:ext cx="1884059" cy="1130435"/>
        </a:xfrm>
        <a:prstGeom prst="rect">
          <a:avLst/>
        </a:prstGeom>
        <a:solidFill>
          <a:schemeClr val="accent2">
            <a:hueOff val="-1131949"/>
            <a:satOff val="-65277"/>
            <a:lumOff val="671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321" tIns="96907" rIns="92321" bIns="96907" numCol="1" spcCol="1270" anchor="ctr" anchorCtr="0">
          <a:noAutofit/>
        </a:bodyPr>
        <a:lstStyle/>
        <a:p>
          <a:pPr marL="0" lvl="0" indent="0" algn="ctr" defTabSz="800100">
            <a:lnSpc>
              <a:spcPct val="90000"/>
            </a:lnSpc>
            <a:spcBef>
              <a:spcPct val="0"/>
            </a:spcBef>
            <a:spcAft>
              <a:spcPct val="35000"/>
            </a:spcAft>
            <a:buNone/>
          </a:pPr>
          <a:r>
            <a:rPr lang="en-GB" sz="1800" kern="1200"/>
            <a:t>Provide continued support</a:t>
          </a:r>
          <a:endParaRPr lang="en-US" sz="1800" kern="1200"/>
        </a:p>
      </dsp:txBody>
      <dsp:txXfrm>
        <a:off x="6958260" y="2190000"/>
        <a:ext cx="1884059" cy="1130435"/>
      </dsp:txXfrm>
    </dsp:sp>
    <dsp:sp modelId="{FEF09F9D-4681-1046-B71E-9432B53990D0}">
      <dsp:nvSpPr>
        <dsp:cNvPr id="0" name=""/>
        <dsp:cNvSpPr/>
      </dsp:nvSpPr>
      <dsp:spPr>
        <a:xfrm>
          <a:off x="1888339" y="4273267"/>
          <a:ext cx="402733" cy="91440"/>
        </a:xfrm>
        <a:custGeom>
          <a:avLst/>
          <a:gdLst/>
          <a:ahLst/>
          <a:cxnLst/>
          <a:rect l="0" t="0" r="0" b="0"/>
          <a:pathLst>
            <a:path>
              <a:moveTo>
                <a:pt x="0" y="45720"/>
              </a:moveTo>
              <a:lnTo>
                <a:pt x="402733"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8872" y="4316818"/>
        <a:ext cx="21666" cy="4337"/>
      </dsp:txXfrm>
    </dsp:sp>
    <dsp:sp modelId="{837B1675-1BAE-BD46-818C-05C88774AE0A}">
      <dsp:nvSpPr>
        <dsp:cNvPr id="0" name=""/>
        <dsp:cNvSpPr/>
      </dsp:nvSpPr>
      <dsp:spPr>
        <a:xfrm>
          <a:off x="6079" y="3753769"/>
          <a:ext cx="1884059" cy="1130435"/>
        </a:xfrm>
        <a:prstGeom prst="rect">
          <a:avLst/>
        </a:prstGeom>
        <a:solidFill>
          <a:schemeClr val="accent2">
            <a:hueOff val="-1293656"/>
            <a:satOff val="-74603"/>
            <a:lumOff val="766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321" tIns="96907" rIns="92321" bIns="96907" numCol="1" spcCol="1270" anchor="ctr" anchorCtr="0">
          <a:noAutofit/>
        </a:bodyPr>
        <a:lstStyle/>
        <a:p>
          <a:pPr marL="0" lvl="0" indent="0" algn="ctr" defTabSz="800100">
            <a:lnSpc>
              <a:spcPct val="90000"/>
            </a:lnSpc>
            <a:spcBef>
              <a:spcPct val="0"/>
            </a:spcBef>
            <a:spcAft>
              <a:spcPct val="35000"/>
            </a:spcAft>
            <a:buNone/>
          </a:pPr>
          <a:r>
            <a:rPr lang="en-GB" sz="1800" kern="1200"/>
            <a:t>See a benefit </a:t>
          </a:r>
          <a:endParaRPr lang="en-US" sz="1800" kern="1200"/>
        </a:p>
      </dsp:txBody>
      <dsp:txXfrm>
        <a:off x="6079" y="3753769"/>
        <a:ext cx="1884059" cy="1130435"/>
      </dsp:txXfrm>
    </dsp:sp>
    <dsp:sp modelId="{2C4D25C0-E295-8B48-8463-54D18C567B93}">
      <dsp:nvSpPr>
        <dsp:cNvPr id="0" name=""/>
        <dsp:cNvSpPr/>
      </dsp:nvSpPr>
      <dsp:spPr>
        <a:xfrm>
          <a:off x="2323473" y="3753769"/>
          <a:ext cx="1884059" cy="1130435"/>
        </a:xfrm>
        <a:prstGeom prst="rect">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321" tIns="96907" rIns="92321" bIns="96907" numCol="1" spcCol="1270" anchor="ctr" anchorCtr="0">
          <a:noAutofit/>
        </a:bodyPr>
        <a:lstStyle/>
        <a:p>
          <a:pPr marL="0" lvl="0" indent="0" algn="ctr" defTabSz="800100">
            <a:lnSpc>
              <a:spcPct val="90000"/>
            </a:lnSpc>
            <a:spcBef>
              <a:spcPct val="0"/>
            </a:spcBef>
            <a:spcAft>
              <a:spcPct val="35000"/>
            </a:spcAft>
            <a:buNone/>
          </a:pPr>
          <a:r>
            <a:rPr lang="en-GB" sz="1800" kern="1200"/>
            <a:t>Have a go attitude</a:t>
          </a:r>
          <a:endParaRPr lang="en-US" sz="1800" kern="1200"/>
        </a:p>
      </dsp:txBody>
      <dsp:txXfrm>
        <a:off x="2323473" y="3753769"/>
        <a:ext cx="1884059" cy="11304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0D9AF80-D737-8849-86F1-B3F037EA955F}" type="datetimeFigureOut">
              <a:rPr lang="en-US" smtClean="0"/>
              <a:t>9/4/22</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A36178F-BA0A-224E-ADED-FC0423C8FC18}" type="slidenum">
              <a:rPr lang="en-US" smtClean="0"/>
              <a:t>‹#›</a:t>
            </a:fld>
            <a:endParaRPr lang="en-US"/>
          </a:p>
        </p:txBody>
      </p:sp>
    </p:spTree>
    <p:extLst>
      <p:ext uri="{BB962C8B-B14F-4D97-AF65-F5344CB8AC3E}">
        <p14:creationId xmlns:p14="http://schemas.microsoft.com/office/powerpoint/2010/main" val="329374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8213B5-80DA-1146-BE0D-A6A102D03123}" type="slidenum">
              <a:rPr lang="en-US" smtClean="0"/>
              <a:t>6</a:t>
            </a:fld>
            <a:endParaRPr lang="en-US"/>
          </a:p>
        </p:txBody>
      </p:sp>
    </p:spTree>
    <p:extLst>
      <p:ext uri="{BB962C8B-B14F-4D97-AF65-F5344CB8AC3E}">
        <p14:creationId xmlns:p14="http://schemas.microsoft.com/office/powerpoint/2010/main" val="79187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GB" dirty="0"/>
              <a:t>Plasma glucose and BMI (</a:t>
            </a:r>
            <a:r>
              <a:rPr lang="en-GB" dirty="0" err="1"/>
              <a:t>Gennuso</a:t>
            </a:r>
            <a:r>
              <a:rPr lang="en-GB" dirty="0"/>
              <a:t> et al)</a:t>
            </a:r>
          </a:p>
          <a:p>
            <a:pPr>
              <a:defRPr/>
            </a:pPr>
            <a:r>
              <a:rPr lang="en-GB" dirty="0"/>
              <a:t>Muscle strength and bone density (</a:t>
            </a:r>
            <a:r>
              <a:rPr lang="en-GB" dirty="0">
                <a:ea typeface="+mn-ea"/>
                <a:cs typeface="+mn-cs"/>
              </a:rPr>
              <a:t>Skelton et al; </a:t>
            </a:r>
            <a:r>
              <a:rPr lang="en-GB" dirty="0" err="1">
                <a:ea typeface="+mn-ea"/>
                <a:cs typeface="+mn-cs"/>
              </a:rPr>
              <a:t>Chastin</a:t>
            </a:r>
            <a:r>
              <a:rPr lang="en-GB" dirty="0">
                <a:ea typeface="+mn-ea"/>
                <a:cs typeface="+mn-cs"/>
              </a:rPr>
              <a:t> et al)</a:t>
            </a:r>
          </a:p>
          <a:p>
            <a:pPr>
              <a:defRPr/>
            </a:pPr>
            <a:r>
              <a:rPr lang="en-GB" dirty="0">
                <a:ea typeface="+mn-ea"/>
                <a:cs typeface="+mn-cs"/>
              </a:rPr>
              <a:t>Pain (WHO)</a:t>
            </a:r>
          </a:p>
          <a:p>
            <a:pPr>
              <a:defRPr/>
            </a:pPr>
            <a:endParaRPr lang="en-GB" dirty="0"/>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1542958-648F-B44A-B75A-97946F4771C1}" type="slidenum">
              <a:rPr lang="en-GB" sz="1200">
                <a:cs typeface="Arial" charset="0"/>
              </a:rPr>
              <a:pPr eaLnBrk="1" hangingPunct="1"/>
              <a:t>9</a:t>
            </a:fld>
            <a:endParaRPr lang="en-GB" sz="1200">
              <a:cs typeface="Arial" charset="0"/>
            </a:endParaRPr>
          </a:p>
        </p:txBody>
      </p:sp>
    </p:spTree>
    <p:extLst>
      <p:ext uri="{BB962C8B-B14F-4D97-AF65-F5344CB8AC3E}">
        <p14:creationId xmlns:p14="http://schemas.microsoft.com/office/powerpoint/2010/main" val="3701627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DD7F7BE-DBB4-D140-BBEC-30924FBE9798}" type="datetimeFigureOut">
              <a:rPr lang="en-US" smtClean="0"/>
              <a:t>9/4/22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B4BE6-A16A-E440-A372-E8A687901DAA}" type="slidenum">
              <a:rPr lang="en-US" smtClean="0"/>
              <a:t>‹#›</a:t>
            </a:fld>
            <a:endParaRPr lang="en-US"/>
          </a:p>
        </p:txBody>
      </p:sp>
    </p:spTree>
    <p:extLst>
      <p:ext uri="{BB962C8B-B14F-4D97-AF65-F5344CB8AC3E}">
        <p14:creationId xmlns:p14="http://schemas.microsoft.com/office/powerpoint/2010/main" val="2751881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DD7F7BE-DBB4-D140-BBEC-30924FBE9798}" type="datetimeFigureOut">
              <a:rPr lang="en-US" smtClean="0"/>
              <a:t>9/4/22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B4BE6-A16A-E440-A372-E8A687901DAA}" type="slidenum">
              <a:rPr lang="en-US" smtClean="0"/>
              <a:t>‹#›</a:t>
            </a:fld>
            <a:endParaRPr lang="en-US"/>
          </a:p>
        </p:txBody>
      </p:sp>
    </p:spTree>
    <p:extLst>
      <p:ext uri="{BB962C8B-B14F-4D97-AF65-F5344CB8AC3E}">
        <p14:creationId xmlns:p14="http://schemas.microsoft.com/office/powerpoint/2010/main" val="1824927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DD7F7BE-DBB4-D140-BBEC-30924FBE9798}" type="datetimeFigureOut">
              <a:rPr lang="en-US" smtClean="0"/>
              <a:t>9/4/22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B4BE6-A16A-E440-A372-E8A687901DAA}" type="slidenum">
              <a:rPr lang="en-US" smtClean="0"/>
              <a:t>‹#›</a:t>
            </a:fld>
            <a:endParaRPr lang="en-US"/>
          </a:p>
        </p:txBody>
      </p:sp>
    </p:spTree>
    <p:extLst>
      <p:ext uri="{BB962C8B-B14F-4D97-AF65-F5344CB8AC3E}">
        <p14:creationId xmlns:p14="http://schemas.microsoft.com/office/powerpoint/2010/main" val="2329145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DD7F7BE-DBB4-D140-BBEC-30924FBE9798}" type="datetimeFigureOut">
              <a:rPr lang="en-US" smtClean="0"/>
              <a:t>9/4/22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B4BE6-A16A-E440-A372-E8A687901DAA}" type="slidenum">
              <a:rPr lang="en-US" smtClean="0"/>
              <a:t>‹#›</a:t>
            </a:fld>
            <a:endParaRPr lang="en-US"/>
          </a:p>
        </p:txBody>
      </p:sp>
    </p:spTree>
    <p:extLst>
      <p:ext uri="{BB962C8B-B14F-4D97-AF65-F5344CB8AC3E}">
        <p14:creationId xmlns:p14="http://schemas.microsoft.com/office/powerpoint/2010/main" val="2317935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DD7F7BE-DBB4-D140-BBEC-30924FBE9798}" type="datetimeFigureOut">
              <a:rPr lang="en-US" smtClean="0"/>
              <a:t>9/4/22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B4BE6-A16A-E440-A372-E8A687901DAA}" type="slidenum">
              <a:rPr lang="en-US" smtClean="0"/>
              <a:t>‹#›</a:t>
            </a:fld>
            <a:endParaRPr lang="en-US"/>
          </a:p>
        </p:txBody>
      </p:sp>
    </p:spTree>
    <p:extLst>
      <p:ext uri="{BB962C8B-B14F-4D97-AF65-F5344CB8AC3E}">
        <p14:creationId xmlns:p14="http://schemas.microsoft.com/office/powerpoint/2010/main" val="294755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DD7F7BE-DBB4-D140-BBEC-30924FBE9798}" type="datetimeFigureOut">
              <a:rPr lang="en-US" smtClean="0"/>
              <a:t>9/4/22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B4BE6-A16A-E440-A372-E8A687901DAA}" type="slidenum">
              <a:rPr lang="en-US" smtClean="0"/>
              <a:t>‹#›</a:t>
            </a:fld>
            <a:endParaRPr lang="en-US"/>
          </a:p>
        </p:txBody>
      </p:sp>
    </p:spTree>
    <p:extLst>
      <p:ext uri="{BB962C8B-B14F-4D97-AF65-F5344CB8AC3E}">
        <p14:creationId xmlns:p14="http://schemas.microsoft.com/office/powerpoint/2010/main" val="4047792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DD7F7BE-DBB4-D140-BBEC-30924FBE9798}" type="datetimeFigureOut">
              <a:rPr lang="en-US" smtClean="0"/>
              <a:t>9/4/22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1B4BE6-A16A-E440-A372-E8A687901DAA}" type="slidenum">
              <a:rPr lang="en-US" smtClean="0"/>
              <a:t>‹#›</a:t>
            </a:fld>
            <a:endParaRPr lang="en-US"/>
          </a:p>
        </p:txBody>
      </p:sp>
    </p:spTree>
    <p:extLst>
      <p:ext uri="{BB962C8B-B14F-4D97-AF65-F5344CB8AC3E}">
        <p14:creationId xmlns:p14="http://schemas.microsoft.com/office/powerpoint/2010/main" val="1883874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DD7F7BE-DBB4-D140-BBEC-30924FBE9798}" type="datetimeFigureOut">
              <a:rPr lang="en-US" smtClean="0"/>
              <a:t>9/4/22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1B4BE6-A16A-E440-A372-E8A687901DAA}" type="slidenum">
              <a:rPr lang="en-US" smtClean="0"/>
              <a:t>‹#›</a:t>
            </a:fld>
            <a:endParaRPr lang="en-US"/>
          </a:p>
        </p:txBody>
      </p:sp>
    </p:spTree>
    <p:extLst>
      <p:ext uri="{BB962C8B-B14F-4D97-AF65-F5344CB8AC3E}">
        <p14:creationId xmlns:p14="http://schemas.microsoft.com/office/powerpoint/2010/main" val="11601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7F7BE-DBB4-D140-BBEC-30924FBE9798}" type="datetimeFigureOut">
              <a:rPr lang="en-US" smtClean="0"/>
              <a:t>9/4/22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1B4BE6-A16A-E440-A372-E8A687901DAA}" type="slidenum">
              <a:rPr lang="en-US" smtClean="0"/>
              <a:t>‹#›</a:t>
            </a:fld>
            <a:endParaRPr lang="en-US"/>
          </a:p>
        </p:txBody>
      </p:sp>
    </p:spTree>
    <p:extLst>
      <p:ext uri="{BB962C8B-B14F-4D97-AF65-F5344CB8AC3E}">
        <p14:creationId xmlns:p14="http://schemas.microsoft.com/office/powerpoint/2010/main" val="207945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D7F7BE-DBB4-D140-BBEC-30924FBE9798}" type="datetimeFigureOut">
              <a:rPr lang="en-US" smtClean="0"/>
              <a:t>9/4/22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B4BE6-A16A-E440-A372-E8A687901DAA}" type="slidenum">
              <a:rPr lang="en-US" smtClean="0"/>
              <a:t>‹#›</a:t>
            </a:fld>
            <a:endParaRPr lang="en-US"/>
          </a:p>
        </p:txBody>
      </p:sp>
    </p:spTree>
    <p:extLst>
      <p:ext uri="{BB962C8B-B14F-4D97-AF65-F5344CB8AC3E}">
        <p14:creationId xmlns:p14="http://schemas.microsoft.com/office/powerpoint/2010/main" val="2377968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D7F7BE-DBB4-D140-BBEC-30924FBE9798}" type="datetimeFigureOut">
              <a:rPr lang="en-US" smtClean="0"/>
              <a:t>9/4/22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B4BE6-A16A-E440-A372-E8A687901DAA}" type="slidenum">
              <a:rPr lang="en-US" smtClean="0"/>
              <a:t>‹#›</a:t>
            </a:fld>
            <a:endParaRPr lang="en-US"/>
          </a:p>
        </p:txBody>
      </p:sp>
    </p:spTree>
    <p:extLst>
      <p:ext uri="{BB962C8B-B14F-4D97-AF65-F5344CB8AC3E}">
        <p14:creationId xmlns:p14="http://schemas.microsoft.com/office/powerpoint/2010/main" val="4054425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7F7BE-DBB4-D140-BBEC-30924FBE9798}" type="datetimeFigureOut">
              <a:rPr lang="en-US" smtClean="0"/>
              <a:t>9/4/22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1B4BE6-A16A-E440-A372-E8A687901DAA}" type="slidenum">
              <a:rPr lang="en-US" smtClean="0"/>
              <a:t>‹#›</a:t>
            </a:fld>
            <a:endParaRPr lang="en-US"/>
          </a:p>
        </p:txBody>
      </p:sp>
    </p:spTree>
    <p:extLst>
      <p:ext uri="{BB962C8B-B14F-4D97-AF65-F5344CB8AC3E}">
        <p14:creationId xmlns:p14="http://schemas.microsoft.com/office/powerpoint/2010/main" val="2975004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www.worldofstock.com/slides/PMO1664.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tiff"/></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7.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gov.uk/government/publications/covid-19-wider-impacts-on-people-aged-65-and-over" TargetMode="External"/><Relationship Id="rId4" Type="http://schemas.openxmlformats.org/officeDocument/2006/relationships/hyperlink" Target="https://www.physoc.org/policy/covid19resilience/" TargetMode="Externa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hyperlink" Target="https://www.gov.uk/government/publications/covid-19-wider-impacts-on-people-aged-65-and-over" TargetMode="External"/><Relationship Id="rId7" Type="http://schemas.openxmlformats.org/officeDocument/2006/relationships/image" Target="../media/image6.tiff"/><Relationship Id="rId2" Type="http://schemas.openxmlformats.org/officeDocument/2006/relationships/hyperlink" Target="https://www.physoc.org/policy/covid19resilience/" TargetMode="Externa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hyperlink" Target="https://www.ageuk.org.uk/latest-press/articles/2020/10/age-uk--research-into-the-effects-of-the-pandemic-on-the-older-populations-health/"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79.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hyperlink" Target="https://www.bgs.org.uk/resources/deconditioning-information-for-providers-of-services-for-older-people-and-the-public" TargetMode="Externa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34">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Broken Eyewear Experts: Fixing Eyeglasses, Sunglasses Repairs">
            <a:extLst>
              <a:ext uri="{FF2B5EF4-FFF2-40B4-BE49-F238E27FC236}">
                <a16:creationId xmlns:a16="http://schemas.microsoft.com/office/drawing/2014/main" id="{D76D30DB-B257-C99C-F93F-B07D775F807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50474" y="0"/>
            <a:ext cx="7393526" cy="453854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extLst>
            <a:ext uri="{909E8E84-426E-40DD-AFC4-6F175D3DCCD1}">
              <a14:hiddenFill xmlns:a14="http://schemas.microsoft.com/office/drawing/2010/main">
                <a:solidFill>
                  <a:srgbClr val="FFFFFF"/>
                </a:solidFill>
              </a14:hiddenFill>
            </a:ext>
          </a:extLst>
        </p:spPr>
      </p:pic>
      <p:sp useBgFill="1">
        <p:nvSpPr>
          <p:cNvPr id="1045" name="Freeform: Shape 1036">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6" name="Freeform: Shape 1038">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35" name="Straight Connector 1034">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539556"/>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37" name="Rectangle 1036">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35795"/>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9" name="Straight Connector 1038">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5746932"/>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68601"/>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DD9810C-8C82-56C3-FD23-545D516FC5D7}"/>
              </a:ext>
            </a:extLst>
          </p:cNvPr>
          <p:cNvSpPr>
            <a:spLocks noGrp="1"/>
          </p:cNvSpPr>
          <p:nvPr>
            <p:ph type="ctrTitle"/>
          </p:nvPr>
        </p:nvSpPr>
        <p:spPr>
          <a:xfrm>
            <a:off x="329184" y="1524659"/>
            <a:ext cx="3764305" cy="2774088"/>
          </a:xfrm>
        </p:spPr>
        <p:txBody>
          <a:bodyPr>
            <a:normAutofit/>
          </a:bodyPr>
          <a:lstStyle/>
          <a:p>
            <a:pPr algn="l"/>
            <a:r>
              <a:rPr lang="en-US" sz="4700" dirty="0"/>
              <a:t>Falls &amp; Vision:</a:t>
            </a:r>
            <a:br>
              <a:rPr lang="en-US" sz="4700" dirty="0"/>
            </a:br>
            <a:br>
              <a:rPr lang="en-US" sz="4700" dirty="0"/>
            </a:br>
            <a:r>
              <a:rPr lang="en-US" sz="4400" dirty="0"/>
              <a:t>More than meets the eye!</a:t>
            </a:r>
            <a:endParaRPr lang="en-US" sz="4700" dirty="0"/>
          </a:p>
        </p:txBody>
      </p:sp>
      <p:sp>
        <p:nvSpPr>
          <p:cNvPr id="3" name="Subtitle 2">
            <a:extLst>
              <a:ext uri="{FF2B5EF4-FFF2-40B4-BE49-F238E27FC236}">
                <a16:creationId xmlns:a16="http://schemas.microsoft.com/office/drawing/2014/main" id="{E6755E45-6519-597E-8CE6-E5E95C193F17}"/>
              </a:ext>
            </a:extLst>
          </p:cNvPr>
          <p:cNvSpPr>
            <a:spLocks noGrp="1"/>
          </p:cNvSpPr>
          <p:nvPr>
            <p:ph type="subTitle" idx="1"/>
          </p:nvPr>
        </p:nvSpPr>
        <p:spPr>
          <a:xfrm>
            <a:off x="2721268" y="4700916"/>
            <a:ext cx="3688461" cy="1335024"/>
          </a:xfrm>
        </p:spPr>
        <p:txBody>
          <a:bodyPr>
            <a:normAutofit/>
          </a:bodyPr>
          <a:lstStyle/>
          <a:p>
            <a:r>
              <a:rPr lang="en-US" b="1" dirty="0">
                <a:solidFill>
                  <a:schemeClr val="bg1"/>
                </a:solidFill>
              </a:rPr>
              <a:t>Dawn Skelton</a:t>
            </a:r>
          </a:p>
          <a:p>
            <a:r>
              <a:rPr lang="en-US" sz="1700" dirty="0">
                <a:solidFill>
                  <a:schemeClr val="bg1"/>
                </a:solidFill>
              </a:rPr>
              <a:t>Prof. Ageing and Health</a:t>
            </a:r>
          </a:p>
          <a:p>
            <a:r>
              <a:rPr lang="en-US" sz="1700" dirty="0">
                <a:solidFill>
                  <a:schemeClr val="bg1"/>
                </a:solidFill>
              </a:rPr>
              <a:t>Co-Lead: Ageing Well Research Group</a:t>
            </a:r>
          </a:p>
        </p:txBody>
      </p:sp>
      <p:sp>
        <p:nvSpPr>
          <p:cNvPr id="1047" name="Rectangle 1040">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043" name="Rectangle 1042">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54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85EC22-BBE4-6A82-0D41-74735AC71C85}"/>
              </a:ext>
            </a:extLst>
          </p:cNvPr>
          <p:cNvSpPr>
            <a:spLocks noGrp="1"/>
          </p:cNvSpPr>
          <p:nvPr>
            <p:ph type="title"/>
          </p:nvPr>
        </p:nvSpPr>
        <p:spPr>
          <a:xfrm>
            <a:off x="628650" y="585216"/>
            <a:ext cx="7886700" cy="1325563"/>
          </a:xfrm>
        </p:spPr>
        <p:txBody>
          <a:bodyPr>
            <a:normAutofit/>
          </a:bodyPr>
          <a:lstStyle/>
          <a:p>
            <a:r>
              <a:rPr lang="en-US" dirty="0">
                <a:solidFill>
                  <a:schemeClr val="bg1"/>
                </a:solidFill>
              </a:rPr>
              <a:t>How is vision implicated in falls?</a:t>
            </a:r>
          </a:p>
        </p:txBody>
      </p:sp>
      <p:pic>
        <p:nvPicPr>
          <p:cNvPr id="3074" name="Picture 2" descr="Learning to Live with One Eye | Duke Health">
            <a:extLst>
              <a:ext uri="{FF2B5EF4-FFF2-40B4-BE49-F238E27FC236}">
                <a16:creationId xmlns:a16="http://schemas.microsoft.com/office/drawing/2014/main" id="{7F5DED7E-B2A2-C63B-A352-1A67D7D1407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630936" y="2516777"/>
            <a:ext cx="4677156"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468CF3A-A95C-7FD3-43AC-68F3BC22A3A7}"/>
              </a:ext>
            </a:extLst>
          </p:cNvPr>
          <p:cNvSpPr>
            <a:spLocks noGrp="1"/>
          </p:cNvSpPr>
          <p:nvPr>
            <p:ph idx="1"/>
          </p:nvPr>
        </p:nvSpPr>
        <p:spPr>
          <a:xfrm>
            <a:off x="5660136" y="2516777"/>
            <a:ext cx="3183418" cy="3993752"/>
          </a:xfrm>
        </p:spPr>
        <p:txBody>
          <a:bodyPr anchor="ctr">
            <a:normAutofit fontScale="92500" lnSpcReduction="10000"/>
          </a:bodyPr>
          <a:lstStyle/>
          <a:p>
            <a:r>
              <a:rPr lang="en-US" sz="2000" dirty="0"/>
              <a:t>There are over 400 risk factors for falls in the literature</a:t>
            </a:r>
          </a:p>
          <a:p>
            <a:r>
              <a:rPr lang="en-US" sz="2000" dirty="0"/>
              <a:t>History of falls is the biggest risk factor</a:t>
            </a:r>
          </a:p>
          <a:p>
            <a:r>
              <a:rPr lang="en-US" sz="2000" dirty="0"/>
              <a:t>Poor gait and balance are the next most predictive risk factors</a:t>
            </a:r>
          </a:p>
          <a:p>
            <a:r>
              <a:rPr lang="en-US" sz="2000" dirty="0"/>
              <a:t>Being female and older</a:t>
            </a:r>
          </a:p>
          <a:p>
            <a:r>
              <a:rPr lang="en-US" sz="2000" dirty="0"/>
              <a:t>History of Stroke, Parkinson’s Disease, Epilepsy and Dementia</a:t>
            </a:r>
          </a:p>
          <a:p>
            <a:r>
              <a:rPr lang="en-US" sz="2000" dirty="0"/>
              <a:t>Vision impairment</a:t>
            </a:r>
          </a:p>
        </p:txBody>
      </p:sp>
      <p:sp>
        <p:nvSpPr>
          <p:cNvPr id="4" name="TextBox 5">
            <a:extLst>
              <a:ext uri="{FF2B5EF4-FFF2-40B4-BE49-F238E27FC236}">
                <a16:creationId xmlns:a16="http://schemas.microsoft.com/office/drawing/2014/main" id="{822D8416-7226-AFA2-F006-F1703239952E}"/>
              </a:ext>
            </a:extLst>
          </p:cNvPr>
          <p:cNvSpPr txBox="1">
            <a:spLocks noChangeArrowheads="1"/>
          </p:cNvSpPr>
          <p:nvPr/>
        </p:nvSpPr>
        <p:spPr bwMode="auto">
          <a:xfrm>
            <a:off x="628650" y="6391011"/>
            <a:ext cx="8264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1400" i="1"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rPr>
              <a:t>Deandrea et al. Epidemiology. 2010</a:t>
            </a:r>
          </a:p>
        </p:txBody>
      </p:sp>
    </p:spTree>
    <p:extLst>
      <p:ext uri="{BB962C8B-B14F-4D97-AF65-F5344CB8AC3E}">
        <p14:creationId xmlns:p14="http://schemas.microsoft.com/office/powerpoint/2010/main" val="517985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CAF6-5DA6-3238-6D2A-016CDFD59F24}"/>
              </a:ext>
            </a:extLst>
          </p:cNvPr>
          <p:cNvSpPr>
            <a:spLocks noGrp="1"/>
          </p:cNvSpPr>
          <p:nvPr>
            <p:ph type="title"/>
          </p:nvPr>
        </p:nvSpPr>
        <p:spPr>
          <a:xfrm>
            <a:off x="442266" y="417665"/>
            <a:ext cx="3958000" cy="1325563"/>
          </a:xfrm>
        </p:spPr>
        <p:txBody>
          <a:bodyPr>
            <a:normAutofit/>
          </a:bodyPr>
          <a:lstStyle/>
          <a:p>
            <a:r>
              <a:rPr lang="en-US" dirty="0"/>
              <a:t>Stability and Balance</a:t>
            </a:r>
          </a:p>
        </p:txBody>
      </p:sp>
      <p:sp>
        <p:nvSpPr>
          <p:cNvPr id="3" name="Content Placeholder 2">
            <a:extLst>
              <a:ext uri="{FF2B5EF4-FFF2-40B4-BE49-F238E27FC236}">
                <a16:creationId xmlns:a16="http://schemas.microsoft.com/office/drawing/2014/main" id="{E0C4884B-7B10-D51A-2C8C-1C3DAE13F836}"/>
              </a:ext>
            </a:extLst>
          </p:cNvPr>
          <p:cNvSpPr>
            <a:spLocks noGrp="1"/>
          </p:cNvSpPr>
          <p:nvPr>
            <p:ph idx="1"/>
          </p:nvPr>
        </p:nvSpPr>
        <p:spPr>
          <a:xfrm>
            <a:off x="442266" y="2155371"/>
            <a:ext cx="3580623" cy="4284964"/>
          </a:xfrm>
        </p:spPr>
        <p:txBody>
          <a:bodyPr anchor="t">
            <a:normAutofit/>
          </a:bodyPr>
          <a:lstStyle/>
          <a:p>
            <a:r>
              <a:rPr lang="en-US" sz="2000" dirty="0"/>
              <a:t>Input for balance</a:t>
            </a:r>
          </a:p>
          <a:p>
            <a:pPr lvl="1"/>
            <a:r>
              <a:rPr lang="en-US" sz="1900" dirty="0"/>
              <a:t>Visual </a:t>
            </a:r>
            <a:r>
              <a:rPr lang="en-US" sz="1900" dirty="0" err="1"/>
              <a:t>iformation</a:t>
            </a:r>
            <a:endParaRPr lang="en-US" sz="1900" dirty="0"/>
          </a:p>
          <a:p>
            <a:pPr lvl="1"/>
            <a:r>
              <a:rPr lang="en-US" sz="1900" dirty="0"/>
              <a:t>Vestibular information</a:t>
            </a:r>
          </a:p>
          <a:p>
            <a:pPr lvl="1"/>
            <a:r>
              <a:rPr lang="en-US" sz="1900" dirty="0"/>
              <a:t>Proprioceptive information</a:t>
            </a:r>
          </a:p>
          <a:p>
            <a:pPr marL="0" indent="0">
              <a:buNone/>
            </a:pPr>
            <a:endParaRPr lang="en-US" sz="2000" dirty="0"/>
          </a:p>
          <a:p>
            <a:r>
              <a:rPr lang="en-US" sz="2000" dirty="0"/>
              <a:t>All decline with age</a:t>
            </a:r>
          </a:p>
          <a:p>
            <a:r>
              <a:rPr lang="en-US" sz="2000" dirty="0"/>
              <a:t>All components of postural sway </a:t>
            </a:r>
          </a:p>
          <a:p>
            <a:pPr marL="0" indent="0">
              <a:buNone/>
            </a:pPr>
            <a:endParaRPr lang="en-US" sz="2000" dirty="0"/>
          </a:p>
          <a:p>
            <a:r>
              <a:rPr lang="en-US" sz="2000" dirty="0"/>
              <a:t>Postural sway increases by </a:t>
            </a:r>
          </a:p>
          <a:p>
            <a:r>
              <a:rPr lang="en-US" sz="2000" dirty="0"/>
              <a:t>20 -70% with impaired vision</a:t>
            </a:r>
          </a:p>
          <a:p>
            <a:endParaRPr lang="en-US" sz="2000" dirty="0"/>
          </a:p>
          <a:p>
            <a:endParaRPr lang="en-US" sz="2000" dirty="0"/>
          </a:p>
        </p:txBody>
      </p:sp>
      <p:sp>
        <p:nvSpPr>
          <p:cNvPr id="11" name="Oval 1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8753" y="2650637"/>
            <a:ext cx="2338578"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197" y="2815229"/>
            <a:ext cx="209169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7644" y="0"/>
            <a:ext cx="3148545"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0452" y="1"/>
            <a:ext cx="3025737"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Walking%2520feet">
            <a:extLst>
              <a:ext uri="{FF2B5EF4-FFF2-40B4-BE49-F238E27FC236}">
                <a16:creationId xmlns:a16="http://schemas.microsoft.com/office/drawing/2014/main" id="{9574FBB0-C8C5-1758-F347-6BA2F32CB787}"/>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638080" y="488717"/>
            <a:ext cx="2271290" cy="1970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uman-Ears-Also-Create-Sounds-of-Their-Own-2">
            <a:extLst>
              <a:ext uri="{FF2B5EF4-FFF2-40B4-BE49-F238E27FC236}">
                <a16:creationId xmlns:a16="http://schemas.microsoft.com/office/drawing/2014/main" id="{23C95EA7-EB33-1B5D-AE3E-437A4FF381B4}"/>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777024" y="3453976"/>
            <a:ext cx="1306019" cy="160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Shape 1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6099" y="4032250"/>
            <a:ext cx="2477901"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9816" y="4197206"/>
            <a:ext cx="2354184"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See full size image">
            <a:hlinkClick r:id="rId4"/>
            <a:extLst>
              <a:ext uri="{FF2B5EF4-FFF2-40B4-BE49-F238E27FC236}">
                <a16:creationId xmlns:a16="http://schemas.microsoft.com/office/drawing/2014/main" id="{957AB004-12FF-6509-DD24-590A1D0EF966}"/>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7186612" y="5163379"/>
            <a:ext cx="1805651" cy="12138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43134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01228-9701-C8AD-FA2C-F01D46C2A48D}"/>
              </a:ext>
            </a:extLst>
          </p:cNvPr>
          <p:cNvSpPr>
            <a:spLocks noGrp="1"/>
          </p:cNvSpPr>
          <p:nvPr>
            <p:ph type="title"/>
          </p:nvPr>
        </p:nvSpPr>
        <p:spPr>
          <a:xfrm>
            <a:off x="4580199" y="251291"/>
            <a:ext cx="3985902" cy="1325563"/>
          </a:xfrm>
        </p:spPr>
        <p:txBody>
          <a:bodyPr>
            <a:normAutofit fontScale="90000"/>
          </a:bodyPr>
          <a:lstStyle/>
          <a:p>
            <a:r>
              <a:rPr lang="en-US" dirty="0"/>
              <a:t>Visual Impairment and Falls</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5" descr="falls_lg">
            <a:extLst>
              <a:ext uri="{FF2B5EF4-FFF2-40B4-BE49-F238E27FC236}">
                <a16:creationId xmlns:a16="http://schemas.microsoft.com/office/drawing/2014/main" id="{BAB5A8E2-CA40-A1A2-E7F7-C6A66839DDD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D7A8CAFF-BEB0-2B34-E47A-970FB15E6A37}"/>
              </a:ext>
            </a:extLst>
          </p:cNvPr>
          <p:cNvSpPr>
            <a:spLocks noGrp="1"/>
          </p:cNvSpPr>
          <p:nvPr>
            <p:ph idx="1"/>
          </p:nvPr>
        </p:nvSpPr>
        <p:spPr>
          <a:xfrm>
            <a:off x="4580199" y="1741040"/>
            <a:ext cx="3985908" cy="3375920"/>
          </a:xfrm>
        </p:spPr>
        <p:txBody>
          <a:bodyPr anchor="t">
            <a:normAutofit/>
          </a:bodyPr>
          <a:lstStyle/>
          <a:p>
            <a:r>
              <a:rPr lang="en-US" sz="2000" dirty="0"/>
              <a:t>80% of VI people are aged over 65 </a:t>
            </a:r>
          </a:p>
          <a:p>
            <a:r>
              <a:rPr lang="en-US" sz="2000" dirty="0"/>
              <a:t>Rate of falls in older people with VI is 1.7 times higher</a:t>
            </a:r>
          </a:p>
          <a:p>
            <a:r>
              <a:rPr lang="en-US" sz="2000" dirty="0"/>
              <a:t>Hip fractures in older people with VI are 1.3-1.9 times higher</a:t>
            </a:r>
          </a:p>
          <a:p>
            <a:endParaRPr lang="en-US" sz="2000" dirty="0"/>
          </a:p>
          <a:p>
            <a:endParaRPr lang="en-US" sz="2000" dirty="0"/>
          </a:p>
        </p:txBody>
      </p:sp>
      <p:sp>
        <p:nvSpPr>
          <p:cNvPr id="5" name="TextBox 4">
            <a:extLst>
              <a:ext uri="{FF2B5EF4-FFF2-40B4-BE49-F238E27FC236}">
                <a16:creationId xmlns:a16="http://schemas.microsoft.com/office/drawing/2014/main" id="{A23C72F1-983D-DA67-FD96-88CF114EAC9F}"/>
              </a:ext>
            </a:extLst>
          </p:cNvPr>
          <p:cNvSpPr txBox="1"/>
          <p:nvPr/>
        </p:nvSpPr>
        <p:spPr>
          <a:xfrm>
            <a:off x="95493" y="6142597"/>
            <a:ext cx="3985902" cy="584775"/>
          </a:xfrm>
          <a:prstGeom prst="rect">
            <a:avLst/>
          </a:prstGeom>
          <a:noFill/>
        </p:spPr>
        <p:txBody>
          <a:bodyPr wrap="square" rtlCol="0">
            <a:spAutoFit/>
          </a:bodyPr>
          <a:lstStyle/>
          <a:p>
            <a:r>
              <a:rPr lang="en-US" sz="1600" i="1" dirty="0" err="1"/>
              <a:t>Legood</a:t>
            </a:r>
            <a:r>
              <a:rPr lang="en-US" sz="1600" i="1" dirty="0"/>
              <a:t> et al. 2002; </a:t>
            </a:r>
            <a:r>
              <a:rPr lang="en-US" sz="1600" i="1" dirty="0" err="1"/>
              <a:t>Squirell</a:t>
            </a:r>
            <a:r>
              <a:rPr lang="en-US" sz="1600" i="1" dirty="0"/>
              <a:t> and Kenny 2005; </a:t>
            </a:r>
            <a:r>
              <a:rPr lang="en-GB" altLang="en-US" sz="1600" i="1" dirty="0"/>
              <a:t>Minassian et al 2000</a:t>
            </a:r>
          </a:p>
        </p:txBody>
      </p:sp>
      <p:pic>
        <p:nvPicPr>
          <p:cNvPr id="8" name="Picture 7">
            <a:extLst>
              <a:ext uri="{FF2B5EF4-FFF2-40B4-BE49-F238E27FC236}">
                <a16:creationId xmlns:a16="http://schemas.microsoft.com/office/drawing/2014/main" id="{8FE2425F-2615-8307-B83F-979AC137DB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9120" y="3649621"/>
            <a:ext cx="4446867" cy="2954921"/>
          </a:xfrm>
          <a:prstGeom prst="rect">
            <a:avLst/>
          </a:prstGeom>
          <a:solidFill>
            <a:schemeClr val="tx1">
              <a:lumMod val="85000"/>
            </a:schemeClr>
          </a:solidFill>
        </p:spPr>
      </p:pic>
    </p:spTree>
    <p:extLst>
      <p:ext uri="{BB962C8B-B14F-4D97-AF65-F5344CB8AC3E}">
        <p14:creationId xmlns:p14="http://schemas.microsoft.com/office/powerpoint/2010/main" val="281320616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41C6B-6630-CFFA-B5DD-B3D208D584E7}"/>
              </a:ext>
            </a:extLst>
          </p:cNvPr>
          <p:cNvSpPr>
            <a:spLocks noGrp="1"/>
          </p:cNvSpPr>
          <p:nvPr>
            <p:ph type="title"/>
          </p:nvPr>
        </p:nvSpPr>
        <p:spPr>
          <a:xfrm>
            <a:off x="571500" y="803325"/>
            <a:ext cx="3985902" cy="1325563"/>
          </a:xfrm>
        </p:spPr>
        <p:txBody>
          <a:bodyPr>
            <a:normAutofit/>
          </a:bodyPr>
          <a:lstStyle/>
          <a:p>
            <a:r>
              <a:rPr lang="en-US" dirty="0"/>
              <a:t>BSc Dissertation – Welsh 2011</a:t>
            </a:r>
          </a:p>
        </p:txBody>
      </p:sp>
      <p:sp>
        <p:nvSpPr>
          <p:cNvPr id="3" name="Content Placeholder 2">
            <a:extLst>
              <a:ext uri="{FF2B5EF4-FFF2-40B4-BE49-F238E27FC236}">
                <a16:creationId xmlns:a16="http://schemas.microsoft.com/office/drawing/2014/main" id="{60002B06-39D1-D2F1-A292-60F5A2696599}"/>
              </a:ext>
            </a:extLst>
          </p:cNvPr>
          <p:cNvSpPr>
            <a:spLocks noGrp="1"/>
          </p:cNvSpPr>
          <p:nvPr>
            <p:ph idx="1"/>
          </p:nvPr>
        </p:nvSpPr>
        <p:spPr>
          <a:xfrm>
            <a:off x="571500" y="2279018"/>
            <a:ext cx="3985907" cy="1012822"/>
          </a:xfrm>
        </p:spPr>
        <p:txBody>
          <a:bodyPr anchor="t">
            <a:normAutofit/>
          </a:bodyPr>
          <a:lstStyle/>
          <a:p>
            <a:r>
              <a:rPr lang="en-US" sz="2000" dirty="0"/>
              <a:t>N=67 (33 VIP, 34 normally sighted) aged 70-96 years attending GCU low vision clinic</a:t>
            </a:r>
          </a:p>
          <a:p>
            <a:endParaRPr lang="en-US" sz="2000" dirty="0"/>
          </a:p>
          <a:p>
            <a:endParaRPr lang="en-US" sz="2000" dirty="0"/>
          </a:p>
        </p:txBody>
      </p:sp>
      <p:sp>
        <p:nvSpPr>
          <p:cNvPr id="24583" name="Freeform: Shape 2458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85" name="Freeform: Shape 24584">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605" y="-2"/>
            <a:ext cx="4081395"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578" name="Picture 2" descr="Glasgow Caledonian University | Scotland, UK">
            <a:extLst>
              <a:ext uri="{FF2B5EF4-FFF2-40B4-BE49-F238E27FC236}">
                <a16:creationId xmlns:a16="http://schemas.microsoft.com/office/drawing/2014/main" id="{0A2407A7-F1E3-43CA-00A8-14D4BB1D0822}"/>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5913042" y="1694948"/>
            <a:ext cx="2847593" cy="16928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1A26A335-90E7-0E66-FC92-F10C887ACB74}"/>
              </a:ext>
            </a:extLst>
          </p:cNvPr>
          <p:cNvGraphicFramePr>
            <a:graphicFrameLocks noGrp="1"/>
          </p:cNvGraphicFramePr>
          <p:nvPr>
            <p:extLst>
              <p:ext uri="{D42A27DB-BD31-4B8C-83A1-F6EECF244321}">
                <p14:modId xmlns:p14="http://schemas.microsoft.com/office/powerpoint/2010/main" val="198455174"/>
              </p:ext>
            </p:extLst>
          </p:nvPr>
        </p:nvGraphicFramePr>
        <p:xfrm>
          <a:off x="728461" y="3291840"/>
          <a:ext cx="3825259" cy="2941320"/>
        </p:xfrm>
        <a:graphic>
          <a:graphicData uri="http://schemas.openxmlformats.org/drawingml/2006/table">
            <a:tbl>
              <a:tblPr firstRow="1" bandRow="1">
                <a:tableStyleId>{5C22544A-7EE6-4342-B048-85BDC9FD1C3A}</a:tableStyleId>
              </a:tblPr>
              <a:tblGrid>
                <a:gridCol w="1930467">
                  <a:extLst>
                    <a:ext uri="{9D8B030D-6E8A-4147-A177-3AD203B41FA5}">
                      <a16:colId xmlns:a16="http://schemas.microsoft.com/office/drawing/2014/main" val="2807522890"/>
                    </a:ext>
                  </a:extLst>
                </a:gridCol>
                <a:gridCol w="914400">
                  <a:extLst>
                    <a:ext uri="{9D8B030D-6E8A-4147-A177-3AD203B41FA5}">
                      <a16:colId xmlns:a16="http://schemas.microsoft.com/office/drawing/2014/main" val="4207167583"/>
                    </a:ext>
                  </a:extLst>
                </a:gridCol>
                <a:gridCol w="980392">
                  <a:extLst>
                    <a:ext uri="{9D8B030D-6E8A-4147-A177-3AD203B41FA5}">
                      <a16:colId xmlns:a16="http://schemas.microsoft.com/office/drawing/2014/main" val="3726984672"/>
                    </a:ext>
                  </a:extLst>
                </a:gridCol>
              </a:tblGrid>
              <a:tr h="370840">
                <a:tc>
                  <a:txBody>
                    <a:bodyPr/>
                    <a:lstStyle/>
                    <a:p>
                      <a:endParaRPr lang="en-US" dirty="0"/>
                    </a:p>
                  </a:txBody>
                  <a:tcPr/>
                </a:tc>
                <a:tc>
                  <a:txBody>
                    <a:bodyPr/>
                    <a:lstStyle/>
                    <a:p>
                      <a:r>
                        <a:rPr lang="en-US" dirty="0"/>
                        <a:t>VIP</a:t>
                      </a:r>
                    </a:p>
                  </a:txBody>
                  <a:tcPr/>
                </a:tc>
                <a:tc>
                  <a:txBody>
                    <a:bodyPr/>
                    <a:lstStyle/>
                    <a:p>
                      <a:r>
                        <a:rPr lang="en-US" dirty="0"/>
                        <a:t>Normal</a:t>
                      </a:r>
                    </a:p>
                  </a:txBody>
                  <a:tcPr/>
                </a:tc>
                <a:extLst>
                  <a:ext uri="{0D108BD9-81ED-4DB2-BD59-A6C34878D82A}">
                    <a16:rowId xmlns:a16="http://schemas.microsoft.com/office/drawing/2014/main" val="1620924616"/>
                  </a:ext>
                </a:extLst>
              </a:tr>
              <a:tr h="370840">
                <a:tc>
                  <a:txBody>
                    <a:bodyPr/>
                    <a:lstStyle/>
                    <a:p>
                      <a:r>
                        <a:rPr lang="en-US" dirty="0"/>
                        <a:t>Fall in last year</a:t>
                      </a:r>
                    </a:p>
                  </a:txBody>
                  <a:tcPr/>
                </a:tc>
                <a:tc>
                  <a:txBody>
                    <a:bodyPr/>
                    <a:lstStyle/>
                    <a:p>
                      <a:r>
                        <a:rPr lang="en-US" dirty="0"/>
                        <a:t>38%</a:t>
                      </a:r>
                    </a:p>
                  </a:txBody>
                  <a:tcPr/>
                </a:tc>
                <a:tc>
                  <a:txBody>
                    <a:bodyPr/>
                    <a:lstStyle/>
                    <a:p>
                      <a:r>
                        <a:rPr lang="en-US" dirty="0"/>
                        <a:t>18%</a:t>
                      </a:r>
                    </a:p>
                  </a:txBody>
                  <a:tcPr/>
                </a:tc>
                <a:extLst>
                  <a:ext uri="{0D108BD9-81ED-4DB2-BD59-A6C34878D82A}">
                    <a16:rowId xmlns:a16="http://schemas.microsoft.com/office/drawing/2014/main" val="3537662551"/>
                  </a:ext>
                </a:extLst>
              </a:tr>
              <a:tr h="370840">
                <a:tc>
                  <a:txBody>
                    <a:bodyPr/>
                    <a:lstStyle/>
                    <a:p>
                      <a:r>
                        <a:rPr lang="en-US" dirty="0"/>
                        <a:t>Fall requiring medical treatment</a:t>
                      </a:r>
                    </a:p>
                  </a:txBody>
                  <a:tcPr/>
                </a:tc>
                <a:tc>
                  <a:txBody>
                    <a:bodyPr/>
                    <a:lstStyle/>
                    <a:p>
                      <a:endParaRPr lang="en-US" dirty="0"/>
                    </a:p>
                    <a:p>
                      <a:r>
                        <a:rPr lang="en-US" dirty="0"/>
                        <a:t>44%</a:t>
                      </a:r>
                    </a:p>
                  </a:txBody>
                  <a:tcPr/>
                </a:tc>
                <a:tc>
                  <a:txBody>
                    <a:bodyPr/>
                    <a:lstStyle/>
                    <a:p>
                      <a:endParaRPr lang="en-US" dirty="0"/>
                    </a:p>
                    <a:p>
                      <a:r>
                        <a:rPr lang="en-US" dirty="0"/>
                        <a:t>25%</a:t>
                      </a:r>
                    </a:p>
                  </a:txBody>
                  <a:tcPr/>
                </a:tc>
                <a:extLst>
                  <a:ext uri="{0D108BD9-81ED-4DB2-BD59-A6C34878D82A}">
                    <a16:rowId xmlns:a16="http://schemas.microsoft.com/office/drawing/2014/main" val="2800372265"/>
                  </a:ext>
                </a:extLst>
              </a:tr>
              <a:tr h="370840">
                <a:tc>
                  <a:txBody>
                    <a:bodyPr/>
                    <a:lstStyle/>
                    <a:p>
                      <a:r>
                        <a:rPr lang="en-US" dirty="0"/>
                        <a:t>Multiple falls</a:t>
                      </a:r>
                    </a:p>
                  </a:txBody>
                  <a:tcPr/>
                </a:tc>
                <a:tc>
                  <a:txBody>
                    <a:bodyPr/>
                    <a:lstStyle/>
                    <a:p>
                      <a:r>
                        <a:rPr lang="en-US" dirty="0"/>
                        <a:t>69%</a:t>
                      </a:r>
                    </a:p>
                  </a:txBody>
                  <a:tcPr/>
                </a:tc>
                <a:tc>
                  <a:txBody>
                    <a:bodyPr/>
                    <a:lstStyle/>
                    <a:p>
                      <a:r>
                        <a:rPr lang="en-US" dirty="0"/>
                        <a:t>43%</a:t>
                      </a:r>
                    </a:p>
                  </a:txBody>
                  <a:tcPr/>
                </a:tc>
                <a:extLst>
                  <a:ext uri="{0D108BD9-81ED-4DB2-BD59-A6C34878D82A}">
                    <a16:rowId xmlns:a16="http://schemas.microsoft.com/office/drawing/2014/main" val="3378111058"/>
                  </a:ext>
                </a:extLst>
              </a:tr>
              <a:tr h="370840">
                <a:tc>
                  <a:txBody>
                    <a:bodyPr/>
                    <a:lstStyle/>
                    <a:p>
                      <a:r>
                        <a:rPr lang="en-US" dirty="0"/>
                        <a:t>Visual field defect within 20 deg of fixation in those who fell</a:t>
                      </a:r>
                    </a:p>
                  </a:txBody>
                  <a:tcPr/>
                </a:tc>
                <a:tc>
                  <a:txBody>
                    <a:bodyPr/>
                    <a:lstStyle/>
                    <a:p>
                      <a:endParaRPr lang="en-US" dirty="0"/>
                    </a:p>
                    <a:p>
                      <a:r>
                        <a:rPr lang="en-US" dirty="0"/>
                        <a:t>All</a:t>
                      </a:r>
                    </a:p>
                  </a:txBody>
                  <a:tcPr/>
                </a:tc>
                <a:tc>
                  <a:txBody>
                    <a:bodyPr/>
                    <a:lstStyle/>
                    <a:p>
                      <a:endParaRPr lang="en-US" dirty="0"/>
                    </a:p>
                    <a:p>
                      <a:r>
                        <a:rPr lang="en-US" dirty="0"/>
                        <a:t>None</a:t>
                      </a:r>
                    </a:p>
                  </a:txBody>
                  <a:tcPr/>
                </a:tc>
                <a:extLst>
                  <a:ext uri="{0D108BD9-81ED-4DB2-BD59-A6C34878D82A}">
                    <a16:rowId xmlns:a16="http://schemas.microsoft.com/office/drawing/2014/main" val="3053421223"/>
                  </a:ext>
                </a:extLst>
              </a:tr>
            </a:tbl>
          </a:graphicData>
        </a:graphic>
      </p:graphicFrame>
    </p:spTree>
    <p:extLst>
      <p:ext uri="{BB962C8B-B14F-4D97-AF65-F5344CB8AC3E}">
        <p14:creationId xmlns:p14="http://schemas.microsoft.com/office/powerpoint/2010/main" val="304214649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6411-7775-07ED-23D2-A966BD07BB7E}"/>
              </a:ext>
            </a:extLst>
          </p:cNvPr>
          <p:cNvSpPr>
            <a:spLocks noGrp="1"/>
          </p:cNvSpPr>
          <p:nvPr>
            <p:ph type="title"/>
          </p:nvPr>
        </p:nvSpPr>
        <p:spPr>
          <a:xfrm>
            <a:off x="628650" y="-37370"/>
            <a:ext cx="7886700" cy="1325563"/>
          </a:xfrm>
        </p:spPr>
        <p:txBody>
          <a:bodyPr/>
          <a:lstStyle/>
          <a:p>
            <a:r>
              <a:rPr lang="en-US" dirty="0"/>
              <a:t>Unilateral vs bilateral VI and falls</a:t>
            </a:r>
          </a:p>
        </p:txBody>
      </p:sp>
      <p:sp>
        <p:nvSpPr>
          <p:cNvPr id="6" name="Content Placeholder 5">
            <a:extLst>
              <a:ext uri="{FF2B5EF4-FFF2-40B4-BE49-F238E27FC236}">
                <a16:creationId xmlns:a16="http://schemas.microsoft.com/office/drawing/2014/main" id="{BD54B2A7-204E-972C-9013-E16D1230ABEA}"/>
              </a:ext>
            </a:extLst>
          </p:cNvPr>
          <p:cNvSpPr>
            <a:spLocks noGrp="1"/>
          </p:cNvSpPr>
          <p:nvPr>
            <p:ph idx="1"/>
          </p:nvPr>
        </p:nvSpPr>
        <p:spPr>
          <a:xfrm>
            <a:off x="0" y="1288193"/>
            <a:ext cx="9117058" cy="3550507"/>
          </a:xfrm>
        </p:spPr>
        <p:txBody>
          <a:bodyPr>
            <a:normAutofit/>
          </a:bodyPr>
          <a:lstStyle/>
          <a:p>
            <a:r>
              <a:rPr lang="en-US" sz="2000" dirty="0"/>
              <a:t>1972 people aged 60+ 6 year follow up after visual acuity screening, Singapore</a:t>
            </a:r>
          </a:p>
          <a:p>
            <a:r>
              <a:rPr lang="en-US" sz="2000" dirty="0"/>
              <a:t>the majority of VI was correctable (unoperated cataract and under corrected refractive error)</a:t>
            </a:r>
          </a:p>
          <a:p>
            <a:r>
              <a:rPr lang="en-US" sz="2000" dirty="0"/>
              <a:t>baseline bilateral (OR 1.79), moderate-severe VI in one eye and mild VI in the other (OR 1.58) but not unilateral VI conferred a greater likelihood of incident fall</a:t>
            </a:r>
          </a:p>
          <a:p>
            <a:r>
              <a:rPr lang="en-US" sz="2000" dirty="0"/>
              <a:t>Unilateral mild VI (OR 2.34) and any form of bilateral VI (OR 2.46 to 4.32) increased the odds of recurrent falls</a:t>
            </a:r>
          </a:p>
          <a:p>
            <a:r>
              <a:rPr lang="en-US" sz="2000" dirty="0"/>
              <a:t>Even mild unilateral VI conferred substantially higher odds of recurring falls</a:t>
            </a:r>
          </a:p>
          <a:p>
            <a:r>
              <a:rPr lang="en-US" sz="2000" dirty="0"/>
              <a:t>VI caused by correctable (OR 2.02) and uncorrectable (OR 3.09) eye conditions were both associated with greater odds of incident frequent falls</a:t>
            </a:r>
          </a:p>
          <a:p>
            <a:endParaRPr lang="en-US" sz="2000" dirty="0"/>
          </a:p>
        </p:txBody>
      </p:sp>
      <p:sp>
        <p:nvSpPr>
          <p:cNvPr id="7" name="TextBox 6">
            <a:extLst>
              <a:ext uri="{FF2B5EF4-FFF2-40B4-BE49-F238E27FC236}">
                <a16:creationId xmlns:a16="http://schemas.microsoft.com/office/drawing/2014/main" id="{8AE30ADD-17E5-01AC-DAC4-15A3BFB587ED}"/>
              </a:ext>
            </a:extLst>
          </p:cNvPr>
          <p:cNvSpPr txBox="1"/>
          <p:nvPr/>
        </p:nvSpPr>
        <p:spPr>
          <a:xfrm>
            <a:off x="4781006" y="6265988"/>
            <a:ext cx="3985902" cy="338554"/>
          </a:xfrm>
          <a:prstGeom prst="rect">
            <a:avLst/>
          </a:prstGeom>
          <a:noFill/>
        </p:spPr>
        <p:txBody>
          <a:bodyPr wrap="square" rtlCol="0">
            <a:spAutoFit/>
          </a:bodyPr>
          <a:lstStyle/>
          <a:p>
            <a:pPr algn="r"/>
            <a:r>
              <a:rPr lang="en-US" sz="1600" i="1" dirty="0"/>
              <a:t>Gupta et al. BJO 2022</a:t>
            </a:r>
          </a:p>
        </p:txBody>
      </p:sp>
      <p:pic>
        <p:nvPicPr>
          <p:cNvPr id="64514" name="Picture 2" descr="Cataracts - Symptoms and causes - Mayo Clinic">
            <a:extLst>
              <a:ext uri="{FF2B5EF4-FFF2-40B4-BE49-F238E27FC236}">
                <a16:creationId xmlns:a16="http://schemas.microsoft.com/office/drawing/2014/main" id="{89980D1E-0444-33DE-CA17-54A76600F5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6395" y="4838700"/>
            <a:ext cx="4013200"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9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543" name="Rectangle 6554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A14CDE-3175-75CF-8EA0-4A8A1F03FA06}"/>
              </a:ext>
            </a:extLst>
          </p:cNvPr>
          <p:cNvSpPr>
            <a:spLocks noGrp="1"/>
          </p:cNvSpPr>
          <p:nvPr>
            <p:ph type="title"/>
          </p:nvPr>
        </p:nvSpPr>
        <p:spPr>
          <a:xfrm>
            <a:off x="352697" y="426906"/>
            <a:ext cx="3945731" cy="709563"/>
          </a:xfrm>
        </p:spPr>
        <p:txBody>
          <a:bodyPr anchor="t">
            <a:normAutofit fontScale="90000"/>
          </a:bodyPr>
          <a:lstStyle/>
          <a:p>
            <a:r>
              <a:rPr lang="en-US" sz="3500" dirty="0">
                <a:solidFill>
                  <a:schemeClr val="bg1"/>
                </a:solidFill>
              </a:rPr>
              <a:t>Dual sensory loss and where you live</a:t>
            </a:r>
          </a:p>
        </p:txBody>
      </p:sp>
      <p:sp>
        <p:nvSpPr>
          <p:cNvPr id="3" name="Content Placeholder 2">
            <a:extLst>
              <a:ext uri="{FF2B5EF4-FFF2-40B4-BE49-F238E27FC236}">
                <a16:creationId xmlns:a16="http://schemas.microsoft.com/office/drawing/2014/main" id="{476D0453-DBAE-09B8-3CDA-4511D7667CAD}"/>
              </a:ext>
            </a:extLst>
          </p:cNvPr>
          <p:cNvSpPr>
            <a:spLocks noGrp="1"/>
          </p:cNvSpPr>
          <p:nvPr>
            <p:ph idx="1"/>
          </p:nvPr>
        </p:nvSpPr>
        <p:spPr>
          <a:xfrm>
            <a:off x="169817" y="1672046"/>
            <a:ext cx="4402183" cy="4759048"/>
          </a:xfrm>
        </p:spPr>
        <p:txBody>
          <a:bodyPr>
            <a:noAutofit/>
          </a:bodyPr>
          <a:lstStyle/>
          <a:p>
            <a:r>
              <a:rPr lang="en-US" sz="2000" dirty="0">
                <a:solidFill>
                  <a:schemeClr val="bg1">
                    <a:alpha val="80000"/>
                  </a:schemeClr>
                </a:solidFill>
              </a:rPr>
              <a:t>166 people 65+ with and without VI. Age matched case control study</a:t>
            </a:r>
          </a:p>
          <a:p>
            <a:r>
              <a:rPr lang="en-US" sz="2000" dirty="0">
                <a:solidFill>
                  <a:schemeClr val="bg1">
                    <a:alpha val="80000"/>
                  </a:schemeClr>
                </a:solidFill>
              </a:rPr>
              <a:t>Increased risk of experiencing a fall with reduced visual function (OR 3.49</a:t>
            </a:r>
          </a:p>
          <a:p>
            <a:r>
              <a:rPr lang="en-US" sz="2000" dirty="0">
                <a:solidFill>
                  <a:schemeClr val="bg1">
                    <a:alpha val="80000"/>
                  </a:schemeClr>
                </a:solidFill>
              </a:rPr>
              <a:t>Specifically impaired stereoacuity worse than 85” of arc (OR 3.4) and reduced (by 0.15 log unit) high spatial frequency CS (18 </a:t>
            </a:r>
            <a:r>
              <a:rPr lang="en-US" sz="2000" dirty="0" err="1">
                <a:solidFill>
                  <a:schemeClr val="bg1">
                    <a:alpha val="80000"/>
                  </a:schemeClr>
                </a:solidFill>
              </a:rPr>
              <a:t>cpd</a:t>
            </a:r>
            <a:r>
              <a:rPr lang="en-US" sz="2000" dirty="0">
                <a:solidFill>
                  <a:schemeClr val="bg1">
                    <a:alpha val="80000"/>
                  </a:schemeClr>
                </a:solidFill>
              </a:rPr>
              <a:t>) (OR 1.40)</a:t>
            </a:r>
          </a:p>
          <a:p>
            <a:r>
              <a:rPr lang="en-US" sz="2000" dirty="0">
                <a:solidFill>
                  <a:schemeClr val="bg1">
                    <a:alpha val="80000"/>
                  </a:schemeClr>
                </a:solidFill>
              </a:rPr>
              <a:t>If also have a hearing impairment then OR 3.18</a:t>
            </a:r>
          </a:p>
          <a:p>
            <a:r>
              <a:rPr lang="en-US" sz="2000" dirty="0">
                <a:solidFill>
                  <a:schemeClr val="bg1">
                    <a:alpha val="80000"/>
                  </a:schemeClr>
                </a:solidFill>
              </a:rPr>
              <a:t>The risk </a:t>
            </a:r>
            <a:r>
              <a:rPr lang="en-US" sz="2000" b="1" dirty="0">
                <a:solidFill>
                  <a:schemeClr val="bg1">
                    <a:alpha val="80000"/>
                  </a:schemeClr>
                </a:solidFill>
              </a:rPr>
              <a:t>decreases</a:t>
            </a:r>
            <a:r>
              <a:rPr lang="en-US" sz="2000" dirty="0">
                <a:solidFill>
                  <a:schemeClr val="bg1">
                    <a:alpha val="80000"/>
                  </a:schemeClr>
                </a:solidFill>
              </a:rPr>
              <a:t> with living in a less deprived area (OR 0.74), or </a:t>
            </a:r>
            <a:r>
              <a:rPr lang="en-US" sz="2000" dirty="0" err="1">
                <a:solidFill>
                  <a:schemeClr val="bg1">
                    <a:alpha val="80000"/>
                  </a:schemeClr>
                </a:solidFill>
              </a:rPr>
              <a:t>socialising</a:t>
            </a:r>
            <a:r>
              <a:rPr lang="en-US" sz="2000" dirty="0">
                <a:solidFill>
                  <a:schemeClr val="bg1">
                    <a:alpha val="80000"/>
                  </a:schemeClr>
                </a:solidFill>
              </a:rPr>
              <a:t> more out of the home (OR 0.75)</a:t>
            </a:r>
          </a:p>
        </p:txBody>
      </p:sp>
      <p:pic>
        <p:nvPicPr>
          <p:cNvPr id="65538" name="Picture 2" descr="4 Ways Dual Sensory Loss Can Take Years Off Your Life - Hearing Unlimited">
            <a:extLst>
              <a:ext uri="{FF2B5EF4-FFF2-40B4-BE49-F238E27FC236}">
                <a16:creationId xmlns:a16="http://schemas.microsoft.com/office/drawing/2014/main" id="{DC275677-E1FF-B51B-3D47-2DC80CC7205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72000" y="823887"/>
            <a:ext cx="3945731" cy="464502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65545" name="Group 65544">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65546" name="Freeform: Shape 65545">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547" name="Freeform: Shape 65546">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EF110524-EE7F-811C-C56D-6CC39326A059}"/>
              </a:ext>
            </a:extLst>
          </p:cNvPr>
          <p:cNvSpPr txBox="1"/>
          <p:nvPr/>
        </p:nvSpPr>
        <p:spPr>
          <a:xfrm>
            <a:off x="4781006" y="6265988"/>
            <a:ext cx="3985902" cy="338554"/>
          </a:xfrm>
          <a:prstGeom prst="rect">
            <a:avLst/>
          </a:prstGeom>
          <a:noFill/>
        </p:spPr>
        <p:txBody>
          <a:bodyPr wrap="square" rtlCol="0">
            <a:spAutoFit/>
          </a:bodyPr>
          <a:lstStyle/>
          <a:p>
            <a:pPr algn="r"/>
            <a:r>
              <a:rPr lang="en-US" sz="1600" i="1" dirty="0">
                <a:solidFill>
                  <a:schemeClr val="bg1"/>
                </a:solidFill>
              </a:rPr>
              <a:t>Mehta et al. BMC </a:t>
            </a:r>
            <a:r>
              <a:rPr lang="en-US" sz="1600" i="1" dirty="0" err="1">
                <a:solidFill>
                  <a:schemeClr val="bg1"/>
                </a:solidFill>
              </a:rPr>
              <a:t>Geriatr</a:t>
            </a:r>
            <a:r>
              <a:rPr lang="en-US" sz="1600" i="1" dirty="0">
                <a:solidFill>
                  <a:schemeClr val="bg1"/>
                </a:solidFill>
              </a:rPr>
              <a:t> 2022</a:t>
            </a:r>
          </a:p>
        </p:txBody>
      </p:sp>
    </p:spTree>
    <p:extLst>
      <p:ext uri="{BB962C8B-B14F-4D97-AF65-F5344CB8AC3E}">
        <p14:creationId xmlns:p14="http://schemas.microsoft.com/office/powerpoint/2010/main" val="1659876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C23E-5FAF-4C4B-6D38-A80AEF285771}"/>
              </a:ext>
            </a:extLst>
          </p:cNvPr>
          <p:cNvSpPr>
            <a:spLocks noGrp="1"/>
          </p:cNvSpPr>
          <p:nvPr>
            <p:ph type="title"/>
          </p:nvPr>
        </p:nvSpPr>
        <p:spPr>
          <a:xfrm>
            <a:off x="4675746" y="333062"/>
            <a:ext cx="4206914" cy="1325563"/>
          </a:xfrm>
        </p:spPr>
        <p:txBody>
          <a:bodyPr>
            <a:normAutofit/>
          </a:bodyPr>
          <a:lstStyle/>
          <a:p>
            <a:r>
              <a:rPr lang="en-US" dirty="0"/>
              <a:t>Dual Sensory Loss</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4 Ways Dual Sensory Loss Can Take Years Off Your Life - Hearing Unlimited">
            <a:extLst>
              <a:ext uri="{FF2B5EF4-FFF2-40B4-BE49-F238E27FC236}">
                <a16:creationId xmlns:a16="http://schemas.microsoft.com/office/drawing/2014/main" id="{6B3E3A08-4755-BF10-8A9A-B6751DD6FEB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B9C5212-F410-8F26-9C4C-BEBC64799879}"/>
              </a:ext>
            </a:extLst>
          </p:cNvPr>
          <p:cNvSpPr>
            <a:spLocks noGrp="1"/>
          </p:cNvSpPr>
          <p:nvPr>
            <p:ph idx="1"/>
          </p:nvPr>
        </p:nvSpPr>
        <p:spPr>
          <a:xfrm>
            <a:off x="4675746" y="2279018"/>
            <a:ext cx="4206914" cy="4121782"/>
          </a:xfrm>
        </p:spPr>
        <p:txBody>
          <a:bodyPr anchor="t">
            <a:normAutofit fontScale="92500" lnSpcReduction="10000"/>
          </a:bodyPr>
          <a:lstStyle/>
          <a:p>
            <a:r>
              <a:rPr lang="en-US" sz="2000" dirty="0"/>
              <a:t>7,623 Chinese adults aged 45+</a:t>
            </a:r>
          </a:p>
          <a:p>
            <a:r>
              <a:rPr lang="en-US" sz="2000" dirty="0"/>
              <a:t>7 year follow up on falls</a:t>
            </a:r>
          </a:p>
          <a:p>
            <a:r>
              <a:rPr lang="en-US" sz="2000" dirty="0"/>
              <a:t>Vision Loss leading to falls OR 1.30</a:t>
            </a:r>
          </a:p>
          <a:p>
            <a:r>
              <a:rPr lang="en-US" sz="2000" dirty="0"/>
              <a:t>Hearing Loss leading to falls OR 1.50</a:t>
            </a:r>
          </a:p>
          <a:p>
            <a:r>
              <a:rPr lang="en-US" sz="2000" dirty="0"/>
              <a:t>Dual Sensory Loss leading to falls OR 2.06</a:t>
            </a:r>
          </a:p>
          <a:p>
            <a:endParaRPr lang="en-US" sz="2000" dirty="0"/>
          </a:p>
          <a:p>
            <a:r>
              <a:rPr lang="en-US" sz="2000" dirty="0"/>
              <a:t>50, 986 European adults aged 50+</a:t>
            </a:r>
          </a:p>
          <a:p>
            <a:r>
              <a:rPr lang="en-US" sz="2000" dirty="0"/>
              <a:t>3 year follow up on falls</a:t>
            </a:r>
          </a:p>
          <a:p>
            <a:r>
              <a:rPr lang="en-US" sz="2000" dirty="0"/>
              <a:t>Subjective vision impairment OR 1.19</a:t>
            </a:r>
          </a:p>
          <a:p>
            <a:r>
              <a:rPr lang="en-US" sz="2000" dirty="0"/>
              <a:t>Subjective Dual Sensory impairment OR 1.33</a:t>
            </a:r>
          </a:p>
        </p:txBody>
      </p:sp>
      <p:sp>
        <p:nvSpPr>
          <p:cNvPr id="5" name="TextBox 4">
            <a:extLst>
              <a:ext uri="{FF2B5EF4-FFF2-40B4-BE49-F238E27FC236}">
                <a16:creationId xmlns:a16="http://schemas.microsoft.com/office/drawing/2014/main" id="{ABA86D74-5CB0-B130-907F-A8D4B5163403}"/>
              </a:ext>
            </a:extLst>
          </p:cNvPr>
          <p:cNvSpPr txBox="1"/>
          <p:nvPr/>
        </p:nvSpPr>
        <p:spPr>
          <a:xfrm>
            <a:off x="130629" y="6135359"/>
            <a:ext cx="3032314" cy="584775"/>
          </a:xfrm>
          <a:prstGeom prst="rect">
            <a:avLst/>
          </a:prstGeom>
          <a:noFill/>
        </p:spPr>
        <p:txBody>
          <a:bodyPr wrap="square" rtlCol="0">
            <a:spAutoFit/>
          </a:bodyPr>
          <a:lstStyle/>
          <a:p>
            <a:pPr algn="r"/>
            <a:r>
              <a:rPr lang="en-US" sz="1600" i="1" dirty="0"/>
              <a:t>Zhou et al. Front Med 2022; </a:t>
            </a:r>
          </a:p>
          <a:p>
            <a:pPr algn="r"/>
            <a:r>
              <a:rPr lang="en-US" sz="1600" i="1" dirty="0" err="1"/>
              <a:t>Ogliari</a:t>
            </a:r>
            <a:r>
              <a:rPr lang="en-US" sz="1600" i="1" dirty="0"/>
              <a:t> et al. </a:t>
            </a:r>
            <a:r>
              <a:rPr lang="en-US" sz="1600" i="1" dirty="0" err="1"/>
              <a:t>Eur</a:t>
            </a:r>
            <a:r>
              <a:rPr lang="en-US" sz="1600" i="1" dirty="0"/>
              <a:t> </a:t>
            </a:r>
            <a:r>
              <a:rPr lang="en-US" sz="1600" i="1" dirty="0" err="1"/>
              <a:t>Geriatr</a:t>
            </a:r>
            <a:r>
              <a:rPr lang="en-US" sz="1600" i="1" dirty="0"/>
              <a:t> Med 2021</a:t>
            </a:r>
          </a:p>
        </p:txBody>
      </p:sp>
    </p:spTree>
    <p:extLst>
      <p:ext uri="{BB962C8B-B14F-4D97-AF65-F5344CB8AC3E}">
        <p14:creationId xmlns:p14="http://schemas.microsoft.com/office/powerpoint/2010/main" val="156520108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5" name="Rectangle 686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97513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39603C-8F68-2944-574A-DC9374216119}"/>
              </a:ext>
            </a:extLst>
          </p:cNvPr>
          <p:cNvSpPr>
            <a:spLocks noGrp="1"/>
          </p:cNvSpPr>
          <p:nvPr>
            <p:ph type="title"/>
          </p:nvPr>
        </p:nvSpPr>
        <p:spPr>
          <a:xfrm>
            <a:off x="393192" y="491260"/>
            <a:ext cx="4945641" cy="1625210"/>
          </a:xfrm>
        </p:spPr>
        <p:txBody>
          <a:bodyPr>
            <a:normAutofit/>
          </a:bodyPr>
          <a:lstStyle/>
          <a:p>
            <a:r>
              <a:rPr lang="en-US">
                <a:solidFill>
                  <a:srgbClr val="FFFFFF"/>
                </a:solidFill>
              </a:rPr>
              <a:t>Fear of falling with AMD</a:t>
            </a:r>
          </a:p>
        </p:txBody>
      </p:sp>
      <p:pic>
        <p:nvPicPr>
          <p:cNvPr id="68610" name="Picture 2" descr="Macular Degeneration Symptoms, Causes, and Treatment">
            <a:extLst>
              <a:ext uri="{FF2B5EF4-FFF2-40B4-BE49-F238E27FC236}">
                <a16:creationId xmlns:a16="http://schemas.microsoft.com/office/drawing/2014/main" id="{D69E5492-E983-AFC9-D1B7-242D0247396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5660" y="2454903"/>
            <a:ext cx="5293729" cy="4080254"/>
          </a:xfrm>
          <a:prstGeom prst="rect">
            <a:avLst/>
          </a:prstGeom>
          <a:noFill/>
          <a:extLst>
            <a:ext uri="{909E8E84-426E-40DD-AFC4-6F175D3DCCD1}">
              <a14:hiddenFill xmlns:a14="http://schemas.microsoft.com/office/drawing/2010/main">
                <a:solidFill>
                  <a:srgbClr val="FFFFFF"/>
                </a:solidFill>
              </a14:hiddenFill>
            </a:ext>
          </a:extLst>
        </p:spPr>
      </p:pic>
      <p:sp>
        <p:nvSpPr>
          <p:cNvPr id="68617" name="Rectangle 686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37EB77C-1293-1553-4D49-F9565745882F}"/>
              </a:ext>
            </a:extLst>
          </p:cNvPr>
          <p:cNvSpPr>
            <a:spLocks noGrp="1"/>
          </p:cNvSpPr>
          <p:nvPr>
            <p:ph idx="1"/>
          </p:nvPr>
        </p:nvSpPr>
        <p:spPr>
          <a:xfrm>
            <a:off x="6021989" y="917725"/>
            <a:ext cx="2568554" cy="3758778"/>
          </a:xfrm>
        </p:spPr>
        <p:txBody>
          <a:bodyPr anchor="ctr">
            <a:normAutofit/>
          </a:bodyPr>
          <a:lstStyle/>
          <a:p>
            <a:r>
              <a:rPr lang="en-US" sz="2000" dirty="0">
                <a:solidFill>
                  <a:srgbClr val="FFFFFF"/>
                </a:solidFill>
              </a:rPr>
              <a:t>133 Australian people, 77 with AMD and 56 without</a:t>
            </a:r>
          </a:p>
          <a:p>
            <a:r>
              <a:rPr lang="en-US" sz="2000" dirty="0">
                <a:solidFill>
                  <a:srgbClr val="FFFFFF"/>
                </a:solidFill>
              </a:rPr>
              <a:t>Concern about falling scores higher in AMD</a:t>
            </a:r>
          </a:p>
          <a:p>
            <a:r>
              <a:rPr lang="en-US" sz="2000" dirty="0">
                <a:solidFill>
                  <a:srgbClr val="FFFFFF"/>
                </a:solidFill>
              </a:rPr>
              <a:t>Greater concern seen in those with reduced contrast sensitivity</a:t>
            </a:r>
          </a:p>
        </p:txBody>
      </p:sp>
      <p:sp>
        <p:nvSpPr>
          <p:cNvPr id="4" name="TextBox 3">
            <a:extLst>
              <a:ext uri="{FF2B5EF4-FFF2-40B4-BE49-F238E27FC236}">
                <a16:creationId xmlns:a16="http://schemas.microsoft.com/office/drawing/2014/main" id="{1342CC99-2F3D-3D91-5530-E26892CBC37C}"/>
              </a:ext>
            </a:extLst>
          </p:cNvPr>
          <p:cNvSpPr txBox="1"/>
          <p:nvPr/>
        </p:nvSpPr>
        <p:spPr>
          <a:xfrm>
            <a:off x="6021989" y="5860789"/>
            <a:ext cx="2678056" cy="584775"/>
          </a:xfrm>
          <a:prstGeom prst="rect">
            <a:avLst/>
          </a:prstGeom>
          <a:noFill/>
        </p:spPr>
        <p:txBody>
          <a:bodyPr wrap="square" rtlCol="0">
            <a:spAutoFit/>
          </a:bodyPr>
          <a:lstStyle/>
          <a:p>
            <a:pPr algn="r"/>
            <a:r>
              <a:rPr lang="en-US" sz="1600" i="1" dirty="0">
                <a:solidFill>
                  <a:schemeClr val="bg1"/>
                </a:solidFill>
              </a:rPr>
              <a:t>White et al. </a:t>
            </a:r>
            <a:r>
              <a:rPr lang="en-US" sz="1600" i="1" dirty="0" err="1">
                <a:solidFill>
                  <a:schemeClr val="bg1"/>
                </a:solidFill>
              </a:rPr>
              <a:t>Opthalmic</a:t>
            </a:r>
            <a:r>
              <a:rPr lang="en-US" sz="1600" i="1" dirty="0">
                <a:solidFill>
                  <a:schemeClr val="bg1"/>
                </a:solidFill>
              </a:rPr>
              <a:t> </a:t>
            </a:r>
            <a:r>
              <a:rPr lang="en-US" sz="1600" i="1" dirty="0" err="1">
                <a:solidFill>
                  <a:schemeClr val="bg1"/>
                </a:solidFill>
              </a:rPr>
              <a:t>Physiol</a:t>
            </a:r>
            <a:r>
              <a:rPr lang="en-US" sz="1600" i="1" dirty="0">
                <a:solidFill>
                  <a:schemeClr val="bg1"/>
                </a:solidFill>
              </a:rPr>
              <a:t> </a:t>
            </a:r>
            <a:r>
              <a:rPr lang="en-US" sz="1600" i="1" dirty="0" err="1">
                <a:solidFill>
                  <a:schemeClr val="bg1"/>
                </a:solidFill>
              </a:rPr>
              <a:t>Opt</a:t>
            </a:r>
            <a:r>
              <a:rPr lang="en-US" sz="1600" i="1" dirty="0">
                <a:solidFill>
                  <a:schemeClr val="bg1"/>
                </a:solidFill>
              </a:rPr>
              <a:t> 2021</a:t>
            </a:r>
          </a:p>
        </p:txBody>
      </p:sp>
    </p:spTree>
    <p:extLst>
      <p:ext uri="{BB962C8B-B14F-4D97-AF65-F5344CB8AC3E}">
        <p14:creationId xmlns:p14="http://schemas.microsoft.com/office/powerpoint/2010/main" val="2577290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207"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C282AF-F660-62C9-64F5-818FABF25054}"/>
              </a:ext>
            </a:extLst>
          </p:cNvPr>
          <p:cNvSpPr>
            <a:spLocks noGrp="1"/>
          </p:cNvSpPr>
          <p:nvPr>
            <p:ph type="title"/>
          </p:nvPr>
        </p:nvSpPr>
        <p:spPr>
          <a:xfrm>
            <a:off x="630935" y="474146"/>
            <a:ext cx="7886695" cy="1197864"/>
          </a:xfrm>
        </p:spPr>
        <p:txBody>
          <a:bodyPr>
            <a:normAutofit/>
          </a:bodyPr>
          <a:lstStyle/>
          <a:p>
            <a:r>
              <a:rPr lang="en-US" dirty="0"/>
              <a:t>Missing that step</a:t>
            </a:r>
          </a:p>
        </p:txBody>
      </p:sp>
      <p:sp>
        <p:nvSpPr>
          <p:cNvPr id="8208"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585216"/>
            <a:ext cx="6858"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7 Causes of Falls in the Elderly - AgingCare.com">
            <a:extLst>
              <a:ext uri="{FF2B5EF4-FFF2-40B4-BE49-F238E27FC236}">
                <a16:creationId xmlns:a16="http://schemas.microsoft.com/office/drawing/2014/main" id="{AA3D36BA-E853-2FAA-2A2A-C027F88CD89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6364" y="2002117"/>
            <a:ext cx="4661846" cy="41715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A577D21-DD41-D54C-1242-CE855DBE8D7C}"/>
              </a:ext>
            </a:extLst>
          </p:cNvPr>
          <p:cNvSpPr>
            <a:spLocks noGrp="1"/>
          </p:cNvSpPr>
          <p:nvPr>
            <p:ph idx="1"/>
          </p:nvPr>
        </p:nvSpPr>
        <p:spPr>
          <a:xfrm>
            <a:off x="5649984" y="1999578"/>
            <a:ext cx="3491730" cy="4171568"/>
          </a:xfrm>
        </p:spPr>
        <p:txBody>
          <a:bodyPr anchor="ctr">
            <a:normAutofit lnSpcReduction="10000"/>
          </a:bodyPr>
          <a:lstStyle/>
          <a:p>
            <a:pPr marL="517525" lvl="1" indent="-285750" eaLnBrk="1" hangingPunct="1">
              <a:lnSpc>
                <a:spcPct val="90000"/>
              </a:lnSpc>
            </a:pPr>
            <a:r>
              <a:rPr lang="en-GB" altLang="en-US" sz="2000" dirty="0">
                <a:ea typeface="ＭＳ Ｐゴシック" panose="020B0600070205080204" pitchFamily="34" charset="-128"/>
              </a:rPr>
              <a:t>Loss of central vision </a:t>
            </a:r>
          </a:p>
          <a:p>
            <a:pPr marL="517525" lvl="1" indent="-285750" eaLnBrk="1" hangingPunct="1">
              <a:lnSpc>
                <a:spcPct val="90000"/>
              </a:lnSpc>
            </a:pPr>
            <a:r>
              <a:rPr lang="en-GB" altLang="en-US" sz="2000" dirty="0">
                <a:ea typeface="ＭＳ Ｐゴシック" panose="020B0600070205080204" pitchFamily="34" charset="-128"/>
              </a:rPr>
              <a:t>Loss of peripheral vision / reduced visual field</a:t>
            </a:r>
          </a:p>
          <a:p>
            <a:pPr marL="517525" lvl="1" indent="-285750" eaLnBrk="1" hangingPunct="1">
              <a:lnSpc>
                <a:spcPct val="90000"/>
              </a:lnSpc>
            </a:pPr>
            <a:r>
              <a:rPr lang="en-GB" altLang="en-US" sz="2000" dirty="0">
                <a:ea typeface="ＭＳ Ｐゴシック" panose="020B0600070205080204" pitchFamily="34" charset="-128"/>
              </a:rPr>
              <a:t>Patchy vision</a:t>
            </a:r>
          </a:p>
          <a:p>
            <a:pPr marL="517525" lvl="1" indent="-285750" eaLnBrk="1" hangingPunct="1">
              <a:lnSpc>
                <a:spcPct val="90000"/>
              </a:lnSpc>
            </a:pPr>
            <a:r>
              <a:rPr lang="en-GB" altLang="en-US" sz="2000" dirty="0">
                <a:ea typeface="ＭＳ Ｐゴシック" panose="020B0600070205080204" pitchFamily="34" charset="-128"/>
              </a:rPr>
              <a:t>Poor visual acuity</a:t>
            </a:r>
          </a:p>
          <a:p>
            <a:pPr marL="517525" lvl="1" indent="-285750" eaLnBrk="1" hangingPunct="1">
              <a:lnSpc>
                <a:spcPct val="90000"/>
              </a:lnSpc>
            </a:pPr>
            <a:r>
              <a:rPr lang="en-GB" altLang="en-US" sz="2000" dirty="0">
                <a:ea typeface="ＭＳ Ｐゴシック" panose="020B0600070205080204" pitchFamily="34" charset="-128"/>
              </a:rPr>
              <a:t>Poor contrast sensitivity</a:t>
            </a:r>
          </a:p>
          <a:p>
            <a:pPr marL="517525" lvl="1" indent="-285750" eaLnBrk="1" hangingPunct="1">
              <a:lnSpc>
                <a:spcPct val="90000"/>
              </a:lnSpc>
            </a:pPr>
            <a:r>
              <a:rPr lang="en-GB" altLang="en-US" sz="2000" dirty="0">
                <a:ea typeface="ＭＳ Ｐゴシック" panose="020B0600070205080204" pitchFamily="34" charset="-128"/>
              </a:rPr>
              <a:t>Loss of colour awareness</a:t>
            </a:r>
          </a:p>
          <a:p>
            <a:pPr marL="517525" lvl="1" indent="-285750" eaLnBrk="1" hangingPunct="1">
              <a:lnSpc>
                <a:spcPct val="90000"/>
              </a:lnSpc>
            </a:pPr>
            <a:r>
              <a:rPr lang="en-GB" altLang="en-US" sz="2000" dirty="0">
                <a:ea typeface="ＭＳ Ｐゴシック" panose="020B0600070205080204" pitchFamily="34" charset="-128"/>
              </a:rPr>
              <a:t>Loss of depth perception</a:t>
            </a:r>
          </a:p>
          <a:p>
            <a:pPr marL="517525" lvl="1" indent="-285750" eaLnBrk="1" hangingPunct="1">
              <a:lnSpc>
                <a:spcPct val="90000"/>
              </a:lnSpc>
            </a:pPr>
            <a:r>
              <a:rPr lang="en-GB" altLang="en-US" sz="2000" dirty="0">
                <a:ea typeface="ＭＳ Ｐゴシック" panose="020B0600070205080204" pitchFamily="34" charset="-128"/>
              </a:rPr>
              <a:t>Discomfort in bright light or glare</a:t>
            </a:r>
          </a:p>
          <a:p>
            <a:pPr marL="517525" lvl="1" indent="-285750" eaLnBrk="1" hangingPunct="1">
              <a:lnSpc>
                <a:spcPct val="90000"/>
              </a:lnSpc>
            </a:pPr>
            <a:r>
              <a:rPr lang="en-GB" altLang="en-US" sz="2000" dirty="0">
                <a:ea typeface="ＭＳ Ｐゴシック" panose="020B0600070205080204" pitchFamily="34" charset="-128"/>
              </a:rPr>
              <a:t>Poor light dark adaptation</a:t>
            </a:r>
          </a:p>
          <a:p>
            <a:pPr marL="517525" lvl="1" indent="-285750" eaLnBrk="1" hangingPunct="1">
              <a:lnSpc>
                <a:spcPct val="90000"/>
              </a:lnSpc>
            </a:pPr>
            <a:endParaRPr lang="en-GB" altLang="en-US" sz="2000" dirty="0">
              <a:ea typeface="ＭＳ Ｐゴシック" panose="020B0600070205080204" pitchFamily="34" charset="-128"/>
            </a:endParaRPr>
          </a:p>
          <a:p>
            <a:pPr marL="231775" lvl="1" indent="0" eaLnBrk="1" hangingPunct="1">
              <a:lnSpc>
                <a:spcPct val="90000"/>
              </a:lnSpc>
              <a:buNone/>
            </a:pPr>
            <a:r>
              <a:rPr lang="en-GB" altLang="en-US" sz="2000" dirty="0">
                <a:ea typeface="ＭＳ Ｐゴシック" panose="020B0600070205080204" pitchFamily="34" charset="-128"/>
              </a:rPr>
              <a:t>Or combinations of the above</a:t>
            </a:r>
          </a:p>
          <a:p>
            <a:pPr marL="0" indent="0">
              <a:buNone/>
            </a:pPr>
            <a:endParaRPr lang="en-US" sz="1700" dirty="0"/>
          </a:p>
        </p:txBody>
      </p:sp>
      <p:sp>
        <p:nvSpPr>
          <p:cNvPr id="4" name="TextBox 3">
            <a:extLst>
              <a:ext uri="{FF2B5EF4-FFF2-40B4-BE49-F238E27FC236}">
                <a16:creationId xmlns:a16="http://schemas.microsoft.com/office/drawing/2014/main" id="{E2ABCBA9-7553-DC52-5DC1-5CF7228B2FB2}"/>
              </a:ext>
            </a:extLst>
          </p:cNvPr>
          <p:cNvSpPr txBox="1"/>
          <p:nvPr/>
        </p:nvSpPr>
        <p:spPr>
          <a:xfrm>
            <a:off x="5649984" y="6345296"/>
            <a:ext cx="3245822" cy="338554"/>
          </a:xfrm>
          <a:prstGeom prst="rect">
            <a:avLst/>
          </a:prstGeom>
          <a:noFill/>
        </p:spPr>
        <p:txBody>
          <a:bodyPr wrap="square" rtlCol="0">
            <a:spAutoFit/>
          </a:bodyPr>
          <a:lstStyle/>
          <a:p>
            <a:r>
              <a:rPr lang="en-US" sz="1600" i="1" dirty="0"/>
              <a:t>Lord et al. 2007, Freeman et al. 2007 </a:t>
            </a:r>
          </a:p>
        </p:txBody>
      </p:sp>
    </p:spTree>
    <p:extLst>
      <p:ext uri="{BB962C8B-B14F-4D97-AF65-F5344CB8AC3E}">
        <p14:creationId xmlns:p14="http://schemas.microsoft.com/office/powerpoint/2010/main" val="237891277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B8D4-6A5C-FD6C-84D1-3860B7136C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1CE426-3F02-B209-D9AC-FE61F0F4FCA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D4A872C-83A3-71CA-C1B5-DDFDA2AD42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56" y="513953"/>
            <a:ext cx="9239312" cy="5830094"/>
          </a:xfrm>
          <a:prstGeom prst="rect">
            <a:avLst/>
          </a:prstGeom>
        </p:spPr>
      </p:pic>
    </p:spTree>
    <p:extLst>
      <p:ext uri="{BB962C8B-B14F-4D97-AF65-F5344CB8AC3E}">
        <p14:creationId xmlns:p14="http://schemas.microsoft.com/office/powerpoint/2010/main" val="1763820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B0805-8579-322E-0427-4FF6D62B0499}"/>
              </a:ext>
            </a:extLst>
          </p:cNvPr>
          <p:cNvSpPr>
            <a:spLocks noGrp="1"/>
          </p:cNvSpPr>
          <p:nvPr>
            <p:ph type="title"/>
          </p:nvPr>
        </p:nvSpPr>
        <p:spPr>
          <a:xfrm>
            <a:off x="4716868" y="803325"/>
            <a:ext cx="3944780" cy="1325563"/>
          </a:xfrm>
        </p:spPr>
        <p:txBody>
          <a:bodyPr>
            <a:normAutofit/>
          </a:bodyPr>
          <a:lstStyle/>
          <a:p>
            <a:r>
              <a:rPr lang="en-US" dirty="0"/>
              <a:t>This afternoon…</a:t>
            </a:r>
          </a:p>
        </p:txBody>
      </p:sp>
      <p:sp>
        <p:nvSpPr>
          <p:cNvPr id="2055" name="Freeform: Shape 2054">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50" name="Picture 2" descr="Prejudice">
            <a:extLst>
              <a:ext uri="{FF2B5EF4-FFF2-40B4-BE49-F238E27FC236}">
                <a16:creationId xmlns:a16="http://schemas.microsoft.com/office/drawing/2014/main" id="{EF367179-6E1B-DD12-987B-0D92B0B6DCC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03B2AAD-4D39-ADD9-4630-8759503AF71E}"/>
              </a:ext>
            </a:extLst>
          </p:cNvPr>
          <p:cNvSpPr>
            <a:spLocks noGrp="1"/>
          </p:cNvSpPr>
          <p:nvPr>
            <p:ph idx="1"/>
          </p:nvPr>
        </p:nvSpPr>
        <p:spPr>
          <a:xfrm>
            <a:off x="3928056" y="3296957"/>
            <a:ext cx="5072347" cy="3375920"/>
          </a:xfrm>
        </p:spPr>
        <p:txBody>
          <a:bodyPr anchor="t">
            <a:normAutofit lnSpcReduction="10000"/>
          </a:bodyPr>
          <a:lstStyle/>
          <a:p>
            <a:r>
              <a:rPr lang="en-US" dirty="0"/>
              <a:t>How big a problem are falls?</a:t>
            </a:r>
          </a:p>
          <a:p>
            <a:r>
              <a:rPr lang="en-US" dirty="0"/>
              <a:t>How is vision implicated in falls?</a:t>
            </a:r>
          </a:p>
          <a:p>
            <a:r>
              <a:rPr lang="en-US" dirty="0"/>
              <a:t>Can we prevent falls?</a:t>
            </a:r>
          </a:p>
          <a:p>
            <a:r>
              <a:rPr lang="en-US" dirty="0"/>
              <a:t>Can we prevent falls in people with visual impairment?</a:t>
            </a:r>
          </a:p>
          <a:p>
            <a:r>
              <a:rPr lang="en-US" dirty="0"/>
              <a:t>Take action</a:t>
            </a:r>
          </a:p>
          <a:p>
            <a:r>
              <a:rPr lang="en-US" dirty="0"/>
              <a:t>Resources available</a:t>
            </a:r>
          </a:p>
        </p:txBody>
      </p:sp>
    </p:spTree>
    <p:extLst>
      <p:ext uri="{BB962C8B-B14F-4D97-AF65-F5344CB8AC3E}">
        <p14:creationId xmlns:p14="http://schemas.microsoft.com/office/powerpoint/2010/main" val="108084923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3B4D2-7305-488D-B984-4103B73506BF}"/>
              </a:ext>
            </a:extLst>
          </p:cNvPr>
          <p:cNvSpPr>
            <a:spLocks noGrp="1"/>
          </p:cNvSpPr>
          <p:nvPr>
            <p:ph type="title"/>
          </p:nvPr>
        </p:nvSpPr>
        <p:spPr>
          <a:xfrm>
            <a:off x="4885341" y="365125"/>
            <a:ext cx="3630007" cy="1807305"/>
          </a:xfrm>
        </p:spPr>
        <p:txBody>
          <a:bodyPr>
            <a:normAutofit/>
          </a:bodyPr>
          <a:lstStyle/>
          <a:p>
            <a:r>
              <a:rPr lang="en-US" dirty="0"/>
              <a:t>Knowing where to cross</a:t>
            </a:r>
          </a:p>
        </p:txBody>
      </p:sp>
      <p:pic>
        <p:nvPicPr>
          <p:cNvPr id="4" name="Picture 3" descr="EdinburghSiteSelection 006">
            <a:extLst>
              <a:ext uri="{FF2B5EF4-FFF2-40B4-BE49-F238E27FC236}">
                <a16:creationId xmlns:a16="http://schemas.microsoft.com/office/drawing/2014/main" id="{04DBA1F2-A26C-2224-5F8A-7B33DF855D5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FA568C4-D5EC-B313-7EB2-659DD6B11BF6}"/>
              </a:ext>
            </a:extLst>
          </p:cNvPr>
          <p:cNvSpPr>
            <a:spLocks noGrp="1"/>
          </p:cNvSpPr>
          <p:nvPr>
            <p:ph idx="1"/>
          </p:nvPr>
        </p:nvSpPr>
        <p:spPr>
          <a:xfrm>
            <a:off x="4885341" y="2333297"/>
            <a:ext cx="3630007" cy="3843666"/>
          </a:xfrm>
        </p:spPr>
        <p:txBody>
          <a:bodyPr>
            <a:normAutofit/>
          </a:bodyPr>
          <a:lstStyle/>
          <a:p>
            <a:r>
              <a:rPr lang="en-US" sz="2000" dirty="0"/>
              <a:t>Many older people without visual impairment avoid walking on these as they lead to balance problems with sore feet</a:t>
            </a:r>
          </a:p>
          <a:p>
            <a:r>
              <a:rPr lang="en-US" sz="2000" dirty="0"/>
              <a:t>Are the right ones used in the right places?</a:t>
            </a:r>
          </a:p>
          <a:p>
            <a:r>
              <a:rPr lang="en-US" sz="2000" dirty="0"/>
              <a:t>A visual jumble to work out</a:t>
            </a:r>
          </a:p>
          <a:p>
            <a:r>
              <a:rPr lang="en-US" sz="2000" dirty="0"/>
              <a:t>Upsets people balance </a:t>
            </a:r>
          </a:p>
        </p:txBody>
      </p:sp>
    </p:spTree>
    <p:extLst>
      <p:ext uri="{BB962C8B-B14F-4D97-AF65-F5344CB8AC3E}">
        <p14:creationId xmlns:p14="http://schemas.microsoft.com/office/powerpoint/2010/main" val="2916346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223"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4C59F-5D16-FB17-C267-00CFCB3BD9AE}"/>
              </a:ext>
            </a:extLst>
          </p:cNvPr>
          <p:cNvSpPr>
            <a:spLocks noGrp="1"/>
          </p:cNvSpPr>
          <p:nvPr>
            <p:ph type="title"/>
          </p:nvPr>
        </p:nvSpPr>
        <p:spPr>
          <a:xfrm>
            <a:off x="630935" y="474146"/>
            <a:ext cx="7886695" cy="1197864"/>
          </a:xfrm>
        </p:spPr>
        <p:txBody>
          <a:bodyPr>
            <a:normAutofit/>
          </a:bodyPr>
          <a:lstStyle/>
          <a:p>
            <a:r>
              <a:rPr lang="en-US" dirty="0"/>
              <a:t>Dizziness</a:t>
            </a:r>
          </a:p>
        </p:txBody>
      </p:sp>
      <p:sp>
        <p:nvSpPr>
          <p:cNvPr id="9225"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585216"/>
            <a:ext cx="6858"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Dizziness and Balance: How Vision Plays a Vital Role">
            <a:extLst>
              <a:ext uri="{FF2B5EF4-FFF2-40B4-BE49-F238E27FC236}">
                <a16:creationId xmlns:a16="http://schemas.microsoft.com/office/drawing/2014/main" id="{DB1A03DA-B10C-CF3C-4B01-7B66E352C6F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6364" y="2002117"/>
            <a:ext cx="4661846" cy="41715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D8128C2-8E76-75B2-9A27-5AC588728E96}"/>
              </a:ext>
            </a:extLst>
          </p:cNvPr>
          <p:cNvSpPr>
            <a:spLocks noGrp="1"/>
          </p:cNvSpPr>
          <p:nvPr>
            <p:ph idx="1"/>
          </p:nvPr>
        </p:nvSpPr>
        <p:spPr>
          <a:xfrm>
            <a:off x="5649985" y="1999578"/>
            <a:ext cx="2867644" cy="4171568"/>
          </a:xfrm>
        </p:spPr>
        <p:txBody>
          <a:bodyPr anchor="ctr">
            <a:normAutofit/>
          </a:bodyPr>
          <a:lstStyle/>
          <a:p>
            <a:r>
              <a:rPr lang="en-US" sz="2000" dirty="0"/>
              <a:t>Issues with vestibular-ocular reflex seen in people with dual sensory loss</a:t>
            </a:r>
          </a:p>
          <a:p>
            <a:r>
              <a:rPr lang="en-US" sz="2000" dirty="0"/>
              <a:t>Visual migraines</a:t>
            </a:r>
          </a:p>
          <a:p>
            <a:r>
              <a:rPr lang="en-US" sz="2000" dirty="0"/>
              <a:t>New glasses prescription</a:t>
            </a:r>
          </a:p>
        </p:txBody>
      </p:sp>
    </p:spTree>
    <p:extLst>
      <p:ext uri="{BB962C8B-B14F-4D97-AF65-F5344CB8AC3E}">
        <p14:creationId xmlns:p14="http://schemas.microsoft.com/office/powerpoint/2010/main" val="165783761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Rectangle 1127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75" name="Group 11274">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1276" name="Oval 11275">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7" name="Oval 11276">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8" name="Oval 11277">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9" name="Oval 11278">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80" name="Oval 11279">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1" name="Oval 11280">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83" name="Rectangle 1128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85" name="Group 1128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11286" name="Straight Connector 1128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287" name="Straight Connector 1128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288" name="Straight Connector 1128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289" name="Straight Connector 1128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1266" name="Picture 2" descr="Common Symptoms-Contrast sensitivity and Glare">
            <a:extLst>
              <a:ext uri="{FF2B5EF4-FFF2-40B4-BE49-F238E27FC236}">
                <a16:creationId xmlns:a16="http://schemas.microsoft.com/office/drawing/2014/main" id="{8927D0B0-78FC-8B45-CC08-D0FBA4ABBED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469942" y="317578"/>
            <a:ext cx="8138333" cy="3508437"/>
          </a:xfrm>
          <a:prstGeom prst="rect">
            <a:avLst/>
          </a:prstGeom>
          <a:noFill/>
          <a:extLst>
            <a:ext uri="{909E8E84-426E-40DD-AFC4-6F175D3DCCD1}">
              <a14:hiddenFill xmlns:a14="http://schemas.microsoft.com/office/drawing/2010/main">
                <a:solidFill>
                  <a:srgbClr val="FFFFFF"/>
                </a:solidFill>
              </a14:hiddenFill>
            </a:ext>
          </a:extLst>
        </p:spPr>
      </p:pic>
      <p:grpSp>
        <p:nvGrpSpPr>
          <p:cNvPr id="11291" name="Group 11290">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11292" name="Straight Connector 11291">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93" name="Straight Connector 11292">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94" name="Straight Connector 11293">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95" name="Straight Connector 11294">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1297" name="Rectangle 11296">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99" name="Group 11298">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11300" name="Straight Connector 11299">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301" name="Straight Connector 11300">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302" name="Straight Connector 11301">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303" name="Straight Connector 11302">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63724DB2-80BC-86EF-FC4D-D849CB9893C1}"/>
              </a:ext>
            </a:extLst>
          </p:cNvPr>
          <p:cNvSpPr>
            <a:spLocks noGrp="1"/>
          </p:cNvSpPr>
          <p:nvPr>
            <p:ph idx="1"/>
          </p:nvPr>
        </p:nvSpPr>
        <p:spPr>
          <a:xfrm>
            <a:off x="874635" y="4178173"/>
            <a:ext cx="4255578" cy="1753068"/>
          </a:xfrm>
          <a:noFill/>
        </p:spPr>
        <p:txBody>
          <a:bodyPr anchor="t">
            <a:noAutofit/>
          </a:bodyPr>
          <a:lstStyle/>
          <a:p>
            <a:r>
              <a:rPr lang="en-US" sz="2000" dirty="0">
                <a:solidFill>
                  <a:schemeClr val="bg1"/>
                </a:solidFill>
              </a:rPr>
              <a:t>Ramp or steps?</a:t>
            </a:r>
          </a:p>
          <a:p>
            <a:r>
              <a:rPr lang="en-US" sz="2000" dirty="0">
                <a:solidFill>
                  <a:schemeClr val="bg1"/>
                </a:solidFill>
              </a:rPr>
              <a:t>How deep?</a:t>
            </a:r>
          </a:p>
          <a:p>
            <a:r>
              <a:rPr lang="en-US" sz="2000" dirty="0">
                <a:solidFill>
                  <a:schemeClr val="bg1"/>
                </a:solidFill>
              </a:rPr>
              <a:t>Any obstacles in the way?</a:t>
            </a:r>
          </a:p>
          <a:p>
            <a:r>
              <a:rPr lang="en-US" sz="2000" dirty="0">
                <a:solidFill>
                  <a:schemeClr val="bg1"/>
                </a:solidFill>
              </a:rPr>
              <a:t>Need at least 50% contrast difference to provide adequate visual information for safer stair ambulation</a:t>
            </a:r>
          </a:p>
        </p:txBody>
      </p:sp>
      <p:sp>
        <p:nvSpPr>
          <p:cNvPr id="4" name="TextBox 3">
            <a:extLst>
              <a:ext uri="{FF2B5EF4-FFF2-40B4-BE49-F238E27FC236}">
                <a16:creationId xmlns:a16="http://schemas.microsoft.com/office/drawing/2014/main" id="{BB11687E-4584-9B2F-484A-4E89081C6334}"/>
              </a:ext>
            </a:extLst>
          </p:cNvPr>
          <p:cNvSpPr txBox="1"/>
          <p:nvPr/>
        </p:nvSpPr>
        <p:spPr>
          <a:xfrm>
            <a:off x="5737742" y="6153039"/>
            <a:ext cx="3134603" cy="369332"/>
          </a:xfrm>
          <a:prstGeom prst="rect">
            <a:avLst/>
          </a:prstGeom>
          <a:noFill/>
        </p:spPr>
        <p:txBody>
          <a:bodyPr wrap="square" rtlCol="0">
            <a:spAutoFit/>
          </a:bodyPr>
          <a:lstStyle/>
          <a:p>
            <a:r>
              <a:rPr lang="en-US" i="1" dirty="0">
                <a:solidFill>
                  <a:schemeClr val="bg1"/>
                </a:solidFill>
              </a:rPr>
              <a:t>Bjelica et al. Appl Ergon 2021</a:t>
            </a:r>
          </a:p>
        </p:txBody>
      </p:sp>
    </p:spTree>
    <p:extLst>
      <p:ext uri="{BB962C8B-B14F-4D97-AF65-F5344CB8AC3E}">
        <p14:creationId xmlns:p14="http://schemas.microsoft.com/office/powerpoint/2010/main" val="114047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99" name="Group 12298">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2300" name="Oval 12299">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Oval 12300">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2" name="Oval 12301">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3" name="Oval 12302">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04" name="Oval 12303">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5" name="Oval 12304">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07" name="Rectangle 12306">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09" name="Group 12308">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12310" name="Straight Connector 12309">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1" name="Straight Connector 12310">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2" name="Straight Connector 12311">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13" name="Straight Connector 12312">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12315" name="Group 12314">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12316" name="Straight Connector 12315">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17" name="Straight Connector 12316">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18" name="Straight Connector 12317">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19" name="Straight Connector 12318">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2321" name="Rectangle 1232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23" name="Group 1232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12324" name="Straight Connector 1232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25" name="Straight Connector 1232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26" name="Straight Connector 1232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327" name="Straight Connector 1232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E15831CD-4A1F-DFC5-6894-0EE47A3B6E25}"/>
              </a:ext>
            </a:extLst>
          </p:cNvPr>
          <p:cNvSpPr>
            <a:spLocks noGrp="1"/>
          </p:cNvSpPr>
          <p:nvPr>
            <p:ph idx="1"/>
          </p:nvPr>
        </p:nvSpPr>
        <p:spPr>
          <a:xfrm>
            <a:off x="4114560" y="4018143"/>
            <a:ext cx="4255578" cy="2129599"/>
          </a:xfrm>
          <a:noFill/>
        </p:spPr>
        <p:txBody>
          <a:bodyPr anchor="t">
            <a:normAutofit/>
          </a:bodyPr>
          <a:lstStyle/>
          <a:p>
            <a:r>
              <a:rPr lang="en-US" sz="2000" dirty="0">
                <a:solidFill>
                  <a:schemeClr val="bg1"/>
                </a:solidFill>
              </a:rPr>
              <a:t>Jumping or being scared and reacting inappropriately when things come from behind them</a:t>
            </a:r>
          </a:p>
          <a:p>
            <a:r>
              <a:rPr lang="en-US" sz="2000" dirty="0">
                <a:solidFill>
                  <a:schemeClr val="bg1"/>
                </a:solidFill>
              </a:rPr>
              <a:t>Greater binocular field loss = greater postural sway = greater risk of falls</a:t>
            </a:r>
          </a:p>
        </p:txBody>
      </p:sp>
      <p:pic>
        <p:nvPicPr>
          <p:cNvPr id="12292" name="Picture 4" descr="Overcoming the Daily Struggle of Adherence to Glaucoma Therapy |  ophthalmologyweb.com">
            <a:extLst>
              <a:ext uri="{FF2B5EF4-FFF2-40B4-BE49-F238E27FC236}">
                <a16:creationId xmlns:a16="http://schemas.microsoft.com/office/drawing/2014/main" id="{1D7AE461-CC4A-27EB-4EE6-34863C74C45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24388"/>
            <a:ext cx="9144000" cy="28590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93A88F-08FA-9FC4-3A9D-1985BD5B6EA4}"/>
              </a:ext>
            </a:extLst>
          </p:cNvPr>
          <p:cNvSpPr txBox="1"/>
          <p:nvPr/>
        </p:nvSpPr>
        <p:spPr>
          <a:xfrm>
            <a:off x="6035040" y="6356623"/>
            <a:ext cx="1985554" cy="338554"/>
          </a:xfrm>
          <a:prstGeom prst="rect">
            <a:avLst/>
          </a:prstGeom>
          <a:noFill/>
        </p:spPr>
        <p:txBody>
          <a:bodyPr wrap="square" rtlCol="0">
            <a:spAutoFit/>
          </a:bodyPr>
          <a:lstStyle/>
          <a:p>
            <a:r>
              <a:rPr lang="en-US" sz="1600" i="1" dirty="0">
                <a:solidFill>
                  <a:schemeClr val="bg1"/>
                </a:solidFill>
              </a:rPr>
              <a:t>Colman et al. 2007</a:t>
            </a:r>
          </a:p>
        </p:txBody>
      </p:sp>
    </p:spTree>
    <p:extLst>
      <p:ext uri="{BB962C8B-B14F-4D97-AF65-F5344CB8AC3E}">
        <p14:creationId xmlns:p14="http://schemas.microsoft.com/office/powerpoint/2010/main" val="3600082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9" name="Rectangle 1331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1" name="Rectangle 1332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23" name="Group 1332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3324" name="Oval 1332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5" name="Oval 1332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6" name="Oval 1332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7" name="Oval 1332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28" name="Oval 1332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9" name="Oval 1332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31" name="Rectangle 1333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33" name="Group 1333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13334" name="Straight Connector 1333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3335" name="Straight Connector 1333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3336" name="Straight Connector 1333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3337" name="Straight Connector 1333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3314" name="Picture 2" descr="What are “Ghost” Images and What Causes Them?">
            <a:extLst>
              <a:ext uri="{FF2B5EF4-FFF2-40B4-BE49-F238E27FC236}">
                <a16:creationId xmlns:a16="http://schemas.microsoft.com/office/drawing/2014/main" id="{39B963F9-56CC-3D51-EF8A-4BFEEB6752D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9942" y="317578"/>
            <a:ext cx="8138333" cy="3508437"/>
          </a:xfrm>
          <a:prstGeom prst="rect">
            <a:avLst/>
          </a:prstGeom>
          <a:noFill/>
          <a:extLst>
            <a:ext uri="{909E8E84-426E-40DD-AFC4-6F175D3DCCD1}">
              <a14:hiddenFill xmlns:a14="http://schemas.microsoft.com/office/drawing/2010/main">
                <a:solidFill>
                  <a:srgbClr val="FFFFFF"/>
                </a:solidFill>
              </a14:hiddenFill>
            </a:ext>
          </a:extLst>
        </p:spPr>
      </p:pic>
      <p:grpSp>
        <p:nvGrpSpPr>
          <p:cNvPr id="13339" name="Group 1333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13340" name="Straight Connector 1333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1" name="Straight Connector 1334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2" name="Straight Connector 1334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3" name="Straight Connector 1334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3345" name="Rectangle 1334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47" name="Group 1334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13348" name="Straight Connector 1334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3349" name="Straight Connector 1334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3350" name="Straight Connector 1334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3351" name="Straight Connector 1335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B7299FFA-F899-73EA-3BC6-5CC6AF6D4EE2}"/>
              </a:ext>
            </a:extLst>
          </p:cNvPr>
          <p:cNvSpPr>
            <a:spLocks noGrp="1"/>
          </p:cNvSpPr>
          <p:nvPr>
            <p:ph idx="1"/>
          </p:nvPr>
        </p:nvSpPr>
        <p:spPr>
          <a:xfrm>
            <a:off x="4114560" y="4018143"/>
            <a:ext cx="4255578" cy="2129599"/>
          </a:xfrm>
          <a:noFill/>
        </p:spPr>
        <p:txBody>
          <a:bodyPr anchor="t">
            <a:normAutofit/>
          </a:bodyPr>
          <a:lstStyle/>
          <a:p>
            <a:r>
              <a:rPr lang="en-US" sz="2000" dirty="0">
                <a:solidFill>
                  <a:schemeClr val="bg1"/>
                </a:solidFill>
              </a:rPr>
              <a:t>Difficulty judging obstacles</a:t>
            </a:r>
          </a:p>
          <a:p>
            <a:r>
              <a:rPr lang="en-US" sz="2000" dirty="0">
                <a:solidFill>
                  <a:schemeClr val="bg1"/>
                </a:solidFill>
              </a:rPr>
              <a:t>Difficulty distinguishing shadows from steps</a:t>
            </a:r>
          </a:p>
          <a:p>
            <a:r>
              <a:rPr lang="en-US" sz="2000" dirty="0">
                <a:solidFill>
                  <a:schemeClr val="bg1"/>
                </a:solidFill>
              </a:rPr>
              <a:t>Don’t see changes in surfaces (=balance challenges) ahead</a:t>
            </a:r>
          </a:p>
        </p:txBody>
      </p:sp>
    </p:spTree>
    <p:extLst>
      <p:ext uri="{BB962C8B-B14F-4D97-AF65-F5344CB8AC3E}">
        <p14:creationId xmlns:p14="http://schemas.microsoft.com/office/powerpoint/2010/main" val="2715320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4FF22D4-EC43-98C4-4EB4-0064FDA79B5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a:xfrm>
            <a:off x="3088140" y="10"/>
            <a:ext cx="6055860" cy="6857990"/>
          </a:xfrm>
          <a:prstGeom prst="rect">
            <a:avLst/>
          </a:prstGeom>
          <a:noFill/>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E24C872-C2AE-FEFF-5BE0-FAA4C7EBCD95}"/>
              </a:ext>
            </a:extLst>
          </p:cNvPr>
          <p:cNvSpPr>
            <a:spLocks noGrp="1"/>
          </p:cNvSpPr>
          <p:nvPr>
            <p:ph idx="1"/>
          </p:nvPr>
        </p:nvSpPr>
        <p:spPr>
          <a:xfrm>
            <a:off x="603504" y="2259874"/>
            <a:ext cx="2956124" cy="3917088"/>
          </a:xfrm>
        </p:spPr>
        <p:txBody>
          <a:bodyPr>
            <a:normAutofit/>
          </a:bodyPr>
          <a:lstStyle/>
          <a:p>
            <a:r>
              <a:rPr lang="en-US" sz="2000" dirty="0"/>
              <a:t>Poor lighting</a:t>
            </a:r>
          </a:p>
          <a:p>
            <a:r>
              <a:rPr lang="en-US" sz="2000" dirty="0"/>
              <a:t>Confusing patterns on carpet</a:t>
            </a:r>
          </a:p>
          <a:p>
            <a:r>
              <a:rPr lang="en-US" sz="2000" dirty="0"/>
              <a:t>No handrail </a:t>
            </a:r>
          </a:p>
        </p:txBody>
      </p:sp>
    </p:spTree>
    <p:extLst>
      <p:ext uri="{BB962C8B-B14F-4D97-AF65-F5344CB8AC3E}">
        <p14:creationId xmlns:p14="http://schemas.microsoft.com/office/powerpoint/2010/main" val="131168115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17370-A0CB-A4EC-E22D-BEDF714B23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C58A7B-B68E-7929-243A-DD083834FB9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28E408D-78CA-AE31-0F34-FF665B0A7C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29045"/>
            <a:ext cx="9159613" cy="5799909"/>
          </a:xfrm>
          <a:prstGeom prst="rect">
            <a:avLst/>
          </a:prstGeom>
        </p:spPr>
      </p:pic>
    </p:spTree>
    <p:extLst>
      <p:ext uri="{BB962C8B-B14F-4D97-AF65-F5344CB8AC3E}">
        <p14:creationId xmlns:p14="http://schemas.microsoft.com/office/powerpoint/2010/main" val="1432223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C2AAA-9E60-222B-FADF-12481C6D47DF}"/>
              </a:ext>
            </a:extLst>
          </p:cNvPr>
          <p:cNvSpPr>
            <a:spLocks noGrp="1"/>
          </p:cNvSpPr>
          <p:nvPr>
            <p:ph type="title"/>
          </p:nvPr>
        </p:nvSpPr>
        <p:spPr>
          <a:xfrm>
            <a:off x="4675747" y="347714"/>
            <a:ext cx="3985902" cy="1325563"/>
          </a:xfrm>
        </p:spPr>
        <p:txBody>
          <a:bodyPr>
            <a:normAutofit/>
          </a:bodyPr>
          <a:lstStyle/>
          <a:p>
            <a:r>
              <a:rPr lang="en-US" dirty="0"/>
              <a:t>Multi-focal and Bi-focal glasses</a:t>
            </a:r>
          </a:p>
        </p:txBody>
      </p:sp>
      <p:sp>
        <p:nvSpPr>
          <p:cNvPr id="28679" name="Freeform: Shape 2867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674" name="Picture 2" descr="Reducing varifocal lens swim sensation">
            <a:extLst>
              <a:ext uri="{FF2B5EF4-FFF2-40B4-BE49-F238E27FC236}">
                <a16:creationId xmlns:a16="http://schemas.microsoft.com/office/drawing/2014/main" id="{728EE3EE-7FFD-CCE6-D005-37D87C374D9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0E305F1-6A6C-D2E9-6B0D-DAD087D63FBE}"/>
              </a:ext>
            </a:extLst>
          </p:cNvPr>
          <p:cNvSpPr>
            <a:spLocks noGrp="1"/>
          </p:cNvSpPr>
          <p:nvPr>
            <p:ph idx="1"/>
          </p:nvPr>
        </p:nvSpPr>
        <p:spPr>
          <a:xfrm>
            <a:off x="4675741" y="2011680"/>
            <a:ext cx="3985908" cy="4160052"/>
          </a:xfrm>
        </p:spPr>
        <p:txBody>
          <a:bodyPr anchor="t">
            <a:normAutofit/>
          </a:bodyPr>
          <a:lstStyle/>
          <a:p>
            <a:r>
              <a:rPr lang="en-US" sz="2000" dirty="0"/>
              <a:t>Can impair contrast sensitivity and depth perception</a:t>
            </a:r>
          </a:p>
          <a:p>
            <a:r>
              <a:rPr lang="en-US" sz="2000" dirty="0"/>
              <a:t>Loss of acuity in the lower peripheral visual field</a:t>
            </a:r>
          </a:p>
          <a:p>
            <a:r>
              <a:rPr lang="en-US" sz="2000" dirty="0"/>
              <a:t>Protective responses, such as grabbing a rail, may also be hindered by the peripheral prismatic effect</a:t>
            </a:r>
          </a:p>
          <a:p>
            <a:r>
              <a:rPr lang="en-US" sz="2000" dirty="0"/>
              <a:t>total direct medical costs related to falls associated with multi-focal spectacles are estimated to be approximately $11 billion annually in the United States</a:t>
            </a:r>
          </a:p>
        </p:txBody>
      </p:sp>
      <p:sp>
        <p:nvSpPr>
          <p:cNvPr id="4" name="TextBox 3">
            <a:extLst>
              <a:ext uri="{FF2B5EF4-FFF2-40B4-BE49-F238E27FC236}">
                <a16:creationId xmlns:a16="http://schemas.microsoft.com/office/drawing/2014/main" id="{A426C9BD-CED7-8172-ACDD-8BD3C6B8B5B6}"/>
              </a:ext>
            </a:extLst>
          </p:cNvPr>
          <p:cNvSpPr txBox="1"/>
          <p:nvPr/>
        </p:nvSpPr>
        <p:spPr>
          <a:xfrm>
            <a:off x="5042263" y="6171732"/>
            <a:ext cx="3474720" cy="584775"/>
          </a:xfrm>
          <a:prstGeom prst="rect">
            <a:avLst/>
          </a:prstGeom>
          <a:noFill/>
        </p:spPr>
        <p:txBody>
          <a:bodyPr wrap="square" rtlCol="0">
            <a:spAutoFit/>
          </a:bodyPr>
          <a:lstStyle/>
          <a:p>
            <a:r>
              <a:rPr lang="en-US" sz="1600" i="1" dirty="0"/>
              <a:t>Lord et al. 2000 </a:t>
            </a:r>
            <a:r>
              <a:rPr lang="en-US" sz="1600" i="1" dirty="0" err="1"/>
              <a:t>Camb</a:t>
            </a:r>
            <a:r>
              <a:rPr lang="en-US" sz="1600" i="1" dirty="0"/>
              <a:t> Univ Press; Chang J Refract Surg 2021</a:t>
            </a:r>
          </a:p>
        </p:txBody>
      </p:sp>
    </p:spTree>
    <p:extLst>
      <p:ext uri="{BB962C8B-B14F-4D97-AF65-F5344CB8AC3E}">
        <p14:creationId xmlns:p14="http://schemas.microsoft.com/office/powerpoint/2010/main" val="3969913273"/>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833D-711A-935D-B545-9BAD7B111323}"/>
              </a:ext>
            </a:extLst>
          </p:cNvPr>
          <p:cNvSpPr>
            <a:spLocks noGrp="1"/>
          </p:cNvSpPr>
          <p:nvPr>
            <p:ph type="title"/>
          </p:nvPr>
        </p:nvSpPr>
        <p:spPr>
          <a:xfrm>
            <a:off x="639366" y="439969"/>
            <a:ext cx="3293268" cy="1323439"/>
          </a:xfrm>
        </p:spPr>
        <p:txBody>
          <a:bodyPr anchor="t">
            <a:normAutofit fontScale="90000"/>
          </a:bodyPr>
          <a:lstStyle/>
          <a:p>
            <a:r>
              <a:rPr lang="en-US" sz="3500" dirty="0">
                <a:solidFill>
                  <a:schemeClr val="bg1"/>
                </a:solidFill>
              </a:rPr>
              <a:t>Physical activity in those with glaucoma</a:t>
            </a:r>
          </a:p>
        </p:txBody>
      </p:sp>
      <p:sp>
        <p:nvSpPr>
          <p:cNvPr id="3" name="Content Placeholder 2">
            <a:extLst>
              <a:ext uri="{FF2B5EF4-FFF2-40B4-BE49-F238E27FC236}">
                <a16:creationId xmlns:a16="http://schemas.microsoft.com/office/drawing/2014/main" id="{67533942-6D8B-F7DE-32E9-736F6E53BEBF}"/>
              </a:ext>
            </a:extLst>
          </p:cNvPr>
          <p:cNvSpPr>
            <a:spLocks noGrp="1"/>
          </p:cNvSpPr>
          <p:nvPr>
            <p:ph idx="1"/>
          </p:nvPr>
        </p:nvSpPr>
        <p:spPr>
          <a:xfrm>
            <a:off x="626269" y="2408048"/>
            <a:ext cx="3293268" cy="3805311"/>
          </a:xfrm>
        </p:spPr>
        <p:txBody>
          <a:bodyPr>
            <a:normAutofit/>
          </a:bodyPr>
          <a:lstStyle/>
          <a:p>
            <a:r>
              <a:rPr lang="en-US" sz="2100" dirty="0">
                <a:solidFill>
                  <a:schemeClr val="bg1">
                    <a:alpha val="80000"/>
                  </a:schemeClr>
                </a:solidFill>
              </a:rPr>
              <a:t>Objective physical activity monitoring and falls calendars for patients with Glaucoma diagnosis</a:t>
            </a:r>
          </a:p>
          <a:p>
            <a:r>
              <a:rPr lang="en-US" sz="2100" dirty="0">
                <a:solidFill>
                  <a:schemeClr val="bg1">
                    <a:alpha val="80000"/>
                  </a:schemeClr>
                </a:solidFill>
              </a:rPr>
              <a:t>multiple fallers had greater annual declines (per year) in daily active bouts, daily active minutes (-17 min/day), compared to non-fallers</a:t>
            </a:r>
          </a:p>
          <a:p>
            <a:r>
              <a:rPr lang="en-US" sz="2100" dirty="0">
                <a:solidFill>
                  <a:schemeClr val="bg1">
                    <a:alpha val="80000"/>
                  </a:schemeClr>
                </a:solidFill>
              </a:rPr>
              <a:t>Specifically reduced activity between 5-8pm</a:t>
            </a:r>
          </a:p>
        </p:txBody>
      </p:sp>
      <p:pic>
        <p:nvPicPr>
          <p:cNvPr id="67586" name="Picture 2" descr="Physical Activity Recommendations for Older Australians (65 years and Older)  | 10,000 Steps">
            <a:extLst>
              <a:ext uri="{FF2B5EF4-FFF2-40B4-BE49-F238E27FC236}">
                <a16:creationId xmlns:a16="http://schemas.microsoft.com/office/drawing/2014/main" id="{AF70C248-6C1E-828B-01E9-9CB569EDE67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72000" y="841375"/>
            <a:ext cx="3945731" cy="464502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DB7700-BBD6-BCFF-D2B2-3C8C6D21BBFF}"/>
              </a:ext>
            </a:extLst>
          </p:cNvPr>
          <p:cNvSpPr txBox="1"/>
          <p:nvPr/>
        </p:nvSpPr>
        <p:spPr>
          <a:xfrm>
            <a:off x="4781006" y="6265988"/>
            <a:ext cx="3985902" cy="338554"/>
          </a:xfrm>
          <a:prstGeom prst="rect">
            <a:avLst/>
          </a:prstGeom>
          <a:noFill/>
        </p:spPr>
        <p:txBody>
          <a:bodyPr wrap="square" rtlCol="0">
            <a:spAutoFit/>
          </a:bodyPr>
          <a:lstStyle/>
          <a:p>
            <a:pPr algn="r"/>
            <a:r>
              <a:rPr lang="en-US" sz="1600" i="1" dirty="0">
                <a:solidFill>
                  <a:schemeClr val="bg1"/>
                </a:solidFill>
              </a:rPr>
              <a:t>E, </a:t>
            </a:r>
            <a:r>
              <a:rPr lang="en-US" sz="1600" i="1" dirty="0" err="1">
                <a:solidFill>
                  <a:schemeClr val="bg1"/>
                </a:solidFill>
              </a:rPr>
              <a:t>Mihailovic</a:t>
            </a:r>
            <a:r>
              <a:rPr lang="en-US" sz="1600" i="1" dirty="0">
                <a:solidFill>
                  <a:schemeClr val="bg1"/>
                </a:solidFill>
              </a:rPr>
              <a:t> et al. </a:t>
            </a:r>
            <a:r>
              <a:rPr lang="en-US" sz="1600" i="1" dirty="0" err="1">
                <a:solidFill>
                  <a:schemeClr val="bg1"/>
                </a:solidFill>
              </a:rPr>
              <a:t>Eclin</a:t>
            </a:r>
            <a:r>
              <a:rPr lang="en-US" sz="1600" i="1" dirty="0">
                <a:solidFill>
                  <a:schemeClr val="bg1"/>
                </a:solidFill>
              </a:rPr>
              <a:t> Med 2021</a:t>
            </a:r>
          </a:p>
        </p:txBody>
      </p:sp>
    </p:spTree>
    <p:extLst>
      <p:ext uri="{BB962C8B-B14F-4D97-AF65-F5344CB8AC3E}">
        <p14:creationId xmlns:p14="http://schemas.microsoft.com/office/powerpoint/2010/main" val="70150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4D18-A232-3817-7E89-3AA053999137}"/>
              </a:ext>
            </a:extLst>
          </p:cNvPr>
          <p:cNvSpPr>
            <a:spLocks noGrp="1"/>
          </p:cNvSpPr>
          <p:nvPr>
            <p:ph type="title"/>
          </p:nvPr>
        </p:nvSpPr>
        <p:spPr>
          <a:xfrm>
            <a:off x="4716868" y="803325"/>
            <a:ext cx="3944780" cy="1325563"/>
          </a:xfrm>
        </p:spPr>
        <p:txBody>
          <a:bodyPr>
            <a:normAutofit fontScale="90000"/>
          </a:bodyPr>
          <a:lstStyle/>
          <a:p>
            <a:r>
              <a:rPr lang="en-US" dirty="0"/>
              <a:t>Fear = restriction in activity</a:t>
            </a:r>
          </a:p>
        </p:txBody>
      </p:sp>
      <p:sp>
        <p:nvSpPr>
          <p:cNvPr id="30727" name="Freeform: Shape 30726">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22" name="Picture 2" descr="Fear Of Falling: How It Affects You And What You Can Do About It">
            <a:extLst>
              <a:ext uri="{FF2B5EF4-FFF2-40B4-BE49-F238E27FC236}">
                <a16:creationId xmlns:a16="http://schemas.microsoft.com/office/drawing/2014/main" id="{0FBF509F-CD0A-3F40-96B9-854BD8E9363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DB50C7D-AA11-BA6D-40E5-E9AFB1F36B0E}"/>
              </a:ext>
            </a:extLst>
          </p:cNvPr>
          <p:cNvSpPr>
            <a:spLocks noGrp="1"/>
          </p:cNvSpPr>
          <p:nvPr>
            <p:ph idx="1"/>
          </p:nvPr>
        </p:nvSpPr>
        <p:spPr>
          <a:xfrm>
            <a:off x="4716868" y="2468880"/>
            <a:ext cx="4283441" cy="4258490"/>
          </a:xfrm>
        </p:spPr>
        <p:txBody>
          <a:bodyPr anchor="t">
            <a:normAutofit/>
          </a:bodyPr>
          <a:lstStyle/>
          <a:p>
            <a:pPr marL="0" indent="0">
              <a:buNone/>
            </a:pPr>
            <a:r>
              <a:rPr lang="en-US" sz="2000" dirty="0"/>
              <a:t>If you can’t see what you are going to fall over?</a:t>
            </a:r>
          </a:p>
          <a:p>
            <a:r>
              <a:rPr lang="en-US" sz="2000" dirty="0"/>
              <a:t>Avoid busy places</a:t>
            </a:r>
          </a:p>
          <a:p>
            <a:r>
              <a:rPr lang="en-US" sz="2000" dirty="0"/>
              <a:t>Avoid going out as getting or when dark</a:t>
            </a:r>
          </a:p>
          <a:p>
            <a:r>
              <a:rPr lang="en-US" sz="2000" dirty="0"/>
              <a:t>Avoid places with perceived uneven surfaces</a:t>
            </a:r>
          </a:p>
          <a:p>
            <a:r>
              <a:rPr lang="en-US" sz="2000" dirty="0"/>
              <a:t>Take shorter steps and stare at the floor</a:t>
            </a:r>
          </a:p>
          <a:p>
            <a:r>
              <a:rPr lang="en-US" sz="2000" dirty="0"/>
              <a:t>Sit down too early and miss the seat</a:t>
            </a:r>
          </a:p>
          <a:p>
            <a:r>
              <a:rPr lang="en-US" sz="2000" dirty="0"/>
              <a:t>Furniture walk</a:t>
            </a:r>
          </a:p>
        </p:txBody>
      </p:sp>
    </p:spTree>
    <p:extLst>
      <p:ext uri="{BB962C8B-B14F-4D97-AF65-F5344CB8AC3E}">
        <p14:creationId xmlns:p14="http://schemas.microsoft.com/office/powerpoint/2010/main" val="195433905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85EC22-BBE4-6A82-0D41-74735AC71C85}"/>
              </a:ext>
            </a:extLst>
          </p:cNvPr>
          <p:cNvSpPr>
            <a:spLocks noGrp="1"/>
          </p:cNvSpPr>
          <p:nvPr>
            <p:ph type="title"/>
          </p:nvPr>
        </p:nvSpPr>
        <p:spPr>
          <a:xfrm>
            <a:off x="628650" y="585216"/>
            <a:ext cx="7886700" cy="1325563"/>
          </a:xfrm>
        </p:spPr>
        <p:txBody>
          <a:bodyPr>
            <a:normAutofit/>
          </a:bodyPr>
          <a:lstStyle/>
          <a:p>
            <a:r>
              <a:rPr lang="en-US" dirty="0">
                <a:solidFill>
                  <a:schemeClr val="bg1"/>
                </a:solidFill>
              </a:rPr>
              <a:t>How big a problem are falls?</a:t>
            </a:r>
          </a:p>
        </p:txBody>
      </p:sp>
      <p:pic>
        <p:nvPicPr>
          <p:cNvPr id="3074" name="Picture 2" descr="Learning to Live with One Eye | Duke Health">
            <a:extLst>
              <a:ext uri="{FF2B5EF4-FFF2-40B4-BE49-F238E27FC236}">
                <a16:creationId xmlns:a16="http://schemas.microsoft.com/office/drawing/2014/main" id="{7F5DED7E-B2A2-C63B-A352-1A67D7D1407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630936" y="2516777"/>
            <a:ext cx="4677156"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468CF3A-A95C-7FD3-43AC-68F3BC22A3A7}"/>
              </a:ext>
            </a:extLst>
          </p:cNvPr>
          <p:cNvSpPr>
            <a:spLocks noGrp="1"/>
          </p:cNvSpPr>
          <p:nvPr>
            <p:ph idx="1"/>
          </p:nvPr>
        </p:nvSpPr>
        <p:spPr>
          <a:xfrm>
            <a:off x="5660136" y="2516777"/>
            <a:ext cx="2852928" cy="3660185"/>
          </a:xfrm>
        </p:spPr>
        <p:txBody>
          <a:bodyPr anchor="ctr">
            <a:normAutofit/>
          </a:bodyPr>
          <a:lstStyle/>
          <a:p>
            <a:endParaRPr lang="en-US" sz="1900"/>
          </a:p>
        </p:txBody>
      </p:sp>
    </p:spTree>
    <p:extLst>
      <p:ext uri="{BB962C8B-B14F-4D97-AF65-F5344CB8AC3E}">
        <p14:creationId xmlns:p14="http://schemas.microsoft.com/office/powerpoint/2010/main" val="2629024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3" name="Rectangle 24582">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5" name="Freeform: Shape 24584">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654922"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587" name="Freeform: Shape 24586">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19738"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AB41C6B-6630-CFFA-B5DD-B3D208D584E7}"/>
              </a:ext>
            </a:extLst>
          </p:cNvPr>
          <p:cNvSpPr>
            <a:spLocks noGrp="1"/>
          </p:cNvSpPr>
          <p:nvPr>
            <p:ph type="title"/>
          </p:nvPr>
        </p:nvSpPr>
        <p:spPr>
          <a:xfrm>
            <a:off x="628649" y="365125"/>
            <a:ext cx="4147457" cy="1325563"/>
          </a:xfrm>
        </p:spPr>
        <p:txBody>
          <a:bodyPr>
            <a:normAutofit/>
          </a:bodyPr>
          <a:lstStyle/>
          <a:p>
            <a:r>
              <a:rPr lang="en-US" dirty="0"/>
              <a:t>BSc Dissertation – Welsh 2011</a:t>
            </a:r>
          </a:p>
        </p:txBody>
      </p:sp>
      <p:sp>
        <p:nvSpPr>
          <p:cNvPr id="3" name="Content Placeholder 2">
            <a:extLst>
              <a:ext uri="{FF2B5EF4-FFF2-40B4-BE49-F238E27FC236}">
                <a16:creationId xmlns:a16="http://schemas.microsoft.com/office/drawing/2014/main" id="{60002B06-39D1-D2F1-A292-60F5A2696599}"/>
              </a:ext>
            </a:extLst>
          </p:cNvPr>
          <p:cNvSpPr>
            <a:spLocks noGrp="1"/>
          </p:cNvSpPr>
          <p:nvPr>
            <p:ph idx="1"/>
          </p:nvPr>
        </p:nvSpPr>
        <p:spPr>
          <a:xfrm>
            <a:off x="628649" y="1825625"/>
            <a:ext cx="3106568" cy="3399518"/>
          </a:xfrm>
        </p:spPr>
        <p:txBody>
          <a:bodyPr>
            <a:normAutofit/>
          </a:bodyPr>
          <a:lstStyle/>
          <a:p>
            <a:r>
              <a:rPr lang="en-US" sz="1700" dirty="0"/>
              <a:t>N=67 (33 VIP, 34 normally sighted) aged 70-96 years</a:t>
            </a:r>
          </a:p>
          <a:p>
            <a:endParaRPr lang="en-US" sz="1700" dirty="0"/>
          </a:p>
          <a:p>
            <a:endParaRPr lang="en-US" sz="1700" dirty="0"/>
          </a:p>
        </p:txBody>
      </p:sp>
      <p:pic>
        <p:nvPicPr>
          <p:cNvPr id="24578" name="Picture 2" descr="Glasgow Caledonian University | Scotland, UK">
            <a:extLst>
              <a:ext uri="{FF2B5EF4-FFF2-40B4-BE49-F238E27FC236}">
                <a16:creationId xmlns:a16="http://schemas.microsoft.com/office/drawing/2014/main" id="{0A2407A7-F1E3-43CA-00A8-14D4BB1D0822}"/>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5687355" y="693458"/>
            <a:ext cx="2952366" cy="17551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1A26A335-90E7-0E66-FC92-F10C887ACB74}"/>
              </a:ext>
            </a:extLst>
          </p:cNvPr>
          <p:cNvGraphicFramePr>
            <a:graphicFrameLocks noGrp="1"/>
          </p:cNvGraphicFramePr>
          <p:nvPr>
            <p:extLst>
              <p:ext uri="{D42A27DB-BD31-4B8C-83A1-F6EECF244321}">
                <p14:modId xmlns:p14="http://schemas.microsoft.com/office/powerpoint/2010/main" val="481068570"/>
              </p:ext>
            </p:extLst>
          </p:nvPr>
        </p:nvGraphicFramePr>
        <p:xfrm>
          <a:off x="4806980" y="3071629"/>
          <a:ext cx="3832743" cy="1256187"/>
        </p:xfrm>
        <a:graphic>
          <a:graphicData uri="http://schemas.openxmlformats.org/drawingml/2006/table">
            <a:tbl>
              <a:tblPr firstRow="1" bandRow="1">
                <a:tableStyleId>{5C22544A-7EE6-4342-B048-85BDC9FD1C3A}</a:tableStyleId>
              </a:tblPr>
              <a:tblGrid>
                <a:gridCol w="1964321">
                  <a:extLst>
                    <a:ext uri="{9D8B030D-6E8A-4147-A177-3AD203B41FA5}">
                      <a16:colId xmlns:a16="http://schemas.microsoft.com/office/drawing/2014/main" val="2807522890"/>
                    </a:ext>
                  </a:extLst>
                </a:gridCol>
                <a:gridCol w="886938">
                  <a:extLst>
                    <a:ext uri="{9D8B030D-6E8A-4147-A177-3AD203B41FA5}">
                      <a16:colId xmlns:a16="http://schemas.microsoft.com/office/drawing/2014/main" val="4207167583"/>
                    </a:ext>
                  </a:extLst>
                </a:gridCol>
                <a:gridCol w="981484">
                  <a:extLst>
                    <a:ext uri="{9D8B030D-6E8A-4147-A177-3AD203B41FA5}">
                      <a16:colId xmlns:a16="http://schemas.microsoft.com/office/drawing/2014/main" val="3726984672"/>
                    </a:ext>
                  </a:extLst>
                </a:gridCol>
              </a:tblGrid>
              <a:tr h="390253">
                <a:tc>
                  <a:txBody>
                    <a:bodyPr/>
                    <a:lstStyle/>
                    <a:p>
                      <a:endParaRPr lang="en-US" sz="1700"/>
                    </a:p>
                  </a:txBody>
                  <a:tcPr marL="88694" marR="88694" marT="44347" marB="44347"/>
                </a:tc>
                <a:tc>
                  <a:txBody>
                    <a:bodyPr/>
                    <a:lstStyle/>
                    <a:p>
                      <a:r>
                        <a:rPr lang="en-US" sz="1700"/>
                        <a:t>VIP</a:t>
                      </a:r>
                    </a:p>
                  </a:txBody>
                  <a:tcPr marL="88694" marR="88694" marT="44347" marB="44347"/>
                </a:tc>
                <a:tc>
                  <a:txBody>
                    <a:bodyPr/>
                    <a:lstStyle/>
                    <a:p>
                      <a:r>
                        <a:rPr lang="en-US" sz="1700"/>
                        <a:t>Normal</a:t>
                      </a:r>
                    </a:p>
                  </a:txBody>
                  <a:tcPr marL="88694" marR="88694" marT="44347" marB="44347"/>
                </a:tc>
                <a:extLst>
                  <a:ext uri="{0D108BD9-81ED-4DB2-BD59-A6C34878D82A}">
                    <a16:rowId xmlns:a16="http://schemas.microsoft.com/office/drawing/2014/main" val="1620924616"/>
                  </a:ext>
                </a:extLst>
              </a:tr>
              <a:tr h="390253">
                <a:tc>
                  <a:txBody>
                    <a:bodyPr/>
                    <a:lstStyle/>
                    <a:p>
                      <a:r>
                        <a:rPr lang="en-US" sz="1700" dirty="0"/>
                        <a:t>Fear of falling affects daily tasks such as shopping</a:t>
                      </a:r>
                    </a:p>
                  </a:txBody>
                  <a:tcPr marL="88694" marR="88694" marT="44347" marB="44347"/>
                </a:tc>
                <a:tc>
                  <a:txBody>
                    <a:bodyPr/>
                    <a:lstStyle/>
                    <a:p>
                      <a:r>
                        <a:rPr lang="en-US" sz="1700" dirty="0"/>
                        <a:t>24%</a:t>
                      </a:r>
                    </a:p>
                  </a:txBody>
                  <a:tcPr marL="88694" marR="88694" marT="44347" marB="44347"/>
                </a:tc>
                <a:tc>
                  <a:txBody>
                    <a:bodyPr/>
                    <a:lstStyle/>
                    <a:p>
                      <a:r>
                        <a:rPr lang="en-US" sz="1700" dirty="0"/>
                        <a:t>11%</a:t>
                      </a:r>
                    </a:p>
                  </a:txBody>
                  <a:tcPr marL="88694" marR="88694" marT="44347" marB="44347"/>
                </a:tc>
                <a:extLst>
                  <a:ext uri="{0D108BD9-81ED-4DB2-BD59-A6C34878D82A}">
                    <a16:rowId xmlns:a16="http://schemas.microsoft.com/office/drawing/2014/main" val="3537662551"/>
                  </a:ext>
                </a:extLst>
              </a:tr>
            </a:tbl>
          </a:graphicData>
        </a:graphic>
      </p:graphicFrame>
      <p:sp>
        <p:nvSpPr>
          <p:cNvPr id="5" name="TextBox 4">
            <a:extLst>
              <a:ext uri="{FF2B5EF4-FFF2-40B4-BE49-F238E27FC236}">
                <a16:creationId xmlns:a16="http://schemas.microsoft.com/office/drawing/2014/main" id="{4EBB4C7A-87BF-578B-14E2-11A6F1CDDCBB}"/>
              </a:ext>
            </a:extLst>
          </p:cNvPr>
          <p:cNvSpPr txBox="1"/>
          <p:nvPr/>
        </p:nvSpPr>
        <p:spPr>
          <a:xfrm>
            <a:off x="4036423" y="5015547"/>
            <a:ext cx="4603298" cy="1477328"/>
          </a:xfrm>
          <a:prstGeom prst="rect">
            <a:avLst/>
          </a:prstGeom>
          <a:noFill/>
        </p:spPr>
        <p:txBody>
          <a:bodyPr wrap="square" rtlCol="0">
            <a:spAutoFit/>
          </a:bodyPr>
          <a:lstStyle/>
          <a:p>
            <a:r>
              <a:rPr lang="en-US" dirty="0">
                <a:solidFill>
                  <a:schemeClr val="bg1"/>
                </a:solidFill>
              </a:rPr>
              <a:t>Within those who were fearful:</a:t>
            </a:r>
          </a:p>
          <a:p>
            <a:pPr marL="285750" indent="-285750">
              <a:buFont typeface="Arial" panose="020B0604020202020204" pitchFamily="34" charset="0"/>
              <a:buChar char="•"/>
            </a:pPr>
            <a:r>
              <a:rPr lang="en-US" dirty="0">
                <a:solidFill>
                  <a:schemeClr val="bg1"/>
                </a:solidFill>
              </a:rPr>
              <a:t>38% VIP had had a fall compared to 25% with normal vision</a:t>
            </a:r>
          </a:p>
          <a:p>
            <a:pPr marL="285750" indent="-285750">
              <a:buFont typeface="Arial" panose="020B0604020202020204" pitchFamily="34" charset="0"/>
              <a:buChar char="•"/>
            </a:pPr>
            <a:r>
              <a:rPr lang="en-US" dirty="0">
                <a:solidFill>
                  <a:schemeClr val="bg1"/>
                </a:solidFill>
              </a:rPr>
              <a:t>62% of VIP avoided activity due to fear of falling despite having no falls in the last year</a:t>
            </a:r>
          </a:p>
        </p:txBody>
      </p:sp>
      <p:pic>
        <p:nvPicPr>
          <p:cNvPr id="6" name="Picture 1">
            <a:extLst>
              <a:ext uri="{FF2B5EF4-FFF2-40B4-BE49-F238E27FC236}">
                <a16:creationId xmlns:a16="http://schemas.microsoft.com/office/drawing/2014/main" id="{9B5A6CCE-5E83-1B2E-9C3A-0F04A6546C7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63441"/>
            <a:ext cx="329184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435931"/>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3794" name="Picture 2" descr="New advance in COPD maintenance treatment, Spiolto® Respimat®, approved in  first European countries | Business Wire">
            <a:extLst>
              <a:ext uri="{FF2B5EF4-FFF2-40B4-BE49-F238E27FC236}">
                <a16:creationId xmlns:a16="http://schemas.microsoft.com/office/drawing/2014/main" id="{6F566A54-5914-FC4A-9BC8-FB4C06C89CB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13909" y="-486114"/>
            <a:ext cx="5630091" cy="7344114"/>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a:noFill/>
          <a:extLst>
            <a:ext uri="{909E8E84-426E-40DD-AFC4-6F175D3DCCD1}">
              <a14:hiddenFill xmlns:a14="http://schemas.microsoft.com/office/drawing/2010/main">
                <a:solidFill>
                  <a:srgbClr val="FFFFFF"/>
                </a:solidFill>
              </a14:hiddenFill>
            </a:ext>
          </a:extLst>
        </p:spPr>
      </p:pic>
      <p:sp>
        <p:nvSpPr>
          <p:cNvPr id="33799" name="Freeform: Shape 3379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860054"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3801" name="Freeform: Shape 3380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82831C3-E5EE-73BD-E41B-1EAC34BF19A0}"/>
              </a:ext>
            </a:extLst>
          </p:cNvPr>
          <p:cNvSpPr>
            <a:spLocks noGrp="1"/>
          </p:cNvSpPr>
          <p:nvPr>
            <p:ph type="title"/>
          </p:nvPr>
        </p:nvSpPr>
        <p:spPr>
          <a:xfrm>
            <a:off x="603504" y="1396289"/>
            <a:ext cx="3586844" cy="1325563"/>
          </a:xfrm>
        </p:spPr>
        <p:txBody>
          <a:bodyPr>
            <a:normAutofit/>
          </a:bodyPr>
          <a:lstStyle/>
          <a:p>
            <a:r>
              <a:rPr lang="en-US" dirty="0"/>
              <a:t>Spiral of inactivity</a:t>
            </a:r>
          </a:p>
        </p:txBody>
      </p:sp>
      <p:sp>
        <p:nvSpPr>
          <p:cNvPr id="3" name="Content Placeholder 2">
            <a:extLst>
              <a:ext uri="{FF2B5EF4-FFF2-40B4-BE49-F238E27FC236}">
                <a16:creationId xmlns:a16="http://schemas.microsoft.com/office/drawing/2014/main" id="{C17FBAFF-5C6A-8672-06C7-A32F907A3CCB}"/>
              </a:ext>
            </a:extLst>
          </p:cNvPr>
          <p:cNvSpPr>
            <a:spLocks noGrp="1"/>
          </p:cNvSpPr>
          <p:nvPr>
            <p:ph idx="1"/>
          </p:nvPr>
        </p:nvSpPr>
        <p:spPr>
          <a:xfrm>
            <a:off x="603503" y="3121303"/>
            <a:ext cx="3586843" cy="3181684"/>
          </a:xfrm>
        </p:spPr>
        <p:txBody>
          <a:bodyPr anchor="t">
            <a:normAutofit/>
          </a:bodyPr>
          <a:lstStyle/>
          <a:p>
            <a:r>
              <a:rPr lang="en-US" sz="2000" dirty="0"/>
              <a:t>Less movement</a:t>
            </a:r>
          </a:p>
          <a:p>
            <a:r>
              <a:rPr lang="en-US" sz="2000" dirty="0"/>
              <a:t>Loss of strength and power</a:t>
            </a:r>
          </a:p>
          <a:p>
            <a:r>
              <a:rPr lang="en-US" sz="2000" dirty="0"/>
              <a:t>Loss of stamina and balance</a:t>
            </a:r>
          </a:p>
          <a:p>
            <a:r>
              <a:rPr lang="en-US" sz="2000" dirty="0"/>
              <a:t>Walking capacity reduces</a:t>
            </a:r>
          </a:p>
          <a:p>
            <a:r>
              <a:rPr lang="en-US" sz="2000" dirty="0"/>
              <a:t>Stiffness and Pain</a:t>
            </a:r>
          </a:p>
          <a:p>
            <a:r>
              <a:rPr lang="en-US" sz="2000" dirty="0"/>
              <a:t>Low mood</a:t>
            </a:r>
          </a:p>
          <a:p>
            <a:endParaRPr lang="en-US" sz="2000" dirty="0"/>
          </a:p>
          <a:p>
            <a:r>
              <a:rPr lang="en-US" sz="2000" dirty="0"/>
              <a:t>More falls</a:t>
            </a:r>
          </a:p>
        </p:txBody>
      </p:sp>
    </p:spTree>
    <p:extLst>
      <p:ext uri="{BB962C8B-B14F-4D97-AF65-F5344CB8AC3E}">
        <p14:creationId xmlns:p14="http://schemas.microsoft.com/office/powerpoint/2010/main" val="402509531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B4110-A8E9-559C-4FB3-FA5100EF4B17}"/>
              </a:ext>
            </a:extLst>
          </p:cNvPr>
          <p:cNvSpPr>
            <a:spLocks noGrp="1"/>
          </p:cNvSpPr>
          <p:nvPr>
            <p:ph type="title"/>
          </p:nvPr>
        </p:nvSpPr>
        <p:spPr>
          <a:xfrm>
            <a:off x="250825" y="188912"/>
            <a:ext cx="8723358" cy="1535113"/>
          </a:xfrm>
          <a:solidFill>
            <a:schemeClr val="tx1">
              <a:lumMod val="65000"/>
              <a:lumOff val="35000"/>
            </a:schemeClr>
          </a:solidFill>
        </p:spPr>
        <p:txBody>
          <a:bodyPr>
            <a:normAutofit/>
          </a:bodyPr>
          <a:lstStyle/>
          <a:p>
            <a:pPr>
              <a:defRPr/>
            </a:pPr>
            <a:r>
              <a:rPr lang="en-GB" sz="4800" dirty="0">
                <a:solidFill>
                  <a:schemeClr val="bg1"/>
                </a:solidFill>
                <a:ea typeface="+mj-ea"/>
                <a:cs typeface="+mj-cs"/>
              </a:rPr>
              <a:t>Views about falls</a:t>
            </a:r>
          </a:p>
        </p:txBody>
      </p:sp>
      <p:sp>
        <p:nvSpPr>
          <p:cNvPr id="57347" name="Content Placeholder 3">
            <a:extLst>
              <a:ext uri="{FF2B5EF4-FFF2-40B4-BE49-F238E27FC236}">
                <a16:creationId xmlns:a16="http://schemas.microsoft.com/office/drawing/2014/main" id="{9374968D-219D-4723-C2AA-0E459A36453C}"/>
              </a:ext>
            </a:extLst>
          </p:cNvPr>
          <p:cNvSpPr>
            <a:spLocks noGrp="1"/>
          </p:cNvSpPr>
          <p:nvPr>
            <p:ph sz="half" idx="2"/>
          </p:nvPr>
        </p:nvSpPr>
        <p:spPr>
          <a:xfrm>
            <a:off x="250825" y="1894387"/>
            <a:ext cx="3886200" cy="4351338"/>
          </a:xfrm>
        </p:spPr>
        <p:txBody>
          <a:bodyPr/>
          <a:lstStyle/>
          <a:p>
            <a:pPr marL="0" indent="0" algn="ctr">
              <a:buFont typeface="Arial" panose="020B0604020202020204" pitchFamily="34" charset="0"/>
              <a:buNone/>
            </a:pPr>
            <a:r>
              <a:rPr lang="en-GB" altLang="en-US" dirty="0">
                <a:ea typeface="ＭＳ Ｐゴシック" panose="020B0600070205080204" pitchFamily="34" charset="-128"/>
              </a:rPr>
              <a:t>Older people with visual impairment and carers</a:t>
            </a:r>
          </a:p>
        </p:txBody>
      </p:sp>
      <p:pic>
        <p:nvPicPr>
          <p:cNvPr id="57350" name="Picture 7" descr="23">
            <a:extLst>
              <a:ext uri="{FF2B5EF4-FFF2-40B4-BE49-F238E27FC236}">
                <a16:creationId xmlns:a16="http://schemas.microsoft.com/office/drawing/2014/main" id="{D819C911-F2C6-64DD-9A7B-51DDFE27FD7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22913" y="4110626"/>
            <a:ext cx="2808288"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Rounded Rectangular Callout 9">
            <a:extLst>
              <a:ext uri="{FF2B5EF4-FFF2-40B4-BE49-F238E27FC236}">
                <a16:creationId xmlns:a16="http://schemas.microsoft.com/office/drawing/2014/main" id="{F09354B7-13D5-DCCC-8DEA-6A3D63DC5F72}"/>
              </a:ext>
            </a:extLst>
          </p:cNvPr>
          <p:cNvSpPr>
            <a:spLocks noChangeArrowheads="1"/>
          </p:cNvSpPr>
          <p:nvPr/>
        </p:nvSpPr>
        <p:spPr bwMode="auto">
          <a:xfrm>
            <a:off x="4874420" y="3337676"/>
            <a:ext cx="4018756" cy="901065"/>
          </a:xfrm>
          <a:prstGeom prst="wedgeRoundRectCallout">
            <a:avLst>
              <a:gd name="adj1" fmla="val -19366"/>
              <a:gd name="adj2" fmla="val 73838"/>
              <a:gd name="adj3" fmla="val 16667"/>
            </a:avLst>
          </a:prstGeom>
          <a:solidFill>
            <a:schemeClr val="bg1"/>
          </a:solidFill>
          <a:ln w="12700">
            <a:solidFill>
              <a:schemeClr val="accent2"/>
            </a:solidFill>
            <a:round/>
            <a:headEnd/>
            <a:tailEnd/>
          </a:ln>
        </p:spPr>
        <p:txBody>
          <a:bodyPr wrap="square" bIns="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endParaRPr lang="en-GB" altLang="en-US" sz="1200" dirty="0">
              <a:latin typeface="Lucida Sans" panose="020B0602030504020204" pitchFamily="34" charset="77"/>
            </a:endParaRPr>
          </a:p>
        </p:txBody>
      </p:sp>
      <p:sp>
        <p:nvSpPr>
          <p:cNvPr id="57354" name="TextBox 10">
            <a:extLst>
              <a:ext uri="{FF2B5EF4-FFF2-40B4-BE49-F238E27FC236}">
                <a16:creationId xmlns:a16="http://schemas.microsoft.com/office/drawing/2014/main" id="{05024542-21FB-1B72-8635-F8C197CDE6DF}"/>
              </a:ext>
            </a:extLst>
          </p:cNvPr>
          <p:cNvSpPr txBox="1">
            <a:spLocks noChangeArrowheads="1"/>
          </p:cNvSpPr>
          <p:nvPr/>
        </p:nvSpPr>
        <p:spPr bwMode="auto">
          <a:xfrm>
            <a:off x="4787900" y="3371735"/>
            <a:ext cx="4105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GB" altLang="en-US" sz="1600" i="1" dirty="0">
                <a:latin typeface="Arial" panose="020B0604020202020204" pitchFamily="34" charset="0"/>
                <a:cs typeface="Arial" panose="020B0604020202020204" pitchFamily="34" charset="0"/>
              </a:rPr>
              <a:t>‘You spill something on the floor in the kitchen, you don’t know where and by the time you’ve found it, you’ve slipped’</a:t>
            </a:r>
          </a:p>
        </p:txBody>
      </p:sp>
      <p:sp>
        <p:nvSpPr>
          <p:cNvPr id="57355" name="TextBox 11">
            <a:extLst>
              <a:ext uri="{FF2B5EF4-FFF2-40B4-BE49-F238E27FC236}">
                <a16:creationId xmlns:a16="http://schemas.microsoft.com/office/drawing/2014/main" id="{AA8E8280-47D4-C9DB-007C-E1A2B1445801}"/>
              </a:ext>
            </a:extLst>
          </p:cNvPr>
          <p:cNvSpPr txBox="1">
            <a:spLocks noChangeArrowheads="1"/>
          </p:cNvSpPr>
          <p:nvPr/>
        </p:nvSpPr>
        <p:spPr bwMode="auto">
          <a:xfrm>
            <a:off x="165895" y="6416087"/>
            <a:ext cx="5040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i="1" dirty="0" err="1"/>
              <a:t>Brundle</a:t>
            </a:r>
            <a:r>
              <a:rPr lang="en-US" altLang="en-US" sz="1600" i="1" dirty="0"/>
              <a:t>, Skelton  et al. Health Expect. 2015</a:t>
            </a:r>
          </a:p>
        </p:txBody>
      </p:sp>
      <p:sp>
        <p:nvSpPr>
          <p:cNvPr id="5" name="Rounded Rectangular Callout 9">
            <a:extLst>
              <a:ext uri="{FF2B5EF4-FFF2-40B4-BE49-F238E27FC236}">
                <a16:creationId xmlns:a16="http://schemas.microsoft.com/office/drawing/2014/main" id="{600DCB28-3FDD-BE48-3C3F-E30CCFD6622F}"/>
              </a:ext>
            </a:extLst>
          </p:cNvPr>
          <p:cNvSpPr>
            <a:spLocks noChangeArrowheads="1"/>
          </p:cNvSpPr>
          <p:nvPr/>
        </p:nvSpPr>
        <p:spPr bwMode="auto">
          <a:xfrm>
            <a:off x="219891" y="2941638"/>
            <a:ext cx="4105275" cy="1152525"/>
          </a:xfrm>
          <a:prstGeom prst="wedgeRoundRectCallout">
            <a:avLst>
              <a:gd name="adj1" fmla="val -19366"/>
              <a:gd name="adj2" fmla="val 73838"/>
              <a:gd name="adj3" fmla="val 16667"/>
            </a:avLst>
          </a:prstGeom>
          <a:solidFill>
            <a:schemeClr val="bg1"/>
          </a:solidFill>
          <a:ln w="12700">
            <a:solidFill>
              <a:schemeClr val="accent2"/>
            </a:solidFill>
            <a:round/>
            <a:headEnd/>
            <a:tailEnd/>
          </a:ln>
        </p:spPr>
        <p:txBody>
          <a:bodyPr wrap="none" bIns="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endParaRPr lang="en-GB" altLang="en-US" sz="1200" dirty="0">
              <a:latin typeface="Lucida Sans" panose="020B0602030504020204" pitchFamily="34" charset="77"/>
            </a:endParaRPr>
          </a:p>
        </p:txBody>
      </p:sp>
      <p:sp>
        <p:nvSpPr>
          <p:cNvPr id="6" name="TextBox 10">
            <a:extLst>
              <a:ext uri="{FF2B5EF4-FFF2-40B4-BE49-F238E27FC236}">
                <a16:creationId xmlns:a16="http://schemas.microsoft.com/office/drawing/2014/main" id="{5F5A9C93-32E2-26D6-C2FA-B0D9206E6181}"/>
              </a:ext>
            </a:extLst>
          </p:cNvPr>
          <p:cNvSpPr txBox="1">
            <a:spLocks noChangeArrowheads="1"/>
          </p:cNvSpPr>
          <p:nvPr/>
        </p:nvSpPr>
        <p:spPr bwMode="auto">
          <a:xfrm>
            <a:off x="188957" y="3056235"/>
            <a:ext cx="4105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GB" altLang="en-US" sz="1600" i="1" dirty="0">
                <a:latin typeface="Arial" panose="020B0604020202020204" pitchFamily="34" charset="0"/>
                <a:cs typeface="Arial" panose="020B0604020202020204" pitchFamily="34" charset="0"/>
              </a:rPr>
              <a:t>’rugs in the house, tripping over rugs and things like that, the carpet, when you've got a divider between rooms’</a:t>
            </a:r>
          </a:p>
        </p:txBody>
      </p:sp>
      <p:sp>
        <p:nvSpPr>
          <p:cNvPr id="10" name="Rounded Rectangular Callout 9">
            <a:extLst>
              <a:ext uri="{FF2B5EF4-FFF2-40B4-BE49-F238E27FC236}">
                <a16:creationId xmlns:a16="http://schemas.microsoft.com/office/drawing/2014/main" id="{00D6F200-4807-253F-4E93-651C375B4268}"/>
              </a:ext>
            </a:extLst>
          </p:cNvPr>
          <p:cNvSpPr>
            <a:spLocks noChangeArrowheads="1"/>
          </p:cNvSpPr>
          <p:nvPr/>
        </p:nvSpPr>
        <p:spPr bwMode="auto">
          <a:xfrm>
            <a:off x="250825" y="4516461"/>
            <a:ext cx="5366204" cy="1152525"/>
          </a:xfrm>
          <a:prstGeom prst="wedgeRoundRectCallout">
            <a:avLst>
              <a:gd name="adj1" fmla="val -19366"/>
              <a:gd name="adj2" fmla="val 73838"/>
              <a:gd name="adj3" fmla="val 16667"/>
            </a:avLst>
          </a:prstGeom>
          <a:solidFill>
            <a:schemeClr val="bg1"/>
          </a:solidFill>
          <a:ln w="12700">
            <a:solidFill>
              <a:schemeClr val="accent2"/>
            </a:solidFill>
            <a:round/>
            <a:headEnd/>
            <a:tailEnd/>
          </a:ln>
        </p:spPr>
        <p:txBody>
          <a:bodyPr wrap="square" bIns="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endParaRPr lang="en-GB" altLang="en-US" sz="1200" dirty="0">
              <a:latin typeface="Lucida Sans" panose="020B0602030504020204" pitchFamily="34" charset="77"/>
            </a:endParaRPr>
          </a:p>
        </p:txBody>
      </p:sp>
      <p:sp>
        <p:nvSpPr>
          <p:cNvPr id="9" name="TextBox 8">
            <a:extLst>
              <a:ext uri="{FF2B5EF4-FFF2-40B4-BE49-F238E27FC236}">
                <a16:creationId xmlns:a16="http://schemas.microsoft.com/office/drawing/2014/main" id="{0CE2D12F-B3C5-67CD-85DB-93956E33A5B8}"/>
              </a:ext>
            </a:extLst>
          </p:cNvPr>
          <p:cNvSpPr txBox="1"/>
          <p:nvPr/>
        </p:nvSpPr>
        <p:spPr>
          <a:xfrm>
            <a:off x="250825" y="4516461"/>
            <a:ext cx="5272088" cy="1200329"/>
          </a:xfrm>
          <a:prstGeom prst="rect">
            <a:avLst/>
          </a:prstGeom>
          <a:noFill/>
        </p:spPr>
        <p:txBody>
          <a:bodyPr wrap="square">
            <a:spAutoFit/>
          </a:bodyPr>
          <a:lstStyle/>
          <a:p>
            <a:pPr algn="ctr"/>
            <a:r>
              <a:rPr lang="en-GB" i="1" dirty="0">
                <a:solidFill>
                  <a:srgbClr val="000000"/>
                </a:solidFill>
              </a:rPr>
              <a:t>’</a:t>
            </a:r>
            <a:r>
              <a:rPr lang="en-GB" b="0" i="1" dirty="0">
                <a:solidFill>
                  <a:srgbClr val="000000"/>
                </a:solidFill>
                <a:effectLst/>
              </a:rPr>
              <a:t>Going down the stairs and it's the last step…the stair carpet was the same colour as the hall carpet, so it all just merged in, and it disappeared completely. It was a horrible feeling’</a:t>
            </a:r>
            <a:endParaRPr lang="en-US" dirty="0"/>
          </a:p>
        </p:txBody>
      </p:sp>
      <p:sp>
        <p:nvSpPr>
          <p:cNvPr id="13" name="Rounded Rectangular Callout 9">
            <a:extLst>
              <a:ext uri="{FF2B5EF4-FFF2-40B4-BE49-F238E27FC236}">
                <a16:creationId xmlns:a16="http://schemas.microsoft.com/office/drawing/2014/main" id="{D16261A4-5B0C-F337-7D06-7F15AF91C6CE}"/>
              </a:ext>
            </a:extLst>
          </p:cNvPr>
          <p:cNvSpPr>
            <a:spLocks noChangeArrowheads="1"/>
          </p:cNvSpPr>
          <p:nvPr/>
        </p:nvSpPr>
        <p:spPr bwMode="auto">
          <a:xfrm>
            <a:off x="4853215" y="1762853"/>
            <a:ext cx="4105275" cy="1152525"/>
          </a:xfrm>
          <a:prstGeom prst="wedgeRoundRectCallout">
            <a:avLst>
              <a:gd name="adj1" fmla="val -19366"/>
              <a:gd name="adj2" fmla="val 73838"/>
              <a:gd name="adj3" fmla="val 16667"/>
            </a:avLst>
          </a:prstGeom>
          <a:solidFill>
            <a:schemeClr val="bg1"/>
          </a:solidFill>
          <a:ln w="12700">
            <a:solidFill>
              <a:schemeClr val="accent2"/>
            </a:solidFill>
            <a:round/>
            <a:headEnd/>
            <a:tailEnd/>
          </a:ln>
        </p:spPr>
        <p:txBody>
          <a:bodyPr wrap="none" bIns="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endParaRPr lang="en-GB" altLang="en-US" sz="1200" dirty="0">
              <a:latin typeface="Lucida Sans" panose="020B0602030504020204" pitchFamily="34" charset="77"/>
            </a:endParaRPr>
          </a:p>
        </p:txBody>
      </p:sp>
      <p:sp>
        <p:nvSpPr>
          <p:cNvPr id="12" name="TextBox 11">
            <a:extLst>
              <a:ext uri="{FF2B5EF4-FFF2-40B4-BE49-F238E27FC236}">
                <a16:creationId xmlns:a16="http://schemas.microsoft.com/office/drawing/2014/main" id="{7C864029-DB47-0336-D4C8-7B0A8BB887EE}"/>
              </a:ext>
            </a:extLst>
          </p:cNvPr>
          <p:cNvSpPr txBox="1"/>
          <p:nvPr/>
        </p:nvSpPr>
        <p:spPr>
          <a:xfrm>
            <a:off x="4841512" y="1948463"/>
            <a:ext cx="4105275" cy="923330"/>
          </a:xfrm>
          <a:prstGeom prst="rect">
            <a:avLst/>
          </a:prstGeom>
          <a:noFill/>
        </p:spPr>
        <p:txBody>
          <a:bodyPr wrap="square">
            <a:spAutoFit/>
          </a:bodyPr>
          <a:lstStyle/>
          <a:p>
            <a:pPr algn="ctr"/>
            <a:r>
              <a:rPr lang="en-GB" b="0" i="1" dirty="0">
                <a:solidFill>
                  <a:srgbClr val="000000"/>
                </a:solidFill>
                <a:effectLst/>
              </a:rPr>
              <a:t>‘I think it's, you know, that where the pavements are breaking up, and sometimes I'm really afraid of it</a:t>
            </a:r>
            <a:r>
              <a:rPr lang="en-GB" i="1" dirty="0">
                <a:solidFill>
                  <a:srgbClr val="000000"/>
                </a:solidFill>
              </a:rPr>
              <a:t>’</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23">
            <a:extLst>
              <a:ext uri="{FF2B5EF4-FFF2-40B4-BE49-F238E27FC236}">
                <a16:creationId xmlns:a16="http://schemas.microsoft.com/office/drawing/2014/main" id="{28D00CC2-B7AF-82DE-69A2-B45483BC4B5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22913" y="4110626"/>
            <a:ext cx="2808288"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43B4110-A8E9-559C-4FB3-FA5100EF4B17}"/>
              </a:ext>
            </a:extLst>
          </p:cNvPr>
          <p:cNvSpPr>
            <a:spLocks noGrp="1"/>
          </p:cNvSpPr>
          <p:nvPr>
            <p:ph type="title"/>
          </p:nvPr>
        </p:nvSpPr>
        <p:spPr>
          <a:xfrm>
            <a:off x="250825" y="188912"/>
            <a:ext cx="8723358" cy="1535113"/>
          </a:xfrm>
          <a:solidFill>
            <a:schemeClr val="tx1">
              <a:lumMod val="65000"/>
              <a:lumOff val="35000"/>
            </a:schemeClr>
          </a:solidFill>
        </p:spPr>
        <p:txBody>
          <a:bodyPr>
            <a:normAutofit/>
          </a:bodyPr>
          <a:lstStyle/>
          <a:p>
            <a:pPr>
              <a:defRPr/>
            </a:pPr>
            <a:r>
              <a:rPr lang="en-GB" sz="4800" dirty="0">
                <a:solidFill>
                  <a:schemeClr val="bg1"/>
                </a:solidFill>
                <a:ea typeface="+mj-ea"/>
                <a:cs typeface="+mj-cs"/>
              </a:rPr>
              <a:t>Views about falls</a:t>
            </a:r>
          </a:p>
        </p:txBody>
      </p:sp>
      <p:sp>
        <p:nvSpPr>
          <p:cNvPr id="57348" name="Slide Number Placeholder 4">
            <a:extLst>
              <a:ext uri="{FF2B5EF4-FFF2-40B4-BE49-F238E27FC236}">
                <a16:creationId xmlns:a16="http://schemas.microsoft.com/office/drawing/2014/main" id="{946A0E39-C50D-A523-04F5-1359091A83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5361D8F3-C655-C64E-9176-9DE265DDFA38}" type="slidenum">
              <a:rPr lang="en-GB" altLang="en-US" sz="1200">
                <a:solidFill>
                  <a:srgbClr val="898989"/>
                </a:solidFill>
              </a:rPr>
              <a:pPr eaLnBrk="1" hangingPunct="1"/>
              <a:t>33</a:t>
            </a:fld>
            <a:endParaRPr lang="en-GB" altLang="en-US" sz="1200">
              <a:solidFill>
                <a:srgbClr val="898989"/>
              </a:solidFill>
            </a:endParaRPr>
          </a:p>
        </p:txBody>
      </p:sp>
      <p:sp>
        <p:nvSpPr>
          <p:cNvPr id="8" name="AutoShape 10">
            <a:extLst>
              <a:ext uri="{FF2B5EF4-FFF2-40B4-BE49-F238E27FC236}">
                <a16:creationId xmlns:a16="http://schemas.microsoft.com/office/drawing/2014/main" id="{BB5422E8-032F-70A8-5836-FF13DEE24965}"/>
              </a:ext>
            </a:extLst>
          </p:cNvPr>
          <p:cNvSpPr>
            <a:spLocks noChangeArrowheads="1"/>
          </p:cNvSpPr>
          <p:nvPr/>
        </p:nvSpPr>
        <p:spPr bwMode="auto">
          <a:xfrm>
            <a:off x="250825" y="2837607"/>
            <a:ext cx="3457575" cy="892552"/>
          </a:xfrm>
          <a:prstGeom prst="wedgeRoundRectCallout">
            <a:avLst>
              <a:gd name="adj1" fmla="val -22769"/>
              <a:gd name="adj2" fmla="val 113602"/>
              <a:gd name="adj3" fmla="val 16667"/>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altLang="en-US" kern="0">
              <a:solidFill>
                <a:srgbClr val="003366"/>
              </a:solidFill>
              <a:latin typeface="Arial" charset="0"/>
              <a:ea typeface="ＭＳ Ｐゴシック" charset="0"/>
              <a:cs typeface="ＭＳ Ｐゴシック" charset="0"/>
            </a:endParaRPr>
          </a:p>
        </p:txBody>
      </p:sp>
      <p:sp>
        <p:nvSpPr>
          <p:cNvPr id="57352" name="Text Box 19">
            <a:extLst>
              <a:ext uri="{FF2B5EF4-FFF2-40B4-BE49-F238E27FC236}">
                <a16:creationId xmlns:a16="http://schemas.microsoft.com/office/drawing/2014/main" id="{D2622899-682E-D093-24B8-6BF58BCD20BD}"/>
              </a:ext>
            </a:extLst>
          </p:cNvPr>
          <p:cNvSpPr txBox="1">
            <a:spLocks noChangeArrowheads="1"/>
          </p:cNvSpPr>
          <p:nvPr/>
        </p:nvSpPr>
        <p:spPr bwMode="auto">
          <a:xfrm>
            <a:off x="268288" y="2824906"/>
            <a:ext cx="344011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n-GB" altLang="en-US" sz="2000" i="1" dirty="0">
                <a:latin typeface="Arial" panose="020B0604020202020204" pitchFamily="34" charset="0"/>
              </a:rPr>
              <a:t>‘</a:t>
            </a:r>
            <a:r>
              <a:rPr lang="en-GB" sz="1600" i="1" dirty="0">
                <a:latin typeface="Arial" panose="020B0604020202020204" pitchFamily="34" charset="0"/>
                <a:cs typeface="Arial" panose="020B0604020202020204" pitchFamily="34" charset="0"/>
              </a:rPr>
              <a:t>I never saw the thing, and I tripped over one of them signs on the pavement’</a:t>
            </a:r>
          </a:p>
        </p:txBody>
      </p:sp>
      <p:sp>
        <p:nvSpPr>
          <p:cNvPr id="57355" name="TextBox 11">
            <a:extLst>
              <a:ext uri="{FF2B5EF4-FFF2-40B4-BE49-F238E27FC236}">
                <a16:creationId xmlns:a16="http://schemas.microsoft.com/office/drawing/2014/main" id="{AA8E8280-47D4-C9DB-007C-E1A2B1445801}"/>
              </a:ext>
            </a:extLst>
          </p:cNvPr>
          <p:cNvSpPr txBox="1">
            <a:spLocks noChangeArrowheads="1"/>
          </p:cNvSpPr>
          <p:nvPr/>
        </p:nvSpPr>
        <p:spPr bwMode="auto">
          <a:xfrm>
            <a:off x="165895" y="6416087"/>
            <a:ext cx="5040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i="1" dirty="0" err="1"/>
              <a:t>Brundle</a:t>
            </a:r>
            <a:r>
              <a:rPr lang="en-US" altLang="en-US" sz="1600" i="1" dirty="0"/>
              <a:t>, Skelton  et al. Health Expect. 2015</a:t>
            </a:r>
          </a:p>
        </p:txBody>
      </p:sp>
      <p:sp>
        <p:nvSpPr>
          <p:cNvPr id="5" name="AutoShape 10">
            <a:extLst>
              <a:ext uri="{FF2B5EF4-FFF2-40B4-BE49-F238E27FC236}">
                <a16:creationId xmlns:a16="http://schemas.microsoft.com/office/drawing/2014/main" id="{F3A5D0B3-3BD6-E7C6-9999-6BE428965EBB}"/>
              </a:ext>
            </a:extLst>
          </p:cNvPr>
          <p:cNvSpPr>
            <a:spLocks noChangeArrowheads="1"/>
          </p:cNvSpPr>
          <p:nvPr/>
        </p:nvSpPr>
        <p:spPr bwMode="auto">
          <a:xfrm>
            <a:off x="4287844" y="1963149"/>
            <a:ext cx="4280111" cy="1580830"/>
          </a:xfrm>
          <a:prstGeom prst="wedgeRoundRectCallout">
            <a:avLst>
              <a:gd name="adj1" fmla="val -22769"/>
              <a:gd name="adj2" fmla="val 113602"/>
              <a:gd name="adj3" fmla="val 16667"/>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altLang="en-US" kern="0">
              <a:solidFill>
                <a:srgbClr val="003366"/>
              </a:solidFill>
              <a:latin typeface="Arial" charset="0"/>
              <a:ea typeface="ＭＳ Ｐゴシック" charset="0"/>
              <a:cs typeface="ＭＳ Ｐゴシック" charset="0"/>
            </a:endParaRPr>
          </a:p>
        </p:txBody>
      </p:sp>
      <p:sp>
        <p:nvSpPr>
          <p:cNvPr id="6" name="Text Box 19">
            <a:extLst>
              <a:ext uri="{FF2B5EF4-FFF2-40B4-BE49-F238E27FC236}">
                <a16:creationId xmlns:a16="http://schemas.microsoft.com/office/drawing/2014/main" id="{F4D2F3C9-6923-9BE2-7B16-5F2C14C15273}"/>
              </a:ext>
            </a:extLst>
          </p:cNvPr>
          <p:cNvSpPr txBox="1">
            <a:spLocks noChangeArrowheads="1"/>
          </p:cNvSpPr>
          <p:nvPr/>
        </p:nvSpPr>
        <p:spPr bwMode="auto">
          <a:xfrm>
            <a:off x="4235237" y="2083902"/>
            <a:ext cx="42801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pPr>
            <a:r>
              <a:rPr lang="en-GB" altLang="en-US" sz="2000" i="1" dirty="0">
                <a:latin typeface="Arial" panose="020B0604020202020204" pitchFamily="34" charset="0"/>
              </a:rPr>
              <a:t>‘</a:t>
            </a:r>
            <a:r>
              <a:rPr lang="en-GB" altLang="en-US" sz="1600" i="1" dirty="0">
                <a:latin typeface="Arial" panose="020B0604020202020204" pitchFamily="34" charset="0"/>
                <a:cs typeface="Arial" panose="020B0604020202020204" pitchFamily="34" charset="0"/>
              </a:rPr>
              <a:t>My biggest advantage is knowledge of a place, cognitive mapping, that’s my biggest advantage. But it can also mean that you lead to making mistakes because you’re anticipating something and it’s changed’</a:t>
            </a:r>
          </a:p>
        </p:txBody>
      </p:sp>
      <p:sp>
        <p:nvSpPr>
          <p:cNvPr id="7" name="AutoShape 10">
            <a:extLst>
              <a:ext uri="{FF2B5EF4-FFF2-40B4-BE49-F238E27FC236}">
                <a16:creationId xmlns:a16="http://schemas.microsoft.com/office/drawing/2014/main" id="{8D7E2061-71C1-A97A-03C8-D70DDA6682D2}"/>
              </a:ext>
            </a:extLst>
          </p:cNvPr>
          <p:cNvSpPr>
            <a:spLocks noChangeArrowheads="1"/>
          </p:cNvSpPr>
          <p:nvPr/>
        </p:nvSpPr>
        <p:spPr bwMode="auto">
          <a:xfrm>
            <a:off x="271515" y="4444972"/>
            <a:ext cx="4262648" cy="830998"/>
          </a:xfrm>
          <a:prstGeom prst="wedgeRoundRectCallout">
            <a:avLst>
              <a:gd name="adj1" fmla="val -22769"/>
              <a:gd name="adj2" fmla="val 113602"/>
              <a:gd name="adj3" fmla="val 16667"/>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altLang="en-US" kern="0">
              <a:solidFill>
                <a:srgbClr val="003366"/>
              </a:solidFill>
              <a:latin typeface="Arial" charset="0"/>
              <a:ea typeface="ＭＳ Ｐゴシック" charset="0"/>
              <a:cs typeface="ＭＳ Ｐゴシック" charset="0"/>
            </a:endParaRPr>
          </a:p>
        </p:txBody>
      </p:sp>
      <p:sp>
        <p:nvSpPr>
          <p:cNvPr id="9" name="Text Box 19">
            <a:extLst>
              <a:ext uri="{FF2B5EF4-FFF2-40B4-BE49-F238E27FC236}">
                <a16:creationId xmlns:a16="http://schemas.microsoft.com/office/drawing/2014/main" id="{A9052655-BE2C-BBAC-1EE1-6A38846DA6DF}"/>
              </a:ext>
            </a:extLst>
          </p:cNvPr>
          <p:cNvSpPr txBox="1">
            <a:spLocks noChangeArrowheads="1"/>
          </p:cNvSpPr>
          <p:nvPr/>
        </p:nvSpPr>
        <p:spPr bwMode="auto">
          <a:xfrm>
            <a:off x="288977" y="4432271"/>
            <a:ext cx="42411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pPr>
            <a:r>
              <a:rPr lang="en-GB" altLang="en-US" sz="1600" i="1" dirty="0">
                <a:latin typeface="Arial" panose="020B0604020202020204" pitchFamily="34" charset="0"/>
                <a:cs typeface="Arial" panose="020B0604020202020204" pitchFamily="34" charset="0"/>
              </a:rPr>
              <a:t>‘Some of the shops insist they put all their wares outside all over the pavements. . . oh they’re a pain’</a:t>
            </a:r>
          </a:p>
        </p:txBody>
      </p:sp>
      <p:sp>
        <p:nvSpPr>
          <p:cNvPr id="14" name="Content Placeholder 3">
            <a:extLst>
              <a:ext uri="{FF2B5EF4-FFF2-40B4-BE49-F238E27FC236}">
                <a16:creationId xmlns:a16="http://schemas.microsoft.com/office/drawing/2014/main" id="{96131D2B-9FE1-7054-AF53-561E84974293}"/>
              </a:ext>
            </a:extLst>
          </p:cNvPr>
          <p:cNvSpPr txBox="1">
            <a:spLocks/>
          </p:cNvSpPr>
          <p:nvPr/>
        </p:nvSpPr>
        <p:spPr>
          <a:xfrm>
            <a:off x="250825" y="1894387"/>
            <a:ext cx="3886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altLang="en-US">
                <a:ea typeface="ＭＳ Ｐゴシック" panose="020B0600070205080204" pitchFamily="34" charset="-128"/>
              </a:rPr>
              <a:t>Older people with visual impairment and carers</a:t>
            </a:r>
            <a:endParaRPr lang="en-GB" altLang="en-US" dirty="0">
              <a:ea typeface="ＭＳ Ｐゴシック" panose="020B0600070205080204" pitchFamily="34" charset="-128"/>
            </a:endParaRPr>
          </a:p>
        </p:txBody>
      </p:sp>
    </p:spTree>
    <p:extLst>
      <p:ext uri="{BB962C8B-B14F-4D97-AF65-F5344CB8AC3E}">
        <p14:creationId xmlns:p14="http://schemas.microsoft.com/office/powerpoint/2010/main" val="890271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3085">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Rectangle 3087">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85EC22-BBE4-6A82-0D41-74735AC71C85}"/>
              </a:ext>
            </a:extLst>
          </p:cNvPr>
          <p:cNvSpPr>
            <a:spLocks noGrp="1"/>
          </p:cNvSpPr>
          <p:nvPr>
            <p:ph type="title"/>
          </p:nvPr>
        </p:nvSpPr>
        <p:spPr>
          <a:xfrm>
            <a:off x="628650" y="585216"/>
            <a:ext cx="7886700" cy="1325563"/>
          </a:xfrm>
        </p:spPr>
        <p:txBody>
          <a:bodyPr>
            <a:normAutofit/>
          </a:bodyPr>
          <a:lstStyle/>
          <a:p>
            <a:r>
              <a:rPr lang="en-US" dirty="0">
                <a:solidFill>
                  <a:schemeClr val="bg1"/>
                </a:solidFill>
              </a:rPr>
              <a:t>Can we prevent falls?</a:t>
            </a:r>
          </a:p>
        </p:txBody>
      </p:sp>
      <p:pic>
        <p:nvPicPr>
          <p:cNvPr id="3074" name="Picture 2" descr="Learning to Live with One Eye | Duke Health">
            <a:extLst>
              <a:ext uri="{FF2B5EF4-FFF2-40B4-BE49-F238E27FC236}">
                <a16:creationId xmlns:a16="http://schemas.microsoft.com/office/drawing/2014/main" id="{7F5DED7E-B2A2-C63B-A352-1A67D7D1407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630936" y="2516777"/>
            <a:ext cx="4677156"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468CF3A-A95C-7FD3-43AC-68F3BC22A3A7}"/>
              </a:ext>
            </a:extLst>
          </p:cNvPr>
          <p:cNvSpPr>
            <a:spLocks noGrp="1"/>
          </p:cNvSpPr>
          <p:nvPr>
            <p:ph idx="1"/>
          </p:nvPr>
        </p:nvSpPr>
        <p:spPr>
          <a:xfrm>
            <a:off x="5660136" y="2516777"/>
            <a:ext cx="2852928" cy="3660185"/>
          </a:xfrm>
        </p:spPr>
        <p:txBody>
          <a:bodyPr anchor="ctr">
            <a:normAutofit/>
          </a:bodyPr>
          <a:lstStyle/>
          <a:p>
            <a:endParaRPr lang="en-US" sz="1900" dirty="0"/>
          </a:p>
        </p:txBody>
      </p:sp>
    </p:spTree>
    <p:extLst>
      <p:ext uri="{BB962C8B-B14F-4D97-AF65-F5344CB8AC3E}">
        <p14:creationId xmlns:p14="http://schemas.microsoft.com/office/powerpoint/2010/main" val="751031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CD4-D23B-8547-9796-21C68C1AF690}"/>
              </a:ext>
            </a:extLst>
          </p:cNvPr>
          <p:cNvSpPr>
            <a:spLocks noGrp="1"/>
          </p:cNvSpPr>
          <p:nvPr>
            <p:ph type="title"/>
          </p:nvPr>
        </p:nvSpPr>
        <p:spPr>
          <a:xfrm>
            <a:off x="301663" y="477952"/>
            <a:ext cx="8122247" cy="725465"/>
          </a:xfrm>
        </p:spPr>
        <p:txBody>
          <a:bodyPr/>
          <a:lstStyle/>
          <a:p>
            <a:r>
              <a:rPr lang="en-US" b="1" dirty="0"/>
              <a:t>What</a:t>
            </a:r>
            <a:r>
              <a:rPr lang="en-US" dirty="0"/>
              <a:t> </a:t>
            </a:r>
            <a:r>
              <a:rPr lang="en-US" b="1" dirty="0"/>
              <a:t>works to reduce falls?</a:t>
            </a:r>
          </a:p>
        </p:txBody>
      </p:sp>
      <p:pic>
        <p:nvPicPr>
          <p:cNvPr id="4" name="Picture 3">
            <a:extLst>
              <a:ext uri="{FF2B5EF4-FFF2-40B4-BE49-F238E27FC236}">
                <a16:creationId xmlns:a16="http://schemas.microsoft.com/office/drawing/2014/main" id="{20EE730B-5B66-7D4D-BAC2-9DDC18A5FB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103" y="2269529"/>
            <a:ext cx="2741983" cy="3578025"/>
          </a:xfrm>
          <a:prstGeom prst="rect">
            <a:avLst/>
          </a:prstGeom>
        </p:spPr>
      </p:pic>
      <p:pic>
        <p:nvPicPr>
          <p:cNvPr id="5" name="Picture 4">
            <a:extLst>
              <a:ext uri="{FF2B5EF4-FFF2-40B4-BE49-F238E27FC236}">
                <a16:creationId xmlns:a16="http://schemas.microsoft.com/office/drawing/2014/main" id="{EEE7416E-408B-C54B-87D2-A3950D4D82C0}"/>
              </a:ext>
            </a:extLst>
          </p:cNvPr>
          <p:cNvPicPr>
            <a:picLocks noChangeAspect="1"/>
          </p:cNvPicPr>
          <p:nvPr/>
        </p:nvPicPr>
        <p:blipFill>
          <a:blip r:embed="rId3"/>
          <a:stretch>
            <a:fillRect/>
          </a:stretch>
        </p:blipFill>
        <p:spPr>
          <a:xfrm>
            <a:off x="3391579" y="2269529"/>
            <a:ext cx="2617337" cy="3534753"/>
          </a:xfrm>
          <a:prstGeom prst="rect">
            <a:avLst/>
          </a:prstGeom>
          <a:ln>
            <a:solidFill>
              <a:schemeClr val="tx1"/>
            </a:solidFill>
          </a:ln>
        </p:spPr>
      </p:pic>
      <p:pic>
        <p:nvPicPr>
          <p:cNvPr id="6" name="Picture 5">
            <a:extLst>
              <a:ext uri="{FF2B5EF4-FFF2-40B4-BE49-F238E27FC236}">
                <a16:creationId xmlns:a16="http://schemas.microsoft.com/office/drawing/2014/main" id="{68451577-1771-FE48-B4B4-F1DD0976F46C}"/>
              </a:ext>
            </a:extLst>
          </p:cNvPr>
          <p:cNvPicPr>
            <a:picLocks noChangeAspect="1"/>
          </p:cNvPicPr>
          <p:nvPr/>
        </p:nvPicPr>
        <p:blipFill>
          <a:blip r:embed="rId4"/>
          <a:stretch>
            <a:fillRect/>
          </a:stretch>
        </p:blipFill>
        <p:spPr>
          <a:xfrm>
            <a:off x="6265410" y="2269529"/>
            <a:ext cx="2679368" cy="3534753"/>
          </a:xfrm>
          <a:prstGeom prst="rect">
            <a:avLst/>
          </a:prstGeom>
          <a:ln>
            <a:solidFill>
              <a:schemeClr val="tx1"/>
            </a:solidFill>
          </a:ln>
        </p:spPr>
      </p:pic>
    </p:spTree>
    <p:extLst>
      <p:ext uri="{BB962C8B-B14F-4D97-AF65-F5344CB8AC3E}">
        <p14:creationId xmlns:p14="http://schemas.microsoft.com/office/powerpoint/2010/main" val="3020799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4C322-9FE4-EC48-AB72-D5F2A98EA275}"/>
              </a:ext>
            </a:extLst>
          </p:cNvPr>
          <p:cNvSpPr>
            <a:spLocks noGrp="1"/>
          </p:cNvSpPr>
          <p:nvPr>
            <p:ph type="title"/>
          </p:nvPr>
        </p:nvSpPr>
        <p:spPr>
          <a:xfrm>
            <a:off x="218257" y="623850"/>
            <a:ext cx="7700555" cy="780056"/>
          </a:xfrm>
        </p:spPr>
        <p:txBody>
          <a:bodyPr>
            <a:noAutofit/>
          </a:bodyPr>
          <a:lstStyle/>
          <a:p>
            <a:r>
              <a:rPr lang="en-US" dirty="0"/>
              <a:t>Multifactorial</a:t>
            </a:r>
            <a:r>
              <a:rPr lang="en-US" sz="2400" dirty="0">
                <a:latin typeface="+mn-lt"/>
                <a:ea typeface="+mn-ea"/>
                <a:cs typeface="+mn-cs"/>
              </a:rPr>
              <a:t> </a:t>
            </a:r>
            <a:r>
              <a:rPr lang="en-US" dirty="0"/>
              <a:t>Interventions for reducing falls</a:t>
            </a:r>
          </a:p>
        </p:txBody>
      </p:sp>
      <p:sp>
        <p:nvSpPr>
          <p:cNvPr id="3" name="Content Placeholder 2">
            <a:extLst>
              <a:ext uri="{FF2B5EF4-FFF2-40B4-BE49-F238E27FC236}">
                <a16:creationId xmlns:a16="http://schemas.microsoft.com/office/drawing/2014/main" id="{ABC69BC5-EDD7-A04B-8BEC-5EAC7AB34A8C}"/>
              </a:ext>
            </a:extLst>
          </p:cNvPr>
          <p:cNvSpPr>
            <a:spLocks noGrp="1"/>
          </p:cNvSpPr>
          <p:nvPr>
            <p:ph idx="1"/>
          </p:nvPr>
        </p:nvSpPr>
        <p:spPr>
          <a:xfrm>
            <a:off x="63009" y="2541239"/>
            <a:ext cx="6315893" cy="3324960"/>
          </a:xfrm>
        </p:spPr>
        <p:txBody>
          <a:bodyPr>
            <a:normAutofit fontScale="85000" lnSpcReduction="20000"/>
          </a:bodyPr>
          <a:lstStyle/>
          <a:p>
            <a:r>
              <a:rPr lang="en-US" dirty="0"/>
              <a:t>Multifactorial assessment with multidisciplinary intervention</a:t>
            </a:r>
          </a:p>
          <a:p>
            <a:pPr lvl="1"/>
            <a:r>
              <a:rPr lang="en-US" dirty="0"/>
              <a:t>23% ↓ in rate of falls</a:t>
            </a:r>
          </a:p>
          <a:p>
            <a:pPr lvl="1"/>
            <a:r>
              <a:rPr lang="en-US" dirty="0"/>
              <a:t>No difference in the number of people who fall, hospital admissions or medical attention</a:t>
            </a:r>
          </a:p>
          <a:p>
            <a:pPr lvl="1"/>
            <a:r>
              <a:rPr lang="en-US" dirty="0"/>
              <a:t>Possible ⇣ in fall related fractures</a:t>
            </a:r>
          </a:p>
          <a:p>
            <a:pPr lvl="1"/>
            <a:r>
              <a:rPr lang="en-US" dirty="0">
                <a:solidFill>
                  <a:srgbClr val="7030A0"/>
                </a:solidFill>
              </a:rPr>
              <a:t>Most evidence for home hazard assessment and behavioural interventions, medication review and action, group and home-based strength and balance exercise</a:t>
            </a:r>
          </a:p>
          <a:p>
            <a:pPr lvl="1"/>
            <a:r>
              <a:rPr lang="en-US" dirty="0">
                <a:solidFill>
                  <a:srgbClr val="7030A0"/>
                </a:solidFill>
              </a:rPr>
              <a:t>Exercise interventions alone were as effective as multifactorial interventions</a:t>
            </a:r>
          </a:p>
        </p:txBody>
      </p:sp>
      <p:pic>
        <p:nvPicPr>
          <p:cNvPr id="8" name="Picture 2" descr="http://www.cochrane.org/sites/default/files/uploads/images/cclogo-big-trans.gif">
            <a:extLst>
              <a:ext uri="{FF2B5EF4-FFF2-40B4-BE49-F238E27FC236}">
                <a16:creationId xmlns:a16="http://schemas.microsoft.com/office/drawing/2014/main" id="{A333C384-787B-CD43-A32E-A9CE9D50797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60920" y="567320"/>
            <a:ext cx="1306286" cy="153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68EEBB3-6A60-6642-BF9D-4207AC7ABB06}"/>
              </a:ext>
            </a:extLst>
          </p:cNvPr>
          <p:cNvSpPr txBox="1"/>
          <p:nvPr/>
        </p:nvSpPr>
        <p:spPr>
          <a:xfrm>
            <a:off x="3357154" y="6278303"/>
            <a:ext cx="6043496" cy="338554"/>
          </a:xfrm>
          <a:prstGeom prst="rect">
            <a:avLst/>
          </a:prstGeom>
          <a:noFill/>
        </p:spPr>
        <p:txBody>
          <a:bodyPr wrap="square" rtlCol="0">
            <a:spAutoFit/>
          </a:bodyPr>
          <a:lstStyle/>
          <a:p>
            <a:r>
              <a:rPr lang="en-US" sz="1600" i="1" dirty="0"/>
              <a:t>Hopewell. Cochrane Library 2018; Gillespie. Cochrane Library 2012</a:t>
            </a:r>
          </a:p>
        </p:txBody>
      </p:sp>
      <p:pic>
        <p:nvPicPr>
          <p:cNvPr id="1026" name="Picture 2" descr="Benefits of Interdisciplinary Teams in Healthcare - Santé Cares">
            <a:extLst>
              <a:ext uri="{FF2B5EF4-FFF2-40B4-BE49-F238E27FC236}">
                <a16:creationId xmlns:a16="http://schemas.microsoft.com/office/drawing/2014/main" id="{2AE9A018-64FC-5C4E-BD56-1F140CEE5B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4150" y="3701494"/>
            <a:ext cx="260985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494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95C3-1A9A-7F45-A255-D3E86916101A}"/>
              </a:ext>
            </a:extLst>
          </p:cNvPr>
          <p:cNvSpPr>
            <a:spLocks noGrp="1"/>
          </p:cNvSpPr>
          <p:nvPr>
            <p:ph type="title"/>
          </p:nvPr>
        </p:nvSpPr>
        <p:spPr/>
        <p:txBody>
          <a:bodyPr/>
          <a:lstStyle/>
          <a:p>
            <a:r>
              <a:rPr lang="en-US" dirty="0"/>
              <a:t>Exercise interventions for reducing falls </a:t>
            </a:r>
          </a:p>
        </p:txBody>
      </p:sp>
      <p:sp>
        <p:nvSpPr>
          <p:cNvPr id="5" name="Footer Placeholder 7">
            <a:extLst>
              <a:ext uri="{FF2B5EF4-FFF2-40B4-BE49-F238E27FC236}">
                <a16:creationId xmlns:a16="http://schemas.microsoft.com/office/drawing/2014/main" id="{8ECB6864-F19E-C34A-8D21-EA37D91CDC79}"/>
              </a:ext>
            </a:extLst>
          </p:cNvPr>
          <p:cNvSpPr txBox="1">
            <a:spLocks/>
          </p:cNvSpPr>
          <p:nvPr/>
        </p:nvSpPr>
        <p:spPr>
          <a:xfrm>
            <a:off x="0" y="5726907"/>
            <a:ext cx="5704738"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 Dawn SKELTON</a:t>
            </a:r>
          </a:p>
        </p:txBody>
      </p:sp>
      <p:sp>
        <p:nvSpPr>
          <p:cNvPr id="6" name="Content Placeholder 2">
            <a:extLst>
              <a:ext uri="{FF2B5EF4-FFF2-40B4-BE49-F238E27FC236}">
                <a16:creationId xmlns:a16="http://schemas.microsoft.com/office/drawing/2014/main" id="{898C08F1-0730-B946-877D-4DADAE4B694C}"/>
              </a:ext>
            </a:extLst>
          </p:cNvPr>
          <p:cNvSpPr txBox="1">
            <a:spLocks noGrp="1"/>
          </p:cNvSpPr>
          <p:nvPr>
            <p:ph idx="1"/>
          </p:nvPr>
        </p:nvSpPr>
        <p:spPr>
          <a:xfrm>
            <a:off x="628650" y="2311067"/>
            <a:ext cx="7543800" cy="341584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000" b="1" dirty="0">
                <a:latin typeface="Calibri" panose="020F0502020204030204" pitchFamily="34" charset="0"/>
                <a:cs typeface="Calibri" panose="020F0502020204030204" pitchFamily="34" charset="0"/>
              </a:rPr>
              <a:t>Exercise for preventing falls in older people living in the community</a:t>
            </a:r>
          </a:p>
          <a:p>
            <a:r>
              <a:rPr lang="en-US" sz="2000" dirty="0">
                <a:latin typeface="Calibri" panose="020F0502020204030204" pitchFamily="34" charset="0"/>
                <a:cs typeface="Calibri" panose="020F0502020204030204" pitchFamily="34" charset="0"/>
              </a:rPr>
              <a:t>reduces rate of falls by 23% (</a:t>
            </a:r>
            <a:r>
              <a:rPr lang="en-US" sz="2000" dirty="0" err="1">
                <a:latin typeface="Calibri" panose="020F0502020204030204" pitchFamily="34" charset="0"/>
                <a:cs typeface="Calibri" panose="020F0502020204030204" pitchFamily="34" charset="0"/>
              </a:rPr>
              <a:t>RaR</a:t>
            </a:r>
            <a:r>
              <a:rPr lang="en-US" sz="2000" dirty="0">
                <a:latin typeface="Calibri" panose="020F0502020204030204" pitchFamily="34" charset="0"/>
                <a:cs typeface="Calibri" panose="020F0502020204030204" pitchFamily="34" charset="0"/>
              </a:rPr>
              <a:t> 0.77)</a:t>
            </a:r>
          </a:p>
          <a:p>
            <a:r>
              <a:rPr lang="en-US" sz="2000" dirty="0">
                <a:latin typeface="Calibri" panose="020F0502020204030204" pitchFamily="34" charset="0"/>
                <a:cs typeface="Calibri" panose="020F0502020204030204" pitchFamily="34" charset="0"/>
              </a:rPr>
              <a:t>reduces the number of people experiencing one or more falls by 15% (RR 0.85)</a:t>
            </a:r>
          </a:p>
          <a:p>
            <a:pPr lvl="1"/>
            <a:r>
              <a:rPr lang="en-US" sz="2000" dirty="0">
                <a:latin typeface="Calibri" panose="020F0502020204030204" pitchFamily="34" charset="0"/>
                <a:cs typeface="Calibri" panose="020F0502020204030204" pitchFamily="34" charset="0"/>
              </a:rPr>
              <a:t>(both falls outcomes irrespective of high or lower risk of falls at baseline)</a:t>
            </a:r>
          </a:p>
          <a:p>
            <a:r>
              <a:rPr lang="en-US" sz="2000" dirty="0">
                <a:latin typeface="Calibri" panose="020F0502020204030204" pitchFamily="34" charset="0"/>
                <a:cs typeface="Calibri" panose="020F0502020204030204" pitchFamily="34" charset="0"/>
              </a:rPr>
              <a:t>may reduce fall related fractures (RR 0.73) </a:t>
            </a:r>
          </a:p>
          <a:p>
            <a:r>
              <a:rPr lang="en-US" sz="2000" dirty="0">
                <a:latin typeface="Calibri" panose="020F0502020204030204" pitchFamily="34" charset="0"/>
                <a:cs typeface="Calibri" panose="020F0502020204030204" pitchFamily="34" charset="0"/>
              </a:rPr>
              <a:t>may reduce falls requiring medical attention (RR 0.61)</a:t>
            </a:r>
          </a:p>
        </p:txBody>
      </p:sp>
      <p:pic>
        <p:nvPicPr>
          <p:cNvPr id="7" name="Picture 2" descr="http://www.cochrane.org/sites/default/files/uploads/images/cclogo-big-trans.gif">
            <a:extLst>
              <a:ext uri="{FF2B5EF4-FFF2-40B4-BE49-F238E27FC236}">
                <a16:creationId xmlns:a16="http://schemas.microsoft.com/office/drawing/2014/main" id="{7E5DC4C4-E081-C148-9CB5-7325F28EEB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80960" y="215085"/>
            <a:ext cx="1207543" cy="141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F9ED1DF-FAC3-944E-A0C0-3AC19FC024B3}"/>
              </a:ext>
            </a:extLst>
          </p:cNvPr>
          <p:cNvSpPr txBox="1"/>
          <p:nvPr/>
        </p:nvSpPr>
        <p:spPr>
          <a:xfrm>
            <a:off x="5400838" y="6350180"/>
            <a:ext cx="3593592" cy="338554"/>
          </a:xfrm>
          <a:prstGeom prst="rect">
            <a:avLst/>
          </a:prstGeom>
          <a:noFill/>
        </p:spPr>
        <p:txBody>
          <a:bodyPr wrap="square" rtlCol="0">
            <a:spAutoFit/>
          </a:bodyPr>
          <a:lstStyle/>
          <a:p>
            <a:r>
              <a:rPr lang="en-US" sz="1600" i="1" dirty="0">
                <a:latin typeface="Calibri" panose="020F0502020204030204" pitchFamily="34" charset="0"/>
                <a:cs typeface="Calibri" panose="020F0502020204030204" pitchFamily="34" charset="0"/>
              </a:rPr>
              <a:t>Sherrington et al. Cochrane Review 2019</a:t>
            </a:r>
          </a:p>
        </p:txBody>
      </p:sp>
      <p:pic>
        <p:nvPicPr>
          <p:cNvPr id="3" name="Picture 5" descr="bigstock-Elderly-Woman-Is-Laying-At-The-11576648.jpg">
            <a:extLst>
              <a:ext uri="{FF2B5EF4-FFF2-40B4-BE49-F238E27FC236}">
                <a16:creationId xmlns:a16="http://schemas.microsoft.com/office/drawing/2014/main" id="{C5386A52-3F25-C54A-B572-2A0C22AB3A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364" y="5053254"/>
            <a:ext cx="2992271" cy="162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Content Placeholder 4">
            <a:extLst>
              <a:ext uri="{FF2B5EF4-FFF2-40B4-BE49-F238E27FC236}">
                <a16:creationId xmlns:a16="http://schemas.microsoft.com/office/drawing/2014/main" id="{DCF7340E-38D2-C4BF-B041-9B092CDF7D40}"/>
              </a:ext>
            </a:extLst>
          </p:cNvPr>
          <p:cNvPicPr>
            <a:picLocks noChangeAspect="1"/>
          </p:cNvPicPr>
          <p:nvPr/>
        </p:nvPicPr>
        <p:blipFill>
          <a:blip r:embed="rId4" cstate="screen">
            <a:extLst>
              <a:ext uri="{28A0092B-C50C-407E-A947-70E740481C1C}">
                <a14:useLocalDpi xmlns:a14="http://schemas.microsoft.com/office/drawing/2010/main"/>
              </a:ext>
            </a:extLst>
          </a:blip>
          <a:srcRect l="-17767" r="-17767"/>
          <a:stretch>
            <a:fillRect/>
          </a:stretch>
        </p:blipFill>
        <p:spPr>
          <a:xfrm>
            <a:off x="6921543" y="4172930"/>
            <a:ext cx="1890318" cy="2169903"/>
          </a:xfrm>
          <a:prstGeom prst="rect">
            <a:avLst/>
          </a:prstGeom>
        </p:spPr>
      </p:pic>
    </p:spTree>
    <p:extLst>
      <p:ext uri="{BB962C8B-B14F-4D97-AF65-F5344CB8AC3E}">
        <p14:creationId xmlns:p14="http://schemas.microsoft.com/office/powerpoint/2010/main" val="491952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C8E7E7-4058-3D4F-85C9-D53B60CB5A6A}"/>
              </a:ext>
            </a:extLst>
          </p:cNvPr>
          <p:cNvGrpSpPr/>
          <p:nvPr/>
        </p:nvGrpSpPr>
        <p:grpSpPr>
          <a:xfrm>
            <a:off x="1555149" y="1040947"/>
            <a:ext cx="7409237" cy="4959803"/>
            <a:chOff x="179418" y="896389"/>
            <a:chExt cx="8596282" cy="6006393"/>
          </a:xfrm>
        </p:grpSpPr>
        <p:sp>
          <p:nvSpPr>
            <p:cNvPr id="3" name="TextBox 2">
              <a:extLst>
                <a:ext uri="{FF2B5EF4-FFF2-40B4-BE49-F238E27FC236}">
                  <a16:creationId xmlns:a16="http://schemas.microsoft.com/office/drawing/2014/main" id="{9F7F0D47-9AAB-744C-90BA-2D42441ED6C6}"/>
                </a:ext>
              </a:extLst>
            </p:cNvPr>
            <p:cNvSpPr txBox="1"/>
            <p:nvPr/>
          </p:nvSpPr>
          <p:spPr>
            <a:xfrm>
              <a:off x="444500" y="6400800"/>
              <a:ext cx="8331200" cy="335450"/>
            </a:xfrm>
            <a:prstGeom prst="rect">
              <a:avLst/>
            </a:prstGeom>
            <a:noFill/>
          </p:spPr>
          <p:txBody>
            <a:bodyPr wrap="square" rtlCol="0">
              <a:spAutoFit/>
            </a:bodyPr>
            <a:lstStyle/>
            <a:p>
              <a:pPr algn="r"/>
              <a:r>
                <a:rPr lang="en-US" sz="1200" dirty="0">
                  <a:solidFill>
                    <a:srgbClr val="7030A0"/>
                  </a:solidFill>
                </a:rPr>
                <a:t>@</a:t>
              </a:r>
              <a:r>
                <a:rPr lang="en-US" sz="1200" dirty="0" err="1">
                  <a:solidFill>
                    <a:srgbClr val="7030A0"/>
                  </a:solidFill>
                </a:rPr>
                <a:t>GCUResearch</a:t>
              </a:r>
              <a:r>
                <a:rPr lang="en-US" sz="1200" dirty="0">
                  <a:solidFill>
                    <a:srgbClr val="7030A0"/>
                  </a:solidFill>
                </a:rPr>
                <a:t>             @</a:t>
              </a:r>
              <a:r>
                <a:rPr lang="en-US" sz="1200" dirty="0" err="1">
                  <a:solidFill>
                    <a:srgbClr val="7030A0"/>
                  </a:solidFill>
                </a:rPr>
                <a:t>LaterLifeTrain</a:t>
              </a:r>
              <a:r>
                <a:rPr lang="en-US" sz="1200" dirty="0">
                  <a:solidFill>
                    <a:srgbClr val="7030A0"/>
                  </a:solidFill>
                </a:rPr>
                <a:t>           @</a:t>
              </a:r>
              <a:r>
                <a:rPr lang="en-US" sz="1200" dirty="0" err="1">
                  <a:solidFill>
                    <a:srgbClr val="7030A0"/>
                  </a:solidFill>
                </a:rPr>
                <a:t>ScotPARC</a:t>
              </a:r>
              <a:endParaRPr lang="en-US" sz="1200" dirty="0">
                <a:solidFill>
                  <a:srgbClr val="7030A0"/>
                </a:solidFill>
              </a:endParaRPr>
            </a:p>
          </p:txBody>
        </p:sp>
        <p:pic>
          <p:nvPicPr>
            <p:cNvPr id="4" name="Picture 3">
              <a:extLst>
                <a:ext uri="{FF2B5EF4-FFF2-40B4-BE49-F238E27FC236}">
                  <a16:creationId xmlns:a16="http://schemas.microsoft.com/office/drawing/2014/main" id="{8D3E1EEB-36CC-EB44-937D-9A29524BA2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418" y="1120189"/>
              <a:ext cx="3478182" cy="2495217"/>
            </a:xfrm>
            <a:prstGeom prst="rect">
              <a:avLst/>
            </a:prstGeom>
          </p:spPr>
        </p:pic>
        <p:pic>
          <p:nvPicPr>
            <p:cNvPr id="5" name="Picture 4">
              <a:extLst>
                <a:ext uri="{FF2B5EF4-FFF2-40B4-BE49-F238E27FC236}">
                  <a16:creationId xmlns:a16="http://schemas.microsoft.com/office/drawing/2014/main" id="{9880B2C0-A298-874C-931A-287259B3B6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6600" y="1473199"/>
              <a:ext cx="4095052" cy="4927600"/>
            </a:xfrm>
            <a:prstGeom prst="rect">
              <a:avLst/>
            </a:prstGeom>
          </p:spPr>
        </p:pic>
        <p:pic>
          <p:nvPicPr>
            <p:cNvPr id="6" name="Picture 5">
              <a:extLst>
                <a:ext uri="{FF2B5EF4-FFF2-40B4-BE49-F238E27FC236}">
                  <a16:creationId xmlns:a16="http://schemas.microsoft.com/office/drawing/2014/main" id="{E6E29B49-B7A0-FF49-B38B-E6FB181E54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194" y="3735260"/>
              <a:ext cx="3478181" cy="3167522"/>
            </a:xfrm>
            <a:prstGeom prst="rect">
              <a:avLst/>
            </a:prstGeom>
          </p:spPr>
        </p:pic>
        <p:sp>
          <p:nvSpPr>
            <p:cNvPr id="7" name="TextBox 6">
              <a:extLst>
                <a:ext uri="{FF2B5EF4-FFF2-40B4-BE49-F238E27FC236}">
                  <a16:creationId xmlns:a16="http://schemas.microsoft.com/office/drawing/2014/main" id="{89740BFC-A727-9A49-A0BF-48428D83B3A3}"/>
                </a:ext>
              </a:extLst>
            </p:cNvPr>
            <p:cNvSpPr txBox="1"/>
            <p:nvPr/>
          </p:nvSpPr>
          <p:spPr>
            <a:xfrm>
              <a:off x="4765675" y="896389"/>
              <a:ext cx="3059083" cy="307496"/>
            </a:xfrm>
            <a:prstGeom prst="rect">
              <a:avLst/>
            </a:prstGeom>
            <a:noFill/>
          </p:spPr>
          <p:txBody>
            <a:bodyPr wrap="square" rtlCol="0">
              <a:spAutoFit/>
            </a:bodyPr>
            <a:lstStyle/>
            <a:p>
              <a:r>
                <a:rPr lang="en-US" sz="1050" i="1" dirty="0">
                  <a:latin typeface="Calibri" panose="020F0502020204030204" pitchFamily="34" charset="0"/>
                  <a:cs typeface="Calibri" panose="020F0502020204030204" pitchFamily="34" charset="0"/>
                </a:rPr>
                <a:t>Sherrington et al. Cochrane Review 2019</a:t>
              </a:r>
            </a:p>
          </p:txBody>
        </p:sp>
        <p:sp>
          <p:nvSpPr>
            <p:cNvPr id="8" name="Left Arrow 7">
              <a:extLst>
                <a:ext uri="{FF2B5EF4-FFF2-40B4-BE49-F238E27FC236}">
                  <a16:creationId xmlns:a16="http://schemas.microsoft.com/office/drawing/2014/main" id="{926132E8-3516-3C4F-86A6-AEDBAE245C7F}"/>
                </a:ext>
              </a:extLst>
            </p:cNvPr>
            <p:cNvSpPr/>
            <p:nvPr/>
          </p:nvSpPr>
          <p:spPr>
            <a:xfrm>
              <a:off x="2546084" y="1473199"/>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Left Arrow 8">
              <a:extLst>
                <a:ext uri="{FF2B5EF4-FFF2-40B4-BE49-F238E27FC236}">
                  <a16:creationId xmlns:a16="http://schemas.microsoft.com/office/drawing/2014/main" id="{5B511A36-99C2-4243-B1FC-DB90FA990980}"/>
                </a:ext>
              </a:extLst>
            </p:cNvPr>
            <p:cNvSpPr/>
            <p:nvPr/>
          </p:nvSpPr>
          <p:spPr>
            <a:xfrm>
              <a:off x="2546083" y="1577587"/>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Left Arrow 9">
              <a:extLst>
                <a:ext uri="{FF2B5EF4-FFF2-40B4-BE49-F238E27FC236}">
                  <a16:creationId xmlns:a16="http://schemas.microsoft.com/office/drawing/2014/main" id="{2D169C15-95C0-6244-9E12-80A9CA819FF7}"/>
                </a:ext>
              </a:extLst>
            </p:cNvPr>
            <p:cNvSpPr/>
            <p:nvPr/>
          </p:nvSpPr>
          <p:spPr>
            <a:xfrm>
              <a:off x="2546082" y="2057844"/>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Left Arrow 10">
              <a:extLst>
                <a:ext uri="{FF2B5EF4-FFF2-40B4-BE49-F238E27FC236}">
                  <a16:creationId xmlns:a16="http://schemas.microsoft.com/office/drawing/2014/main" id="{73F4DCAD-6668-7F42-AA22-10B6DD919E59}"/>
                </a:ext>
              </a:extLst>
            </p:cNvPr>
            <p:cNvSpPr/>
            <p:nvPr/>
          </p:nvSpPr>
          <p:spPr>
            <a:xfrm>
              <a:off x="2546082" y="230209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Left Arrow 11">
              <a:extLst>
                <a:ext uri="{FF2B5EF4-FFF2-40B4-BE49-F238E27FC236}">
                  <a16:creationId xmlns:a16="http://schemas.microsoft.com/office/drawing/2014/main" id="{3C4AF819-9895-6249-A820-083D6096398E}"/>
                </a:ext>
              </a:extLst>
            </p:cNvPr>
            <p:cNvSpPr/>
            <p:nvPr/>
          </p:nvSpPr>
          <p:spPr>
            <a:xfrm>
              <a:off x="2546081" y="2439718"/>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Left Arrow 12">
              <a:extLst>
                <a:ext uri="{FF2B5EF4-FFF2-40B4-BE49-F238E27FC236}">
                  <a16:creationId xmlns:a16="http://schemas.microsoft.com/office/drawing/2014/main" id="{652F82AB-189B-E04C-B668-526F50FC9716}"/>
                </a:ext>
              </a:extLst>
            </p:cNvPr>
            <p:cNvSpPr/>
            <p:nvPr/>
          </p:nvSpPr>
          <p:spPr>
            <a:xfrm>
              <a:off x="2546082" y="266878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Left Arrow 13">
              <a:extLst>
                <a:ext uri="{FF2B5EF4-FFF2-40B4-BE49-F238E27FC236}">
                  <a16:creationId xmlns:a16="http://schemas.microsoft.com/office/drawing/2014/main" id="{0D287BDF-6DF0-554F-84D1-922E55F09EEC}"/>
                </a:ext>
              </a:extLst>
            </p:cNvPr>
            <p:cNvSpPr/>
            <p:nvPr/>
          </p:nvSpPr>
          <p:spPr>
            <a:xfrm>
              <a:off x="2546080" y="2913031"/>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Left Arrow 14">
              <a:extLst>
                <a:ext uri="{FF2B5EF4-FFF2-40B4-BE49-F238E27FC236}">
                  <a16:creationId xmlns:a16="http://schemas.microsoft.com/office/drawing/2014/main" id="{BA18715A-F846-3A4C-AF1C-21720BD68961}"/>
                </a:ext>
              </a:extLst>
            </p:cNvPr>
            <p:cNvSpPr/>
            <p:nvPr/>
          </p:nvSpPr>
          <p:spPr>
            <a:xfrm>
              <a:off x="2552465" y="3157282"/>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Left Arrow 15">
              <a:extLst>
                <a:ext uri="{FF2B5EF4-FFF2-40B4-BE49-F238E27FC236}">
                  <a16:creationId xmlns:a16="http://schemas.microsoft.com/office/drawing/2014/main" id="{EDDC9B15-00AD-BE4C-B1F3-6B130771E7DD}"/>
                </a:ext>
              </a:extLst>
            </p:cNvPr>
            <p:cNvSpPr/>
            <p:nvPr/>
          </p:nvSpPr>
          <p:spPr>
            <a:xfrm>
              <a:off x="2546079" y="328890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Left Arrow 16">
              <a:extLst>
                <a:ext uri="{FF2B5EF4-FFF2-40B4-BE49-F238E27FC236}">
                  <a16:creationId xmlns:a16="http://schemas.microsoft.com/office/drawing/2014/main" id="{8EE0B70C-6A61-934B-8055-A1F77C555298}"/>
                </a:ext>
              </a:extLst>
            </p:cNvPr>
            <p:cNvSpPr/>
            <p:nvPr/>
          </p:nvSpPr>
          <p:spPr>
            <a:xfrm>
              <a:off x="2552464" y="407759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Left Arrow 17">
              <a:extLst>
                <a:ext uri="{FF2B5EF4-FFF2-40B4-BE49-F238E27FC236}">
                  <a16:creationId xmlns:a16="http://schemas.microsoft.com/office/drawing/2014/main" id="{145F1A37-FFBD-924C-A4DD-FE074E99C4F4}"/>
                </a:ext>
              </a:extLst>
            </p:cNvPr>
            <p:cNvSpPr/>
            <p:nvPr/>
          </p:nvSpPr>
          <p:spPr>
            <a:xfrm>
              <a:off x="2546078" y="4307144"/>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Left Arrow 18">
              <a:extLst>
                <a:ext uri="{FF2B5EF4-FFF2-40B4-BE49-F238E27FC236}">
                  <a16:creationId xmlns:a16="http://schemas.microsoft.com/office/drawing/2014/main" id="{5C09449B-5DE0-0747-A45C-7DD7296FBBAB}"/>
                </a:ext>
              </a:extLst>
            </p:cNvPr>
            <p:cNvSpPr/>
            <p:nvPr/>
          </p:nvSpPr>
          <p:spPr>
            <a:xfrm>
              <a:off x="2546077" y="453479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Left Arrow 19">
              <a:extLst>
                <a:ext uri="{FF2B5EF4-FFF2-40B4-BE49-F238E27FC236}">
                  <a16:creationId xmlns:a16="http://schemas.microsoft.com/office/drawing/2014/main" id="{2EE78E27-05C3-2B41-B587-E8D7339F9635}"/>
                </a:ext>
              </a:extLst>
            </p:cNvPr>
            <p:cNvSpPr/>
            <p:nvPr/>
          </p:nvSpPr>
          <p:spPr>
            <a:xfrm>
              <a:off x="2546076" y="512347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Left Arrow 20">
              <a:extLst>
                <a:ext uri="{FF2B5EF4-FFF2-40B4-BE49-F238E27FC236}">
                  <a16:creationId xmlns:a16="http://schemas.microsoft.com/office/drawing/2014/main" id="{E2C7D391-9385-8647-86DB-0A2FCA6D7D72}"/>
                </a:ext>
              </a:extLst>
            </p:cNvPr>
            <p:cNvSpPr/>
            <p:nvPr/>
          </p:nvSpPr>
          <p:spPr>
            <a:xfrm>
              <a:off x="2546075" y="548047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Left Arrow 21">
              <a:extLst>
                <a:ext uri="{FF2B5EF4-FFF2-40B4-BE49-F238E27FC236}">
                  <a16:creationId xmlns:a16="http://schemas.microsoft.com/office/drawing/2014/main" id="{FCFE5A36-78B5-8D49-BAFA-30C0F0A6BC09}"/>
                </a:ext>
              </a:extLst>
            </p:cNvPr>
            <p:cNvSpPr/>
            <p:nvPr/>
          </p:nvSpPr>
          <p:spPr>
            <a:xfrm>
              <a:off x="2546074" y="5716418"/>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Left Arrow 22">
              <a:extLst>
                <a:ext uri="{FF2B5EF4-FFF2-40B4-BE49-F238E27FC236}">
                  <a16:creationId xmlns:a16="http://schemas.microsoft.com/office/drawing/2014/main" id="{28F75C46-D321-964E-97DC-AEFB0D2B7B63}"/>
                </a:ext>
              </a:extLst>
            </p:cNvPr>
            <p:cNvSpPr/>
            <p:nvPr/>
          </p:nvSpPr>
          <p:spPr>
            <a:xfrm>
              <a:off x="2546073" y="606915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Left Arrow 23">
              <a:extLst>
                <a:ext uri="{FF2B5EF4-FFF2-40B4-BE49-F238E27FC236}">
                  <a16:creationId xmlns:a16="http://schemas.microsoft.com/office/drawing/2014/main" id="{E1BF64B7-49C8-9549-881B-106875F6BFA4}"/>
                </a:ext>
              </a:extLst>
            </p:cNvPr>
            <p:cNvSpPr/>
            <p:nvPr/>
          </p:nvSpPr>
          <p:spPr>
            <a:xfrm>
              <a:off x="2546073" y="6181959"/>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Left Arrow 24">
              <a:extLst>
                <a:ext uri="{FF2B5EF4-FFF2-40B4-BE49-F238E27FC236}">
                  <a16:creationId xmlns:a16="http://schemas.microsoft.com/office/drawing/2014/main" id="{6FB26611-EDC0-9543-BE58-986EF86CFB6D}"/>
                </a:ext>
              </a:extLst>
            </p:cNvPr>
            <p:cNvSpPr/>
            <p:nvPr/>
          </p:nvSpPr>
          <p:spPr>
            <a:xfrm>
              <a:off x="7310904" y="1869959"/>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Left Arrow 25">
              <a:extLst>
                <a:ext uri="{FF2B5EF4-FFF2-40B4-BE49-F238E27FC236}">
                  <a16:creationId xmlns:a16="http://schemas.microsoft.com/office/drawing/2014/main" id="{41BDAEF4-3F61-7540-A3BB-0ED8C127359A}"/>
                </a:ext>
              </a:extLst>
            </p:cNvPr>
            <p:cNvSpPr/>
            <p:nvPr/>
          </p:nvSpPr>
          <p:spPr>
            <a:xfrm>
              <a:off x="7310904" y="2172159"/>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Left Arrow 26">
              <a:extLst>
                <a:ext uri="{FF2B5EF4-FFF2-40B4-BE49-F238E27FC236}">
                  <a16:creationId xmlns:a16="http://schemas.microsoft.com/office/drawing/2014/main" id="{9439FB6F-2FF1-F54C-93B1-F6B87E6E141B}"/>
                </a:ext>
              </a:extLst>
            </p:cNvPr>
            <p:cNvSpPr/>
            <p:nvPr/>
          </p:nvSpPr>
          <p:spPr>
            <a:xfrm>
              <a:off x="7310903" y="2298197"/>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Left Arrow 27">
              <a:extLst>
                <a:ext uri="{FF2B5EF4-FFF2-40B4-BE49-F238E27FC236}">
                  <a16:creationId xmlns:a16="http://schemas.microsoft.com/office/drawing/2014/main" id="{0DDC1400-5F58-134F-BC76-5261837D4A90}"/>
                </a:ext>
              </a:extLst>
            </p:cNvPr>
            <p:cNvSpPr/>
            <p:nvPr/>
          </p:nvSpPr>
          <p:spPr>
            <a:xfrm>
              <a:off x="7310903" y="244404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Left Arrow 28">
              <a:extLst>
                <a:ext uri="{FF2B5EF4-FFF2-40B4-BE49-F238E27FC236}">
                  <a16:creationId xmlns:a16="http://schemas.microsoft.com/office/drawing/2014/main" id="{F718AEF6-9CCF-564A-8076-7DE91191FAFB}"/>
                </a:ext>
              </a:extLst>
            </p:cNvPr>
            <p:cNvSpPr/>
            <p:nvPr/>
          </p:nvSpPr>
          <p:spPr>
            <a:xfrm>
              <a:off x="7310902" y="272643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Left Arrow 29">
              <a:extLst>
                <a:ext uri="{FF2B5EF4-FFF2-40B4-BE49-F238E27FC236}">
                  <a16:creationId xmlns:a16="http://schemas.microsoft.com/office/drawing/2014/main" id="{6EF8D46B-E2D8-544A-9D7B-7C7E335D2276}"/>
                </a:ext>
              </a:extLst>
            </p:cNvPr>
            <p:cNvSpPr/>
            <p:nvPr/>
          </p:nvSpPr>
          <p:spPr>
            <a:xfrm>
              <a:off x="7310901" y="2875153"/>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Left Arrow 30">
              <a:extLst>
                <a:ext uri="{FF2B5EF4-FFF2-40B4-BE49-F238E27FC236}">
                  <a16:creationId xmlns:a16="http://schemas.microsoft.com/office/drawing/2014/main" id="{E4C8CDA1-BFA8-8749-B0D1-A65E37FF4FD9}"/>
                </a:ext>
              </a:extLst>
            </p:cNvPr>
            <p:cNvSpPr/>
            <p:nvPr/>
          </p:nvSpPr>
          <p:spPr>
            <a:xfrm>
              <a:off x="7310900" y="302001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Left Arrow 31">
              <a:extLst>
                <a:ext uri="{FF2B5EF4-FFF2-40B4-BE49-F238E27FC236}">
                  <a16:creationId xmlns:a16="http://schemas.microsoft.com/office/drawing/2014/main" id="{722D400D-76D8-724D-8DDA-3FC6FAA7B9E7}"/>
                </a:ext>
              </a:extLst>
            </p:cNvPr>
            <p:cNvSpPr/>
            <p:nvPr/>
          </p:nvSpPr>
          <p:spPr>
            <a:xfrm>
              <a:off x="7305766" y="329806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Left Arrow 32">
              <a:extLst>
                <a:ext uri="{FF2B5EF4-FFF2-40B4-BE49-F238E27FC236}">
                  <a16:creationId xmlns:a16="http://schemas.microsoft.com/office/drawing/2014/main" id="{68F3E79F-9F3A-074B-A852-037F04EBF44E}"/>
                </a:ext>
              </a:extLst>
            </p:cNvPr>
            <p:cNvSpPr/>
            <p:nvPr/>
          </p:nvSpPr>
          <p:spPr>
            <a:xfrm>
              <a:off x="7305766" y="3434472"/>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Left Arrow 33">
              <a:extLst>
                <a:ext uri="{FF2B5EF4-FFF2-40B4-BE49-F238E27FC236}">
                  <a16:creationId xmlns:a16="http://schemas.microsoft.com/office/drawing/2014/main" id="{2B431084-1EC0-8C4C-8AD6-1BD79A070FFD}"/>
                </a:ext>
              </a:extLst>
            </p:cNvPr>
            <p:cNvSpPr/>
            <p:nvPr/>
          </p:nvSpPr>
          <p:spPr>
            <a:xfrm>
              <a:off x="7305765" y="360026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Left Arrow 34">
              <a:extLst>
                <a:ext uri="{FF2B5EF4-FFF2-40B4-BE49-F238E27FC236}">
                  <a16:creationId xmlns:a16="http://schemas.microsoft.com/office/drawing/2014/main" id="{9D8D6A9C-4D1E-1744-8CDE-765279049ECA}"/>
                </a:ext>
              </a:extLst>
            </p:cNvPr>
            <p:cNvSpPr/>
            <p:nvPr/>
          </p:nvSpPr>
          <p:spPr>
            <a:xfrm>
              <a:off x="7305764" y="373532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Left Arrow 35">
              <a:extLst>
                <a:ext uri="{FF2B5EF4-FFF2-40B4-BE49-F238E27FC236}">
                  <a16:creationId xmlns:a16="http://schemas.microsoft.com/office/drawing/2014/main" id="{BFE2F101-F977-B944-B052-AA64B05244DD}"/>
                </a:ext>
              </a:extLst>
            </p:cNvPr>
            <p:cNvSpPr/>
            <p:nvPr/>
          </p:nvSpPr>
          <p:spPr>
            <a:xfrm>
              <a:off x="7305763" y="4433881"/>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Left Arrow 36">
              <a:extLst>
                <a:ext uri="{FF2B5EF4-FFF2-40B4-BE49-F238E27FC236}">
                  <a16:creationId xmlns:a16="http://schemas.microsoft.com/office/drawing/2014/main" id="{967E2809-73D1-3F47-A208-0AFBC1EBB8FE}"/>
                </a:ext>
              </a:extLst>
            </p:cNvPr>
            <p:cNvSpPr/>
            <p:nvPr/>
          </p:nvSpPr>
          <p:spPr>
            <a:xfrm>
              <a:off x="7305762" y="458688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Left Arrow 37">
              <a:extLst>
                <a:ext uri="{FF2B5EF4-FFF2-40B4-BE49-F238E27FC236}">
                  <a16:creationId xmlns:a16="http://schemas.microsoft.com/office/drawing/2014/main" id="{0F0A5BC3-D016-214F-9DCF-FFCF93DDF01F}"/>
                </a:ext>
              </a:extLst>
            </p:cNvPr>
            <p:cNvSpPr/>
            <p:nvPr/>
          </p:nvSpPr>
          <p:spPr>
            <a:xfrm>
              <a:off x="7305761" y="4733303"/>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Left Arrow 38">
              <a:extLst>
                <a:ext uri="{FF2B5EF4-FFF2-40B4-BE49-F238E27FC236}">
                  <a16:creationId xmlns:a16="http://schemas.microsoft.com/office/drawing/2014/main" id="{A70D6739-69AF-064A-AC3E-C77732ADCA85}"/>
                </a:ext>
              </a:extLst>
            </p:cNvPr>
            <p:cNvSpPr/>
            <p:nvPr/>
          </p:nvSpPr>
          <p:spPr>
            <a:xfrm>
              <a:off x="7305759" y="487587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Left Arrow 39">
              <a:extLst>
                <a:ext uri="{FF2B5EF4-FFF2-40B4-BE49-F238E27FC236}">
                  <a16:creationId xmlns:a16="http://schemas.microsoft.com/office/drawing/2014/main" id="{F118C027-6016-9A40-8706-AF129AFEFB5E}"/>
                </a:ext>
              </a:extLst>
            </p:cNvPr>
            <p:cNvSpPr/>
            <p:nvPr/>
          </p:nvSpPr>
          <p:spPr>
            <a:xfrm>
              <a:off x="7305760" y="503272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Left Arrow 40">
              <a:extLst>
                <a:ext uri="{FF2B5EF4-FFF2-40B4-BE49-F238E27FC236}">
                  <a16:creationId xmlns:a16="http://schemas.microsoft.com/office/drawing/2014/main" id="{9CDA0CC9-A800-AA41-A2D4-2972DF8E9510}"/>
                </a:ext>
              </a:extLst>
            </p:cNvPr>
            <p:cNvSpPr/>
            <p:nvPr/>
          </p:nvSpPr>
          <p:spPr>
            <a:xfrm>
              <a:off x="7305758" y="5155298"/>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Left Arrow 41">
              <a:extLst>
                <a:ext uri="{FF2B5EF4-FFF2-40B4-BE49-F238E27FC236}">
                  <a16:creationId xmlns:a16="http://schemas.microsoft.com/office/drawing/2014/main" id="{47BC3F1C-B89B-614D-9547-3AA239B348D4}"/>
                </a:ext>
              </a:extLst>
            </p:cNvPr>
            <p:cNvSpPr/>
            <p:nvPr/>
          </p:nvSpPr>
          <p:spPr>
            <a:xfrm>
              <a:off x="7305757" y="543844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Left Arrow 42">
              <a:extLst>
                <a:ext uri="{FF2B5EF4-FFF2-40B4-BE49-F238E27FC236}">
                  <a16:creationId xmlns:a16="http://schemas.microsoft.com/office/drawing/2014/main" id="{A7155320-4025-4944-9124-102A65B6217C}"/>
                </a:ext>
              </a:extLst>
            </p:cNvPr>
            <p:cNvSpPr/>
            <p:nvPr/>
          </p:nvSpPr>
          <p:spPr>
            <a:xfrm>
              <a:off x="7305757" y="6008914"/>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4" name="TextBox 43">
            <a:extLst>
              <a:ext uri="{FF2B5EF4-FFF2-40B4-BE49-F238E27FC236}">
                <a16:creationId xmlns:a16="http://schemas.microsoft.com/office/drawing/2014/main" id="{E2D230B8-E55A-AC4A-A679-B1DAC0038EBF}"/>
              </a:ext>
            </a:extLst>
          </p:cNvPr>
          <p:cNvSpPr txBox="1"/>
          <p:nvPr/>
        </p:nvSpPr>
        <p:spPr>
          <a:xfrm>
            <a:off x="85725" y="1271779"/>
            <a:ext cx="1469424" cy="4616648"/>
          </a:xfrm>
          <a:prstGeom prst="rect">
            <a:avLst/>
          </a:prstGeom>
          <a:noFill/>
        </p:spPr>
        <p:txBody>
          <a:bodyPr wrap="square" rtlCol="0">
            <a:spAutoFit/>
          </a:bodyPr>
          <a:lstStyle/>
          <a:p>
            <a:r>
              <a:rPr lang="en-US" sz="2100" dirty="0">
                <a:latin typeface="Calibri" panose="020F0502020204030204" pitchFamily="34" charset="0"/>
                <a:cs typeface="Calibri" panose="020F0502020204030204" pitchFamily="34" charset="0"/>
              </a:rPr>
              <a:t>The devil is in the detail</a:t>
            </a:r>
          </a:p>
          <a:p>
            <a:endParaRPr lang="en-US" sz="2100" dirty="0">
              <a:latin typeface="Calibri" panose="020F0502020204030204" pitchFamily="34" charset="0"/>
              <a:cs typeface="Calibri" panose="020F0502020204030204" pitchFamily="34" charset="0"/>
            </a:endParaRPr>
          </a:p>
          <a:p>
            <a:endParaRPr lang="en-US" sz="2100" dirty="0">
              <a:latin typeface="Calibri" panose="020F0502020204030204" pitchFamily="34" charset="0"/>
              <a:cs typeface="Calibri" panose="020F0502020204030204" pitchFamily="34" charset="0"/>
            </a:endParaRPr>
          </a:p>
          <a:p>
            <a:endParaRPr lang="en-US" sz="2100" dirty="0">
              <a:latin typeface="Calibri" panose="020F0502020204030204" pitchFamily="34" charset="0"/>
              <a:cs typeface="Calibri" panose="020F0502020204030204" pitchFamily="34" charset="0"/>
            </a:endParaRPr>
          </a:p>
          <a:p>
            <a:endParaRPr lang="en-US" sz="2100" dirty="0">
              <a:latin typeface="Calibri" panose="020F0502020204030204" pitchFamily="34" charset="0"/>
              <a:cs typeface="Calibri" panose="020F0502020204030204" pitchFamily="34" charset="0"/>
            </a:endParaRPr>
          </a:p>
          <a:p>
            <a:endParaRPr lang="en-US" sz="2100" dirty="0">
              <a:latin typeface="Calibri" panose="020F0502020204030204" pitchFamily="34" charset="0"/>
              <a:cs typeface="Calibri" panose="020F0502020204030204" pitchFamily="34" charset="0"/>
            </a:endParaRPr>
          </a:p>
          <a:p>
            <a:endParaRPr lang="en-US" sz="2100" dirty="0">
              <a:latin typeface="Calibri" panose="020F0502020204030204" pitchFamily="34" charset="0"/>
              <a:cs typeface="Calibri" panose="020F0502020204030204" pitchFamily="34" charset="0"/>
            </a:endParaRPr>
          </a:p>
          <a:p>
            <a:r>
              <a:rPr lang="en-US" sz="2100" dirty="0">
                <a:latin typeface="Calibri" panose="020F0502020204030204" pitchFamily="34" charset="0"/>
                <a:cs typeface="Calibri" panose="020F0502020204030204" pitchFamily="34" charset="0"/>
              </a:rPr>
              <a:t>Not all falls prevention exercise programs work</a:t>
            </a:r>
          </a:p>
        </p:txBody>
      </p:sp>
      <p:pic>
        <p:nvPicPr>
          <p:cNvPr id="45" name="Picture 2" descr="Evidence-based medicine is broken: why we need data and technology to fix it">
            <a:extLst>
              <a:ext uri="{FF2B5EF4-FFF2-40B4-BE49-F238E27FC236}">
                <a16:creationId xmlns:a16="http://schemas.microsoft.com/office/drawing/2014/main" id="{D48272B7-A600-8E4F-99D2-6039D7B20D6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3"/>
          <a:stretch/>
        </p:blipFill>
        <p:spPr bwMode="auto">
          <a:xfrm>
            <a:off x="144876" y="2217372"/>
            <a:ext cx="1235589" cy="122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307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95C3-1A9A-7F45-A255-D3E86916101A}"/>
              </a:ext>
            </a:extLst>
          </p:cNvPr>
          <p:cNvSpPr>
            <a:spLocks noGrp="1"/>
          </p:cNvSpPr>
          <p:nvPr>
            <p:ph type="title"/>
          </p:nvPr>
        </p:nvSpPr>
        <p:spPr>
          <a:xfrm>
            <a:off x="296200" y="313215"/>
            <a:ext cx="7543800" cy="1088068"/>
          </a:xfrm>
        </p:spPr>
        <p:txBody>
          <a:bodyPr>
            <a:normAutofit fontScale="90000"/>
          </a:bodyPr>
          <a:lstStyle/>
          <a:p>
            <a:r>
              <a:rPr lang="en-US" dirty="0"/>
              <a:t>The evidence….. What works best?</a:t>
            </a:r>
          </a:p>
        </p:txBody>
      </p:sp>
      <p:sp>
        <p:nvSpPr>
          <p:cNvPr id="3" name="Content Placeholder 2">
            <a:extLst>
              <a:ext uri="{FF2B5EF4-FFF2-40B4-BE49-F238E27FC236}">
                <a16:creationId xmlns:a16="http://schemas.microsoft.com/office/drawing/2014/main" id="{F5473615-1EE8-A649-8D26-67026E1656E5}"/>
              </a:ext>
            </a:extLst>
          </p:cNvPr>
          <p:cNvSpPr>
            <a:spLocks noGrp="1"/>
          </p:cNvSpPr>
          <p:nvPr>
            <p:ph idx="1"/>
          </p:nvPr>
        </p:nvSpPr>
        <p:spPr>
          <a:xfrm>
            <a:off x="296200" y="1919842"/>
            <a:ext cx="3977547" cy="3288506"/>
          </a:xfrm>
        </p:spPr>
        <p:txBody>
          <a:bodyPr>
            <a:noAutofit/>
          </a:bodyPr>
          <a:lstStyle/>
          <a:p>
            <a:pPr marL="396478" indent="-342900">
              <a:spcBef>
                <a:spcPts val="300"/>
              </a:spcBef>
              <a:buFont typeface="Wingdings" pitchFamily="2" charset="2"/>
              <a:buChar char="§"/>
            </a:pPr>
            <a:r>
              <a:rPr lang="en-US" sz="2000" dirty="0"/>
              <a:t>Functional balance and strength</a:t>
            </a:r>
          </a:p>
          <a:p>
            <a:pPr marL="615934" lvl="1" indent="-342900">
              <a:spcBef>
                <a:spcPts val="300"/>
              </a:spcBef>
              <a:buFont typeface="Wingdings" pitchFamily="2" charset="2"/>
              <a:buChar char="§"/>
            </a:pPr>
            <a:r>
              <a:rPr lang="en-US" sz="2000" dirty="0"/>
              <a:t>Highly challenging balance training + progressive strength training</a:t>
            </a:r>
          </a:p>
          <a:p>
            <a:pPr marL="396478" indent="-342900">
              <a:spcBef>
                <a:spcPts val="300"/>
              </a:spcBef>
              <a:buFont typeface="Wingdings" pitchFamily="2" charset="2"/>
              <a:buChar char="§"/>
            </a:pPr>
            <a:r>
              <a:rPr lang="en-US" sz="2000" dirty="0"/>
              <a:t>Frequency 3 x per week for ≥ 2 hours total</a:t>
            </a:r>
          </a:p>
          <a:p>
            <a:pPr marL="396478" indent="-342900">
              <a:spcBef>
                <a:spcPts val="300"/>
              </a:spcBef>
              <a:buFont typeface="Wingdings" pitchFamily="2" charset="2"/>
              <a:buChar char="§"/>
            </a:pPr>
            <a:r>
              <a:rPr lang="en-US" sz="2000" dirty="0"/>
              <a:t>Duration ≥ 6 months</a:t>
            </a:r>
          </a:p>
          <a:p>
            <a:pPr marL="396478" indent="-342900">
              <a:spcBef>
                <a:spcPts val="300"/>
              </a:spcBef>
              <a:buFont typeface="Wingdings" pitchFamily="2" charset="2"/>
              <a:buChar char="§"/>
            </a:pPr>
            <a:r>
              <a:rPr lang="en-US" sz="2000" dirty="0"/>
              <a:t>= Dose ≥ 50 hours</a:t>
            </a:r>
          </a:p>
          <a:p>
            <a:pPr marL="311944" indent="-311944">
              <a:spcBef>
                <a:spcPts val="300"/>
              </a:spcBef>
              <a:buFont typeface="Wingdings" pitchFamily="2" charset="2"/>
              <a:buChar char="Ø"/>
            </a:pPr>
            <a:r>
              <a:rPr lang="en-US" sz="2000" dirty="0"/>
              <a:t>These types of exercise also reduce fear of falling</a:t>
            </a:r>
          </a:p>
          <a:p>
            <a:pPr marL="311944" indent="-311944">
              <a:spcBef>
                <a:spcPts val="300"/>
              </a:spcBef>
              <a:buFont typeface="Wingdings" pitchFamily="2" charset="2"/>
              <a:buChar char="Ø"/>
            </a:pPr>
            <a:r>
              <a:rPr lang="en-US" sz="2000" dirty="0"/>
              <a:t>No evidence to support physical activity (</a:t>
            </a:r>
            <a:r>
              <a:rPr lang="en-US" sz="2000" dirty="0" err="1"/>
              <a:t>eg.</a:t>
            </a:r>
            <a:r>
              <a:rPr lang="en-US" sz="2000" dirty="0"/>
              <a:t> walking, dance) or resistance training alone</a:t>
            </a:r>
          </a:p>
        </p:txBody>
      </p:sp>
      <p:sp>
        <p:nvSpPr>
          <p:cNvPr id="4" name="Footer Placeholder 7">
            <a:extLst>
              <a:ext uri="{FF2B5EF4-FFF2-40B4-BE49-F238E27FC236}">
                <a16:creationId xmlns:a16="http://schemas.microsoft.com/office/drawing/2014/main" id="{9C9BBFC4-1A5E-A84E-B9E0-085BA62F5AA0}"/>
              </a:ext>
            </a:extLst>
          </p:cNvPr>
          <p:cNvSpPr txBox="1">
            <a:spLocks/>
          </p:cNvSpPr>
          <p:nvPr/>
        </p:nvSpPr>
        <p:spPr>
          <a:xfrm>
            <a:off x="0" y="5726907"/>
            <a:ext cx="5704738"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 Dawn SKELTON</a:t>
            </a:r>
          </a:p>
        </p:txBody>
      </p:sp>
      <p:pic>
        <p:nvPicPr>
          <p:cNvPr id="5" name="Picture 7" descr="susie.jpg">
            <a:extLst>
              <a:ext uri="{FF2B5EF4-FFF2-40B4-BE49-F238E27FC236}">
                <a16:creationId xmlns:a16="http://schemas.microsoft.com/office/drawing/2014/main" id="{08AE9046-EDA5-B741-B630-02C07D4F95C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29080" y="1920198"/>
            <a:ext cx="4572001" cy="36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995FAE9-DBF3-5649-A2C6-2CFCDEFE2DDB}"/>
              </a:ext>
            </a:extLst>
          </p:cNvPr>
          <p:cNvSpPr/>
          <p:nvPr/>
        </p:nvSpPr>
        <p:spPr>
          <a:xfrm>
            <a:off x="4393938" y="6109036"/>
            <a:ext cx="4572001" cy="738664"/>
          </a:xfrm>
          <a:prstGeom prst="rect">
            <a:avLst/>
          </a:prstGeom>
        </p:spPr>
        <p:txBody>
          <a:bodyPr wrap="square">
            <a:spAutoFit/>
          </a:bodyPr>
          <a:lstStyle/>
          <a:p>
            <a:pPr algn="r" eaLnBrk="0" hangingPunct="0">
              <a:defRPr/>
            </a:pPr>
            <a:r>
              <a:rPr lang="en-GB" sz="1400" i="1" dirty="0">
                <a:latin typeface="Calibri" panose="020F0502020204030204" pitchFamily="34" charset="0"/>
                <a:cs typeface="Calibri" panose="020F0502020204030204" pitchFamily="34" charset="0"/>
              </a:rPr>
              <a:t>Sherrington et al., JAGS 2008, NSWPHB 2011, BJSM 2016; </a:t>
            </a:r>
          </a:p>
          <a:p>
            <a:pPr algn="r" eaLnBrk="0" hangingPunct="0">
              <a:defRPr/>
            </a:pPr>
            <a:r>
              <a:rPr lang="en-GB" sz="1400" i="1" dirty="0">
                <a:latin typeface="Calibri" panose="020F0502020204030204" pitchFamily="34" charset="0"/>
                <a:cs typeface="Calibri" panose="020F0502020204030204" pitchFamily="34" charset="0"/>
              </a:rPr>
              <a:t>Cochrane Review 2019; Kendrick Cochrane Review </a:t>
            </a:r>
            <a:r>
              <a:rPr lang="en-GB" sz="1400" i="1" dirty="0" err="1">
                <a:latin typeface="Calibri" panose="020F0502020204030204" pitchFamily="34" charset="0"/>
                <a:cs typeface="Calibri" panose="020F0502020204030204" pitchFamily="34" charset="0"/>
              </a:rPr>
              <a:t>FoF</a:t>
            </a:r>
            <a:r>
              <a:rPr lang="en-GB" sz="1400" i="1" dirty="0">
                <a:latin typeface="Calibri" panose="020F0502020204030204" pitchFamily="34" charset="0"/>
                <a:cs typeface="Calibri" panose="020F0502020204030204" pitchFamily="34" charset="0"/>
              </a:rPr>
              <a:t> 2014; World Falls Guidelines, Age Ageing 2022 </a:t>
            </a:r>
          </a:p>
        </p:txBody>
      </p:sp>
    </p:spTree>
    <p:extLst>
      <p:ext uri="{BB962C8B-B14F-4D97-AF65-F5344CB8AC3E}">
        <p14:creationId xmlns:p14="http://schemas.microsoft.com/office/powerpoint/2010/main" val="225623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3D8168-BAA7-C62E-DF6A-5F8D3FD30B54}"/>
              </a:ext>
            </a:extLst>
          </p:cNvPr>
          <p:cNvSpPr>
            <a:spLocks noGrp="1"/>
          </p:cNvSpPr>
          <p:nvPr>
            <p:ph type="title"/>
          </p:nvPr>
        </p:nvSpPr>
        <p:spPr>
          <a:xfrm>
            <a:off x="628650" y="365125"/>
            <a:ext cx="3938487" cy="915035"/>
          </a:xfrm>
        </p:spPr>
        <p:txBody>
          <a:bodyPr>
            <a:normAutofit/>
          </a:bodyPr>
          <a:lstStyle/>
          <a:p>
            <a:r>
              <a:rPr lang="en-US" dirty="0"/>
              <a:t>Falls in Scotland</a:t>
            </a:r>
          </a:p>
        </p:txBody>
      </p:sp>
      <p:pic>
        <p:nvPicPr>
          <p:cNvPr id="4" name="Picture 1">
            <a:extLst>
              <a:ext uri="{FF2B5EF4-FFF2-40B4-BE49-F238E27FC236}">
                <a16:creationId xmlns:a16="http://schemas.microsoft.com/office/drawing/2014/main" id="{A96CDDFA-F596-A49E-196A-31E07EA240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bwMode="auto">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65F99C59-06BC-DD39-4A8D-EB4A2609796E}"/>
              </a:ext>
            </a:extLst>
          </p:cNvPr>
          <p:cNvSpPr>
            <a:spLocks noGrp="1"/>
          </p:cNvSpPr>
          <p:nvPr>
            <p:ph idx="1"/>
          </p:nvPr>
        </p:nvSpPr>
        <p:spPr>
          <a:xfrm>
            <a:off x="197536" y="1280160"/>
            <a:ext cx="4472089" cy="4896803"/>
          </a:xfrm>
        </p:spPr>
        <p:txBody>
          <a:bodyPr>
            <a:normAutofit/>
          </a:bodyPr>
          <a:lstStyle/>
          <a:p>
            <a:r>
              <a:rPr lang="en-GB" altLang="en-US" sz="2400" dirty="0">
                <a:ea typeface="ＭＳ Ｐゴシック" panose="020B0600070205080204" pitchFamily="34" charset="-128"/>
              </a:rPr>
              <a:t>868,512 people aged &gt;65</a:t>
            </a:r>
          </a:p>
          <a:p>
            <a:r>
              <a:rPr lang="en-GB" altLang="en-US" sz="2400" dirty="0">
                <a:ea typeface="ＭＳ Ｐゴシック" panose="020B0600070205080204" pitchFamily="34" charset="-128"/>
              </a:rPr>
              <a:t>294,194 are fallers</a:t>
            </a:r>
          </a:p>
          <a:p>
            <a:r>
              <a:rPr lang="en-GB" altLang="en-US" sz="2400" dirty="0">
                <a:ea typeface="ＭＳ Ｐゴシック" panose="020B0600070205080204" pitchFamily="34" charset="-128"/>
              </a:rPr>
              <a:t>16,549 admissions to hospital</a:t>
            </a:r>
          </a:p>
          <a:p>
            <a:r>
              <a:rPr lang="en-GB" altLang="en-US" sz="2400" dirty="0">
                <a:ea typeface="ＭＳ Ｐゴシック" panose="020B0600070205080204" pitchFamily="34" charset="-128"/>
              </a:rPr>
              <a:t>30% have a hip fracture</a:t>
            </a:r>
          </a:p>
          <a:p>
            <a:r>
              <a:rPr lang="en-GB" altLang="en-US" sz="2400" dirty="0">
                <a:ea typeface="ＭＳ Ｐゴシック" panose="020B0600070205080204" pitchFamily="34" charset="-128"/>
              </a:rPr>
              <a:t>Average length of stay</a:t>
            </a:r>
          </a:p>
          <a:p>
            <a:pPr lvl="1"/>
            <a:r>
              <a:rPr lang="en-GB" altLang="en-US" sz="2000" dirty="0">
                <a:ea typeface="ＭＳ Ｐゴシック" panose="020B0600070205080204" pitchFamily="34" charset="-128"/>
                <a:cs typeface="Times New Roman" panose="02020603050405020304" pitchFamily="18" charset="0"/>
              </a:rPr>
              <a:t>Faller – 19 days</a:t>
            </a:r>
          </a:p>
          <a:p>
            <a:pPr lvl="1"/>
            <a:r>
              <a:rPr lang="en-GB" altLang="en-US" sz="2000" dirty="0">
                <a:ea typeface="ＭＳ Ｐゴシック" panose="020B0600070205080204" pitchFamily="34" charset="-128"/>
                <a:cs typeface="Times New Roman" panose="02020603050405020304" pitchFamily="18" charset="0"/>
              </a:rPr>
              <a:t>Fracture – 29 days</a:t>
            </a:r>
          </a:p>
          <a:p>
            <a:r>
              <a:rPr lang="en-GB" altLang="en-US" sz="2400" dirty="0">
                <a:ea typeface="ＭＳ Ｐゴシック" panose="020B0600070205080204" pitchFamily="34" charset="-128"/>
              </a:rPr>
              <a:t>39% not discharged to their own home</a:t>
            </a:r>
            <a:endParaRPr lang="en-GB" altLang="en-US" sz="2800" dirty="0">
              <a:ea typeface="ＭＳ Ｐゴシック" panose="020B0600070205080204" pitchFamily="34" charset="-128"/>
            </a:endParaRPr>
          </a:p>
          <a:p>
            <a:endParaRPr lang="en-GB" altLang="en-US" sz="2400" dirty="0">
              <a:ea typeface="ＭＳ Ｐゴシック" panose="020B0600070205080204" pitchFamily="34" charset="-128"/>
            </a:endParaRPr>
          </a:p>
        </p:txBody>
      </p:sp>
      <p:sp>
        <p:nvSpPr>
          <p:cNvPr id="6" name="TextBox 5">
            <a:extLst>
              <a:ext uri="{FF2B5EF4-FFF2-40B4-BE49-F238E27FC236}">
                <a16:creationId xmlns:a16="http://schemas.microsoft.com/office/drawing/2014/main" id="{86DE7AE9-6749-12B9-4829-84C9B8350ADD}"/>
              </a:ext>
            </a:extLst>
          </p:cNvPr>
          <p:cNvSpPr txBox="1"/>
          <p:nvPr/>
        </p:nvSpPr>
        <p:spPr>
          <a:xfrm>
            <a:off x="313509" y="6413863"/>
            <a:ext cx="3396342" cy="338554"/>
          </a:xfrm>
          <a:prstGeom prst="rect">
            <a:avLst/>
          </a:prstGeom>
          <a:noFill/>
        </p:spPr>
        <p:txBody>
          <a:bodyPr wrap="square" rtlCol="0">
            <a:spAutoFit/>
          </a:bodyPr>
          <a:lstStyle/>
          <a:p>
            <a:r>
              <a:rPr lang="en-US" sz="1600" i="1" dirty="0"/>
              <a:t>Craig et al. Scott Med J. 2013</a:t>
            </a:r>
          </a:p>
        </p:txBody>
      </p:sp>
    </p:spTree>
    <p:extLst>
      <p:ext uri="{BB962C8B-B14F-4D97-AF65-F5344CB8AC3E}">
        <p14:creationId xmlns:p14="http://schemas.microsoft.com/office/powerpoint/2010/main" val="2709640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4C322-9FE4-EC48-AB72-D5F2A98EA275}"/>
              </a:ext>
            </a:extLst>
          </p:cNvPr>
          <p:cNvSpPr>
            <a:spLocks noGrp="1"/>
          </p:cNvSpPr>
          <p:nvPr>
            <p:ph type="title"/>
          </p:nvPr>
        </p:nvSpPr>
        <p:spPr>
          <a:xfrm>
            <a:off x="146957" y="351565"/>
            <a:ext cx="4425043" cy="994172"/>
          </a:xfrm>
        </p:spPr>
        <p:txBody>
          <a:bodyPr>
            <a:normAutofit fontScale="90000"/>
          </a:bodyPr>
          <a:lstStyle/>
          <a:p>
            <a:r>
              <a:rPr lang="en-US" dirty="0"/>
              <a:t>BUT</a:t>
            </a:r>
            <a:r>
              <a:rPr lang="en-US" sz="2700" dirty="0">
                <a:latin typeface="+mn-lt"/>
                <a:ea typeface="+mn-ea"/>
                <a:cs typeface="+mn-cs"/>
              </a:rPr>
              <a:t> </a:t>
            </a:r>
            <a:r>
              <a:rPr lang="en-US" dirty="0"/>
              <a:t>- Not all physical activity is the same…</a:t>
            </a:r>
          </a:p>
        </p:txBody>
      </p:sp>
      <p:sp>
        <p:nvSpPr>
          <p:cNvPr id="3" name="Content Placeholder 2">
            <a:extLst>
              <a:ext uri="{FF2B5EF4-FFF2-40B4-BE49-F238E27FC236}">
                <a16:creationId xmlns:a16="http://schemas.microsoft.com/office/drawing/2014/main" id="{ABC69BC5-EDD7-A04B-8BEC-5EAC7AB34A8C}"/>
              </a:ext>
            </a:extLst>
          </p:cNvPr>
          <p:cNvSpPr>
            <a:spLocks noGrp="1"/>
          </p:cNvSpPr>
          <p:nvPr>
            <p:ph idx="1"/>
          </p:nvPr>
        </p:nvSpPr>
        <p:spPr>
          <a:xfrm>
            <a:off x="146958" y="2206281"/>
            <a:ext cx="4563311" cy="3151188"/>
          </a:xfrm>
        </p:spPr>
        <p:txBody>
          <a:bodyPr>
            <a:normAutofit fontScale="77500" lnSpcReduction="20000"/>
          </a:bodyPr>
          <a:lstStyle/>
          <a:p>
            <a:r>
              <a:rPr lang="en-US" dirty="0">
                <a:cs typeface="Corbel"/>
              </a:rPr>
              <a:t>Not all PA improves strength or balance</a:t>
            </a:r>
          </a:p>
          <a:p>
            <a:r>
              <a:rPr lang="en-US" dirty="0">
                <a:cs typeface="Corbel"/>
              </a:rPr>
              <a:t>Not all PA that DOES improve strength and balance REDUCES falls</a:t>
            </a:r>
          </a:p>
          <a:p>
            <a:endParaRPr lang="en-US" sz="1050" dirty="0">
              <a:cs typeface="Corbel"/>
            </a:endParaRPr>
          </a:p>
          <a:p>
            <a:r>
              <a:rPr lang="en-US" dirty="0">
                <a:cs typeface="Corbel"/>
              </a:rPr>
              <a:t>Some PA increases risk of falls in frailer older people</a:t>
            </a:r>
          </a:p>
          <a:p>
            <a:pPr lvl="1"/>
            <a:r>
              <a:rPr lang="en-US" dirty="0">
                <a:cs typeface="Corbel"/>
              </a:rPr>
              <a:t>Brisk walking</a:t>
            </a:r>
          </a:p>
          <a:p>
            <a:pPr lvl="1"/>
            <a:r>
              <a:rPr lang="en-US" dirty="0">
                <a:cs typeface="Corbel"/>
              </a:rPr>
              <a:t>Cycling</a:t>
            </a:r>
          </a:p>
          <a:p>
            <a:pPr lvl="1"/>
            <a:r>
              <a:rPr lang="en-US" dirty="0">
                <a:cs typeface="Corbel"/>
              </a:rPr>
              <a:t>Sporting activities</a:t>
            </a:r>
          </a:p>
          <a:p>
            <a:endParaRPr lang="en-US" dirty="0"/>
          </a:p>
        </p:txBody>
      </p:sp>
      <p:pic>
        <p:nvPicPr>
          <p:cNvPr id="7" name="Picture 6">
            <a:extLst>
              <a:ext uri="{FF2B5EF4-FFF2-40B4-BE49-F238E27FC236}">
                <a16:creationId xmlns:a16="http://schemas.microsoft.com/office/drawing/2014/main" id="{F32E5083-D3D9-9E4E-A245-86A0337F24AF}"/>
              </a:ext>
            </a:extLst>
          </p:cNvPr>
          <p:cNvPicPr>
            <a:picLocks noChangeAspect="1"/>
          </p:cNvPicPr>
          <p:nvPr/>
        </p:nvPicPr>
        <p:blipFill>
          <a:blip r:embed="rId2"/>
          <a:stretch>
            <a:fillRect/>
          </a:stretch>
        </p:blipFill>
        <p:spPr>
          <a:xfrm>
            <a:off x="4572000" y="794781"/>
            <a:ext cx="4625305" cy="5205970"/>
          </a:xfrm>
          <a:prstGeom prst="rect">
            <a:avLst/>
          </a:prstGeom>
        </p:spPr>
      </p:pic>
      <p:sp>
        <p:nvSpPr>
          <p:cNvPr id="9" name="Rectangle 8">
            <a:extLst>
              <a:ext uri="{FF2B5EF4-FFF2-40B4-BE49-F238E27FC236}">
                <a16:creationId xmlns:a16="http://schemas.microsoft.com/office/drawing/2014/main" id="{B223694B-F2A8-EE4A-B4DC-2C3A8A58CB9C}"/>
              </a:ext>
            </a:extLst>
          </p:cNvPr>
          <p:cNvSpPr/>
          <p:nvPr/>
        </p:nvSpPr>
        <p:spPr>
          <a:xfrm>
            <a:off x="1" y="6218013"/>
            <a:ext cx="5342708" cy="584775"/>
          </a:xfrm>
          <a:prstGeom prst="rect">
            <a:avLst/>
          </a:prstGeom>
          <a:noFill/>
        </p:spPr>
        <p:txBody>
          <a:bodyPr wrap="square" rtlCol="0">
            <a:spAutoFit/>
          </a:bodyPr>
          <a:lstStyle/>
          <a:p>
            <a:pPr algn="r"/>
            <a:r>
              <a:rPr lang="en-US" sz="1600" i="1" dirty="0">
                <a:latin typeface="Calibri" panose="020F0502020204030204" pitchFamily="34" charset="0"/>
                <a:ea typeface="MS PGothic" panose="020B0600070205080204" pitchFamily="34" charset="-128"/>
              </a:rPr>
              <a:t>UK Chief Medical Officers' Physical Activity Guidelines 2019</a:t>
            </a:r>
          </a:p>
          <a:p>
            <a:pPr algn="r"/>
            <a:r>
              <a:rPr lang="en-US" sz="1600" i="1" dirty="0">
                <a:latin typeface="Calibri" panose="020F0502020204030204" pitchFamily="34" charset="0"/>
                <a:ea typeface="MS PGothic" panose="020B0600070205080204" pitchFamily="34" charset="-128"/>
              </a:rPr>
              <a:t>Skelton &amp; </a:t>
            </a:r>
            <a:r>
              <a:rPr lang="en-US" sz="1600" i="1" dirty="0" err="1">
                <a:latin typeface="Calibri" panose="020F0502020204030204" pitchFamily="34" charset="0"/>
                <a:ea typeface="MS PGothic" panose="020B0600070205080204" pitchFamily="34" charset="-128"/>
              </a:rPr>
              <a:t>Mavroeidi</a:t>
            </a:r>
            <a:r>
              <a:rPr lang="en-US" sz="1600" i="1" dirty="0">
                <a:latin typeface="Calibri" panose="020F0502020204030204" pitchFamily="34" charset="0"/>
                <a:ea typeface="MS PGothic" panose="020B0600070205080204" pitchFamily="34" charset="-128"/>
              </a:rPr>
              <a:t>, JFSF 2019 </a:t>
            </a:r>
          </a:p>
        </p:txBody>
      </p:sp>
    </p:spTree>
    <p:extLst>
      <p:ext uri="{BB962C8B-B14F-4D97-AF65-F5344CB8AC3E}">
        <p14:creationId xmlns:p14="http://schemas.microsoft.com/office/powerpoint/2010/main" val="595844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5" name="Rectangle 22534">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7" name="Rectangle 2253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489ECF-5ABB-C56C-8BED-923F5DAC3E52}"/>
              </a:ext>
            </a:extLst>
          </p:cNvPr>
          <p:cNvSpPr>
            <a:spLocks noGrp="1"/>
          </p:cNvSpPr>
          <p:nvPr>
            <p:ph type="title"/>
          </p:nvPr>
        </p:nvSpPr>
        <p:spPr>
          <a:xfrm>
            <a:off x="628650" y="585216"/>
            <a:ext cx="7886700" cy="1325563"/>
          </a:xfrm>
        </p:spPr>
        <p:txBody>
          <a:bodyPr>
            <a:normAutofit/>
          </a:bodyPr>
          <a:lstStyle/>
          <a:p>
            <a:r>
              <a:rPr lang="en-US" dirty="0">
                <a:solidFill>
                  <a:schemeClr val="bg1"/>
                </a:solidFill>
              </a:rPr>
              <a:t>Can we prevent falls in people with visual impairment?</a:t>
            </a:r>
          </a:p>
        </p:txBody>
      </p:sp>
      <p:pic>
        <p:nvPicPr>
          <p:cNvPr id="22530" name="Picture 2" descr="Image result for vision and falls images">
            <a:extLst>
              <a:ext uri="{FF2B5EF4-FFF2-40B4-BE49-F238E27FC236}">
                <a16:creationId xmlns:a16="http://schemas.microsoft.com/office/drawing/2014/main" id="{19BF138C-95CB-605F-DC30-40A0F078E8F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b="-1"/>
          <a:stretch/>
        </p:blipFill>
        <p:spPr bwMode="auto">
          <a:xfrm>
            <a:off x="630936" y="2516777"/>
            <a:ext cx="4677156"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B38B4A3-8AC3-A2E1-8385-EFDD7453EA97}"/>
              </a:ext>
            </a:extLst>
          </p:cNvPr>
          <p:cNvSpPr>
            <a:spLocks noGrp="1"/>
          </p:cNvSpPr>
          <p:nvPr>
            <p:ph idx="1"/>
          </p:nvPr>
        </p:nvSpPr>
        <p:spPr>
          <a:xfrm>
            <a:off x="5660135" y="2516777"/>
            <a:ext cx="3261795" cy="3660185"/>
          </a:xfrm>
        </p:spPr>
        <p:txBody>
          <a:bodyPr anchor="ctr">
            <a:noAutofit/>
          </a:bodyPr>
          <a:lstStyle/>
          <a:p>
            <a:pPr eaLnBrk="1" hangingPunct="1">
              <a:lnSpc>
                <a:spcPct val="100000"/>
              </a:lnSpc>
              <a:spcBef>
                <a:spcPts val="0"/>
              </a:spcBef>
            </a:pPr>
            <a:r>
              <a:rPr lang="en-GB" altLang="en-US" sz="2000" dirty="0">
                <a:ea typeface="ＭＳ Ｐゴシック" panose="020B0600070205080204" pitchFamily="34" charset="-128"/>
              </a:rPr>
              <a:t>Visual impairment increases with age, especially for women</a:t>
            </a:r>
            <a:r>
              <a:rPr lang="en-GB" altLang="en-US" sz="2000" baseline="30000" dirty="0">
                <a:ea typeface="ＭＳ Ｐゴシック" panose="020B0600070205080204" pitchFamily="34" charset="-128"/>
              </a:rPr>
              <a:t>1</a:t>
            </a:r>
            <a:endParaRPr lang="en-GB" altLang="en-US" sz="2000" dirty="0">
              <a:ea typeface="ＭＳ Ｐゴシック" panose="020B0600070205080204" pitchFamily="34" charset="-128"/>
            </a:endParaRPr>
          </a:p>
          <a:p>
            <a:pPr eaLnBrk="1" hangingPunct="1">
              <a:lnSpc>
                <a:spcPct val="100000"/>
              </a:lnSpc>
              <a:spcBef>
                <a:spcPts val="0"/>
              </a:spcBef>
            </a:pPr>
            <a:r>
              <a:rPr lang="en-GB" altLang="en-US" sz="2000" dirty="0">
                <a:ea typeface="ＭＳ Ｐゴシック" panose="020B0600070205080204" pitchFamily="34" charset="-128"/>
              </a:rPr>
              <a:t>Age Related Macular Degeneration (ARMD) 53%, Cataract 36%, Glaucoma 12%</a:t>
            </a:r>
            <a:r>
              <a:rPr lang="en-GB" altLang="en-US" sz="2000" baseline="30000" dirty="0">
                <a:ea typeface="ＭＳ Ｐゴシック" panose="020B0600070205080204" pitchFamily="34" charset="-128"/>
              </a:rPr>
              <a:t>2</a:t>
            </a:r>
            <a:r>
              <a:rPr lang="en-GB" altLang="en-US" sz="2000" dirty="0">
                <a:ea typeface="ＭＳ Ｐゴシック" panose="020B0600070205080204" pitchFamily="34" charset="-128"/>
              </a:rPr>
              <a:t> </a:t>
            </a:r>
          </a:p>
          <a:p>
            <a:pPr eaLnBrk="1" hangingPunct="1">
              <a:lnSpc>
                <a:spcPct val="100000"/>
              </a:lnSpc>
              <a:spcBef>
                <a:spcPts val="0"/>
              </a:spcBef>
            </a:pPr>
            <a:r>
              <a:rPr lang="en-GB" altLang="en-US" sz="2000" dirty="0">
                <a:ea typeface="ＭＳ Ｐゴシック" panose="020B0600070205080204" pitchFamily="34" charset="-128"/>
              </a:rPr>
              <a:t>88% people with cataract and ARMD were not in touch with any hospital eye services</a:t>
            </a:r>
            <a:r>
              <a:rPr lang="en-GB" altLang="en-US" sz="2000" baseline="30000" dirty="0">
                <a:ea typeface="ＭＳ Ｐゴシック" panose="020B0600070205080204" pitchFamily="34" charset="-128"/>
              </a:rPr>
              <a:t>2</a:t>
            </a:r>
            <a:endParaRPr lang="en-GB" altLang="en-US" sz="2000" dirty="0">
              <a:ea typeface="ＭＳ Ｐゴシック" panose="020B0600070205080204" pitchFamily="34" charset="-128"/>
            </a:endParaRPr>
          </a:p>
          <a:p>
            <a:pPr>
              <a:lnSpc>
                <a:spcPct val="100000"/>
              </a:lnSpc>
              <a:spcBef>
                <a:spcPts val="0"/>
              </a:spcBef>
            </a:pPr>
            <a:endParaRPr lang="en-US" sz="2000" dirty="0"/>
          </a:p>
        </p:txBody>
      </p:sp>
      <p:sp>
        <p:nvSpPr>
          <p:cNvPr id="4" name="TextBox 3">
            <a:extLst>
              <a:ext uri="{FF2B5EF4-FFF2-40B4-BE49-F238E27FC236}">
                <a16:creationId xmlns:a16="http://schemas.microsoft.com/office/drawing/2014/main" id="{5B05D791-2521-0160-F740-AA45792CE37D}"/>
              </a:ext>
            </a:extLst>
          </p:cNvPr>
          <p:cNvSpPr txBox="1"/>
          <p:nvPr/>
        </p:nvSpPr>
        <p:spPr>
          <a:xfrm>
            <a:off x="542109" y="6273225"/>
            <a:ext cx="4669972" cy="584775"/>
          </a:xfrm>
          <a:prstGeom prst="rect">
            <a:avLst/>
          </a:prstGeom>
          <a:noFill/>
        </p:spPr>
        <p:txBody>
          <a:bodyPr wrap="square" rtlCol="0">
            <a:spAutoFit/>
          </a:bodyPr>
          <a:lstStyle/>
          <a:p>
            <a:r>
              <a:rPr lang="en-GB" altLang="en-US" sz="1600" i="1" dirty="0">
                <a:ea typeface="ＭＳ Ｐゴシック" panose="020B0600070205080204" pitchFamily="34" charset="-128"/>
              </a:rPr>
              <a:t>Evans et al, MRC trial, BJO 2002 </a:t>
            </a:r>
            <a:r>
              <a:rPr lang="en-GB" altLang="en-US" sz="1600" i="1" baseline="30000" dirty="0">
                <a:ea typeface="ＭＳ Ｐゴシック" panose="020B0600070205080204" pitchFamily="34" charset="-128"/>
              </a:rPr>
              <a:t>1</a:t>
            </a:r>
            <a:r>
              <a:rPr lang="en-GB" altLang="en-US" sz="1600" i="1" dirty="0">
                <a:ea typeface="ＭＳ Ｐゴシック" panose="020B0600070205080204" pitchFamily="34" charset="-128"/>
              </a:rPr>
              <a:t>and BJO 2004</a:t>
            </a:r>
            <a:r>
              <a:rPr lang="en-GB" altLang="en-US" sz="1600" i="1" baseline="30000" dirty="0">
                <a:ea typeface="ＭＳ Ｐゴシック" panose="020B0600070205080204" pitchFamily="34" charset="-128"/>
              </a:rPr>
              <a:t>2 </a:t>
            </a:r>
            <a:endParaRPr lang="en-GB" altLang="en-US" sz="1600" i="1" dirty="0">
              <a:ea typeface="ＭＳ Ｐゴシック" panose="020B0600070205080204" pitchFamily="34" charset="-128"/>
            </a:endParaRPr>
          </a:p>
          <a:p>
            <a:endParaRPr lang="en-US" sz="1600" i="1" dirty="0"/>
          </a:p>
        </p:txBody>
      </p:sp>
    </p:spTree>
    <p:extLst>
      <p:ext uri="{BB962C8B-B14F-4D97-AF65-F5344CB8AC3E}">
        <p14:creationId xmlns:p14="http://schemas.microsoft.com/office/powerpoint/2010/main" val="1951291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65C50-EAD1-B5F1-C935-AB610BACB9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ADDE15-65E5-1716-4778-020A1241FB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5FCA2BD-82B9-77BE-8B5F-34FD7ACF2358}"/>
              </a:ext>
            </a:extLst>
          </p:cNvPr>
          <p:cNvPicPr>
            <a:picLocks noChangeAspect="1"/>
          </p:cNvPicPr>
          <p:nvPr/>
        </p:nvPicPr>
        <p:blipFill>
          <a:blip r:embed="rId2"/>
          <a:stretch>
            <a:fillRect/>
          </a:stretch>
        </p:blipFill>
        <p:spPr>
          <a:xfrm>
            <a:off x="0" y="19810"/>
            <a:ext cx="9206080" cy="6812064"/>
          </a:xfrm>
          <a:prstGeom prst="rect">
            <a:avLst/>
          </a:prstGeom>
        </p:spPr>
      </p:pic>
    </p:spTree>
    <p:extLst>
      <p:ext uri="{BB962C8B-B14F-4D97-AF65-F5344CB8AC3E}">
        <p14:creationId xmlns:p14="http://schemas.microsoft.com/office/powerpoint/2010/main" val="1730942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85EC22-BBE4-6A82-0D41-74735AC71C85}"/>
              </a:ext>
            </a:extLst>
          </p:cNvPr>
          <p:cNvSpPr>
            <a:spLocks noGrp="1"/>
          </p:cNvSpPr>
          <p:nvPr>
            <p:ph type="title"/>
          </p:nvPr>
        </p:nvSpPr>
        <p:spPr>
          <a:xfrm>
            <a:off x="628650" y="585216"/>
            <a:ext cx="7886700" cy="1325563"/>
          </a:xfrm>
        </p:spPr>
        <p:txBody>
          <a:bodyPr>
            <a:normAutofit/>
          </a:bodyPr>
          <a:lstStyle/>
          <a:p>
            <a:r>
              <a:rPr lang="en-US" dirty="0">
                <a:solidFill>
                  <a:schemeClr val="bg1"/>
                </a:solidFill>
              </a:rPr>
              <a:t>Take action - Guidelines </a:t>
            </a:r>
          </a:p>
        </p:txBody>
      </p:sp>
      <p:pic>
        <p:nvPicPr>
          <p:cNvPr id="3074" name="Picture 2" descr="Learning to Live with One Eye | Duke Health">
            <a:extLst>
              <a:ext uri="{FF2B5EF4-FFF2-40B4-BE49-F238E27FC236}">
                <a16:creationId xmlns:a16="http://schemas.microsoft.com/office/drawing/2014/main" id="{7F5DED7E-B2A2-C63B-A352-1A67D7D1407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406910" y="2516777"/>
            <a:ext cx="3028621"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468CF3A-A95C-7FD3-43AC-68F3BC22A3A7}"/>
              </a:ext>
            </a:extLst>
          </p:cNvPr>
          <p:cNvSpPr>
            <a:spLocks noGrp="1"/>
          </p:cNvSpPr>
          <p:nvPr>
            <p:ph idx="1"/>
          </p:nvPr>
        </p:nvSpPr>
        <p:spPr>
          <a:xfrm>
            <a:off x="3717363" y="2183794"/>
            <a:ext cx="5144805" cy="4468803"/>
          </a:xfrm>
        </p:spPr>
        <p:txBody>
          <a:bodyPr anchor="ctr">
            <a:normAutofit/>
          </a:bodyPr>
          <a:lstStyle/>
          <a:p>
            <a:r>
              <a:rPr lang="en-US" dirty="0"/>
              <a:t>What do guidelines say?</a:t>
            </a:r>
          </a:p>
          <a:p>
            <a:pPr lvl="1"/>
            <a:r>
              <a:rPr lang="en-US" dirty="0"/>
              <a:t>NICE Falls Guidelines 2013</a:t>
            </a:r>
          </a:p>
          <a:p>
            <a:pPr lvl="2"/>
            <a:r>
              <a:rPr lang="en-US" dirty="0"/>
              <a:t>Ensure that a multifactorial assessment includes vision impairment </a:t>
            </a:r>
          </a:p>
          <a:p>
            <a:pPr lvl="2"/>
            <a:r>
              <a:rPr lang="en-US" dirty="0"/>
              <a:t>Vision assessment and referral (as an intervention)</a:t>
            </a:r>
          </a:p>
          <a:p>
            <a:pPr lvl="2"/>
            <a:r>
              <a:rPr lang="en-US" dirty="0"/>
              <a:t>NO EVIDENCE FOR VISION CORRECTION ON ITS OWN</a:t>
            </a:r>
          </a:p>
          <a:p>
            <a:r>
              <a:rPr lang="en-US" sz="2200" dirty="0"/>
              <a:t>Scoping study of UK falls clinics found that only 55% assessed vision</a:t>
            </a:r>
          </a:p>
        </p:txBody>
      </p:sp>
      <p:sp>
        <p:nvSpPr>
          <p:cNvPr id="4" name="TextBox 3">
            <a:extLst>
              <a:ext uri="{FF2B5EF4-FFF2-40B4-BE49-F238E27FC236}">
                <a16:creationId xmlns:a16="http://schemas.microsoft.com/office/drawing/2014/main" id="{D68468B3-9D41-8A9C-B1E6-CD59B49CF8FF}"/>
              </a:ext>
            </a:extLst>
          </p:cNvPr>
          <p:cNvSpPr txBox="1"/>
          <p:nvPr/>
        </p:nvSpPr>
        <p:spPr>
          <a:xfrm>
            <a:off x="3902204" y="6367647"/>
            <a:ext cx="2427730" cy="338554"/>
          </a:xfrm>
          <a:prstGeom prst="rect">
            <a:avLst/>
          </a:prstGeom>
          <a:noFill/>
        </p:spPr>
        <p:txBody>
          <a:bodyPr wrap="square" rtlCol="0">
            <a:spAutoFit/>
          </a:bodyPr>
          <a:lstStyle/>
          <a:p>
            <a:r>
              <a:rPr lang="en-GB" altLang="en-US" sz="1600" i="1" dirty="0">
                <a:solidFill>
                  <a:schemeClr val="tx1"/>
                </a:solidFill>
              </a:rPr>
              <a:t>Lamb et al. 2007</a:t>
            </a:r>
            <a:endParaRPr lang="en-GB" altLang="en-US" sz="2000" i="1" dirty="0">
              <a:solidFill>
                <a:schemeClr val="tx1"/>
              </a:solidFill>
            </a:endParaRPr>
          </a:p>
        </p:txBody>
      </p:sp>
    </p:spTree>
    <p:extLst>
      <p:ext uri="{BB962C8B-B14F-4D97-AF65-F5344CB8AC3E}">
        <p14:creationId xmlns:p14="http://schemas.microsoft.com/office/powerpoint/2010/main" val="2595241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7572-8FEC-54E9-F0C9-04E3CC79C5CE}"/>
              </a:ext>
            </a:extLst>
          </p:cNvPr>
          <p:cNvSpPr>
            <a:spLocks noGrp="1"/>
          </p:cNvSpPr>
          <p:nvPr>
            <p:ph type="title"/>
          </p:nvPr>
        </p:nvSpPr>
        <p:spPr>
          <a:xfrm>
            <a:off x="4716868" y="803325"/>
            <a:ext cx="3944780" cy="1325563"/>
          </a:xfrm>
        </p:spPr>
        <p:txBody>
          <a:bodyPr>
            <a:normAutofit/>
          </a:bodyPr>
          <a:lstStyle/>
          <a:p>
            <a:r>
              <a:rPr lang="en-US" dirty="0"/>
              <a:t>In a Falls Clinic</a:t>
            </a:r>
          </a:p>
        </p:txBody>
      </p:sp>
      <p:sp>
        <p:nvSpPr>
          <p:cNvPr id="34823" name="Freeform: Shape 34822">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4818" name="Picture 2" descr="10 Questions Entrepreneurs Can Ask to Focus Their Vision">
            <a:extLst>
              <a:ext uri="{FF2B5EF4-FFF2-40B4-BE49-F238E27FC236}">
                <a16:creationId xmlns:a16="http://schemas.microsoft.com/office/drawing/2014/main" id="{38408E8F-E382-732E-E200-EEACD046880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7854E5E-C865-55DB-9787-2CE75B1BD70D}"/>
              </a:ext>
            </a:extLst>
          </p:cNvPr>
          <p:cNvSpPr>
            <a:spLocks noGrp="1"/>
          </p:cNvSpPr>
          <p:nvPr>
            <p:ph idx="1"/>
          </p:nvPr>
        </p:nvSpPr>
        <p:spPr>
          <a:xfrm>
            <a:off x="4263883" y="2279017"/>
            <a:ext cx="4602612" cy="4409165"/>
          </a:xfrm>
        </p:spPr>
        <p:txBody>
          <a:bodyPr anchor="t">
            <a:normAutofit/>
          </a:bodyPr>
          <a:lstStyle/>
          <a:p>
            <a:r>
              <a:rPr lang="en-US" sz="2000" dirty="0"/>
              <a:t>Example 4 Questions (NHS GGC) and recommendation to see optometrist if No to anything of these</a:t>
            </a:r>
          </a:p>
          <a:p>
            <a:endParaRPr lang="en-US" sz="2000" dirty="0"/>
          </a:p>
          <a:p>
            <a:pPr lvl="1"/>
            <a:r>
              <a:rPr lang="en-US" sz="2000" dirty="0"/>
              <a:t>Are you able to read small print, bills, medicines?</a:t>
            </a:r>
          </a:p>
          <a:p>
            <a:pPr lvl="1"/>
            <a:r>
              <a:rPr lang="en-US" sz="2000" dirty="0"/>
              <a:t>Can you recognise faces?</a:t>
            </a:r>
          </a:p>
          <a:p>
            <a:pPr lvl="1"/>
            <a:r>
              <a:rPr lang="en-US" sz="2000" dirty="0"/>
              <a:t>Do you overfill cups when pouring?</a:t>
            </a:r>
          </a:p>
          <a:p>
            <a:pPr lvl="1"/>
            <a:r>
              <a:rPr lang="en-US" sz="2000" dirty="0"/>
              <a:t>Do you have difficulty judging steps, stairs, </a:t>
            </a:r>
            <a:r>
              <a:rPr lang="en-US" sz="2000" dirty="0" err="1"/>
              <a:t>kerbs</a:t>
            </a:r>
            <a:r>
              <a:rPr lang="en-US" sz="2000" dirty="0"/>
              <a:t>?</a:t>
            </a:r>
          </a:p>
          <a:p>
            <a:pPr lvl="1"/>
            <a:endParaRPr lang="en-US" sz="1400" dirty="0"/>
          </a:p>
        </p:txBody>
      </p:sp>
      <p:pic>
        <p:nvPicPr>
          <p:cNvPr id="4" name="Picture 2">
            <a:extLst>
              <a:ext uri="{FF2B5EF4-FFF2-40B4-BE49-F238E27FC236}">
                <a16:creationId xmlns:a16="http://schemas.microsoft.com/office/drawing/2014/main" id="{3E43B185-016F-1B06-7C5B-3473104C80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211296"/>
            <a:ext cx="4258970" cy="62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visibility-logo small transparent">
            <a:extLst>
              <a:ext uri="{FF2B5EF4-FFF2-40B4-BE49-F238E27FC236}">
                <a16:creationId xmlns:a16="http://schemas.microsoft.com/office/drawing/2014/main" id="{6BFB9967-CE85-7F20-826C-E28AE421DD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906" y="5714278"/>
            <a:ext cx="25527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8512468"/>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786F8-017F-A748-65CE-F5C8BA735C4D}"/>
              </a:ext>
            </a:extLst>
          </p:cNvPr>
          <p:cNvSpPr>
            <a:spLocks noGrp="1"/>
          </p:cNvSpPr>
          <p:nvPr>
            <p:ph idx="1"/>
          </p:nvPr>
        </p:nvSpPr>
        <p:spPr>
          <a:xfrm>
            <a:off x="209007" y="5076760"/>
            <a:ext cx="6387736" cy="1692898"/>
          </a:xfrm>
        </p:spPr>
        <p:txBody>
          <a:bodyPr anchor="t">
            <a:normAutofit lnSpcReduction="10000"/>
          </a:bodyPr>
          <a:lstStyle/>
          <a:p>
            <a:r>
              <a:rPr lang="en-US" sz="2000" dirty="0"/>
              <a:t>These 4 questions easily differentiate those with significant visual impairment </a:t>
            </a:r>
          </a:p>
          <a:p>
            <a:r>
              <a:rPr lang="en-US" sz="2000" dirty="0"/>
              <a:t>Appropriate for referral/recommendation</a:t>
            </a:r>
          </a:p>
          <a:p>
            <a:r>
              <a:rPr lang="en-US" sz="2000" dirty="0"/>
              <a:t>BUT do people come? Do they perceive this as an expense they can’t afford?</a:t>
            </a:r>
          </a:p>
          <a:p>
            <a:endParaRPr lang="en-US" sz="2000" dirty="0"/>
          </a:p>
          <a:p>
            <a:endParaRPr lang="en-US" sz="2000" dirty="0"/>
          </a:p>
          <a:p>
            <a:endParaRPr lang="en-US" sz="2000" dirty="0"/>
          </a:p>
          <a:p>
            <a:endParaRPr lang="en-US" sz="2000" dirty="0"/>
          </a:p>
        </p:txBody>
      </p:sp>
      <p:sp>
        <p:nvSpPr>
          <p:cNvPr id="35847" name="Freeform: Shape 3584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49" name="Freeform: Shape 35848">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605" y="-2"/>
            <a:ext cx="4081395"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842" name="Picture 2" descr="Glasgow Caledonian University | Scotland, UK">
            <a:extLst>
              <a:ext uri="{FF2B5EF4-FFF2-40B4-BE49-F238E27FC236}">
                <a16:creationId xmlns:a16="http://schemas.microsoft.com/office/drawing/2014/main" id="{882ED39D-76DD-5CA7-EF91-6B393DB0AF51}"/>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5913042" y="1694948"/>
            <a:ext cx="2847593" cy="16928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A55F3B8-C689-9D9C-59A9-025A5248E9CB}"/>
              </a:ext>
            </a:extLst>
          </p:cNvPr>
          <p:cNvSpPr txBox="1">
            <a:spLocks/>
          </p:cNvSpPr>
          <p:nvPr/>
        </p:nvSpPr>
        <p:spPr>
          <a:xfrm>
            <a:off x="628649" y="365125"/>
            <a:ext cx="41474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BSc Dissertation – Welsh 2011</a:t>
            </a:r>
            <a:endParaRPr lang="en-US" dirty="0"/>
          </a:p>
        </p:txBody>
      </p:sp>
      <p:sp>
        <p:nvSpPr>
          <p:cNvPr id="5" name="Content Placeholder 2">
            <a:extLst>
              <a:ext uri="{FF2B5EF4-FFF2-40B4-BE49-F238E27FC236}">
                <a16:creationId xmlns:a16="http://schemas.microsoft.com/office/drawing/2014/main" id="{C6559703-E1C1-41C4-E30C-F9361D411246}"/>
              </a:ext>
            </a:extLst>
          </p:cNvPr>
          <p:cNvSpPr txBox="1">
            <a:spLocks/>
          </p:cNvSpPr>
          <p:nvPr/>
        </p:nvSpPr>
        <p:spPr>
          <a:xfrm>
            <a:off x="628649" y="1825625"/>
            <a:ext cx="3106568" cy="773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N=67 (33 VIP, 34 normally sighted) aged 70-96 years</a:t>
            </a:r>
          </a:p>
          <a:p>
            <a:endParaRPr lang="en-US" sz="1800" dirty="0"/>
          </a:p>
          <a:p>
            <a:endParaRPr lang="en-US" sz="1800" dirty="0"/>
          </a:p>
        </p:txBody>
      </p:sp>
      <p:graphicFrame>
        <p:nvGraphicFramePr>
          <p:cNvPr id="6" name="Table 5">
            <a:extLst>
              <a:ext uri="{FF2B5EF4-FFF2-40B4-BE49-F238E27FC236}">
                <a16:creationId xmlns:a16="http://schemas.microsoft.com/office/drawing/2014/main" id="{FB095CD5-F682-734F-3D56-2E77A70AEEB3}"/>
              </a:ext>
            </a:extLst>
          </p:cNvPr>
          <p:cNvGraphicFramePr>
            <a:graphicFrameLocks noGrp="1"/>
          </p:cNvGraphicFramePr>
          <p:nvPr>
            <p:extLst>
              <p:ext uri="{D42A27DB-BD31-4B8C-83A1-F6EECF244321}">
                <p14:modId xmlns:p14="http://schemas.microsoft.com/office/powerpoint/2010/main" val="2122822410"/>
              </p:ext>
            </p:extLst>
          </p:nvPr>
        </p:nvGraphicFramePr>
        <p:xfrm>
          <a:off x="383366" y="2541397"/>
          <a:ext cx="5146312" cy="2363385"/>
        </p:xfrm>
        <a:graphic>
          <a:graphicData uri="http://schemas.openxmlformats.org/drawingml/2006/table">
            <a:tbl>
              <a:tblPr/>
              <a:tblGrid>
                <a:gridCol w="1884930">
                  <a:extLst>
                    <a:ext uri="{9D8B030D-6E8A-4147-A177-3AD203B41FA5}">
                      <a16:colId xmlns:a16="http://schemas.microsoft.com/office/drawing/2014/main" val="1563861033"/>
                    </a:ext>
                  </a:extLst>
                </a:gridCol>
                <a:gridCol w="1545945">
                  <a:extLst>
                    <a:ext uri="{9D8B030D-6E8A-4147-A177-3AD203B41FA5}">
                      <a16:colId xmlns:a16="http://schemas.microsoft.com/office/drawing/2014/main" val="974493844"/>
                    </a:ext>
                  </a:extLst>
                </a:gridCol>
                <a:gridCol w="1715437">
                  <a:extLst>
                    <a:ext uri="{9D8B030D-6E8A-4147-A177-3AD203B41FA5}">
                      <a16:colId xmlns:a16="http://schemas.microsoft.com/office/drawing/2014/main" val="3795255869"/>
                    </a:ext>
                  </a:extLst>
                </a:gridCol>
              </a:tblGrid>
              <a:tr h="43824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dirty="0">
                          <a:ln>
                            <a:noFill/>
                          </a:ln>
                          <a:solidFill>
                            <a:schemeClr val="bg1"/>
                          </a:solidFill>
                          <a:effectLst/>
                          <a:latin typeface="+mn-lt"/>
                          <a:ea typeface="ＭＳ Ｐゴシック" panose="020B0600070205080204" pitchFamily="34" charset="-128"/>
                        </a:rPr>
                        <a:t>Question</a:t>
                      </a:r>
                    </a:p>
                  </a:txBody>
                  <a:tcPr marT="45713" marB="45713"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chemeClr val="bg1"/>
                          </a:solidFill>
                          <a:effectLst/>
                          <a:latin typeface="+mn-lt"/>
                          <a:ea typeface="ＭＳ Ｐゴシック" panose="020B0600070205080204" pitchFamily="34" charset="-128"/>
                        </a:rPr>
                        <a:t>VIP’s Score</a:t>
                      </a:r>
                    </a:p>
                  </a:txBody>
                  <a:tcPr marT="45713" marB="45713"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chemeClr val="bg1"/>
                          </a:solidFill>
                          <a:effectLst/>
                          <a:latin typeface="+mn-lt"/>
                          <a:ea typeface="ＭＳ Ｐゴシック" panose="020B0600070205080204" pitchFamily="34" charset="-128"/>
                        </a:rPr>
                        <a:t>Controls Score</a:t>
                      </a:r>
                    </a:p>
                  </a:txBody>
                  <a:tcPr marT="45713" marB="45713"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244486047"/>
                  </a:ext>
                </a:extLst>
              </a:tr>
              <a:tr h="4857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bg1"/>
                          </a:solidFill>
                          <a:effectLst/>
                          <a:latin typeface="+mn-lt"/>
                          <a:ea typeface="ＭＳ Ｐゴシック" panose="020B0600070205080204" pitchFamily="34" charset="-128"/>
                        </a:rPr>
                        <a:t>Reading</a:t>
                      </a:r>
                    </a:p>
                  </a:txBody>
                  <a:tcPr marT="45713" marB="4571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2">
                        <a:lumMod val="40000"/>
                        <a:lumOff val="6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bg1"/>
                          </a:solidFill>
                          <a:effectLst/>
                          <a:latin typeface="+mn-lt"/>
                          <a:ea typeface="ＭＳ Ｐゴシック" panose="020B0600070205080204" pitchFamily="34" charset="-128"/>
                        </a:rPr>
                        <a:t>1.54 ±0.96</a:t>
                      </a:r>
                    </a:p>
                  </a:txBody>
                  <a:tcPr marT="45713" marB="4571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2">
                        <a:lumMod val="40000"/>
                        <a:lumOff val="6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bg1"/>
                          </a:solidFill>
                          <a:effectLst/>
                          <a:latin typeface="+mn-lt"/>
                          <a:ea typeface="ＭＳ Ｐゴシック" panose="020B0600070205080204" pitchFamily="34" charset="-128"/>
                        </a:rPr>
                        <a:t>4.23 ± 0.74 *</a:t>
                      </a:r>
                    </a:p>
                  </a:txBody>
                  <a:tcPr marT="45713" marB="4571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2">
                        <a:lumMod val="40000"/>
                        <a:lumOff val="60000"/>
                      </a:schemeClr>
                    </a:solidFill>
                  </a:tcPr>
                </a:tc>
                <a:extLst>
                  <a:ext uri="{0D108BD9-81ED-4DB2-BD59-A6C34878D82A}">
                    <a16:rowId xmlns:a16="http://schemas.microsoft.com/office/drawing/2014/main" val="1374695943"/>
                  </a:ext>
                </a:extLst>
              </a:tr>
              <a:tr h="46781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bg1"/>
                          </a:solidFill>
                          <a:effectLst/>
                          <a:latin typeface="+mn-lt"/>
                          <a:ea typeface="ＭＳ Ｐゴシック" panose="020B0600070205080204" pitchFamily="34" charset="-128"/>
                        </a:rPr>
                        <a:t>Recognising faces</a:t>
                      </a:r>
                    </a:p>
                  </a:txBody>
                  <a:tcPr marT="45713" marB="45713" horzOverflow="overflow">
                    <a:lnL>
                      <a:noFill/>
                    </a:lnL>
                    <a:lnR>
                      <a:noFill/>
                    </a:lnR>
                    <a:lnT>
                      <a:noFill/>
                    </a:lnT>
                    <a:lnB>
                      <a:noFill/>
                    </a:lnB>
                    <a:lnTlToBr>
                      <a:noFill/>
                    </a:lnTlToBr>
                    <a:lnBlToTr>
                      <a:noFill/>
                    </a:lnBlToTr>
                    <a:solidFill>
                      <a:schemeClr val="bg2">
                        <a:lumMod val="40000"/>
                        <a:lumOff val="6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bg1"/>
                          </a:solidFill>
                          <a:effectLst/>
                          <a:latin typeface="+mn-lt"/>
                          <a:ea typeface="ＭＳ Ｐゴシック" panose="020B0600070205080204" pitchFamily="34" charset="-128"/>
                        </a:rPr>
                        <a:t>1.00 ±0.85</a:t>
                      </a:r>
                    </a:p>
                  </a:txBody>
                  <a:tcPr marT="45713" marB="45713" horzOverflow="overflow">
                    <a:lnL>
                      <a:noFill/>
                    </a:lnL>
                    <a:lnR>
                      <a:noFill/>
                    </a:lnR>
                    <a:lnT>
                      <a:noFill/>
                    </a:lnT>
                    <a:lnB>
                      <a:noFill/>
                    </a:lnB>
                    <a:lnTlToBr>
                      <a:noFill/>
                    </a:lnTlToBr>
                    <a:lnBlToTr>
                      <a:noFill/>
                    </a:lnBlToTr>
                    <a:solidFill>
                      <a:schemeClr val="bg2">
                        <a:lumMod val="40000"/>
                        <a:lumOff val="6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bg1"/>
                          </a:solidFill>
                          <a:effectLst/>
                          <a:latin typeface="+mn-lt"/>
                          <a:ea typeface="ＭＳ Ｐゴシック" panose="020B0600070205080204" pitchFamily="34" charset="-128"/>
                        </a:rPr>
                        <a:t>3.77 ± 0.96 *</a:t>
                      </a:r>
                    </a:p>
                  </a:txBody>
                  <a:tcPr marT="45713" marB="45713" horzOverflow="overflow">
                    <a:lnL>
                      <a:noFill/>
                    </a:lnL>
                    <a:lnR>
                      <a:noFill/>
                    </a:lnR>
                    <a:lnT>
                      <a:noFill/>
                    </a:lnT>
                    <a:lnB>
                      <a:noFill/>
                    </a:lnB>
                    <a:lnTlToBr>
                      <a:noFill/>
                    </a:lnTlToBr>
                    <a:lnBlToTr>
                      <a:noFill/>
                    </a:lnBlToTr>
                    <a:solidFill>
                      <a:schemeClr val="bg2">
                        <a:lumMod val="40000"/>
                        <a:lumOff val="60000"/>
                      </a:schemeClr>
                    </a:solidFill>
                  </a:tcPr>
                </a:tc>
                <a:extLst>
                  <a:ext uri="{0D108BD9-81ED-4DB2-BD59-A6C34878D82A}">
                    <a16:rowId xmlns:a16="http://schemas.microsoft.com/office/drawing/2014/main" val="3645571483"/>
                  </a:ext>
                </a:extLst>
              </a:tr>
              <a:tr h="4857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bg1"/>
                          </a:solidFill>
                          <a:effectLst/>
                          <a:latin typeface="+mn-lt"/>
                          <a:ea typeface="ＭＳ Ｐゴシック" panose="020B0600070205080204" pitchFamily="34" charset="-128"/>
                        </a:rPr>
                        <a:t>Pouring </a:t>
                      </a:r>
                    </a:p>
                  </a:txBody>
                  <a:tcPr marT="45713" marB="45713" horzOverflow="overflow">
                    <a:lnL>
                      <a:noFill/>
                    </a:lnL>
                    <a:lnR>
                      <a:noFill/>
                    </a:lnR>
                    <a:lnT>
                      <a:noFill/>
                    </a:lnT>
                    <a:lnB>
                      <a:noFill/>
                    </a:lnB>
                    <a:lnTlToBr>
                      <a:noFill/>
                    </a:lnTlToBr>
                    <a:lnBlToTr>
                      <a:noFill/>
                    </a:lnBlToTr>
                    <a:solidFill>
                      <a:schemeClr val="bg2">
                        <a:lumMod val="40000"/>
                        <a:lumOff val="6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bg1"/>
                          </a:solidFill>
                          <a:effectLst/>
                          <a:latin typeface="+mn-lt"/>
                          <a:ea typeface="ＭＳ Ｐゴシック" panose="020B0600070205080204" pitchFamily="34" charset="-128"/>
                        </a:rPr>
                        <a:t>3.15 ±1.47</a:t>
                      </a:r>
                    </a:p>
                  </a:txBody>
                  <a:tcPr marT="45713" marB="45713" horzOverflow="overflow">
                    <a:lnL>
                      <a:noFill/>
                    </a:lnL>
                    <a:lnR>
                      <a:noFill/>
                    </a:lnR>
                    <a:lnT>
                      <a:noFill/>
                    </a:lnT>
                    <a:lnB>
                      <a:noFill/>
                    </a:lnB>
                    <a:lnTlToBr>
                      <a:noFill/>
                    </a:lnTlToBr>
                    <a:lnBlToTr>
                      <a:noFill/>
                    </a:lnBlToTr>
                    <a:solidFill>
                      <a:schemeClr val="bg2">
                        <a:lumMod val="40000"/>
                        <a:lumOff val="6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bg1"/>
                          </a:solidFill>
                          <a:effectLst/>
                          <a:latin typeface="+mn-lt"/>
                          <a:ea typeface="ＭＳ Ｐゴシック" panose="020B0600070205080204" pitchFamily="34" charset="-128"/>
                        </a:rPr>
                        <a:t>4.62 ± 0.66 *</a:t>
                      </a:r>
                    </a:p>
                  </a:txBody>
                  <a:tcPr marT="45713" marB="45713" horzOverflow="overflow">
                    <a:lnL>
                      <a:noFill/>
                    </a:lnL>
                    <a:lnR>
                      <a:noFill/>
                    </a:lnR>
                    <a:lnT>
                      <a:noFill/>
                    </a:lnT>
                    <a:lnB>
                      <a:noFill/>
                    </a:lnB>
                    <a:lnTlToBr>
                      <a:noFill/>
                    </a:lnTlToBr>
                    <a:lnBlToTr>
                      <a:noFill/>
                    </a:lnBlToTr>
                    <a:solidFill>
                      <a:schemeClr val="bg2">
                        <a:lumMod val="40000"/>
                        <a:lumOff val="60000"/>
                      </a:schemeClr>
                    </a:solidFill>
                  </a:tcPr>
                </a:tc>
                <a:extLst>
                  <a:ext uri="{0D108BD9-81ED-4DB2-BD59-A6C34878D82A}">
                    <a16:rowId xmlns:a16="http://schemas.microsoft.com/office/drawing/2014/main" val="4121879783"/>
                  </a:ext>
                </a:extLst>
              </a:tr>
              <a:tr h="4857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bg1"/>
                          </a:solidFill>
                          <a:effectLst/>
                          <a:latin typeface="+mn-lt"/>
                          <a:ea typeface="ＭＳ Ｐゴシック" panose="020B0600070205080204" pitchFamily="34" charset="-128"/>
                        </a:rPr>
                        <a:t>Steps/ kerbs</a:t>
                      </a:r>
                    </a:p>
                  </a:txBody>
                  <a:tcPr marT="45713" marB="45713"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bg1"/>
                          </a:solidFill>
                          <a:effectLst/>
                          <a:latin typeface="+mn-lt"/>
                          <a:ea typeface="ＭＳ Ｐゴシック" panose="020B0600070205080204" pitchFamily="34" charset="-128"/>
                        </a:rPr>
                        <a:t>2.69 ±1.21</a:t>
                      </a:r>
                    </a:p>
                  </a:txBody>
                  <a:tcPr marT="45713" marB="45713"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bg1"/>
                          </a:solidFill>
                          <a:effectLst/>
                          <a:latin typeface="+mn-lt"/>
                          <a:ea typeface="ＭＳ Ｐゴシック" panose="020B0600070205080204" pitchFamily="34" charset="-128"/>
                        </a:rPr>
                        <a:t>4.38 ± 0.87 *</a:t>
                      </a:r>
                    </a:p>
                  </a:txBody>
                  <a:tcPr marT="45713" marB="45713"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2895742232"/>
                  </a:ext>
                </a:extLst>
              </a:tr>
            </a:tbl>
          </a:graphicData>
        </a:graphic>
      </p:graphicFrame>
      <p:sp>
        <p:nvSpPr>
          <p:cNvPr id="7" name="Rectangle 7">
            <a:extLst>
              <a:ext uri="{FF2B5EF4-FFF2-40B4-BE49-F238E27FC236}">
                <a16:creationId xmlns:a16="http://schemas.microsoft.com/office/drawing/2014/main" id="{38755821-95E2-3C6F-BE31-C72EB638B5B3}"/>
              </a:ext>
            </a:extLst>
          </p:cNvPr>
          <p:cNvSpPr>
            <a:spLocks noChangeArrowheads="1"/>
          </p:cNvSpPr>
          <p:nvPr/>
        </p:nvSpPr>
        <p:spPr bwMode="auto">
          <a:xfrm>
            <a:off x="5529678" y="4069486"/>
            <a:ext cx="1325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GB" altLang="en-US" sz="1600" dirty="0">
                <a:solidFill>
                  <a:srgbClr val="000000"/>
                </a:solidFill>
              </a:rPr>
              <a:t>* P=&lt;0.0001</a:t>
            </a:r>
          </a:p>
        </p:txBody>
      </p:sp>
    </p:spTree>
    <p:extLst>
      <p:ext uri="{BB962C8B-B14F-4D97-AF65-F5344CB8AC3E}">
        <p14:creationId xmlns:p14="http://schemas.microsoft.com/office/powerpoint/2010/main" val="586017620"/>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397D-CCDD-8A94-8EE4-B8F8141A19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7824C9-A256-3BF0-8E47-F75D4E6AACF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4A30BB0-9D72-A9D5-8450-832486D28DAE}"/>
              </a:ext>
            </a:extLst>
          </p:cNvPr>
          <p:cNvPicPr>
            <a:picLocks noChangeAspect="1"/>
          </p:cNvPicPr>
          <p:nvPr/>
        </p:nvPicPr>
        <p:blipFill>
          <a:blip r:embed="rId2"/>
          <a:stretch>
            <a:fillRect/>
          </a:stretch>
        </p:blipFill>
        <p:spPr>
          <a:xfrm>
            <a:off x="13539" y="117565"/>
            <a:ext cx="9134905" cy="6635931"/>
          </a:xfrm>
          <a:prstGeom prst="rect">
            <a:avLst/>
          </a:prstGeom>
        </p:spPr>
      </p:pic>
    </p:spTree>
    <p:extLst>
      <p:ext uri="{BB962C8B-B14F-4D97-AF65-F5344CB8AC3E}">
        <p14:creationId xmlns:p14="http://schemas.microsoft.com/office/powerpoint/2010/main" val="316566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C3A17-BE1B-E03F-6D7F-2932C095C9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13D544-10B1-85D3-BCA5-861C399EBBA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05C79F5-6B54-6A90-0E49-E673E07EB8B2}"/>
              </a:ext>
            </a:extLst>
          </p:cNvPr>
          <p:cNvPicPr>
            <a:picLocks noChangeAspect="1"/>
          </p:cNvPicPr>
          <p:nvPr/>
        </p:nvPicPr>
        <p:blipFill>
          <a:blip r:embed="rId2"/>
          <a:stretch>
            <a:fillRect/>
          </a:stretch>
        </p:blipFill>
        <p:spPr>
          <a:xfrm>
            <a:off x="0" y="42333"/>
            <a:ext cx="9201150" cy="6815667"/>
          </a:xfrm>
          <a:prstGeom prst="rect">
            <a:avLst/>
          </a:prstGeom>
        </p:spPr>
      </p:pic>
    </p:spTree>
    <p:extLst>
      <p:ext uri="{BB962C8B-B14F-4D97-AF65-F5344CB8AC3E}">
        <p14:creationId xmlns:p14="http://schemas.microsoft.com/office/powerpoint/2010/main" val="2422479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EC22-BBE4-6A82-0D41-74735AC71C85}"/>
              </a:ext>
            </a:extLst>
          </p:cNvPr>
          <p:cNvSpPr>
            <a:spLocks noGrp="1"/>
          </p:cNvSpPr>
          <p:nvPr>
            <p:ph type="title"/>
          </p:nvPr>
        </p:nvSpPr>
        <p:spPr>
          <a:xfrm>
            <a:off x="3735977" y="398552"/>
            <a:ext cx="5312707" cy="1103678"/>
          </a:xfrm>
        </p:spPr>
        <p:txBody>
          <a:bodyPr>
            <a:normAutofit fontScale="90000"/>
          </a:bodyPr>
          <a:lstStyle/>
          <a:p>
            <a:r>
              <a:rPr lang="en-US" dirty="0"/>
              <a:t>Take action - Guidelines </a:t>
            </a:r>
          </a:p>
        </p:txBody>
      </p:sp>
      <p:sp>
        <p:nvSpPr>
          <p:cNvPr id="3088" name="Freeform: Shape 3087">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3500169"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
            <a:extLst>
              <a:ext uri="{FF2B5EF4-FFF2-40B4-BE49-F238E27FC236}">
                <a16:creationId xmlns:a16="http://schemas.microsoft.com/office/drawing/2014/main" id="{6C06B06E-B2B8-0761-3590-558841AD5F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20" y="10"/>
            <a:ext cx="3376609"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0" name="Freeform: Shape 3089">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918051"/>
            <a:ext cx="2690447"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Learning to Live with One Eye | Duke Health">
            <a:extLst>
              <a:ext uri="{FF2B5EF4-FFF2-40B4-BE49-F238E27FC236}">
                <a16:creationId xmlns:a16="http://schemas.microsoft.com/office/drawing/2014/main" id="{7F5DED7E-B2A2-C63B-A352-1A67D7D140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4082141"/>
            <a:ext cx="2567361"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468CF3A-A95C-7FD3-43AC-68F3BC22A3A7}"/>
              </a:ext>
            </a:extLst>
          </p:cNvPr>
          <p:cNvSpPr>
            <a:spLocks noGrp="1"/>
          </p:cNvSpPr>
          <p:nvPr>
            <p:ph idx="1"/>
          </p:nvPr>
        </p:nvSpPr>
        <p:spPr>
          <a:xfrm>
            <a:off x="3735977" y="1605008"/>
            <a:ext cx="5116831" cy="4015860"/>
          </a:xfrm>
        </p:spPr>
        <p:txBody>
          <a:bodyPr anchor="t">
            <a:noAutofit/>
          </a:bodyPr>
          <a:lstStyle/>
          <a:p>
            <a:r>
              <a:rPr lang="en-US" sz="2000" dirty="0"/>
              <a:t>WORLD Falls Guidelines 2022</a:t>
            </a:r>
          </a:p>
          <a:p>
            <a:pPr lvl="1"/>
            <a:r>
              <a:rPr lang="en-US" sz="2000" dirty="0"/>
              <a:t>Enquire about vision impairment as part of a multifactorial falls risk assessment, measure visual acuity and examine for other visual impairments such as hemianopia and neglect where appropriate</a:t>
            </a:r>
          </a:p>
          <a:p>
            <a:pPr lvl="1"/>
            <a:endParaRPr lang="en-US" sz="300" dirty="0"/>
          </a:p>
          <a:p>
            <a:pPr lvl="1"/>
            <a:r>
              <a:rPr lang="en-US" sz="2000" dirty="0"/>
              <a:t>Interventions include:</a:t>
            </a:r>
          </a:p>
          <a:p>
            <a:pPr lvl="2"/>
            <a:r>
              <a:rPr lang="en-US" dirty="0"/>
              <a:t>Cataract Surgery</a:t>
            </a:r>
          </a:p>
          <a:p>
            <a:pPr lvl="2"/>
            <a:r>
              <a:rPr lang="en-US" dirty="0"/>
              <a:t>Single lens glasses instead of multi-focal lenses if prone to trips</a:t>
            </a:r>
          </a:p>
          <a:p>
            <a:pPr lvl="2"/>
            <a:r>
              <a:rPr lang="en-US" dirty="0"/>
              <a:t>Advice to avoid multifocal lenses when outdoors</a:t>
            </a:r>
          </a:p>
          <a:p>
            <a:pPr lvl="2"/>
            <a:r>
              <a:rPr lang="en-US" dirty="0"/>
              <a:t>Advice on short term falls risk with new prescriptions and lenses</a:t>
            </a:r>
          </a:p>
          <a:p>
            <a:pPr lvl="2"/>
            <a:endParaRPr lang="en-US" dirty="0"/>
          </a:p>
        </p:txBody>
      </p:sp>
      <p:sp>
        <p:nvSpPr>
          <p:cNvPr id="6" name="TextBox 5">
            <a:extLst>
              <a:ext uri="{FF2B5EF4-FFF2-40B4-BE49-F238E27FC236}">
                <a16:creationId xmlns:a16="http://schemas.microsoft.com/office/drawing/2014/main" id="{8CE458F6-81E1-A871-04C8-08F8B6D1CDA2}"/>
              </a:ext>
            </a:extLst>
          </p:cNvPr>
          <p:cNvSpPr txBox="1"/>
          <p:nvPr/>
        </p:nvSpPr>
        <p:spPr>
          <a:xfrm>
            <a:off x="2690447" y="6496257"/>
            <a:ext cx="4572000" cy="369332"/>
          </a:xfrm>
          <a:prstGeom prst="rect">
            <a:avLst/>
          </a:prstGeom>
          <a:noFill/>
        </p:spPr>
        <p:txBody>
          <a:bodyPr wrap="square">
            <a:spAutoFit/>
          </a:bodyPr>
          <a:lstStyle/>
          <a:p>
            <a:r>
              <a:rPr lang="en-GB" b="0" i="1" dirty="0">
                <a:effectLst/>
                <a:latin typeface="system-ui"/>
              </a:rPr>
              <a:t>Montero-</a:t>
            </a:r>
            <a:r>
              <a:rPr lang="en-GB" b="0" i="1" dirty="0" err="1">
                <a:effectLst/>
                <a:latin typeface="system-ui"/>
              </a:rPr>
              <a:t>Odasso</a:t>
            </a:r>
            <a:r>
              <a:rPr lang="en-GB" b="0" i="1" dirty="0">
                <a:effectLst/>
                <a:latin typeface="system-ui"/>
              </a:rPr>
              <a:t> et al. Age ageing 2022</a:t>
            </a:r>
            <a:endParaRPr lang="en-US" i="1" dirty="0"/>
          </a:p>
        </p:txBody>
      </p:sp>
    </p:spTree>
    <p:extLst>
      <p:ext uri="{BB962C8B-B14F-4D97-AF65-F5344CB8AC3E}">
        <p14:creationId xmlns:p14="http://schemas.microsoft.com/office/powerpoint/2010/main" val="94168142"/>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9952"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A0F5C1-8205-D1EE-2D69-6E71A4A8EF40}"/>
              </a:ext>
            </a:extLst>
          </p:cNvPr>
          <p:cNvSpPr>
            <a:spLocks noGrp="1"/>
          </p:cNvSpPr>
          <p:nvPr>
            <p:ph type="title"/>
          </p:nvPr>
        </p:nvSpPr>
        <p:spPr>
          <a:xfrm>
            <a:off x="630935" y="474146"/>
            <a:ext cx="7886695" cy="1197864"/>
          </a:xfrm>
        </p:spPr>
        <p:txBody>
          <a:bodyPr>
            <a:normAutofit/>
          </a:bodyPr>
          <a:lstStyle/>
          <a:p>
            <a:r>
              <a:rPr lang="en-US" dirty="0"/>
              <a:t>Cataract Surgery expedited</a:t>
            </a:r>
          </a:p>
        </p:txBody>
      </p:sp>
      <p:sp>
        <p:nvSpPr>
          <p:cNvPr id="39954"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585216"/>
            <a:ext cx="6858"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38" name="Picture 2" descr="Strategies to Improve Cataract Surgery Outcomes">
            <a:extLst>
              <a:ext uri="{FF2B5EF4-FFF2-40B4-BE49-F238E27FC236}">
                <a16:creationId xmlns:a16="http://schemas.microsoft.com/office/drawing/2014/main" id="{29E5BC42-360B-15E1-9973-E929D2F260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104503" y="1726228"/>
            <a:ext cx="3779804" cy="33822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94BD80A-B7C8-5DD3-AA7D-A220F6E397A5}"/>
              </a:ext>
            </a:extLst>
          </p:cNvPr>
          <p:cNvSpPr>
            <a:spLocks noGrp="1"/>
          </p:cNvSpPr>
          <p:nvPr>
            <p:ph idx="1"/>
          </p:nvPr>
        </p:nvSpPr>
        <p:spPr>
          <a:xfrm>
            <a:off x="4389119" y="2078009"/>
            <a:ext cx="4542427" cy="1350991"/>
          </a:xfrm>
        </p:spPr>
        <p:txBody>
          <a:bodyPr anchor="ctr">
            <a:normAutofit/>
          </a:bodyPr>
          <a:lstStyle/>
          <a:p>
            <a:pPr marL="0" indent="0">
              <a:buNone/>
            </a:pPr>
            <a:r>
              <a:rPr lang="en-GB" altLang="en-US" sz="2000" dirty="0">
                <a:cs typeface="Times New Roman" panose="02020603050405020304" pitchFamily="18" charset="0"/>
              </a:rPr>
              <a:t>1</a:t>
            </a:r>
            <a:r>
              <a:rPr lang="en-GB" altLang="en-US" sz="2000" baseline="30000" dirty="0">
                <a:cs typeface="Times New Roman" panose="02020603050405020304" pitchFamily="18" charset="0"/>
              </a:rPr>
              <a:t>st</a:t>
            </a:r>
            <a:r>
              <a:rPr lang="en-GB" altLang="en-US" sz="2000" dirty="0">
                <a:cs typeface="Times New Roman" panose="02020603050405020304" pitchFamily="18" charset="0"/>
              </a:rPr>
              <a:t> eye surgery</a:t>
            </a:r>
          </a:p>
          <a:p>
            <a:r>
              <a:rPr lang="en-GB" altLang="en-US" sz="2000" dirty="0">
                <a:cs typeface="Times New Roman" panose="02020603050405020304" pitchFamily="18" charset="0"/>
              </a:rPr>
              <a:t>Showed 34% reduction in rate of falls</a:t>
            </a:r>
          </a:p>
          <a:p>
            <a:r>
              <a:rPr lang="en-GB" altLang="en-US" sz="2000" dirty="0">
                <a:cs typeface="Times New Roman" panose="02020603050405020304" pitchFamily="18" charset="0"/>
              </a:rPr>
              <a:t>Reduction in rate of fractures</a:t>
            </a:r>
          </a:p>
        </p:txBody>
      </p:sp>
      <p:sp>
        <p:nvSpPr>
          <p:cNvPr id="8" name="TextBox 7">
            <a:extLst>
              <a:ext uri="{FF2B5EF4-FFF2-40B4-BE49-F238E27FC236}">
                <a16:creationId xmlns:a16="http://schemas.microsoft.com/office/drawing/2014/main" id="{52F09A90-B6A2-49CF-1FCE-EC58B879D770}"/>
              </a:ext>
            </a:extLst>
          </p:cNvPr>
          <p:cNvSpPr txBox="1"/>
          <p:nvPr/>
        </p:nvSpPr>
        <p:spPr>
          <a:xfrm>
            <a:off x="104502" y="5128481"/>
            <a:ext cx="4650377" cy="923330"/>
          </a:xfrm>
          <a:prstGeom prst="rect">
            <a:avLst/>
          </a:prstGeom>
          <a:noFill/>
        </p:spPr>
        <p:txBody>
          <a:bodyPr wrap="square">
            <a:spAutoFit/>
          </a:bodyPr>
          <a:lstStyle/>
          <a:p>
            <a:r>
              <a:rPr lang="en-GB" altLang="en-US" sz="1800" dirty="0">
                <a:cs typeface="Times New Roman" panose="02020603050405020304" pitchFamily="18" charset="0"/>
              </a:rPr>
              <a:t>RCT - 306 women 70+ </a:t>
            </a:r>
            <a:r>
              <a:rPr lang="en-GB" altLang="en-US" sz="1800" dirty="0" err="1">
                <a:cs typeface="Times New Roman" panose="02020603050405020304" pitchFamily="18" charset="0"/>
              </a:rPr>
              <a:t>yrs</a:t>
            </a:r>
            <a:endParaRPr lang="en-GB" altLang="en-US" dirty="0">
              <a:cs typeface="Times New Roman" panose="02020603050405020304" pitchFamily="18" charset="0"/>
            </a:endParaRPr>
          </a:p>
          <a:p>
            <a:r>
              <a:rPr lang="en-GB" altLang="en-US" sz="1800" dirty="0">
                <a:cs typeface="Times New Roman" panose="02020603050405020304" pitchFamily="18" charset="0"/>
              </a:rPr>
              <a:t>1st eye cataract surgery expedited </a:t>
            </a:r>
          </a:p>
          <a:p>
            <a:r>
              <a:rPr lang="en-GB" altLang="en-US" sz="1800" dirty="0">
                <a:cs typeface="Times New Roman" panose="02020603050405020304" pitchFamily="18" charset="0"/>
              </a:rPr>
              <a:t>(</a:t>
            </a:r>
            <a:r>
              <a:rPr lang="en-GB" altLang="en-US" sz="1800" dirty="0" err="1">
                <a:cs typeface="Times New Roman" panose="02020603050405020304" pitchFamily="18" charset="0"/>
              </a:rPr>
              <a:t>approx</a:t>
            </a:r>
            <a:r>
              <a:rPr lang="en-GB" altLang="en-US" sz="1800" dirty="0">
                <a:cs typeface="Times New Roman" panose="02020603050405020304" pitchFamily="18" charset="0"/>
              </a:rPr>
              <a:t> 4 weeks or routine 12 months wait)</a:t>
            </a:r>
          </a:p>
        </p:txBody>
      </p:sp>
      <p:sp>
        <p:nvSpPr>
          <p:cNvPr id="9" name="Text Box 10">
            <a:extLst>
              <a:ext uri="{FF2B5EF4-FFF2-40B4-BE49-F238E27FC236}">
                <a16:creationId xmlns:a16="http://schemas.microsoft.com/office/drawing/2014/main" id="{AAA7B95A-8F60-1028-F19A-64E2507FB6D4}"/>
              </a:ext>
            </a:extLst>
          </p:cNvPr>
          <p:cNvSpPr txBox="1">
            <a:spLocks noChangeArrowheads="1"/>
          </p:cNvSpPr>
          <p:nvPr/>
        </p:nvSpPr>
        <p:spPr bwMode="auto">
          <a:xfrm>
            <a:off x="4389120" y="6420605"/>
            <a:ext cx="46503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GB" altLang="en-US" sz="1600" i="1" dirty="0">
                <a:solidFill>
                  <a:schemeClr val="tx2"/>
                </a:solidFill>
                <a:latin typeface="+mn-lt"/>
                <a:cs typeface="Times New Roman" panose="02020603050405020304" pitchFamily="18" charset="0"/>
              </a:rPr>
              <a:t>Harwood et al. BJO 2005; Foss et al. Age Ageing 2006</a:t>
            </a:r>
          </a:p>
        </p:txBody>
      </p:sp>
      <p:sp>
        <p:nvSpPr>
          <p:cNvPr id="10" name="TextBox 9">
            <a:extLst>
              <a:ext uri="{FF2B5EF4-FFF2-40B4-BE49-F238E27FC236}">
                <a16:creationId xmlns:a16="http://schemas.microsoft.com/office/drawing/2014/main" id="{8BCFAE36-0D84-BBB3-6DFA-063E2DDBBBC0}"/>
              </a:ext>
            </a:extLst>
          </p:cNvPr>
          <p:cNvSpPr txBox="1"/>
          <p:nvPr/>
        </p:nvSpPr>
        <p:spPr>
          <a:xfrm>
            <a:off x="104501" y="6087968"/>
            <a:ext cx="4650377" cy="646331"/>
          </a:xfrm>
          <a:prstGeom prst="rect">
            <a:avLst/>
          </a:prstGeom>
          <a:noFill/>
        </p:spPr>
        <p:txBody>
          <a:bodyPr wrap="square">
            <a:spAutoFit/>
          </a:bodyPr>
          <a:lstStyle/>
          <a:p>
            <a:r>
              <a:rPr lang="en-GB" altLang="en-US" sz="1800" dirty="0">
                <a:cs typeface="Times New Roman" panose="02020603050405020304" pitchFamily="18" charset="0"/>
              </a:rPr>
              <a:t>RCT - 239 women 70+ </a:t>
            </a:r>
            <a:r>
              <a:rPr lang="en-GB" altLang="en-US" sz="1800" dirty="0" err="1">
                <a:cs typeface="Times New Roman" panose="02020603050405020304" pitchFamily="18" charset="0"/>
              </a:rPr>
              <a:t>yrs</a:t>
            </a:r>
            <a:endParaRPr lang="en-GB" altLang="en-US" dirty="0">
              <a:cs typeface="Times New Roman" panose="02020603050405020304" pitchFamily="18" charset="0"/>
            </a:endParaRPr>
          </a:p>
          <a:p>
            <a:r>
              <a:rPr lang="en-GB" altLang="en-US" sz="1800" dirty="0">
                <a:cs typeface="Times New Roman" panose="02020603050405020304" pitchFamily="18" charset="0"/>
              </a:rPr>
              <a:t>2</a:t>
            </a:r>
            <a:r>
              <a:rPr lang="en-GB" altLang="en-US" sz="1800" baseline="30000" dirty="0">
                <a:cs typeface="Times New Roman" panose="02020603050405020304" pitchFamily="18" charset="0"/>
              </a:rPr>
              <a:t>nd</a:t>
            </a:r>
            <a:r>
              <a:rPr lang="en-GB" altLang="en-US" sz="1800" dirty="0">
                <a:cs typeface="Times New Roman" panose="02020603050405020304" pitchFamily="18" charset="0"/>
              </a:rPr>
              <a:t> eye cataract surgery expedited</a:t>
            </a:r>
          </a:p>
        </p:txBody>
      </p:sp>
      <p:sp>
        <p:nvSpPr>
          <p:cNvPr id="11" name="Content Placeholder 2">
            <a:extLst>
              <a:ext uri="{FF2B5EF4-FFF2-40B4-BE49-F238E27FC236}">
                <a16:creationId xmlns:a16="http://schemas.microsoft.com/office/drawing/2014/main" id="{284B3FB5-4431-413D-5B26-ED3A7D92EB29}"/>
              </a:ext>
            </a:extLst>
          </p:cNvPr>
          <p:cNvSpPr txBox="1">
            <a:spLocks/>
          </p:cNvSpPr>
          <p:nvPr/>
        </p:nvSpPr>
        <p:spPr>
          <a:xfrm>
            <a:off x="4389118" y="3678649"/>
            <a:ext cx="4542427" cy="13509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tLang="en-US" sz="2000" dirty="0">
                <a:cs typeface="Times New Roman" panose="02020603050405020304" pitchFamily="18" charset="0"/>
              </a:rPr>
              <a:t>2</a:t>
            </a:r>
            <a:r>
              <a:rPr lang="en-GB" altLang="en-US" sz="2000" baseline="30000" dirty="0">
                <a:cs typeface="Times New Roman" panose="02020603050405020304" pitchFamily="18" charset="0"/>
              </a:rPr>
              <a:t>nd</a:t>
            </a:r>
            <a:r>
              <a:rPr lang="en-GB" altLang="en-US" sz="2000" dirty="0">
                <a:cs typeface="Times New Roman" panose="02020603050405020304" pitchFamily="18" charset="0"/>
              </a:rPr>
              <a:t> eye surgery</a:t>
            </a:r>
          </a:p>
          <a:p>
            <a:r>
              <a:rPr lang="en-GB" altLang="en-US" sz="2000" dirty="0">
                <a:cs typeface="Times New Roman" panose="02020603050405020304" pitchFamily="18" charset="0"/>
              </a:rPr>
              <a:t>Showed non-significant 32% reduction in rate of falls</a:t>
            </a:r>
          </a:p>
        </p:txBody>
      </p:sp>
    </p:spTree>
    <p:extLst>
      <p:ext uri="{BB962C8B-B14F-4D97-AF65-F5344CB8AC3E}">
        <p14:creationId xmlns:p14="http://schemas.microsoft.com/office/powerpoint/2010/main" val="156104091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1AF1-E4CE-ADF9-C2D2-E97B3B340713}"/>
              </a:ext>
            </a:extLst>
          </p:cNvPr>
          <p:cNvSpPr>
            <a:spLocks noGrp="1"/>
          </p:cNvSpPr>
          <p:nvPr>
            <p:ph type="title"/>
          </p:nvPr>
        </p:nvSpPr>
        <p:spPr>
          <a:xfrm>
            <a:off x="4675747" y="803325"/>
            <a:ext cx="3985902" cy="1325563"/>
          </a:xfrm>
        </p:spPr>
        <p:txBody>
          <a:bodyPr>
            <a:normAutofit/>
          </a:bodyPr>
          <a:lstStyle/>
          <a:p>
            <a:r>
              <a:rPr lang="en-US" dirty="0"/>
              <a:t>Costs of falls</a:t>
            </a:r>
          </a:p>
        </p:txBody>
      </p:sp>
      <p:sp>
        <p:nvSpPr>
          <p:cNvPr id="19463" name="Freeform: Shape 1946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58" name="Picture 2" descr="Health Care Costs Associated With Obesity Rising - Endocrinology Advisor">
            <a:extLst>
              <a:ext uri="{FF2B5EF4-FFF2-40B4-BE49-F238E27FC236}">
                <a16:creationId xmlns:a16="http://schemas.microsoft.com/office/drawing/2014/main" id="{0D258A9D-ADA1-1B95-2A98-0A7C0D98760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C1A9C56-FAE2-D2E2-B07B-5AFA56D6B4E3}"/>
              </a:ext>
            </a:extLst>
          </p:cNvPr>
          <p:cNvSpPr>
            <a:spLocks noGrp="1"/>
          </p:cNvSpPr>
          <p:nvPr>
            <p:ph idx="1"/>
          </p:nvPr>
        </p:nvSpPr>
        <p:spPr>
          <a:xfrm>
            <a:off x="4675746" y="2279018"/>
            <a:ext cx="3985908" cy="3375920"/>
          </a:xfrm>
        </p:spPr>
        <p:txBody>
          <a:bodyPr anchor="t">
            <a:normAutofit/>
          </a:bodyPr>
          <a:lstStyle/>
          <a:p>
            <a:pPr>
              <a:buFontTx/>
              <a:buNone/>
            </a:pPr>
            <a:r>
              <a:rPr lang="en-GB" altLang="en-US" sz="2000" dirty="0">
                <a:ea typeface="ＭＳ Ｐゴシック" panose="020B0600070205080204" pitchFamily="34" charset="-128"/>
              </a:rPr>
              <a:t>Costs (2010/2011):</a:t>
            </a:r>
          </a:p>
          <a:p>
            <a:pPr lvl="1"/>
            <a:r>
              <a:rPr lang="en-GB" altLang="en-US" sz="2000" dirty="0">
                <a:ea typeface="ＭＳ Ｐゴシック" panose="020B0600070205080204" pitchFamily="34" charset="-128"/>
                <a:cs typeface="Times New Roman" panose="02020603050405020304" pitchFamily="18" charset="0"/>
              </a:rPr>
              <a:t>Cost per person falling £1720</a:t>
            </a:r>
          </a:p>
          <a:p>
            <a:pPr lvl="1"/>
            <a:r>
              <a:rPr lang="en-GB" altLang="en-US" sz="2000" dirty="0">
                <a:ea typeface="ＭＳ Ｐゴシック" panose="020B0600070205080204" pitchFamily="34" charset="-128"/>
                <a:cs typeface="Times New Roman" panose="02020603050405020304" pitchFamily="18" charset="0"/>
              </a:rPr>
              <a:t>For those needing medical assistance £8600</a:t>
            </a:r>
          </a:p>
          <a:p>
            <a:pPr lvl="1"/>
            <a:r>
              <a:rPr lang="en-GB" altLang="en-US" sz="2000" dirty="0">
                <a:ea typeface="ＭＳ Ｐゴシック" panose="020B0600070205080204" pitchFamily="34" charset="-128"/>
                <a:cs typeface="Times New Roman" panose="02020603050405020304" pitchFamily="18" charset="0"/>
              </a:rPr>
              <a:t>Hip fracture admission £39,490</a:t>
            </a:r>
          </a:p>
          <a:p>
            <a:pPr lvl="1"/>
            <a:r>
              <a:rPr lang="en-GB" altLang="en-US" sz="2000" dirty="0">
                <a:ea typeface="ＭＳ Ｐゴシック" panose="020B0600070205080204" pitchFamily="34" charset="-128"/>
                <a:cs typeface="Times New Roman" panose="02020603050405020304" pitchFamily="18" charset="0"/>
              </a:rPr>
              <a:t>In total falls and fractures cost over £470 million a year, with the majority of the costs (45%) being for long term care. </a:t>
            </a:r>
          </a:p>
          <a:p>
            <a:endParaRPr lang="en-US" sz="2000" dirty="0"/>
          </a:p>
        </p:txBody>
      </p:sp>
      <p:sp>
        <p:nvSpPr>
          <p:cNvPr id="4" name="TextBox 3">
            <a:extLst>
              <a:ext uri="{FF2B5EF4-FFF2-40B4-BE49-F238E27FC236}">
                <a16:creationId xmlns:a16="http://schemas.microsoft.com/office/drawing/2014/main" id="{29D43A03-BC0C-96D2-4EF7-28464F80C039}"/>
              </a:ext>
            </a:extLst>
          </p:cNvPr>
          <p:cNvSpPr txBox="1"/>
          <p:nvPr/>
        </p:nvSpPr>
        <p:spPr>
          <a:xfrm>
            <a:off x="313509" y="6413863"/>
            <a:ext cx="3396342" cy="338554"/>
          </a:xfrm>
          <a:prstGeom prst="rect">
            <a:avLst/>
          </a:prstGeom>
          <a:noFill/>
        </p:spPr>
        <p:txBody>
          <a:bodyPr wrap="square" rtlCol="0">
            <a:spAutoFit/>
          </a:bodyPr>
          <a:lstStyle/>
          <a:p>
            <a:r>
              <a:rPr lang="en-US" sz="1600" i="1" dirty="0"/>
              <a:t>Craig et al. Scott Med J. 2013</a:t>
            </a:r>
          </a:p>
        </p:txBody>
      </p:sp>
    </p:spTree>
    <p:extLst>
      <p:ext uri="{BB962C8B-B14F-4D97-AF65-F5344CB8AC3E}">
        <p14:creationId xmlns:p14="http://schemas.microsoft.com/office/powerpoint/2010/main" val="77287771"/>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0967"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FD3C11-CDF3-5CFF-F9A4-2FD3B6F2535F}"/>
              </a:ext>
            </a:extLst>
          </p:cNvPr>
          <p:cNvSpPr>
            <a:spLocks noGrp="1"/>
          </p:cNvSpPr>
          <p:nvPr>
            <p:ph type="title"/>
          </p:nvPr>
        </p:nvSpPr>
        <p:spPr>
          <a:xfrm>
            <a:off x="5022671" y="253650"/>
            <a:ext cx="3665764" cy="1333282"/>
          </a:xfrm>
        </p:spPr>
        <p:txBody>
          <a:bodyPr anchor="b">
            <a:normAutofit/>
          </a:bodyPr>
          <a:lstStyle/>
          <a:p>
            <a:r>
              <a:rPr lang="en-US" sz="3500" dirty="0"/>
              <a:t>Cataract Surgery 1</a:t>
            </a:r>
            <a:r>
              <a:rPr lang="en-US" sz="3500" baseline="30000" dirty="0"/>
              <a:t>st</a:t>
            </a:r>
            <a:r>
              <a:rPr lang="en-US" sz="3500" dirty="0"/>
              <a:t> and 2</a:t>
            </a:r>
            <a:r>
              <a:rPr lang="en-US" sz="3500" baseline="30000" dirty="0"/>
              <a:t>nd</a:t>
            </a:r>
            <a:r>
              <a:rPr lang="en-US" sz="3500" dirty="0"/>
              <a:t> eye</a:t>
            </a:r>
          </a:p>
        </p:txBody>
      </p:sp>
      <p:pic>
        <p:nvPicPr>
          <p:cNvPr id="40962" name="Picture 2" descr="I'm Nervous About Cataract Surgery: What Can I Expect?: John Ghobrial, MD:  Board-Certified Ophthalmologist">
            <a:extLst>
              <a:ext uri="{FF2B5EF4-FFF2-40B4-BE49-F238E27FC236}">
                <a16:creationId xmlns:a16="http://schemas.microsoft.com/office/drawing/2014/main" id="{537C1178-70BC-981F-F1C1-D9515D64517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93927" y="573678"/>
            <a:ext cx="3827404" cy="5710645"/>
          </a:xfrm>
          <a:prstGeom prst="rect">
            <a:avLst/>
          </a:prstGeom>
          <a:noFill/>
          <a:extLst>
            <a:ext uri="{909E8E84-426E-40DD-AFC4-6F175D3DCCD1}">
              <a14:hiddenFill xmlns:a14="http://schemas.microsoft.com/office/drawing/2010/main">
                <a:solidFill>
                  <a:srgbClr val="FFFFFF"/>
                </a:solidFill>
              </a14:hiddenFill>
            </a:ext>
          </a:extLst>
        </p:spPr>
      </p:pic>
      <p:sp>
        <p:nvSpPr>
          <p:cNvPr id="40969"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1144" y="1417320"/>
            <a:ext cx="6858"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F1233F-F23D-CF70-D336-1E47F0AEE7A5}"/>
              </a:ext>
            </a:extLst>
          </p:cNvPr>
          <p:cNvSpPr>
            <a:spLocks noGrp="1"/>
          </p:cNvSpPr>
          <p:nvPr>
            <p:ph idx="1"/>
          </p:nvPr>
        </p:nvSpPr>
        <p:spPr>
          <a:xfrm>
            <a:off x="4766149" y="2089899"/>
            <a:ext cx="4178807" cy="3210179"/>
          </a:xfrm>
        </p:spPr>
        <p:txBody>
          <a:bodyPr anchor="t">
            <a:noAutofit/>
          </a:bodyPr>
          <a:lstStyle/>
          <a:p>
            <a:r>
              <a:rPr lang="en-US" sz="2000" dirty="0"/>
              <a:t>24 month follow up of 409 people aged 65+</a:t>
            </a:r>
          </a:p>
          <a:p>
            <a:r>
              <a:rPr lang="en-US" sz="2000" dirty="0"/>
              <a:t>Fall incidence</a:t>
            </a:r>
          </a:p>
          <a:p>
            <a:pPr lvl="1"/>
            <a:r>
              <a:rPr lang="en-US" sz="2000" dirty="0"/>
              <a:t>Prior to surgery 1.17 per year</a:t>
            </a:r>
          </a:p>
          <a:p>
            <a:pPr lvl="1"/>
            <a:r>
              <a:rPr lang="en-US" sz="2000" dirty="0"/>
              <a:t>After 1</a:t>
            </a:r>
            <a:r>
              <a:rPr lang="en-US" sz="2000" baseline="30000" dirty="0"/>
              <a:t>st</a:t>
            </a:r>
            <a:r>
              <a:rPr lang="en-US" sz="2000" dirty="0"/>
              <a:t> eye surgery 0.81 per year</a:t>
            </a:r>
          </a:p>
          <a:p>
            <a:pPr lvl="1"/>
            <a:r>
              <a:rPr lang="en-US" sz="2000" dirty="0"/>
              <a:t>After 2</a:t>
            </a:r>
            <a:r>
              <a:rPr lang="en-US" sz="2000" baseline="30000" dirty="0"/>
              <a:t>nd</a:t>
            </a:r>
            <a:r>
              <a:rPr lang="en-US" sz="2000" dirty="0"/>
              <a:t> eye surgery 0.41 per year</a:t>
            </a:r>
          </a:p>
          <a:p>
            <a:r>
              <a:rPr lang="en-US" sz="2000" dirty="0"/>
              <a:t>First eye surgery substantially improves vision in older people with cataract, but second eye surgery is required to </a:t>
            </a:r>
            <a:r>
              <a:rPr lang="en-US" sz="2000" dirty="0" err="1"/>
              <a:t>minimise</a:t>
            </a:r>
            <a:r>
              <a:rPr lang="en-US" sz="2000" dirty="0"/>
              <a:t> fall incidence. </a:t>
            </a:r>
          </a:p>
        </p:txBody>
      </p:sp>
      <p:sp>
        <p:nvSpPr>
          <p:cNvPr id="5" name="Text Box 10">
            <a:extLst>
              <a:ext uri="{FF2B5EF4-FFF2-40B4-BE49-F238E27FC236}">
                <a16:creationId xmlns:a16="http://schemas.microsoft.com/office/drawing/2014/main" id="{59A41EEE-28F0-6986-C2D9-D375BC1C2DD1}"/>
              </a:ext>
            </a:extLst>
          </p:cNvPr>
          <p:cNvSpPr txBox="1">
            <a:spLocks noChangeArrowheads="1"/>
          </p:cNvSpPr>
          <p:nvPr/>
        </p:nvSpPr>
        <p:spPr bwMode="auto">
          <a:xfrm>
            <a:off x="5016136" y="6235018"/>
            <a:ext cx="315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GB" altLang="en-US" sz="1800" i="1" dirty="0" err="1">
                <a:solidFill>
                  <a:schemeClr val="tx2"/>
                </a:solidFill>
                <a:latin typeface="+mn-lt"/>
                <a:cs typeface="Times New Roman" panose="02020603050405020304" pitchFamily="18" charset="0"/>
              </a:rPr>
              <a:t>Keay</a:t>
            </a:r>
            <a:r>
              <a:rPr lang="en-GB" altLang="en-US" sz="1800" i="1" dirty="0">
                <a:solidFill>
                  <a:schemeClr val="tx2"/>
                </a:solidFill>
                <a:latin typeface="+mn-lt"/>
                <a:cs typeface="Times New Roman" panose="02020603050405020304" pitchFamily="18" charset="0"/>
              </a:rPr>
              <a:t> et al. Med J </a:t>
            </a:r>
            <a:r>
              <a:rPr lang="en-GB" altLang="en-US" sz="1800" i="1" dirty="0" err="1">
                <a:solidFill>
                  <a:schemeClr val="tx2"/>
                </a:solidFill>
                <a:latin typeface="+mn-lt"/>
                <a:cs typeface="Times New Roman" panose="02020603050405020304" pitchFamily="18" charset="0"/>
              </a:rPr>
              <a:t>Aust</a:t>
            </a:r>
            <a:r>
              <a:rPr lang="en-GB" altLang="en-US" sz="1800" i="1" dirty="0">
                <a:solidFill>
                  <a:schemeClr val="tx2"/>
                </a:solidFill>
                <a:latin typeface="+mn-lt"/>
                <a:cs typeface="Times New Roman" panose="02020603050405020304" pitchFamily="18" charset="0"/>
              </a:rPr>
              <a:t> 2022</a:t>
            </a:r>
          </a:p>
        </p:txBody>
      </p:sp>
    </p:spTree>
    <p:extLst>
      <p:ext uri="{BB962C8B-B14F-4D97-AF65-F5344CB8AC3E}">
        <p14:creationId xmlns:p14="http://schemas.microsoft.com/office/powerpoint/2010/main" val="2903143452"/>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BFD7-B10D-49D2-B5CA-67335477DC25}"/>
              </a:ext>
            </a:extLst>
          </p:cNvPr>
          <p:cNvSpPr>
            <a:spLocks noGrp="1"/>
          </p:cNvSpPr>
          <p:nvPr>
            <p:ph type="title"/>
          </p:nvPr>
        </p:nvSpPr>
        <p:spPr>
          <a:xfrm>
            <a:off x="4823073" y="401663"/>
            <a:ext cx="3944780" cy="1325563"/>
          </a:xfrm>
        </p:spPr>
        <p:txBody>
          <a:bodyPr>
            <a:normAutofit/>
          </a:bodyPr>
          <a:lstStyle/>
          <a:p>
            <a:r>
              <a:rPr lang="en-US" dirty="0"/>
              <a:t>New glasses?</a:t>
            </a:r>
          </a:p>
        </p:txBody>
      </p:sp>
      <p:sp>
        <p:nvSpPr>
          <p:cNvPr id="38919" name="Freeform: Shape 38918">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8914" name="Picture 2" descr="Menomonee Falls' Skygen gives glasses, vision tests in Tanzania">
            <a:extLst>
              <a:ext uri="{FF2B5EF4-FFF2-40B4-BE49-F238E27FC236}">
                <a16:creationId xmlns:a16="http://schemas.microsoft.com/office/drawing/2014/main" id="{4C199718-ED53-1EAF-4D18-13FDEE79C45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EEBA18C-C461-DD94-C6E2-436AC4F784CA}"/>
              </a:ext>
            </a:extLst>
          </p:cNvPr>
          <p:cNvSpPr>
            <a:spLocks noGrp="1"/>
          </p:cNvSpPr>
          <p:nvPr>
            <p:ph idx="1"/>
          </p:nvPr>
        </p:nvSpPr>
        <p:spPr>
          <a:xfrm>
            <a:off x="4397791" y="1879002"/>
            <a:ext cx="4602612" cy="3375920"/>
          </a:xfrm>
        </p:spPr>
        <p:txBody>
          <a:bodyPr anchor="t">
            <a:noAutofit/>
          </a:bodyPr>
          <a:lstStyle/>
          <a:p>
            <a:r>
              <a:rPr lang="en-US" sz="2000" dirty="0"/>
              <a:t>616 people aged 70+ randomised to usual care or vision assessment by optometrist</a:t>
            </a:r>
          </a:p>
          <a:p>
            <a:r>
              <a:rPr lang="en-US" sz="2000" dirty="0"/>
              <a:t>Intervention group</a:t>
            </a:r>
          </a:p>
          <a:p>
            <a:pPr lvl="1"/>
            <a:r>
              <a:rPr lang="en-US" sz="1600" dirty="0"/>
              <a:t>New glasses (92 people)</a:t>
            </a:r>
          </a:p>
          <a:p>
            <a:pPr lvl="1"/>
            <a:r>
              <a:rPr lang="en-US" sz="1600" dirty="0"/>
              <a:t>Home visit with OT (24 people)</a:t>
            </a:r>
          </a:p>
          <a:p>
            <a:pPr lvl="1"/>
            <a:r>
              <a:rPr lang="en-US" sz="1600" dirty="0"/>
              <a:t>Glaucoma Management (17 people)</a:t>
            </a:r>
          </a:p>
          <a:p>
            <a:pPr lvl="1"/>
            <a:r>
              <a:rPr lang="en-US" sz="1600" dirty="0"/>
              <a:t>Cataract Surgery (15 people)</a:t>
            </a:r>
          </a:p>
          <a:p>
            <a:r>
              <a:rPr lang="en-US" sz="2000" dirty="0"/>
              <a:t>Significantly increased falls and fractures in the intervention group!</a:t>
            </a:r>
          </a:p>
          <a:p>
            <a:r>
              <a:rPr lang="en-US" sz="2000" dirty="0"/>
              <a:t>Older people have difficulty adjusting to sudden change in vision</a:t>
            </a:r>
          </a:p>
          <a:p>
            <a:r>
              <a:rPr lang="en-US" sz="2000" dirty="0"/>
              <a:t>Prescription of new lenses should involve careful instruction in their use</a:t>
            </a:r>
          </a:p>
          <a:p>
            <a:endParaRPr lang="en-US" sz="2000" dirty="0"/>
          </a:p>
          <a:p>
            <a:endParaRPr lang="en-US" sz="2000" dirty="0"/>
          </a:p>
          <a:p>
            <a:endParaRPr lang="en-US" sz="2000" dirty="0"/>
          </a:p>
        </p:txBody>
      </p:sp>
      <p:sp>
        <p:nvSpPr>
          <p:cNvPr id="4" name="Rectangle 1">
            <a:extLst>
              <a:ext uri="{FF2B5EF4-FFF2-40B4-BE49-F238E27FC236}">
                <a16:creationId xmlns:a16="http://schemas.microsoft.com/office/drawing/2014/main" id="{255EDEB0-CAC4-E38A-A379-1F5A2BDA5AEF}"/>
              </a:ext>
            </a:extLst>
          </p:cNvPr>
          <p:cNvSpPr>
            <a:spLocks noChangeArrowheads="1"/>
          </p:cNvSpPr>
          <p:nvPr/>
        </p:nvSpPr>
        <p:spPr bwMode="auto">
          <a:xfrm>
            <a:off x="252911" y="6210182"/>
            <a:ext cx="2350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600" i="1" dirty="0"/>
              <a:t>Cumming et al. JAGS 2007</a:t>
            </a:r>
          </a:p>
        </p:txBody>
      </p:sp>
    </p:spTree>
    <p:extLst>
      <p:ext uri="{BB962C8B-B14F-4D97-AF65-F5344CB8AC3E}">
        <p14:creationId xmlns:p14="http://schemas.microsoft.com/office/powerpoint/2010/main" val="3056496652"/>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314CEA-A969-6725-6FB5-DB39E52BB7B2}"/>
              </a:ext>
            </a:extLst>
          </p:cNvPr>
          <p:cNvSpPr>
            <a:spLocks noGrp="1"/>
          </p:cNvSpPr>
          <p:nvPr>
            <p:ph type="title"/>
          </p:nvPr>
        </p:nvSpPr>
        <p:spPr>
          <a:xfrm>
            <a:off x="315137" y="260169"/>
            <a:ext cx="3665763" cy="1777419"/>
          </a:xfrm>
        </p:spPr>
        <p:txBody>
          <a:bodyPr anchor="b">
            <a:normAutofit/>
          </a:bodyPr>
          <a:lstStyle/>
          <a:p>
            <a:r>
              <a:rPr lang="en-US" sz="3500" dirty="0"/>
              <a:t>Changing </a:t>
            </a:r>
            <a:r>
              <a:rPr lang="en-US" sz="3500" dirty="0" err="1"/>
              <a:t>multifocals</a:t>
            </a:r>
            <a:r>
              <a:rPr lang="en-US" sz="3500" dirty="0"/>
              <a:t> back to single lens glasses?</a:t>
            </a:r>
          </a:p>
        </p:txBody>
      </p:sp>
      <p:sp>
        <p:nvSpPr>
          <p:cNvPr id="3" name="Content Placeholder 2">
            <a:extLst>
              <a:ext uri="{FF2B5EF4-FFF2-40B4-BE49-F238E27FC236}">
                <a16:creationId xmlns:a16="http://schemas.microsoft.com/office/drawing/2014/main" id="{90C77490-B4EE-CF3B-A8CB-E5873EFA33E3}"/>
              </a:ext>
            </a:extLst>
          </p:cNvPr>
          <p:cNvSpPr>
            <a:spLocks noGrp="1"/>
          </p:cNvSpPr>
          <p:nvPr>
            <p:ph idx="1"/>
          </p:nvPr>
        </p:nvSpPr>
        <p:spPr>
          <a:xfrm>
            <a:off x="253595" y="2554895"/>
            <a:ext cx="4171758" cy="3209544"/>
          </a:xfrm>
        </p:spPr>
        <p:txBody>
          <a:bodyPr anchor="t">
            <a:noAutofit/>
          </a:bodyPr>
          <a:lstStyle/>
          <a:p>
            <a:r>
              <a:rPr lang="en-US" sz="2000" dirty="0"/>
              <a:t>Can this reduce falls?</a:t>
            </a:r>
          </a:p>
          <a:p>
            <a:endParaRPr lang="en-US" sz="2000" dirty="0"/>
          </a:p>
          <a:p>
            <a:r>
              <a:rPr lang="en-US" sz="2000" dirty="0"/>
              <a:t>YES - by around 40% in people who regularly took part in outside activities. </a:t>
            </a:r>
          </a:p>
          <a:p>
            <a:endParaRPr lang="en-US" sz="2000" dirty="0"/>
          </a:p>
          <a:p>
            <a:r>
              <a:rPr lang="en-US" sz="2000" dirty="0"/>
              <a:t>BUT - In frailer people, who spent more time inside, no significant difference was seen in falls inside and a </a:t>
            </a:r>
            <a:r>
              <a:rPr lang="en-US" sz="2000" b="1" dirty="0"/>
              <a:t>significant increase was seen in falls outside.</a:t>
            </a:r>
          </a:p>
          <a:p>
            <a:endParaRPr lang="en-US" sz="2000" dirty="0"/>
          </a:p>
          <a:p>
            <a:endParaRPr lang="en-US" sz="2000" dirty="0"/>
          </a:p>
        </p:txBody>
      </p:sp>
      <p:cxnSp>
        <p:nvCxnSpPr>
          <p:cNvPr id="37897" name="Straight Connector 37896">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7890" name="Picture 2" descr="What You Need to Know About Adjusting to New Glasses and Contacts">
            <a:extLst>
              <a:ext uri="{FF2B5EF4-FFF2-40B4-BE49-F238E27FC236}">
                <a16:creationId xmlns:a16="http://schemas.microsoft.com/office/drawing/2014/main" id="{63CAF846-BAC7-AF68-FC50-57A0DCAA6EB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61858" y="573678"/>
            <a:ext cx="3827405" cy="57106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F52AC76B-DEE3-E4BD-D293-1493BB443C9D}"/>
              </a:ext>
            </a:extLst>
          </p:cNvPr>
          <p:cNvSpPr>
            <a:spLocks noChangeArrowheads="1"/>
          </p:cNvSpPr>
          <p:nvPr/>
        </p:nvSpPr>
        <p:spPr bwMode="auto">
          <a:xfrm>
            <a:off x="5061858" y="6401884"/>
            <a:ext cx="23123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600" i="1" dirty="0"/>
              <a:t>Haran MJ et al. BMJ 2010</a:t>
            </a:r>
            <a:endParaRPr lang="en-US" altLang="en-US" sz="1600" dirty="0"/>
          </a:p>
        </p:txBody>
      </p:sp>
    </p:spTree>
    <p:extLst>
      <p:ext uri="{BB962C8B-B14F-4D97-AF65-F5344CB8AC3E}">
        <p14:creationId xmlns:p14="http://schemas.microsoft.com/office/powerpoint/2010/main" val="1213242971"/>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1C678-5466-E480-EFCC-18B3B3A05F77}"/>
              </a:ext>
            </a:extLst>
          </p:cNvPr>
          <p:cNvSpPr>
            <a:spLocks noGrp="1"/>
          </p:cNvSpPr>
          <p:nvPr>
            <p:ph type="title"/>
          </p:nvPr>
        </p:nvSpPr>
        <p:spPr/>
        <p:txBody>
          <a:bodyPr>
            <a:normAutofit fontScale="90000"/>
          </a:bodyPr>
          <a:lstStyle/>
          <a:p>
            <a:r>
              <a:rPr lang="en-US" dirty="0"/>
              <a:t>Vision intervention as a component in a multi-component falls intervention</a:t>
            </a:r>
          </a:p>
        </p:txBody>
      </p:sp>
      <p:sp>
        <p:nvSpPr>
          <p:cNvPr id="3" name="Content Placeholder 2">
            <a:extLst>
              <a:ext uri="{FF2B5EF4-FFF2-40B4-BE49-F238E27FC236}">
                <a16:creationId xmlns:a16="http://schemas.microsoft.com/office/drawing/2014/main" id="{09B8D5B4-E248-88F8-B401-26D5AF856512}"/>
              </a:ext>
            </a:extLst>
          </p:cNvPr>
          <p:cNvSpPr>
            <a:spLocks noGrp="1"/>
          </p:cNvSpPr>
          <p:nvPr>
            <p:ph idx="1"/>
          </p:nvPr>
        </p:nvSpPr>
        <p:spPr>
          <a:xfrm>
            <a:off x="628650" y="1825625"/>
            <a:ext cx="7886700" cy="1871164"/>
          </a:xfrm>
        </p:spPr>
        <p:txBody>
          <a:bodyPr>
            <a:normAutofit/>
          </a:bodyPr>
          <a:lstStyle/>
          <a:p>
            <a:r>
              <a:rPr lang="en-US" sz="2000" dirty="0"/>
              <a:t>First study to look at 3 components of a MF intervention individually and together</a:t>
            </a:r>
          </a:p>
          <a:p>
            <a:r>
              <a:rPr lang="en-US" sz="2000" dirty="0"/>
              <a:t>1090 people aged 70+ </a:t>
            </a:r>
          </a:p>
          <a:p>
            <a:r>
              <a:rPr lang="en-US" sz="2000" dirty="0"/>
              <a:t>RCT - Home hazard management, vision improvement and group based exercise (individually and a mix – 8 groups)</a:t>
            </a:r>
          </a:p>
        </p:txBody>
      </p:sp>
      <p:sp>
        <p:nvSpPr>
          <p:cNvPr id="4" name="Text Box 10">
            <a:extLst>
              <a:ext uri="{FF2B5EF4-FFF2-40B4-BE49-F238E27FC236}">
                <a16:creationId xmlns:a16="http://schemas.microsoft.com/office/drawing/2014/main" id="{FE7282BA-9EB5-8C91-CB42-8B399B21DDBD}"/>
              </a:ext>
            </a:extLst>
          </p:cNvPr>
          <p:cNvSpPr txBox="1">
            <a:spLocks noChangeArrowheads="1"/>
          </p:cNvSpPr>
          <p:nvPr/>
        </p:nvSpPr>
        <p:spPr bwMode="auto">
          <a:xfrm>
            <a:off x="4389120" y="6420605"/>
            <a:ext cx="46503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GB" altLang="en-US" sz="1600" i="1" dirty="0">
                <a:solidFill>
                  <a:schemeClr val="tx2"/>
                </a:solidFill>
                <a:latin typeface="+mn-lt"/>
                <a:cs typeface="Times New Roman" panose="02020603050405020304" pitchFamily="18" charset="0"/>
              </a:rPr>
              <a:t>Day et al. BMJ 2006</a:t>
            </a:r>
          </a:p>
        </p:txBody>
      </p:sp>
      <p:sp>
        <p:nvSpPr>
          <p:cNvPr id="5" name="Text Box 4">
            <a:extLst>
              <a:ext uri="{FF2B5EF4-FFF2-40B4-BE49-F238E27FC236}">
                <a16:creationId xmlns:a16="http://schemas.microsoft.com/office/drawing/2014/main" id="{F76C3C0B-79D7-C89B-4DD8-D425015FBCDA}"/>
              </a:ext>
            </a:extLst>
          </p:cNvPr>
          <p:cNvSpPr txBox="1">
            <a:spLocks noChangeArrowheads="1"/>
          </p:cNvSpPr>
          <p:nvPr/>
        </p:nvSpPr>
        <p:spPr bwMode="auto">
          <a:xfrm>
            <a:off x="940527" y="4166145"/>
            <a:ext cx="5185954" cy="17851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2000" dirty="0"/>
              <a:t>Fall reduction:</a:t>
            </a:r>
            <a:r>
              <a:rPr lang="en-GB" altLang="en-US" sz="2000" dirty="0">
                <a:solidFill>
                  <a:schemeClr val="bg1"/>
                </a:solidFill>
              </a:rPr>
              <a:t>                                                   </a:t>
            </a:r>
            <a:r>
              <a:rPr lang="en-GB" altLang="en-US" sz="2000" dirty="0"/>
              <a:t>Group exercises       </a:t>
            </a:r>
            <a:r>
              <a:rPr lang="en-GB" altLang="en-US" sz="2000" b="1" dirty="0">
                <a:solidFill>
                  <a:schemeClr val="hlink"/>
                </a:solidFill>
                <a:sym typeface="Wingdings" pitchFamily="2" charset="2"/>
              </a:rPr>
              <a:t></a:t>
            </a:r>
            <a:r>
              <a:rPr lang="en-GB" altLang="en-US" sz="2000" b="1" dirty="0">
                <a:sym typeface="Wingdings" pitchFamily="2" charset="2"/>
              </a:rPr>
              <a:t>  </a:t>
            </a:r>
            <a:r>
              <a:rPr lang="en-GB" altLang="en-US" sz="2000" dirty="0"/>
              <a:t>[rate ratio 0.82, p=0.02]   Home hazard           </a:t>
            </a:r>
            <a:r>
              <a:rPr lang="en-GB" altLang="en-US" sz="2000" b="1" dirty="0">
                <a:solidFill>
                  <a:schemeClr val="hlink"/>
                </a:solidFill>
                <a:sym typeface="Wingdings 2" pitchFamily="2" charset="2"/>
              </a:rPr>
              <a:t>X</a:t>
            </a:r>
            <a:r>
              <a:rPr lang="en-GB" altLang="en-US" sz="2000" dirty="0">
                <a:solidFill>
                  <a:schemeClr val="hlink"/>
                </a:solidFill>
              </a:rPr>
              <a:t>    </a:t>
            </a:r>
            <a:r>
              <a:rPr lang="en-GB" altLang="en-US" sz="2000" dirty="0"/>
              <a:t>                                        Vision assessment   </a:t>
            </a:r>
            <a:r>
              <a:rPr lang="en-GB" altLang="en-US" sz="2000" b="1" dirty="0">
                <a:solidFill>
                  <a:schemeClr val="hlink"/>
                </a:solidFill>
                <a:sym typeface="Wingdings 2" pitchFamily="2" charset="2"/>
              </a:rPr>
              <a:t>X</a:t>
            </a:r>
            <a:r>
              <a:rPr lang="en-GB" altLang="en-US" sz="2000" dirty="0"/>
              <a:t> </a:t>
            </a:r>
          </a:p>
          <a:p>
            <a:pPr>
              <a:spcBef>
                <a:spcPct val="50000"/>
              </a:spcBef>
            </a:pPr>
            <a:r>
              <a:rPr lang="en-GB" altLang="en-US" sz="2000" dirty="0"/>
              <a:t>All three               </a:t>
            </a:r>
            <a:r>
              <a:rPr lang="en-GB" altLang="en-US" sz="2000" b="1" dirty="0">
                <a:solidFill>
                  <a:schemeClr val="hlink"/>
                </a:solidFill>
                <a:sym typeface="Wingdings" pitchFamily="2" charset="2"/>
              </a:rPr>
              <a:t> </a:t>
            </a:r>
            <a:r>
              <a:rPr lang="en-GB" altLang="en-US" sz="2000" b="1" dirty="0">
                <a:sym typeface="Wingdings" pitchFamily="2" charset="2"/>
              </a:rPr>
              <a:t>  </a:t>
            </a:r>
            <a:r>
              <a:rPr lang="en-GB" altLang="en-US" sz="2000" dirty="0"/>
              <a:t>[rate ratio 0.67. P=0.004]</a:t>
            </a:r>
          </a:p>
        </p:txBody>
      </p:sp>
      <p:sp>
        <p:nvSpPr>
          <p:cNvPr id="7" name="TextBox 6">
            <a:extLst>
              <a:ext uri="{FF2B5EF4-FFF2-40B4-BE49-F238E27FC236}">
                <a16:creationId xmlns:a16="http://schemas.microsoft.com/office/drawing/2014/main" id="{72CB6FB7-96FD-F14F-F47D-FC3CB74C5866}"/>
              </a:ext>
            </a:extLst>
          </p:cNvPr>
          <p:cNvSpPr txBox="1"/>
          <p:nvPr/>
        </p:nvSpPr>
        <p:spPr>
          <a:xfrm>
            <a:off x="6479176" y="3782815"/>
            <a:ext cx="2455817" cy="2308324"/>
          </a:xfrm>
          <a:prstGeom prst="rect">
            <a:avLst/>
          </a:prstGeom>
          <a:noFill/>
        </p:spPr>
        <p:txBody>
          <a:bodyPr wrap="square">
            <a:spAutoFit/>
          </a:bodyPr>
          <a:lstStyle/>
          <a:p>
            <a:r>
              <a:rPr lang="en-GB" dirty="0">
                <a:effectLst/>
              </a:rPr>
              <a:t>The number of people needed to be treated to prevent one fall a year ranged from 32 for home hazard management to 7 for all three interventions combined.</a:t>
            </a:r>
          </a:p>
        </p:txBody>
      </p:sp>
    </p:spTree>
    <p:extLst>
      <p:ext uri="{BB962C8B-B14F-4D97-AF65-F5344CB8AC3E}">
        <p14:creationId xmlns:p14="http://schemas.microsoft.com/office/powerpoint/2010/main" val="1804206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F724-86B2-1F0D-6664-60CD418E7B73}"/>
              </a:ext>
            </a:extLst>
          </p:cNvPr>
          <p:cNvSpPr>
            <a:spLocks noGrp="1"/>
          </p:cNvSpPr>
          <p:nvPr>
            <p:ph type="title"/>
          </p:nvPr>
        </p:nvSpPr>
        <p:spPr>
          <a:xfrm>
            <a:off x="4862259" y="508355"/>
            <a:ext cx="3944780" cy="1325563"/>
          </a:xfrm>
        </p:spPr>
        <p:txBody>
          <a:bodyPr>
            <a:normAutofit/>
          </a:bodyPr>
          <a:lstStyle/>
          <a:p>
            <a:r>
              <a:rPr lang="en-US" dirty="0"/>
              <a:t>Intervention for VIP older people</a:t>
            </a:r>
          </a:p>
        </p:txBody>
      </p:sp>
      <p:sp>
        <p:nvSpPr>
          <p:cNvPr id="41991" name="Freeform: Shape 4199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1986" name="Picture 2" descr="Occupational therapy in the prevention and management of falls in adults">
            <a:extLst>
              <a:ext uri="{FF2B5EF4-FFF2-40B4-BE49-F238E27FC236}">
                <a16:creationId xmlns:a16="http://schemas.microsoft.com/office/drawing/2014/main" id="{9DE888E1-544A-2A4B-9DA3-C016880C58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87B40F3-C157-400D-01D5-79BB4BA01C52}"/>
              </a:ext>
            </a:extLst>
          </p:cNvPr>
          <p:cNvSpPr>
            <a:spLocks noGrp="1"/>
          </p:cNvSpPr>
          <p:nvPr>
            <p:ph idx="1"/>
          </p:nvPr>
        </p:nvSpPr>
        <p:spPr>
          <a:xfrm>
            <a:off x="4311828" y="2342273"/>
            <a:ext cx="4754859" cy="3808327"/>
          </a:xfrm>
        </p:spPr>
        <p:txBody>
          <a:bodyPr anchor="t">
            <a:normAutofit lnSpcReduction="10000"/>
          </a:bodyPr>
          <a:lstStyle/>
          <a:p>
            <a:r>
              <a:rPr lang="en-US" sz="2000" dirty="0"/>
              <a:t>391 people aged 75+, visual acuity 6/24 or worse, RCT, one year follow up</a:t>
            </a:r>
          </a:p>
          <a:p>
            <a:r>
              <a:rPr lang="en-US" sz="2000" dirty="0"/>
              <a:t>Intervention groups</a:t>
            </a:r>
          </a:p>
          <a:p>
            <a:pPr lvl="1"/>
            <a:r>
              <a:rPr lang="en-US" sz="1700" dirty="0"/>
              <a:t>Home safety assessment and modification by OT </a:t>
            </a:r>
          </a:p>
          <a:p>
            <a:pPr lvl="1"/>
            <a:r>
              <a:rPr lang="en-US" sz="1700" dirty="0"/>
              <a:t>Exercise programme prescribed by a physiotherapist (Otago) and Vit D</a:t>
            </a:r>
          </a:p>
          <a:p>
            <a:pPr lvl="1"/>
            <a:r>
              <a:rPr lang="en-US" sz="1700" dirty="0"/>
              <a:t>Social visits</a:t>
            </a:r>
          </a:p>
          <a:p>
            <a:r>
              <a:rPr lang="en-US" sz="2000" dirty="0"/>
              <a:t>Fewer falls in OT group (RR 0.59)</a:t>
            </a:r>
          </a:p>
          <a:p>
            <a:r>
              <a:rPr lang="en-US" sz="2000" dirty="0"/>
              <a:t>No change in falls in home-based exercise group</a:t>
            </a:r>
          </a:p>
          <a:p>
            <a:r>
              <a:rPr lang="en-US" sz="2000" dirty="0"/>
              <a:t>Adherence poor for unsupervised exercise</a:t>
            </a:r>
          </a:p>
        </p:txBody>
      </p:sp>
      <p:sp>
        <p:nvSpPr>
          <p:cNvPr id="5" name="Text Box 10">
            <a:extLst>
              <a:ext uri="{FF2B5EF4-FFF2-40B4-BE49-F238E27FC236}">
                <a16:creationId xmlns:a16="http://schemas.microsoft.com/office/drawing/2014/main" id="{3E48203A-0C17-5B5B-A9D1-F4A973AD1D06}"/>
              </a:ext>
            </a:extLst>
          </p:cNvPr>
          <p:cNvSpPr txBox="1">
            <a:spLocks noChangeArrowheads="1"/>
          </p:cNvSpPr>
          <p:nvPr/>
        </p:nvSpPr>
        <p:spPr bwMode="auto">
          <a:xfrm>
            <a:off x="4389120" y="6420605"/>
            <a:ext cx="46503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GB" altLang="en-US" sz="1600" i="1" dirty="0">
                <a:solidFill>
                  <a:schemeClr val="tx2"/>
                </a:solidFill>
                <a:latin typeface="+mn-lt"/>
                <a:cs typeface="Times New Roman" panose="02020603050405020304" pitchFamily="18" charset="0"/>
              </a:rPr>
              <a:t>Campbell et al. BMJ 2005; La Grow et al. </a:t>
            </a:r>
            <a:r>
              <a:rPr lang="en-GB" altLang="en-US" sz="1600" i="1" dirty="0" err="1">
                <a:solidFill>
                  <a:schemeClr val="tx2"/>
                </a:solidFill>
                <a:latin typeface="+mn-lt"/>
                <a:cs typeface="Times New Roman" panose="02020603050405020304" pitchFamily="18" charset="0"/>
              </a:rPr>
              <a:t>Inj</a:t>
            </a:r>
            <a:r>
              <a:rPr lang="en-GB" altLang="en-US" sz="1600" i="1" dirty="0">
                <a:solidFill>
                  <a:schemeClr val="tx2"/>
                </a:solidFill>
                <a:latin typeface="+mn-lt"/>
                <a:cs typeface="Times New Roman" panose="02020603050405020304" pitchFamily="18" charset="0"/>
              </a:rPr>
              <a:t> </a:t>
            </a:r>
            <a:r>
              <a:rPr lang="en-GB" altLang="en-US" sz="1600" i="1" dirty="0" err="1">
                <a:solidFill>
                  <a:schemeClr val="tx2"/>
                </a:solidFill>
                <a:latin typeface="+mn-lt"/>
                <a:cs typeface="Times New Roman" panose="02020603050405020304" pitchFamily="18" charset="0"/>
              </a:rPr>
              <a:t>Prev</a:t>
            </a:r>
            <a:r>
              <a:rPr lang="en-GB" altLang="en-US" sz="1600" i="1" dirty="0">
                <a:solidFill>
                  <a:schemeClr val="tx2"/>
                </a:solidFill>
                <a:latin typeface="+mn-lt"/>
                <a:cs typeface="Times New Roman" panose="02020603050405020304" pitchFamily="18" charset="0"/>
              </a:rPr>
              <a:t> 2006</a:t>
            </a:r>
          </a:p>
        </p:txBody>
      </p:sp>
      <p:sp>
        <p:nvSpPr>
          <p:cNvPr id="6" name="TextBox 5">
            <a:extLst>
              <a:ext uri="{FF2B5EF4-FFF2-40B4-BE49-F238E27FC236}">
                <a16:creationId xmlns:a16="http://schemas.microsoft.com/office/drawing/2014/main" id="{C2DF059F-CF20-66EE-89A3-97BE8849BD95}"/>
              </a:ext>
            </a:extLst>
          </p:cNvPr>
          <p:cNvSpPr txBox="1"/>
          <p:nvPr/>
        </p:nvSpPr>
        <p:spPr>
          <a:xfrm>
            <a:off x="496389" y="5786846"/>
            <a:ext cx="2495005" cy="707886"/>
          </a:xfrm>
          <a:prstGeom prst="rect">
            <a:avLst/>
          </a:prstGeom>
          <a:noFill/>
        </p:spPr>
        <p:txBody>
          <a:bodyPr wrap="square" rtlCol="0">
            <a:spAutoFit/>
          </a:bodyPr>
          <a:lstStyle/>
          <a:p>
            <a:r>
              <a:rPr lang="en-US" sz="4000" dirty="0"/>
              <a:t>VIP Study</a:t>
            </a:r>
          </a:p>
        </p:txBody>
      </p:sp>
    </p:spTree>
    <p:extLst>
      <p:ext uri="{BB962C8B-B14F-4D97-AF65-F5344CB8AC3E}">
        <p14:creationId xmlns:p14="http://schemas.microsoft.com/office/powerpoint/2010/main" val="3552588155"/>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3024" name="Rectangle 43023">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0B8F0200-BC7C-EB88-EC05-E8E67302B5AE}"/>
              </a:ext>
            </a:extLst>
          </p:cNvPr>
          <p:cNvSpPr>
            <a:spLocks noGrp="1"/>
          </p:cNvSpPr>
          <p:nvPr>
            <p:ph type="title"/>
          </p:nvPr>
        </p:nvSpPr>
        <p:spPr>
          <a:xfrm>
            <a:off x="630936" y="475488"/>
            <a:ext cx="7886700" cy="1197864"/>
          </a:xfrm>
        </p:spPr>
        <p:txBody>
          <a:bodyPr>
            <a:normAutofit/>
          </a:bodyPr>
          <a:lstStyle/>
          <a:p>
            <a:r>
              <a:rPr lang="en-US" dirty="0"/>
              <a:t>Challenges</a:t>
            </a:r>
          </a:p>
        </p:txBody>
      </p:sp>
      <p:cxnSp>
        <p:nvCxnSpPr>
          <p:cNvPr id="43026" name="Straight Connector 43025">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585216"/>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pic>
        <p:nvPicPr>
          <p:cNvPr id="43010" name="Picture 2" descr="3 Biggest Web Analytics Challenges and How To Overcome Them - Clicky Blog">
            <a:extLst>
              <a:ext uri="{FF2B5EF4-FFF2-40B4-BE49-F238E27FC236}">
                <a16:creationId xmlns:a16="http://schemas.microsoft.com/office/drawing/2014/main" id="{EF5B6BA3-6197-AD2D-76D7-34A21DAE8B7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6388" y="1871907"/>
            <a:ext cx="3541905" cy="41696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479EA1B-6C77-3D26-DE32-5EC3A689D9EF}"/>
              </a:ext>
            </a:extLst>
          </p:cNvPr>
          <p:cNvSpPr>
            <a:spLocks noGrp="1"/>
          </p:cNvSpPr>
          <p:nvPr>
            <p:ph idx="1"/>
          </p:nvPr>
        </p:nvSpPr>
        <p:spPr>
          <a:xfrm>
            <a:off x="4570857" y="1344167"/>
            <a:ext cx="4460313" cy="4169664"/>
          </a:xfrm>
        </p:spPr>
        <p:txBody>
          <a:bodyPr anchor="t">
            <a:noAutofit/>
          </a:bodyPr>
          <a:lstStyle/>
          <a:p>
            <a:r>
              <a:rPr lang="en-US" sz="2000" dirty="0"/>
              <a:t>OT Recommendations</a:t>
            </a:r>
          </a:p>
          <a:p>
            <a:pPr lvl="1"/>
            <a:r>
              <a:rPr lang="en-US" sz="2000" dirty="0"/>
              <a:t>Characteristics of individual service user</a:t>
            </a:r>
          </a:p>
          <a:p>
            <a:pPr lvl="1"/>
            <a:r>
              <a:rPr lang="en-US" sz="2000" dirty="0"/>
              <a:t>Cost and size of changes</a:t>
            </a:r>
          </a:p>
          <a:p>
            <a:pPr lvl="1"/>
            <a:r>
              <a:rPr lang="en-US" sz="2000" dirty="0"/>
              <a:t>Challenges with systems for provision (HP)</a:t>
            </a:r>
          </a:p>
          <a:p>
            <a:pPr lvl="1"/>
            <a:r>
              <a:rPr lang="en-US" sz="2000" dirty="0"/>
              <a:t>Lack of knowledge about visual impairment (HP)</a:t>
            </a:r>
          </a:p>
          <a:p>
            <a:r>
              <a:rPr lang="en-US" sz="2000" dirty="0"/>
              <a:t>Exercise engagement</a:t>
            </a:r>
          </a:p>
          <a:p>
            <a:pPr lvl="1"/>
            <a:r>
              <a:rPr lang="en-US" sz="2000" dirty="0"/>
              <a:t>Confusion, boredom, anxiety, low mood, physical problems and lack of motivation at home</a:t>
            </a:r>
          </a:p>
          <a:p>
            <a:pPr lvl="1"/>
            <a:r>
              <a:rPr lang="en-US" sz="2000" dirty="0"/>
              <a:t>Remembering/seeing/hearing what to do</a:t>
            </a:r>
          </a:p>
          <a:p>
            <a:pPr lvl="1"/>
            <a:r>
              <a:rPr lang="en-US" sz="2000" dirty="0"/>
              <a:t>Lack of support</a:t>
            </a:r>
          </a:p>
          <a:p>
            <a:pPr lvl="1"/>
            <a:endParaRPr lang="en-US" sz="2000" dirty="0"/>
          </a:p>
        </p:txBody>
      </p:sp>
      <p:sp>
        <p:nvSpPr>
          <p:cNvPr id="4" name="Text Box 10">
            <a:extLst>
              <a:ext uri="{FF2B5EF4-FFF2-40B4-BE49-F238E27FC236}">
                <a16:creationId xmlns:a16="http://schemas.microsoft.com/office/drawing/2014/main" id="{D2A903E3-0F3F-8F73-CEAF-C5DB69A5EE74}"/>
              </a:ext>
            </a:extLst>
          </p:cNvPr>
          <p:cNvSpPr txBox="1">
            <a:spLocks noChangeArrowheads="1"/>
          </p:cNvSpPr>
          <p:nvPr/>
        </p:nvSpPr>
        <p:spPr bwMode="auto">
          <a:xfrm>
            <a:off x="143691" y="6364224"/>
            <a:ext cx="46503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GB" altLang="en-US" sz="1600" i="1" dirty="0">
                <a:solidFill>
                  <a:schemeClr val="tx2"/>
                </a:solidFill>
                <a:latin typeface="+mn-lt"/>
                <a:cs typeface="Times New Roman" panose="02020603050405020304" pitchFamily="18" charset="0"/>
              </a:rPr>
              <a:t>Campbell et al. BMJ 2005; La Grow et al. </a:t>
            </a:r>
            <a:r>
              <a:rPr lang="en-GB" altLang="en-US" sz="1600" i="1" dirty="0" err="1">
                <a:solidFill>
                  <a:schemeClr val="tx2"/>
                </a:solidFill>
                <a:latin typeface="+mn-lt"/>
                <a:cs typeface="Times New Roman" panose="02020603050405020304" pitchFamily="18" charset="0"/>
              </a:rPr>
              <a:t>Inj</a:t>
            </a:r>
            <a:r>
              <a:rPr lang="en-GB" altLang="en-US" sz="1600" i="1" dirty="0">
                <a:solidFill>
                  <a:schemeClr val="tx2"/>
                </a:solidFill>
                <a:latin typeface="+mn-lt"/>
                <a:cs typeface="Times New Roman" panose="02020603050405020304" pitchFamily="18" charset="0"/>
              </a:rPr>
              <a:t> </a:t>
            </a:r>
            <a:r>
              <a:rPr lang="en-GB" altLang="en-US" sz="1600" i="1" dirty="0" err="1">
                <a:solidFill>
                  <a:schemeClr val="tx2"/>
                </a:solidFill>
                <a:latin typeface="+mn-lt"/>
                <a:cs typeface="Times New Roman" panose="02020603050405020304" pitchFamily="18" charset="0"/>
              </a:rPr>
              <a:t>Prev</a:t>
            </a:r>
            <a:r>
              <a:rPr lang="en-GB" altLang="en-US" sz="1600" i="1" dirty="0">
                <a:solidFill>
                  <a:schemeClr val="tx2"/>
                </a:solidFill>
                <a:latin typeface="+mn-lt"/>
                <a:cs typeface="Times New Roman" panose="02020603050405020304" pitchFamily="18" charset="0"/>
              </a:rPr>
              <a:t> 2006</a:t>
            </a:r>
          </a:p>
        </p:txBody>
      </p:sp>
      <p:sp>
        <p:nvSpPr>
          <p:cNvPr id="5" name="TextBox 4">
            <a:extLst>
              <a:ext uri="{FF2B5EF4-FFF2-40B4-BE49-F238E27FC236}">
                <a16:creationId xmlns:a16="http://schemas.microsoft.com/office/drawing/2014/main" id="{39088CCD-58BC-37F4-A5B5-18F467BDE9EA}"/>
              </a:ext>
            </a:extLst>
          </p:cNvPr>
          <p:cNvSpPr txBox="1"/>
          <p:nvPr/>
        </p:nvSpPr>
        <p:spPr>
          <a:xfrm>
            <a:off x="4570857" y="231273"/>
            <a:ext cx="2495005" cy="707886"/>
          </a:xfrm>
          <a:prstGeom prst="rect">
            <a:avLst/>
          </a:prstGeom>
          <a:noFill/>
        </p:spPr>
        <p:txBody>
          <a:bodyPr wrap="square" rtlCol="0">
            <a:spAutoFit/>
          </a:bodyPr>
          <a:lstStyle/>
          <a:p>
            <a:r>
              <a:rPr lang="en-US" sz="4000" dirty="0"/>
              <a:t>VIP Study</a:t>
            </a:r>
          </a:p>
        </p:txBody>
      </p:sp>
    </p:spTree>
    <p:extLst>
      <p:ext uri="{BB962C8B-B14F-4D97-AF65-F5344CB8AC3E}">
        <p14:creationId xmlns:p14="http://schemas.microsoft.com/office/powerpoint/2010/main" val="4173084042"/>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4039" name="Rectangle 44038">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C0F38A0-5E09-0B06-F362-566EAC303A02}"/>
              </a:ext>
            </a:extLst>
          </p:cNvPr>
          <p:cNvSpPr>
            <a:spLocks noGrp="1"/>
          </p:cNvSpPr>
          <p:nvPr>
            <p:ph type="title"/>
          </p:nvPr>
        </p:nvSpPr>
        <p:spPr>
          <a:xfrm>
            <a:off x="630936" y="475488"/>
            <a:ext cx="7886700" cy="1197864"/>
          </a:xfrm>
        </p:spPr>
        <p:txBody>
          <a:bodyPr>
            <a:normAutofit/>
          </a:bodyPr>
          <a:lstStyle/>
          <a:p>
            <a:r>
              <a:rPr lang="en-US" dirty="0"/>
              <a:t>Facilitators</a:t>
            </a:r>
          </a:p>
        </p:txBody>
      </p:sp>
      <p:cxnSp>
        <p:nvCxnSpPr>
          <p:cNvPr id="44041" name="Straight Connector 44040">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585216"/>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pic>
        <p:nvPicPr>
          <p:cNvPr id="44034" name="Picture 2" descr="Find a Facilitator - The largest network of professional facilitators">
            <a:extLst>
              <a:ext uri="{FF2B5EF4-FFF2-40B4-BE49-F238E27FC236}">
                <a16:creationId xmlns:a16="http://schemas.microsoft.com/office/drawing/2014/main" id="{9626D8B3-F52D-7CD2-D772-085E6E2A50F6}"/>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56616" y="2452632"/>
            <a:ext cx="4078551" cy="240243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45AD970-A6E5-1467-F98A-299C4FBC2915}"/>
              </a:ext>
            </a:extLst>
          </p:cNvPr>
          <p:cNvSpPr>
            <a:spLocks noGrp="1"/>
          </p:cNvSpPr>
          <p:nvPr>
            <p:ph idx="1"/>
          </p:nvPr>
        </p:nvSpPr>
        <p:spPr>
          <a:xfrm>
            <a:off x="4749166" y="866067"/>
            <a:ext cx="4078549" cy="4169664"/>
          </a:xfrm>
        </p:spPr>
        <p:txBody>
          <a:bodyPr anchor="t">
            <a:noAutofit/>
          </a:bodyPr>
          <a:lstStyle/>
          <a:p>
            <a:r>
              <a:rPr lang="en-US" sz="2000" dirty="0"/>
              <a:t>OT recommendations</a:t>
            </a:r>
          </a:p>
          <a:p>
            <a:pPr lvl="1"/>
            <a:r>
              <a:rPr lang="en-US" sz="2000" dirty="0"/>
              <a:t>Highlighting relevance to individual circumstances</a:t>
            </a:r>
          </a:p>
          <a:p>
            <a:pPr lvl="1"/>
            <a:r>
              <a:rPr lang="en-US" sz="2000" dirty="0"/>
              <a:t>Importance of shared decision making</a:t>
            </a:r>
          </a:p>
          <a:p>
            <a:pPr lvl="1"/>
            <a:r>
              <a:rPr lang="en-US" sz="2000" dirty="0"/>
              <a:t>Chance to weigh up pros and cons</a:t>
            </a:r>
          </a:p>
          <a:p>
            <a:pPr lvl="1"/>
            <a:r>
              <a:rPr lang="en-US" sz="2000" dirty="0"/>
              <a:t>Information and </a:t>
            </a:r>
            <a:r>
              <a:rPr lang="en-US" sz="2000" dirty="0" err="1"/>
              <a:t>carer</a:t>
            </a:r>
            <a:r>
              <a:rPr lang="en-US" sz="2000" dirty="0"/>
              <a:t> support useful</a:t>
            </a:r>
          </a:p>
          <a:p>
            <a:r>
              <a:rPr lang="en-US" sz="2000" dirty="0"/>
              <a:t>Exercise engagement</a:t>
            </a:r>
          </a:p>
          <a:p>
            <a:pPr lvl="1"/>
            <a:r>
              <a:rPr lang="en-US" sz="2000" dirty="0"/>
              <a:t>Empathetic communication is helpful</a:t>
            </a:r>
          </a:p>
          <a:p>
            <a:pPr lvl="1"/>
            <a:r>
              <a:rPr lang="en-US" sz="2000" dirty="0"/>
              <a:t>Reinforcement and encouragement</a:t>
            </a:r>
          </a:p>
          <a:p>
            <a:pPr lvl="1"/>
            <a:r>
              <a:rPr lang="en-US" sz="2000" dirty="0"/>
              <a:t>Integration of exercise with enjoyable activities</a:t>
            </a:r>
          </a:p>
          <a:p>
            <a:pPr lvl="1"/>
            <a:r>
              <a:rPr lang="en-US" sz="2000" dirty="0"/>
              <a:t>Alternative media</a:t>
            </a:r>
          </a:p>
          <a:p>
            <a:pPr lvl="1"/>
            <a:endParaRPr lang="en-US" sz="2000" dirty="0"/>
          </a:p>
          <a:p>
            <a:pPr lvl="1"/>
            <a:endParaRPr lang="en-US" sz="2000" dirty="0"/>
          </a:p>
        </p:txBody>
      </p:sp>
      <p:sp>
        <p:nvSpPr>
          <p:cNvPr id="4" name="Text Box 10">
            <a:extLst>
              <a:ext uri="{FF2B5EF4-FFF2-40B4-BE49-F238E27FC236}">
                <a16:creationId xmlns:a16="http://schemas.microsoft.com/office/drawing/2014/main" id="{4F312E84-CB19-C5C5-119C-F3FD70976767}"/>
              </a:ext>
            </a:extLst>
          </p:cNvPr>
          <p:cNvSpPr txBox="1">
            <a:spLocks noChangeArrowheads="1"/>
          </p:cNvSpPr>
          <p:nvPr/>
        </p:nvSpPr>
        <p:spPr bwMode="auto">
          <a:xfrm>
            <a:off x="4389120" y="6420605"/>
            <a:ext cx="46503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GB" altLang="en-US" sz="1600" i="1" dirty="0">
                <a:solidFill>
                  <a:schemeClr val="tx2"/>
                </a:solidFill>
                <a:latin typeface="+mn-lt"/>
                <a:cs typeface="Times New Roman" panose="02020603050405020304" pitchFamily="18" charset="0"/>
              </a:rPr>
              <a:t>Campbell et al. BMJ 2005; La Grow et al. </a:t>
            </a:r>
            <a:r>
              <a:rPr lang="en-GB" altLang="en-US" sz="1600" i="1" dirty="0" err="1">
                <a:solidFill>
                  <a:schemeClr val="tx2"/>
                </a:solidFill>
                <a:latin typeface="+mn-lt"/>
                <a:cs typeface="Times New Roman" panose="02020603050405020304" pitchFamily="18" charset="0"/>
              </a:rPr>
              <a:t>Inj</a:t>
            </a:r>
            <a:r>
              <a:rPr lang="en-GB" altLang="en-US" sz="1600" i="1" dirty="0">
                <a:solidFill>
                  <a:schemeClr val="tx2"/>
                </a:solidFill>
                <a:latin typeface="+mn-lt"/>
                <a:cs typeface="Times New Roman" panose="02020603050405020304" pitchFamily="18" charset="0"/>
              </a:rPr>
              <a:t> </a:t>
            </a:r>
            <a:r>
              <a:rPr lang="en-GB" altLang="en-US" sz="1600" i="1" dirty="0" err="1">
                <a:solidFill>
                  <a:schemeClr val="tx2"/>
                </a:solidFill>
                <a:latin typeface="+mn-lt"/>
                <a:cs typeface="Times New Roman" panose="02020603050405020304" pitchFamily="18" charset="0"/>
              </a:rPr>
              <a:t>Prev</a:t>
            </a:r>
            <a:r>
              <a:rPr lang="en-GB" altLang="en-US" sz="1600" i="1" dirty="0">
                <a:solidFill>
                  <a:schemeClr val="tx2"/>
                </a:solidFill>
                <a:latin typeface="+mn-lt"/>
                <a:cs typeface="Times New Roman" panose="02020603050405020304" pitchFamily="18" charset="0"/>
              </a:rPr>
              <a:t> 2006</a:t>
            </a:r>
          </a:p>
        </p:txBody>
      </p:sp>
      <p:sp>
        <p:nvSpPr>
          <p:cNvPr id="5" name="TextBox 4">
            <a:extLst>
              <a:ext uri="{FF2B5EF4-FFF2-40B4-BE49-F238E27FC236}">
                <a16:creationId xmlns:a16="http://schemas.microsoft.com/office/drawing/2014/main" id="{43D8A06C-3AE1-D93F-4124-672FA01D6697}"/>
              </a:ext>
            </a:extLst>
          </p:cNvPr>
          <p:cNvSpPr txBox="1"/>
          <p:nvPr/>
        </p:nvSpPr>
        <p:spPr>
          <a:xfrm>
            <a:off x="496389" y="5786846"/>
            <a:ext cx="2495005" cy="707886"/>
          </a:xfrm>
          <a:prstGeom prst="rect">
            <a:avLst/>
          </a:prstGeom>
          <a:noFill/>
        </p:spPr>
        <p:txBody>
          <a:bodyPr wrap="square" rtlCol="0">
            <a:spAutoFit/>
          </a:bodyPr>
          <a:lstStyle/>
          <a:p>
            <a:r>
              <a:rPr lang="en-US" sz="4000" dirty="0"/>
              <a:t>VIP Study</a:t>
            </a:r>
          </a:p>
        </p:txBody>
      </p:sp>
    </p:spTree>
    <p:extLst>
      <p:ext uri="{BB962C8B-B14F-4D97-AF65-F5344CB8AC3E}">
        <p14:creationId xmlns:p14="http://schemas.microsoft.com/office/powerpoint/2010/main" val="1421732367"/>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CCA35-6E5F-6391-A896-78014F253BEF}"/>
              </a:ext>
            </a:extLst>
          </p:cNvPr>
          <p:cNvSpPr>
            <a:spLocks noGrp="1"/>
          </p:cNvSpPr>
          <p:nvPr>
            <p:ph type="title"/>
          </p:nvPr>
        </p:nvSpPr>
        <p:spPr>
          <a:xfrm>
            <a:off x="4716874" y="228559"/>
            <a:ext cx="3944780" cy="1325563"/>
          </a:xfrm>
        </p:spPr>
        <p:txBody>
          <a:bodyPr>
            <a:normAutofit/>
          </a:bodyPr>
          <a:lstStyle/>
          <a:p>
            <a:pPr algn="ctr"/>
            <a:r>
              <a:rPr lang="en-US" dirty="0"/>
              <a:t>VIP2UK </a:t>
            </a:r>
          </a:p>
        </p:txBody>
      </p:sp>
      <p:sp>
        <p:nvSpPr>
          <p:cNvPr id="45065" name="Freeform: Shape 45064">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5060" name="Picture 4" descr="Vision impairment through a gender lens | Devex">
            <a:extLst>
              <a:ext uri="{FF2B5EF4-FFF2-40B4-BE49-F238E27FC236}">
                <a16:creationId xmlns:a16="http://schemas.microsoft.com/office/drawing/2014/main" id="{40CA7FCB-75F2-FF09-A256-7ADC3D6457E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DD62790-F98F-BCDE-7C5D-DAA52C63B873}"/>
              </a:ext>
            </a:extLst>
          </p:cNvPr>
          <p:cNvSpPr>
            <a:spLocks noGrp="1"/>
          </p:cNvSpPr>
          <p:nvPr>
            <p:ph idx="1"/>
          </p:nvPr>
        </p:nvSpPr>
        <p:spPr>
          <a:xfrm>
            <a:off x="4397791" y="1603078"/>
            <a:ext cx="4746209" cy="4836172"/>
          </a:xfrm>
        </p:spPr>
        <p:txBody>
          <a:bodyPr anchor="t">
            <a:normAutofit/>
          </a:bodyPr>
          <a:lstStyle/>
          <a:p>
            <a:r>
              <a:rPr lang="en-US" sz="2000" dirty="0"/>
              <a:t>Feasibility Study where OT delivers the exercise and the OT intervention</a:t>
            </a:r>
          </a:p>
          <a:p>
            <a:r>
              <a:rPr lang="en-US" sz="2000" dirty="0"/>
              <a:t>Peer mentors to support and exercises (Otago) given in variety of formats (DVD, audio, large print) </a:t>
            </a:r>
          </a:p>
          <a:p>
            <a:r>
              <a:rPr lang="en-US" sz="2000" dirty="0"/>
              <a:t>Learned lessons on adherence to exercise from Campbells Study</a:t>
            </a:r>
          </a:p>
          <a:p>
            <a:r>
              <a:rPr lang="en-US" sz="2000" dirty="0"/>
              <a:t>Focus groups and interviews</a:t>
            </a:r>
          </a:p>
          <a:p>
            <a:r>
              <a:rPr lang="en-US" sz="2000" dirty="0"/>
              <a:t>RCT into 3 arms as per Campbell</a:t>
            </a:r>
          </a:p>
          <a:p>
            <a:r>
              <a:rPr lang="en-US" sz="2000" dirty="0"/>
              <a:t>100% partially or fully adhered to home safety intervention</a:t>
            </a:r>
          </a:p>
          <a:p>
            <a:endParaRPr lang="en-US" sz="2000" dirty="0"/>
          </a:p>
          <a:p>
            <a:r>
              <a:rPr lang="en-US" sz="2000" b="1" dirty="0"/>
              <a:t>86.7% reported average 3 x week exercise (higher than original VIP study)</a:t>
            </a:r>
          </a:p>
          <a:p>
            <a:endParaRPr lang="en-US" sz="2000" dirty="0"/>
          </a:p>
          <a:p>
            <a:endParaRPr lang="en-US" sz="2000" dirty="0"/>
          </a:p>
          <a:p>
            <a:endParaRPr lang="en-US" sz="2000" dirty="0"/>
          </a:p>
          <a:p>
            <a:endParaRPr lang="en-US" sz="2000" dirty="0"/>
          </a:p>
          <a:p>
            <a:endParaRPr lang="en-US" sz="2000" dirty="0"/>
          </a:p>
        </p:txBody>
      </p:sp>
      <p:sp>
        <p:nvSpPr>
          <p:cNvPr id="6" name="TextBox 5">
            <a:extLst>
              <a:ext uri="{FF2B5EF4-FFF2-40B4-BE49-F238E27FC236}">
                <a16:creationId xmlns:a16="http://schemas.microsoft.com/office/drawing/2014/main" id="{F7B70D31-10D8-07BD-2C9D-C7D4631E6C60}"/>
              </a:ext>
            </a:extLst>
          </p:cNvPr>
          <p:cNvSpPr txBox="1"/>
          <p:nvPr/>
        </p:nvSpPr>
        <p:spPr>
          <a:xfrm>
            <a:off x="132873" y="5461359"/>
            <a:ext cx="3785986" cy="707886"/>
          </a:xfrm>
          <a:prstGeom prst="rect">
            <a:avLst/>
          </a:prstGeom>
          <a:noFill/>
        </p:spPr>
        <p:txBody>
          <a:bodyPr wrap="square">
            <a:spAutoFit/>
          </a:bodyPr>
          <a:lstStyle/>
          <a:p>
            <a:pPr algn="ctr"/>
            <a:r>
              <a:rPr lang="en-GB" sz="2000" b="0" i="1" dirty="0">
                <a:effectLst/>
              </a:rPr>
              <a:t>‘You might fall while you're doing your exercises’</a:t>
            </a:r>
            <a:endParaRPr lang="en-US" sz="2000" dirty="0"/>
          </a:p>
        </p:txBody>
      </p:sp>
      <p:sp>
        <p:nvSpPr>
          <p:cNvPr id="7" name="Text Box 10">
            <a:extLst>
              <a:ext uri="{FF2B5EF4-FFF2-40B4-BE49-F238E27FC236}">
                <a16:creationId xmlns:a16="http://schemas.microsoft.com/office/drawing/2014/main" id="{3ADB6063-0882-66B0-76E2-59F05517AF4D}"/>
              </a:ext>
            </a:extLst>
          </p:cNvPr>
          <p:cNvSpPr txBox="1">
            <a:spLocks noChangeArrowheads="1"/>
          </p:cNvSpPr>
          <p:nvPr/>
        </p:nvSpPr>
        <p:spPr bwMode="auto">
          <a:xfrm>
            <a:off x="132873" y="6439250"/>
            <a:ext cx="36248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GB" altLang="en-US" sz="1600" i="1" dirty="0">
                <a:solidFill>
                  <a:schemeClr val="tx2"/>
                </a:solidFill>
                <a:latin typeface="+mn-lt"/>
                <a:cs typeface="Times New Roman" panose="02020603050405020304" pitchFamily="18" charset="0"/>
              </a:rPr>
              <a:t>Waterman, Skelton et al. Trials 2016</a:t>
            </a:r>
          </a:p>
        </p:txBody>
      </p:sp>
    </p:spTree>
    <p:extLst>
      <p:ext uri="{BB962C8B-B14F-4D97-AF65-F5344CB8AC3E}">
        <p14:creationId xmlns:p14="http://schemas.microsoft.com/office/powerpoint/2010/main" val="2298660389"/>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2A4E3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D80935-C81A-6939-DA6B-D019D9DF6559}"/>
              </a:ext>
            </a:extLst>
          </p:cNvPr>
          <p:cNvSpPr>
            <a:spLocks noGrp="1"/>
          </p:cNvSpPr>
          <p:nvPr>
            <p:ph type="title"/>
          </p:nvPr>
        </p:nvSpPr>
        <p:spPr>
          <a:xfrm>
            <a:off x="393192" y="491260"/>
            <a:ext cx="4945641" cy="1625210"/>
          </a:xfrm>
        </p:spPr>
        <p:txBody>
          <a:bodyPr>
            <a:normAutofit/>
          </a:bodyPr>
          <a:lstStyle/>
          <a:p>
            <a:r>
              <a:rPr lang="en-US">
                <a:solidFill>
                  <a:srgbClr val="FFFFFF"/>
                </a:solidFill>
              </a:rPr>
              <a:t>Lessons learned in VIP2UK</a:t>
            </a:r>
          </a:p>
        </p:txBody>
      </p:sp>
      <p:pic>
        <p:nvPicPr>
          <p:cNvPr id="4" name="Picture 4" descr="Vision impairment through a gender lens | Devex">
            <a:extLst>
              <a:ext uri="{FF2B5EF4-FFF2-40B4-BE49-F238E27FC236}">
                <a16:creationId xmlns:a16="http://schemas.microsoft.com/office/drawing/2014/main" id="{1C9B12DB-23E7-9368-8F86-61558FF0D8F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45660" y="2454903"/>
            <a:ext cx="5293729" cy="408025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5C813BD-2B2D-F4FD-9FAE-8B2D58183A3F}"/>
              </a:ext>
            </a:extLst>
          </p:cNvPr>
          <p:cNvSpPr>
            <a:spLocks noGrp="1"/>
          </p:cNvSpPr>
          <p:nvPr>
            <p:ph idx="1"/>
          </p:nvPr>
        </p:nvSpPr>
        <p:spPr>
          <a:xfrm>
            <a:off x="5686922" y="407051"/>
            <a:ext cx="3211418" cy="6043897"/>
          </a:xfrm>
        </p:spPr>
        <p:txBody>
          <a:bodyPr anchor="ctr">
            <a:normAutofit/>
          </a:bodyPr>
          <a:lstStyle/>
          <a:p>
            <a:r>
              <a:rPr lang="en-US" altLang="en-US" sz="2000" dirty="0">
                <a:solidFill>
                  <a:srgbClr val="FFFFFF"/>
                </a:solidFill>
                <a:ea typeface="ＭＳ Ｐゴシック" panose="020B0600070205080204" pitchFamily="34" charset="-128"/>
              </a:rPr>
              <a:t>VIP not too keen on Peer Mentors visiting them at home (prefer calls)</a:t>
            </a:r>
          </a:p>
          <a:p>
            <a:r>
              <a:rPr lang="en-US" altLang="en-US" sz="2000" dirty="0">
                <a:solidFill>
                  <a:srgbClr val="FFFFFF"/>
                </a:solidFill>
                <a:ea typeface="ＭＳ Ｐゴシック" panose="020B0600070205080204" pitchFamily="34" charset="-128"/>
              </a:rPr>
              <a:t>Outcome measures need to be done by interview (not paperwork)</a:t>
            </a:r>
          </a:p>
          <a:p>
            <a:r>
              <a:rPr lang="en-US" altLang="en-US" sz="2000" dirty="0">
                <a:solidFill>
                  <a:srgbClr val="FFFFFF"/>
                </a:solidFill>
                <a:ea typeface="ＭＳ Ｐゴシック" panose="020B0600070205080204" pitchFamily="34" charset="-128"/>
              </a:rPr>
              <a:t>Generally not comfortable in exercising at home unless someone is around (still fearful that activity increases risk)</a:t>
            </a:r>
          </a:p>
          <a:p>
            <a:r>
              <a:rPr lang="en-US" altLang="en-US" sz="2000" dirty="0">
                <a:solidFill>
                  <a:srgbClr val="FFFFFF"/>
                </a:solidFill>
                <a:ea typeface="ＭＳ Ｐゴシック" panose="020B0600070205080204" pitchFamily="34" charset="-128"/>
              </a:rPr>
              <a:t>Too many home exercises so few done</a:t>
            </a:r>
          </a:p>
          <a:p>
            <a:r>
              <a:rPr lang="en-US" altLang="en-US" sz="2000" dirty="0">
                <a:solidFill>
                  <a:srgbClr val="FFFFFF"/>
                </a:solidFill>
                <a:ea typeface="ＭＳ Ｐゴシック" panose="020B0600070205080204" pitchFamily="34" charset="-128"/>
              </a:rPr>
              <a:t>Seem to have swapped general physical activity for the exercises (compensation)</a:t>
            </a:r>
          </a:p>
          <a:p>
            <a:r>
              <a:rPr lang="en-US" altLang="en-US" sz="2000" dirty="0">
                <a:solidFill>
                  <a:srgbClr val="FFFFFF"/>
                </a:solidFill>
                <a:ea typeface="ＭＳ Ｐゴシック" panose="020B0600070205080204" pitchFamily="34" charset="-128"/>
              </a:rPr>
              <a:t>Did not increase walking activity</a:t>
            </a:r>
          </a:p>
        </p:txBody>
      </p:sp>
      <p:sp>
        <p:nvSpPr>
          <p:cNvPr id="6" name="Text Box 10">
            <a:extLst>
              <a:ext uri="{FF2B5EF4-FFF2-40B4-BE49-F238E27FC236}">
                <a16:creationId xmlns:a16="http://schemas.microsoft.com/office/drawing/2014/main" id="{E7CC7553-A935-06A6-64BD-F83EE8904B70}"/>
              </a:ext>
            </a:extLst>
          </p:cNvPr>
          <p:cNvSpPr txBox="1">
            <a:spLocks noChangeArrowheads="1"/>
          </p:cNvSpPr>
          <p:nvPr/>
        </p:nvSpPr>
        <p:spPr bwMode="auto">
          <a:xfrm>
            <a:off x="117318" y="6534785"/>
            <a:ext cx="36248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pPr>
            <a:r>
              <a:rPr lang="en-GB" altLang="en-US" sz="1600" i="1" dirty="0">
                <a:solidFill>
                  <a:schemeClr val="tx2"/>
                </a:solidFill>
                <a:latin typeface="+mn-lt"/>
                <a:cs typeface="Times New Roman" panose="02020603050405020304" pitchFamily="18" charset="0"/>
              </a:rPr>
              <a:t>Waterman, Skelton et al. Trials 2016</a:t>
            </a:r>
          </a:p>
        </p:txBody>
      </p:sp>
    </p:spTree>
    <p:extLst>
      <p:ext uri="{BB962C8B-B14F-4D97-AF65-F5344CB8AC3E}">
        <p14:creationId xmlns:p14="http://schemas.microsoft.com/office/powerpoint/2010/main" val="22783168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9" name="Picture 25608">
            <a:extLst>
              <a:ext uri="{FF2B5EF4-FFF2-40B4-BE49-F238E27FC236}">
                <a16:creationId xmlns:a16="http://schemas.microsoft.com/office/drawing/2014/main" id="{B02172D3-C253-3C8A-E453-B44EB2BB461E}"/>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b="-1"/>
          <a:stretch/>
        </p:blipFill>
        <p:spPr>
          <a:xfrm>
            <a:off x="66947" y="10"/>
            <a:ext cx="9143980" cy="6857990"/>
          </a:xfrm>
          <a:prstGeom prst="rect">
            <a:avLst/>
          </a:prstGeom>
        </p:spPr>
      </p:pic>
      <p:sp>
        <p:nvSpPr>
          <p:cNvPr id="25613" name="Rectangle 25612">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Rectangle 2">
            <a:extLst>
              <a:ext uri="{FF2B5EF4-FFF2-40B4-BE49-F238E27FC236}">
                <a16:creationId xmlns:a16="http://schemas.microsoft.com/office/drawing/2014/main" id="{551902C4-0544-E243-2CA8-65C7E1221417}"/>
              </a:ext>
            </a:extLst>
          </p:cNvPr>
          <p:cNvSpPr>
            <a:spLocks noGrp="1" noChangeArrowheads="1"/>
          </p:cNvSpPr>
          <p:nvPr>
            <p:ph type="title"/>
          </p:nvPr>
        </p:nvSpPr>
        <p:spPr>
          <a:xfrm>
            <a:off x="195943" y="253285"/>
            <a:ext cx="8752114" cy="745540"/>
          </a:xfrm>
        </p:spPr>
        <p:txBody>
          <a:bodyPr vert="horz" lIns="91440" tIns="45720" rIns="91440" bIns="45720" rtlCol="0" anchor="ctr">
            <a:normAutofit/>
          </a:bodyPr>
          <a:lstStyle/>
          <a:p>
            <a:r>
              <a:rPr lang="en-US" altLang="en-US" dirty="0"/>
              <a:t>Barriers to home safety interventions</a:t>
            </a:r>
          </a:p>
        </p:txBody>
      </p:sp>
      <p:sp>
        <p:nvSpPr>
          <p:cNvPr id="25605" name="TextBox 4">
            <a:extLst>
              <a:ext uri="{FF2B5EF4-FFF2-40B4-BE49-F238E27FC236}">
                <a16:creationId xmlns:a16="http://schemas.microsoft.com/office/drawing/2014/main" id="{A8E06DD0-4B23-2FBA-75BE-114843635317}"/>
              </a:ext>
            </a:extLst>
          </p:cNvPr>
          <p:cNvSpPr txBox="1">
            <a:spLocks noChangeArrowheads="1"/>
          </p:cNvSpPr>
          <p:nvPr/>
        </p:nvSpPr>
        <p:spPr bwMode="auto">
          <a:xfrm>
            <a:off x="326752" y="6437898"/>
            <a:ext cx="6769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GB" altLang="en-US" sz="1600" i="1" dirty="0">
                <a:latin typeface="+mn-lt"/>
              </a:rPr>
              <a:t>Waterman, Skelton et al. Trials. 2016 </a:t>
            </a:r>
          </a:p>
        </p:txBody>
      </p:sp>
      <p:graphicFrame>
        <p:nvGraphicFramePr>
          <p:cNvPr id="25607" name="Rectangle 3">
            <a:extLst>
              <a:ext uri="{FF2B5EF4-FFF2-40B4-BE49-F238E27FC236}">
                <a16:creationId xmlns:a16="http://schemas.microsoft.com/office/drawing/2014/main" id="{95BF2607-F823-A563-1735-0FAE096DE621}"/>
              </a:ext>
            </a:extLst>
          </p:cNvPr>
          <p:cNvGraphicFramePr/>
          <p:nvPr>
            <p:extLst>
              <p:ext uri="{D42A27DB-BD31-4B8C-83A1-F6EECF244321}">
                <p14:modId xmlns:p14="http://schemas.microsoft.com/office/powerpoint/2010/main" val="2761065892"/>
              </p:ext>
            </p:extLst>
          </p:nvPr>
        </p:nvGraphicFramePr>
        <p:xfrm>
          <a:off x="628650" y="998826"/>
          <a:ext cx="7886700" cy="5178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D6BF-449D-314F-9DE5-B2A0F7AA32F6}"/>
              </a:ext>
            </a:extLst>
          </p:cNvPr>
          <p:cNvSpPr>
            <a:spLocks noGrp="1"/>
          </p:cNvSpPr>
          <p:nvPr>
            <p:ph type="title"/>
          </p:nvPr>
        </p:nvSpPr>
        <p:spPr>
          <a:xfrm>
            <a:off x="171450" y="313215"/>
            <a:ext cx="7543800" cy="1088068"/>
          </a:xfrm>
        </p:spPr>
        <p:txBody>
          <a:bodyPr/>
          <a:lstStyle/>
          <a:p>
            <a:r>
              <a:rPr lang="en-US" dirty="0"/>
              <a:t>Covid-19 and social restrictions</a:t>
            </a:r>
          </a:p>
        </p:txBody>
      </p:sp>
      <p:pic>
        <p:nvPicPr>
          <p:cNvPr id="4" name="Picture 3">
            <a:extLst>
              <a:ext uri="{FF2B5EF4-FFF2-40B4-BE49-F238E27FC236}">
                <a16:creationId xmlns:a16="http://schemas.microsoft.com/office/drawing/2014/main" id="{C0667545-425C-7A4C-8063-84159C229732}"/>
              </a:ext>
            </a:extLst>
          </p:cNvPr>
          <p:cNvPicPr>
            <a:picLocks noChangeAspect="1"/>
          </p:cNvPicPr>
          <p:nvPr/>
        </p:nvPicPr>
        <p:blipFill>
          <a:blip r:embed="rId3"/>
          <a:stretch>
            <a:fillRect/>
          </a:stretch>
        </p:blipFill>
        <p:spPr>
          <a:xfrm>
            <a:off x="7715250" y="984885"/>
            <a:ext cx="1300571" cy="1208611"/>
          </a:xfrm>
          <a:prstGeom prst="rect">
            <a:avLst/>
          </a:prstGeom>
        </p:spPr>
      </p:pic>
      <p:sp>
        <p:nvSpPr>
          <p:cNvPr id="6" name="Footer Placeholder 7">
            <a:extLst>
              <a:ext uri="{FF2B5EF4-FFF2-40B4-BE49-F238E27FC236}">
                <a16:creationId xmlns:a16="http://schemas.microsoft.com/office/drawing/2014/main" id="{EFE4EFF3-6EB4-F345-8067-0D6127FFCFF4}"/>
              </a:ext>
            </a:extLst>
          </p:cNvPr>
          <p:cNvSpPr txBox="1">
            <a:spLocks/>
          </p:cNvSpPr>
          <p:nvPr/>
        </p:nvSpPr>
        <p:spPr>
          <a:xfrm>
            <a:off x="0" y="5726907"/>
            <a:ext cx="5704738"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 Dawn SKELTON</a:t>
            </a:r>
          </a:p>
        </p:txBody>
      </p:sp>
      <p:sp>
        <p:nvSpPr>
          <p:cNvPr id="7" name="Striped Right Arrow 6">
            <a:extLst>
              <a:ext uri="{FF2B5EF4-FFF2-40B4-BE49-F238E27FC236}">
                <a16:creationId xmlns:a16="http://schemas.microsoft.com/office/drawing/2014/main" id="{D17C9BD0-0CC8-B045-B9BA-A86F1C86E906}"/>
              </a:ext>
            </a:extLst>
          </p:cNvPr>
          <p:cNvSpPr/>
          <p:nvPr/>
        </p:nvSpPr>
        <p:spPr>
          <a:xfrm>
            <a:off x="4335236" y="3033525"/>
            <a:ext cx="2375807" cy="12736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AD6B0EDD-ECBA-CA4B-8304-C0B09D4FD13D}"/>
              </a:ext>
            </a:extLst>
          </p:cNvPr>
          <p:cNvSpPr txBox="1"/>
          <p:nvPr/>
        </p:nvSpPr>
        <p:spPr>
          <a:xfrm>
            <a:off x="6711043" y="2931675"/>
            <a:ext cx="1922689" cy="1477328"/>
          </a:xfrm>
          <a:prstGeom prst="rect">
            <a:avLst/>
          </a:prstGeom>
          <a:noFill/>
        </p:spPr>
        <p:txBody>
          <a:bodyPr wrap="square" rtlCol="0">
            <a:spAutoFit/>
          </a:bodyPr>
          <a:lstStyle/>
          <a:p>
            <a:pPr algn="r"/>
            <a:r>
              <a:rPr lang="en-US" sz="4500" dirty="0">
                <a:latin typeface="Calibri" panose="020F0502020204030204" pitchFamily="34" charset="0"/>
                <a:cs typeface="Calibri" panose="020F0502020204030204" pitchFamily="34" charset="0"/>
              </a:rPr>
              <a:t>Falls &amp; Frailty</a:t>
            </a:r>
          </a:p>
        </p:txBody>
      </p:sp>
      <p:sp>
        <p:nvSpPr>
          <p:cNvPr id="9" name="Rectangle 8">
            <a:extLst>
              <a:ext uri="{FF2B5EF4-FFF2-40B4-BE49-F238E27FC236}">
                <a16:creationId xmlns:a16="http://schemas.microsoft.com/office/drawing/2014/main" id="{BFDE56E3-C3E1-D243-829E-3AA75E95EADA}"/>
              </a:ext>
            </a:extLst>
          </p:cNvPr>
          <p:cNvSpPr/>
          <p:nvPr/>
        </p:nvSpPr>
        <p:spPr>
          <a:xfrm>
            <a:off x="4596223" y="5522686"/>
            <a:ext cx="4419598" cy="1077218"/>
          </a:xfrm>
          <a:prstGeom prst="rect">
            <a:avLst/>
          </a:prstGeom>
        </p:spPr>
        <p:txBody>
          <a:bodyPr wrap="square">
            <a:spAutoFit/>
          </a:bodyPr>
          <a:lstStyle/>
          <a:p>
            <a:pPr algn="r">
              <a:spcBef>
                <a:spcPct val="0"/>
              </a:spcBef>
            </a:pPr>
            <a:r>
              <a:rPr lang="en-US" altLang="en-US" sz="1600" i="1" dirty="0"/>
              <a:t>De </a:t>
            </a:r>
            <a:r>
              <a:rPr lang="en-US" altLang="en-US" sz="1600" i="1" dirty="0" err="1"/>
              <a:t>Biase</a:t>
            </a:r>
            <a:r>
              <a:rPr lang="en-US" altLang="en-US" sz="1600" i="1" dirty="0"/>
              <a:t>. Skelton et al. Age Ageing 2020; </a:t>
            </a:r>
            <a:r>
              <a:rPr lang="en-US" altLang="en-US" sz="1600" i="1" dirty="0">
                <a:hlinkClick r:id="rId4"/>
              </a:rPr>
              <a:t>https://www.physoc.org/policy/covid19resilience/</a:t>
            </a:r>
            <a:r>
              <a:rPr lang="en-US" altLang="en-US" sz="1600" i="1" dirty="0"/>
              <a:t>; </a:t>
            </a:r>
            <a:r>
              <a:rPr lang="en-US" altLang="en-US" sz="1600" i="1" dirty="0">
                <a:hlinkClick r:id="rId5"/>
              </a:rPr>
              <a:t>https://www.gov.uk/government/publications/covid-19-wider-impacts-on-people-aged-65-and-over</a:t>
            </a:r>
            <a:r>
              <a:rPr lang="en-US" altLang="en-US" sz="1600" i="1" dirty="0"/>
              <a:t>   </a:t>
            </a:r>
          </a:p>
        </p:txBody>
      </p:sp>
      <p:sp>
        <p:nvSpPr>
          <p:cNvPr id="12" name="Content Placeholder 2">
            <a:extLst>
              <a:ext uri="{FF2B5EF4-FFF2-40B4-BE49-F238E27FC236}">
                <a16:creationId xmlns:a16="http://schemas.microsoft.com/office/drawing/2014/main" id="{BBA5CA32-4B22-7044-AD94-107E2CEDB02B}"/>
              </a:ext>
            </a:extLst>
          </p:cNvPr>
          <p:cNvSpPr>
            <a:spLocks noGrp="1"/>
          </p:cNvSpPr>
          <p:nvPr>
            <p:ph idx="1"/>
          </p:nvPr>
        </p:nvSpPr>
        <p:spPr>
          <a:xfrm>
            <a:off x="152401" y="1632857"/>
            <a:ext cx="4419599" cy="4794069"/>
          </a:xfrm>
        </p:spPr>
        <p:txBody>
          <a:bodyPr>
            <a:normAutofit/>
          </a:bodyPr>
          <a:lstStyle/>
          <a:p>
            <a:r>
              <a:rPr lang="en-US" sz="2400" dirty="0"/>
              <a:t>Large decline in physical activity</a:t>
            </a:r>
          </a:p>
          <a:p>
            <a:pPr lvl="1"/>
            <a:r>
              <a:rPr lang="en-US" sz="1800" dirty="0"/>
              <a:t>Active travel to work, incidental activity (to and from shops etc.), leisure and sport activity</a:t>
            </a:r>
          </a:p>
          <a:p>
            <a:r>
              <a:rPr lang="en-US" sz="2400" dirty="0"/>
              <a:t>Loneliness and reduced social support</a:t>
            </a:r>
          </a:p>
          <a:p>
            <a:r>
              <a:rPr lang="en-US" sz="2400" dirty="0"/>
              <a:t>Access to healthcare </a:t>
            </a:r>
          </a:p>
          <a:p>
            <a:pPr lvl="1"/>
            <a:r>
              <a:rPr lang="en-US" sz="1800" dirty="0"/>
              <a:t>Exacerbation of long-term conditions</a:t>
            </a:r>
          </a:p>
          <a:p>
            <a:pPr lvl="1"/>
            <a:r>
              <a:rPr lang="en-US" sz="1800" dirty="0"/>
              <a:t>Lack of early diagnosis so symptoms worse</a:t>
            </a:r>
          </a:p>
          <a:p>
            <a:pPr lvl="1"/>
            <a:r>
              <a:rPr lang="en-US" sz="1800" dirty="0"/>
              <a:t>Falls exercise services paused</a:t>
            </a:r>
          </a:p>
          <a:p>
            <a:r>
              <a:rPr lang="en-US" sz="2400" dirty="0"/>
              <a:t>Mental health</a:t>
            </a:r>
          </a:p>
          <a:p>
            <a:pPr lvl="1"/>
            <a:r>
              <a:rPr lang="en-US" sz="1800" dirty="0"/>
              <a:t>Anxiety, depression, OCD, PTSD…. </a:t>
            </a:r>
          </a:p>
        </p:txBody>
      </p:sp>
    </p:spTree>
    <p:extLst>
      <p:ext uri="{BB962C8B-B14F-4D97-AF65-F5344CB8AC3E}">
        <p14:creationId xmlns:p14="http://schemas.microsoft.com/office/powerpoint/2010/main" val="2231444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5F9ED9-00CE-1B18-348A-26DF77DBCC8C}"/>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3" name="Rectangle 12">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6C23E-8D5A-885B-3E35-DA218122AAB5}"/>
              </a:ext>
            </a:extLst>
          </p:cNvPr>
          <p:cNvSpPr>
            <a:spLocks noGrp="1"/>
          </p:cNvSpPr>
          <p:nvPr>
            <p:ph type="title"/>
          </p:nvPr>
        </p:nvSpPr>
        <p:spPr>
          <a:xfrm>
            <a:off x="130629" y="365125"/>
            <a:ext cx="8882742" cy="1325563"/>
          </a:xfrm>
        </p:spPr>
        <p:txBody>
          <a:bodyPr vert="horz" lIns="91440" tIns="45720" rIns="91440" bIns="45720" rtlCol="0" anchor="ctr">
            <a:normAutofit/>
          </a:bodyPr>
          <a:lstStyle/>
          <a:p>
            <a:r>
              <a:rPr lang="en-US" sz="4000" dirty="0"/>
              <a:t>Barriers to home exercise interventions</a:t>
            </a:r>
          </a:p>
        </p:txBody>
      </p:sp>
      <p:sp>
        <p:nvSpPr>
          <p:cNvPr id="6" name="TextBox 4">
            <a:extLst>
              <a:ext uri="{FF2B5EF4-FFF2-40B4-BE49-F238E27FC236}">
                <a16:creationId xmlns:a16="http://schemas.microsoft.com/office/drawing/2014/main" id="{FA1D117D-7C78-D7E1-781A-9A937630C904}"/>
              </a:ext>
            </a:extLst>
          </p:cNvPr>
          <p:cNvSpPr txBox="1">
            <a:spLocks noChangeArrowheads="1"/>
          </p:cNvSpPr>
          <p:nvPr/>
        </p:nvSpPr>
        <p:spPr bwMode="auto">
          <a:xfrm>
            <a:off x="326752" y="6437898"/>
            <a:ext cx="6769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GB" altLang="en-US" sz="1600" i="1" dirty="0">
                <a:latin typeface="+mn-lt"/>
              </a:rPr>
              <a:t>Waterman, Skelton et al. Trials. 2016 </a:t>
            </a:r>
          </a:p>
        </p:txBody>
      </p:sp>
      <p:graphicFrame>
        <p:nvGraphicFramePr>
          <p:cNvPr id="8" name="Rectangle 4">
            <a:extLst>
              <a:ext uri="{FF2B5EF4-FFF2-40B4-BE49-F238E27FC236}">
                <a16:creationId xmlns:a16="http://schemas.microsoft.com/office/drawing/2014/main" id="{BFF8D39F-EB1E-B726-5B40-1A6E37F620AB}"/>
              </a:ext>
            </a:extLst>
          </p:cNvPr>
          <p:cNvGraphicFramePr/>
          <p:nvPr>
            <p:extLst>
              <p:ext uri="{D42A27DB-BD31-4B8C-83A1-F6EECF244321}">
                <p14:modId xmlns:p14="http://schemas.microsoft.com/office/powerpoint/2010/main" val="372301463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46368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058" y="640080"/>
            <a:ext cx="8190312"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018" y="960109"/>
            <a:ext cx="7708392"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E529C-4315-B2EC-E921-534E4E8D4083}"/>
              </a:ext>
            </a:extLst>
          </p:cNvPr>
          <p:cNvSpPr>
            <a:spLocks noGrp="1"/>
          </p:cNvSpPr>
          <p:nvPr>
            <p:ph type="title"/>
          </p:nvPr>
        </p:nvSpPr>
        <p:spPr>
          <a:xfrm>
            <a:off x="957834" y="1078488"/>
            <a:ext cx="7228332" cy="746576"/>
          </a:xfrm>
        </p:spPr>
        <p:txBody>
          <a:bodyPr vert="horz" lIns="91440" tIns="45720" rIns="91440" bIns="45720" rtlCol="0" anchor="ctr">
            <a:normAutofit/>
          </a:bodyPr>
          <a:lstStyle/>
          <a:p>
            <a:pPr algn="ctr"/>
            <a:r>
              <a:rPr lang="en-US" sz="3400" kern="1200" dirty="0">
                <a:solidFill>
                  <a:schemeClr val="tx1"/>
                </a:solidFill>
                <a:latin typeface="+mj-lt"/>
                <a:ea typeface="+mj-ea"/>
                <a:cs typeface="+mj-cs"/>
              </a:rPr>
              <a:t>Enablers to home safety interventions</a:t>
            </a:r>
          </a:p>
        </p:txBody>
      </p:sp>
      <p:sp>
        <p:nvSpPr>
          <p:cNvPr id="6" name="TextBox 4">
            <a:extLst>
              <a:ext uri="{FF2B5EF4-FFF2-40B4-BE49-F238E27FC236}">
                <a16:creationId xmlns:a16="http://schemas.microsoft.com/office/drawing/2014/main" id="{FAD1B875-F9D1-B105-A8EC-C16AC2B98D92}"/>
              </a:ext>
            </a:extLst>
          </p:cNvPr>
          <p:cNvSpPr txBox="1">
            <a:spLocks noChangeArrowheads="1"/>
          </p:cNvSpPr>
          <p:nvPr/>
        </p:nvSpPr>
        <p:spPr bwMode="auto">
          <a:xfrm>
            <a:off x="326752" y="6437898"/>
            <a:ext cx="6769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GB" altLang="en-US" sz="1600" i="1" dirty="0">
                <a:latin typeface="+mn-lt"/>
              </a:rPr>
              <a:t>Waterman, Skelton et al. Trials. 2016 </a:t>
            </a:r>
          </a:p>
        </p:txBody>
      </p:sp>
      <p:graphicFrame>
        <p:nvGraphicFramePr>
          <p:cNvPr id="8" name="Rectangle 3">
            <a:extLst>
              <a:ext uri="{FF2B5EF4-FFF2-40B4-BE49-F238E27FC236}">
                <a16:creationId xmlns:a16="http://schemas.microsoft.com/office/drawing/2014/main" id="{DA7C855E-68D2-E69A-9C31-26E267EF1E08}"/>
              </a:ext>
            </a:extLst>
          </p:cNvPr>
          <p:cNvGraphicFramePr/>
          <p:nvPr>
            <p:extLst>
              <p:ext uri="{D42A27DB-BD31-4B8C-83A1-F6EECF244321}">
                <p14:modId xmlns:p14="http://schemas.microsoft.com/office/powerpoint/2010/main" val="3691240749"/>
              </p:ext>
            </p:extLst>
          </p:nvPr>
        </p:nvGraphicFramePr>
        <p:xfrm>
          <a:off x="726018" y="1825065"/>
          <a:ext cx="7708392" cy="4029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70483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529C-4315-B2EC-E921-534E4E8D4083}"/>
              </a:ext>
            </a:extLst>
          </p:cNvPr>
          <p:cNvSpPr>
            <a:spLocks noGrp="1"/>
          </p:cNvSpPr>
          <p:nvPr>
            <p:ph type="title"/>
          </p:nvPr>
        </p:nvSpPr>
        <p:spPr>
          <a:xfrm>
            <a:off x="822357" y="338486"/>
            <a:ext cx="7228332" cy="929046"/>
          </a:xfrm>
        </p:spPr>
        <p:txBody>
          <a:bodyPr vert="horz" lIns="91440" tIns="45720" rIns="91440" bIns="45720" rtlCol="0" anchor="ctr">
            <a:normAutofit/>
          </a:bodyPr>
          <a:lstStyle/>
          <a:p>
            <a:pPr algn="ctr"/>
            <a:r>
              <a:rPr lang="en-US" sz="3400" kern="1200" dirty="0">
                <a:solidFill>
                  <a:schemeClr val="tx1"/>
                </a:solidFill>
                <a:latin typeface="+mj-lt"/>
                <a:ea typeface="+mj-ea"/>
                <a:cs typeface="+mj-cs"/>
              </a:rPr>
              <a:t>Enablers to home exercise interventions</a:t>
            </a:r>
          </a:p>
        </p:txBody>
      </p:sp>
      <p:sp>
        <p:nvSpPr>
          <p:cNvPr id="6" name="TextBox 4">
            <a:extLst>
              <a:ext uri="{FF2B5EF4-FFF2-40B4-BE49-F238E27FC236}">
                <a16:creationId xmlns:a16="http://schemas.microsoft.com/office/drawing/2014/main" id="{FAD1B875-F9D1-B105-A8EC-C16AC2B98D92}"/>
              </a:ext>
            </a:extLst>
          </p:cNvPr>
          <p:cNvSpPr txBox="1">
            <a:spLocks noChangeArrowheads="1"/>
          </p:cNvSpPr>
          <p:nvPr/>
        </p:nvSpPr>
        <p:spPr bwMode="auto">
          <a:xfrm>
            <a:off x="326752" y="6437898"/>
            <a:ext cx="6769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GB" altLang="en-US" sz="1600" i="1" dirty="0">
                <a:latin typeface="+mn-lt"/>
              </a:rPr>
              <a:t>Waterman, Skelton et al. Trials. 2016 </a:t>
            </a:r>
          </a:p>
        </p:txBody>
      </p:sp>
      <p:graphicFrame>
        <p:nvGraphicFramePr>
          <p:cNvPr id="3" name="Rectangle 4">
            <a:extLst>
              <a:ext uri="{FF2B5EF4-FFF2-40B4-BE49-F238E27FC236}">
                <a16:creationId xmlns:a16="http://schemas.microsoft.com/office/drawing/2014/main" id="{82B898BF-7176-099A-9A02-ABF76A03DB00}"/>
              </a:ext>
            </a:extLst>
          </p:cNvPr>
          <p:cNvGraphicFramePr/>
          <p:nvPr>
            <p:extLst>
              <p:ext uri="{D42A27DB-BD31-4B8C-83A1-F6EECF244321}">
                <p14:modId xmlns:p14="http://schemas.microsoft.com/office/powerpoint/2010/main" val="3419475799"/>
              </p:ext>
            </p:extLst>
          </p:nvPr>
        </p:nvGraphicFramePr>
        <p:xfrm>
          <a:off x="147800" y="1136362"/>
          <a:ext cx="8848400" cy="5510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977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a:extLst>
              <a:ext uri="{FF2B5EF4-FFF2-40B4-BE49-F238E27FC236}">
                <a16:creationId xmlns:a16="http://schemas.microsoft.com/office/drawing/2014/main" id="{40CA7FCB-75F2-FF09-A256-7ADC3D6457E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20" y="0"/>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DD62790-F98F-BCDE-7C5D-DAA52C63B873}"/>
              </a:ext>
            </a:extLst>
          </p:cNvPr>
          <p:cNvSpPr>
            <a:spLocks noGrp="1"/>
          </p:cNvSpPr>
          <p:nvPr>
            <p:ph idx="1"/>
          </p:nvPr>
        </p:nvSpPr>
        <p:spPr>
          <a:xfrm>
            <a:off x="4397791" y="1603078"/>
            <a:ext cx="4746209" cy="4836172"/>
          </a:xfrm>
        </p:spPr>
        <p:txBody>
          <a:bodyPr anchor="t">
            <a:normAutofit/>
          </a:bodyPr>
          <a:lstStyle/>
          <a:p>
            <a:r>
              <a:rPr lang="en-US" sz="2000" dirty="0"/>
              <a:t>Feasibility Study to adapt an evidence based group exercise programme for use with visually impaired older people for falls prevention</a:t>
            </a:r>
          </a:p>
          <a:p>
            <a:r>
              <a:rPr lang="en-US" sz="2000" dirty="0"/>
              <a:t>64 people aged 60+ who attend low vision clinics or members of vision charities</a:t>
            </a:r>
          </a:p>
          <a:p>
            <a:r>
              <a:rPr lang="en-US" sz="2000" dirty="0"/>
              <a:t>RCT usual care vs FaME exercise</a:t>
            </a:r>
          </a:p>
          <a:p>
            <a:r>
              <a:rPr lang="en-US" sz="2000" dirty="0"/>
              <a:t>12 week group exercise sessions (1 </a:t>
            </a:r>
            <a:r>
              <a:rPr lang="en-US" sz="2000" dirty="0" err="1"/>
              <a:t>hr</a:t>
            </a:r>
            <a:r>
              <a:rPr lang="en-US" sz="2000" dirty="0"/>
              <a:t>) and home based exercise (2hrs)</a:t>
            </a:r>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8" name="Picture 7">
            <a:extLst>
              <a:ext uri="{FF2B5EF4-FFF2-40B4-BE49-F238E27FC236}">
                <a16:creationId xmlns:a16="http://schemas.microsoft.com/office/drawing/2014/main" id="{01F18DCD-98B5-2426-3BA5-F09F9A56448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15120" y="288777"/>
            <a:ext cx="3260451" cy="95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11">
            <a:extLst>
              <a:ext uri="{FF2B5EF4-FFF2-40B4-BE49-F238E27FC236}">
                <a16:creationId xmlns:a16="http://schemas.microsoft.com/office/drawing/2014/main" id="{463047A2-3D0F-C813-65E9-44C6490DA56A}"/>
              </a:ext>
            </a:extLst>
          </p:cNvPr>
          <p:cNvSpPr txBox="1">
            <a:spLocks noChangeArrowheads="1"/>
          </p:cNvSpPr>
          <p:nvPr/>
        </p:nvSpPr>
        <p:spPr bwMode="auto">
          <a:xfrm>
            <a:off x="165895" y="6416087"/>
            <a:ext cx="5040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i="1" dirty="0"/>
              <a:t>Adams, Skelton et al. BMC Geriatrics 2018</a:t>
            </a:r>
          </a:p>
        </p:txBody>
      </p:sp>
    </p:spTree>
    <p:extLst>
      <p:ext uri="{BB962C8B-B14F-4D97-AF65-F5344CB8AC3E}">
        <p14:creationId xmlns:p14="http://schemas.microsoft.com/office/powerpoint/2010/main" val="910144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23">
            <a:extLst>
              <a:ext uri="{FF2B5EF4-FFF2-40B4-BE49-F238E27FC236}">
                <a16:creationId xmlns:a16="http://schemas.microsoft.com/office/drawing/2014/main" id="{28D00CC2-B7AF-82DE-69A2-B45483BC4B5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22913" y="4110626"/>
            <a:ext cx="2808288"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43B4110-A8E9-559C-4FB3-FA5100EF4B17}"/>
              </a:ext>
            </a:extLst>
          </p:cNvPr>
          <p:cNvSpPr>
            <a:spLocks noGrp="1"/>
          </p:cNvSpPr>
          <p:nvPr>
            <p:ph type="title"/>
          </p:nvPr>
        </p:nvSpPr>
        <p:spPr>
          <a:xfrm>
            <a:off x="250825" y="188912"/>
            <a:ext cx="8723358" cy="1535113"/>
          </a:xfrm>
          <a:solidFill>
            <a:schemeClr val="tx1">
              <a:lumMod val="65000"/>
              <a:lumOff val="35000"/>
            </a:schemeClr>
          </a:solidFill>
        </p:spPr>
        <p:txBody>
          <a:bodyPr>
            <a:normAutofit/>
          </a:bodyPr>
          <a:lstStyle/>
          <a:p>
            <a:pPr>
              <a:defRPr/>
            </a:pPr>
            <a:r>
              <a:rPr lang="en-GB" sz="4800" dirty="0">
                <a:solidFill>
                  <a:schemeClr val="bg1"/>
                </a:solidFill>
                <a:ea typeface="+mj-ea"/>
                <a:cs typeface="+mj-cs"/>
              </a:rPr>
              <a:t>Views about group exercise</a:t>
            </a:r>
          </a:p>
        </p:txBody>
      </p:sp>
      <p:sp>
        <p:nvSpPr>
          <p:cNvPr id="57348" name="Slide Number Placeholder 4">
            <a:extLst>
              <a:ext uri="{FF2B5EF4-FFF2-40B4-BE49-F238E27FC236}">
                <a16:creationId xmlns:a16="http://schemas.microsoft.com/office/drawing/2014/main" id="{946A0E39-C50D-A523-04F5-1359091A83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5361D8F3-C655-C64E-9176-9DE265DDFA38}" type="slidenum">
              <a:rPr lang="en-GB" altLang="en-US" sz="1200">
                <a:solidFill>
                  <a:srgbClr val="898989"/>
                </a:solidFill>
              </a:rPr>
              <a:pPr eaLnBrk="1" hangingPunct="1"/>
              <a:t>64</a:t>
            </a:fld>
            <a:endParaRPr lang="en-GB" altLang="en-US" sz="1200">
              <a:solidFill>
                <a:srgbClr val="898989"/>
              </a:solidFill>
            </a:endParaRPr>
          </a:p>
        </p:txBody>
      </p:sp>
      <p:sp>
        <p:nvSpPr>
          <p:cNvPr id="8" name="AutoShape 10">
            <a:extLst>
              <a:ext uri="{FF2B5EF4-FFF2-40B4-BE49-F238E27FC236}">
                <a16:creationId xmlns:a16="http://schemas.microsoft.com/office/drawing/2014/main" id="{BB5422E8-032F-70A8-5836-FF13DEE24965}"/>
              </a:ext>
            </a:extLst>
          </p:cNvPr>
          <p:cNvSpPr>
            <a:spLocks noChangeArrowheads="1"/>
          </p:cNvSpPr>
          <p:nvPr/>
        </p:nvSpPr>
        <p:spPr bwMode="auto">
          <a:xfrm>
            <a:off x="250825" y="2837606"/>
            <a:ext cx="3457575" cy="1077219"/>
          </a:xfrm>
          <a:prstGeom prst="wedgeRoundRectCallout">
            <a:avLst>
              <a:gd name="adj1" fmla="val -22769"/>
              <a:gd name="adj2" fmla="val 113602"/>
              <a:gd name="adj3" fmla="val 16667"/>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altLang="en-US" kern="0">
              <a:solidFill>
                <a:srgbClr val="003366"/>
              </a:solidFill>
              <a:latin typeface="Arial" charset="0"/>
              <a:ea typeface="ＭＳ Ｐゴシック" charset="0"/>
              <a:cs typeface="ＭＳ Ｐゴシック" charset="0"/>
            </a:endParaRPr>
          </a:p>
        </p:txBody>
      </p:sp>
      <p:sp>
        <p:nvSpPr>
          <p:cNvPr id="57352" name="Text Box 19">
            <a:extLst>
              <a:ext uri="{FF2B5EF4-FFF2-40B4-BE49-F238E27FC236}">
                <a16:creationId xmlns:a16="http://schemas.microsoft.com/office/drawing/2014/main" id="{D2622899-682E-D093-24B8-6BF58BCD20BD}"/>
              </a:ext>
            </a:extLst>
          </p:cNvPr>
          <p:cNvSpPr txBox="1">
            <a:spLocks noChangeArrowheads="1"/>
          </p:cNvSpPr>
          <p:nvPr/>
        </p:nvSpPr>
        <p:spPr bwMode="auto">
          <a:xfrm>
            <a:off x="268288" y="2824906"/>
            <a:ext cx="34401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n-GB" altLang="en-US" sz="1600" i="1" dirty="0">
                <a:latin typeface="+mn-lt"/>
              </a:rPr>
              <a:t>‘So I decided to go to this study and see if it helped me to… for the muscle part. You know, to build muscle. And it did actually give me a lot more confidence’</a:t>
            </a:r>
            <a:endParaRPr lang="en-GB" sz="1200" i="1" dirty="0">
              <a:latin typeface="+mn-lt"/>
              <a:cs typeface="Arial" panose="020B0604020202020204" pitchFamily="34" charset="0"/>
            </a:endParaRPr>
          </a:p>
        </p:txBody>
      </p:sp>
      <p:sp>
        <p:nvSpPr>
          <p:cNvPr id="57355" name="TextBox 11">
            <a:extLst>
              <a:ext uri="{FF2B5EF4-FFF2-40B4-BE49-F238E27FC236}">
                <a16:creationId xmlns:a16="http://schemas.microsoft.com/office/drawing/2014/main" id="{AA8E8280-47D4-C9DB-007C-E1A2B1445801}"/>
              </a:ext>
            </a:extLst>
          </p:cNvPr>
          <p:cNvSpPr txBox="1">
            <a:spLocks noChangeArrowheads="1"/>
          </p:cNvSpPr>
          <p:nvPr/>
        </p:nvSpPr>
        <p:spPr bwMode="auto">
          <a:xfrm>
            <a:off x="165895" y="6416087"/>
            <a:ext cx="5040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i="1" dirty="0"/>
              <a:t>De Jong, Skelton et al. </a:t>
            </a:r>
            <a:r>
              <a:rPr lang="en-US" altLang="en-US" sz="1600" i="1" dirty="0" err="1"/>
              <a:t>Disabil</a:t>
            </a:r>
            <a:r>
              <a:rPr lang="en-US" altLang="en-US" sz="1600" i="1" dirty="0"/>
              <a:t> Rehab 2019</a:t>
            </a:r>
          </a:p>
        </p:txBody>
      </p:sp>
      <p:sp>
        <p:nvSpPr>
          <p:cNvPr id="5" name="AutoShape 10">
            <a:extLst>
              <a:ext uri="{FF2B5EF4-FFF2-40B4-BE49-F238E27FC236}">
                <a16:creationId xmlns:a16="http://schemas.microsoft.com/office/drawing/2014/main" id="{F3A5D0B3-3BD6-E7C6-9999-6BE428965EBB}"/>
              </a:ext>
            </a:extLst>
          </p:cNvPr>
          <p:cNvSpPr>
            <a:spLocks noChangeArrowheads="1"/>
          </p:cNvSpPr>
          <p:nvPr/>
        </p:nvSpPr>
        <p:spPr bwMode="auto">
          <a:xfrm>
            <a:off x="4694072" y="1848990"/>
            <a:ext cx="4280111" cy="1138773"/>
          </a:xfrm>
          <a:prstGeom prst="wedgeRoundRectCallout">
            <a:avLst>
              <a:gd name="adj1" fmla="val -22769"/>
              <a:gd name="adj2" fmla="val 113602"/>
              <a:gd name="adj3" fmla="val 16667"/>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altLang="en-US" kern="0">
              <a:solidFill>
                <a:srgbClr val="003366"/>
              </a:solidFill>
              <a:latin typeface="Arial" charset="0"/>
              <a:ea typeface="ＭＳ Ｐゴシック" charset="0"/>
              <a:cs typeface="ＭＳ Ｐゴシック" charset="0"/>
            </a:endParaRPr>
          </a:p>
        </p:txBody>
      </p:sp>
      <p:sp>
        <p:nvSpPr>
          <p:cNvPr id="6" name="Text Box 19">
            <a:extLst>
              <a:ext uri="{FF2B5EF4-FFF2-40B4-BE49-F238E27FC236}">
                <a16:creationId xmlns:a16="http://schemas.microsoft.com/office/drawing/2014/main" id="{F4D2F3C9-6923-9BE2-7B16-5F2C14C15273}"/>
              </a:ext>
            </a:extLst>
          </p:cNvPr>
          <p:cNvSpPr txBox="1">
            <a:spLocks noChangeArrowheads="1"/>
          </p:cNvSpPr>
          <p:nvPr/>
        </p:nvSpPr>
        <p:spPr bwMode="auto">
          <a:xfrm>
            <a:off x="4694071" y="1763062"/>
            <a:ext cx="428011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pPr>
            <a:r>
              <a:rPr lang="en-GB" altLang="en-US" i="1" dirty="0">
                <a:latin typeface="+mn-lt"/>
              </a:rPr>
              <a:t>‘</a:t>
            </a:r>
            <a:r>
              <a:rPr lang="en-GB" altLang="en-US" sz="1800" i="1" dirty="0">
                <a:latin typeface="+mn-lt"/>
                <a:cs typeface="Arial" panose="020B0604020202020204" pitchFamily="34" charset="0"/>
              </a:rPr>
              <a:t>It’s soulless when you are doing that in the house on your own because there’s a fun element in the class, and there’s a bit of banter’</a:t>
            </a:r>
          </a:p>
        </p:txBody>
      </p:sp>
      <p:sp>
        <p:nvSpPr>
          <p:cNvPr id="7" name="AutoShape 10">
            <a:extLst>
              <a:ext uri="{FF2B5EF4-FFF2-40B4-BE49-F238E27FC236}">
                <a16:creationId xmlns:a16="http://schemas.microsoft.com/office/drawing/2014/main" id="{8D7E2061-71C1-A97A-03C8-D70DDA6682D2}"/>
              </a:ext>
            </a:extLst>
          </p:cNvPr>
          <p:cNvSpPr>
            <a:spLocks noChangeArrowheads="1"/>
          </p:cNvSpPr>
          <p:nvPr/>
        </p:nvSpPr>
        <p:spPr bwMode="auto">
          <a:xfrm>
            <a:off x="271515" y="4444972"/>
            <a:ext cx="4262648" cy="830998"/>
          </a:xfrm>
          <a:prstGeom prst="wedgeRoundRectCallout">
            <a:avLst>
              <a:gd name="adj1" fmla="val -22769"/>
              <a:gd name="adj2" fmla="val 113602"/>
              <a:gd name="adj3" fmla="val 16667"/>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altLang="en-US" kern="0">
              <a:solidFill>
                <a:srgbClr val="003366"/>
              </a:solidFill>
              <a:latin typeface="Arial" charset="0"/>
              <a:ea typeface="ＭＳ Ｐゴシック" charset="0"/>
              <a:cs typeface="ＭＳ Ｐゴシック" charset="0"/>
            </a:endParaRPr>
          </a:p>
        </p:txBody>
      </p:sp>
      <p:sp>
        <p:nvSpPr>
          <p:cNvPr id="9" name="Text Box 19">
            <a:extLst>
              <a:ext uri="{FF2B5EF4-FFF2-40B4-BE49-F238E27FC236}">
                <a16:creationId xmlns:a16="http://schemas.microsoft.com/office/drawing/2014/main" id="{A9052655-BE2C-BBAC-1EE1-6A38846DA6DF}"/>
              </a:ext>
            </a:extLst>
          </p:cNvPr>
          <p:cNvSpPr txBox="1">
            <a:spLocks noChangeArrowheads="1"/>
          </p:cNvSpPr>
          <p:nvPr/>
        </p:nvSpPr>
        <p:spPr bwMode="auto">
          <a:xfrm>
            <a:off x="282279" y="4565656"/>
            <a:ext cx="42411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pPr>
            <a:r>
              <a:rPr lang="en-GB" altLang="en-US" sz="1800" i="1" dirty="0">
                <a:latin typeface="+mn-lt"/>
                <a:cs typeface="Arial" panose="020B0604020202020204" pitchFamily="34" charset="0"/>
              </a:rPr>
              <a:t>‘Where using the escalators I’m probably more confident than I was’</a:t>
            </a:r>
          </a:p>
        </p:txBody>
      </p:sp>
      <p:sp>
        <p:nvSpPr>
          <p:cNvPr id="14" name="Content Placeholder 3">
            <a:extLst>
              <a:ext uri="{FF2B5EF4-FFF2-40B4-BE49-F238E27FC236}">
                <a16:creationId xmlns:a16="http://schemas.microsoft.com/office/drawing/2014/main" id="{96131D2B-9FE1-7054-AF53-561E84974293}"/>
              </a:ext>
            </a:extLst>
          </p:cNvPr>
          <p:cNvSpPr txBox="1">
            <a:spLocks/>
          </p:cNvSpPr>
          <p:nvPr/>
        </p:nvSpPr>
        <p:spPr>
          <a:xfrm>
            <a:off x="250825" y="1894387"/>
            <a:ext cx="3886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altLang="en-US" dirty="0">
                <a:ea typeface="ＭＳ Ｐゴシック" panose="020B0600070205080204" pitchFamily="34" charset="-128"/>
              </a:rPr>
              <a:t>Older people with visual impairment</a:t>
            </a:r>
          </a:p>
        </p:txBody>
      </p:sp>
      <p:sp>
        <p:nvSpPr>
          <p:cNvPr id="4" name="TextBox 3">
            <a:extLst>
              <a:ext uri="{FF2B5EF4-FFF2-40B4-BE49-F238E27FC236}">
                <a16:creationId xmlns:a16="http://schemas.microsoft.com/office/drawing/2014/main" id="{422FB94B-F030-036D-7EB3-7A1610020E51}"/>
              </a:ext>
            </a:extLst>
          </p:cNvPr>
          <p:cNvSpPr txBox="1"/>
          <p:nvPr/>
        </p:nvSpPr>
        <p:spPr>
          <a:xfrm>
            <a:off x="4165419" y="3319063"/>
            <a:ext cx="4349931" cy="923330"/>
          </a:xfrm>
          <a:prstGeom prst="rect">
            <a:avLst/>
          </a:prstGeom>
          <a:noFill/>
        </p:spPr>
        <p:txBody>
          <a:bodyPr wrap="square">
            <a:spAutoFit/>
          </a:bodyPr>
          <a:lstStyle/>
          <a:p>
            <a:r>
              <a:rPr lang="en-GB" i="1" dirty="0">
                <a:effectLst/>
              </a:rPr>
              <a:t>‘Yes [I found the homework book beneficial]. I mean, it’s sensible to say use this when you put your toast on […] I liked the prompts.”</a:t>
            </a:r>
          </a:p>
        </p:txBody>
      </p:sp>
      <p:sp>
        <p:nvSpPr>
          <p:cNvPr id="11" name="AutoShape 10">
            <a:extLst>
              <a:ext uri="{FF2B5EF4-FFF2-40B4-BE49-F238E27FC236}">
                <a16:creationId xmlns:a16="http://schemas.microsoft.com/office/drawing/2014/main" id="{2423BEB4-0FB1-BFC6-504B-E4D20FA24FC0}"/>
              </a:ext>
            </a:extLst>
          </p:cNvPr>
          <p:cNvSpPr>
            <a:spLocks noChangeArrowheads="1"/>
          </p:cNvSpPr>
          <p:nvPr/>
        </p:nvSpPr>
        <p:spPr bwMode="auto">
          <a:xfrm>
            <a:off x="4154488" y="3180660"/>
            <a:ext cx="4360862" cy="1138773"/>
          </a:xfrm>
          <a:prstGeom prst="wedgeRoundRectCallout">
            <a:avLst>
              <a:gd name="adj1" fmla="val -22769"/>
              <a:gd name="adj2" fmla="val 113602"/>
              <a:gd name="adj3" fmla="val 16667"/>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altLang="en-US" kern="0">
              <a:solidFill>
                <a:srgbClr val="003366"/>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40868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B4110-A8E9-559C-4FB3-FA5100EF4B17}"/>
              </a:ext>
            </a:extLst>
          </p:cNvPr>
          <p:cNvSpPr>
            <a:spLocks noGrp="1"/>
          </p:cNvSpPr>
          <p:nvPr>
            <p:ph type="title"/>
          </p:nvPr>
        </p:nvSpPr>
        <p:spPr>
          <a:xfrm>
            <a:off x="250825" y="188912"/>
            <a:ext cx="8723358" cy="1535113"/>
          </a:xfrm>
          <a:solidFill>
            <a:schemeClr val="tx1">
              <a:lumMod val="65000"/>
              <a:lumOff val="35000"/>
            </a:schemeClr>
          </a:solidFill>
        </p:spPr>
        <p:txBody>
          <a:bodyPr>
            <a:normAutofit/>
          </a:bodyPr>
          <a:lstStyle/>
          <a:p>
            <a:pPr>
              <a:defRPr/>
            </a:pPr>
            <a:r>
              <a:rPr lang="en-GB" sz="4800" dirty="0">
                <a:solidFill>
                  <a:schemeClr val="bg1"/>
                </a:solidFill>
                <a:ea typeface="+mj-ea"/>
                <a:cs typeface="+mj-cs"/>
              </a:rPr>
              <a:t>Views about group exercise</a:t>
            </a:r>
          </a:p>
        </p:txBody>
      </p:sp>
      <p:sp>
        <p:nvSpPr>
          <p:cNvPr id="57348" name="Slide Number Placeholder 4">
            <a:extLst>
              <a:ext uri="{FF2B5EF4-FFF2-40B4-BE49-F238E27FC236}">
                <a16:creationId xmlns:a16="http://schemas.microsoft.com/office/drawing/2014/main" id="{946A0E39-C50D-A523-04F5-1359091A83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5361D8F3-C655-C64E-9176-9DE265DDFA38}" type="slidenum">
              <a:rPr lang="en-GB" altLang="en-US" sz="1200">
                <a:solidFill>
                  <a:srgbClr val="898989"/>
                </a:solidFill>
              </a:rPr>
              <a:pPr eaLnBrk="1" hangingPunct="1"/>
              <a:t>65</a:t>
            </a:fld>
            <a:endParaRPr lang="en-GB" altLang="en-US" sz="1200">
              <a:solidFill>
                <a:srgbClr val="898989"/>
              </a:solidFill>
            </a:endParaRPr>
          </a:p>
        </p:txBody>
      </p:sp>
      <p:sp>
        <p:nvSpPr>
          <p:cNvPr id="8" name="AutoShape 10">
            <a:extLst>
              <a:ext uri="{FF2B5EF4-FFF2-40B4-BE49-F238E27FC236}">
                <a16:creationId xmlns:a16="http://schemas.microsoft.com/office/drawing/2014/main" id="{BB5422E8-032F-70A8-5836-FF13DEE24965}"/>
              </a:ext>
            </a:extLst>
          </p:cNvPr>
          <p:cNvSpPr>
            <a:spLocks noChangeArrowheads="1"/>
          </p:cNvSpPr>
          <p:nvPr/>
        </p:nvSpPr>
        <p:spPr bwMode="auto">
          <a:xfrm>
            <a:off x="250825" y="2837605"/>
            <a:ext cx="4199104" cy="1607367"/>
          </a:xfrm>
          <a:prstGeom prst="wedgeRoundRectCallout">
            <a:avLst>
              <a:gd name="adj1" fmla="val -47345"/>
              <a:gd name="adj2" fmla="val 126328"/>
              <a:gd name="adj3" fmla="val 16667"/>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altLang="en-US" kern="0">
              <a:solidFill>
                <a:srgbClr val="003366"/>
              </a:solidFill>
              <a:latin typeface="Arial" charset="0"/>
              <a:ea typeface="ＭＳ Ｐゴシック" charset="0"/>
              <a:cs typeface="ＭＳ Ｐゴシック" charset="0"/>
            </a:endParaRPr>
          </a:p>
        </p:txBody>
      </p:sp>
      <p:sp>
        <p:nvSpPr>
          <p:cNvPr id="57355" name="TextBox 11">
            <a:extLst>
              <a:ext uri="{FF2B5EF4-FFF2-40B4-BE49-F238E27FC236}">
                <a16:creationId xmlns:a16="http://schemas.microsoft.com/office/drawing/2014/main" id="{AA8E8280-47D4-C9DB-007C-E1A2B1445801}"/>
              </a:ext>
            </a:extLst>
          </p:cNvPr>
          <p:cNvSpPr txBox="1">
            <a:spLocks noChangeArrowheads="1"/>
          </p:cNvSpPr>
          <p:nvPr/>
        </p:nvSpPr>
        <p:spPr bwMode="auto">
          <a:xfrm>
            <a:off x="165895" y="6416087"/>
            <a:ext cx="5040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i="1" dirty="0"/>
              <a:t>De Jong, Skelton et al. </a:t>
            </a:r>
            <a:r>
              <a:rPr lang="en-US" altLang="en-US" sz="1600" i="1" dirty="0" err="1"/>
              <a:t>Disabil</a:t>
            </a:r>
            <a:r>
              <a:rPr lang="en-US" altLang="en-US" sz="1600" i="1" dirty="0"/>
              <a:t> Rehab 2019</a:t>
            </a:r>
          </a:p>
        </p:txBody>
      </p:sp>
      <p:sp>
        <p:nvSpPr>
          <p:cNvPr id="5" name="AutoShape 10">
            <a:extLst>
              <a:ext uri="{FF2B5EF4-FFF2-40B4-BE49-F238E27FC236}">
                <a16:creationId xmlns:a16="http://schemas.microsoft.com/office/drawing/2014/main" id="{F3A5D0B3-3BD6-E7C6-9999-6BE428965EBB}"/>
              </a:ext>
            </a:extLst>
          </p:cNvPr>
          <p:cNvSpPr>
            <a:spLocks noChangeArrowheads="1"/>
          </p:cNvSpPr>
          <p:nvPr/>
        </p:nvSpPr>
        <p:spPr bwMode="auto">
          <a:xfrm>
            <a:off x="4694072" y="1848990"/>
            <a:ext cx="4280111" cy="2595982"/>
          </a:xfrm>
          <a:prstGeom prst="wedgeRoundRectCallout">
            <a:avLst>
              <a:gd name="adj1" fmla="val 30030"/>
              <a:gd name="adj2" fmla="val 106557"/>
              <a:gd name="adj3" fmla="val 16667"/>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altLang="en-US" kern="0">
              <a:solidFill>
                <a:srgbClr val="003366"/>
              </a:solidFill>
              <a:latin typeface="Arial" charset="0"/>
              <a:ea typeface="ＭＳ Ｐゴシック" charset="0"/>
              <a:cs typeface="ＭＳ Ｐゴシック" charset="0"/>
            </a:endParaRPr>
          </a:p>
        </p:txBody>
      </p:sp>
      <p:sp>
        <p:nvSpPr>
          <p:cNvPr id="7" name="AutoShape 10">
            <a:extLst>
              <a:ext uri="{FF2B5EF4-FFF2-40B4-BE49-F238E27FC236}">
                <a16:creationId xmlns:a16="http://schemas.microsoft.com/office/drawing/2014/main" id="{8D7E2061-71C1-A97A-03C8-D70DDA6682D2}"/>
              </a:ext>
            </a:extLst>
          </p:cNvPr>
          <p:cNvSpPr>
            <a:spLocks noChangeArrowheads="1"/>
          </p:cNvSpPr>
          <p:nvPr/>
        </p:nvSpPr>
        <p:spPr bwMode="auto">
          <a:xfrm>
            <a:off x="1708428" y="4509944"/>
            <a:ext cx="5214885" cy="1498970"/>
          </a:xfrm>
          <a:prstGeom prst="wedgeRoundRectCallout">
            <a:avLst>
              <a:gd name="adj1" fmla="val -43560"/>
              <a:gd name="adj2" fmla="val 81999"/>
              <a:gd name="adj3" fmla="val 16667"/>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altLang="en-US" kern="0">
              <a:solidFill>
                <a:srgbClr val="003366"/>
              </a:solidFill>
              <a:latin typeface="Arial" charset="0"/>
              <a:ea typeface="ＭＳ Ｐゴシック" charset="0"/>
              <a:cs typeface="ＭＳ Ｐゴシック" charset="0"/>
            </a:endParaRPr>
          </a:p>
        </p:txBody>
      </p:sp>
      <p:sp>
        <p:nvSpPr>
          <p:cNvPr id="14" name="Content Placeholder 3">
            <a:extLst>
              <a:ext uri="{FF2B5EF4-FFF2-40B4-BE49-F238E27FC236}">
                <a16:creationId xmlns:a16="http://schemas.microsoft.com/office/drawing/2014/main" id="{96131D2B-9FE1-7054-AF53-561E84974293}"/>
              </a:ext>
            </a:extLst>
          </p:cNvPr>
          <p:cNvSpPr txBox="1">
            <a:spLocks/>
          </p:cNvSpPr>
          <p:nvPr/>
        </p:nvSpPr>
        <p:spPr>
          <a:xfrm>
            <a:off x="250825" y="1894387"/>
            <a:ext cx="3886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altLang="en-US" dirty="0">
                <a:ea typeface="ＭＳ Ｐゴシック" panose="020B0600070205080204" pitchFamily="34" charset="-128"/>
              </a:rPr>
              <a:t>Postural Stability Instructors</a:t>
            </a:r>
          </a:p>
        </p:txBody>
      </p:sp>
      <p:sp>
        <p:nvSpPr>
          <p:cNvPr id="12" name="TextBox 11">
            <a:extLst>
              <a:ext uri="{FF2B5EF4-FFF2-40B4-BE49-F238E27FC236}">
                <a16:creationId xmlns:a16="http://schemas.microsoft.com/office/drawing/2014/main" id="{4A30AD0A-D88D-ADCA-9BD3-82F7B84CE67D}"/>
              </a:ext>
            </a:extLst>
          </p:cNvPr>
          <p:cNvSpPr txBox="1"/>
          <p:nvPr/>
        </p:nvSpPr>
        <p:spPr>
          <a:xfrm>
            <a:off x="4750575" y="2163804"/>
            <a:ext cx="4167104" cy="2031325"/>
          </a:xfrm>
          <a:prstGeom prst="rect">
            <a:avLst/>
          </a:prstGeom>
          <a:noFill/>
        </p:spPr>
        <p:txBody>
          <a:bodyPr wrap="square">
            <a:spAutoFit/>
          </a:bodyPr>
          <a:lstStyle/>
          <a:p>
            <a:pPr algn="ctr"/>
            <a:r>
              <a:rPr lang="en-GB" i="1" dirty="0">
                <a:effectLst/>
              </a:rPr>
              <a:t>‘I felt the clients coped with it absolutely  amazing, obviously there is a few differences depending on illnesses etc., but that is in sighted people as well, so I couldn’t see any reason why those people couldn’t be in a mainstream group, I would not segregate them’</a:t>
            </a:r>
          </a:p>
        </p:txBody>
      </p:sp>
      <p:sp>
        <p:nvSpPr>
          <p:cNvPr id="15" name="TextBox 14">
            <a:extLst>
              <a:ext uri="{FF2B5EF4-FFF2-40B4-BE49-F238E27FC236}">
                <a16:creationId xmlns:a16="http://schemas.microsoft.com/office/drawing/2014/main" id="{BF879C34-5802-05EF-299C-7D9E0BC7DD3A}"/>
              </a:ext>
            </a:extLst>
          </p:cNvPr>
          <p:cNvSpPr txBox="1"/>
          <p:nvPr/>
        </p:nvSpPr>
        <p:spPr>
          <a:xfrm>
            <a:off x="338640" y="2885847"/>
            <a:ext cx="4042528" cy="1477328"/>
          </a:xfrm>
          <a:prstGeom prst="rect">
            <a:avLst/>
          </a:prstGeom>
          <a:noFill/>
        </p:spPr>
        <p:txBody>
          <a:bodyPr wrap="square">
            <a:spAutoFit/>
          </a:bodyPr>
          <a:lstStyle/>
          <a:p>
            <a:pPr algn="ctr"/>
            <a:r>
              <a:rPr lang="en-GB" i="1" dirty="0">
                <a:effectLst/>
              </a:rPr>
              <a:t>‘I think the first few sessions I was terrified I was patronising them, can you do this, can you do that? These people might be visually impaired but they are not daft’</a:t>
            </a:r>
          </a:p>
        </p:txBody>
      </p:sp>
      <p:sp>
        <p:nvSpPr>
          <p:cNvPr id="17" name="TextBox 16">
            <a:extLst>
              <a:ext uri="{FF2B5EF4-FFF2-40B4-BE49-F238E27FC236}">
                <a16:creationId xmlns:a16="http://schemas.microsoft.com/office/drawing/2014/main" id="{78F46029-026E-D720-47E6-B1496F64E65A}"/>
              </a:ext>
            </a:extLst>
          </p:cNvPr>
          <p:cNvSpPr txBox="1"/>
          <p:nvPr/>
        </p:nvSpPr>
        <p:spPr>
          <a:xfrm>
            <a:off x="1954426" y="4509943"/>
            <a:ext cx="4668443" cy="1477328"/>
          </a:xfrm>
          <a:prstGeom prst="rect">
            <a:avLst/>
          </a:prstGeom>
          <a:noFill/>
        </p:spPr>
        <p:txBody>
          <a:bodyPr wrap="square">
            <a:spAutoFit/>
          </a:bodyPr>
          <a:lstStyle/>
          <a:p>
            <a:pPr algn="ctr"/>
            <a:r>
              <a:rPr lang="en-GB" i="1" dirty="0">
                <a:effectLst/>
              </a:rPr>
              <a:t>‘Sometimes in mainstream I can sit or stand quite quiet and they continue the exercise, but with the visually impaired you do scenarios, like we are going to step over this puddle, where in mainstream, you can just say once’</a:t>
            </a:r>
          </a:p>
        </p:txBody>
      </p:sp>
    </p:spTree>
    <p:extLst>
      <p:ext uri="{BB962C8B-B14F-4D97-AF65-F5344CB8AC3E}">
        <p14:creationId xmlns:p14="http://schemas.microsoft.com/office/powerpoint/2010/main" val="42179477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5E8839-844B-4C4B-303C-D54699F202FF}"/>
              </a:ext>
            </a:extLst>
          </p:cNvPr>
          <p:cNvSpPr>
            <a:spLocks noGrp="1"/>
          </p:cNvSpPr>
          <p:nvPr>
            <p:ph type="title"/>
          </p:nvPr>
        </p:nvSpPr>
        <p:spPr>
          <a:xfrm>
            <a:off x="630935" y="474146"/>
            <a:ext cx="7886695" cy="1197864"/>
          </a:xfrm>
        </p:spPr>
        <p:txBody>
          <a:bodyPr vert="horz" lIns="91440" tIns="45720" rIns="91440" bIns="45720" rtlCol="0" anchor="ctr">
            <a:normAutofit/>
          </a:bodyPr>
          <a:lstStyle/>
          <a:p>
            <a:r>
              <a:rPr lang="en-US" dirty="0"/>
              <a:t>Adaptations to FaME delivery</a:t>
            </a:r>
          </a:p>
        </p:txBody>
      </p:sp>
      <p:sp>
        <p:nvSpPr>
          <p:cNvPr id="13"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585216"/>
            <a:ext cx="6858"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FF026E-E68B-2CAF-04A6-6D5B072C67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626364" y="2002117"/>
            <a:ext cx="4661846" cy="4171569"/>
          </a:xfrm>
          <a:prstGeom prst="rect">
            <a:avLst/>
          </a:prstGeom>
        </p:spPr>
      </p:pic>
      <p:sp>
        <p:nvSpPr>
          <p:cNvPr id="3" name="Content Placeholder 2">
            <a:extLst>
              <a:ext uri="{FF2B5EF4-FFF2-40B4-BE49-F238E27FC236}">
                <a16:creationId xmlns:a16="http://schemas.microsoft.com/office/drawing/2014/main" id="{86287FA7-AFE1-28E7-0CED-BF5E66C99BFF}"/>
              </a:ext>
            </a:extLst>
          </p:cNvPr>
          <p:cNvSpPr>
            <a:spLocks noGrp="1"/>
          </p:cNvSpPr>
          <p:nvPr>
            <p:ph sz="half" idx="1"/>
          </p:nvPr>
        </p:nvSpPr>
        <p:spPr>
          <a:xfrm>
            <a:off x="5649985" y="1999578"/>
            <a:ext cx="2867644" cy="4171568"/>
          </a:xfrm>
        </p:spPr>
        <p:txBody>
          <a:bodyPr vert="horz" lIns="91440" tIns="45720" rIns="91440" bIns="45720" rtlCol="0" anchor="ctr">
            <a:normAutofit/>
          </a:bodyPr>
          <a:lstStyle/>
          <a:p>
            <a:r>
              <a:rPr lang="en-US" sz="2000"/>
              <a:t>Adaptations to include:</a:t>
            </a:r>
          </a:p>
          <a:p>
            <a:r>
              <a:rPr lang="en-US" sz="2000"/>
              <a:t>Descriptive commentary</a:t>
            </a:r>
          </a:p>
          <a:p>
            <a:r>
              <a:rPr lang="en-US" sz="2000"/>
              <a:t>Use of personal names</a:t>
            </a:r>
          </a:p>
          <a:p>
            <a:r>
              <a:rPr lang="en-US" sz="2000"/>
              <a:t>Voice recognition</a:t>
            </a:r>
          </a:p>
          <a:p>
            <a:r>
              <a:rPr lang="en-US" sz="2000"/>
              <a:t>Hands on</a:t>
            </a:r>
          </a:p>
          <a:p>
            <a:r>
              <a:rPr lang="en-US" sz="2000"/>
              <a:t>Big gestures</a:t>
            </a:r>
          </a:p>
          <a:p>
            <a:r>
              <a:rPr lang="en-US" sz="2000"/>
              <a:t>Room layout and anchor point</a:t>
            </a:r>
          </a:p>
          <a:p>
            <a:endParaRPr lang="en-US" sz="2000"/>
          </a:p>
          <a:p>
            <a:endParaRPr lang="en-US" sz="2000"/>
          </a:p>
        </p:txBody>
      </p:sp>
      <p:sp>
        <p:nvSpPr>
          <p:cNvPr id="7" name="TextBox 11">
            <a:extLst>
              <a:ext uri="{FF2B5EF4-FFF2-40B4-BE49-F238E27FC236}">
                <a16:creationId xmlns:a16="http://schemas.microsoft.com/office/drawing/2014/main" id="{4020D5F7-D0C0-20B1-9CBE-8E6E4D092847}"/>
              </a:ext>
            </a:extLst>
          </p:cNvPr>
          <p:cNvSpPr txBox="1">
            <a:spLocks noChangeArrowheads="1"/>
          </p:cNvSpPr>
          <p:nvPr/>
        </p:nvSpPr>
        <p:spPr bwMode="auto">
          <a:xfrm>
            <a:off x="165895" y="6416087"/>
            <a:ext cx="5040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i="1" dirty="0"/>
              <a:t>De Jong, Skelton et al. </a:t>
            </a:r>
            <a:r>
              <a:rPr lang="en-US" altLang="en-US" sz="1600" i="1" dirty="0" err="1"/>
              <a:t>Disabil</a:t>
            </a:r>
            <a:r>
              <a:rPr lang="en-US" altLang="en-US" sz="1600" i="1" dirty="0"/>
              <a:t> Rehab 2019</a:t>
            </a:r>
          </a:p>
        </p:txBody>
      </p:sp>
    </p:spTree>
    <p:extLst>
      <p:ext uri="{BB962C8B-B14F-4D97-AF65-F5344CB8AC3E}">
        <p14:creationId xmlns:p14="http://schemas.microsoft.com/office/powerpoint/2010/main" val="3631716836"/>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88AF7-75DB-F017-6487-D1B40BA749E4}"/>
              </a:ext>
            </a:extLst>
          </p:cNvPr>
          <p:cNvSpPr>
            <a:spLocks noGrp="1"/>
          </p:cNvSpPr>
          <p:nvPr>
            <p:ph type="title"/>
          </p:nvPr>
        </p:nvSpPr>
        <p:spPr>
          <a:xfrm>
            <a:off x="4675747" y="803325"/>
            <a:ext cx="3985902" cy="1325563"/>
          </a:xfrm>
        </p:spPr>
        <p:txBody>
          <a:bodyPr>
            <a:normAutofit/>
          </a:bodyPr>
          <a:lstStyle/>
          <a:p>
            <a:r>
              <a:rPr lang="en-US" dirty="0"/>
              <a:t>First steps</a:t>
            </a:r>
          </a:p>
        </p:txBody>
      </p:sp>
      <p:sp>
        <p:nvSpPr>
          <p:cNvPr id="15367" name="Freeform: Shape 1536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descr="How To Clean Spectacles | News | Roger Pope Opticians">
            <a:extLst>
              <a:ext uri="{FF2B5EF4-FFF2-40B4-BE49-F238E27FC236}">
                <a16:creationId xmlns:a16="http://schemas.microsoft.com/office/drawing/2014/main" id="{E5B5F1F2-3666-E2DF-1DCA-D68B79B225B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7621E92-0B79-2950-4B58-429F0F2DB976}"/>
              </a:ext>
            </a:extLst>
          </p:cNvPr>
          <p:cNvSpPr>
            <a:spLocks noGrp="1"/>
          </p:cNvSpPr>
          <p:nvPr>
            <p:ph idx="1"/>
          </p:nvPr>
        </p:nvSpPr>
        <p:spPr>
          <a:xfrm>
            <a:off x="4675746" y="2279018"/>
            <a:ext cx="3985908" cy="3375920"/>
          </a:xfrm>
        </p:spPr>
        <p:txBody>
          <a:bodyPr anchor="t">
            <a:normAutofit lnSpcReduction="10000"/>
          </a:bodyPr>
          <a:lstStyle/>
          <a:p>
            <a:r>
              <a:rPr lang="en-US" sz="2400" dirty="0"/>
              <a:t>Are they keeping glasses clean?</a:t>
            </a:r>
          </a:p>
          <a:p>
            <a:r>
              <a:rPr lang="en-US" sz="2400" dirty="0"/>
              <a:t>Are they wearing the right prescription?</a:t>
            </a:r>
          </a:p>
          <a:p>
            <a:r>
              <a:rPr lang="en-US" sz="2400" dirty="0"/>
              <a:t>Ensure they come for their regular check ups</a:t>
            </a:r>
          </a:p>
          <a:p>
            <a:r>
              <a:rPr lang="en-US" sz="2400" dirty="0"/>
              <a:t>Improve your communication with local falls services</a:t>
            </a:r>
          </a:p>
          <a:p>
            <a:endParaRPr lang="en-US" sz="2400" dirty="0"/>
          </a:p>
          <a:p>
            <a:endParaRPr lang="en-US" sz="2400" dirty="0"/>
          </a:p>
        </p:txBody>
      </p:sp>
    </p:spTree>
    <p:extLst>
      <p:ext uri="{BB962C8B-B14F-4D97-AF65-F5344CB8AC3E}">
        <p14:creationId xmlns:p14="http://schemas.microsoft.com/office/powerpoint/2010/main" val="2049949421"/>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1" name="Rectangle 1639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Rectangle 1639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95" name="Group 16394">
            <a:extLst>
              <a:ext uri="{FF2B5EF4-FFF2-40B4-BE49-F238E27FC236}">
                <a16:creationId xmlns:a16="http://schemas.microsoft.com/office/drawing/2014/main" id="{74E65F23-789E-4CB9-B34F-46A85E25D6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6396" name="Oval 16395">
              <a:extLst>
                <a:ext uri="{FF2B5EF4-FFF2-40B4-BE49-F238E27FC236}">
                  <a16:creationId xmlns:a16="http://schemas.microsoft.com/office/drawing/2014/main" id="{1CA207F7-3B67-4EA2-8EC5-1260B55A0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7" name="Oval 16396">
              <a:extLst>
                <a:ext uri="{FF2B5EF4-FFF2-40B4-BE49-F238E27FC236}">
                  <a16:creationId xmlns:a16="http://schemas.microsoft.com/office/drawing/2014/main" id="{AD4CC450-51C3-4A41-B2B1-68A15D57C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8" name="Oval 16397">
              <a:extLst>
                <a:ext uri="{FF2B5EF4-FFF2-40B4-BE49-F238E27FC236}">
                  <a16:creationId xmlns:a16="http://schemas.microsoft.com/office/drawing/2014/main" id="{ED62506D-F8E8-4C55-B160-D4FE898504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9" name="Oval 16398">
              <a:extLst>
                <a:ext uri="{FF2B5EF4-FFF2-40B4-BE49-F238E27FC236}">
                  <a16:creationId xmlns:a16="http://schemas.microsoft.com/office/drawing/2014/main" id="{E6004793-0083-43B9-81A2-20F71D2C7D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00" name="Oval 16399">
              <a:extLst>
                <a:ext uri="{FF2B5EF4-FFF2-40B4-BE49-F238E27FC236}">
                  <a16:creationId xmlns:a16="http://schemas.microsoft.com/office/drawing/2014/main" id="{53D192AA-AFCB-470F-B66A-18815C352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1" name="Oval 16400">
              <a:extLst>
                <a:ext uri="{FF2B5EF4-FFF2-40B4-BE49-F238E27FC236}">
                  <a16:creationId xmlns:a16="http://schemas.microsoft.com/office/drawing/2014/main" id="{9079B0CF-0B4C-42A9-9769-3AC0A34FA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71F3ACD-1C57-3668-3211-4835486D85BD}"/>
              </a:ext>
            </a:extLst>
          </p:cNvPr>
          <p:cNvSpPr>
            <a:spLocks noGrp="1"/>
          </p:cNvSpPr>
          <p:nvPr>
            <p:ph type="title"/>
          </p:nvPr>
        </p:nvSpPr>
        <p:spPr>
          <a:xfrm>
            <a:off x="473202" y="630936"/>
            <a:ext cx="3945744" cy="2096756"/>
          </a:xfrm>
          <a:noFill/>
        </p:spPr>
        <p:txBody>
          <a:bodyPr anchor="t">
            <a:normAutofit/>
          </a:bodyPr>
          <a:lstStyle/>
          <a:p>
            <a:r>
              <a:rPr lang="en-US" sz="4200" dirty="0">
                <a:solidFill>
                  <a:schemeClr val="bg1"/>
                </a:solidFill>
              </a:rPr>
              <a:t>They may need?</a:t>
            </a:r>
          </a:p>
        </p:txBody>
      </p:sp>
      <p:sp>
        <p:nvSpPr>
          <p:cNvPr id="3" name="Content Placeholder 2">
            <a:extLst>
              <a:ext uri="{FF2B5EF4-FFF2-40B4-BE49-F238E27FC236}">
                <a16:creationId xmlns:a16="http://schemas.microsoft.com/office/drawing/2014/main" id="{C2D62D93-7E5F-3FD6-C08A-2EB4894C126E}"/>
              </a:ext>
            </a:extLst>
          </p:cNvPr>
          <p:cNvSpPr>
            <a:spLocks noGrp="1"/>
          </p:cNvSpPr>
          <p:nvPr>
            <p:ph idx="1"/>
          </p:nvPr>
        </p:nvSpPr>
        <p:spPr>
          <a:xfrm>
            <a:off x="4571997" y="630936"/>
            <a:ext cx="3798143" cy="2096769"/>
          </a:xfrm>
          <a:noFill/>
        </p:spPr>
        <p:txBody>
          <a:bodyPr anchor="t">
            <a:normAutofit fontScale="92500"/>
          </a:bodyPr>
          <a:lstStyle/>
          <a:p>
            <a:r>
              <a:rPr lang="en-US" sz="2400" dirty="0">
                <a:solidFill>
                  <a:schemeClr val="bg1"/>
                </a:solidFill>
              </a:rPr>
              <a:t>Referral or recommendation to a Falls Clinic</a:t>
            </a:r>
          </a:p>
          <a:p>
            <a:r>
              <a:rPr lang="en-US" sz="2400" dirty="0">
                <a:solidFill>
                  <a:schemeClr val="bg1"/>
                </a:solidFill>
              </a:rPr>
              <a:t>A home hazard assessment and discussion about coping behaviours with an Occupational Therapist</a:t>
            </a:r>
          </a:p>
        </p:txBody>
      </p:sp>
      <p:sp>
        <p:nvSpPr>
          <p:cNvPr id="16403" name="Rectangle 1640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05" name="Group 1640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16406" name="Straight Connector 1640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407" name="Straight Connector 1640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408" name="Straight Connector 1640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409" name="Straight Connector 1640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16411" name="Rectangle 1641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13" name="Group 1641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16414" name="Straight Connector 1641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415" name="Straight Connector 1641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416" name="Straight Connector 1641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417" name="Straight Connector 1641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6386" name="Picture 2" descr="In-Home Occupational Performance Evaluation (I-HOPE) Kit | Program in Occupational  Therapy Participation, Environment &amp; Performance Lab">
            <a:extLst>
              <a:ext uri="{FF2B5EF4-FFF2-40B4-BE49-F238E27FC236}">
                <a16:creationId xmlns:a16="http://schemas.microsoft.com/office/drawing/2014/main" id="{782EA6A2-C49B-3155-E62B-AC519C0E20B0}"/>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21371" y="2885910"/>
            <a:ext cx="7836595" cy="3265248"/>
          </a:xfrm>
          <a:prstGeom prst="rect">
            <a:avLst/>
          </a:prstGeom>
          <a:noFill/>
          <a:extLst>
            <a:ext uri="{909E8E84-426E-40DD-AFC4-6F175D3DCCD1}">
              <a14:hiddenFill xmlns:a14="http://schemas.microsoft.com/office/drawing/2010/main">
                <a:solidFill>
                  <a:srgbClr val="FFFFFF"/>
                </a:solidFill>
              </a14:hiddenFill>
            </a:ext>
          </a:extLst>
        </p:spPr>
      </p:pic>
      <p:grpSp>
        <p:nvGrpSpPr>
          <p:cNvPr id="16419" name="Group 16418">
            <a:extLst>
              <a:ext uri="{FF2B5EF4-FFF2-40B4-BE49-F238E27FC236}">
                <a16:creationId xmlns:a16="http://schemas.microsoft.com/office/drawing/2014/main" id="{4043ADFC-DC2E-40D2-954D-4A13B908DA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8687" y="3083610"/>
            <a:ext cx="304800" cy="322326"/>
            <a:chOff x="215328" y="-46937"/>
            <a:chExt cx="304800" cy="2773841"/>
          </a:xfrm>
        </p:grpSpPr>
        <p:cxnSp>
          <p:nvCxnSpPr>
            <p:cNvPr id="16420" name="Straight Connector 16419">
              <a:extLst>
                <a:ext uri="{FF2B5EF4-FFF2-40B4-BE49-F238E27FC236}">
                  <a16:creationId xmlns:a16="http://schemas.microsoft.com/office/drawing/2014/main" id="{C975E7D3-10F5-4E53-902F-9E79C98C22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21" name="Straight Connector 16420">
              <a:extLst>
                <a:ext uri="{FF2B5EF4-FFF2-40B4-BE49-F238E27FC236}">
                  <a16:creationId xmlns:a16="http://schemas.microsoft.com/office/drawing/2014/main" id="{BDC51AAB-5A3B-4730-B8AC-46C96AC0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22" name="Straight Connector 16421">
              <a:extLst>
                <a:ext uri="{FF2B5EF4-FFF2-40B4-BE49-F238E27FC236}">
                  <a16:creationId xmlns:a16="http://schemas.microsoft.com/office/drawing/2014/main" id="{03A6F2D9-1476-4E35-988D-D4CCB15C8D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23" name="Straight Connector 16422">
              <a:extLst>
                <a:ext uri="{FF2B5EF4-FFF2-40B4-BE49-F238E27FC236}">
                  <a16:creationId xmlns:a16="http://schemas.microsoft.com/office/drawing/2014/main" id="{CE17F678-D5C6-49BF-933D-1E65F69B32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2160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20D0-96EF-CEFE-C19B-F9E92144E6B2}"/>
              </a:ext>
            </a:extLst>
          </p:cNvPr>
          <p:cNvSpPr>
            <a:spLocks noGrp="1"/>
          </p:cNvSpPr>
          <p:nvPr>
            <p:ph type="title"/>
          </p:nvPr>
        </p:nvSpPr>
        <p:spPr>
          <a:xfrm>
            <a:off x="4800600" y="484632"/>
            <a:ext cx="3974689" cy="1609344"/>
          </a:xfrm>
          <a:ln>
            <a:noFill/>
          </a:ln>
        </p:spPr>
        <p:txBody>
          <a:bodyPr>
            <a:normAutofit/>
          </a:bodyPr>
          <a:lstStyle/>
          <a:p>
            <a:r>
              <a:rPr lang="en-US" sz="3500" dirty="0"/>
              <a:t>They may need?</a:t>
            </a:r>
          </a:p>
        </p:txBody>
      </p:sp>
      <p:pic>
        <p:nvPicPr>
          <p:cNvPr id="5" name="Picture 2">
            <a:extLst>
              <a:ext uri="{FF2B5EF4-FFF2-40B4-BE49-F238E27FC236}">
                <a16:creationId xmlns:a16="http://schemas.microsoft.com/office/drawing/2014/main" id="{1EC2E033-9622-49BB-702C-9DE1D66DBD5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5" b="-5"/>
          <a:stretch/>
        </p:blipFill>
        <p:spPr bwMode="auto">
          <a:xfrm>
            <a:off x="20" y="10"/>
            <a:ext cx="2188072" cy="340776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74A22545-A06B-15AC-1535-941F7DA1F54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
          <a:stretch/>
        </p:blipFill>
        <p:spPr bwMode="auto">
          <a:xfrm>
            <a:off x="2256672" y="-2655"/>
            <a:ext cx="2188092" cy="34077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MG_0146">
            <a:extLst>
              <a:ext uri="{FF2B5EF4-FFF2-40B4-BE49-F238E27FC236}">
                <a16:creationId xmlns:a16="http://schemas.microsoft.com/office/drawing/2014/main" id="{23241DFE-CCAF-3D34-DBFB-0C7DB9C6D04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 b="-3"/>
          <a:stretch/>
        </p:blipFill>
        <p:spPr>
          <a:xfrm>
            <a:off x="20" y="3494314"/>
            <a:ext cx="4444744" cy="3363686"/>
          </a:xfrm>
          <a:prstGeom prst="rect">
            <a:avLst/>
          </a:prstGeom>
          <a:noFill/>
        </p:spPr>
      </p:pic>
      <p:sp>
        <p:nvSpPr>
          <p:cNvPr id="3" name="Content Placeholder 2">
            <a:extLst>
              <a:ext uri="{FF2B5EF4-FFF2-40B4-BE49-F238E27FC236}">
                <a16:creationId xmlns:a16="http://schemas.microsoft.com/office/drawing/2014/main" id="{29B2FB2F-4836-7B72-1548-2D6C1A2DF171}"/>
              </a:ext>
            </a:extLst>
          </p:cNvPr>
          <p:cNvSpPr>
            <a:spLocks noGrp="1"/>
          </p:cNvSpPr>
          <p:nvPr>
            <p:ph idx="1"/>
          </p:nvPr>
        </p:nvSpPr>
        <p:spPr>
          <a:xfrm>
            <a:off x="4800600" y="2093976"/>
            <a:ext cx="3839067" cy="4291149"/>
          </a:xfrm>
        </p:spPr>
        <p:txBody>
          <a:bodyPr>
            <a:noAutofit/>
          </a:bodyPr>
          <a:lstStyle/>
          <a:p>
            <a:r>
              <a:rPr lang="en-US" sz="2000" dirty="0"/>
              <a:t>Better lighting</a:t>
            </a:r>
          </a:p>
          <a:p>
            <a:r>
              <a:rPr lang="en-US" sz="2000" dirty="0"/>
              <a:t>Reveal edge of steps</a:t>
            </a:r>
          </a:p>
          <a:p>
            <a:r>
              <a:rPr lang="en-US" sz="2000" dirty="0"/>
              <a:t>Remove glare</a:t>
            </a:r>
          </a:p>
          <a:p>
            <a:r>
              <a:rPr lang="en-US" sz="2000" dirty="0"/>
              <a:t>Contrast made clear</a:t>
            </a:r>
          </a:p>
          <a:p>
            <a:r>
              <a:rPr lang="en-US" sz="2000" dirty="0"/>
              <a:t>Carpets removed/changed</a:t>
            </a:r>
          </a:p>
          <a:p>
            <a:endParaRPr lang="en-US" sz="2000" dirty="0"/>
          </a:p>
          <a:p>
            <a:endParaRPr lang="en-US" sz="2000" dirty="0"/>
          </a:p>
          <a:p>
            <a:r>
              <a:rPr lang="en-US" sz="2000" dirty="0"/>
              <a:t>Can they access care and repair?</a:t>
            </a:r>
          </a:p>
          <a:p>
            <a:r>
              <a:rPr lang="en-US" sz="2000" dirty="0"/>
              <a:t>An OT can refer for adaptations to  be made to a persons’ home at no / reduced cost</a:t>
            </a:r>
          </a:p>
        </p:txBody>
      </p:sp>
    </p:spTree>
    <p:extLst>
      <p:ext uri="{BB962C8B-B14F-4D97-AF65-F5344CB8AC3E}">
        <p14:creationId xmlns:p14="http://schemas.microsoft.com/office/powerpoint/2010/main" val="114432884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43BA8-068A-664C-B133-F3BF5E4EB112}"/>
              </a:ext>
            </a:extLst>
          </p:cNvPr>
          <p:cNvSpPr>
            <a:spLocks noGrp="1"/>
          </p:cNvSpPr>
          <p:nvPr>
            <p:ph type="title"/>
          </p:nvPr>
        </p:nvSpPr>
        <p:spPr>
          <a:xfrm>
            <a:off x="299628" y="75686"/>
            <a:ext cx="8544743" cy="1088068"/>
          </a:xfrm>
        </p:spPr>
        <p:txBody>
          <a:bodyPr>
            <a:normAutofit fontScale="90000"/>
          </a:bodyPr>
          <a:lstStyle/>
          <a:p>
            <a:r>
              <a:rPr lang="en-US" dirty="0"/>
              <a:t>The cost of reduced incidental activity</a:t>
            </a:r>
          </a:p>
        </p:txBody>
      </p:sp>
      <p:sp>
        <p:nvSpPr>
          <p:cNvPr id="3" name="Content Placeholder 2">
            <a:extLst>
              <a:ext uri="{FF2B5EF4-FFF2-40B4-BE49-F238E27FC236}">
                <a16:creationId xmlns:a16="http://schemas.microsoft.com/office/drawing/2014/main" id="{B08DE724-2BB6-2F4D-9972-DAEBD3CB5BAA}"/>
              </a:ext>
            </a:extLst>
          </p:cNvPr>
          <p:cNvSpPr>
            <a:spLocks noGrp="1"/>
          </p:cNvSpPr>
          <p:nvPr>
            <p:ph idx="1"/>
          </p:nvPr>
        </p:nvSpPr>
        <p:spPr>
          <a:xfrm>
            <a:off x="106680" y="3571708"/>
            <a:ext cx="5598058" cy="2133977"/>
          </a:xfrm>
        </p:spPr>
        <p:txBody>
          <a:bodyPr>
            <a:normAutofit/>
          </a:bodyPr>
          <a:lstStyle/>
          <a:p>
            <a:pPr marL="170260" indent="-170260">
              <a:spcBef>
                <a:spcPts val="450"/>
              </a:spcBef>
              <a:buFont typeface="Courier New" panose="02070309020205020404" pitchFamily="49" charset="0"/>
              <a:buChar char="o"/>
            </a:pPr>
            <a:r>
              <a:rPr lang="en-US" sz="2000" dirty="0"/>
              <a:t>average duration of strength and balance activity decreased from 126 to 77 minutes per week </a:t>
            </a:r>
            <a:r>
              <a:rPr lang="en-US" sz="1400" dirty="0"/>
              <a:t>(in March to May 2020 compared to the corresponding period in 2019)</a:t>
            </a:r>
          </a:p>
          <a:p>
            <a:pPr marL="170260" indent="-170260">
              <a:spcBef>
                <a:spcPts val="450"/>
              </a:spcBef>
              <a:buFont typeface="Courier New" panose="02070309020205020404" pitchFamily="49" charset="0"/>
              <a:buChar char="o"/>
            </a:pPr>
            <a:r>
              <a:rPr lang="en-US" sz="2000" dirty="0"/>
              <a:t>Increase of &gt; 250,000 falls (110,000 people)</a:t>
            </a:r>
          </a:p>
          <a:p>
            <a:pPr marL="170260" indent="-170260">
              <a:spcBef>
                <a:spcPts val="450"/>
              </a:spcBef>
              <a:buFont typeface="Courier New" panose="02070309020205020404" pitchFamily="49" charset="0"/>
              <a:buChar char="o"/>
            </a:pPr>
            <a:r>
              <a:rPr lang="en-US" sz="2000" dirty="0"/>
              <a:t>Costing &gt;£211 million per year over next 2.5 years</a:t>
            </a:r>
          </a:p>
        </p:txBody>
      </p:sp>
      <p:sp>
        <p:nvSpPr>
          <p:cNvPr id="4" name="Rectangle 3">
            <a:extLst>
              <a:ext uri="{FF2B5EF4-FFF2-40B4-BE49-F238E27FC236}">
                <a16:creationId xmlns:a16="http://schemas.microsoft.com/office/drawing/2014/main" id="{25E34637-898C-1642-82AE-F3A46E326FD7}"/>
              </a:ext>
            </a:extLst>
          </p:cNvPr>
          <p:cNvSpPr/>
          <p:nvPr/>
        </p:nvSpPr>
        <p:spPr>
          <a:xfrm>
            <a:off x="0" y="5726907"/>
            <a:ext cx="9144000" cy="1569660"/>
          </a:xfrm>
          <a:prstGeom prst="rect">
            <a:avLst/>
          </a:prstGeom>
        </p:spPr>
        <p:txBody>
          <a:bodyPr wrap="square">
            <a:spAutoFit/>
          </a:bodyPr>
          <a:lstStyle/>
          <a:p>
            <a:r>
              <a:rPr lang="en-GB" sz="1600" i="1" dirty="0" err="1">
                <a:cs typeface="Calibri" panose="020F0502020204030204" pitchFamily="34" charset="0"/>
              </a:rPr>
              <a:t>Pangioti</a:t>
            </a:r>
            <a:r>
              <a:rPr lang="en-GB" sz="1600" i="1" dirty="0">
                <a:cs typeface="Calibri" panose="020F0502020204030204" pitchFamily="34" charset="0"/>
              </a:rPr>
              <a:t>, M et al. (2019) BMJ; </a:t>
            </a:r>
            <a:r>
              <a:rPr lang="en-US" sz="1600" i="1" dirty="0">
                <a:cs typeface="Calibri" panose="020F0502020204030204" pitchFamily="34" charset="0"/>
                <a:hlinkClick r:id="rId2"/>
              </a:rPr>
              <a:t>https://www.physoc.org/policy/covid19resilience/</a:t>
            </a:r>
            <a:r>
              <a:rPr lang="en-US" sz="1600" i="1" dirty="0">
                <a:cs typeface="Calibri" panose="020F0502020204030204" pitchFamily="34" charset="0"/>
              </a:rPr>
              <a:t>; </a:t>
            </a:r>
            <a:r>
              <a:rPr lang="en-US" sz="1600" i="1" dirty="0">
                <a:cs typeface="Calibri" panose="020F0502020204030204" pitchFamily="34" charset="0"/>
                <a:hlinkClick r:id="rId3"/>
              </a:rPr>
              <a:t>https://www.gov.uk/government/publications/covid-19-wider-impacts-on-people-aged-65-and-over</a:t>
            </a:r>
            <a:r>
              <a:rPr lang="en-US" sz="1600" i="1" dirty="0">
                <a:cs typeface="Calibri" panose="020F0502020204030204" pitchFamily="34" charset="0"/>
              </a:rPr>
              <a:t>; </a:t>
            </a:r>
            <a:r>
              <a:rPr lang="en-US" sz="1600" i="1" dirty="0">
                <a:cs typeface="Calibri" panose="020F0502020204030204" pitchFamily="34" charset="0"/>
                <a:hlinkClick r:id="rId4"/>
              </a:rPr>
              <a:t>https://www.ageuk.org.uk/latest-press/articles/2020/10/age-uk--research-into-the-effects-of-the-pandemic-on-the-older-populations-health/</a:t>
            </a:r>
            <a:endParaRPr lang="en-US" sz="1600" i="1" dirty="0">
              <a:cs typeface="Calibri" panose="020F0502020204030204" pitchFamily="34" charset="0"/>
            </a:endParaRPr>
          </a:p>
          <a:p>
            <a:endParaRPr lang="en-US" sz="1600" i="1" dirty="0">
              <a:cs typeface="Calibri" panose="020F0502020204030204" pitchFamily="34" charset="0"/>
            </a:endParaRPr>
          </a:p>
          <a:p>
            <a:endParaRPr lang="en-US" sz="1600" i="1" dirty="0">
              <a:cs typeface="Calibri" panose="020F0502020204030204" pitchFamily="34" charset="0"/>
            </a:endParaRPr>
          </a:p>
        </p:txBody>
      </p:sp>
      <p:sp>
        <p:nvSpPr>
          <p:cNvPr id="5" name="Footer Placeholder 7">
            <a:extLst>
              <a:ext uri="{FF2B5EF4-FFF2-40B4-BE49-F238E27FC236}">
                <a16:creationId xmlns:a16="http://schemas.microsoft.com/office/drawing/2014/main" id="{9B1CD1FF-8B4A-DE48-BB56-11FF1C005577}"/>
              </a:ext>
            </a:extLst>
          </p:cNvPr>
          <p:cNvSpPr txBox="1">
            <a:spLocks/>
          </p:cNvSpPr>
          <p:nvPr/>
        </p:nvSpPr>
        <p:spPr>
          <a:xfrm>
            <a:off x="0" y="5726907"/>
            <a:ext cx="5704738"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 Dawn SKELTON</a:t>
            </a:r>
          </a:p>
        </p:txBody>
      </p:sp>
      <p:sp>
        <p:nvSpPr>
          <p:cNvPr id="6" name="Rectangle 5">
            <a:extLst>
              <a:ext uri="{FF2B5EF4-FFF2-40B4-BE49-F238E27FC236}">
                <a16:creationId xmlns:a16="http://schemas.microsoft.com/office/drawing/2014/main" id="{8EA57EF0-84E5-0842-9481-4E04483A9D81}"/>
              </a:ext>
            </a:extLst>
          </p:cNvPr>
          <p:cNvSpPr/>
          <p:nvPr/>
        </p:nvSpPr>
        <p:spPr>
          <a:xfrm>
            <a:off x="6175810" y="2286909"/>
            <a:ext cx="2861510" cy="2862322"/>
          </a:xfrm>
          <a:prstGeom prst="rect">
            <a:avLst/>
          </a:prstGeom>
          <a:solidFill>
            <a:schemeClr val="accent2">
              <a:lumMod val="20000"/>
              <a:lumOff val="80000"/>
            </a:schemeClr>
          </a:solidFill>
        </p:spPr>
        <p:txBody>
          <a:bodyPr wrap="square">
            <a:spAutoFit/>
          </a:bodyPr>
          <a:lstStyle/>
          <a:p>
            <a:pPr algn="ctr"/>
            <a:r>
              <a:rPr lang="en-GB" sz="1500" dirty="0">
                <a:latin typeface="Calibri" panose="020F0502020204030204" pitchFamily="34" charset="0"/>
                <a:cs typeface="Calibri" panose="020F0502020204030204" pitchFamily="34" charset="0"/>
              </a:rPr>
              <a:t>Deconditioning is the syndrome of physical, psychological and functional decline that occurs as a result of prolonged inactivity and associated loss of muscle strength</a:t>
            </a:r>
          </a:p>
          <a:p>
            <a:pPr algn="ctr"/>
            <a:endParaRPr lang="en-GB" sz="1500" dirty="0">
              <a:latin typeface="Calibri" panose="020F0502020204030204" pitchFamily="34" charset="0"/>
              <a:cs typeface="Calibri" panose="020F0502020204030204" pitchFamily="34" charset="0"/>
            </a:endParaRPr>
          </a:p>
          <a:p>
            <a:pPr algn="ctr"/>
            <a:r>
              <a:rPr lang="en-GB" sz="1500" dirty="0">
                <a:latin typeface="Calibri" panose="020F0502020204030204" pitchFamily="34" charset="0"/>
                <a:cs typeface="Calibri" panose="020F0502020204030204" pitchFamily="34" charset="0"/>
              </a:rPr>
              <a:t>Deconditioning can occur at any age, but amongst older adults can occur more rapidly (symptoms experienced within one week), be more severe, and be extremely challenging to reverse</a:t>
            </a:r>
            <a:endParaRPr lang="en-US" sz="1500" dirty="0">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C4431D1-C750-C441-B6DD-6BB383EF6939}"/>
              </a:ext>
            </a:extLst>
          </p:cNvPr>
          <p:cNvGrpSpPr/>
          <p:nvPr/>
        </p:nvGrpSpPr>
        <p:grpSpPr>
          <a:xfrm>
            <a:off x="612683" y="1440811"/>
            <a:ext cx="4479372" cy="1692196"/>
            <a:chOff x="1356698" y="1197853"/>
            <a:chExt cx="6138037" cy="2208285"/>
          </a:xfrm>
        </p:grpSpPr>
        <p:sp>
          <p:nvSpPr>
            <p:cNvPr id="10" name="Text Placeholder 15">
              <a:extLst>
                <a:ext uri="{FF2B5EF4-FFF2-40B4-BE49-F238E27FC236}">
                  <a16:creationId xmlns:a16="http://schemas.microsoft.com/office/drawing/2014/main" id="{F3B9D668-B856-FC4C-9EBA-365641DBB80D}"/>
                </a:ext>
              </a:extLst>
            </p:cNvPr>
            <p:cNvSpPr txBox="1">
              <a:spLocks/>
            </p:cNvSpPr>
            <p:nvPr/>
          </p:nvSpPr>
          <p:spPr bwMode="auto">
            <a:xfrm>
              <a:off x="5660860" y="2745620"/>
              <a:ext cx="1833875" cy="53482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0" fontAlgn="base" latinLnBrk="0" hangingPunct="0">
                <a:lnSpc>
                  <a:spcPct val="100000"/>
                </a:lnSpc>
                <a:spcBef>
                  <a:spcPts val="1200"/>
                </a:spcBef>
                <a:spcAft>
                  <a:spcPct val="0"/>
                </a:spcAft>
                <a:buClrTx/>
                <a:buSzTx/>
                <a:buFont typeface="Arial" panose="020B0604020202020204" pitchFamily="34" charset="0"/>
                <a:buNone/>
                <a:tabLst/>
                <a:defRPr sz="1400" kern="1200" baseline="0">
                  <a:solidFill>
                    <a:schemeClr val="tx1"/>
                  </a:solidFill>
                  <a:latin typeface="+mn-lt"/>
                  <a:ea typeface="ヒラギノ角ゴ Pro W3" pitchFamily="84" charset="-128"/>
                  <a:cs typeface="ヒラギノ角ゴ Pro W3" pitchFamily="84" charset="-128"/>
                </a:defRPr>
              </a:lvl1pPr>
              <a:lvl2pPr marL="180975" indent="-180975" algn="l" rtl="0" eaLnBrk="0" fontAlgn="base" hangingPunct="0">
                <a:spcBef>
                  <a:spcPts val="600"/>
                </a:spcBef>
                <a:spcAft>
                  <a:spcPct val="0"/>
                </a:spcAft>
                <a:buFont typeface="Arial" panose="020B0604020202020204" pitchFamily="34" charset="0"/>
                <a:buChar char="•"/>
                <a:defRPr sz="1400"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4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4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350" b="1" dirty="0">
                  <a:solidFill>
                    <a:prstClr val="black"/>
                  </a:solidFill>
                  <a:latin typeface="Arial"/>
                </a:rPr>
                <a:t>feel less steady on their feet</a:t>
              </a:r>
            </a:p>
          </p:txBody>
        </p:sp>
        <p:graphicFrame>
          <p:nvGraphicFramePr>
            <p:cNvPr id="11" name="Chart 10">
              <a:extLst>
                <a:ext uri="{FF2B5EF4-FFF2-40B4-BE49-F238E27FC236}">
                  <a16:creationId xmlns:a16="http://schemas.microsoft.com/office/drawing/2014/main" id="{AC912065-54B3-F44F-BF36-A01DA7F2B6A4}"/>
                </a:ext>
              </a:extLst>
            </p:cNvPr>
            <p:cNvGraphicFramePr/>
            <p:nvPr/>
          </p:nvGraphicFramePr>
          <p:xfrm>
            <a:off x="3728365" y="1792553"/>
            <a:ext cx="2852654" cy="1341836"/>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AD9D7C8E-4555-6646-ABEC-89EC6FD8E822}"/>
                </a:ext>
              </a:extLst>
            </p:cNvPr>
            <p:cNvSpPr txBox="1"/>
            <p:nvPr/>
          </p:nvSpPr>
          <p:spPr>
            <a:xfrm>
              <a:off x="4820497" y="2313773"/>
              <a:ext cx="881743" cy="361479"/>
            </a:xfrm>
            <a:prstGeom prst="rect">
              <a:avLst/>
            </a:prstGeom>
            <a:noFill/>
          </p:spPr>
          <p:txBody>
            <a:bodyPr wrap="square" rtlCol="0">
              <a:spAutoFit/>
            </a:bodyPr>
            <a:lstStyle/>
            <a:p>
              <a:pPr fontAlgn="base">
                <a:spcBef>
                  <a:spcPct val="0"/>
                </a:spcBef>
                <a:spcAft>
                  <a:spcPct val="0"/>
                </a:spcAft>
              </a:pPr>
              <a:r>
                <a:rPr lang="en-GB" sz="1200" b="1" dirty="0">
                  <a:solidFill>
                    <a:srgbClr val="98002E"/>
                  </a:solidFill>
                  <a:latin typeface="Arial" pitchFamily="84" charset="0"/>
                  <a:ea typeface="ヒラギノ角ゴ Pro W3" pitchFamily="84" charset="-128"/>
                </a:rPr>
                <a:t>18%</a:t>
              </a:r>
            </a:p>
          </p:txBody>
        </p:sp>
        <p:sp>
          <p:nvSpPr>
            <p:cNvPr id="13" name="Text Placeholder 15">
              <a:extLst>
                <a:ext uri="{FF2B5EF4-FFF2-40B4-BE49-F238E27FC236}">
                  <a16:creationId xmlns:a16="http://schemas.microsoft.com/office/drawing/2014/main" id="{6670B674-CF24-9043-BD60-FF2BEFA8D138}"/>
                </a:ext>
              </a:extLst>
            </p:cNvPr>
            <p:cNvSpPr txBox="1">
              <a:spLocks/>
            </p:cNvSpPr>
            <p:nvPr/>
          </p:nvSpPr>
          <p:spPr bwMode="auto">
            <a:xfrm>
              <a:off x="2631175" y="2501236"/>
              <a:ext cx="1833875" cy="5348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0" fontAlgn="base" latinLnBrk="0" hangingPunct="0">
                <a:lnSpc>
                  <a:spcPct val="100000"/>
                </a:lnSpc>
                <a:spcBef>
                  <a:spcPts val="1200"/>
                </a:spcBef>
                <a:spcAft>
                  <a:spcPct val="0"/>
                </a:spcAft>
                <a:buClrTx/>
                <a:buSzTx/>
                <a:buFont typeface="Arial" panose="020B0604020202020204" pitchFamily="34" charset="0"/>
                <a:buNone/>
                <a:tabLst/>
                <a:defRPr sz="1400" kern="1200" baseline="0">
                  <a:solidFill>
                    <a:schemeClr val="tx1"/>
                  </a:solidFill>
                  <a:latin typeface="+mn-lt"/>
                  <a:ea typeface="ヒラギノ角ゴ Pro W3" pitchFamily="84" charset="-128"/>
                  <a:cs typeface="ヒラギノ角ゴ Pro W3" pitchFamily="84" charset="-128"/>
                </a:defRPr>
              </a:lvl1pPr>
              <a:lvl2pPr marL="180975" indent="-180975" algn="l" rtl="0" eaLnBrk="0" fontAlgn="base" hangingPunct="0">
                <a:spcBef>
                  <a:spcPts val="600"/>
                </a:spcBef>
                <a:spcAft>
                  <a:spcPct val="0"/>
                </a:spcAft>
                <a:buFont typeface="Arial" panose="020B0604020202020204" pitchFamily="34" charset="0"/>
                <a:buChar char="•"/>
                <a:defRPr sz="1400"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4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4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350" b="1" dirty="0">
                  <a:solidFill>
                    <a:prstClr val="black"/>
                  </a:solidFill>
                  <a:latin typeface="Arial"/>
                </a:rPr>
                <a:t>are unable to walk as far as before</a:t>
              </a:r>
            </a:p>
          </p:txBody>
        </p:sp>
        <p:sp>
          <p:nvSpPr>
            <p:cNvPr id="14" name="TextBox 13">
              <a:extLst>
                <a:ext uri="{FF2B5EF4-FFF2-40B4-BE49-F238E27FC236}">
                  <a16:creationId xmlns:a16="http://schemas.microsoft.com/office/drawing/2014/main" id="{AAE3B4A3-AC04-1D49-A9CC-C313C028CA54}"/>
                </a:ext>
              </a:extLst>
            </p:cNvPr>
            <p:cNvSpPr txBox="1"/>
            <p:nvPr/>
          </p:nvSpPr>
          <p:spPr>
            <a:xfrm>
              <a:off x="1603408" y="2361240"/>
              <a:ext cx="881743" cy="361479"/>
            </a:xfrm>
            <a:prstGeom prst="rect">
              <a:avLst/>
            </a:prstGeom>
            <a:noFill/>
          </p:spPr>
          <p:txBody>
            <a:bodyPr wrap="square" rtlCol="0">
              <a:spAutoFit/>
            </a:bodyPr>
            <a:lstStyle/>
            <a:p>
              <a:pPr fontAlgn="base">
                <a:spcBef>
                  <a:spcPct val="0"/>
                </a:spcBef>
                <a:spcAft>
                  <a:spcPct val="0"/>
                </a:spcAft>
              </a:pPr>
              <a:r>
                <a:rPr lang="en-GB" sz="1200" b="1" dirty="0">
                  <a:solidFill>
                    <a:srgbClr val="98002E"/>
                  </a:solidFill>
                  <a:latin typeface="Arial" pitchFamily="84" charset="0"/>
                  <a:ea typeface="ヒラギノ角ゴ Pro W3" pitchFamily="84" charset="-128"/>
                </a:rPr>
                <a:t>26%</a:t>
              </a:r>
            </a:p>
          </p:txBody>
        </p:sp>
        <p:graphicFrame>
          <p:nvGraphicFramePr>
            <p:cNvPr id="17" name="Chart 16">
              <a:extLst>
                <a:ext uri="{FF2B5EF4-FFF2-40B4-BE49-F238E27FC236}">
                  <a16:creationId xmlns:a16="http://schemas.microsoft.com/office/drawing/2014/main" id="{2D1024CC-68A3-F54D-AFE0-5AA724ADCF0E}"/>
                </a:ext>
              </a:extLst>
            </p:cNvPr>
            <p:cNvGraphicFramePr/>
            <p:nvPr/>
          </p:nvGraphicFramePr>
          <p:xfrm>
            <a:off x="1356698" y="1197853"/>
            <a:ext cx="2879211" cy="2208285"/>
          </p:xfrm>
          <a:graphic>
            <a:graphicData uri="http://schemas.openxmlformats.org/drawingml/2006/chart">
              <c:chart xmlns:c="http://schemas.openxmlformats.org/drawingml/2006/chart" xmlns:r="http://schemas.openxmlformats.org/officeDocument/2006/relationships" r:id="rId6"/>
            </a:graphicData>
          </a:graphic>
        </p:graphicFrame>
      </p:grpSp>
      <p:pic>
        <p:nvPicPr>
          <p:cNvPr id="15" name="Picture 14">
            <a:extLst>
              <a:ext uri="{FF2B5EF4-FFF2-40B4-BE49-F238E27FC236}">
                <a16:creationId xmlns:a16="http://schemas.microsoft.com/office/drawing/2014/main" id="{390C0F9B-8DA9-444B-B8D7-8D6B04B4D4FF}"/>
              </a:ext>
            </a:extLst>
          </p:cNvPr>
          <p:cNvPicPr>
            <a:picLocks noChangeAspect="1"/>
          </p:cNvPicPr>
          <p:nvPr/>
        </p:nvPicPr>
        <p:blipFill>
          <a:blip r:embed="rId7"/>
          <a:stretch>
            <a:fillRect/>
          </a:stretch>
        </p:blipFill>
        <p:spPr>
          <a:xfrm>
            <a:off x="7803423" y="984885"/>
            <a:ext cx="1212397" cy="1126672"/>
          </a:xfrm>
          <a:prstGeom prst="rect">
            <a:avLst/>
          </a:prstGeom>
        </p:spPr>
      </p:pic>
    </p:spTree>
    <p:extLst>
      <p:ext uri="{BB962C8B-B14F-4D97-AF65-F5344CB8AC3E}">
        <p14:creationId xmlns:p14="http://schemas.microsoft.com/office/powerpoint/2010/main" val="2972745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DBD8-ED13-7FE0-2022-1AF98A3FB51F}"/>
              </a:ext>
            </a:extLst>
          </p:cNvPr>
          <p:cNvSpPr>
            <a:spLocks noGrp="1"/>
          </p:cNvSpPr>
          <p:nvPr>
            <p:ph type="title"/>
          </p:nvPr>
        </p:nvSpPr>
        <p:spPr>
          <a:xfrm>
            <a:off x="4716868" y="803325"/>
            <a:ext cx="3944780" cy="1325563"/>
          </a:xfrm>
        </p:spPr>
        <p:txBody>
          <a:bodyPr>
            <a:normAutofit/>
          </a:bodyPr>
          <a:lstStyle/>
          <a:p>
            <a:r>
              <a:rPr lang="en-US" dirty="0"/>
              <a:t>They may need?</a:t>
            </a:r>
          </a:p>
        </p:txBody>
      </p:sp>
      <p:sp>
        <p:nvSpPr>
          <p:cNvPr id="17415" name="Freeform: Shape 17414">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410" name="Picture 2" descr="Cataract Surgery Recovery: What You Need to Know">
            <a:extLst>
              <a:ext uri="{FF2B5EF4-FFF2-40B4-BE49-F238E27FC236}">
                <a16:creationId xmlns:a16="http://schemas.microsoft.com/office/drawing/2014/main" id="{32F72065-8469-AEDB-F397-F26274448B3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EF9D78D-CAF9-C7DE-A653-610DE8B32E43}"/>
              </a:ext>
            </a:extLst>
          </p:cNvPr>
          <p:cNvSpPr>
            <a:spLocks noGrp="1"/>
          </p:cNvSpPr>
          <p:nvPr>
            <p:ph idx="1"/>
          </p:nvPr>
        </p:nvSpPr>
        <p:spPr>
          <a:xfrm>
            <a:off x="4716868" y="2279018"/>
            <a:ext cx="3944786" cy="3375920"/>
          </a:xfrm>
        </p:spPr>
        <p:txBody>
          <a:bodyPr anchor="t">
            <a:normAutofit/>
          </a:bodyPr>
          <a:lstStyle/>
          <a:p>
            <a:r>
              <a:rPr lang="en-US" sz="2400" dirty="0"/>
              <a:t>Cataract Surgery</a:t>
            </a:r>
          </a:p>
          <a:p>
            <a:r>
              <a:rPr lang="en-US" sz="2400" dirty="0"/>
              <a:t>Glaucoma management</a:t>
            </a:r>
          </a:p>
          <a:p>
            <a:r>
              <a:rPr lang="en-US" sz="2400" dirty="0"/>
              <a:t>Referral or recommendation to a Vision Charity (</a:t>
            </a:r>
            <a:r>
              <a:rPr lang="en-US" sz="2400" dirty="0" err="1"/>
              <a:t>eg.</a:t>
            </a:r>
            <a:r>
              <a:rPr lang="en-US" sz="2400" dirty="0"/>
              <a:t> Visibility) for support</a:t>
            </a:r>
          </a:p>
        </p:txBody>
      </p:sp>
    </p:spTree>
    <p:extLst>
      <p:ext uri="{BB962C8B-B14F-4D97-AF65-F5344CB8AC3E}">
        <p14:creationId xmlns:p14="http://schemas.microsoft.com/office/powerpoint/2010/main" val="4230502298"/>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85EC22-BBE4-6A82-0D41-74735AC71C85}"/>
              </a:ext>
            </a:extLst>
          </p:cNvPr>
          <p:cNvSpPr>
            <a:spLocks noGrp="1"/>
          </p:cNvSpPr>
          <p:nvPr>
            <p:ph type="title"/>
          </p:nvPr>
        </p:nvSpPr>
        <p:spPr>
          <a:xfrm>
            <a:off x="628650" y="585216"/>
            <a:ext cx="7886700" cy="1325563"/>
          </a:xfrm>
        </p:spPr>
        <p:txBody>
          <a:bodyPr>
            <a:normAutofit/>
          </a:bodyPr>
          <a:lstStyle/>
          <a:p>
            <a:r>
              <a:rPr lang="en-US" dirty="0">
                <a:solidFill>
                  <a:schemeClr val="bg1"/>
                </a:solidFill>
              </a:rPr>
              <a:t>Resources</a:t>
            </a:r>
          </a:p>
        </p:txBody>
      </p:sp>
      <p:pic>
        <p:nvPicPr>
          <p:cNvPr id="3074" name="Picture 2" descr="Learning to Live with One Eye | Duke Health">
            <a:extLst>
              <a:ext uri="{FF2B5EF4-FFF2-40B4-BE49-F238E27FC236}">
                <a16:creationId xmlns:a16="http://schemas.microsoft.com/office/drawing/2014/main" id="{7F5DED7E-B2A2-C63B-A352-1A67D7D1407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630936" y="2516777"/>
            <a:ext cx="4677156"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468CF3A-A95C-7FD3-43AC-68F3BC22A3A7}"/>
              </a:ext>
            </a:extLst>
          </p:cNvPr>
          <p:cNvSpPr>
            <a:spLocks noGrp="1"/>
          </p:cNvSpPr>
          <p:nvPr>
            <p:ph idx="1"/>
          </p:nvPr>
        </p:nvSpPr>
        <p:spPr>
          <a:xfrm>
            <a:off x="5660135" y="2516777"/>
            <a:ext cx="3170355" cy="3660185"/>
          </a:xfrm>
        </p:spPr>
        <p:txBody>
          <a:bodyPr anchor="ctr">
            <a:normAutofit fontScale="92500" lnSpcReduction="10000"/>
          </a:bodyPr>
          <a:lstStyle/>
          <a:p>
            <a:r>
              <a:rPr lang="en-US" sz="1900" dirty="0"/>
              <a:t>Info on local Falls Services</a:t>
            </a:r>
          </a:p>
          <a:p>
            <a:r>
              <a:rPr lang="en-US" sz="1900" dirty="0"/>
              <a:t>Info on Visibility Scotland</a:t>
            </a:r>
          </a:p>
          <a:p>
            <a:r>
              <a:rPr lang="en-US" sz="1900" dirty="0"/>
              <a:t>Royal College of Optometrists</a:t>
            </a:r>
          </a:p>
          <a:p>
            <a:r>
              <a:rPr lang="en-US" sz="1900" dirty="0"/>
              <a:t>Royal College of </a:t>
            </a:r>
            <a:r>
              <a:rPr lang="en-US" sz="1900" dirty="0" err="1"/>
              <a:t>Opthalmologists</a:t>
            </a:r>
            <a:endParaRPr lang="en-US" sz="1900" dirty="0"/>
          </a:p>
          <a:p>
            <a:r>
              <a:rPr lang="en-US" sz="1900" dirty="0"/>
              <a:t>VISIBLE</a:t>
            </a:r>
          </a:p>
          <a:p>
            <a:r>
              <a:rPr lang="en-US" sz="1900" dirty="0"/>
              <a:t>Posters from NFPCG</a:t>
            </a:r>
          </a:p>
          <a:p>
            <a:r>
              <a:rPr lang="en-US" sz="1900" dirty="0"/>
              <a:t>Deconditioning leaflets in easy read</a:t>
            </a:r>
          </a:p>
          <a:p>
            <a:r>
              <a:rPr lang="en-US" sz="1900" dirty="0"/>
              <a:t>Links to guidance and further reading</a:t>
            </a:r>
          </a:p>
        </p:txBody>
      </p:sp>
    </p:spTree>
    <p:extLst>
      <p:ext uri="{BB962C8B-B14F-4D97-AF65-F5344CB8AC3E}">
        <p14:creationId xmlns:p14="http://schemas.microsoft.com/office/powerpoint/2010/main" val="41563389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5" name="Rectangle 53254">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DCA43-73FF-4A94-FD78-C679CFB3E66B}"/>
              </a:ext>
            </a:extLst>
          </p:cNvPr>
          <p:cNvSpPr>
            <a:spLocks noGrp="1"/>
          </p:cNvSpPr>
          <p:nvPr>
            <p:ph type="title"/>
          </p:nvPr>
        </p:nvSpPr>
        <p:spPr>
          <a:xfrm>
            <a:off x="482576" y="386934"/>
            <a:ext cx="7498830" cy="1323439"/>
          </a:xfrm>
        </p:spPr>
        <p:txBody>
          <a:bodyPr anchor="t">
            <a:noAutofit/>
          </a:bodyPr>
          <a:lstStyle/>
          <a:p>
            <a:r>
              <a:rPr lang="en-GB" sz="3200" b="1" dirty="0">
                <a:solidFill>
                  <a:schemeClr val="bg1"/>
                </a:solidFill>
                <a:effectLst/>
                <a:latin typeface="+mn-lt"/>
              </a:rPr>
              <a:t>Community Falls Prevention Programme </a:t>
            </a:r>
            <a:br>
              <a:rPr lang="en-GB" sz="3200" dirty="0">
                <a:solidFill>
                  <a:schemeClr val="bg1"/>
                </a:solidFill>
                <a:effectLst/>
                <a:latin typeface="+mn-lt"/>
              </a:rPr>
            </a:br>
            <a:endParaRPr lang="en-US" sz="3200" dirty="0">
              <a:solidFill>
                <a:schemeClr val="bg1"/>
              </a:solidFill>
              <a:latin typeface="+mn-lt"/>
            </a:endParaRPr>
          </a:p>
        </p:txBody>
      </p:sp>
      <p:sp>
        <p:nvSpPr>
          <p:cNvPr id="3" name="Content Placeholder 2">
            <a:extLst>
              <a:ext uri="{FF2B5EF4-FFF2-40B4-BE49-F238E27FC236}">
                <a16:creationId xmlns:a16="http://schemas.microsoft.com/office/drawing/2014/main" id="{2E47CFB1-36B1-2F55-28A6-1940ABB0E32F}"/>
              </a:ext>
            </a:extLst>
          </p:cNvPr>
          <p:cNvSpPr>
            <a:spLocks noGrp="1"/>
          </p:cNvSpPr>
          <p:nvPr>
            <p:ph idx="1"/>
          </p:nvPr>
        </p:nvSpPr>
        <p:spPr>
          <a:xfrm>
            <a:off x="313136" y="1607866"/>
            <a:ext cx="3945730" cy="2454300"/>
          </a:xfrm>
        </p:spPr>
        <p:txBody>
          <a:bodyPr>
            <a:normAutofit fontScale="92500"/>
          </a:bodyPr>
          <a:lstStyle/>
          <a:p>
            <a:endParaRPr lang="en-US" sz="2400" dirty="0">
              <a:solidFill>
                <a:schemeClr val="bg1">
                  <a:alpha val="80000"/>
                </a:schemeClr>
              </a:solidFill>
            </a:endParaRPr>
          </a:p>
          <a:p>
            <a:r>
              <a:rPr lang="en-US" sz="2400" dirty="0">
                <a:solidFill>
                  <a:schemeClr val="bg1">
                    <a:alpha val="80000"/>
                  </a:schemeClr>
                </a:solidFill>
              </a:rPr>
              <a:t>Phone: 0141 427 8311</a:t>
            </a:r>
          </a:p>
          <a:p>
            <a:r>
              <a:rPr lang="en-US" sz="2400" dirty="0">
                <a:solidFill>
                  <a:schemeClr val="bg1">
                    <a:alpha val="80000"/>
                  </a:schemeClr>
                </a:solidFill>
              </a:rPr>
              <a:t>E-mail: </a:t>
            </a:r>
            <a:r>
              <a:rPr lang="en-US" sz="2400" dirty="0" err="1">
                <a:solidFill>
                  <a:schemeClr val="bg1">
                    <a:alpha val="80000"/>
                  </a:schemeClr>
                </a:solidFill>
              </a:rPr>
              <a:t>gg.fallsadmin@nhs.net</a:t>
            </a:r>
            <a:endParaRPr lang="en-US" sz="2400" dirty="0">
              <a:solidFill>
                <a:schemeClr val="bg1">
                  <a:alpha val="80000"/>
                </a:schemeClr>
              </a:solidFill>
            </a:endParaRPr>
          </a:p>
          <a:p>
            <a:r>
              <a:rPr lang="en-US" sz="2400" dirty="0">
                <a:solidFill>
                  <a:schemeClr val="bg1">
                    <a:alpha val="80000"/>
                  </a:schemeClr>
                </a:solidFill>
              </a:rPr>
              <a:t>https://</a:t>
            </a:r>
            <a:r>
              <a:rPr lang="en-US" sz="2400" dirty="0" err="1">
                <a:solidFill>
                  <a:schemeClr val="bg1">
                    <a:alpha val="80000"/>
                  </a:schemeClr>
                </a:solidFill>
              </a:rPr>
              <a:t>www.nhsggc.scot</a:t>
            </a:r>
            <a:r>
              <a:rPr lang="en-US" sz="2400" dirty="0">
                <a:solidFill>
                  <a:schemeClr val="bg1">
                    <a:alpha val="80000"/>
                  </a:schemeClr>
                </a:solidFill>
              </a:rPr>
              <a:t>/download/community-falls-prevention-programme/</a:t>
            </a:r>
          </a:p>
        </p:txBody>
      </p:sp>
      <p:grpSp>
        <p:nvGrpSpPr>
          <p:cNvPr id="53257" name="Group 53256">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841376"/>
            <a:ext cx="3945732" cy="4707593"/>
            <a:chOff x="6096000" y="841376"/>
            <a:chExt cx="5260976" cy="4707593"/>
          </a:xfrm>
          <a:effectLst>
            <a:outerShdw blurRad="381000" dist="152400" dir="5400000" algn="ctr" rotWithShape="0">
              <a:srgbClr val="000000">
                <a:alpha val="10000"/>
              </a:srgbClr>
            </a:outerShdw>
          </a:effectLst>
        </p:grpSpPr>
        <p:grpSp>
          <p:nvGrpSpPr>
            <p:cNvPr id="53258" name="Group 53257">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53262" name="Freeform: Shape 53261">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263" name="Freeform: Shape 53262">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3259" name="Group 53258">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53260" name="Freeform: Shape 53259">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261" name="Freeform: Shape 53260">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3250" name="Picture 2" descr="alt=&quot;&quot;">
            <a:extLst>
              <a:ext uri="{FF2B5EF4-FFF2-40B4-BE49-F238E27FC236}">
                <a16:creationId xmlns:a16="http://schemas.microsoft.com/office/drawing/2014/main" id="{420BC607-DAD7-1F73-CD21-541E2AF164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906449" y="1702846"/>
            <a:ext cx="3276834" cy="2359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A73C31-B3AA-5C9C-67E8-4771AA1D0A6B}"/>
              </a:ext>
            </a:extLst>
          </p:cNvPr>
          <p:cNvSpPr txBox="1"/>
          <p:nvPr/>
        </p:nvSpPr>
        <p:spPr>
          <a:xfrm>
            <a:off x="313136" y="4128936"/>
            <a:ext cx="4572000" cy="2308324"/>
          </a:xfrm>
          <a:prstGeom prst="rect">
            <a:avLst/>
          </a:prstGeom>
          <a:noFill/>
        </p:spPr>
        <p:txBody>
          <a:bodyPr wrap="square">
            <a:spAutoFit/>
          </a:bodyPr>
          <a:lstStyle/>
          <a:p>
            <a:pPr marL="285750" indent="-285750">
              <a:buFont typeface="Arial" panose="020B0604020202020204" pitchFamily="34" charset="0"/>
              <a:buChar char="•"/>
            </a:pPr>
            <a:br>
              <a:rPr lang="en-GB" dirty="0">
                <a:solidFill>
                  <a:schemeClr val="bg1"/>
                </a:solidFill>
                <a:effectLst/>
                <a:latin typeface="Wingdings" pitchFamily="2" charset="2"/>
              </a:rPr>
            </a:br>
            <a:endParaRPr lang="en-GB" dirty="0">
              <a:solidFill>
                <a:schemeClr val="bg1"/>
              </a:solidFill>
              <a:effectLst/>
              <a:latin typeface="Wingdings" pitchFamily="2" charset="2"/>
            </a:endParaRPr>
          </a:p>
          <a:p>
            <a:pPr marL="285750" indent="-285750">
              <a:buFont typeface="Arial" panose="020B0604020202020204" pitchFamily="34" charset="0"/>
              <a:buChar char="•"/>
            </a:pPr>
            <a:r>
              <a:rPr lang="en-GB" dirty="0">
                <a:solidFill>
                  <a:schemeClr val="bg1"/>
                </a:solidFill>
                <a:effectLst/>
                <a:latin typeface="Verdana" panose="020B0604030504040204" pitchFamily="34" charset="0"/>
              </a:rPr>
              <a:t>Telephone triage</a:t>
            </a:r>
          </a:p>
          <a:p>
            <a:pPr marL="285750" indent="-285750">
              <a:buFont typeface="Arial" panose="020B0604020202020204" pitchFamily="34" charset="0"/>
              <a:buChar char="•"/>
            </a:pPr>
            <a:r>
              <a:rPr lang="en-GB" dirty="0">
                <a:solidFill>
                  <a:schemeClr val="bg1"/>
                </a:solidFill>
                <a:effectLst/>
                <a:latin typeface="Verdana" panose="020B0604030504040204" pitchFamily="34" charset="0"/>
              </a:rPr>
              <a:t>Visit within 5 working days</a:t>
            </a:r>
          </a:p>
          <a:p>
            <a:pPr marL="285750" indent="-285750">
              <a:buFont typeface="Arial" panose="020B0604020202020204" pitchFamily="34" charset="0"/>
              <a:buChar char="•"/>
            </a:pPr>
            <a:r>
              <a:rPr lang="en-GB" dirty="0">
                <a:solidFill>
                  <a:schemeClr val="bg1"/>
                </a:solidFill>
                <a:effectLst/>
                <a:latin typeface="Verdana" panose="020B0604030504040204" pitchFamily="34" charset="0"/>
              </a:rPr>
              <a:t>Multi factorial Screen</a:t>
            </a:r>
          </a:p>
          <a:p>
            <a:pPr marL="285750" indent="-285750">
              <a:buFont typeface="Arial" panose="020B0604020202020204" pitchFamily="34" charset="0"/>
              <a:buChar char="•"/>
            </a:pPr>
            <a:r>
              <a:rPr lang="en-GB" dirty="0">
                <a:solidFill>
                  <a:schemeClr val="bg1"/>
                </a:solidFill>
                <a:effectLst/>
                <a:latin typeface="Verdana" panose="020B0604030504040204" pitchFamily="34" charset="0"/>
              </a:rPr>
              <a:t>Tailored action plan</a:t>
            </a:r>
          </a:p>
          <a:p>
            <a:pPr marL="285750" indent="-285750">
              <a:buFont typeface="Arial" panose="020B0604020202020204" pitchFamily="34" charset="0"/>
              <a:buChar char="•"/>
            </a:pPr>
            <a:r>
              <a:rPr lang="en-GB" dirty="0">
                <a:solidFill>
                  <a:schemeClr val="bg1"/>
                </a:solidFill>
                <a:effectLst/>
                <a:latin typeface="Verdana" panose="020B0604030504040204" pitchFamily="34" charset="0"/>
              </a:rPr>
              <a:t>Triggered referrals</a:t>
            </a:r>
          </a:p>
          <a:p>
            <a:pPr marL="285750" indent="-285750">
              <a:buFont typeface="Arial" panose="020B0604020202020204" pitchFamily="34" charset="0"/>
              <a:buChar char="•"/>
            </a:pPr>
            <a:r>
              <a:rPr lang="en-GB" dirty="0">
                <a:solidFill>
                  <a:schemeClr val="bg1"/>
                </a:solidFill>
                <a:effectLst/>
                <a:latin typeface="Verdana" panose="020B0604030504040204" pitchFamily="34" charset="0"/>
              </a:rPr>
              <a:t>Leaflets</a:t>
            </a:r>
          </a:p>
        </p:txBody>
      </p:sp>
      <p:pic>
        <p:nvPicPr>
          <p:cNvPr id="6" name="Picture 5">
            <a:extLst>
              <a:ext uri="{FF2B5EF4-FFF2-40B4-BE49-F238E27FC236}">
                <a16:creationId xmlns:a16="http://schemas.microsoft.com/office/drawing/2014/main" id="{837B5441-B657-CE9E-39BD-D55648BE2B51}"/>
              </a:ext>
            </a:extLst>
          </p:cNvPr>
          <p:cNvPicPr>
            <a:picLocks noChangeAspect="1"/>
          </p:cNvPicPr>
          <p:nvPr/>
        </p:nvPicPr>
        <p:blipFill>
          <a:blip r:embed="rId4"/>
          <a:stretch>
            <a:fillRect/>
          </a:stretch>
        </p:blipFill>
        <p:spPr>
          <a:xfrm>
            <a:off x="6413863" y="4251165"/>
            <a:ext cx="1738792" cy="2339089"/>
          </a:xfrm>
          <a:prstGeom prst="rect">
            <a:avLst/>
          </a:prstGeom>
        </p:spPr>
      </p:pic>
    </p:spTree>
    <p:extLst>
      <p:ext uri="{BB962C8B-B14F-4D97-AF65-F5344CB8AC3E}">
        <p14:creationId xmlns:p14="http://schemas.microsoft.com/office/powerpoint/2010/main" val="823061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C09AFE8-9934-40C0-A058-4008A3B19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70" y="1498600"/>
            <a:ext cx="3945732" cy="4707593"/>
            <a:chOff x="6096000" y="841376"/>
            <a:chExt cx="5260976" cy="4707593"/>
          </a:xfrm>
          <a:effectLst>
            <a:outerShdw blurRad="381000" dist="152400" dir="5400000" algn="ctr" rotWithShape="0">
              <a:srgbClr val="000000">
                <a:alpha val="10000"/>
              </a:srgbClr>
            </a:outerShdw>
          </a:effectLst>
        </p:grpSpPr>
        <p:grpSp>
          <p:nvGrpSpPr>
            <p:cNvPr id="13" name="Group 12">
              <a:extLst>
                <a:ext uri="{FF2B5EF4-FFF2-40B4-BE49-F238E27FC236}">
                  <a16:creationId xmlns:a16="http://schemas.microsoft.com/office/drawing/2014/main" id="{23588ED6-49C5-4EAF-BBCE-DB6B4184D3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17" name="Freeform: Shape 16">
                <a:extLst>
                  <a:ext uri="{FF2B5EF4-FFF2-40B4-BE49-F238E27FC236}">
                    <a16:creationId xmlns:a16="http://schemas.microsoft.com/office/drawing/2014/main" id="{0149B80A-4A62-4495-AE87-F32755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38C3DC5-5887-49A9-AABB-A9772488F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4" name="Group 13">
              <a:extLst>
                <a:ext uri="{FF2B5EF4-FFF2-40B4-BE49-F238E27FC236}">
                  <a16:creationId xmlns:a16="http://schemas.microsoft.com/office/drawing/2014/main" id="{5BD695E1-00AC-49AE-93BF-22000734A8F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5" name="Freeform: Shape 14">
                <a:extLst>
                  <a:ext uri="{FF2B5EF4-FFF2-40B4-BE49-F238E27FC236}">
                    <a16:creationId xmlns:a16="http://schemas.microsoft.com/office/drawing/2014/main" id="{F721D808-B8BC-4568-A927-12BC276F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B2886F6-DE07-47C7-840F-22CD86C0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Picture 4">
            <a:extLst>
              <a:ext uri="{FF2B5EF4-FFF2-40B4-BE49-F238E27FC236}">
                <a16:creationId xmlns:a16="http://schemas.microsoft.com/office/drawing/2014/main" id="{AE27E584-D45B-71D5-07EB-37C67C558E71}"/>
              </a:ext>
            </a:extLst>
          </p:cNvPr>
          <p:cNvPicPr>
            <a:picLocks noChangeAspect="1"/>
          </p:cNvPicPr>
          <p:nvPr/>
        </p:nvPicPr>
        <p:blipFill>
          <a:blip r:embed="rId3"/>
          <a:stretch>
            <a:fillRect/>
          </a:stretch>
        </p:blipFill>
        <p:spPr>
          <a:xfrm>
            <a:off x="480631" y="651807"/>
            <a:ext cx="3960027" cy="1782012"/>
          </a:xfrm>
          <a:prstGeom prst="rect">
            <a:avLst/>
          </a:prstGeom>
          <a:solidFill>
            <a:schemeClr val="accent1"/>
          </a:solidFill>
        </p:spPr>
      </p:pic>
      <p:sp>
        <p:nvSpPr>
          <p:cNvPr id="3" name="Content Placeholder 2">
            <a:extLst>
              <a:ext uri="{FF2B5EF4-FFF2-40B4-BE49-F238E27FC236}">
                <a16:creationId xmlns:a16="http://schemas.microsoft.com/office/drawing/2014/main" id="{50BA0C57-2CE1-E433-B0D3-C381834D1091}"/>
              </a:ext>
            </a:extLst>
          </p:cNvPr>
          <p:cNvSpPr>
            <a:spLocks noGrp="1"/>
          </p:cNvSpPr>
          <p:nvPr>
            <p:ph idx="1"/>
          </p:nvPr>
        </p:nvSpPr>
        <p:spPr>
          <a:xfrm>
            <a:off x="5230361" y="576885"/>
            <a:ext cx="3293268" cy="3275511"/>
          </a:xfrm>
        </p:spPr>
        <p:txBody>
          <a:bodyPr>
            <a:normAutofit/>
          </a:bodyPr>
          <a:lstStyle/>
          <a:p>
            <a:r>
              <a:rPr lang="en-US" sz="2400" dirty="0">
                <a:solidFill>
                  <a:schemeClr val="bg1">
                    <a:alpha val="80000"/>
                  </a:schemeClr>
                </a:solidFill>
              </a:rPr>
              <a:t>Patient Support Services funded by NHS GGC</a:t>
            </a:r>
          </a:p>
          <a:p>
            <a:pPr lvl="1"/>
            <a:r>
              <a:rPr lang="en-US" dirty="0" err="1">
                <a:solidFill>
                  <a:schemeClr val="bg1">
                    <a:alpha val="80000"/>
                  </a:schemeClr>
                </a:solidFill>
              </a:rPr>
              <a:t>Gartnavel</a:t>
            </a:r>
            <a:r>
              <a:rPr lang="en-US" dirty="0">
                <a:solidFill>
                  <a:schemeClr val="bg1">
                    <a:alpha val="80000"/>
                  </a:schemeClr>
                </a:solidFill>
              </a:rPr>
              <a:t> General Hospital (Room 8)</a:t>
            </a:r>
          </a:p>
          <a:p>
            <a:pPr lvl="1"/>
            <a:r>
              <a:rPr lang="en-GB" b="0" i="0" dirty="0">
                <a:solidFill>
                  <a:schemeClr val="bg1">
                    <a:alpha val="80000"/>
                  </a:schemeClr>
                </a:solidFill>
                <a:effectLst/>
              </a:rPr>
              <a:t>0141 332 4632</a:t>
            </a:r>
            <a:endParaRPr lang="en-US" dirty="0">
              <a:solidFill>
                <a:schemeClr val="bg1">
                  <a:alpha val="80000"/>
                </a:schemeClr>
              </a:solidFill>
            </a:endParaRPr>
          </a:p>
        </p:txBody>
      </p:sp>
      <p:sp>
        <p:nvSpPr>
          <p:cNvPr id="9" name="TextBox 8">
            <a:extLst>
              <a:ext uri="{FF2B5EF4-FFF2-40B4-BE49-F238E27FC236}">
                <a16:creationId xmlns:a16="http://schemas.microsoft.com/office/drawing/2014/main" id="{2D113FA3-DCAD-9B21-F245-250D9BAA34A0}"/>
              </a:ext>
            </a:extLst>
          </p:cNvPr>
          <p:cNvSpPr txBox="1"/>
          <p:nvPr/>
        </p:nvSpPr>
        <p:spPr>
          <a:xfrm>
            <a:off x="4705841" y="3641374"/>
            <a:ext cx="4333656" cy="2308324"/>
          </a:xfrm>
          <a:prstGeom prst="rect">
            <a:avLst/>
          </a:prstGeom>
          <a:noFill/>
        </p:spPr>
        <p:txBody>
          <a:bodyPr wrap="square">
            <a:spAutoFit/>
          </a:bodyPr>
          <a:lstStyle/>
          <a:p>
            <a:pPr marL="285750" indent="-285750" algn="l">
              <a:buFont typeface="Arial" panose="020B0604020202020204" pitchFamily="34" charset="0"/>
              <a:buChar char="•"/>
            </a:pPr>
            <a:r>
              <a:rPr lang="en-GB" sz="2400" b="0" i="0" dirty="0">
                <a:solidFill>
                  <a:schemeClr val="bg1"/>
                </a:solidFill>
                <a:effectLst/>
                <a:latin typeface="fsingrid"/>
              </a:rPr>
              <a:t>Making the most of your vision</a:t>
            </a:r>
          </a:p>
          <a:p>
            <a:pPr marL="285750" indent="-285750" algn="l">
              <a:buFont typeface="Arial" panose="020B0604020202020204" pitchFamily="34" charset="0"/>
              <a:buChar char="•"/>
            </a:pPr>
            <a:r>
              <a:rPr lang="en-GB" sz="2400" b="0" i="0" dirty="0">
                <a:solidFill>
                  <a:schemeClr val="bg1"/>
                </a:solidFill>
                <a:effectLst/>
                <a:latin typeface="fsingrid"/>
              </a:rPr>
              <a:t>Reading and navigation</a:t>
            </a:r>
          </a:p>
          <a:p>
            <a:pPr marL="285750" indent="-285750" algn="l">
              <a:buFont typeface="Arial" panose="020B0604020202020204" pitchFamily="34" charset="0"/>
              <a:buChar char="•"/>
            </a:pPr>
            <a:r>
              <a:rPr lang="en-GB" sz="2400" b="0" i="0" dirty="0">
                <a:solidFill>
                  <a:schemeClr val="bg1"/>
                </a:solidFill>
                <a:effectLst/>
                <a:latin typeface="fsingrid"/>
              </a:rPr>
              <a:t>Technology and assistive apps</a:t>
            </a:r>
          </a:p>
          <a:p>
            <a:pPr marL="285750" indent="-285750" algn="l">
              <a:buFont typeface="Arial" panose="020B0604020202020204" pitchFamily="34" charset="0"/>
              <a:buChar char="•"/>
            </a:pPr>
            <a:r>
              <a:rPr lang="en-GB" sz="2400" b="0" i="0" dirty="0">
                <a:solidFill>
                  <a:schemeClr val="bg1"/>
                </a:solidFill>
                <a:effectLst/>
                <a:latin typeface="fsingrid"/>
              </a:rPr>
              <a:t>Benefits and entitlements</a:t>
            </a:r>
          </a:p>
          <a:p>
            <a:pPr marL="285750" indent="-285750" algn="l">
              <a:buFont typeface="Arial" panose="020B0604020202020204" pitchFamily="34" charset="0"/>
              <a:buChar char="•"/>
            </a:pPr>
            <a:r>
              <a:rPr lang="en-GB" sz="2400" b="0" i="0" dirty="0">
                <a:solidFill>
                  <a:schemeClr val="bg1"/>
                </a:solidFill>
                <a:effectLst/>
                <a:latin typeface="fsingrid"/>
              </a:rPr>
              <a:t>Emotional support and much more</a:t>
            </a:r>
          </a:p>
        </p:txBody>
      </p:sp>
    </p:spTree>
    <p:extLst>
      <p:ext uri="{BB962C8B-B14F-4D97-AF65-F5344CB8AC3E}">
        <p14:creationId xmlns:p14="http://schemas.microsoft.com/office/powerpoint/2010/main" val="2417155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54DB4805-28EA-CCF8-8613-EAE9437B7CC5}"/>
              </a:ext>
            </a:extLst>
          </p:cNvPr>
          <p:cNvSpPr>
            <a:spLocks noGrp="1"/>
          </p:cNvSpPr>
          <p:nvPr>
            <p:ph type="title"/>
          </p:nvPr>
        </p:nvSpPr>
        <p:spPr>
          <a:xfrm>
            <a:off x="409971" y="4760132"/>
            <a:ext cx="3217067" cy="1777829"/>
          </a:xfrm>
        </p:spPr>
        <p:txBody>
          <a:bodyPr>
            <a:normAutofit/>
          </a:bodyPr>
          <a:lstStyle/>
          <a:p>
            <a:r>
              <a:rPr lang="en-US" sz="3500" dirty="0"/>
              <a:t>Royal College of Optometrists</a:t>
            </a:r>
          </a:p>
        </p:txBody>
      </p:sp>
      <p:sp>
        <p:nvSpPr>
          <p:cNvPr id="32" name="Freeform: Shape 31">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8A8BA886-6562-0B08-6DD6-31473CF8753D}"/>
              </a:ext>
            </a:extLst>
          </p:cNvPr>
          <p:cNvPicPr>
            <a:picLocks noChangeAspect="1"/>
          </p:cNvPicPr>
          <p:nvPr/>
        </p:nvPicPr>
        <p:blipFill>
          <a:blip r:embed="rId2"/>
          <a:stretch>
            <a:fillRect/>
          </a:stretch>
        </p:blipFill>
        <p:spPr>
          <a:xfrm>
            <a:off x="65485" y="166421"/>
            <a:ext cx="8699493" cy="2819551"/>
          </a:xfrm>
          <a:prstGeom prst="rect">
            <a:avLst/>
          </a:prstGeom>
        </p:spPr>
      </p:pic>
      <p:sp>
        <p:nvSpPr>
          <p:cNvPr id="3" name="Content Placeholder 2">
            <a:extLst>
              <a:ext uri="{FF2B5EF4-FFF2-40B4-BE49-F238E27FC236}">
                <a16:creationId xmlns:a16="http://schemas.microsoft.com/office/drawing/2014/main" id="{D0ABAA1E-FEDD-D7C9-0EF5-12F8D6590053}"/>
              </a:ext>
            </a:extLst>
          </p:cNvPr>
          <p:cNvSpPr>
            <a:spLocks noGrp="1"/>
          </p:cNvSpPr>
          <p:nvPr>
            <p:ph idx="1"/>
          </p:nvPr>
        </p:nvSpPr>
        <p:spPr>
          <a:xfrm>
            <a:off x="3838835" y="4767660"/>
            <a:ext cx="5116651" cy="1770300"/>
          </a:xfrm>
        </p:spPr>
        <p:txBody>
          <a:bodyPr anchor="ctr">
            <a:normAutofit/>
          </a:bodyPr>
          <a:lstStyle/>
          <a:p>
            <a:r>
              <a:rPr lang="en-US" sz="2000" dirty="0"/>
              <a:t>Falls Checklist</a:t>
            </a:r>
          </a:p>
          <a:p>
            <a:r>
              <a:rPr lang="en-US" sz="2000" dirty="0"/>
              <a:t>The Ageing Eye: Vision and Falls Course</a:t>
            </a:r>
          </a:p>
          <a:p>
            <a:r>
              <a:rPr lang="en-US" sz="2000" dirty="0"/>
              <a:t>https://</a:t>
            </a:r>
            <a:r>
              <a:rPr lang="en-US" sz="2000" dirty="0" err="1"/>
              <a:t>www.college-optometrists.org</a:t>
            </a:r>
            <a:r>
              <a:rPr lang="en-US" sz="2000" dirty="0"/>
              <a:t>/category-landing-pages/falls/focus-on-falls</a:t>
            </a:r>
          </a:p>
        </p:txBody>
      </p:sp>
      <p:pic>
        <p:nvPicPr>
          <p:cNvPr id="5" name="Picture 5">
            <a:extLst>
              <a:ext uri="{FF2B5EF4-FFF2-40B4-BE49-F238E27FC236}">
                <a16:creationId xmlns:a16="http://schemas.microsoft.com/office/drawing/2014/main" id="{F06BC9C0-6DB8-7763-2BD4-C35EFFF860B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66410" y="3066506"/>
            <a:ext cx="883728" cy="139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FB277CC-4965-F10F-6DC2-7F195ADD2E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4464" y="3091143"/>
            <a:ext cx="990586" cy="1356478"/>
          </a:xfrm>
          <a:prstGeom prst="rect">
            <a:avLst/>
          </a:prstGeom>
        </p:spPr>
      </p:pic>
    </p:spTree>
    <p:extLst>
      <p:ext uri="{BB962C8B-B14F-4D97-AF65-F5344CB8AC3E}">
        <p14:creationId xmlns:p14="http://schemas.microsoft.com/office/powerpoint/2010/main" val="2117159457"/>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44A3D18-47FA-D5F4-DBFC-33641750BB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3927" y="573678"/>
            <a:ext cx="3827404" cy="5710645"/>
          </a:xfrm>
          <a:prstGeom prst="rect">
            <a:avLst/>
          </a:prstGeom>
        </p:spPr>
      </p:pic>
      <p:sp>
        <p:nvSpPr>
          <p:cNvPr id="12"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1144" y="1417320"/>
            <a:ext cx="6858"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1CA143-D782-DDAB-8B72-38A1BBE3C022}"/>
              </a:ext>
            </a:extLst>
          </p:cNvPr>
          <p:cNvSpPr>
            <a:spLocks noGrp="1"/>
          </p:cNvSpPr>
          <p:nvPr>
            <p:ph idx="1"/>
          </p:nvPr>
        </p:nvSpPr>
        <p:spPr>
          <a:xfrm>
            <a:off x="5022671" y="371748"/>
            <a:ext cx="3917552" cy="6114504"/>
          </a:xfrm>
        </p:spPr>
        <p:txBody>
          <a:bodyPr anchor="t">
            <a:normAutofit lnSpcReduction="10000"/>
          </a:bodyPr>
          <a:lstStyle/>
          <a:p>
            <a:pPr marL="0" indent="0">
              <a:buNone/>
            </a:pPr>
            <a:r>
              <a:rPr lang="en-US" sz="2000" dirty="0"/>
              <a:t>Recommendations for identifying patients at high risk of falls include:</a:t>
            </a:r>
          </a:p>
          <a:p>
            <a:endParaRPr lang="en-US" sz="2000" dirty="0"/>
          </a:p>
          <a:p>
            <a:r>
              <a:rPr lang="en-US" sz="2000" dirty="0"/>
              <a:t>asking about fall history for those at risk</a:t>
            </a:r>
          </a:p>
          <a:p>
            <a:r>
              <a:rPr lang="en-US" sz="2000" dirty="0"/>
              <a:t>promoting more regular eye exams with smaller prescription changes</a:t>
            </a:r>
          </a:p>
          <a:p>
            <a:r>
              <a:rPr lang="en-US" sz="2000" dirty="0"/>
              <a:t>suggesting earlier first eye cataract surgery</a:t>
            </a:r>
          </a:p>
          <a:p>
            <a:r>
              <a:rPr lang="en-US" sz="2000" dirty="0"/>
              <a:t>advising patients about spectacle magnification effects on gait</a:t>
            </a:r>
          </a:p>
          <a:p>
            <a:r>
              <a:rPr lang="en-US" sz="2000" dirty="0"/>
              <a:t>proposing either an additional intermediate add multifocal or distance single vision spectacles to active long-term multifocal wearers</a:t>
            </a:r>
          </a:p>
          <a:p>
            <a:r>
              <a:rPr lang="en-US" sz="2000" dirty="0"/>
              <a:t>and referring low vision patients for home hazard modification using the College’s falls team directory.</a:t>
            </a:r>
          </a:p>
        </p:txBody>
      </p:sp>
    </p:spTree>
    <p:extLst>
      <p:ext uri="{BB962C8B-B14F-4D97-AF65-F5344CB8AC3E}">
        <p14:creationId xmlns:p14="http://schemas.microsoft.com/office/powerpoint/2010/main" val="3728792803"/>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AD1A23-ECD3-0DEC-D84A-BE5C3BCDCA55}"/>
              </a:ext>
            </a:extLst>
          </p:cNvPr>
          <p:cNvPicPr>
            <a:picLocks noChangeAspect="1"/>
          </p:cNvPicPr>
          <p:nvPr/>
        </p:nvPicPr>
        <p:blipFill>
          <a:blip r:embed="rId2"/>
          <a:stretch>
            <a:fillRect/>
          </a:stretch>
        </p:blipFill>
        <p:spPr>
          <a:xfrm>
            <a:off x="3829769" y="182880"/>
            <a:ext cx="5072063" cy="1311275"/>
          </a:xfrm>
          <a:prstGeom prst="rect">
            <a:avLst/>
          </a:prstGeom>
        </p:spPr>
      </p:pic>
      <p:pic>
        <p:nvPicPr>
          <p:cNvPr id="5" name="Content Placeholder 4">
            <a:extLst>
              <a:ext uri="{FF2B5EF4-FFF2-40B4-BE49-F238E27FC236}">
                <a16:creationId xmlns:a16="http://schemas.microsoft.com/office/drawing/2014/main" id="{696E0A6C-5470-3C18-3DB9-02DEC34166D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836588" y="1494155"/>
            <a:ext cx="6307412" cy="3853542"/>
          </a:xfrm>
          <a:prstGeom prst="rect">
            <a:avLst/>
          </a:prstGeom>
        </p:spPr>
      </p:pic>
      <p:sp>
        <p:nvSpPr>
          <p:cNvPr id="2" name="Title 1">
            <a:extLst>
              <a:ext uri="{FF2B5EF4-FFF2-40B4-BE49-F238E27FC236}">
                <a16:creationId xmlns:a16="http://schemas.microsoft.com/office/drawing/2014/main" id="{3B866957-88FA-E2D1-3D4A-CB54480623D2}"/>
              </a:ext>
            </a:extLst>
          </p:cNvPr>
          <p:cNvSpPr>
            <a:spLocks noGrp="1"/>
          </p:cNvSpPr>
          <p:nvPr>
            <p:ph type="title"/>
          </p:nvPr>
        </p:nvSpPr>
        <p:spPr>
          <a:xfrm>
            <a:off x="326571" y="182880"/>
            <a:ext cx="2451630" cy="6544491"/>
          </a:xfrm>
          <a:prstGeom prst="rect">
            <a:avLst/>
          </a:prstGeom>
          <a:solidFill>
            <a:srgbClr val="3F5B5E"/>
          </a:solidFill>
          <a:ln>
            <a:solidFill>
              <a:srgbClr val="3F5B5E"/>
            </a:solidFill>
          </a:ln>
        </p:spPr>
        <p:txBody>
          <a:bodyPr vert="horz" lIns="91440" tIns="45720" rIns="91440" bIns="45720" rtlCol="0" anchor="ctr">
            <a:normAutofit/>
          </a:bodyPr>
          <a:lstStyle/>
          <a:p>
            <a:pPr algn="ctr"/>
            <a:r>
              <a:rPr lang="en-US" sz="2400" kern="1200" dirty="0">
                <a:solidFill>
                  <a:srgbClr val="FFFFFF"/>
                </a:solidFill>
                <a:effectLst/>
                <a:latin typeface="+mj-lt"/>
                <a:ea typeface="+mj-ea"/>
                <a:cs typeface="+mj-cs"/>
              </a:rPr>
              <a:t>System and Assurance Framework for Eye-health (SAFE)</a:t>
            </a:r>
            <a:br>
              <a:rPr lang="en-US" sz="2400" kern="1200" dirty="0">
                <a:solidFill>
                  <a:srgbClr val="FFFFFF"/>
                </a:solidFill>
                <a:effectLst/>
                <a:latin typeface="+mj-lt"/>
                <a:ea typeface="+mj-ea"/>
                <a:cs typeface="+mj-cs"/>
              </a:rPr>
            </a:br>
            <a:br>
              <a:rPr lang="en-US" sz="2400" kern="1200" dirty="0">
                <a:solidFill>
                  <a:srgbClr val="FFFFFF"/>
                </a:solidFill>
                <a:effectLst/>
                <a:latin typeface="+mj-lt"/>
                <a:ea typeface="+mj-ea"/>
                <a:cs typeface="+mj-cs"/>
              </a:rPr>
            </a:br>
            <a:r>
              <a:rPr lang="en-GB" sz="2000" dirty="0">
                <a:solidFill>
                  <a:schemeClr val="bg1"/>
                </a:solidFill>
                <a:effectLst/>
                <a:latin typeface="+mn-lt"/>
              </a:rPr>
              <a:t>The Clinical Council for Eye Health Commissioning (CCEHC) England</a:t>
            </a:r>
            <a:br>
              <a:rPr lang="en-GB" sz="1050" dirty="0">
                <a:effectLst/>
                <a:latin typeface="Arial" panose="020B0604020202020204" pitchFamily="34" charset="0"/>
              </a:rPr>
            </a:br>
            <a:r>
              <a:rPr lang="en-US" sz="2400" kern="1200" dirty="0">
                <a:solidFill>
                  <a:srgbClr val="FFFFFF"/>
                </a:solidFill>
                <a:effectLst/>
                <a:latin typeface="+mj-lt"/>
                <a:ea typeface="+mj-ea"/>
                <a:cs typeface="+mj-cs"/>
              </a:rPr>
              <a:t> </a:t>
            </a:r>
            <a:br>
              <a:rPr lang="en-US" sz="2400" kern="1200" dirty="0">
                <a:solidFill>
                  <a:srgbClr val="FFFFFF"/>
                </a:solidFill>
                <a:effectLst/>
                <a:latin typeface="+mj-lt"/>
                <a:ea typeface="+mj-ea"/>
                <a:cs typeface="+mj-cs"/>
              </a:rPr>
            </a:br>
            <a:endParaRPr lang="en-US" sz="2400" kern="1200" dirty="0">
              <a:solidFill>
                <a:srgbClr val="FFFFFF"/>
              </a:solidFill>
              <a:latin typeface="+mj-lt"/>
              <a:ea typeface="+mj-ea"/>
              <a:cs typeface="+mj-cs"/>
            </a:endParaRPr>
          </a:p>
        </p:txBody>
      </p:sp>
      <p:sp>
        <p:nvSpPr>
          <p:cNvPr id="7" name="TextBox 6">
            <a:extLst>
              <a:ext uri="{FF2B5EF4-FFF2-40B4-BE49-F238E27FC236}">
                <a16:creationId xmlns:a16="http://schemas.microsoft.com/office/drawing/2014/main" id="{A16C634B-54B5-FC96-9A92-EADA13B642F3}"/>
              </a:ext>
            </a:extLst>
          </p:cNvPr>
          <p:cNvSpPr txBox="1"/>
          <p:nvPr/>
        </p:nvSpPr>
        <p:spPr>
          <a:xfrm>
            <a:off x="3704294" y="5718407"/>
            <a:ext cx="4572000" cy="923330"/>
          </a:xfrm>
          <a:prstGeom prst="rect">
            <a:avLst/>
          </a:prstGeom>
          <a:noFill/>
        </p:spPr>
        <p:txBody>
          <a:bodyPr wrap="square">
            <a:spAutoFit/>
          </a:bodyPr>
          <a:lstStyle/>
          <a:p>
            <a:r>
              <a:rPr lang="en-US" dirty="0"/>
              <a:t>And for Scotland - https://</a:t>
            </a:r>
            <a:r>
              <a:rPr lang="en-US" dirty="0" err="1"/>
              <a:t>www.isdscotland.org</a:t>
            </a:r>
            <a:r>
              <a:rPr lang="en-US" dirty="0"/>
              <a:t>/health-topics/eye-care/general-ophthalmic-services/</a:t>
            </a:r>
          </a:p>
        </p:txBody>
      </p:sp>
    </p:spTree>
    <p:extLst>
      <p:ext uri="{BB962C8B-B14F-4D97-AF65-F5344CB8AC3E}">
        <p14:creationId xmlns:p14="http://schemas.microsoft.com/office/powerpoint/2010/main" val="3800092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6DDF-8AC8-E133-2F1E-0F6D67CFBB52}"/>
              </a:ext>
            </a:extLst>
          </p:cNvPr>
          <p:cNvSpPr>
            <a:spLocks noGrp="1"/>
          </p:cNvSpPr>
          <p:nvPr>
            <p:ph type="title"/>
          </p:nvPr>
        </p:nvSpPr>
        <p:spPr>
          <a:xfrm>
            <a:off x="457200" y="4385066"/>
            <a:ext cx="8192729" cy="1317643"/>
          </a:xfrm>
        </p:spPr>
        <p:txBody>
          <a:bodyPr vert="horz" lIns="91440" tIns="45720" rIns="91440" bIns="45720" rtlCol="0" anchor="b">
            <a:normAutofit/>
          </a:bodyPr>
          <a:lstStyle/>
          <a:p>
            <a:r>
              <a:rPr lang="en-US" sz="5700" kern="1200" dirty="0">
                <a:solidFill>
                  <a:schemeClr val="tx1"/>
                </a:solidFill>
                <a:latin typeface="+mj-lt"/>
                <a:ea typeface="+mj-ea"/>
                <a:cs typeface="+mj-cs"/>
              </a:rPr>
              <a:t>VISIBILE Resources</a:t>
            </a:r>
          </a:p>
        </p:txBody>
      </p:sp>
      <p:pic>
        <p:nvPicPr>
          <p:cNvPr id="4" name="Content Placeholder 3">
            <a:extLst>
              <a:ext uri="{FF2B5EF4-FFF2-40B4-BE49-F238E27FC236}">
                <a16:creationId xmlns:a16="http://schemas.microsoft.com/office/drawing/2014/main" id="{DFE959C6-F13B-0F25-2A56-C76A6C49B288}"/>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0"/>
            <a:ext cx="3044932" cy="4242806"/>
          </a:xfrm>
          <a:prstGeom prst="rect">
            <a:avLst/>
          </a:prstGeom>
        </p:spPr>
      </p:pic>
      <p:pic>
        <p:nvPicPr>
          <p:cNvPr id="6" name="Picture 5">
            <a:extLst>
              <a:ext uri="{FF2B5EF4-FFF2-40B4-BE49-F238E27FC236}">
                <a16:creationId xmlns:a16="http://schemas.microsoft.com/office/drawing/2014/main" id="{F8F75AA1-9B42-20DE-E154-02F676026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9050" y="-3383"/>
            <a:ext cx="3047189" cy="4242816"/>
          </a:xfrm>
          <a:prstGeom prst="rect">
            <a:avLst/>
          </a:prstGeom>
        </p:spPr>
      </p:pic>
      <p:pic>
        <p:nvPicPr>
          <p:cNvPr id="5" name="Picture 4">
            <a:extLst>
              <a:ext uri="{FF2B5EF4-FFF2-40B4-BE49-F238E27FC236}">
                <a16:creationId xmlns:a16="http://schemas.microsoft.com/office/drawing/2014/main" id="{F756C912-F194-29F1-BE92-3A03F4122D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31088" y="-24964"/>
            <a:ext cx="3044952" cy="4242806"/>
          </a:xfrm>
          <a:prstGeom prst="rect">
            <a:avLst/>
          </a:prstGeom>
        </p:spPr>
      </p:pic>
      <p:cxnSp>
        <p:nvCxnSpPr>
          <p:cNvPr id="11" name="Straight Connector 1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718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37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9423333-DEFF-A93B-F151-D759F10F1A8E}"/>
              </a:ext>
            </a:extLst>
          </p:cNvPr>
          <p:cNvSpPr txBox="1"/>
          <p:nvPr/>
        </p:nvSpPr>
        <p:spPr>
          <a:xfrm>
            <a:off x="457200" y="6097230"/>
            <a:ext cx="6910252" cy="369332"/>
          </a:xfrm>
          <a:prstGeom prst="rect">
            <a:avLst/>
          </a:prstGeom>
          <a:noFill/>
        </p:spPr>
        <p:txBody>
          <a:bodyPr wrap="square">
            <a:spAutoFit/>
          </a:bodyPr>
          <a:lstStyle/>
          <a:p>
            <a:r>
              <a:rPr lang="en-US" dirty="0"/>
              <a:t>https://</a:t>
            </a:r>
            <a:r>
              <a:rPr lang="en-US" dirty="0" err="1"/>
              <a:t>healthinnovationnetwork.com</a:t>
            </a:r>
            <a:r>
              <a:rPr lang="en-US" dirty="0"/>
              <a:t>/visible/?</a:t>
            </a:r>
            <a:r>
              <a:rPr lang="en-US" dirty="0" err="1"/>
              <a:t>cn</a:t>
            </a:r>
            <a:r>
              <a:rPr lang="en-US" dirty="0"/>
              <a:t>-reloaded=1</a:t>
            </a:r>
          </a:p>
        </p:txBody>
      </p:sp>
    </p:spTree>
    <p:extLst>
      <p:ext uri="{BB962C8B-B14F-4D97-AF65-F5344CB8AC3E}">
        <p14:creationId xmlns:p14="http://schemas.microsoft.com/office/powerpoint/2010/main" val="1306856546"/>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FBE8EA-3F98-9B28-CE14-FEC4948C889B}"/>
              </a:ext>
            </a:extLst>
          </p:cNvPr>
          <p:cNvSpPr>
            <a:spLocks noGrp="1"/>
          </p:cNvSpPr>
          <p:nvPr>
            <p:ph type="title"/>
          </p:nvPr>
        </p:nvSpPr>
        <p:spPr>
          <a:xfrm>
            <a:off x="3265884" y="841375"/>
            <a:ext cx="2628900" cy="3114698"/>
          </a:xfrm>
        </p:spPr>
        <p:txBody>
          <a:bodyPr vert="horz" lIns="91440" tIns="45720" rIns="91440" bIns="45720" rtlCol="0" anchor="b">
            <a:normAutofit/>
          </a:bodyPr>
          <a:lstStyle/>
          <a:p>
            <a:pPr algn="ctr"/>
            <a:r>
              <a:rPr lang="en-US" sz="4900" dirty="0">
                <a:solidFill>
                  <a:schemeClr val="bg1"/>
                </a:solidFill>
              </a:rPr>
              <a:t>NFPCG Posters</a:t>
            </a:r>
          </a:p>
        </p:txBody>
      </p:sp>
      <p:grpSp>
        <p:nvGrpSpPr>
          <p:cNvPr id="14" name="Group 13">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065730" cy="6858000"/>
            <a:chOff x="1" y="0"/>
            <a:chExt cx="4087640" cy="6858000"/>
          </a:xfrm>
          <a:effectLst>
            <a:outerShdw blurRad="381000" dist="152400" algn="ctr" rotWithShape="0">
              <a:srgbClr val="000000">
                <a:alpha val="10000"/>
              </a:srgbClr>
            </a:outerShdw>
          </a:effectLst>
        </p:grpSpPr>
        <p:grpSp>
          <p:nvGrpSpPr>
            <p:cNvPr id="15" name="Group 14">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19" name="Freeform: Shape 18">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7" name="Freeform: Shape 16">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7" name="Picture 6">
            <a:extLst>
              <a:ext uri="{FF2B5EF4-FFF2-40B4-BE49-F238E27FC236}">
                <a16:creationId xmlns:a16="http://schemas.microsoft.com/office/drawing/2014/main" id="{4269A8EE-7F98-2CB3-B14E-4E03AAD95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75" y="1832502"/>
            <a:ext cx="2272937" cy="3022171"/>
          </a:xfrm>
          <a:prstGeom prst="rect">
            <a:avLst/>
          </a:prstGeom>
        </p:spPr>
      </p:pic>
      <p:grpSp>
        <p:nvGrpSpPr>
          <p:cNvPr id="22" name="Group 21">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078270" y="0"/>
            <a:ext cx="3065730" cy="6858000"/>
            <a:chOff x="1" y="0"/>
            <a:chExt cx="4087640" cy="6858000"/>
          </a:xfrm>
          <a:effectLst>
            <a:outerShdw blurRad="381000" dist="152400" algn="ctr" rotWithShape="0">
              <a:srgbClr val="000000">
                <a:alpha val="10000"/>
              </a:srgbClr>
            </a:outerShdw>
          </a:effectLst>
        </p:grpSpPr>
        <p:grpSp>
          <p:nvGrpSpPr>
            <p:cNvPr id="23" name="Group 22">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7" name="Freeform: Shape 26">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25" name="Freeform: Shape 24">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Picture 4">
            <a:extLst>
              <a:ext uri="{FF2B5EF4-FFF2-40B4-BE49-F238E27FC236}">
                <a16:creationId xmlns:a16="http://schemas.microsoft.com/office/drawing/2014/main" id="{6EE1BA44-E56F-750B-061C-C534BCFD6B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2189" y="1832502"/>
            <a:ext cx="2378782" cy="3192995"/>
          </a:xfrm>
          <a:prstGeom prst="rect">
            <a:avLst/>
          </a:prstGeom>
        </p:spPr>
      </p:pic>
    </p:spTree>
    <p:extLst>
      <p:ext uri="{BB962C8B-B14F-4D97-AF65-F5344CB8AC3E}">
        <p14:creationId xmlns:p14="http://schemas.microsoft.com/office/powerpoint/2010/main" val="6603383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30EE6-BBE8-99E6-17EF-5A7DE920ED5C}"/>
              </a:ext>
            </a:extLst>
          </p:cNvPr>
          <p:cNvSpPr>
            <a:spLocks noGrp="1"/>
          </p:cNvSpPr>
          <p:nvPr>
            <p:ph type="title"/>
          </p:nvPr>
        </p:nvSpPr>
        <p:spPr>
          <a:xfrm>
            <a:off x="354952" y="612676"/>
            <a:ext cx="8073390" cy="994172"/>
          </a:xfrm>
        </p:spPr>
        <p:txBody>
          <a:bodyPr>
            <a:normAutofit fontScale="90000"/>
          </a:bodyPr>
          <a:lstStyle/>
          <a:p>
            <a:r>
              <a:rPr lang="en-GB" sz="3000" b="1" dirty="0"/>
              <a:t>NFPCG Deconditioning Resource Suite </a:t>
            </a:r>
            <a:r>
              <a:rPr lang="en-GB" sz="2325" dirty="0">
                <a:hlinkClick r:id="rId2"/>
              </a:rPr>
              <a:t>https://www.bgs.org.uk/resources/deconditioning-information-for-providers-of-services-for-older-people-and-the-public</a:t>
            </a:r>
            <a:br>
              <a:rPr lang="en-GB" dirty="0"/>
            </a:br>
            <a:endParaRPr lang="en-GB" dirty="0"/>
          </a:p>
        </p:txBody>
      </p:sp>
      <p:pic>
        <p:nvPicPr>
          <p:cNvPr id="20" name="Content Placeholder 19">
            <a:extLst>
              <a:ext uri="{FF2B5EF4-FFF2-40B4-BE49-F238E27FC236}">
                <a16:creationId xmlns:a16="http://schemas.microsoft.com/office/drawing/2014/main" id="{97A24A07-48E4-9FFE-FB81-42A9D95466CA}"/>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1609604" y="3962588"/>
            <a:ext cx="2005937" cy="2869758"/>
          </a:xfrm>
        </p:spPr>
      </p:pic>
      <p:pic>
        <p:nvPicPr>
          <p:cNvPr id="5" name="Picture 4">
            <a:extLst>
              <a:ext uri="{FF2B5EF4-FFF2-40B4-BE49-F238E27FC236}">
                <a16:creationId xmlns:a16="http://schemas.microsoft.com/office/drawing/2014/main" id="{2A4BBDCD-925F-6474-68B8-03B3E5E412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51715" y="1640651"/>
            <a:ext cx="3592286" cy="2591963"/>
          </a:xfrm>
          <a:prstGeom prst="rect">
            <a:avLst/>
          </a:prstGeom>
        </p:spPr>
      </p:pic>
      <p:pic>
        <p:nvPicPr>
          <p:cNvPr id="7" name="Picture 6">
            <a:extLst>
              <a:ext uri="{FF2B5EF4-FFF2-40B4-BE49-F238E27FC236}">
                <a16:creationId xmlns:a16="http://schemas.microsoft.com/office/drawing/2014/main" id="{3D0A0C23-1954-B27A-1D1A-341980A92C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51714" y="4265271"/>
            <a:ext cx="3592286" cy="2567075"/>
          </a:xfrm>
          <a:prstGeom prst="rect">
            <a:avLst/>
          </a:prstGeom>
        </p:spPr>
      </p:pic>
      <p:pic>
        <p:nvPicPr>
          <p:cNvPr id="9" name="Picture 8">
            <a:extLst>
              <a:ext uri="{FF2B5EF4-FFF2-40B4-BE49-F238E27FC236}">
                <a16:creationId xmlns:a16="http://schemas.microsoft.com/office/drawing/2014/main" id="{7D67CE61-0846-4275-5114-A043EF9E04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0034" y="1640651"/>
            <a:ext cx="3257615" cy="2359667"/>
          </a:xfrm>
          <a:prstGeom prst="rect">
            <a:avLst/>
          </a:prstGeom>
        </p:spPr>
      </p:pic>
      <p:pic>
        <p:nvPicPr>
          <p:cNvPr id="18" name="Content Placeholder 17">
            <a:extLst>
              <a:ext uri="{FF2B5EF4-FFF2-40B4-BE49-F238E27FC236}">
                <a16:creationId xmlns:a16="http://schemas.microsoft.com/office/drawing/2014/main" id="{F7215FD5-214C-F645-47B8-21625D7E90F5}"/>
              </a:ext>
            </a:extLst>
          </p:cNvPr>
          <p:cNvPicPr>
            <a:picLocks noGrp="1" noChangeAspect="1"/>
          </p:cNvPicPr>
          <p:nvPr>
            <p:ph sz="half" idx="2"/>
          </p:nvPr>
        </p:nvPicPr>
        <p:blipFill rotWithShape="1">
          <a:blip r:embed="rId7" cstate="screen">
            <a:extLst>
              <a:ext uri="{28A0092B-C50C-407E-A947-70E740481C1C}">
                <a14:useLocalDpi xmlns:a14="http://schemas.microsoft.com/office/drawing/2010/main"/>
              </a:ext>
            </a:extLst>
          </a:blip>
          <a:srcRect/>
          <a:stretch/>
        </p:blipFill>
        <p:spPr>
          <a:xfrm>
            <a:off x="3592286" y="1607922"/>
            <a:ext cx="1959428" cy="2797688"/>
          </a:xfrm>
        </p:spPr>
      </p:pic>
      <p:sp>
        <p:nvSpPr>
          <p:cNvPr id="21" name="TextBox 20">
            <a:extLst>
              <a:ext uri="{FF2B5EF4-FFF2-40B4-BE49-F238E27FC236}">
                <a16:creationId xmlns:a16="http://schemas.microsoft.com/office/drawing/2014/main" id="{A05C98BD-E23C-74B3-E8A4-AB0433F51323}"/>
              </a:ext>
            </a:extLst>
          </p:cNvPr>
          <p:cNvSpPr txBox="1"/>
          <p:nvPr/>
        </p:nvSpPr>
        <p:spPr>
          <a:xfrm>
            <a:off x="313082" y="5240407"/>
            <a:ext cx="1461053" cy="507831"/>
          </a:xfrm>
          <a:prstGeom prst="rect">
            <a:avLst/>
          </a:prstGeom>
          <a:noFill/>
        </p:spPr>
        <p:txBody>
          <a:bodyPr wrap="square" rtlCol="0">
            <a:spAutoFit/>
          </a:bodyPr>
          <a:lstStyle/>
          <a:p>
            <a:r>
              <a:rPr lang="en-GB" sz="1350" b="1" dirty="0"/>
              <a:t>Launched 19</a:t>
            </a:r>
            <a:r>
              <a:rPr lang="en-GB" sz="1350" b="1" baseline="30000" dirty="0"/>
              <a:t>th</a:t>
            </a:r>
            <a:r>
              <a:rPr lang="en-GB" sz="1350" b="1" dirty="0"/>
              <a:t> April 2022</a:t>
            </a:r>
            <a:endParaRPr lang="en-GB" sz="1350" dirty="0"/>
          </a:p>
        </p:txBody>
      </p:sp>
      <p:pic>
        <p:nvPicPr>
          <p:cNvPr id="22" name="Picture 21">
            <a:extLst>
              <a:ext uri="{FF2B5EF4-FFF2-40B4-BE49-F238E27FC236}">
                <a16:creationId xmlns:a16="http://schemas.microsoft.com/office/drawing/2014/main" id="{7D6AD327-E9F0-5CF9-DAE2-B57124EDDD7A}"/>
              </a:ext>
            </a:extLst>
          </p:cNvPr>
          <p:cNvPicPr>
            <a:picLocks noChangeAspect="1"/>
          </p:cNvPicPr>
          <p:nvPr/>
        </p:nvPicPr>
        <p:blipFill>
          <a:blip r:embed="rId8"/>
          <a:stretch>
            <a:fillRect/>
          </a:stretch>
        </p:blipFill>
        <p:spPr>
          <a:xfrm>
            <a:off x="8114492" y="408042"/>
            <a:ext cx="674556" cy="701720"/>
          </a:xfrm>
          <a:prstGeom prst="rect">
            <a:avLst/>
          </a:prstGeom>
        </p:spPr>
      </p:pic>
    </p:spTree>
    <p:extLst>
      <p:ext uri="{BB962C8B-B14F-4D97-AF65-F5344CB8AC3E}">
        <p14:creationId xmlns:p14="http://schemas.microsoft.com/office/powerpoint/2010/main" val="2638019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1BEA72-4E17-C1A4-C87B-286204D3BE5E}"/>
              </a:ext>
            </a:extLst>
          </p:cNvPr>
          <p:cNvSpPr>
            <a:spLocks noGrp="1"/>
          </p:cNvSpPr>
          <p:nvPr>
            <p:ph type="title"/>
          </p:nvPr>
        </p:nvSpPr>
        <p:spPr>
          <a:xfrm>
            <a:off x="480060" y="325370"/>
            <a:ext cx="3276451" cy="1490368"/>
          </a:xfrm>
        </p:spPr>
        <p:txBody>
          <a:bodyPr anchor="b">
            <a:normAutofit/>
          </a:bodyPr>
          <a:lstStyle/>
          <a:p>
            <a:r>
              <a:rPr lang="en-US" sz="4700" dirty="0"/>
              <a:t>Trippers or fallers?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41940A-6B99-59B9-5184-914189BF9634}"/>
              </a:ext>
            </a:extLst>
          </p:cNvPr>
          <p:cNvSpPr>
            <a:spLocks noGrp="1"/>
          </p:cNvSpPr>
          <p:nvPr>
            <p:ph idx="1"/>
          </p:nvPr>
        </p:nvSpPr>
        <p:spPr>
          <a:xfrm>
            <a:off x="480060" y="2872899"/>
            <a:ext cx="3182691" cy="3320668"/>
          </a:xfrm>
        </p:spPr>
        <p:txBody>
          <a:bodyPr>
            <a:noAutofit/>
          </a:bodyPr>
          <a:lstStyle/>
          <a:p>
            <a:pPr eaLnBrk="0" hangingPunct="0">
              <a:lnSpc>
                <a:spcPct val="130000"/>
              </a:lnSpc>
              <a:spcBef>
                <a:spcPct val="50000"/>
              </a:spcBef>
              <a:defRPr/>
            </a:pPr>
            <a:r>
              <a:rPr lang="en-GB" sz="2000" b="1" dirty="0">
                <a:latin typeface="+mn-lt"/>
                <a:ea typeface="+mn-ea"/>
                <a:cs typeface="Arial" pitchFamily="34" charset="0"/>
              </a:rPr>
              <a:t>When intrinsic abilities to remain upright cannot cope with extrinsic risk factors</a:t>
            </a:r>
          </a:p>
          <a:p>
            <a:pPr eaLnBrk="0" hangingPunct="0">
              <a:lnSpc>
                <a:spcPct val="130000"/>
              </a:lnSpc>
              <a:spcBef>
                <a:spcPct val="50000"/>
              </a:spcBef>
              <a:defRPr/>
            </a:pPr>
            <a:r>
              <a:rPr lang="en-GB" sz="2000" dirty="0">
                <a:latin typeface="+mn-lt"/>
                <a:ea typeface="+mn-ea"/>
                <a:cs typeface="Arial" pitchFamily="34" charset="0"/>
              </a:rPr>
              <a:t>Nervous system, reaction times and gait speed slows</a:t>
            </a:r>
          </a:p>
          <a:p>
            <a:pPr eaLnBrk="0" hangingPunct="0">
              <a:lnSpc>
                <a:spcPct val="130000"/>
              </a:lnSpc>
              <a:spcBef>
                <a:spcPct val="50000"/>
              </a:spcBef>
              <a:defRPr/>
            </a:pPr>
            <a:r>
              <a:rPr lang="en-GB" sz="2000" dirty="0">
                <a:latin typeface="+mn-lt"/>
                <a:ea typeface="+mn-ea"/>
                <a:cs typeface="Arial" pitchFamily="34" charset="0"/>
              </a:rPr>
              <a:t>Balance and strength deteriorates</a:t>
            </a:r>
          </a:p>
          <a:p>
            <a:endParaRPr lang="en-US" sz="2000" dirty="0"/>
          </a:p>
        </p:txBody>
      </p:sp>
      <p:pic>
        <p:nvPicPr>
          <p:cNvPr id="4" name="Picture 4" descr="00005575">
            <a:extLst>
              <a:ext uri="{FF2B5EF4-FFF2-40B4-BE49-F238E27FC236}">
                <a16:creationId xmlns:a16="http://schemas.microsoft.com/office/drawing/2014/main" id="{9A520F98-1936-F19D-61CC-0FD02A16C98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14073054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7DD0F0-769B-BCA4-4E5E-2BB604F48E25}"/>
              </a:ext>
            </a:extLst>
          </p:cNvPr>
          <p:cNvSpPr>
            <a:spLocks noGrp="1"/>
          </p:cNvSpPr>
          <p:nvPr>
            <p:ph type="title"/>
          </p:nvPr>
        </p:nvSpPr>
        <p:spPr>
          <a:xfrm>
            <a:off x="313135" y="600891"/>
            <a:ext cx="3606402" cy="1563923"/>
          </a:xfrm>
        </p:spPr>
        <p:txBody>
          <a:bodyPr anchor="t">
            <a:normAutofit/>
          </a:bodyPr>
          <a:lstStyle/>
          <a:p>
            <a:r>
              <a:rPr lang="en-US" sz="3600" dirty="0">
                <a:solidFill>
                  <a:schemeClr val="bg1"/>
                </a:solidFill>
              </a:rPr>
              <a:t>What can you do better tomorrow?</a:t>
            </a:r>
          </a:p>
        </p:txBody>
      </p:sp>
      <p:sp>
        <p:nvSpPr>
          <p:cNvPr id="3" name="Content Placeholder 2">
            <a:extLst>
              <a:ext uri="{FF2B5EF4-FFF2-40B4-BE49-F238E27FC236}">
                <a16:creationId xmlns:a16="http://schemas.microsoft.com/office/drawing/2014/main" id="{6075EA49-3527-09C1-EE60-2AB1CEDCB016}"/>
              </a:ext>
            </a:extLst>
          </p:cNvPr>
          <p:cNvSpPr>
            <a:spLocks noGrp="1"/>
          </p:cNvSpPr>
          <p:nvPr>
            <p:ph idx="1"/>
          </p:nvPr>
        </p:nvSpPr>
        <p:spPr>
          <a:xfrm>
            <a:off x="313135" y="2164814"/>
            <a:ext cx="3945731" cy="2862288"/>
          </a:xfrm>
        </p:spPr>
        <p:txBody>
          <a:bodyPr>
            <a:noAutofit/>
          </a:bodyPr>
          <a:lstStyle/>
          <a:p>
            <a:r>
              <a:rPr lang="en-US" sz="2000" dirty="0">
                <a:solidFill>
                  <a:schemeClr val="bg1">
                    <a:alpha val="80000"/>
                  </a:schemeClr>
                </a:solidFill>
              </a:rPr>
              <a:t>Be aware </a:t>
            </a:r>
          </a:p>
          <a:p>
            <a:r>
              <a:rPr lang="en-US" sz="2000" dirty="0">
                <a:solidFill>
                  <a:schemeClr val="bg1">
                    <a:alpha val="80000"/>
                  </a:schemeClr>
                </a:solidFill>
              </a:rPr>
              <a:t>Put posters up</a:t>
            </a:r>
          </a:p>
          <a:p>
            <a:r>
              <a:rPr lang="en-US" sz="2000" dirty="0">
                <a:solidFill>
                  <a:schemeClr val="bg1">
                    <a:alpha val="80000"/>
                  </a:schemeClr>
                </a:solidFill>
              </a:rPr>
              <a:t>Print out info on local falls services</a:t>
            </a:r>
          </a:p>
          <a:p>
            <a:r>
              <a:rPr lang="en-US" sz="2000" dirty="0">
                <a:solidFill>
                  <a:schemeClr val="bg1">
                    <a:alpha val="80000"/>
                  </a:schemeClr>
                </a:solidFill>
              </a:rPr>
              <a:t>Watch people walk in</a:t>
            </a:r>
          </a:p>
          <a:p>
            <a:r>
              <a:rPr lang="en-US" sz="2000" dirty="0">
                <a:solidFill>
                  <a:schemeClr val="bg1">
                    <a:alpha val="80000"/>
                  </a:schemeClr>
                </a:solidFill>
              </a:rPr>
              <a:t>Ask about falls</a:t>
            </a:r>
          </a:p>
          <a:p>
            <a:r>
              <a:rPr lang="en-US" sz="2000" dirty="0">
                <a:solidFill>
                  <a:schemeClr val="bg1">
                    <a:alpha val="80000"/>
                  </a:schemeClr>
                </a:solidFill>
              </a:rPr>
              <a:t>Promote physical activity </a:t>
            </a:r>
          </a:p>
          <a:p>
            <a:r>
              <a:rPr lang="en-US" sz="2000" dirty="0">
                <a:solidFill>
                  <a:schemeClr val="bg1">
                    <a:alpha val="80000"/>
                  </a:schemeClr>
                </a:solidFill>
              </a:rPr>
              <a:t>Refer / recommend to attend Falls Clinic</a:t>
            </a:r>
          </a:p>
          <a:p>
            <a:r>
              <a:rPr lang="en-US" sz="2000" dirty="0">
                <a:solidFill>
                  <a:schemeClr val="bg1">
                    <a:alpha val="80000"/>
                  </a:schemeClr>
                </a:solidFill>
              </a:rPr>
              <a:t>Refer / recommend to do strength and balance exercise</a:t>
            </a:r>
          </a:p>
        </p:txBody>
      </p:sp>
      <p:pic>
        <p:nvPicPr>
          <p:cNvPr id="10242" name="Picture 2" descr="How Do Our Eyes Impact Our Sense of Balance? | The Neuro Visual Center of  New York">
            <a:extLst>
              <a:ext uri="{FF2B5EF4-FFF2-40B4-BE49-F238E27FC236}">
                <a16:creationId xmlns:a16="http://schemas.microsoft.com/office/drawing/2014/main" id="{3002626F-6321-4480-ED4F-FC3844F2385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4572000" y="841375"/>
            <a:ext cx="3945731" cy="464502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10249" name="Group 10248">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0250" name="Freeform: Shape 10249">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51" name="Freeform: Shape 10250">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E7BB03AA-C43D-9A3C-F2A9-79B3BDBF4F72}"/>
              </a:ext>
            </a:extLst>
          </p:cNvPr>
          <p:cNvSpPr txBox="1"/>
          <p:nvPr/>
        </p:nvSpPr>
        <p:spPr>
          <a:xfrm>
            <a:off x="4572000" y="5760266"/>
            <a:ext cx="4062549" cy="954107"/>
          </a:xfrm>
          <a:prstGeom prst="rect">
            <a:avLst/>
          </a:prstGeom>
          <a:noFill/>
        </p:spPr>
        <p:txBody>
          <a:bodyPr wrap="square" rtlCol="0">
            <a:spAutoFit/>
          </a:bodyPr>
          <a:lstStyle/>
          <a:p>
            <a:r>
              <a:rPr lang="en-US" sz="2800" dirty="0">
                <a:solidFill>
                  <a:schemeClr val="bg1"/>
                </a:solidFill>
              </a:rPr>
              <a:t>THANK YOU </a:t>
            </a:r>
          </a:p>
          <a:p>
            <a:r>
              <a:rPr lang="en-US" sz="2800" dirty="0" err="1">
                <a:solidFill>
                  <a:schemeClr val="bg1"/>
                </a:solidFill>
              </a:rPr>
              <a:t>dawn.skelton@gcu.ac.uk</a:t>
            </a:r>
            <a:endParaRPr lang="en-US" sz="2800" dirty="0">
              <a:solidFill>
                <a:schemeClr val="bg1"/>
              </a:solidFill>
            </a:endParaRPr>
          </a:p>
        </p:txBody>
      </p:sp>
    </p:spTree>
    <p:extLst>
      <p:ext uri="{BB962C8B-B14F-4D97-AF65-F5344CB8AC3E}">
        <p14:creationId xmlns:p14="http://schemas.microsoft.com/office/powerpoint/2010/main" val="3672910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271868" y="390750"/>
            <a:ext cx="7666306" cy="583406"/>
          </a:xfrm>
        </p:spPr>
        <p:txBody>
          <a:bodyPr>
            <a:normAutofit fontScale="90000"/>
          </a:bodyPr>
          <a:lstStyle/>
          <a:p>
            <a:r>
              <a:rPr lang="en-GB" dirty="0"/>
              <a:t>Sedentary</a:t>
            </a:r>
            <a:r>
              <a:rPr lang="en-GB" sz="3000" b="1" dirty="0">
                <a:latin typeface="Calibri" charset="0"/>
              </a:rPr>
              <a:t> </a:t>
            </a:r>
            <a:r>
              <a:rPr lang="en-GB" dirty="0"/>
              <a:t>behaviour health risks</a:t>
            </a:r>
          </a:p>
        </p:txBody>
      </p:sp>
      <p:sp>
        <p:nvSpPr>
          <p:cNvPr id="24578" name="Content Placeholder 2"/>
          <p:cNvSpPr>
            <a:spLocks noGrp="1"/>
          </p:cNvSpPr>
          <p:nvPr>
            <p:ph idx="1"/>
          </p:nvPr>
        </p:nvSpPr>
        <p:spPr>
          <a:xfrm>
            <a:off x="228268" y="1444343"/>
            <a:ext cx="8713788" cy="3969314"/>
          </a:xfrm>
        </p:spPr>
        <p:txBody>
          <a:bodyPr>
            <a:normAutofit/>
          </a:bodyPr>
          <a:lstStyle/>
          <a:p>
            <a:pPr marL="0" indent="0">
              <a:lnSpc>
                <a:spcPct val="100000"/>
              </a:lnSpc>
              <a:buNone/>
            </a:pPr>
            <a:r>
              <a:rPr lang="en-GB" sz="2000" dirty="0">
                <a:cs typeface="Verdana" charset="0"/>
              </a:rPr>
              <a:t>In older adults (&gt;60 years old), sedentary behaviour is significantly associated with:</a:t>
            </a:r>
          </a:p>
          <a:p>
            <a:pPr marL="0" indent="0">
              <a:buNone/>
            </a:pPr>
            <a:endParaRPr lang="en-GB" sz="1800" dirty="0">
              <a:cs typeface="Verdana" charset="0"/>
            </a:endParaRPr>
          </a:p>
          <a:p>
            <a:pPr marL="0" indent="0">
              <a:buNone/>
            </a:pPr>
            <a:endParaRPr lang="en-GB" sz="1800" dirty="0">
              <a:cs typeface="Verdana" charset="0"/>
            </a:endParaRPr>
          </a:p>
          <a:p>
            <a:pPr marL="0" indent="0">
              <a:buNone/>
            </a:pPr>
            <a:endParaRPr lang="en-GB" sz="1800" dirty="0">
              <a:cs typeface="Verdana" charset="0"/>
            </a:endParaRPr>
          </a:p>
          <a:p>
            <a:pPr marL="0" indent="0">
              <a:buNone/>
            </a:pPr>
            <a:endParaRPr lang="en-GB" sz="1800" dirty="0">
              <a:cs typeface="Verdana" charset="0"/>
            </a:endParaRPr>
          </a:p>
          <a:p>
            <a:pPr marL="0" indent="0">
              <a:buNone/>
            </a:pPr>
            <a:endParaRPr lang="en-GB" sz="1800" dirty="0">
              <a:cs typeface="Verdana" charset="0"/>
            </a:endParaRPr>
          </a:p>
          <a:p>
            <a:pPr marL="0" indent="0">
              <a:buNone/>
            </a:pPr>
            <a:endParaRPr lang="en-GB" sz="1800" dirty="0">
              <a:cs typeface="Verdana" charset="0"/>
            </a:endParaRPr>
          </a:p>
        </p:txBody>
      </p:sp>
      <p:pic>
        <p:nvPicPr>
          <p:cNvPr id="24579" name="Picture 3" descr="C:\Users\Lainey\Dropbox\MRC Website Info\Project Logo\MRC Seniors USP Logo Purpl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31072" y="5873838"/>
            <a:ext cx="2555909" cy="768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271867" y="2574679"/>
            <a:ext cx="4412321" cy="306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Aft>
                <a:spcPts val="450"/>
              </a:spcAft>
              <a:buFont typeface="Arial" charset="0"/>
              <a:buChar char="•"/>
            </a:pPr>
            <a:r>
              <a:rPr lang="en-GB" dirty="0">
                <a:latin typeface="+mn-lt"/>
              </a:rPr>
              <a:t>Higher plasma glucose</a:t>
            </a:r>
          </a:p>
          <a:p>
            <a:pPr eaLnBrk="1" hangingPunct="1">
              <a:spcAft>
                <a:spcPts val="450"/>
              </a:spcAft>
              <a:buFont typeface="Arial" charset="0"/>
              <a:buChar char="•"/>
            </a:pPr>
            <a:r>
              <a:rPr lang="en-GB" dirty="0">
                <a:latin typeface="+mn-lt"/>
              </a:rPr>
              <a:t>Higher BMI and </a:t>
            </a:r>
            <a:r>
              <a:rPr lang="en-GB" dirty="0" err="1">
                <a:latin typeface="+mn-lt"/>
              </a:rPr>
              <a:t>waist:hip</a:t>
            </a:r>
            <a:r>
              <a:rPr lang="en-GB" dirty="0">
                <a:latin typeface="+mn-lt"/>
              </a:rPr>
              <a:t> ratio</a:t>
            </a:r>
          </a:p>
          <a:p>
            <a:pPr eaLnBrk="1" hangingPunct="1">
              <a:spcAft>
                <a:spcPts val="450"/>
              </a:spcAft>
              <a:buFont typeface="Arial" charset="0"/>
              <a:buChar char="•"/>
            </a:pPr>
            <a:r>
              <a:rPr lang="en-GB" dirty="0">
                <a:latin typeface="+mn-lt"/>
              </a:rPr>
              <a:t>Higher cholesterol</a:t>
            </a:r>
          </a:p>
          <a:p>
            <a:pPr eaLnBrk="1" hangingPunct="1">
              <a:spcAft>
                <a:spcPts val="450"/>
              </a:spcAft>
              <a:buFont typeface="Arial" charset="0"/>
              <a:buChar char="•"/>
            </a:pPr>
            <a:r>
              <a:rPr lang="en-GB" dirty="0">
                <a:solidFill>
                  <a:srgbClr val="7030A0"/>
                </a:solidFill>
                <a:latin typeface="+mn-lt"/>
              </a:rPr>
              <a:t>Reduced muscle strength</a:t>
            </a:r>
          </a:p>
          <a:p>
            <a:pPr eaLnBrk="1" hangingPunct="1">
              <a:spcAft>
                <a:spcPts val="450"/>
              </a:spcAft>
              <a:buFont typeface="Arial" charset="0"/>
              <a:buChar char="•"/>
            </a:pPr>
            <a:r>
              <a:rPr lang="en-GB" dirty="0">
                <a:solidFill>
                  <a:srgbClr val="7030A0"/>
                </a:solidFill>
                <a:latin typeface="+mn-lt"/>
              </a:rPr>
              <a:t>Reduced bone density</a:t>
            </a:r>
          </a:p>
          <a:p>
            <a:pPr eaLnBrk="1" hangingPunct="1">
              <a:spcAft>
                <a:spcPts val="450"/>
              </a:spcAft>
              <a:buFont typeface="Arial" charset="0"/>
              <a:buChar char="•"/>
            </a:pPr>
            <a:r>
              <a:rPr lang="en-GB" dirty="0">
                <a:solidFill>
                  <a:srgbClr val="7030A0"/>
                </a:solidFill>
                <a:latin typeface="+mn-lt"/>
              </a:rPr>
              <a:t>Increased frailty</a:t>
            </a:r>
          </a:p>
          <a:p>
            <a:pPr eaLnBrk="1" hangingPunct="1">
              <a:spcAft>
                <a:spcPts val="450"/>
              </a:spcAft>
              <a:buFont typeface="Arial" charset="0"/>
              <a:buChar char="•"/>
            </a:pPr>
            <a:r>
              <a:rPr lang="en-GB" dirty="0">
                <a:solidFill>
                  <a:srgbClr val="7030A0"/>
                </a:solidFill>
                <a:latin typeface="+mn-lt"/>
              </a:rPr>
              <a:t>Increased falls </a:t>
            </a:r>
          </a:p>
        </p:txBody>
      </p:sp>
      <p:sp>
        <p:nvSpPr>
          <p:cNvPr id="24581" name="TextBox 5"/>
          <p:cNvSpPr txBox="1">
            <a:spLocks noChangeArrowheads="1"/>
          </p:cNvSpPr>
          <p:nvPr/>
        </p:nvSpPr>
        <p:spPr bwMode="auto">
          <a:xfrm>
            <a:off x="271868" y="5882934"/>
            <a:ext cx="622058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600" i="1" dirty="0"/>
              <a:t>Copeland, Dogra (2017) Brit J Sports Med, </a:t>
            </a:r>
            <a:r>
              <a:rPr lang="en-GB" sz="1600" i="1" dirty="0" err="1"/>
              <a:t>Gennuso</a:t>
            </a:r>
            <a:r>
              <a:rPr lang="en-GB" sz="1600" i="1" dirty="0"/>
              <a:t> (2013) Med Sci Sports </a:t>
            </a:r>
            <a:r>
              <a:rPr lang="en-GB" sz="1600" i="1" dirty="0" err="1"/>
              <a:t>Exerc</a:t>
            </a:r>
            <a:r>
              <a:rPr lang="en-GB" sz="1600" i="1" dirty="0"/>
              <a:t>.; Skelton (2001) Age Ageing; </a:t>
            </a:r>
            <a:r>
              <a:rPr lang="en-GB" sz="1600" i="1" dirty="0" err="1"/>
              <a:t>Chastin</a:t>
            </a:r>
            <a:r>
              <a:rPr lang="en-GB" sz="1600" i="1" dirty="0"/>
              <a:t> (2014) Bone; Rosenberg (2021) JAGS</a:t>
            </a:r>
          </a:p>
        </p:txBody>
      </p:sp>
      <p:pic>
        <p:nvPicPr>
          <p:cNvPr id="2458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99295" y="1915682"/>
            <a:ext cx="4244705" cy="2406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DFC4C86B-656E-D141-9F07-748F57335427}"/>
              </a:ext>
            </a:extLst>
          </p:cNvPr>
          <p:cNvSpPr/>
          <p:nvPr/>
        </p:nvSpPr>
        <p:spPr>
          <a:xfrm>
            <a:off x="6791253" y="3289256"/>
            <a:ext cx="2293841" cy="2354491"/>
          </a:xfrm>
          <a:prstGeom prst="rect">
            <a:avLst/>
          </a:prstGeom>
          <a:solidFill>
            <a:srgbClr val="7030A0"/>
          </a:solidFill>
          <a:ln>
            <a:solidFill>
              <a:schemeClr val="bg1"/>
            </a:solidFill>
          </a:ln>
        </p:spPr>
        <p:txBody>
          <a:bodyPr wrap="square">
            <a:spAutoFit/>
          </a:bodyPr>
          <a:lstStyle/>
          <a:p>
            <a:pPr algn="ctr"/>
            <a:r>
              <a:rPr lang="en-US" sz="2100" dirty="0">
                <a:solidFill>
                  <a:schemeClr val="bg1"/>
                </a:solidFill>
                <a:latin typeface="Calibri" panose="020F0502020204030204" pitchFamily="34" charset="0"/>
                <a:cs typeface="Calibri" panose="020F0502020204030204" pitchFamily="34" charset="0"/>
              </a:rPr>
              <a:t>Those with highest quartile of sedentary behaviour had a 26% higher risk of falling relative to the lowest quartile</a:t>
            </a:r>
          </a:p>
        </p:txBody>
      </p:sp>
    </p:spTree>
    <p:extLst>
      <p:ext uri="{BB962C8B-B14F-4D97-AF65-F5344CB8AC3E}">
        <p14:creationId xmlns:p14="http://schemas.microsoft.com/office/powerpoint/2010/main" val="2396042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1835</TotalTime>
  <Words>4510</Words>
  <Application>Microsoft Macintosh PowerPoint</Application>
  <PresentationFormat>On-screen Show (4:3)</PresentationFormat>
  <Paragraphs>610</Paragraphs>
  <Slides>80</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80</vt:i4>
      </vt:variant>
    </vt:vector>
  </HeadingPairs>
  <TitlesOfParts>
    <vt:vector size="92" baseType="lpstr">
      <vt:lpstr>Arial</vt:lpstr>
      <vt:lpstr>Avenir Next LT Pro</vt:lpstr>
      <vt:lpstr>Calibri</vt:lpstr>
      <vt:lpstr>Calibri Light</vt:lpstr>
      <vt:lpstr>Courier New</vt:lpstr>
      <vt:lpstr>fsingrid</vt:lpstr>
      <vt:lpstr>Lucida Sans</vt:lpstr>
      <vt:lpstr>system-ui</vt:lpstr>
      <vt:lpstr>Tw Cen MT</vt:lpstr>
      <vt:lpstr>Verdana</vt:lpstr>
      <vt:lpstr>Wingdings</vt:lpstr>
      <vt:lpstr>Office Theme</vt:lpstr>
      <vt:lpstr>Falls &amp; Vision:  More than meets the eye!</vt:lpstr>
      <vt:lpstr>This afternoon…</vt:lpstr>
      <vt:lpstr>How big a problem are falls?</vt:lpstr>
      <vt:lpstr>Falls in Scotland</vt:lpstr>
      <vt:lpstr>Costs of falls</vt:lpstr>
      <vt:lpstr>Covid-19 and social restrictions</vt:lpstr>
      <vt:lpstr>The cost of reduced incidental activity</vt:lpstr>
      <vt:lpstr>Trippers or fallers?</vt:lpstr>
      <vt:lpstr>Sedentary behaviour health risks</vt:lpstr>
      <vt:lpstr>How is vision implicated in falls?</vt:lpstr>
      <vt:lpstr>Stability and Balance</vt:lpstr>
      <vt:lpstr>Visual Impairment and Falls</vt:lpstr>
      <vt:lpstr>BSc Dissertation – Welsh 2011</vt:lpstr>
      <vt:lpstr>Unilateral vs bilateral VI and falls</vt:lpstr>
      <vt:lpstr>Dual sensory loss and where you live</vt:lpstr>
      <vt:lpstr>Dual Sensory Loss</vt:lpstr>
      <vt:lpstr>Fear of falling with AMD</vt:lpstr>
      <vt:lpstr>Missing that step</vt:lpstr>
      <vt:lpstr>PowerPoint Presentation</vt:lpstr>
      <vt:lpstr>Knowing where to cross</vt:lpstr>
      <vt:lpstr>Dizziness</vt:lpstr>
      <vt:lpstr>PowerPoint Presentation</vt:lpstr>
      <vt:lpstr>PowerPoint Presentation</vt:lpstr>
      <vt:lpstr>PowerPoint Presentation</vt:lpstr>
      <vt:lpstr>PowerPoint Presentation</vt:lpstr>
      <vt:lpstr>PowerPoint Presentation</vt:lpstr>
      <vt:lpstr>Multi-focal and Bi-focal glasses</vt:lpstr>
      <vt:lpstr>Physical activity in those with glaucoma</vt:lpstr>
      <vt:lpstr>Fear = restriction in activity</vt:lpstr>
      <vt:lpstr>BSc Dissertation – Welsh 2011</vt:lpstr>
      <vt:lpstr>Spiral of inactivity</vt:lpstr>
      <vt:lpstr>Views about falls</vt:lpstr>
      <vt:lpstr>Views about falls</vt:lpstr>
      <vt:lpstr>Can we prevent falls?</vt:lpstr>
      <vt:lpstr>What works to reduce falls?</vt:lpstr>
      <vt:lpstr>Multifactorial Interventions for reducing falls</vt:lpstr>
      <vt:lpstr>Exercise interventions for reducing falls </vt:lpstr>
      <vt:lpstr>PowerPoint Presentation</vt:lpstr>
      <vt:lpstr>The evidence….. What works best?</vt:lpstr>
      <vt:lpstr>BUT - Not all physical activity is the same…</vt:lpstr>
      <vt:lpstr>Can we prevent falls in people with visual impairment?</vt:lpstr>
      <vt:lpstr>PowerPoint Presentation</vt:lpstr>
      <vt:lpstr>Take action - Guidelines </vt:lpstr>
      <vt:lpstr>In a Falls Clinic</vt:lpstr>
      <vt:lpstr>PowerPoint Presentation</vt:lpstr>
      <vt:lpstr>PowerPoint Presentation</vt:lpstr>
      <vt:lpstr>PowerPoint Presentation</vt:lpstr>
      <vt:lpstr>Take action - Guidelines </vt:lpstr>
      <vt:lpstr>Cataract Surgery expedited</vt:lpstr>
      <vt:lpstr>Cataract Surgery 1st and 2nd eye</vt:lpstr>
      <vt:lpstr>New glasses?</vt:lpstr>
      <vt:lpstr>Changing multifocals back to single lens glasses?</vt:lpstr>
      <vt:lpstr>Vision intervention as a component in a multi-component falls intervention</vt:lpstr>
      <vt:lpstr>Intervention for VIP older people</vt:lpstr>
      <vt:lpstr>Challenges</vt:lpstr>
      <vt:lpstr>Facilitators</vt:lpstr>
      <vt:lpstr>VIP2UK </vt:lpstr>
      <vt:lpstr>Lessons learned in VIP2UK</vt:lpstr>
      <vt:lpstr>Barriers to home safety interventions</vt:lpstr>
      <vt:lpstr>Barriers to home exercise interventions</vt:lpstr>
      <vt:lpstr>Enablers to home safety interventions</vt:lpstr>
      <vt:lpstr>Enablers to home exercise interventions</vt:lpstr>
      <vt:lpstr>PowerPoint Presentation</vt:lpstr>
      <vt:lpstr>Views about group exercise</vt:lpstr>
      <vt:lpstr>Views about group exercise</vt:lpstr>
      <vt:lpstr>Adaptations to FaME delivery</vt:lpstr>
      <vt:lpstr>First steps</vt:lpstr>
      <vt:lpstr>They may need?</vt:lpstr>
      <vt:lpstr>They may need?</vt:lpstr>
      <vt:lpstr>They may need?</vt:lpstr>
      <vt:lpstr>Resources</vt:lpstr>
      <vt:lpstr>Community Falls Prevention Programme  </vt:lpstr>
      <vt:lpstr>PowerPoint Presentation</vt:lpstr>
      <vt:lpstr>Royal College of Optometrists</vt:lpstr>
      <vt:lpstr>PowerPoint Presentation</vt:lpstr>
      <vt:lpstr>System and Assurance Framework for Eye-health (SAFE)  The Clinical Council for Eye Health Commissioning (CCEHC) England   </vt:lpstr>
      <vt:lpstr>VISIBILE Resources</vt:lpstr>
      <vt:lpstr>NFPCG Posters</vt:lpstr>
      <vt:lpstr>NFPCG Deconditioning Resource Suite https://www.bgs.org.uk/resources/deconditioning-information-for-providers-of-services-for-older-people-and-the-public </vt:lpstr>
      <vt:lpstr>What can you do better tomorrow?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Falls &amp; Vision:  More than meets the eye!</dc:title>
  <dc:creator>Dawn Skelton</dc:creator>
  <cp:lastModifiedBy>Dawn Skelton</cp:lastModifiedBy>
  <cp:revision>88</cp:revision>
  <cp:lastPrinted>2022-09-04T16:29:56Z</cp:lastPrinted>
  <dcterms:created xsi:type="dcterms:W3CDTF">2022-09-03T10:20:22Z</dcterms:created>
  <dcterms:modified xsi:type="dcterms:W3CDTF">2022-09-04T17:05:00Z</dcterms:modified>
</cp:coreProperties>
</file>