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tiff" ContentType="image/tiff"/>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82"/>
  </p:notesMasterIdLst>
  <p:sldIdLst>
    <p:sldId id="256" r:id="rId2"/>
    <p:sldId id="257" r:id="rId3"/>
    <p:sldId id="258" r:id="rId4"/>
    <p:sldId id="273" r:id="rId5"/>
    <p:sldId id="274" r:id="rId6"/>
    <p:sldId id="1034" r:id="rId7"/>
    <p:sldId id="1033" r:id="rId8"/>
    <p:sldId id="275" r:id="rId9"/>
    <p:sldId id="326" r:id="rId10"/>
    <p:sldId id="259" r:id="rId11"/>
    <p:sldId id="280" r:id="rId12"/>
    <p:sldId id="278" r:id="rId13"/>
    <p:sldId id="279" r:id="rId14"/>
    <p:sldId id="1048" r:id="rId15"/>
    <p:sldId id="1049" r:id="rId16"/>
    <p:sldId id="1050" r:id="rId17"/>
    <p:sldId id="1052" r:id="rId18"/>
    <p:sldId id="263" r:id="rId19"/>
    <p:sldId id="618" r:id="rId20"/>
    <p:sldId id="276" r:id="rId21"/>
    <p:sldId id="264" r:id="rId22"/>
    <p:sldId id="266" r:id="rId23"/>
    <p:sldId id="267" r:id="rId24"/>
    <p:sldId id="268" r:id="rId25"/>
    <p:sldId id="281" r:id="rId26"/>
    <p:sldId id="617" r:id="rId27"/>
    <p:sldId id="282" r:id="rId28"/>
    <p:sldId id="1051" r:id="rId29"/>
    <p:sldId id="284" r:id="rId30"/>
    <p:sldId id="604" r:id="rId31"/>
    <p:sldId id="605" r:id="rId32"/>
    <p:sldId id="603" r:id="rId33"/>
    <p:sldId id="620" r:id="rId34"/>
    <p:sldId id="260" r:id="rId35"/>
    <p:sldId id="360" r:id="rId36"/>
    <p:sldId id="1045" r:id="rId37"/>
    <p:sldId id="335" r:id="rId38"/>
    <p:sldId id="1043" r:id="rId39"/>
    <p:sldId id="1044" r:id="rId40"/>
    <p:sldId id="1046" r:id="rId41"/>
    <p:sldId id="277" r:id="rId42"/>
    <p:sldId id="621" r:id="rId43"/>
    <p:sldId id="261" r:id="rId44"/>
    <p:sldId id="606" r:id="rId45"/>
    <p:sldId id="607" r:id="rId46"/>
    <p:sldId id="622" r:id="rId47"/>
    <p:sldId id="623" r:id="rId48"/>
    <p:sldId id="269" r:id="rId49"/>
    <p:sldId id="611" r:id="rId50"/>
    <p:sldId id="612" r:id="rId51"/>
    <p:sldId id="610" r:id="rId52"/>
    <p:sldId id="609" r:id="rId53"/>
    <p:sldId id="641" r:id="rId54"/>
    <p:sldId id="613" r:id="rId55"/>
    <p:sldId id="614" r:id="rId56"/>
    <p:sldId id="616" r:id="rId57"/>
    <p:sldId id="619" r:id="rId58"/>
    <p:sldId id="632" r:id="rId59"/>
    <p:sldId id="503" r:id="rId60"/>
    <p:sldId id="624" r:id="rId61"/>
    <p:sldId id="625" r:id="rId62"/>
    <p:sldId id="627" r:id="rId63"/>
    <p:sldId id="642" r:id="rId64"/>
    <p:sldId id="635" r:id="rId65"/>
    <p:sldId id="636" r:id="rId66"/>
    <p:sldId id="634" r:id="rId67"/>
    <p:sldId id="270" r:id="rId68"/>
    <p:sldId id="271" r:id="rId69"/>
    <p:sldId id="608" r:id="rId70"/>
    <p:sldId id="272" r:id="rId71"/>
    <p:sldId id="262" r:id="rId72"/>
    <p:sldId id="629" r:id="rId73"/>
    <p:sldId id="628" r:id="rId74"/>
    <p:sldId id="630" r:id="rId75"/>
    <p:sldId id="631" r:id="rId76"/>
    <p:sldId id="637" r:id="rId77"/>
    <p:sldId id="638" r:id="rId78"/>
    <p:sldId id="639" r:id="rId79"/>
    <p:sldId id="1047" r:id="rId80"/>
    <p:sldId id="265" r:id="rId81"/>
  </p:sldIdLst>
  <p:sldSz cx="9144000" cy="6858000" type="screen4x3"/>
  <p:notesSz cx="9144000" cy="6858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276"/>
    <p:restoredTop sz="95507"/>
  </p:normalViewPr>
  <p:slideViewPr>
    <p:cSldViewPr snapToGrid="0">
      <p:cViewPr varScale="1">
        <p:scale>
          <a:sx n="98" d="100"/>
          <a:sy n="98" d="100"/>
        </p:scale>
        <p:origin x="1392" y="20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viewProps" Target="viewProps.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61" Type="http://schemas.openxmlformats.org/officeDocument/2006/relationships/slide" Target="slides/slide60.xml"/><Relationship Id="rId82"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package" Target="../embeddings/Microsoft_Excel_Worksheet.xlsx"/></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doughnutChart>
        <c:varyColors val="1"/>
        <c:ser>
          <c:idx val="0"/>
          <c:order val="0"/>
          <c:tx>
            <c:strRef>
              <c:f>Sheet1!$B$1</c:f>
              <c:strCache>
                <c:ptCount val="1"/>
                <c:pt idx="0">
                  <c:v>Sales</c:v>
                </c:pt>
              </c:strCache>
            </c:strRef>
          </c:tx>
          <c:dPt>
            <c:idx val="0"/>
            <c:bubble3D val="0"/>
            <c:spPr>
              <a:solidFill>
                <a:schemeClr val="bg2"/>
              </a:solidFill>
              <a:ln w="19050">
                <a:solidFill>
                  <a:schemeClr val="bg2"/>
                </a:solidFill>
              </a:ln>
              <a:effectLst/>
            </c:spPr>
            <c:extLst>
              <c:ext xmlns:c16="http://schemas.microsoft.com/office/drawing/2014/chart" uri="{C3380CC4-5D6E-409C-BE32-E72D297353CC}">
                <c16:uniqueId val="{00000001-B96F-AE40-A481-D3EC3DD2C05E}"/>
              </c:ext>
            </c:extLst>
          </c:dPt>
          <c:dPt>
            <c:idx val="1"/>
            <c:bubble3D val="0"/>
            <c:spPr>
              <a:solidFill>
                <a:schemeClr val="bg1"/>
              </a:solidFill>
              <a:ln w="19050">
                <a:solidFill>
                  <a:schemeClr val="bg1">
                    <a:lumMod val="50000"/>
                  </a:schemeClr>
                </a:solidFill>
              </a:ln>
              <a:effectLst/>
            </c:spPr>
            <c:extLst>
              <c:ext xmlns:c16="http://schemas.microsoft.com/office/drawing/2014/chart" uri="{C3380CC4-5D6E-409C-BE32-E72D297353CC}">
                <c16:uniqueId val="{00000003-B96F-AE40-A481-D3EC3DD2C05E}"/>
              </c:ext>
            </c:extLst>
          </c:dPt>
          <c:dPt>
            <c:idx val="2"/>
            <c:bubble3D val="0"/>
            <c:spPr>
              <a:pattFill prst="pct50">
                <a:fgClr>
                  <a:prstClr val="black"/>
                </a:fgClr>
                <a:bgClr>
                  <a:prstClr val="white"/>
                </a:bgClr>
              </a:pattFill>
              <a:ln w="19050">
                <a:solidFill>
                  <a:prstClr val="black"/>
                </a:solidFill>
              </a:ln>
              <a:effectLst/>
            </c:spPr>
            <c:extLst>
              <c:ext xmlns:c16="http://schemas.microsoft.com/office/drawing/2014/chart" uri="{C3380CC4-5D6E-409C-BE32-E72D297353CC}">
                <c16:uniqueId val="{00000005-B96F-AE40-A481-D3EC3DD2C05E}"/>
              </c:ext>
            </c:extLst>
          </c:dPt>
          <c:dPt>
            <c:idx val="3"/>
            <c:bubble3D val="0"/>
            <c:spPr>
              <a:pattFill prst="pct75">
                <a:fgClr>
                  <a:prstClr val="black"/>
                </a:fgClr>
                <a:bgClr>
                  <a:prstClr val="white"/>
                </a:bgClr>
              </a:pattFill>
              <a:ln w="19050">
                <a:solidFill>
                  <a:prstClr val="black"/>
                </a:solidFill>
              </a:ln>
              <a:effectLst/>
            </c:spPr>
            <c:extLst>
              <c:ext xmlns:c16="http://schemas.microsoft.com/office/drawing/2014/chart" uri="{C3380CC4-5D6E-409C-BE32-E72D297353CC}">
                <c16:uniqueId val="{00000007-B96F-AE40-A481-D3EC3DD2C05E}"/>
              </c:ext>
            </c:extLst>
          </c:dPt>
          <c:cat>
            <c:strRef>
              <c:f>Sheet1!$A$2:$A$5</c:f>
              <c:strCache>
                <c:ptCount val="4"/>
                <c:pt idx="0">
                  <c:v>1st Qtr</c:v>
                </c:pt>
                <c:pt idx="1">
                  <c:v>2nd Qtr</c:v>
                </c:pt>
                <c:pt idx="2">
                  <c:v>3rd Qtr</c:v>
                </c:pt>
                <c:pt idx="3">
                  <c:v>4th Qtr</c:v>
                </c:pt>
              </c:strCache>
            </c:strRef>
          </c:cat>
          <c:val>
            <c:numRef>
              <c:f>Sheet1!$B$2:$B$5</c:f>
              <c:numCache>
                <c:formatCode>General</c:formatCode>
                <c:ptCount val="4"/>
                <c:pt idx="0">
                  <c:v>1.8</c:v>
                </c:pt>
                <c:pt idx="1">
                  <c:v>8.1999999999999993</c:v>
                </c:pt>
              </c:numCache>
            </c:numRef>
          </c:val>
          <c:extLst>
            <c:ext xmlns:c16="http://schemas.microsoft.com/office/drawing/2014/chart" uri="{C3380CC4-5D6E-409C-BE32-E72D297353CC}">
              <c16:uniqueId val="{00000008-B96F-AE40-A481-D3EC3DD2C05E}"/>
            </c:ext>
          </c:extLst>
        </c:ser>
        <c:dLbls>
          <c:showLegendKey val="0"/>
          <c:showVal val="0"/>
          <c:showCatName val="0"/>
          <c:showSerName val="0"/>
          <c:showPercent val="0"/>
          <c:showBubbleSize val="0"/>
          <c:showLeaderLines val="1"/>
        </c:dLbls>
        <c:firstSliceAng val="0"/>
        <c:holeSize val="69"/>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4">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
          <c:y val="0.30043275100192646"/>
          <c:w val="0.3857937205143"/>
          <c:h val="0.55866047701597243"/>
        </c:manualLayout>
      </c:layout>
      <c:doughnutChart>
        <c:varyColors val="1"/>
        <c:ser>
          <c:idx val="0"/>
          <c:order val="0"/>
          <c:tx>
            <c:strRef>
              <c:f>Sheet1!$B$1</c:f>
              <c:strCache>
                <c:ptCount val="1"/>
                <c:pt idx="0">
                  <c:v>Sales</c:v>
                </c:pt>
              </c:strCache>
            </c:strRef>
          </c:tx>
          <c:dPt>
            <c:idx val="0"/>
            <c:bubble3D val="0"/>
            <c:spPr>
              <a:solidFill>
                <a:srgbClr val="C00000"/>
              </a:solidFill>
              <a:ln w="19050">
                <a:solidFill>
                  <a:schemeClr val="tx1"/>
                </a:solidFill>
              </a:ln>
              <a:effectLst/>
            </c:spPr>
            <c:extLst>
              <c:ext xmlns:c16="http://schemas.microsoft.com/office/drawing/2014/chart" uri="{C3380CC4-5D6E-409C-BE32-E72D297353CC}">
                <c16:uniqueId val="{00000001-8604-0B4A-8466-AFB804EB1549}"/>
              </c:ext>
            </c:extLst>
          </c:dPt>
          <c:dPt>
            <c:idx val="1"/>
            <c:bubble3D val="0"/>
            <c:spPr>
              <a:solidFill>
                <a:schemeClr val="bg1"/>
              </a:solidFill>
              <a:ln w="19050">
                <a:solidFill>
                  <a:schemeClr val="bg1">
                    <a:lumMod val="50000"/>
                  </a:schemeClr>
                </a:solidFill>
              </a:ln>
              <a:effectLst/>
            </c:spPr>
            <c:extLst>
              <c:ext xmlns:c16="http://schemas.microsoft.com/office/drawing/2014/chart" uri="{C3380CC4-5D6E-409C-BE32-E72D297353CC}">
                <c16:uniqueId val="{00000003-8604-0B4A-8466-AFB804EB1549}"/>
              </c:ext>
            </c:extLst>
          </c:dPt>
          <c:dPt>
            <c:idx val="2"/>
            <c:bubble3D val="0"/>
            <c:spPr>
              <a:pattFill prst="pct50">
                <a:fgClr>
                  <a:prstClr val="black"/>
                </a:fgClr>
                <a:bgClr>
                  <a:prstClr val="white"/>
                </a:bgClr>
              </a:pattFill>
              <a:ln w="19050">
                <a:solidFill>
                  <a:prstClr val="black"/>
                </a:solidFill>
              </a:ln>
              <a:effectLst/>
            </c:spPr>
            <c:extLst>
              <c:ext xmlns:c16="http://schemas.microsoft.com/office/drawing/2014/chart" uri="{C3380CC4-5D6E-409C-BE32-E72D297353CC}">
                <c16:uniqueId val="{00000005-8604-0B4A-8466-AFB804EB1549}"/>
              </c:ext>
            </c:extLst>
          </c:dPt>
          <c:dPt>
            <c:idx val="3"/>
            <c:bubble3D val="0"/>
            <c:spPr>
              <a:pattFill prst="pct75">
                <a:fgClr>
                  <a:prstClr val="black"/>
                </a:fgClr>
                <a:bgClr>
                  <a:prstClr val="white"/>
                </a:bgClr>
              </a:pattFill>
              <a:ln w="19050">
                <a:solidFill>
                  <a:prstClr val="black"/>
                </a:solidFill>
              </a:ln>
              <a:effectLst/>
            </c:spPr>
            <c:extLst>
              <c:ext xmlns:c16="http://schemas.microsoft.com/office/drawing/2014/chart" uri="{C3380CC4-5D6E-409C-BE32-E72D297353CC}">
                <c16:uniqueId val="{00000007-8604-0B4A-8466-AFB804EB1549}"/>
              </c:ext>
            </c:extLst>
          </c:dPt>
          <c:cat>
            <c:strRef>
              <c:f>Sheet1!$A$2:$A$5</c:f>
              <c:strCache>
                <c:ptCount val="4"/>
                <c:pt idx="0">
                  <c:v>1st Qtr</c:v>
                </c:pt>
                <c:pt idx="1">
                  <c:v>2nd Qtr</c:v>
                </c:pt>
                <c:pt idx="2">
                  <c:v>3rd Qtr</c:v>
                </c:pt>
                <c:pt idx="3">
                  <c:v>4th Qtr</c:v>
                </c:pt>
              </c:strCache>
            </c:strRef>
          </c:cat>
          <c:val>
            <c:numRef>
              <c:f>Sheet1!$B$2:$B$5</c:f>
              <c:numCache>
                <c:formatCode>General</c:formatCode>
                <c:ptCount val="4"/>
                <c:pt idx="0">
                  <c:v>2.6</c:v>
                </c:pt>
                <c:pt idx="1">
                  <c:v>7.4</c:v>
                </c:pt>
              </c:numCache>
            </c:numRef>
          </c:val>
          <c:extLst>
            <c:ext xmlns:c16="http://schemas.microsoft.com/office/drawing/2014/chart" uri="{C3380CC4-5D6E-409C-BE32-E72D297353CC}">
              <c16:uniqueId val="{00000008-8604-0B4A-8466-AFB804EB1549}"/>
            </c:ext>
          </c:extLst>
        </c:ser>
        <c:dLbls>
          <c:showLegendKey val="0"/>
          <c:showVal val="0"/>
          <c:showCatName val="0"/>
          <c:showSerName val="0"/>
          <c:showPercent val="0"/>
          <c:showBubbleSize val="0"/>
          <c:showLeaderLines val="1"/>
        </c:dLbls>
        <c:firstSliceAng val="0"/>
        <c:holeSize val="69"/>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DB682BF-EE47-40FD-849B-695E3F6BA70F}" type="doc">
      <dgm:prSet loTypeId="urn:microsoft.com/office/officeart/2005/8/layout/default" loCatId="list" qsTypeId="urn:microsoft.com/office/officeart/2005/8/quickstyle/simple4" qsCatId="simple" csTypeId="urn:microsoft.com/office/officeart/2005/8/colors/colorful1" csCatId="colorful" phldr="1"/>
      <dgm:spPr/>
      <dgm:t>
        <a:bodyPr/>
        <a:lstStyle/>
        <a:p>
          <a:endParaRPr lang="en-US"/>
        </a:p>
      </dgm:t>
    </dgm:pt>
    <dgm:pt modelId="{7D97DBB9-5269-4D62-B4EC-0101EF4A540C}">
      <dgm:prSet/>
      <dgm:spPr/>
      <dgm:t>
        <a:bodyPr/>
        <a:lstStyle/>
        <a:p>
          <a:r>
            <a:rPr lang="en-GB" dirty="0"/>
            <a:t>Being old /not identifying </a:t>
          </a:r>
          <a:endParaRPr lang="en-US" dirty="0"/>
        </a:p>
      </dgm:t>
    </dgm:pt>
    <dgm:pt modelId="{7C036606-332A-42CE-B15D-826F195698C7}" type="parTrans" cxnId="{132C11AA-C6B2-4D44-BDD4-BBA9583CA26B}">
      <dgm:prSet/>
      <dgm:spPr/>
      <dgm:t>
        <a:bodyPr/>
        <a:lstStyle/>
        <a:p>
          <a:endParaRPr lang="en-US" sz="3600"/>
        </a:p>
      </dgm:t>
    </dgm:pt>
    <dgm:pt modelId="{376FF942-AF90-4CA9-B75D-CB47F4EC6A62}" type="sibTrans" cxnId="{132C11AA-C6B2-4D44-BDD4-BBA9583CA26B}">
      <dgm:prSet/>
      <dgm:spPr/>
      <dgm:t>
        <a:bodyPr/>
        <a:lstStyle/>
        <a:p>
          <a:endParaRPr lang="en-US"/>
        </a:p>
      </dgm:t>
    </dgm:pt>
    <dgm:pt modelId="{C36B6E0F-DF48-4A3E-B87B-529BE1F25CC8}">
      <dgm:prSet/>
      <dgm:spPr/>
      <dgm:t>
        <a:bodyPr/>
        <a:lstStyle/>
        <a:p>
          <a:r>
            <a:rPr lang="en-GB"/>
            <a:t>Highlights vulnerability </a:t>
          </a:r>
          <a:endParaRPr lang="en-US"/>
        </a:p>
      </dgm:t>
    </dgm:pt>
    <dgm:pt modelId="{A580D3EF-600A-4D3C-950A-22C194F1115E}" type="parTrans" cxnId="{4822DB90-C612-4C8B-8B96-C756AF40291B}">
      <dgm:prSet/>
      <dgm:spPr/>
      <dgm:t>
        <a:bodyPr/>
        <a:lstStyle/>
        <a:p>
          <a:endParaRPr lang="en-US" sz="3600"/>
        </a:p>
      </dgm:t>
    </dgm:pt>
    <dgm:pt modelId="{D793D012-5DDB-4D2F-BCDA-E0326FA041A4}" type="sibTrans" cxnId="{4822DB90-C612-4C8B-8B96-C756AF40291B}">
      <dgm:prSet/>
      <dgm:spPr/>
      <dgm:t>
        <a:bodyPr/>
        <a:lstStyle/>
        <a:p>
          <a:endParaRPr lang="en-US"/>
        </a:p>
      </dgm:t>
    </dgm:pt>
    <dgm:pt modelId="{266FAA6D-352E-4713-8C7F-737825A49377}">
      <dgm:prSet/>
      <dgm:spPr/>
      <dgm:t>
        <a:bodyPr/>
        <a:lstStyle/>
        <a:p>
          <a:r>
            <a:rPr lang="en-GB"/>
            <a:t>Lack of support to implement</a:t>
          </a:r>
          <a:endParaRPr lang="en-US"/>
        </a:p>
      </dgm:t>
    </dgm:pt>
    <dgm:pt modelId="{D479E2A8-9B79-411F-AE7B-B3658C45147F}" type="parTrans" cxnId="{2F82A521-9CB7-4F48-B143-2B71EFAB57B1}">
      <dgm:prSet/>
      <dgm:spPr/>
      <dgm:t>
        <a:bodyPr/>
        <a:lstStyle/>
        <a:p>
          <a:endParaRPr lang="en-US" sz="3600"/>
        </a:p>
      </dgm:t>
    </dgm:pt>
    <dgm:pt modelId="{F5001142-64BF-4338-AE28-95B69161290A}" type="sibTrans" cxnId="{2F82A521-9CB7-4F48-B143-2B71EFAB57B1}">
      <dgm:prSet/>
      <dgm:spPr/>
      <dgm:t>
        <a:bodyPr/>
        <a:lstStyle/>
        <a:p>
          <a:endParaRPr lang="en-US"/>
        </a:p>
      </dgm:t>
    </dgm:pt>
    <dgm:pt modelId="{BBFA21E8-1B0C-4833-BE16-82C6037CFF78}">
      <dgm:prSet/>
      <dgm:spPr/>
      <dgm:t>
        <a:bodyPr/>
        <a:lstStyle/>
        <a:p>
          <a:r>
            <a:rPr lang="en-GB"/>
            <a:t>No perceived / don’t believe at risk</a:t>
          </a:r>
          <a:endParaRPr lang="en-US"/>
        </a:p>
      </dgm:t>
    </dgm:pt>
    <dgm:pt modelId="{D2FBB99A-D149-466D-8718-0EC27A05F613}" type="parTrans" cxnId="{0F1EF4B3-7121-4773-8687-5E5FBFDDF2C4}">
      <dgm:prSet/>
      <dgm:spPr/>
      <dgm:t>
        <a:bodyPr/>
        <a:lstStyle/>
        <a:p>
          <a:endParaRPr lang="en-US" sz="3600"/>
        </a:p>
      </dgm:t>
    </dgm:pt>
    <dgm:pt modelId="{F57D82C7-8818-4D49-BE36-192BCF9F784D}" type="sibTrans" cxnId="{0F1EF4B3-7121-4773-8687-5E5FBFDDF2C4}">
      <dgm:prSet/>
      <dgm:spPr/>
      <dgm:t>
        <a:bodyPr/>
        <a:lstStyle/>
        <a:p>
          <a:endParaRPr lang="en-US"/>
        </a:p>
      </dgm:t>
    </dgm:pt>
    <dgm:pt modelId="{FC5486FB-E966-407C-86D2-AF121AC9BDDE}">
      <dgm:prSet/>
      <dgm:spPr/>
      <dgm:t>
        <a:bodyPr/>
        <a:lstStyle/>
        <a:p>
          <a:r>
            <a:rPr lang="en-GB"/>
            <a:t>No strangers in home </a:t>
          </a:r>
          <a:endParaRPr lang="en-US"/>
        </a:p>
      </dgm:t>
    </dgm:pt>
    <dgm:pt modelId="{DE4E1BD1-5FDE-423D-B4BB-BA36929FCC70}" type="parTrans" cxnId="{301EBF5C-7EF0-43AB-96F5-38772EEE7DA1}">
      <dgm:prSet/>
      <dgm:spPr/>
      <dgm:t>
        <a:bodyPr/>
        <a:lstStyle/>
        <a:p>
          <a:endParaRPr lang="en-US" sz="3600"/>
        </a:p>
      </dgm:t>
    </dgm:pt>
    <dgm:pt modelId="{34AB9B2A-7AA2-4B8D-BCE9-4A515DDBE538}" type="sibTrans" cxnId="{301EBF5C-7EF0-43AB-96F5-38772EEE7DA1}">
      <dgm:prSet/>
      <dgm:spPr/>
      <dgm:t>
        <a:bodyPr/>
        <a:lstStyle/>
        <a:p>
          <a:endParaRPr lang="en-US"/>
        </a:p>
      </dgm:t>
    </dgm:pt>
    <dgm:pt modelId="{FF29A169-134B-44C6-ABF1-BE193E7CEA75}">
      <dgm:prSet/>
      <dgm:spPr/>
      <dgm:t>
        <a:bodyPr/>
        <a:lstStyle/>
        <a:p>
          <a:r>
            <a:rPr lang="en-GB"/>
            <a:t>Perceived threat to independence </a:t>
          </a:r>
          <a:endParaRPr lang="en-US"/>
        </a:p>
      </dgm:t>
    </dgm:pt>
    <dgm:pt modelId="{65C23F7B-3CD6-41EE-B8B8-908054FF9F77}" type="parTrans" cxnId="{EF3BD341-3426-4BDF-BB87-5DC7660D73CB}">
      <dgm:prSet/>
      <dgm:spPr/>
      <dgm:t>
        <a:bodyPr/>
        <a:lstStyle/>
        <a:p>
          <a:endParaRPr lang="en-US" sz="3600"/>
        </a:p>
      </dgm:t>
    </dgm:pt>
    <dgm:pt modelId="{06F95456-1CA2-4E04-952A-36416AE26217}" type="sibTrans" cxnId="{EF3BD341-3426-4BDF-BB87-5DC7660D73CB}">
      <dgm:prSet/>
      <dgm:spPr/>
      <dgm:t>
        <a:bodyPr/>
        <a:lstStyle/>
        <a:p>
          <a:endParaRPr lang="en-US"/>
        </a:p>
      </dgm:t>
    </dgm:pt>
    <dgm:pt modelId="{77DF55FF-6E3D-40F3-A439-D146AF545CD6}">
      <dgm:prSet/>
      <dgm:spPr/>
      <dgm:t>
        <a:bodyPr/>
        <a:lstStyle/>
        <a:p>
          <a:r>
            <a:rPr lang="en-GB"/>
            <a:t>Professionals lack visual impairment awareness</a:t>
          </a:r>
          <a:endParaRPr lang="en-US"/>
        </a:p>
      </dgm:t>
    </dgm:pt>
    <dgm:pt modelId="{3CF69DFA-871C-413E-82BF-29CAE502E61D}" type="parTrans" cxnId="{FE4367AC-8ECB-40C8-8FAD-B729D5A664B6}">
      <dgm:prSet/>
      <dgm:spPr/>
      <dgm:t>
        <a:bodyPr/>
        <a:lstStyle/>
        <a:p>
          <a:endParaRPr lang="en-US" sz="3600"/>
        </a:p>
      </dgm:t>
    </dgm:pt>
    <dgm:pt modelId="{C1DDCB72-6CE8-4FF1-B79A-99BCE97F9ECC}" type="sibTrans" cxnId="{FE4367AC-8ECB-40C8-8FAD-B729D5A664B6}">
      <dgm:prSet/>
      <dgm:spPr/>
      <dgm:t>
        <a:bodyPr/>
        <a:lstStyle/>
        <a:p>
          <a:endParaRPr lang="en-US"/>
        </a:p>
      </dgm:t>
    </dgm:pt>
    <dgm:pt modelId="{2EEF5F36-1D5B-4962-A14A-A400D4A616DA}">
      <dgm:prSet/>
      <dgm:spPr/>
      <dgm:t>
        <a:bodyPr/>
        <a:lstStyle/>
        <a:p>
          <a:r>
            <a:rPr lang="en-GB"/>
            <a:t>Resistance to change</a:t>
          </a:r>
          <a:endParaRPr lang="en-US"/>
        </a:p>
      </dgm:t>
    </dgm:pt>
    <dgm:pt modelId="{DB0838FF-1AA5-4B94-93AF-C3740653D376}" type="parTrans" cxnId="{23D4ACA1-DE95-49A1-B74E-B4A4015D53E8}">
      <dgm:prSet/>
      <dgm:spPr/>
      <dgm:t>
        <a:bodyPr/>
        <a:lstStyle/>
        <a:p>
          <a:endParaRPr lang="en-US" sz="3600"/>
        </a:p>
      </dgm:t>
    </dgm:pt>
    <dgm:pt modelId="{A328736B-2CB0-4EE1-8A26-2F1508FDBDC1}" type="sibTrans" cxnId="{23D4ACA1-DE95-49A1-B74E-B4A4015D53E8}">
      <dgm:prSet/>
      <dgm:spPr/>
      <dgm:t>
        <a:bodyPr/>
        <a:lstStyle/>
        <a:p>
          <a:endParaRPr lang="en-US"/>
        </a:p>
      </dgm:t>
    </dgm:pt>
    <dgm:pt modelId="{AB05555B-6AC7-4548-98B0-60288C9DE517}">
      <dgm:prSet/>
      <dgm:spPr/>
      <dgm:t>
        <a:bodyPr/>
        <a:lstStyle/>
        <a:p>
          <a:r>
            <a:rPr lang="en-GB"/>
            <a:t>Too much of an effort</a:t>
          </a:r>
          <a:endParaRPr lang="en-US"/>
        </a:p>
      </dgm:t>
    </dgm:pt>
    <dgm:pt modelId="{7A1CBE33-B563-46A9-BF12-D53CDE754EFE}" type="parTrans" cxnId="{748578C8-1E0C-44D9-BAC1-1096980DCFB4}">
      <dgm:prSet/>
      <dgm:spPr/>
      <dgm:t>
        <a:bodyPr/>
        <a:lstStyle/>
        <a:p>
          <a:endParaRPr lang="en-US" sz="3600"/>
        </a:p>
      </dgm:t>
    </dgm:pt>
    <dgm:pt modelId="{B560B3C3-AB7E-43B3-8448-E72649610AAC}" type="sibTrans" cxnId="{748578C8-1E0C-44D9-BAC1-1096980DCFB4}">
      <dgm:prSet/>
      <dgm:spPr/>
      <dgm:t>
        <a:bodyPr/>
        <a:lstStyle/>
        <a:p>
          <a:endParaRPr lang="en-US"/>
        </a:p>
      </dgm:t>
    </dgm:pt>
    <dgm:pt modelId="{7CFDFE0E-8F01-3F41-B8AB-2CBDB39AA8D2}" type="pres">
      <dgm:prSet presAssocID="{0DB682BF-EE47-40FD-849B-695E3F6BA70F}" presName="diagram" presStyleCnt="0">
        <dgm:presLayoutVars>
          <dgm:dir/>
          <dgm:resizeHandles val="exact"/>
        </dgm:presLayoutVars>
      </dgm:prSet>
      <dgm:spPr/>
    </dgm:pt>
    <dgm:pt modelId="{6CB5A955-BC46-B745-A8C1-27012C93421F}" type="pres">
      <dgm:prSet presAssocID="{7D97DBB9-5269-4D62-B4EC-0101EF4A540C}" presName="node" presStyleLbl="node1" presStyleIdx="0" presStyleCnt="9">
        <dgm:presLayoutVars>
          <dgm:bulletEnabled val="1"/>
        </dgm:presLayoutVars>
      </dgm:prSet>
      <dgm:spPr/>
    </dgm:pt>
    <dgm:pt modelId="{9160C5BE-CA8F-E74C-9572-E7D628F0A3C6}" type="pres">
      <dgm:prSet presAssocID="{376FF942-AF90-4CA9-B75D-CB47F4EC6A62}" presName="sibTrans" presStyleCnt="0"/>
      <dgm:spPr/>
    </dgm:pt>
    <dgm:pt modelId="{24BE0B10-B3B2-3C41-992B-39552F9BA017}" type="pres">
      <dgm:prSet presAssocID="{C36B6E0F-DF48-4A3E-B87B-529BE1F25CC8}" presName="node" presStyleLbl="node1" presStyleIdx="1" presStyleCnt="9">
        <dgm:presLayoutVars>
          <dgm:bulletEnabled val="1"/>
        </dgm:presLayoutVars>
      </dgm:prSet>
      <dgm:spPr/>
    </dgm:pt>
    <dgm:pt modelId="{ED2274EB-3E4B-1D4C-B38F-F8A65016EC90}" type="pres">
      <dgm:prSet presAssocID="{D793D012-5DDB-4D2F-BCDA-E0326FA041A4}" presName="sibTrans" presStyleCnt="0"/>
      <dgm:spPr/>
    </dgm:pt>
    <dgm:pt modelId="{50A15CA0-5F17-DE41-A838-34E10EBDC9EE}" type="pres">
      <dgm:prSet presAssocID="{266FAA6D-352E-4713-8C7F-737825A49377}" presName="node" presStyleLbl="node1" presStyleIdx="2" presStyleCnt="9">
        <dgm:presLayoutVars>
          <dgm:bulletEnabled val="1"/>
        </dgm:presLayoutVars>
      </dgm:prSet>
      <dgm:spPr/>
    </dgm:pt>
    <dgm:pt modelId="{CFD53682-5844-274C-A003-9B543F2D5ABA}" type="pres">
      <dgm:prSet presAssocID="{F5001142-64BF-4338-AE28-95B69161290A}" presName="sibTrans" presStyleCnt="0"/>
      <dgm:spPr/>
    </dgm:pt>
    <dgm:pt modelId="{81BB7396-639E-CA4D-89EA-57C96259A711}" type="pres">
      <dgm:prSet presAssocID="{BBFA21E8-1B0C-4833-BE16-82C6037CFF78}" presName="node" presStyleLbl="node1" presStyleIdx="3" presStyleCnt="9">
        <dgm:presLayoutVars>
          <dgm:bulletEnabled val="1"/>
        </dgm:presLayoutVars>
      </dgm:prSet>
      <dgm:spPr/>
    </dgm:pt>
    <dgm:pt modelId="{0A531C7D-2DAB-E54C-8D43-5C1E46630F50}" type="pres">
      <dgm:prSet presAssocID="{F57D82C7-8818-4D49-BE36-192BCF9F784D}" presName="sibTrans" presStyleCnt="0"/>
      <dgm:spPr/>
    </dgm:pt>
    <dgm:pt modelId="{E61B2D82-7F57-4F4B-8FF0-DEBF31D7AA00}" type="pres">
      <dgm:prSet presAssocID="{FC5486FB-E966-407C-86D2-AF121AC9BDDE}" presName="node" presStyleLbl="node1" presStyleIdx="4" presStyleCnt="9">
        <dgm:presLayoutVars>
          <dgm:bulletEnabled val="1"/>
        </dgm:presLayoutVars>
      </dgm:prSet>
      <dgm:spPr/>
    </dgm:pt>
    <dgm:pt modelId="{19B74C4D-FD4A-6940-91A6-2E28A08A799A}" type="pres">
      <dgm:prSet presAssocID="{34AB9B2A-7AA2-4B8D-BCE9-4A515DDBE538}" presName="sibTrans" presStyleCnt="0"/>
      <dgm:spPr/>
    </dgm:pt>
    <dgm:pt modelId="{B866FFF3-E021-A840-86D9-AB43C2CA1C5F}" type="pres">
      <dgm:prSet presAssocID="{FF29A169-134B-44C6-ABF1-BE193E7CEA75}" presName="node" presStyleLbl="node1" presStyleIdx="5" presStyleCnt="9">
        <dgm:presLayoutVars>
          <dgm:bulletEnabled val="1"/>
        </dgm:presLayoutVars>
      </dgm:prSet>
      <dgm:spPr/>
    </dgm:pt>
    <dgm:pt modelId="{C5A07EE4-5CD5-B94A-B813-6D9005C19F51}" type="pres">
      <dgm:prSet presAssocID="{06F95456-1CA2-4E04-952A-36416AE26217}" presName="sibTrans" presStyleCnt="0"/>
      <dgm:spPr/>
    </dgm:pt>
    <dgm:pt modelId="{74DEA627-901F-B542-82CD-BA55FAD1C5DA}" type="pres">
      <dgm:prSet presAssocID="{77DF55FF-6E3D-40F3-A439-D146AF545CD6}" presName="node" presStyleLbl="node1" presStyleIdx="6" presStyleCnt="9">
        <dgm:presLayoutVars>
          <dgm:bulletEnabled val="1"/>
        </dgm:presLayoutVars>
      </dgm:prSet>
      <dgm:spPr/>
    </dgm:pt>
    <dgm:pt modelId="{BB80C899-6C4E-D44B-95EF-89AB7A7EF4B3}" type="pres">
      <dgm:prSet presAssocID="{C1DDCB72-6CE8-4FF1-B79A-99BCE97F9ECC}" presName="sibTrans" presStyleCnt="0"/>
      <dgm:spPr/>
    </dgm:pt>
    <dgm:pt modelId="{05D93EE4-11C9-744B-8BF5-8ED38829F2AC}" type="pres">
      <dgm:prSet presAssocID="{2EEF5F36-1D5B-4962-A14A-A400D4A616DA}" presName="node" presStyleLbl="node1" presStyleIdx="7" presStyleCnt="9">
        <dgm:presLayoutVars>
          <dgm:bulletEnabled val="1"/>
        </dgm:presLayoutVars>
      </dgm:prSet>
      <dgm:spPr/>
    </dgm:pt>
    <dgm:pt modelId="{B15A8569-85C6-A947-A74D-309150702D84}" type="pres">
      <dgm:prSet presAssocID="{A328736B-2CB0-4EE1-8A26-2F1508FDBDC1}" presName="sibTrans" presStyleCnt="0"/>
      <dgm:spPr/>
    </dgm:pt>
    <dgm:pt modelId="{54547D11-794C-0B4A-A100-BF9E97A8AFFF}" type="pres">
      <dgm:prSet presAssocID="{AB05555B-6AC7-4548-98B0-60288C9DE517}" presName="node" presStyleLbl="node1" presStyleIdx="8" presStyleCnt="9">
        <dgm:presLayoutVars>
          <dgm:bulletEnabled val="1"/>
        </dgm:presLayoutVars>
      </dgm:prSet>
      <dgm:spPr/>
    </dgm:pt>
  </dgm:ptLst>
  <dgm:cxnLst>
    <dgm:cxn modelId="{473D7902-6D7B-224C-88A1-CFAD31DB27A8}" type="presOf" srcId="{7D97DBB9-5269-4D62-B4EC-0101EF4A540C}" destId="{6CB5A955-BC46-B745-A8C1-27012C93421F}" srcOrd="0" destOrd="0" presId="urn:microsoft.com/office/officeart/2005/8/layout/default"/>
    <dgm:cxn modelId="{1ED4CA0E-F8CB-8146-9D38-D5B6F6236A53}" type="presOf" srcId="{0DB682BF-EE47-40FD-849B-695E3F6BA70F}" destId="{7CFDFE0E-8F01-3F41-B8AB-2CBDB39AA8D2}" srcOrd="0" destOrd="0" presId="urn:microsoft.com/office/officeart/2005/8/layout/default"/>
    <dgm:cxn modelId="{2F82A521-9CB7-4F48-B143-2B71EFAB57B1}" srcId="{0DB682BF-EE47-40FD-849B-695E3F6BA70F}" destId="{266FAA6D-352E-4713-8C7F-737825A49377}" srcOrd="2" destOrd="0" parTransId="{D479E2A8-9B79-411F-AE7B-B3658C45147F}" sibTransId="{F5001142-64BF-4338-AE28-95B69161290A}"/>
    <dgm:cxn modelId="{0BF71F24-44EF-5A4A-A444-6A03CBF764D8}" type="presOf" srcId="{77DF55FF-6E3D-40F3-A439-D146AF545CD6}" destId="{74DEA627-901F-B542-82CD-BA55FAD1C5DA}" srcOrd="0" destOrd="0" presId="urn:microsoft.com/office/officeart/2005/8/layout/default"/>
    <dgm:cxn modelId="{EE909731-5D63-9445-95F5-81506C721EF7}" type="presOf" srcId="{AB05555B-6AC7-4548-98B0-60288C9DE517}" destId="{54547D11-794C-0B4A-A100-BF9E97A8AFFF}" srcOrd="0" destOrd="0" presId="urn:microsoft.com/office/officeart/2005/8/layout/default"/>
    <dgm:cxn modelId="{EF3BD341-3426-4BDF-BB87-5DC7660D73CB}" srcId="{0DB682BF-EE47-40FD-849B-695E3F6BA70F}" destId="{FF29A169-134B-44C6-ABF1-BE193E7CEA75}" srcOrd="5" destOrd="0" parTransId="{65C23F7B-3CD6-41EE-B8B8-908054FF9F77}" sibTransId="{06F95456-1CA2-4E04-952A-36416AE26217}"/>
    <dgm:cxn modelId="{F1B3A45B-ABCD-0841-9CCA-5CE468EF37E1}" type="presOf" srcId="{FC5486FB-E966-407C-86D2-AF121AC9BDDE}" destId="{E61B2D82-7F57-4F4B-8FF0-DEBF31D7AA00}" srcOrd="0" destOrd="0" presId="urn:microsoft.com/office/officeart/2005/8/layout/default"/>
    <dgm:cxn modelId="{301EBF5C-7EF0-43AB-96F5-38772EEE7DA1}" srcId="{0DB682BF-EE47-40FD-849B-695E3F6BA70F}" destId="{FC5486FB-E966-407C-86D2-AF121AC9BDDE}" srcOrd="4" destOrd="0" parTransId="{DE4E1BD1-5FDE-423D-B4BB-BA36929FCC70}" sibTransId="{34AB9B2A-7AA2-4B8D-BCE9-4A515DDBE538}"/>
    <dgm:cxn modelId="{0D88756E-D7E9-8546-A395-60F7B55E132A}" type="presOf" srcId="{FF29A169-134B-44C6-ABF1-BE193E7CEA75}" destId="{B866FFF3-E021-A840-86D9-AB43C2CA1C5F}" srcOrd="0" destOrd="0" presId="urn:microsoft.com/office/officeart/2005/8/layout/default"/>
    <dgm:cxn modelId="{4822DB90-C612-4C8B-8B96-C756AF40291B}" srcId="{0DB682BF-EE47-40FD-849B-695E3F6BA70F}" destId="{C36B6E0F-DF48-4A3E-B87B-529BE1F25CC8}" srcOrd="1" destOrd="0" parTransId="{A580D3EF-600A-4D3C-950A-22C194F1115E}" sibTransId="{D793D012-5DDB-4D2F-BCDA-E0326FA041A4}"/>
    <dgm:cxn modelId="{23D4ACA1-DE95-49A1-B74E-B4A4015D53E8}" srcId="{0DB682BF-EE47-40FD-849B-695E3F6BA70F}" destId="{2EEF5F36-1D5B-4962-A14A-A400D4A616DA}" srcOrd="7" destOrd="0" parTransId="{DB0838FF-1AA5-4B94-93AF-C3740653D376}" sibTransId="{A328736B-2CB0-4EE1-8A26-2F1508FDBDC1}"/>
    <dgm:cxn modelId="{132C11AA-C6B2-4D44-BDD4-BBA9583CA26B}" srcId="{0DB682BF-EE47-40FD-849B-695E3F6BA70F}" destId="{7D97DBB9-5269-4D62-B4EC-0101EF4A540C}" srcOrd="0" destOrd="0" parTransId="{7C036606-332A-42CE-B15D-826F195698C7}" sibTransId="{376FF942-AF90-4CA9-B75D-CB47F4EC6A62}"/>
    <dgm:cxn modelId="{FE4367AC-8ECB-40C8-8FAD-B729D5A664B6}" srcId="{0DB682BF-EE47-40FD-849B-695E3F6BA70F}" destId="{77DF55FF-6E3D-40F3-A439-D146AF545CD6}" srcOrd="6" destOrd="0" parTransId="{3CF69DFA-871C-413E-82BF-29CAE502E61D}" sibTransId="{C1DDCB72-6CE8-4FF1-B79A-99BCE97F9ECC}"/>
    <dgm:cxn modelId="{0F1EF4B3-7121-4773-8687-5E5FBFDDF2C4}" srcId="{0DB682BF-EE47-40FD-849B-695E3F6BA70F}" destId="{BBFA21E8-1B0C-4833-BE16-82C6037CFF78}" srcOrd="3" destOrd="0" parTransId="{D2FBB99A-D149-466D-8718-0EC27A05F613}" sibTransId="{F57D82C7-8818-4D49-BE36-192BCF9F784D}"/>
    <dgm:cxn modelId="{748578C8-1E0C-44D9-BAC1-1096980DCFB4}" srcId="{0DB682BF-EE47-40FD-849B-695E3F6BA70F}" destId="{AB05555B-6AC7-4548-98B0-60288C9DE517}" srcOrd="8" destOrd="0" parTransId="{7A1CBE33-B563-46A9-BF12-D53CDE754EFE}" sibTransId="{B560B3C3-AB7E-43B3-8448-E72649610AAC}"/>
    <dgm:cxn modelId="{A0CEA8E7-6323-7F40-B1E8-587DA0F95D46}" type="presOf" srcId="{C36B6E0F-DF48-4A3E-B87B-529BE1F25CC8}" destId="{24BE0B10-B3B2-3C41-992B-39552F9BA017}" srcOrd="0" destOrd="0" presId="urn:microsoft.com/office/officeart/2005/8/layout/default"/>
    <dgm:cxn modelId="{5046FFF5-08E6-E14D-B218-5CD6EE4646DF}" type="presOf" srcId="{BBFA21E8-1B0C-4833-BE16-82C6037CFF78}" destId="{81BB7396-639E-CA4D-89EA-57C96259A711}" srcOrd="0" destOrd="0" presId="urn:microsoft.com/office/officeart/2005/8/layout/default"/>
    <dgm:cxn modelId="{A60948FC-E5BC-2746-B080-94A23FEBF896}" type="presOf" srcId="{2EEF5F36-1D5B-4962-A14A-A400D4A616DA}" destId="{05D93EE4-11C9-744B-8BF5-8ED38829F2AC}" srcOrd="0" destOrd="0" presId="urn:microsoft.com/office/officeart/2005/8/layout/default"/>
    <dgm:cxn modelId="{AABFB3FE-8336-A547-A91E-DD4E10797C52}" type="presOf" srcId="{266FAA6D-352E-4713-8C7F-737825A49377}" destId="{50A15CA0-5F17-DE41-A838-34E10EBDC9EE}" srcOrd="0" destOrd="0" presId="urn:microsoft.com/office/officeart/2005/8/layout/default"/>
    <dgm:cxn modelId="{0B5CF866-F0B0-8C48-AB5D-DE82978EF0E8}" type="presParOf" srcId="{7CFDFE0E-8F01-3F41-B8AB-2CBDB39AA8D2}" destId="{6CB5A955-BC46-B745-A8C1-27012C93421F}" srcOrd="0" destOrd="0" presId="urn:microsoft.com/office/officeart/2005/8/layout/default"/>
    <dgm:cxn modelId="{118FAC3C-A783-D74E-A71D-3F148E26F732}" type="presParOf" srcId="{7CFDFE0E-8F01-3F41-B8AB-2CBDB39AA8D2}" destId="{9160C5BE-CA8F-E74C-9572-E7D628F0A3C6}" srcOrd="1" destOrd="0" presId="urn:microsoft.com/office/officeart/2005/8/layout/default"/>
    <dgm:cxn modelId="{F54AEA19-7A24-B142-9F8C-60B8549E4EA5}" type="presParOf" srcId="{7CFDFE0E-8F01-3F41-B8AB-2CBDB39AA8D2}" destId="{24BE0B10-B3B2-3C41-992B-39552F9BA017}" srcOrd="2" destOrd="0" presId="urn:microsoft.com/office/officeart/2005/8/layout/default"/>
    <dgm:cxn modelId="{8AAB3FCB-E2CF-744C-B8ED-7205DE40386D}" type="presParOf" srcId="{7CFDFE0E-8F01-3F41-B8AB-2CBDB39AA8D2}" destId="{ED2274EB-3E4B-1D4C-B38F-F8A65016EC90}" srcOrd="3" destOrd="0" presId="urn:microsoft.com/office/officeart/2005/8/layout/default"/>
    <dgm:cxn modelId="{A517ACF5-260C-8142-B9A0-2A82E9D03F2E}" type="presParOf" srcId="{7CFDFE0E-8F01-3F41-B8AB-2CBDB39AA8D2}" destId="{50A15CA0-5F17-DE41-A838-34E10EBDC9EE}" srcOrd="4" destOrd="0" presId="urn:microsoft.com/office/officeart/2005/8/layout/default"/>
    <dgm:cxn modelId="{7CF67F24-DE3F-5C43-9D38-274EA6766800}" type="presParOf" srcId="{7CFDFE0E-8F01-3F41-B8AB-2CBDB39AA8D2}" destId="{CFD53682-5844-274C-A003-9B543F2D5ABA}" srcOrd="5" destOrd="0" presId="urn:microsoft.com/office/officeart/2005/8/layout/default"/>
    <dgm:cxn modelId="{C361DDF2-75D8-7E4B-BE74-2627BBF8AFDC}" type="presParOf" srcId="{7CFDFE0E-8F01-3F41-B8AB-2CBDB39AA8D2}" destId="{81BB7396-639E-CA4D-89EA-57C96259A711}" srcOrd="6" destOrd="0" presId="urn:microsoft.com/office/officeart/2005/8/layout/default"/>
    <dgm:cxn modelId="{F97B5ADF-396A-3F4A-997C-F361C19CD095}" type="presParOf" srcId="{7CFDFE0E-8F01-3F41-B8AB-2CBDB39AA8D2}" destId="{0A531C7D-2DAB-E54C-8D43-5C1E46630F50}" srcOrd="7" destOrd="0" presId="urn:microsoft.com/office/officeart/2005/8/layout/default"/>
    <dgm:cxn modelId="{79E0E2AA-C2DF-434C-836F-7E3D081CF053}" type="presParOf" srcId="{7CFDFE0E-8F01-3F41-B8AB-2CBDB39AA8D2}" destId="{E61B2D82-7F57-4F4B-8FF0-DEBF31D7AA00}" srcOrd="8" destOrd="0" presId="urn:microsoft.com/office/officeart/2005/8/layout/default"/>
    <dgm:cxn modelId="{61748841-CC65-0D48-9B5C-D91A31EF8EC0}" type="presParOf" srcId="{7CFDFE0E-8F01-3F41-B8AB-2CBDB39AA8D2}" destId="{19B74C4D-FD4A-6940-91A6-2E28A08A799A}" srcOrd="9" destOrd="0" presId="urn:microsoft.com/office/officeart/2005/8/layout/default"/>
    <dgm:cxn modelId="{DEE3B1C0-36DC-9941-9673-C72DB1592BA3}" type="presParOf" srcId="{7CFDFE0E-8F01-3F41-B8AB-2CBDB39AA8D2}" destId="{B866FFF3-E021-A840-86D9-AB43C2CA1C5F}" srcOrd="10" destOrd="0" presId="urn:microsoft.com/office/officeart/2005/8/layout/default"/>
    <dgm:cxn modelId="{4DBBA2F2-4C78-3F45-8C8F-5FE95D6B6A9A}" type="presParOf" srcId="{7CFDFE0E-8F01-3F41-B8AB-2CBDB39AA8D2}" destId="{C5A07EE4-5CD5-B94A-B813-6D9005C19F51}" srcOrd="11" destOrd="0" presId="urn:microsoft.com/office/officeart/2005/8/layout/default"/>
    <dgm:cxn modelId="{9BFA885B-C8C6-934F-A582-B417C0FC7C41}" type="presParOf" srcId="{7CFDFE0E-8F01-3F41-B8AB-2CBDB39AA8D2}" destId="{74DEA627-901F-B542-82CD-BA55FAD1C5DA}" srcOrd="12" destOrd="0" presId="urn:microsoft.com/office/officeart/2005/8/layout/default"/>
    <dgm:cxn modelId="{20F8E71E-6AE3-AA40-9C68-29DD3A6E3F02}" type="presParOf" srcId="{7CFDFE0E-8F01-3F41-B8AB-2CBDB39AA8D2}" destId="{BB80C899-6C4E-D44B-95EF-89AB7A7EF4B3}" srcOrd="13" destOrd="0" presId="urn:microsoft.com/office/officeart/2005/8/layout/default"/>
    <dgm:cxn modelId="{2B6EEF48-2E95-1244-882D-26D1E11B7370}" type="presParOf" srcId="{7CFDFE0E-8F01-3F41-B8AB-2CBDB39AA8D2}" destId="{05D93EE4-11C9-744B-8BF5-8ED38829F2AC}" srcOrd="14" destOrd="0" presId="urn:microsoft.com/office/officeart/2005/8/layout/default"/>
    <dgm:cxn modelId="{11DCB561-ECF4-0341-A33A-14F2C00542F5}" type="presParOf" srcId="{7CFDFE0E-8F01-3F41-B8AB-2CBDB39AA8D2}" destId="{B15A8569-85C6-A947-A74D-309150702D84}" srcOrd="15" destOrd="0" presId="urn:microsoft.com/office/officeart/2005/8/layout/default"/>
    <dgm:cxn modelId="{C01AADAC-5F7C-EF4D-A2DF-4730E3BE07E8}" type="presParOf" srcId="{7CFDFE0E-8F01-3F41-B8AB-2CBDB39AA8D2}" destId="{54547D11-794C-0B4A-A100-BF9E97A8AFFF}" srcOrd="16"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27BDD4A-275D-48F7-9413-4F17B269B31E}" type="doc">
      <dgm:prSet loTypeId="urn:microsoft.com/office/officeart/2005/8/layout/default" loCatId="list" qsTypeId="urn:microsoft.com/office/officeart/2005/8/quickstyle/simple1" qsCatId="simple" csTypeId="urn:microsoft.com/office/officeart/2005/8/colors/colorful5" csCatId="colorful"/>
      <dgm:spPr/>
      <dgm:t>
        <a:bodyPr/>
        <a:lstStyle/>
        <a:p>
          <a:endParaRPr lang="en-US"/>
        </a:p>
      </dgm:t>
    </dgm:pt>
    <dgm:pt modelId="{3C46EF00-3248-45F7-86B8-F177A9348987}">
      <dgm:prSet/>
      <dgm:spPr/>
      <dgm:t>
        <a:bodyPr/>
        <a:lstStyle/>
        <a:p>
          <a:r>
            <a:rPr lang="en-GB"/>
            <a:t>Already do enough exercise</a:t>
          </a:r>
          <a:endParaRPr lang="en-US"/>
        </a:p>
      </dgm:t>
    </dgm:pt>
    <dgm:pt modelId="{C2F4A8F4-22E6-4E01-927E-E2CA56144718}" type="parTrans" cxnId="{47FE780C-7C95-45F1-B9B0-194B27DCA735}">
      <dgm:prSet/>
      <dgm:spPr/>
      <dgm:t>
        <a:bodyPr/>
        <a:lstStyle/>
        <a:p>
          <a:endParaRPr lang="en-US"/>
        </a:p>
      </dgm:t>
    </dgm:pt>
    <dgm:pt modelId="{44963F82-8D00-4A4D-9E27-A7F4396513C8}" type="sibTrans" cxnId="{47FE780C-7C95-45F1-B9B0-194B27DCA735}">
      <dgm:prSet/>
      <dgm:spPr/>
      <dgm:t>
        <a:bodyPr/>
        <a:lstStyle/>
        <a:p>
          <a:endParaRPr lang="en-US"/>
        </a:p>
      </dgm:t>
    </dgm:pt>
    <dgm:pt modelId="{B6227078-0127-4B85-B55D-2F447D82EAD9}">
      <dgm:prSet/>
      <dgm:spPr/>
      <dgm:t>
        <a:bodyPr/>
        <a:lstStyle/>
        <a:p>
          <a:r>
            <a:rPr lang="en-GB"/>
            <a:t>Believe too old to exercise</a:t>
          </a:r>
          <a:endParaRPr lang="en-US"/>
        </a:p>
      </dgm:t>
    </dgm:pt>
    <dgm:pt modelId="{E46B0AC2-B860-4F20-9850-FBC1AC75A123}" type="parTrans" cxnId="{1871C109-E0FB-4DD4-8942-F6F95381AB12}">
      <dgm:prSet/>
      <dgm:spPr/>
      <dgm:t>
        <a:bodyPr/>
        <a:lstStyle/>
        <a:p>
          <a:endParaRPr lang="en-US"/>
        </a:p>
      </dgm:t>
    </dgm:pt>
    <dgm:pt modelId="{04EFEF6E-F3C5-4CF1-8DC9-CDC9B873A785}" type="sibTrans" cxnId="{1871C109-E0FB-4DD4-8942-F6F95381AB12}">
      <dgm:prSet/>
      <dgm:spPr/>
      <dgm:t>
        <a:bodyPr/>
        <a:lstStyle/>
        <a:p>
          <a:endParaRPr lang="en-US"/>
        </a:p>
      </dgm:t>
    </dgm:pt>
    <dgm:pt modelId="{E003A2C4-4A11-4177-83C2-AC5DBDCEBA8B}">
      <dgm:prSet/>
      <dgm:spPr/>
      <dgm:t>
        <a:bodyPr/>
        <a:lstStyle/>
        <a:p>
          <a:r>
            <a:rPr lang="en-GB"/>
            <a:t>Multiple impairments </a:t>
          </a:r>
          <a:endParaRPr lang="en-US"/>
        </a:p>
      </dgm:t>
    </dgm:pt>
    <dgm:pt modelId="{DA9C59E5-D934-4301-A5F9-DA66C313F754}" type="parTrans" cxnId="{9D68B578-65F4-4F16-8157-4AB478D9A34E}">
      <dgm:prSet/>
      <dgm:spPr/>
      <dgm:t>
        <a:bodyPr/>
        <a:lstStyle/>
        <a:p>
          <a:endParaRPr lang="en-US"/>
        </a:p>
      </dgm:t>
    </dgm:pt>
    <dgm:pt modelId="{0251EB93-C771-4004-A601-23825F85FCD2}" type="sibTrans" cxnId="{9D68B578-65F4-4F16-8157-4AB478D9A34E}">
      <dgm:prSet/>
      <dgm:spPr/>
      <dgm:t>
        <a:bodyPr/>
        <a:lstStyle/>
        <a:p>
          <a:endParaRPr lang="en-US"/>
        </a:p>
      </dgm:t>
    </dgm:pt>
    <dgm:pt modelId="{97AB5D79-82F9-4008-AFFB-F1578B4EEA3F}">
      <dgm:prSet/>
      <dgm:spPr/>
      <dgm:t>
        <a:bodyPr/>
        <a:lstStyle/>
        <a:p>
          <a:r>
            <a:rPr lang="en-GB"/>
            <a:t>Just not interested </a:t>
          </a:r>
          <a:endParaRPr lang="en-US"/>
        </a:p>
      </dgm:t>
    </dgm:pt>
    <dgm:pt modelId="{8280B209-50AE-4472-A18D-1A9AEA91726C}" type="parTrans" cxnId="{01900D34-63C2-4A15-89C6-3392398FD2D9}">
      <dgm:prSet/>
      <dgm:spPr/>
      <dgm:t>
        <a:bodyPr/>
        <a:lstStyle/>
        <a:p>
          <a:endParaRPr lang="en-US"/>
        </a:p>
      </dgm:t>
    </dgm:pt>
    <dgm:pt modelId="{A7CD676A-1804-4AFC-AF52-4FD1F4265119}" type="sibTrans" cxnId="{01900D34-63C2-4A15-89C6-3392398FD2D9}">
      <dgm:prSet/>
      <dgm:spPr/>
      <dgm:t>
        <a:bodyPr/>
        <a:lstStyle/>
        <a:p>
          <a:endParaRPr lang="en-US"/>
        </a:p>
      </dgm:t>
    </dgm:pt>
    <dgm:pt modelId="{5A301782-7C81-4686-B7EE-3FA76A5D44CE}">
      <dgm:prSet/>
      <dgm:spPr/>
      <dgm:t>
        <a:bodyPr/>
        <a:lstStyle/>
        <a:p>
          <a:r>
            <a:rPr lang="en-GB"/>
            <a:t>Lack of alternative formats or support to remember</a:t>
          </a:r>
          <a:endParaRPr lang="en-US"/>
        </a:p>
      </dgm:t>
    </dgm:pt>
    <dgm:pt modelId="{945EBD5C-811E-473F-BFA3-13E0FA91113F}" type="parTrans" cxnId="{0DDF923F-BEF8-404C-B05B-E06A4E1624AC}">
      <dgm:prSet/>
      <dgm:spPr/>
      <dgm:t>
        <a:bodyPr/>
        <a:lstStyle/>
        <a:p>
          <a:endParaRPr lang="en-US"/>
        </a:p>
      </dgm:t>
    </dgm:pt>
    <dgm:pt modelId="{6308E8FF-27FE-4215-885A-F309DA161534}" type="sibTrans" cxnId="{0DDF923F-BEF8-404C-B05B-E06A4E1624AC}">
      <dgm:prSet/>
      <dgm:spPr/>
      <dgm:t>
        <a:bodyPr/>
        <a:lstStyle/>
        <a:p>
          <a:endParaRPr lang="en-US"/>
        </a:p>
      </dgm:t>
    </dgm:pt>
    <dgm:pt modelId="{ACC56590-7827-47CE-AF63-B6383E5A4244}">
      <dgm:prSet/>
      <dgm:spPr/>
      <dgm:t>
        <a:bodyPr/>
        <a:lstStyle/>
        <a:p>
          <a:r>
            <a:rPr lang="en-GB"/>
            <a:t>Laziness</a:t>
          </a:r>
          <a:endParaRPr lang="en-US"/>
        </a:p>
      </dgm:t>
    </dgm:pt>
    <dgm:pt modelId="{201598AE-1622-48E0-B427-A12F72B01B81}" type="parTrans" cxnId="{E1E8199F-F441-41C4-B1CF-C7219E022090}">
      <dgm:prSet/>
      <dgm:spPr/>
      <dgm:t>
        <a:bodyPr/>
        <a:lstStyle/>
        <a:p>
          <a:endParaRPr lang="en-US"/>
        </a:p>
      </dgm:t>
    </dgm:pt>
    <dgm:pt modelId="{644BA76A-620E-43D8-966D-CFAB7768BC1F}" type="sibTrans" cxnId="{E1E8199F-F441-41C4-B1CF-C7219E022090}">
      <dgm:prSet/>
      <dgm:spPr/>
      <dgm:t>
        <a:bodyPr/>
        <a:lstStyle/>
        <a:p>
          <a:endParaRPr lang="en-US"/>
        </a:p>
      </dgm:t>
    </dgm:pt>
    <dgm:pt modelId="{97747E1B-5184-472B-B7F8-D5E871E0E753}">
      <dgm:prSet/>
      <dgm:spPr/>
      <dgm:t>
        <a:bodyPr/>
        <a:lstStyle/>
        <a:p>
          <a:r>
            <a:rPr lang="en-GB"/>
            <a:t>Threat to independence</a:t>
          </a:r>
          <a:endParaRPr lang="en-US"/>
        </a:p>
      </dgm:t>
    </dgm:pt>
    <dgm:pt modelId="{60FFD5A2-19C1-4503-91E7-0DA16BE719A2}" type="parTrans" cxnId="{BF1C0D07-F654-4FA5-9ED9-14FA02935C72}">
      <dgm:prSet/>
      <dgm:spPr/>
      <dgm:t>
        <a:bodyPr/>
        <a:lstStyle/>
        <a:p>
          <a:endParaRPr lang="en-US"/>
        </a:p>
      </dgm:t>
    </dgm:pt>
    <dgm:pt modelId="{AE639D58-5B97-49F7-9BCC-7ABB2AE05659}" type="sibTrans" cxnId="{BF1C0D07-F654-4FA5-9ED9-14FA02935C72}">
      <dgm:prSet/>
      <dgm:spPr/>
      <dgm:t>
        <a:bodyPr/>
        <a:lstStyle/>
        <a:p>
          <a:endParaRPr lang="en-US"/>
        </a:p>
      </dgm:t>
    </dgm:pt>
    <dgm:pt modelId="{9442DE6C-4F35-4B94-A159-3E5CAEA44DFB}">
      <dgm:prSet/>
      <dgm:spPr/>
      <dgm:t>
        <a:bodyPr/>
        <a:lstStyle/>
        <a:p>
          <a:r>
            <a:rPr lang="en-GB"/>
            <a:t>Time consuming</a:t>
          </a:r>
          <a:endParaRPr lang="en-US"/>
        </a:p>
      </dgm:t>
    </dgm:pt>
    <dgm:pt modelId="{2B2DC285-070E-482C-B2D6-2FDF8A4E8F00}" type="parTrans" cxnId="{20E1A5CF-AC63-494E-9528-CCE1BA0B4E3B}">
      <dgm:prSet/>
      <dgm:spPr/>
      <dgm:t>
        <a:bodyPr/>
        <a:lstStyle/>
        <a:p>
          <a:endParaRPr lang="en-US"/>
        </a:p>
      </dgm:t>
    </dgm:pt>
    <dgm:pt modelId="{8ED5F9D5-FF5B-4F0F-99BB-65386D3DD25A}" type="sibTrans" cxnId="{20E1A5CF-AC63-494E-9528-CCE1BA0B4E3B}">
      <dgm:prSet/>
      <dgm:spPr/>
      <dgm:t>
        <a:bodyPr/>
        <a:lstStyle/>
        <a:p>
          <a:endParaRPr lang="en-US"/>
        </a:p>
      </dgm:t>
    </dgm:pt>
    <dgm:pt modelId="{3A2194EF-753E-49DF-869D-2126C6AFB52D}">
      <dgm:prSet/>
      <dgm:spPr/>
      <dgm:t>
        <a:bodyPr/>
        <a:lstStyle/>
        <a:p>
          <a:r>
            <a:rPr lang="en-GB"/>
            <a:t>Fearful</a:t>
          </a:r>
          <a:endParaRPr lang="en-US"/>
        </a:p>
      </dgm:t>
    </dgm:pt>
    <dgm:pt modelId="{DF0CC715-9F34-4FC2-915B-9AA0F1E415CE}" type="parTrans" cxnId="{DA524973-26A5-44BF-8418-8C1E4F3FFEE6}">
      <dgm:prSet/>
      <dgm:spPr/>
      <dgm:t>
        <a:bodyPr/>
        <a:lstStyle/>
        <a:p>
          <a:endParaRPr lang="en-US"/>
        </a:p>
      </dgm:t>
    </dgm:pt>
    <dgm:pt modelId="{E2470F11-7833-4137-8065-DC4C6BEF7283}" type="sibTrans" cxnId="{DA524973-26A5-44BF-8418-8C1E4F3FFEE6}">
      <dgm:prSet/>
      <dgm:spPr/>
      <dgm:t>
        <a:bodyPr/>
        <a:lstStyle/>
        <a:p>
          <a:endParaRPr lang="en-US"/>
        </a:p>
      </dgm:t>
    </dgm:pt>
    <dgm:pt modelId="{D438B3FE-68E6-084B-8503-F00C9F406291}" type="pres">
      <dgm:prSet presAssocID="{E27BDD4A-275D-48F7-9413-4F17B269B31E}" presName="diagram" presStyleCnt="0">
        <dgm:presLayoutVars>
          <dgm:dir/>
          <dgm:resizeHandles val="exact"/>
        </dgm:presLayoutVars>
      </dgm:prSet>
      <dgm:spPr/>
    </dgm:pt>
    <dgm:pt modelId="{6590C87E-A050-024D-BCAB-1DC2FFA63947}" type="pres">
      <dgm:prSet presAssocID="{3C46EF00-3248-45F7-86B8-F177A9348987}" presName="node" presStyleLbl="node1" presStyleIdx="0" presStyleCnt="9">
        <dgm:presLayoutVars>
          <dgm:bulletEnabled val="1"/>
        </dgm:presLayoutVars>
      </dgm:prSet>
      <dgm:spPr/>
    </dgm:pt>
    <dgm:pt modelId="{6B981874-EC10-FB4C-9961-BA68C453736A}" type="pres">
      <dgm:prSet presAssocID="{44963F82-8D00-4A4D-9E27-A7F4396513C8}" presName="sibTrans" presStyleCnt="0"/>
      <dgm:spPr/>
    </dgm:pt>
    <dgm:pt modelId="{72B1E04A-769D-7548-81F8-C6B60D60E297}" type="pres">
      <dgm:prSet presAssocID="{B6227078-0127-4B85-B55D-2F447D82EAD9}" presName="node" presStyleLbl="node1" presStyleIdx="1" presStyleCnt="9">
        <dgm:presLayoutVars>
          <dgm:bulletEnabled val="1"/>
        </dgm:presLayoutVars>
      </dgm:prSet>
      <dgm:spPr/>
    </dgm:pt>
    <dgm:pt modelId="{088720D0-08E2-A941-9E0E-2A230B82F9FE}" type="pres">
      <dgm:prSet presAssocID="{04EFEF6E-F3C5-4CF1-8DC9-CDC9B873A785}" presName="sibTrans" presStyleCnt="0"/>
      <dgm:spPr/>
    </dgm:pt>
    <dgm:pt modelId="{B175F8E7-023A-3F4A-A2E0-DC43C4F0CBEA}" type="pres">
      <dgm:prSet presAssocID="{E003A2C4-4A11-4177-83C2-AC5DBDCEBA8B}" presName="node" presStyleLbl="node1" presStyleIdx="2" presStyleCnt="9">
        <dgm:presLayoutVars>
          <dgm:bulletEnabled val="1"/>
        </dgm:presLayoutVars>
      </dgm:prSet>
      <dgm:spPr/>
    </dgm:pt>
    <dgm:pt modelId="{762AAFCE-3413-5046-88D1-C571AAF69F85}" type="pres">
      <dgm:prSet presAssocID="{0251EB93-C771-4004-A601-23825F85FCD2}" presName="sibTrans" presStyleCnt="0"/>
      <dgm:spPr/>
    </dgm:pt>
    <dgm:pt modelId="{809B9589-37F7-4D44-A3B2-480FC0602462}" type="pres">
      <dgm:prSet presAssocID="{97AB5D79-82F9-4008-AFFB-F1578B4EEA3F}" presName="node" presStyleLbl="node1" presStyleIdx="3" presStyleCnt="9">
        <dgm:presLayoutVars>
          <dgm:bulletEnabled val="1"/>
        </dgm:presLayoutVars>
      </dgm:prSet>
      <dgm:spPr/>
    </dgm:pt>
    <dgm:pt modelId="{B0720ECC-3613-4543-8020-108985A01825}" type="pres">
      <dgm:prSet presAssocID="{A7CD676A-1804-4AFC-AF52-4FD1F4265119}" presName="sibTrans" presStyleCnt="0"/>
      <dgm:spPr/>
    </dgm:pt>
    <dgm:pt modelId="{BDCB14CF-A260-AD44-A817-131738B5EB74}" type="pres">
      <dgm:prSet presAssocID="{5A301782-7C81-4686-B7EE-3FA76A5D44CE}" presName="node" presStyleLbl="node1" presStyleIdx="4" presStyleCnt="9">
        <dgm:presLayoutVars>
          <dgm:bulletEnabled val="1"/>
        </dgm:presLayoutVars>
      </dgm:prSet>
      <dgm:spPr/>
    </dgm:pt>
    <dgm:pt modelId="{CB86CDA7-780E-5C47-843A-1A966C2929F1}" type="pres">
      <dgm:prSet presAssocID="{6308E8FF-27FE-4215-885A-F309DA161534}" presName="sibTrans" presStyleCnt="0"/>
      <dgm:spPr/>
    </dgm:pt>
    <dgm:pt modelId="{F855838D-FEAD-5746-A4A6-7F18F8390CC1}" type="pres">
      <dgm:prSet presAssocID="{ACC56590-7827-47CE-AF63-B6383E5A4244}" presName="node" presStyleLbl="node1" presStyleIdx="5" presStyleCnt="9">
        <dgm:presLayoutVars>
          <dgm:bulletEnabled val="1"/>
        </dgm:presLayoutVars>
      </dgm:prSet>
      <dgm:spPr/>
    </dgm:pt>
    <dgm:pt modelId="{E6DA0160-8DE7-AB4F-B5B0-E89DE3E567BF}" type="pres">
      <dgm:prSet presAssocID="{644BA76A-620E-43D8-966D-CFAB7768BC1F}" presName="sibTrans" presStyleCnt="0"/>
      <dgm:spPr/>
    </dgm:pt>
    <dgm:pt modelId="{0E9886C5-F5D2-954C-8A8E-9747D9391F3F}" type="pres">
      <dgm:prSet presAssocID="{97747E1B-5184-472B-B7F8-D5E871E0E753}" presName="node" presStyleLbl="node1" presStyleIdx="6" presStyleCnt="9">
        <dgm:presLayoutVars>
          <dgm:bulletEnabled val="1"/>
        </dgm:presLayoutVars>
      </dgm:prSet>
      <dgm:spPr/>
    </dgm:pt>
    <dgm:pt modelId="{C9EBD997-1E44-9A4C-B29E-27CC60995D2F}" type="pres">
      <dgm:prSet presAssocID="{AE639D58-5B97-49F7-9BCC-7ABB2AE05659}" presName="sibTrans" presStyleCnt="0"/>
      <dgm:spPr/>
    </dgm:pt>
    <dgm:pt modelId="{4C41625A-0493-4C44-B3D0-9897E757273B}" type="pres">
      <dgm:prSet presAssocID="{9442DE6C-4F35-4B94-A159-3E5CAEA44DFB}" presName="node" presStyleLbl="node1" presStyleIdx="7" presStyleCnt="9">
        <dgm:presLayoutVars>
          <dgm:bulletEnabled val="1"/>
        </dgm:presLayoutVars>
      </dgm:prSet>
      <dgm:spPr/>
    </dgm:pt>
    <dgm:pt modelId="{91B6BB76-DFBC-334D-8298-33A46A4B9C27}" type="pres">
      <dgm:prSet presAssocID="{8ED5F9D5-FF5B-4F0F-99BB-65386D3DD25A}" presName="sibTrans" presStyleCnt="0"/>
      <dgm:spPr/>
    </dgm:pt>
    <dgm:pt modelId="{957F5F93-6097-D841-BB23-5340CC2519BB}" type="pres">
      <dgm:prSet presAssocID="{3A2194EF-753E-49DF-869D-2126C6AFB52D}" presName="node" presStyleLbl="node1" presStyleIdx="8" presStyleCnt="9">
        <dgm:presLayoutVars>
          <dgm:bulletEnabled val="1"/>
        </dgm:presLayoutVars>
      </dgm:prSet>
      <dgm:spPr/>
    </dgm:pt>
  </dgm:ptLst>
  <dgm:cxnLst>
    <dgm:cxn modelId="{BF1C0D07-F654-4FA5-9ED9-14FA02935C72}" srcId="{E27BDD4A-275D-48F7-9413-4F17B269B31E}" destId="{97747E1B-5184-472B-B7F8-D5E871E0E753}" srcOrd="6" destOrd="0" parTransId="{60FFD5A2-19C1-4503-91E7-0DA16BE719A2}" sibTransId="{AE639D58-5B97-49F7-9BCC-7ABB2AE05659}"/>
    <dgm:cxn modelId="{1871C109-E0FB-4DD4-8942-F6F95381AB12}" srcId="{E27BDD4A-275D-48F7-9413-4F17B269B31E}" destId="{B6227078-0127-4B85-B55D-2F447D82EAD9}" srcOrd="1" destOrd="0" parTransId="{E46B0AC2-B860-4F20-9850-FBC1AC75A123}" sibTransId="{04EFEF6E-F3C5-4CF1-8DC9-CDC9B873A785}"/>
    <dgm:cxn modelId="{47FE780C-7C95-45F1-B9B0-194B27DCA735}" srcId="{E27BDD4A-275D-48F7-9413-4F17B269B31E}" destId="{3C46EF00-3248-45F7-86B8-F177A9348987}" srcOrd="0" destOrd="0" parTransId="{C2F4A8F4-22E6-4E01-927E-E2CA56144718}" sibTransId="{44963F82-8D00-4A4D-9E27-A7F4396513C8}"/>
    <dgm:cxn modelId="{6113C42A-21C9-4B45-88C1-686FFFA77B84}" type="presOf" srcId="{3C46EF00-3248-45F7-86B8-F177A9348987}" destId="{6590C87E-A050-024D-BCAB-1DC2FFA63947}" srcOrd="0" destOrd="0" presId="urn:microsoft.com/office/officeart/2005/8/layout/default"/>
    <dgm:cxn modelId="{01900D34-63C2-4A15-89C6-3392398FD2D9}" srcId="{E27BDD4A-275D-48F7-9413-4F17B269B31E}" destId="{97AB5D79-82F9-4008-AFFB-F1578B4EEA3F}" srcOrd="3" destOrd="0" parTransId="{8280B209-50AE-4472-A18D-1A9AEA91726C}" sibTransId="{A7CD676A-1804-4AFC-AF52-4FD1F4265119}"/>
    <dgm:cxn modelId="{0DDF923F-BEF8-404C-B05B-E06A4E1624AC}" srcId="{E27BDD4A-275D-48F7-9413-4F17B269B31E}" destId="{5A301782-7C81-4686-B7EE-3FA76A5D44CE}" srcOrd="4" destOrd="0" parTransId="{945EBD5C-811E-473F-BFA3-13E0FA91113F}" sibTransId="{6308E8FF-27FE-4215-885A-F309DA161534}"/>
    <dgm:cxn modelId="{F471956A-C79C-8745-AC25-B906197476AB}" type="presOf" srcId="{97747E1B-5184-472B-B7F8-D5E871E0E753}" destId="{0E9886C5-F5D2-954C-8A8E-9747D9391F3F}" srcOrd="0" destOrd="0" presId="urn:microsoft.com/office/officeart/2005/8/layout/default"/>
    <dgm:cxn modelId="{1D2CB972-8ECC-674A-A53C-71F85C6ED640}" type="presOf" srcId="{E003A2C4-4A11-4177-83C2-AC5DBDCEBA8B}" destId="{B175F8E7-023A-3F4A-A2E0-DC43C4F0CBEA}" srcOrd="0" destOrd="0" presId="urn:microsoft.com/office/officeart/2005/8/layout/default"/>
    <dgm:cxn modelId="{DA524973-26A5-44BF-8418-8C1E4F3FFEE6}" srcId="{E27BDD4A-275D-48F7-9413-4F17B269B31E}" destId="{3A2194EF-753E-49DF-869D-2126C6AFB52D}" srcOrd="8" destOrd="0" parTransId="{DF0CC715-9F34-4FC2-915B-9AA0F1E415CE}" sibTransId="{E2470F11-7833-4137-8065-DC4C6BEF7283}"/>
    <dgm:cxn modelId="{73209B76-8C58-5446-9299-2A881CF299A7}" type="presOf" srcId="{B6227078-0127-4B85-B55D-2F447D82EAD9}" destId="{72B1E04A-769D-7548-81F8-C6B60D60E297}" srcOrd="0" destOrd="0" presId="urn:microsoft.com/office/officeart/2005/8/layout/default"/>
    <dgm:cxn modelId="{9D68B578-65F4-4F16-8157-4AB478D9A34E}" srcId="{E27BDD4A-275D-48F7-9413-4F17B269B31E}" destId="{E003A2C4-4A11-4177-83C2-AC5DBDCEBA8B}" srcOrd="2" destOrd="0" parTransId="{DA9C59E5-D934-4301-A5F9-DA66C313F754}" sibTransId="{0251EB93-C771-4004-A601-23825F85FCD2}"/>
    <dgm:cxn modelId="{E1E8199F-F441-41C4-B1CF-C7219E022090}" srcId="{E27BDD4A-275D-48F7-9413-4F17B269B31E}" destId="{ACC56590-7827-47CE-AF63-B6383E5A4244}" srcOrd="5" destOrd="0" parTransId="{201598AE-1622-48E0-B427-A12F72B01B81}" sibTransId="{644BA76A-620E-43D8-966D-CFAB7768BC1F}"/>
    <dgm:cxn modelId="{F197B2AC-3E4F-F046-BEC6-F063ABEEDB76}" type="presOf" srcId="{E27BDD4A-275D-48F7-9413-4F17B269B31E}" destId="{D438B3FE-68E6-084B-8503-F00C9F406291}" srcOrd="0" destOrd="0" presId="urn:microsoft.com/office/officeart/2005/8/layout/default"/>
    <dgm:cxn modelId="{844D9EB4-D9B3-6D41-B0F9-A9AEB6369B57}" type="presOf" srcId="{9442DE6C-4F35-4B94-A159-3E5CAEA44DFB}" destId="{4C41625A-0493-4C44-B3D0-9897E757273B}" srcOrd="0" destOrd="0" presId="urn:microsoft.com/office/officeart/2005/8/layout/default"/>
    <dgm:cxn modelId="{0FDF99B7-2178-D143-93AC-B7F9B16347F2}" type="presOf" srcId="{3A2194EF-753E-49DF-869D-2126C6AFB52D}" destId="{957F5F93-6097-D841-BB23-5340CC2519BB}" srcOrd="0" destOrd="0" presId="urn:microsoft.com/office/officeart/2005/8/layout/default"/>
    <dgm:cxn modelId="{025D32BC-D251-584C-B5F8-B4BC36F640CD}" type="presOf" srcId="{5A301782-7C81-4686-B7EE-3FA76A5D44CE}" destId="{BDCB14CF-A260-AD44-A817-131738B5EB74}" srcOrd="0" destOrd="0" presId="urn:microsoft.com/office/officeart/2005/8/layout/default"/>
    <dgm:cxn modelId="{1BA63DCD-270C-0241-857C-ED8F6CEB2E94}" type="presOf" srcId="{97AB5D79-82F9-4008-AFFB-F1578B4EEA3F}" destId="{809B9589-37F7-4D44-A3B2-480FC0602462}" srcOrd="0" destOrd="0" presId="urn:microsoft.com/office/officeart/2005/8/layout/default"/>
    <dgm:cxn modelId="{20E1A5CF-AC63-494E-9528-CCE1BA0B4E3B}" srcId="{E27BDD4A-275D-48F7-9413-4F17B269B31E}" destId="{9442DE6C-4F35-4B94-A159-3E5CAEA44DFB}" srcOrd="7" destOrd="0" parTransId="{2B2DC285-070E-482C-B2D6-2FDF8A4E8F00}" sibTransId="{8ED5F9D5-FF5B-4F0F-99BB-65386D3DD25A}"/>
    <dgm:cxn modelId="{1BE5BEDA-F994-0F41-B650-C04B5DFA13CD}" type="presOf" srcId="{ACC56590-7827-47CE-AF63-B6383E5A4244}" destId="{F855838D-FEAD-5746-A4A6-7F18F8390CC1}" srcOrd="0" destOrd="0" presId="urn:microsoft.com/office/officeart/2005/8/layout/default"/>
    <dgm:cxn modelId="{2D180F17-97B8-9E45-A58D-7FD56C15B7FF}" type="presParOf" srcId="{D438B3FE-68E6-084B-8503-F00C9F406291}" destId="{6590C87E-A050-024D-BCAB-1DC2FFA63947}" srcOrd="0" destOrd="0" presId="urn:microsoft.com/office/officeart/2005/8/layout/default"/>
    <dgm:cxn modelId="{1337E91E-43AD-1846-95F9-2E71406A0E66}" type="presParOf" srcId="{D438B3FE-68E6-084B-8503-F00C9F406291}" destId="{6B981874-EC10-FB4C-9961-BA68C453736A}" srcOrd="1" destOrd="0" presId="urn:microsoft.com/office/officeart/2005/8/layout/default"/>
    <dgm:cxn modelId="{69239254-7C96-AF4D-A426-A4F24F9C5033}" type="presParOf" srcId="{D438B3FE-68E6-084B-8503-F00C9F406291}" destId="{72B1E04A-769D-7548-81F8-C6B60D60E297}" srcOrd="2" destOrd="0" presId="urn:microsoft.com/office/officeart/2005/8/layout/default"/>
    <dgm:cxn modelId="{80BC6B94-A438-BA48-8B0E-F66AB7364485}" type="presParOf" srcId="{D438B3FE-68E6-084B-8503-F00C9F406291}" destId="{088720D0-08E2-A941-9E0E-2A230B82F9FE}" srcOrd="3" destOrd="0" presId="urn:microsoft.com/office/officeart/2005/8/layout/default"/>
    <dgm:cxn modelId="{373C1BAF-2150-4246-AF1B-D20529119C54}" type="presParOf" srcId="{D438B3FE-68E6-084B-8503-F00C9F406291}" destId="{B175F8E7-023A-3F4A-A2E0-DC43C4F0CBEA}" srcOrd="4" destOrd="0" presId="urn:microsoft.com/office/officeart/2005/8/layout/default"/>
    <dgm:cxn modelId="{45857EE7-EC20-C149-982C-42D9C3527772}" type="presParOf" srcId="{D438B3FE-68E6-084B-8503-F00C9F406291}" destId="{762AAFCE-3413-5046-88D1-C571AAF69F85}" srcOrd="5" destOrd="0" presId="urn:microsoft.com/office/officeart/2005/8/layout/default"/>
    <dgm:cxn modelId="{85AEA9E9-8C5B-DA42-B45C-210F5D4DC948}" type="presParOf" srcId="{D438B3FE-68E6-084B-8503-F00C9F406291}" destId="{809B9589-37F7-4D44-A3B2-480FC0602462}" srcOrd="6" destOrd="0" presId="urn:microsoft.com/office/officeart/2005/8/layout/default"/>
    <dgm:cxn modelId="{39E8263F-5B99-6743-B0DF-8E758F6B054E}" type="presParOf" srcId="{D438B3FE-68E6-084B-8503-F00C9F406291}" destId="{B0720ECC-3613-4543-8020-108985A01825}" srcOrd="7" destOrd="0" presId="urn:microsoft.com/office/officeart/2005/8/layout/default"/>
    <dgm:cxn modelId="{CD485669-893A-CD4F-A0F3-D21EBA4ED51C}" type="presParOf" srcId="{D438B3FE-68E6-084B-8503-F00C9F406291}" destId="{BDCB14CF-A260-AD44-A817-131738B5EB74}" srcOrd="8" destOrd="0" presId="urn:microsoft.com/office/officeart/2005/8/layout/default"/>
    <dgm:cxn modelId="{3C1725FB-13F5-B549-9215-831D730A6F07}" type="presParOf" srcId="{D438B3FE-68E6-084B-8503-F00C9F406291}" destId="{CB86CDA7-780E-5C47-843A-1A966C2929F1}" srcOrd="9" destOrd="0" presId="urn:microsoft.com/office/officeart/2005/8/layout/default"/>
    <dgm:cxn modelId="{73077DB7-EDAD-3B49-9459-34ED1C006CEA}" type="presParOf" srcId="{D438B3FE-68E6-084B-8503-F00C9F406291}" destId="{F855838D-FEAD-5746-A4A6-7F18F8390CC1}" srcOrd="10" destOrd="0" presId="urn:microsoft.com/office/officeart/2005/8/layout/default"/>
    <dgm:cxn modelId="{A6EA9D80-85D5-5343-9187-1BE640228C96}" type="presParOf" srcId="{D438B3FE-68E6-084B-8503-F00C9F406291}" destId="{E6DA0160-8DE7-AB4F-B5B0-E89DE3E567BF}" srcOrd="11" destOrd="0" presId="urn:microsoft.com/office/officeart/2005/8/layout/default"/>
    <dgm:cxn modelId="{C0458B4B-A386-9F4A-897A-3E3A2FA345CF}" type="presParOf" srcId="{D438B3FE-68E6-084B-8503-F00C9F406291}" destId="{0E9886C5-F5D2-954C-8A8E-9747D9391F3F}" srcOrd="12" destOrd="0" presId="urn:microsoft.com/office/officeart/2005/8/layout/default"/>
    <dgm:cxn modelId="{788895DF-47B0-EF45-8A6F-9BDBB16B87D3}" type="presParOf" srcId="{D438B3FE-68E6-084B-8503-F00C9F406291}" destId="{C9EBD997-1E44-9A4C-B29E-27CC60995D2F}" srcOrd="13" destOrd="0" presId="urn:microsoft.com/office/officeart/2005/8/layout/default"/>
    <dgm:cxn modelId="{E5365D7A-71FB-314A-9B6A-8C9D0EA2D0E6}" type="presParOf" srcId="{D438B3FE-68E6-084B-8503-F00C9F406291}" destId="{4C41625A-0493-4C44-B3D0-9897E757273B}" srcOrd="14" destOrd="0" presId="urn:microsoft.com/office/officeart/2005/8/layout/default"/>
    <dgm:cxn modelId="{DA48CBEB-3A18-AC46-9BE8-8A4032B8097C}" type="presParOf" srcId="{D438B3FE-68E6-084B-8503-F00C9F406291}" destId="{91B6BB76-DFBC-334D-8298-33A46A4B9C27}" srcOrd="15" destOrd="0" presId="urn:microsoft.com/office/officeart/2005/8/layout/default"/>
    <dgm:cxn modelId="{FE3E829C-F81A-0549-A590-111FCAE3AF3F}" type="presParOf" srcId="{D438B3FE-68E6-084B-8503-F00C9F406291}" destId="{957F5F93-6097-D841-BB23-5340CC2519BB}" srcOrd="16"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10453541-FD62-4F83-85E4-297FA69C3046}" type="doc">
      <dgm:prSet loTypeId="urn:microsoft.com/office/officeart/2005/8/layout/default" loCatId="list" qsTypeId="urn:microsoft.com/office/officeart/2005/8/quickstyle/simple1" qsCatId="simple" csTypeId="urn:microsoft.com/office/officeart/2005/8/colors/colorful2" csCatId="colorful"/>
      <dgm:spPr/>
      <dgm:t>
        <a:bodyPr/>
        <a:lstStyle/>
        <a:p>
          <a:endParaRPr lang="en-US"/>
        </a:p>
      </dgm:t>
    </dgm:pt>
    <dgm:pt modelId="{D0E36EA4-A5C6-4092-B205-739B32BF6F62}">
      <dgm:prSet/>
      <dgm:spPr/>
      <dgm:t>
        <a:bodyPr/>
        <a:lstStyle/>
        <a:p>
          <a:r>
            <a:rPr lang="en-GB"/>
            <a:t>Minimise risks within limits of acceptability</a:t>
          </a:r>
          <a:endParaRPr lang="en-US"/>
        </a:p>
      </dgm:t>
    </dgm:pt>
    <dgm:pt modelId="{CED2625A-EC5A-4F1C-B5BA-A1BAF6DE664E}" type="parTrans" cxnId="{DBAEC0A4-9600-4D58-A1EE-9FCA4314B46C}">
      <dgm:prSet/>
      <dgm:spPr/>
      <dgm:t>
        <a:bodyPr/>
        <a:lstStyle/>
        <a:p>
          <a:endParaRPr lang="en-US"/>
        </a:p>
      </dgm:t>
    </dgm:pt>
    <dgm:pt modelId="{B8955D7F-8CBF-41DF-8F88-2D76A5356005}" type="sibTrans" cxnId="{DBAEC0A4-9600-4D58-A1EE-9FCA4314B46C}">
      <dgm:prSet/>
      <dgm:spPr/>
      <dgm:t>
        <a:bodyPr/>
        <a:lstStyle/>
        <a:p>
          <a:endParaRPr lang="en-US"/>
        </a:p>
      </dgm:t>
    </dgm:pt>
    <dgm:pt modelId="{7AC808C9-6895-417A-ABCA-9CFD49FF9F7A}">
      <dgm:prSet/>
      <dgm:spPr/>
      <dgm:t>
        <a:bodyPr/>
        <a:lstStyle/>
        <a:p>
          <a:r>
            <a:rPr lang="en-GB" dirty="0"/>
            <a:t>Reasons for modifications &amp; benefits are understood</a:t>
          </a:r>
          <a:endParaRPr lang="en-US" dirty="0"/>
        </a:p>
      </dgm:t>
    </dgm:pt>
    <dgm:pt modelId="{FF927CB7-2A69-4D37-8D81-0B5F01DA6501}" type="parTrans" cxnId="{BC2F900C-97B3-4528-8473-D4421C9393EC}">
      <dgm:prSet/>
      <dgm:spPr/>
      <dgm:t>
        <a:bodyPr/>
        <a:lstStyle/>
        <a:p>
          <a:endParaRPr lang="en-US"/>
        </a:p>
      </dgm:t>
    </dgm:pt>
    <dgm:pt modelId="{1A11BBA7-873B-457C-8508-B0A4B106DA02}" type="sibTrans" cxnId="{BC2F900C-97B3-4528-8473-D4421C9393EC}">
      <dgm:prSet/>
      <dgm:spPr/>
      <dgm:t>
        <a:bodyPr/>
        <a:lstStyle/>
        <a:p>
          <a:endParaRPr lang="en-US"/>
        </a:p>
      </dgm:t>
    </dgm:pt>
    <dgm:pt modelId="{42C79667-57F1-4659-BE9B-90317170A5DE}">
      <dgm:prSet/>
      <dgm:spPr/>
      <dgm:t>
        <a:bodyPr/>
        <a:lstStyle/>
        <a:p>
          <a:r>
            <a:rPr lang="en-GB"/>
            <a:t>Retaining independence</a:t>
          </a:r>
          <a:endParaRPr lang="en-US"/>
        </a:p>
      </dgm:t>
    </dgm:pt>
    <dgm:pt modelId="{775304C3-6E9F-4F86-98D0-6EF1DE7F2ED1}" type="parTrans" cxnId="{E49A98EA-22C1-4E03-A2A6-CD96BF1EB772}">
      <dgm:prSet/>
      <dgm:spPr/>
      <dgm:t>
        <a:bodyPr/>
        <a:lstStyle/>
        <a:p>
          <a:endParaRPr lang="en-US"/>
        </a:p>
      </dgm:t>
    </dgm:pt>
    <dgm:pt modelId="{E9C85997-C5EE-4179-8285-95744C95D1E0}" type="sibTrans" cxnId="{E49A98EA-22C1-4E03-A2A6-CD96BF1EB772}">
      <dgm:prSet/>
      <dgm:spPr/>
      <dgm:t>
        <a:bodyPr/>
        <a:lstStyle/>
        <a:p>
          <a:endParaRPr lang="en-US"/>
        </a:p>
      </dgm:t>
    </dgm:pt>
    <dgm:pt modelId="{93B9F560-F9E2-4A5E-82E5-5103D2F3CB2A}">
      <dgm:prSet/>
      <dgm:spPr/>
      <dgm:t>
        <a:bodyPr/>
        <a:lstStyle/>
        <a:p>
          <a:r>
            <a:rPr lang="en-GB"/>
            <a:t>Seeing peers have done something similar</a:t>
          </a:r>
          <a:endParaRPr lang="en-US"/>
        </a:p>
      </dgm:t>
    </dgm:pt>
    <dgm:pt modelId="{66B6A934-0181-4CC4-9BCB-8D08BF645F36}" type="parTrans" cxnId="{ABBA4989-27D1-42DA-B2C8-EBD84C777F53}">
      <dgm:prSet/>
      <dgm:spPr/>
      <dgm:t>
        <a:bodyPr/>
        <a:lstStyle/>
        <a:p>
          <a:endParaRPr lang="en-US"/>
        </a:p>
      </dgm:t>
    </dgm:pt>
    <dgm:pt modelId="{98964085-7DA0-4995-B5A5-A50C7C491C01}" type="sibTrans" cxnId="{ABBA4989-27D1-42DA-B2C8-EBD84C777F53}">
      <dgm:prSet/>
      <dgm:spPr/>
      <dgm:t>
        <a:bodyPr/>
        <a:lstStyle/>
        <a:p>
          <a:endParaRPr lang="en-US"/>
        </a:p>
      </dgm:t>
    </dgm:pt>
    <dgm:pt modelId="{53136825-1CA1-4EBC-8152-F42E97E8A45F}">
      <dgm:prSet/>
      <dgm:spPr/>
      <dgm:t>
        <a:bodyPr/>
        <a:lstStyle/>
        <a:p>
          <a:r>
            <a:rPr lang="en-GB"/>
            <a:t>Trial and demonstrate</a:t>
          </a:r>
          <a:endParaRPr lang="en-US"/>
        </a:p>
      </dgm:t>
    </dgm:pt>
    <dgm:pt modelId="{A710FE65-B9C1-473E-BA77-E8F437ECE573}" type="parTrans" cxnId="{1C1FE235-7C86-41C5-8244-F2F1192F8838}">
      <dgm:prSet/>
      <dgm:spPr/>
      <dgm:t>
        <a:bodyPr/>
        <a:lstStyle/>
        <a:p>
          <a:endParaRPr lang="en-US"/>
        </a:p>
      </dgm:t>
    </dgm:pt>
    <dgm:pt modelId="{FF07EDDC-0571-4F6E-BA67-82B1FA8BEF6F}" type="sibTrans" cxnId="{1C1FE235-7C86-41C5-8244-F2F1192F8838}">
      <dgm:prSet/>
      <dgm:spPr/>
      <dgm:t>
        <a:bodyPr/>
        <a:lstStyle/>
        <a:p>
          <a:endParaRPr lang="en-US"/>
        </a:p>
      </dgm:t>
    </dgm:pt>
    <dgm:pt modelId="{3AC68915-81AB-446D-9577-24DE3EDC37B9}">
      <dgm:prSet/>
      <dgm:spPr/>
      <dgm:t>
        <a:bodyPr/>
        <a:lstStyle/>
        <a:p>
          <a:r>
            <a:rPr lang="en-GB"/>
            <a:t>Changes suggested rather than forced</a:t>
          </a:r>
          <a:endParaRPr lang="en-US"/>
        </a:p>
      </dgm:t>
    </dgm:pt>
    <dgm:pt modelId="{10358495-2B9F-4FAC-A803-D2AAA9F784BB}" type="parTrans" cxnId="{BB399B31-20ED-414D-BF21-2E6510A8DAC1}">
      <dgm:prSet/>
      <dgm:spPr/>
      <dgm:t>
        <a:bodyPr/>
        <a:lstStyle/>
        <a:p>
          <a:endParaRPr lang="en-US"/>
        </a:p>
      </dgm:t>
    </dgm:pt>
    <dgm:pt modelId="{6D68EC19-817B-485D-9466-DDB04807F416}" type="sibTrans" cxnId="{BB399B31-20ED-414D-BF21-2E6510A8DAC1}">
      <dgm:prSet/>
      <dgm:spPr/>
      <dgm:t>
        <a:bodyPr/>
        <a:lstStyle/>
        <a:p>
          <a:endParaRPr lang="en-US"/>
        </a:p>
      </dgm:t>
    </dgm:pt>
    <dgm:pt modelId="{E82BF18C-3FA2-4A2E-A1D1-33CBF7E30B7E}">
      <dgm:prSet/>
      <dgm:spPr/>
      <dgm:t>
        <a:bodyPr/>
        <a:lstStyle/>
        <a:p>
          <a:r>
            <a:rPr lang="en-GB"/>
            <a:t>Confidence</a:t>
          </a:r>
          <a:endParaRPr lang="en-US"/>
        </a:p>
      </dgm:t>
    </dgm:pt>
    <dgm:pt modelId="{EEB21FC1-029A-4CB9-A57F-94ACE072D5F1}" type="parTrans" cxnId="{6595D7E3-AE90-401E-8F6F-97F8EC3DFC7A}">
      <dgm:prSet/>
      <dgm:spPr/>
      <dgm:t>
        <a:bodyPr/>
        <a:lstStyle/>
        <a:p>
          <a:endParaRPr lang="en-US"/>
        </a:p>
      </dgm:t>
    </dgm:pt>
    <dgm:pt modelId="{34201BD1-732E-4A84-A438-86375F9383DD}" type="sibTrans" cxnId="{6595D7E3-AE90-401E-8F6F-97F8EC3DFC7A}">
      <dgm:prSet/>
      <dgm:spPr/>
      <dgm:t>
        <a:bodyPr/>
        <a:lstStyle/>
        <a:p>
          <a:endParaRPr lang="en-US"/>
        </a:p>
      </dgm:t>
    </dgm:pt>
    <dgm:pt modelId="{4B59CC83-3B55-4994-96C4-388734C9576F}">
      <dgm:prSet/>
      <dgm:spPr/>
      <dgm:t>
        <a:bodyPr/>
        <a:lstStyle/>
        <a:p>
          <a:r>
            <a:rPr lang="en-GB"/>
            <a:t>Explain what needs changing sensitively</a:t>
          </a:r>
          <a:endParaRPr lang="en-US"/>
        </a:p>
      </dgm:t>
    </dgm:pt>
    <dgm:pt modelId="{D2984AE6-056C-4DD4-8EC0-F50D99E38532}" type="parTrans" cxnId="{8500861D-845E-45DA-902D-2A7D88A053DE}">
      <dgm:prSet/>
      <dgm:spPr/>
      <dgm:t>
        <a:bodyPr/>
        <a:lstStyle/>
        <a:p>
          <a:endParaRPr lang="en-US"/>
        </a:p>
      </dgm:t>
    </dgm:pt>
    <dgm:pt modelId="{FF21E73D-94CF-47AE-B9E5-C810F4249208}" type="sibTrans" cxnId="{8500861D-845E-45DA-902D-2A7D88A053DE}">
      <dgm:prSet/>
      <dgm:spPr/>
      <dgm:t>
        <a:bodyPr/>
        <a:lstStyle/>
        <a:p>
          <a:endParaRPr lang="en-US"/>
        </a:p>
      </dgm:t>
    </dgm:pt>
    <dgm:pt modelId="{0E827284-96E4-6549-BFF9-602DE2934136}" type="pres">
      <dgm:prSet presAssocID="{10453541-FD62-4F83-85E4-297FA69C3046}" presName="diagram" presStyleCnt="0">
        <dgm:presLayoutVars>
          <dgm:dir/>
          <dgm:resizeHandles val="exact"/>
        </dgm:presLayoutVars>
      </dgm:prSet>
      <dgm:spPr/>
    </dgm:pt>
    <dgm:pt modelId="{9211B112-E834-C04E-80E6-B41E6C1285D5}" type="pres">
      <dgm:prSet presAssocID="{D0E36EA4-A5C6-4092-B205-739B32BF6F62}" presName="node" presStyleLbl="node1" presStyleIdx="0" presStyleCnt="8">
        <dgm:presLayoutVars>
          <dgm:bulletEnabled val="1"/>
        </dgm:presLayoutVars>
      </dgm:prSet>
      <dgm:spPr/>
    </dgm:pt>
    <dgm:pt modelId="{5BC19506-15B5-AC4D-AD6B-3A726C8AD26E}" type="pres">
      <dgm:prSet presAssocID="{B8955D7F-8CBF-41DF-8F88-2D76A5356005}" presName="sibTrans" presStyleCnt="0"/>
      <dgm:spPr/>
    </dgm:pt>
    <dgm:pt modelId="{3C8DC182-C3A2-A941-B432-EE280FA5A049}" type="pres">
      <dgm:prSet presAssocID="{7AC808C9-6895-417A-ABCA-9CFD49FF9F7A}" presName="node" presStyleLbl="node1" presStyleIdx="1" presStyleCnt="8">
        <dgm:presLayoutVars>
          <dgm:bulletEnabled val="1"/>
        </dgm:presLayoutVars>
      </dgm:prSet>
      <dgm:spPr/>
    </dgm:pt>
    <dgm:pt modelId="{621F2E1D-0C69-9A41-BD5A-656660104290}" type="pres">
      <dgm:prSet presAssocID="{1A11BBA7-873B-457C-8508-B0A4B106DA02}" presName="sibTrans" presStyleCnt="0"/>
      <dgm:spPr/>
    </dgm:pt>
    <dgm:pt modelId="{D488EF23-BAFF-7048-A0D1-458461DA5007}" type="pres">
      <dgm:prSet presAssocID="{42C79667-57F1-4659-BE9B-90317170A5DE}" presName="node" presStyleLbl="node1" presStyleIdx="2" presStyleCnt="8">
        <dgm:presLayoutVars>
          <dgm:bulletEnabled val="1"/>
        </dgm:presLayoutVars>
      </dgm:prSet>
      <dgm:spPr/>
    </dgm:pt>
    <dgm:pt modelId="{40602508-78FF-8945-8F6C-E8E28BE10D89}" type="pres">
      <dgm:prSet presAssocID="{E9C85997-C5EE-4179-8285-95744C95D1E0}" presName="sibTrans" presStyleCnt="0"/>
      <dgm:spPr/>
    </dgm:pt>
    <dgm:pt modelId="{5C244EE4-C8F3-7845-AA89-BFB5DFE06C87}" type="pres">
      <dgm:prSet presAssocID="{93B9F560-F9E2-4A5E-82E5-5103D2F3CB2A}" presName="node" presStyleLbl="node1" presStyleIdx="3" presStyleCnt="8">
        <dgm:presLayoutVars>
          <dgm:bulletEnabled val="1"/>
        </dgm:presLayoutVars>
      </dgm:prSet>
      <dgm:spPr/>
    </dgm:pt>
    <dgm:pt modelId="{B541FD5C-2F2E-3243-9E58-A934BD2143F4}" type="pres">
      <dgm:prSet presAssocID="{98964085-7DA0-4995-B5A5-A50C7C491C01}" presName="sibTrans" presStyleCnt="0"/>
      <dgm:spPr/>
    </dgm:pt>
    <dgm:pt modelId="{239CB7E6-2F9D-C545-944B-CC84AF2C5D7C}" type="pres">
      <dgm:prSet presAssocID="{53136825-1CA1-4EBC-8152-F42E97E8A45F}" presName="node" presStyleLbl="node1" presStyleIdx="4" presStyleCnt="8">
        <dgm:presLayoutVars>
          <dgm:bulletEnabled val="1"/>
        </dgm:presLayoutVars>
      </dgm:prSet>
      <dgm:spPr/>
    </dgm:pt>
    <dgm:pt modelId="{E28FFC2B-E982-E14A-B56F-08C51A95AC71}" type="pres">
      <dgm:prSet presAssocID="{FF07EDDC-0571-4F6E-BA67-82B1FA8BEF6F}" presName="sibTrans" presStyleCnt="0"/>
      <dgm:spPr/>
    </dgm:pt>
    <dgm:pt modelId="{6948633B-0A0E-054C-B119-91032C46DC23}" type="pres">
      <dgm:prSet presAssocID="{3AC68915-81AB-446D-9577-24DE3EDC37B9}" presName="node" presStyleLbl="node1" presStyleIdx="5" presStyleCnt="8">
        <dgm:presLayoutVars>
          <dgm:bulletEnabled val="1"/>
        </dgm:presLayoutVars>
      </dgm:prSet>
      <dgm:spPr/>
    </dgm:pt>
    <dgm:pt modelId="{0852E5F3-0564-354B-AC7B-C31D60A05F44}" type="pres">
      <dgm:prSet presAssocID="{6D68EC19-817B-485D-9466-DDB04807F416}" presName="sibTrans" presStyleCnt="0"/>
      <dgm:spPr/>
    </dgm:pt>
    <dgm:pt modelId="{C3C66980-52B1-C94F-BF55-BE644AD96D73}" type="pres">
      <dgm:prSet presAssocID="{E82BF18C-3FA2-4A2E-A1D1-33CBF7E30B7E}" presName="node" presStyleLbl="node1" presStyleIdx="6" presStyleCnt="8">
        <dgm:presLayoutVars>
          <dgm:bulletEnabled val="1"/>
        </dgm:presLayoutVars>
      </dgm:prSet>
      <dgm:spPr/>
    </dgm:pt>
    <dgm:pt modelId="{547EE0C4-72DA-E94C-B68D-A7C03D6F597C}" type="pres">
      <dgm:prSet presAssocID="{34201BD1-732E-4A84-A438-86375F9383DD}" presName="sibTrans" presStyleCnt="0"/>
      <dgm:spPr/>
    </dgm:pt>
    <dgm:pt modelId="{9AE62531-2622-D64B-A00D-E53D9B830D3D}" type="pres">
      <dgm:prSet presAssocID="{4B59CC83-3B55-4994-96C4-388734C9576F}" presName="node" presStyleLbl="node1" presStyleIdx="7" presStyleCnt="8">
        <dgm:presLayoutVars>
          <dgm:bulletEnabled val="1"/>
        </dgm:presLayoutVars>
      </dgm:prSet>
      <dgm:spPr/>
    </dgm:pt>
  </dgm:ptLst>
  <dgm:cxnLst>
    <dgm:cxn modelId="{BC2F900C-97B3-4528-8473-D4421C9393EC}" srcId="{10453541-FD62-4F83-85E4-297FA69C3046}" destId="{7AC808C9-6895-417A-ABCA-9CFD49FF9F7A}" srcOrd="1" destOrd="0" parTransId="{FF927CB7-2A69-4D37-8D81-0B5F01DA6501}" sibTransId="{1A11BBA7-873B-457C-8508-B0A4B106DA02}"/>
    <dgm:cxn modelId="{75FC5819-7449-CD4E-8475-EFE1CB697ACD}" type="presOf" srcId="{10453541-FD62-4F83-85E4-297FA69C3046}" destId="{0E827284-96E4-6549-BFF9-602DE2934136}" srcOrd="0" destOrd="0" presId="urn:microsoft.com/office/officeart/2005/8/layout/default"/>
    <dgm:cxn modelId="{8500861D-845E-45DA-902D-2A7D88A053DE}" srcId="{10453541-FD62-4F83-85E4-297FA69C3046}" destId="{4B59CC83-3B55-4994-96C4-388734C9576F}" srcOrd="7" destOrd="0" parTransId="{D2984AE6-056C-4DD4-8EC0-F50D99E38532}" sibTransId="{FF21E73D-94CF-47AE-B9E5-C810F4249208}"/>
    <dgm:cxn modelId="{BB399B31-20ED-414D-BF21-2E6510A8DAC1}" srcId="{10453541-FD62-4F83-85E4-297FA69C3046}" destId="{3AC68915-81AB-446D-9577-24DE3EDC37B9}" srcOrd="5" destOrd="0" parTransId="{10358495-2B9F-4FAC-A803-D2AAA9F784BB}" sibTransId="{6D68EC19-817B-485D-9466-DDB04807F416}"/>
    <dgm:cxn modelId="{1C1FE235-7C86-41C5-8244-F2F1192F8838}" srcId="{10453541-FD62-4F83-85E4-297FA69C3046}" destId="{53136825-1CA1-4EBC-8152-F42E97E8A45F}" srcOrd="4" destOrd="0" parTransId="{A710FE65-B9C1-473E-BA77-E8F437ECE573}" sibTransId="{FF07EDDC-0571-4F6E-BA67-82B1FA8BEF6F}"/>
    <dgm:cxn modelId="{AA547E44-A1CD-134F-8F55-837C73D96F9F}" type="presOf" srcId="{E82BF18C-3FA2-4A2E-A1D1-33CBF7E30B7E}" destId="{C3C66980-52B1-C94F-BF55-BE644AD96D73}" srcOrd="0" destOrd="0" presId="urn:microsoft.com/office/officeart/2005/8/layout/default"/>
    <dgm:cxn modelId="{E691AF44-C3BE-6C45-B35B-81694CCCC015}" type="presOf" srcId="{4B59CC83-3B55-4994-96C4-388734C9576F}" destId="{9AE62531-2622-D64B-A00D-E53D9B830D3D}" srcOrd="0" destOrd="0" presId="urn:microsoft.com/office/officeart/2005/8/layout/default"/>
    <dgm:cxn modelId="{791C915F-0A23-DB4B-BC42-B891B3E472EB}" type="presOf" srcId="{D0E36EA4-A5C6-4092-B205-739B32BF6F62}" destId="{9211B112-E834-C04E-80E6-B41E6C1285D5}" srcOrd="0" destOrd="0" presId="urn:microsoft.com/office/officeart/2005/8/layout/default"/>
    <dgm:cxn modelId="{261D9067-3F95-AC4B-A71A-3DA13094D6E8}" type="presOf" srcId="{7AC808C9-6895-417A-ABCA-9CFD49FF9F7A}" destId="{3C8DC182-C3A2-A941-B432-EE280FA5A049}" srcOrd="0" destOrd="0" presId="urn:microsoft.com/office/officeart/2005/8/layout/default"/>
    <dgm:cxn modelId="{ABBA4989-27D1-42DA-B2C8-EBD84C777F53}" srcId="{10453541-FD62-4F83-85E4-297FA69C3046}" destId="{93B9F560-F9E2-4A5E-82E5-5103D2F3CB2A}" srcOrd="3" destOrd="0" parTransId="{66B6A934-0181-4CC4-9BCB-8D08BF645F36}" sibTransId="{98964085-7DA0-4995-B5A5-A50C7C491C01}"/>
    <dgm:cxn modelId="{794D7694-89A4-F44B-8169-F82B55B7DD69}" type="presOf" srcId="{93B9F560-F9E2-4A5E-82E5-5103D2F3CB2A}" destId="{5C244EE4-C8F3-7845-AA89-BFB5DFE06C87}" srcOrd="0" destOrd="0" presId="urn:microsoft.com/office/officeart/2005/8/layout/default"/>
    <dgm:cxn modelId="{6965A596-2BD9-C94D-9727-F72FC8C6D4AF}" type="presOf" srcId="{53136825-1CA1-4EBC-8152-F42E97E8A45F}" destId="{239CB7E6-2F9D-C545-944B-CC84AF2C5D7C}" srcOrd="0" destOrd="0" presId="urn:microsoft.com/office/officeart/2005/8/layout/default"/>
    <dgm:cxn modelId="{DBAEC0A4-9600-4D58-A1EE-9FCA4314B46C}" srcId="{10453541-FD62-4F83-85E4-297FA69C3046}" destId="{D0E36EA4-A5C6-4092-B205-739B32BF6F62}" srcOrd="0" destOrd="0" parTransId="{CED2625A-EC5A-4F1C-B5BA-A1BAF6DE664E}" sibTransId="{B8955D7F-8CBF-41DF-8F88-2D76A5356005}"/>
    <dgm:cxn modelId="{55F36FE0-25DD-D64F-AD0B-D771E71D8481}" type="presOf" srcId="{42C79667-57F1-4659-BE9B-90317170A5DE}" destId="{D488EF23-BAFF-7048-A0D1-458461DA5007}" srcOrd="0" destOrd="0" presId="urn:microsoft.com/office/officeart/2005/8/layout/default"/>
    <dgm:cxn modelId="{6595D7E3-AE90-401E-8F6F-97F8EC3DFC7A}" srcId="{10453541-FD62-4F83-85E4-297FA69C3046}" destId="{E82BF18C-3FA2-4A2E-A1D1-33CBF7E30B7E}" srcOrd="6" destOrd="0" parTransId="{EEB21FC1-029A-4CB9-A57F-94ACE072D5F1}" sibTransId="{34201BD1-732E-4A84-A438-86375F9383DD}"/>
    <dgm:cxn modelId="{E49A98EA-22C1-4E03-A2A6-CD96BF1EB772}" srcId="{10453541-FD62-4F83-85E4-297FA69C3046}" destId="{42C79667-57F1-4659-BE9B-90317170A5DE}" srcOrd="2" destOrd="0" parTransId="{775304C3-6E9F-4F86-98D0-6EF1DE7F2ED1}" sibTransId="{E9C85997-C5EE-4179-8285-95744C95D1E0}"/>
    <dgm:cxn modelId="{B4B255F6-7AF3-284A-B647-F9D019BF55B1}" type="presOf" srcId="{3AC68915-81AB-446D-9577-24DE3EDC37B9}" destId="{6948633B-0A0E-054C-B119-91032C46DC23}" srcOrd="0" destOrd="0" presId="urn:microsoft.com/office/officeart/2005/8/layout/default"/>
    <dgm:cxn modelId="{4E2B4829-53C8-F04F-B53C-E1AE5D6EF67C}" type="presParOf" srcId="{0E827284-96E4-6549-BFF9-602DE2934136}" destId="{9211B112-E834-C04E-80E6-B41E6C1285D5}" srcOrd="0" destOrd="0" presId="urn:microsoft.com/office/officeart/2005/8/layout/default"/>
    <dgm:cxn modelId="{316E24C1-AF87-4A4A-A56E-8D66FDC218E2}" type="presParOf" srcId="{0E827284-96E4-6549-BFF9-602DE2934136}" destId="{5BC19506-15B5-AC4D-AD6B-3A726C8AD26E}" srcOrd="1" destOrd="0" presId="urn:microsoft.com/office/officeart/2005/8/layout/default"/>
    <dgm:cxn modelId="{ED6F5413-2EC2-8B40-9CEB-12EF2BE5C38B}" type="presParOf" srcId="{0E827284-96E4-6549-BFF9-602DE2934136}" destId="{3C8DC182-C3A2-A941-B432-EE280FA5A049}" srcOrd="2" destOrd="0" presId="urn:microsoft.com/office/officeart/2005/8/layout/default"/>
    <dgm:cxn modelId="{42AE4E64-F30B-E742-9181-FFDCF88E65EF}" type="presParOf" srcId="{0E827284-96E4-6549-BFF9-602DE2934136}" destId="{621F2E1D-0C69-9A41-BD5A-656660104290}" srcOrd="3" destOrd="0" presId="urn:microsoft.com/office/officeart/2005/8/layout/default"/>
    <dgm:cxn modelId="{0F6F8C6F-340C-7741-B6C8-919CDE892526}" type="presParOf" srcId="{0E827284-96E4-6549-BFF9-602DE2934136}" destId="{D488EF23-BAFF-7048-A0D1-458461DA5007}" srcOrd="4" destOrd="0" presId="urn:microsoft.com/office/officeart/2005/8/layout/default"/>
    <dgm:cxn modelId="{88EDF026-6116-F24E-9247-1AC596EF57D5}" type="presParOf" srcId="{0E827284-96E4-6549-BFF9-602DE2934136}" destId="{40602508-78FF-8945-8F6C-E8E28BE10D89}" srcOrd="5" destOrd="0" presId="urn:microsoft.com/office/officeart/2005/8/layout/default"/>
    <dgm:cxn modelId="{368DF06B-17E1-CE4C-A2CB-6FB3E4C7EBF4}" type="presParOf" srcId="{0E827284-96E4-6549-BFF9-602DE2934136}" destId="{5C244EE4-C8F3-7845-AA89-BFB5DFE06C87}" srcOrd="6" destOrd="0" presId="urn:microsoft.com/office/officeart/2005/8/layout/default"/>
    <dgm:cxn modelId="{1BA83446-5532-D746-9109-3964E141FC25}" type="presParOf" srcId="{0E827284-96E4-6549-BFF9-602DE2934136}" destId="{B541FD5C-2F2E-3243-9E58-A934BD2143F4}" srcOrd="7" destOrd="0" presId="urn:microsoft.com/office/officeart/2005/8/layout/default"/>
    <dgm:cxn modelId="{4DE1BAB0-5B36-4045-81CA-38FB50002267}" type="presParOf" srcId="{0E827284-96E4-6549-BFF9-602DE2934136}" destId="{239CB7E6-2F9D-C545-944B-CC84AF2C5D7C}" srcOrd="8" destOrd="0" presId="urn:microsoft.com/office/officeart/2005/8/layout/default"/>
    <dgm:cxn modelId="{5A08A8C5-D027-F445-87DE-8974FC9F71C7}" type="presParOf" srcId="{0E827284-96E4-6549-BFF9-602DE2934136}" destId="{E28FFC2B-E982-E14A-B56F-08C51A95AC71}" srcOrd="9" destOrd="0" presId="urn:microsoft.com/office/officeart/2005/8/layout/default"/>
    <dgm:cxn modelId="{F221F6FF-AA78-1A4A-9A84-4231B0254D31}" type="presParOf" srcId="{0E827284-96E4-6549-BFF9-602DE2934136}" destId="{6948633B-0A0E-054C-B119-91032C46DC23}" srcOrd="10" destOrd="0" presId="urn:microsoft.com/office/officeart/2005/8/layout/default"/>
    <dgm:cxn modelId="{F96BCFB7-4A3E-5B4B-891E-0DCD9D6EF071}" type="presParOf" srcId="{0E827284-96E4-6549-BFF9-602DE2934136}" destId="{0852E5F3-0564-354B-AC7B-C31D60A05F44}" srcOrd="11" destOrd="0" presId="urn:microsoft.com/office/officeart/2005/8/layout/default"/>
    <dgm:cxn modelId="{692C32FE-3F87-AB4A-8A2A-625F33A79F66}" type="presParOf" srcId="{0E827284-96E4-6549-BFF9-602DE2934136}" destId="{C3C66980-52B1-C94F-BF55-BE644AD96D73}" srcOrd="12" destOrd="0" presId="urn:microsoft.com/office/officeart/2005/8/layout/default"/>
    <dgm:cxn modelId="{0D918083-C397-7841-AFAF-655B3B260D03}" type="presParOf" srcId="{0E827284-96E4-6549-BFF9-602DE2934136}" destId="{547EE0C4-72DA-E94C-B68D-A7C03D6F597C}" srcOrd="13" destOrd="0" presId="urn:microsoft.com/office/officeart/2005/8/layout/default"/>
    <dgm:cxn modelId="{EE1DF849-3966-204D-8A80-F018DBF82109}" type="presParOf" srcId="{0E827284-96E4-6549-BFF9-602DE2934136}" destId="{9AE62531-2622-D64B-A00D-E53D9B830D3D}" srcOrd="14"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B4CDDA21-2BB7-46D7-9D38-6EDB80493255}" type="doc">
      <dgm:prSet loTypeId="urn:microsoft.com/office/officeart/2016/7/layout/RepeatingBendingProcessNew" loCatId="process" qsTypeId="urn:microsoft.com/office/officeart/2005/8/quickstyle/simple2" qsCatId="simple" csTypeId="urn:microsoft.com/office/officeart/2005/8/colors/colorful2" csCatId="colorful"/>
      <dgm:spPr/>
      <dgm:t>
        <a:bodyPr/>
        <a:lstStyle/>
        <a:p>
          <a:endParaRPr lang="en-US"/>
        </a:p>
      </dgm:t>
    </dgm:pt>
    <dgm:pt modelId="{CBE7CCB3-DD40-4E51-86B3-87438B97013F}">
      <dgm:prSet custT="1"/>
      <dgm:spPr/>
      <dgm:t>
        <a:bodyPr/>
        <a:lstStyle/>
        <a:p>
          <a:r>
            <a:rPr lang="en-GB" sz="1800"/>
            <a:t>Demonstrate each exercise</a:t>
          </a:r>
          <a:endParaRPr lang="en-US" sz="1800" dirty="0"/>
        </a:p>
      </dgm:t>
    </dgm:pt>
    <dgm:pt modelId="{85F3F20C-11C4-4D90-BCD8-046C9E3643FE}" type="parTrans" cxnId="{4CC1CEA0-AA66-43DD-984A-C3631F982058}">
      <dgm:prSet/>
      <dgm:spPr/>
      <dgm:t>
        <a:bodyPr/>
        <a:lstStyle/>
        <a:p>
          <a:endParaRPr lang="en-US" sz="2000"/>
        </a:p>
      </dgm:t>
    </dgm:pt>
    <dgm:pt modelId="{063FF1F1-6EB9-4FCE-B2E1-D07FC33ACCD7}" type="sibTrans" cxnId="{4CC1CEA0-AA66-43DD-984A-C3631F982058}">
      <dgm:prSet custT="1"/>
      <dgm:spPr/>
      <dgm:t>
        <a:bodyPr/>
        <a:lstStyle/>
        <a:p>
          <a:endParaRPr lang="en-US" sz="600"/>
        </a:p>
      </dgm:t>
    </dgm:pt>
    <dgm:pt modelId="{D6134BFE-CA9B-43D5-BD70-40FAB3BA9864}">
      <dgm:prSet custT="1"/>
      <dgm:spPr/>
      <dgm:t>
        <a:bodyPr/>
        <a:lstStyle/>
        <a:p>
          <a:r>
            <a:rPr lang="en-GB" sz="1800"/>
            <a:t>Feeling safe to exercise</a:t>
          </a:r>
          <a:endParaRPr lang="en-US" sz="1800"/>
        </a:p>
      </dgm:t>
    </dgm:pt>
    <dgm:pt modelId="{46DB05D4-285E-4AE8-A508-2C8A2C6EC1A0}" type="parTrans" cxnId="{C7CCCCAA-41F2-4BDD-815C-5B8E805A757A}">
      <dgm:prSet/>
      <dgm:spPr/>
      <dgm:t>
        <a:bodyPr/>
        <a:lstStyle/>
        <a:p>
          <a:endParaRPr lang="en-US" sz="2000"/>
        </a:p>
      </dgm:t>
    </dgm:pt>
    <dgm:pt modelId="{8AEAD1A1-2108-48ED-8C77-4C18ABA25B7E}" type="sibTrans" cxnId="{C7CCCCAA-41F2-4BDD-815C-5B8E805A757A}">
      <dgm:prSet custT="1"/>
      <dgm:spPr/>
      <dgm:t>
        <a:bodyPr/>
        <a:lstStyle/>
        <a:p>
          <a:endParaRPr lang="en-US" sz="600"/>
        </a:p>
      </dgm:t>
    </dgm:pt>
    <dgm:pt modelId="{AEC316A0-2D05-4837-90A8-9C89BBF4C851}">
      <dgm:prSet custT="1"/>
      <dgm:spPr/>
      <dgm:t>
        <a:bodyPr/>
        <a:lstStyle/>
        <a:p>
          <a:r>
            <a:rPr lang="en-GB" sz="1800"/>
            <a:t>Health conditions understood/ accommodated</a:t>
          </a:r>
          <a:endParaRPr lang="en-US" sz="1800"/>
        </a:p>
      </dgm:t>
    </dgm:pt>
    <dgm:pt modelId="{AD8CBFF4-6A1A-4E67-B4AF-F8412851CB11}" type="parTrans" cxnId="{6F79056C-3772-4288-9148-CB7CDB66C3EC}">
      <dgm:prSet/>
      <dgm:spPr/>
      <dgm:t>
        <a:bodyPr/>
        <a:lstStyle/>
        <a:p>
          <a:endParaRPr lang="en-US" sz="2000"/>
        </a:p>
      </dgm:t>
    </dgm:pt>
    <dgm:pt modelId="{69AA6CDC-32F8-4D03-8EB3-4B251C57451F}" type="sibTrans" cxnId="{6F79056C-3772-4288-9148-CB7CDB66C3EC}">
      <dgm:prSet custT="1"/>
      <dgm:spPr/>
      <dgm:t>
        <a:bodyPr/>
        <a:lstStyle/>
        <a:p>
          <a:endParaRPr lang="en-US" sz="600"/>
        </a:p>
      </dgm:t>
    </dgm:pt>
    <dgm:pt modelId="{8F0FA9B9-5E9D-487B-8876-978BF2CE4E87}">
      <dgm:prSet custT="1"/>
      <dgm:spPr/>
      <dgm:t>
        <a:bodyPr/>
        <a:lstStyle/>
        <a:p>
          <a:r>
            <a:rPr lang="en-GB" sz="1800"/>
            <a:t>Incorporate with activities enjoyed and into everyday life</a:t>
          </a:r>
          <a:endParaRPr lang="en-US" sz="1800"/>
        </a:p>
      </dgm:t>
    </dgm:pt>
    <dgm:pt modelId="{6BBBEC40-9DAA-4A29-BDE6-4CC24CA65173}" type="parTrans" cxnId="{CD0A1A07-FC2C-47B7-AAA6-A47293A43B7F}">
      <dgm:prSet/>
      <dgm:spPr/>
      <dgm:t>
        <a:bodyPr/>
        <a:lstStyle/>
        <a:p>
          <a:endParaRPr lang="en-US" sz="2000"/>
        </a:p>
      </dgm:t>
    </dgm:pt>
    <dgm:pt modelId="{8E1DE11A-771E-4EA1-8CD9-2C22EEA069D0}" type="sibTrans" cxnId="{CD0A1A07-FC2C-47B7-AAA6-A47293A43B7F}">
      <dgm:prSet custT="1"/>
      <dgm:spPr/>
      <dgm:t>
        <a:bodyPr/>
        <a:lstStyle/>
        <a:p>
          <a:endParaRPr lang="en-US" sz="600"/>
        </a:p>
      </dgm:t>
    </dgm:pt>
    <dgm:pt modelId="{B02F32E3-D27F-4390-9681-326399FE07B1}">
      <dgm:prSet custT="1"/>
      <dgm:spPr/>
      <dgm:t>
        <a:bodyPr/>
        <a:lstStyle/>
        <a:p>
          <a:r>
            <a:rPr lang="en-GB" sz="1800"/>
            <a:t>Individually tailored </a:t>
          </a:r>
          <a:endParaRPr lang="en-US" sz="1800"/>
        </a:p>
      </dgm:t>
    </dgm:pt>
    <dgm:pt modelId="{05E40E93-F6F4-4B07-AE11-6277EF294A9C}" type="parTrans" cxnId="{EC354AD7-DDD0-4B2B-A0DC-4C28950D6527}">
      <dgm:prSet/>
      <dgm:spPr/>
      <dgm:t>
        <a:bodyPr/>
        <a:lstStyle/>
        <a:p>
          <a:endParaRPr lang="en-US" sz="2000"/>
        </a:p>
      </dgm:t>
    </dgm:pt>
    <dgm:pt modelId="{F9C56199-2A9D-4897-949E-6D44106B556C}" type="sibTrans" cxnId="{EC354AD7-DDD0-4B2B-A0DC-4C28950D6527}">
      <dgm:prSet custT="1"/>
      <dgm:spPr/>
      <dgm:t>
        <a:bodyPr/>
        <a:lstStyle/>
        <a:p>
          <a:endParaRPr lang="en-US" sz="600"/>
        </a:p>
      </dgm:t>
    </dgm:pt>
    <dgm:pt modelId="{7DA80C52-46E0-4907-9339-E7E9D1B05362}">
      <dgm:prSet custT="1"/>
      <dgm:spPr/>
      <dgm:t>
        <a:bodyPr/>
        <a:lstStyle/>
        <a:p>
          <a:r>
            <a:rPr lang="en-GB" sz="1800"/>
            <a:t>Understand procedure/ purpose </a:t>
          </a:r>
          <a:endParaRPr lang="en-US" sz="1800"/>
        </a:p>
      </dgm:t>
    </dgm:pt>
    <dgm:pt modelId="{0887C016-1311-4817-AF5E-9E01A1FE511B}" type="parTrans" cxnId="{B9B2F2BB-A93E-4640-BEBE-EA04206EC9DE}">
      <dgm:prSet/>
      <dgm:spPr/>
      <dgm:t>
        <a:bodyPr/>
        <a:lstStyle/>
        <a:p>
          <a:endParaRPr lang="en-US" sz="2000"/>
        </a:p>
      </dgm:t>
    </dgm:pt>
    <dgm:pt modelId="{8545EC7F-6E77-46A1-AEB0-658F313674FE}" type="sibTrans" cxnId="{B9B2F2BB-A93E-4640-BEBE-EA04206EC9DE}">
      <dgm:prSet custT="1"/>
      <dgm:spPr/>
      <dgm:t>
        <a:bodyPr/>
        <a:lstStyle/>
        <a:p>
          <a:endParaRPr lang="en-US" sz="600"/>
        </a:p>
      </dgm:t>
    </dgm:pt>
    <dgm:pt modelId="{68336FD3-4FAE-486F-A90F-65FDDE2F94EC}">
      <dgm:prSet custT="1"/>
      <dgm:spPr/>
      <dgm:t>
        <a:bodyPr/>
        <a:lstStyle/>
        <a:p>
          <a:r>
            <a:rPr lang="en-GB" sz="1800"/>
            <a:t>Build up gradually</a:t>
          </a:r>
          <a:endParaRPr lang="en-US" sz="1800"/>
        </a:p>
      </dgm:t>
    </dgm:pt>
    <dgm:pt modelId="{27FE5F0B-5B8F-46DA-94FD-F98A4EA30026}" type="parTrans" cxnId="{60AE7D10-591E-4040-B685-B0C4E3F0223F}">
      <dgm:prSet/>
      <dgm:spPr/>
      <dgm:t>
        <a:bodyPr/>
        <a:lstStyle/>
        <a:p>
          <a:endParaRPr lang="en-US" sz="2000"/>
        </a:p>
      </dgm:t>
    </dgm:pt>
    <dgm:pt modelId="{9D0764D3-2FDA-4EDB-8DCD-4AD98D667297}" type="sibTrans" cxnId="{60AE7D10-591E-4040-B685-B0C4E3F0223F}">
      <dgm:prSet custT="1"/>
      <dgm:spPr/>
      <dgm:t>
        <a:bodyPr/>
        <a:lstStyle/>
        <a:p>
          <a:endParaRPr lang="en-US" sz="600"/>
        </a:p>
      </dgm:t>
    </dgm:pt>
    <dgm:pt modelId="{AF6932CF-E5DB-4AB1-8F5E-E041EF9478E9}">
      <dgm:prSet custT="1"/>
      <dgm:spPr/>
      <dgm:t>
        <a:bodyPr/>
        <a:lstStyle/>
        <a:p>
          <a:r>
            <a:rPr lang="en-GB" sz="1800"/>
            <a:t>Provide continued support</a:t>
          </a:r>
          <a:endParaRPr lang="en-US" sz="1800"/>
        </a:p>
      </dgm:t>
    </dgm:pt>
    <dgm:pt modelId="{1C6B004D-FBEC-4123-BFF6-0A36251295C9}" type="parTrans" cxnId="{C7A96882-BE7D-4A39-B52D-0BB7DC24D601}">
      <dgm:prSet/>
      <dgm:spPr/>
      <dgm:t>
        <a:bodyPr/>
        <a:lstStyle/>
        <a:p>
          <a:endParaRPr lang="en-US" sz="2000"/>
        </a:p>
      </dgm:t>
    </dgm:pt>
    <dgm:pt modelId="{0E56528B-492C-4967-B3FC-A73D1EB1D3B1}" type="sibTrans" cxnId="{C7A96882-BE7D-4A39-B52D-0BB7DC24D601}">
      <dgm:prSet custT="1"/>
      <dgm:spPr/>
      <dgm:t>
        <a:bodyPr/>
        <a:lstStyle/>
        <a:p>
          <a:endParaRPr lang="en-US" sz="600"/>
        </a:p>
      </dgm:t>
    </dgm:pt>
    <dgm:pt modelId="{1597CD63-E86B-4417-8D7F-325B987DE2C7}">
      <dgm:prSet custT="1"/>
      <dgm:spPr/>
      <dgm:t>
        <a:bodyPr/>
        <a:lstStyle/>
        <a:p>
          <a:r>
            <a:rPr lang="en-GB" sz="1800"/>
            <a:t>See a benefit </a:t>
          </a:r>
          <a:endParaRPr lang="en-US" sz="1800"/>
        </a:p>
      </dgm:t>
    </dgm:pt>
    <dgm:pt modelId="{F6A703D8-A377-4DAB-95DB-A1A8772434D2}" type="parTrans" cxnId="{994E060D-FB86-4DCB-94E8-A4536F0F7582}">
      <dgm:prSet/>
      <dgm:spPr/>
      <dgm:t>
        <a:bodyPr/>
        <a:lstStyle/>
        <a:p>
          <a:endParaRPr lang="en-US" sz="2000"/>
        </a:p>
      </dgm:t>
    </dgm:pt>
    <dgm:pt modelId="{2972CB5C-4D48-42E7-A32D-409A0210A1F4}" type="sibTrans" cxnId="{994E060D-FB86-4DCB-94E8-A4536F0F7582}">
      <dgm:prSet custT="1"/>
      <dgm:spPr/>
      <dgm:t>
        <a:bodyPr/>
        <a:lstStyle/>
        <a:p>
          <a:endParaRPr lang="en-US" sz="600"/>
        </a:p>
      </dgm:t>
    </dgm:pt>
    <dgm:pt modelId="{78B71C25-3C35-41CB-8DFD-38DAA9351ACA}">
      <dgm:prSet custT="1"/>
      <dgm:spPr/>
      <dgm:t>
        <a:bodyPr/>
        <a:lstStyle/>
        <a:p>
          <a:r>
            <a:rPr lang="en-GB" sz="1800"/>
            <a:t>Have a go attitude</a:t>
          </a:r>
          <a:endParaRPr lang="en-US" sz="1800"/>
        </a:p>
      </dgm:t>
    </dgm:pt>
    <dgm:pt modelId="{D62D519C-A697-4B83-B95A-6859470E5D95}" type="parTrans" cxnId="{86887AC5-93E4-421C-B9E8-067FFDD695D4}">
      <dgm:prSet/>
      <dgm:spPr/>
      <dgm:t>
        <a:bodyPr/>
        <a:lstStyle/>
        <a:p>
          <a:endParaRPr lang="en-US" sz="2000"/>
        </a:p>
      </dgm:t>
    </dgm:pt>
    <dgm:pt modelId="{A81407E6-2B6E-481D-962C-B3D7B797D22D}" type="sibTrans" cxnId="{86887AC5-93E4-421C-B9E8-067FFDD695D4}">
      <dgm:prSet/>
      <dgm:spPr/>
      <dgm:t>
        <a:bodyPr/>
        <a:lstStyle/>
        <a:p>
          <a:endParaRPr lang="en-US" sz="2000"/>
        </a:p>
      </dgm:t>
    </dgm:pt>
    <dgm:pt modelId="{87C8B40A-5FD3-9444-911D-AB3244E2D0A3}" type="pres">
      <dgm:prSet presAssocID="{B4CDDA21-2BB7-46D7-9D38-6EDB80493255}" presName="Name0" presStyleCnt="0">
        <dgm:presLayoutVars>
          <dgm:dir/>
          <dgm:resizeHandles val="exact"/>
        </dgm:presLayoutVars>
      </dgm:prSet>
      <dgm:spPr/>
    </dgm:pt>
    <dgm:pt modelId="{962865F2-BA64-8F48-8DE8-9E87FCCE42DD}" type="pres">
      <dgm:prSet presAssocID="{CBE7CCB3-DD40-4E51-86B3-87438B97013F}" presName="node" presStyleLbl="node1" presStyleIdx="0" presStyleCnt="10">
        <dgm:presLayoutVars>
          <dgm:bulletEnabled val="1"/>
        </dgm:presLayoutVars>
      </dgm:prSet>
      <dgm:spPr/>
    </dgm:pt>
    <dgm:pt modelId="{EF1B79ED-7696-DE4D-BEB9-CBDF3250FB4D}" type="pres">
      <dgm:prSet presAssocID="{063FF1F1-6EB9-4FCE-B2E1-D07FC33ACCD7}" presName="sibTrans" presStyleLbl="sibTrans1D1" presStyleIdx="0" presStyleCnt="9"/>
      <dgm:spPr/>
    </dgm:pt>
    <dgm:pt modelId="{1BF0F8B6-68CE-2E49-A913-E7D0F7F496EF}" type="pres">
      <dgm:prSet presAssocID="{063FF1F1-6EB9-4FCE-B2E1-D07FC33ACCD7}" presName="connectorText" presStyleLbl="sibTrans1D1" presStyleIdx="0" presStyleCnt="9"/>
      <dgm:spPr/>
    </dgm:pt>
    <dgm:pt modelId="{9D4CF054-1DCC-0B4E-85A0-071402E73534}" type="pres">
      <dgm:prSet presAssocID="{D6134BFE-CA9B-43D5-BD70-40FAB3BA9864}" presName="node" presStyleLbl="node1" presStyleIdx="1" presStyleCnt="10">
        <dgm:presLayoutVars>
          <dgm:bulletEnabled val="1"/>
        </dgm:presLayoutVars>
      </dgm:prSet>
      <dgm:spPr/>
    </dgm:pt>
    <dgm:pt modelId="{DA430044-8DBD-E744-B550-92B43E61A3FA}" type="pres">
      <dgm:prSet presAssocID="{8AEAD1A1-2108-48ED-8C77-4C18ABA25B7E}" presName="sibTrans" presStyleLbl="sibTrans1D1" presStyleIdx="1" presStyleCnt="9"/>
      <dgm:spPr/>
    </dgm:pt>
    <dgm:pt modelId="{1C7BF916-8E7A-0E4B-A4F0-B18BCB3B4024}" type="pres">
      <dgm:prSet presAssocID="{8AEAD1A1-2108-48ED-8C77-4C18ABA25B7E}" presName="connectorText" presStyleLbl="sibTrans1D1" presStyleIdx="1" presStyleCnt="9"/>
      <dgm:spPr/>
    </dgm:pt>
    <dgm:pt modelId="{667D4118-FA63-6E42-A861-E3DC4E65C91B}" type="pres">
      <dgm:prSet presAssocID="{AEC316A0-2D05-4837-90A8-9C89BBF4C851}" presName="node" presStyleLbl="node1" presStyleIdx="2" presStyleCnt="10">
        <dgm:presLayoutVars>
          <dgm:bulletEnabled val="1"/>
        </dgm:presLayoutVars>
      </dgm:prSet>
      <dgm:spPr/>
    </dgm:pt>
    <dgm:pt modelId="{C3BACA71-1DEB-DB44-9FD4-B47F92D2DA64}" type="pres">
      <dgm:prSet presAssocID="{69AA6CDC-32F8-4D03-8EB3-4B251C57451F}" presName="sibTrans" presStyleLbl="sibTrans1D1" presStyleIdx="2" presStyleCnt="9"/>
      <dgm:spPr/>
    </dgm:pt>
    <dgm:pt modelId="{4BE70688-461A-4441-9FC1-52C2FB97357E}" type="pres">
      <dgm:prSet presAssocID="{69AA6CDC-32F8-4D03-8EB3-4B251C57451F}" presName="connectorText" presStyleLbl="sibTrans1D1" presStyleIdx="2" presStyleCnt="9"/>
      <dgm:spPr/>
    </dgm:pt>
    <dgm:pt modelId="{89A158EC-8A5D-C346-9D49-8959DBC63E4B}" type="pres">
      <dgm:prSet presAssocID="{8F0FA9B9-5E9D-487B-8876-978BF2CE4E87}" presName="node" presStyleLbl="node1" presStyleIdx="3" presStyleCnt="10">
        <dgm:presLayoutVars>
          <dgm:bulletEnabled val="1"/>
        </dgm:presLayoutVars>
      </dgm:prSet>
      <dgm:spPr/>
    </dgm:pt>
    <dgm:pt modelId="{EACA8AEE-1056-5048-A628-D532E2CD09FC}" type="pres">
      <dgm:prSet presAssocID="{8E1DE11A-771E-4EA1-8CD9-2C22EEA069D0}" presName="sibTrans" presStyleLbl="sibTrans1D1" presStyleIdx="3" presStyleCnt="9"/>
      <dgm:spPr/>
    </dgm:pt>
    <dgm:pt modelId="{851B4C8A-E8E3-DC47-9AD8-9457DC5B88FB}" type="pres">
      <dgm:prSet presAssocID="{8E1DE11A-771E-4EA1-8CD9-2C22EEA069D0}" presName="connectorText" presStyleLbl="sibTrans1D1" presStyleIdx="3" presStyleCnt="9"/>
      <dgm:spPr/>
    </dgm:pt>
    <dgm:pt modelId="{8130F41E-B02F-014E-88F3-25D0E2F1A1D3}" type="pres">
      <dgm:prSet presAssocID="{B02F32E3-D27F-4390-9681-326399FE07B1}" presName="node" presStyleLbl="node1" presStyleIdx="4" presStyleCnt="10">
        <dgm:presLayoutVars>
          <dgm:bulletEnabled val="1"/>
        </dgm:presLayoutVars>
      </dgm:prSet>
      <dgm:spPr/>
    </dgm:pt>
    <dgm:pt modelId="{1C831C52-5121-894A-B426-054E753448A9}" type="pres">
      <dgm:prSet presAssocID="{F9C56199-2A9D-4897-949E-6D44106B556C}" presName="sibTrans" presStyleLbl="sibTrans1D1" presStyleIdx="4" presStyleCnt="9"/>
      <dgm:spPr/>
    </dgm:pt>
    <dgm:pt modelId="{C03DE344-CBFD-7845-8CF6-EE7399DD62C7}" type="pres">
      <dgm:prSet presAssocID="{F9C56199-2A9D-4897-949E-6D44106B556C}" presName="connectorText" presStyleLbl="sibTrans1D1" presStyleIdx="4" presStyleCnt="9"/>
      <dgm:spPr/>
    </dgm:pt>
    <dgm:pt modelId="{4D3A5968-A733-0D4E-9E4A-757E9EE6B273}" type="pres">
      <dgm:prSet presAssocID="{7DA80C52-46E0-4907-9339-E7E9D1B05362}" presName="node" presStyleLbl="node1" presStyleIdx="5" presStyleCnt="10">
        <dgm:presLayoutVars>
          <dgm:bulletEnabled val="1"/>
        </dgm:presLayoutVars>
      </dgm:prSet>
      <dgm:spPr/>
    </dgm:pt>
    <dgm:pt modelId="{9DB3F347-2615-AB45-B3FC-064DE5460D9B}" type="pres">
      <dgm:prSet presAssocID="{8545EC7F-6E77-46A1-AEB0-658F313674FE}" presName="sibTrans" presStyleLbl="sibTrans1D1" presStyleIdx="5" presStyleCnt="9"/>
      <dgm:spPr/>
    </dgm:pt>
    <dgm:pt modelId="{EA1C0525-DB0B-1946-AE7C-4B9D2508DE5D}" type="pres">
      <dgm:prSet presAssocID="{8545EC7F-6E77-46A1-AEB0-658F313674FE}" presName="connectorText" presStyleLbl="sibTrans1D1" presStyleIdx="5" presStyleCnt="9"/>
      <dgm:spPr/>
    </dgm:pt>
    <dgm:pt modelId="{CE30C238-DB7C-984A-9BE9-FF22326AACC7}" type="pres">
      <dgm:prSet presAssocID="{68336FD3-4FAE-486F-A90F-65FDDE2F94EC}" presName="node" presStyleLbl="node1" presStyleIdx="6" presStyleCnt="10">
        <dgm:presLayoutVars>
          <dgm:bulletEnabled val="1"/>
        </dgm:presLayoutVars>
      </dgm:prSet>
      <dgm:spPr/>
    </dgm:pt>
    <dgm:pt modelId="{3D0CA305-FE45-5B48-BE00-FE7AF59A5599}" type="pres">
      <dgm:prSet presAssocID="{9D0764D3-2FDA-4EDB-8DCD-4AD98D667297}" presName="sibTrans" presStyleLbl="sibTrans1D1" presStyleIdx="6" presStyleCnt="9"/>
      <dgm:spPr/>
    </dgm:pt>
    <dgm:pt modelId="{DB4A03C2-412A-2944-8EB7-A9B9AB77679D}" type="pres">
      <dgm:prSet presAssocID="{9D0764D3-2FDA-4EDB-8DCD-4AD98D667297}" presName="connectorText" presStyleLbl="sibTrans1D1" presStyleIdx="6" presStyleCnt="9"/>
      <dgm:spPr/>
    </dgm:pt>
    <dgm:pt modelId="{1FB89549-18F7-A547-A1F4-C7D143748A7D}" type="pres">
      <dgm:prSet presAssocID="{AF6932CF-E5DB-4AB1-8F5E-E041EF9478E9}" presName="node" presStyleLbl="node1" presStyleIdx="7" presStyleCnt="10">
        <dgm:presLayoutVars>
          <dgm:bulletEnabled val="1"/>
        </dgm:presLayoutVars>
      </dgm:prSet>
      <dgm:spPr/>
    </dgm:pt>
    <dgm:pt modelId="{E1F0C6DE-6044-1E48-9A5A-C0282A1EA528}" type="pres">
      <dgm:prSet presAssocID="{0E56528B-492C-4967-B3FC-A73D1EB1D3B1}" presName="sibTrans" presStyleLbl="sibTrans1D1" presStyleIdx="7" presStyleCnt="9"/>
      <dgm:spPr/>
    </dgm:pt>
    <dgm:pt modelId="{35DD5A44-F946-5247-B99D-74CE954CC5E7}" type="pres">
      <dgm:prSet presAssocID="{0E56528B-492C-4967-B3FC-A73D1EB1D3B1}" presName="connectorText" presStyleLbl="sibTrans1D1" presStyleIdx="7" presStyleCnt="9"/>
      <dgm:spPr/>
    </dgm:pt>
    <dgm:pt modelId="{837B1675-1BAE-BD46-818C-05C88774AE0A}" type="pres">
      <dgm:prSet presAssocID="{1597CD63-E86B-4417-8D7F-325B987DE2C7}" presName="node" presStyleLbl="node1" presStyleIdx="8" presStyleCnt="10">
        <dgm:presLayoutVars>
          <dgm:bulletEnabled val="1"/>
        </dgm:presLayoutVars>
      </dgm:prSet>
      <dgm:spPr/>
    </dgm:pt>
    <dgm:pt modelId="{FEF09F9D-4681-1046-B71E-9432B53990D0}" type="pres">
      <dgm:prSet presAssocID="{2972CB5C-4D48-42E7-A32D-409A0210A1F4}" presName="sibTrans" presStyleLbl="sibTrans1D1" presStyleIdx="8" presStyleCnt="9"/>
      <dgm:spPr/>
    </dgm:pt>
    <dgm:pt modelId="{FDF8CD14-0653-614D-A715-51F0C109C93C}" type="pres">
      <dgm:prSet presAssocID="{2972CB5C-4D48-42E7-A32D-409A0210A1F4}" presName="connectorText" presStyleLbl="sibTrans1D1" presStyleIdx="8" presStyleCnt="9"/>
      <dgm:spPr/>
    </dgm:pt>
    <dgm:pt modelId="{2C4D25C0-E295-8B48-8463-54D18C567B93}" type="pres">
      <dgm:prSet presAssocID="{78B71C25-3C35-41CB-8DFD-38DAA9351ACA}" presName="node" presStyleLbl="node1" presStyleIdx="9" presStyleCnt="10">
        <dgm:presLayoutVars>
          <dgm:bulletEnabled val="1"/>
        </dgm:presLayoutVars>
      </dgm:prSet>
      <dgm:spPr/>
    </dgm:pt>
  </dgm:ptLst>
  <dgm:cxnLst>
    <dgm:cxn modelId="{C4D05B06-B2AE-3546-8C66-850E78B315CB}" type="presOf" srcId="{2972CB5C-4D48-42E7-A32D-409A0210A1F4}" destId="{FEF09F9D-4681-1046-B71E-9432B53990D0}" srcOrd="0" destOrd="0" presId="urn:microsoft.com/office/officeart/2016/7/layout/RepeatingBendingProcessNew"/>
    <dgm:cxn modelId="{9450DB06-B1AE-3C43-A626-4DEC363AD4F1}" type="presOf" srcId="{D6134BFE-CA9B-43D5-BD70-40FAB3BA9864}" destId="{9D4CF054-1DCC-0B4E-85A0-071402E73534}" srcOrd="0" destOrd="0" presId="urn:microsoft.com/office/officeart/2016/7/layout/RepeatingBendingProcessNew"/>
    <dgm:cxn modelId="{CD0A1A07-FC2C-47B7-AAA6-A47293A43B7F}" srcId="{B4CDDA21-2BB7-46D7-9D38-6EDB80493255}" destId="{8F0FA9B9-5E9D-487B-8876-978BF2CE4E87}" srcOrd="3" destOrd="0" parTransId="{6BBBEC40-9DAA-4A29-BDE6-4CC24CA65173}" sibTransId="{8E1DE11A-771E-4EA1-8CD9-2C22EEA069D0}"/>
    <dgm:cxn modelId="{994E060D-FB86-4DCB-94E8-A4536F0F7582}" srcId="{B4CDDA21-2BB7-46D7-9D38-6EDB80493255}" destId="{1597CD63-E86B-4417-8D7F-325B987DE2C7}" srcOrd="8" destOrd="0" parTransId="{F6A703D8-A377-4DAB-95DB-A1A8772434D2}" sibTransId="{2972CB5C-4D48-42E7-A32D-409A0210A1F4}"/>
    <dgm:cxn modelId="{60AE7D10-591E-4040-B685-B0C4E3F0223F}" srcId="{B4CDDA21-2BB7-46D7-9D38-6EDB80493255}" destId="{68336FD3-4FAE-486F-A90F-65FDDE2F94EC}" srcOrd="6" destOrd="0" parTransId="{27FE5F0B-5B8F-46DA-94FD-F98A4EA30026}" sibTransId="{9D0764D3-2FDA-4EDB-8DCD-4AD98D667297}"/>
    <dgm:cxn modelId="{6341D61C-5E72-D447-8F38-DB5A45AC7414}" type="presOf" srcId="{7DA80C52-46E0-4907-9339-E7E9D1B05362}" destId="{4D3A5968-A733-0D4E-9E4A-757E9EE6B273}" srcOrd="0" destOrd="0" presId="urn:microsoft.com/office/officeart/2016/7/layout/RepeatingBendingProcessNew"/>
    <dgm:cxn modelId="{07BAD024-E1D5-B048-A267-6B8D9DDA4B01}" type="presOf" srcId="{F9C56199-2A9D-4897-949E-6D44106B556C}" destId="{C03DE344-CBFD-7845-8CF6-EE7399DD62C7}" srcOrd="1" destOrd="0" presId="urn:microsoft.com/office/officeart/2016/7/layout/RepeatingBendingProcessNew"/>
    <dgm:cxn modelId="{7F31B426-619D-0248-B16D-BB8EAEE9AB28}" type="presOf" srcId="{F9C56199-2A9D-4897-949E-6D44106B556C}" destId="{1C831C52-5121-894A-B426-054E753448A9}" srcOrd="0" destOrd="0" presId="urn:microsoft.com/office/officeart/2016/7/layout/RepeatingBendingProcessNew"/>
    <dgm:cxn modelId="{040FB42A-15BE-8B4C-9ABA-F9A39FC2E7A7}" type="presOf" srcId="{AEC316A0-2D05-4837-90A8-9C89BBF4C851}" destId="{667D4118-FA63-6E42-A861-E3DC4E65C91B}" srcOrd="0" destOrd="0" presId="urn:microsoft.com/office/officeart/2016/7/layout/RepeatingBendingProcessNew"/>
    <dgm:cxn modelId="{5240682F-F97A-3744-9B0D-6B0F0FBA3C2C}" type="presOf" srcId="{AF6932CF-E5DB-4AB1-8F5E-E041EF9478E9}" destId="{1FB89549-18F7-A547-A1F4-C7D143748A7D}" srcOrd="0" destOrd="0" presId="urn:microsoft.com/office/officeart/2016/7/layout/RepeatingBendingProcessNew"/>
    <dgm:cxn modelId="{F811613C-BC9A-3340-9ABB-9F7C44C3D8AA}" type="presOf" srcId="{B02F32E3-D27F-4390-9681-326399FE07B1}" destId="{8130F41E-B02F-014E-88F3-25D0E2F1A1D3}" srcOrd="0" destOrd="0" presId="urn:microsoft.com/office/officeart/2016/7/layout/RepeatingBendingProcessNew"/>
    <dgm:cxn modelId="{72C60051-E02D-3841-97B3-7F9271795311}" type="presOf" srcId="{0E56528B-492C-4967-B3FC-A73D1EB1D3B1}" destId="{E1F0C6DE-6044-1E48-9A5A-C0282A1EA528}" srcOrd="0" destOrd="0" presId="urn:microsoft.com/office/officeart/2016/7/layout/RepeatingBendingProcessNew"/>
    <dgm:cxn modelId="{4D916957-0BB5-0C41-AE85-5399E64A0BF7}" type="presOf" srcId="{8545EC7F-6E77-46A1-AEB0-658F313674FE}" destId="{9DB3F347-2615-AB45-B3FC-064DE5460D9B}" srcOrd="0" destOrd="0" presId="urn:microsoft.com/office/officeart/2016/7/layout/RepeatingBendingProcessNew"/>
    <dgm:cxn modelId="{5C804459-C676-074C-870E-E00525670753}" type="presOf" srcId="{8AEAD1A1-2108-48ED-8C77-4C18ABA25B7E}" destId="{1C7BF916-8E7A-0E4B-A4F0-B18BCB3B4024}" srcOrd="1" destOrd="0" presId="urn:microsoft.com/office/officeart/2016/7/layout/RepeatingBendingProcessNew"/>
    <dgm:cxn modelId="{5793B45E-5FF2-3741-B1EE-AB642EC2588B}" type="presOf" srcId="{9D0764D3-2FDA-4EDB-8DCD-4AD98D667297}" destId="{3D0CA305-FE45-5B48-BE00-FE7AF59A5599}" srcOrd="0" destOrd="0" presId="urn:microsoft.com/office/officeart/2016/7/layout/RepeatingBendingProcessNew"/>
    <dgm:cxn modelId="{6F79056C-3772-4288-9148-CB7CDB66C3EC}" srcId="{B4CDDA21-2BB7-46D7-9D38-6EDB80493255}" destId="{AEC316A0-2D05-4837-90A8-9C89BBF4C851}" srcOrd="2" destOrd="0" parTransId="{AD8CBFF4-6A1A-4E67-B4AF-F8412851CB11}" sibTransId="{69AA6CDC-32F8-4D03-8EB3-4B251C57451F}"/>
    <dgm:cxn modelId="{7627B86C-BDFB-2044-95C8-B363A64CD2B5}" type="presOf" srcId="{9D0764D3-2FDA-4EDB-8DCD-4AD98D667297}" destId="{DB4A03C2-412A-2944-8EB7-A9B9AB77679D}" srcOrd="1" destOrd="0" presId="urn:microsoft.com/office/officeart/2016/7/layout/RepeatingBendingProcessNew"/>
    <dgm:cxn modelId="{7FE77D6D-0B57-BC4A-B9EC-58085069C09D}" type="presOf" srcId="{8545EC7F-6E77-46A1-AEB0-658F313674FE}" destId="{EA1C0525-DB0B-1946-AE7C-4B9D2508DE5D}" srcOrd="1" destOrd="0" presId="urn:microsoft.com/office/officeart/2016/7/layout/RepeatingBendingProcessNew"/>
    <dgm:cxn modelId="{3AC5E672-D22B-A440-9D92-2B30B42383DD}" type="presOf" srcId="{8E1DE11A-771E-4EA1-8CD9-2C22EEA069D0}" destId="{851B4C8A-E8E3-DC47-9AD8-9457DC5B88FB}" srcOrd="1" destOrd="0" presId="urn:microsoft.com/office/officeart/2016/7/layout/RepeatingBendingProcessNew"/>
    <dgm:cxn modelId="{DC064180-508E-B943-B816-7C1E4AFC4679}" type="presOf" srcId="{1597CD63-E86B-4417-8D7F-325B987DE2C7}" destId="{837B1675-1BAE-BD46-818C-05C88774AE0A}" srcOrd="0" destOrd="0" presId="urn:microsoft.com/office/officeart/2016/7/layout/RepeatingBendingProcessNew"/>
    <dgm:cxn modelId="{D21F0B82-92D7-AB40-A92B-F99A8BDE0508}" type="presOf" srcId="{69AA6CDC-32F8-4D03-8EB3-4B251C57451F}" destId="{C3BACA71-1DEB-DB44-9FD4-B47F92D2DA64}" srcOrd="0" destOrd="0" presId="urn:microsoft.com/office/officeart/2016/7/layout/RepeatingBendingProcessNew"/>
    <dgm:cxn modelId="{C7A96882-BE7D-4A39-B52D-0BB7DC24D601}" srcId="{B4CDDA21-2BB7-46D7-9D38-6EDB80493255}" destId="{AF6932CF-E5DB-4AB1-8F5E-E041EF9478E9}" srcOrd="7" destOrd="0" parTransId="{1C6B004D-FBEC-4123-BFF6-0A36251295C9}" sibTransId="{0E56528B-492C-4967-B3FC-A73D1EB1D3B1}"/>
    <dgm:cxn modelId="{4CC1CEA0-AA66-43DD-984A-C3631F982058}" srcId="{B4CDDA21-2BB7-46D7-9D38-6EDB80493255}" destId="{CBE7CCB3-DD40-4E51-86B3-87438B97013F}" srcOrd="0" destOrd="0" parTransId="{85F3F20C-11C4-4D90-BCD8-046C9E3643FE}" sibTransId="{063FF1F1-6EB9-4FCE-B2E1-D07FC33ACCD7}"/>
    <dgm:cxn modelId="{DCBEE0A2-CD36-6E40-BCDD-FA7C110B4611}" type="presOf" srcId="{69AA6CDC-32F8-4D03-8EB3-4B251C57451F}" destId="{4BE70688-461A-4441-9FC1-52C2FB97357E}" srcOrd="1" destOrd="0" presId="urn:microsoft.com/office/officeart/2016/7/layout/RepeatingBendingProcessNew"/>
    <dgm:cxn modelId="{8440BDA9-2CDC-BA41-93FF-297A5AC23872}" type="presOf" srcId="{78B71C25-3C35-41CB-8DFD-38DAA9351ACA}" destId="{2C4D25C0-E295-8B48-8463-54D18C567B93}" srcOrd="0" destOrd="0" presId="urn:microsoft.com/office/officeart/2016/7/layout/RepeatingBendingProcessNew"/>
    <dgm:cxn modelId="{C7CCCCAA-41F2-4BDD-815C-5B8E805A757A}" srcId="{B4CDDA21-2BB7-46D7-9D38-6EDB80493255}" destId="{D6134BFE-CA9B-43D5-BD70-40FAB3BA9864}" srcOrd="1" destOrd="0" parTransId="{46DB05D4-285E-4AE8-A508-2C8A2C6EC1A0}" sibTransId="{8AEAD1A1-2108-48ED-8C77-4C18ABA25B7E}"/>
    <dgm:cxn modelId="{3B39BBAF-8339-424A-8AF4-B248A1162F9C}" type="presOf" srcId="{063FF1F1-6EB9-4FCE-B2E1-D07FC33ACCD7}" destId="{EF1B79ED-7696-DE4D-BEB9-CBDF3250FB4D}" srcOrd="0" destOrd="0" presId="urn:microsoft.com/office/officeart/2016/7/layout/RepeatingBendingProcessNew"/>
    <dgm:cxn modelId="{4EA79BB2-072E-2846-94D8-2E561EADA7A3}" type="presOf" srcId="{2972CB5C-4D48-42E7-A32D-409A0210A1F4}" destId="{FDF8CD14-0653-614D-A715-51F0C109C93C}" srcOrd="1" destOrd="0" presId="urn:microsoft.com/office/officeart/2016/7/layout/RepeatingBendingProcessNew"/>
    <dgm:cxn modelId="{27BC9FB3-2DA3-B64C-81AD-43B7BF316406}" type="presOf" srcId="{8E1DE11A-771E-4EA1-8CD9-2C22EEA069D0}" destId="{EACA8AEE-1056-5048-A628-D532E2CD09FC}" srcOrd="0" destOrd="0" presId="urn:microsoft.com/office/officeart/2016/7/layout/RepeatingBendingProcessNew"/>
    <dgm:cxn modelId="{20B512B5-69F7-D341-8ED7-4570C3B6B6C5}" type="presOf" srcId="{8F0FA9B9-5E9D-487B-8876-978BF2CE4E87}" destId="{89A158EC-8A5D-C346-9D49-8959DBC63E4B}" srcOrd="0" destOrd="0" presId="urn:microsoft.com/office/officeart/2016/7/layout/RepeatingBendingProcessNew"/>
    <dgm:cxn modelId="{B9B2F2BB-A93E-4640-BEBE-EA04206EC9DE}" srcId="{B4CDDA21-2BB7-46D7-9D38-6EDB80493255}" destId="{7DA80C52-46E0-4907-9339-E7E9D1B05362}" srcOrd="5" destOrd="0" parTransId="{0887C016-1311-4817-AF5E-9E01A1FE511B}" sibTransId="{8545EC7F-6E77-46A1-AEB0-658F313674FE}"/>
    <dgm:cxn modelId="{E4E85DBC-8B7C-DB4A-AC51-AD710A50AE91}" type="presOf" srcId="{0E56528B-492C-4967-B3FC-A73D1EB1D3B1}" destId="{35DD5A44-F946-5247-B99D-74CE954CC5E7}" srcOrd="1" destOrd="0" presId="urn:microsoft.com/office/officeart/2016/7/layout/RepeatingBendingProcessNew"/>
    <dgm:cxn modelId="{75695FC1-AE56-1441-83D8-7A8FD57E7FD8}" type="presOf" srcId="{68336FD3-4FAE-486F-A90F-65FDDE2F94EC}" destId="{CE30C238-DB7C-984A-9BE9-FF22326AACC7}" srcOrd="0" destOrd="0" presId="urn:microsoft.com/office/officeart/2016/7/layout/RepeatingBendingProcessNew"/>
    <dgm:cxn modelId="{86887AC5-93E4-421C-B9E8-067FFDD695D4}" srcId="{B4CDDA21-2BB7-46D7-9D38-6EDB80493255}" destId="{78B71C25-3C35-41CB-8DFD-38DAA9351ACA}" srcOrd="9" destOrd="0" parTransId="{D62D519C-A697-4B83-B95A-6859470E5D95}" sibTransId="{A81407E6-2B6E-481D-962C-B3D7B797D22D}"/>
    <dgm:cxn modelId="{EC354AD7-DDD0-4B2B-A0DC-4C28950D6527}" srcId="{B4CDDA21-2BB7-46D7-9D38-6EDB80493255}" destId="{B02F32E3-D27F-4390-9681-326399FE07B1}" srcOrd="4" destOrd="0" parTransId="{05E40E93-F6F4-4B07-AE11-6277EF294A9C}" sibTransId="{F9C56199-2A9D-4897-949E-6D44106B556C}"/>
    <dgm:cxn modelId="{ADB186E3-910D-314E-ABD7-A701C6C4CD44}" type="presOf" srcId="{063FF1F1-6EB9-4FCE-B2E1-D07FC33ACCD7}" destId="{1BF0F8B6-68CE-2E49-A913-E7D0F7F496EF}" srcOrd="1" destOrd="0" presId="urn:microsoft.com/office/officeart/2016/7/layout/RepeatingBendingProcessNew"/>
    <dgm:cxn modelId="{983BB4E5-DA33-F543-96CB-6EFB586EF0AF}" type="presOf" srcId="{CBE7CCB3-DD40-4E51-86B3-87438B97013F}" destId="{962865F2-BA64-8F48-8DE8-9E87FCCE42DD}" srcOrd="0" destOrd="0" presId="urn:microsoft.com/office/officeart/2016/7/layout/RepeatingBendingProcessNew"/>
    <dgm:cxn modelId="{3CD00FF1-FF9C-5842-BCA8-29FB1FF9F4FF}" type="presOf" srcId="{8AEAD1A1-2108-48ED-8C77-4C18ABA25B7E}" destId="{DA430044-8DBD-E744-B550-92B43E61A3FA}" srcOrd="0" destOrd="0" presId="urn:microsoft.com/office/officeart/2016/7/layout/RepeatingBendingProcessNew"/>
    <dgm:cxn modelId="{5164C9FC-716D-B443-88A1-817FAB8DA9B9}" type="presOf" srcId="{B4CDDA21-2BB7-46D7-9D38-6EDB80493255}" destId="{87C8B40A-5FD3-9444-911D-AB3244E2D0A3}" srcOrd="0" destOrd="0" presId="urn:microsoft.com/office/officeart/2016/7/layout/RepeatingBendingProcessNew"/>
    <dgm:cxn modelId="{22CC6F46-0CC4-7C42-96A6-5480BC359E74}" type="presParOf" srcId="{87C8B40A-5FD3-9444-911D-AB3244E2D0A3}" destId="{962865F2-BA64-8F48-8DE8-9E87FCCE42DD}" srcOrd="0" destOrd="0" presId="urn:microsoft.com/office/officeart/2016/7/layout/RepeatingBendingProcessNew"/>
    <dgm:cxn modelId="{A1218C01-5215-AD4B-99EF-A4575F143795}" type="presParOf" srcId="{87C8B40A-5FD3-9444-911D-AB3244E2D0A3}" destId="{EF1B79ED-7696-DE4D-BEB9-CBDF3250FB4D}" srcOrd="1" destOrd="0" presId="urn:microsoft.com/office/officeart/2016/7/layout/RepeatingBendingProcessNew"/>
    <dgm:cxn modelId="{6074015B-B322-ED47-803A-92BE1B591478}" type="presParOf" srcId="{EF1B79ED-7696-DE4D-BEB9-CBDF3250FB4D}" destId="{1BF0F8B6-68CE-2E49-A913-E7D0F7F496EF}" srcOrd="0" destOrd="0" presId="urn:microsoft.com/office/officeart/2016/7/layout/RepeatingBendingProcessNew"/>
    <dgm:cxn modelId="{27B99FA6-1667-7143-BCE4-1128F1367FA7}" type="presParOf" srcId="{87C8B40A-5FD3-9444-911D-AB3244E2D0A3}" destId="{9D4CF054-1DCC-0B4E-85A0-071402E73534}" srcOrd="2" destOrd="0" presId="urn:microsoft.com/office/officeart/2016/7/layout/RepeatingBendingProcessNew"/>
    <dgm:cxn modelId="{676D4B77-6875-7741-B1D6-E6B8BA817EF1}" type="presParOf" srcId="{87C8B40A-5FD3-9444-911D-AB3244E2D0A3}" destId="{DA430044-8DBD-E744-B550-92B43E61A3FA}" srcOrd="3" destOrd="0" presId="urn:microsoft.com/office/officeart/2016/7/layout/RepeatingBendingProcessNew"/>
    <dgm:cxn modelId="{5089CDE0-A662-1A4F-BB4E-E32C85385CD3}" type="presParOf" srcId="{DA430044-8DBD-E744-B550-92B43E61A3FA}" destId="{1C7BF916-8E7A-0E4B-A4F0-B18BCB3B4024}" srcOrd="0" destOrd="0" presId="urn:microsoft.com/office/officeart/2016/7/layout/RepeatingBendingProcessNew"/>
    <dgm:cxn modelId="{21510EDF-CB1F-D249-80FF-EC48EA2F6364}" type="presParOf" srcId="{87C8B40A-5FD3-9444-911D-AB3244E2D0A3}" destId="{667D4118-FA63-6E42-A861-E3DC4E65C91B}" srcOrd="4" destOrd="0" presId="urn:microsoft.com/office/officeart/2016/7/layout/RepeatingBendingProcessNew"/>
    <dgm:cxn modelId="{214B6656-F25A-7945-ABE0-FB09FAAA5822}" type="presParOf" srcId="{87C8B40A-5FD3-9444-911D-AB3244E2D0A3}" destId="{C3BACA71-1DEB-DB44-9FD4-B47F92D2DA64}" srcOrd="5" destOrd="0" presId="urn:microsoft.com/office/officeart/2016/7/layout/RepeatingBendingProcessNew"/>
    <dgm:cxn modelId="{FB450164-66BC-EF4C-B415-2222131F89D3}" type="presParOf" srcId="{C3BACA71-1DEB-DB44-9FD4-B47F92D2DA64}" destId="{4BE70688-461A-4441-9FC1-52C2FB97357E}" srcOrd="0" destOrd="0" presId="urn:microsoft.com/office/officeart/2016/7/layout/RepeatingBendingProcessNew"/>
    <dgm:cxn modelId="{A9F8CFC5-22F2-7142-A8C8-CB123559BC97}" type="presParOf" srcId="{87C8B40A-5FD3-9444-911D-AB3244E2D0A3}" destId="{89A158EC-8A5D-C346-9D49-8959DBC63E4B}" srcOrd="6" destOrd="0" presId="urn:microsoft.com/office/officeart/2016/7/layout/RepeatingBendingProcessNew"/>
    <dgm:cxn modelId="{C969AC1D-19A2-A440-A51F-464DD8F7B462}" type="presParOf" srcId="{87C8B40A-5FD3-9444-911D-AB3244E2D0A3}" destId="{EACA8AEE-1056-5048-A628-D532E2CD09FC}" srcOrd="7" destOrd="0" presId="urn:microsoft.com/office/officeart/2016/7/layout/RepeatingBendingProcessNew"/>
    <dgm:cxn modelId="{C25EE6C4-318A-D44D-8DE1-DF4DB9B1BB9E}" type="presParOf" srcId="{EACA8AEE-1056-5048-A628-D532E2CD09FC}" destId="{851B4C8A-E8E3-DC47-9AD8-9457DC5B88FB}" srcOrd="0" destOrd="0" presId="urn:microsoft.com/office/officeart/2016/7/layout/RepeatingBendingProcessNew"/>
    <dgm:cxn modelId="{6DAC4C6F-3D8D-864E-8B13-C8DE7DE2FD41}" type="presParOf" srcId="{87C8B40A-5FD3-9444-911D-AB3244E2D0A3}" destId="{8130F41E-B02F-014E-88F3-25D0E2F1A1D3}" srcOrd="8" destOrd="0" presId="urn:microsoft.com/office/officeart/2016/7/layout/RepeatingBendingProcessNew"/>
    <dgm:cxn modelId="{D1463921-4ECB-6241-B9A4-83CAF9F6FB43}" type="presParOf" srcId="{87C8B40A-5FD3-9444-911D-AB3244E2D0A3}" destId="{1C831C52-5121-894A-B426-054E753448A9}" srcOrd="9" destOrd="0" presId="urn:microsoft.com/office/officeart/2016/7/layout/RepeatingBendingProcessNew"/>
    <dgm:cxn modelId="{061A1748-C3B1-864D-935C-FDB0DC39AD68}" type="presParOf" srcId="{1C831C52-5121-894A-B426-054E753448A9}" destId="{C03DE344-CBFD-7845-8CF6-EE7399DD62C7}" srcOrd="0" destOrd="0" presId="urn:microsoft.com/office/officeart/2016/7/layout/RepeatingBendingProcessNew"/>
    <dgm:cxn modelId="{02388489-F26D-6348-A351-3B31B82B6254}" type="presParOf" srcId="{87C8B40A-5FD3-9444-911D-AB3244E2D0A3}" destId="{4D3A5968-A733-0D4E-9E4A-757E9EE6B273}" srcOrd="10" destOrd="0" presId="urn:microsoft.com/office/officeart/2016/7/layout/RepeatingBendingProcessNew"/>
    <dgm:cxn modelId="{4991E0DF-1F8C-1646-A7EF-FF7FF40DABFA}" type="presParOf" srcId="{87C8B40A-5FD3-9444-911D-AB3244E2D0A3}" destId="{9DB3F347-2615-AB45-B3FC-064DE5460D9B}" srcOrd="11" destOrd="0" presId="urn:microsoft.com/office/officeart/2016/7/layout/RepeatingBendingProcessNew"/>
    <dgm:cxn modelId="{12F52161-A2A1-C740-A9FC-2952578809E6}" type="presParOf" srcId="{9DB3F347-2615-AB45-B3FC-064DE5460D9B}" destId="{EA1C0525-DB0B-1946-AE7C-4B9D2508DE5D}" srcOrd="0" destOrd="0" presId="urn:microsoft.com/office/officeart/2016/7/layout/RepeatingBendingProcessNew"/>
    <dgm:cxn modelId="{3E109459-83C8-6543-80C9-D2937AF7D754}" type="presParOf" srcId="{87C8B40A-5FD3-9444-911D-AB3244E2D0A3}" destId="{CE30C238-DB7C-984A-9BE9-FF22326AACC7}" srcOrd="12" destOrd="0" presId="urn:microsoft.com/office/officeart/2016/7/layout/RepeatingBendingProcessNew"/>
    <dgm:cxn modelId="{D9424515-F35A-974A-A10A-3A61C9E2044F}" type="presParOf" srcId="{87C8B40A-5FD3-9444-911D-AB3244E2D0A3}" destId="{3D0CA305-FE45-5B48-BE00-FE7AF59A5599}" srcOrd="13" destOrd="0" presId="urn:microsoft.com/office/officeart/2016/7/layout/RepeatingBendingProcessNew"/>
    <dgm:cxn modelId="{5598DB70-51E8-704F-8069-595470770B5B}" type="presParOf" srcId="{3D0CA305-FE45-5B48-BE00-FE7AF59A5599}" destId="{DB4A03C2-412A-2944-8EB7-A9B9AB77679D}" srcOrd="0" destOrd="0" presId="urn:microsoft.com/office/officeart/2016/7/layout/RepeatingBendingProcessNew"/>
    <dgm:cxn modelId="{A0EBEC41-9C3E-A242-81F9-0066D1A0689A}" type="presParOf" srcId="{87C8B40A-5FD3-9444-911D-AB3244E2D0A3}" destId="{1FB89549-18F7-A547-A1F4-C7D143748A7D}" srcOrd="14" destOrd="0" presId="urn:microsoft.com/office/officeart/2016/7/layout/RepeatingBendingProcessNew"/>
    <dgm:cxn modelId="{F18A83B6-9296-084D-93CE-D678E9CB28A1}" type="presParOf" srcId="{87C8B40A-5FD3-9444-911D-AB3244E2D0A3}" destId="{E1F0C6DE-6044-1E48-9A5A-C0282A1EA528}" srcOrd="15" destOrd="0" presId="urn:microsoft.com/office/officeart/2016/7/layout/RepeatingBendingProcessNew"/>
    <dgm:cxn modelId="{50FB4686-3CE8-A84C-95E8-FC11ADC5CC00}" type="presParOf" srcId="{E1F0C6DE-6044-1E48-9A5A-C0282A1EA528}" destId="{35DD5A44-F946-5247-B99D-74CE954CC5E7}" srcOrd="0" destOrd="0" presId="urn:microsoft.com/office/officeart/2016/7/layout/RepeatingBendingProcessNew"/>
    <dgm:cxn modelId="{D62A69B2-1036-104A-BCF5-373CDF54015D}" type="presParOf" srcId="{87C8B40A-5FD3-9444-911D-AB3244E2D0A3}" destId="{837B1675-1BAE-BD46-818C-05C88774AE0A}" srcOrd="16" destOrd="0" presId="urn:microsoft.com/office/officeart/2016/7/layout/RepeatingBendingProcessNew"/>
    <dgm:cxn modelId="{EBB125D0-67CE-4647-B50F-C966ED59325B}" type="presParOf" srcId="{87C8B40A-5FD3-9444-911D-AB3244E2D0A3}" destId="{FEF09F9D-4681-1046-B71E-9432B53990D0}" srcOrd="17" destOrd="0" presId="urn:microsoft.com/office/officeart/2016/7/layout/RepeatingBendingProcessNew"/>
    <dgm:cxn modelId="{FA6FD2DC-A7A0-9444-8268-3E9464F41480}" type="presParOf" srcId="{FEF09F9D-4681-1046-B71E-9432B53990D0}" destId="{FDF8CD14-0653-614D-A715-51F0C109C93C}" srcOrd="0" destOrd="0" presId="urn:microsoft.com/office/officeart/2016/7/layout/RepeatingBendingProcessNew"/>
    <dgm:cxn modelId="{BE4102B3-FE2C-FF4C-AD40-6211BAA93700}" type="presParOf" srcId="{87C8B40A-5FD3-9444-911D-AB3244E2D0A3}" destId="{2C4D25C0-E295-8B48-8463-54D18C567B93}" srcOrd="18" destOrd="0" presId="urn:microsoft.com/office/officeart/2016/7/layout/RepeatingBendingProcessNew"/>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CB5A955-BC46-B745-A8C1-27012C93421F}">
      <dsp:nvSpPr>
        <dsp:cNvPr id="0" name=""/>
        <dsp:cNvSpPr/>
      </dsp:nvSpPr>
      <dsp:spPr>
        <a:xfrm>
          <a:off x="0" y="124475"/>
          <a:ext cx="2464593" cy="1478756"/>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GB" sz="2400" kern="1200" dirty="0"/>
            <a:t>Being old /not identifying </a:t>
          </a:r>
          <a:endParaRPr lang="en-US" sz="2400" kern="1200" dirty="0"/>
        </a:p>
      </dsp:txBody>
      <dsp:txXfrm>
        <a:off x="0" y="124475"/>
        <a:ext cx="2464593" cy="1478756"/>
      </dsp:txXfrm>
    </dsp:sp>
    <dsp:sp modelId="{24BE0B10-B3B2-3C41-992B-39552F9BA017}">
      <dsp:nvSpPr>
        <dsp:cNvPr id="0" name=""/>
        <dsp:cNvSpPr/>
      </dsp:nvSpPr>
      <dsp:spPr>
        <a:xfrm>
          <a:off x="2711053" y="124475"/>
          <a:ext cx="2464593" cy="1478756"/>
        </a:xfrm>
        <a:prstGeom prst="rect">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GB" sz="2400" kern="1200"/>
            <a:t>Highlights vulnerability </a:t>
          </a:r>
          <a:endParaRPr lang="en-US" sz="2400" kern="1200"/>
        </a:p>
      </dsp:txBody>
      <dsp:txXfrm>
        <a:off x="2711053" y="124475"/>
        <a:ext cx="2464593" cy="1478756"/>
      </dsp:txXfrm>
    </dsp:sp>
    <dsp:sp modelId="{50A15CA0-5F17-DE41-A838-34E10EBDC9EE}">
      <dsp:nvSpPr>
        <dsp:cNvPr id="0" name=""/>
        <dsp:cNvSpPr/>
      </dsp:nvSpPr>
      <dsp:spPr>
        <a:xfrm>
          <a:off x="5422106" y="124475"/>
          <a:ext cx="2464593" cy="1478756"/>
        </a:xfrm>
        <a:prstGeom prst="rect">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GB" sz="2400" kern="1200"/>
            <a:t>Lack of support to implement</a:t>
          </a:r>
          <a:endParaRPr lang="en-US" sz="2400" kern="1200"/>
        </a:p>
      </dsp:txBody>
      <dsp:txXfrm>
        <a:off x="5422106" y="124475"/>
        <a:ext cx="2464593" cy="1478756"/>
      </dsp:txXfrm>
    </dsp:sp>
    <dsp:sp modelId="{81BB7396-639E-CA4D-89EA-57C96259A711}">
      <dsp:nvSpPr>
        <dsp:cNvPr id="0" name=""/>
        <dsp:cNvSpPr/>
      </dsp:nvSpPr>
      <dsp:spPr>
        <a:xfrm>
          <a:off x="0" y="1849690"/>
          <a:ext cx="2464593" cy="1478756"/>
        </a:xfrm>
        <a:prstGeom prst="rect">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GB" sz="2400" kern="1200"/>
            <a:t>No perceived / don’t believe at risk</a:t>
          </a:r>
          <a:endParaRPr lang="en-US" sz="2400" kern="1200"/>
        </a:p>
      </dsp:txBody>
      <dsp:txXfrm>
        <a:off x="0" y="1849690"/>
        <a:ext cx="2464593" cy="1478756"/>
      </dsp:txXfrm>
    </dsp:sp>
    <dsp:sp modelId="{E61B2D82-7F57-4F4B-8FF0-DEBF31D7AA00}">
      <dsp:nvSpPr>
        <dsp:cNvPr id="0" name=""/>
        <dsp:cNvSpPr/>
      </dsp:nvSpPr>
      <dsp:spPr>
        <a:xfrm>
          <a:off x="2711053" y="1849690"/>
          <a:ext cx="2464593" cy="1478756"/>
        </a:xfrm>
        <a:prstGeom prst="rect">
          <a:avLst/>
        </a:prstGeom>
        <a:gradFill rotWithShape="0">
          <a:gsLst>
            <a:gs pos="0">
              <a:schemeClr val="accent6">
                <a:hueOff val="0"/>
                <a:satOff val="0"/>
                <a:lumOff val="0"/>
                <a:alphaOff val="0"/>
                <a:satMod val="103000"/>
                <a:lumMod val="102000"/>
                <a:tint val="94000"/>
              </a:schemeClr>
            </a:gs>
            <a:gs pos="50000">
              <a:schemeClr val="accent6">
                <a:hueOff val="0"/>
                <a:satOff val="0"/>
                <a:lumOff val="0"/>
                <a:alphaOff val="0"/>
                <a:satMod val="110000"/>
                <a:lumMod val="100000"/>
                <a:shade val="100000"/>
              </a:schemeClr>
            </a:gs>
            <a:gs pos="100000">
              <a:schemeClr val="accent6">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GB" sz="2400" kern="1200"/>
            <a:t>No strangers in home </a:t>
          </a:r>
          <a:endParaRPr lang="en-US" sz="2400" kern="1200"/>
        </a:p>
      </dsp:txBody>
      <dsp:txXfrm>
        <a:off x="2711053" y="1849690"/>
        <a:ext cx="2464593" cy="1478756"/>
      </dsp:txXfrm>
    </dsp:sp>
    <dsp:sp modelId="{B866FFF3-E021-A840-86D9-AB43C2CA1C5F}">
      <dsp:nvSpPr>
        <dsp:cNvPr id="0" name=""/>
        <dsp:cNvSpPr/>
      </dsp:nvSpPr>
      <dsp:spPr>
        <a:xfrm>
          <a:off x="5422106" y="1849690"/>
          <a:ext cx="2464593" cy="1478756"/>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GB" sz="2400" kern="1200"/>
            <a:t>Perceived threat to independence </a:t>
          </a:r>
          <a:endParaRPr lang="en-US" sz="2400" kern="1200"/>
        </a:p>
      </dsp:txBody>
      <dsp:txXfrm>
        <a:off x="5422106" y="1849690"/>
        <a:ext cx="2464593" cy="1478756"/>
      </dsp:txXfrm>
    </dsp:sp>
    <dsp:sp modelId="{74DEA627-901F-B542-82CD-BA55FAD1C5DA}">
      <dsp:nvSpPr>
        <dsp:cNvPr id="0" name=""/>
        <dsp:cNvSpPr/>
      </dsp:nvSpPr>
      <dsp:spPr>
        <a:xfrm>
          <a:off x="0" y="3574906"/>
          <a:ext cx="2464593" cy="1478756"/>
        </a:xfrm>
        <a:prstGeom prst="rect">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GB" sz="2400" kern="1200"/>
            <a:t>Professionals lack visual impairment awareness</a:t>
          </a:r>
          <a:endParaRPr lang="en-US" sz="2400" kern="1200"/>
        </a:p>
      </dsp:txBody>
      <dsp:txXfrm>
        <a:off x="0" y="3574906"/>
        <a:ext cx="2464593" cy="1478756"/>
      </dsp:txXfrm>
    </dsp:sp>
    <dsp:sp modelId="{05D93EE4-11C9-744B-8BF5-8ED38829F2AC}">
      <dsp:nvSpPr>
        <dsp:cNvPr id="0" name=""/>
        <dsp:cNvSpPr/>
      </dsp:nvSpPr>
      <dsp:spPr>
        <a:xfrm>
          <a:off x="2711053" y="3574906"/>
          <a:ext cx="2464593" cy="1478756"/>
        </a:xfrm>
        <a:prstGeom prst="rect">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GB" sz="2400" kern="1200"/>
            <a:t>Resistance to change</a:t>
          </a:r>
          <a:endParaRPr lang="en-US" sz="2400" kern="1200"/>
        </a:p>
      </dsp:txBody>
      <dsp:txXfrm>
        <a:off x="2711053" y="3574906"/>
        <a:ext cx="2464593" cy="1478756"/>
      </dsp:txXfrm>
    </dsp:sp>
    <dsp:sp modelId="{54547D11-794C-0B4A-A100-BF9E97A8AFFF}">
      <dsp:nvSpPr>
        <dsp:cNvPr id="0" name=""/>
        <dsp:cNvSpPr/>
      </dsp:nvSpPr>
      <dsp:spPr>
        <a:xfrm>
          <a:off x="5422106" y="3574906"/>
          <a:ext cx="2464593" cy="1478756"/>
        </a:xfrm>
        <a:prstGeom prst="rect">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GB" sz="2400" kern="1200"/>
            <a:t>Too much of an effort</a:t>
          </a:r>
          <a:endParaRPr lang="en-US" sz="2400" kern="1200"/>
        </a:p>
      </dsp:txBody>
      <dsp:txXfrm>
        <a:off x="5422106" y="3574906"/>
        <a:ext cx="2464593" cy="147875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590C87E-A050-024D-BCAB-1DC2FFA63947}">
      <dsp:nvSpPr>
        <dsp:cNvPr id="0" name=""/>
        <dsp:cNvSpPr/>
      </dsp:nvSpPr>
      <dsp:spPr>
        <a:xfrm>
          <a:off x="468272" y="3745"/>
          <a:ext cx="2171923" cy="1303153"/>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GB" sz="2000" kern="1200"/>
            <a:t>Already do enough exercise</a:t>
          </a:r>
          <a:endParaRPr lang="en-US" sz="2000" kern="1200"/>
        </a:p>
      </dsp:txBody>
      <dsp:txXfrm>
        <a:off x="468272" y="3745"/>
        <a:ext cx="2171923" cy="1303153"/>
      </dsp:txXfrm>
    </dsp:sp>
    <dsp:sp modelId="{72B1E04A-769D-7548-81F8-C6B60D60E297}">
      <dsp:nvSpPr>
        <dsp:cNvPr id="0" name=""/>
        <dsp:cNvSpPr/>
      </dsp:nvSpPr>
      <dsp:spPr>
        <a:xfrm>
          <a:off x="2857388" y="3745"/>
          <a:ext cx="2171923" cy="1303153"/>
        </a:xfrm>
        <a:prstGeom prst="rect">
          <a:avLst/>
        </a:prstGeom>
        <a:solidFill>
          <a:schemeClr val="accent5">
            <a:hueOff val="-844818"/>
            <a:satOff val="-2177"/>
            <a:lumOff val="-147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GB" sz="2000" kern="1200"/>
            <a:t>Believe too old to exercise</a:t>
          </a:r>
          <a:endParaRPr lang="en-US" sz="2000" kern="1200"/>
        </a:p>
      </dsp:txBody>
      <dsp:txXfrm>
        <a:off x="2857388" y="3745"/>
        <a:ext cx="2171923" cy="1303153"/>
      </dsp:txXfrm>
    </dsp:sp>
    <dsp:sp modelId="{B175F8E7-023A-3F4A-A2E0-DC43C4F0CBEA}">
      <dsp:nvSpPr>
        <dsp:cNvPr id="0" name=""/>
        <dsp:cNvSpPr/>
      </dsp:nvSpPr>
      <dsp:spPr>
        <a:xfrm>
          <a:off x="5246503" y="3745"/>
          <a:ext cx="2171923" cy="1303153"/>
        </a:xfrm>
        <a:prstGeom prst="rect">
          <a:avLst/>
        </a:prstGeom>
        <a:solidFill>
          <a:schemeClr val="accent5">
            <a:hueOff val="-1689636"/>
            <a:satOff val="-4355"/>
            <a:lumOff val="-294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GB" sz="2000" kern="1200"/>
            <a:t>Multiple impairments </a:t>
          </a:r>
          <a:endParaRPr lang="en-US" sz="2000" kern="1200"/>
        </a:p>
      </dsp:txBody>
      <dsp:txXfrm>
        <a:off x="5246503" y="3745"/>
        <a:ext cx="2171923" cy="1303153"/>
      </dsp:txXfrm>
    </dsp:sp>
    <dsp:sp modelId="{809B9589-37F7-4D44-A3B2-480FC0602462}">
      <dsp:nvSpPr>
        <dsp:cNvPr id="0" name=""/>
        <dsp:cNvSpPr/>
      </dsp:nvSpPr>
      <dsp:spPr>
        <a:xfrm>
          <a:off x="468272" y="1524092"/>
          <a:ext cx="2171923" cy="1303153"/>
        </a:xfrm>
        <a:prstGeom prst="rect">
          <a:avLst/>
        </a:prstGeom>
        <a:solidFill>
          <a:schemeClr val="accent5">
            <a:hueOff val="-2534453"/>
            <a:satOff val="-6532"/>
            <a:lumOff val="-441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GB" sz="2000" kern="1200"/>
            <a:t>Just not interested </a:t>
          </a:r>
          <a:endParaRPr lang="en-US" sz="2000" kern="1200"/>
        </a:p>
      </dsp:txBody>
      <dsp:txXfrm>
        <a:off x="468272" y="1524092"/>
        <a:ext cx="2171923" cy="1303153"/>
      </dsp:txXfrm>
    </dsp:sp>
    <dsp:sp modelId="{BDCB14CF-A260-AD44-A817-131738B5EB74}">
      <dsp:nvSpPr>
        <dsp:cNvPr id="0" name=""/>
        <dsp:cNvSpPr/>
      </dsp:nvSpPr>
      <dsp:spPr>
        <a:xfrm>
          <a:off x="2857388" y="1524092"/>
          <a:ext cx="2171923" cy="1303153"/>
        </a:xfrm>
        <a:prstGeom prst="rect">
          <a:avLst/>
        </a:prstGeom>
        <a:solidFill>
          <a:schemeClr val="accent5">
            <a:hueOff val="-3379271"/>
            <a:satOff val="-8710"/>
            <a:lumOff val="-588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GB" sz="2000" kern="1200"/>
            <a:t>Lack of alternative formats or support to remember</a:t>
          </a:r>
          <a:endParaRPr lang="en-US" sz="2000" kern="1200"/>
        </a:p>
      </dsp:txBody>
      <dsp:txXfrm>
        <a:off x="2857388" y="1524092"/>
        <a:ext cx="2171923" cy="1303153"/>
      </dsp:txXfrm>
    </dsp:sp>
    <dsp:sp modelId="{F855838D-FEAD-5746-A4A6-7F18F8390CC1}">
      <dsp:nvSpPr>
        <dsp:cNvPr id="0" name=""/>
        <dsp:cNvSpPr/>
      </dsp:nvSpPr>
      <dsp:spPr>
        <a:xfrm>
          <a:off x="5246503" y="1524092"/>
          <a:ext cx="2171923" cy="1303153"/>
        </a:xfrm>
        <a:prstGeom prst="rect">
          <a:avLst/>
        </a:prstGeom>
        <a:solidFill>
          <a:schemeClr val="accent5">
            <a:hueOff val="-4224089"/>
            <a:satOff val="-10887"/>
            <a:lumOff val="-735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GB" sz="2000" kern="1200"/>
            <a:t>Laziness</a:t>
          </a:r>
          <a:endParaRPr lang="en-US" sz="2000" kern="1200"/>
        </a:p>
      </dsp:txBody>
      <dsp:txXfrm>
        <a:off x="5246503" y="1524092"/>
        <a:ext cx="2171923" cy="1303153"/>
      </dsp:txXfrm>
    </dsp:sp>
    <dsp:sp modelId="{0E9886C5-F5D2-954C-8A8E-9747D9391F3F}">
      <dsp:nvSpPr>
        <dsp:cNvPr id="0" name=""/>
        <dsp:cNvSpPr/>
      </dsp:nvSpPr>
      <dsp:spPr>
        <a:xfrm>
          <a:off x="468272" y="3044438"/>
          <a:ext cx="2171923" cy="1303153"/>
        </a:xfrm>
        <a:prstGeom prst="rect">
          <a:avLst/>
        </a:prstGeom>
        <a:solidFill>
          <a:schemeClr val="accent5">
            <a:hueOff val="-5068907"/>
            <a:satOff val="-13064"/>
            <a:lumOff val="-882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GB" sz="2000" kern="1200"/>
            <a:t>Threat to independence</a:t>
          </a:r>
          <a:endParaRPr lang="en-US" sz="2000" kern="1200"/>
        </a:p>
      </dsp:txBody>
      <dsp:txXfrm>
        <a:off x="468272" y="3044438"/>
        <a:ext cx="2171923" cy="1303153"/>
      </dsp:txXfrm>
    </dsp:sp>
    <dsp:sp modelId="{4C41625A-0493-4C44-B3D0-9897E757273B}">
      <dsp:nvSpPr>
        <dsp:cNvPr id="0" name=""/>
        <dsp:cNvSpPr/>
      </dsp:nvSpPr>
      <dsp:spPr>
        <a:xfrm>
          <a:off x="2857388" y="3044438"/>
          <a:ext cx="2171923" cy="1303153"/>
        </a:xfrm>
        <a:prstGeom prst="rect">
          <a:avLst/>
        </a:prstGeom>
        <a:solidFill>
          <a:schemeClr val="accent5">
            <a:hueOff val="-5913725"/>
            <a:satOff val="-15242"/>
            <a:lumOff val="-1029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GB" sz="2000" kern="1200"/>
            <a:t>Time consuming</a:t>
          </a:r>
          <a:endParaRPr lang="en-US" sz="2000" kern="1200"/>
        </a:p>
      </dsp:txBody>
      <dsp:txXfrm>
        <a:off x="2857388" y="3044438"/>
        <a:ext cx="2171923" cy="1303153"/>
      </dsp:txXfrm>
    </dsp:sp>
    <dsp:sp modelId="{957F5F93-6097-D841-BB23-5340CC2519BB}">
      <dsp:nvSpPr>
        <dsp:cNvPr id="0" name=""/>
        <dsp:cNvSpPr/>
      </dsp:nvSpPr>
      <dsp:spPr>
        <a:xfrm>
          <a:off x="5246503" y="3044438"/>
          <a:ext cx="2171923" cy="1303153"/>
        </a:xfrm>
        <a:prstGeom prst="rect">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GB" sz="2000" kern="1200"/>
            <a:t>Fearful</a:t>
          </a:r>
          <a:endParaRPr lang="en-US" sz="2000" kern="1200"/>
        </a:p>
      </dsp:txBody>
      <dsp:txXfrm>
        <a:off x="5246503" y="3044438"/>
        <a:ext cx="2171923" cy="130315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211B112-E834-C04E-80E6-B41E6C1285D5}">
      <dsp:nvSpPr>
        <dsp:cNvPr id="0" name=""/>
        <dsp:cNvSpPr/>
      </dsp:nvSpPr>
      <dsp:spPr>
        <a:xfrm>
          <a:off x="632329" y="1056"/>
          <a:ext cx="2013666" cy="1208200"/>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GB" sz="1900" kern="1200"/>
            <a:t>Minimise risks within limits of acceptability</a:t>
          </a:r>
          <a:endParaRPr lang="en-US" sz="1900" kern="1200"/>
        </a:p>
      </dsp:txBody>
      <dsp:txXfrm>
        <a:off x="632329" y="1056"/>
        <a:ext cx="2013666" cy="1208200"/>
      </dsp:txXfrm>
    </dsp:sp>
    <dsp:sp modelId="{3C8DC182-C3A2-A941-B432-EE280FA5A049}">
      <dsp:nvSpPr>
        <dsp:cNvPr id="0" name=""/>
        <dsp:cNvSpPr/>
      </dsp:nvSpPr>
      <dsp:spPr>
        <a:xfrm>
          <a:off x="2847362" y="1056"/>
          <a:ext cx="2013666" cy="1208200"/>
        </a:xfrm>
        <a:prstGeom prst="rect">
          <a:avLst/>
        </a:prstGeom>
        <a:solidFill>
          <a:schemeClr val="accent2">
            <a:hueOff val="-207909"/>
            <a:satOff val="-11990"/>
            <a:lumOff val="123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GB" sz="1900" kern="1200" dirty="0"/>
            <a:t>Reasons for modifications &amp; benefits are understood</a:t>
          </a:r>
          <a:endParaRPr lang="en-US" sz="1900" kern="1200" dirty="0"/>
        </a:p>
      </dsp:txBody>
      <dsp:txXfrm>
        <a:off x="2847362" y="1056"/>
        <a:ext cx="2013666" cy="1208200"/>
      </dsp:txXfrm>
    </dsp:sp>
    <dsp:sp modelId="{D488EF23-BAFF-7048-A0D1-458461DA5007}">
      <dsp:nvSpPr>
        <dsp:cNvPr id="0" name=""/>
        <dsp:cNvSpPr/>
      </dsp:nvSpPr>
      <dsp:spPr>
        <a:xfrm>
          <a:off x="5062396" y="1056"/>
          <a:ext cx="2013666" cy="1208200"/>
        </a:xfrm>
        <a:prstGeom prst="rect">
          <a:avLst/>
        </a:prstGeom>
        <a:solidFill>
          <a:schemeClr val="accent2">
            <a:hueOff val="-415818"/>
            <a:satOff val="-23979"/>
            <a:lumOff val="24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GB" sz="1900" kern="1200"/>
            <a:t>Retaining independence</a:t>
          </a:r>
          <a:endParaRPr lang="en-US" sz="1900" kern="1200"/>
        </a:p>
      </dsp:txBody>
      <dsp:txXfrm>
        <a:off x="5062396" y="1056"/>
        <a:ext cx="2013666" cy="1208200"/>
      </dsp:txXfrm>
    </dsp:sp>
    <dsp:sp modelId="{5C244EE4-C8F3-7845-AA89-BFB5DFE06C87}">
      <dsp:nvSpPr>
        <dsp:cNvPr id="0" name=""/>
        <dsp:cNvSpPr/>
      </dsp:nvSpPr>
      <dsp:spPr>
        <a:xfrm>
          <a:off x="632329" y="1410622"/>
          <a:ext cx="2013666" cy="1208200"/>
        </a:xfrm>
        <a:prstGeom prst="rect">
          <a:avLst/>
        </a:prstGeom>
        <a:solidFill>
          <a:schemeClr val="accent2">
            <a:hueOff val="-623727"/>
            <a:satOff val="-35969"/>
            <a:lumOff val="369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GB" sz="1900" kern="1200"/>
            <a:t>Seeing peers have done something similar</a:t>
          </a:r>
          <a:endParaRPr lang="en-US" sz="1900" kern="1200"/>
        </a:p>
      </dsp:txBody>
      <dsp:txXfrm>
        <a:off x="632329" y="1410622"/>
        <a:ext cx="2013666" cy="1208200"/>
      </dsp:txXfrm>
    </dsp:sp>
    <dsp:sp modelId="{239CB7E6-2F9D-C545-944B-CC84AF2C5D7C}">
      <dsp:nvSpPr>
        <dsp:cNvPr id="0" name=""/>
        <dsp:cNvSpPr/>
      </dsp:nvSpPr>
      <dsp:spPr>
        <a:xfrm>
          <a:off x="2847362" y="1410622"/>
          <a:ext cx="2013666" cy="1208200"/>
        </a:xfrm>
        <a:prstGeom prst="rect">
          <a:avLst/>
        </a:prstGeom>
        <a:solidFill>
          <a:schemeClr val="accent2">
            <a:hueOff val="-831636"/>
            <a:satOff val="-47959"/>
            <a:lumOff val="493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GB" sz="1900" kern="1200"/>
            <a:t>Trial and demonstrate</a:t>
          </a:r>
          <a:endParaRPr lang="en-US" sz="1900" kern="1200"/>
        </a:p>
      </dsp:txBody>
      <dsp:txXfrm>
        <a:off x="2847362" y="1410622"/>
        <a:ext cx="2013666" cy="1208200"/>
      </dsp:txXfrm>
    </dsp:sp>
    <dsp:sp modelId="{6948633B-0A0E-054C-B119-91032C46DC23}">
      <dsp:nvSpPr>
        <dsp:cNvPr id="0" name=""/>
        <dsp:cNvSpPr/>
      </dsp:nvSpPr>
      <dsp:spPr>
        <a:xfrm>
          <a:off x="5062396" y="1410622"/>
          <a:ext cx="2013666" cy="1208200"/>
        </a:xfrm>
        <a:prstGeom prst="rect">
          <a:avLst/>
        </a:prstGeom>
        <a:solidFill>
          <a:schemeClr val="accent2">
            <a:hueOff val="-1039545"/>
            <a:satOff val="-59949"/>
            <a:lumOff val="616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GB" sz="1900" kern="1200"/>
            <a:t>Changes suggested rather than forced</a:t>
          </a:r>
          <a:endParaRPr lang="en-US" sz="1900" kern="1200"/>
        </a:p>
      </dsp:txBody>
      <dsp:txXfrm>
        <a:off x="5062396" y="1410622"/>
        <a:ext cx="2013666" cy="1208200"/>
      </dsp:txXfrm>
    </dsp:sp>
    <dsp:sp modelId="{C3C66980-52B1-C94F-BF55-BE644AD96D73}">
      <dsp:nvSpPr>
        <dsp:cNvPr id="0" name=""/>
        <dsp:cNvSpPr/>
      </dsp:nvSpPr>
      <dsp:spPr>
        <a:xfrm>
          <a:off x="1739845" y="2820189"/>
          <a:ext cx="2013666" cy="1208200"/>
        </a:xfrm>
        <a:prstGeom prst="rect">
          <a:avLst/>
        </a:prstGeom>
        <a:solidFill>
          <a:schemeClr val="accent2">
            <a:hueOff val="-1247454"/>
            <a:satOff val="-71938"/>
            <a:lumOff val="739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GB" sz="1900" kern="1200"/>
            <a:t>Confidence</a:t>
          </a:r>
          <a:endParaRPr lang="en-US" sz="1900" kern="1200"/>
        </a:p>
      </dsp:txBody>
      <dsp:txXfrm>
        <a:off x="1739845" y="2820189"/>
        <a:ext cx="2013666" cy="1208200"/>
      </dsp:txXfrm>
    </dsp:sp>
    <dsp:sp modelId="{9AE62531-2622-D64B-A00D-E53D9B830D3D}">
      <dsp:nvSpPr>
        <dsp:cNvPr id="0" name=""/>
        <dsp:cNvSpPr/>
      </dsp:nvSpPr>
      <dsp:spPr>
        <a:xfrm>
          <a:off x="3954879" y="2820189"/>
          <a:ext cx="2013666" cy="1208200"/>
        </a:xfrm>
        <a:prstGeom prst="rect">
          <a:avLst/>
        </a:prstGeom>
        <a:solidFill>
          <a:schemeClr val="accent2">
            <a:hueOff val="-1455363"/>
            <a:satOff val="-83928"/>
            <a:lumOff val="862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GB" sz="1900" kern="1200"/>
            <a:t>Explain what needs changing sensitively</a:t>
          </a:r>
          <a:endParaRPr lang="en-US" sz="1900" kern="1200"/>
        </a:p>
      </dsp:txBody>
      <dsp:txXfrm>
        <a:off x="3954879" y="2820189"/>
        <a:ext cx="2013666" cy="120820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F1B79ED-7696-DE4D-BEB9-CBDF3250FB4D}">
      <dsp:nvSpPr>
        <dsp:cNvPr id="0" name=""/>
        <dsp:cNvSpPr/>
      </dsp:nvSpPr>
      <dsp:spPr>
        <a:xfrm>
          <a:off x="1888339" y="1145728"/>
          <a:ext cx="402733" cy="91440"/>
        </a:xfrm>
        <a:custGeom>
          <a:avLst/>
          <a:gdLst/>
          <a:ahLst/>
          <a:cxnLst/>
          <a:rect l="0" t="0" r="0" b="0"/>
          <a:pathLst>
            <a:path>
              <a:moveTo>
                <a:pt x="0" y="45720"/>
              </a:moveTo>
              <a:lnTo>
                <a:pt x="402733" y="45720"/>
              </a:lnTo>
            </a:path>
          </a:pathLst>
        </a:custGeom>
        <a:noFill/>
        <a:ln w="6350" cap="flat" cmpd="sng" algn="ctr">
          <a:solidFill>
            <a:schemeClr val="accent2">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66700">
            <a:lnSpc>
              <a:spcPct val="90000"/>
            </a:lnSpc>
            <a:spcBef>
              <a:spcPct val="0"/>
            </a:spcBef>
            <a:spcAft>
              <a:spcPct val="35000"/>
            </a:spcAft>
            <a:buNone/>
          </a:pPr>
          <a:endParaRPr lang="en-US" sz="600" kern="1200"/>
        </a:p>
      </dsp:txBody>
      <dsp:txXfrm>
        <a:off x="2078872" y="1189279"/>
        <a:ext cx="21666" cy="4337"/>
      </dsp:txXfrm>
    </dsp:sp>
    <dsp:sp modelId="{962865F2-BA64-8F48-8DE8-9E87FCCE42DD}">
      <dsp:nvSpPr>
        <dsp:cNvPr id="0" name=""/>
        <dsp:cNvSpPr/>
      </dsp:nvSpPr>
      <dsp:spPr>
        <a:xfrm>
          <a:off x="6079" y="626230"/>
          <a:ext cx="1884059" cy="1130435"/>
        </a:xfrm>
        <a:prstGeom prst="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92321" tIns="96907" rIns="92321" bIns="96907" numCol="1" spcCol="1270" anchor="ctr" anchorCtr="0">
          <a:noAutofit/>
        </a:bodyPr>
        <a:lstStyle/>
        <a:p>
          <a:pPr marL="0" lvl="0" indent="0" algn="ctr" defTabSz="800100">
            <a:lnSpc>
              <a:spcPct val="90000"/>
            </a:lnSpc>
            <a:spcBef>
              <a:spcPct val="0"/>
            </a:spcBef>
            <a:spcAft>
              <a:spcPct val="35000"/>
            </a:spcAft>
            <a:buNone/>
          </a:pPr>
          <a:r>
            <a:rPr lang="en-GB" sz="1800" kern="1200"/>
            <a:t>Demonstrate each exercise</a:t>
          </a:r>
          <a:endParaRPr lang="en-US" sz="1800" kern="1200" dirty="0"/>
        </a:p>
      </dsp:txBody>
      <dsp:txXfrm>
        <a:off x="6079" y="626230"/>
        <a:ext cx="1884059" cy="1130435"/>
      </dsp:txXfrm>
    </dsp:sp>
    <dsp:sp modelId="{DA430044-8DBD-E744-B550-92B43E61A3FA}">
      <dsp:nvSpPr>
        <dsp:cNvPr id="0" name=""/>
        <dsp:cNvSpPr/>
      </dsp:nvSpPr>
      <dsp:spPr>
        <a:xfrm>
          <a:off x="4205733" y="1145728"/>
          <a:ext cx="402733" cy="91440"/>
        </a:xfrm>
        <a:custGeom>
          <a:avLst/>
          <a:gdLst/>
          <a:ahLst/>
          <a:cxnLst/>
          <a:rect l="0" t="0" r="0" b="0"/>
          <a:pathLst>
            <a:path>
              <a:moveTo>
                <a:pt x="0" y="45720"/>
              </a:moveTo>
              <a:lnTo>
                <a:pt x="402733" y="45720"/>
              </a:lnTo>
            </a:path>
          </a:pathLst>
        </a:custGeom>
        <a:noFill/>
        <a:ln w="6350" cap="flat" cmpd="sng" algn="ctr">
          <a:solidFill>
            <a:schemeClr val="accent2">
              <a:hueOff val="-181920"/>
              <a:satOff val="-10491"/>
              <a:lumOff val="1078"/>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66700">
            <a:lnSpc>
              <a:spcPct val="90000"/>
            </a:lnSpc>
            <a:spcBef>
              <a:spcPct val="0"/>
            </a:spcBef>
            <a:spcAft>
              <a:spcPct val="35000"/>
            </a:spcAft>
            <a:buNone/>
          </a:pPr>
          <a:endParaRPr lang="en-US" sz="600" kern="1200"/>
        </a:p>
      </dsp:txBody>
      <dsp:txXfrm>
        <a:off x="4396266" y="1189279"/>
        <a:ext cx="21666" cy="4337"/>
      </dsp:txXfrm>
    </dsp:sp>
    <dsp:sp modelId="{9D4CF054-1DCC-0B4E-85A0-071402E73534}">
      <dsp:nvSpPr>
        <dsp:cNvPr id="0" name=""/>
        <dsp:cNvSpPr/>
      </dsp:nvSpPr>
      <dsp:spPr>
        <a:xfrm>
          <a:off x="2323473" y="626230"/>
          <a:ext cx="1884059" cy="1130435"/>
        </a:xfrm>
        <a:prstGeom prst="rect">
          <a:avLst/>
        </a:prstGeom>
        <a:solidFill>
          <a:schemeClr val="accent2">
            <a:hueOff val="-161707"/>
            <a:satOff val="-9325"/>
            <a:lumOff val="959"/>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92321" tIns="96907" rIns="92321" bIns="96907" numCol="1" spcCol="1270" anchor="ctr" anchorCtr="0">
          <a:noAutofit/>
        </a:bodyPr>
        <a:lstStyle/>
        <a:p>
          <a:pPr marL="0" lvl="0" indent="0" algn="ctr" defTabSz="800100">
            <a:lnSpc>
              <a:spcPct val="90000"/>
            </a:lnSpc>
            <a:spcBef>
              <a:spcPct val="0"/>
            </a:spcBef>
            <a:spcAft>
              <a:spcPct val="35000"/>
            </a:spcAft>
            <a:buNone/>
          </a:pPr>
          <a:r>
            <a:rPr lang="en-GB" sz="1800" kern="1200"/>
            <a:t>Feeling safe to exercise</a:t>
          </a:r>
          <a:endParaRPr lang="en-US" sz="1800" kern="1200"/>
        </a:p>
      </dsp:txBody>
      <dsp:txXfrm>
        <a:off x="2323473" y="626230"/>
        <a:ext cx="1884059" cy="1130435"/>
      </dsp:txXfrm>
    </dsp:sp>
    <dsp:sp modelId="{C3BACA71-1DEB-DB44-9FD4-B47F92D2DA64}">
      <dsp:nvSpPr>
        <dsp:cNvPr id="0" name=""/>
        <dsp:cNvSpPr/>
      </dsp:nvSpPr>
      <dsp:spPr>
        <a:xfrm>
          <a:off x="6523126" y="1145728"/>
          <a:ext cx="402733" cy="91440"/>
        </a:xfrm>
        <a:custGeom>
          <a:avLst/>
          <a:gdLst/>
          <a:ahLst/>
          <a:cxnLst/>
          <a:rect l="0" t="0" r="0" b="0"/>
          <a:pathLst>
            <a:path>
              <a:moveTo>
                <a:pt x="0" y="45720"/>
              </a:moveTo>
              <a:lnTo>
                <a:pt x="402733" y="45720"/>
              </a:lnTo>
            </a:path>
          </a:pathLst>
        </a:custGeom>
        <a:noFill/>
        <a:ln w="6350" cap="flat" cmpd="sng" algn="ctr">
          <a:solidFill>
            <a:schemeClr val="accent2">
              <a:hueOff val="-363841"/>
              <a:satOff val="-20982"/>
              <a:lumOff val="2157"/>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66700">
            <a:lnSpc>
              <a:spcPct val="90000"/>
            </a:lnSpc>
            <a:spcBef>
              <a:spcPct val="0"/>
            </a:spcBef>
            <a:spcAft>
              <a:spcPct val="35000"/>
            </a:spcAft>
            <a:buNone/>
          </a:pPr>
          <a:endParaRPr lang="en-US" sz="600" kern="1200"/>
        </a:p>
      </dsp:txBody>
      <dsp:txXfrm>
        <a:off x="6713660" y="1189279"/>
        <a:ext cx="21666" cy="4337"/>
      </dsp:txXfrm>
    </dsp:sp>
    <dsp:sp modelId="{667D4118-FA63-6E42-A861-E3DC4E65C91B}">
      <dsp:nvSpPr>
        <dsp:cNvPr id="0" name=""/>
        <dsp:cNvSpPr/>
      </dsp:nvSpPr>
      <dsp:spPr>
        <a:xfrm>
          <a:off x="4640866" y="626230"/>
          <a:ext cx="1884059" cy="1130435"/>
        </a:xfrm>
        <a:prstGeom prst="rect">
          <a:avLst/>
        </a:prstGeom>
        <a:solidFill>
          <a:schemeClr val="accent2">
            <a:hueOff val="-323414"/>
            <a:satOff val="-18651"/>
            <a:lumOff val="1917"/>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92321" tIns="96907" rIns="92321" bIns="96907" numCol="1" spcCol="1270" anchor="ctr" anchorCtr="0">
          <a:noAutofit/>
        </a:bodyPr>
        <a:lstStyle/>
        <a:p>
          <a:pPr marL="0" lvl="0" indent="0" algn="ctr" defTabSz="800100">
            <a:lnSpc>
              <a:spcPct val="90000"/>
            </a:lnSpc>
            <a:spcBef>
              <a:spcPct val="0"/>
            </a:spcBef>
            <a:spcAft>
              <a:spcPct val="35000"/>
            </a:spcAft>
            <a:buNone/>
          </a:pPr>
          <a:r>
            <a:rPr lang="en-GB" sz="1800" kern="1200"/>
            <a:t>Health conditions understood/ accommodated</a:t>
          </a:r>
          <a:endParaRPr lang="en-US" sz="1800" kern="1200"/>
        </a:p>
      </dsp:txBody>
      <dsp:txXfrm>
        <a:off x="4640866" y="626230"/>
        <a:ext cx="1884059" cy="1130435"/>
      </dsp:txXfrm>
    </dsp:sp>
    <dsp:sp modelId="{EACA8AEE-1056-5048-A628-D532E2CD09FC}">
      <dsp:nvSpPr>
        <dsp:cNvPr id="0" name=""/>
        <dsp:cNvSpPr/>
      </dsp:nvSpPr>
      <dsp:spPr>
        <a:xfrm>
          <a:off x="948109" y="1754866"/>
          <a:ext cx="6952181" cy="402733"/>
        </a:xfrm>
        <a:custGeom>
          <a:avLst/>
          <a:gdLst/>
          <a:ahLst/>
          <a:cxnLst/>
          <a:rect l="0" t="0" r="0" b="0"/>
          <a:pathLst>
            <a:path>
              <a:moveTo>
                <a:pt x="6952181" y="0"/>
              </a:moveTo>
              <a:lnTo>
                <a:pt x="6952181" y="218466"/>
              </a:lnTo>
              <a:lnTo>
                <a:pt x="0" y="218466"/>
              </a:lnTo>
              <a:lnTo>
                <a:pt x="0" y="402733"/>
              </a:lnTo>
            </a:path>
          </a:pathLst>
        </a:custGeom>
        <a:noFill/>
        <a:ln w="6350" cap="flat" cmpd="sng" algn="ctr">
          <a:solidFill>
            <a:schemeClr val="accent2">
              <a:hueOff val="-545761"/>
              <a:satOff val="-31473"/>
              <a:lumOff val="3235"/>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66700">
            <a:lnSpc>
              <a:spcPct val="90000"/>
            </a:lnSpc>
            <a:spcBef>
              <a:spcPct val="0"/>
            </a:spcBef>
            <a:spcAft>
              <a:spcPct val="35000"/>
            </a:spcAft>
            <a:buNone/>
          </a:pPr>
          <a:endParaRPr lang="en-US" sz="600" kern="1200"/>
        </a:p>
      </dsp:txBody>
      <dsp:txXfrm>
        <a:off x="4250058" y="1954064"/>
        <a:ext cx="348283" cy="4337"/>
      </dsp:txXfrm>
    </dsp:sp>
    <dsp:sp modelId="{89A158EC-8A5D-C346-9D49-8959DBC63E4B}">
      <dsp:nvSpPr>
        <dsp:cNvPr id="0" name=""/>
        <dsp:cNvSpPr/>
      </dsp:nvSpPr>
      <dsp:spPr>
        <a:xfrm>
          <a:off x="6958260" y="626230"/>
          <a:ext cx="1884059" cy="1130435"/>
        </a:xfrm>
        <a:prstGeom prst="rect">
          <a:avLst/>
        </a:prstGeom>
        <a:solidFill>
          <a:schemeClr val="accent2">
            <a:hueOff val="-485121"/>
            <a:satOff val="-27976"/>
            <a:lumOff val="2876"/>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92321" tIns="96907" rIns="92321" bIns="96907" numCol="1" spcCol="1270" anchor="ctr" anchorCtr="0">
          <a:noAutofit/>
        </a:bodyPr>
        <a:lstStyle/>
        <a:p>
          <a:pPr marL="0" lvl="0" indent="0" algn="ctr" defTabSz="800100">
            <a:lnSpc>
              <a:spcPct val="90000"/>
            </a:lnSpc>
            <a:spcBef>
              <a:spcPct val="0"/>
            </a:spcBef>
            <a:spcAft>
              <a:spcPct val="35000"/>
            </a:spcAft>
            <a:buNone/>
          </a:pPr>
          <a:r>
            <a:rPr lang="en-GB" sz="1800" kern="1200"/>
            <a:t>Incorporate with activities enjoyed and into everyday life</a:t>
          </a:r>
          <a:endParaRPr lang="en-US" sz="1800" kern="1200"/>
        </a:p>
      </dsp:txBody>
      <dsp:txXfrm>
        <a:off x="6958260" y="626230"/>
        <a:ext cx="1884059" cy="1130435"/>
      </dsp:txXfrm>
    </dsp:sp>
    <dsp:sp modelId="{1C831C52-5121-894A-B426-054E753448A9}">
      <dsp:nvSpPr>
        <dsp:cNvPr id="0" name=""/>
        <dsp:cNvSpPr/>
      </dsp:nvSpPr>
      <dsp:spPr>
        <a:xfrm>
          <a:off x="1888339" y="2709498"/>
          <a:ext cx="402733" cy="91440"/>
        </a:xfrm>
        <a:custGeom>
          <a:avLst/>
          <a:gdLst/>
          <a:ahLst/>
          <a:cxnLst/>
          <a:rect l="0" t="0" r="0" b="0"/>
          <a:pathLst>
            <a:path>
              <a:moveTo>
                <a:pt x="0" y="45720"/>
              </a:moveTo>
              <a:lnTo>
                <a:pt x="402733" y="45720"/>
              </a:lnTo>
            </a:path>
          </a:pathLst>
        </a:custGeom>
        <a:noFill/>
        <a:ln w="6350" cap="flat" cmpd="sng" algn="ctr">
          <a:solidFill>
            <a:schemeClr val="accent2">
              <a:hueOff val="-727682"/>
              <a:satOff val="-41964"/>
              <a:lumOff val="4314"/>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66700">
            <a:lnSpc>
              <a:spcPct val="90000"/>
            </a:lnSpc>
            <a:spcBef>
              <a:spcPct val="0"/>
            </a:spcBef>
            <a:spcAft>
              <a:spcPct val="35000"/>
            </a:spcAft>
            <a:buNone/>
          </a:pPr>
          <a:endParaRPr lang="en-US" sz="600" kern="1200"/>
        </a:p>
      </dsp:txBody>
      <dsp:txXfrm>
        <a:off x="2078872" y="2753049"/>
        <a:ext cx="21666" cy="4337"/>
      </dsp:txXfrm>
    </dsp:sp>
    <dsp:sp modelId="{8130F41E-B02F-014E-88F3-25D0E2F1A1D3}">
      <dsp:nvSpPr>
        <dsp:cNvPr id="0" name=""/>
        <dsp:cNvSpPr/>
      </dsp:nvSpPr>
      <dsp:spPr>
        <a:xfrm>
          <a:off x="6079" y="2190000"/>
          <a:ext cx="1884059" cy="1130435"/>
        </a:xfrm>
        <a:prstGeom prst="rect">
          <a:avLst/>
        </a:prstGeom>
        <a:solidFill>
          <a:schemeClr val="accent2">
            <a:hueOff val="-646828"/>
            <a:satOff val="-37301"/>
            <a:lumOff val="3835"/>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92321" tIns="96907" rIns="92321" bIns="96907" numCol="1" spcCol="1270" anchor="ctr" anchorCtr="0">
          <a:noAutofit/>
        </a:bodyPr>
        <a:lstStyle/>
        <a:p>
          <a:pPr marL="0" lvl="0" indent="0" algn="ctr" defTabSz="800100">
            <a:lnSpc>
              <a:spcPct val="90000"/>
            </a:lnSpc>
            <a:spcBef>
              <a:spcPct val="0"/>
            </a:spcBef>
            <a:spcAft>
              <a:spcPct val="35000"/>
            </a:spcAft>
            <a:buNone/>
          </a:pPr>
          <a:r>
            <a:rPr lang="en-GB" sz="1800" kern="1200"/>
            <a:t>Individually tailored </a:t>
          </a:r>
          <a:endParaRPr lang="en-US" sz="1800" kern="1200"/>
        </a:p>
      </dsp:txBody>
      <dsp:txXfrm>
        <a:off x="6079" y="2190000"/>
        <a:ext cx="1884059" cy="1130435"/>
      </dsp:txXfrm>
    </dsp:sp>
    <dsp:sp modelId="{9DB3F347-2615-AB45-B3FC-064DE5460D9B}">
      <dsp:nvSpPr>
        <dsp:cNvPr id="0" name=""/>
        <dsp:cNvSpPr/>
      </dsp:nvSpPr>
      <dsp:spPr>
        <a:xfrm>
          <a:off x="4205733" y="2709498"/>
          <a:ext cx="402733" cy="91440"/>
        </a:xfrm>
        <a:custGeom>
          <a:avLst/>
          <a:gdLst/>
          <a:ahLst/>
          <a:cxnLst/>
          <a:rect l="0" t="0" r="0" b="0"/>
          <a:pathLst>
            <a:path>
              <a:moveTo>
                <a:pt x="0" y="45720"/>
              </a:moveTo>
              <a:lnTo>
                <a:pt x="402733" y="45720"/>
              </a:lnTo>
            </a:path>
          </a:pathLst>
        </a:custGeom>
        <a:noFill/>
        <a:ln w="6350" cap="flat" cmpd="sng" algn="ctr">
          <a:solidFill>
            <a:schemeClr val="accent2">
              <a:hueOff val="-909602"/>
              <a:satOff val="-52455"/>
              <a:lumOff val="5392"/>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66700">
            <a:lnSpc>
              <a:spcPct val="90000"/>
            </a:lnSpc>
            <a:spcBef>
              <a:spcPct val="0"/>
            </a:spcBef>
            <a:spcAft>
              <a:spcPct val="35000"/>
            </a:spcAft>
            <a:buNone/>
          </a:pPr>
          <a:endParaRPr lang="en-US" sz="600" kern="1200"/>
        </a:p>
      </dsp:txBody>
      <dsp:txXfrm>
        <a:off x="4396266" y="2753049"/>
        <a:ext cx="21666" cy="4337"/>
      </dsp:txXfrm>
    </dsp:sp>
    <dsp:sp modelId="{4D3A5968-A733-0D4E-9E4A-757E9EE6B273}">
      <dsp:nvSpPr>
        <dsp:cNvPr id="0" name=""/>
        <dsp:cNvSpPr/>
      </dsp:nvSpPr>
      <dsp:spPr>
        <a:xfrm>
          <a:off x="2323473" y="2190000"/>
          <a:ext cx="1884059" cy="1130435"/>
        </a:xfrm>
        <a:prstGeom prst="rect">
          <a:avLst/>
        </a:prstGeom>
        <a:solidFill>
          <a:schemeClr val="accent2">
            <a:hueOff val="-808535"/>
            <a:satOff val="-46627"/>
            <a:lumOff val="4793"/>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92321" tIns="96907" rIns="92321" bIns="96907" numCol="1" spcCol="1270" anchor="ctr" anchorCtr="0">
          <a:noAutofit/>
        </a:bodyPr>
        <a:lstStyle/>
        <a:p>
          <a:pPr marL="0" lvl="0" indent="0" algn="ctr" defTabSz="800100">
            <a:lnSpc>
              <a:spcPct val="90000"/>
            </a:lnSpc>
            <a:spcBef>
              <a:spcPct val="0"/>
            </a:spcBef>
            <a:spcAft>
              <a:spcPct val="35000"/>
            </a:spcAft>
            <a:buNone/>
          </a:pPr>
          <a:r>
            <a:rPr lang="en-GB" sz="1800" kern="1200"/>
            <a:t>Understand procedure/ purpose </a:t>
          </a:r>
          <a:endParaRPr lang="en-US" sz="1800" kern="1200"/>
        </a:p>
      </dsp:txBody>
      <dsp:txXfrm>
        <a:off x="2323473" y="2190000"/>
        <a:ext cx="1884059" cy="1130435"/>
      </dsp:txXfrm>
    </dsp:sp>
    <dsp:sp modelId="{3D0CA305-FE45-5B48-BE00-FE7AF59A5599}">
      <dsp:nvSpPr>
        <dsp:cNvPr id="0" name=""/>
        <dsp:cNvSpPr/>
      </dsp:nvSpPr>
      <dsp:spPr>
        <a:xfrm>
          <a:off x="6523126" y="2709498"/>
          <a:ext cx="402733" cy="91440"/>
        </a:xfrm>
        <a:custGeom>
          <a:avLst/>
          <a:gdLst/>
          <a:ahLst/>
          <a:cxnLst/>
          <a:rect l="0" t="0" r="0" b="0"/>
          <a:pathLst>
            <a:path>
              <a:moveTo>
                <a:pt x="0" y="45720"/>
              </a:moveTo>
              <a:lnTo>
                <a:pt x="402733" y="45720"/>
              </a:lnTo>
            </a:path>
          </a:pathLst>
        </a:custGeom>
        <a:noFill/>
        <a:ln w="6350" cap="flat" cmpd="sng" algn="ctr">
          <a:solidFill>
            <a:schemeClr val="accent2">
              <a:hueOff val="-1091522"/>
              <a:satOff val="-62946"/>
              <a:lumOff val="6471"/>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66700">
            <a:lnSpc>
              <a:spcPct val="90000"/>
            </a:lnSpc>
            <a:spcBef>
              <a:spcPct val="0"/>
            </a:spcBef>
            <a:spcAft>
              <a:spcPct val="35000"/>
            </a:spcAft>
            <a:buNone/>
          </a:pPr>
          <a:endParaRPr lang="en-US" sz="600" kern="1200"/>
        </a:p>
      </dsp:txBody>
      <dsp:txXfrm>
        <a:off x="6713660" y="2753049"/>
        <a:ext cx="21666" cy="4337"/>
      </dsp:txXfrm>
    </dsp:sp>
    <dsp:sp modelId="{CE30C238-DB7C-984A-9BE9-FF22326AACC7}">
      <dsp:nvSpPr>
        <dsp:cNvPr id="0" name=""/>
        <dsp:cNvSpPr/>
      </dsp:nvSpPr>
      <dsp:spPr>
        <a:xfrm>
          <a:off x="4640866" y="2190000"/>
          <a:ext cx="1884059" cy="1130435"/>
        </a:xfrm>
        <a:prstGeom prst="rect">
          <a:avLst/>
        </a:prstGeom>
        <a:solidFill>
          <a:schemeClr val="accent2">
            <a:hueOff val="-970242"/>
            <a:satOff val="-55952"/>
            <a:lumOff val="5752"/>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92321" tIns="96907" rIns="92321" bIns="96907" numCol="1" spcCol="1270" anchor="ctr" anchorCtr="0">
          <a:noAutofit/>
        </a:bodyPr>
        <a:lstStyle/>
        <a:p>
          <a:pPr marL="0" lvl="0" indent="0" algn="ctr" defTabSz="800100">
            <a:lnSpc>
              <a:spcPct val="90000"/>
            </a:lnSpc>
            <a:spcBef>
              <a:spcPct val="0"/>
            </a:spcBef>
            <a:spcAft>
              <a:spcPct val="35000"/>
            </a:spcAft>
            <a:buNone/>
          </a:pPr>
          <a:r>
            <a:rPr lang="en-GB" sz="1800" kern="1200"/>
            <a:t>Build up gradually</a:t>
          </a:r>
          <a:endParaRPr lang="en-US" sz="1800" kern="1200"/>
        </a:p>
      </dsp:txBody>
      <dsp:txXfrm>
        <a:off x="4640866" y="2190000"/>
        <a:ext cx="1884059" cy="1130435"/>
      </dsp:txXfrm>
    </dsp:sp>
    <dsp:sp modelId="{E1F0C6DE-6044-1E48-9A5A-C0282A1EA528}">
      <dsp:nvSpPr>
        <dsp:cNvPr id="0" name=""/>
        <dsp:cNvSpPr/>
      </dsp:nvSpPr>
      <dsp:spPr>
        <a:xfrm>
          <a:off x="948109" y="3318635"/>
          <a:ext cx="6952181" cy="402733"/>
        </a:xfrm>
        <a:custGeom>
          <a:avLst/>
          <a:gdLst/>
          <a:ahLst/>
          <a:cxnLst/>
          <a:rect l="0" t="0" r="0" b="0"/>
          <a:pathLst>
            <a:path>
              <a:moveTo>
                <a:pt x="6952181" y="0"/>
              </a:moveTo>
              <a:lnTo>
                <a:pt x="6952181" y="218466"/>
              </a:lnTo>
              <a:lnTo>
                <a:pt x="0" y="218466"/>
              </a:lnTo>
              <a:lnTo>
                <a:pt x="0" y="402733"/>
              </a:lnTo>
            </a:path>
          </a:pathLst>
        </a:custGeom>
        <a:noFill/>
        <a:ln w="6350" cap="flat" cmpd="sng" algn="ctr">
          <a:solidFill>
            <a:schemeClr val="accent2">
              <a:hueOff val="-1273443"/>
              <a:satOff val="-73437"/>
              <a:lumOff val="7549"/>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66700">
            <a:lnSpc>
              <a:spcPct val="90000"/>
            </a:lnSpc>
            <a:spcBef>
              <a:spcPct val="0"/>
            </a:spcBef>
            <a:spcAft>
              <a:spcPct val="35000"/>
            </a:spcAft>
            <a:buNone/>
          </a:pPr>
          <a:endParaRPr lang="en-US" sz="600" kern="1200"/>
        </a:p>
      </dsp:txBody>
      <dsp:txXfrm>
        <a:off x="4250058" y="3517834"/>
        <a:ext cx="348283" cy="4337"/>
      </dsp:txXfrm>
    </dsp:sp>
    <dsp:sp modelId="{1FB89549-18F7-A547-A1F4-C7D143748A7D}">
      <dsp:nvSpPr>
        <dsp:cNvPr id="0" name=""/>
        <dsp:cNvSpPr/>
      </dsp:nvSpPr>
      <dsp:spPr>
        <a:xfrm>
          <a:off x="6958260" y="2190000"/>
          <a:ext cx="1884059" cy="1130435"/>
        </a:xfrm>
        <a:prstGeom prst="rect">
          <a:avLst/>
        </a:prstGeom>
        <a:solidFill>
          <a:schemeClr val="accent2">
            <a:hueOff val="-1131949"/>
            <a:satOff val="-65277"/>
            <a:lumOff val="6711"/>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92321" tIns="96907" rIns="92321" bIns="96907" numCol="1" spcCol="1270" anchor="ctr" anchorCtr="0">
          <a:noAutofit/>
        </a:bodyPr>
        <a:lstStyle/>
        <a:p>
          <a:pPr marL="0" lvl="0" indent="0" algn="ctr" defTabSz="800100">
            <a:lnSpc>
              <a:spcPct val="90000"/>
            </a:lnSpc>
            <a:spcBef>
              <a:spcPct val="0"/>
            </a:spcBef>
            <a:spcAft>
              <a:spcPct val="35000"/>
            </a:spcAft>
            <a:buNone/>
          </a:pPr>
          <a:r>
            <a:rPr lang="en-GB" sz="1800" kern="1200"/>
            <a:t>Provide continued support</a:t>
          </a:r>
          <a:endParaRPr lang="en-US" sz="1800" kern="1200"/>
        </a:p>
      </dsp:txBody>
      <dsp:txXfrm>
        <a:off x="6958260" y="2190000"/>
        <a:ext cx="1884059" cy="1130435"/>
      </dsp:txXfrm>
    </dsp:sp>
    <dsp:sp modelId="{FEF09F9D-4681-1046-B71E-9432B53990D0}">
      <dsp:nvSpPr>
        <dsp:cNvPr id="0" name=""/>
        <dsp:cNvSpPr/>
      </dsp:nvSpPr>
      <dsp:spPr>
        <a:xfrm>
          <a:off x="1888339" y="4273267"/>
          <a:ext cx="402733" cy="91440"/>
        </a:xfrm>
        <a:custGeom>
          <a:avLst/>
          <a:gdLst/>
          <a:ahLst/>
          <a:cxnLst/>
          <a:rect l="0" t="0" r="0" b="0"/>
          <a:pathLst>
            <a:path>
              <a:moveTo>
                <a:pt x="0" y="45720"/>
              </a:moveTo>
              <a:lnTo>
                <a:pt x="402733" y="45720"/>
              </a:lnTo>
            </a:path>
          </a:pathLst>
        </a:custGeom>
        <a:noFill/>
        <a:ln w="6350" cap="flat" cmpd="sng" algn="ctr">
          <a:solidFill>
            <a:schemeClr val="accent2">
              <a:hueOff val="-1455363"/>
              <a:satOff val="-83928"/>
              <a:lumOff val="8628"/>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66700">
            <a:lnSpc>
              <a:spcPct val="90000"/>
            </a:lnSpc>
            <a:spcBef>
              <a:spcPct val="0"/>
            </a:spcBef>
            <a:spcAft>
              <a:spcPct val="35000"/>
            </a:spcAft>
            <a:buNone/>
          </a:pPr>
          <a:endParaRPr lang="en-US" sz="600" kern="1200"/>
        </a:p>
      </dsp:txBody>
      <dsp:txXfrm>
        <a:off x="2078872" y="4316818"/>
        <a:ext cx="21666" cy="4337"/>
      </dsp:txXfrm>
    </dsp:sp>
    <dsp:sp modelId="{837B1675-1BAE-BD46-818C-05C88774AE0A}">
      <dsp:nvSpPr>
        <dsp:cNvPr id="0" name=""/>
        <dsp:cNvSpPr/>
      </dsp:nvSpPr>
      <dsp:spPr>
        <a:xfrm>
          <a:off x="6079" y="3753769"/>
          <a:ext cx="1884059" cy="1130435"/>
        </a:xfrm>
        <a:prstGeom prst="rect">
          <a:avLst/>
        </a:prstGeom>
        <a:solidFill>
          <a:schemeClr val="accent2">
            <a:hueOff val="-1293656"/>
            <a:satOff val="-74603"/>
            <a:lumOff val="7669"/>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92321" tIns="96907" rIns="92321" bIns="96907" numCol="1" spcCol="1270" anchor="ctr" anchorCtr="0">
          <a:noAutofit/>
        </a:bodyPr>
        <a:lstStyle/>
        <a:p>
          <a:pPr marL="0" lvl="0" indent="0" algn="ctr" defTabSz="800100">
            <a:lnSpc>
              <a:spcPct val="90000"/>
            </a:lnSpc>
            <a:spcBef>
              <a:spcPct val="0"/>
            </a:spcBef>
            <a:spcAft>
              <a:spcPct val="35000"/>
            </a:spcAft>
            <a:buNone/>
          </a:pPr>
          <a:r>
            <a:rPr lang="en-GB" sz="1800" kern="1200"/>
            <a:t>See a benefit </a:t>
          </a:r>
          <a:endParaRPr lang="en-US" sz="1800" kern="1200"/>
        </a:p>
      </dsp:txBody>
      <dsp:txXfrm>
        <a:off x="6079" y="3753769"/>
        <a:ext cx="1884059" cy="1130435"/>
      </dsp:txXfrm>
    </dsp:sp>
    <dsp:sp modelId="{2C4D25C0-E295-8B48-8463-54D18C567B93}">
      <dsp:nvSpPr>
        <dsp:cNvPr id="0" name=""/>
        <dsp:cNvSpPr/>
      </dsp:nvSpPr>
      <dsp:spPr>
        <a:xfrm>
          <a:off x="2323473" y="3753769"/>
          <a:ext cx="1884059" cy="1130435"/>
        </a:xfrm>
        <a:prstGeom prst="rect">
          <a:avLst/>
        </a:prstGeom>
        <a:solidFill>
          <a:schemeClr val="accent2">
            <a:hueOff val="-1455363"/>
            <a:satOff val="-83928"/>
            <a:lumOff val="8628"/>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92321" tIns="96907" rIns="92321" bIns="96907" numCol="1" spcCol="1270" anchor="ctr" anchorCtr="0">
          <a:noAutofit/>
        </a:bodyPr>
        <a:lstStyle/>
        <a:p>
          <a:pPr marL="0" lvl="0" indent="0" algn="ctr" defTabSz="800100">
            <a:lnSpc>
              <a:spcPct val="90000"/>
            </a:lnSpc>
            <a:spcBef>
              <a:spcPct val="0"/>
            </a:spcBef>
            <a:spcAft>
              <a:spcPct val="35000"/>
            </a:spcAft>
            <a:buNone/>
          </a:pPr>
          <a:r>
            <a:rPr lang="en-GB" sz="1800" kern="1200"/>
            <a:t>Have a go attitude</a:t>
          </a:r>
          <a:endParaRPr lang="en-US" sz="1800" kern="1200"/>
        </a:p>
      </dsp:txBody>
      <dsp:txXfrm>
        <a:off x="2323473" y="3753769"/>
        <a:ext cx="1884059" cy="1130435"/>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16/7/layout/RepeatingBendingProcessNew">
  <dgm:title val="Repeating Bending Process New"/>
  <dgm:desc val=""/>
  <dgm:catLst>
    <dgm:cat type="process" pri="5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 type="tMarg" refType="h" fact="0.243"/>
          <dgm:constr type="bMarg" refType="h" fact="0.243"/>
          <dgm:constr type="lMarg" refType="w" fact="0.1389"/>
          <dgm:constr type="rMarg" refType="w" fact="0.1389"/>
        </dgm:constrLst>
        <dgm:ruleLst>
          <dgm:rule type="primFontSz" val="12"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4091"/>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5179484" y="0"/>
            <a:ext cx="3962400" cy="344091"/>
          </a:xfrm>
          <a:prstGeom prst="rect">
            <a:avLst/>
          </a:prstGeom>
        </p:spPr>
        <p:txBody>
          <a:bodyPr vert="horz" lIns="91440" tIns="45720" rIns="91440" bIns="45720" rtlCol="0"/>
          <a:lstStyle>
            <a:lvl1pPr algn="r">
              <a:defRPr sz="1200"/>
            </a:lvl1pPr>
          </a:lstStyle>
          <a:p>
            <a:fld id="{C0D9AF80-D737-8849-86F1-B3F037EA955F}" type="datetimeFigureOut">
              <a:rPr lang="en-US" smtClean="0"/>
              <a:t>9/4/22</a:t>
            </a:fld>
            <a:endParaRPr lang="en-US"/>
          </a:p>
        </p:txBody>
      </p:sp>
      <p:sp>
        <p:nvSpPr>
          <p:cNvPr id="4" name="Slide Image Placeholder 3"/>
          <p:cNvSpPr>
            <a:spLocks noGrp="1" noRot="1" noChangeAspect="1"/>
          </p:cNvSpPr>
          <p:nvPr>
            <p:ph type="sldImg" idx="2"/>
          </p:nvPr>
        </p:nvSpPr>
        <p:spPr>
          <a:xfrm>
            <a:off x="3028950" y="857250"/>
            <a:ext cx="3086100" cy="231457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914400" y="3300412"/>
            <a:ext cx="7315200" cy="2700338"/>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6513910"/>
            <a:ext cx="3962400" cy="34409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5179484" y="6513910"/>
            <a:ext cx="3962400" cy="344090"/>
          </a:xfrm>
          <a:prstGeom prst="rect">
            <a:avLst/>
          </a:prstGeom>
        </p:spPr>
        <p:txBody>
          <a:bodyPr vert="horz" lIns="91440" tIns="45720" rIns="91440" bIns="45720" rtlCol="0" anchor="b"/>
          <a:lstStyle>
            <a:lvl1pPr algn="r">
              <a:defRPr sz="1200"/>
            </a:lvl1pPr>
          </a:lstStyle>
          <a:p>
            <a:fld id="{0A36178F-BA0A-224E-ADED-FC0423C8FC18}" type="slidenum">
              <a:rPr lang="en-US" smtClean="0"/>
              <a:t>‹#›</a:t>
            </a:fld>
            <a:endParaRPr lang="en-US"/>
          </a:p>
        </p:txBody>
      </p:sp>
    </p:spTree>
    <p:extLst>
      <p:ext uri="{BB962C8B-B14F-4D97-AF65-F5344CB8AC3E}">
        <p14:creationId xmlns:p14="http://schemas.microsoft.com/office/powerpoint/2010/main" val="329374768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C8213B5-80DA-1146-BE0D-A6A102D03123}" type="slidenum">
              <a:rPr lang="en-US" smtClean="0"/>
              <a:t>6</a:t>
            </a:fld>
            <a:endParaRPr lang="en-US"/>
          </a:p>
        </p:txBody>
      </p:sp>
    </p:spTree>
    <p:extLst>
      <p:ext uri="{BB962C8B-B14F-4D97-AF65-F5344CB8AC3E}">
        <p14:creationId xmlns:p14="http://schemas.microsoft.com/office/powerpoint/2010/main" val="79187836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3" name="Notes Placeholder 2"/>
          <p:cNvSpPr>
            <a:spLocks noGrp="1"/>
          </p:cNvSpPr>
          <p:nvPr>
            <p:ph type="body" idx="1"/>
          </p:nvPr>
        </p:nvSpPr>
        <p:spPr/>
        <p:txBody>
          <a:bodyPr/>
          <a:lstStyle/>
          <a:p>
            <a:pPr>
              <a:defRPr/>
            </a:pPr>
            <a:r>
              <a:rPr lang="en-GB" dirty="0"/>
              <a:t>Plasma glucose and BMI (</a:t>
            </a:r>
            <a:r>
              <a:rPr lang="en-GB" dirty="0" err="1"/>
              <a:t>Gennuso</a:t>
            </a:r>
            <a:r>
              <a:rPr lang="en-GB" dirty="0"/>
              <a:t> et al)</a:t>
            </a:r>
          </a:p>
          <a:p>
            <a:pPr>
              <a:defRPr/>
            </a:pPr>
            <a:r>
              <a:rPr lang="en-GB" dirty="0"/>
              <a:t>Muscle strength and bone density (</a:t>
            </a:r>
            <a:r>
              <a:rPr lang="en-GB" dirty="0">
                <a:ea typeface="+mn-ea"/>
                <a:cs typeface="+mn-cs"/>
              </a:rPr>
              <a:t>Skelton et al; </a:t>
            </a:r>
            <a:r>
              <a:rPr lang="en-GB" dirty="0" err="1">
                <a:ea typeface="+mn-ea"/>
                <a:cs typeface="+mn-cs"/>
              </a:rPr>
              <a:t>Chastin</a:t>
            </a:r>
            <a:r>
              <a:rPr lang="en-GB" dirty="0">
                <a:ea typeface="+mn-ea"/>
                <a:cs typeface="+mn-cs"/>
              </a:rPr>
              <a:t> et al)</a:t>
            </a:r>
          </a:p>
          <a:p>
            <a:pPr>
              <a:defRPr/>
            </a:pPr>
            <a:r>
              <a:rPr lang="en-GB" dirty="0">
                <a:ea typeface="+mn-ea"/>
                <a:cs typeface="+mn-cs"/>
              </a:rPr>
              <a:t>Pain (WHO)</a:t>
            </a:r>
          </a:p>
          <a:p>
            <a:pPr>
              <a:defRPr/>
            </a:pPr>
            <a:endParaRPr lang="en-GB" dirty="0"/>
          </a:p>
        </p:txBody>
      </p:sp>
      <p:sp>
        <p:nvSpPr>
          <p:cNvPr id="25603" name="Slide Number Placeholder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eaLnBrk="1" hangingPunct="1"/>
            <a:fld id="{C1542958-648F-B44A-B75A-97946F4771C1}" type="slidenum">
              <a:rPr lang="en-GB" sz="1200">
                <a:cs typeface="Arial" charset="0"/>
              </a:rPr>
              <a:pPr eaLnBrk="1" hangingPunct="1"/>
              <a:t>9</a:t>
            </a:fld>
            <a:endParaRPr lang="en-GB" sz="1200">
              <a:cs typeface="Arial" charset="0"/>
            </a:endParaRPr>
          </a:p>
        </p:txBody>
      </p:sp>
    </p:spTree>
    <p:extLst>
      <p:ext uri="{BB962C8B-B14F-4D97-AF65-F5344CB8AC3E}">
        <p14:creationId xmlns:p14="http://schemas.microsoft.com/office/powerpoint/2010/main" val="370162707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GB"/>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dirty="0"/>
          </a:p>
        </p:txBody>
      </p:sp>
      <p:sp>
        <p:nvSpPr>
          <p:cNvPr id="4" name="Date Placeholder 3"/>
          <p:cNvSpPr>
            <a:spLocks noGrp="1"/>
          </p:cNvSpPr>
          <p:nvPr>
            <p:ph type="dt" sz="half" idx="10"/>
          </p:nvPr>
        </p:nvSpPr>
        <p:spPr/>
        <p:txBody>
          <a:bodyPr/>
          <a:lstStyle/>
          <a:p>
            <a:fld id="{EDD7F7BE-DBB4-D140-BBEC-30924FBE9798}" type="datetimeFigureOut">
              <a:rPr lang="en-US" smtClean="0"/>
              <a:t>9/4/22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51B4BE6-A16A-E440-A372-E8A687901DAA}" type="slidenum">
              <a:rPr lang="en-US" smtClean="0"/>
              <a:t>‹#›</a:t>
            </a:fld>
            <a:endParaRPr lang="en-US"/>
          </a:p>
        </p:txBody>
      </p:sp>
    </p:spTree>
    <p:extLst>
      <p:ext uri="{BB962C8B-B14F-4D97-AF65-F5344CB8AC3E}">
        <p14:creationId xmlns:p14="http://schemas.microsoft.com/office/powerpoint/2010/main" val="275188188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EDD7F7BE-DBB4-D140-BBEC-30924FBE9798}" type="datetimeFigureOut">
              <a:rPr lang="en-US" smtClean="0"/>
              <a:t>9/4/22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51B4BE6-A16A-E440-A372-E8A687901DAA}" type="slidenum">
              <a:rPr lang="en-US" smtClean="0"/>
              <a:t>‹#›</a:t>
            </a:fld>
            <a:endParaRPr lang="en-US"/>
          </a:p>
        </p:txBody>
      </p:sp>
    </p:spTree>
    <p:extLst>
      <p:ext uri="{BB962C8B-B14F-4D97-AF65-F5344CB8AC3E}">
        <p14:creationId xmlns:p14="http://schemas.microsoft.com/office/powerpoint/2010/main" val="18249272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GB"/>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EDD7F7BE-DBB4-D140-BBEC-30924FBE9798}" type="datetimeFigureOut">
              <a:rPr lang="en-US" smtClean="0"/>
              <a:t>9/4/22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51B4BE6-A16A-E440-A372-E8A687901DAA}" type="slidenum">
              <a:rPr lang="en-US" smtClean="0"/>
              <a:t>‹#›</a:t>
            </a:fld>
            <a:endParaRPr lang="en-US"/>
          </a:p>
        </p:txBody>
      </p:sp>
    </p:spTree>
    <p:extLst>
      <p:ext uri="{BB962C8B-B14F-4D97-AF65-F5344CB8AC3E}">
        <p14:creationId xmlns:p14="http://schemas.microsoft.com/office/powerpoint/2010/main" val="23291450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EDD7F7BE-DBB4-D140-BBEC-30924FBE9798}" type="datetimeFigureOut">
              <a:rPr lang="en-US" smtClean="0"/>
              <a:t>9/4/22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51B4BE6-A16A-E440-A372-E8A687901DAA}" type="slidenum">
              <a:rPr lang="en-US" smtClean="0"/>
              <a:t>‹#›</a:t>
            </a:fld>
            <a:endParaRPr lang="en-US"/>
          </a:p>
        </p:txBody>
      </p:sp>
    </p:spTree>
    <p:extLst>
      <p:ext uri="{BB962C8B-B14F-4D97-AF65-F5344CB8AC3E}">
        <p14:creationId xmlns:p14="http://schemas.microsoft.com/office/powerpoint/2010/main" val="23179359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GB"/>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EDD7F7BE-DBB4-D140-BBEC-30924FBE9798}" type="datetimeFigureOut">
              <a:rPr lang="en-US" smtClean="0"/>
              <a:t>9/4/22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51B4BE6-A16A-E440-A372-E8A687901DAA}" type="slidenum">
              <a:rPr lang="en-US" smtClean="0"/>
              <a:t>‹#›</a:t>
            </a:fld>
            <a:endParaRPr lang="en-US"/>
          </a:p>
        </p:txBody>
      </p:sp>
    </p:spTree>
    <p:extLst>
      <p:ext uri="{BB962C8B-B14F-4D97-AF65-F5344CB8AC3E}">
        <p14:creationId xmlns:p14="http://schemas.microsoft.com/office/powerpoint/2010/main" val="29475542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Date Placeholder 4"/>
          <p:cNvSpPr>
            <a:spLocks noGrp="1"/>
          </p:cNvSpPr>
          <p:nvPr>
            <p:ph type="dt" sz="half" idx="10"/>
          </p:nvPr>
        </p:nvSpPr>
        <p:spPr/>
        <p:txBody>
          <a:bodyPr/>
          <a:lstStyle/>
          <a:p>
            <a:fld id="{EDD7F7BE-DBB4-D140-BBEC-30924FBE9798}" type="datetimeFigureOut">
              <a:rPr lang="en-US" smtClean="0"/>
              <a:t>9/4/22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51B4BE6-A16A-E440-A372-E8A687901DAA}" type="slidenum">
              <a:rPr lang="en-US" smtClean="0"/>
              <a:t>‹#›</a:t>
            </a:fld>
            <a:endParaRPr lang="en-US"/>
          </a:p>
        </p:txBody>
      </p:sp>
    </p:spTree>
    <p:extLst>
      <p:ext uri="{BB962C8B-B14F-4D97-AF65-F5344CB8AC3E}">
        <p14:creationId xmlns:p14="http://schemas.microsoft.com/office/powerpoint/2010/main" val="40477929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GB"/>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7" name="Date Placeholder 6"/>
          <p:cNvSpPr>
            <a:spLocks noGrp="1"/>
          </p:cNvSpPr>
          <p:nvPr>
            <p:ph type="dt" sz="half" idx="10"/>
          </p:nvPr>
        </p:nvSpPr>
        <p:spPr/>
        <p:txBody>
          <a:bodyPr/>
          <a:lstStyle/>
          <a:p>
            <a:fld id="{EDD7F7BE-DBB4-D140-BBEC-30924FBE9798}" type="datetimeFigureOut">
              <a:rPr lang="en-US" smtClean="0"/>
              <a:t>9/4/22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51B4BE6-A16A-E440-A372-E8A687901DAA}" type="slidenum">
              <a:rPr lang="en-US" smtClean="0"/>
              <a:t>‹#›</a:t>
            </a:fld>
            <a:endParaRPr lang="en-US"/>
          </a:p>
        </p:txBody>
      </p:sp>
    </p:spTree>
    <p:extLst>
      <p:ext uri="{BB962C8B-B14F-4D97-AF65-F5344CB8AC3E}">
        <p14:creationId xmlns:p14="http://schemas.microsoft.com/office/powerpoint/2010/main" val="18838740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Date Placeholder 2"/>
          <p:cNvSpPr>
            <a:spLocks noGrp="1"/>
          </p:cNvSpPr>
          <p:nvPr>
            <p:ph type="dt" sz="half" idx="10"/>
          </p:nvPr>
        </p:nvSpPr>
        <p:spPr/>
        <p:txBody>
          <a:bodyPr/>
          <a:lstStyle/>
          <a:p>
            <a:fld id="{EDD7F7BE-DBB4-D140-BBEC-30924FBE9798}" type="datetimeFigureOut">
              <a:rPr lang="en-US" smtClean="0"/>
              <a:t>9/4/22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51B4BE6-A16A-E440-A372-E8A687901DAA}" type="slidenum">
              <a:rPr lang="en-US" smtClean="0"/>
              <a:t>‹#›</a:t>
            </a:fld>
            <a:endParaRPr lang="en-US"/>
          </a:p>
        </p:txBody>
      </p:sp>
    </p:spTree>
    <p:extLst>
      <p:ext uri="{BB962C8B-B14F-4D97-AF65-F5344CB8AC3E}">
        <p14:creationId xmlns:p14="http://schemas.microsoft.com/office/powerpoint/2010/main" val="1160170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DD7F7BE-DBB4-D140-BBEC-30924FBE9798}" type="datetimeFigureOut">
              <a:rPr lang="en-US" smtClean="0"/>
              <a:t>9/4/22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51B4BE6-A16A-E440-A372-E8A687901DAA}" type="slidenum">
              <a:rPr lang="en-US" smtClean="0"/>
              <a:t>‹#›</a:t>
            </a:fld>
            <a:endParaRPr lang="en-US"/>
          </a:p>
        </p:txBody>
      </p:sp>
    </p:spTree>
    <p:extLst>
      <p:ext uri="{BB962C8B-B14F-4D97-AF65-F5344CB8AC3E}">
        <p14:creationId xmlns:p14="http://schemas.microsoft.com/office/powerpoint/2010/main" val="20794580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GB"/>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EDD7F7BE-DBB4-D140-BBEC-30924FBE9798}" type="datetimeFigureOut">
              <a:rPr lang="en-US" smtClean="0"/>
              <a:t>9/4/22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51B4BE6-A16A-E440-A372-E8A687901DAA}" type="slidenum">
              <a:rPr lang="en-US" smtClean="0"/>
              <a:t>‹#›</a:t>
            </a:fld>
            <a:endParaRPr lang="en-US"/>
          </a:p>
        </p:txBody>
      </p:sp>
    </p:spTree>
    <p:extLst>
      <p:ext uri="{BB962C8B-B14F-4D97-AF65-F5344CB8AC3E}">
        <p14:creationId xmlns:p14="http://schemas.microsoft.com/office/powerpoint/2010/main" val="23779689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GB"/>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EDD7F7BE-DBB4-D140-BBEC-30924FBE9798}" type="datetimeFigureOut">
              <a:rPr lang="en-US" smtClean="0"/>
              <a:t>9/4/22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51B4BE6-A16A-E440-A372-E8A687901DAA}" type="slidenum">
              <a:rPr lang="en-US" smtClean="0"/>
              <a:t>‹#›</a:t>
            </a:fld>
            <a:endParaRPr lang="en-US"/>
          </a:p>
        </p:txBody>
      </p:sp>
    </p:spTree>
    <p:extLst>
      <p:ext uri="{BB962C8B-B14F-4D97-AF65-F5344CB8AC3E}">
        <p14:creationId xmlns:p14="http://schemas.microsoft.com/office/powerpoint/2010/main" val="40544254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GB"/>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DD7F7BE-DBB4-D140-BBEC-30924FBE9798}" type="datetimeFigureOut">
              <a:rPr lang="en-US" smtClean="0"/>
              <a:t>9/4/22</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51B4BE6-A16A-E440-A372-E8A687901DAA}" type="slidenum">
              <a:rPr lang="en-US" smtClean="0"/>
              <a:t>‹#›</a:t>
            </a:fld>
            <a:endParaRPr lang="en-US"/>
          </a:p>
        </p:txBody>
      </p:sp>
    </p:spTree>
    <p:extLst>
      <p:ext uri="{BB962C8B-B14F-4D97-AF65-F5344CB8AC3E}">
        <p14:creationId xmlns:p14="http://schemas.microsoft.com/office/powerpoint/2010/main" val="297500497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2.xml"/><Relationship Id="rId5" Type="http://schemas.openxmlformats.org/officeDocument/2006/relationships/image" Target="../media/image12.jpeg"/><Relationship Id="rId4" Type="http://schemas.openxmlformats.org/officeDocument/2006/relationships/hyperlink" Target="http://www.worldofstock.com/slides/PMO1664.jpg"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2.xml"/><Relationship Id="rId4" Type="http://schemas.openxmlformats.org/officeDocument/2006/relationships/image" Target="../media/image38.png"/></Relationships>
</file>

<file path=ppt/slides/_rels/slide36.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39.png"/><Relationship Id="rId1" Type="http://schemas.openxmlformats.org/officeDocument/2006/relationships/slideLayout" Target="../slideLayouts/slideLayout2.xml"/><Relationship Id="rId4" Type="http://schemas.openxmlformats.org/officeDocument/2006/relationships/image" Target="../media/image42.png"/></Relationships>
</file>

<file path=ppt/slides/_rels/slide38.xml.rels><?xml version="1.0" encoding="UTF-8" standalone="yes"?>
<Relationships xmlns="http://schemas.openxmlformats.org/package/2006/relationships"><Relationship Id="rId3" Type="http://schemas.openxmlformats.org/officeDocument/2006/relationships/image" Target="../media/image44.tiff"/><Relationship Id="rId2" Type="http://schemas.openxmlformats.org/officeDocument/2006/relationships/image" Target="../media/image43.tiff"/><Relationship Id="rId1" Type="http://schemas.openxmlformats.org/officeDocument/2006/relationships/slideLayout" Target="../slideLayouts/slideLayout7.xml"/><Relationship Id="rId5" Type="http://schemas.openxmlformats.org/officeDocument/2006/relationships/image" Target="../media/image46.jpeg"/><Relationship Id="rId4" Type="http://schemas.openxmlformats.org/officeDocument/2006/relationships/image" Target="../media/image45.tiff"/></Relationships>
</file>

<file path=ppt/slides/_rels/slide39.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48.tiff"/><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jpeg"/><Relationship Id="rId1" Type="http://schemas.openxmlformats.org/officeDocument/2006/relationships/slideLayout" Target="../slideLayouts/slideLayout2.xml"/><Relationship Id="rId4" Type="http://schemas.openxmlformats.org/officeDocument/2006/relationships/image" Target="../media/image53.png"/></Relationships>
</file>

<file path=ppt/slides/_rels/slide4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image" Target="../media/image56.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59.jpe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60.jpe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61.jpe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62.jpe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63.jpe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65.jpe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66.jpe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67.jpeg"/><Relationship Id="rId1" Type="http://schemas.openxmlformats.org/officeDocument/2006/relationships/slideLayout" Target="../slideLayouts/slideLayout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6.tiff"/><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hyperlink" Target="https://www.gov.uk/government/publications/covid-19-wider-impacts-on-people-aged-65-and-over" TargetMode="External"/><Relationship Id="rId4" Type="http://schemas.openxmlformats.org/officeDocument/2006/relationships/hyperlink" Target="https://www.physoc.org/policy/covid19resilience/" TargetMode="External"/></Relationships>
</file>

<file path=ppt/slides/_rels/slide60.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68.jpeg"/><Relationship Id="rId1" Type="http://schemas.openxmlformats.org/officeDocument/2006/relationships/slideLayout" Target="../slideLayouts/slideLayout4.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61.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4.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62.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4.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63.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69.jpe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4.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6.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4.xml"/></Relationships>
</file>

<file path=ppt/slides/_rels/slide67.xml.rels><?xml version="1.0" encoding="UTF-8" standalone="yes"?>
<Relationships xmlns="http://schemas.openxmlformats.org/package/2006/relationships"><Relationship Id="rId2" Type="http://schemas.openxmlformats.org/officeDocument/2006/relationships/image" Target="../media/image72.jpe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73.jpe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image" Target="../media/image74.png"/><Relationship Id="rId1" Type="http://schemas.openxmlformats.org/officeDocument/2006/relationships/slideLayout" Target="../slideLayouts/slideLayout2.xml"/><Relationship Id="rId4" Type="http://schemas.openxmlformats.org/officeDocument/2006/relationships/image" Target="../media/image76.jpeg"/></Relationships>
</file>

<file path=ppt/slides/_rels/slide7.xml.rels><?xml version="1.0" encoding="UTF-8" standalone="yes"?>
<Relationships xmlns="http://schemas.openxmlformats.org/package/2006/relationships"><Relationship Id="rId3" Type="http://schemas.openxmlformats.org/officeDocument/2006/relationships/hyperlink" Target="https://www.gov.uk/government/publications/covid-19-wider-impacts-on-people-aged-65-and-over" TargetMode="External"/><Relationship Id="rId7" Type="http://schemas.openxmlformats.org/officeDocument/2006/relationships/image" Target="../media/image6.tiff"/><Relationship Id="rId2" Type="http://schemas.openxmlformats.org/officeDocument/2006/relationships/hyperlink" Target="https://www.physoc.org/policy/covid19resilience/" TargetMode="External"/><Relationship Id="rId1" Type="http://schemas.openxmlformats.org/officeDocument/2006/relationships/slideLayout" Target="../slideLayouts/slideLayout2.xml"/><Relationship Id="rId6" Type="http://schemas.openxmlformats.org/officeDocument/2006/relationships/chart" Target="../charts/chart2.xml"/><Relationship Id="rId5" Type="http://schemas.openxmlformats.org/officeDocument/2006/relationships/chart" Target="../charts/chart1.xml"/><Relationship Id="rId4" Type="http://schemas.openxmlformats.org/officeDocument/2006/relationships/hyperlink" Target="https://www.ageuk.org.uk/latest-press/articles/2020/10/age-uk--research-into-the-effects-of-the-pandemic-on-the-older-populations-health/" TargetMode="External"/></Relationships>
</file>

<file path=ppt/slides/_rels/slide70.xml.rels><?xml version="1.0" encoding="UTF-8" standalone="yes"?>
<Relationships xmlns="http://schemas.openxmlformats.org/package/2006/relationships"><Relationship Id="rId2" Type="http://schemas.openxmlformats.org/officeDocument/2006/relationships/image" Target="../media/image77.jpe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image" Target="../media/image78.jpeg"/><Relationship Id="rId2" Type="http://schemas.openxmlformats.org/officeDocument/2006/relationships/image" Target="../media/image18.jpeg"/><Relationship Id="rId1" Type="http://schemas.openxmlformats.org/officeDocument/2006/relationships/slideLayout" Target="../slideLayouts/slideLayout2.xml"/><Relationship Id="rId4" Type="http://schemas.openxmlformats.org/officeDocument/2006/relationships/image" Target="../media/image79.png"/></Relationships>
</file>

<file path=ppt/slides/_rels/slide73.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image" Target="../media/image81.png"/><Relationship Id="rId1" Type="http://schemas.openxmlformats.org/officeDocument/2006/relationships/slideLayout" Target="../slideLayouts/slideLayout2.xml"/><Relationship Id="rId4" Type="http://schemas.openxmlformats.org/officeDocument/2006/relationships/image" Target="../media/image83.png"/></Relationships>
</file>

<file path=ppt/slides/_rels/slide75.xml.rels><?xml version="1.0" encoding="UTF-8" standalone="yes"?>
<Relationships xmlns="http://schemas.openxmlformats.org/package/2006/relationships"><Relationship Id="rId2" Type="http://schemas.openxmlformats.org/officeDocument/2006/relationships/image" Target="../media/image84.pn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image" Target="../media/image85.png"/><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image" Target="../media/image87.png"/><Relationship Id="rId1" Type="http://schemas.openxmlformats.org/officeDocument/2006/relationships/slideLayout" Target="../slideLayouts/slideLayout2.xml"/><Relationship Id="rId4" Type="http://schemas.openxmlformats.org/officeDocument/2006/relationships/image" Target="../media/image89.png"/></Relationships>
</file>

<file path=ppt/slides/_rels/slide78.xml.rels><?xml version="1.0" encoding="UTF-8" standalone="yes"?>
<Relationships xmlns="http://schemas.openxmlformats.org/package/2006/relationships"><Relationship Id="rId3" Type="http://schemas.openxmlformats.org/officeDocument/2006/relationships/image" Target="../media/image90.jpeg"/><Relationship Id="rId2" Type="http://schemas.openxmlformats.org/officeDocument/2006/relationships/image" Target="../media/image18.jpeg"/><Relationship Id="rId1" Type="http://schemas.openxmlformats.org/officeDocument/2006/relationships/slideLayout" Target="../slideLayouts/slideLayout2.xml"/><Relationship Id="rId4" Type="http://schemas.openxmlformats.org/officeDocument/2006/relationships/image" Target="../media/image91.jpeg"/></Relationships>
</file>

<file path=ppt/slides/_rels/slide79.xml.rels><?xml version="1.0" encoding="UTF-8" standalone="yes"?>
<Relationships xmlns="http://schemas.openxmlformats.org/package/2006/relationships"><Relationship Id="rId8" Type="http://schemas.openxmlformats.org/officeDocument/2006/relationships/image" Target="../media/image97.emf"/><Relationship Id="rId3" Type="http://schemas.openxmlformats.org/officeDocument/2006/relationships/image" Target="../media/image92.png"/><Relationship Id="rId7" Type="http://schemas.openxmlformats.org/officeDocument/2006/relationships/image" Target="../media/image96.png"/><Relationship Id="rId2" Type="http://schemas.openxmlformats.org/officeDocument/2006/relationships/hyperlink" Target="https://www.bgs.org.uk/resources/deconditioning-information-for-providers-of-services-for-older-people-and-the-public" TargetMode="External"/><Relationship Id="rId1" Type="http://schemas.openxmlformats.org/officeDocument/2006/relationships/slideLayout" Target="../slideLayouts/slideLayout4.xml"/><Relationship Id="rId6" Type="http://schemas.openxmlformats.org/officeDocument/2006/relationships/image" Target="../media/image95.png"/><Relationship Id="rId5" Type="http://schemas.openxmlformats.org/officeDocument/2006/relationships/image" Target="../media/image94.png"/><Relationship Id="rId4" Type="http://schemas.openxmlformats.org/officeDocument/2006/relationships/image" Target="../media/image93.png"/></Relationships>
</file>

<file path=ppt/slides/_rels/slide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98.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44" name="Rectangle 1034">
            <a:extLst>
              <a:ext uri="{FF2B5EF4-FFF2-40B4-BE49-F238E27FC236}">
                <a16:creationId xmlns:a16="http://schemas.microsoft.com/office/drawing/2014/main" id="{6234BCC6-39B9-47D9-8BF8-C665401AE23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30" name="Picture 6" descr="Broken Eyewear Experts: Fixing Eyeglasses, Sunglasses Repairs">
            <a:extLst>
              <a:ext uri="{FF2B5EF4-FFF2-40B4-BE49-F238E27FC236}">
                <a16:creationId xmlns:a16="http://schemas.microsoft.com/office/drawing/2014/main" id="{D76D30DB-B257-C99C-F93F-B07D775F8070}"/>
              </a:ext>
            </a:extLst>
          </p:cNvPr>
          <p:cNvPicPr>
            <a:picLocks noChangeAspect="1" noChangeArrowheads="1"/>
          </p:cNvPicPr>
          <p:nvPr/>
        </p:nvPicPr>
        <p:blipFill rotWithShape="1">
          <a:blip r:embed="rId2" cstate="screen">
            <a:extLst>
              <a:ext uri="{28A0092B-C50C-407E-A947-70E740481C1C}">
                <a14:useLocalDpi xmlns:a14="http://schemas.microsoft.com/office/drawing/2010/main"/>
              </a:ext>
            </a:extLst>
          </a:blip>
          <a:srcRect/>
          <a:stretch/>
        </p:blipFill>
        <p:spPr bwMode="auto">
          <a:xfrm>
            <a:off x="1750474" y="0"/>
            <a:ext cx="7393526" cy="4538544"/>
          </a:xfrm>
          <a:custGeom>
            <a:avLst/>
            <a:gdLst/>
            <a:ahLst/>
            <a:cxnLst/>
            <a:rect l="l" t="t" r="r" b="b"/>
            <a:pathLst>
              <a:path w="7308975" h="3364992">
                <a:moveTo>
                  <a:pt x="0" y="0"/>
                </a:moveTo>
                <a:lnTo>
                  <a:pt x="7308975" y="0"/>
                </a:lnTo>
                <a:lnTo>
                  <a:pt x="7308975" y="3364992"/>
                </a:lnTo>
                <a:lnTo>
                  <a:pt x="1210305" y="3364992"/>
                </a:lnTo>
                <a:lnTo>
                  <a:pt x="1192705" y="2943200"/>
                </a:lnTo>
                <a:cubicBezTo>
                  <a:pt x="1098874" y="1825108"/>
                  <a:pt x="684692" y="821621"/>
                  <a:pt x="62981" y="69271"/>
                </a:cubicBezTo>
                <a:close/>
              </a:path>
            </a:pathLst>
          </a:custGeom>
          <a:extLst>
            <a:ext uri="{909E8E84-426E-40DD-AFC4-6F175D3DCCD1}">
              <a14:hiddenFill xmlns:a14="http://schemas.microsoft.com/office/drawing/2010/main">
                <a:solidFill>
                  <a:srgbClr val="FFFFFF"/>
                </a:solidFill>
              </a14:hiddenFill>
            </a:ext>
          </a:extLst>
        </p:spPr>
      </p:pic>
      <p:sp useBgFill="1">
        <p:nvSpPr>
          <p:cNvPr id="1045" name="Freeform: Shape 1036">
            <a:extLst>
              <a:ext uri="{FF2B5EF4-FFF2-40B4-BE49-F238E27FC236}">
                <a16:creationId xmlns:a16="http://schemas.microsoft.com/office/drawing/2014/main" id="{72A9CE9D-DAC3-40AF-B504-78A64A909F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572000" cy="6858000"/>
          </a:xfrm>
          <a:custGeom>
            <a:avLst/>
            <a:gdLst>
              <a:gd name="connsiteX0" fmla="*/ 0 w 6096001"/>
              <a:gd name="connsiteY0" fmla="*/ 0 h 6858000"/>
              <a:gd name="connsiteX1" fmla="*/ 4883024 w 6096001"/>
              <a:gd name="connsiteY1" fmla="*/ 0 h 6858000"/>
              <a:gd name="connsiteX2" fmla="*/ 4946006 w 6096001"/>
              <a:gd name="connsiteY2" fmla="*/ 69271 h 6858000"/>
              <a:gd name="connsiteX3" fmla="*/ 6096001 w 6096001"/>
              <a:gd name="connsiteY3" fmla="*/ 3429000 h 6858000"/>
              <a:gd name="connsiteX4" fmla="*/ 4946006 w 6096001"/>
              <a:gd name="connsiteY4" fmla="*/ 6788730 h 6858000"/>
              <a:gd name="connsiteX5" fmla="*/ 4883024 w 6096001"/>
              <a:gd name="connsiteY5" fmla="*/ 6858000 h 6858000"/>
              <a:gd name="connsiteX6" fmla="*/ 0 w 609600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96001" h="6858000">
                <a:moveTo>
                  <a:pt x="0" y="0"/>
                </a:moveTo>
                <a:lnTo>
                  <a:pt x="4883024" y="0"/>
                </a:lnTo>
                <a:lnTo>
                  <a:pt x="4946006" y="69271"/>
                </a:lnTo>
                <a:cubicBezTo>
                  <a:pt x="5656532" y="929100"/>
                  <a:pt x="6096001" y="2116944"/>
                  <a:pt x="6096001" y="3429000"/>
                </a:cubicBezTo>
                <a:cubicBezTo>
                  <a:pt x="6096001" y="4741056"/>
                  <a:pt x="5656532" y="5928900"/>
                  <a:pt x="4946006" y="6788730"/>
                </a:cubicBezTo>
                <a:lnTo>
                  <a:pt x="4883024" y="6858000"/>
                </a:lnTo>
                <a:lnTo>
                  <a:pt x="0" y="6858000"/>
                </a:lnTo>
                <a:close/>
              </a:path>
            </a:pathLst>
          </a:custGeom>
          <a:ln w="9525">
            <a:solidFill>
              <a:srgbClr val="EFEFEF"/>
            </a:solidFill>
          </a:ln>
          <a:effectLst>
            <a:outerShdw blurRad="50800" dist="38100" algn="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046" name="Freeform: Shape 1038">
            <a:extLst>
              <a:ext uri="{FF2B5EF4-FFF2-40B4-BE49-F238E27FC236}">
                <a16:creationId xmlns:a16="http://schemas.microsoft.com/office/drawing/2014/main" id="{506D7452-6CDE-4381-86CE-07B2459383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565499" cy="6858000"/>
          </a:xfrm>
          <a:custGeom>
            <a:avLst/>
            <a:gdLst>
              <a:gd name="connsiteX0" fmla="*/ 0 w 6087332"/>
              <a:gd name="connsiteY0" fmla="*/ 0 h 6858000"/>
              <a:gd name="connsiteX1" fmla="*/ 4874355 w 6087332"/>
              <a:gd name="connsiteY1" fmla="*/ 0 h 6858000"/>
              <a:gd name="connsiteX2" fmla="*/ 4937337 w 6087332"/>
              <a:gd name="connsiteY2" fmla="*/ 69271 h 6858000"/>
              <a:gd name="connsiteX3" fmla="*/ 6087332 w 6087332"/>
              <a:gd name="connsiteY3" fmla="*/ 3429000 h 6858000"/>
              <a:gd name="connsiteX4" fmla="*/ 4937337 w 6087332"/>
              <a:gd name="connsiteY4" fmla="*/ 6788730 h 6858000"/>
              <a:gd name="connsiteX5" fmla="*/ 4874355 w 6087332"/>
              <a:gd name="connsiteY5" fmla="*/ 6858000 h 6858000"/>
              <a:gd name="connsiteX6" fmla="*/ 0 w 608733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87332" h="6858000">
                <a:moveTo>
                  <a:pt x="0" y="0"/>
                </a:moveTo>
                <a:lnTo>
                  <a:pt x="4874355" y="0"/>
                </a:lnTo>
                <a:lnTo>
                  <a:pt x="4937337" y="69271"/>
                </a:lnTo>
                <a:cubicBezTo>
                  <a:pt x="5647863" y="929100"/>
                  <a:pt x="6087332" y="2116944"/>
                  <a:pt x="6087332" y="3429000"/>
                </a:cubicBezTo>
                <a:cubicBezTo>
                  <a:pt x="6087332" y="4741056"/>
                  <a:pt x="5647863" y="5928900"/>
                  <a:pt x="4937337" y="6788730"/>
                </a:cubicBezTo>
                <a:lnTo>
                  <a:pt x="4874355"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1035" name="Straight Connector 1034">
            <a:extLst>
              <a:ext uri="{FF2B5EF4-FFF2-40B4-BE49-F238E27FC236}">
                <a16:creationId xmlns:a16="http://schemas.microsoft.com/office/drawing/2014/main" id="{D2E961F1-4A28-4A5F-BBD4-6E400E5E6C7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bwMode="white">
          <a:xfrm>
            <a:off x="0" y="4539556"/>
            <a:ext cx="9141618" cy="0"/>
          </a:xfrm>
          <a:prstGeom prst="line">
            <a:avLst/>
          </a:prstGeom>
          <a:ln w="508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1037" name="Rectangle 1036">
            <a:extLst>
              <a:ext uri="{FF2B5EF4-FFF2-40B4-BE49-F238E27FC236}">
                <a16:creationId xmlns:a16="http://schemas.microsoft.com/office/drawing/2014/main" id="{7F57BEA8-497D-4AA8-8A18-BDCD696B25F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635795"/>
            <a:ext cx="9144000" cy="1735555"/>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039" name="Straight Connector 1038">
            <a:extLst>
              <a:ext uri="{FF2B5EF4-FFF2-40B4-BE49-F238E27FC236}">
                <a16:creationId xmlns:a16="http://schemas.microsoft.com/office/drawing/2014/main" id="{A82415D3-DDE5-4D63-8CB3-23A5EC581B2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543300" y="5746932"/>
            <a:ext cx="2057400" cy="0"/>
          </a:xfrm>
          <a:prstGeom prst="line">
            <a:avLst/>
          </a:prstGeom>
          <a:ln w="19050">
            <a:solidFill>
              <a:schemeClr val="bg1">
                <a:alpha val="75000"/>
              </a:schemeClr>
            </a:solidFill>
          </a:ln>
        </p:spPr>
        <p:style>
          <a:lnRef idx="1">
            <a:schemeClr val="accent1"/>
          </a:lnRef>
          <a:fillRef idx="0">
            <a:schemeClr val="accent1"/>
          </a:fillRef>
          <a:effectRef idx="0">
            <a:schemeClr val="accent1"/>
          </a:effectRef>
          <a:fontRef idx="minor">
            <a:schemeClr val="tx1"/>
          </a:fontRef>
        </p:style>
      </p:cxnSp>
      <p:cxnSp>
        <p:nvCxnSpPr>
          <p:cNvPr id="1041" name="Straight Connector 1040">
            <a:extLst>
              <a:ext uri="{FF2B5EF4-FFF2-40B4-BE49-F238E27FC236}">
                <a16:creationId xmlns:a16="http://schemas.microsoft.com/office/drawing/2014/main" id="{AD7193FB-6AE6-4B3B-8F89-56B55DD63B4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bwMode="white">
          <a:xfrm>
            <a:off x="0" y="6468601"/>
            <a:ext cx="9141618" cy="0"/>
          </a:xfrm>
          <a:prstGeom prst="line">
            <a:avLst/>
          </a:prstGeom>
          <a:ln w="508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4DD9810C-8C82-56C3-FD23-545D516FC5D7}"/>
              </a:ext>
            </a:extLst>
          </p:cNvPr>
          <p:cNvSpPr>
            <a:spLocks noGrp="1"/>
          </p:cNvSpPr>
          <p:nvPr>
            <p:ph type="ctrTitle"/>
          </p:nvPr>
        </p:nvSpPr>
        <p:spPr>
          <a:xfrm>
            <a:off x="329184" y="1524659"/>
            <a:ext cx="3764305" cy="2774088"/>
          </a:xfrm>
        </p:spPr>
        <p:txBody>
          <a:bodyPr>
            <a:normAutofit/>
          </a:bodyPr>
          <a:lstStyle/>
          <a:p>
            <a:pPr algn="l"/>
            <a:r>
              <a:rPr lang="en-US" sz="4700" dirty="0"/>
              <a:t>Falls &amp; Vision:</a:t>
            </a:r>
            <a:br>
              <a:rPr lang="en-US" sz="4700" dirty="0"/>
            </a:br>
            <a:br>
              <a:rPr lang="en-US" sz="4700" dirty="0"/>
            </a:br>
            <a:r>
              <a:rPr lang="en-US" sz="4400" dirty="0"/>
              <a:t>More than meets the eye!</a:t>
            </a:r>
            <a:endParaRPr lang="en-US" sz="4700" dirty="0"/>
          </a:p>
        </p:txBody>
      </p:sp>
      <p:sp>
        <p:nvSpPr>
          <p:cNvPr id="3" name="Subtitle 2">
            <a:extLst>
              <a:ext uri="{FF2B5EF4-FFF2-40B4-BE49-F238E27FC236}">
                <a16:creationId xmlns:a16="http://schemas.microsoft.com/office/drawing/2014/main" id="{E6755E45-6519-597E-8CE6-E5E95C193F17}"/>
              </a:ext>
            </a:extLst>
          </p:cNvPr>
          <p:cNvSpPr>
            <a:spLocks noGrp="1"/>
          </p:cNvSpPr>
          <p:nvPr>
            <p:ph type="subTitle" idx="1"/>
          </p:nvPr>
        </p:nvSpPr>
        <p:spPr>
          <a:xfrm>
            <a:off x="2721268" y="4700916"/>
            <a:ext cx="3688461" cy="1335024"/>
          </a:xfrm>
        </p:spPr>
        <p:txBody>
          <a:bodyPr>
            <a:normAutofit/>
          </a:bodyPr>
          <a:lstStyle/>
          <a:p>
            <a:r>
              <a:rPr lang="en-US" b="1" dirty="0">
                <a:solidFill>
                  <a:schemeClr val="bg1"/>
                </a:solidFill>
              </a:rPr>
              <a:t>Dawn Skelton</a:t>
            </a:r>
          </a:p>
          <a:p>
            <a:r>
              <a:rPr lang="en-US" sz="1700" dirty="0">
                <a:solidFill>
                  <a:schemeClr val="bg1"/>
                </a:solidFill>
              </a:rPr>
              <a:t>Prof. Ageing and Health</a:t>
            </a:r>
          </a:p>
          <a:p>
            <a:r>
              <a:rPr lang="en-US" sz="1700" dirty="0">
                <a:solidFill>
                  <a:schemeClr val="bg1"/>
                </a:solidFill>
              </a:rPr>
              <a:t>Co-Lead: Ageing Well Research Group</a:t>
            </a:r>
          </a:p>
        </p:txBody>
      </p:sp>
      <p:sp>
        <p:nvSpPr>
          <p:cNvPr id="1047" name="Rectangle 1040">
            <a:extLst>
              <a:ext uri="{FF2B5EF4-FFF2-40B4-BE49-F238E27FC236}">
                <a16:creationId xmlns:a16="http://schemas.microsoft.com/office/drawing/2014/main" id="{762DA937-8B55-4317-BD32-98D7AF30E3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57704" y="434802"/>
            <a:ext cx="146304" cy="52806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Avenir Next LT Pro"/>
            </a:endParaRPr>
          </a:p>
        </p:txBody>
      </p:sp>
      <p:sp>
        <p:nvSpPr>
          <p:cNvPr id="1043" name="Rectangle 1042">
            <a:extLst>
              <a:ext uri="{FF2B5EF4-FFF2-40B4-BE49-F238E27FC236}">
                <a16:creationId xmlns:a16="http://schemas.microsoft.com/office/drawing/2014/main" id="{C52EE5A8-045B-4D39-8ED1-513334085E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66823" y="4461119"/>
            <a:ext cx="3764306"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025468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500"/>
                                  </p:stCondLst>
                                  <p:iterate>
                                    <p:tmPct val="10000"/>
                                  </p:iterate>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700"/>
                                        <p:tgtEl>
                                          <p:spTgt spid="3">
                                            <p:txEl>
                                              <p:pRg st="0" end="0"/>
                                            </p:txEl>
                                          </p:spTgt>
                                        </p:tgtEl>
                                      </p:cBhvr>
                                    </p:animEffect>
                                  </p:childTnLst>
                                </p:cTn>
                              </p:par>
                              <p:par>
                                <p:cTn id="8" presetID="10" presetClass="entr" presetSubtype="0" fill="hold" grpId="0" nodeType="withEffect">
                                  <p:stCondLst>
                                    <p:cond delay="1000"/>
                                  </p:stCondLst>
                                  <p:iterate>
                                    <p:tmPct val="10000"/>
                                  </p:iterate>
                                  <p:childTnLst>
                                    <p:set>
                                      <p:cBhvr>
                                        <p:cTn id="9" dur="1" fill="hold">
                                          <p:stCondLst>
                                            <p:cond delay="0"/>
                                          </p:stCondLst>
                                        </p:cTn>
                                        <p:tgtEl>
                                          <p:spTgt spid="2"/>
                                        </p:tgtEl>
                                        <p:attrNameLst>
                                          <p:attrName>style.visibility</p:attrName>
                                        </p:attrNameLst>
                                      </p:cBhvr>
                                      <p:to>
                                        <p:strVal val="visible"/>
                                      </p:to>
                                    </p:set>
                                    <p:animEffect transition="in" filter="fade">
                                      <p:cBhvr>
                                        <p:cTn id="10" dur="7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1500"/>
                                  </p:stCondLst>
                                  <p:iterate>
                                    <p:tmPct val="10000"/>
                                  </p:iterate>
                                  <p:childTnLst>
                                    <p:set>
                                      <p:cBhvr>
                                        <p:cTn id="14" dur="1" fill="hold">
                                          <p:stCondLst>
                                            <p:cond delay="0"/>
                                          </p:stCondLst>
                                        </p:cTn>
                                        <p:tgtEl>
                                          <p:spTgt spid="3">
                                            <p:txEl>
                                              <p:pRg st="1" end="1"/>
                                            </p:txEl>
                                          </p:spTgt>
                                        </p:tgtEl>
                                        <p:attrNameLst>
                                          <p:attrName>style.visibility</p:attrName>
                                        </p:attrNameLst>
                                      </p:cBhvr>
                                      <p:to>
                                        <p:strVal val="visible"/>
                                      </p:to>
                                    </p:set>
                                    <p:animEffect transition="in" filter="fade">
                                      <p:cBhvr>
                                        <p:cTn id="15" dur="700"/>
                                        <p:tgtEl>
                                          <p:spTgt spid="3">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1500"/>
                                  </p:stCondLst>
                                  <p:iterate>
                                    <p:tmPct val="10000"/>
                                  </p:iterate>
                                  <p:childTnLst>
                                    <p:set>
                                      <p:cBhvr>
                                        <p:cTn id="19" dur="1" fill="hold">
                                          <p:stCondLst>
                                            <p:cond delay="0"/>
                                          </p:stCondLst>
                                        </p:cTn>
                                        <p:tgtEl>
                                          <p:spTgt spid="3">
                                            <p:txEl>
                                              <p:pRg st="2" end="2"/>
                                            </p:txEl>
                                          </p:spTgt>
                                        </p:tgtEl>
                                        <p:attrNameLst>
                                          <p:attrName>style.visibility</p:attrName>
                                        </p:attrNameLst>
                                      </p:cBhvr>
                                      <p:to>
                                        <p:strVal val="visible"/>
                                      </p:to>
                                    </p:set>
                                    <p:animEffect transition="in" filter="fade">
                                      <p:cBhvr>
                                        <p:cTn id="20" dur="7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9" name="Rectangle 3078">
            <a:extLst>
              <a:ext uri="{FF2B5EF4-FFF2-40B4-BE49-F238E27FC236}">
                <a16:creationId xmlns:a16="http://schemas.microsoft.com/office/drawing/2014/main" id="{FF9B822F-893E-44C8-963C-64F50ACECB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solidFill>
            <a:schemeClr val="bg1"/>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81" name="Rectangle 3080">
            <a:extLst>
              <a:ext uri="{FF2B5EF4-FFF2-40B4-BE49-F238E27FC236}">
                <a16:creationId xmlns:a16="http://schemas.microsoft.com/office/drawing/2014/main" id="{EBF87945-A001-489F-9D9B-7D9435F0B9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1479" y="347471"/>
            <a:ext cx="8325612" cy="1801368"/>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E85EC22-BBE4-6A82-0D41-74735AC71C85}"/>
              </a:ext>
            </a:extLst>
          </p:cNvPr>
          <p:cNvSpPr>
            <a:spLocks noGrp="1"/>
          </p:cNvSpPr>
          <p:nvPr>
            <p:ph type="title"/>
          </p:nvPr>
        </p:nvSpPr>
        <p:spPr>
          <a:xfrm>
            <a:off x="628650" y="585216"/>
            <a:ext cx="7886700" cy="1325563"/>
          </a:xfrm>
        </p:spPr>
        <p:txBody>
          <a:bodyPr>
            <a:normAutofit/>
          </a:bodyPr>
          <a:lstStyle/>
          <a:p>
            <a:r>
              <a:rPr lang="en-US" dirty="0">
                <a:solidFill>
                  <a:schemeClr val="bg1"/>
                </a:solidFill>
              </a:rPr>
              <a:t>How is vision implicated in falls?</a:t>
            </a:r>
          </a:p>
        </p:txBody>
      </p:sp>
      <p:pic>
        <p:nvPicPr>
          <p:cNvPr id="3074" name="Picture 2" descr="Learning to Live with One Eye | Duke Health">
            <a:extLst>
              <a:ext uri="{FF2B5EF4-FFF2-40B4-BE49-F238E27FC236}">
                <a16:creationId xmlns:a16="http://schemas.microsoft.com/office/drawing/2014/main" id="{7F5DED7E-B2A2-C63B-A352-1A67D7D1407C}"/>
              </a:ext>
            </a:extLst>
          </p:cNvPr>
          <p:cNvPicPr>
            <a:picLocks noChangeAspect="1" noChangeArrowheads="1"/>
          </p:cNvPicPr>
          <p:nvPr/>
        </p:nvPicPr>
        <p:blipFill rotWithShape="1">
          <a:blip r:embed="rId2" cstate="screen">
            <a:extLst>
              <a:ext uri="{28A0092B-C50C-407E-A947-70E740481C1C}">
                <a14:useLocalDpi xmlns:a14="http://schemas.microsoft.com/office/drawing/2010/main"/>
              </a:ext>
            </a:extLst>
          </a:blip>
          <a:srcRect b="-2"/>
          <a:stretch/>
        </p:blipFill>
        <p:spPr bwMode="auto">
          <a:xfrm>
            <a:off x="630936" y="2516777"/>
            <a:ext cx="4677156" cy="3660185"/>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a:extLst>
              <a:ext uri="{FF2B5EF4-FFF2-40B4-BE49-F238E27FC236}">
                <a16:creationId xmlns:a16="http://schemas.microsoft.com/office/drawing/2014/main" id="{1468CF3A-A95C-7FD3-43AC-68F3BC22A3A7}"/>
              </a:ext>
            </a:extLst>
          </p:cNvPr>
          <p:cNvSpPr>
            <a:spLocks noGrp="1"/>
          </p:cNvSpPr>
          <p:nvPr>
            <p:ph idx="1"/>
          </p:nvPr>
        </p:nvSpPr>
        <p:spPr>
          <a:xfrm>
            <a:off x="5660136" y="2516777"/>
            <a:ext cx="3183418" cy="3993752"/>
          </a:xfrm>
        </p:spPr>
        <p:txBody>
          <a:bodyPr anchor="ctr">
            <a:normAutofit fontScale="92500" lnSpcReduction="10000"/>
          </a:bodyPr>
          <a:lstStyle/>
          <a:p>
            <a:r>
              <a:rPr lang="en-US" sz="2000" dirty="0"/>
              <a:t>There are over 400 risk factors for falls in the literature</a:t>
            </a:r>
          </a:p>
          <a:p>
            <a:r>
              <a:rPr lang="en-US" sz="2000" dirty="0"/>
              <a:t>History of falls is the biggest risk factor</a:t>
            </a:r>
          </a:p>
          <a:p>
            <a:r>
              <a:rPr lang="en-US" sz="2000" dirty="0"/>
              <a:t>Poor gait and balance are the next most predictive risk factors</a:t>
            </a:r>
          </a:p>
          <a:p>
            <a:r>
              <a:rPr lang="en-US" sz="2000" dirty="0"/>
              <a:t>Being female and older</a:t>
            </a:r>
          </a:p>
          <a:p>
            <a:r>
              <a:rPr lang="en-US" sz="2000" dirty="0"/>
              <a:t>History of Stroke, Parkinson’s Disease, Epilepsy and Dementia</a:t>
            </a:r>
          </a:p>
          <a:p>
            <a:r>
              <a:rPr lang="en-US" sz="2000" dirty="0"/>
              <a:t>Vision impairment</a:t>
            </a:r>
          </a:p>
        </p:txBody>
      </p:sp>
      <p:sp>
        <p:nvSpPr>
          <p:cNvPr id="4" name="TextBox 5">
            <a:extLst>
              <a:ext uri="{FF2B5EF4-FFF2-40B4-BE49-F238E27FC236}">
                <a16:creationId xmlns:a16="http://schemas.microsoft.com/office/drawing/2014/main" id="{822D8416-7226-AFA2-F006-F1703239952E}"/>
              </a:ext>
            </a:extLst>
          </p:cNvPr>
          <p:cNvSpPr txBox="1">
            <a:spLocks noChangeArrowheads="1"/>
          </p:cNvSpPr>
          <p:nvPr/>
        </p:nvSpPr>
        <p:spPr bwMode="auto">
          <a:xfrm>
            <a:off x="628650" y="6391011"/>
            <a:ext cx="8264525"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Calibri" panose="020F0502020204030204" pitchFamily="34" charset="0"/>
                <a:ea typeface="ＭＳ Ｐゴシック" panose="020B0600070205080204" pitchFamily="34" charset="-128"/>
              </a:defRPr>
            </a:lvl1pPr>
            <a:lvl2pPr marL="742950" indent="-285750" eaLnBrk="0" hangingPunct="0">
              <a:defRPr sz="2400">
                <a:solidFill>
                  <a:schemeClr val="tx1"/>
                </a:solidFill>
                <a:latin typeface="Calibri" panose="020F0502020204030204" pitchFamily="34" charset="0"/>
                <a:ea typeface="ＭＳ Ｐゴシック" panose="020B0600070205080204" pitchFamily="34" charset="-128"/>
              </a:defRPr>
            </a:lvl2pPr>
            <a:lvl3pPr marL="1143000" indent="-228600" eaLnBrk="0" hangingPunct="0">
              <a:defRPr sz="2400">
                <a:solidFill>
                  <a:schemeClr val="tx1"/>
                </a:solidFill>
                <a:latin typeface="Calibri" panose="020F0502020204030204" pitchFamily="34" charset="0"/>
                <a:ea typeface="ＭＳ Ｐゴシック" panose="020B0600070205080204" pitchFamily="34" charset="-128"/>
              </a:defRPr>
            </a:lvl3pPr>
            <a:lvl4pPr marL="1600200" indent="-228600" eaLnBrk="0" hangingPunct="0">
              <a:defRPr sz="2400">
                <a:solidFill>
                  <a:schemeClr val="tx1"/>
                </a:solidFill>
                <a:latin typeface="Calibri" panose="020F0502020204030204" pitchFamily="34" charset="0"/>
                <a:ea typeface="ＭＳ Ｐゴシック" panose="020B0600070205080204" pitchFamily="34" charset="-128"/>
              </a:defRPr>
            </a:lvl4pPr>
            <a:lvl5pPr marL="2057400" indent="-228600" eaLnBrk="0" hangingPunct="0">
              <a:defRPr sz="24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9pPr>
          </a:lstStyle>
          <a:p>
            <a:pPr marL="0" marR="0" lvl="0" indent="0" defTabSz="914400" eaLnBrk="1" fontAlgn="base" latinLnBrk="0" hangingPunct="1">
              <a:lnSpc>
                <a:spcPct val="100000"/>
              </a:lnSpc>
              <a:spcBef>
                <a:spcPct val="0"/>
              </a:spcBef>
              <a:spcAft>
                <a:spcPct val="0"/>
              </a:spcAft>
              <a:buClrTx/>
              <a:buSzTx/>
              <a:buFontTx/>
              <a:buNone/>
              <a:tabLst/>
              <a:defRPr/>
            </a:pPr>
            <a:r>
              <a:rPr kumimoji="0" lang="en-GB" altLang="en-US" sz="1400" i="1" u="none" strike="noStrike" kern="0" cap="none" spc="0" normalizeH="0" baseline="0" noProof="0" dirty="0">
                <a:ln>
                  <a:noFill/>
                </a:ln>
                <a:solidFill>
                  <a:prstClr val="black"/>
                </a:solidFill>
                <a:effectLst/>
                <a:uLnTx/>
                <a:uFillTx/>
                <a:latin typeface="Calibri" panose="020F0502020204030204" pitchFamily="34" charset="0"/>
                <a:ea typeface="ＭＳ Ｐゴシック" panose="020B0600070205080204" pitchFamily="34" charset="-128"/>
              </a:rPr>
              <a:t>Deandrea et al. Epidemiology. 2010</a:t>
            </a:r>
          </a:p>
        </p:txBody>
      </p:sp>
    </p:spTree>
    <p:extLst>
      <p:ext uri="{BB962C8B-B14F-4D97-AF65-F5344CB8AC3E}">
        <p14:creationId xmlns:p14="http://schemas.microsoft.com/office/powerpoint/2010/main" val="51798590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F7CAF6-5DA6-3238-6D2A-016CDFD59F24}"/>
              </a:ext>
            </a:extLst>
          </p:cNvPr>
          <p:cNvSpPr>
            <a:spLocks noGrp="1"/>
          </p:cNvSpPr>
          <p:nvPr>
            <p:ph type="title"/>
          </p:nvPr>
        </p:nvSpPr>
        <p:spPr>
          <a:xfrm>
            <a:off x="442266" y="417665"/>
            <a:ext cx="3958000" cy="1325563"/>
          </a:xfrm>
        </p:spPr>
        <p:txBody>
          <a:bodyPr>
            <a:normAutofit/>
          </a:bodyPr>
          <a:lstStyle/>
          <a:p>
            <a:r>
              <a:rPr lang="en-US" dirty="0"/>
              <a:t>Stability and Balance</a:t>
            </a:r>
          </a:p>
        </p:txBody>
      </p:sp>
      <p:sp>
        <p:nvSpPr>
          <p:cNvPr id="3" name="Content Placeholder 2">
            <a:extLst>
              <a:ext uri="{FF2B5EF4-FFF2-40B4-BE49-F238E27FC236}">
                <a16:creationId xmlns:a16="http://schemas.microsoft.com/office/drawing/2014/main" id="{E0C4884B-7B10-D51A-2C8C-1C3DAE13F836}"/>
              </a:ext>
            </a:extLst>
          </p:cNvPr>
          <p:cNvSpPr>
            <a:spLocks noGrp="1"/>
          </p:cNvSpPr>
          <p:nvPr>
            <p:ph idx="1"/>
          </p:nvPr>
        </p:nvSpPr>
        <p:spPr>
          <a:xfrm>
            <a:off x="442266" y="2155371"/>
            <a:ext cx="3580623" cy="4284964"/>
          </a:xfrm>
        </p:spPr>
        <p:txBody>
          <a:bodyPr anchor="t">
            <a:normAutofit/>
          </a:bodyPr>
          <a:lstStyle/>
          <a:p>
            <a:r>
              <a:rPr lang="en-US" sz="2000" dirty="0"/>
              <a:t>Input for balance</a:t>
            </a:r>
          </a:p>
          <a:p>
            <a:pPr lvl="1"/>
            <a:r>
              <a:rPr lang="en-US" sz="1900" dirty="0"/>
              <a:t>Visual </a:t>
            </a:r>
            <a:r>
              <a:rPr lang="en-US" sz="1900" dirty="0" err="1"/>
              <a:t>iformation</a:t>
            </a:r>
            <a:endParaRPr lang="en-US" sz="1900" dirty="0"/>
          </a:p>
          <a:p>
            <a:pPr lvl="1"/>
            <a:r>
              <a:rPr lang="en-US" sz="1900" dirty="0"/>
              <a:t>Vestibular information</a:t>
            </a:r>
          </a:p>
          <a:p>
            <a:pPr lvl="1"/>
            <a:r>
              <a:rPr lang="en-US" sz="1900" dirty="0"/>
              <a:t>Proprioceptive information</a:t>
            </a:r>
          </a:p>
          <a:p>
            <a:pPr marL="0" indent="0">
              <a:buNone/>
            </a:pPr>
            <a:endParaRPr lang="en-US" sz="2000" dirty="0"/>
          </a:p>
          <a:p>
            <a:r>
              <a:rPr lang="en-US" sz="2000" dirty="0"/>
              <a:t>All decline with age</a:t>
            </a:r>
          </a:p>
          <a:p>
            <a:r>
              <a:rPr lang="en-US" sz="2000" dirty="0"/>
              <a:t>All components of postural sway </a:t>
            </a:r>
          </a:p>
          <a:p>
            <a:pPr marL="0" indent="0">
              <a:buNone/>
            </a:pPr>
            <a:endParaRPr lang="en-US" sz="2000" dirty="0"/>
          </a:p>
          <a:p>
            <a:r>
              <a:rPr lang="en-US" sz="2000" dirty="0"/>
              <a:t>Postural sway increases by </a:t>
            </a:r>
          </a:p>
          <a:p>
            <a:r>
              <a:rPr lang="en-US" sz="2000" dirty="0"/>
              <a:t>20 -70% with impaired vision</a:t>
            </a:r>
          </a:p>
          <a:p>
            <a:endParaRPr lang="en-US" sz="2000" dirty="0"/>
          </a:p>
          <a:p>
            <a:endParaRPr lang="en-US" sz="2000" dirty="0"/>
          </a:p>
        </p:txBody>
      </p:sp>
      <p:sp>
        <p:nvSpPr>
          <p:cNvPr id="11" name="Oval 10">
            <a:extLst>
              <a:ext uri="{FF2B5EF4-FFF2-40B4-BE49-F238E27FC236}">
                <a16:creationId xmlns:a16="http://schemas.microsoft.com/office/drawing/2014/main" id="{C99A8FB7-A79B-4BC9-9D56-B79587F6AA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78753" y="2650637"/>
            <a:ext cx="2338578" cy="3118104"/>
          </a:xfrm>
          <a:prstGeom prst="ellipse">
            <a:avLst/>
          </a:pr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Oval 12">
            <a:extLst>
              <a:ext uri="{FF2B5EF4-FFF2-40B4-BE49-F238E27FC236}">
                <a16:creationId xmlns:a16="http://schemas.microsoft.com/office/drawing/2014/main" id="{B6114379-CEF2-4927-BEAC-763037C09A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02197" y="2815229"/>
            <a:ext cx="2091690" cy="278892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Freeform: Shape 14">
            <a:extLst>
              <a:ext uri="{FF2B5EF4-FFF2-40B4-BE49-F238E27FC236}">
                <a16:creationId xmlns:a16="http://schemas.microsoft.com/office/drawing/2014/main" id="{B23893E2-3349-46D7-A7AA-B9E447957F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997644" y="0"/>
            <a:ext cx="3148545" cy="3650200"/>
          </a:xfrm>
          <a:custGeom>
            <a:avLst/>
            <a:gdLst>
              <a:gd name="connsiteX0" fmla="*/ 262846 w 4198060"/>
              <a:gd name="connsiteY0" fmla="*/ 0 h 3650200"/>
              <a:gd name="connsiteX1" fmla="*/ 4198060 w 4198060"/>
              <a:gd name="connsiteY1" fmla="*/ 0 h 3650200"/>
              <a:gd name="connsiteX2" fmla="*/ 4198060 w 4198060"/>
              <a:gd name="connsiteY2" fmla="*/ 3021648 h 3650200"/>
              <a:gd name="connsiteX3" fmla="*/ 4142653 w 4198060"/>
              <a:gd name="connsiteY3" fmla="*/ 3072005 h 3650200"/>
              <a:gd name="connsiteX4" fmla="*/ 2532040 w 4198060"/>
              <a:gd name="connsiteY4" fmla="*/ 3650200 h 3650200"/>
              <a:gd name="connsiteX5" fmla="*/ 0 w 4198060"/>
              <a:gd name="connsiteY5" fmla="*/ 1118160 h 3650200"/>
              <a:gd name="connsiteX6" fmla="*/ 198981 w 4198060"/>
              <a:gd name="connsiteY6" fmla="*/ 132576 h 3650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98060" h="3650200">
                <a:moveTo>
                  <a:pt x="262846" y="0"/>
                </a:moveTo>
                <a:lnTo>
                  <a:pt x="4198060" y="0"/>
                </a:lnTo>
                <a:lnTo>
                  <a:pt x="4198060" y="3021648"/>
                </a:lnTo>
                <a:lnTo>
                  <a:pt x="4142653" y="3072005"/>
                </a:lnTo>
                <a:cubicBezTo>
                  <a:pt x="3704967" y="3433216"/>
                  <a:pt x="3143843" y="3650200"/>
                  <a:pt x="2532040" y="3650200"/>
                </a:cubicBezTo>
                <a:cubicBezTo>
                  <a:pt x="1133633" y="3650200"/>
                  <a:pt x="0" y="2516567"/>
                  <a:pt x="0" y="1118160"/>
                </a:cubicBezTo>
                <a:cubicBezTo>
                  <a:pt x="0" y="768558"/>
                  <a:pt x="70852" y="435505"/>
                  <a:pt x="198981" y="132576"/>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Freeform: Shape 16">
            <a:extLst>
              <a:ext uri="{FF2B5EF4-FFF2-40B4-BE49-F238E27FC236}">
                <a16:creationId xmlns:a16="http://schemas.microsoft.com/office/drawing/2014/main" id="{C14C23C8-0D86-4D9E-A9C7-76291675C44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20452" y="1"/>
            <a:ext cx="3025737" cy="3486455"/>
          </a:xfrm>
          <a:custGeom>
            <a:avLst/>
            <a:gdLst>
              <a:gd name="connsiteX0" fmla="*/ 280681 w 4034316"/>
              <a:gd name="connsiteY0" fmla="*/ 0 h 3486455"/>
              <a:gd name="connsiteX1" fmla="*/ 4034316 w 4034316"/>
              <a:gd name="connsiteY1" fmla="*/ 0 h 3486455"/>
              <a:gd name="connsiteX2" fmla="*/ 4034316 w 4034316"/>
              <a:gd name="connsiteY2" fmla="*/ 2800630 h 3486455"/>
              <a:gd name="connsiteX3" fmla="*/ 3874752 w 4034316"/>
              <a:gd name="connsiteY3" fmla="*/ 2945652 h 3486455"/>
              <a:gd name="connsiteX4" fmla="*/ 2368296 w 4034316"/>
              <a:gd name="connsiteY4" fmla="*/ 3486455 h 3486455"/>
              <a:gd name="connsiteX5" fmla="*/ 0 w 4034316"/>
              <a:gd name="connsiteY5" fmla="*/ 1118159 h 3486455"/>
              <a:gd name="connsiteX6" fmla="*/ 186113 w 4034316"/>
              <a:gd name="connsiteY6" fmla="*/ 196311 h 34864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34316" h="3486455">
                <a:moveTo>
                  <a:pt x="280681" y="0"/>
                </a:moveTo>
                <a:lnTo>
                  <a:pt x="4034316" y="0"/>
                </a:lnTo>
                <a:lnTo>
                  <a:pt x="4034316" y="2800630"/>
                </a:lnTo>
                <a:lnTo>
                  <a:pt x="3874752" y="2945652"/>
                </a:lnTo>
                <a:cubicBezTo>
                  <a:pt x="3465371" y="3283503"/>
                  <a:pt x="2940535" y="3486455"/>
                  <a:pt x="2368296" y="3486455"/>
                </a:cubicBezTo>
                <a:cubicBezTo>
                  <a:pt x="1060322" y="3486455"/>
                  <a:pt x="0" y="2426133"/>
                  <a:pt x="0" y="1118159"/>
                </a:cubicBezTo>
                <a:cubicBezTo>
                  <a:pt x="0" y="791166"/>
                  <a:pt x="66270" y="479650"/>
                  <a:pt x="186113" y="196311"/>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4" descr="Walking%2520feet">
            <a:extLst>
              <a:ext uri="{FF2B5EF4-FFF2-40B4-BE49-F238E27FC236}">
                <a16:creationId xmlns:a16="http://schemas.microsoft.com/office/drawing/2014/main" id="{9574FBB0-C8C5-1758-F347-6BA2F32CB787}"/>
              </a:ext>
            </a:extLst>
          </p:cNvPr>
          <p:cNvPicPr>
            <a:picLocks noChangeAspect="1" noChangeArrowheads="1"/>
          </p:cNvPicPr>
          <p:nvPr/>
        </p:nvPicPr>
        <p:blipFill>
          <a:blip r:embed="rId2">
            <a:extLst>
              <a:ext uri="{28A0092B-C50C-407E-A947-70E740481C1C}">
                <a14:useLocalDpi xmlns:a14="http://schemas.microsoft.com/office/drawing/2010/main"/>
              </a:ext>
            </a:extLst>
          </a:blip>
          <a:stretch>
            <a:fillRect/>
          </a:stretch>
        </p:blipFill>
        <p:spPr bwMode="auto">
          <a:xfrm>
            <a:off x="6638080" y="488717"/>
            <a:ext cx="2271290" cy="1970392"/>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5" descr="Human-Ears-Also-Create-Sounds-of-Their-Own-2">
            <a:extLst>
              <a:ext uri="{FF2B5EF4-FFF2-40B4-BE49-F238E27FC236}">
                <a16:creationId xmlns:a16="http://schemas.microsoft.com/office/drawing/2014/main" id="{23C95EA7-EB33-1B5D-AE3E-437A4FF381B4}"/>
              </a:ext>
            </a:extLst>
          </p:cNvPr>
          <p:cNvPicPr>
            <a:picLocks noChangeAspect="1" noChangeArrowheads="1"/>
          </p:cNvPicPr>
          <p:nvPr/>
        </p:nvPicPr>
        <p:blipFill>
          <a:blip r:embed="rId3">
            <a:extLst>
              <a:ext uri="{28A0092B-C50C-407E-A947-70E740481C1C}">
                <a14:useLocalDpi xmlns:a14="http://schemas.microsoft.com/office/drawing/2010/main"/>
              </a:ext>
            </a:extLst>
          </a:blip>
          <a:stretch>
            <a:fillRect/>
          </a:stretch>
        </p:blipFill>
        <p:spPr bwMode="auto">
          <a:xfrm>
            <a:off x="4777024" y="3453976"/>
            <a:ext cx="1306019" cy="1604987"/>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 name="Freeform: Shape 18">
            <a:extLst>
              <a:ext uri="{FF2B5EF4-FFF2-40B4-BE49-F238E27FC236}">
                <a16:creationId xmlns:a16="http://schemas.microsoft.com/office/drawing/2014/main" id="{2B7592FE-10D1-4664-B623-353F47C8DF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66099" y="4032250"/>
            <a:ext cx="2477901" cy="2825750"/>
          </a:xfrm>
          <a:custGeom>
            <a:avLst/>
            <a:gdLst>
              <a:gd name="connsiteX0" fmla="*/ 1888600 w 3303868"/>
              <a:gd name="connsiteY0" fmla="*/ 0 h 2825750"/>
              <a:gd name="connsiteX1" fmla="*/ 3224042 w 3303868"/>
              <a:gd name="connsiteY1" fmla="*/ 553158 h 2825750"/>
              <a:gd name="connsiteX2" fmla="*/ 3303868 w 3303868"/>
              <a:gd name="connsiteY2" fmla="*/ 640989 h 2825750"/>
              <a:gd name="connsiteX3" fmla="*/ 3303868 w 3303868"/>
              <a:gd name="connsiteY3" fmla="*/ 2825750 h 2825750"/>
              <a:gd name="connsiteX4" fmla="*/ 250380 w 3303868"/>
              <a:gd name="connsiteY4" fmla="*/ 2825750 h 2825750"/>
              <a:gd name="connsiteX5" fmla="*/ 227944 w 3303868"/>
              <a:gd name="connsiteY5" fmla="*/ 2788819 h 2825750"/>
              <a:gd name="connsiteX6" fmla="*/ 0 w 3303868"/>
              <a:gd name="connsiteY6" fmla="*/ 1888600 h 2825750"/>
              <a:gd name="connsiteX7" fmla="*/ 1888600 w 3303868"/>
              <a:gd name="connsiteY7" fmla="*/ 0 h 2825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03868" h="2825750">
                <a:moveTo>
                  <a:pt x="1888600" y="0"/>
                </a:moveTo>
                <a:cubicBezTo>
                  <a:pt x="2410123" y="0"/>
                  <a:pt x="2882273" y="211389"/>
                  <a:pt x="3224042" y="553158"/>
                </a:cubicBezTo>
                <a:lnTo>
                  <a:pt x="3303868" y="640989"/>
                </a:lnTo>
                <a:lnTo>
                  <a:pt x="3303868" y="2825750"/>
                </a:lnTo>
                <a:lnTo>
                  <a:pt x="250380" y="2825750"/>
                </a:lnTo>
                <a:lnTo>
                  <a:pt x="227944" y="2788819"/>
                </a:lnTo>
                <a:cubicBezTo>
                  <a:pt x="82574" y="2521217"/>
                  <a:pt x="0" y="2214552"/>
                  <a:pt x="0" y="1888600"/>
                </a:cubicBezTo>
                <a:cubicBezTo>
                  <a:pt x="0" y="845555"/>
                  <a:pt x="845555" y="0"/>
                  <a:pt x="1888600" y="0"/>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1" name="Freeform: Shape 20">
            <a:extLst>
              <a:ext uri="{FF2B5EF4-FFF2-40B4-BE49-F238E27FC236}">
                <a16:creationId xmlns:a16="http://schemas.microsoft.com/office/drawing/2014/main" id="{32248578-C6EF-47FB-8B88-AD65C27452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789816" y="4197206"/>
            <a:ext cx="2354184" cy="2660795"/>
          </a:xfrm>
          <a:custGeom>
            <a:avLst/>
            <a:gdLst>
              <a:gd name="connsiteX0" fmla="*/ 1723644 w 3138912"/>
              <a:gd name="connsiteY0" fmla="*/ 0 h 2660795"/>
              <a:gd name="connsiteX1" fmla="*/ 3053691 w 3138912"/>
              <a:gd name="connsiteY1" fmla="*/ 627247 h 2660795"/>
              <a:gd name="connsiteX2" fmla="*/ 3138912 w 3138912"/>
              <a:gd name="connsiteY2" fmla="*/ 741211 h 2660795"/>
              <a:gd name="connsiteX3" fmla="*/ 3138912 w 3138912"/>
              <a:gd name="connsiteY3" fmla="*/ 2660795 h 2660795"/>
              <a:gd name="connsiteX4" fmla="*/ 278239 w 3138912"/>
              <a:gd name="connsiteY4" fmla="*/ 2660795 h 2660795"/>
              <a:gd name="connsiteX5" fmla="*/ 208035 w 3138912"/>
              <a:gd name="connsiteY5" fmla="*/ 2545235 h 2660795"/>
              <a:gd name="connsiteX6" fmla="*/ 0 w 3138912"/>
              <a:gd name="connsiteY6" fmla="*/ 1723644 h 2660795"/>
              <a:gd name="connsiteX7" fmla="*/ 1723644 w 3138912"/>
              <a:gd name="connsiteY7" fmla="*/ 0 h 2660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138912" h="2660795">
                <a:moveTo>
                  <a:pt x="1723644" y="0"/>
                </a:moveTo>
                <a:cubicBezTo>
                  <a:pt x="2259111" y="0"/>
                  <a:pt x="2737550" y="244172"/>
                  <a:pt x="3053691" y="627247"/>
                </a:cubicBezTo>
                <a:lnTo>
                  <a:pt x="3138912" y="741211"/>
                </a:lnTo>
                <a:lnTo>
                  <a:pt x="3138912" y="2660795"/>
                </a:lnTo>
                <a:lnTo>
                  <a:pt x="278239" y="2660795"/>
                </a:lnTo>
                <a:lnTo>
                  <a:pt x="208035" y="2545235"/>
                </a:lnTo>
                <a:cubicBezTo>
                  <a:pt x="75362" y="2301006"/>
                  <a:pt x="0" y="2021126"/>
                  <a:pt x="0" y="1723644"/>
                </a:cubicBezTo>
                <a:cubicBezTo>
                  <a:pt x="0" y="771702"/>
                  <a:pt x="771702" y="0"/>
                  <a:pt x="1723644" y="0"/>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6" name="Picture 6" descr="See full size image">
            <a:hlinkClick r:id="rId4"/>
            <a:extLst>
              <a:ext uri="{FF2B5EF4-FFF2-40B4-BE49-F238E27FC236}">
                <a16:creationId xmlns:a16="http://schemas.microsoft.com/office/drawing/2014/main" id="{957AB004-12FF-6509-DD24-590A1D0EF966}"/>
              </a:ext>
            </a:extLst>
          </p:cNvPr>
          <p:cNvPicPr>
            <a:picLocks noChangeAspect="1" noChangeArrowheads="1"/>
          </p:cNvPicPr>
          <p:nvPr/>
        </p:nvPicPr>
        <p:blipFill>
          <a:blip r:embed="rId5">
            <a:extLst>
              <a:ext uri="{28A0092B-C50C-407E-A947-70E740481C1C}">
                <a14:useLocalDpi xmlns:a14="http://schemas.microsoft.com/office/drawing/2010/main"/>
              </a:ext>
            </a:extLst>
          </a:blip>
          <a:stretch>
            <a:fillRect/>
          </a:stretch>
        </p:blipFill>
        <p:spPr bwMode="auto">
          <a:xfrm>
            <a:off x="7186612" y="5163379"/>
            <a:ext cx="1805651" cy="1213883"/>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97431344"/>
      </p:ext>
    </p:extLst>
  </p:cSld>
  <p:clrMapOvr>
    <a:overrideClrMapping bg1="dk1" tx1="lt1" bg2="dk2" tx2="lt2" accent1="accent1" accent2="accent2" accent3="accent3" accent4="accent4" accent5="accent5" accent6="accent6" hlink="hlink" folHlink="folHlink"/>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A01228-9701-C8AD-FA2C-F01D46C2A48D}"/>
              </a:ext>
            </a:extLst>
          </p:cNvPr>
          <p:cNvSpPr>
            <a:spLocks noGrp="1"/>
          </p:cNvSpPr>
          <p:nvPr>
            <p:ph type="title"/>
          </p:nvPr>
        </p:nvSpPr>
        <p:spPr>
          <a:xfrm>
            <a:off x="4580199" y="251291"/>
            <a:ext cx="3985902" cy="1325563"/>
          </a:xfrm>
        </p:spPr>
        <p:txBody>
          <a:bodyPr>
            <a:normAutofit fontScale="90000"/>
          </a:bodyPr>
          <a:lstStyle/>
          <a:p>
            <a:r>
              <a:rPr lang="en-US" dirty="0"/>
              <a:t>Visual Impairment and Falls</a:t>
            </a:r>
          </a:p>
        </p:txBody>
      </p:sp>
      <p:sp>
        <p:nvSpPr>
          <p:cNvPr id="9" name="Freeform: Shape 8">
            <a:extLst>
              <a:ext uri="{FF2B5EF4-FFF2-40B4-BE49-F238E27FC236}">
                <a16:creationId xmlns:a16="http://schemas.microsoft.com/office/drawing/2014/main" id="{CF62D2A7-8207-488C-9F46-316BA81A16C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08"/>
            <a:ext cx="4206915" cy="5840278"/>
          </a:xfrm>
          <a:custGeom>
            <a:avLst/>
            <a:gdLst>
              <a:gd name="connsiteX0" fmla="*/ 0 w 5609220"/>
              <a:gd name="connsiteY0" fmla="*/ 0 h 5840278"/>
              <a:gd name="connsiteX1" fmla="*/ 4637091 w 5609220"/>
              <a:gd name="connsiteY1" fmla="*/ 0 h 5840278"/>
              <a:gd name="connsiteX2" fmla="*/ 4822569 w 5609220"/>
              <a:gd name="connsiteY2" fmla="*/ 204077 h 5840278"/>
              <a:gd name="connsiteX3" fmla="*/ 5609220 w 5609220"/>
              <a:gd name="connsiteY3" fmla="*/ 2395363 h 5840278"/>
              <a:gd name="connsiteX4" fmla="*/ 2164305 w 5609220"/>
              <a:gd name="connsiteY4" fmla="*/ 5840278 h 5840278"/>
              <a:gd name="connsiteX5" fmla="*/ 238220 w 5609220"/>
              <a:gd name="connsiteY5" fmla="*/ 5251941 h 5840278"/>
              <a:gd name="connsiteX6" fmla="*/ 0 w 5609220"/>
              <a:gd name="connsiteY6" fmla="*/ 5073803 h 5840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09220" h="5840278">
                <a:moveTo>
                  <a:pt x="0" y="0"/>
                </a:moveTo>
                <a:lnTo>
                  <a:pt x="4637091" y="0"/>
                </a:lnTo>
                <a:lnTo>
                  <a:pt x="4822569" y="204077"/>
                </a:lnTo>
                <a:cubicBezTo>
                  <a:pt x="5314007" y="799562"/>
                  <a:pt x="5609220" y="1562987"/>
                  <a:pt x="5609220" y="2395363"/>
                </a:cubicBezTo>
                <a:cubicBezTo>
                  <a:pt x="5609220" y="4297937"/>
                  <a:pt x="4066879" y="5840278"/>
                  <a:pt x="2164305" y="5840278"/>
                </a:cubicBezTo>
                <a:cubicBezTo>
                  <a:pt x="1450840" y="5840278"/>
                  <a:pt x="788032" y="5623387"/>
                  <a:pt x="238220" y="5251941"/>
                </a:cubicBezTo>
                <a:lnTo>
                  <a:pt x="0" y="5073803"/>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5" descr="falls_lg">
            <a:extLst>
              <a:ext uri="{FF2B5EF4-FFF2-40B4-BE49-F238E27FC236}">
                <a16:creationId xmlns:a16="http://schemas.microsoft.com/office/drawing/2014/main" id="{BAB5A8E2-CA40-A1A2-E7F7-C6A66839DDDA}"/>
              </a:ext>
            </a:extLst>
          </p:cNvPr>
          <p:cNvPicPr>
            <a:picLocks noChangeAspect="1" noChangeArrowheads="1"/>
          </p:cNvPicPr>
          <p:nvPr/>
        </p:nvPicPr>
        <p:blipFill rotWithShape="1">
          <a:blip r:embed="rId2" cstate="screen">
            <a:extLst>
              <a:ext uri="{28A0092B-C50C-407E-A947-70E740481C1C}">
                <a14:useLocalDpi xmlns:a14="http://schemas.microsoft.com/office/drawing/2010/main"/>
              </a:ext>
            </a:extLst>
          </a:blip>
          <a:srcRect b="-2"/>
          <a:stretch/>
        </p:blipFill>
        <p:spPr bwMode="auto">
          <a:xfrm>
            <a:off x="1" y="-2"/>
            <a:ext cx="4081394" cy="5654940"/>
          </a:xfrm>
          <a:custGeom>
            <a:avLst/>
            <a:gdLst/>
            <a:ahLst/>
            <a:cxnLst/>
            <a:rect l="l" t="t" r="r" b="b"/>
            <a:pathLst>
              <a:path w="5441859" h="5654940">
                <a:moveTo>
                  <a:pt x="0" y="0"/>
                </a:moveTo>
                <a:lnTo>
                  <a:pt x="4400491" y="0"/>
                </a:lnTo>
                <a:lnTo>
                  <a:pt x="4484766" y="76595"/>
                </a:lnTo>
                <a:cubicBezTo>
                  <a:pt x="5076107" y="667936"/>
                  <a:pt x="5441859" y="1484866"/>
                  <a:pt x="5441859" y="2387221"/>
                </a:cubicBezTo>
                <a:cubicBezTo>
                  <a:pt x="5441859" y="4191932"/>
                  <a:pt x="3978851" y="5654940"/>
                  <a:pt x="2174140" y="5654940"/>
                </a:cubicBezTo>
                <a:cubicBezTo>
                  <a:pt x="1412778" y="5654940"/>
                  <a:pt x="712231" y="5394557"/>
                  <a:pt x="156693" y="4957981"/>
                </a:cubicBezTo>
                <a:lnTo>
                  <a:pt x="0" y="4820612"/>
                </a:lnTo>
                <a:close/>
              </a:path>
            </a:pathLst>
          </a:cu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ontent Placeholder 2">
            <a:extLst>
              <a:ext uri="{FF2B5EF4-FFF2-40B4-BE49-F238E27FC236}">
                <a16:creationId xmlns:a16="http://schemas.microsoft.com/office/drawing/2014/main" id="{D7A8CAFF-BEB0-2B34-E47A-970FB15E6A37}"/>
              </a:ext>
            </a:extLst>
          </p:cNvPr>
          <p:cNvSpPr>
            <a:spLocks noGrp="1"/>
          </p:cNvSpPr>
          <p:nvPr>
            <p:ph idx="1"/>
          </p:nvPr>
        </p:nvSpPr>
        <p:spPr>
          <a:xfrm>
            <a:off x="4580199" y="1741040"/>
            <a:ext cx="3985908" cy="3375920"/>
          </a:xfrm>
        </p:spPr>
        <p:txBody>
          <a:bodyPr anchor="t">
            <a:normAutofit/>
          </a:bodyPr>
          <a:lstStyle/>
          <a:p>
            <a:r>
              <a:rPr lang="en-US" sz="2000" dirty="0"/>
              <a:t>80% of VI people are aged over 65 </a:t>
            </a:r>
          </a:p>
          <a:p>
            <a:r>
              <a:rPr lang="en-US" sz="2000" dirty="0"/>
              <a:t>Rate of falls in older people with VI is 1.7 times higher</a:t>
            </a:r>
          </a:p>
          <a:p>
            <a:r>
              <a:rPr lang="en-US" sz="2000" dirty="0"/>
              <a:t>Hip fractures in older people with VI are 1.3-1.9 times higher</a:t>
            </a:r>
          </a:p>
          <a:p>
            <a:endParaRPr lang="en-US" sz="2000" dirty="0"/>
          </a:p>
          <a:p>
            <a:endParaRPr lang="en-US" sz="2000" dirty="0"/>
          </a:p>
        </p:txBody>
      </p:sp>
      <p:sp>
        <p:nvSpPr>
          <p:cNvPr id="5" name="TextBox 4">
            <a:extLst>
              <a:ext uri="{FF2B5EF4-FFF2-40B4-BE49-F238E27FC236}">
                <a16:creationId xmlns:a16="http://schemas.microsoft.com/office/drawing/2014/main" id="{A23C72F1-983D-DA67-FD96-88CF114EAC9F}"/>
              </a:ext>
            </a:extLst>
          </p:cNvPr>
          <p:cNvSpPr txBox="1"/>
          <p:nvPr/>
        </p:nvSpPr>
        <p:spPr>
          <a:xfrm>
            <a:off x="95493" y="6142597"/>
            <a:ext cx="3985902" cy="584775"/>
          </a:xfrm>
          <a:prstGeom prst="rect">
            <a:avLst/>
          </a:prstGeom>
          <a:noFill/>
        </p:spPr>
        <p:txBody>
          <a:bodyPr wrap="square" rtlCol="0">
            <a:spAutoFit/>
          </a:bodyPr>
          <a:lstStyle/>
          <a:p>
            <a:r>
              <a:rPr lang="en-US" sz="1600" i="1" dirty="0" err="1"/>
              <a:t>Legood</a:t>
            </a:r>
            <a:r>
              <a:rPr lang="en-US" sz="1600" i="1" dirty="0"/>
              <a:t> et al. 2002; </a:t>
            </a:r>
            <a:r>
              <a:rPr lang="en-US" sz="1600" i="1" dirty="0" err="1"/>
              <a:t>Squirell</a:t>
            </a:r>
            <a:r>
              <a:rPr lang="en-US" sz="1600" i="1" dirty="0"/>
              <a:t> and Kenny 2005; </a:t>
            </a:r>
            <a:r>
              <a:rPr lang="en-GB" altLang="en-US" sz="1600" i="1" dirty="0"/>
              <a:t>Minassian et al 2000</a:t>
            </a:r>
          </a:p>
        </p:txBody>
      </p:sp>
      <p:pic>
        <p:nvPicPr>
          <p:cNvPr id="8" name="Picture 7">
            <a:extLst>
              <a:ext uri="{FF2B5EF4-FFF2-40B4-BE49-F238E27FC236}">
                <a16:creationId xmlns:a16="http://schemas.microsoft.com/office/drawing/2014/main" id="{8FE2425F-2615-8307-B83F-979AC137DBE7}"/>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389120" y="3649621"/>
            <a:ext cx="4446867" cy="2954921"/>
          </a:xfrm>
          <a:prstGeom prst="rect">
            <a:avLst/>
          </a:prstGeom>
          <a:solidFill>
            <a:schemeClr val="tx1">
              <a:lumMod val="85000"/>
            </a:schemeClr>
          </a:solidFill>
        </p:spPr>
      </p:pic>
    </p:spTree>
    <p:extLst>
      <p:ext uri="{BB962C8B-B14F-4D97-AF65-F5344CB8AC3E}">
        <p14:creationId xmlns:p14="http://schemas.microsoft.com/office/powerpoint/2010/main" val="2813206166"/>
      </p:ext>
    </p:extLst>
  </p:cSld>
  <p:clrMapOvr>
    <a:overrideClrMapping bg1="dk1" tx1="lt1" bg2="dk2" tx2="lt2" accent1="accent1" accent2="accent2" accent3="accent3" accent4="accent4" accent5="accent5" accent6="accent6" hlink="hlink" folHlink="folHlink"/>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B41C6B-6630-CFFA-B5DD-B3D208D584E7}"/>
              </a:ext>
            </a:extLst>
          </p:cNvPr>
          <p:cNvSpPr>
            <a:spLocks noGrp="1"/>
          </p:cNvSpPr>
          <p:nvPr>
            <p:ph type="title"/>
          </p:nvPr>
        </p:nvSpPr>
        <p:spPr>
          <a:xfrm>
            <a:off x="571500" y="803325"/>
            <a:ext cx="3985902" cy="1325563"/>
          </a:xfrm>
        </p:spPr>
        <p:txBody>
          <a:bodyPr>
            <a:normAutofit/>
          </a:bodyPr>
          <a:lstStyle/>
          <a:p>
            <a:r>
              <a:rPr lang="en-US" dirty="0"/>
              <a:t>BSc Dissertation – Welsh 2011</a:t>
            </a:r>
          </a:p>
        </p:txBody>
      </p:sp>
      <p:sp>
        <p:nvSpPr>
          <p:cNvPr id="3" name="Content Placeholder 2">
            <a:extLst>
              <a:ext uri="{FF2B5EF4-FFF2-40B4-BE49-F238E27FC236}">
                <a16:creationId xmlns:a16="http://schemas.microsoft.com/office/drawing/2014/main" id="{60002B06-39D1-D2F1-A292-60F5A2696599}"/>
              </a:ext>
            </a:extLst>
          </p:cNvPr>
          <p:cNvSpPr>
            <a:spLocks noGrp="1"/>
          </p:cNvSpPr>
          <p:nvPr>
            <p:ph idx="1"/>
          </p:nvPr>
        </p:nvSpPr>
        <p:spPr>
          <a:xfrm>
            <a:off x="571500" y="2279018"/>
            <a:ext cx="3985907" cy="1012822"/>
          </a:xfrm>
        </p:spPr>
        <p:txBody>
          <a:bodyPr anchor="t">
            <a:normAutofit/>
          </a:bodyPr>
          <a:lstStyle/>
          <a:p>
            <a:r>
              <a:rPr lang="en-US" sz="2000" dirty="0"/>
              <a:t>N=67 (33 VIP, 34 normally sighted) aged 70-96 years attending GCU low vision clinic</a:t>
            </a:r>
          </a:p>
          <a:p>
            <a:endParaRPr lang="en-US" sz="2000" dirty="0"/>
          </a:p>
          <a:p>
            <a:endParaRPr lang="en-US" sz="2000" dirty="0"/>
          </a:p>
        </p:txBody>
      </p:sp>
      <p:sp>
        <p:nvSpPr>
          <p:cNvPr id="24583" name="Freeform: Shape 24582">
            <a:extLst>
              <a:ext uri="{FF2B5EF4-FFF2-40B4-BE49-F238E27FC236}">
                <a16:creationId xmlns:a16="http://schemas.microsoft.com/office/drawing/2014/main" id="{CF62D2A7-8207-488C-9F46-316BA81A16C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937085" y="-2008"/>
            <a:ext cx="4206915" cy="5840278"/>
          </a:xfrm>
          <a:custGeom>
            <a:avLst/>
            <a:gdLst>
              <a:gd name="connsiteX0" fmla="*/ 0 w 5609220"/>
              <a:gd name="connsiteY0" fmla="*/ 0 h 5840278"/>
              <a:gd name="connsiteX1" fmla="*/ 4637091 w 5609220"/>
              <a:gd name="connsiteY1" fmla="*/ 0 h 5840278"/>
              <a:gd name="connsiteX2" fmla="*/ 4822569 w 5609220"/>
              <a:gd name="connsiteY2" fmla="*/ 204077 h 5840278"/>
              <a:gd name="connsiteX3" fmla="*/ 5609220 w 5609220"/>
              <a:gd name="connsiteY3" fmla="*/ 2395363 h 5840278"/>
              <a:gd name="connsiteX4" fmla="*/ 2164305 w 5609220"/>
              <a:gd name="connsiteY4" fmla="*/ 5840278 h 5840278"/>
              <a:gd name="connsiteX5" fmla="*/ 238220 w 5609220"/>
              <a:gd name="connsiteY5" fmla="*/ 5251941 h 5840278"/>
              <a:gd name="connsiteX6" fmla="*/ 0 w 5609220"/>
              <a:gd name="connsiteY6" fmla="*/ 5073803 h 5840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09220" h="5840278">
                <a:moveTo>
                  <a:pt x="0" y="0"/>
                </a:moveTo>
                <a:lnTo>
                  <a:pt x="4637091" y="0"/>
                </a:lnTo>
                <a:lnTo>
                  <a:pt x="4822569" y="204077"/>
                </a:lnTo>
                <a:cubicBezTo>
                  <a:pt x="5314007" y="799562"/>
                  <a:pt x="5609220" y="1562987"/>
                  <a:pt x="5609220" y="2395363"/>
                </a:cubicBezTo>
                <a:cubicBezTo>
                  <a:pt x="5609220" y="4297937"/>
                  <a:pt x="4066879" y="5840278"/>
                  <a:pt x="2164305" y="5840278"/>
                </a:cubicBezTo>
                <a:cubicBezTo>
                  <a:pt x="1450840" y="5840278"/>
                  <a:pt x="788032" y="5623387"/>
                  <a:pt x="238220" y="5251941"/>
                </a:cubicBezTo>
                <a:lnTo>
                  <a:pt x="0" y="5073803"/>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4585" name="Freeform: Shape 24584">
            <a:extLst>
              <a:ext uri="{FF2B5EF4-FFF2-40B4-BE49-F238E27FC236}">
                <a16:creationId xmlns:a16="http://schemas.microsoft.com/office/drawing/2014/main" id="{52AC6D7F-F068-4E11-BB06-F601D89BB9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62605" y="-2"/>
            <a:ext cx="4081395" cy="5654940"/>
          </a:xfrm>
          <a:custGeom>
            <a:avLst/>
            <a:gdLst>
              <a:gd name="connsiteX0" fmla="*/ 1041368 w 5441859"/>
              <a:gd name="connsiteY0" fmla="*/ 0 h 5654940"/>
              <a:gd name="connsiteX1" fmla="*/ 5441859 w 5441859"/>
              <a:gd name="connsiteY1" fmla="*/ 0 h 5654940"/>
              <a:gd name="connsiteX2" fmla="*/ 5441859 w 5441859"/>
              <a:gd name="connsiteY2" fmla="*/ 4820612 h 5654940"/>
              <a:gd name="connsiteX3" fmla="*/ 5285166 w 5441859"/>
              <a:gd name="connsiteY3" fmla="*/ 4957981 h 5654940"/>
              <a:gd name="connsiteX4" fmla="*/ 3267719 w 5441859"/>
              <a:gd name="connsiteY4" fmla="*/ 5654940 h 5654940"/>
              <a:gd name="connsiteX5" fmla="*/ 0 w 5441859"/>
              <a:gd name="connsiteY5" fmla="*/ 2387221 h 5654940"/>
              <a:gd name="connsiteX6" fmla="*/ 957093 w 5441859"/>
              <a:gd name="connsiteY6" fmla="*/ 76595 h 565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41859" h="5654940">
                <a:moveTo>
                  <a:pt x="1041368" y="0"/>
                </a:moveTo>
                <a:lnTo>
                  <a:pt x="5441859" y="0"/>
                </a:lnTo>
                <a:lnTo>
                  <a:pt x="5441859" y="4820612"/>
                </a:lnTo>
                <a:lnTo>
                  <a:pt x="5285166" y="4957981"/>
                </a:lnTo>
                <a:cubicBezTo>
                  <a:pt x="4729628" y="5394557"/>
                  <a:pt x="4029081" y="5654940"/>
                  <a:pt x="3267719" y="5654940"/>
                </a:cubicBezTo>
                <a:cubicBezTo>
                  <a:pt x="1463008" y="5654940"/>
                  <a:pt x="0" y="4191932"/>
                  <a:pt x="0" y="2387221"/>
                </a:cubicBezTo>
                <a:cubicBezTo>
                  <a:pt x="0" y="1484866"/>
                  <a:pt x="365752" y="667936"/>
                  <a:pt x="957093" y="76595"/>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4578" name="Picture 2" descr="Glasgow Caledonian University | Scotland, UK">
            <a:extLst>
              <a:ext uri="{FF2B5EF4-FFF2-40B4-BE49-F238E27FC236}">
                <a16:creationId xmlns:a16="http://schemas.microsoft.com/office/drawing/2014/main" id="{0A2407A7-F1E3-43CA-00A8-14D4BB1D0822}"/>
              </a:ext>
            </a:extLst>
          </p:cNvPr>
          <p:cNvPicPr>
            <a:picLocks noChangeAspect="1" noChangeArrowheads="1"/>
          </p:cNvPicPr>
          <p:nvPr/>
        </p:nvPicPr>
        <p:blipFill>
          <a:blip r:embed="rId2">
            <a:extLst>
              <a:ext uri="{28A0092B-C50C-407E-A947-70E740481C1C}">
                <a14:useLocalDpi xmlns:a14="http://schemas.microsoft.com/office/drawing/2010/main"/>
              </a:ext>
            </a:extLst>
          </a:blip>
          <a:stretch>
            <a:fillRect/>
          </a:stretch>
        </p:blipFill>
        <p:spPr bwMode="auto">
          <a:xfrm>
            <a:off x="5913042" y="1694948"/>
            <a:ext cx="2847593" cy="1692898"/>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4" name="Table 4">
            <a:extLst>
              <a:ext uri="{FF2B5EF4-FFF2-40B4-BE49-F238E27FC236}">
                <a16:creationId xmlns:a16="http://schemas.microsoft.com/office/drawing/2014/main" id="{1A26A335-90E7-0E66-FC92-F10C887ACB74}"/>
              </a:ext>
            </a:extLst>
          </p:cNvPr>
          <p:cNvGraphicFramePr>
            <a:graphicFrameLocks noGrp="1"/>
          </p:cNvGraphicFramePr>
          <p:nvPr>
            <p:extLst>
              <p:ext uri="{D42A27DB-BD31-4B8C-83A1-F6EECF244321}">
                <p14:modId xmlns:p14="http://schemas.microsoft.com/office/powerpoint/2010/main" val="198455174"/>
              </p:ext>
            </p:extLst>
          </p:nvPr>
        </p:nvGraphicFramePr>
        <p:xfrm>
          <a:off x="728461" y="3291840"/>
          <a:ext cx="3825259" cy="2941320"/>
        </p:xfrm>
        <a:graphic>
          <a:graphicData uri="http://schemas.openxmlformats.org/drawingml/2006/table">
            <a:tbl>
              <a:tblPr firstRow="1" bandRow="1">
                <a:tableStyleId>{5C22544A-7EE6-4342-B048-85BDC9FD1C3A}</a:tableStyleId>
              </a:tblPr>
              <a:tblGrid>
                <a:gridCol w="1930467">
                  <a:extLst>
                    <a:ext uri="{9D8B030D-6E8A-4147-A177-3AD203B41FA5}">
                      <a16:colId xmlns:a16="http://schemas.microsoft.com/office/drawing/2014/main" val="2807522890"/>
                    </a:ext>
                  </a:extLst>
                </a:gridCol>
                <a:gridCol w="914400">
                  <a:extLst>
                    <a:ext uri="{9D8B030D-6E8A-4147-A177-3AD203B41FA5}">
                      <a16:colId xmlns:a16="http://schemas.microsoft.com/office/drawing/2014/main" val="4207167583"/>
                    </a:ext>
                  </a:extLst>
                </a:gridCol>
                <a:gridCol w="980392">
                  <a:extLst>
                    <a:ext uri="{9D8B030D-6E8A-4147-A177-3AD203B41FA5}">
                      <a16:colId xmlns:a16="http://schemas.microsoft.com/office/drawing/2014/main" val="3726984672"/>
                    </a:ext>
                  </a:extLst>
                </a:gridCol>
              </a:tblGrid>
              <a:tr h="370840">
                <a:tc>
                  <a:txBody>
                    <a:bodyPr/>
                    <a:lstStyle/>
                    <a:p>
                      <a:endParaRPr lang="en-US" dirty="0"/>
                    </a:p>
                  </a:txBody>
                  <a:tcPr/>
                </a:tc>
                <a:tc>
                  <a:txBody>
                    <a:bodyPr/>
                    <a:lstStyle/>
                    <a:p>
                      <a:r>
                        <a:rPr lang="en-US" dirty="0"/>
                        <a:t>VIP</a:t>
                      </a:r>
                    </a:p>
                  </a:txBody>
                  <a:tcPr/>
                </a:tc>
                <a:tc>
                  <a:txBody>
                    <a:bodyPr/>
                    <a:lstStyle/>
                    <a:p>
                      <a:r>
                        <a:rPr lang="en-US" dirty="0"/>
                        <a:t>Normal</a:t>
                      </a:r>
                    </a:p>
                  </a:txBody>
                  <a:tcPr/>
                </a:tc>
                <a:extLst>
                  <a:ext uri="{0D108BD9-81ED-4DB2-BD59-A6C34878D82A}">
                    <a16:rowId xmlns:a16="http://schemas.microsoft.com/office/drawing/2014/main" val="1620924616"/>
                  </a:ext>
                </a:extLst>
              </a:tr>
              <a:tr h="370840">
                <a:tc>
                  <a:txBody>
                    <a:bodyPr/>
                    <a:lstStyle/>
                    <a:p>
                      <a:r>
                        <a:rPr lang="en-US" dirty="0"/>
                        <a:t>Fall in last year</a:t>
                      </a:r>
                    </a:p>
                  </a:txBody>
                  <a:tcPr/>
                </a:tc>
                <a:tc>
                  <a:txBody>
                    <a:bodyPr/>
                    <a:lstStyle/>
                    <a:p>
                      <a:r>
                        <a:rPr lang="en-US" dirty="0"/>
                        <a:t>38%</a:t>
                      </a:r>
                    </a:p>
                  </a:txBody>
                  <a:tcPr/>
                </a:tc>
                <a:tc>
                  <a:txBody>
                    <a:bodyPr/>
                    <a:lstStyle/>
                    <a:p>
                      <a:r>
                        <a:rPr lang="en-US" dirty="0"/>
                        <a:t>18%</a:t>
                      </a:r>
                    </a:p>
                  </a:txBody>
                  <a:tcPr/>
                </a:tc>
                <a:extLst>
                  <a:ext uri="{0D108BD9-81ED-4DB2-BD59-A6C34878D82A}">
                    <a16:rowId xmlns:a16="http://schemas.microsoft.com/office/drawing/2014/main" val="3537662551"/>
                  </a:ext>
                </a:extLst>
              </a:tr>
              <a:tr h="370840">
                <a:tc>
                  <a:txBody>
                    <a:bodyPr/>
                    <a:lstStyle/>
                    <a:p>
                      <a:r>
                        <a:rPr lang="en-US" dirty="0"/>
                        <a:t>Fall requiring medical treatment</a:t>
                      </a:r>
                    </a:p>
                  </a:txBody>
                  <a:tcPr/>
                </a:tc>
                <a:tc>
                  <a:txBody>
                    <a:bodyPr/>
                    <a:lstStyle/>
                    <a:p>
                      <a:endParaRPr lang="en-US" dirty="0"/>
                    </a:p>
                    <a:p>
                      <a:r>
                        <a:rPr lang="en-US" dirty="0"/>
                        <a:t>44%</a:t>
                      </a:r>
                    </a:p>
                  </a:txBody>
                  <a:tcPr/>
                </a:tc>
                <a:tc>
                  <a:txBody>
                    <a:bodyPr/>
                    <a:lstStyle/>
                    <a:p>
                      <a:endParaRPr lang="en-US" dirty="0"/>
                    </a:p>
                    <a:p>
                      <a:r>
                        <a:rPr lang="en-US" dirty="0"/>
                        <a:t>25%</a:t>
                      </a:r>
                    </a:p>
                  </a:txBody>
                  <a:tcPr/>
                </a:tc>
                <a:extLst>
                  <a:ext uri="{0D108BD9-81ED-4DB2-BD59-A6C34878D82A}">
                    <a16:rowId xmlns:a16="http://schemas.microsoft.com/office/drawing/2014/main" val="2800372265"/>
                  </a:ext>
                </a:extLst>
              </a:tr>
              <a:tr h="370840">
                <a:tc>
                  <a:txBody>
                    <a:bodyPr/>
                    <a:lstStyle/>
                    <a:p>
                      <a:r>
                        <a:rPr lang="en-US" dirty="0"/>
                        <a:t>Multiple falls</a:t>
                      </a:r>
                    </a:p>
                  </a:txBody>
                  <a:tcPr/>
                </a:tc>
                <a:tc>
                  <a:txBody>
                    <a:bodyPr/>
                    <a:lstStyle/>
                    <a:p>
                      <a:r>
                        <a:rPr lang="en-US" dirty="0"/>
                        <a:t>69%</a:t>
                      </a:r>
                    </a:p>
                  </a:txBody>
                  <a:tcPr/>
                </a:tc>
                <a:tc>
                  <a:txBody>
                    <a:bodyPr/>
                    <a:lstStyle/>
                    <a:p>
                      <a:r>
                        <a:rPr lang="en-US" dirty="0"/>
                        <a:t>43%</a:t>
                      </a:r>
                    </a:p>
                  </a:txBody>
                  <a:tcPr/>
                </a:tc>
                <a:extLst>
                  <a:ext uri="{0D108BD9-81ED-4DB2-BD59-A6C34878D82A}">
                    <a16:rowId xmlns:a16="http://schemas.microsoft.com/office/drawing/2014/main" val="3378111058"/>
                  </a:ext>
                </a:extLst>
              </a:tr>
              <a:tr h="370840">
                <a:tc>
                  <a:txBody>
                    <a:bodyPr/>
                    <a:lstStyle/>
                    <a:p>
                      <a:r>
                        <a:rPr lang="en-US" dirty="0"/>
                        <a:t>Visual field defect within 20 deg of fixation in those who fell</a:t>
                      </a:r>
                    </a:p>
                  </a:txBody>
                  <a:tcPr/>
                </a:tc>
                <a:tc>
                  <a:txBody>
                    <a:bodyPr/>
                    <a:lstStyle/>
                    <a:p>
                      <a:endParaRPr lang="en-US" dirty="0"/>
                    </a:p>
                    <a:p>
                      <a:r>
                        <a:rPr lang="en-US" dirty="0"/>
                        <a:t>All</a:t>
                      </a:r>
                    </a:p>
                  </a:txBody>
                  <a:tcPr/>
                </a:tc>
                <a:tc>
                  <a:txBody>
                    <a:bodyPr/>
                    <a:lstStyle/>
                    <a:p>
                      <a:endParaRPr lang="en-US" dirty="0"/>
                    </a:p>
                    <a:p>
                      <a:r>
                        <a:rPr lang="en-US" dirty="0"/>
                        <a:t>None</a:t>
                      </a:r>
                    </a:p>
                  </a:txBody>
                  <a:tcPr/>
                </a:tc>
                <a:extLst>
                  <a:ext uri="{0D108BD9-81ED-4DB2-BD59-A6C34878D82A}">
                    <a16:rowId xmlns:a16="http://schemas.microsoft.com/office/drawing/2014/main" val="3053421223"/>
                  </a:ext>
                </a:extLst>
              </a:tr>
            </a:tbl>
          </a:graphicData>
        </a:graphic>
      </p:graphicFrame>
    </p:spTree>
    <p:extLst>
      <p:ext uri="{BB962C8B-B14F-4D97-AF65-F5344CB8AC3E}">
        <p14:creationId xmlns:p14="http://schemas.microsoft.com/office/powerpoint/2010/main" val="3042146493"/>
      </p:ext>
    </p:extLst>
  </p:cSld>
  <p:clrMapOvr>
    <a:overrideClrMapping bg1="dk1" tx1="lt1" bg2="dk2" tx2="lt2" accent1="accent1" accent2="accent2" accent3="accent3" accent4="accent4" accent5="accent5" accent6="accent6" hlink="hlink" folHlink="folHlink"/>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186411-7775-07ED-23D2-A966BD07BB7E}"/>
              </a:ext>
            </a:extLst>
          </p:cNvPr>
          <p:cNvSpPr>
            <a:spLocks noGrp="1"/>
          </p:cNvSpPr>
          <p:nvPr>
            <p:ph type="title"/>
          </p:nvPr>
        </p:nvSpPr>
        <p:spPr>
          <a:xfrm>
            <a:off x="628650" y="-37370"/>
            <a:ext cx="7886700" cy="1325563"/>
          </a:xfrm>
        </p:spPr>
        <p:txBody>
          <a:bodyPr/>
          <a:lstStyle/>
          <a:p>
            <a:r>
              <a:rPr lang="en-US" dirty="0"/>
              <a:t>Unilateral vs bilateral VI and falls</a:t>
            </a:r>
          </a:p>
        </p:txBody>
      </p:sp>
      <p:sp>
        <p:nvSpPr>
          <p:cNvPr id="6" name="Content Placeholder 5">
            <a:extLst>
              <a:ext uri="{FF2B5EF4-FFF2-40B4-BE49-F238E27FC236}">
                <a16:creationId xmlns:a16="http://schemas.microsoft.com/office/drawing/2014/main" id="{BD54B2A7-204E-972C-9013-E16D1230ABEA}"/>
              </a:ext>
            </a:extLst>
          </p:cNvPr>
          <p:cNvSpPr>
            <a:spLocks noGrp="1"/>
          </p:cNvSpPr>
          <p:nvPr>
            <p:ph idx="1"/>
          </p:nvPr>
        </p:nvSpPr>
        <p:spPr>
          <a:xfrm>
            <a:off x="0" y="1288193"/>
            <a:ext cx="9117058" cy="3550507"/>
          </a:xfrm>
        </p:spPr>
        <p:txBody>
          <a:bodyPr>
            <a:normAutofit/>
          </a:bodyPr>
          <a:lstStyle/>
          <a:p>
            <a:r>
              <a:rPr lang="en-US" sz="2000" dirty="0"/>
              <a:t>1972 people aged 60+ 6 year follow up after visual acuity screening, Singapore</a:t>
            </a:r>
          </a:p>
          <a:p>
            <a:r>
              <a:rPr lang="en-US" sz="2000" dirty="0"/>
              <a:t>the majority of VI was correctable (unoperated cataract and under corrected refractive error)</a:t>
            </a:r>
          </a:p>
          <a:p>
            <a:r>
              <a:rPr lang="en-US" sz="2000" dirty="0"/>
              <a:t>baseline bilateral (OR 1.79), moderate-severe VI in one eye and mild VI in the other (OR 1.58) but not unilateral VI conferred a greater likelihood of incident fall</a:t>
            </a:r>
          </a:p>
          <a:p>
            <a:r>
              <a:rPr lang="en-US" sz="2000" dirty="0"/>
              <a:t>Unilateral mild VI (OR 2.34) and any form of bilateral VI (OR 2.46 to 4.32) increased the odds of recurrent falls</a:t>
            </a:r>
          </a:p>
          <a:p>
            <a:r>
              <a:rPr lang="en-US" sz="2000" dirty="0"/>
              <a:t>Even mild unilateral VI conferred substantially higher odds of recurring falls</a:t>
            </a:r>
          </a:p>
          <a:p>
            <a:r>
              <a:rPr lang="en-US" sz="2000" dirty="0"/>
              <a:t>VI caused by correctable (OR 2.02) and uncorrectable (OR 3.09) eye conditions were both associated with greater odds of incident frequent falls</a:t>
            </a:r>
          </a:p>
          <a:p>
            <a:endParaRPr lang="en-US" sz="2000" dirty="0"/>
          </a:p>
        </p:txBody>
      </p:sp>
      <p:sp>
        <p:nvSpPr>
          <p:cNvPr id="7" name="TextBox 6">
            <a:extLst>
              <a:ext uri="{FF2B5EF4-FFF2-40B4-BE49-F238E27FC236}">
                <a16:creationId xmlns:a16="http://schemas.microsoft.com/office/drawing/2014/main" id="{8AE30ADD-17E5-01AC-DAC4-15A3BFB587ED}"/>
              </a:ext>
            </a:extLst>
          </p:cNvPr>
          <p:cNvSpPr txBox="1"/>
          <p:nvPr/>
        </p:nvSpPr>
        <p:spPr>
          <a:xfrm>
            <a:off x="4781006" y="6265988"/>
            <a:ext cx="3985902" cy="338554"/>
          </a:xfrm>
          <a:prstGeom prst="rect">
            <a:avLst/>
          </a:prstGeom>
          <a:noFill/>
        </p:spPr>
        <p:txBody>
          <a:bodyPr wrap="square" rtlCol="0">
            <a:spAutoFit/>
          </a:bodyPr>
          <a:lstStyle/>
          <a:p>
            <a:pPr algn="r"/>
            <a:r>
              <a:rPr lang="en-US" sz="1600" i="1" dirty="0"/>
              <a:t>Gupta et al. BJO 2022</a:t>
            </a:r>
          </a:p>
        </p:txBody>
      </p:sp>
      <p:pic>
        <p:nvPicPr>
          <p:cNvPr id="64514" name="Picture 2" descr="Cataracts - Symptoms and causes - Mayo Clinic">
            <a:extLst>
              <a:ext uri="{FF2B5EF4-FFF2-40B4-BE49-F238E27FC236}">
                <a16:creationId xmlns:a16="http://schemas.microsoft.com/office/drawing/2014/main" id="{89980D1E-0444-33DE-CA17-54A76600F5AE}"/>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2356395" y="4838700"/>
            <a:ext cx="4013200" cy="20193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70960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5543" name="Rectangle 65542">
            <a:extLst>
              <a:ext uri="{FF2B5EF4-FFF2-40B4-BE49-F238E27FC236}">
                <a16:creationId xmlns:a16="http://schemas.microsoft.com/office/drawing/2014/main" id="{B95B9BA8-1D69-4796-85F5-B6D0BD5235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solidFill>
            <a:schemeClr val="tx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4A14CDE-3175-75CF-8EA0-4A8A1F03FA06}"/>
              </a:ext>
            </a:extLst>
          </p:cNvPr>
          <p:cNvSpPr>
            <a:spLocks noGrp="1"/>
          </p:cNvSpPr>
          <p:nvPr>
            <p:ph type="title"/>
          </p:nvPr>
        </p:nvSpPr>
        <p:spPr>
          <a:xfrm>
            <a:off x="352697" y="426906"/>
            <a:ext cx="3945731" cy="709563"/>
          </a:xfrm>
        </p:spPr>
        <p:txBody>
          <a:bodyPr anchor="t">
            <a:normAutofit fontScale="90000"/>
          </a:bodyPr>
          <a:lstStyle/>
          <a:p>
            <a:r>
              <a:rPr lang="en-US" sz="3500" dirty="0">
                <a:solidFill>
                  <a:schemeClr val="bg1"/>
                </a:solidFill>
              </a:rPr>
              <a:t>Dual sensory loss and where you live</a:t>
            </a:r>
          </a:p>
        </p:txBody>
      </p:sp>
      <p:sp>
        <p:nvSpPr>
          <p:cNvPr id="3" name="Content Placeholder 2">
            <a:extLst>
              <a:ext uri="{FF2B5EF4-FFF2-40B4-BE49-F238E27FC236}">
                <a16:creationId xmlns:a16="http://schemas.microsoft.com/office/drawing/2014/main" id="{476D0453-DBAE-09B8-3CDA-4511D7667CAD}"/>
              </a:ext>
            </a:extLst>
          </p:cNvPr>
          <p:cNvSpPr>
            <a:spLocks noGrp="1"/>
          </p:cNvSpPr>
          <p:nvPr>
            <p:ph idx="1"/>
          </p:nvPr>
        </p:nvSpPr>
        <p:spPr>
          <a:xfrm>
            <a:off x="169817" y="1672046"/>
            <a:ext cx="4402183" cy="4759048"/>
          </a:xfrm>
        </p:spPr>
        <p:txBody>
          <a:bodyPr>
            <a:noAutofit/>
          </a:bodyPr>
          <a:lstStyle/>
          <a:p>
            <a:r>
              <a:rPr lang="en-US" sz="2000" dirty="0">
                <a:solidFill>
                  <a:schemeClr val="bg1">
                    <a:alpha val="80000"/>
                  </a:schemeClr>
                </a:solidFill>
              </a:rPr>
              <a:t>166 people 65+ with and without VI. Age matched case control study</a:t>
            </a:r>
          </a:p>
          <a:p>
            <a:r>
              <a:rPr lang="en-US" sz="2000" dirty="0">
                <a:solidFill>
                  <a:schemeClr val="bg1">
                    <a:alpha val="80000"/>
                  </a:schemeClr>
                </a:solidFill>
              </a:rPr>
              <a:t>Increased risk of experiencing a fall with reduced visual function (OR 3.49</a:t>
            </a:r>
          </a:p>
          <a:p>
            <a:r>
              <a:rPr lang="en-US" sz="2000" dirty="0">
                <a:solidFill>
                  <a:schemeClr val="bg1">
                    <a:alpha val="80000"/>
                  </a:schemeClr>
                </a:solidFill>
              </a:rPr>
              <a:t>Specifically impaired stereoacuity worse than 85” of arc (OR 3.4) and reduced (by 0.15 log unit) high spatial frequency CS (18 </a:t>
            </a:r>
            <a:r>
              <a:rPr lang="en-US" sz="2000" dirty="0" err="1">
                <a:solidFill>
                  <a:schemeClr val="bg1">
                    <a:alpha val="80000"/>
                  </a:schemeClr>
                </a:solidFill>
              </a:rPr>
              <a:t>cpd</a:t>
            </a:r>
            <a:r>
              <a:rPr lang="en-US" sz="2000" dirty="0">
                <a:solidFill>
                  <a:schemeClr val="bg1">
                    <a:alpha val="80000"/>
                  </a:schemeClr>
                </a:solidFill>
              </a:rPr>
              <a:t>) (OR 1.40)</a:t>
            </a:r>
          </a:p>
          <a:p>
            <a:r>
              <a:rPr lang="en-US" sz="2000" dirty="0">
                <a:solidFill>
                  <a:schemeClr val="bg1">
                    <a:alpha val="80000"/>
                  </a:schemeClr>
                </a:solidFill>
              </a:rPr>
              <a:t>If also have a hearing impairment then OR 3.18</a:t>
            </a:r>
          </a:p>
          <a:p>
            <a:r>
              <a:rPr lang="en-US" sz="2000" dirty="0">
                <a:solidFill>
                  <a:schemeClr val="bg1">
                    <a:alpha val="80000"/>
                  </a:schemeClr>
                </a:solidFill>
              </a:rPr>
              <a:t>The risk </a:t>
            </a:r>
            <a:r>
              <a:rPr lang="en-US" sz="2000" b="1" dirty="0">
                <a:solidFill>
                  <a:schemeClr val="bg1">
                    <a:alpha val="80000"/>
                  </a:schemeClr>
                </a:solidFill>
              </a:rPr>
              <a:t>decreases</a:t>
            </a:r>
            <a:r>
              <a:rPr lang="en-US" sz="2000" dirty="0">
                <a:solidFill>
                  <a:schemeClr val="bg1">
                    <a:alpha val="80000"/>
                  </a:schemeClr>
                </a:solidFill>
              </a:rPr>
              <a:t> with living in a less deprived area (OR 0.74), or </a:t>
            </a:r>
            <a:r>
              <a:rPr lang="en-US" sz="2000" dirty="0" err="1">
                <a:solidFill>
                  <a:schemeClr val="bg1">
                    <a:alpha val="80000"/>
                  </a:schemeClr>
                </a:solidFill>
              </a:rPr>
              <a:t>socialising</a:t>
            </a:r>
            <a:r>
              <a:rPr lang="en-US" sz="2000" dirty="0">
                <a:solidFill>
                  <a:schemeClr val="bg1">
                    <a:alpha val="80000"/>
                  </a:schemeClr>
                </a:solidFill>
              </a:rPr>
              <a:t> more out of the home (OR 0.75)</a:t>
            </a:r>
          </a:p>
        </p:txBody>
      </p:sp>
      <p:pic>
        <p:nvPicPr>
          <p:cNvPr id="65538" name="Picture 2" descr="4 Ways Dual Sensory Loss Can Take Years Off Your Life - Hearing Unlimited">
            <a:extLst>
              <a:ext uri="{FF2B5EF4-FFF2-40B4-BE49-F238E27FC236}">
                <a16:creationId xmlns:a16="http://schemas.microsoft.com/office/drawing/2014/main" id="{DC275677-E1FF-B51B-3D47-2DC80CC72058}"/>
              </a:ext>
            </a:extLst>
          </p:cNvPr>
          <p:cNvPicPr>
            <a:picLocks noChangeAspect="1" noChangeArrowheads="1"/>
          </p:cNvPicPr>
          <p:nvPr/>
        </p:nvPicPr>
        <p:blipFill rotWithShape="1">
          <a:blip r:embed="rId2" cstate="screen">
            <a:extLst>
              <a:ext uri="{28A0092B-C50C-407E-A947-70E740481C1C}">
                <a14:useLocalDpi xmlns:a14="http://schemas.microsoft.com/office/drawing/2010/main"/>
              </a:ext>
            </a:extLst>
          </a:blip>
          <a:srcRect/>
          <a:stretch/>
        </p:blipFill>
        <p:spPr bwMode="auto">
          <a:xfrm>
            <a:off x="4572000" y="823887"/>
            <a:ext cx="3945731" cy="4645025"/>
          </a:xfrm>
          <a:custGeom>
            <a:avLst/>
            <a:gdLst/>
            <a:ahLst/>
            <a:cxnLst/>
            <a:rect l="l" t="t" r="r" b="b"/>
            <a:pathLst>
              <a:path w="5260975" h="4707593">
                <a:moveTo>
                  <a:pt x="0" y="0"/>
                </a:moveTo>
                <a:lnTo>
                  <a:pt x="5260975" y="0"/>
                </a:lnTo>
                <a:lnTo>
                  <a:pt x="5260975" y="3296937"/>
                </a:lnTo>
                <a:lnTo>
                  <a:pt x="5260975" y="3518571"/>
                </a:lnTo>
                <a:lnTo>
                  <a:pt x="5226503" y="3534000"/>
                </a:lnTo>
                <a:cubicBezTo>
                  <a:pt x="5219783" y="3536785"/>
                  <a:pt x="5212389" y="3538321"/>
                  <a:pt x="5206341" y="3542065"/>
                </a:cubicBezTo>
                <a:cubicBezTo>
                  <a:pt x="5178495" y="3559156"/>
                  <a:pt x="5151515" y="3577591"/>
                  <a:pt x="5123287" y="3594010"/>
                </a:cubicBezTo>
                <a:cubicBezTo>
                  <a:pt x="5094195" y="3611004"/>
                  <a:pt x="5068175" y="3631071"/>
                  <a:pt x="5048107" y="3658244"/>
                </a:cubicBezTo>
                <a:cubicBezTo>
                  <a:pt x="5029480" y="3683496"/>
                  <a:pt x="5011429" y="3709131"/>
                  <a:pt x="4992899" y="3734479"/>
                </a:cubicBezTo>
                <a:cubicBezTo>
                  <a:pt x="4988194" y="3740912"/>
                  <a:pt x="4983873" y="3748498"/>
                  <a:pt x="4977440" y="3752627"/>
                </a:cubicBezTo>
                <a:cubicBezTo>
                  <a:pt x="4964094" y="3761268"/>
                  <a:pt x="4949499" y="3768277"/>
                  <a:pt x="4935193" y="3775382"/>
                </a:cubicBezTo>
                <a:cubicBezTo>
                  <a:pt x="4922903" y="3781431"/>
                  <a:pt x="4909845" y="3785943"/>
                  <a:pt x="4897844" y="3792472"/>
                </a:cubicBezTo>
                <a:cubicBezTo>
                  <a:pt x="4888243" y="3797658"/>
                  <a:pt x="4879697" y="3804859"/>
                  <a:pt x="4870767" y="3811388"/>
                </a:cubicBezTo>
                <a:cubicBezTo>
                  <a:pt x="4862990" y="3817052"/>
                  <a:pt x="4854445" y="3821949"/>
                  <a:pt x="4847916" y="3828767"/>
                </a:cubicBezTo>
                <a:cubicBezTo>
                  <a:pt x="4831977" y="3845281"/>
                  <a:pt x="4815942" y="3861508"/>
                  <a:pt x="4796163" y="3873702"/>
                </a:cubicBezTo>
                <a:cubicBezTo>
                  <a:pt x="4776672" y="3885799"/>
                  <a:pt x="4758237" y="3899338"/>
                  <a:pt x="4738843" y="3911628"/>
                </a:cubicBezTo>
                <a:cubicBezTo>
                  <a:pt x="4719831" y="3923630"/>
                  <a:pt x="4702645" y="3936783"/>
                  <a:pt x="4692755" y="3958099"/>
                </a:cubicBezTo>
                <a:cubicBezTo>
                  <a:pt x="4688339" y="3967508"/>
                  <a:pt x="4682097" y="3977782"/>
                  <a:pt x="4673744" y="3983255"/>
                </a:cubicBezTo>
                <a:cubicBezTo>
                  <a:pt x="4661838" y="3991032"/>
                  <a:pt x="4646764" y="3993817"/>
                  <a:pt x="4633801" y="4000442"/>
                </a:cubicBezTo>
                <a:cubicBezTo>
                  <a:pt x="4618535" y="4008219"/>
                  <a:pt x="4600869" y="4014940"/>
                  <a:pt x="4590499" y="4027326"/>
                </a:cubicBezTo>
                <a:cubicBezTo>
                  <a:pt x="4581281" y="4038368"/>
                  <a:pt x="4571968" y="4047009"/>
                  <a:pt x="4559773" y="4054018"/>
                </a:cubicBezTo>
                <a:cubicBezTo>
                  <a:pt x="4551229" y="4058915"/>
                  <a:pt x="4544892" y="4067844"/>
                  <a:pt x="4536059" y="4071877"/>
                </a:cubicBezTo>
                <a:cubicBezTo>
                  <a:pt x="4524441" y="4077254"/>
                  <a:pt x="4512727" y="4081479"/>
                  <a:pt x="4502549" y="4089832"/>
                </a:cubicBezTo>
                <a:cubicBezTo>
                  <a:pt x="4491987" y="4098473"/>
                  <a:pt x="4479986" y="4105290"/>
                  <a:pt x="4468944" y="4113356"/>
                </a:cubicBezTo>
                <a:cubicBezTo>
                  <a:pt x="4463087" y="4117676"/>
                  <a:pt x="4458286" y="4123341"/>
                  <a:pt x="4452622" y="4127854"/>
                </a:cubicBezTo>
                <a:cubicBezTo>
                  <a:pt x="4442252" y="4136111"/>
                  <a:pt x="4431690" y="4144176"/>
                  <a:pt x="4421032" y="4151953"/>
                </a:cubicBezTo>
                <a:cubicBezTo>
                  <a:pt x="4410375" y="4159731"/>
                  <a:pt x="4400197" y="4168756"/>
                  <a:pt x="4388483" y="4174421"/>
                </a:cubicBezTo>
                <a:cubicBezTo>
                  <a:pt x="4368513" y="4184023"/>
                  <a:pt x="4346717" y="4189784"/>
                  <a:pt x="4327321" y="4200153"/>
                </a:cubicBezTo>
                <a:cubicBezTo>
                  <a:pt x="4307639" y="4210714"/>
                  <a:pt x="4289107" y="4223965"/>
                  <a:pt x="4271633" y="4237983"/>
                </a:cubicBezTo>
                <a:cubicBezTo>
                  <a:pt x="4257807" y="4249025"/>
                  <a:pt x="4244845" y="4259971"/>
                  <a:pt x="4227465" y="4265635"/>
                </a:cubicBezTo>
                <a:cubicBezTo>
                  <a:pt x="4217768" y="4268804"/>
                  <a:pt x="4207591" y="4275717"/>
                  <a:pt x="4201733" y="4283783"/>
                </a:cubicBezTo>
                <a:cubicBezTo>
                  <a:pt x="4189059" y="4301353"/>
                  <a:pt x="4172833" y="4313739"/>
                  <a:pt x="4154494" y="4324301"/>
                </a:cubicBezTo>
                <a:cubicBezTo>
                  <a:pt x="4130010" y="4338511"/>
                  <a:pt x="4105814" y="4353009"/>
                  <a:pt x="4081234" y="4366931"/>
                </a:cubicBezTo>
                <a:cubicBezTo>
                  <a:pt x="4066737" y="4375189"/>
                  <a:pt x="4052335" y="4383926"/>
                  <a:pt x="4036971" y="4389975"/>
                </a:cubicBezTo>
                <a:cubicBezTo>
                  <a:pt x="4005575" y="4402457"/>
                  <a:pt x="3973410" y="4413114"/>
                  <a:pt x="3941725" y="4424733"/>
                </a:cubicBezTo>
                <a:cubicBezTo>
                  <a:pt x="3931355" y="4428477"/>
                  <a:pt x="3921561" y="4433854"/>
                  <a:pt x="3910999" y="4437119"/>
                </a:cubicBezTo>
                <a:cubicBezTo>
                  <a:pt x="3899573" y="4440671"/>
                  <a:pt x="3887285" y="4441727"/>
                  <a:pt x="3875859" y="4445280"/>
                </a:cubicBezTo>
                <a:cubicBezTo>
                  <a:pt x="3856847" y="4451136"/>
                  <a:pt x="3838412" y="4458626"/>
                  <a:pt x="3819401" y="4464579"/>
                </a:cubicBezTo>
                <a:cubicBezTo>
                  <a:pt x="3782723" y="4476005"/>
                  <a:pt x="3745949" y="4486951"/>
                  <a:pt x="3709176" y="4497800"/>
                </a:cubicBezTo>
                <a:cubicBezTo>
                  <a:pt x="3701303" y="4500105"/>
                  <a:pt x="3692757" y="4500393"/>
                  <a:pt x="3684981" y="4502889"/>
                </a:cubicBezTo>
                <a:cubicBezTo>
                  <a:pt x="3664337" y="4509610"/>
                  <a:pt x="3643789" y="4516907"/>
                  <a:pt x="3623338" y="4524300"/>
                </a:cubicBezTo>
                <a:cubicBezTo>
                  <a:pt x="3610953" y="4528813"/>
                  <a:pt x="3598854" y="4534382"/>
                  <a:pt x="3586373" y="4538702"/>
                </a:cubicBezTo>
                <a:cubicBezTo>
                  <a:pt x="3576387" y="4542159"/>
                  <a:pt x="3566113" y="4544847"/>
                  <a:pt x="3555743" y="4546960"/>
                </a:cubicBezTo>
                <a:cubicBezTo>
                  <a:pt x="3546814" y="4548785"/>
                  <a:pt x="3537501" y="4548592"/>
                  <a:pt x="3528667" y="4550801"/>
                </a:cubicBezTo>
                <a:cubicBezTo>
                  <a:pt x="3504759" y="4556753"/>
                  <a:pt x="3481140" y="4563475"/>
                  <a:pt x="3457424" y="4569811"/>
                </a:cubicBezTo>
                <a:cubicBezTo>
                  <a:pt x="3447919" y="4572308"/>
                  <a:pt x="3438221" y="4574133"/>
                  <a:pt x="3429003" y="4577301"/>
                </a:cubicBezTo>
                <a:cubicBezTo>
                  <a:pt x="3404327" y="4585654"/>
                  <a:pt x="3380036" y="4595159"/>
                  <a:pt x="3355264" y="4603033"/>
                </a:cubicBezTo>
                <a:cubicBezTo>
                  <a:pt x="3334717" y="4609562"/>
                  <a:pt x="3313593" y="4614266"/>
                  <a:pt x="3292757" y="4620027"/>
                </a:cubicBezTo>
                <a:cubicBezTo>
                  <a:pt x="3283924" y="4622524"/>
                  <a:pt x="3275475" y="4626077"/>
                  <a:pt x="3266643" y="4628188"/>
                </a:cubicBezTo>
                <a:cubicBezTo>
                  <a:pt x="3246863" y="4632990"/>
                  <a:pt x="3226796" y="4637022"/>
                  <a:pt x="3206921" y="4641823"/>
                </a:cubicBezTo>
                <a:cubicBezTo>
                  <a:pt x="3195590" y="4644607"/>
                  <a:pt x="3184645" y="4649600"/>
                  <a:pt x="3173123" y="4651425"/>
                </a:cubicBezTo>
                <a:cubicBezTo>
                  <a:pt x="3145759" y="4655745"/>
                  <a:pt x="3118203" y="4658817"/>
                  <a:pt x="3090646" y="4662274"/>
                </a:cubicBezTo>
                <a:cubicBezTo>
                  <a:pt x="3062227" y="4665826"/>
                  <a:pt x="3033902" y="4669571"/>
                  <a:pt x="3005480" y="4672739"/>
                </a:cubicBezTo>
                <a:cubicBezTo>
                  <a:pt x="2989926" y="4674372"/>
                  <a:pt x="2974275" y="4674660"/>
                  <a:pt x="2958721" y="4676196"/>
                </a:cubicBezTo>
                <a:cubicBezTo>
                  <a:pt x="2945087" y="4677541"/>
                  <a:pt x="2931549" y="4680037"/>
                  <a:pt x="2917915" y="4681670"/>
                </a:cubicBezTo>
                <a:cubicBezTo>
                  <a:pt x="2906105" y="4683013"/>
                  <a:pt x="2894199" y="4683781"/>
                  <a:pt x="2882389" y="4685126"/>
                </a:cubicBezTo>
                <a:cubicBezTo>
                  <a:pt x="2863475" y="4687334"/>
                  <a:pt x="2844655" y="4689831"/>
                  <a:pt x="2825837" y="4692135"/>
                </a:cubicBezTo>
                <a:cubicBezTo>
                  <a:pt x="2817964" y="4692999"/>
                  <a:pt x="2809706" y="4695399"/>
                  <a:pt x="2802313" y="4693960"/>
                </a:cubicBezTo>
                <a:cubicBezTo>
                  <a:pt x="2783686" y="4690310"/>
                  <a:pt x="2765347" y="4691367"/>
                  <a:pt x="2746816" y="4693863"/>
                </a:cubicBezTo>
                <a:cubicBezTo>
                  <a:pt x="2740479" y="4694728"/>
                  <a:pt x="2733662" y="4694535"/>
                  <a:pt x="2727517" y="4692903"/>
                </a:cubicBezTo>
                <a:cubicBezTo>
                  <a:pt x="2714939" y="4689638"/>
                  <a:pt x="2702745" y="4685029"/>
                  <a:pt x="2690359" y="4680997"/>
                </a:cubicBezTo>
                <a:cubicBezTo>
                  <a:pt x="2689014" y="4680517"/>
                  <a:pt x="2687382" y="4680421"/>
                  <a:pt x="2685943" y="4680133"/>
                </a:cubicBezTo>
                <a:cubicBezTo>
                  <a:pt x="2677781" y="4678500"/>
                  <a:pt x="2669717" y="4676868"/>
                  <a:pt x="2661554" y="4675428"/>
                </a:cubicBezTo>
                <a:cubicBezTo>
                  <a:pt x="2657138" y="4674660"/>
                  <a:pt x="2652625" y="4674564"/>
                  <a:pt x="2648208" y="4673892"/>
                </a:cubicBezTo>
                <a:cubicBezTo>
                  <a:pt x="2631118" y="4671203"/>
                  <a:pt x="2612299" y="4675716"/>
                  <a:pt x="2597512" y="4664099"/>
                </a:cubicBezTo>
                <a:cubicBezTo>
                  <a:pt x="2587911" y="4656609"/>
                  <a:pt x="2578597" y="4658338"/>
                  <a:pt x="2568324" y="4659490"/>
                </a:cubicBezTo>
                <a:cubicBezTo>
                  <a:pt x="2560547" y="4660354"/>
                  <a:pt x="2552577" y="4660065"/>
                  <a:pt x="2544704" y="4660162"/>
                </a:cubicBezTo>
                <a:cubicBezTo>
                  <a:pt x="2530878" y="4660449"/>
                  <a:pt x="2517052" y="4660546"/>
                  <a:pt x="2503225" y="4661026"/>
                </a:cubicBezTo>
                <a:cubicBezTo>
                  <a:pt x="2498808" y="4661218"/>
                  <a:pt x="2494297" y="4663619"/>
                  <a:pt x="2489975" y="4663235"/>
                </a:cubicBezTo>
                <a:cubicBezTo>
                  <a:pt x="2470004" y="4661410"/>
                  <a:pt x="2450033" y="4658529"/>
                  <a:pt x="2430061" y="4656897"/>
                </a:cubicBezTo>
                <a:cubicBezTo>
                  <a:pt x="2418732" y="4655938"/>
                  <a:pt x="2407114" y="4657761"/>
                  <a:pt x="2395880" y="4656417"/>
                </a:cubicBezTo>
                <a:cubicBezTo>
                  <a:pt x="2382919" y="4654881"/>
                  <a:pt x="2370245" y="4650945"/>
                  <a:pt x="2357378" y="4648544"/>
                </a:cubicBezTo>
                <a:cubicBezTo>
                  <a:pt x="2353826" y="4647872"/>
                  <a:pt x="2349889" y="4648736"/>
                  <a:pt x="2346145" y="4648928"/>
                </a:cubicBezTo>
                <a:cubicBezTo>
                  <a:pt x="2341920" y="4649120"/>
                  <a:pt x="2337791" y="4649504"/>
                  <a:pt x="2333567" y="4649600"/>
                </a:cubicBezTo>
                <a:cubicBezTo>
                  <a:pt x="2320700" y="4649793"/>
                  <a:pt x="2307835" y="4649504"/>
                  <a:pt x="2294968" y="4650177"/>
                </a:cubicBezTo>
                <a:cubicBezTo>
                  <a:pt x="2287095" y="4650561"/>
                  <a:pt x="2278839" y="4654497"/>
                  <a:pt x="2271540" y="4653057"/>
                </a:cubicBezTo>
                <a:cubicBezTo>
                  <a:pt x="2256659" y="4650272"/>
                  <a:pt x="2241776" y="4656513"/>
                  <a:pt x="2226895" y="4651329"/>
                </a:cubicBezTo>
                <a:cubicBezTo>
                  <a:pt x="2222285" y="4649793"/>
                  <a:pt x="2215948" y="4653633"/>
                  <a:pt x="2210379" y="4653825"/>
                </a:cubicBezTo>
                <a:cubicBezTo>
                  <a:pt x="2196457" y="4654305"/>
                  <a:pt x="2182535" y="4654209"/>
                  <a:pt x="2168613" y="4654113"/>
                </a:cubicBezTo>
                <a:cubicBezTo>
                  <a:pt x="2156131" y="4654017"/>
                  <a:pt x="2143168" y="4655361"/>
                  <a:pt x="2131167" y="4652673"/>
                </a:cubicBezTo>
                <a:cubicBezTo>
                  <a:pt x="2118588" y="4649793"/>
                  <a:pt x="2107259" y="4650177"/>
                  <a:pt x="2095065" y="4653441"/>
                </a:cubicBezTo>
                <a:cubicBezTo>
                  <a:pt x="2086711" y="4655649"/>
                  <a:pt x="2077878" y="4655938"/>
                  <a:pt x="2069237" y="4656609"/>
                </a:cubicBezTo>
                <a:cubicBezTo>
                  <a:pt x="2059924" y="4657377"/>
                  <a:pt x="2049650" y="4655361"/>
                  <a:pt x="2041201" y="4658529"/>
                </a:cubicBezTo>
                <a:cubicBezTo>
                  <a:pt x="2016044" y="4667939"/>
                  <a:pt x="1990216" y="4669955"/>
                  <a:pt x="1963909" y="4669955"/>
                </a:cubicBezTo>
                <a:cubicBezTo>
                  <a:pt x="1959107" y="4669955"/>
                  <a:pt x="1954210" y="4668612"/>
                  <a:pt x="1949603" y="4667171"/>
                </a:cubicBezTo>
                <a:cubicBezTo>
                  <a:pt x="1922717" y="4658529"/>
                  <a:pt x="1895737" y="4659297"/>
                  <a:pt x="1868373" y="4664578"/>
                </a:cubicBezTo>
                <a:cubicBezTo>
                  <a:pt x="1862708" y="4665731"/>
                  <a:pt x="1856372" y="4665923"/>
                  <a:pt x="1850707" y="4664771"/>
                </a:cubicBezTo>
                <a:cubicBezTo>
                  <a:pt x="1834768" y="4661410"/>
                  <a:pt x="1819309" y="4655841"/>
                  <a:pt x="1803275" y="4653441"/>
                </a:cubicBezTo>
                <a:cubicBezTo>
                  <a:pt x="1776775" y="4649504"/>
                  <a:pt x="1753828" y="4662754"/>
                  <a:pt x="1730112" y="4671396"/>
                </a:cubicBezTo>
                <a:cubicBezTo>
                  <a:pt x="1707548" y="4679557"/>
                  <a:pt x="1688345" y="4697992"/>
                  <a:pt x="1661652" y="4693863"/>
                </a:cubicBezTo>
                <a:cubicBezTo>
                  <a:pt x="1658965" y="4693479"/>
                  <a:pt x="1655988" y="4696071"/>
                  <a:pt x="1653011" y="4696744"/>
                </a:cubicBezTo>
                <a:cubicBezTo>
                  <a:pt x="1644850" y="4698568"/>
                  <a:pt x="1636689" y="4700776"/>
                  <a:pt x="1628431" y="4701641"/>
                </a:cubicBezTo>
                <a:cubicBezTo>
                  <a:pt x="1618350" y="4702793"/>
                  <a:pt x="1608076" y="4702409"/>
                  <a:pt x="1597995" y="4703369"/>
                </a:cubicBezTo>
                <a:cubicBezTo>
                  <a:pt x="1585032" y="4704521"/>
                  <a:pt x="1572263" y="4707593"/>
                  <a:pt x="1559396" y="4707593"/>
                </a:cubicBezTo>
                <a:cubicBezTo>
                  <a:pt x="1549026" y="4707593"/>
                  <a:pt x="1538753" y="4704041"/>
                  <a:pt x="1528480" y="4702312"/>
                </a:cubicBezTo>
                <a:cubicBezTo>
                  <a:pt x="1513981" y="4699912"/>
                  <a:pt x="1498042" y="4700584"/>
                  <a:pt x="1485272" y="4694439"/>
                </a:cubicBezTo>
                <a:cubicBezTo>
                  <a:pt x="1471639" y="4687910"/>
                  <a:pt x="1458676" y="4684934"/>
                  <a:pt x="1444562" y="4686950"/>
                </a:cubicBezTo>
                <a:cubicBezTo>
                  <a:pt x="1439857" y="4687622"/>
                  <a:pt x="1433808" y="4691655"/>
                  <a:pt x="1431696" y="4695783"/>
                </a:cubicBezTo>
                <a:cubicBezTo>
                  <a:pt x="1426991" y="4705001"/>
                  <a:pt x="1420559" y="4706634"/>
                  <a:pt x="1411821" y="4703464"/>
                </a:cubicBezTo>
                <a:cubicBezTo>
                  <a:pt x="1404236" y="4700776"/>
                  <a:pt x="1394922" y="4699432"/>
                  <a:pt x="1389738" y="4694247"/>
                </a:cubicBezTo>
                <a:cubicBezTo>
                  <a:pt x="1375047" y="4679557"/>
                  <a:pt x="1356324" y="4679077"/>
                  <a:pt x="1338081" y="4675141"/>
                </a:cubicBezTo>
                <a:cubicBezTo>
                  <a:pt x="1326945" y="4672739"/>
                  <a:pt x="1316574" y="4672644"/>
                  <a:pt x="1305436" y="4674276"/>
                </a:cubicBezTo>
                <a:cubicBezTo>
                  <a:pt x="1281241" y="4677925"/>
                  <a:pt x="1257717" y="4672739"/>
                  <a:pt x="1234481" y="4666115"/>
                </a:cubicBezTo>
                <a:cubicBezTo>
                  <a:pt x="1219118" y="4661698"/>
                  <a:pt x="1203372" y="4659010"/>
                  <a:pt x="1188106" y="4654497"/>
                </a:cubicBezTo>
                <a:cubicBezTo>
                  <a:pt x="1176680" y="4651041"/>
                  <a:pt x="1165255" y="4646912"/>
                  <a:pt x="1154790" y="4641343"/>
                </a:cubicBezTo>
                <a:cubicBezTo>
                  <a:pt x="1139618" y="4633181"/>
                  <a:pt x="1126369" y="4620891"/>
                  <a:pt x="1107069" y="4624156"/>
                </a:cubicBezTo>
                <a:cubicBezTo>
                  <a:pt x="1090074" y="4627036"/>
                  <a:pt x="1074713" y="4620988"/>
                  <a:pt x="1059158" y="4615227"/>
                </a:cubicBezTo>
                <a:cubicBezTo>
                  <a:pt x="1047732" y="4611002"/>
                  <a:pt x="1036308" y="4606681"/>
                  <a:pt x="1024496" y="4603993"/>
                </a:cubicBezTo>
                <a:cubicBezTo>
                  <a:pt x="1010478" y="4600824"/>
                  <a:pt x="994635" y="4602169"/>
                  <a:pt x="982153" y="4596311"/>
                </a:cubicBezTo>
                <a:cubicBezTo>
                  <a:pt x="969095" y="4590166"/>
                  <a:pt x="958246" y="4594295"/>
                  <a:pt x="946628" y="4596024"/>
                </a:cubicBezTo>
                <a:cubicBezTo>
                  <a:pt x="928097" y="4598712"/>
                  <a:pt x="909661" y="4603705"/>
                  <a:pt x="890939" y="4597368"/>
                </a:cubicBezTo>
                <a:cubicBezTo>
                  <a:pt x="868184" y="4589687"/>
                  <a:pt x="845620" y="4581430"/>
                  <a:pt x="822769" y="4574133"/>
                </a:cubicBezTo>
                <a:cubicBezTo>
                  <a:pt x="813934" y="4571347"/>
                  <a:pt x="804431" y="4570195"/>
                  <a:pt x="795212" y="4568947"/>
                </a:cubicBezTo>
                <a:cubicBezTo>
                  <a:pt x="786476" y="4567891"/>
                  <a:pt x="776010" y="4570579"/>
                  <a:pt x="769288" y="4566547"/>
                </a:cubicBezTo>
                <a:cubicBezTo>
                  <a:pt x="752005" y="4556178"/>
                  <a:pt x="734243" y="4551089"/>
                  <a:pt x="714271" y="4551089"/>
                </a:cubicBezTo>
                <a:cubicBezTo>
                  <a:pt x="706781" y="4551089"/>
                  <a:pt x="699484" y="4546768"/>
                  <a:pt x="691900" y="4545999"/>
                </a:cubicBezTo>
                <a:cubicBezTo>
                  <a:pt x="681529" y="4545040"/>
                  <a:pt x="669623" y="4542447"/>
                  <a:pt x="660598" y="4546096"/>
                </a:cubicBezTo>
                <a:cubicBezTo>
                  <a:pt x="639379" y="4554737"/>
                  <a:pt x="622193" y="4547536"/>
                  <a:pt x="603662" y="4538991"/>
                </a:cubicBezTo>
                <a:cubicBezTo>
                  <a:pt x="585418" y="4530541"/>
                  <a:pt x="566215" y="4523821"/>
                  <a:pt x="546821" y="4518251"/>
                </a:cubicBezTo>
                <a:cubicBezTo>
                  <a:pt x="539524" y="4516235"/>
                  <a:pt x="530787" y="4519596"/>
                  <a:pt x="522721" y="4520267"/>
                </a:cubicBezTo>
                <a:cubicBezTo>
                  <a:pt x="519840" y="4520460"/>
                  <a:pt x="516671" y="4520748"/>
                  <a:pt x="514080" y="4519788"/>
                </a:cubicBezTo>
                <a:cubicBezTo>
                  <a:pt x="489020" y="4510570"/>
                  <a:pt x="463575" y="4503561"/>
                  <a:pt x="436404" y="4508361"/>
                </a:cubicBezTo>
                <a:cubicBezTo>
                  <a:pt x="433908" y="4508842"/>
                  <a:pt x="431123" y="4507786"/>
                  <a:pt x="428626" y="4507114"/>
                </a:cubicBezTo>
                <a:cubicBezTo>
                  <a:pt x="416432" y="4503657"/>
                  <a:pt x="404526" y="4498184"/>
                  <a:pt x="392141" y="4496936"/>
                </a:cubicBezTo>
                <a:cubicBezTo>
                  <a:pt x="361608" y="4493864"/>
                  <a:pt x="330884" y="4492615"/>
                  <a:pt x="300157" y="4490599"/>
                </a:cubicBezTo>
                <a:cubicBezTo>
                  <a:pt x="298237" y="4490503"/>
                  <a:pt x="296221" y="4490503"/>
                  <a:pt x="294493" y="4489831"/>
                </a:cubicBezTo>
                <a:cubicBezTo>
                  <a:pt x="283163" y="4485702"/>
                  <a:pt x="273274" y="4487047"/>
                  <a:pt x="263671" y="4494919"/>
                </a:cubicBezTo>
                <a:cubicBezTo>
                  <a:pt x="259447" y="4498376"/>
                  <a:pt x="253686" y="4500200"/>
                  <a:pt x="248406" y="4502121"/>
                </a:cubicBezTo>
                <a:cubicBezTo>
                  <a:pt x="240628" y="4505002"/>
                  <a:pt x="232659" y="4507786"/>
                  <a:pt x="224594" y="4509610"/>
                </a:cubicBezTo>
                <a:cubicBezTo>
                  <a:pt x="216624" y="4511338"/>
                  <a:pt x="208079" y="4513738"/>
                  <a:pt x="200398" y="4512395"/>
                </a:cubicBezTo>
                <a:cubicBezTo>
                  <a:pt x="186572" y="4509994"/>
                  <a:pt x="173417" y="4504618"/>
                  <a:pt x="159783" y="4501064"/>
                </a:cubicBezTo>
                <a:cubicBezTo>
                  <a:pt x="155079" y="4499816"/>
                  <a:pt x="149893" y="4500009"/>
                  <a:pt x="144997" y="4499912"/>
                </a:cubicBezTo>
                <a:cubicBezTo>
                  <a:pt x="133763" y="4499625"/>
                  <a:pt x="122241" y="4502409"/>
                  <a:pt x="112064" y="4494440"/>
                </a:cubicBezTo>
                <a:cubicBezTo>
                  <a:pt x="102655" y="4486951"/>
                  <a:pt x="93148" y="4489158"/>
                  <a:pt x="83259" y="4494824"/>
                </a:cubicBezTo>
                <a:cubicBezTo>
                  <a:pt x="76154" y="4498857"/>
                  <a:pt x="68090" y="4502025"/>
                  <a:pt x="60120" y="4503561"/>
                </a:cubicBezTo>
                <a:cubicBezTo>
                  <a:pt x="49174" y="4505673"/>
                  <a:pt x="38324" y="4506538"/>
                  <a:pt x="26514" y="4505289"/>
                </a:cubicBezTo>
                <a:cubicBezTo>
                  <a:pt x="18161" y="4504425"/>
                  <a:pt x="11343" y="4504041"/>
                  <a:pt x="4814" y="4498952"/>
                </a:cubicBezTo>
                <a:cubicBezTo>
                  <a:pt x="3759" y="4498184"/>
                  <a:pt x="1839" y="4497992"/>
                  <a:pt x="398" y="4498089"/>
                </a:cubicBezTo>
                <a:lnTo>
                  <a:pt x="0" y="4498087"/>
                </a:lnTo>
                <a:close/>
              </a:path>
            </a:pathLst>
          </a:custGeom>
          <a:noFill/>
          <a:effectLst>
            <a:outerShdw blurRad="381000" dist="152400" dir="5400000" algn="t" rotWithShape="0">
              <a:prstClr val="black">
                <a:alpha val="10000"/>
              </a:prstClr>
            </a:outerShdw>
          </a:effectLst>
          <a:extLst>
            <a:ext uri="{909E8E84-426E-40DD-AFC4-6F175D3DCCD1}">
              <a14:hiddenFill xmlns:a14="http://schemas.microsoft.com/office/drawing/2010/main">
                <a:solidFill>
                  <a:srgbClr val="FFFFFF"/>
                </a:solidFill>
              </a14:hiddenFill>
            </a:ext>
          </a:extLst>
        </p:spPr>
      </p:pic>
      <p:grpSp>
        <p:nvGrpSpPr>
          <p:cNvPr id="65545" name="Group 65544">
            <a:extLst>
              <a:ext uri="{FF2B5EF4-FFF2-40B4-BE49-F238E27FC236}">
                <a16:creationId xmlns:a16="http://schemas.microsoft.com/office/drawing/2014/main" id="{23705FF7-CAB4-430F-A07B-AF2245F17F1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572000" y="4138312"/>
            <a:ext cx="3945731" cy="1410656"/>
            <a:chOff x="6096000" y="4138312"/>
            <a:chExt cx="5260975" cy="1410656"/>
          </a:xfrm>
        </p:grpSpPr>
        <p:sp>
          <p:nvSpPr>
            <p:cNvPr id="65546" name="Freeform: Shape 65545">
              <a:extLst>
                <a:ext uri="{FF2B5EF4-FFF2-40B4-BE49-F238E27FC236}">
                  <a16:creationId xmlns:a16="http://schemas.microsoft.com/office/drawing/2014/main" id="{6BFFE2ED-DBB9-4090-905D-1939650FC54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96000" y="4138312"/>
              <a:ext cx="5260975" cy="1410656"/>
            </a:xfrm>
            <a:custGeom>
              <a:avLst/>
              <a:gdLst>
                <a:gd name="connsiteX0" fmla="*/ 5260975 w 5260975"/>
                <a:gd name="connsiteY0" fmla="*/ 0 h 1410656"/>
                <a:gd name="connsiteX1" fmla="*/ 5260975 w 5260975"/>
                <a:gd name="connsiteY1" fmla="*/ 221634 h 1410656"/>
                <a:gd name="connsiteX2" fmla="*/ 5226503 w 5260975"/>
                <a:gd name="connsiteY2" fmla="*/ 237063 h 1410656"/>
                <a:gd name="connsiteX3" fmla="*/ 5206341 w 5260975"/>
                <a:gd name="connsiteY3" fmla="*/ 245128 h 1410656"/>
                <a:gd name="connsiteX4" fmla="*/ 5123287 w 5260975"/>
                <a:gd name="connsiteY4" fmla="*/ 297073 h 1410656"/>
                <a:gd name="connsiteX5" fmla="*/ 5048107 w 5260975"/>
                <a:gd name="connsiteY5" fmla="*/ 361307 h 1410656"/>
                <a:gd name="connsiteX6" fmla="*/ 4992899 w 5260975"/>
                <a:gd name="connsiteY6" fmla="*/ 437542 h 1410656"/>
                <a:gd name="connsiteX7" fmla="*/ 4977440 w 5260975"/>
                <a:gd name="connsiteY7" fmla="*/ 455690 h 1410656"/>
                <a:gd name="connsiteX8" fmla="*/ 4935193 w 5260975"/>
                <a:gd name="connsiteY8" fmla="*/ 478445 h 1410656"/>
                <a:gd name="connsiteX9" fmla="*/ 4897844 w 5260975"/>
                <a:gd name="connsiteY9" fmla="*/ 495535 h 1410656"/>
                <a:gd name="connsiteX10" fmla="*/ 4870767 w 5260975"/>
                <a:gd name="connsiteY10" fmla="*/ 514451 h 1410656"/>
                <a:gd name="connsiteX11" fmla="*/ 4847916 w 5260975"/>
                <a:gd name="connsiteY11" fmla="*/ 531830 h 1410656"/>
                <a:gd name="connsiteX12" fmla="*/ 4796163 w 5260975"/>
                <a:gd name="connsiteY12" fmla="*/ 576765 h 1410656"/>
                <a:gd name="connsiteX13" fmla="*/ 4738843 w 5260975"/>
                <a:gd name="connsiteY13" fmla="*/ 614691 h 1410656"/>
                <a:gd name="connsiteX14" fmla="*/ 4692755 w 5260975"/>
                <a:gd name="connsiteY14" fmla="*/ 661162 h 1410656"/>
                <a:gd name="connsiteX15" fmla="*/ 4673744 w 5260975"/>
                <a:gd name="connsiteY15" fmla="*/ 686318 h 1410656"/>
                <a:gd name="connsiteX16" fmla="*/ 4633801 w 5260975"/>
                <a:gd name="connsiteY16" fmla="*/ 703505 h 1410656"/>
                <a:gd name="connsiteX17" fmla="*/ 4590499 w 5260975"/>
                <a:gd name="connsiteY17" fmla="*/ 730389 h 1410656"/>
                <a:gd name="connsiteX18" fmla="*/ 4559773 w 5260975"/>
                <a:gd name="connsiteY18" fmla="*/ 757081 h 1410656"/>
                <a:gd name="connsiteX19" fmla="*/ 4536059 w 5260975"/>
                <a:gd name="connsiteY19" fmla="*/ 774940 h 1410656"/>
                <a:gd name="connsiteX20" fmla="*/ 4502549 w 5260975"/>
                <a:gd name="connsiteY20" fmla="*/ 792895 h 1410656"/>
                <a:gd name="connsiteX21" fmla="*/ 4468944 w 5260975"/>
                <a:gd name="connsiteY21" fmla="*/ 816419 h 1410656"/>
                <a:gd name="connsiteX22" fmla="*/ 4452622 w 5260975"/>
                <a:gd name="connsiteY22" fmla="*/ 830917 h 1410656"/>
                <a:gd name="connsiteX23" fmla="*/ 4421032 w 5260975"/>
                <a:gd name="connsiteY23" fmla="*/ 855016 h 1410656"/>
                <a:gd name="connsiteX24" fmla="*/ 4388483 w 5260975"/>
                <a:gd name="connsiteY24" fmla="*/ 877484 h 1410656"/>
                <a:gd name="connsiteX25" fmla="*/ 4327321 w 5260975"/>
                <a:gd name="connsiteY25" fmla="*/ 903216 h 1410656"/>
                <a:gd name="connsiteX26" fmla="*/ 4271633 w 5260975"/>
                <a:gd name="connsiteY26" fmla="*/ 941046 h 1410656"/>
                <a:gd name="connsiteX27" fmla="*/ 4227465 w 5260975"/>
                <a:gd name="connsiteY27" fmla="*/ 968698 h 1410656"/>
                <a:gd name="connsiteX28" fmla="*/ 4201733 w 5260975"/>
                <a:gd name="connsiteY28" fmla="*/ 986846 h 1410656"/>
                <a:gd name="connsiteX29" fmla="*/ 4154494 w 5260975"/>
                <a:gd name="connsiteY29" fmla="*/ 1027364 h 1410656"/>
                <a:gd name="connsiteX30" fmla="*/ 4081234 w 5260975"/>
                <a:gd name="connsiteY30" fmla="*/ 1069994 h 1410656"/>
                <a:gd name="connsiteX31" fmla="*/ 4036971 w 5260975"/>
                <a:gd name="connsiteY31" fmla="*/ 1093038 h 1410656"/>
                <a:gd name="connsiteX32" fmla="*/ 3941725 w 5260975"/>
                <a:gd name="connsiteY32" fmla="*/ 1127796 h 1410656"/>
                <a:gd name="connsiteX33" fmla="*/ 3910999 w 5260975"/>
                <a:gd name="connsiteY33" fmla="*/ 1140182 h 1410656"/>
                <a:gd name="connsiteX34" fmla="*/ 3875859 w 5260975"/>
                <a:gd name="connsiteY34" fmla="*/ 1148343 h 1410656"/>
                <a:gd name="connsiteX35" fmla="*/ 3819401 w 5260975"/>
                <a:gd name="connsiteY35" fmla="*/ 1167642 h 1410656"/>
                <a:gd name="connsiteX36" fmla="*/ 3709176 w 5260975"/>
                <a:gd name="connsiteY36" fmla="*/ 1200863 h 1410656"/>
                <a:gd name="connsiteX37" fmla="*/ 3684981 w 5260975"/>
                <a:gd name="connsiteY37" fmla="*/ 1205952 h 1410656"/>
                <a:gd name="connsiteX38" fmla="*/ 3623338 w 5260975"/>
                <a:gd name="connsiteY38" fmla="*/ 1227363 h 1410656"/>
                <a:gd name="connsiteX39" fmla="*/ 3586373 w 5260975"/>
                <a:gd name="connsiteY39" fmla="*/ 1241765 h 1410656"/>
                <a:gd name="connsiteX40" fmla="*/ 3555743 w 5260975"/>
                <a:gd name="connsiteY40" fmla="*/ 1250023 h 1410656"/>
                <a:gd name="connsiteX41" fmla="*/ 3528667 w 5260975"/>
                <a:gd name="connsiteY41" fmla="*/ 1253864 h 1410656"/>
                <a:gd name="connsiteX42" fmla="*/ 3457424 w 5260975"/>
                <a:gd name="connsiteY42" fmla="*/ 1272874 h 1410656"/>
                <a:gd name="connsiteX43" fmla="*/ 3429003 w 5260975"/>
                <a:gd name="connsiteY43" fmla="*/ 1280364 h 1410656"/>
                <a:gd name="connsiteX44" fmla="*/ 3355264 w 5260975"/>
                <a:gd name="connsiteY44" fmla="*/ 1306096 h 1410656"/>
                <a:gd name="connsiteX45" fmla="*/ 3292757 w 5260975"/>
                <a:gd name="connsiteY45" fmla="*/ 1323090 h 1410656"/>
                <a:gd name="connsiteX46" fmla="*/ 3266643 w 5260975"/>
                <a:gd name="connsiteY46" fmla="*/ 1331251 h 1410656"/>
                <a:gd name="connsiteX47" fmla="*/ 3206921 w 5260975"/>
                <a:gd name="connsiteY47" fmla="*/ 1344886 h 1410656"/>
                <a:gd name="connsiteX48" fmla="*/ 3173123 w 5260975"/>
                <a:gd name="connsiteY48" fmla="*/ 1354488 h 1410656"/>
                <a:gd name="connsiteX49" fmla="*/ 3090646 w 5260975"/>
                <a:gd name="connsiteY49" fmla="*/ 1365337 h 1410656"/>
                <a:gd name="connsiteX50" fmla="*/ 3005480 w 5260975"/>
                <a:gd name="connsiteY50" fmla="*/ 1375802 h 1410656"/>
                <a:gd name="connsiteX51" fmla="*/ 2958721 w 5260975"/>
                <a:gd name="connsiteY51" fmla="*/ 1379259 h 1410656"/>
                <a:gd name="connsiteX52" fmla="*/ 2917915 w 5260975"/>
                <a:gd name="connsiteY52" fmla="*/ 1384733 h 1410656"/>
                <a:gd name="connsiteX53" fmla="*/ 2882389 w 5260975"/>
                <a:gd name="connsiteY53" fmla="*/ 1388189 h 1410656"/>
                <a:gd name="connsiteX54" fmla="*/ 2825837 w 5260975"/>
                <a:gd name="connsiteY54" fmla="*/ 1395198 h 1410656"/>
                <a:gd name="connsiteX55" fmla="*/ 2802313 w 5260975"/>
                <a:gd name="connsiteY55" fmla="*/ 1397023 h 1410656"/>
                <a:gd name="connsiteX56" fmla="*/ 2746816 w 5260975"/>
                <a:gd name="connsiteY56" fmla="*/ 1396926 h 1410656"/>
                <a:gd name="connsiteX57" fmla="*/ 2727517 w 5260975"/>
                <a:gd name="connsiteY57" fmla="*/ 1395966 h 1410656"/>
                <a:gd name="connsiteX58" fmla="*/ 2690359 w 5260975"/>
                <a:gd name="connsiteY58" fmla="*/ 1384060 h 1410656"/>
                <a:gd name="connsiteX59" fmla="*/ 2685943 w 5260975"/>
                <a:gd name="connsiteY59" fmla="*/ 1383196 h 1410656"/>
                <a:gd name="connsiteX60" fmla="*/ 2661554 w 5260975"/>
                <a:gd name="connsiteY60" fmla="*/ 1378491 h 1410656"/>
                <a:gd name="connsiteX61" fmla="*/ 2648208 w 5260975"/>
                <a:gd name="connsiteY61" fmla="*/ 1376955 h 1410656"/>
                <a:gd name="connsiteX62" fmla="*/ 2597512 w 5260975"/>
                <a:gd name="connsiteY62" fmla="*/ 1367162 h 1410656"/>
                <a:gd name="connsiteX63" fmla="*/ 2568324 w 5260975"/>
                <a:gd name="connsiteY63" fmla="*/ 1362553 h 1410656"/>
                <a:gd name="connsiteX64" fmla="*/ 2544704 w 5260975"/>
                <a:gd name="connsiteY64" fmla="*/ 1363225 h 1410656"/>
                <a:gd name="connsiteX65" fmla="*/ 2503225 w 5260975"/>
                <a:gd name="connsiteY65" fmla="*/ 1364089 h 1410656"/>
                <a:gd name="connsiteX66" fmla="*/ 2489975 w 5260975"/>
                <a:gd name="connsiteY66" fmla="*/ 1366298 h 1410656"/>
                <a:gd name="connsiteX67" fmla="*/ 2430061 w 5260975"/>
                <a:gd name="connsiteY67" fmla="*/ 1359960 h 1410656"/>
                <a:gd name="connsiteX68" fmla="*/ 2395880 w 5260975"/>
                <a:gd name="connsiteY68" fmla="*/ 1359480 h 1410656"/>
                <a:gd name="connsiteX69" fmla="*/ 2357378 w 5260975"/>
                <a:gd name="connsiteY69" fmla="*/ 1351607 h 1410656"/>
                <a:gd name="connsiteX70" fmla="*/ 2346145 w 5260975"/>
                <a:gd name="connsiteY70" fmla="*/ 1351991 h 1410656"/>
                <a:gd name="connsiteX71" fmla="*/ 2333567 w 5260975"/>
                <a:gd name="connsiteY71" fmla="*/ 1352663 h 1410656"/>
                <a:gd name="connsiteX72" fmla="*/ 2294968 w 5260975"/>
                <a:gd name="connsiteY72" fmla="*/ 1353240 h 1410656"/>
                <a:gd name="connsiteX73" fmla="*/ 2271540 w 5260975"/>
                <a:gd name="connsiteY73" fmla="*/ 1356120 h 1410656"/>
                <a:gd name="connsiteX74" fmla="*/ 2226895 w 5260975"/>
                <a:gd name="connsiteY74" fmla="*/ 1354392 h 1410656"/>
                <a:gd name="connsiteX75" fmla="*/ 2210379 w 5260975"/>
                <a:gd name="connsiteY75" fmla="*/ 1356888 h 1410656"/>
                <a:gd name="connsiteX76" fmla="*/ 2168613 w 5260975"/>
                <a:gd name="connsiteY76" fmla="*/ 1357176 h 1410656"/>
                <a:gd name="connsiteX77" fmla="*/ 2131167 w 5260975"/>
                <a:gd name="connsiteY77" fmla="*/ 1355736 h 1410656"/>
                <a:gd name="connsiteX78" fmla="*/ 2095065 w 5260975"/>
                <a:gd name="connsiteY78" fmla="*/ 1356504 h 1410656"/>
                <a:gd name="connsiteX79" fmla="*/ 2069237 w 5260975"/>
                <a:gd name="connsiteY79" fmla="*/ 1359672 h 1410656"/>
                <a:gd name="connsiteX80" fmla="*/ 2041201 w 5260975"/>
                <a:gd name="connsiteY80" fmla="*/ 1361592 h 1410656"/>
                <a:gd name="connsiteX81" fmla="*/ 1963909 w 5260975"/>
                <a:gd name="connsiteY81" fmla="*/ 1373018 h 1410656"/>
                <a:gd name="connsiteX82" fmla="*/ 1949603 w 5260975"/>
                <a:gd name="connsiteY82" fmla="*/ 1370234 h 1410656"/>
                <a:gd name="connsiteX83" fmla="*/ 1868373 w 5260975"/>
                <a:gd name="connsiteY83" fmla="*/ 1367641 h 1410656"/>
                <a:gd name="connsiteX84" fmla="*/ 1850707 w 5260975"/>
                <a:gd name="connsiteY84" fmla="*/ 1367834 h 1410656"/>
                <a:gd name="connsiteX85" fmla="*/ 1803275 w 5260975"/>
                <a:gd name="connsiteY85" fmla="*/ 1356504 h 1410656"/>
                <a:gd name="connsiteX86" fmla="*/ 1730112 w 5260975"/>
                <a:gd name="connsiteY86" fmla="*/ 1374459 h 1410656"/>
                <a:gd name="connsiteX87" fmla="*/ 1661652 w 5260975"/>
                <a:gd name="connsiteY87" fmla="*/ 1396926 h 1410656"/>
                <a:gd name="connsiteX88" fmla="*/ 1653011 w 5260975"/>
                <a:gd name="connsiteY88" fmla="*/ 1399807 h 1410656"/>
                <a:gd name="connsiteX89" fmla="*/ 1628431 w 5260975"/>
                <a:gd name="connsiteY89" fmla="*/ 1404704 h 1410656"/>
                <a:gd name="connsiteX90" fmla="*/ 1597995 w 5260975"/>
                <a:gd name="connsiteY90" fmla="*/ 1406432 h 1410656"/>
                <a:gd name="connsiteX91" fmla="*/ 1559396 w 5260975"/>
                <a:gd name="connsiteY91" fmla="*/ 1410656 h 1410656"/>
                <a:gd name="connsiteX92" fmla="*/ 1528480 w 5260975"/>
                <a:gd name="connsiteY92" fmla="*/ 1405375 h 1410656"/>
                <a:gd name="connsiteX93" fmla="*/ 1485272 w 5260975"/>
                <a:gd name="connsiteY93" fmla="*/ 1397502 h 1410656"/>
                <a:gd name="connsiteX94" fmla="*/ 1444562 w 5260975"/>
                <a:gd name="connsiteY94" fmla="*/ 1390013 h 1410656"/>
                <a:gd name="connsiteX95" fmla="*/ 1431696 w 5260975"/>
                <a:gd name="connsiteY95" fmla="*/ 1398846 h 1410656"/>
                <a:gd name="connsiteX96" fmla="*/ 1411821 w 5260975"/>
                <a:gd name="connsiteY96" fmla="*/ 1406527 h 1410656"/>
                <a:gd name="connsiteX97" fmla="*/ 1389738 w 5260975"/>
                <a:gd name="connsiteY97" fmla="*/ 1397310 h 1410656"/>
                <a:gd name="connsiteX98" fmla="*/ 1338081 w 5260975"/>
                <a:gd name="connsiteY98" fmla="*/ 1378204 h 1410656"/>
                <a:gd name="connsiteX99" fmla="*/ 1305436 w 5260975"/>
                <a:gd name="connsiteY99" fmla="*/ 1377339 h 1410656"/>
                <a:gd name="connsiteX100" fmla="*/ 1234481 w 5260975"/>
                <a:gd name="connsiteY100" fmla="*/ 1369178 h 1410656"/>
                <a:gd name="connsiteX101" fmla="*/ 1188106 w 5260975"/>
                <a:gd name="connsiteY101" fmla="*/ 1357560 h 1410656"/>
                <a:gd name="connsiteX102" fmla="*/ 1154790 w 5260975"/>
                <a:gd name="connsiteY102" fmla="*/ 1344406 h 1410656"/>
                <a:gd name="connsiteX103" fmla="*/ 1107069 w 5260975"/>
                <a:gd name="connsiteY103" fmla="*/ 1327219 h 1410656"/>
                <a:gd name="connsiteX104" fmla="*/ 1059158 w 5260975"/>
                <a:gd name="connsiteY104" fmla="*/ 1318290 h 1410656"/>
                <a:gd name="connsiteX105" fmla="*/ 1024496 w 5260975"/>
                <a:gd name="connsiteY105" fmla="*/ 1307056 h 1410656"/>
                <a:gd name="connsiteX106" fmla="*/ 982153 w 5260975"/>
                <a:gd name="connsiteY106" fmla="*/ 1299374 h 1410656"/>
                <a:gd name="connsiteX107" fmla="*/ 946628 w 5260975"/>
                <a:gd name="connsiteY107" fmla="*/ 1299087 h 1410656"/>
                <a:gd name="connsiteX108" fmla="*/ 890939 w 5260975"/>
                <a:gd name="connsiteY108" fmla="*/ 1300431 h 1410656"/>
                <a:gd name="connsiteX109" fmla="*/ 822769 w 5260975"/>
                <a:gd name="connsiteY109" fmla="*/ 1277196 h 1410656"/>
                <a:gd name="connsiteX110" fmla="*/ 795212 w 5260975"/>
                <a:gd name="connsiteY110" fmla="*/ 1272010 h 1410656"/>
                <a:gd name="connsiteX111" fmla="*/ 769288 w 5260975"/>
                <a:gd name="connsiteY111" fmla="*/ 1269610 h 1410656"/>
                <a:gd name="connsiteX112" fmla="*/ 714271 w 5260975"/>
                <a:gd name="connsiteY112" fmla="*/ 1254152 h 1410656"/>
                <a:gd name="connsiteX113" fmla="*/ 691900 w 5260975"/>
                <a:gd name="connsiteY113" fmla="*/ 1249062 h 1410656"/>
                <a:gd name="connsiteX114" fmla="*/ 660598 w 5260975"/>
                <a:gd name="connsiteY114" fmla="*/ 1249159 h 1410656"/>
                <a:gd name="connsiteX115" fmla="*/ 603662 w 5260975"/>
                <a:gd name="connsiteY115" fmla="*/ 1242054 h 1410656"/>
                <a:gd name="connsiteX116" fmla="*/ 546821 w 5260975"/>
                <a:gd name="connsiteY116" fmla="*/ 1221314 h 1410656"/>
                <a:gd name="connsiteX117" fmla="*/ 522721 w 5260975"/>
                <a:gd name="connsiteY117" fmla="*/ 1223330 h 1410656"/>
                <a:gd name="connsiteX118" fmla="*/ 514080 w 5260975"/>
                <a:gd name="connsiteY118" fmla="*/ 1222851 h 1410656"/>
                <a:gd name="connsiteX119" fmla="*/ 436404 w 5260975"/>
                <a:gd name="connsiteY119" fmla="*/ 1211424 h 1410656"/>
                <a:gd name="connsiteX120" fmla="*/ 428626 w 5260975"/>
                <a:gd name="connsiteY120" fmla="*/ 1210177 h 1410656"/>
                <a:gd name="connsiteX121" fmla="*/ 392141 w 5260975"/>
                <a:gd name="connsiteY121" fmla="*/ 1199999 h 1410656"/>
                <a:gd name="connsiteX122" fmla="*/ 300157 w 5260975"/>
                <a:gd name="connsiteY122" fmla="*/ 1193662 h 1410656"/>
                <a:gd name="connsiteX123" fmla="*/ 294493 w 5260975"/>
                <a:gd name="connsiteY123" fmla="*/ 1192894 h 1410656"/>
                <a:gd name="connsiteX124" fmla="*/ 263671 w 5260975"/>
                <a:gd name="connsiteY124" fmla="*/ 1197982 h 1410656"/>
                <a:gd name="connsiteX125" fmla="*/ 248406 w 5260975"/>
                <a:gd name="connsiteY125" fmla="*/ 1205184 h 1410656"/>
                <a:gd name="connsiteX126" fmla="*/ 224594 w 5260975"/>
                <a:gd name="connsiteY126" fmla="*/ 1212673 h 1410656"/>
                <a:gd name="connsiteX127" fmla="*/ 200398 w 5260975"/>
                <a:gd name="connsiteY127" fmla="*/ 1215458 h 1410656"/>
                <a:gd name="connsiteX128" fmla="*/ 159783 w 5260975"/>
                <a:gd name="connsiteY128" fmla="*/ 1204127 h 1410656"/>
                <a:gd name="connsiteX129" fmla="*/ 144997 w 5260975"/>
                <a:gd name="connsiteY129" fmla="*/ 1202975 h 1410656"/>
                <a:gd name="connsiteX130" fmla="*/ 112064 w 5260975"/>
                <a:gd name="connsiteY130" fmla="*/ 1197503 h 1410656"/>
                <a:gd name="connsiteX131" fmla="*/ 83259 w 5260975"/>
                <a:gd name="connsiteY131" fmla="*/ 1197887 h 1410656"/>
                <a:gd name="connsiteX132" fmla="*/ 60120 w 5260975"/>
                <a:gd name="connsiteY132" fmla="*/ 1206624 h 1410656"/>
                <a:gd name="connsiteX133" fmla="*/ 26514 w 5260975"/>
                <a:gd name="connsiteY133" fmla="*/ 1208352 h 1410656"/>
                <a:gd name="connsiteX134" fmla="*/ 4814 w 5260975"/>
                <a:gd name="connsiteY134" fmla="*/ 1202015 h 1410656"/>
                <a:gd name="connsiteX135" fmla="*/ 398 w 5260975"/>
                <a:gd name="connsiteY135" fmla="*/ 1201152 h 1410656"/>
                <a:gd name="connsiteX136" fmla="*/ 0 w 5260975"/>
                <a:gd name="connsiteY136" fmla="*/ 1201150 h 1410656"/>
                <a:gd name="connsiteX137" fmla="*/ 0 w 5260975"/>
                <a:gd name="connsiteY137" fmla="*/ 1004512 h 1410656"/>
                <a:gd name="connsiteX138" fmla="*/ 30355 w 5260975"/>
                <a:gd name="connsiteY138" fmla="*/ 1002784 h 1410656"/>
                <a:gd name="connsiteX139" fmla="*/ 52151 w 5260975"/>
                <a:gd name="connsiteY139" fmla="*/ 997695 h 1410656"/>
                <a:gd name="connsiteX140" fmla="*/ 64248 w 5260975"/>
                <a:gd name="connsiteY140" fmla="*/ 994430 h 1410656"/>
                <a:gd name="connsiteX141" fmla="*/ 126370 w 5260975"/>
                <a:gd name="connsiteY141" fmla="*/ 985405 h 1410656"/>
                <a:gd name="connsiteX142" fmla="*/ 154022 w 5260975"/>
                <a:gd name="connsiteY142" fmla="*/ 975708 h 1410656"/>
                <a:gd name="connsiteX143" fmla="*/ 161512 w 5260975"/>
                <a:gd name="connsiteY143" fmla="*/ 974268 h 1410656"/>
                <a:gd name="connsiteX144" fmla="*/ 202510 w 5260975"/>
                <a:gd name="connsiteY144" fmla="*/ 978300 h 1410656"/>
                <a:gd name="connsiteX145" fmla="*/ 233235 w 5260975"/>
                <a:gd name="connsiteY145" fmla="*/ 993950 h 1410656"/>
                <a:gd name="connsiteX146" fmla="*/ 239188 w 5260975"/>
                <a:gd name="connsiteY146" fmla="*/ 999231 h 1410656"/>
                <a:gd name="connsiteX147" fmla="*/ 324834 w 5260975"/>
                <a:gd name="connsiteY147" fmla="*/ 997407 h 1410656"/>
                <a:gd name="connsiteX148" fmla="*/ 337987 w 5260975"/>
                <a:gd name="connsiteY148" fmla="*/ 995198 h 1410656"/>
                <a:gd name="connsiteX149" fmla="*/ 401550 w 5260975"/>
                <a:gd name="connsiteY149" fmla="*/ 1004416 h 1410656"/>
                <a:gd name="connsiteX150" fmla="*/ 420081 w 5260975"/>
                <a:gd name="connsiteY150" fmla="*/ 1006240 h 1410656"/>
                <a:gd name="connsiteX151" fmla="*/ 486523 w 5260975"/>
                <a:gd name="connsiteY151" fmla="*/ 1014498 h 1410656"/>
                <a:gd name="connsiteX152" fmla="*/ 495932 w 5260975"/>
                <a:gd name="connsiteY152" fmla="*/ 1006817 h 1410656"/>
                <a:gd name="connsiteX153" fmla="*/ 523009 w 5260975"/>
                <a:gd name="connsiteY153" fmla="*/ 987517 h 1410656"/>
                <a:gd name="connsiteX154" fmla="*/ 576393 w 5260975"/>
                <a:gd name="connsiteY154" fmla="*/ 970427 h 1410656"/>
                <a:gd name="connsiteX155" fmla="*/ 590892 w 5260975"/>
                <a:gd name="connsiteY155" fmla="*/ 971387 h 1410656"/>
                <a:gd name="connsiteX156" fmla="*/ 627569 w 5260975"/>
                <a:gd name="connsiteY156" fmla="*/ 999904 h 1410656"/>
                <a:gd name="connsiteX157" fmla="*/ 645429 w 5260975"/>
                <a:gd name="connsiteY157" fmla="*/ 1011329 h 1410656"/>
                <a:gd name="connsiteX158" fmla="*/ 696125 w 5260975"/>
                <a:gd name="connsiteY158" fmla="*/ 1032356 h 1410656"/>
                <a:gd name="connsiteX159" fmla="*/ 700349 w 5260975"/>
                <a:gd name="connsiteY159" fmla="*/ 1036197 h 1410656"/>
                <a:gd name="connsiteX160" fmla="*/ 737795 w 5260975"/>
                <a:gd name="connsiteY160" fmla="*/ 1081804 h 1410656"/>
                <a:gd name="connsiteX161" fmla="*/ 746244 w 5260975"/>
                <a:gd name="connsiteY161" fmla="*/ 1089581 h 1410656"/>
                <a:gd name="connsiteX162" fmla="*/ 756422 w 5260975"/>
                <a:gd name="connsiteY162" fmla="*/ 1101680 h 1410656"/>
                <a:gd name="connsiteX163" fmla="*/ 788202 w 5260975"/>
                <a:gd name="connsiteY163" fmla="*/ 1125108 h 1410656"/>
                <a:gd name="connsiteX164" fmla="*/ 827569 w 5260975"/>
                <a:gd name="connsiteY164" fmla="*/ 1132596 h 1410656"/>
                <a:gd name="connsiteX165" fmla="*/ 875097 w 5260975"/>
                <a:gd name="connsiteY165" fmla="*/ 1144022 h 1410656"/>
                <a:gd name="connsiteX166" fmla="*/ 894972 w 5260975"/>
                <a:gd name="connsiteY166" fmla="*/ 1151704 h 1410656"/>
                <a:gd name="connsiteX167" fmla="*/ 948260 w 5260975"/>
                <a:gd name="connsiteY167" fmla="*/ 1166298 h 1410656"/>
                <a:gd name="connsiteX168" fmla="*/ 986282 w 5260975"/>
                <a:gd name="connsiteY168" fmla="*/ 1178588 h 1410656"/>
                <a:gd name="connsiteX169" fmla="*/ 1041107 w 5260975"/>
                <a:gd name="connsiteY169" fmla="*/ 1185789 h 1410656"/>
                <a:gd name="connsiteX170" fmla="*/ 1067703 w 5260975"/>
                <a:gd name="connsiteY170" fmla="*/ 1186076 h 1410656"/>
                <a:gd name="connsiteX171" fmla="*/ 1116574 w 5260975"/>
                <a:gd name="connsiteY171" fmla="*/ 1222946 h 1410656"/>
                <a:gd name="connsiteX172" fmla="*/ 1155557 w 5260975"/>
                <a:gd name="connsiteY172" fmla="*/ 1247335 h 1410656"/>
                <a:gd name="connsiteX173" fmla="*/ 1196556 w 5260975"/>
                <a:gd name="connsiteY173" fmla="*/ 1235525 h 1410656"/>
                <a:gd name="connsiteX174" fmla="*/ 1207693 w 5260975"/>
                <a:gd name="connsiteY174" fmla="*/ 1224387 h 1410656"/>
                <a:gd name="connsiteX175" fmla="*/ 1274904 w 5260975"/>
                <a:gd name="connsiteY175" fmla="*/ 1213826 h 1410656"/>
                <a:gd name="connsiteX176" fmla="*/ 1370919 w 5260975"/>
                <a:gd name="connsiteY176" fmla="*/ 1213442 h 1410656"/>
                <a:gd name="connsiteX177" fmla="*/ 1530593 w 5260975"/>
                <a:gd name="connsiteY177" fmla="*/ 1189437 h 1410656"/>
                <a:gd name="connsiteX178" fmla="*/ 1558436 w 5260975"/>
                <a:gd name="connsiteY178" fmla="*/ 1178299 h 1410656"/>
                <a:gd name="connsiteX179" fmla="*/ 1589737 w 5260975"/>
                <a:gd name="connsiteY179" fmla="*/ 1175515 h 1410656"/>
                <a:gd name="connsiteX180" fmla="*/ 1601740 w 5260975"/>
                <a:gd name="connsiteY180" fmla="*/ 1182333 h 1410656"/>
                <a:gd name="connsiteX181" fmla="*/ 1654259 w 5260975"/>
                <a:gd name="connsiteY181" fmla="*/ 1192510 h 1410656"/>
                <a:gd name="connsiteX182" fmla="*/ 1664246 w 5260975"/>
                <a:gd name="connsiteY182" fmla="*/ 1192702 h 1410656"/>
                <a:gd name="connsiteX183" fmla="*/ 1698427 w 5260975"/>
                <a:gd name="connsiteY183" fmla="*/ 1188381 h 1410656"/>
                <a:gd name="connsiteX184" fmla="*/ 1730112 w 5260975"/>
                <a:gd name="connsiteY184" fmla="*/ 1185885 h 1410656"/>
                <a:gd name="connsiteX185" fmla="*/ 1809996 w 5260975"/>
                <a:gd name="connsiteY185" fmla="*/ 1194046 h 1410656"/>
                <a:gd name="connsiteX186" fmla="*/ 1871254 w 5260975"/>
                <a:gd name="connsiteY186" fmla="*/ 1192126 h 1410656"/>
                <a:gd name="connsiteX187" fmla="*/ 1899482 w 5260975"/>
                <a:gd name="connsiteY187" fmla="*/ 1194046 h 1410656"/>
                <a:gd name="connsiteX188" fmla="*/ 1915420 w 5260975"/>
                <a:gd name="connsiteY188" fmla="*/ 1196927 h 1410656"/>
                <a:gd name="connsiteX189" fmla="*/ 1951522 w 5260975"/>
                <a:gd name="connsiteY189" fmla="*/ 1216994 h 1410656"/>
                <a:gd name="connsiteX190" fmla="*/ 1971302 w 5260975"/>
                <a:gd name="connsiteY190" fmla="*/ 1221507 h 1410656"/>
                <a:gd name="connsiteX191" fmla="*/ 2030831 w 5260975"/>
                <a:gd name="connsiteY191" fmla="*/ 1221123 h 1410656"/>
                <a:gd name="connsiteX192" fmla="*/ 2120125 w 5260975"/>
                <a:gd name="connsiteY192" fmla="*/ 1190878 h 1410656"/>
                <a:gd name="connsiteX193" fmla="*/ 2129439 w 5260975"/>
                <a:gd name="connsiteY193" fmla="*/ 1186845 h 1410656"/>
                <a:gd name="connsiteX194" fmla="*/ 2174854 w 5260975"/>
                <a:gd name="connsiteY194" fmla="*/ 1181852 h 1410656"/>
                <a:gd name="connsiteX195" fmla="*/ 2205674 w 5260975"/>
                <a:gd name="connsiteY195" fmla="*/ 1188669 h 1410656"/>
                <a:gd name="connsiteX196" fmla="*/ 2247634 w 5260975"/>
                <a:gd name="connsiteY196" fmla="*/ 1202784 h 1410656"/>
                <a:gd name="connsiteX197" fmla="*/ 2285367 w 5260975"/>
                <a:gd name="connsiteY197" fmla="*/ 1214594 h 1410656"/>
                <a:gd name="connsiteX198" fmla="*/ 2312827 w 5260975"/>
                <a:gd name="connsiteY198" fmla="*/ 1227939 h 1410656"/>
                <a:gd name="connsiteX199" fmla="*/ 2375622 w 5260975"/>
                <a:gd name="connsiteY199" fmla="*/ 1237733 h 1410656"/>
                <a:gd name="connsiteX200" fmla="*/ 2382151 w 5260975"/>
                <a:gd name="connsiteY200" fmla="*/ 1239365 h 1410656"/>
                <a:gd name="connsiteX201" fmla="*/ 2429390 w 5260975"/>
                <a:gd name="connsiteY201" fmla="*/ 1227459 h 1410656"/>
                <a:gd name="connsiteX202" fmla="*/ 2486134 w 5260975"/>
                <a:gd name="connsiteY202" fmla="*/ 1215362 h 1410656"/>
                <a:gd name="connsiteX203" fmla="*/ 2506394 w 5260975"/>
                <a:gd name="connsiteY203" fmla="*/ 1219490 h 1410656"/>
                <a:gd name="connsiteX204" fmla="*/ 2534142 w 5260975"/>
                <a:gd name="connsiteY204" fmla="*/ 1225347 h 1410656"/>
                <a:gd name="connsiteX205" fmla="*/ 2559874 w 5260975"/>
                <a:gd name="connsiteY205" fmla="*/ 1222275 h 1410656"/>
                <a:gd name="connsiteX206" fmla="*/ 2575525 w 5260975"/>
                <a:gd name="connsiteY206" fmla="*/ 1221987 h 1410656"/>
                <a:gd name="connsiteX207" fmla="*/ 2646960 w 5260975"/>
                <a:gd name="connsiteY207" fmla="*/ 1257896 h 1410656"/>
                <a:gd name="connsiteX208" fmla="*/ 2665107 w 5260975"/>
                <a:gd name="connsiteY208" fmla="*/ 1260873 h 1410656"/>
                <a:gd name="connsiteX209" fmla="*/ 2675381 w 5260975"/>
                <a:gd name="connsiteY209" fmla="*/ 1265290 h 1410656"/>
                <a:gd name="connsiteX210" fmla="*/ 2737311 w 5260975"/>
                <a:gd name="connsiteY210" fmla="*/ 1309841 h 1410656"/>
                <a:gd name="connsiteX211" fmla="*/ 2763619 w 5260975"/>
                <a:gd name="connsiteY211" fmla="*/ 1318866 h 1410656"/>
                <a:gd name="connsiteX212" fmla="*/ 2792519 w 5260975"/>
                <a:gd name="connsiteY212" fmla="*/ 1317041 h 1410656"/>
                <a:gd name="connsiteX213" fmla="*/ 2809226 w 5260975"/>
                <a:gd name="connsiteY213" fmla="*/ 1313777 h 1410656"/>
                <a:gd name="connsiteX214" fmla="*/ 2850705 w 5260975"/>
                <a:gd name="connsiteY214" fmla="*/ 1285452 h 1410656"/>
                <a:gd name="connsiteX215" fmla="*/ 2874324 w 5260975"/>
                <a:gd name="connsiteY215" fmla="*/ 1286413 h 1410656"/>
                <a:gd name="connsiteX216" fmla="*/ 2911194 w 5260975"/>
                <a:gd name="connsiteY216" fmla="*/ 1305903 h 1410656"/>
                <a:gd name="connsiteX217" fmla="*/ 2978116 w 5260975"/>
                <a:gd name="connsiteY217" fmla="*/ 1314641 h 1410656"/>
                <a:gd name="connsiteX218" fmla="*/ 3012106 w 5260975"/>
                <a:gd name="connsiteY218" fmla="*/ 1287373 h 1410656"/>
                <a:gd name="connsiteX219" fmla="*/ 3029676 w 5260975"/>
                <a:gd name="connsiteY219" fmla="*/ 1261161 h 1410656"/>
                <a:gd name="connsiteX220" fmla="*/ 3080469 w 5260975"/>
                <a:gd name="connsiteY220" fmla="*/ 1230724 h 1410656"/>
                <a:gd name="connsiteX221" fmla="*/ 3092567 w 5260975"/>
                <a:gd name="connsiteY221" fmla="*/ 1242054 h 1410656"/>
                <a:gd name="connsiteX222" fmla="*/ 3129821 w 5260975"/>
                <a:gd name="connsiteY222" fmla="*/ 1246855 h 1410656"/>
                <a:gd name="connsiteX223" fmla="*/ 3170147 w 5260975"/>
                <a:gd name="connsiteY223" fmla="*/ 1246471 h 1410656"/>
                <a:gd name="connsiteX224" fmla="*/ 3240429 w 5260975"/>
                <a:gd name="connsiteY224" fmla="*/ 1251559 h 1410656"/>
                <a:gd name="connsiteX225" fmla="*/ 3287189 w 5260975"/>
                <a:gd name="connsiteY225" fmla="*/ 1222466 h 1410656"/>
                <a:gd name="connsiteX226" fmla="*/ 3305049 w 5260975"/>
                <a:gd name="connsiteY226" fmla="*/ 1210465 h 1410656"/>
                <a:gd name="connsiteX227" fmla="*/ 3321755 w 5260975"/>
                <a:gd name="connsiteY227" fmla="*/ 1202784 h 1410656"/>
                <a:gd name="connsiteX228" fmla="*/ 3341055 w 5260975"/>
                <a:gd name="connsiteY228" fmla="*/ 1198463 h 1410656"/>
                <a:gd name="connsiteX229" fmla="*/ 3387621 w 5260975"/>
                <a:gd name="connsiteY229" fmla="*/ 1182140 h 1410656"/>
                <a:gd name="connsiteX230" fmla="*/ 3413161 w 5260975"/>
                <a:gd name="connsiteY230" fmla="*/ 1166105 h 1410656"/>
                <a:gd name="connsiteX231" fmla="*/ 3470579 w 5260975"/>
                <a:gd name="connsiteY231" fmla="*/ 1150647 h 1410656"/>
                <a:gd name="connsiteX232" fmla="*/ 3509657 w 5260975"/>
                <a:gd name="connsiteY232" fmla="*/ 1136821 h 1410656"/>
                <a:gd name="connsiteX233" fmla="*/ 3550847 w 5260975"/>
                <a:gd name="connsiteY233" fmla="*/ 1113009 h 1410656"/>
                <a:gd name="connsiteX234" fmla="*/ 3556608 w 5260975"/>
                <a:gd name="connsiteY234" fmla="*/ 1109361 h 1410656"/>
                <a:gd name="connsiteX235" fmla="*/ 3570435 w 5260975"/>
                <a:gd name="connsiteY235" fmla="*/ 1093710 h 1410656"/>
                <a:gd name="connsiteX236" fmla="*/ 3590501 w 5260975"/>
                <a:gd name="connsiteY236" fmla="*/ 1039846 h 1410656"/>
                <a:gd name="connsiteX237" fmla="*/ 3596263 w 5260975"/>
                <a:gd name="connsiteY237" fmla="*/ 1028900 h 1410656"/>
                <a:gd name="connsiteX238" fmla="*/ 3648591 w 5260975"/>
                <a:gd name="connsiteY238" fmla="*/ 992030 h 1410656"/>
                <a:gd name="connsiteX239" fmla="*/ 3667986 w 5260975"/>
                <a:gd name="connsiteY239" fmla="*/ 995487 h 1410656"/>
                <a:gd name="connsiteX240" fmla="*/ 3689397 w 5260975"/>
                <a:gd name="connsiteY240" fmla="*/ 1007585 h 1410656"/>
                <a:gd name="connsiteX241" fmla="*/ 3736349 w 5260975"/>
                <a:gd name="connsiteY241" fmla="*/ 1010753 h 1410656"/>
                <a:gd name="connsiteX242" fmla="*/ 3753919 w 5260975"/>
                <a:gd name="connsiteY242" fmla="*/ 1004513 h 1410656"/>
                <a:gd name="connsiteX243" fmla="*/ 3784643 w 5260975"/>
                <a:gd name="connsiteY243" fmla="*/ 987710 h 1410656"/>
                <a:gd name="connsiteX244" fmla="*/ 3808359 w 5260975"/>
                <a:gd name="connsiteY244" fmla="*/ 961689 h 1410656"/>
                <a:gd name="connsiteX245" fmla="*/ 3842829 w 5260975"/>
                <a:gd name="connsiteY245" fmla="*/ 918674 h 1410656"/>
                <a:gd name="connsiteX246" fmla="*/ 3908983 w 5260975"/>
                <a:gd name="connsiteY246" fmla="*/ 902256 h 1410656"/>
                <a:gd name="connsiteX247" fmla="*/ 3934428 w 5260975"/>
                <a:gd name="connsiteY247" fmla="*/ 896783 h 1410656"/>
                <a:gd name="connsiteX248" fmla="*/ 4026987 w 5260975"/>
                <a:gd name="connsiteY248" fmla="*/ 873835 h 1410656"/>
                <a:gd name="connsiteX249" fmla="*/ 4035051 w 5260975"/>
                <a:gd name="connsiteY249" fmla="*/ 873067 h 1410656"/>
                <a:gd name="connsiteX250" fmla="*/ 4099189 w 5260975"/>
                <a:gd name="connsiteY250" fmla="*/ 846664 h 1410656"/>
                <a:gd name="connsiteX251" fmla="*/ 4114647 w 5260975"/>
                <a:gd name="connsiteY251" fmla="*/ 840134 h 1410656"/>
                <a:gd name="connsiteX252" fmla="*/ 4133563 w 5260975"/>
                <a:gd name="connsiteY252" fmla="*/ 823427 h 1410656"/>
                <a:gd name="connsiteX253" fmla="*/ 4151039 w 5260975"/>
                <a:gd name="connsiteY253" fmla="*/ 776284 h 1410656"/>
                <a:gd name="connsiteX254" fmla="*/ 4171489 w 5260975"/>
                <a:gd name="connsiteY254" fmla="*/ 754776 h 1410656"/>
                <a:gd name="connsiteX255" fmla="*/ 4186372 w 5260975"/>
                <a:gd name="connsiteY255" fmla="*/ 741718 h 1410656"/>
                <a:gd name="connsiteX256" fmla="*/ 4199429 w 5260975"/>
                <a:gd name="connsiteY256" fmla="*/ 721940 h 1410656"/>
                <a:gd name="connsiteX257" fmla="*/ 4212487 w 5260975"/>
                <a:gd name="connsiteY257" fmla="*/ 674604 h 1410656"/>
                <a:gd name="connsiteX258" fmla="*/ 4232555 w 5260975"/>
                <a:gd name="connsiteY258" fmla="*/ 632645 h 1410656"/>
                <a:gd name="connsiteX259" fmla="*/ 4268657 w 5260975"/>
                <a:gd name="connsiteY259" fmla="*/ 609410 h 1410656"/>
                <a:gd name="connsiteX260" fmla="*/ 4291028 w 5260975"/>
                <a:gd name="connsiteY260" fmla="*/ 597216 h 1410656"/>
                <a:gd name="connsiteX261" fmla="*/ 4379651 w 5260975"/>
                <a:gd name="connsiteY261" fmla="*/ 609506 h 1410656"/>
                <a:gd name="connsiteX262" fmla="*/ 4440139 w 5260975"/>
                <a:gd name="connsiteY262" fmla="*/ 621507 h 1410656"/>
                <a:gd name="connsiteX263" fmla="*/ 4460015 w 5260975"/>
                <a:gd name="connsiteY263" fmla="*/ 616899 h 1410656"/>
                <a:gd name="connsiteX264" fmla="*/ 4516183 w 5260975"/>
                <a:gd name="connsiteY264" fmla="*/ 577724 h 1410656"/>
                <a:gd name="connsiteX265" fmla="*/ 4571681 w 5260975"/>
                <a:gd name="connsiteY265" fmla="*/ 560250 h 1410656"/>
                <a:gd name="connsiteX266" fmla="*/ 4613447 w 5260975"/>
                <a:gd name="connsiteY266" fmla="*/ 555257 h 1410656"/>
                <a:gd name="connsiteX267" fmla="*/ 4649355 w 5260975"/>
                <a:gd name="connsiteY267" fmla="*/ 551417 h 1410656"/>
                <a:gd name="connsiteX268" fmla="*/ 4692467 w 5260975"/>
                <a:gd name="connsiteY268" fmla="*/ 540663 h 1410656"/>
                <a:gd name="connsiteX269" fmla="*/ 4716855 w 5260975"/>
                <a:gd name="connsiteY269" fmla="*/ 528949 h 1410656"/>
                <a:gd name="connsiteX270" fmla="*/ 4755645 w 5260975"/>
                <a:gd name="connsiteY270" fmla="*/ 512147 h 1410656"/>
                <a:gd name="connsiteX271" fmla="*/ 4795395 w 5260975"/>
                <a:gd name="connsiteY271" fmla="*/ 490351 h 1410656"/>
                <a:gd name="connsiteX272" fmla="*/ 4825928 w 5260975"/>
                <a:gd name="connsiteY272" fmla="*/ 459818 h 1410656"/>
                <a:gd name="connsiteX273" fmla="*/ 4842347 w 5260975"/>
                <a:gd name="connsiteY273" fmla="*/ 434086 h 1410656"/>
                <a:gd name="connsiteX274" fmla="*/ 4890451 w 5260975"/>
                <a:gd name="connsiteY274" fmla="*/ 397216 h 1410656"/>
                <a:gd name="connsiteX275" fmla="*/ 4933945 w 5260975"/>
                <a:gd name="connsiteY275" fmla="*/ 327701 h 1410656"/>
                <a:gd name="connsiteX276" fmla="*/ 4961214 w 5260975"/>
                <a:gd name="connsiteY276" fmla="*/ 298801 h 1410656"/>
                <a:gd name="connsiteX277" fmla="*/ 4976672 w 5260975"/>
                <a:gd name="connsiteY277" fmla="*/ 290639 h 1410656"/>
                <a:gd name="connsiteX278" fmla="*/ 5002979 w 5260975"/>
                <a:gd name="connsiteY278" fmla="*/ 270573 h 1410656"/>
                <a:gd name="connsiteX279" fmla="*/ 5018535 w 5260975"/>
                <a:gd name="connsiteY279" fmla="*/ 255690 h 1410656"/>
                <a:gd name="connsiteX280" fmla="*/ 5061069 w 5260975"/>
                <a:gd name="connsiteY280" fmla="*/ 200961 h 1410656"/>
                <a:gd name="connsiteX281" fmla="*/ 5074127 w 5260975"/>
                <a:gd name="connsiteY281" fmla="*/ 184735 h 1410656"/>
                <a:gd name="connsiteX282" fmla="*/ 5101108 w 5260975"/>
                <a:gd name="connsiteY282" fmla="*/ 156891 h 1410656"/>
                <a:gd name="connsiteX283" fmla="*/ 5112918 w 5260975"/>
                <a:gd name="connsiteY283" fmla="*/ 148441 h 1410656"/>
                <a:gd name="connsiteX284" fmla="*/ 5133753 w 5260975"/>
                <a:gd name="connsiteY284" fmla="*/ 125782 h 1410656"/>
                <a:gd name="connsiteX285" fmla="*/ 5183393 w 5260975"/>
                <a:gd name="connsiteY285" fmla="*/ 66348 h 1410656"/>
                <a:gd name="connsiteX286" fmla="*/ 5204709 w 5260975"/>
                <a:gd name="connsiteY286" fmla="*/ 33030 h 1410656"/>
                <a:gd name="connsiteX287" fmla="*/ 5247243 w 5260975"/>
                <a:gd name="connsiteY287" fmla="*/ 8451 h 1410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Lst>
              <a:rect l="l" t="t" r="r" b="b"/>
              <a:pathLst>
                <a:path w="5260975" h="1410656">
                  <a:moveTo>
                    <a:pt x="5260975" y="0"/>
                  </a:moveTo>
                  <a:lnTo>
                    <a:pt x="5260975" y="221634"/>
                  </a:lnTo>
                  <a:lnTo>
                    <a:pt x="5226503" y="237063"/>
                  </a:lnTo>
                  <a:cubicBezTo>
                    <a:pt x="5219783" y="239848"/>
                    <a:pt x="5212389" y="241384"/>
                    <a:pt x="5206341" y="245128"/>
                  </a:cubicBezTo>
                  <a:cubicBezTo>
                    <a:pt x="5178495" y="262219"/>
                    <a:pt x="5151515" y="280654"/>
                    <a:pt x="5123287" y="297073"/>
                  </a:cubicBezTo>
                  <a:cubicBezTo>
                    <a:pt x="5094195" y="314067"/>
                    <a:pt x="5068175" y="334134"/>
                    <a:pt x="5048107" y="361307"/>
                  </a:cubicBezTo>
                  <a:cubicBezTo>
                    <a:pt x="5029480" y="386559"/>
                    <a:pt x="5011429" y="412194"/>
                    <a:pt x="4992899" y="437542"/>
                  </a:cubicBezTo>
                  <a:cubicBezTo>
                    <a:pt x="4988194" y="443975"/>
                    <a:pt x="4983873" y="451561"/>
                    <a:pt x="4977440" y="455690"/>
                  </a:cubicBezTo>
                  <a:cubicBezTo>
                    <a:pt x="4964094" y="464331"/>
                    <a:pt x="4949499" y="471340"/>
                    <a:pt x="4935193" y="478445"/>
                  </a:cubicBezTo>
                  <a:cubicBezTo>
                    <a:pt x="4922903" y="484494"/>
                    <a:pt x="4909845" y="489006"/>
                    <a:pt x="4897844" y="495535"/>
                  </a:cubicBezTo>
                  <a:cubicBezTo>
                    <a:pt x="4888243" y="500721"/>
                    <a:pt x="4879697" y="507922"/>
                    <a:pt x="4870767" y="514451"/>
                  </a:cubicBezTo>
                  <a:cubicBezTo>
                    <a:pt x="4862990" y="520115"/>
                    <a:pt x="4854445" y="525012"/>
                    <a:pt x="4847916" y="531830"/>
                  </a:cubicBezTo>
                  <a:cubicBezTo>
                    <a:pt x="4831977" y="548344"/>
                    <a:pt x="4815942" y="564571"/>
                    <a:pt x="4796163" y="576765"/>
                  </a:cubicBezTo>
                  <a:cubicBezTo>
                    <a:pt x="4776672" y="588862"/>
                    <a:pt x="4758237" y="602401"/>
                    <a:pt x="4738843" y="614691"/>
                  </a:cubicBezTo>
                  <a:cubicBezTo>
                    <a:pt x="4719831" y="626693"/>
                    <a:pt x="4702645" y="639846"/>
                    <a:pt x="4692755" y="661162"/>
                  </a:cubicBezTo>
                  <a:cubicBezTo>
                    <a:pt x="4688339" y="670571"/>
                    <a:pt x="4682097" y="680845"/>
                    <a:pt x="4673744" y="686318"/>
                  </a:cubicBezTo>
                  <a:cubicBezTo>
                    <a:pt x="4661838" y="694095"/>
                    <a:pt x="4646764" y="696880"/>
                    <a:pt x="4633801" y="703505"/>
                  </a:cubicBezTo>
                  <a:cubicBezTo>
                    <a:pt x="4618535" y="711282"/>
                    <a:pt x="4600869" y="718003"/>
                    <a:pt x="4590499" y="730389"/>
                  </a:cubicBezTo>
                  <a:cubicBezTo>
                    <a:pt x="4581281" y="741431"/>
                    <a:pt x="4571968" y="750072"/>
                    <a:pt x="4559773" y="757081"/>
                  </a:cubicBezTo>
                  <a:cubicBezTo>
                    <a:pt x="4551229" y="761978"/>
                    <a:pt x="4544892" y="770907"/>
                    <a:pt x="4536059" y="774940"/>
                  </a:cubicBezTo>
                  <a:cubicBezTo>
                    <a:pt x="4524441" y="780317"/>
                    <a:pt x="4512727" y="784542"/>
                    <a:pt x="4502549" y="792895"/>
                  </a:cubicBezTo>
                  <a:cubicBezTo>
                    <a:pt x="4491987" y="801536"/>
                    <a:pt x="4479986" y="808353"/>
                    <a:pt x="4468944" y="816419"/>
                  </a:cubicBezTo>
                  <a:cubicBezTo>
                    <a:pt x="4463087" y="820739"/>
                    <a:pt x="4458286" y="826404"/>
                    <a:pt x="4452622" y="830917"/>
                  </a:cubicBezTo>
                  <a:cubicBezTo>
                    <a:pt x="4442252" y="839174"/>
                    <a:pt x="4431690" y="847239"/>
                    <a:pt x="4421032" y="855016"/>
                  </a:cubicBezTo>
                  <a:cubicBezTo>
                    <a:pt x="4410375" y="862794"/>
                    <a:pt x="4400197" y="871819"/>
                    <a:pt x="4388483" y="877484"/>
                  </a:cubicBezTo>
                  <a:cubicBezTo>
                    <a:pt x="4368513" y="887086"/>
                    <a:pt x="4346717" y="892847"/>
                    <a:pt x="4327321" y="903216"/>
                  </a:cubicBezTo>
                  <a:cubicBezTo>
                    <a:pt x="4307639" y="913777"/>
                    <a:pt x="4289107" y="927028"/>
                    <a:pt x="4271633" y="941046"/>
                  </a:cubicBezTo>
                  <a:cubicBezTo>
                    <a:pt x="4257807" y="952088"/>
                    <a:pt x="4244845" y="963034"/>
                    <a:pt x="4227465" y="968698"/>
                  </a:cubicBezTo>
                  <a:cubicBezTo>
                    <a:pt x="4217768" y="971867"/>
                    <a:pt x="4207591" y="978780"/>
                    <a:pt x="4201733" y="986846"/>
                  </a:cubicBezTo>
                  <a:cubicBezTo>
                    <a:pt x="4189059" y="1004416"/>
                    <a:pt x="4172833" y="1016802"/>
                    <a:pt x="4154494" y="1027364"/>
                  </a:cubicBezTo>
                  <a:cubicBezTo>
                    <a:pt x="4130010" y="1041574"/>
                    <a:pt x="4105814" y="1056072"/>
                    <a:pt x="4081234" y="1069994"/>
                  </a:cubicBezTo>
                  <a:cubicBezTo>
                    <a:pt x="4066737" y="1078252"/>
                    <a:pt x="4052335" y="1086989"/>
                    <a:pt x="4036971" y="1093038"/>
                  </a:cubicBezTo>
                  <a:cubicBezTo>
                    <a:pt x="4005575" y="1105520"/>
                    <a:pt x="3973410" y="1116177"/>
                    <a:pt x="3941725" y="1127796"/>
                  </a:cubicBezTo>
                  <a:cubicBezTo>
                    <a:pt x="3931355" y="1131540"/>
                    <a:pt x="3921561" y="1136917"/>
                    <a:pt x="3910999" y="1140182"/>
                  </a:cubicBezTo>
                  <a:cubicBezTo>
                    <a:pt x="3899573" y="1143734"/>
                    <a:pt x="3887285" y="1144790"/>
                    <a:pt x="3875859" y="1148343"/>
                  </a:cubicBezTo>
                  <a:cubicBezTo>
                    <a:pt x="3856847" y="1154199"/>
                    <a:pt x="3838412" y="1161689"/>
                    <a:pt x="3819401" y="1167642"/>
                  </a:cubicBezTo>
                  <a:cubicBezTo>
                    <a:pt x="3782723" y="1179068"/>
                    <a:pt x="3745949" y="1190014"/>
                    <a:pt x="3709176" y="1200863"/>
                  </a:cubicBezTo>
                  <a:cubicBezTo>
                    <a:pt x="3701303" y="1203168"/>
                    <a:pt x="3692757" y="1203456"/>
                    <a:pt x="3684981" y="1205952"/>
                  </a:cubicBezTo>
                  <a:cubicBezTo>
                    <a:pt x="3664337" y="1212673"/>
                    <a:pt x="3643789" y="1219970"/>
                    <a:pt x="3623338" y="1227363"/>
                  </a:cubicBezTo>
                  <a:cubicBezTo>
                    <a:pt x="3610953" y="1231876"/>
                    <a:pt x="3598854" y="1237445"/>
                    <a:pt x="3586373" y="1241765"/>
                  </a:cubicBezTo>
                  <a:cubicBezTo>
                    <a:pt x="3576387" y="1245222"/>
                    <a:pt x="3566113" y="1247910"/>
                    <a:pt x="3555743" y="1250023"/>
                  </a:cubicBezTo>
                  <a:cubicBezTo>
                    <a:pt x="3546814" y="1251848"/>
                    <a:pt x="3537501" y="1251655"/>
                    <a:pt x="3528667" y="1253864"/>
                  </a:cubicBezTo>
                  <a:cubicBezTo>
                    <a:pt x="3504759" y="1259816"/>
                    <a:pt x="3481140" y="1266538"/>
                    <a:pt x="3457424" y="1272874"/>
                  </a:cubicBezTo>
                  <a:cubicBezTo>
                    <a:pt x="3447919" y="1275371"/>
                    <a:pt x="3438221" y="1277196"/>
                    <a:pt x="3429003" y="1280364"/>
                  </a:cubicBezTo>
                  <a:cubicBezTo>
                    <a:pt x="3404327" y="1288717"/>
                    <a:pt x="3380036" y="1298222"/>
                    <a:pt x="3355264" y="1306096"/>
                  </a:cubicBezTo>
                  <a:cubicBezTo>
                    <a:pt x="3334717" y="1312625"/>
                    <a:pt x="3313593" y="1317329"/>
                    <a:pt x="3292757" y="1323090"/>
                  </a:cubicBezTo>
                  <a:cubicBezTo>
                    <a:pt x="3283924" y="1325587"/>
                    <a:pt x="3275475" y="1329140"/>
                    <a:pt x="3266643" y="1331251"/>
                  </a:cubicBezTo>
                  <a:cubicBezTo>
                    <a:pt x="3246863" y="1336053"/>
                    <a:pt x="3226796" y="1340085"/>
                    <a:pt x="3206921" y="1344886"/>
                  </a:cubicBezTo>
                  <a:cubicBezTo>
                    <a:pt x="3195590" y="1347670"/>
                    <a:pt x="3184645" y="1352663"/>
                    <a:pt x="3173123" y="1354488"/>
                  </a:cubicBezTo>
                  <a:cubicBezTo>
                    <a:pt x="3145759" y="1358808"/>
                    <a:pt x="3118203" y="1361880"/>
                    <a:pt x="3090646" y="1365337"/>
                  </a:cubicBezTo>
                  <a:cubicBezTo>
                    <a:pt x="3062227" y="1368889"/>
                    <a:pt x="3033902" y="1372634"/>
                    <a:pt x="3005480" y="1375802"/>
                  </a:cubicBezTo>
                  <a:cubicBezTo>
                    <a:pt x="2989926" y="1377435"/>
                    <a:pt x="2974275" y="1377723"/>
                    <a:pt x="2958721" y="1379259"/>
                  </a:cubicBezTo>
                  <a:cubicBezTo>
                    <a:pt x="2945087" y="1380604"/>
                    <a:pt x="2931549" y="1383100"/>
                    <a:pt x="2917915" y="1384733"/>
                  </a:cubicBezTo>
                  <a:cubicBezTo>
                    <a:pt x="2906105" y="1386076"/>
                    <a:pt x="2894199" y="1386844"/>
                    <a:pt x="2882389" y="1388189"/>
                  </a:cubicBezTo>
                  <a:cubicBezTo>
                    <a:pt x="2863475" y="1390397"/>
                    <a:pt x="2844655" y="1392894"/>
                    <a:pt x="2825837" y="1395198"/>
                  </a:cubicBezTo>
                  <a:cubicBezTo>
                    <a:pt x="2817964" y="1396062"/>
                    <a:pt x="2809706" y="1398462"/>
                    <a:pt x="2802313" y="1397023"/>
                  </a:cubicBezTo>
                  <a:cubicBezTo>
                    <a:pt x="2783686" y="1393373"/>
                    <a:pt x="2765347" y="1394430"/>
                    <a:pt x="2746816" y="1396926"/>
                  </a:cubicBezTo>
                  <a:cubicBezTo>
                    <a:pt x="2740479" y="1397791"/>
                    <a:pt x="2733662" y="1397598"/>
                    <a:pt x="2727517" y="1395966"/>
                  </a:cubicBezTo>
                  <a:cubicBezTo>
                    <a:pt x="2714939" y="1392701"/>
                    <a:pt x="2702745" y="1388092"/>
                    <a:pt x="2690359" y="1384060"/>
                  </a:cubicBezTo>
                  <a:cubicBezTo>
                    <a:pt x="2689014" y="1383580"/>
                    <a:pt x="2687382" y="1383484"/>
                    <a:pt x="2685943" y="1383196"/>
                  </a:cubicBezTo>
                  <a:cubicBezTo>
                    <a:pt x="2677781" y="1381563"/>
                    <a:pt x="2669717" y="1379931"/>
                    <a:pt x="2661554" y="1378491"/>
                  </a:cubicBezTo>
                  <a:cubicBezTo>
                    <a:pt x="2657138" y="1377723"/>
                    <a:pt x="2652625" y="1377627"/>
                    <a:pt x="2648208" y="1376955"/>
                  </a:cubicBezTo>
                  <a:cubicBezTo>
                    <a:pt x="2631118" y="1374266"/>
                    <a:pt x="2612299" y="1378779"/>
                    <a:pt x="2597512" y="1367162"/>
                  </a:cubicBezTo>
                  <a:cubicBezTo>
                    <a:pt x="2587911" y="1359672"/>
                    <a:pt x="2578597" y="1361401"/>
                    <a:pt x="2568324" y="1362553"/>
                  </a:cubicBezTo>
                  <a:cubicBezTo>
                    <a:pt x="2560547" y="1363417"/>
                    <a:pt x="2552577" y="1363128"/>
                    <a:pt x="2544704" y="1363225"/>
                  </a:cubicBezTo>
                  <a:cubicBezTo>
                    <a:pt x="2530878" y="1363512"/>
                    <a:pt x="2517052" y="1363609"/>
                    <a:pt x="2503225" y="1364089"/>
                  </a:cubicBezTo>
                  <a:cubicBezTo>
                    <a:pt x="2498808" y="1364281"/>
                    <a:pt x="2494297" y="1366682"/>
                    <a:pt x="2489975" y="1366298"/>
                  </a:cubicBezTo>
                  <a:cubicBezTo>
                    <a:pt x="2470004" y="1364473"/>
                    <a:pt x="2450033" y="1361592"/>
                    <a:pt x="2430061" y="1359960"/>
                  </a:cubicBezTo>
                  <a:cubicBezTo>
                    <a:pt x="2418732" y="1359001"/>
                    <a:pt x="2407114" y="1360824"/>
                    <a:pt x="2395880" y="1359480"/>
                  </a:cubicBezTo>
                  <a:cubicBezTo>
                    <a:pt x="2382919" y="1357944"/>
                    <a:pt x="2370245" y="1354008"/>
                    <a:pt x="2357378" y="1351607"/>
                  </a:cubicBezTo>
                  <a:cubicBezTo>
                    <a:pt x="2353826" y="1350935"/>
                    <a:pt x="2349889" y="1351799"/>
                    <a:pt x="2346145" y="1351991"/>
                  </a:cubicBezTo>
                  <a:cubicBezTo>
                    <a:pt x="2341920" y="1352183"/>
                    <a:pt x="2337791" y="1352567"/>
                    <a:pt x="2333567" y="1352663"/>
                  </a:cubicBezTo>
                  <a:cubicBezTo>
                    <a:pt x="2320700" y="1352856"/>
                    <a:pt x="2307835" y="1352567"/>
                    <a:pt x="2294968" y="1353240"/>
                  </a:cubicBezTo>
                  <a:cubicBezTo>
                    <a:pt x="2287095" y="1353624"/>
                    <a:pt x="2278839" y="1357560"/>
                    <a:pt x="2271540" y="1356120"/>
                  </a:cubicBezTo>
                  <a:cubicBezTo>
                    <a:pt x="2256659" y="1353335"/>
                    <a:pt x="2241776" y="1359576"/>
                    <a:pt x="2226895" y="1354392"/>
                  </a:cubicBezTo>
                  <a:cubicBezTo>
                    <a:pt x="2222285" y="1352856"/>
                    <a:pt x="2215948" y="1356696"/>
                    <a:pt x="2210379" y="1356888"/>
                  </a:cubicBezTo>
                  <a:cubicBezTo>
                    <a:pt x="2196457" y="1357368"/>
                    <a:pt x="2182535" y="1357272"/>
                    <a:pt x="2168613" y="1357176"/>
                  </a:cubicBezTo>
                  <a:cubicBezTo>
                    <a:pt x="2156131" y="1357080"/>
                    <a:pt x="2143168" y="1358424"/>
                    <a:pt x="2131167" y="1355736"/>
                  </a:cubicBezTo>
                  <a:cubicBezTo>
                    <a:pt x="2118588" y="1352856"/>
                    <a:pt x="2107259" y="1353240"/>
                    <a:pt x="2095065" y="1356504"/>
                  </a:cubicBezTo>
                  <a:cubicBezTo>
                    <a:pt x="2086711" y="1358712"/>
                    <a:pt x="2077878" y="1359001"/>
                    <a:pt x="2069237" y="1359672"/>
                  </a:cubicBezTo>
                  <a:cubicBezTo>
                    <a:pt x="2059924" y="1360440"/>
                    <a:pt x="2049650" y="1358424"/>
                    <a:pt x="2041201" y="1361592"/>
                  </a:cubicBezTo>
                  <a:cubicBezTo>
                    <a:pt x="2016044" y="1371002"/>
                    <a:pt x="1990216" y="1373018"/>
                    <a:pt x="1963909" y="1373018"/>
                  </a:cubicBezTo>
                  <a:cubicBezTo>
                    <a:pt x="1959107" y="1373018"/>
                    <a:pt x="1954210" y="1371675"/>
                    <a:pt x="1949603" y="1370234"/>
                  </a:cubicBezTo>
                  <a:cubicBezTo>
                    <a:pt x="1922717" y="1361592"/>
                    <a:pt x="1895737" y="1362360"/>
                    <a:pt x="1868373" y="1367641"/>
                  </a:cubicBezTo>
                  <a:cubicBezTo>
                    <a:pt x="1862708" y="1368794"/>
                    <a:pt x="1856372" y="1368986"/>
                    <a:pt x="1850707" y="1367834"/>
                  </a:cubicBezTo>
                  <a:cubicBezTo>
                    <a:pt x="1834768" y="1364473"/>
                    <a:pt x="1819309" y="1358904"/>
                    <a:pt x="1803275" y="1356504"/>
                  </a:cubicBezTo>
                  <a:cubicBezTo>
                    <a:pt x="1776775" y="1352567"/>
                    <a:pt x="1753828" y="1365817"/>
                    <a:pt x="1730112" y="1374459"/>
                  </a:cubicBezTo>
                  <a:cubicBezTo>
                    <a:pt x="1707548" y="1382620"/>
                    <a:pt x="1688345" y="1401055"/>
                    <a:pt x="1661652" y="1396926"/>
                  </a:cubicBezTo>
                  <a:cubicBezTo>
                    <a:pt x="1658965" y="1396542"/>
                    <a:pt x="1655988" y="1399134"/>
                    <a:pt x="1653011" y="1399807"/>
                  </a:cubicBezTo>
                  <a:cubicBezTo>
                    <a:pt x="1644850" y="1401631"/>
                    <a:pt x="1636689" y="1403839"/>
                    <a:pt x="1628431" y="1404704"/>
                  </a:cubicBezTo>
                  <a:cubicBezTo>
                    <a:pt x="1618350" y="1405856"/>
                    <a:pt x="1608076" y="1405472"/>
                    <a:pt x="1597995" y="1406432"/>
                  </a:cubicBezTo>
                  <a:cubicBezTo>
                    <a:pt x="1585032" y="1407584"/>
                    <a:pt x="1572263" y="1410656"/>
                    <a:pt x="1559396" y="1410656"/>
                  </a:cubicBezTo>
                  <a:cubicBezTo>
                    <a:pt x="1549026" y="1410656"/>
                    <a:pt x="1538753" y="1407104"/>
                    <a:pt x="1528480" y="1405375"/>
                  </a:cubicBezTo>
                  <a:cubicBezTo>
                    <a:pt x="1513981" y="1402975"/>
                    <a:pt x="1498042" y="1403647"/>
                    <a:pt x="1485272" y="1397502"/>
                  </a:cubicBezTo>
                  <a:cubicBezTo>
                    <a:pt x="1471639" y="1390973"/>
                    <a:pt x="1458676" y="1387997"/>
                    <a:pt x="1444562" y="1390013"/>
                  </a:cubicBezTo>
                  <a:cubicBezTo>
                    <a:pt x="1439857" y="1390685"/>
                    <a:pt x="1433808" y="1394718"/>
                    <a:pt x="1431696" y="1398846"/>
                  </a:cubicBezTo>
                  <a:cubicBezTo>
                    <a:pt x="1426991" y="1408064"/>
                    <a:pt x="1420559" y="1409697"/>
                    <a:pt x="1411821" y="1406527"/>
                  </a:cubicBezTo>
                  <a:cubicBezTo>
                    <a:pt x="1404236" y="1403839"/>
                    <a:pt x="1394922" y="1402495"/>
                    <a:pt x="1389738" y="1397310"/>
                  </a:cubicBezTo>
                  <a:cubicBezTo>
                    <a:pt x="1375047" y="1382620"/>
                    <a:pt x="1356324" y="1382140"/>
                    <a:pt x="1338081" y="1378204"/>
                  </a:cubicBezTo>
                  <a:cubicBezTo>
                    <a:pt x="1326945" y="1375802"/>
                    <a:pt x="1316574" y="1375707"/>
                    <a:pt x="1305436" y="1377339"/>
                  </a:cubicBezTo>
                  <a:cubicBezTo>
                    <a:pt x="1281241" y="1380988"/>
                    <a:pt x="1257717" y="1375802"/>
                    <a:pt x="1234481" y="1369178"/>
                  </a:cubicBezTo>
                  <a:cubicBezTo>
                    <a:pt x="1219118" y="1364761"/>
                    <a:pt x="1203372" y="1362073"/>
                    <a:pt x="1188106" y="1357560"/>
                  </a:cubicBezTo>
                  <a:cubicBezTo>
                    <a:pt x="1176680" y="1354104"/>
                    <a:pt x="1165255" y="1349975"/>
                    <a:pt x="1154790" y="1344406"/>
                  </a:cubicBezTo>
                  <a:cubicBezTo>
                    <a:pt x="1139618" y="1336244"/>
                    <a:pt x="1126369" y="1323954"/>
                    <a:pt x="1107069" y="1327219"/>
                  </a:cubicBezTo>
                  <a:cubicBezTo>
                    <a:pt x="1090074" y="1330099"/>
                    <a:pt x="1074713" y="1324051"/>
                    <a:pt x="1059158" y="1318290"/>
                  </a:cubicBezTo>
                  <a:cubicBezTo>
                    <a:pt x="1047732" y="1314065"/>
                    <a:pt x="1036308" y="1309744"/>
                    <a:pt x="1024496" y="1307056"/>
                  </a:cubicBezTo>
                  <a:cubicBezTo>
                    <a:pt x="1010478" y="1303887"/>
                    <a:pt x="994635" y="1305232"/>
                    <a:pt x="982153" y="1299374"/>
                  </a:cubicBezTo>
                  <a:cubicBezTo>
                    <a:pt x="969095" y="1293229"/>
                    <a:pt x="958246" y="1297358"/>
                    <a:pt x="946628" y="1299087"/>
                  </a:cubicBezTo>
                  <a:cubicBezTo>
                    <a:pt x="928097" y="1301775"/>
                    <a:pt x="909661" y="1306768"/>
                    <a:pt x="890939" y="1300431"/>
                  </a:cubicBezTo>
                  <a:cubicBezTo>
                    <a:pt x="868184" y="1292750"/>
                    <a:pt x="845620" y="1284493"/>
                    <a:pt x="822769" y="1277196"/>
                  </a:cubicBezTo>
                  <a:cubicBezTo>
                    <a:pt x="813934" y="1274410"/>
                    <a:pt x="804431" y="1273258"/>
                    <a:pt x="795212" y="1272010"/>
                  </a:cubicBezTo>
                  <a:cubicBezTo>
                    <a:pt x="786476" y="1270954"/>
                    <a:pt x="776010" y="1273642"/>
                    <a:pt x="769288" y="1269610"/>
                  </a:cubicBezTo>
                  <a:cubicBezTo>
                    <a:pt x="752005" y="1259241"/>
                    <a:pt x="734243" y="1254152"/>
                    <a:pt x="714271" y="1254152"/>
                  </a:cubicBezTo>
                  <a:cubicBezTo>
                    <a:pt x="706781" y="1254152"/>
                    <a:pt x="699484" y="1249831"/>
                    <a:pt x="691900" y="1249062"/>
                  </a:cubicBezTo>
                  <a:cubicBezTo>
                    <a:pt x="681529" y="1248103"/>
                    <a:pt x="669623" y="1245510"/>
                    <a:pt x="660598" y="1249159"/>
                  </a:cubicBezTo>
                  <a:cubicBezTo>
                    <a:pt x="639379" y="1257800"/>
                    <a:pt x="622193" y="1250599"/>
                    <a:pt x="603662" y="1242054"/>
                  </a:cubicBezTo>
                  <a:cubicBezTo>
                    <a:pt x="585418" y="1233604"/>
                    <a:pt x="566215" y="1226884"/>
                    <a:pt x="546821" y="1221314"/>
                  </a:cubicBezTo>
                  <a:cubicBezTo>
                    <a:pt x="539524" y="1219298"/>
                    <a:pt x="530787" y="1222659"/>
                    <a:pt x="522721" y="1223330"/>
                  </a:cubicBezTo>
                  <a:cubicBezTo>
                    <a:pt x="519840" y="1223523"/>
                    <a:pt x="516671" y="1223811"/>
                    <a:pt x="514080" y="1222851"/>
                  </a:cubicBezTo>
                  <a:cubicBezTo>
                    <a:pt x="489020" y="1213633"/>
                    <a:pt x="463575" y="1206624"/>
                    <a:pt x="436404" y="1211424"/>
                  </a:cubicBezTo>
                  <a:cubicBezTo>
                    <a:pt x="433908" y="1211905"/>
                    <a:pt x="431123" y="1210849"/>
                    <a:pt x="428626" y="1210177"/>
                  </a:cubicBezTo>
                  <a:cubicBezTo>
                    <a:pt x="416432" y="1206720"/>
                    <a:pt x="404526" y="1201247"/>
                    <a:pt x="392141" y="1199999"/>
                  </a:cubicBezTo>
                  <a:cubicBezTo>
                    <a:pt x="361608" y="1196927"/>
                    <a:pt x="330884" y="1195678"/>
                    <a:pt x="300157" y="1193662"/>
                  </a:cubicBezTo>
                  <a:cubicBezTo>
                    <a:pt x="298237" y="1193566"/>
                    <a:pt x="296221" y="1193566"/>
                    <a:pt x="294493" y="1192894"/>
                  </a:cubicBezTo>
                  <a:cubicBezTo>
                    <a:pt x="283163" y="1188765"/>
                    <a:pt x="273274" y="1190110"/>
                    <a:pt x="263671" y="1197982"/>
                  </a:cubicBezTo>
                  <a:cubicBezTo>
                    <a:pt x="259447" y="1201439"/>
                    <a:pt x="253686" y="1203263"/>
                    <a:pt x="248406" y="1205184"/>
                  </a:cubicBezTo>
                  <a:cubicBezTo>
                    <a:pt x="240628" y="1208065"/>
                    <a:pt x="232659" y="1210849"/>
                    <a:pt x="224594" y="1212673"/>
                  </a:cubicBezTo>
                  <a:cubicBezTo>
                    <a:pt x="216624" y="1214401"/>
                    <a:pt x="208079" y="1216801"/>
                    <a:pt x="200398" y="1215458"/>
                  </a:cubicBezTo>
                  <a:cubicBezTo>
                    <a:pt x="186572" y="1213057"/>
                    <a:pt x="173417" y="1207681"/>
                    <a:pt x="159783" y="1204127"/>
                  </a:cubicBezTo>
                  <a:cubicBezTo>
                    <a:pt x="155079" y="1202879"/>
                    <a:pt x="149893" y="1203072"/>
                    <a:pt x="144997" y="1202975"/>
                  </a:cubicBezTo>
                  <a:cubicBezTo>
                    <a:pt x="133763" y="1202688"/>
                    <a:pt x="122241" y="1205472"/>
                    <a:pt x="112064" y="1197503"/>
                  </a:cubicBezTo>
                  <a:cubicBezTo>
                    <a:pt x="102655" y="1190014"/>
                    <a:pt x="93148" y="1192221"/>
                    <a:pt x="83259" y="1197887"/>
                  </a:cubicBezTo>
                  <a:cubicBezTo>
                    <a:pt x="76154" y="1201920"/>
                    <a:pt x="68090" y="1205088"/>
                    <a:pt x="60120" y="1206624"/>
                  </a:cubicBezTo>
                  <a:cubicBezTo>
                    <a:pt x="49174" y="1208736"/>
                    <a:pt x="38324" y="1209601"/>
                    <a:pt x="26514" y="1208352"/>
                  </a:cubicBezTo>
                  <a:cubicBezTo>
                    <a:pt x="18161" y="1207488"/>
                    <a:pt x="11343" y="1207104"/>
                    <a:pt x="4814" y="1202015"/>
                  </a:cubicBezTo>
                  <a:cubicBezTo>
                    <a:pt x="3759" y="1201247"/>
                    <a:pt x="1839" y="1201055"/>
                    <a:pt x="398" y="1201152"/>
                  </a:cubicBezTo>
                  <a:lnTo>
                    <a:pt x="0" y="1201150"/>
                  </a:lnTo>
                  <a:lnTo>
                    <a:pt x="0" y="1004512"/>
                  </a:lnTo>
                  <a:lnTo>
                    <a:pt x="30355" y="1002784"/>
                  </a:lnTo>
                  <a:cubicBezTo>
                    <a:pt x="37748" y="1002111"/>
                    <a:pt x="44853" y="999520"/>
                    <a:pt x="52151" y="997695"/>
                  </a:cubicBezTo>
                  <a:cubicBezTo>
                    <a:pt x="56183" y="996639"/>
                    <a:pt x="60504" y="993855"/>
                    <a:pt x="64248" y="994430"/>
                  </a:cubicBezTo>
                  <a:cubicBezTo>
                    <a:pt x="85948" y="997791"/>
                    <a:pt x="105823" y="989534"/>
                    <a:pt x="126370" y="985405"/>
                  </a:cubicBezTo>
                  <a:cubicBezTo>
                    <a:pt x="135876" y="983485"/>
                    <a:pt x="144805" y="978876"/>
                    <a:pt x="154022" y="975708"/>
                  </a:cubicBezTo>
                  <a:cubicBezTo>
                    <a:pt x="156423" y="974843"/>
                    <a:pt x="159111" y="974075"/>
                    <a:pt x="161512" y="974268"/>
                  </a:cubicBezTo>
                  <a:cubicBezTo>
                    <a:pt x="175242" y="975420"/>
                    <a:pt x="188876" y="977052"/>
                    <a:pt x="202510" y="978300"/>
                  </a:cubicBezTo>
                  <a:cubicBezTo>
                    <a:pt x="214896" y="979452"/>
                    <a:pt x="227378" y="979836"/>
                    <a:pt x="233235" y="993950"/>
                  </a:cubicBezTo>
                  <a:cubicBezTo>
                    <a:pt x="234100" y="996159"/>
                    <a:pt x="236979" y="997791"/>
                    <a:pt x="239188" y="999231"/>
                  </a:cubicBezTo>
                  <a:cubicBezTo>
                    <a:pt x="273274" y="1021411"/>
                    <a:pt x="291516" y="1020835"/>
                    <a:pt x="324834" y="997407"/>
                  </a:cubicBezTo>
                  <a:cubicBezTo>
                    <a:pt x="328290" y="995007"/>
                    <a:pt x="335683" y="993278"/>
                    <a:pt x="337987" y="995198"/>
                  </a:cubicBezTo>
                  <a:cubicBezTo>
                    <a:pt x="357575" y="1011137"/>
                    <a:pt x="378986" y="1009409"/>
                    <a:pt x="401550" y="1004416"/>
                  </a:cubicBezTo>
                  <a:cubicBezTo>
                    <a:pt x="407407" y="1003072"/>
                    <a:pt x="415664" y="1003072"/>
                    <a:pt x="420081" y="1006240"/>
                  </a:cubicBezTo>
                  <a:cubicBezTo>
                    <a:pt x="441108" y="1020930"/>
                    <a:pt x="463672" y="1018819"/>
                    <a:pt x="486523" y="1014498"/>
                  </a:cubicBezTo>
                  <a:cubicBezTo>
                    <a:pt x="490075" y="1013826"/>
                    <a:pt x="494397" y="1010177"/>
                    <a:pt x="495932" y="1006817"/>
                  </a:cubicBezTo>
                  <a:cubicBezTo>
                    <a:pt x="501406" y="994911"/>
                    <a:pt x="511680" y="990878"/>
                    <a:pt x="523009" y="987517"/>
                  </a:cubicBezTo>
                  <a:cubicBezTo>
                    <a:pt x="540868" y="982044"/>
                    <a:pt x="558438" y="975611"/>
                    <a:pt x="576393" y="970427"/>
                  </a:cubicBezTo>
                  <a:cubicBezTo>
                    <a:pt x="580811" y="969179"/>
                    <a:pt x="586283" y="969947"/>
                    <a:pt x="590892" y="971387"/>
                  </a:cubicBezTo>
                  <a:cubicBezTo>
                    <a:pt x="606638" y="976284"/>
                    <a:pt x="616624" y="988574"/>
                    <a:pt x="627569" y="999904"/>
                  </a:cubicBezTo>
                  <a:cubicBezTo>
                    <a:pt x="632370" y="1004897"/>
                    <a:pt x="638995" y="1008449"/>
                    <a:pt x="645429" y="1011329"/>
                  </a:cubicBezTo>
                  <a:cubicBezTo>
                    <a:pt x="662135" y="1018723"/>
                    <a:pt x="679226" y="1025348"/>
                    <a:pt x="696125" y="1032356"/>
                  </a:cubicBezTo>
                  <a:cubicBezTo>
                    <a:pt x="697757" y="1033029"/>
                    <a:pt x="699100" y="1034757"/>
                    <a:pt x="700349" y="1036197"/>
                  </a:cubicBezTo>
                  <a:cubicBezTo>
                    <a:pt x="712831" y="1051368"/>
                    <a:pt x="725216" y="1066634"/>
                    <a:pt x="737795" y="1081804"/>
                  </a:cubicBezTo>
                  <a:cubicBezTo>
                    <a:pt x="740195" y="1084684"/>
                    <a:pt x="743652" y="1086797"/>
                    <a:pt x="746244" y="1089581"/>
                  </a:cubicBezTo>
                  <a:cubicBezTo>
                    <a:pt x="749893" y="1093422"/>
                    <a:pt x="754502" y="1097071"/>
                    <a:pt x="756422" y="1101680"/>
                  </a:cubicBezTo>
                  <a:cubicBezTo>
                    <a:pt x="762374" y="1116177"/>
                    <a:pt x="773801" y="1122419"/>
                    <a:pt x="788202" y="1125108"/>
                  </a:cubicBezTo>
                  <a:cubicBezTo>
                    <a:pt x="801357" y="1127603"/>
                    <a:pt x="814511" y="1129716"/>
                    <a:pt x="827569" y="1132596"/>
                  </a:cubicBezTo>
                  <a:cubicBezTo>
                    <a:pt x="843507" y="1136053"/>
                    <a:pt x="859350" y="1139798"/>
                    <a:pt x="875097" y="1144022"/>
                  </a:cubicBezTo>
                  <a:cubicBezTo>
                    <a:pt x="881913" y="1145847"/>
                    <a:pt x="889115" y="1147959"/>
                    <a:pt x="894972" y="1151704"/>
                  </a:cubicBezTo>
                  <a:cubicBezTo>
                    <a:pt x="911390" y="1162073"/>
                    <a:pt x="928961" y="1169082"/>
                    <a:pt x="948260" y="1166298"/>
                  </a:cubicBezTo>
                  <a:cubicBezTo>
                    <a:pt x="963718" y="1164089"/>
                    <a:pt x="976680" y="1169754"/>
                    <a:pt x="986282" y="1178588"/>
                  </a:cubicBezTo>
                  <a:cubicBezTo>
                    <a:pt x="1003757" y="1194623"/>
                    <a:pt x="1022479" y="1190973"/>
                    <a:pt x="1041107" y="1185789"/>
                  </a:cubicBezTo>
                  <a:cubicBezTo>
                    <a:pt x="1050708" y="1183101"/>
                    <a:pt x="1058581" y="1183485"/>
                    <a:pt x="1067703" y="1186076"/>
                  </a:cubicBezTo>
                  <a:cubicBezTo>
                    <a:pt x="1088826" y="1192126"/>
                    <a:pt x="1102941" y="1208544"/>
                    <a:pt x="1116574" y="1222946"/>
                  </a:cubicBezTo>
                  <a:cubicBezTo>
                    <a:pt x="1128193" y="1235236"/>
                    <a:pt x="1141251" y="1242149"/>
                    <a:pt x="1155557" y="1247335"/>
                  </a:cubicBezTo>
                  <a:cubicBezTo>
                    <a:pt x="1173608" y="1253959"/>
                    <a:pt x="1187914" y="1251464"/>
                    <a:pt x="1196556" y="1235525"/>
                  </a:cubicBezTo>
                  <a:cubicBezTo>
                    <a:pt x="1198956" y="1231012"/>
                    <a:pt x="1203180" y="1225730"/>
                    <a:pt x="1207693" y="1224387"/>
                  </a:cubicBezTo>
                  <a:cubicBezTo>
                    <a:pt x="1229488" y="1217666"/>
                    <a:pt x="1251572" y="1207872"/>
                    <a:pt x="1274904" y="1213826"/>
                  </a:cubicBezTo>
                  <a:cubicBezTo>
                    <a:pt x="1307165" y="1221987"/>
                    <a:pt x="1338658" y="1221507"/>
                    <a:pt x="1370919" y="1213442"/>
                  </a:cubicBezTo>
                  <a:cubicBezTo>
                    <a:pt x="1423247" y="1200383"/>
                    <a:pt x="1475575" y="1186557"/>
                    <a:pt x="1530593" y="1189437"/>
                  </a:cubicBezTo>
                  <a:cubicBezTo>
                    <a:pt x="1539713" y="1189917"/>
                    <a:pt x="1550563" y="1184060"/>
                    <a:pt x="1558436" y="1178299"/>
                  </a:cubicBezTo>
                  <a:cubicBezTo>
                    <a:pt x="1573511" y="1167354"/>
                    <a:pt x="1572838" y="1166489"/>
                    <a:pt x="1589737" y="1175515"/>
                  </a:cubicBezTo>
                  <a:cubicBezTo>
                    <a:pt x="1593770" y="1177724"/>
                    <a:pt x="1598763" y="1179068"/>
                    <a:pt x="1601740" y="1182333"/>
                  </a:cubicBezTo>
                  <a:cubicBezTo>
                    <a:pt x="1616909" y="1198943"/>
                    <a:pt x="1635633" y="1194910"/>
                    <a:pt x="1654259" y="1192510"/>
                  </a:cubicBezTo>
                  <a:cubicBezTo>
                    <a:pt x="1657524" y="1192030"/>
                    <a:pt x="1661460" y="1191358"/>
                    <a:pt x="1664246" y="1192702"/>
                  </a:cubicBezTo>
                  <a:cubicBezTo>
                    <a:pt x="1676823" y="1198750"/>
                    <a:pt x="1687481" y="1196639"/>
                    <a:pt x="1698427" y="1188381"/>
                  </a:cubicBezTo>
                  <a:cubicBezTo>
                    <a:pt x="1707932" y="1181276"/>
                    <a:pt x="1718878" y="1177052"/>
                    <a:pt x="1730112" y="1185885"/>
                  </a:cubicBezTo>
                  <a:cubicBezTo>
                    <a:pt x="1755076" y="1205472"/>
                    <a:pt x="1781767" y="1206432"/>
                    <a:pt x="1809996" y="1194046"/>
                  </a:cubicBezTo>
                  <a:cubicBezTo>
                    <a:pt x="1830159" y="1185213"/>
                    <a:pt x="1850034" y="1183196"/>
                    <a:pt x="1871254" y="1192126"/>
                  </a:cubicBezTo>
                  <a:cubicBezTo>
                    <a:pt x="1879415" y="1195582"/>
                    <a:pt x="1889977" y="1193278"/>
                    <a:pt x="1899482" y="1194046"/>
                  </a:cubicBezTo>
                  <a:cubicBezTo>
                    <a:pt x="1904859" y="1194430"/>
                    <a:pt x="1910813" y="1194526"/>
                    <a:pt x="1915420" y="1196927"/>
                  </a:cubicBezTo>
                  <a:cubicBezTo>
                    <a:pt x="1927711" y="1203072"/>
                    <a:pt x="1939136" y="1210945"/>
                    <a:pt x="1951522" y="1216994"/>
                  </a:cubicBezTo>
                  <a:cubicBezTo>
                    <a:pt x="1957475" y="1219874"/>
                    <a:pt x="1964580" y="1221410"/>
                    <a:pt x="1971302" y="1221507"/>
                  </a:cubicBezTo>
                  <a:cubicBezTo>
                    <a:pt x="1991177" y="1221987"/>
                    <a:pt x="2011052" y="1221987"/>
                    <a:pt x="2030831" y="1221123"/>
                  </a:cubicBezTo>
                  <a:cubicBezTo>
                    <a:pt x="2063476" y="1219778"/>
                    <a:pt x="2096601" y="1219490"/>
                    <a:pt x="2120125" y="1190878"/>
                  </a:cubicBezTo>
                  <a:cubicBezTo>
                    <a:pt x="2122046" y="1188573"/>
                    <a:pt x="2126174" y="1187229"/>
                    <a:pt x="2129439" y="1186845"/>
                  </a:cubicBezTo>
                  <a:cubicBezTo>
                    <a:pt x="2144513" y="1185021"/>
                    <a:pt x="2159971" y="1184828"/>
                    <a:pt x="2174854" y="1181852"/>
                  </a:cubicBezTo>
                  <a:cubicBezTo>
                    <a:pt x="2186760" y="1179452"/>
                    <a:pt x="2196650" y="1180220"/>
                    <a:pt x="2205674" y="1188669"/>
                  </a:cubicBezTo>
                  <a:cubicBezTo>
                    <a:pt x="2217485" y="1199807"/>
                    <a:pt x="2231887" y="1206336"/>
                    <a:pt x="2247634" y="1202784"/>
                  </a:cubicBezTo>
                  <a:cubicBezTo>
                    <a:pt x="2263379" y="1199327"/>
                    <a:pt x="2273749" y="1206816"/>
                    <a:pt x="2285367" y="1214594"/>
                  </a:cubicBezTo>
                  <a:cubicBezTo>
                    <a:pt x="2293817" y="1220258"/>
                    <a:pt x="2303418" y="1227363"/>
                    <a:pt x="2312827" y="1227939"/>
                  </a:cubicBezTo>
                  <a:cubicBezTo>
                    <a:pt x="2334143" y="1229187"/>
                    <a:pt x="2352482" y="1248967"/>
                    <a:pt x="2375622" y="1237733"/>
                  </a:cubicBezTo>
                  <a:cubicBezTo>
                    <a:pt x="2377158" y="1236965"/>
                    <a:pt x="2379942" y="1238885"/>
                    <a:pt x="2382151" y="1239365"/>
                  </a:cubicBezTo>
                  <a:cubicBezTo>
                    <a:pt x="2399817" y="1243014"/>
                    <a:pt x="2416428" y="1239461"/>
                    <a:pt x="2429390" y="1227459"/>
                  </a:cubicBezTo>
                  <a:cubicBezTo>
                    <a:pt x="2446385" y="1211809"/>
                    <a:pt x="2465203" y="1210272"/>
                    <a:pt x="2486134" y="1215362"/>
                  </a:cubicBezTo>
                  <a:cubicBezTo>
                    <a:pt x="2492856" y="1216994"/>
                    <a:pt x="2499577" y="1218146"/>
                    <a:pt x="2506394" y="1219490"/>
                  </a:cubicBezTo>
                  <a:cubicBezTo>
                    <a:pt x="2515611" y="1221410"/>
                    <a:pt x="2524925" y="1223427"/>
                    <a:pt x="2534142" y="1225347"/>
                  </a:cubicBezTo>
                  <a:cubicBezTo>
                    <a:pt x="2543072" y="1227268"/>
                    <a:pt x="2552962" y="1230532"/>
                    <a:pt x="2559874" y="1222275"/>
                  </a:cubicBezTo>
                  <a:cubicBezTo>
                    <a:pt x="2565827" y="1215169"/>
                    <a:pt x="2570052" y="1215842"/>
                    <a:pt x="2575525" y="1221987"/>
                  </a:cubicBezTo>
                  <a:cubicBezTo>
                    <a:pt x="2594536" y="1243494"/>
                    <a:pt x="2617580" y="1256936"/>
                    <a:pt x="2646960" y="1257896"/>
                  </a:cubicBezTo>
                  <a:cubicBezTo>
                    <a:pt x="2653009" y="1258088"/>
                    <a:pt x="2659154" y="1259432"/>
                    <a:pt x="2665107" y="1260873"/>
                  </a:cubicBezTo>
                  <a:cubicBezTo>
                    <a:pt x="2668756" y="1261736"/>
                    <a:pt x="2673173" y="1262697"/>
                    <a:pt x="2675381" y="1265290"/>
                  </a:cubicBezTo>
                  <a:cubicBezTo>
                    <a:pt x="2692567" y="1285068"/>
                    <a:pt x="2713979" y="1298799"/>
                    <a:pt x="2737311" y="1309841"/>
                  </a:cubicBezTo>
                  <a:cubicBezTo>
                    <a:pt x="2745664" y="1313777"/>
                    <a:pt x="2754594" y="1317713"/>
                    <a:pt x="2763619" y="1318866"/>
                  </a:cubicBezTo>
                  <a:cubicBezTo>
                    <a:pt x="2773028" y="1320018"/>
                    <a:pt x="2782917" y="1318098"/>
                    <a:pt x="2792519" y="1317041"/>
                  </a:cubicBezTo>
                  <a:cubicBezTo>
                    <a:pt x="2798184" y="1316466"/>
                    <a:pt x="2804713" y="1316561"/>
                    <a:pt x="2809226" y="1313777"/>
                  </a:cubicBezTo>
                  <a:cubicBezTo>
                    <a:pt x="2823532" y="1305039"/>
                    <a:pt x="2837358" y="1295631"/>
                    <a:pt x="2850705" y="1285452"/>
                  </a:cubicBezTo>
                  <a:cubicBezTo>
                    <a:pt x="2862131" y="1276715"/>
                    <a:pt x="2864435" y="1275467"/>
                    <a:pt x="2874324" y="1286413"/>
                  </a:cubicBezTo>
                  <a:cubicBezTo>
                    <a:pt x="2884502" y="1297647"/>
                    <a:pt x="2897176" y="1303503"/>
                    <a:pt x="2911194" y="1305903"/>
                  </a:cubicBezTo>
                  <a:cubicBezTo>
                    <a:pt x="2933373" y="1309648"/>
                    <a:pt x="2955745" y="1312816"/>
                    <a:pt x="2978116" y="1314641"/>
                  </a:cubicBezTo>
                  <a:cubicBezTo>
                    <a:pt x="2998375" y="1316273"/>
                    <a:pt x="3008073" y="1307440"/>
                    <a:pt x="3012106" y="1287373"/>
                  </a:cubicBezTo>
                  <a:cubicBezTo>
                    <a:pt x="3014410" y="1276235"/>
                    <a:pt x="3017387" y="1264137"/>
                    <a:pt x="3029676" y="1261161"/>
                  </a:cubicBezTo>
                  <a:cubicBezTo>
                    <a:pt x="3049744" y="1256360"/>
                    <a:pt x="3070579" y="1254248"/>
                    <a:pt x="3080469" y="1230724"/>
                  </a:cubicBezTo>
                  <a:cubicBezTo>
                    <a:pt x="3085941" y="1235909"/>
                    <a:pt x="3089302" y="1238981"/>
                    <a:pt x="3092567" y="1242054"/>
                  </a:cubicBezTo>
                  <a:cubicBezTo>
                    <a:pt x="3101592" y="1250599"/>
                    <a:pt x="3120314" y="1254248"/>
                    <a:pt x="3129821" y="1246855"/>
                  </a:cubicBezTo>
                  <a:cubicBezTo>
                    <a:pt x="3143839" y="1236101"/>
                    <a:pt x="3156705" y="1238117"/>
                    <a:pt x="3170147" y="1246471"/>
                  </a:cubicBezTo>
                  <a:cubicBezTo>
                    <a:pt x="3192615" y="1260297"/>
                    <a:pt x="3217674" y="1257128"/>
                    <a:pt x="3240429" y="1251559"/>
                  </a:cubicBezTo>
                  <a:cubicBezTo>
                    <a:pt x="3257617" y="1247430"/>
                    <a:pt x="3275956" y="1239845"/>
                    <a:pt x="3287189" y="1222466"/>
                  </a:cubicBezTo>
                  <a:cubicBezTo>
                    <a:pt x="3290741" y="1216898"/>
                    <a:pt x="3298711" y="1214113"/>
                    <a:pt x="3305049" y="1210465"/>
                  </a:cubicBezTo>
                  <a:cubicBezTo>
                    <a:pt x="3310329" y="1207488"/>
                    <a:pt x="3315898" y="1204704"/>
                    <a:pt x="3321755" y="1202784"/>
                  </a:cubicBezTo>
                  <a:cubicBezTo>
                    <a:pt x="3327995" y="1200671"/>
                    <a:pt x="3334909" y="1197598"/>
                    <a:pt x="3341055" y="1198463"/>
                  </a:cubicBezTo>
                  <a:cubicBezTo>
                    <a:pt x="3359681" y="1200959"/>
                    <a:pt x="3374467" y="1196062"/>
                    <a:pt x="3387621" y="1182140"/>
                  </a:cubicBezTo>
                  <a:cubicBezTo>
                    <a:pt x="3394439" y="1174939"/>
                    <a:pt x="3404520" y="1166202"/>
                    <a:pt x="3413161" y="1166105"/>
                  </a:cubicBezTo>
                  <a:cubicBezTo>
                    <a:pt x="3434189" y="1165818"/>
                    <a:pt x="3451663" y="1158905"/>
                    <a:pt x="3470579" y="1150647"/>
                  </a:cubicBezTo>
                  <a:cubicBezTo>
                    <a:pt x="3482772" y="1145366"/>
                    <a:pt x="3496598" y="1141718"/>
                    <a:pt x="3509657" y="1136821"/>
                  </a:cubicBezTo>
                  <a:cubicBezTo>
                    <a:pt x="3524923" y="1131060"/>
                    <a:pt x="3541534" y="1128948"/>
                    <a:pt x="3550847" y="1113009"/>
                  </a:cubicBezTo>
                  <a:cubicBezTo>
                    <a:pt x="3551903" y="1111281"/>
                    <a:pt x="3555072" y="1110993"/>
                    <a:pt x="3556608" y="1109361"/>
                  </a:cubicBezTo>
                  <a:cubicBezTo>
                    <a:pt x="3561505" y="1104368"/>
                    <a:pt x="3567842" y="1099760"/>
                    <a:pt x="3570435" y="1093710"/>
                  </a:cubicBezTo>
                  <a:cubicBezTo>
                    <a:pt x="3577923" y="1076044"/>
                    <a:pt x="3583780" y="1057800"/>
                    <a:pt x="3590501" y="1039846"/>
                  </a:cubicBezTo>
                  <a:cubicBezTo>
                    <a:pt x="3591942" y="1036005"/>
                    <a:pt x="3593285" y="1031108"/>
                    <a:pt x="3596263" y="1028900"/>
                  </a:cubicBezTo>
                  <a:cubicBezTo>
                    <a:pt x="3613449" y="1016226"/>
                    <a:pt x="3630925" y="1004032"/>
                    <a:pt x="3648591" y="992030"/>
                  </a:cubicBezTo>
                  <a:cubicBezTo>
                    <a:pt x="3655696" y="987229"/>
                    <a:pt x="3661649" y="989918"/>
                    <a:pt x="3667986" y="995487"/>
                  </a:cubicBezTo>
                  <a:cubicBezTo>
                    <a:pt x="3674131" y="1000768"/>
                    <a:pt x="3681717" y="1006240"/>
                    <a:pt x="3689397" y="1007585"/>
                  </a:cubicBezTo>
                  <a:cubicBezTo>
                    <a:pt x="3704760" y="1010177"/>
                    <a:pt x="3720698" y="1010753"/>
                    <a:pt x="3736349" y="1010753"/>
                  </a:cubicBezTo>
                  <a:cubicBezTo>
                    <a:pt x="3742205" y="1010753"/>
                    <a:pt x="3748446" y="1007297"/>
                    <a:pt x="3753919" y="1004513"/>
                  </a:cubicBezTo>
                  <a:cubicBezTo>
                    <a:pt x="3764289" y="999231"/>
                    <a:pt x="3773890" y="992126"/>
                    <a:pt x="3784643" y="987710"/>
                  </a:cubicBezTo>
                  <a:cubicBezTo>
                    <a:pt x="3797126" y="982621"/>
                    <a:pt x="3804615" y="974459"/>
                    <a:pt x="3808359" y="961689"/>
                  </a:cubicBezTo>
                  <a:cubicBezTo>
                    <a:pt x="3813929" y="942679"/>
                    <a:pt x="3827179" y="929428"/>
                    <a:pt x="3842829" y="918674"/>
                  </a:cubicBezTo>
                  <a:cubicBezTo>
                    <a:pt x="3862705" y="904944"/>
                    <a:pt x="3886421" y="905616"/>
                    <a:pt x="3908983" y="902256"/>
                  </a:cubicBezTo>
                  <a:cubicBezTo>
                    <a:pt x="3917625" y="901008"/>
                    <a:pt x="3926555" y="899951"/>
                    <a:pt x="3934428" y="896783"/>
                  </a:cubicBezTo>
                  <a:cubicBezTo>
                    <a:pt x="3964288" y="884877"/>
                    <a:pt x="3994149" y="873548"/>
                    <a:pt x="4026987" y="873835"/>
                  </a:cubicBezTo>
                  <a:cubicBezTo>
                    <a:pt x="4029674" y="873835"/>
                    <a:pt x="4032363" y="873548"/>
                    <a:pt x="4035051" y="873067"/>
                  </a:cubicBezTo>
                  <a:cubicBezTo>
                    <a:pt x="4058383" y="869131"/>
                    <a:pt x="4082483" y="867594"/>
                    <a:pt x="4099189" y="846664"/>
                  </a:cubicBezTo>
                  <a:cubicBezTo>
                    <a:pt x="4102261" y="842823"/>
                    <a:pt x="4109271" y="841671"/>
                    <a:pt x="4114647" y="840134"/>
                  </a:cubicBezTo>
                  <a:cubicBezTo>
                    <a:pt x="4123961" y="837638"/>
                    <a:pt x="4130203" y="832549"/>
                    <a:pt x="4133563" y="823427"/>
                  </a:cubicBezTo>
                  <a:cubicBezTo>
                    <a:pt x="4139229" y="807681"/>
                    <a:pt x="4145949" y="792223"/>
                    <a:pt x="4151039" y="776284"/>
                  </a:cubicBezTo>
                  <a:cubicBezTo>
                    <a:pt x="4154591" y="765338"/>
                    <a:pt x="4161215" y="759289"/>
                    <a:pt x="4171489" y="754776"/>
                  </a:cubicBezTo>
                  <a:cubicBezTo>
                    <a:pt x="4177251" y="752280"/>
                    <a:pt x="4182243" y="746808"/>
                    <a:pt x="4186372" y="741718"/>
                  </a:cubicBezTo>
                  <a:cubicBezTo>
                    <a:pt x="4191365" y="735573"/>
                    <a:pt x="4193957" y="727412"/>
                    <a:pt x="4199429" y="721940"/>
                  </a:cubicBezTo>
                  <a:cubicBezTo>
                    <a:pt x="4212775" y="708305"/>
                    <a:pt x="4216905" y="693231"/>
                    <a:pt x="4212487" y="674604"/>
                  </a:cubicBezTo>
                  <a:cubicBezTo>
                    <a:pt x="4208551" y="658090"/>
                    <a:pt x="4218921" y="636006"/>
                    <a:pt x="4232555" y="632645"/>
                  </a:cubicBezTo>
                  <a:cubicBezTo>
                    <a:pt x="4247629" y="628900"/>
                    <a:pt x="4257999" y="619684"/>
                    <a:pt x="4268657" y="609410"/>
                  </a:cubicBezTo>
                  <a:cubicBezTo>
                    <a:pt x="4274609" y="603649"/>
                    <a:pt x="4282963" y="598656"/>
                    <a:pt x="4291028" y="597216"/>
                  </a:cubicBezTo>
                  <a:cubicBezTo>
                    <a:pt x="4321657" y="591647"/>
                    <a:pt x="4350557" y="598464"/>
                    <a:pt x="4379651" y="609506"/>
                  </a:cubicBezTo>
                  <a:cubicBezTo>
                    <a:pt x="4398661" y="616707"/>
                    <a:pt x="4419784" y="618627"/>
                    <a:pt x="4440139" y="621507"/>
                  </a:cubicBezTo>
                  <a:cubicBezTo>
                    <a:pt x="4446477" y="622371"/>
                    <a:pt x="4454542" y="620452"/>
                    <a:pt x="4460015" y="616899"/>
                  </a:cubicBezTo>
                  <a:cubicBezTo>
                    <a:pt x="4479218" y="604609"/>
                    <a:pt x="4498325" y="591935"/>
                    <a:pt x="4516183" y="577724"/>
                  </a:cubicBezTo>
                  <a:cubicBezTo>
                    <a:pt x="4532795" y="564379"/>
                    <a:pt x="4551517" y="558810"/>
                    <a:pt x="4571681" y="560250"/>
                  </a:cubicBezTo>
                  <a:cubicBezTo>
                    <a:pt x="4586371" y="561306"/>
                    <a:pt x="4599621" y="558905"/>
                    <a:pt x="4613447" y="555257"/>
                  </a:cubicBezTo>
                  <a:cubicBezTo>
                    <a:pt x="4624969" y="552185"/>
                    <a:pt x="4637643" y="550072"/>
                    <a:pt x="4649355" y="551417"/>
                  </a:cubicBezTo>
                  <a:cubicBezTo>
                    <a:pt x="4665775" y="553337"/>
                    <a:pt x="4679313" y="550553"/>
                    <a:pt x="4692467" y="540663"/>
                  </a:cubicBezTo>
                  <a:cubicBezTo>
                    <a:pt x="4699476" y="535382"/>
                    <a:pt x="4708502" y="532598"/>
                    <a:pt x="4716855" y="528949"/>
                  </a:cubicBezTo>
                  <a:cubicBezTo>
                    <a:pt x="4729721" y="523284"/>
                    <a:pt x="4743067" y="518483"/>
                    <a:pt x="4755645" y="512147"/>
                  </a:cubicBezTo>
                  <a:cubicBezTo>
                    <a:pt x="4769183" y="505425"/>
                    <a:pt x="4781569" y="496112"/>
                    <a:pt x="4795395" y="490351"/>
                  </a:cubicBezTo>
                  <a:cubicBezTo>
                    <a:pt x="4810278" y="484110"/>
                    <a:pt x="4819879" y="474605"/>
                    <a:pt x="4825928" y="459818"/>
                  </a:cubicBezTo>
                  <a:cubicBezTo>
                    <a:pt x="4829769" y="450504"/>
                    <a:pt x="4835049" y="440615"/>
                    <a:pt x="4842347" y="434086"/>
                  </a:cubicBezTo>
                  <a:cubicBezTo>
                    <a:pt x="4857422" y="420740"/>
                    <a:pt x="4875087" y="410370"/>
                    <a:pt x="4890451" y="397216"/>
                  </a:cubicBezTo>
                  <a:cubicBezTo>
                    <a:pt x="4912054" y="378781"/>
                    <a:pt x="4932025" y="359194"/>
                    <a:pt x="4933945" y="327701"/>
                  </a:cubicBezTo>
                  <a:cubicBezTo>
                    <a:pt x="4935001" y="310322"/>
                    <a:pt x="4944219" y="302929"/>
                    <a:pt x="4961214" y="298801"/>
                  </a:cubicBezTo>
                  <a:cubicBezTo>
                    <a:pt x="4966878" y="297457"/>
                    <a:pt x="4974945" y="294864"/>
                    <a:pt x="4976672" y="290639"/>
                  </a:cubicBezTo>
                  <a:cubicBezTo>
                    <a:pt x="4981857" y="278061"/>
                    <a:pt x="4992610" y="275565"/>
                    <a:pt x="5002979" y="270573"/>
                  </a:cubicBezTo>
                  <a:cubicBezTo>
                    <a:pt x="5009221" y="267596"/>
                    <a:pt x="5016903" y="261739"/>
                    <a:pt x="5018535" y="255690"/>
                  </a:cubicBezTo>
                  <a:cubicBezTo>
                    <a:pt x="5025255" y="231206"/>
                    <a:pt x="5043690" y="216804"/>
                    <a:pt x="5061069" y="200961"/>
                  </a:cubicBezTo>
                  <a:cubicBezTo>
                    <a:pt x="5066158" y="196256"/>
                    <a:pt x="5071631" y="190879"/>
                    <a:pt x="5074127" y="184735"/>
                  </a:cubicBezTo>
                  <a:cubicBezTo>
                    <a:pt x="5079409" y="171484"/>
                    <a:pt x="5087281" y="161882"/>
                    <a:pt x="5101108" y="156891"/>
                  </a:cubicBezTo>
                  <a:cubicBezTo>
                    <a:pt x="5105524" y="155354"/>
                    <a:pt x="5109557" y="151801"/>
                    <a:pt x="5112918" y="148441"/>
                  </a:cubicBezTo>
                  <a:cubicBezTo>
                    <a:pt x="5120119" y="141144"/>
                    <a:pt x="5126167" y="132598"/>
                    <a:pt x="5133753" y="125782"/>
                  </a:cubicBezTo>
                  <a:cubicBezTo>
                    <a:pt x="5153051" y="108211"/>
                    <a:pt x="5172159" y="90928"/>
                    <a:pt x="5183393" y="66348"/>
                  </a:cubicBezTo>
                  <a:cubicBezTo>
                    <a:pt x="5188865" y="54346"/>
                    <a:pt x="5195107" y="41288"/>
                    <a:pt x="5204709" y="33030"/>
                  </a:cubicBezTo>
                  <a:cubicBezTo>
                    <a:pt x="5216903" y="22565"/>
                    <a:pt x="5232937" y="16612"/>
                    <a:pt x="5247243" y="8451"/>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5547" name="Freeform: Shape 65546">
              <a:extLst>
                <a:ext uri="{FF2B5EF4-FFF2-40B4-BE49-F238E27FC236}">
                  <a16:creationId xmlns:a16="http://schemas.microsoft.com/office/drawing/2014/main" id="{E4D1EC16-E672-4366-A091-73675BE5485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96000" y="4138312"/>
              <a:ext cx="5260975" cy="1410656"/>
            </a:xfrm>
            <a:custGeom>
              <a:avLst/>
              <a:gdLst>
                <a:gd name="connsiteX0" fmla="*/ 5260975 w 5260975"/>
                <a:gd name="connsiteY0" fmla="*/ 0 h 1410656"/>
                <a:gd name="connsiteX1" fmla="*/ 5260975 w 5260975"/>
                <a:gd name="connsiteY1" fmla="*/ 221634 h 1410656"/>
                <a:gd name="connsiteX2" fmla="*/ 5226503 w 5260975"/>
                <a:gd name="connsiteY2" fmla="*/ 237063 h 1410656"/>
                <a:gd name="connsiteX3" fmla="*/ 5206341 w 5260975"/>
                <a:gd name="connsiteY3" fmla="*/ 245128 h 1410656"/>
                <a:gd name="connsiteX4" fmla="*/ 5123287 w 5260975"/>
                <a:gd name="connsiteY4" fmla="*/ 297073 h 1410656"/>
                <a:gd name="connsiteX5" fmla="*/ 5048107 w 5260975"/>
                <a:gd name="connsiteY5" fmla="*/ 361307 h 1410656"/>
                <a:gd name="connsiteX6" fmla="*/ 4992899 w 5260975"/>
                <a:gd name="connsiteY6" fmla="*/ 437542 h 1410656"/>
                <a:gd name="connsiteX7" fmla="*/ 4977440 w 5260975"/>
                <a:gd name="connsiteY7" fmla="*/ 455690 h 1410656"/>
                <a:gd name="connsiteX8" fmla="*/ 4935193 w 5260975"/>
                <a:gd name="connsiteY8" fmla="*/ 478445 h 1410656"/>
                <a:gd name="connsiteX9" fmla="*/ 4897844 w 5260975"/>
                <a:gd name="connsiteY9" fmla="*/ 495535 h 1410656"/>
                <a:gd name="connsiteX10" fmla="*/ 4870767 w 5260975"/>
                <a:gd name="connsiteY10" fmla="*/ 514451 h 1410656"/>
                <a:gd name="connsiteX11" fmla="*/ 4847916 w 5260975"/>
                <a:gd name="connsiteY11" fmla="*/ 531830 h 1410656"/>
                <a:gd name="connsiteX12" fmla="*/ 4796163 w 5260975"/>
                <a:gd name="connsiteY12" fmla="*/ 576765 h 1410656"/>
                <a:gd name="connsiteX13" fmla="*/ 4738843 w 5260975"/>
                <a:gd name="connsiteY13" fmla="*/ 614691 h 1410656"/>
                <a:gd name="connsiteX14" fmla="*/ 4692755 w 5260975"/>
                <a:gd name="connsiteY14" fmla="*/ 661162 h 1410656"/>
                <a:gd name="connsiteX15" fmla="*/ 4673744 w 5260975"/>
                <a:gd name="connsiteY15" fmla="*/ 686318 h 1410656"/>
                <a:gd name="connsiteX16" fmla="*/ 4633801 w 5260975"/>
                <a:gd name="connsiteY16" fmla="*/ 703505 h 1410656"/>
                <a:gd name="connsiteX17" fmla="*/ 4590499 w 5260975"/>
                <a:gd name="connsiteY17" fmla="*/ 730389 h 1410656"/>
                <a:gd name="connsiteX18" fmla="*/ 4559773 w 5260975"/>
                <a:gd name="connsiteY18" fmla="*/ 757081 h 1410656"/>
                <a:gd name="connsiteX19" fmla="*/ 4536059 w 5260975"/>
                <a:gd name="connsiteY19" fmla="*/ 774940 h 1410656"/>
                <a:gd name="connsiteX20" fmla="*/ 4502549 w 5260975"/>
                <a:gd name="connsiteY20" fmla="*/ 792895 h 1410656"/>
                <a:gd name="connsiteX21" fmla="*/ 4468944 w 5260975"/>
                <a:gd name="connsiteY21" fmla="*/ 816419 h 1410656"/>
                <a:gd name="connsiteX22" fmla="*/ 4452622 w 5260975"/>
                <a:gd name="connsiteY22" fmla="*/ 830917 h 1410656"/>
                <a:gd name="connsiteX23" fmla="*/ 4421032 w 5260975"/>
                <a:gd name="connsiteY23" fmla="*/ 855016 h 1410656"/>
                <a:gd name="connsiteX24" fmla="*/ 4388483 w 5260975"/>
                <a:gd name="connsiteY24" fmla="*/ 877484 h 1410656"/>
                <a:gd name="connsiteX25" fmla="*/ 4327321 w 5260975"/>
                <a:gd name="connsiteY25" fmla="*/ 903216 h 1410656"/>
                <a:gd name="connsiteX26" fmla="*/ 4271633 w 5260975"/>
                <a:gd name="connsiteY26" fmla="*/ 941046 h 1410656"/>
                <a:gd name="connsiteX27" fmla="*/ 4227465 w 5260975"/>
                <a:gd name="connsiteY27" fmla="*/ 968698 h 1410656"/>
                <a:gd name="connsiteX28" fmla="*/ 4201733 w 5260975"/>
                <a:gd name="connsiteY28" fmla="*/ 986846 h 1410656"/>
                <a:gd name="connsiteX29" fmla="*/ 4154494 w 5260975"/>
                <a:gd name="connsiteY29" fmla="*/ 1027364 h 1410656"/>
                <a:gd name="connsiteX30" fmla="*/ 4081234 w 5260975"/>
                <a:gd name="connsiteY30" fmla="*/ 1069994 h 1410656"/>
                <a:gd name="connsiteX31" fmla="*/ 4036971 w 5260975"/>
                <a:gd name="connsiteY31" fmla="*/ 1093038 h 1410656"/>
                <a:gd name="connsiteX32" fmla="*/ 3941725 w 5260975"/>
                <a:gd name="connsiteY32" fmla="*/ 1127796 h 1410656"/>
                <a:gd name="connsiteX33" fmla="*/ 3910999 w 5260975"/>
                <a:gd name="connsiteY33" fmla="*/ 1140182 h 1410656"/>
                <a:gd name="connsiteX34" fmla="*/ 3875859 w 5260975"/>
                <a:gd name="connsiteY34" fmla="*/ 1148343 h 1410656"/>
                <a:gd name="connsiteX35" fmla="*/ 3819401 w 5260975"/>
                <a:gd name="connsiteY35" fmla="*/ 1167642 h 1410656"/>
                <a:gd name="connsiteX36" fmla="*/ 3709176 w 5260975"/>
                <a:gd name="connsiteY36" fmla="*/ 1200863 h 1410656"/>
                <a:gd name="connsiteX37" fmla="*/ 3684981 w 5260975"/>
                <a:gd name="connsiteY37" fmla="*/ 1205952 h 1410656"/>
                <a:gd name="connsiteX38" fmla="*/ 3623338 w 5260975"/>
                <a:gd name="connsiteY38" fmla="*/ 1227363 h 1410656"/>
                <a:gd name="connsiteX39" fmla="*/ 3586373 w 5260975"/>
                <a:gd name="connsiteY39" fmla="*/ 1241765 h 1410656"/>
                <a:gd name="connsiteX40" fmla="*/ 3555743 w 5260975"/>
                <a:gd name="connsiteY40" fmla="*/ 1250023 h 1410656"/>
                <a:gd name="connsiteX41" fmla="*/ 3528667 w 5260975"/>
                <a:gd name="connsiteY41" fmla="*/ 1253864 h 1410656"/>
                <a:gd name="connsiteX42" fmla="*/ 3457424 w 5260975"/>
                <a:gd name="connsiteY42" fmla="*/ 1272874 h 1410656"/>
                <a:gd name="connsiteX43" fmla="*/ 3429003 w 5260975"/>
                <a:gd name="connsiteY43" fmla="*/ 1280364 h 1410656"/>
                <a:gd name="connsiteX44" fmla="*/ 3355264 w 5260975"/>
                <a:gd name="connsiteY44" fmla="*/ 1306096 h 1410656"/>
                <a:gd name="connsiteX45" fmla="*/ 3292757 w 5260975"/>
                <a:gd name="connsiteY45" fmla="*/ 1323090 h 1410656"/>
                <a:gd name="connsiteX46" fmla="*/ 3266643 w 5260975"/>
                <a:gd name="connsiteY46" fmla="*/ 1331251 h 1410656"/>
                <a:gd name="connsiteX47" fmla="*/ 3206921 w 5260975"/>
                <a:gd name="connsiteY47" fmla="*/ 1344886 h 1410656"/>
                <a:gd name="connsiteX48" fmla="*/ 3173123 w 5260975"/>
                <a:gd name="connsiteY48" fmla="*/ 1354488 h 1410656"/>
                <a:gd name="connsiteX49" fmla="*/ 3090646 w 5260975"/>
                <a:gd name="connsiteY49" fmla="*/ 1365337 h 1410656"/>
                <a:gd name="connsiteX50" fmla="*/ 3005480 w 5260975"/>
                <a:gd name="connsiteY50" fmla="*/ 1375802 h 1410656"/>
                <a:gd name="connsiteX51" fmla="*/ 2958721 w 5260975"/>
                <a:gd name="connsiteY51" fmla="*/ 1379259 h 1410656"/>
                <a:gd name="connsiteX52" fmla="*/ 2917915 w 5260975"/>
                <a:gd name="connsiteY52" fmla="*/ 1384733 h 1410656"/>
                <a:gd name="connsiteX53" fmla="*/ 2882389 w 5260975"/>
                <a:gd name="connsiteY53" fmla="*/ 1388189 h 1410656"/>
                <a:gd name="connsiteX54" fmla="*/ 2825837 w 5260975"/>
                <a:gd name="connsiteY54" fmla="*/ 1395198 h 1410656"/>
                <a:gd name="connsiteX55" fmla="*/ 2802313 w 5260975"/>
                <a:gd name="connsiteY55" fmla="*/ 1397023 h 1410656"/>
                <a:gd name="connsiteX56" fmla="*/ 2746816 w 5260975"/>
                <a:gd name="connsiteY56" fmla="*/ 1396926 h 1410656"/>
                <a:gd name="connsiteX57" fmla="*/ 2727517 w 5260975"/>
                <a:gd name="connsiteY57" fmla="*/ 1395966 h 1410656"/>
                <a:gd name="connsiteX58" fmla="*/ 2690359 w 5260975"/>
                <a:gd name="connsiteY58" fmla="*/ 1384060 h 1410656"/>
                <a:gd name="connsiteX59" fmla="*/ 2685943 w 5260975"/>
                <a:gd name="connsiteY59" fmla="*/ 1383196 h 1410656"/>
                <a:gd name="connsiteX60" fmla="*/ 2661554 w 5260975"/>
                <a:gd name="connsiteY60" fmla="*/ 1378491 h 1410656"/>
                <a:gd name="connsiteX61" fmla="*/ 2648208 w 5260975"/>
                <a:gd name="connsiteY61" fmla="*/ 1376955 h 1410656"/>
                <a:gd name="connsiteX62" fmla="*/ 2597512 w 5260975"/>
                <a:gd name="connsiteY62" fmla="*/ 1367162 h 1410656"/>
                <a:gd name="connsiteX63" fmla="*/ 2568324 w 5260975"/>
                <a:gd name="connsiteY63" fmla="*/ 1362553 h 1410656"/>
                <a:gd name="connsiteX64" fmla="*/ 2544704 w 5260975"/>
                <a:gd name="connsiteY64" fmla="*/ 1363225 h 1410656"/>
                <a:gd name="connsiteX65" fmla="*/ 2503225 w 5260975"/>
                <a:gd name="connsiteY65" fmla="*/ 1364089 h 1410656"/>
                <a:gd name="connsiteX66" fmla="*/ 2489975 w 5260975"/>
                <a:gd name="connsiteY66" fmla="*/ 1366298 h 1410656"/>
                <a:gd name="connsiteX67" fmla="*/ 2430061 w 5260975"/>
                <a:gd name="connsiteY67" fmla="*/ 1359960 h 1410656"/>
                <a:gd name="connsiteX68" fmla="*/ 2395880 w 5260975"/>
                <a:gd name="connsiteY68" fmla="*/ 1359480 h 1410656"/>
                <a:gd name="connsiteX69" fmla="*/ 2357378 w 5260975"/>
                <a:gd name="connsiteY69" fmla="*/ 1351607 h 1410656"/>
                <a:gd name="connsiteX70" fmla="*/ 2346145 w 5260975"/>
                <a:gd name="connsiteY70" fmla="*/ 1351991 h 1410656"/>
                <a:gd name="connsiteX71" fmla="*/ 2333567 w 5260975"/>
                <a:gd name="connsiteY71" fmla="*/ 1352663 h 1410656"/>
                <a:gd name="connsiteX72" fmla="*/ 2294968 w 5260975"/>
                <a:gd name="connsiteY72" fmla="*/ 1353240 h 1410656"/>
                <a:gd name="connsiteX73" fmla="*/ 2271540 w 5260975"/>
                <a:gd name="connsiteY73" fmla="*/ 1356120 h 1410656"/>
                <a:gd name="connsiteX74" fmla="*/ 2226895 w 5260975"/>
                <a:gd name="connsiteY74" fmla="*/ 1354392 h 1410656"/>
                <a:gd name="connsiteX75" fmla="*/ 2210379 w 5260975"/>
                <a:gd name="connsiteY75" fmla="*/ 1356888 h 1410656"/>
                <a:gd name="connsiteX76" fmla="*/ 2168613 w 5260975"/>
                <a:gd name="connsiteY76" fmla="*/ 1357176 h 1410656"/>
                <a:gd name="connsiteX77" fmla="*/ 2131167 w 5260975"/>
                <a:gd name="connsiteY77" fmla="*/ 1355736 h 1410656"/>
                <a:gd name="connsiteX78" fmla="*/ 2095065 w 5260975"/>
                <a:gd name="connsiteY78" fmla="*/ 1356504 h 1410656"/>
                <a:gd name="connsiteX79" fmla="*/ 2069237 w 5260975"/>
                <a:gd name="connsiteY79" fmla="*/ 1359672 h 1410656"/>
                <a:gd name="connsiteX80" fmla="*/ 2041201 w 5260975"/>
                <a:gd name="connsiteY80" fmla="*/ 1361592 h 1410656"/>
                <a:gd name="connsiteX81" fmla="*/ 1963909 w 5260975"/>
                <a:gd name="connsiteY81" fmla="*/ 1373018 h 1410656"/>
                <a:gd name="connsiteX82" fmla="*/ 1949603 w 5260975"/>
                <a:gd name="connsiteY82" fmla="*/ 1370234 h 1410656"/>
                <a:gd name="connsiteX83" fmla="*/ 1868373 w 5260975"/>
                <a:gd name="connsiteY83" fmla="*/ 1367641 h 1410656"/>
                <a:gd name="connsiteX84" fmla="*/ 1850707 w 5260975"/>
                <a:gd name="connsiteY84" fmla="*/ 1367834 h 1410656"/>
                <a:gd name="connsiteX85" fmla="*/ 1803275 w 5260975"/>
                <a:gd name="connsiteY85" fmla="*/ 1356504 h 1410656"/>
                <a:gd name="connsiteX86" fmla="*/ 1730112 w 5260975"/>
                <a:gd name="connsiteY86" fmla="*/ 1374459 h 1410656"/>
                <a:gd name="connsiteX87" fmla="*/ 1661652 w 5260975"/>
                <a:gd name="connsiteY87" fmla="*/ 1396926 h 1410656"/>
                <a:gd name="connsiteX88" fmla="*/ 1653011 w 5260975"/>
                <a:gd name="connsiteY88" fmla="*/ 1399807 h 1410656"/>
                <a:gd name="connsiteX89" fmla="*/ 1628431 w 5260975"/>
                <a:gd name="connsiteY89" fmla="*/ 1404704 h 1410656"/>
                <a:gd name="connsiteX90" fmla="*/ 1597995 w 5260975"/>
                <a:gd name="connsiteY90" fmla="*/ 1406432 h 1410656"/>
                <a:gd name="connsiteX91" fmla="*/ 1559396 w 5260975"/>
                <a:gd name="connsiteY91" fmla="*/ 1410656 h 1410656"/>
                <a:gd name="connsiteX92" fmla="*/ 1528480 w 5260975"/>
                <a:gd name="connsiteY92" fmla="*/ 1405375 h 1410656"/>
                <a:gd name="connsiteX93" fmla="*/ 1485272 w 5260975"/>
                <a:gd name="connsiteY93" fmla="*/ 1397502 h 1410656"/>
                <a:gd name="connsiteX94" fmla="*/ 1444562 w 5260975"/>
                <a:gd name="connsiteY94" fmla="*/ 1390013 h 1410656"/>
                <a:gd name="connsiteX95" fmla="*/ 1431696 w 5260975"/>
                <a:gd name="connsiteY95" fmla="*/ 1398846 h 1410656"/>
                <a:gd name="connsiteX96" fmla="*/ 1411821 w 5260975"/>
                <a:gd name="connsiteY96" fmla="*/ 1406527 h 1410656"/>
                <a:gd name="connsiteX97" fmla="*/ 1389738 w 5260975"/>
                <a:gd name="connsiteY97" fmla="*/ 1397310 h 1410656"/>
                <a:gd name="connsiteX98" fmla="*/ 1338081 w 5260975"/>
                <a:gd name="connsiteY98" fmla="*/ 1378204 h 1410656"/>
                <a:gd name="connsiteX99" fmla="*/ 1305436 w 5260975"/>
                <a:gd name="connsiteY99" fmla="*/ 1377339 h 1410656"/>
                <a:gd name="connsiteX100" fmla="*/ 1234481 w 5260975"/>
                <a:gd name="connsiteY100" fmla="*/ 1369178 h 1410656"/>
                <a:gd name="connsiteX101" fmla="*/ 1188106 w 5260975"/>
                <a:gd name="connsiteY101" fmla="*/ 1357560 h 1410656"/>
                <a:gd name="connsiteX102" fmla="*/ 1154790 w 5260975"/>
                <a:gd name="connsiteY102" fmla="*/ 1344406 h 1410656"/>
                <a:gd name="connsiteX103" fmla="*/ 1107069 w 5260975"/>
                <a:gd name="connsiteY103" fmla="*/ 1327219 h 1410656"/>
                <a:gd name="connsiteX104" fmla="*/ 1059158 w 5260975"/>
                <a:gd name="connsiteY104" fmla="*/ 1318290 h 1410656"/>
                <a:gd name="connsiteX105" fmla="*/ 1024496 w 5260975"/>
                <a:gd name="connsiteY105" fmla="*/ 1307056 h 1410656"/>
                <a:gd name="connsiteX106" fmla="*/ 982153 w 5260975"/>
                <a:gd name="connsiteY106" fmla="*/ 1299374 h 1410656"/>
                <a:gd name="connsiteX107" fmla="*/ 946628 w 5260975"/>
                <a:gd name="connsiteY107" fmla="*/ 1299087 h 1410656"/>
                <a:gd name="connsiteX108" fmla="*/ 890939 w 5260975"/>
                <a:gd name="connsiteY108" fmla="*/ 1300431 h 1410656"/>
                <a:gd name="connsiteX109" fmla="*/ 822769 w 5260975"/>
                <a:gd name="connsiteY109" fmla="*/ 1277196 h 1410656"/>
                <a:gd name="connsiteX110" fmla="*/ 795212 w 5260975"/>
                <a:gd name="connsiteY110" fmla="*/ 1272010 h 1410656"/>
                <a:gd name="connsiteX111" fmla="*/ 769288 w 5260975"/>
                <a:gd name="connsiteY111" fmla="*/ 1269610 h 1410656"/>
                <a:gd name="connsiteX112" fmla="*/ 714271 w 5260975"/>
                <a:gd name="connsiteY112" fmla="*/ 1254152 h 1410656"/>
                <a:gd name="connsiteX113" fmla="*/ 691900 w 5260975"/>
                <a:gd name="connsiteY113" fmla="*/ 1249062 h 1410656"/>
                <a:gd name="connsiteX114" fmla="*/ 660598 w 5260975"/>
                <a:gd name="connsiteY114" fmla="*/ 1249159 h 1410656"/>
                <a:gd name="connsiteX115" fmla="*/ 603662 w 5260975"/>
                <a:gd name="connsiteY115" fmla="*/ 1242054 h 1410656"/>
                <a:gd name="connsiteX116" fmla="*/ 546821 w 5260975"/>
                <a:gd name="connsiteY116" fmla="*/ 1221314 h 1410656"/>
                <a:gd name="connsiteX117" fmla="*/ 522721 w 5260975"/>
                <a:gd name="connsiteY117" fmla="*/ 1223330 h 1410656"/>
                <a:gd name="connsiteX118" fmla="*/ 514080 w 5260975"/>
                <a:gd name="connsiteY118" fmla="*/ 1222851 h 1410656"/>
                <a:gd name="connsiteX119" fmla="*/ 436404 w 5260975"/>
                <a:gd name="connsiteY119" fmla="*/ 1211424 h 1410656"/>
                <a:gd name="connsiteX120" fmla="*/ 428626 w 5260975"/>
                <a:gd name="connsiteY120" fmla="*/ 1210177 h 1410656"/>
                <a:gd name="connsiteX121" fmla="*/ 392141 w 5260975"/>
                <a:gd name="connsiteY121" fmla="*/ 1199999 h 1410656"/>
                <a:gd name="connsiteX122" fmla="*/ 300157 w 5260975"/>
                <a:gd name="connsiteY122" fmla="*/ 1193662 h 1410656"/>
                <a:gd name="connsiteX123" fmla="*/ 294493 w 5260975"/>
                <a:gd name="connsiteY123" fmla="*/ 1192894 h 1410656"/>
                <a:gd name="connsiteX124" fmla="*/ 263671 w 5260975"/>
                <a:gd name="connsiteY124" fmla="*/ 1197982 h 1410656"/>
                <a:gd name="connsiteX125" fmla="*/ 248406 w 5260975"/>
                <a:gd name="connsiteY125" fmla="*/ 1205184 h 1410656"/>
                <a:gd name="connsiteX126" fmla="*/ 224594 w 5260975"/>
                <a:gd name="connsiteY126" fmla="*/ 1212673 h 1410656"/>
                <a:gd name="connsiteX127" fmla="*/ 200398 w 5260975"/>
                <a:gd name="connsiteY127" fmla="*/ 1215458 h 1410656"/>
                <a:gd name="connsiteX128" fmla="*/ 159783 w 5260975"/>
                <a:gd name="connsiteY128" fmla="*/ 1204127 h 1410656"/>
                <a:gd name="connsiteX129" fmla="*/ 144997 w 5260975"/>
                <a:gd name="connsiteY129" fmla="*/ 1202975 h 1410656"/>
                <a:gd name="connsiteX130" fmla="*/ 112064 w 5260975"/>
                <a:gd name="connsiteY130" fmla="*/ 1197503 h 1410656"/>
                <a:gd name="connsiteX131" fmla="*/ 83259 w 5260975"/>
                <a:gd name="connsiteY131" fmla="*/ 1197887 h 1410656"/>
                <a:gd name="connsiteX132" fmla="*/ 60120 w 5260975"/>
                <a:gd name="connsiteY132" fmla="*/ 1206624 h 1410656"/>
                <a:gd name="connsiteX133" fmla="*/ 26514 w 5260975"/>
                <a:gd name="connsiteY133" fmla="*/ 1208352 h 1410656"/>
                <a:gd name="connsiteX134" fmla="*/ 4814 w 5260975"/>
                <a:gd name="connsiteY134" fmla="*/ 1202015 h 1410656"/>
                <a:gd name="connsiteX135" fmla="*/ 398 w 5260975"/>
                <a:gd name="connsiteY135" fmla="*/ 1201152 h 1410656"/>
                <a:gd name="connsiteX136" fmla="*/ 0 w 5260975"/>
                <a:gd name="connsiteY136" fmla="*/ 1201150 h 1410656"/>
                <a:gd name="connsiteX137" fmla="*/ 0 w 5260975"/>
                <a:gd name="connsiteY137" fmla="*/ 1004512 h 1410656"/>
                <a:gd name="connsiteX138" fmla="*/ 30355 w 5260975"/>
                <a:gd name="connsiteY138" fmla="*/ 1002784 h 1410656"/>
                <a:gd name="connsiteX139" fmla="*/ 52151 w 5260975"/>
                <a:gd name="connsiteY139" fmla="*/ 997695 h 1410656"/>
                <a:gd name="connsiteX140" fmla="*/ 64248 w 5260975"/>
                <a:gd name="connsiteY140" fmla="*/ 994430 h 1410656"/>
                <a:gd name="connsiteX141" fmla="*/ 126370 w 5260975"/>
                <a:gd name="connsiteY141" fmla="*/ 985405 h 1410656"/>
                <a:gd name="connsiteX142" fmla="*/ 154022 w 5260975"/>
                <a:gd name="connsiteY142" fmla="*/ 975708 h 1410656"/>
                <a:gd name="connsiteX143" fmla="*/ 161512 w 5260975"/>
                <a:gd name="connsiteY143" fmla="*/ 974268 h 1410656"/>
                <a:gd name="connsiteX144" fmla="*/ 202510 w 5260975"/>
                <a:gd name="connsiteY144" fmla="*/ 978300 h 1410656"/>
                <a:gd name="connsiteX145" fmla="*/ 233235 w 5260975"/>
                <a:gd name="connsiteY145" fmla="*/ 993950 h 1410656"/>
                <a:gd name="connsiteX146" fmla="*/ 239188 w 5260975"/>
                <a:gd name="connsiteY146" fmla="*/ 999231 h 1410656"/>
                <a:gd name="connsiteX147" fmla="*/ 324834 w 5260975"/>
                <a:gd name="connsiteY147" fmla="*/ 997407 h 1410656"/>
                <a:gd name="connsiteX148" fmla="*/ 337987 w 5260975"/>
                <a:gd name="connsiteY148" fmla="*/ 995198 h 1410656"/>
                <a:gd name="connsiteX149" fmla="*/ 401550 w 5260975"/>
                <a:gd name="connsiteY149" fmla="*/ 1004416 h 1410656"/>
                <a:gd name="connsiteX150" fmla="*/ 420081 w 5260975"/>
                <a:gd name="connsiteY150" fmla="*/ 1006240 h 1410656"/>
                <a:gd name="connsiteX151" fmla="*/ 486523 w 5260975"/>
                <a:gd name="connsiteY151" fmla="*/ 1014498 h 1410656"/>
                <a:gd name="connsiteX152" fmla="*/ 495932 w 5260975"/>
                <a:gd name="connsiteY152" fmla="*/ 1006817 h 1410656"/>
                <a:gd name="connsiteX153" fmla="*/ 523009 w 5260975"/>
                <a:gd name="connsiteY153" fmla="*/ 987517 h 1410656"/>
                <a:gd name="connsiteX154" fmla="*/ 576393 w 5260975"/>
                <a:gd name="connsiteY154" fmla="*/ 970427 h 1410656"/>
                <a:gd name="connsiteX155" fmla="*/ 590892 w 5260975"/>
                <a:gd name="connsiteY155" fmla="*/ 971387 h 1410656"/>
                <a:gd name="connsiteX156" fmla="*/ 627569 w 5260975"/>
                <a:gd name="connsiteY156" fmla="*/ 999904 h 1410656"/>
                <a:gd name="connsiteX157" fmla="*/ 645429 w 5260975"/>
                <a:gd name="connsiteY157" fmla="*/ 1011329 h 1410656"/>
                <a:gd name="connsiteX158" fmla="*/ 696125 w 5260975"/>
                <a:gd name="connsiteY158" fmla="*/ 1032356 h 1410656"/>
                <a:gd name="connsiteX159" fmla="*/ 700349 w 5260975"/>
                <a:gd name="connsiteY159" fmla="*/ 1036197 h 1410656"/>
                <a:gd name="connsiteX160" fmla="*/ 737795 w 5260975"/>
                <a:gd name="connsiteY160" fmla="*/ 1081804 h 1410656"/>
                <a:gd name="connsiteX161" fmla="*/ 746244 w 5260975"/>
                <a:gd name="connsiteY161" fmla="*/ 1089581 h 1410656"/>
                <a:gd name="connsiteX162" fmla="*/ 756422 w 5260975"/>
                <a:gd name="connsiteY162" fmla="*/ 1101680 h 1410656"/>
                <a:gd name="connsiteX163" fmla="*/ 788202 w 5260975"/>
                <a:gd name="connsiteY163" fmla="*/ 1125108 h 1410656"/>
                <a:gd name="connsiteX164" fmla="*/ 827569 w 5260975"/>
                <a:gd name="connsiteY164" fmla="*/ 1132596 h 1410656"/>
                <a:gd name="connsiteX165" fmla="*/ 875097 w 5260975"/>
                <a:gd name="connsiteY165" fmla="*/ 1144022 h 1410656"/>
                <a:gd name="connsiteX166" fmla="*/ 894972 w 5260975"/>
                <a:gd name="connsiteY166" fmla="*/ 1151704 h 1410656"/>
                <a:gd name="connsiteX167" fmla="*/ 948260 w 5260975"/>
                <a:gd name="connsiteY167" fmla="*/ 1166298 h 1410656"/>
                <a:gd name="connsiteX168" fmla="*/ 986282 w 5260975"/>
                <a:gd name="connsiteY168" fmla="*/ 1178588 h 1410656"/>
                <a:gd name="connsiteX169" fmla="*/ 1041107 w 5260975"/>
                <a:gd name="connsiteY169" fmla="*/ 1185789 h 1410656"/>
                <a:gd name="connsiteX170" fmla="*/ 1067703 w 5260975"/>
                <a:gd name="connsiteY170" fmla="*/ 1186076 h 1410656"/>
                <a:gd name="connsiteX171" fmla="*/ 1116574 w 5260975"/>
                <a:gd name="connsiteY171" fmla="*/ 1222946 h 1410656"/>
                <a:gd name="connsiteX172" fmla="*/ 1155557 w 5260975"/>
                <a:gd name="connsiteY172" fmla="*/ 1247335 h 1410656"/>
                <a:gd name="connsiteX173" fmla="*/ 1196556 w 5260975"/>
                <a:gd name="connsiteY173" fmla="*/ 1235525 h 1410656"/>
                <a:gd name="connsiteX174" fmla="*/ 1207693 w 5260975"/>
                <a:gd name="connsiteY174" fmla="*/ 1224387 h 1410656"/>
                <a:gd name="connsiteX175" fmla="*/ 1274904 w 5260975"/>
                <a:gd name="connsiteY175" fmla="*/ 1213826 h 1410656"/>
                <a:gd name="connsiteX176" fmla="*/ 1370919 w 5260975"/>
                <a:gd name="connsiteY176" fmla="*/ 1213442 h 1410656"/>
                <a:gd name="connsiteX177" fmla="*/ 1530593 w 5260975"/>
                <a:gd name="connsiteY177" fmla="*/ 1189437 h 1410656"/>
                <a:gd name="connsiteX178" fmla="*/ 1558436 w 5260975"/>
                <a:gd name="connsiteY178" fmla="*/ 1178299 h 1410656"/>
                <a:gd name="connsiteX179" fmla="*/ 1589737 w 5260975"/>
                <a:gd name="connsiteY179" fmla="*/ 1175515 h 1410656"/>
                <a:gd name="connsiteX180" fmla="*/ 1601740 w 5260975"/>
                <a:gd name="connsiteY180" fmla="*/ 1182333 h 1410656"/>
                <a:gd name="connsiteX181" fmla="*/ 1654259 w 5260975"/>
                <a:gd name="connsiteY181" fmla="*/ 1192510 h 1410656"/>
                <a:gd name="connsiteX182" fmla="*/ 1664246 w 5260975"/>
                <a:gd name="connsiteY182" fmla="*/ 1192702 h 1410656"/>
                <a:gd name="connsiteX183" fmla="*/ 1698427 w 5260975"/>
                <a:gd name="connsiteY183" fmla="*/ 1188381 h 1410656"/>
                <a:gd name="connsiteX184" fmla="*/ 1730112 w 5260975"/>
                <a:gd name="connsiteY184" fmla="*/ 1185885 h 1410656"/>
                <a:gd name="connsiteX185" fmla="*/ 1809996 w 5260975"/>
                <a:gd name="connsiteY185" fmla="*/ 1194046 h 1410656"/>
                <a:gd name="connsiteX186" fmla="*/ 1871254 w 5260975"/>
                <a:gd name="connsiteY186" fmla="*/ 1192126 h 1410656"/>
                <a:gd name="connsiteX187" fmla="*/ 1899482 w 5260975"/>
                <a:gd name="connsiteY187" fmla="*/ 1194046 h 1410656"/>
                <a:gd name="connsiteX188" fmla="*/ 1915420 w 5260975"/>
                <a:gd name="connsiteY188" fmla="*/ 1196927 h 1410656"/>
                <a:gd name="connsiteX189" fmla="*/ 1951522 w 5260975"/>
                <a:gd name="connsiteY189" fmla="*/ 1216994 h 1410656"/>
                <a:gd name="connsiteX190" fmla="*/ 1971302 w 5260975"/>
                <a:gd name="connsiteY190" fmla="*/ 1221507 h 1410656"/>
                <a:gd name="connsiteX191" fmla="*/ 2030831 w 5260975"/>
                <a:gd name="connsiteY191" fmla="*/ 1221123 h 1410656"/>
                <a:gd name="connsiteX192" fmla="*/ 2120125 w 5260975"/>
                <a:gd name="connsiteY192" fmla="*/ 1190878 h 1410656"/>
                <a:gd name="connsiteX193" fmla="*/ 2129439 w 5260975"/>
                <a:gd name="connsiteY193" fmla="*/ 1186845 h 1410656"/>
                <a:gd name="connsiteX194" fmla="*/ 2174854 w 5260975"/>
                <a:gd name="connsiteY194" fmla="*/ 1181852 h 1410656"/>
                <a:gd name="connsiteX195" fmla="*/ 2205674 w 5260975"/>
                <a:gd name="connsiteY195" fmla="*/ 1188669 h 1410656"/>
                <a:gd name="connsiteX196" fmla="*/ 2247634 w 5260975"/>
                <a:gd name="connsiteY196" fmla="*/ 1202784 h 1410656"/>
                <a:gd name="connsiteX197" fmla="*/ 2285367 w 5260975"/>
                <a:gd name="connsiteY197" fmla="*/ 1214594 h 1410656"/>
                <a:gd name="connsiteX198" fmla="*/ 2312827 w 5260975"/>
                <a:gd name="connsiteY198" fmla="*/ 1227939 h 1410656"/>
                <a:gd name="connsiteX199" fmla="*/ 2375622 w 5260975"/>
                <a:gd name="connsiteY199" fmla="*/ 1237733 h 1410656"/>
                <a:gd name="connsiteX200" fmla="*/ 2382151 w 5260975"/>
                <a:gd name="connsiteY200" fmla="*/ 1239365 h 1410656"/>
                <a:gd name="connsiteX201" fmla="*/ 2429390 w 5260975"/>
                <a:gd name="connsiteY201" fmla="*/ 1227459 h 1410656"/>
                <a:gd name="connsiteX202" fmla="*/ 2486134 w 5260975"/>
                <a:gd name="connsiteY202" fmla="*/ 1215362 h 1410656"/>
                <a:gd name="connsiteX203" fmla="*/ 2506394 w 5260975"/>
                <a:gd name="connsiteY203" fmla="*/ 1219490 h 1410656"/>
                <a:gd name="connsiteX204" fmla="*/ 2534142 w 5260975"/>
                <a:gd name="connsiteY204" fmla="*/ 1225347 h 1410656"/>
                <a:gd name="connsiteX205" fmla="*/ 2559874 w 5260975"/>
                <a:gd name="connsiteY205" fmla="*/ 1222275 h 1410656"/>
                <a:gd name="connsiteX206" fmla="*/ 2575525 w 5260975"/>
                <a:gd name="connsiteY206" fmla="*/ 1221987 h 1410656"/>
                <a:gd name="connsiteX207" fmla="*/ 2646960 w 5260975"/>
                <a:gd name="connsiteY207" fmla="*/ 1257896 h 1410656"/>
                <a:gd name="connsiteX208" fmla="*/ 2665107 w 5260975"/>
                <a:gd name="connsiteY208" fmla="*/ 1260873 h 1410656"/>
                <a:gd name="connsiteX209" fmla="*/ 2675381 w 5260975"/>
                <a:gd name="connsiteY209" fmla="*/ 1265290 h 1410656"/>
                <a:gd name="connsiteX210" fmla="*/ 2737311 w 5260975"/>
                <a:gd name="connsiteY210" fmla="*/ 1309841 h 1410656"/>
                <a:gd name="connsiteX211" fmla="*/ 2763619 w 5260975"/>
                <a:gd name="connsiteY211" fmla="*/ 1318866 h 1410656"/>
                <a:gd name="connsiteX212" fmla="*/ 2792519 w 5260975"/>
                <a:gd name="connsiteY212" fmla="*/ 1317041 h 1410656"/>
                <a:gd name="connsiteX213" fmla="*/ 2809226 w 5260975"/>
                <a:gd name="connsiteY213" fmla="*/ 1313777 h 1410656"/>
                <a:gd name="connsiteX214" fmla="*/ 2850705 w 5260975"/>
                <a:gd name="connsiteY214" fmla="*/ 1285452 h 1410656"/>
                <a:gd name="connsiteX215" fmla="*/ 2874324 w 5260975"/>
                <a:gd name="connsiteY215" fmla="*/ 1286413 h 1410656"/>
                <a:gd name="connsiteX216" fmla="*/ 2911194 w 5260975"/>
                <a:gd name="connsiteY216" fmla="*/ 1305903 h 1410656"/>
                <a:gd name="connsiteX217" fmla="*/ 2978116 w 5260975"/>
                <a:gd name="connsiteY217" fmla="*/ 1314641 h 1410656"/>
                <a:gd name="connsiteX218" fmla="*/ 3012106 w 5260975"/>
                <a:gd name="connsiteY218" fmla="*/ 1287373 h 1410656"/>
                <a:gd name="connsiteX219" fmla="*/ 3029676 w 5260975"/>
                <a:gd name="connsiteY219" fmla="*/ 1261161 h 1410656"/>
                <a:gd name="connsiteX220" fmla="*/ 3080469 w 5260975"/>
                <a:gd name="connsiteY220" fmla="*/ 1230724 h 1410656"/>
                <a:gd name="connsiteX221" fmla="*/ 3092567 w 5260975"/>
                <a:gd name="connsiteY221" fmla="*/ 1242054 h 1410656"/>
                <a:gd name="connsiteX222" fmla="*/ 3129821 w 5260975"/>
                <a:gd name="connsiteY222" fmla="*/ 1246855 h 1410656"/>
                <a:gd name="connsiteX223" fmla="*/ 3170147 w 5260975"/>
                <a:gd name="connsiteY223" fmla="*/ 1246471 h 1410656"/>
                <a:gd name="connsiteX224" fmla="*/ 3240429 w 5260975"/>
                <a:gd name="connsiteY224" fmla="*/ 1251559 h 1410656"/>
                <a:gd name="connsiteX225" fmla="*/ 3287189 w 5260975"/>
                <a:gd name="connsiteY225" fmla="*/ 1222466 h 1410656"/>
                <a:gd name="connsiteX226" fmla="*/ 3305049 w 5260975"/>
                <a:gd name="connsiteY226" fmla="*/ 1210465 h 1410656"/>
                <a:gd name="connsiteX227" fmla="*/ 3321755 w 5260975"/>
                <a:gd name="connsiteY227" fmla="*/ 1202784 h 1410656"/>
                <a:gd name="connsiteX228" fmla="*/ 3341055 w 5260975"/>
                <a:gd name="connsiteY228" fmla="*/ 1198463 h 1410656"/>
                <a:gd name="connsiteX229" fmla="*/ 3387621 w 5260975"/>
                <a:gd name="connsiteY229" fmla="*/ 1182140 h 1410656"/>
                <a:gd name="connsiteX230" fmla="*/ 3413161 w 5260975"/>
                <a:gd name="connsiteY230" fmla="*/ 1166105 h 1410656"/>
                <a:gd name="connsiteX231" fmla="*/ 3470579 w 5260975"/>
                <a:gd name="connsiteY231" fmla="*/ 1150647 h 1410656"/>
                <a:gd name="connsiteX232" fmla="*/ 3509657 w 5260975"/>
                <a:gd name="connsiteY232" fmla="*/ 1136821 h 1410656"/>
                <a:gd name="connsiteX233" fmla="*/ 3550847 w 5260975"/>
                <a:gd name="connsiteY233" fmla="*/ 1113009 h 1410656"/>
                <a:gd name="connsiteX234" fmla="*/ 3556608 w 5260975"/>
                <a:gd name="connsiteY234" fmla="*/ 1109361 h 1410656"/>
                <a:gd name="connsiteX235" fmla="*/ 3570435 w 5260975"/>
                <a:gd name="connsiteY235" fmla="*/ 1093710 h 1410656"/>
                <a:gd name="connsiteX236" fmla="*/ 3590501 w 5260975"/>
                <a:gd name="connsiteY236" fmla="*/ 1039846 h 1410656"/>
                <a:gd name="connsiteX237" fmla="*/ 3596263 w 5260975"/>
                <a:gd name="connsiteY237" fmla="*/ 1028900 h 1410656"/>
                <a:gd name="connsiteX238" fmla="*/ 3648591 w 5260975"/>
                <a:gd name="connsiteY238" fmla="*/ 992030 h 1410656"/>
                <a:gd name="connsiteX239" fmla="*/ 3667986 w 5260975"/>
                <a:gd name="connsiteY239" fmla="*/ 995487 h 1410656"/>
                <a:gd name="connsiteX240" fmla="*/ 3689397 w 5260975"/>
                <a:gd name="connsiteY240" fmla="*/ 1007585 h 1410656"/>
                <a:gd name="connsiteX241" fmla="*/ 3736349 w 5260975"/>
                <a:gd name="connsiteY241" fmla="*/ 1010753 h 1410656"/>
                <a:gd name="connsiteX242" fmla="*/ 3753919 w 5260975"/>
                <a:gd name="connsiteY242" fmla="*/ 1004513 h 1410656"/>
                <a:gd name="connsiteX243" fmla="*/ 3784643 w 5260975"/>
                <a:gd name="connsiteY243" fmla="*/ 987710 h 1410656"/>
                <a:gd name="connsiteX244" fmla="*/ 3808359 w 5260975"/>
                <a:gd name="connsiteY244" fmla="*/ 961689 h 1410656"/>
                <a:gd name="connsiteX245" fmla="*/ 3842829 w 5260975"/>
                <a:gd name="connsiteY245" fmla="*/ 918674 h 1410656"/>
                <a:gd name="connsiteX246" fmla="*/ 3908983 w 5260975"/>
                <a:gd name="connsiteY246" fmla="*/ 902256 h 1410656"/>
                <a:gd name="connsiteX247" fmla="*/ 3934428 w 5260975"/>
                <a:gd name="connsiteY247" fmla="*/ 896783 h 1410656"/>
                <a:gd name="connsiteX248" fmla="*/ 4026987 w 5260975"/>
                <a:gd name="connsiteY248" fmla="*/ 873835 h 1410656"/>
                <a:gd name="connsiteX249" fmla="*/ 4035051 w 5260975"/>
                <a:gd name="connsiteY249" fmla="*/ 873067 h 1410656"/>
                <a:gd name="connsiteX250" fmla="*/ 4099189 w 5260975"/>
                <a:gd name="connsiteY250" fmla="*/ 846664 h 1410656"/>
                <a:gd name="connsiteX251" fmla="*/ 4114647 w 5260975"/>
                <a:gd name="connsiteY251" fmla="*/ 840134 h 1410656"/>
                <a:gd name="connsiteX252" fmla="*/ 4133563 w 5260975"/>
                <a:gd name="connsiteY252" fmla="*/ 823427 h 1410656"/>
                <a:gd name="connsiteX253" fmla="*/ 4151039 w 5260975"/>
                <a:gd name="connsiteY253" fmla="*/ 776284 h 1410656"/>
                <a:gd name="connsiteX254" fmla="*/ 4171489 w 5260975"/>
                <a:gd name="connsiteY254" fmla="*/ 754776 h 1410656"/>
                <a:gd name="connsiteX255" fmla="*/ 4186372 w 5260975"/>
                <a:gd name="connsiteY255" fmla="*/ 741718 h 1410656"/>
                <a:gd name="connsiteX256" fmla="*/ 4199429 w 5260975"/>
                <a:gd name="connsiteY256" fmla="*/ 721940 h 1410656"/>
                <a:gd name="connsiteX257" fmla="*/ 4212487 w 5260975"/>
                <a:gd name="connsiteY257" fmla="*/ 674604 h 1410656"/>
                <a:gd name="connsiteX258" fmla="*/ 4232555 w 5260975"/>
                <a:gd name="connsiteY258" fmla="*/ 632645 h 1410656"/>
                <a:gd name="connsiteX259" fmla="*/ 4268657 w 5260975"/>
                <a:gd name="connsiteY259" fmla="*/ 609410 h 1410656"/>
                <a:gd name="connsiteX260" fmla="*/ 4291028 w 5260975"/>
                <a:gd name="connsiteY260" fmla="*/ 597216 h 1410656"/>
                <a:gd name="connsiteX261" fmla="*/ 4379651 w 5260975"/>
                <a:gd name="connsiteY261" fmla="*/ 609506 h 1410656"/>
                <a:gd name="connsiteX262" fmla="*/ 4440139 w 5260975"/>
                <a:gd name="connsiteY262" fmla="*/ 621507 h 1410656"/>
                <a:gd name="connsiteX263" fmla="*/ 4460015 w 5260975"/>
                <a:gd name="connsiteY263" fmla="*/ 616899 h 1410656"/>
                <a:gd name="connsiteX264" fmla="*/ 4516183 w 5260975"/>
                <a:gd name="connsiteY264" fmla="*/ 577724 h 1410656"/>
                <a:gd name="connsiteX265" fmla="*/ 4571681 w 5260975"/>
                <a:gd name="connsiteY265" fmla="*/ 560250 h 1410656"/>
                <a:gd name="connsiteX266" fmla="*/ 4613447 w 5260975"/>
                <a:gd name="connsiteY266" fmla="*/ 555257 h 1410656"/>
                <a:gd name="connsiteX267" fmla="*/ 4649355 w 5260975"/>
                <a:gd name="connsiteY267" fmla="*/ 551417 h 1410656"/>
                <a:gd name="connsiteX268" fmla="*/ 4692467 w 5260975"/>
                <a:gd name="connsiteY268" fmla="*/ 540663 h 1410656"/>
                <a:gd name="connsiteX269" fmla="*/ 4716855 w 5260975"/>
                <a:gd name="connsiteY269" fmla="*/ 528949 h 1410656"/>
                <a:gd name="connsiteX270" fmla="*/ 4755645 w 5260975"/>
                <a:gd name="connsiteY270" fmla="*/ 512147 h 1410656"/>
                <a:gd name="connsiteX271" fmla="*/ 4795395 w 5260975"/>
                <a:gd name="connsiteY271" fmla="*/ 490351 h 1410656"/>
                <a:gd name="connsiteX272" fmla="*/ 4825928 w 5260975"/>
                <a:gd name="connsiteY272" fmla="*/ 459818 h 1410656"/>
                <a:gd name="connsiteX273" fmla="*/ 4842347 w 5260975"/>
                <a:gd name="connsiteY273" fmla="*/ 434086 h 1410656"/>
                <a:gd name="connsiteX274" fmla="*/ 4890451 w 5260975"/>
                <a:gd name="connsiteY274" fmla="*/ 397216 h 1410656"/>
                <a:gd name="connsiteX275" fmla="*/ 4933945 w 5260975"/>
                <a:gd name="connsiteY275" fmla="*/ 327701 h 1410656"/>
                <a:gd name="connsiteX276" fmla="*/ 4961214 w 5260975"/>
                <a:gd name="connsiteY276" fmla="*/ 298801 h 1410656"/>
                <a:gd name="connsiteX277" fmla="*/ 4976672 w 5260975"/>
                <a:gd name="connsiteY277" fmla="*/ 290639 h 1410656"/>
                <a:gd name="connsiteX278" fmla="*/ 5002979 w 5260975"/>
                <a:gd name="connsiteY278" fmla="*/ 270573 h 1410656"/>
                <a:gd name="connsiteX279" fmla="*/ 5018535 w 5260975"/>
                <a:gd name="connsiteY279" fmla="*/ 255690 h 1410656"/>
                <a:gd name="connsiteX280" fmla="*/ 5061069 w 5260975"/>
                <a:gd name="connsiteY280" fmla="*/ 200961 h 1410656"/>
                <a:gd name="connsiteX281" fmla="*/ 5074127 w 5260975"/>
                <a:gd name="connsiteY281" fmla="*/ 184735 h 1410656"/>
                <a:gd name="connsiteX282" fmla="*/ 5101108 w 5260975"/>
                <a:gd name="connsiteY282" fmla="*/ 156891 h 1410656"/>
                <a:gd name="connsiteX283" fmla="*/ 5112918 w 5260975"/>
                <a:gd name="connsiteY283" fmla="*/ 148441 h 1410656"/>
                <a:gd name="connsiteX284" fmla="*/ 5133753 w 5260975"/>
                <a:gd name="connsiteY284" fmla="*/ 125782 h 1410656"/>
                <a:gd name="connsiteX285" fmla="*/ 5183393 w 5260975"/>
                <a:gd name="connsiteY285" fmla="*/ 66348 h 1410656"/>
                <a:gd name="connsiteX286" fmla="*/ 5204709 w 5260975"/>
                <a:gd name="connsiteY286" fmla="*/ 33030 h 1410656"/>
                <a:gd name="connsiteX287" fmla="*/ 5247243 w 5260975"/>
                <a:gd name="connsiteY287" fmla="*/ 8451 h 1410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Lst>
              <a:rect l="l" t="t" r="r" b="b"/>
              <a:pathLst>
                <a:path w="5260975" h="1410656">
                  <a:moveTo>
                    <a:pt x="5260975" y="0"/>
                  </a:moveTo>
                  <a:lnTo>
                    <a:pt x="5260975" y="221634"/>
                  </a:lnTo>
                  <a:lnTo>
                    <a:pt x="5226503" y="237063"/>
                  </a:lnTo>
                  <a:cubicBezTo>
                    <a:pt x="5219783" y="239848"/>
                    <a:pt x="5212389" y="241384"/>
                    <a:pt x="5206341" y="245128"/>
                  </a:cubicBezTo>
                  <a:cubicBezTo>
                    <a:pt x="5178495" y="262219"/>
                    <a:pt x="5151515" y="280654"/>
                    <a:pt x="5123287" y="297073"/>
                  </a:cubicBezTo>
                  <a:cubicBezTo>
                    <a:pt x="5094195" y="314067"/>
                    <a:pt x="5068175" y="334134"/>
                    <a:pt x="5048107" y="361307"/>
                  </a:cubicBezTo>
                  <a:cubicBezTo>
                    <a:pt x="5029480" y="386559"/>
                    <a:pt x="5011429" y="412194"/>
                    <a:pt x="4992899" y="437542"/>
                  </a:cubicBezTo>
                  <a:cubicBezTo>
                    <a:pt x="4988194" y="443975"/>
                    <a:pt x="4983873" y="451561"/>
                    <a:pt x="4977440" y="455690"/>
                  </a:cubicBezTo>
                  <a:cubicBezTo>
                    <a:pt x="4964094" y="464331"/>
                    <a:pt x="4949499" y="471340"/>
                    <a:pt x="4935193" y="478445"/>
                  </a:cubicBezTo>
                  <a:cubicBezTo>
                    <a:pt x="4922903" y="484494"/>
                    <a:pt x="4909845" y="489006"/>
                    <a:pt x="4897844" y="495535"/>
                  </a:cubicBezTo>
                  <a:cubicBezTo>
                    <a:pt x="4888243" y="500721"/>
                    <a:pt x="4879697" y="507922"/>
                    <a:pt x="4870767" y="514451"/>
                  </a:cubicBezTo>
                  <a:cubicBezTo>
                    <a:pt x="4862990" y="520115"/>
                    <a:pt x="4854445" y="525012"/>
                    <a:pt x="4847916" y="531830"/>
                  </a:cubicBezTo>
                  <a:cubicBezTo>
                    <a:pt x="4831977" y="548344"/>
                    <a:pt x="4815942" y="564571"/>
                    <a:pt x="4796163" y="576765"/>
                  </a:cubicBezTo>
                  <a:cubicBezTo>
                    <a:pt x="4776672" y="588862"/>
                    <a:pt x="4758237" y="602401"/>
                    <a:pt x="4738843" y="614691"/>
                  </a:cubicBezTo>
                  <a:cubicBezTo>
                    <a:pt x="4719831" y="626693"/>
                    <a:pt x="4702645" y="639846"/>
                    <a:pt x="4692755" y="661162"/>
                  </a:cubicBezTo>
                  <a:cubicBezTo>
                    <a:pt x="4688339" y="670571"/>
                    <a:pt x="4682097" y="680845"/>
                    <a:pt x="4673744" y="686318"/>
                  </a:cubicBezTo>
                  <a:cubicBezTo>
                    <a:pt x="4661838" y="694095"/>
                    <a:pt x="4646764" y="696880"/>
                    <a:pt x="4633801" y="703505"/>
                  </a:cubicBezTo>
                  <a:cubicBezTo>
                    <a:pt x="4618535" y="711282"/>
                    <a:pt x="4600869" y="718003"/>
                    <a:pt x="4590499" y="730389"/>
                  </a:cubicBezTo>
                  <a:cubicBezTo>
                    <a:pt x="4581281" y="741431"/>
                    <a:pt x="4571968" y="750072"/>
                    <a:pt x="4559773" y="757081"/>
                  </a:cubicBezTo>
                  <a:cubicBezTo>
                    <a:pt x="4551229" y="761978"/>
                    <a:pt x="4544892" y="770907"/>
                    <a:pt x="4536059" y="774940"/>
                  </a:cubicBezTo>
                  <a:cubicBezTo>
                    <a:pt x="4524441" y="780317"/>
                    <a:pt x="4512727" y="784542"/>
                    <a:pt x="4502549" y="792895"/>
                  </a:cubicBezTo>
                  <a:cubicBezTo>
                    <a:pt x="4491987" y="801536"/>
                    <a:pt x="4479986" y="808353"/>
                    <a:pt x="4468944" y="816419"/>
                  </a:cubicBezTo>
                  <a:cubicBezTo>
                    <a:pt x="4463087" y="820739"/>
                    <a:pt x="4458286" y="826404"/>
                    <a:pt x="4452622" y="830917"/>
                  </a:cubicBezTo>
                  <a:cubicBezTo>
                    <a:pt x="4442252" y="839174"/>
                    <a:pt x="4431690" y="847239"/>
                    <a:pt x="4421032" y="855016"/>
                  </a:cubicBezTo>
                  <a:cubicBezTo>
                    <a:pt x="4410375" y="862794"/>
                    <a:pt x="4400197" y="871819"/>
                    <a:pt x="4388483" y="877484"/>
                  </a:cubicBezTo>
                  <a:cubicBezTo>
                    <a:pt x="4368513" y="887086"/>
                    <a:pt x="4346717" y="892847"/>
                    <a:pt x="4327321" y="903216"/>
                  </a:cubicBezTo>
                  <a:cubicBezTo>
                    <a:pt x="4307639" y="913777"/>
                    <a:pt x="4289107" y="927028"/>
                    <a:pt x="4271633" y="941046"/>
                  </a:cubicBezTo>
                  <a:cubicBezTo>
                    <a:pt x="4257807" y="952088"/>
                    <a:pt x="4244845" y="963034"/>
                    <a:pt x="4227465" y="968698"/>
                  </a:cubicBezTo>
                  <a:cubicBezTo>
                    <a:pt x="4217768" y="971867"/>
                    <a:pt x="4207591" y="978780"/>
                    <a:pt x="4201733" y="986846"/>
                  </a:cubicBezTo>
                  <a:cubicBezTo>
                    <a:pt x="4189059" y="1004416"/>
                    <a:pt x="4172833" y="1016802"/>
                    <a:pt x="4154494" y="1027364"/>
                  </a:cubicBezTo>
                  <a:cubicBezTo>
                    <a:pt x="4130010" y="1041574"/>
                    <a:pt x="4105814" y="1056072"/>
                    <a:pt x="4081234" y="1069994"/>
                  </a:cubicBezTo>
                  <a:cubicBezTo>
                    <a:pt x="4066737" y="1078252"/>
                    <a:pt x="4052335" y="1086989"/>
                    <a:pt x="4036971" y="1093038"/>
                  </a:cubicBezTo>
                  <a:cubicBezTo>
                    <a:pt x="4005575" y="1105520"/>
                    <a:pt x="3973410" y="1116177"/>
                    <a:pt x="3941725" y="1127796"/>
                  </a:cubicBezTo>
                  <a:cubicBezTo>
                    <a:pt x="3931355" y="1131540"/>
                    <a:pt x="3921561" y="1136917"/>
                    <a:pt x="3910999" y="1140182"/>
                  </a:cubicBezTo>
                  <a:cubicBezTo>
                    <a:pt x="3899573" y="1143734"/>
                    <a:pt x="3887285" y="1144790"/>
                    <a:pt x="3875859" y="1148343"/>
                  </a:cubicBezTo>
                  <a:cubicBezTo>
                    <a:pt x="3856847" y="1154199"/>
                    <a:pt x="3838412" y="1161689"/>
                    <a:pt x="3819401" y="1167642"/>
                  </a:cubicBezTo>
                  <a:cubicBezTo>
                    <a:pt x="3782723" y="1179068"/>
                    <a:pt x="3745949" y="1190014"/>
                    <a:pt x="3709176" y="1200863"/>
                  </a:cubicBezTo>
                  <a:cubicBezTo>
                    <a:pt x="3701303" y="1203168"/>
                    <a:pt x="3692757" y="1203456"/>
                    <a:pt x="3684981" y="1205952"/>
                  </a:cubicBezTo>
                  <a:cubicBezTo>
                    <a:pt x="3664337" y="1212673"/>
                    <a:pt x="3643789" y="1219970"/>
                    <a:pt x="3623338" y="1227363"/>
                  </a:cubicBezTo>
                  <a:cubicBezTo>
                    <a:pt x="3610953" y="1231876"/>
                    <a:pt x="3598854" y="1237445"/>
                    <a:pt x="3586373" y="1241765"/>
                  </a:cubicBezTo>
                  <a:cubicBezTo>
                    <a:pt x="3576387" y="1245222"/>
                    <a:pt x="3566113" y="1247910"/>
                    <a:pt x="3555743" y="1250023"/>
                  </a:cubicBezTo>
                  <a:cubicBezTo>
                    <a:pt x="3546814" y="1251848"/>
                    <a:pt x="3537501" y="1251655"/>
                    <a:pt x="3528667" y="1253864"/>
                  </a:cubicBezTo>
                  <a:cubicBezTo>
                    <a:pt x="3504759" y="1259816"/>
                    <a:pt x="3481140" y="1266538"/>
                    <a:pt x="3457424" y="1272874"/>
                  </a:cubicBezTo>
                  <a:cubicBezTo>
                    <a:pt x="3447919" y="1275371"/>
                    <a:pt x="3438221" y="1277196"/>
                    <a:pt x="3429003" y="1280364"/>
                  </a:cubicBezTo>
                  <a:cubicBezTo>
                    <a:pt x="3404327" y="1288717"/>
                    <a:pt x="3380036" y="1298222"/>
                    <a:pt x="3355264" y="1306096"/>
                  </a:cubicBezTo>
                  <a:cubicBezTo>
                    <a:pt x="3334717" y="1312625"/>
                    <a:pt x="3313593" y="1317329"/>
                    <a:pt x="3292757" y="1323090"/>
                  </a:cubicBezTo>
                  <a:cubicBezTo>
                    <a:pt x="3283924" y="1325587"/>
                    <a:pt x="3275475" y="1329140"/>
                    <a:pt x="3266643" y="1331251"/>
                  </a:cubicBezTo>
                  <a:cubicBezTo>
                    <a:pt x="3246863" y="1336053"/>
                    <a:pt x="3226796" y="1340085"/>
                    <a:pt x="3206921" y="1344886"/>
                  </a:cubicBezTo>
                  <a:cubicBezTo>
                    <a:pt x="3195590" y="1347670"/>
                    <a:pt x="3184645" y="1352663"/>
                    <a:pt x="3173123" y="1354488"/>
                  </a:cubicBezTo>
                  <a:cubicBezTo>
                    <a:pt x="3145759" y="1358808"/>
                    <a:pt x="3118203" y="1361880"/>
                    <a:pt x="3090646" y="1365337"/>
                  </a:cubicBezTo>
                  <a:cubicBezTo>
                    <a:pt x="3062227" y="1368889"/>
                    <a:pt x="3033902" y="1372634"/>
                    <a:pt x="3005480" y="1375802"/>
                  </a:cubicBezTo>
                  <a:cubicBezTo>
                    <a:pt x="2989926" y="1377435"/>
                    <a:pt x="2974275" y="1377723"/>
                    <a:pt x="2958721" y="1379259"/>
                  </a:cubicBezTo>
                  <a:cubicBezTo>
                    <a:pt x="2945087" y="1380604"/>
                    <a:pt x="2931549" y="1383100"/>
                    <a:pt x="2917915" y="1384733"/>
                  </a:cubicBezTo>
                  <a:cubicBezTo>
                    <a:pt x="2906105" y="1386076"/>
                    <a:pt x="2894199" y="1386844"/>
                    <a:pt x="2882389" y="1388189"/>
                  </a:cubicBezTo>
                  <a:cubicBezTo>
                    <a:pt x="2863475" y="1390397"/>
                    <a:pt x="2844655" y="1392894"/>
                    <a:pt x="2825837" y="1395198"/>
                  </a:cubicBezTo>
                  <a:cubicBezTo>
                    <a:pt x="2817964" y="1396062"/>
                    <a:pt x="2809706" y="1398462"/>
                    <a:pt x="2802313" y="1397023"/>
                  </a:cubicBezTo>
                  <a:cubicBezTo>
                    <a:pt x="2783686" y="1393373"/>
                    <a:pt x="2765347" y="1394430"/>
                    <a:pt x="2746816" y="1396926"/>
                  </a:cubicBezTo>
                  <a:cubicBezTo>
                    <a:pt x="2740479" y="1397791"/>
                    <a:pt x="2733662" y="1397598"/>
                    <a:pt x="2727517" y="1395966"/>
                  </a:cubicBezTo>
                  <a:cubicBezTo>
                    <a:pt x="2714939" y="1392701"/>
                    <a:pt x="2702745" y="1388092"/>
                    <a:pt x="2690359" y="1384060"/>
                  </a:cubicBezTo>
                  <a:cubicBezTo>
                    <a:pt x="2689014" y="1383580"/>
                    <a:pt x="2687382" y="1383484"/>
                    <a:pt x="2685943" y="1383196"/>
                  </a:cubicBezTo>
                  <a:cubicBezTo>
                    <a:pt x="2677781" y="1381563"/>
                    <a:pt x="2669717" y="1379931"/>
                    <a:pt x="2661554" y="1378491"/>
                  </a:cubicBezTo>
                  <a:cubicBezTo>
                    <a:pt x="2657138" y="1377723"/>
                    <a:pt x="2652625" y="1377627"/>
                    <a:pt x="2648208" y="1376955"/>
                  </a:cubicBezTo>
                  <a:cubicBezTo>
                    <a:pt x="2631118" y="1374266"/>
                    <a:pt x="2612299" y="1378779"/>
                    <a:pt x="2597512" y="1367162"/>
                  </a:cubicBezTo>
                  <a:cubicBezTo>
                    <a:pt x="2587911" y="1359672"/>
                    <a:pt x="2578597" y="1361401"/>
                    <a:pt x="2568324" y="1362553"/>
                  </a:cubicBezTo>
                  <a:cubicBezTo>
                    <a:pt x="2560547" y="1363417"/>
                    <a:pt x="2552577" y="1363128"/>
                    <a:pt x="2544704" y="1363225"/>
                  </a:cubicBezTo>
                  <a:cubicBezTo>
                    <a:pt x="2530878" y="1363512"/>
                    <a:pt x="2517052" y="1363609"/>
                    <a:pt x="2503225" y="1364089"/>
                  </a:cubicBezTo>
                  <a:cubicBezTo>
                    <a:pt x="2498808" y="1364281"/>
                    <a:pt x="2494297" y="1366682"/>
                    <a:pt x="2489975" y="1366298"/>
                  </a:cubicBezTo>
                  <a:cubicBezTo>
                    <a:pt x="2470004" y="1364473"/>
                    <a:pt x="2450033" y="1361592"/>
                    <a:pt x="2430061" y="1359960"/>
                  </a:cubicBezTo>
                  <a:cubicBezTo>
                    <a:pt x="2418732" y="1359001"/>
                    <a:pt x="2407114" y="1360824"/>
                    <a:pt x="2395880" y="1359480"/>
                  </a:cubicBezTo>
                  <a:cubicBezTo>
                    <a:pt x="2382919" y="1357944"/>
                    <a:pt x="2370245" y="1354008"/>
                    <a:pt x="2357378" y="1351607"/>
                  </a:cubicBezTo>
                  <a:cubicBezTo>
                    <a:pt x="2353826" y="1350935"/>
                    <a:pt x="2349889" y="1351799"/>
                    <a:pt x="2346145" y="1351991"/>
                  </a:cubicBezTo>
                  <a:cubicBezTo>
                    <a:pt x="2341920" y="1352183"/>
                    <a:pt x="2337791" y="1352567"/>
                    <a:pt x="2333567" y="1352663"/>
                  </a:cubicBezTo>
                  <a:cubicBezTo>
                    <a:pt x="2320700" y="1352856"/>
                    <a:pt x="2307835" y="1352567"/>
                    <a:pt x="2294968" y="1353240"/>
                  </a:cubicBezTo>
                  <a:cubicBezTo>
                    <a:pt x="2287095" y="1353624"/>
                    <a:pt x="2278839" y="1357560"/>
                    <a:pt x="2271540" y="1356120"/>
                  </a:cubicBezTo>
                  <a:cubicBezTo>
                    <a:pt x="2256659" y="1353335"/>
                    <a:pt x="2241776" y="1359576"/>
                    <a:pt x="2226895" y="1354392"/>
                  </a:cubicBezTo>
                  <a:cubicBezTo>
                    <a:pt x="2222285" y="1352856"/>
                    <a:pt x="2215948" y="1356696"/>
                    <a:pt x="2210379" y="1356888"/>
                  </a:cubicBezTo>
                  <a:cubicBezTo>
                    <a:pt x="2196457" y="1357368"/>
                    <a:pt x="2182535" y="1357272"/>
                    <a:pt x="2168613" y="1357176"/>
                  </a:cubicBezTo>
                  <a:cubicBezTo>
                    <a:pt x="2156131" y="1357080"/>
                    <a:pt x="2143168" y="1358424"/>
                    <a:pt x="2131167" y="1355736"/>
                  </a:cubicBezTo>
                  <a:cubicBezTo>
                    <a:pt x="2118588" y="1352856"/>
                    <a:pt x="2107259" y="1353240"/>
                    <a:pt x="2095065" y="1356504"/>
                  </a:cubicBezTo>
                  <a:cubicBezTo>
                    <a:pt x="2086711" y="1358712"/>
                    <a:pt x="2077878" y="1359001"/>
                    <a:pt x="2069237" y="1359672"/>
                  </a:cubicBezTo>
                  <a:cubicBezTo>
                    <a:pt x="2059924" y="1360440"/>
                    <a:pt x="2049650" y="1358424"/>
                    <a:pt x="2041201" y="1361592"/>
                  </a:cubicBezTo>
                  <a:cubicBezTo>
                    <a:pt x="2016044" y="1371002"/>
                    <a:pt x="1990216" y="1373018"/>
                    <a:pt x="1963909" y="1373018"/>
                  </a:cubicBezTo>
                  <a:cubicBezTo>
                    <a:pt x="1959107" y="1373018"/>
                    <a:pt x="1954210" y="1371675"/>
                    <a:pt x="1949603" y="1370234"/>
                  </a:cubicBezTo>
                  <a:cubicBezTo>
                    <a:pt x="1922717" y="1361592"/>
                    <a:pt x="1895737" y="1362360"/>
                    <a:pt x="1868373" y="1367641"/>
                  </a:cubicBezTo>
                  <a:cubicBezTo>
                    <a:pt x="1862708" y="1368794"/>
                    <a:pt x="1856372" y="1368986"/>
                    <a:pt x="1850707" y="1367834"/>
                  </a:cubicBezTo>
                  <a:cubicBezTo>
                    <a:pt x="1834768" y="1364473"/>
                    <a:pt x="1819309" y="1358904"/>
                    <a:pt x="1803275" y="1356504"/>
                  </a:cubicBezTo>
                  <a:cubicBezTo>
                    <a:pt x="1776775" y="1352567"/>
                    <a:pt x="1753828" y="1365817"/>
                    <a:pt x="1730112" y="1374459"/>
                  </a:cubicBezTo>
                  <a:cubicBezTo>
                    <a:pt x="1707548" y="1382620"/>
                    <a:pt x="1688345" y="1401055"/>
                    <a:pt x="1661652" y="1396926"/>
                  </a:cubicBezTo>
                  <a:cubicBezTo>
                    <a:pt x="1658965" y="1396542"/>
                    <a:pt x="1655988" y="1399134"/>
                    <a:pt x="1653011" y="1399807"/>
                  </a:cubicBezTo>
                  <a:cubicBezTo>
                    <a:pt x="1644850" y="1401631"/>
                    <a:pt x="1636689" y="1403839"/>
                    <a:pt x="1628431" y="1404704"/>
                  </a:cubicBezTo>
                  <a:cubicBezTo>
                    <a:pt x="1618350" y="1405856"/>
                    <a:pt x="1608076" y="1405472"/>
                    <a:pt x="1597995" y="1406432"/>
                  </a:cubicBezTo>
                  <a:cubicBezTo>
                    <a:pt x="1585032" y="1407584"/>
                    <a:pt x="1572263" y="1410656"/>
                    <a:pt x="1559396" y="1410656"/>
                  </a:cubicBezTo>
                  <a:cubicBezTo>
                    <a:pt x="1549026" y="1410656"/>
                    <a:pt x="1538753" y="1407104"/>
                    <a:pt x="1528480" y="1405375"/>
                  </a:cubicBezTo>
                  <a:cubicBezTo>
                    <a:pt x="1513981" y="1402975"/>
                    <a:pt x="1498042" y="1403647"/>
                    <a:pt x="1485272" y="1397502"/>
                  </a:cubicBezTo>
                  <a:cubicBezTo>
                    <a:pt x="1471639" y="1390973"/>
                    <a:pt x="1458676" y="1387997"/>
                    <a:pt x="1444562" y="1390013"/>
                  </a:cubicBezTo>
                  <a:cubicBezTo>
                    <a:pt x="1439857" y="1390685"/>
                    <a:pt x="1433808" y="1394718"/>
                    <a:pt x="1431696" y="1398846"/>
                  </a:cubicBezTo>
                  <a:cubicBezTo>
                    <a:pt x="1426991" y="1408064"/>
                    <a:pt x="1420559" y="1409697"/>
                    <a:pt x="1411821" y="1406527"/>
                  </a:cubicBezTo>
                  <a:cubicBezTo>
                    <a:pt x="1404236" y="1403839"/>
                    <a:pt x="1394922" y="1402495"/>
                    <a:pt x="1389738" y="1397310"/>
                  </a:cubicBezTo>
                  <a:cubicBezTo>
                    <a:pt x="1375047" y="1382620"/>
                    <a:pt x="1356324" y="1382140"/>
                    <a:pt x="1338081" y="1378204"/>
                  </a:cubicBezTo>
                  <a:cubicBezTo>
                    <a:pt x="1326945" y="1375802"/>
                    <a:pt x="1316574" y="1375707"/>
                    <a:pt x="1305436" y="1377339"/>
                  </a:cubicBezTo>
                  <a:cubicBezTo>
                    <a:pt x="1281241" y="1380988"/>
                    <a:pt x="1257717" y="1375802"/>
                    <a:pt x="1234481" y="1369178"/>
                  </a:cubicBezTo>
                  <a:cubicBezTo>
                    <a:pt x="1219118" y="1364761"/>
                    <a:pt x="1203372" y="1362073"/>
                    <a:pt x="1188106" y="1357560"/>
                  </a:cubicBezTo>
                  <a:cubicBezTo>
                    <a:pt x="1176680" y="1354104"/>
                    <a:pt x="1165255" y="1349975"/>
                    <a:pt x="1154790" y="1344406"/>
                  </a:cubicBezTo>
                  <a:cubicBezTo>
                    <a:pt x="1139618" y="1336244"/>
                    <a:pt x="1126369" y="1323954"/>
                    <a:pt x="1107069" y="1327219"/>
                  </a:cubicBezTo>
                  <a:cubicBezTo>
                    <a:pt x="1090074" y="1330099"/>
                    <a:pt x="1074713" y="1324051"/>
                    <a:pt x="1059158" y="1318290"/>
                  </a:cubicBezTo>
                  <a:cubicBezTo>
                    <a:pt x="1047732" y="1314065"/>
                    <a:pt x="1036308" y="1309744"/>
                    <a:pt x="1024496" y="1307056"/>
                  </a:cubicBezTo>
                  <a:cubicBezTo>
                    <a:pt x="1010478" y="1303887"/>
                    <a:pt x="994635" y="1305232"/>
                    <a:pt x="982153" y="1299374"/>
                  </a:cubicBezTo>
                  <a:cubicBezTo>
                    <a:pt x="969095" y="1293229"/>
                    <a:pt x="958246" y="1297358"/>
                    <a:pt x="946628" y="1299087"/>
                  </a:cubicBezTo>
                  <a:cubicBezTo>
                    <a:pt x="928097" y="1301775"/>
                    <a:pt x="909661" y="1306768"/>
                    <a:pt x="890939" y="1300431"/>
                  </a:cubicBezTo>
                  <a:cubicBezTo>
                    <a:pt x="868184" y="1292750"/>
                    <a:pt x="845620" y="1284493"/>
                    <a:pt x="822769" y="1277196"/>
                  </a:cubicBezTo>
                  <a:cubicBezTo>
                    <a:pt x="813934" y="1274410"/>
                    <a:pt x="804431" y="1273258"/>
                    <a:pt x="795212" y="1272010"/>
                  </a:cubicBezTo>
                  <a:cubicBezTo>
                    <a:pt x="786476" y="1270954"/>
                    <a:pt x="776010" y="1273642"/>
                    <a:pt x="769288" y="1269610"/>
                  </a:cubicBezTo>
                  <a:cubicBezTo>
                    <a:pt x="752005" y="1259241"/>
                    <a:pt x="734243" y="1254152"/>
                    <a:pt x="714271" y="1254152"/>
                  </a:cubicBezTo>
                  <a:cubicBezTo>
                    <a:pt x="706781" y="1254152"/>
                    <a:pt x="699484" y="1249831"/>
                    <a:pt x="691900" y="1249062"/>
                  </a:cubicBezTo>
                  <a:cubicBezTo>
                    <a:pt x="681529" y="1248103"/>
                    <a:pt x="669623" y="1245510"/>
                    <a:pt x="660598" y="1249159"/>
                  </a:cubicBezTo>
                  <a:cubicBezTo>
                    <a:pt x="639379" y="1257800"/>
                    <a:pt x="622193" y="1250599"/>
                    <a:pt x="603662" y="1242054"/>
                  </a:cubicBezTo>
                  <a:cubicBezTo>
                    <a:pt x="585418" y="1233604"/>
                    <a:pt x="566215" y="1226884"/>
                    <a:pt x="546821" y="1221314"/>
                  </a:cubicBezTo>
                  <a:cubicBezTo>
                    <a:pt x="539524" y="1219298"/>
                    <a:pt x="530787" y="1222659"/>
                    <a:pt x="522721" y="1223330"/>
                  </a:cubicBezTo>
                  <a:cubicBezTo>
                    <a:pt x="519840" y="1223523"/>
                    <a:pt x="516671" y="1223811"/>
                    <a:pt x="514080" y="1222851"/>
                  </a:cubicBezTo>
                  <a:cubicBezTo>
                    <a:pt x="489020" y="1213633"/>
                    <a:pt x="463575" y="1206624"/>
                    <a:pt x="436404" y="1211424"/>
                  </a:cubicBezTo>
                  <a:cubicBezTo>
                    <a:pt x="433908" y="1211905"/>
                    <a:pt x="431123" y="1210849"/>
                    <a:pt x="428626" y="1210177"/>
                  </a:cubicBezTo>
                  <a:cubicBezTo>
                    <a:pt x="416432" y="1206720"/>
                    <a:pt x="404526" y="1201247"/>
                    <a:pt x="392141" y="1199999"/>
                  </a:cubicBezTo>
                  <a:cubicBezTo>
                    <a:pt x="361608" y="1196927"/>
                    <a:pt x="330884" y="1195678"/>
                    <a:pt x="300157" y="1193662"/>
                  </a:cubicBezTo>
                  <a:cubicBezTo>
                    <a:pt x="298237" y="1193566"/>
                    <a:pt x="296221" y="1193566"/>
                    <a:pt x="294493" y="1192894"/>
                  </a:cubicBezTo>
                  <a:cubicBezTo>
                    <a:pt x="283163" y="1188765"/>
                    <a:pt x="273274" y="1190110"/>
                    <a:pt x="263671" y="1197982"/>
                  </a:cubicBezTo>
                  <a:cubicBezTo>
                    <a:pt x="259447" y="1201439"/>
                    <a:pt x="253686" y="1203263"/>
                    <a:pt x="248406" y="1205184"/>
                  </a:cubicBezTo>
                  <a:cubicBezTo>
                    <a:pt x="240628" y="1208065"/>
                    <a:pt x="232659" y="1210849"/>
                    <a:pt x="224594" y="1212673"/>
                  </a:cubicBezTo>
                  <a:cubicBezTo>
                    <a:pt x="216624" y="1214401"/>
                    <a:pt x="208079" y="1216801"/>
                    <a:pt x="200398" y="1215458"/>
                  </a:cubicBezTo>
                  <a:cubicBezTo>
                    <a:pt x="186572" y="1213057"/>
                    <a:pt x="173417" y="1207681"/>
                    <a:pt x="159783" y="1204127"/>
                  </a:cubicBezTo>
                  <a:cubicBezTo>
                    <a:pt x="155079" y="1202879"/>
                    <a:pt x="149893" y="1203072"/>
                    <a:pt x="144997" y="1202975"/>
                  </a:cubicBezTo>
                  <a:cubicBezTo>
                    <a:pt x="133763" y="1202688"/>
                    <a:pt x="122241" y="1205472"/>
                    <a:pt x="112064" y="1197503"/>
                  </a:cubicBezTo>
                  <a:cubicBezTo>
                    <a:pt x="102655" y="1190014"/>
                    <a:pt x="93148" y="1192221"/>
                    <a:pt x="83259" y="1197887"/>
                  </a:cubicBezTo>
                  <a:cubicBezTo>
                    <a:pt x="76154" y="1201920"/>
                    <a:pt x="68090" y="1205088"/>
                    <a:pt x="60120" y="1206624"/>
                  </a:cubicBezTo>
                  <a:cubicBezTo>
                    <a:pt x="49174" y="1208736"/>
                    <a:pt x="38324" y="1209601"/>
                    <a:pt x="26514" y="1208352"/>
                  </a:cubicBezTo>
                  <a:cubicBezTo>
                    <a:pt x="18161" y="1207488"/>
                    <a:pt x="11343" y="1207104"/>
                    <a:pt x="4814" y="1202015"/>
                  </a:cubicBezTo>
                  <a:cubicBezTo>
                    <a:pt x="3759" y="1201247"/>
                    <a:pt x="1839" y="1201055"/>
                    <a:pt x="398" y="1201152"/>
                  </a:cubicBezTo>
                  <a:lnTo>
                    <a:pt x="0" y="1201150"/>
                  </a:lnTo>
                  <a:lnTo>
                    <a:pt x="0" y="1004512"/>
                  </a:lnTo>
                  <a:lnTo>
                    <a:pt x="30355" y="1002784"/>
                  </a:lnTo>
                  <a:cubicBezTo>
                    <a:pt x="37748" y="1002111"/>
                    <a:pt x="44853" y="999520"/>
                    <a:pt x="52151" y="997695"/>
                  </a:cubicBezTo>
                  <a:cubicBezTo>
                    <a:pt x="56183" y="996639"/>
                    <a:pt x="60504" y="993855"/>
                    <a:pt x="64248" y="994430"/>
                  </a:cubicBezTo>
                  <a:cubicBezTo>
                    <a:pt x="85948" y="997791"/>
                    <a:pt x="105823" y="989534"/>
                    <a:pt x="126370" y="985405"/>
                  </a:cubicBezTo>
                  <a:cubicBezTo>
                    <a:pt x="135876" y="983485"/>
                    <a:pt x="144805" y="978876"/>
                    <a:pt x="154022" y="975708"/>
                  </a:cubicBezTo>
                  <a:cubicBezTo>
                    <a:pt x="156423" y="974843"/>
                    <a:pt x="159111" y="974075"/>
                    <a:pt x="161512" y="974268"/>
                  </a:cubicBezTo>
                  <a:cubicBezTo>
                    <a:pt x="175242" y="975420"/>
                    <a:pt x="188876" y="977052"/>
                    <a:pt x="202510" y="978300"/>
                  </a:cubicBezTo>
                  <a:cubicBezTo>
                    <a:pt x="214896" y="979452"/>
                    <a:pt x="227378" y="979836"/>
                    <a:pt x="233235" y="993950"/>
                  </a:cubicBezTo>
                  <a:cubicBezTo>
                    <a:pt x="234100" y="996159"/>
                    <a:pt x="236979" y="997791"/>
                    <a:pt x="239188" y="999231"/>
                  </a:cubicBezTo>
                  <a:cubicBezTo>
                    <a:pt x="273274" y="1021411"/>
                    <a:pt x="291516" y="1020835"/>
                    <a:pt x="324834" y="997407"/>
                  </a:cubicBezTo>
                  <a:cubicBezTo>
                    <a:pt x="328290" y="995007"/>
                    <a:pt x="335683" y="993278"/>
                    <a:pt x="337987" y="995198"/>
                  </a:cubicBezTo>
                  <a:cubicBezTo>
                    <a:pt x="357575" y="1011137"/>
                    <a:pt x="378986" y="1009409"/>
                    <a:pt x="401550" y="1004416"/>
                  </a:cubicBezTo>
                  <a:cubicBezTo>
                    <a:pt x="407407" y="1003072"/>
                    <a:pt x="415664" y="1003072"/>
                    <a:pt x="420081" y="1006240"/>
                  </a:cubicBezTo>
                  <a:cubicBezTo>
                    <a:pt x="441108" y="1020930"/>
                    <a:pt x="463672" y="1018819"/>
                    <a:pt x="486523" y="1014498"/>
                  </a:cubicBezTo>
                  <a:cubicBezTo>
                    <a:pt x="490075" y="1013826"/>
                    <a:pt x="494397" y="1010177"/>
                    <a:pt x="495932" y="1006817"/>
                  </a:cubicBezTo>
                  <a:cubicBezTo>
                    <a:pt x="501406" y="994911"/>
                    <a:pt x="511680" y="990878"/>
                    <a:pt x="523009" y="987517"/>
                  </a:cubicBezTo>
                  <a:cubicBezTo>
                    <a:pt x="540868" y="982044"/>
                    <a:pt x="558438" y="975611"/>
                    <a:pt x="576393" y="970427"/>
                  </a:cubicBezTo>
                  <a:cubicBezTo>
                    <a:pt x="580811" y="969179"/>
                    <a:pt x="586283" y="969947"/>
                    <a:pt x="590892" y="971387"/>
                  </a:cubicBezTo>
                  <a:cubicBezTo>
                    <a:pt x="606638" y="976284"/>
                    <a:pt x="616624" y="988574"/>
                    <a:pt x="627569" y="999904"/>
                  </a:cubicBezTo>
                  <a:cubicBezTo>
                    <a:pt x="632370" y="1004897"/>
                    <a:pt x="638995" y="1008449"/>
                    <a:pt x="645429" y="1011329"/>
                  </a:cubicBezTo>
                  <a:cubicBezTo>
                    <a:pt x="662135" y="1018723"/>
                    <a:pt x="679226" y="1025348"/>
                    <a:pt x="696125" y="1032356"/>
                  </a:cubicBezTo>
                  <a:cubicBezTo>
                    <a:pt x="697757" y="1033029"/>
                    <a:pt x="699100" y="1034757"/>
                    <a:pt x="700349" y="1036197"/>
                  </a:cubicBezTo>
                  <a:cubicBezTo>
                    <a:pt x="712831" y="1051368"/>
                    <a:pt x="725216" y="1066634"/>
                    <a:pt x="737795" y="1081804"/>
                  </a:cubicBezTo>
                  <a:cubicBezTo>
                    <a:pt x="740195" y="1084684"/>
                    <a:pt x="743652" y="1086797"/>
                    <a:pt x="746244" y="1089581"/>
                  </a:cubicBezTo>
                  <a:cubicBezTo>
                    <a:pt x="749893" y="1093422"/>
                    <a:pt x="754502" y="1097071"/>
                    <a:pt x="756422" y="1101680"/>
                  </a:cubicBezTo>
                  <a:cubicBezTo>
                    <a:pt x="762374" y="1116177"/>
                    <a:pt x="773801" y="1122419"/>
                    <a:pt x="788202" y="1125108"/>
                  </a:cubicBezTo>
                  <a:cubicBezTo>
                    <a:pt x="801357" y="1127603"/>
                    <a:pt x="814511" y="1129716"/>
                    <a:pt x="827569" y="1132596"/>
                  </a:cubicBezTo>
                  <a:cubicBezTo>
                    <a:pt x="843507" y="1136053"/>
                    <a:pt x="859350" y="1139798"/>
                    <a:pt x="875097" y="1144022"/>
                  </a:cubicBezTo>
                  <a:cubicBezTo>
                    <a:pt x="881913" y="1145847"/>
                    <a:pt x="889115" y="1147959"/>
                    <a:pt x="894972" y="1151704"/>
                  </a:cubicBezTo>
                  <a:cubicBezTo>
                    <a:pt x="911390" y="1162073"/>
                    <a:pt x="928961" y="1169082"/>
                    <a:pt x="948260" y="1166298"/>
                  </a:cubicBezTo>
                  <a:cubicBezTo>
                    <a:pt x="963718" y="1164089"/>
                    <a:pt x="976680" y="1169754"/>
                    <a:pt x="986282" y="1178588"/>
                  </a:cubicBezTo>
                  <a:cubicBezTo>
                    <a:pt x="1003757" y="1194623"/>
                    <a:pt x="1022479" y="1190973"/>
                    <a:pt x="1041107" y="1185789"/>
                  </a:cubicBezTo>
                  <a:cubicBezTo>
                    <a:pt x="1050708" y="1183101"/>
                    <a:pt x="1058581" y="1183485"/>
                    <a:pt x="1067703" y="1186076"/>
                  </a:cubicBezTo>
                  <a:cubicBezTo>
                    <a:pt x="1088826" y="1192126"/>
                    <a:pt x="1102941" y="1208544"/>
                    <a:pt x="1116574" y="1222946"/>
                  </a:cubicBezTo>
                  <a:cubicBezTo>
                    <a:pt x="1128193" y="1235236"/>
                    <a:pt x="1141251" y="1242149"/>
                    <a:pt x="1155557" y="1247335"/>
                  </a:cubicBezTo>
                  <a:cubicBezTo>
                    <a:pt x="1173608" y="1253959"/>
                    <a:pt x="1187914" y="1251464"/>
                    <a:pt x="1196556" y="1235525"/>
                  </a:cubicBezTo>
                  <a:cubicBezTo>
                    <a:pt x="1198956" y="1231012"/>
                    <a:pt x="1203180" y="1225730"/>
                    <a:pt x="1207693" y="1224387"/>
                  </a:cubicBezTo>
                  <a:cubicBezTo>
                    <a:pt x="1229488" y="1217666"/>
                    <a:pt x="1251572" y="1207872"/>
                    <a:pt x="1274904" y="1213826"/>
                  </a:cubicBezTo>
                  <a:cubicBezTo>
                    <a:pt x="1307165" y="1221987"/>
                    <a:pt x="1338658" y="1221507"/>
                    <a:pt x="1370919" y="1213442"/>
                  </a:cubicBezTo>
                  <a:cubicBezTo>
                    <a:pt x="1423247" y="1200383"/>
                    <a:pt x="1475575" y="1186557"/>
                    <a:pt x="1530593" y="1189437"/>
                  </a:cubicBezTo>
                  <a:cubicBezTo>
                    <a:pt x="1539713" y="1189917"/>
                    <a:pt x="1550563" y="1184060"/>
                    <a:pt x="1558436" y="1178299"/>
                  </a:cubicBezTo>
                  <a:cubicBezTo>
                    <a:pt x="1573511" y="1167354"/>
                    <a:pt x="1572838" y="1166489"/>
                    <a:pt x="1589737" y="1175515"/>
                  </a:cubicBezTo>
                  <a:cubicBezTo>
                    <a:pt x="1593770" y="1177724"/>
                    <a:pt x="1598763" y="1179068"/>
                    <a:pt x="1601740" y="1182333"/>
                  </a:cubicBezTo>
                  <a:cubicBezTo>
                    <a:pt x="1616909" y="1198943"/>
                    <a:pt x="1635633" y="1194910"/>
                    <a:pt x="1654259" y="1192510"/>
                  </a:cubicBezTo>
                  <a:cubicBezTo>
                    <a:pt x="1657524" y="1192030"/>
                    <a:pt x="1661460" y="1191358"/>
                    <a:pt x="1664246" y="1192702"/>
                  </a:cubicBezTo>
                  <a:cubicBezTo>
                    <a:pt x="1676823" y="1198750"/>
                    <a:pt x="1687481" y="1196639"/>
                    <a:pt x="1698427" y="1188381"/>
                  </a:cubicBezTo>
                  <a:cubicBezTo>
                    <a:pt x="1707932" y="1181276"/>
                    <a:pt x="1718878" y="1177052"/>
                    <a:pt x="1730112" y="1185885"/>
                  </a:cubicBezTo>
                  <a:cubicBezTo>
                    <a:pt x="1755076" y="1205472"/>
                    <a:pt x="1781767" y="1206432"/>
                    <a:pt x="1809996" y="1194046"/>
                  </a:cubicBezTo>
                  <a:cubicBezTo>
                    <a:pt x="1830159" y="1185213"/>
                    <a:pt x="1850034" y="1183196"/>
                    <a:pt x="1871254" y="1192126"/>
                  </a:cubicBezTo>
                  <a:cubicBezTo>
                    <a:pt x="1879415" y="1195582"/>
                    <a:pt x="1889977" y="1193278"/>
                    <a:pt x="1899482" y="1194046"/>
                  </a:cubicBezTo>
                  <a:cubicBezTo>
                    <a:pt x="1904859" y="1194430"/>
                    <a:pt x="1910813" y="1194526"/>
                    <a:pt x="1915420" y="1196927"/>
                  </a:cubicBezTo>
                  <a:cubicBezTo>
                    <a:pt x="1927711" y="1203072"/>
                    <a:pt x="1939136" y="1210945"/>
                    <a:pt x="1951522" y="1216994"/>
                  </a:cubicBezTo>
                  <a:cubicBezTo>
                    <a:pt x="1957475" y="1219874"/>
                    <a:pt x="1964580" y="1221410"/>
                    <a:pt x="1971302" y="1221507"/>
                  </a:cubicBezTo>
                  <a:cubicBezTo>
                    <a:pt x="1991177" y="1221987"/>
                    <a:pt x="2011052" y="1221987"/>
                    <a:pt x="2030831" y="1221123"/>
                  </a:cubicBezTo>
                  <a:cubicBezTo>
                    <a:pt x="2063476" y="1219778"/>
                    <a:pt x="2096601" y="1219490"/>
                    <a:pt x="2120125" y="1190878"/>
                  </a:cubicBezTo>
                  <a:cubicBezTo>
                    <a:pt x="2122046" y="1188573"/>
                    <a:pt x="2126174" y="1187229"/>
                    <a:pt x="2129439" y="1186845"/>
                  </a:cubicBezTo>
                  <a:cubicBezTo>
                    <a:pt x="2144513" y="1185021"/>
                    <a:pt x="2159971" y="1184828"/>
                    <a:pt x="2174854" y="1181852"/>
                  </a:cubicBezTo>
                  <a:cubicBezTo>
                    <a:pt x="2186760" y="1179452"/>
                    <a:pt x="2196650" y="1180220"/>
                    <a:pt x="2205674" y="1188669"/>
                  </a:cubicBezTo>
                  <a:cubicBezTo>
                    <a:pt x="2217485" y="1199807"/>
                    <a:pt x="2231887" y="1206336"/>
                    <a:pt x="2247634" y="1202784"/>
                  </a:cubicBezTo>
                  <a:cubicBezTo>
                    <a:pt x="2263379" y="1199327"/>
                    <a:pt x="2273749" y="1206816"/>
                    <a:pt x="2285367" y="1214594"/>
                  </a:cubicBezTo>
                  <a:cubicBezTo>
                    <a:pt x="2293817" y="1220258"/>
                    <a:pt x="2303418" y="1227363"/>
                    <a:pt x="2312827" y="1227939"/>
                  </a:cubicBezTo>
                  <a:cubicBezTo>
                    <a:pt x="2334143" y="1229187"/>
                    <a:pt x="2352482" y="1248967"/>
                    <a:pt x="2375622" y="1237733"/>
                  </a:cubicBezTo>
                  <a:cubicBezTo>
                    <a:pt x="2377158" y="1236965"/>
                    <a:pt x="2379942" y="1238885"/>
                    <a:pt x="2382151" y="1239365"/>
                  </a:cubicBezTo>
                  <a:cubicBezTo>
                    <a:pt x="2399817" y="1243014"/>
                    <a:pt x="2416428" y="1239461"/>
                    <a:pt x="2429390" y="1227459"/>
                  </a:cubicBezTo>
                  <a:cubicBezTo>
                    <a:pt x="2446385" y="1211809"/>
                    <a:pt x="2465203" y="1210272"/>
                    <a:pt x="2486134" y="1215362"/>
                  </a:cubicBezTo>
                  <a:cubicBezTo>
                    <a:pt x="2492856" y="1216994"/>
                    <a:pt x="2499577" y="1218146"/>
                    <a:pt x="2506394" y="1219490"/>
                  </a:cubicBezTo>
                  <a:cubicBezTo>
                    <a:pt x="2515611" y="1221410"/>
                    <a:pt x="2524925" y="1223427"/>
                    <a:pt x="2534142" y="1225347"/>
                  </a:cubicBezTo>
                  <a:cubicBezTo>
                    <a:pt x="2543072" y="1227268"/>
                    <a:pt x="2552962" y="1230532"/>
                    <a:pt x="2559874" y="1222275"/>
                  </a:cubicBezTo>
                  <a:cubicBezTo>
                    <a:pt x="2565827" y="1215169"/>
                    <a:pt x="2570052" y="1215842"/>
                    <a:pt x="2575525" y="1221987"/>
                  </a:cubicBezTo>
                  <a:cubicBezTo>
                    <a:pt x="2594536" y="1243494"/>
                    <a:pt x="2617580" y="1256936"/>
                    <a:pt x="2646960" y="1257896"/>
                  </a:cubicBezTo>
                  <a:cubicBezTo>
                    <a:pt x="2653009" y="1258088"/>
                    <a:pt x="2659154" y="1259432"/>
                    <a:pt x="2665107" y="1260873"/>
                  </a:cubicBezTo>
                  <a:cubicBezTo>
                    <a:pt x="2668756" y="1261736"/>
                    <a:pt x="2673173" y="1262697"/>
                    <a:pt x="2675381" y="1265290"/>
                  </a:cubicBezTo>
                  <a:cubicBezTo>
                    <a:pt x="2692567" y="1285068"/>
                    <a:pt x="2713979" y="1298799"/>
                    <a:pt x="2737311" y="1309841"/>
                  </a:cubicBezTo>
                  <a:cubicBezTo>
                    <a:pt x="2745664" y="1313777"/>
                    <a:pt x="2754594" y="1317713"/>
                    <a:pt x="2763619" y="1318866"/>
                  </a:cubicBezTo>
                  <a:cubicBezTo>
                    <a:pt x="2773028" y="1320018"/>
                    <a:pt x="2782917" y="1318098"/>
                    <a:pt x="2792519" y="1317041"/>
                  </a:cubicBezTo>
                  <a:cubicBezTo>
                    <a:pt x="2798184" y="1316466"/>
                    <a:pt x="2804713" y="1316561"/>
                    <a:pt x="2809226" y="1313777"/>
                  </a:cubicBezTo>
                  <a:cubicBezTo>
                    <a:pt x="2823532" y="1305039"/>
                    <a:pt x="2837358" y="1295631"/>
                    <a:pt x="2850705" y="1285452"/>
                  </a:cubicBezTo>
                  <a:cubicBezTo>
                    <a:pt x="2862131" y="1276715"/>
                    <a:pt x="2864435" y="1275467"/>
                    <a:pt x="2874324" y="1286413"/>
                  </a:cubicBezTo>
                  <a:cubicBezTo>
                    <a:pt x="2884502" y="1297647"/>
                    <a:pt x="2897176" y="1303503"/>
                    <a:pt x="2911194" y="1305903"/>
                  </a:cubicBezTo>
                  <a:cubicBezTo>
                    <a:pt x="2933373" y="1309648"/>
                    <a:pt x="2955745" y="1312816"/>
                    <a:pt x="2978116" y="1314641"/>
                  </a:cubicBezTo>
                  <a:cubicBezTo>
                    <a:pt x="2998375" y="1316273"/>
                    <a:pt x="3008073" y="1307440"/>
                    <a:pt x="3012106" y="1287373"/>
                  </a:cubicBezTo>
                  <a:cubicBezTo>
                    <a:pt x="3014410" y="1276235"/>
                    <a:pt x="3017387" y="1264137"/>
                    <a:pt x="3029676" y="1261161"/>
                  </a:cubicBezTo>
                  <a:cubicBezTo>
                    <a:pt x="3049744" y="1256360"/>
                    <a:pt x="3070579" y="1254248"/>
                    <a:pt x="3080469" y="1230724"/>
                  </a:cubicBezTo>
                  <a:cubicBezTo>
                    <a:pt x="3085941" y="1235909"/>
                    <a:pt x="3089302" y="1238981"/>
                    <a:pt x="3092567" y="1242054"/>
                  </a:cubicBezTo>
                  <a:cubicBezTo>
                    <a:pt x="3101592" y="1250599"/>
                    <a:pt x="3120314" y="1254248"/>
                    <a:pt x="3129821" y="1246855"/>
                  </a:cubicBezTo>
                  <a:cubicBezTo>
                    <a:pt x="3143839" y="1236101"/>
                    <a:pt x="3156705" y="1238117"/>
                    <a:pt x="3170147" y="1246471"/>
                  </a:cubicBezTo>
                  <a:cubicBezTo>
                    <a:pt x="3192615" y="1260297"/>
                    <a:pt x="3217674" y="1257128"/>
                    <a:pt x="3240429" y="1251559"/>
                  </a:cubicBezTo>
                  <a:cubicBezTo>
                    <a:pt x="3257617" y="1247430"/>
                    <a:pt x="3275956" y="1239845"/>
                    <a:pt x="3287189" y="1222466"/>
                  </a:cubicBezTo>
                  <a:cubicBezTo>
                    <a:pt x="3290741" y="1216898"/>
                    <a:pt x="3298711" y="1214113"/>
                    <a:pt x="3305049" y="1210465"/>
                  </a:cubicBezTo>
                  <a:cubicBezTo>
                    <a:pt x="3310329" y="1207488"/>
                    <a:pt x="3315898" y="1204704"/>
                    <a:pt x="3321755" y="1202784"/>
                  </a:cubicBezTo>
                  <a:cubicBezTo>
                    <a:pt x="3327995" y="1200671"/>
                    <a:pt x="3334909" y="1197598"/>
                    <a:pt x="3341055" y="1198463"/>
                  </a:cubicBezTo>
                  <a:cubicBezTo>
                    <a:pt x="3359681" y="1200959"/>
                    <a:pt x="3374467" y="1196062"/>
                    <a:pt x="3387621" y="1182140"/>
                  </a:cubicBezTo>
                  <a:cubicBezTo>
                    <a:pt x="3394439" y="1174939"/>
                    <a:pt x="3404520" y="1166202"/>
                    <a:pt x="3413161" y="1166105"/>
                  </a:cubicBezTo>
                  <a:cubicBezTo>
                    <a:pt x="3434189" y="1165818"/>
                    <a:pt x="3451663" y="1158905"/>
                    <a:pt x="3470579" y="1150647"/>
                  </a:cubicBezTo>
                  <a:cubicBezTo>
                    <a:pt x="3482772" y="1145366"/>
                    <a:pt x="3496598" y="1141718"/>
                    <a:pt x="3509657" y="1136821"/>
                  </a:cubicBezTo>
                  <a:cubicBezTo>
                    <a:pt x="3524923" y="1131060"/>
                    <a:pt x="3541534" y="1128948"/>
                    <a:pt x="3550847" y="1113009"/>
                  </a:cubicBezTo>
                  <a:cubicBezTo>
                    <a:pt x="3551903" y="1111281"/>
                    <a:pt x="3555072" y="1110993"/>
                    <a:pt x="3556608" y="1109361"/>
                  </a:cubicBezTo>
                  <a:cubicBezTo>
                    <a:pt x="3561505" y="1104368"/>
                    <a:pt x="3567842" y="1099760"/>
                    <a:pt x="3570435" y="1093710"/>
                  </a:cubicBezTo>
                  <a:cubicBezTo>
                    <a:pt x="3577923" y="1076044"/>
                    <a:pt x="3583780" y="1057800"/>
                    <a:pt x="3590501" y="1039846"/>
                  </a:cubicBezTo>
                  <a:cubicBezTo>
                    <a:pt x="3591942" y="1036005"/>
                    <a:pt x="3593285" y="1031108"/>
                    <a:pt x="3596263" y="1028900"/>
                  </a:cubicBezTo>
                  <a:cubicBezTo>
                    <a:pt x="3613449" y="1016226"/>
                    <a:pt x="3630925" y="1004032"/>
                    <a:pt x="3648591" y="992030"/>
                  </a:cubicBezTo>
                  <a:cubicBezTo>
                    <a:pt x="3655696" y="987229"/>
                    <a:pt x="3661649" y="989918"/>
                    <a:pt x="3667986" y="995487"/>
                  </a:cubicBezTo>
                  <a:cubicBezTo>
                    <a:pt x="3674131" y="1000768"/>
                    <a:pt x="3681717" y="1006240"/>
                    <a:pt x="3689397" y="1007585"/>
                  </a:cubicBezTo>
                  <a:cubicBezTo>
                    <a:pt x="3704760" y="1010177"/>
                    <a:pt x="3720698" y="1010753"/>
                    <a:pt x="3736349" y="1010753"/>
                  </a:cubicBezTo>
                  <a:cubicBezTo>
                    <a:pt x="3742205" y="1010753"/>
                    <a:pt x="3748446" y="1007297"/>
                    <a:pt x="3753919" y="1004513"/>
                  </a:cubicBezTo>
                  <a:cubicBezTo>
                    <a:pt x="3764289" y="999231"/>
                    <a:pt x="3773890" y="992126"/>
                    <a:pt x="3784643" y="987710"/>
                  </a:cubicBezTo>
                  <a:cubicBezTo>
                    <a:pt x="3797126" y="982621"/>
                    <a:pt x="3804615" y="974459"/>
                    <a:pt x="3808359" y="961689"/>
                  </a:cubicBezTo>
                  <a:cubicBezTo>
                    <a:pt x="3813929" y="942679"/>
                    <a:pt x="3827179" y="929428"/>
                    <a:pt x="3842829" y="918674"/>
                  </a:cubicBezTo>
                  <a:cubicBezTo>
                    <a:pt x="3862705" y="904944"/>
                    <a:pt x="3886421" y="905616"/>
                    <a:pt x="3908983" y="902256"/>
                  </a:cubicBezTo>
                  <a:cubicBezTo>
                    <a:pt x="3917625" y="901008"/>
                    <a:pt x="3926555" y="899951"/>
                    <a:pt x="3934428" y="896783"/>
                  </a:cubicBezTo>
                  <a:cubicBezTo>
                    <a:pt x="3964288" y="884877"/>
                    <a:pt x="3994149" y="873548"/>
                    <a:pt x="4026987" y="873835"/>
                  </a:cubicBezTo>
                  <a:cubicBezTo>
                    <a:pt x="4029674" y="873835"/>
                    <a:pt x="4032363" y="873548"/>
                    <a:pt x="4035051" y="873067"/>
                  </a:cubicBezTo>
                  <a:cubicBezTo>
                    <a:pt x="4058383" y="869131"/>
                    <a:pt x="4082483" y="867594"/>
                    <a:pt x="4099189" y="846664"/>
                  </a:cubicBezTo>
                  <a:cubicBezTo>
                    <a:pt x="4102261" y="842823"/>
                    <a:pt x="4109271" y="841671"/>
                    <a:pt x="4114647" y="840134"/>
                  </a:cubicBezTo>
                  <a:cubicBezTo>
                    <a:pt x="4123961" y="837638"/>
                    <a:pt x="4130203" y="832549"/>
                    <a:pt x="4133563" y="823427"/>
                  </a:cubicBezTo>
                  <a:cubicBezTo>
                    <a:pt x="4139229" y="807681"/>
                    <a:pt x="4145949" y="792223"/>
                    <a:pt x="4151039" y="776284"/>
                  </a:cubicBezTo>
                  <a:cubicBezTo>
                    <a:pt x="4154591" y="765338"/>
                    <a:pt x="4161215" y="759289"/>
                    <a:pt x="4171489" y="754776"/>
                  </a:cubicBezTo>
                  <a:cubicBezTo>
                    <a:pt x="4177251" y="752280"/>
                    <a:pt x="4182243" y="746808"/>
                    <a:pt x="4186372" y="741718"/>
                  </a:cubicBezTo>
                  <a:cubicBezTo>
                    <a:pt x="4191365" y="735573"/>
                    <a:pt x="4193957" y="727412"/>
                    <a:pt x="4199429" y="721940"/>
                  </a:cubicBezTo>
                  <a:cubicBezTo>
                    <a:pt x="4212775" y="708305"/>
                    <a:pt x="4216905" y="693231"/>
                    <a:pt x="4212487" y="674604"/>
                  </a:cubicBezTo>
                  <a:cubicBezTo>
                    <a:pt x="4208551" y="658090"/>
                    <a:pt x="4218921" y="636006"/>
                    <a:pt x="4232555" y="632645"/>
                  </a:cubicBezTo>
                  <a:cubicBezTo>
                    <a:pt x="4247629" y="628900"/>
                    <a:pt x="4257999" y="619684"/>
                    <a:pt x="4268657" y="609410"/>
                  </a:cubicBezTo>
                  <a:cubicBezTo>
                    <a:pt x="4274609" y="603649"/>
                    <a:pt x="4282963" y="598656"/>
                    <a:pt x="4291028" y="597216"/>
                  </a:cubicBezTo>
                  <a:cubicBezTo>
                    <a:pt x="4321657" y="591647"/>
                    <a:pt x="4350557" y="598464"/>
                    <a:pt x="4379651" y="609506"/>
                  </a:cubicBezTo>
                  <a:cubicBezTo>
                    <a:pt x="4398661" y="616707"/>
                    <a:pt x="4419784" y="618627"/>
                    <a:pt x="4440139" y="621507"/>
                  </a:cubicBezTo>
                  <a:cubicBezTo>
                    <a:pt x="4446477" y="622371"/>
                    <a:pt x="4454542" y="620452"/>
                    <a:pt x="4460015" y="616899"/>
                  </a:cubicBezTo>
                  <a:cubicBezTo>
                    <a:pt x="4479218" y="604609"/>
                    <a:pt x="4498325" y="591935"/>
                    <a:pt x="4516183" y="577724"/>
                  </a:cubicBezTo>
                  <a:cubicBezTo>
                    <a:pt x="4532795" y="564379"/>
                    <a:pt x="4551517" y="558810"/>
                    <a:pt x="4571681" y="560250"/>
                  </a:cubicBezTo>
                  <a:cubicBezTo>
                    <a:pt x="4586371" y="561306"/>
                    <a:pt x="4599621" y="558905"/>
                    <a:pt x="4613447" y="555257"/>
                  </a:cubicBezTo>
                  <a:cubicBezTo>
                    <a:pt x="4624969" y="552185"/>
                    <a:pt x="4637643" y="550072"/>
                    <a:pt x="4649355" y="551417"/>
                  </a:cubicBezTo>
                  <a:cubicBezTo>
                    <a:pt x="4665775" y="553337"/>
                    <a:pt x="4679313" y="550553"/>
                    <a:pt x="4692467" y="540663"/>
                  </a:cubicBezTo>
                  <a:cubicBezTo>
                    <a:pt x="4699476" y="535382"/>
                    <a:pt x="4708502" y="532598"/>
                    <a:pt x="4716855" y="528949"/>
                  </a:cubicBezTo>
                  <a:cubicBezTo>
                    <a:pt x="4729721" y="523284"/>
                    <a:pt x="4743067" y="518483"/>
                    <a:pt x="4755645" y="512147"/>
                  </a:cubicBezTo>
                  <a:cubicBezTo>
                    <a:pt x="4769183" y="505425"/>
                    <a:pt x="4781569" y="496112"/>
                    <a:pt x="4795395" y="490351"/>
                  </a:cubicBezTo>
                  <a:cubicBezTo>
                    <a:pt x="4810278" y="484110"/>
                    <a:pt x="4819879" y="474605"/>
                    <a:pt x="4825928" y="459818"/>
                  </a:cubicBezTo>
                  <a:cubicBezTo>
                    <a:pt x="4829769" y="450504"/>
                    <a:pt x="4835049" y="440615"/>
                    <a:pt x="4842347" y="434086"/>
                  </a:cubicBezTo>
                  <a:cubicBezTo>
                    <a:pt x="4857422" y="420740"/>
                    <a:pt x="4875087" y="410370"/>
                    <a:pt x="4890451" y="397216"/>
                  </a:cubicBezTo>
                  <a:cubicBezTo>
                    <a:pt x="4912054" y="378781"/>
                    <a:pt x="4932025" y="359194"/>
                    <a:pt x="4933945" y="327701"/>
                  </a:cubicBezTo>
                  <a:cubicBezTo>
                    <a:pt x="4935001" y="310322"/>
                    <a:pt x="4944219" y="302929"/>
                    <a:pt x="4961214" y="298801"/>
                  </a:cubicBezTo>
                  <a:cubicBezTo>
                    <a:pt x="4966878" y="297457"/>
                    <a:pt x="4974945" y="294864"/>
                    <a:pt x="4976672" y="290639"/>
                  </a:cubicBezTo>
                  <a:cubicBezTo>
                    <a:pt x="4981857" y="278061"/>
                    <a:pt x="4992610" y="275565"/>
                    <a:pt x="5002979" y="270573"/>
                  </a:cubicBezTo>
                  <a:cubicBezTo>
                    <a:pt x="5009221" y="267596"/>
                    <a:pt x="5016903" y="261739"/>
                    <a:pt x="5018535" y="255690"/>
                  </a:cubicBezTo>
                  <a:cubicBezTo>
                    <a:pt x="5025255" y="231206"/>
                    <a:pt x="5043690" y="216804"/>
                    <a:pt x="5061069" y="200961"/>
                  </a:cubicBezTo>
                  <a:cubicBezTo>
                    <a:pt x="5066158" y="196256"/>
                    <a:pt x="5071631" y="190879"/>
                    <a:pt x="5074127" y="184735"/>
                  </a:cubicBezTo>
                  <a:cubicBezTo>
                    <a:pt x="5079409" y="171484"/>
                    <a:pt x="5087281" y="161882"/>
                    <a:pt x="5101108" y="156891"/>
                  </a:cubicBezTo>
                  <a:cubicBezTo>
                    <a:pt x="5105524" y="155354"/>
                    <a:pt x="5109557" y="151801"/>
                    <a:pt x="5112918" y="148441"/>
                  </a:cubicBezTo>
                  <a:cubicBezTo>
                    <a:pt x="5120119" y="141144"/>
                    <a:pt x="5126167" y="132598"/>
                    <a:pt x="5133753" y="125782"/>
                  </a:cubicBezTo>
                  <a:cubicBezTo>
                    <a:pt x="5153051" y="108211"/>
                    <a:pt x="5172159" y="90928"/>
                    <a:pt x="5183393" y="66348"/>
                  </a:cubicBezTo>
                  <a:cubicBezTo>
                    <a:pt x="5188865" y="54346"/>
                    <a:pt x="5195107" y="41288"/>
                    <a:pt x="5204709" y="33030"/>
                  </a:cubicBezTo>
                  <a:cubicBezTo>
                    <a:pt x="5216903" y="22565"/>
                    <a:pt x="5232937" y="16612"/>
                    <a:pt x="5247243" y="8451"/>
                  </a:cubicBezTo>
                  <a:close/>
                </a:path>
              </a:pathLst>
            </a:custGeom>
            <a:blipFill dpi="0" rotWithShape="1">
              <a:blip r:embed="rId3">
                <a:alphaModFix amt="57000"/>
              </a:blip>
              <a:srcRect/>
              <a:tile tx="0" ty="0" sx="100000" sy="100000" flip="none" algn="tl"/>
            </a:bli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4" name="TextBox 3">
            <a:extLst>
              <a:ext uri="{FF2B5EF4-FFF2-40B4-BE49-F238E27FC236}">
                <a16:creationId xmlns:a16="http://schemas.microsoft.com/office/drawing/2014/main" id="{EF110524-EE7F-811C-C56D-6CC39326A059}"/>
              </a:ext>
            </a:extLst>
          </p:cNvPr>
          <p:cNvSpPr txBox="1"/>
          <p:nvPr/>
        </p:nvSpPr>
        <p:spPr>
          <a:xfrm>
            <a:off x="4781006" y="6265988"/>
            <a:ext cx="3985902" cy="338554"/>
          </a:xfrm>
          <a:prstGeom prst="rect">
            <a:avLst/>
          </a:prstGeom>
          <a:noFill/>
        </p:spPr>
        <p:txBody>
          <a:bodyPr wrap="square" rtlCol="0">
            <a:spAutoFit/>
          </a:bodyPr>
          <a:lstStyle/>
          <a:p>
            <a:pPr algn="r"/>
            <a:r>
              <a:rPr lang="en-US" sz="1600" i="1" dirty="0">
                <a:solidFill>
                  <a:schemeClr val="bg1"/>
                </a:solidFill>
              </a:rPr>
              <a:t>Mehta et al. BMC </a:t>
            </a:r>
            <a:r>
              <a:rPr lang="en-US" sz="1600" i="1" dirty="0" err="1">
                <a:solidFill>
                  <a:schemeClr val="bg1"/>
                </a:solidFill>
              </a:rPr>
              <a:t>Geriatr</a:t>
            </a:r>
            <a:r>
              <a:rPr lang="en-US" sz="1600" i="1" dirty="0">
                <a:solidFill>
                  <a:schemeClr val="bg1"/>
                </a:solidFill>
              </a:rPr>
              <a:t> 2022</a:t>
            </a:r>
          </a:p>
        </p:txBody>
      </p:sp>
    </p:spTree>
    <p:extLst>
      <p:ext uri="{BB962C8B-B14F-4D97-AF65-F5344CB8AC3E}">
        <p14:creationId xmlns:p14="http://schemas.microsoft.com/office/powerpoint/2010/main" val="165987689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A1C23E-5FAF-4C4B-6D38-A80AEF285771}"/>
              </a:ext>
            </a:extLst>
          </p:cNvPr>
          <p:cNvSpPr>
            <a:spLocks noGrp="1"/>
          </p:cNvSpPr>
          <p:nvPr>
            <p:ph type="title"/>
          </p:nvPr>
        </p:nvSpPr>
        <p:spPr>
          <a:xfrm>
            <a:off x="4675746" y="333062"/>
            <a:ext cx="4206914" cy="1325563"/>
          </a:xfrm>
        </p:spPr>
        <p:txBody>
          <a:bodyPr>
            <a:normAutofit/>
          </a:bodyPr>
          <a:lstStyle/>
          <a:p>
            <a:r>
              <a:rPr lang="en-US" dirty="0"/>
              <a:t>Dual Sensory Loss</a:t>
            </a:r>
          </a:p>
        </p:txBody>
      </p:sp>
      <p:sp>
        <p:nvSpPr>
          <p:cNvPr id="9" name="Freeform: Shape 8">
            <a:extLst>
              <a:ext uri="{FF2B5EF4-FFF2-40B4-BE49-F238E27FC236}">
                <a16:creationId xmlns:a16="http://schemas.microsoft.com/office/drawing/2014/main" id="{CF62D2A7-8207-488C-9F46-316BA81A16C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08"/>
            <a:ext cx="4206915" cy="5840278"/>
          </a:xfrm>
          <a:custGeom>
            <a:avLst/>
            <a:gdLst>
              <a:gd name="connsiteX0" fmla="*/ 0 w 5609220"/>
              <a:gd name="connsiteY0" fmla="*/ 0 h 5840278"/>
              <a:gd name="connsiteX1" fmla="*/ 4637091 w 5609220"/>
              <a:gd name="connsiteY1" fmla="*/ 0 h 5840278"/>
              <a:gd name="connsiteX2" fmla="*/ 4822569 w 5609220"/>
              <a:gd name="connsiteY2" fmla="*/ 204077 h 5840278"/>
              <a:gd name="connsiteX3" fmla="*/ 5609220 w 5609220"/>
              <a:gd name="connsiteY3" fmla="*/ 2395363 h 5840278"/>
              <a:gd name="connsiteX4" fmla="*/ 2164305 w 5609220"/>
              <a:gd name="connsiteY4" fmla="*/ 5840278 h 5840278"/>
              <a:gd name="connsiteX5" fmla="*/ 238220 w 5609220"/>
              <a:gd name="connsiteY5" fmla="*/ 5251941 h 5840278"/>
              <a:gd name="connsiteX6" fmla="*/ 0 w 5609220"/>
              <a:gd name="connsiteY6" fmla="*/ 5073803 h 5840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09220" h="5840278">
                <a:moveTo>
                  <a:pt x="0" y="0"/>
                </a:moveTo>
                <a:lnTo>
                  <a:pt x="4637091" y="0"/>
                </a:lnTo>
                <a:lnTo>
                  <a:pt x="4822569" y="204077"/>
                </a:lnTo>
                <a:cubicBezTo>
                  <a:pt x="5314007" y="799562"/>
                  <a:pt x="5609220" y="1562987"/>
                  <a:pt x="5609220" y="2395363"/>
                </a:cubicBezTo>
                <a:cubicBezTo>
                  <a:pt x="5609220" y="4297937"/>
                  <a:pt x="4066879" y="5840278"/>
                  <a:pt x="2164305" y="5840278"/>
                </a:cubicBezTo>
                <a:cubicBezTo>
                  <a:pt x="1450840" y="5840278"/>
                  <a:pt x="788032" y="5623387"/>
                  <a:pt x="238220" y="5251941"/>
                </a:cubicBezTo>
                <a:lnTo>
                  <a:pt x="0" y="5073803"/>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2" descr="4 Ways Dual Sensory Loss Can Take Years Off Your Life - Hearing Unlimited">
            <a:extLst>
              <a:ext uri="{FF2B5EF4-FFF2-40B4-BE49-F238E27FC236}">
                <a16:creationId xmlns:a16="http://schemas.microsoft.com/office/drawing/2014/main" id="{6B3E3A08-4755-BF10-8A9A-B6751DD6FEBC}"/>
              </a:ext>
            </a:extLst>
          </p:cNvPr>
          <p:cNvPicPr>
            <a:picLocks noChangeAspect="1" noChangeArrowheads="1"/>
          </p:cNvPicPr>
          <p:nvPr/>
        </p:nvPicPr>
        <p:blipFill rotWithShape="1">
          <a:blip r:embed="rId2" cstate="screen">
            <a:extLst>
              <a:ext uri="{28A0092B-C50C-407E-A947-70E740481C1C}">
                <a14:useLocalDpi xmlns:a14="http://schemas.microsoft.com/office/drawing/2010/main"/>
              </a:ext>
            </a:extLst>
          </a:blip>
          <a:srcRect b="-1"/>
          <a:stretch/>
        </p:blipFill>
        <p:spPr bwMode="auto">
          <a:xfrm>
            <a:off x="1" y="-2"/>
            <a:ext cx="4081394" cy="5654940"/>
          </a:xfrm>
          <a:custGeom>
            <a:avLst/>
            <a:gdLst/>
            <a:ahLst/>
            <a:cxnLst/>
            <a:rect l="l" t="t" r="r" b="b"/>
            <a:pathLst>
              <a:path w="5441859" h="5654940">
                <a:moveTo>
                  <a:pt x="0" y="0"/>
                </a:moveTo>
                <a:lnTo>
                  <a:pt x="4400491" y="0"/>
                </a:lnTo>
                <a:lnTo>
                  <a:pt x="4484766" y="76595"/>
                </a:lnTo>
                <a:cubicBezTo>
                  <a:pt x="5076107" y="667936"/>
                  <a:pt x="5441859" y="1484866"/>
                  <a:pt x="5441859" y="2387221"/>
                </a:cubicBezTo>
                <a:cubicBezTo>
                  <a:pt x="5441859" y="4191932"/>
                  <a:pt x="3978851" y="5654940"/>
                  <a:pt x="2174140" y="5654940"/>
                </a:cubicBezTo>
                <a:cubicBezTo>
                  <a:pt x="1412778" y="5654940"/>
                  <a:pt x="712231" y="5394557"/>
                  <a:pt x="156693" y="4957981"/>
                </a:cubicBezTo>
                <a:lnTo>
                  <a:pt x="0" y="4820612"/>
                </a:lnTo>
                <a:close/>
              </a:path>
            </a:pathLst>
          </a:custGeom>
          <a:noFill/>
          <a:extLst>
            <a:ext uri="{909E8E84-426E-40DD-AFC4-6F175D3DCCD1}">
              <a14:hiddenFill xmlns:a14="http://schemas.microsoft.com/office/drawing/2010/main">
                <a:solidFill>
                  <a:srgbClr val="FFFFFF"/>
                </a:solidFill>
              </a14:hiddenFill>
            </a:ext>
          </a:extLst>
        </p:spPr>
      </p:pic>
      <p:sp>
        <p:nvSpPr>
          <p:cNvPr id="3" name="Content Placeholder 2">
            <a:extLst>
              <a:ext uri="{FF2B5EF4-FFF2-40B4-BE49-F238E27FC236}">
                <a16:creationId xmlns:a16="http://schemas.microsoft.com/office/drawing/2014/main" id="{5B9C5212-F410-8F26-9C4C-BEBC64799879}"/>
              </a:ext>
            </a:extLst>
          </p:cNvPr>
          <p:cNvSpPr>
            <a:spLocks noGrp="1"/>
          </p:cNvSpPr>
          <p:nvPr>
            <p:ph idx="1"/>
          </p:nvPr>
        </p:nvSpPr>
        <p:spPr>
          <a:xfrm>
            <a:off x="4675746" y="2279018"/>
            <a:ext cx="4206914" cy="4121782"/>
          </a:xfrm>
        </p:spPr>
        <p:txBody>
          <a:bodyPr anchor="t">
            <a:normAutofit fontScale="92500" lnSpcReduction="10000"/>
          </a:bodyPr>
          <a:lstStyle/>
          <a:p>
            <a:r>
              <a:rPr lang="en-US" sz="2000" dirty="0"/>
              <a:t>7,623 Chinese adults aged 45+</a:t>
            </a:r>
          </a:p>
          <a:p>
            <a:r>
              <a:rPr lang="en-US" sz="2000" dirty="0"/>
              <a:t>7 year follow up on falls</a:t>
            </a:r>
          </a:p>
          <a:p>
            <a:r>
              <a:rPr lang="en-US" sz="2000" dirty="0"/>
              <a:t>Vision Loss leading to falls OR 1.30</a:t>
            </a:r>
          </a:p>
          <a:p>
            <a:r>
              <a:rPr lang="en-US" sz="2000" dirty="0"/>
              <a:t>Hearing Loss leading to falls OR 1.50</a:t>
            </a:r>
          </a:p>
          <a:p>
            <a:r>
              <a:rPr lang="en-US" sz="2000" dirty="0"/>
              <a:t>Dual Sensory Loss leading to falls OR 2.06</a:t>
            </a:r>
          </a:p>
          <a:p>
            <a:endParaRPr lang="en-US" sz="2000" dirty="0"/>
          </a:p>
          <a:p>
            <a:r>
              <a:rPr lang="en-US" sz="2000" dirty="0"/>
              <a:t>50, 986 European adults aged 50+</a:t>
            </a:r>
          </a:p>
          <a:p>
            <a:r>
              <a:rPr lang="en-US" sz="2000" dirty="0"/>
              <a:t>3 year follow up on falls</a:t>
            </a:r>
          </a:p>
          <a:p>
            <a:r>
              <a:rPr lang="en-US" sz="2000" dirty="0"/>
              <a:t>Subjective vision impairment OR 1.19</a:t>
            </a:r>
          </a:p>
          <a:p>
            <a:r>
              <a:rPr lang="en-US" sz="2000" dirty="0"/>
              <a:t>Subjective Dual Sensory impairment OR 1.33</a:t>
            </a:r>
          </a:p>
        </p:txBody>
      </p:sp>
      <p:sp>
        <p:nvSpPr>
          <p:cNvPr id="5" name="TextBox 4">
            <a:extLst>
              <a:ext uri="{FF2B5EF4-FFF2-40B4-BE49-F238E27FC236}">
                <a16:creationId xmlns:a16="http://schemas.microsoft.com/office/drawing/2014/main" id="{ABA86D74-5CB0-B130-907F-A8D4B5163403}"/>
              </a:ext>
            </a:extLst>
          </p:cNvPr>
          <p:cNvSpPr txBox="1"/>
          <p:nvPr/>
        </p:nvSpPr>
        <p:spPr>
          <a:xfrm>
            <a:off x="130629" y="6135359"/>
            <a:ext cx="3032314" cy="584775"/>
          </a:xfrm>
          <a:prstGeom prst="rect">
            <a:avLst/>
          </a:prstGeom>
          <a:noFill/>
        </p:spPr>
        <p:txBody>
          <a:bodyPr wrap="square" rtlCol="0">
            <a:spAutoFit/>
          </a:bodyPr>
          <a:lstStyle/>
          <a:p>
            <a:pPr algn="r"/>
            <a:r>
              <a:rPr lang="en-US" sz="1600" i="1" dirty="0"/>
              <a:t>Zhou et al. Front Med 2022; </a:t>
            </a:r>
          </a:p>
          <a:p>
            <a:pPr algn="r"/>
            <a:r>
              <a:rPr lang="en-US" sz="1600" i="1" dirty="0" err="1"/>
              <a:t>Ogliari</a:t>
            </a:r>
            <a:r>
              <a:rPr lang="en-US" sz="1600" i="1" dirty="0"/>
              <a:t> et al. </a:t>
            </a:r>
            <a:r>
              <a:rPr lang="en-US" sz="1600" i="1" dirty="0" err="1"/>
              <a:t>Eur</a:t>
            </a:r>
            <a:r>
              <a:rPr lang="en-US" sz="1600" i="1" dirty="0"/>
              <a:t> </a:t>
            </a:r>
            <a:r>
              <a:rPr lang="en-US" sz="1600" i="1" dirty="0" err="1"/>
              <a:t>Geriatr</a:t>
            </a:r>
            <a:r>
              <a:rPr lang="en-US" sz="1600" i="1" dirty="0"/>
              <a:t> Med 2021</a:t>
            </a:r>
          </a:p>
        </p:txBody>
      </p:sp>
    </p:spTree>
    <p:extLst>
      <p:ext uri="{BB962C8B-B14F-4D97-AF65-F5344CB8AC3E}">
        <p14:creationId xmlns:p14="http://schemas.microsoft.com/office/powerpoint/2010/main" val="1565201084"/>
      </p:ext>
    </p:extLst>
  </p:cSld>
  <p:clrMapOvr>
    <a:overrideClrMapping bg1="dk1" tx1="lt1" bg2="dk2" tx2="lt2" accent1="accent1" accent2="accent2" accent3="accent3" accent4="accent4" accent5="accent5" accent6="accent6" hlink="hlink" folHlink="folHlink"/>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8615" name="Rectangle 68614">
            <a:extLst>
              <a:ext uri="{FF2B5EF4-FFF2-40B4-BE49-F238E27FC236}">
                <a16:creationId xmlns:a16="http://schemas.microsoft.com/office/drawing/2014/main" id="{4038CB10-1F5C-4D54-9DF7-12586DE5B0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45659" y="321732"/>
            <a:ext cx="5293730" cy="1964266"/>
          </a:xfrm>
          <a:prstGeom prst="rect">
            <a:avLst/>
          </a:prstGeom>
          <a:solidFill>
            <a:srgbClr val="97513F">
              <a:alpha val="9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8839603C-8F68-2944-574A-DC9374216119}"/>
              </a:ext>
            </a:extLst>
          </p:cNvPr>
          <p:cNvSpPr>
            <a:spLocks noGrp="1"/>
          </p:cNvSpPr>
          <p:nvPr>
            <p:ph type="title"/>
          </p:nvPr>
        </p:nvSpPr>
        <p:spPr>
          <a:xfrm>
            <a:off x="393192" y="491260"/>
            <a:ext cx="4945641" cy="1625210"/>
          </a:xfrm>
        </p:spPr>
        <p:txBody>
          <a:bodyPr>
            <a:normAutofit/>
          </a:bodyPr>
          <a:lstStyle/>
          <a:p>
            <a:r>
              <a:rPr lang="en-US">
                <a:solidFill>
                  <a:srgbClr val="FFFFFF"/>
                </a:solidFill>
              </a:rPr>
              <a:t>Fear of falling with AMD</a:t>
            </a:r>
          </a:p>
        </p:txBody>
      </p:sp>
      <p:pic>
        <p:nvPicPr>
          <p:cNvPr id="68610" name="Picture 2" descr="Macular Degeneration Symptoms, Causes, and Treatment">
            <a:extLst>
              <a:ext uri="{FF2B5EF4-FFF2-40B4-BE49-F238E27FC236}">
                <a16:creationId xmlns:a16="http://schemas.microsoft.com/office/drawing/2014/main" id="{D69E5492-E983-AFC9-D1B7-242D02473965}"/>
              </a:ext>
            </a:extLst>
          </p:cNvPr>
          <p:cNvPicPr>
            <a:picLocks noChangeAspect="1" noChangeArrowheads="1"/>
          </p:cNvPicPr>
          <p:nvPr/>
        </p:nvPicPr>
        <p:blipFill rotWithShape="1">
          <a:blip r:embed="rId2" cstate="screen">
            <a:extLst>
              <a:ext uri="{28A0092B-C50C-407E-A947-70E740481C1C}">
                <a14:useLocalDpi xmlns:a14="http://schemas.microsoft.com/office/drawing/2010/main"/>
              </a:ext>
            </a:extLst>
          </a:blip>
          <a:srcRect/>
          <a:stretch/>
        </p:blipFill>
        <p:spPr bwMode="auto">
          <a:xfrm>
            <a:off x="245660" y="2454903"/>
            <a:ext cx="5293729" cy="4080254"/>
          </a:xfrm>
          <a:prstGeom prst="rect">
            <a:avLst/>
          </a:prstGeom>
          <a:noFill/>
          <a:extLst>
            <a:ext uri="{909E8E84-426E-40DD-AFC4-6F175D3DCCD1}">
              <a14:hiddenFill xmlns:a14="http://schemas.microsoft.com/office/drawing/2010/main">
                <a:solidFill>
                  <a:srgbClr val="FFFFFF"/>
                </a:solidFill>
              </a14:hiddenFill>
            </a:ext>
          </a:extLst>
        </p:spPr>
      </p:pic>
      <p:sp>
        <p:nvSpPr>
          <p:cNvPr id="68617" name="Rectangle 68616">
            <a:extLst>
              <a:ext uri="{FF2B5EF4-FFF2-40B4-BE49-F238E27FC236}">
                <a16:creationId xmlns:a16="http://schemas.microsoft.com/office/drawing/2014/main" id="{73ED6512-6858-4552-B699-9A97FE9A4E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67731" y="321732"/>
            <a:ext cx="3234970" cy="6214534"/>
          </a:xfrm>
          <a:prstGeom prst="rect">
            <a:avLst/>
          </a:pr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E37EB77C-1293-1553-4D49-F9565745882F}"/>
              </a:ext>
            </a:extLst>
          </p:cNvPr>
          <p:cNvSpPr>
            <a:spLocks noGrp="1"/>
          </p:cNvSpPr>
          <p:nvPr>
            <p:ph idx="1"/>
          </p:nvPr>
        </p:nvSpPr>
        <p:spPr>
          <a:xfrm>
            <a:off x="6021989" y="917725"/>
            <a:ext cx="2568554" cy="3758778"/>
          </a:xfrm>
        </p:spPr>
        <p:txBody>
          <a:bodyPr anchor="ctr">
            <a:normAutofit/>
          </a:bodyPr>
          <a:lstStyle/>
          <a:p>
            <a:r>
              <a:rPr lang="en-US" sz="2000" dirty="0">
                <a:solidFill>
                  <a:srgbClr val="FFFFFF"/>
                </a:solidFill>
              </a:rPr>
              <a:t>133 Australian people, 77 with AMD and 56 without</a:t>
            </a:r>
          </a:p>
          <a:p>
            <a:r>
              <a:rPr lang="en-US" sz="2000" dirty="0">
                <a:solidFill>
                  <a:srgbClr val="FFFFFF"/>
                </a:solidFill>
              </a:rPr>
              <a:t>Concern about falling scores higher in AMD</a:t>
            </a:r>
          </a:p>
          <a:p>
            <a:r>
              <a:rPr lang="en-US" sz="2000" dirty="0">
                <a:solidFill>
                  <a:srgbClr val="FFFFFF"/>
                </a:solidFill>
              </a:rPr>
              <a:t>Greater concern seen in those with reduced contrast sensitivity</a:t>
            </a:r>
          </a:p>
        </p:txBody>
      </p:sp>
      <p:sp>
        <p:nvSpPr>
          <p:cNvPr id="4" name="TextBox 3">
            <a:extLst>
              <a:ext uri="{FF2B5EF4-FFF2-40B4-BE49-F238E27FC236}">
                <a16:creationId xmlns:a16="http://schemas.microsoft.com/office/drawing/2014/main" id="{1342CC99-2F3D-3D91-5530-E26892CBC37C}"/>
              </a:ext>
            </a:extLst>
          </p:cNvPr>
          <p:cNvSpPr txBox="1"/>
          <p:nvPr/>
        </p:nvSpPr>
        <p:spPr>
          <a:xfrm>
            <a:off x="6021989" y="5860789"/>
            <a:ext cx="2678056" cy="584775"/>
          </a:xfrm>
          <a:prstGeom prst="rect">
            <a:avLst/>
          </a:prstGeom>
          <a:noFill/>
        </p:spPr>
        <p:txBody>
          <a:bodyPr wrap="square" rtlCol="0">
            <a:spAutoFit/>
          </a:bodyPr>
          <a:lstStyle/>
          <a:p>
            <a:pPr algn="r"/>
            <a:r>
              <a:rPr lang="en-US" sz="1600" i="1" dirty="0">
                <a:solidFill>
                  <a:schemeClr val="bg1"/>
                </a:solidFill>
              </a:rPr>
              <a:t>White et al. </a:t>
            </a:r>
            <a:r>
              <a:rPr lang="en-US" sz="1600" i="1" dirty="0" err="1">
                <a:solidFill>
                  <a:schemeClr val="bg1"/>
                </a:solidFill>
              </a:rPr>
              <a:t>Opthalmic</a:t>
            </a:r>
            <a:r>
              <a:rPr lang="en-US" sz="1600" i="1" dirty="0">
                <a:solidFill>
                  <a:schemeClr val="bg1"/>
                </a:solidFill>
              </a:rPr>
              <a:t> </a:t>
            </a:r>
            <a:r>
              <a:rPr lang="en-US" sz="1600" i="1" dirty="0" err="1">
                <a:solidFill>
                  <a:schemeClr val="bg1"/>
                </a:solidFill>
              </a:rPr>
              <a:t>Physiol</a:t>
            </a:r>
            <a:r>
              <a:rPr lang="en-US" sz="1600" i="1" dirty="0">
                <a:solidFill>
                  <a:schemeClr val="bg1"/>
                </a:solidFill>
              </a:rPr>
              <a:t> </a:t>
            </a:r>
            <a:r>
              <a:rPr lang="en-US" sz="1600" i="1" dirty="0" err="1">
                <a:solidFill>
                  <a:schemeClr val="bg1"/>
                </a:solidFill>
              </a:rPr>
              <a:t>Opt</a:t>
            </a:r>
            <a:r>
              <a:rPr lang="en-US" sz="1600" i="1" dirty="0">
                <a:solidFill>
                  <a:schemeClr val="bg1"/>
                </a:solidFill>
              </a:rPr>
              <a:t> 2021</a:t>
            </a:r>
          </a:p>
        </p:txBody>
      </p:sp>
    </p:spTree>
    <p:extLst>
      <p:ext uri="{BB962C8B-B14F-4D97-AF65-F5344CB8AC3E}">
        <p14:creationId xmlns:p14="http://schemas.microsoft.com/office/powerpoint/2010/main" val="257729097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useBgFill="1">
        <p:nvSpPr>
          <p:cNvPr id="8207" name="!!BGRectangle">
            <a:extLst>
              <a:ext uri="{FF2B5EF4-FFF2-40B4-BE49-F238E27FC236}">
                <a16:creationId xmlns:a16="http://schemas.microsoft.com/office/drawing/2014/main" id="{9B76D444-2756-434F-AE61-96D69830C1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5C282AF-F660-62C9-64F5-818FABF25054}"/>
              </a:ext>
            </a:extLst>
          </p:cNvPr>
          <p:cNvSpPr>
            <a:spLocks noGrp="1"/>
          </p:cNvSpPr>
          <p:nvPr>
            <p:ph type="title"/>
          </p:nvPr>
        </p:nvSpPr>
        <p:spPr>
          <a:xfrm>
            <a:off x="630935" y="474146"/>
            <a:ext cx="7886695" cy="1197864"/>
          </a:xfrm>
        </p:spPr>
        <p:txBody>
          <a:bodyPr>
            <a:normAutofit/>
          </a:bodyPr>
          <a:lstStyle/>
          <a:p>
            <a:r>
              <a:rPr lang="en-US" dirty="0"/>
              <a:t>Missing that step</a:t>
            </a:r>
          </a:p>
        </p:txBody>
      </p:sp>
      <p:sp>
        <p:nvSpPr>
          <p:cNvPr id="8208" name="!!Line">
            <a:extLst>
              <a:ext uri="{FF2B5EF4-FFF2-40B4-BE49-F238E27FC236}">
                <a16:creationId xmlns:a16="http://schemas.microsoft.com/office/drawing/2014/main" id="{B0161EF8-C8C6-4F2A-9D5C-49BD28A2BD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9758" y="585216"/>
            <a:ext cx="6858" cy="9144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194" name="Picture 2" descr="7 Causes of Falls in the Elderly - AgingCare.com">
            <a:extLst>
              <a:ext uri="{FF2B5EF4-FFF2-40B4-BE49-F238E27FC236}">
                <a16:creationId xmlns:a16="http://schemas.microsoft.com/office/drawing/2014/main" id="{AA3D36BA-E853-2FAA-2A2A-C027F88CD897}"/>
              </a:ext>
            </a:extLst>
          </p:cNvPr>
          <p:cNvPicPr>
            <a:picLocks noChangeAspect="1" noChangeArrowheads="1"/>
          </p:cNvPicPr>
          <p:nvPr/>
        </p:nvPicPr>
        <p:blipFill rotWithShape="1">
          <a:blip r:embed="rId2" cstate="screen">
            <a:extLst>
              <a:ext uri="{28A0092B-C50C-407E-A947-70E740481C1C}">
                <a14:useLocalDpi xmlns:a14="http://schemas.microsoft.com/office/drawing/2010/main"/>
              </a:ext>
            </a:extLst>
          </a:blip>
          <a:srcRect/>
          <a:stretch/>
        </p:blipFill>
        <p:spPr bwMode="auto">
          <a:xfrm>
            <a:off x="626364" y="2002117"/>
            <a:ext cx="4661846" cy="4171569"/>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a:extLst>
              <a:ext uri="{FF2B5EF4-FFF2-40B4-BE49-F238E27FC236}">
                <a16:creationId xmlns:a16="http://schemas.microsoft.com/office/drawing/2014/main" id="{DA577D21-DD41-D54C-1242-CE855DBE8D7C}"/>
              </a:ext>
            </a:extLst>
          </p:cNvPr>
          <p:cNvSpPr>
            <a:spLocks noGrp="1"/>
          </p:cNvSpPr>
          <p:nvPr>
            <p:ph idx="1"/>
          </p:nvPr>
        </p:nvSpPr>
        <p:spPr>
          <a:xfrm>
            <a:off x="5649984" y="1999578"/>
            <a:ext cx="3491730" cy="4171568"/>
          </a:xfrm>
        </p:spPr>
        <p:txBody>
          <a:bodyPr anchor="ctr">
            <a:normAutofit lnSpcReduction="10000"/>
          </a:bodyPr>
          <a:lstStyle/>
          <a:p>
            <a:pPr marL="517525" lvl="1" indent="-285750" eaLnBrk="1" hangingPunct="1">
              <a:lnSpc>
                <a:spcPct val="90000"/>
              </a:lnSpc>
            </a:pPr>
            <a:r>
              <a:rPr lang="en-GB" altLang="en-US" sz="2000" dirty="0">
                <a:ea typeface="ＭＳ Ｐゴシック" panose="020B0600070205080204" pitchFamily="34" charset="-128"/>
              </a:rPr>
              <a:t>Loss of central vision </a:t>
            </a:r>
          </a:p>
          <a:p>
            <a:pPr marL="517525" lvl="1" indent="-285750" eaLnBrk="1" hangingPunct="1">
              <a:lnSpc>
                <a:spcPct val="90000"/>
              </a:lnSpc>
            </a:pPr>
            <a:r>
              <a:rPr lang="en-GB" altLang="en-US" sz="2000" dirty="0">
                <a:ea typeface="ＭＳ Ｐゴシック" panose="020B0600070205080204" pitchFamily="34" charset="-128"/>
              </a:rPr>
              <a:t>Loss of peripheral vision / reduced visual field</a:t>
            </a:r>
          </a:p>
          <a:p>
            <a:pPr marL="517525" lvl="1" indent="-285750" eaLnBrk="1" hangingPunct="1">
              <a:lnSpc>
                <a:spcPct val="90000"/>
              </a:lnSpc>
            </a:pPr>
            <a:r>
              <a:rPr lang="en-GB" altLang="en-US" sz="2000" dirty="0">
                <a:ea typeface="ＭＳ Ｐゴシック" panose="020B0600070205080204" pitchFamily="34" charset="-128"/>
              </a:rPr>
              <a:t>Patchy vision</a:t>
            </a:r>
          </a:p>
          <a:p>
            <a:pPr marL="517525" lvl="1" indent="-285750" eaLnBrk="1" hangingPunct="1">
              <a:lnSpc>
                <a:spcPct val="90000"/>
              </a:lnSpc>
            </a:pPr>
            <a:r>
              <a:rPr lang="en-GB" altLang="en-US" sz="2000" dirty="0">
                <a:ea typeface="ＭＳ Ｐゴシック" panose="020B0600070205080204" pitchFamily="34" charset="-128"/>
              </a:rPr>
              <a:t>Poor visual acuity</a:t>
            </a:r>
          </a:p>
          <a:p>
            <a:pPr marL="517525" lvl="1" indent="-285750" eaLnBrk="1" hangingPunct="1">
              <a:lnSpc>
                <a:spcPct val="90000"/>
              </a:lnSpc>
            </a:pPr>
            <a:r>
              <a:rPr lang="en-GB" altLang="en-US" sz="2000" dirty="0">
                <a:ea typeface="ＭＳ Ｐゴシック" panose="020B0600070205080204" pitchFamily="34" charset="-128"/>
              </a:rPr>
              <a:t>Poor contrast sensitivity</a:t>
            </a:r>
          </a:p>
          <a:p>
            <a:pPr marL="517525" lvl="1" indent="-285750" eaLnBrk="1" hangingPunct="1">
              <a:lnSpc>
                <a:spcPct val="90000"/>
              </a:lnSpc>
            </a:pPr>
            <a:r>
              <a:rPr lang="en-GB" altLang="en-US" sz="2000" dirty="0">
                <a:ea typeface="ＭＳ Ｐゴシック" panose="020B0600070205080204" pitchFamily="34" charset="-128"/>
              </a:rPr>
              <a:t>Loss of colour awareness</a:t>
            </a:r>
          </a:p>
          <a:p>
            <a:pPr marL="517525" lvl="1" indent="-285750" eaLnBrk="1" hangingPunct="1">
              <a:lnSpc>
                <a:spcPct val="90000"/>
              </a:lnSpc>
            </a:pPr>
            <a:r>
              <a:rPr lang="en-GB" altLang="en-US" sz="2000" dirty="0">
                <a:ea typeface="ＭＳ Ｐゴシック" panose="020B0600070205080204" pitchFamily="34" charset="-128"/>
              </a:rPr>
              <a:t>Loss of depth perception</a:t>
            </a:r>
          </a:p>
          <a:p>
            <a:pPr marL="517525" lvl="1" indent="-285750" eaLnBrk="1" hangingPunct="1">
              <a:lnSpc>
                <a:spcPct val="90000"/>
              </a:lnSpc>
            </a:pPr>
            <a:r>
              <a:rPr lang="en-GB" altLang="en-US" sz="2000" dirty="0">
                <a:ea typeface="ＭＳ Ｐゴシック" panose="020B0600070205080204" pitchFamily="34" charset="-128"/>
              </a:rPr>
              <a:t>Discomfort in bright light or glare</a:t>
            </a:r>
          </a:p>
          <a:p>
            <a:pPr marL="517525" lvl="1" indent="-285750" eaLnBrk="1" hangingPunct="1">
              <a:lnSpc>
                <a:spcPct val="90000"/>
              </a:lnSpc>
            </a:pPr>
            <a:r>
              <a:rPr lang="en-GB" altLang="en-US" sz="2000" dirty="0">
                <a:ea typeface="ＭＳ Ｐゴシック" panose="020B0600070205080204" pitchFamily="34" charset="-128"/>
              </a:rPr>
              <a:t>Poor light dark adaptation</a:t>
            </a:r>
          </a:p>
          <a:p>
            <a:pPr marL="517525" lvl="1" indent="-285750" eaLnBrk="1" hangingPunct="1">
              <a:lnSpc>
                <a:spcPct val="90000"/>
              </a:lnSpc>
            </a:pPr>
            <a:endParaRPr lang="en-GB" altLang="en-US" sz="2000" dirty="0">
              <a:ea typeface="ＭＳ Ｐゴシック" panose="020B0600070205080204" pitchFamily="34" charset="-128"/>
            </a:endParaRPr>
          </a:p>
          <a:p>
            <a:pPr marL="231775" lvl="1" indent="0" eaLnBrk="1" hangingPunct="1">
              <a:lnSpc>
                <a:spcPct val="90000"/>
              </a:lnSpc>
              <a:buNone/>
            </a:pPr>
            <a:r>
              <a:rPr lang="en-GB" altLang="en-US" sz="2000" dirty="0">
                <a:ea typeface="ＭＳ Ｐゴシック" panose="020B0600070205080204" pitchFamily="34" charset="-128"/>
              </a:rPr>
              <a:t>Or combinations of the above</a:t>
            </a:r>
          </a:p>
          <a:p>
            <a:pPr marL="0" indent="0">
              <a:buNone/>
            </a:pPr>
            <a:endParaRPr lang="en-US" sz="1700" dirty="0"/>
          </a:p>
        </p:txBody>
      </p:sp>
      <p:sp>
        <p:nvSpPr>
          <p:cNvPr id="4" name="TextBox 3">
            <a:extLst>
              <a:ext uri="{FF2B5EF4-FFF2-40B4-BE49-F238E27FC236}">
                <a16:creationId xmlns:a16="http://schemas.microsoft.com/office/drawing/2014/main" id="{E2ABCBA9-7553-DC52-5DC1-5CF7228B2FB2}"/>
              </a:ext>
            </a:extLst>
          </p:cNvPr>
          <p:cNvSpPr txBox="1"/>
          <p:nvPr/>
        </p:nvSpPr>
        <p:spPr>
          <a:xfrm>
            <a:off x="5649984" y="6345296"/>
            <a:ext cx="3245822" cy="338554"/>
          </a:xfrm>
          <a:prstGeom prst="rect">
            <a:avLst/>
          </a:prstGeom>
          <a:noFill/>
        </p:spPr>
        <p:txBody>
          <a:bodyPr wrap="square" rtlCol="0">
            <a:spAutoFit/>
          </a:bodyPr>
          <a:lstStyle/>
          <a:p>
            <a:r>
              <a:rPr lang="en-US" sz="1600" i="1" dirty="0"/>
              <a:t>Lord et al. 2007, Freeman et al. 2007 </a:t>
            </a:r>
          </a:p>
        </p:txBody>
      </p:sp>
    </p:spTree>
    <p:extLst>
      <p:ext uri="{BB962C8B-B14F-4D97-AF65-F5344CB8AC3E}">
        <p14:creationId xmlns:p14="http://schemas.microsoft.com/office/powerpoint/2010/main" val="2378912779"/>
      </p:ext>
    </p:extLst>
  </p:cSld>
  <p:clrMapOvr>
    <a:overrideClrMapping bg1="dk1" tx1="lt1" bg2="dk2" tx2="lt2" accent1="accent1" accent2="accent2" accent3="accent3" accent4="accent4" accent5="accent5" accent6="accent6" hlink="hlink" folHlink="folHlink"/>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48B8D4-6A5C-FD6C-84D1-3860B7136CD1}"/>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F81CE426-3F02-B209-D9AC-FE61F0F4FCA8}"/>
              </a:ext>
            </a:extLst>
          </p:cNvPr>
          <p:cNvSpPr>
            <a:spLocks noGrp="1"/>
          </p:cNvSpPr>
          <p:nvPr>
            <p:ph idx="1"/>
          </p:nvPr>
        </p:nvSpPr>
        <p:spPr/>
        <p:txBody>
          <a:bodyPr/>
          <a:lstStyle/>
          <a:p>
            <a:endParaRPr lang="en-US"/>
          </a:p>
        </p:txBody>
      </p:sp>
      <p:pic>
        <p:nvPicPr>
          <p:cNvPr id="4" name="Picture 3">
            <a:extLst>
              <a:ext uri="{FF2B5EF4-FFF2-40B4-BE49-F238E27FC236}">
                <a16:creationId xmlns:a16="http://schemas.microsoft.com/office/drawing/2014/main" id="{BD4A872C-83A3-71CA-C1B5-DDFDA2AD42AC}"/>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7656" y="513953"/>
            <a:ext cx="9239312" cy="5830094"/>
          </a:xfrm>
          <a:prstGeom prst="rect">
            <a:avLst/>
          </a:prstGeom>
        </p:spPr>
      </p:pic>
    </p:spTree>
    <p:extLst>
      <p:ext uri="{BB962C8B-B14F-4D97-AF65-F5344CB8AC3E}">
        <p14:creationId xmlns:p14="http://schemas.microsoft.com/office/powerpoint/2010/main" val="17638200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3B0805-8579-322E-0427-4FF6D62B0499}"/>
              </a:ext>
            </a:extLst>
          </p:cNvPr>
          <p:cNvSpPr>
            <a:spLocks noGrp="1"/>
          </p:cNvSpPr>
          <p:nvPr>
            <p:ph type="title"/>
          </p:nvPr>
        </p:nvSpPr>
        <p:spPr>
          <a:xfrm>
            <a:off x="4716868" y="803325"/>
            <a:ext cx="3944780" cy="1325563"/>
          </a:xfrm>
        </p:spPr>
        <p:txBody>
          <a:bodyPr>
            <a:normAutofit/>
          </a:bodyPr>
          <a:lstStyle/>
          <a:p>
            <a:r>
              <a:rPr lang="en-US" dirty="0"/>
              <a:t>This afternoon…</a:t>
            </a:r>
          </a:p>
        </p:txBody>
      </p:sp>
      <p:sp>
        <p:nvSpPr>
          <p:cNvPr id="2055" name="Freeform: Shape 2054">
            <a:extLst>
              <a:ext uri="{FF2B5EF4-FFF2-40B4-BE49-F238E27FC236}">
                <a16:creationId xmlns:a16="http://schemas.microsoft.com/office/drawing/2014/main" id="{357DD0D3-F869-46D0-944C-6EC60E19E35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02612" cy="5254922"/>
          </a:xfrm>
          <a:custGeom>
            <a:avLst/>
            <a:gdLst>
              <a:gd name="connsiteX0" fmla="*/ 0 w 6136816"/>
              <a:gd name="connsiteY0" fmla="*/ 0 h 5254922"/>
              <a:gd name="connsiteX1" fmla="*/ 6136816 w 6136816"/>
              <a:gd name="connsiteY1" fmla="*/ 0 h 5254922"/>
              <a:gd name="connsiteX2" fmla="*/ 6134892 w 6136816"/>
              <a:gd name="connsiteY2" fmla="*/ 111520 h 5254922"/>
              <a:gd name="connsiteX3" fmla="*/ 6066513 w 6136816"/>
              <a:gd name="connsiteY3" fmla="*/ 752995 h 5254922"/>
              <a:gd name="connsiteX4" fmla="*/ 140712 w 6136816"/>
              <a:gd name="connsiteY4" fmla="*/ 5219363 h 5254922"/>
              <a:gd name="connsiteX5" fmla="*/ 0 w 6136816"/>
              <a:gd name="connsiteY5" fmla="*/ 5199534 h 52549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136816" h="5254922">
                <a:moveTo>
                  <a:pt x="0" y="0"/>
                </a:moveTo>
                <a:lnTo>
                  <a:pt x="6136816" y="0"/>
                </a:lnTo>
                <a:lnTo>
                  <a:pt x="6134892" y="111520"/>
                </a:lnTo>
                <a:cubicBezTo>
                  <a:pt x="6124961" y="323936"/>
                  <a:pt x="6102367" y="538040"/>
                  <a:pt x="6066513" y="752995"/>
                </a:cubicBezTo>
                <a:cubicBezTo>
                  <a:pt x="5592281" y="3596146"/>
                  <a:pt x="2972232" y="5545369"/>
                  <a:pt x="140712" y="5219363"/>
                </a:cubicBezTo>
                <a:lnTo>
                  <a:pt x="0" y="5199534"/>
                </a:ln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pic>
        <p:nvPicPr>
          <p:cNvPr id="2050" name="Picture 2" descr="Prejudice">
            <a:extLst>
              <a:ext uri="{FF2B5EF4-FFF2-40B4-BE49-F238E27FC236}">
                <a16:creationId xmlns:a16="http://schemas.microsoft.com/office/drawing/2014/main" id="{EF367179-6E1B-DD12-987B-0D92B0B6DCC7}"/>
              </a:ext>
            </a:extLst>
          </p:cNvPr>
          <p:cNvPicPr>
            <a:picLocks noChangeAspect="1" noChangeArrowheads="1"/>
          </p:cNvPicPr>
          <p:nvPr/>
        </p:nvPicPr>
        <p:blipFill rotWithShape="1">
          <a:blip r:embed="rId2" cstate="screen">
            <a:extLst>
              <a:ext uri="{28A0092B-C50C-407E-A947-70E740481C1C}">
                <a14:useLocalDpi xmlns:a14="http://schemas.microsoft.com/office/drawing/2010/main"/>
              </a:ext>
            </a:extLst>
          </a:blip>
          <a:srcRect/>
          <a:stretch/>
        </p:blipFill>
        <p:spPr bwMode="auto">
          <a:xfrm>
            <a:off x="20" y="2"/>
            <a:ext cx="4397771" cy="4984915"/>
          </a:xfrm>
          <a:custGeom>
            <a:avLst/>
            <a:gdLst/>
            <a:ahLst/>
            <a:cxnLst/>
            <a:rect l="l" t="t" r="r" b="b"/>
            <a:pathLst>
              <a:path w="5863721" h="4984915">
                <a:moveTo>
                  <a:pt x="0" y="0"/>
                </a:moveTo>
                <a:lnTo>
                  <a:pt x="5863721" y="0"/>
                </a:lnTo>
                <a:lnTo>
                  <a:pt x="5844576" y="326138"/>
                </a:lnTo>
                <a:cubicBezTo>
                  <a:pt x="5833049" y="448313"/>
                  <a:pt x="5817094" y="570952"/>
                  <a:pt x="5796589" y="693884"/>
                </a:cubicBezTo>
                <a:cubicBezTo>
                  <a:pt x="5344573" y="3403845"/>
                  <a:pt x="2847261" y="5261756"/>
                  <a:pt x="148386" y="4951022"/>
                </a:cubicBezTo>
                <a:lnTo>
                  <a:pt x="0" y="4930112"/>
                </a:lnTo>
                <a:close/>
              </a:path>
            </a:pathLst>
          </a:custGeom>
          <a:noFill/>
          <a:extLst>
            <a:ext uri="{909E8E84-426E-40DD-AFC4-6F175D3DCCD1}">
              <a14:hiddenFill xmlns:a14="http://schemas.microsoft.com/office/drawing/2010/main">
                <a:solidFill>
                  <a:srgbClr val="FFFFFF"/>
                </a:solidFill>
              </a14:hiddenFill>
            </a:ext>
          </a:extLst>
        </p:spPr>
      </p:pic>
      <p:sp>
        <p:nvSpPr>
          <p:cNvPr id="3" name="Content Placeholder 2">
            <a:extLst>
              <a:ext uri="{FF2B5EF4-FFF2-40B4-BE49-F238E27FC236}">
                <a16:creationId xmlns:a16="http://schemas.microsoft.com/office/drawing/2014/main" id="{903B2AAD-4D39-ADD9-4630-8759503AF71E}"/>
              </a:ext>
            </a:extLst>
          </p:cNvPr>
          <p:cNvSpPr>
            <a:spLocks noGrp="1"/>
          </p:cNvSpPr>
          <p:nvPr>
            <p:ph idx="1"/>
          </p:nvPr>
        </p:nvSpPr>
        <p:spPr>
          <a:xfrm>
            <a:off x="3928056" y="3296957"/>
            <a:ext cx="5072347" cy="3375920"/>
          </a:xfrm>
        </p:spPr>
        <p:txBody>
          <a:bodyPr anchor="t">
            <a:normAutofit lnSpcReduction="10000"/>
          </a:bodyPr>
          <a:lstStyle/>
          <a:p>
            <a:r>
              <a:rPr lang="en-US" dirty="0"/>
              <a:t>How big a problem are falls?</a:t>
            </a:r>
          </a:p>
          <a:p>
            <a:r>
              <a:rPr lang="en-US" dirty="0"/>
              <a:t>How is vision implicated in falls?</a:t>
            </a:r>
          </a:p>
          <a:p>
            <a:r>
              <a:rPr lang="en-US" dirty="0"/>
              <a:t>Can we prevent falls?</a:t>
            </a:r>
          </a:p>
          <a:p>
            <a:r>
              <a:rPr lang="en-US" dirty="0"/>
              <a:t>Can we prevent falls in people with visual impairment?</a:t>
            </a:r>
          </a:p>
          <a:p>
            <a:r>
              <a:rPr lang="en-US" dirty="0"/>
              <a:t>Take action</a:t>
            </a:r>
          </a:p>
          <a:p>
            <a:r>
              <a:rPr lang="en-US" dirty="0"/>
              <a:t>Resources available</a:t>
            </a:r>
          </a:p>
        </p:txBody>
      </p:sp>
    </p:spTree>
    <p:extLst>
      <p:ext uri="{BB962C8B-B14F-4D97-AF65-F5344CB8AC3E}">
        <p14:creationId xmlns:p14="http://schemas.microsoft.com/office/powerpoint/2010/main" val="1080849233"/>
      </p:ext>
    </p:extLst>
  </p:cSld>
  <p:clrMapOvr>
    <a:overrideClrMapping bg1="dk1" tx1="lt1" bg2="dk2" tx2="lt2" accent1="accent1" accent2="accent2" accent3="accent3" accent4="accent4" accent5="accent5" accent6="accent6" hlink="hlink" folHlink="folHlink"/>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79BB35BC-D5C2-4C8B-A22A-A71E619191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F53B4D2-7305-488D-B984-4103B73506BF}"/>
              </a:ext>
            </a:extLst>
          </p:cNvPr>
          <p:cNvSpPr>
            <a:spLocks noGrp="1"/>
          </p:cNvSpPr>
          <p:nvPr>
            <p:ph type="title"/>
          </p:nvPr>
        </p:nvSpPr>
        <p:spPr>
          <a:xfrm>
            <a:off x="4885341" y="365125"/>
            <a:ext cx="3630007" cy="1807305"/>
          </a:xfrm>
        </p:spPr>
        <p:txBody>
          <a:bodyPr>
            <a:normAutofit/>
          </a:bodyPr>
          <a:lstStyle/>
          <a:p>
            <a:r>
              <a:rPr lang="en-US" dirty="0"/>
              <a:t>Knowing where to cross</a:t>
            </a:r>
          </a:p>
        </p:txBody>
      </p:sp>
      <p:pic>
        <p:nvPicPr>
          <p:cNvPr id="4" name="Picture 3" descr="EdinburghSiteSelection 006">
            <a:extLst>
              <a:ext uri="{FF2B5EF4-FFF2-40B4-BE49-F238E27FC236}">
                <a16:creationId xmlns:a16="http://schemas.microsoft.com/office/drawing/2014/main" id="{04DBA1F2-A26C-2224-5F8A-7B33DF855D55}"/>
              </a:ext>
            </a:extLst>
          </p:cNvPr>
          <p:cNvPicPr>
            <a:picLocks noChangeAspect="1" noChangeArrowheads="1"/>
          </p:cNvPicPr>
          <p:nvPr/>
        </p:nvPicPr>
        <p:blipFill rotWithShape="1">
          <a:blip r:embed="rId2" cstate="screen">
            <a:extLst>
              <a:ext uri="{28A0092B-C50C-407E-A947-70E740481C1C}">
                <a14:useLocalDpi xmlns:a14="http://schemas.microsoft.com/office/drawing/2010/main"/>
              </a:ext>
            </a:extLst>
          </a:blip>
          <a:srcRect/>
          <a:stretch/>
        </p:blipFill>
        <p:spPr bwMode="auto">
          <a:xfrm>
            <a:off x="20" y="10"/>
            <a:ext cx="4587406" cy="6857990"/>
          </a:xfrm>
          <a:custGeom>
            <a:avLst/>
            <a:gdLst/>
            <a:ahLst/>
            <a:cxnLst/>
            <a:rect l="l" t="t" r="r" b="b"/>
            <a:pathLst>
              <a:path w="6116569" h="6879321">
                <a:moveTo>
                  <a:pt x="0" y="0"/>
                </a:moveTo>
                <a:lnTo>
                  <a:pt x="2935851" y="0"/>
                </a:lnTo>
                <a:cubicBezTo>
                  <a:pt x="3035710" y="10660"/>
                  <a:pt x="3138421" y="17767"/>
                  <a:pt x="3238280" y="31980"/>
                </a:cubicBezTo>
                <a:cubicBezTo>
                  <a:pt x="3817462" y="106602"/>
                  <a:pt x="3127009" y="277163"/>
                  <a:pt x="3660541" y="550772"/>
                </a:cubicBezTo>
                <a:cubicBezTo>
                  <a:pt x="3706191" y="575645"/>
                  <a:pt x="3757546" y="579199"/>
                  <a:pt x="3808902" y="589860"/>
                </a:cubicBezTo>
                <a:cubicBezTo>
                  <a:pt x="4008620" y="625393"/>
                  <a:pt x="4211192" y="618286"/>
                  <a:pt x="4413762" y="625393"/>
                </a:cubicBezTo>
                <a:cubicBezTo>
                  <a:pt x="4465118" y="628946"/>
                  <a:pt x="4525033" y="625393"/>
                  <a:pt x="4567830" y="721333"/>
                </a:cubicBezTo>
                <a:cubicBezTo>
                  <a:pt x="4425175" y="724888"/>
                  <a:pt x="4305344" y="731994"/>
                  <a:pt x="4171247" y="792401"/>
                </a:cubicBezTo>
                <a:cubicBezTo>
                  <a:pt x="4239722" y="859916"/>
                  <a:pt x="4322462" y="795955"/>
                  <a:pt x="4376671" y="842148"/>
                </a:cubicBezTo>
                <a:cubicBezTo>
                  <a:pt x="4428027" y="888342"/>
                  <a:pt x="4470824" y="891896"/>
                  <a:pt x="4527887" y="813722"/>
                </a:cubicBezTo>
                <a:cubicBezTo>
                  <a:pt x="4556417" y="774634"/>
                  <a:pt x="4604920" y="778187"/>
                  <a:pt x="4633452" y="799508"/>
                </a:cubicBezTo>
                <a:cubicBezTo>
                  <a:pt x="4781813" y="913216"/>
                  <a:pt x="4778960" y="909662"/>
                  <a:pt x="4947293" y="870576"/>
                </a:cubicBezTo>
                <a:cubicBezTo>
                  <a:pt x="5055712" y="845701"/>
                  <a:pt x="5166983" y="806615"/>
                  <a:pt x="5263988" y="820828"/>
                </a:cubicBezTo>
                <a:cubicBezTo>
                  <a:pt x="5275401" y="867022"/>
                  <a:pt x="5263988" y="888342"/>
                  <a:pt x="5249723" y="895449"/>
                </a:cubicBezTo>
                <a:cubicBezTo>
                  <a:pt x="5021475" y="1005604"/>
                  <a:pt x="4975825" y="1122864"/>
                  <a:pt x="4744723" y="1197485"/>
                </a:cubicBezTo>
                <a:cubicBezTo>
                  <a:pt x="4724751" y="1268552"/>
                  <a:pt x="4807491" y="1275660"/>
                  <a:pt x="4767548" y="1346727"/>
                </a:cubicBezTo>
                <a:cubicBezTo>
                  <a:pt x="4693367" y="1407134"/>
                  <a:pt x="4610627" y="1346727"/>
                  <a:pt x="4539299" y="1421348"/>
                </a:cubicBezTo>
                <a:cubicBezTo>
                  <a:pt x="4550712" y="1471094"/>
                  <a:pt x="4610627" y="1432008"/>
                  <a:pt x="4607773" y="1485309"/>
                </a:cubicBezTo>
                <a:cubicBezTo>
                  <a:pt x="4604920" y="1517288"/>
                  <a:pt x="4593508" y="1527948"/>
                  <a:pt x="4579242" y="1535055"/>
                </a:cubicBezTo>
                <a:cubicBezTo>
                  <a:pt x="4776107" y="1538608"/>
                  <a:pt x="5383820" y="1574142"/>
                  <a:pt x="5278255" y="1609676"/>
                </a:cubicBezTo>
                <a:cubicBezTo>
                  <a:pt x="5418057" y="1698511"/>
                  <a:pt x="5623481" y="1609676"/>
                  <a:pt x="5771843" y="1630997"/>
                </a:cubicBezTo>
                <a:cubicBezTo>
                  <a:pt x="5925911" y="1652316"/>
                  <a:pt x="6171278" y="1719830"/>
                  <a:pt x="6105656" y="1748257"/>
                </a:cubicBezTo>
                <a:cubicBezTo>
                  <a:pt x="6031475" y="1780238"/>
                  <a:pt x="5766136" y="2146235"/>
                  <a:pt x="5691955" y="2167555"/>
                </a:cubicBezTo>
                <a:cubicBezTo>
                  <a:pt x="5606362" y="2188875"/>
                  <a:pt x="5589243" y="2217302"/>
                  <a:pt x="5475118" y="2348776"/>
                </a:cubicBezTo>
                <a:cubicBezTo>
                  <a:pt x="5398085" y="2437610"/>
                  <a:pt x="5709074" y="2238623"/>
                  <a:pt x="5826051" y="2291922"/>
                </a:cubicBezTo>
                <a:cubicBezTo>
                  <a:pt x="5868848" y="2309690"/>
                  <a:pt x="5552153" y="2554872"/>
                  <a:pt x="5552153" y="2597513"/>
                </a:cubicBezTo>
                <a:cubicBezTo>
                  <a:pt x="5549300" y="2640153"/>
                  <a:pt x="5577831" y="2647260"/>
                  <a:pt x="5603508" y="2647260"/>
                </a:cubicBezTo>
                <a:cubicBezTo>
                  <a:pt x="5660571" y="2647260"/>
                  <a:pt x="5640599" y="2686346"/>
                  <a:pt x="5700515" y="2679240"/>
                </a:cubicBezTo>
                <a:cubicBezTo>
                  <a:pt x="5523622" y="2800055"/>
                  <a:pt x="5418057" y="2778734"/>
                  <a:pt x="5246870" y="2888889"/>
                </a:cubicBezTo>
                <a:cubicBezTo>
                  <a:pt x="5164130" y="2942189"/>
                  <a:pt x="4921615" y="3119857"/>
                  <a:pt x="4836022" y="3169605"/>
                </a:cubicBezTo>
                <a:cubicBezTo>
                  <a:pt x="4801785" y="3187371"/>
                  <a:pt x="4758988" y="3173158"/>
                  <a:pt x="4736163" y="3233565"/>
                </a:cubicBezTo>
                <a:cubicBezTo>
                  <a:pt x="4770400" y="3279759"/>
                  <a:pt x="4816050" y="3254885"/>
                  <a:pt x="4853141" y="3233565"/>
                </a:cubicBezTo>
                <a:cubicBezTo>
                  <a:pt x="4944440" y="3176711"/>
                  <a:pt x="4935881" y="3190925"/>
                  <a:pt x="4944440" y="3226459"/>
                </a:cubicBezTo>
                <a:cubicBezTo>
                  <a:pt x="4972972" y="3350827"/>
                  <a:pt x="5044300" y="3308186"/>
                  <a:pt x="5109921" y="3283313"/>
                </a:cubicBezTo>
                <a:cubicBezTo>
                  <a:pt x="5303932" y="3208692"/>
                  <a:pt x="5500797" y="3215799"/>
                  <a:pt x="5694809" y="3141178"/>
                </a:cubicBezTo>
                <a:cubicBezTo>
                  <a:pt x="5714781" y="3134070"/>
                  <a:pt x="5612068" y="3283313"/>
                  <a:pt x="5566419" y="3301079"/>
                </a:cubicBezTo>
                <a:cubicBezTo>
                  <a:pt x="5515063" y="3322399"/>
                  <a:pt x="5452294" y="3311739"/>
                  <a:pt x="5415203" y="3397020"/>
                </a:cubicBezTo>
                <a:cubicBezTo>
                  <a:pt x="5477972" y="3414787"/>
                  <a:pt x="5552153" y="3372147"/>
                  <a:pt x="5612068" y="3432554"/>
                </a:cubicBezTo>
                <a:cubicBezTo>
                  <a:pt x="5469413" y="3528494"/>
                  <a:pt x="5329610" y="3535601"/>
                  <a:pt x="5206927" y="3599562"/>
                </a:cubicBezTo>
                <a:cubicBezTo>
                  <a:pt x="5192661" y="3706163"/>
                  <a:pt x="5272548" y="3663523"/>
                  <a:pt x="5301079" y="3723930"/>
                </a:cubicBezTo>
                <a:cubicBezTo>
                  <a:pt x="5072830" y="3844745"/>
                  <a:pt x="4564977" y="4232062"/>
                  <a:pt x="4507915" y="4306683"/>
                </a:cubicBezTo>
                <a:cubicBezTo>
                  <a:pt x="4390937" y="4463031"/>
                  <a:pt x="3900202" y="4562525"/>
                  <a:pt x="3982942" y="4587399"/>
                </a:cubicBezTo>
                <a:cubicBezTo>
                  <a:pt x="4051417" y="4608719"/>
                  <a:pt x="4119891" y="4587399"/>
                  <a:pt x="4185513" y="4541205"/>
                </a:cubicBezTo>
                <a:cubicBezTo>
                  <a:pt x="4291078" y="4466584"/>
                  <a:pt x="5010062" y="4523438"/>
                  <a:pt x="5212633" y="4455924"/>
                </a:cubicBezTo>
                <a:cubicBezTo>
                  <a:pt x="5241164" y="4445264"/>
                  <a:pt x="5283960" y="4409730"/>
                  <a:pt x="5312492" y="4473691"/>
                </a:cubicBezTo>
                <a:cubicBezTo>
                  <a:pt x="5098508" y="4704659"/>
                  <a:pt x="4833169" y="4654913"/>
                  <a:pt x="4596361" y="4818368"/>
                </a:cubicBezTo>
                <a:cubicBezTo>
                  <a:pt x="4684807" y="4917861"/>
                  <a:pt x="4776107" y="4907202"/>
                  <a:pt x="4873113" y="4885882"/>
                </a:cubicBezTo>
                <a:cubicBezTo>
                  <a:pt x="4895938" y="4878775"/>
                  <a:pt x="4930175" y="4871668"/>
                  <a:pt x="4935881" y="4914309"/>
                </a:cubicBezTo>
                <a:cubicBezTo>
                  <a:pt x="4941587" y="4967609"/>
                  <a:pt x="4898790" y="4978270"/>
                  <a:pt x="4873113" y="5003143"/>
                </a:cubicBezTo>
                <a:cubicBezTo>
                  <a:pt x="4833169" y="5038676"/>
                  <a:pt x="4773254" y="4999590"/>
                  <a:pt x="4721898" y="5095530"/>
                </a:cubicBezTo>
                <a:cubicBezTo>
                  <a:pt x="4873113" y="5067104"/>
                  <a:pt x="4998650" y="5020910"/>
                  <a:pt x="5132745" y="4949842"/>
                </a:cubicBezTo>
                <a:cubicBezTo>
                  <a:pt x="5121333" y="5006696"/>
                  <a:pt x="5081390" y="5035123"/>
                  <a:pt x="5101362" y="5081317"/>
                </a:cubicBezTo>
                <a:cubicBezTo>
                  <a:pt x="5118480" y="5116850"/>
                  <a:pt x="5164130" y="5131063"/>
                  <a:pt x="5138452" y="5198578"/>
                </a:cubicBezTo>
                <a:cubicBezTo>
                  <a:pt x="5067125" y="5273199"/>
                  <a:pt x="4967265" y="5258986"/>
                  <a:pt x="4904497" y="5362033"/>
                </a:cubicBezTo>
                <a:cubicBezTo>
                  <a:pt x="4818903" y="5507721"/>
                  <a:pt x="4684807" y="5564575"/>
                  <a:pt x="4579242" y="5674729"/>
                </a:cubicBezTo>
                <a:cubicBezTo>
                  <a:pt x="4545005" y="5713816"/>
                  <a:pt x="4313903" y="5841738"/>
                  <a:pt x="4253988" y="5884379"/>
                </a:cubicBezTo>
                <a:cubicBezTo>
                  <a:pt x="4168395" y="5944786"/>
                  <a:pt x="4071389" y="5966106"/>
                  <a:pt x="3985795" y="6069153"/>
                </a:cubicBezTo>
                <a:cubicBezTo>
                  <a:pt x="4065682" y="6086921"/>
                  <a:pt x="4134157" y="5990979"/>
                  <a:pt x="4231163" y="6030066"/>
                </a:cubicBezTo>
                <a:cubicBezTo>
                  <a:pt x="4074242" y="6133114"/>
                  <a:pt x="3931586" y="6182861"/>
                  <a:pt x="3814609" y="6317889"/>
                </a:cubicBezTo>
                <a:cubicBezTo>
                  <a:pt x="3800343" y="6335656"/>
                  <a:pt x="3771812" y="6332102"/>
                  <a:pt x="3751840" y="6339209"/>
                </a:cubicBezTo>
                <a:cubicBezTo>
                  <a:pt x="3529298" y="6406723"/>
                  <a:pt x="3309608" y="6467130"/>
                  <a:pt x="3089919" y="6563071"/>
                </a:cubicBezTo>
                <a:cubicBezTo>
                  <a:pt x="3041416" y="6584392"/>
                  <a:pt x="2955823" y="6595052"/>
                  <a:pt x="2961529" y="6662566"/>
                </a:cubicBezTo>
                <a:cubicBezTo>
                  <a:pt x="2972941" y="6765613"/>
                  <a:pt x="3055681" y="6687439"/>
                  <a:pt x="3107038" y="6673226"/>
                </a:cubicBezTo>
                <a:cubicBezTo>
                  <a:pt x="3269664" y="6634138"/>
                  <a:pt x="3432292" y="6570178"/>
                  <a:pt x="3594919" y="6591499"/>
                </a:cubicBezTo>
                <a:cubicBezTo>
                  <a:pt x="3483648" y="6637693"/>
                  <a:pt x="3372376" y="6680332"/>
                  <a:pt x="3261106" y="6726527"/>
                </a:cubicBezTo>
                <a:cubicBezTo>
                  <a:pt x="3386642" y="6705206"/>
                  <a:pt x="3495061" y="6786934"/>
                  <a:pt x="3620597" y="6740740"/>
                </a:cubicBezTo>
                <a:cubicBezTo>
                  <a:pt x="3660541" y="6726527"/>
                  <a:pt x="3700484" y="6765613"/>
                  <a:pt x="3703337" y="6826020"/>
                </a:cubicBezTo>
                <a:cubicBezTo>
                  <a:pt x="3706191" y="6847340"/>
                  <a:pt x="3700484" y="6865108"/>
                  <a:pt x="3689072" y="6879321"/>
                </a:cubicBezTo>
                <a:lnTo>
                  <a:pt x="0" y="6879321"/>
                </a:lnTo>
                <a:close/>
              </a:path>
            </a:pathLst>
          </a:cu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ontent Placeholder 2">
            <a:extLst>
              <a:ext uri="{FF2B5EF4-FFF2-40B4-BE49-F238E27FC236}">
                <a16:creationId xmlns:a16="http://schemas.microsoft.com/office/drawing/2014/main" id="{8FA568C4-D5EC-B313-7EB2-659DD6B11BF6}"/>
              </a:ext>
            </a:extLst>
          </p:cNvPr>
          <p:cNvSpPr>
            <a:spLocks noGrp="1"/>
          </p:cNvSpPr>
          <p:nvPr>
            <p:ph idx="1"/>
          </p:nvPr>
        </p:nvSpPr>
        <p:spPr>
          <a:xfrm>
            <a:off x="4885341" y="2333297"/>
            <a:ext cx="3630007" cy="3843666"/>
          </a:xfrm>
        </p:spPr>
        <p:txBody>
          <a:bodyPr>
            <a:normAutofit/>
          </a:bodyPr>
          <a:lstStyle/>
          <a:p>
            <a:r>
              <a:rPr lang="en-US" sz="2000" dirty="0"/>
              <a:t>Many older people without visual impairment avoid walking on these as they lead to balance problems with sore feet</a:t>
            </a:r>
          </a:p>
          <a:p>
            <a:r>
              <a:rPr lang="en-US" sz="2000" dirty="0"/>
              <a:t>Are the right ones used in the right places?</a:t>
            </a:r>
          </a:p>
          <a:p>
            <a:r>
              <a:rPr lang="en-US" sz="2000" dirty="0"/>
              <a:t>A visual jumble to work out</a:t>
            </a:r>
          </a:p>
          <a:p>
            <a:r>
              <a:rPr lang="en-US" sz="2000" dirty="0"/>
              <a:t>Upsets people balance </a:t>
            </a:r>
          </a:p>
        </p:txBody>
      </p:sp>
    </p:spTree>
    <p:extLst>
      <p:ext uri="{BB962C8B-B14F-4D97-AF65-F5344CB8AC3E}">
        <p14:creationId xmlns:p14="http://schemas.microsoft.com/office/powerpoint/2010/main" val="291634677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useBgFill="1">
        <p:nvSpPr>
          <p:cNvPr id="9223" name="!!BGRectangle">
            <a:extLst>
              <a:ext uri="{FF2B5EF4-FFF2-40B4-BE49-F238E27FC236}">
                <a16:creationId xmlns:a16="http://schemas.microsoft.com/office/drawing/2014/main" id="{9B76D444-2756-434F-AE61-96D69830C1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A24C59F-5D16-FB17-C267-00CFCB3BD9AE}"/>
              </a:ext>
            </a:extLst>
          </p:cNvPr>
          <p:cNvSpPr>
            <a:spLocks noGrp="1"/>
          </p:cNvSpPr>
          <p:nvPr>
            <p:ph type="title"/>
          </p:nvPr>
        </p:nvSpPr>
        <p:spPr>
          <a:xfrm>
            <a:off x="630935" y="474146"/>
            <a:ext cx="7886695" cy="1197864"/>
          </a:xfrm>
        </p:spPr>
        <p:txBody>
          <a:bodyPr>
            <a:normAutofit/>
          </a:bodyPr>
          <a:lstStyle/>
          <a:p>
            <a:r>
              <a:rPr lang="en-US" dirty="0"/>
              <a:t>Dizziness</a:t>
            </a:r>
          </a:p>
        </p:txBody>
      </p:sp>
      <p:sp>
        <p:nvSpPr>
          <p:cNvPr id="9225" name="!!Line">
            <a:extLst>
              <a:ext uri="{FF2B5EF4-FFF2-40B4-BE49-F238E27FC236}">
                <a16:creationId xmlns:a16="http://schemas.microsoft.com/office/drawing/2014/main" id="{B0161EF8-C8C6-4F2A-9D5C-49BD28A2BD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9758" y="585216"/>
            <a:ext cx="6858" cy="9144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218" name="Picture 2" descr="Dizziness and Balance: How Vision Plays a Vital Role">
            <a:extLst>
              <a:ext uri="{FF2B5EF4-FFF2-40B4-BE49-F238E27FC236}">
                <a16:creationId xmlns:a16="http://schemas.microsoft.com/office/drawing/2014/main" id="{DB1A03DA-B10C-CF3C-4B01-7B66E352C6F6}"/>
              </a:ext>
            </a:extLst>
          </p:cNvPr>
          <p:cNvPicPr>
            <a:picLocks noChangeAspect="1" noChangeArrowheads="1"/>
          </p:cNvPicPr>
          <p:nvPr/>
        </p:nvPicPr>
        <p:blipFill rotWithShape="1">
          <a:blip r:embed="rId2" cstate="screen">
            <a:extLst>
              <a:ext uri="{28A0092B-C50C-407E-A947-70E740481C1C}">
                <a14:useLocalDpi xmlns:a14="http://schemas.microsoft.com/office/drawing/2010/main"/>
              </a:ext>
            </a:extLst>
          </a:blip>
          <a:srcRect/>
          <a:stretch/>
        </p:blipFill>
        <p:spPr bwMode="auto">
          <a:xfrm>
            <a:off x="626364" y="2002117"/>
            <a:ext cx="4661846" cy="4171569"/>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a:extLst>
              <a:ext uri="{FF2B5EF4-FFF2-40B4-BE49-F238E27FC236}">
                <a16:creationId xmlns:a16="http://schemas.microsoft.com/office/drawing/2014/main" id="{2D8128C2-8E76-75B2-9A27-5AC588728E96}"/>
              </a:ext>
            </a:extLst>
          </p:cNvPr>
          <p:cNvSpPr>
            <a:spLocks noGrp="1"/>
          </p:cNvSpPr>
          <p:nvPr>
            <p:ph idx="1"/>
          </p:nvPr>
        </p:nvSpPr>
        <p:spPr>
          <a:xfrm>
            <a:off x="5649985" y="1999578"/>
            <a:ext cx="2867644" cy="4171568"/>
          </a:xfrm>
        </p:spPr>
        <p:txBody>
          <a:bodyPr anchor="ctr">
            <a:normAutofit/>
          </a:bodyPr>
          <a:lstStyle/>
          <a:p>
            <a:r>
              <a:rPr lang="en-US" sz="2000" dirty="0"/>
              <a:t>Issues with vestibular-ocular reflex seen in people with dual sensory loss</a:t>
            </a:r>
          </a:p>
          <a:p>
            <a:r>
              <a:rPr lang="en-US" sz="2000" dirty="0"/>
              <a:t>Visual migraines</a:t>
            </a:r>
          </a:p>
          <a:p>
            <a:r>
              <a:rPr lang="en-US" sz="2000" dirty="0"/>
              <a:t>New glasses prescription</a:t>
            </a:r>
          </a:p>
        </p:txBody>
      </p:sp>
    </p:spTree>
    <p:extLst>
      <p:ext uri="{BB962C8B-B14F-4D97-AF65-F5344CB8AC3E}">
        <p14:creationId xmlns:p14="http://schemas.microsoft.com/office/powerpoint/2010/main" val="1657837616"/>
      </p:ext>
    </p:extLst>
  </p:cSld>
  <p:clrMapOvr>
    <a:overrideClrMapping bg1="dk1" tx1="lt1" bg2="dk2" tx2="lt2" accent1="accent1" accent2="accent2" accent3="accent3" accent4="accent4" accent5="accent5" accent6="accent6" hlink="hlink" folHlink="folHlink"/>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271" name="Rectangle 11270">
            <a:extLst>
              <a:ext uri="{FF2B5EF4-FFF2-40B4-BE49-F238E27FC236}">
                <a16:creationId xmlns:a16="http://schemas.microsoft.com/office/drawing/2014/main" id="{D7A453D2-15D8-4403-815F-291FA16340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86" y="0"/>
            <a:ext cx="9141714"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273" name="Rectangle 11272">
            <a:extLst>
              <a:ext uri="{FF2B5EF4-FFF2-40B4-BE49-F238E27FC236}">
                <a16:creationId xmlns:a16="http://schemas.microsoft.com/office/drawing/2014/main" id="{8161EA6B-09CA-445B-AB0D-8DF76FA92D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solidFill>
            <a:schemeClr val="tx1">
              <a:alpha val="5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275" name="Group 11274">
            <a:extLst>
              <a:ext uri="{FF2B5EF4-FFF2-40B4-BE49-F238E27FC236}">
                <a16:creationId xmlns:a16="http://schemas.microsoft.com/office/drawing/2014/main" id="{1EA1DAFF-CECA-492F-BFA1-22C64956B8D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2075420"/>
            <a:ext cx="9036544" cy="4093306"/>
            <a:chOff x="1" y="2075420"/>
            <a:chExt cx="12048729" cy="4093306"/>
          </a:xfrm>
        </p:grpSpPr>
        <p:sp>
          <p:nvSpPr>
            <p:cNvPr id="11276" name="Oval 11275">
              <a:extLst>
                <a:ext uri="{FF2B5EF4-FFF2-40B4-BE49-F238E27FC236}">
                  <a16:creationId xmlns:a16="http://schemas.microsoft.com/office/drawing/2014/main" id="{5D3D3744-142C-4653-90AB-546FE6B849E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4500000">
              <a:off x="7942191" y="2507571"/>
              <a:ext cx="3563871" cy="3563871"/>
            </a:xfrm>
            <a:prstGeom prst="ellipse">
              <a:avLst/>
            </a:prstGeom>
            <a:noFill/>
            <a:ln w="31750">
              <a:gradFill>
                <a:gsLst>
                  <a:gs pos="0">
                    <a:schemeClr val="tx2">
                      <a:lumMod val="60000"/>
                      <a:lumOff val="40000"/>
                      <a:alpha val="10000"/>
                    </a:schemeClr>
                  </a:gs>
                  <a:gs pos="100000">
                    <a:schemeClr val="tx2">
                      <a:lumMod val="50000"/>
                      <a:alpha val="20000"/>
                    </a:schemeClr>
                  </a:gs>
                </a:gsLst>
                <a:lin ang="5400000" scaled="1"/>
              </a:gra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277" name="Oval 11276">
              <a:extLst>
                <a:ext uri="{FF2B5EF4-FFF2-40B4-BE49-F238E27FC236}">
                  <a16:creationId xmlns:a16="http://schemas.microsoft.com/office/drawing/2014/main" id="{0BC69CAC-820B-41BA-BFCA-79B45576837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10435065" y="4048931"/>
              <a:ext cx="1381607" cy="1381607"/>
            </a:xfrm>
            <a:prstGeom prst="ellipse">
              <a:avLst/>
            </a:prstGeom>
            <a:noFill/>
            <a:ln w="31750">
              <a:gradFill>
                <a:gsLst>
                  <a:gs pos="0">
                    <a:schemeClr val="tx2">
                      <a:lumMod val="60000"/>
                      <a:lumOff val="40000"/>
                      <a:alpha val="20000"/>
                    </a:schemeClr>
                  </a:gs>
                  <a:gs pos="100000">
                    <a:schemeClr val="tx2">
                      <a:lumMod val="50000"/>
                      <a:alpha val="20000"/>
                    </a:schemeClr>
                  </a:gs>
                </a:gsLst>
                <a:lin ang="5400000" scaled="1"/>
              </a:gra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278" name="Oval 11277">
              <a:extLst>
                <a:ext uri="{FF2B5EF4-FFF2-40B4-BE49-F238E27FC236}">
                  <a16:creationId xmlns:a16="http://schemas.microsoft.com/office/drawing/2014/main" id="{3D205E7A-88AB-4C4B-B8D1-5A76AA878BF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1" y="2075420"/>
              <a:ext cx="3144364" cy="3144364"/>
            </a:xfrm>
            <a:prstGeom prst="ellipse">
              <a:avLst/>
            </a:prstGeom>
            <a:gradFill>
              <a:gsLst>
                <a:gs pos="0">
                  <a:schemeClr val="tx2">
                    <a:lumMod val="75000"/>
                    <a:alpha val="20000"/>
                  </a:schemeClr>
                </a:gs>
                <a:gs pos="100000">
                  <a:schemeClr val="tx2">
                    <a:lumMod val="50000"/>
                    <a:alpha val="1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279" name="Oval 11278">
              <a:extLst>
                <a:ext uri="{FF2B5EF4-FFF2-40B4-BE49-F238E27FC236}">
                  <a16:creationId xmlns:a16="http://schemas.microsoft.com/office/drawing/2014/main" id="{0D4286E9-8501-4EBF-874C-74897B4B6F0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2600000">
              <a:off x="10150845" y="4270841"/>
              <a:ext cx="1897885" cy="1897885"/>
            </a:xfrm>
            <a:prstGeom prst="ellipse">
              <a:avLst/>
            </a:prstGeom>
            <a:gradFill>
              <a:gsLst>
                <a:gs pos="0">
                  <a:schemeClr val="tx2">
                    <a:lumMod val="75000"/>
                    <a:alpha val="10000"/>
                  </a:schemeClr>
                </a:gs>
                <a:gs pos="100000">
                  <a:schemeClr val="tx2">
                    <a:lumMod val="75000"/>
                    <a:alpha val="2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280" name="Oval 11279">
              <a:extLst>
                <a:ext uri="{FF2B5EF4-FFF2-40B4-BE49-F238E27FC236}">
                  <a16:creationId xmlns:a16="http://schemas.microsoft.com/office/drawing/2014/main" id="{45586ADC-910E-45C9-BAB4-CB0EFBEE5B1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4500000">
              <a:off x="2046780" y="3040492"/>
              <a:ext cx="2579322" cy="2579322"/>
            </a:xfrm>
            <a:prstGeom prst="ellipse">
              <a:avLst/>
            </a:prstGeom>
            <a:noFill/>
            <a:ln w="31750">
              <a:gradFill>
                <a:gsLst>
                  <a:gs pos="0">
                    <a:schemeClr val="tx2">
                      <a:lumMod val="60000"/>
                      <a:lumOff val="40000"/>
                      <a:alpha val="20000"/>
                    </a:schemeClr>
                  </a:gs>
                  <a:gs pos="100000">
                    <a:schemeClr val="tx2">
                      <a:lumMod val="50000"/>
                      <a:alpha val="20000"/>
                    </a:schemeClr>
                  </a:gs>
                </a:gsLst>
                <a:lin ang="5400000" scaled="1"/>
              </a:gra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281" name="Oval 11280">
              <a:extLst>
                <a:ext uri="{FF2B5EF4-FFF2-40B4-BE49-F238E27FC236}">
                  <a16:creationId xmlns:a16="http://schemas.microsoft.com/office/drawing/2014/main" id="{DAB594C5-5BB0-49AE-8AAC-AE40A6F8A3F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4500000">
              <a:off x="2224640" y="3193975"/>
              <a:ext cx="2243193" cy="2243193"/>
            </a:xfrm>
            <a:prstGeom prst="ellipse">
              <a:avLst/>
            </a:prstGeom>
            <a:noFill/>
            <a:ln w="31750">
              <a:gradFill>
                <a:gsLst>
                  <a:gs pos="0">
                    <a:schemeClr val="tx2">
                      <a:lumMod val="60000"/>
                      <a:lumOff val="40000"/>
                      <a:alpha val="10000"/>
                    </a:schemeClr>
                  </a:gs>
                  <a:gs pos="100000">
                    <a:schemeClr val="tx2">
                      <a:lumMod val="50000"/>
                      <a:alpha val="10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1283" name="Rectangle 11282">
            <a:extLst>
              <a:ext uri="{FF2B5EF4-FFF2-40B4-BE49-F238E27FC236}">
                <a16:creationId xmlns:a16="http://schemas.microsoft.com/office/drawing/2014/main" id="{B8114C98-A349-4111-A123-E8EAB86ABE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7479052" y="1131512"/>
            <a:ext cx="2796461" cy="533439"/>
          </a:xfrm>
          <a:prstGeom prst="rect">
            <a:avLst/>
          </a:prstGeom>
          <a:gradFill flip="none" rotWithShape="1">
            <a:gsLst>
              <a:gs pos="0">
                <a:schemeClr val="tx2">
                  <a:lumMod val="40000"/>
                  <a:lumOff val="60000"/>
                  <a:alpha val="0"/>
                </a:schemeClr>
              </a:gs>
              <a:gs pos="100000">
                <a:schemeClr val="tx2">
                  <a:lumMod val="75000"/>
                  <a:alpha val="10000"/>
                </a:schemeClr>
              </a:gs>
            </a:gsLst>
            <a:lin ang="8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285" name="Group 11284">
            <a:extLst>
              <a:ext uri="{FF2B5EF4-FFF2-40B4-BE49-F238E27FC236}">
                <a16:creationId xmlns:a16="http://schemas.microsoft.com/office/drawing/2014/main" id="{670FB431-AE18-414D-92F4-1D12D1991152}"/>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444654" y="317578"/>
            <a:ext cx="411480" cy="549007"/>
            <a:chOff x="7029447" y="3514725"/>
            <a:chExt cx="1285875" cy="549007"/>
          </a:xfrm>
        </p:grpSpPr>
        <p:cxnSp>
          <p:nvCxnSpPr>
            <p:cNvPr id="11286" name="Straight Connector 11285">
              <a:extLst>
                <a:ext uri="{FF2B5EF4-FFF2-40B4-BE49-F238E27FC236}">
                  <a16:creationId xmlns:a16="http://schemas.microsoft.com/office/drawing/2014/main" id="{24467063-D74E-4D42-8790-B9F6D69584BE}"/>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3514725"/>
              <a:ext cx="1285875" cy="0"/>
            </a:xfrm>
            <a:prstGeom prst="line">
              <a:avLst/>
            </a:prstGeom>
            <a:ln w="31750" cap="rnd" cmpd="sng">
              <a:gradFill>
                <a:gsLst>
                  <a:gs pos="0">
                    <a:schemeClr val="tx2">
                      <a:lumMod val="60000"/>
                      <a:lumOff val="40000"/>
                      <a:alpha val="40000"/>
                    </a:schemeClr>
                  </a:gs>
                  <a:gs pos="100000">
                    <a:schemeClr val="tx2">
                      <a:lumMod val="75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cxnSp>
          <p:nvCxnSpPr>
            <p:cNvPr id="11287" name="Straight Connector 11286">
              <a:extLst>
                <a:ext uri="{FF2B5EF4-FFF2-40B4-BE49-F238E27FC236}">
                  <a16:creationId xmlns:a16="http://schemas.microsoft.com/office/drawing/2014/main" id="{A1D19BAC-1681-47BC-AAF5-92FAFFF6F4CE}"/>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3697727"/>
              <a:ext cx="1285875" cy="0"/>
            </a:xfrm>
            <a:prstGeom prst="line">
              <a:avLst/>
            </a:prstGeom>
            <a:ln w="31750" cap="rnd" cmpd="sng">
              <a:gradFill>
                <a:gsLst>
                  <a:gs pos="0">
                    <a:schemeClr val="tx2">
                      <a:lumMod val="60000"/>
                      <a:lumOff val="40000"/>
                      <a:alpha val="40000"/>
                    </a:schemeClr>
                  </a:gs>
                  <a:gs pos="100000">
                    <a:schemeClr val="tx2">
                      <a:lumMod val="75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cxnSp>
          <p:nvCxnSpPr>
            <p:cNvPr id="11288" name="Straight Connector 11287">
              <a:extLst>
                <a:ext uri="{FF2B5EF4-FFF2-40B4-BE49-F238E27FC236}">
                  <a16:creationId xmlns:a16="http://schemas.microsoft.com/office/drawing/2014/main" id="{94347C2B-E846-452C-97AA-7E254FC1CE8F}"/>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3880729"/>
              <a:ext cx="1285875" cy="0"/>
            </a:xfrm>
            <a:prstGeom prst="line">
              <a:avLst/>
            </a:prstGeom>
            <a:ln w="31750" cap="rnd" cmpd="sng">
              <a:gradFill>
                <a:gsLst>
                  <a:gs pos="0">
                    <a:schemeClr val="tx2">
                      <a:lumMod val="60000"/>
                      <a:lumOff val="40000"/>
                      <a:alpha val="40000"/>
                    </a:schemeClr>
                  </a:gs>
                  <a:gs pos="100000">
                    <a:schemeClr val="tx2">
                      <a:lumMod val="75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cxnSp>
          <p:nvCxnSpPr>
            <p:cNvPr id="11289" name="Straight Connector 11288">
              <a:extLst>
                <a:ext uri="{FF2B5EF4-FFF2-40B4-BE49-F238E27FC236}">
                  <a16:creationId xmlns:a16="http://schemas.microsoft.com/office/drawing/2014/main" id="{10EA2B35-7959-4C2A-84AA-FF5D94FEDE90}"/>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4063732"/>
              <a:ext cx="1285875" cy="0"/>
            </a:xfrm>
            <a:prstGeom prst="line">
              <a:avLst/>
            </a:prstGeom>
            <a:ln w="31750" cap="rnd" cmpd="sng">
              <a:gradFill>
                <a:gsLst>
                  <a:gs pos="0">
                    <a:schemeClr val="tx2">
                      <a:lumMod val="60000"/>
                      <a:lumOff val="40000"/>
                      <a:alpha val="40000"/>
                    </a:schemeClr>
                  </a:gs>
                  <a:gs pos="100000">
                    <a:schemeClr val="tx2">
                      <a:lumMod val="75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grpSp>
      <p:pic>
        <p:nvPicPr>
          <p:cNvPr id="11266" name="Picture 2" descr="Common Symptoms-Contrast sensitivity and Glare">
            <a:extLst>
              <a:ext uri="{FF2B5EF4-FFF2-40B4-BE49-F238E27FC236}">
                <a16:creationId xmlns:a16="http://schemas.microsoft.com/office/drawing/2014/main" id="{8927D0B0-78FC-8B45-CC08-D0FBA4ABBED4}"/>
              </a:ext>
            </a:extLst>
          </p:cNvPr>
          <p:cNvPicPr>
            <a:picLocks noChangeAspect="1" noChangeArrowheads="1"/>
          </p:cNvPicPr>
          <p:nvPr/>
        </p:nvPicPr>
        <p:blipFill rotWithShape="1">
          <a:blip r:embed="rId2" cstate="screen">
            <a:extLst>
              <a:ext uri="{28A0092B-C50C-407E-A947-70E740481C1C}">
                <a14:useLocalDpi xmlns:a14="http://schemas.microsoft.com/office/drawing/2010/main"/>
              </a:ext>
            </a:extLst>
          </a:blip>
          <a:srcRect b="-2"/>
          <a:stretch/>
        </p:blipFill>
        <p:spPr bwMode="auto">
          <a:xfrm>
            <a:off x="469942" y="317578"/>
            <a:ext cx="8138333" cy="3508437"/>
          </a:xfrm>
          <a:prstGeom prst="rect">
            <a:avLst/>
          </a:prstGeom>
          <a:noFill/>
          <a:extLst>
            <a:ext uri="{909E8E84-426E-40DD-AFC4-6F175D3DCCD1}">
              <a14:hiddenFill xmlns:a14="http://schemas.microsoft.com/office/drawing/2010/main">
                <a:solidFill>
                  <a:srgbClr val="FFFFFF"/>
                </a:solidFill>
              </a14:hiddenFill>
            </a:ext>
          </a:extLst>
        </p:spPr>
      </p:pic>
      <p:grpSp>
        <p:nvGrpSpPr>
          <p:cNvPr id="11291" name="Group 11290">
            <a:extLst>
              <a:ext uri="{FF2B5EF4-FFF2-40B4-BE49-F238E27FC236}">
                <a16:creationId xmlns:a16="http://schemas.microsoft.com/office/drawing/2014/main" id="{AF19A774-30A5-488B-9BAF-629C6440294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6200000">
            <a:off x="317544" y="536210"/>
            <a:ext cx="304800" cy="322326"/>
            <a:chOff x="215328" y="-46937"/>
            <a:chExt cx="304800" cy="2773841"/>
          </a:xfrm>
        </p:grpSpPr>
        <p:cxnSp>
          <p:nvCxnSpPr>
            <p:cNvPr id="11292" name="Straight Connector 11291">
              <a:extLst>
                <a:ext uri="{FF2B5EF4-FFF2-40B4-BE49-F238E27FC236}">
                  <a16:creationId xmlns:a16="http://schemas.microsoft.com/office/drawing/2014/main" id="{291EBF88-5B98-4258-A542-14C3AF2E5225}"/>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215328" y="-46937"/>
              <a:ext cx="0" cy="2773841"/>
            </a:xfrm>
            <a:prstGeom prst="line">
              <a:avLst/>
            </a:prstGeom>
            <a:ln w="25400" cmpd="sng">
              <a:solidFill>
                <a:schemeClr val="bg2">
                  <a:lumMod val="60000"/>
                  <a:lumOff val="40000"/>
                  <a:alpha val="5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1293" name="Straight Connector 11292">
              <a:extLst>
                <a:ext uri="{FF2B5EF4-FFF2-40B4-BE49-F238E27FC236}">
                  <a16:creationId xmlns:a16="http://schemas.microsoft.com/office/drawing/2014/main" id="{8FBC2D58-9E3C-490D-BD7A-61EF07EA79E4}"/>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316928" y="-46937"/>
              <a:ext cx="0" cy="2773841"/>
            </a:xfrm>
            <a:prstGeom prst="line">
              <a:avLst/>
            </a:prstGeom>
            <a:ln w="25400" cmpd="sng">
              <a:solidFill>
                <a:schemeClr val="bg2">
                  <a:lumMod val="60000"/>
                  <a:lumOff val="40000"/>
                  <a:alpha val="5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1294" name="Straight Connector 11293">
              <a:extLst>
                <a:ext uri="{FF2B5EF4-FFF2-40B4-BE49-F238E27FC236}">
                  <a16:creationId xmlns:a16="http://schemas.microsoft.com/office/drawing/2014/main" id="{B6CF1BB4-1C1D-4EDE-BA26-0243FCF83BB9}"/>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418528" y="-46937"/>
              <a:ext cx="0" cy="2773841"/>
            </a:xfrm>
            <a:prstGeom prst="line">
              <a:avLst/>
            </a:prstGeom>
            <a:ln w="25400" cmpd="sng">
              <a:solidFill>
                <a:schemeClr val="bg2">
                  <a:lumMod val="60000"/>
                  <a:lumOff val="40000"/>
                  <a:alpha val="5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1295" name="Straight Connector 11294">
              <a:extLst>
                <a:ext uri="{FF2B5EF4-FFF2-40B4-BE49-F238E27FC236}">
                  <a16:creationId xmlns:a16="http://schemas.microsoft.com/office/drawing/2014/main" id="{00C83729-E02F-4512-AFE7-F4792228BDA2}"/>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520128" y="-46937"/>
              <a:ext cx="0" cy="2773841"/>
            </a:xfrm>
            <a:prstGeom prst="line">
              <a:avLst/>
            </a:prstGeom>
            <a:ln w="25400" cmpd="sng">
              <a:solidFill>
                <a:schemeClr val="bg2">
                  <a:lumMod val="60000"/>
                  <a:lumOff val="40000"/>
                  <a:alpha val="50000"/>
                </a:schemeClr>
              </a:solidFill>
              <a:prstDash val="sysDot"/>
            </a:ln>
          </p:spPr>
          <p:style>
            <a:lnRef idx="1">
              <a:schemeClr val="accent1"/>
            </a:lnRef>
            <a:fillRef idx="0">
              <a:schemeClr val="accent1"/>
            </a:fillRef>
            <a:effectRef idx="0">
              <a:schemeClr val="accent1"/>
            </a:effectRef>
            <a:fontRef idx="minor">
              <a:schemeClr val="tx1"/>
            </a:fontRef>
          </p:style>
        </p:cxnSp>
      </p:grpSp>
      <p:sp>
        <p:nvSpPr>
          <p:cNvPr id="11297" name="Rectangle 11296">
            <a:extLst>
              <a:ext uri="{FF2B5EF4-FFF2-40B4-BE49-F238E27FC236}">
                <a16:creationId xmlns:a16="http://schemas.microsoft.com/office/drawing/2014/main" id="{E2D3D3F2-ABBB-4453-B1C5-1BEBF7E4DD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6140785"/>
            <a:ext cx="4571997" cy="711252"/>
          </a:xfrm>
          <a:prstGeom prst="rect">
            <a:avLst/>
          </a:prstGeom>
          <a:gradFill flip="none" rotWithShape="1">
            <a:gsLst>
              <a:gs pos="10000">
                <a:schemeClr val="tx2">
                  <a:lumMod val="50000"/>
                  <a:alpha val="10000"/>
                </a:schemeClr>
              </a:gs>
              <a:gs pos="100000">
                <a:schemeClr val="tx2">
                  <a:lumMod val="60000"/>
                  <a:lumOff val="40000"/>
                  <a:alpha val="0"/>
                </a:schemeClr>
              </a:gs>
            </a:gsLst>
            <a:lin ang="8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299" name="Group 11298">
            <a:extLst>
              <a:ext uri="{FF2B5EF4-FFF2-40B4-BE49-F238E27FC236}">
                <a16:creationId xmlns:a16="http://schemas.microsoft.com/office/drawing/2014/main" id="{8214E4A5-A0D2-42C4-8D14-D2A7E495F04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5400000">
            <a:off x="-645785" y="5940560"/>
            <a:ext cx="1285875" cy="549007"/>
            <a:chOff x="7029447" y="3514725"/>
            <a:chExt cx="1285875" cy="549007"/>
          </a:xfrm>
        </p:grpSpPr>
        <p:cxnSp>
          <p:nvCxnSpPr>
            <p:cNvPr id="11300" name="Straight Connector 11299">
              <a:extLst>
                <a:ext uri="{FF2B5EF4-FFF2-40B4-BE49-F238E27FC236}">
                  <a16:creationId xmlns:a16="http://schemas.microsoft.com/office/drawing/2014/main" id="{7494D7A0-6B21-41E8-A7D3-0033BBB79156}"/>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3514725"/>
              <a:ext cx="1285875" cy="0"/>
            </a:xfrm>
            <a:prstGeom prst="line">
              <a:avLst/>
            </a:prstGeom>
            <a:ln w="31750" cap="rnd" cmpd="sng">
              <a:gradFill>
                <a:gsLst>
                  <a:gs pos="0">
                    <a:schemeClr val="tx2">
                      <a:lumMod val="60000"/>
                      <a:lumOff val="40000"/>
                      <a:alpha val="40000"/>
                    </a:schemeClr>
                  </a:gs>
                  <a:gs pos="100000">
                    <a:schemeClr val="tx2">
                      <a:lumMod val="50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cxnSp>
          <p:nvCxnSpPr>
            <p:cNvPr id="11301" name="Straight Connector 11300">
              <a:extLst>
                <a:ext uri="{FF2B5EF4-FFF2-40B4-BE49-F238E27FC236}">
                  <a16:creationId xmlns:a16="http://schemas.microsoft.com/office/drawing/2014/main" id="{1E141D7D-32B0-448E-A666-EA8703AFCF2C}"/>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3697727"/>
              <a:ext cx="1285875" cy="0"/>
            </a:xfrm>
            <a:prstGeom prst="line">
              <a:avLst/>
            </a:prstGeom>
            <a:ln w="31750" cap="rnd" cmpd="sng">
              <a:gradFill>
                <a:gsLst>
                  <a:gs pos="0">
                    <a:schemeClr val="tx2">
                      <a:lumMod val="60000"/>
                      <a:lumOff val="40000"/>
                      <a:alpha val="40000"/>
                    </a:schemeClr>
                  </a:gs>
                  <a:gs pos="100000">
                    <a:schemeClr val="tx2">
                      <a:lumMod val="50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cxnSp>
          <p:nvCxnSpPr>
            <p:cNvPr id="11302" name="Straight Connector 11301">
              <a:extLst>
                <a:ext uri="{FF2B5EF4-FFF2-40B4-BE49-F238E27FC236}">
                  <a16:creationId xmlns:a16="http://schemas.microsoft.com/office/drawing/2014/main" id="{8D87E268-6345-420F-8B97-B37ED04100EC}"/>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3880729"/>
              <a:ext cx="1285875" cy="0"/>
            </a:xfrm>
            <a:prstGeom prst="line">
              <a:avLst/>
            </a:prstGeom>
            <a:ln w="31750" cap="rnd" cmpd="sng">
              <a:gradFill>
                <a:gsLst>
                  <a:gs pos="0">
                    <a:schemeClr val="tx2">
                      <a:lumMod val="60000"/>
                      <a:lumOff val="40000"/>
                      <a:alpha val="40000"/>
                    </a:schemeClr>
                  </a:gs>
                  <a:gs pos="100000">
                    <a:schemeClr val="tx2">
                      <a:lumMod val="50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cxnSp>
          <p:nvCxnSpPr>
            <p:cNvPr id="11303" name="Straight Connector 11302">
              <a:extLst>
                <a:ext uri="{FF2B5EF4-FFF2-40B4-BE49-F238E27FC236}">
                  <a16:creationId xmlns:a16="http://schemas.microsoft.com/office/drawing/2014/main" id="{35E1622E-7FA6-4760-A2BF-A8105EBF7BB9}"/>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4063732"/>
              <a:ext cx="1285875" cy="0"/>
            </a:xfrm>
            <a:prstGeom prst="line">
              <a:avLst/>
            </a:prstGeom>
            <a:ln w="31750" cap="rnd" cmpd="sng">
              <a:gradFill>
                <a:gsLst>
                  <a:gs pos="0">
                    <a:schemeClr val="tx2">
                      <a:lumMod val="60000"/>
                      <a:lumOff val="40000"/>
                      <a:alpha val="40000"/>
                    </a:schemeClr>
                  </a:gs>
                  <a:gs pos="100000">
                    <a:schemeClr val="tx2">
                      <a:lumMod val="50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grpSp>
      <p:sp>
        <p:nvSpPr>
          <p:cNvPr id="3" name="Content Placeholder 2">
            <a:extLst>
              <a:ext uri="{FF2B5EF4-FFF2-40B4-BE49-F238E27FC236}">
                <a16:creationId xmlns:a16="http://schemas.microsoft.com/office/drawing/2014/main" id="{63724DB2-80BC-86EF-FC4D-D849CB9893C1}"/>
              </a:ext>
            </a:extLst>
          </p:cNvPr>
          <p:cNvSpPr>
            <a:spLocks noGrp="1"/>
          </p:cNvSpPr>
          <p:nvPr>
            <p:ph idx="1"/>
          </p:nvPr>
        </p:nvSpPr>
        <p:spPr>
          <a:xfrm>
            <a:off x="874635" y="4178173"/>
            <a:ext cx="4255578" cy="1753068"/>
          </a:xfrm>
          <a:noFill/>
        </p:spPr>
        <p:txBody>
          <a:bodyPr anchor="t">
            <a:noAutofit/>
          </a:bodyPr>
          <a:lstStyle/>
          <a:p>
            <a:r>
              <a:rPr lang="en-US" sz="2000" dirty="0">
                <a:solidFill>
                  <a:schemeClr val="bg1"/>
                </a:solidFill>
              </a:rPr>
              <a:t>Ramp or steps?</a:t>
            </a:r>
          </a:p>
          <a:p>
            <a:r>
              <a:rPr lang="en-US" sz="2000" dirty="0">
                <a:solidFill>
                  <a:schemeClr val="bg1"/>
                </a:solidFill>
              </a:rPr>
              <a:t>How deep?</a:t>
            </a:r>
          </a:p>
          <a:p>
            <a:r>
              <a:rPr lang="en-US" sz="2000" dirty="0">
                <a:solidFill>
                  <a:schemeClr val="bg1"/>
                </a:solidFill>
              </a:rPr>
              <a:t>Any obstacles in the way?</a:t>
            </a:r>
          </a:p>
          <a:p>
            <a:r>
              <a:rPr lang="en-US" sz="2000" dirty="0">
                <a:solidFill>
                  <a:schemeClr val="bg1"/>
                </a:solidFill>
              </a:rPr>
              <a:t>Need at least 50% contrast difference to provide adequate visual information for safer stair ambulation</a:t>
            </a:r>
          </a:p>
        </p:txBody>
      </p:sp>
      <p:sp>
        <p:nvSpPr>
          <p:cNvPr id="4" name="TextBox 3">
            <a:extLst>
              <a:ext uri="{FF2B5EF4-FFF2-40B4-BE49-F238E27FC236}">
                <a16:creationId xmlns:a16="http://schemas.microsoft.com/office/drawing/2014/main" id="{BB11687E-4584-9B2F-484A-4E89081C6334}"/>
              </a:ext>
            </a:extLst>
          </p:cNvPr>
          <p:cNvSpPr txBox="1"/>
          <p:nvPr/>
        </p:nvSpPr>
        <p:spPr>
          <a:xfrm>
            <a:off x="5737742" y="6153039"/>
            <a:ext cx="3134603" cy="369332"/>
          </a:xfrm>
          <a:prstGeom prst="rect">
            <a:avLst/>
          </a:prstGeom>
          <a:noFill/>
        </p:spPr>
        <p:txBody>
          <a:bodyPr wrap="square" rtlCol="0">
            <a:spAutoFit/>
          </a:bodyPr>
          <a:lstStyle/>
          <a:p>
            <a:r>
              <a:rPr lang="en-US" i="1" dirty="0">
                <a:solidFill>
                  <a:schemeClr val="bg1"/>
                </a:solidFill>
              </a:rPr>
              <a:t>Bjelica et al. Appl Ergon 2021</a:t>
            </a:r>
          </a:p>
        </p:txBody>
      </p:sp>
    </p:spTree>
    <p:extLst>
      <p:ext uri="{BB962C8B-B14F-4D97-AF65-F5344CB8AC3E}">
        <p14:creationId xmlns:p14="http://schemas.microsoft.com/office/powerpoint/2010/main" val="114047375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295" name="Rectangle 12294">
            <a:extLst>
              <a:ext uri="{FF2B5EF4-FFF2-40B4-BE49-F238E27FC236}">
                <a16:creationId xmlns:a16="http://schemas.microsoft.com/office/drawing/2014/main" id="{D7A453D2-15D8-4403-815F-291FA16340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86" y="0"/>
            <a:ext cx="9141714"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297" name="Rectangle 12296">
            <a:extLst>
              <a:ext uri="{FF2B5EF4-FFF2-40B4-BE49-F238E27FC236}">
                <a16:creationId xmlns:a16="http://schemas.microsoft.com/office/drawing/2014/main" id="{8161EA6B-09CA-445B-AB0D-8DF76FA92D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solidFill>
            <a:schemeClr val="tx1">
              <a:alpha val="5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2299" name="Group 12298">
            <a:extLst>
              <a:ext uri="{FF2B5EF4-FFF2-40B4-BE49-F238E27FC236}">
                <a16:creationId xmlns:a16="http://schemas.microsoft.com/office/drawing/2014/main" id="{1EA1DAFF-CECA-492F-BFA1-22C64956B8D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2075420"/>
            <a:ext cx="9036544" cy="4093306"/>
            <a:chOff x="1" y="2075420"/>
            <a:chExt cx="12048729" cy="4093306"/>
          </a:xfrm>
        </p:grpSpPr>
        <p:sp>
          <p:nvSpPr>
            <p:cNvPr id="12300" name="Oval 12299">
              <a:extLst>
                <a:ext uri="{FF2B5EF4-FFF2-40B4-BE49-F238E27FC236}">
                  <a16:creationId xmlns:a16="http://schemas.microsoft.com/office/drawing/2014/main" id="{5D3D3744-142C-4653-90AB-546FE6B849E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4500000">
              <a:off x="7942191" y="2507571"/>
              <a:ext cx="3563871" cy="3563871"/>
            </a:xfrm>
            <a:prstGeom prst="ellipse">
              <a:avLst/>
            </a:prstGeom>
            <a:noFill/>
            <a:ln w="31750">
              <a:gradFill>
                <a:gsLst>
                  <a:gs pos="0">
                    <a:schemeClr val="tx2">
                      <a:lumMod val="60000"/>
                      <a:lumOff val="40000"/>
                      <a:alpha val="10000"/>
                    </a:schemeClr>
                  </a:gs>
                  <a:gs pos="100000">
                    <a:schemeClr val="tx2">
                      <a:lumMod val="50000"/>
                      <a:alpha val="20000"/>
                    </a:schemeClr>
                  </a:gs>
                </a:gsLst>
                <a:lin ang="5400000" scaled="1"/>
              </a:gra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301" name="Oval 12300">
              <a:extLst>
                <a:ext uri="{FF2B5EF4-FFF2-40B4-BE49-F238E27FC236}">
                  <a16:creationId xmlns:a16="http://schemas.microsoft.com/office/drawing/2014/main" id="{0BC69CAC-820B-41BA-BFCA-79B45576837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10435065" y="4048931"/>
              <a:ext cx="1381607" cy="1381607"/>
            </a:xfrm>
            <a:prstGeom prst="ellipse">
              <a:avLst/>
            </a:prstGeom>
            <a:noFill/>
            <a:ln w="31750">
              <a:gradFill>
                <a:gsLst>
                  <a:gs pos="0">
                    <a:schemeClr val="tx2">
                      <a:lumMod val="60000"/>
                      <a:lumOff val="40000"/>
                      <a:alpha val="20000"/>
                    </a:schemeClr>
                  </a:gs>
                  <a:gs pos="100000">
                    <a:schemeClr val="tx2">
                      <a:lumMod val="50000"/>
                      <a:alpha val="20000"/>
                    </a:schemeClr>
                  </a:gs>
                </a:gsLst>
                <a:lin ang="5400000" scaled="1"/>
              </a:gra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302" name="Oval 12301">
              <a:extLst>
                <a:ext uri="{FF2B5EF4-FFF2-40B4-BE49-F238E27FC236}">
                  <a16:creationId xmlns:a16="http://schemas.microsoft.com/office/drawing/2014/main" id="{3D205E7A-88AB-4C4B-B8D1-5A76AA878BF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1" y="2075420"/>
              <a:ext cx="3144364" cy="3144364"/>
            </a:xfrm>
            <a:prstGeom prst="ellipse">
              <a:avLst/>
            </a:prstGeom>
            <a:gradFill>
              <a:gsLst>
                <a:gs pos="0">
                  <a:schemeClr val="tx2">
                    <a:lumMod val="75000"/>
                    <a:alpha val="20000"/>
                  </a:schemeClr>
                </a:gs>
                <a:gs pos="100000">
                  <a:schemeClr val="tx2">
                    <a:lumMod val="50000"/>
                    <a:alpha val="1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303" name="Oval 12302">
              <a:extLst>
                <a:ext uri="{FF2B5EF4-FFF2-40B4-BE49-F238E27FC236}">
                  <a16:creationId xmlns:a16="http://schemas.microsoft.com/office/drawing/2014/main" id="{0D4286E9-8501-4EBF-874C-74897B4B6F0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2600000">
              <a:off x="10150845" y="4270841"/>
              <a:ext cx="1897885" cy="1897885"/>
            </a:xfrm>
            <a:prstGeom prst="ellipse">
              <a:avLst/>
            </a:prstGeom>
            <a:gradFill>
              <a:gsLst>
                <a:gs pos="0">
                  <a:schemeClr val="tx2">
                    <a:lumMod val="75000"/>
                    <a:alpha val="10000"/>
                  </a:schemeClr>
                </a:gs>
                <a:gs pos="100000">
                  <a:schemeClr val="tx2">
                    <a:lumMod val="75000"/>
                    <a:alpha val="2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304" name="Oval 12303">
              <a:extLst>
                <a:ext uri="{FF2B5EF4-FFF2-40B4-BE49-F238E27FC236}">
                  <a16:creationId xmlns:a16="http://schemas.microsoft.com/office/drawing/2014/main" id="{45586ADC-910E-45C9-BAB4-CB0EFBEE5B1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4500000">
              <a:off x="2046780" y="3040492"/>
              <a:ext cx="2579322" cy="2579322"/>
            </a:xfrm>
            <a:prstGeom prst="ellipse">
              <a:avLst/>
            </a:prstGeom>
            <a:noFill/>
            <a:ln w="31750">
              <a:gradFill>
                <a:gsLst>
                  <a:gs pos="0">
                    <a:schemeClr val="tx2">
                      <a:lumMod val="60000"/>
                      <a:lumOff val="40000"/>
                      <a:alpha val="20000"/>
                    </a:schemeClr>
                  </a:gs>
                  <a:gs pos="100000">
                    <a:schemeClr val="tx2">
                      <a:lumMod val="50000"/>
                      <a:alpha val="20000"/>
                    </a:schemeClr>
                  </a:gs>
                </a:gsLst>
                <a:lin ang="5400000" scaled="1"/>
              </a:gra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305" name="Oval 12304">
              <a:extLst>
                <a:ext uri="{FF2B5EF4-FFF2-40B4-BE49-F238E27FC236}">
                  <a16:creationId xmlns:a16="http://schemas.microsoft.com/office/drawing/2014/main" id="{DAB594C5-5BB0-49AE-8AAC-AE40A6F8A3F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4500000">
              <a:off x="2224640" y="3193975"/>
              <a:ext cx="2243193" cy="2243193"/>
            </a:xfrm>
            <a:prstGeom prst="ellipse">
              <a:avLst/>
            </a:prstGeom>
            <a:noFill/>
            <a:ln w="31750">
              <a:gradFill>
                <a:gsLst>
                  <a:gs pos="0">
                    <a:schemeClr val="tx2">
                      <a:lumMod val="60000"/>
                      <a:lumOff val="40000"/>
                      <a:alpha val="10000"/>
                    </a:schemeClr>
                  </a:gs>
                  <a:gs pos="100000">
                    <a:schemeClr val="tx2">
                      <a:lumMod val="50000"/>
                      <a:alpha val="10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2307" name="Rectangle 12306">
            <a:extLst>
              <a:ext uri="{FF2B5EF4-FFF2-40B4-BE49-F238E27FC236}">
                <a16:creationId xmlns:a16="http://schemas.microsoft.com/office/drawing/2014/main" id="{B8114C98-A349-4111-A123-E8EAB86ABE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7479052" y="1131512"/>
            <a:ext cx="2796461" cy="533439"/>
          </a:xfrm>
          <a:prstGeom prst="rect">
            <a:avLst/>
          </a:prstGeom>
          <a:gradFill flip="none" rotWithShape="1">
            <a:gsLst>
              <a:gs pos="0">
                <a:schemeClr val="tx2">
                  <a:lumMod val="40000"/>
                  <a:lumOff val="60000"/>
                  <a:alpha val="0"/>
                </a:schemeClr>
              </a:gs>
              <a:gs pos="100000">
                <a:schemeClr val="tx2">
                  <a:lumMod val="75000"/>
                  <a:alpha val="10000"/>
                </a:schemeClr>
              </a:gs>
            </a:gsLst>
            <a:lin ang="8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2309" name="Group 12308">
            <a:extLst>
              <a:ext uri="{FF2B5EF4-FFF2-40B4-BE49-F238E27FC236}">
                <a16:creationId xmlns:a16="http://schemas.microsoft.com/office/drawing/2014/main" id="{670FB431-AE18-414D-92F4-1D12D1991152}"/>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444654" y="317578"/>
            <a:ext cx="411480" cy="549007"/>
            <a:chOff x="7029447" y="3514725"/>
            <a:chExt cx="1285875" cy="549007"/>
          </a:xfrm>
        </p:grpSpPr>
        <p:cxnSp>
          <p:nvCxnSpPr>
            <p:cNvPr id="12310" name="Straight Connector 12309">
              <a:extLst>
                <a:ext uri="{FF2B5EF4-FFF2-40B4-BE49-F238E27FC236}">
                  <a16:creationId xmlns:a16="http://schemas.microsoft.com/office/drawing/2014/main" id="{24467063-D74E-4D42-8790-B9F6D69584BE}"/>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3514725"/>
              <a:ext cx="1285875" cy="0"/>
            </a:xfrm>
            <a:prstGeom prst="line">
              <a:avLst/>
            </a:prstGeom>
            <a:ln w="31750" cap="rnd" cmpd="sng">
              <a:gradFill>
                <a:gsLst>
                  <a:gs pos="0">
                    <a:schemeClr val="tx2">
                      <a:lumMod val="60000"/>
                      <a:lumOff val="40000"/>
                      <a:alpha val="40000"/>
                    </a:schemeClr>
                  </a:gs>
                  <a:gs pos="100000">
                    <a:schemeClr val="tx2">
                      <a:lumMod val="75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cxnSp>
          <p:nvCxnSpPr>
            <p:cNvPr id="12311" name="Straight Connector 12310">
              <a:extLst>
                <a:ext uri="{FF2B5EF4-FFF2-40B4-BE49-F238E27FC236}">
                  <a16:creationId xmlns:a16="http://schemas.microsoft.com/office/drawing/2014/main" id="{A1D19BAC-1681-47BC-AAF5-92FAFFF6F4CE}"/>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3697727"/>
              <a:ext cx="1285875" cy="0"/>
            </a:xfrm>
            <a:prstGeom prst="line">
              <a:avLst/>
            </a:prstGeom>
            <a:ln w="31750" cap="rnd" cmpd="sng">
              <a:gradFill>
                <a:gsLst>
                  <a:gs pos="0">
                    <a:schemeClr val="tx2">
                      <a:lumMod val="60000"/>
                      <a:lumOff val="40000"/>
                      <a:alpha val="40000"/>
                    </a:schemeClr>
                  </a:gs>
                  <a:gs pos="100000">
                    <a:schemeClr val="tx2">
                      <a:lumMod val="75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cxnSp>
          <p:nvCxnSpPr>
            <p:cNvPr id="12312" name="Straight Connector 12311">
              <a:extLst>
                <a:ext uri="{FF2B5EF4-FFF2-40B4-BE49-F238E27FC236}">
                  <a16:creationId xmlns:a16="http://schemas.microsoft.com/office/drawing/2014/main" id="{94347C2B-E846-452C-97AA-7E254FC1CE8F}"/>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3880729"/>
              <a:ext cx="1285875" cy="0"/>
            </a:xfrm>
            <a:prstGeom prst="line">
              <a:avLst/>
            </a:prstGeom>
            <a:ln w="31750" cap="rnd" cmpd="sng">
              <a:gradFill>
                <a:gsLst>
                  <a:gs pos="0">
                    <a:schemeClr val="tx2">
                      <a:lumMod val="60000"/>
                      <a:lumOff val="40000"/>
                      <a:alpha val="40000"/>
                    </a:schemeClr>
                  </a:gs>
                  <a:gs pos="100000">
                    <a:schemeClr val="tx2">
                      <a:lumMod val="75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cxnSp>
          <p:nvCxnSpPr>
            <p:cNvPr id="12313" name="Straight Connector 12312">
              <a:extLst>
                <a:ext uri="{FF2B5EF4-FFF2-40B4-BE49-F238E27FC236}">
                  <a16:creationId xmlns:a16="http://schemas.microsoft.com/office/drawing/2014/main" id="{10EA2B35-7959-4C2A-84AA-FF5D94FEDE90}"/>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4063732"/>
              <a:ext cx="1285875" cy="0"/>
            </a:xfrm>
            <a:prstGeom prst="line">
              <a:avLst/>
            </a:prstGeom>
            <a:ln w="31750" cap="rnd" cmpd="sng">
              <a:gradFill>
                <a:gsLst>
                  <a:gs pos="0">
                    <a:schemeClr val="tx2">
                      <a:lumMod val="60000"/>
                      <a:lumOff val="40000"/>
                      <a:alpha val="40000"/>
                    </a:schemeClr>
                  </a:gs>
                  <a:gs pos="100000">
                    <a:schemeClr val="tx2">
                      <a:lumMod val="75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grpSp>
      <p:grpSp>
        <p:nvGrpSpPr>
          <p:cNvPr id="12315" name="Group 12314">
            <a:extLst>
              <a:ext uri="{FF2B5EF4-FFF2-40B4-BE49-F238E27FC236}">
                <a16:creationId xmlns:a16="http://schemas.microsoft.com/office/drawing/2014/main" id="{AF19A774-30A5-488B-9BAF-629C6440294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6200000">
            <a:off x="317544" y="536210"/>
            <a:ext cx="304800" cy="322326"/>
            <a:chOff x="215328" y="-46937"/>
            <a:chExt cx="304800" cy="2773841"/>
          </a:xfrm>
        </p:grpSpPr>
        <p:cxnSp>
          <p:nvCxnSpPr>
            <p:cNvPr id="12316" name="Straight Connector 12315">
              <a:extLst>
                <a:ext uri="{FF2B5EF4-FFF2-40B4-BE49-F238E27FC236}">
                  <a16:creationId xmlns:a16="http://schemas.microsoft.com/office/drawing/2014/main" id="{291EBF88-5B98-4258-A542-14C3AF2E5225}"/>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215328" y="-46937"/>
              <a:ext cx="0" cy="2773841"/>
            </a:xfrm>
            <a:prstGeom prst="line">
              <a:avLst/>
            </a:prstGeom>
            <a:ln w="25400" cmpd="sng">
              <a:solidFill>
                <a:schemeClr val="bg2">
                  <a:lumMod val="60000"/>
                  <a:lumOff val="40000"/>
                  <a:alpha val="5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2317" name="Straight Connector 12316">
              <a:extLst>
                <a:ext uri="{FF2B5EF4-FFF2-40B4-BE49-F238E27FC236}">
                  <a16:creationId xmlns:a16="http://schemas.microsoft.com/office/drawing/2014/main" id="{8FBC2D58-9E3C-490D-BD7A-61EF07EA79E4}"/>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316928" y="-46937"/>
              <a:ext cx="0" cy="2773841"/>
            </a:xfrm>
            <a:prstGeom prst="line">
              <a:avLst/>
            </a:prstGeom>
            <a:ln w="25400" cmpd="sng">
              <a:solidFill>
                <a:schemeClr val="bg2">
                  <a:lumMod val="60000"/>
                  <a:lumOff val="40000"/>
                  <a:alpha val="5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2318" name="Straight Connector 12317">
              <a:extLst>
                <a:ext uri="{FF2B5EF4-FFF2-40B4-BE49-F238E27FC236}">
                  <a16:creationId xmlns:a16="http://schemas.microsoft.com/office/drawing/2014/main" id="{B6CF1BB4-1C1D-4EDE-BA26-0243FCF83BB9}"/>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418528" y="-46937"/>
              <a:ext cx="0" cy="2773841"/>
            </a:xfrm>
            <a:prstGeom prst="line">
              <a:avLst/>
            </a:prstGeom>
            <a:ln w="25400" cmpd="sng">
              <a:solidFill>
                <a:schemeClr val="bg2">
                  <a:lumMod val="60000"/>
                  <a:lumOff val="40000"/>
                  <a:alpha val="5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2319" name="Straight Connector 12318">
              <a:extLst>
                <a:ext uri="{FF2B5EF4-FFF2-40B4-BE49-F238E27FC236}">
                  <a16:creationId xmlns:a16="http://schemas.microsoft.com/office/drawing/2014/main" id="{00C83729-E02F-4512-AFE7-F4792228BDA2}"/>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520128" y="-46937"/>
              <a:ext cx="0" cy="2773841"/>
            </a:xfrm>
            <a:prstGeom prst="line">
              <a:avLst/>
            </a:prstGeom>
            <a:ln w="25400" cmpd="sng">
              <a:solidFill>
                <a:schemeClr val="bg2">
                  <a:lumMod val="60000"/>
                  <a:lumOff val="40000"/>
                  <a:alpha val="50000"/>
                </a:schemeClr>
              </a:solidFill>
              <a:prstDash val="sysDot"/>
            </a:ln>
          </p:spPr>
          <p:style>
            <a:lnRef idx="1">
              <a:schemeClr val="accent1"/>
            </a:lnRef>
            <a:fillRef idx="0">
              <a:schemeClr val="accent1"/>
            </a:fillRef>
            <a:effectRef idx="0">
              <a:schemeClr val="accent1"/>
            </a:effectRef>
            <a:fontRef idx="minor">
              <a:schemeClr val="tx1"/>
            </a:fontRef>
          </p:style>
        </p:cxnSp>
      </p:grpSp>
      <p:sp>
        <p:nvSpPr>
          <p:cNvPr id="12321" name="Rectangle 12320">
            <a:extLst>
              <a:ext uri="{FF2B5EF4-FFF2-40B4-BE49-F238E27FC236}">
                <a16:creationId xmlns:a16="http://schemas.microsoft.com/office/drawing/2014/main" id="{E2D3D3F2-ABBB-4453-B1C5-1BEBF7E4DD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6140785"/>
            <a:ext cx="4571997" cy="711252"/>
          </a:xfrm>
          <a:prstGeom prst="rect">
            <a:avLst/>
          </a:prstGeom>
          <a:gradFill flip="none" rotWithShape="1">
            <a:gsLst>
              <a:gs pos="10000">
                <a:schemeClr val="tx2">
                  <a:lumMod val="50000"/>
                  <a:alpha val="10000"/>
                </a:schemeClr>
              </a:gs>
              <a:gs pos="100000">
                <a:schemeClr val="tx2">
                  <a:lumMod val="60000"/>
                  <a:lumOff val="40000"/>
                  <a:alpha val="0"/>
                </a:schemeClr>
              </a:gs>
            </a:gsLst>
            <a:lin ang="8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2323" name="Group 12322">
            <a:extLst>
              <a:ext uri="{FF2B5EF4-FFF2-40B4-BE49-F238E27FC236}">
                <a16:creationId xmlns:a16="http://schemas.microsoft.com/office/drawing/2014/main" id="{8214E4A5-A0D2-42C4-8D14-D2A7E495F04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5400000">
            <a:off x="-645785" y="5940560"/>
            <a:ext cx="1285875" cy="549007"/>
            <a:chOff x="7029447" y="3514725"/>
            <a:chExt cx="1285875" cy="549007"/>
          </a:xfrm>
        </p:grpSpPr>
        <p:cxnSp>
          <p:nvCxnSpPr>
            <p:cNvPr id="12324" name="Straight Connector 12323">
              <a:extLst>
                <a:ext uri="{FF2B5EF4-FFF2-40B4-BE49-F238E27FC236}">
                  <a16:creationId xmlns:a16="http://schemas.microsoft.com/office/drawing/2014/main" id="{7494D7A0-6B21-41E8-A7D3-0033BBB79156}"/>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3514725"/>
              <a:ext cx="1285875" cy="0"/>
            </a:xfrm>
            <a:prstGeom prst="line">
              <a:avLst/>
            </a:prstGeom>
            <a:ln w="31750" cap="rnd" cmpd="sng">
              <a:gradFill>
                <a:gsLst>
                  <a:gs pos="0">
                    <a:schemeClr val="tx2">
                      <a:lumMod val="60000"/>
                      <a:lumOff val="40000"/>
                      <a:alpha val="40000"/>
                    </a:schemeClr>
                  </a:gs>
                  <a:gs pos="100000">
                    <a:schemeClr val="tx2">
                      <a:lumMod val="50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cxnSp>
          <p:nvCxnSpPr>
            <p:cNvPr id="12325" name="Straight Connector 12324">
              <a:extLst>
                <a:ext uri="{FF2B5EF4-FFF2-40B4-BE49-F238E27FC236}">
                  <a16:creationId xmlns:a16="http://schemas.microsoft.com/office/drawing/2014/main" id="{1E141D7D-32B0-448E-A666-EA8703AFCF2C}"/>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3697727"/>
              <a:ext cx="1285875" cy="0"/>
            </a:xfrm>
            <a:prstGeom prst="line">
              <a:avLst/>
            </a:prstGeom>
            <a:ln w="31750" cap="rnd" cmpd="sng">
              <a:gradFill>
                <a:gsLst>
                  <a:gs pos="0">
                    <a:schemeClr val="tx2">
                      <a:lumMod val="60000"/>
                      <a:lumOff val="40000"/>
                      <a:alpha val="40000"/>
                    </a:schemeClr>
                  </a:gs>
                  <a:gs pos="100000">
                    <a:schemeClr val="tx2">
                      <a:lumMod val="50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cxnSp>
          <p:nvCxnSpPr>
            <p:cNvPr id="12326" name="Straight Connector 12325">
              <a:extLst>
                <a:ext uri="{FF2B5EF4-FFF2-40B4-BE49-F238E27FC236}">
                  <a16:creationId xmlns:a16="http://schemas.microsoft.com/office/drawing/2014/main" id="{8D87E268-6345-420F-8B97-B37ED04100EC}"/>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3880729"/>
              <a:ext cx="1285875" cy="0"/>
            </a:xfrm>
            <a:prstGeom prst="line">
              <a:avLst/>
            </a:prstGeom>
            <a:ln w="31750" cap="rnd" cmpd="sng">
              <a:gradFill>
                <a:gsLst>
                  <a:gs pos="0">
                    <a:schemeClr val="tx2">
                      <a:lumMod val="60000"/>
                      <a:lumOff val="40000"/>
                      <a:alpha val="40000"/>
                    </a:schemeClr>
                  </a:gs>
                  <a:gs pos="100000">
                    <a:schemeClr val="tx2">
                      <a:lumMod val="50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cxnSp>
          <p:nvCxnSpPr>
            <p:cNvPr id="12327" name="Straight Connector 12326">
              <a:extLst>
                <a:ext uri="{FF2B5EF4-FFF2-40B4-BE49-F238E27FC236}">
                  <a16:creationId xmlns:a16="http://schemas.microsoft.com/office/drawing/2014/main" id="{35E1622E-7FA6-4760-A2BF-A8105EBF7BB9}"/>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4063732"/>
              <a:ext cx="1285875" cy="0"/>
            </a:xfrm>
            <a:prstGeom prst="line">
              <a:avLst/>
            </a:prstGeom>
            <a:ln w="31750" cap="rnd" cmpd="sng">
              <a:gradFill>
                <a:gsLst>
                  <a:gs pos="0">
                    <a:schemeClr val="tx2">
                      <a:lumMod val="60000"/>
                      <a:lumOff val="40000"/>
                      <a:alpha val="40000"/>
                    </a:schemeClr>
                  </a:gs>
                  <a:gs pos="100000">
                    <a:schemeClr val="tx2">
                      <a:lumMod val="50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grpSp>
      <p:sp>
        <p:nvSpPr>
          <p:cNvPr id="3" name="Content Placeholder 2">
            <a:extLst>
              <a:ext uri="{FF2B5EF4-FFF2-40B4-BE49-F238E27FC236}">
                <a16:creationId xmlns:a16="http://schemas.microsoft.com/office/drawing/2014/main" id="{E15831CD-4A1F-DFC5-6894-0EE47A3B6E25}"/>
              </a:ext>
            </a:extLst>
          </p:cNvPr>
          <p:cNvSpPr>
            <a:spLocks noGrp="1"/>
          </p:cNvSpPr>
          <p:nvPr>
            <p:ph idx="1"/>
          </p:nvPr>
        </p:nvSpPr>
        <p:spPr>
          <a:xfrm>
            <a:off x="4114560" y="4018143"/>
            <a:ext cx="4255578" cy="2129599"/>
          </a:xfrm>
          <a:noFill/>
        </p:spPr>
        <p:txBody>
          <a:bodyPr anchor="t">
            <a:normAutofit/>
          </a:bodyPr>
          <a:lstStyle/>
          <a:p>
            <a:r>
              <a:rPr lang="en-US" sz="2000" dirty="0">
                <a:solidFill>
                  <a:schemeClr val="bg1"/>
                </a:solidFill>
              </a:rPr>
              <a:t>Jumping or being scared and reacting inappropriately when things come from behind them</a:t>
            </a:r>
          </a:p>
          <a:p>
            <a:r>
              <a:rPr lang="en-US" sz="2000" dirty="0">
                <a:solidFill>
                  <a:schemeClr val="bg1"/>
                </a:solidFill>
              </a:rPr>
              <a:t>Greater binocular field loss = greater postural sway = greater risk of falls</a:t>
            </a:r>
          </a:p>
        </p:txBody>
      </p:sp>
      <p:pic>
        <p:nvPicPr>
          <p:cNvPr id="12292" name="Picture 4" descr="Overcoming the Daily Struggle of Adherence to Glaucoma Therapy |  ophthalmologyweb.com">
            <a:extLst>
              <a:ext uri="{FF2B5EF4-FFF2-40B4-BE49-F238E27FC236}">
                <a16:creationId xmlns:a16="http://schemas.microsoft.com/office/drawing/2014/main" id="{1D7AE461-CC4A-27EB-4EE6-34863C74C450}"/>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0" y="324388"/>
            <a:ext cx="9144000" cy="2859087"/>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4A93A88F-08FA-9FC4-3A9D-1985BD5B6EA4}"/>
              </a:ext>
            </a:extLst>
          </p:cNvPr>
          <p:cNvSpPr txBox="1"/>
          <p:nvPr/>
        </p:nvSpPr>
        <p:spPr>
          <a:xfrm>
            <a:off x="6035040" y="6356623"/>
            <a:ext cx="1985554" cy="338554"/>
          </a:xfrm>
          <a:prstGeom prst="rect">
            <a:avLst/>
          </a:prstGeom>
          <a:noFill/>
        </p:spPr>
        <p:txBody>
          <a:bodyPr wrap="square" rtlCol="0">
            <a:spAutoFit/>
          </a:bodyPr>
          <a:lstStyle/>
          <a:p>
            <a:r>
              <a:rPr lang="en-US" sz="1600" i="1" dirty="0">
                <a:solidFill>
                  <a:schemeClr val="bg1"/>
                </a:solidFill>
              </a:rPr>
              <a:t>Colman et al. 2007</a:t>
            </a:r>
          </a:p>
        </p:txBody>
      </p:sp>
    </p:spTree>
    <p:extLst>
      <p:ext uri="{BB962C8B-B14F-4D97-AF65-F5344CB8AC3E}">
        <p14:creationId xmlns:p14="http://schemas.microsoft.com/office/powerpoint/2010/main" val="360008230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319" name="Rectangle 13318">
            <a:extLst>
              <a:ext uri="{FF2B5EF4-FFF2-40B4-BE49-F238E27FC236}">
                <a16:creationId xmlns:a16="http://schemas.microsoft.com/office/drawing/2014/main" id="{D7A453D2-15D8-4403-815F-291FA16340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86" y="0"/>
            <a:ext cx="9141714"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321" name="Rectangle 13320">
            <a:extLst>
              <a:ext uri="{FF2B5EF4-FFF2-40B4-BE49-F238E27FC236}">
                <a16:creationId xmlns:a16="http://schemas.microsoft.com/office/drawing/2014/main" id="{8161EA6B-09CA-445B-AB0D-8DF76FA92D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solidFill>
            <a:schemeClr val="tx1">
              <a:alpha val="5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3323" name="Group 13322">
            <a:extLst>
              <a:ext uri="{FF2B5EF4-FFF2-40B4-BE49-F238E27FC236}">
                <a16:creationId xmlns:a16="http://schemas.microsoft.com/office/drawing/2014/main" id="{1EA1DAFF-CECA-492F-BFA1-22C64956B8D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2075420"/>
            <a:ext cx="9036544" cy="4093306"/>
            <a:chOff x="1" y="2075420"/>
            <a:chExt cx="12048729" cy="4093306"/>
          </a:xfrm>
        </p:grpSpPr>
        <p:sp>
          <p:nvSpPr>
            <p:cNvPr id="13324" name="Oval 13323">
              <a:extLst>
                <a:ext uri="{FF2B5EF4-FFF2-40B4-BE49-F238E27FC236}">
                  <a16:creationId xmlns:a16="http://schemas.microsoft.com/office/drawing/2014/main" id="{5D3D3744-142C-4653-90AB-546FE6B849E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4500000">
              <a:off x="7942191" y="2507571"/>
              <a:ext cx="3563871" cy="3563871"/>
            </a:xfrm>
            <a:prstGeom prst="ellipse">
              <a:avLst/>
            </a:prstGeom>
            <a:noFill/>
            <a:ln w="31750">
              <a:gradFill>
                <a:gsLst>
                  <a:gs pos="0">
                    <a:schemeClr val="tx2">
                      <a:lumMod val="60000"/>
                      <a:lumOff val="40000"/>
                      <a:alpha val="10000"/>
                    </a:schemeClr>
                  </a:gs>
                  <a:gs pos="100000">
                    <a:schemeClr val="tx2">
                      <a:lumMod val="50000"/>
                      <a:alpha val="20000"/>
                    </a:schemeClr>
                  </a:gs>
                </a:gsLst>
                <a:lin ang="5400000" scaled="1"/>
              </a:gra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325" name="Oval 13324">
              <a:extLst>
                <a:ext uri="{FF2B5EF4-FFF2-40B4-BE49-F238E27FC236}">
                  <a16:creationId xmlns:a16="http://schemas.microsoft.com/office/drawing/2014/main" id="{0BC69CAC-820B-41BA-BFCA-79B45576837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10435065" y="4048931"/>
              <a:ext cx="1381607" cy="1381607"/>
            </a:xfrm>
            <a:prstGeom prst="ellipse">
              <a:avLst/>
            </a:prstGeom>
            <a:noFill/>
            <a:ln w="31750">
              <a:gradFill>
                <a:gsLst>
                  <a:gs pos="0">
                    <a:schemeClr val="tx2">
                      <a:lumMod val="60000"/>
                      <a:lumOff val="40000"/>
                      <a:alpha val="20000"/>
                    </a:schemeClr>
                  </a:gs>
                  <a:gs pos="100000">
                    <a:schemeClr val="tx2">
                      <a:lumMod val="50000"/>
                      <a:alpha val="20000"/>
                    </a:schemeClr>
                  </a:gs>
                </a:gsLst>
                <a:lin ang="5400000" scaled="1"/>
              </a:gra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326" name="Oval 13325">
              <a:extLst>
                <a:ext uri="{FF2B5EF4-FFF2-40B4-BE49-F238E27FC236}">
                  <a16:creationId xmlns:a16="http://schemas.microsoft.com/office/drawing/2014/main" id="{3D205E7A-88AB-4C4B-B8D1-5A76AA878BF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1" y="2075420"/>
              <a:ext cx="3144364" cy="3144364"/>
            </a:xfrm>
            <a:prstGeom prst="ellipse">
              <a:avLst/>
            </a:prstGeom>
            <a:gradFill>
              <a:gsLst>
                <a:gs pos="0">
                  <a:schemeClr val="tx2">
                    <a:lumMod val="75000"/>
                    <a:alpha val="20000"/>
                  </a:schemeClr>
                </a:gs>
                <a:gs pos="100000">
                  <a:schemeClr val="tx2">
                    <a:lumMod val="50000"/>
                    <a:alpha val="1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327" name="Oval 13326">
              <a:extLst>
                <a:ext uri="{FF2B5EF4-FFF2-40B4-BE49-F238E27FC236}">
                  <a16:creationId xmlns:a16="http://schemas.microsoft.com/office/drawing/2014/main" id="{0D4286E9-8501-4EBF-874C-74897B4B6F0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2600000">
              <a:off x="10150845" y="4270841"/>
              <a:ext cx="1897885" cy="1897885"/>
            </a:xfrm>
            <a:prstGeom prst="ellipse">
              <a:avLst/>
            </a:prstGeom>
            <a:gradFill>
              <a:gsLst>
                <a:gs pos="0">
                  <a:schemeClr val="tx2">
                    <a:lumMod val="75000"/>
                    <a:alpha val="10000"/>
                  </a:schemeClr>
                </a:gs>
                <a:gs pos="100000">
                  <a:schemeClr val="tx2">
                    <a:lumMod val="75000"/>
                    <a:alpha val="2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328" name="Oval 13327">
              <a:extLst>
                <a:ext uri="{FF2B5EF4-FFF2-40B4-BE49-F238E27FC236}">
                  <a16:creationId xmlns:a16="http://schemas.microsoft.com/office/drawing/2014/main" id="{45586ADC-910E-45C9-BAB4-CB0EFBEE5B1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4500000">
              <a:off x="2046780" y="3040492"/>
              <a:ext cx="2579322" cy="2579322"/>
            </a:xfrm>
            <a:prstGeom prst="ellipse">
              <a:avLst/>
            </a:prstGeom>
            <a:noFill/>
            <a:ln w="31750">
              <a:gradFill>
                <a:gsLst>
                  <a:gs pos="0">
                    <a:schemeClr val="tx2">
                      <a:lumMod val="60000"/>
                      <a:lumOff val="40000"/>
                      <a:alpha val="20000"/>
                    </a:schemeClr>
                  </a:gs>
                  <a:gs pos="100000">
                    <a:schemeClr val="tx2">
                      <a:lumMod val="50000"/>
                      <a:alpha val="20000"/>
                    </a:schemeClr>
                  </a:gs>
                </a:gsLst>
                <a:lin ang="5400000" scaled="1"/>
              </a:gra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329" name="Oval 13328">
              <a:extLst>
                <a:ext uri="{FF2B5EF4-FFF2-40B4-BE49-F238E27FC236}">
                  <a16:creationId xmlns:a16="http://schemas.microsoft.com/office/drawing/2014/main" id="{DAB594C5-5BB0-49AE-8AAC-AE40A6F8A3F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4500000">
              <a:off x="2224640" y="3193975"/>
              <a:ext cx="2243193" cy="2243193"/>
            </a:xfrm>
            <a:prstGeom prst="ellipse">
              <a:avLst/>
            </a:prstGeom>
            <a:noFill/>
            <a:ln w="31750">
              <a:gradFill>
                <a:gsLst>
                  <a:gs pos="0">
                    <a:schemeClr val="tx2">
                      <a:lumMod val="60000"/>
                      <a:lumOff val="40000"/>
                      <a:alpha val="10000"/>
                    </a:schemeClr>
                  </a:gs>
                  <a:gs pos="100000">
                    <a:schemeClr val="tx2">
                      <a:lumMod val="50000"/>
                      <a:alpha val="10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3331" name="Rectangle 13330">
            <a:extLst>
              <a:ext uri="{FF2B5EF4-FFF2-40B4-BE49-F238E27FC236}">
                <a16:creationId xmlns:a16="http://schemas.microsoft.com/office/drawing/2014/main" id="{B8114C98-A349-4111-A123-E8EAB86ABE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7479052" y="1131512"/>
            <a:ext cx="2796461" cy="533439"/>
          </a:xfrm>
          <a:prstGeom prst="rect">
            <a:avLst/>
          </a:prstGeom>
          <a:gradFill flip="none" rotWithShape="1">
            <a:gsLst>
              <a:gs pos="0">
                <a:schemeClr val="tx2">
                  <a:lumMod val="40000"/>
                  <a:lumOff val="60000"/>
                  <a:alpha val="0"/>
                </a:schemeClr>
              </a:gs>
              <a:gs pos="100000">
                <a:schemeClr val="tx2">
                  <a:lumMod val="75000"/>
                  <a:alpha val="10000"/>
                </a:schemeClr>
              </a:gs>
            </a:gsLst>
            <a:lin ang="8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3333" name="Group 13332">
            <a:extLst>
              <a:ext uri="{FF2B5EF4-FFF2-40B4-BE49-F238E27FC236}">
                <a16:creationId xmlns:a16="http://schemas.microsoft.com/office/drawing/2014/main" id="{670FB431-AE18-414D-92F4-1D12D1991152}"/>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444654" y="317578"/>
            <a:ext cx="411480" cy="549007"/>
            <a:chOff x="7029447" y="3514725"/>
            <a:chExt cx="1285875" cy="549007"/>
          </a:xfrm>
        </p:grpSpPr>
        <p:cxnSp>
          <p:nvCxnSpPr>
            <p:cNvPr id="13334" name="Straight Connector 13333">
              <a:extLst>
                <a:ext uri="{FF2B5EF4-FFF2-40B4-BE49-F238E27FC236}">
                  <a16:creationId xmlns:a16="http://schemas.microsoft.com/office/drawing/2014/main" id="{24467063-D74E-4D42-8790-B9F6D69584BE}"/>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3514725"/>
              <a:ext cx="1285875" cy="0"/>
            </a:xfrm>
            <a:prstGeom prst="line">
              <a:avLst/>
            </a:prstGeom>
            <a:ln w="31750" cap="rnd" cmpd="sng">
              <a:gradFill>
                <a:gsLst>
                  <a:gs pos="0">
                    <a:schemeClr val="tx2">
                      <a:lumMod val="60000"/>
                      <a:lumOff val="40000"/>
                      <a:alpha val="40000"/>
                    </a:schemeClr>
                  </a:gs>
                  <a:gs pos="100000">
                    <a:schemeClr val="tx2">
                      <a:lumMod val="75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cxnSp>
          <p:nvCxnSpPr>
            <p:cNvPr id="13335" name="Straight Connector 13334">
              <a:extLst>
                <a:ext uri="{FF2B5EF4-FFF2-40B4-BE49-F238E27FC236}">
                  <a16:creationId xmlns:a16="http://schemas.microsoft.com/office/drawing/2014/main" id="{A1D19BAC-1681-47BC-AAF5-92FAFFF6F4CE}"/>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3697727"/>
              <a:ext cx="1285875" cy="0"/>
            </a:xfrm>
            <a:prstGeom prst="line">
              <a:avLst/>
            </a:prstGeom>
            <a:ln w="31750" cap="rnd" cmpd="sng">
              <a:gradFill>
                <a:gsLst>
                  <a:gs pos="0">
                    <a:schemeClr val="tx2">
                      <a:lumMod val="60000"/>
                      <a:lumOff val="40000"/>
                      <a:alpha val="40000"/>
                    </a:schemeClr>
                  </a:gs>
                  <a:gs pos="100000">
                    <a:schemeClr val="tx2">
                      <a:lumMod val="75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cxnSp>
          <p:nvCxnSpPr>
            <p:cNvPr id="13336" name="Straight Connector 13335">
              <a:extLst>
                <a:ext uri="{FF2B5EF4-FFF2-40B4-BE49-F238E27FC236}">
                  <a16:creationId xmlns:a16="http://schemas.microsoft.com/office/drawing/2014/main" id="{94347C2B-E846-452C-97AA-7E254FC1CE8F}"/>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3880729"/>
              <a:ext cx="1285875" cy="0"/>
            </a:xfrm>
            <a:prstGeom prst="line">
              <a:avLst/>
            </a:prstGeom>
            <a:ln w="31750" cap="rnd" cmpd="sng">
              <a:gradFill>
                <a:gsLst>
                  <a:gs pos="0">
                    <a:schemeClr val="tx2">
                      <a:lumMod val="60000"/>
                      <a:lumOff val="40000"/>
                      <a:alpha val="40000"/>
                    </a:schemeClr>
                  </a:gs>
                  <a:gs pos="100000">
                    <a:schemeClr val="tx2">
                      <a:lumMod val="75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cxnSp>
          <p:nvCxnSpPr>
            <p:cNvPr id="13337" name="Straight Connector 13336">
              <a:extLst>
                <a:ext uri="{FF2B5EF4-FFF2-40B4-BE49-F238E27FC236}">
                  <a16:creationId xmlns:a16="http://schemas.microsoft.com/office/drawing/2014/main" id="{10EA2B35-7959-4C2A-84AA-FF5D94FEDE90}"/>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4063732"/>
              <a:ext cx="1285875" cy="0"/>
            </a:xfrm>
            <a:prstGeom prst="line">
              <a:avLst/>
            </a:prstGeom>
            <a:ln w="31750" cap="rnd" cmpd="sng">
              <a:gradFill>
                <a:gsLst>
                  <a:gs pos="0">
                    <a:schemeClr val="tx2">
                      <a:lumMod val="60000"/>
                      <a:lumOff val="40000"/>
                      <a:alpha val="40000"/>
                    </a:schemeClr>
                  </a:gs>
                  <a:gs pos="100000">
                    <a:schemeClr val="tx2">
                      <a:lumMod val="75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grpSp>
      <p:pic>
        <p:nvPicPr>
          <p:cNvPr id="13314" name="Picture 2" descr="What are “Ghost” Images and What Causes Them?">
            <a:extLst>
              <a:ext uri="{FF2B5EF4-FFF2-40B4-BE49-F238E27FC236}">
                <a16:creationId xmlns:a16="http://schemas.microsoft.com/office/drawing/2014/main" id="{39B963F9-56CC-3D51-EF8A-4BFEEB6752DB}"/>
              </a:ext>
            </a:extLst>
          </p:cNvPr>
          <p:cNvPicPr>
            <a:picLocks noChangeAspect="1" noChangeArrowheads="1"/>
          </p:cNvPicPr>
          <p:nvPr/>
        </p:nvPicPr>
        <p:blipFill rotWithShape="1">
          <a:blip r:embed="rId2" cstate="screen">
            <a:extLst>
              <a:ext uri="{28A0092B-C50C-407E-A947-70E740481C1C}">
                <a14:useLocalDpi xmlns:a14="http://schemas.microsoft.com/office/drawing/2010/main"/>
              </a:ext>
            </a:extLst>
          </a:blip>
          <a:srcRect/>
          <a:stretch/>
        </p:blipFill>
        <p:spPr bwMode="auto">
          <a:xfrm>
            <a:off x="469942" y="317578"/>
            <a:ext cx="8138333" cy="3508437"/>
          </a:xfrm>
          <a:prstGeom prst="rect">
            <a:avLst/>
          </a:prstGeom>
          <a:noFill/>
          <a:extLst>
            <a:ext uri="{909E8E84-426E-40DD-AFC4-6F175D3DCCD1}">
              <a14:hiddenFill xmlns:a14="http://schemas.microsoft.com/office/drawing/2010/main">
                <a:solidFill>
                  <a:srgbClr val="FFFFFF"/>
                </a:solidFill>
              </a14:hiddenFill>
            </a:ext>
          </a:extLst>
        </p:spPr>
      </p:pic>
      <p:grpSp>
        <p:nvGrpSpPr>
          <p:cNvPr id="13339" name="Group 13338">
            <a:extLst>
              <a:ext uri="{FF2B5EF4-FFF2-40B4-BE49-F238E27FC236}">
                <a16:creationId xmlns:a16="http://schemas.microsoft.com/office/drawing/2014/main" id="{AF19A774-30A5-488B-9BAF-629C6440294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6200000">
            <a:off x="317544" y="536210"/>
            <a:ext cx="304800" cy="322326"/>
            <a:chOff x="215328" y="-46937"/>
            <a:chExt cx="304800" cy="2773841"/>
          </a:xfrm>
        </p:grpSpPr>
        <p:cxnSp>
          <p:nvCxnSpPr>
            <p:cNvPr id="13340" name="Straight Connector 13339">
              <a:extLst>
                <a:ext uri="{FF2B5EF4-FFF2-40B4-BE49-F238E27FC236}">
                  <a16:creationId xmlns:a16="http://schemas.microsoft.com/office/drawing/2014/main" id="{291EBF88-5B98-4258-A542-14C3AF2E5225}"/>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215328" y="-46937"/>
              <a:ext cx="0" cy="2773841"/>
            </a:xfrm>
            <a:prstGeom prst="line">
              <a:avLst/>
            </a:prstGeom>
            <a:ln w="25400" cmpd="sng">
              <a:solidFill>
                <a:schemeClr val="bg2">
                  <a:lumMod val="60000"/>
                  <a:lumOff val="40000"/>
                  <a:alpha val="5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3341" name="Straight Connector 13340">
              <a:extLst>
                <a:ext uri="{FF2B5EF4-FFF2-40B4-BE49-F238E27FC236}">
                  <a16:creationId xmlns:a16="http://schemas.microsoft.com/office/drawing/2014/main" id="{8FBC2D58-9E3C-490D-BD7A-61EF07EA79E4}"/>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316928" y="-46937"/>
              <a:ext cx="0" cy="2773841"/>
            </a:xfrm>
            <a:prstGeom prst="line">
              <a:avLst/>
            </a:prstGeom>
            <a:ln w="25400" cmpd="sng">
              <a:solidFill>
                <a:schemeClr val="bg2">
                  <a:lumMod val="60000"/>
                  <a:lumOff val="40000"/>
                  <a:alpha val="5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3342" name="Straight Connector 13341">
              <a:extLst>
                <a:ext uri="{FF2B5EF4-FFF2-40B4-BE49-F238E27FC236}">
                  <a16:creationId xmlns:a16="http://schemas.microsoft.com/office/drawing/2014/main" id="{B6CF1BB4-1C1D-4EDE-BA26-0243FCF83BB9}"/>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418528" y="-46937"/>
              <a:ext cx="0" cy="2773841"/>
            </a:xfrm>
            <a:prstGeom prst="line">
              <a:avLst/>
            </a:prstGeom>
            <a:ln w="25400" cmpd="sng">
              <a:solidFill>
                <a:schemeClr val="bg2">
                  <a:lumMod val="60000"/>
                  <a:lumOff val="40000"/>
                  <a:alpha val="5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3343" name="Straight Connector 13342">
              <a:extLst>
                <a:ext uri="{FF2B5EF4-FFF2-40B4-BE49-F238E27FC236}">
                  <a16:creationId xmlns:a16="http://schemas.microsoft.com/office/drawing/2014/main" id="{00C83729-E02F-4512-AFE7-F4792228BDA2}"/>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520128" y="-46937"/>
              <a:ext cx="0" cy="2773841"/>
            </a:xfrm>
            <a:prstGeom prst="line">
              <a:avLst/>
            </a:prstGeom>
            <a:ln w="25400" cmpd="sng">
              <a:solidFill>
                <a:schemeClr val="bg2">
                  <a:lumMod val="60000"/>
                  <a:lumOff val="40000"/>
                  <a:alpha val="50000"/>
                </a:schemeClr>
              </a:solidFill>
              <a:prstDash val="sysDot"/>
            </a:ln>
          </p:spPr>
          <p:style>
            <a:lnRef idx="1">
              <a:schemeClr val="accent1"/>
            </a:lnRef>
            <a:fillRef idx="0">
              <a:schemeClr val="accent1"/>
            </a:fillRef>
            <a:effectRef idx="0">
              <a:schemeClr val="accent1"/>
            </a:effectRef>
            <a:fontRef idx="minor">
              <a:schemeClr val="tx1"/>
            </a:fontRef>
          </p:style>
        </p:cxnSp>
      </p:grpSp>
      <p:sp>
        <p:nvSpPr>
          <p:cNvPr id="13345" name="Rectangle 13344">
            <a:extLst>
              <a:ext uri="{FF2B5EF4-FFF2-40B4-BE49-F238E27FC236}">
                <a16:creationId xmlns:a16="http://schemas.microsoft.com/office/drawing/2014/main" id="{E2D3D3F2-ABBB-4453-B1C5-1BEBF7E4DD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6140785"/>
            <a:ext cx="4571997" cy="711252"/>
          </a:xfrm>
          <a:prstGeom prst="rect">
            <a:avLst/>
          </a:prstGeom>
          <a:gradFill flip="none" rotWithShape="1">
            <a:gsLst>
              <a:gs pos="10000">
                <a:schemeClr val="tx2">
                  <a:lumMod val="50000"/>
                  <a:alpha val="10000"/>
                </a:schemeClr>
              </a:gs>
              <a:gs pos="100000">
                <a:schemeClr val="tx2">
                  <a:lumMod val="60000"/>
                  <a:lumOff val="40000"/>
                  <a:alpha val="0"/>
                </a:schemeClr>
              </a:gs>
            </a:gsLst>
            <a:lin ang="8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3347" name="Group 13346">
            <a:extLst>
              <a:ext uri="{FF2B5EF4-FFF2-40B4-BE49-F238E27FC236}">
                <a16:creationId xmlns:a16="http://schemas.microsoft.com/office/drawing/2014/main" id="{8214E4A5-A0D2-42C4-8D14-D2A7E495F04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5400000">
            <a:off x="-645785" y="5940560"/>
            <a:ext cx="1285875" cy="549007"/>
            <a:chOff x="7029447" y="3514725"/>
            <a:chExt cx="1285875" cy="549007"/>
          </a:xfrm>
        </p:grpSpPr>
        <p:cxnSp>
          <p:nvCxnSpPr>
            <p:cNvPr id="13348" name="Straight Connector 13347">
              <a:extLst>
                <a:ext uri="{FF2B5EF4-FFF2-40B4-BE49-F238E27FC236}">
                  <a16:creationId xmlns:a16="http://schemas.microsoft.com/office/drawing/2014/main" id="{7494D7A0-6B21-41E8-A7D3-0033BBB79156}"/>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3514725"/>
              <a:ext cx="1285875" cy="0"/>
            </a:xfrm>
            <a:prstGeom prst="line">
              <a:avLst/>
            </a:prstGeom>
            <a:ln w="31750" cap="rnd" cmpd="sng">
              <a:gradFill>
                <a:gsLst>
                  <a:gs pos="0">
                    <a:schemeClr val="tx2">
                      <a:lumMod val="60000"/>
                      <a:lumOff val="40000"/>
                      <a:alpha val="40000"/>
                    </a:schemeClr>
                  </a:gs>
                  <a:gs pos="100000">
                    <a:schemeClr val="tx2">
                      <a:lumMod val="50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cxnSp>
          <p:nvCxnSpPr>
            <p:cNvPr id="13349" name="Straight Connector 13348">
              <a:extLst>
                <a:ext uri="{FF2B5EF4-FFF2-40B4-BE49-F238E27FC236}">
                  <a16:creationId xmlns:a16="http://schemas.microsoft.com/office/drawing/2014/main" id="{1E141D7D-32B0-448E-A666-EA8703AFCF2C}"/>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3697727"/>
              <a:ext cx="1285875" cy="0"/>
            </a:xfrm>
            <a:prstGeom prst="line">
              <a:avLst/>
            </a:prstGeom>
            <a:ln w="31750" cap="rnd" cmpd="sng">
              <a:gradFill>
                <a:gsLst>
                  <a:gs pos="0">
                    <a:schemeClr val="tx2">
                      <a:lumMod val="60000"/>
                      <a:lumOff val="40000"/>
                      <a:alpha val="40000"/>
                    </a:schemeClr>
                  </a:gs>
                  <a:gs pos="100000">
                    <a:schemeClr val="tx2">
                      <a:lumMod val="50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cxnSp>
          <p:nvCxnSpPr>
            <p:cNvPr id="13350" name="Straight Connector 13349">
              <a:extLst>
                <a:ext uri="{FF2B5EF4-FFF2-40B4-BE49-F238E27FC236}">
                  <a16:creationId xmlns:a16="http://schemas.microsoft.com/office/drawing/2014/main" id="{8D87E268-6345-420F-8B97-B37ED04100EC}"/>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3880729"/>
              <a:ext cx="1285875" cy="0"/>
            </a:xfrm>
            <a:prstGeom prst="line">
              <a:avLst/>
            </a:prstGeom>
            <a:ln w="31750" cap="rnd" cmpd="sng">
              <a:gradFill>
                <a:gsLst>
                  <a:gs pos="0">
                    <a:schemeClr val="tx2">
                      <a:lumMod val="60000"/>
                      <a:lumOff val="40000"/>
                      <a:alpha val="40000"/>
                    </a:schemeClr>
                  </a:gs>
                  <a:gs pos="100000">
                    <a:schemeClr val="tx2">
                      <a:lumMod val="50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cxnSp>
          <p:nvCxnSpPr>
            <p:cNvPr id="13351" name="Straight Connector 13350">
              <a:extLst>
                <a:ext uri="{FF2B5EF4-FFF2-40B4-BE49-F238E27FC236}">
                  <a16:creationId xmlns:a16="http://schemas.microsoft.com/office/drawing/2014/main" id="{35E1622E-7FA6-4760-A2BF-A8105EBF7BB9}"/>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4063732"/>
              <a:ext cx="1285875" cy="0"/>
            </a:xfrm>
            <a:prstGeom prst="line">
              <a:avLst/>
            </a:prstGeom>
            <a:ln w="31750" cap="rnd" cmpd="sng">
              <a:gradFill>
                <a:gsLst>
                  <a:gs pos="0">
                    <a:schemeClr val="tx2">
                      <a:lumMod val="60000"/>
                      <a:lumOff val="40000"/>
                      <a:alpha val="40000"/>
                    </a:schemeClr>
                  </a:gs>
                  <a:gs pos="100000">
                    <a:schemeClr val="tx2">
                      <a:lumMod val="50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grpSp>
      <p:sp>
        <p:nvSpPr>
          <p:cNvPr id="3" name="Content Placeholder 2">
            <a:extLst>
              <a:ext uri="{FF2B5EF4-FFF2-40B4-BE49-F238E27FC236}">
                <a16:creationId xmlns:a16="http://schemas.microsoft.com/office/drawing/2014/main" id="{B7299FFA-F899-73EA-3BC6-5CC6AF6D4EE2}"/>
              </a:ext>
            </a:extLst>
          </p:cNvPr>
          <p:cNvSpPr>
            <a:spLocks noGrp="1"/>
          </p:cNvSpPr>
          <p:nvPr>
            <p:ph idx="1"/>
          </p:nvPr>
        </p:nvSpPr>
        <p:spPr>
          <a:xfrm>
            <a:off x="4114560" y="4018143"/>
            <a:ext cx="4255578" cy="2129599"/>
          </a:xfrm>
          <a:noFill/>
        </p:spPr>
        <p:txBody>
          <a:bodyPr anchor="t">
            <a:normAutofit/>
          </a:bodyPr>
          <a:lstStyle/>
          <a:p>
            <a:r>
              <a:rPr lang="en-US" sz="2000" dirty="0">
                <a:solidFill>
                  <a:schemeClr val="bg1"/>
                </a:solidFill>
              </a:rPr>
              <a:t>Difficulty judging obstacles</a:t>
            </a:r>
          </a:p>
          <a:p>
            <a:r>
              <a:rPr lang="en-US" sz="2000" dirty="0">
                <a:solidFill>
                  <a:schemeClr val="bg1"/>
                </a:solidFill>
              </a:rPr>
              <a:t>Difficulty distinguishing shadows from steps</a:t>
            </a:r>
          </a:p>
          <a:p>
            <a:r>
              <a:rPr lang="en-US" sz="2000" dirty="0">
                <a:solidFill>
                  <a:schemeClr val="bg1"/>
                </a:solidFill>
              </a:rPr>
              <a:t>Don’t see changes in surfaces (=balance challenges) ahead</a:t>
            </a:r>
          </a:p>
        </p:txBody>
      </p:sp>
    </p:spTree>
    <p:extLst>
      <p:ext uri="{BB962C8B-B14F-4D97-AF65-F5344CB8AC3E}">
        <p14:creationId xmlns:p14="http://schemas.microsoft.com/office/powerpoint/2010/main" val="271532029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4">
            <a:extLst>
              <a:ext uri="{FF2B5EF4-FFF2-40B4-BE49-F238E27FC236}">
                <a16:creationId xmlns:a16="http://schemas.microsoft.com/office/drawing/2014/main" id="{74FF22D4-EC43-98C4-4EB4-0064FDA79B57}"/>
              </a:ext>
            </a:extLst>
          </p:cNvPr>
          <p:cNvPicPr>
            <a:picLocks noChangeAspect="1" noChangeArrowheads="1"/>
          </p:cNvPicPr>
          <p:nvPr/>
        </p:nvPicPr>
        <p:blipFill rotWithShape="1">
          <a:blip r:embed="rId2" cstate="screen">
            <a:extLst>
              <a:ext uri="{28A0092B-C50C-407E-A947-70E740481C1C}">
                <a14:useLocalDpi xmlns:a14="http://schemas.microsoft.com/office/drawing/2010/main"/>
              </a:ext>
            </a:extLst>
          </a:blip>
          <a:srcRect/>
          <a:stretch/>
        </p:blipFill>
        <p:spPr>
          <a:xfrm>
            <a:off x="3088140" y="10"/>
            <a:ext cx="6055860" cy="6857990"/>
          </a:xfrm>
          <a:prstGeom prst="rect">
            <a:avLst/>
          </a:prstGeom>
          <a:noFill/>
        </p:spPr>
      </p:pic>
      <p:sp>
        <p:nvSpPr>
          <p:cNvPr id="21" name="Freeform: Shape 20">
            <a:extLst>
              <a:ext uri="{FF2B5EF4-FFF2-40B4-BE49-F238E27FC236}">
                <a16:creationId xmlns:a16="http://schemas.microsoft.com/office/drawing/2014/main" id="{8F23F8A3-8FD7-4779-8323-FDC26BE998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0" y="-478"/>
            <a:ext cx="5894850" cy="6858478"/>
          </a:xfrm>
          <a:custGeom>
            <a:avLst/>
            <a:gdLst>
              <a:gd name="connsiteX0" fmla="*/ 7859800 w 7859800"/>
              <a:gd name="connsiteY0" fmla="*/ 6858478 h 6858478"/>
              <a:gd name="connsiteX1" fmla="*/ 435245 w 7859800"/>
              <a:gd name="connsiteY1" fmla="*/ 6858478 h 6858478"/>
              <a:gd name="connsiteX2" fmla="*/ 435505 w 7859800"/>
              <a:gd name="connsiteY2" fmla="*/ 6857916 h 6858478"/>
              <a:gd name="connsiteX3" fmla="*/ 0 w 7859800"/>
              <a:gd name="connsiteY3" fmla="*/ 6857916 h 6858478"/>
              <a:gd name="connsiteX4" fmla="*/ 0 w 7859800"/>
              <a:gd name="connsiteY4" fmla="*/ 0 h 6858478"/>
              <a:gd name="connsiteX5" fmla="*/ 3611620 w 7859800"/>
              <a:gd name="connsiteY5" fmla="*/ 0 h 6858478"/>
              <a:gd name="connsiteX6" fmla="*/ 4677848 w 7859800"/>
              <a:gd name="connsiteY6" fmla="*/ 0 h 6858478"/>
              <a:gd name="connsiteX7" fmla="*/ 4683425 w 7859800"/>
              <a:gd name="connsiteY7" fmla="*/ 0 h 685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859800" h="6858478">
                <a:moveTo>
                  <a:pt x="7859800" y="6858478"/>
                </a:moveTo>
                <a:lnTo>
                  <a:pt x="435245" y="6858478"/>
                </a:lnTo>
                <a:lnTo>
                  <a:pt x="435505" y="6857916"/>
                </a:lnTo>
                <a:lnTo>
                  <a:pt x="0" y="6857916"/>
                </a:lnTo>
                <a:lnTo>
                  <a:pt x="0" y="0"/>
                </a:lnTo>
                <a:lnTo>
                  <a:pt x="3611620" y="0"/>
                </a:lnTo>
                <a:lnTo>
                  <a:pt x="4677848" y="0"/>
                </a:lnTo>
                <a:lnTo>
                  <a:pt x="4683425" y="0"/>
                </a:lnTo>
                <a:close/>
              </a:path>
            </a:pathLst>
          </a:custGeom>
          <a:solidFill>
            <a:schemeClr val="bg1">
              <a:lumMod val="85000"/>
              <a:lumOff val="15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3" name="Freeform: Shape 22">
            <a:extLst>
              <a:ext uri="{FF2B5EF4-FFF2-40B4-BE49-F238E27FC236}">
                <a16:creationId xmlns:a16="http://schemas.microsoft.com/office/drawing/2014/main" id="{F605C4CC-A25C-416F-8333-7CB7DC97D8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0" y="-478"/>
            <a:ext cx="5573380" cy="6858478"/>
          </a:xfrm>
          <a:custGeom>
            <a:avLst/>
            <a:gdLst>
              <a:gd name="connsiteX0" fmla="*/ 7431174 w 7431174"/>
              <a:gd name="connsiteY0" fmla="*/ 6858478 h 6858478"/>
              <a:gd name="connsiteX1" fmla="*/ 6619 w 7431174"/>
              <a:gd name="connsiteY1" fmla="*/ 6858478 h 6858478"/>
              <a:gd name="connsiteX2" fmla="*/ 6879 w 7431174"/>
              <a:gd name="connsiteY2" fmla="*/ 6857916 h 6858478"/>
              <a:gd name="connsiteX3" fmla="*/ 0 w 7431174"/>
              <a:gd name="connsiteY3" fmla="*/ 6857916 h 6858478"/>
              <a:gd name="connsiteX4" fmla="*/ 0 w 7431174"/>
              <a:gd name="connsiteY4" fmla="*/ 0 h 6858478"/>
              <a:gd name="connsiteX5" fmla="*/ 3182994 w 7431174"/>
              <a:gd name="connsiteY5" fmla="*/ 0 h 6858478"/>
              <a:gd name="connsiteX6" fmla="*/ 4249222 w 7431174"/>
              <a:gd name="connsiteY6" fmla="*/ 0 h 6858478"/>
              <a:gd name="connsiteX7" fmla="*/ 4254799 w 7431174"/>
              <a:gd name="connsiteY7" fmla="*/ 0 h 685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431174" h="6858478">
                <a:moveTo>
                  <a:pt x="7431174" y="6858478"/>
                </a:moveTo>
                <a:lnTo>
                  <a:pt x="6619" y="6858478"/>
                </a:lnTo>
                <a:lnTo>
                  <a:pt x="6879" y="6857916"/>
                </a:lnTo>
                <a:lnTo>
                  <a:pt x="0" y="6857916"/>
                </a:lnTo>
                <a:lnTo>
                  <a:pt x="0" y="0"/>
                </a:lnTo>
                <a:lnTo>
                  <a:pt x="3182994" y="0"/>
                </a:lnTo>
                <a:lnTo>
                  <a:pt x="4249222" y="0"/>
                </a:lnTo>
                <a:lnTo>
                  <a:pt x="4254799" y="0"/>
                </a:lnTo>
                <a:close/>
              </a:path>
            </a:pathLst>
          </a:cu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Content Placeholder 2">
            <a:extLst>
              <a:ext uri="{FF2B5EF4-FFF2-40B4-BE49-F238E27FC236}">
                <a16:creationId xmlns:a16="http://schemas.microsoft.com/office/drawing/2014/main" id="{2E24C872-C2AE-FEFF-5BE0-FAA4C7EBCD95}"/>
              </a:ext>
            </a:extLst>
          </p:cNvPr>
          <p:cNvSpPr>
            <a:spLocks noGrp="1"/>
          </p:cNvSpPr>
          <p:nvPr>
            <p:ph idx="1"/>
          </p:nvPr>
        </p:nvSpPr>
        <p:spPr>
          <a:xfrm>
            <a:off x="603504" y="2259874"/>
            <a:ext cx="2956124" cy="3917088"/>
          </a:xfrm>
        </p:spPr>
        <p:txBody>
          <a:bodyPr>
            <a:normAutofit/>
          </a:bodyPr>
          <a:lstStyle/>
          <a:p>
            <a:r>
              <a:rPr lang="en-US" sz="2000" dirty="0"/>
              <a:t>Poor lighting</a:t>
            </a:r>
          </a:p>
          <a:p>
            <a:r>
              <a:rPr lang="en-US" sz="2000" dirty="0"/>
              <a:t>Confusing patterns on carpet</a:t>
            </a:r>
          </a:p>
          <a:p>
            <a:r>
              <a:rPr lang="en-US" sz="2000" dirty="0"/>
              <a:t>No handrail </a:t>
            </a:r>
          </a:p>
        </p:txBody>
      </p:sp>
    </p:spTree>
    <p:extLst>
      <p:ext uri="{BB962C8B-B14F-4D97-AF65-F5344CB8AC3E}">
        <p14:creationId xmlns:p14="http://schemas.microsoft.com/office/powerpoint/2010/main" val="1311681156"/>
      </p:ext>
    </p:extLst>
  </p:cSld>
  <p:clrMapOvr>
    <a:overrideClrMapping bg1="dk1" tx1="lt1" bg2="dk2" tx2="lt2" accent1="accent1" accent2="accent2" accent3="accent3" accent4="accent4" accent5="accent5" accent6="accent6" hlink="hlink" folHlink="folHlink"/>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317370-A0CB-A4EC-E22D-BEDF714B238C}"/>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19C58A7B-B68E-7929-243A-DD083834FB9C}"/>
              </a:ext>
            </a:extLst>
          </p:cNvPr>
          <p:cNvSpPr>
            <a:spLocks noGrp="1"/>
          </p:cNvSpPr>
          <p:nvPr>
            <p:ph idx="1"/>
          </p:nvPr>
        </p:nvSpPr>
        <p:spPr/>
        <p:txBody>
          <a:bodyPr/>
          <a:lstStyle/>
          <a:p>
            <a:endParaRPr lang="en-US"/>
          </a:p>
        </p:txBody>
      </p:sp>
      <p:pic>
        <p:nvPicPr>
          <p:cNvPr id="4" name="Picture 3">
            <a:extLst>
              <a:ext uri="{FF2B5EF4-FFF2-40B4-BE49-F238E27FC236}">
                <a16:creationId xmlns:a16="http://schemas.microsoft.com/office/drawing/2014/main" id="{728E408D-78CA-AE31-0F34-FF665B0A7CB6}"/>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529045"/>
            <a:ext cx="9159613" cy="5799909"/>
          </a:xfrm>
          <a:prstGeom prst="rect">
            <a:avLst/>
          </a:prstGeom>
        </p:spPr>
      </p:pic>
    </p:spTree>
    <p:extLst>
      <p:ext uri="{BB962C8B-B14F-4D97-AF65-F5344CB8AC3E}">
        <p14:creationId xmlns:p14="http://schemas.microsoft.com/office/powerpoint/2010/main" val="143222368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CC2AAA-9E60-222B-FADF-12481C6D47DF}"/>
              </a:ext>
            </a:extLst>
          </p:cNvPr>
          <p:cNvSpPr>
            <a:spLocks noGrp="1"/>
          </p:cNvSpPr>
          <p:nvPr>
            <p:ph type="title"/>
          </p:nvPr>
        </p:nvSpPr>
        <p:spPr>
          <a:xfrm>
            <a:off x="4675747" y="347714"/>
            <a:ext cx="3985902" cy="1325563"/>
          </a:xfrm>
        </p:spPr>
        <p:txBody>
          <a:bodyPr>
            <a:normAutofit/>
          </a:bodyPr>
          <a:lstStyle/>
          <a:p>
            <a:r>
              <a:rPr lang="en-US" dirty="0"/>
              <a:t>Multi-focal and Bi-focal glasses</a:t>
            </a:r>
          </a:p>
        </p:txBody>
      </p:sp>
      <p:sp>
        <p:nvSpPr>
          <p:cNvPr id="28679" name="Freeform: Shape 28678">
            <a:extLst>
              <a:ext uri="{FF2B5EF4-FFF2-40B4-BE49-F238E27FC236}">
                <a16:creationId xmlns:a16="http://schemas.microsoft.com/office/drawing/2014/main" id="{CF62D2A7-8207-488C-9F46-316BA81A16C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08"/>
            <a:ext cx="4206915" cy="5840278"/>
          </a:xfrm>
          <a:custGeom>
            <a:avLst/>
            <a:gdLst>
              <a:gd name="connsiteX0" fmla="*/ 0 w 5609220"/>
              <a:gd name="connsiteY0" fmla="*/ 0 h 5840278"/>
              <a:gd name="connsiteX1" fmla="*/ 4637091 w 5609220"/>
              <a:gd name="connsiteY1" fmla="*/ 0 h 5840278"/>
              <a:gd name="connsiteX2" fmla="*/ 4822569 w 5609220"/>
              <a:gd name="connsiteY2" fmla="*/ 204077 h 5840278"/>
              <a:gd name="connsiteX3" fmla="*/ 5609220 w 5609220"/>
              <a:gd name="connsiteY3" fmla="*/ 2395363 h 5840278"/>
              <a:gd name="connsiteX4" fmla="*/ 2164305 w 5609220"/>
              <a:gd name="connsiteY4" fmla="*/ 5840278 h 5840278"/>
              <a:gd name="connsiteX5" fmla="*/ 238220 w 5609220"/>
              <a:gd name="connsiteY5" fmla="*/ 5251941 h 5840278"/>
              <a:gd name="connsiteX6" fmla="*/ 0 w 5609220"/>
              <a:gd name="connsiteY6" fmla="*/ 5073803 h 5840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09220" h="5840278">
                <a:moveTo>
                  <a:pt x="0" y="0"/>
                </a:moveTo>
                <a:lnTo>
                  <a:pt x="4637091" y="0"/>
                </a:lnTo>
                <a:lnTo>
                  <a:pt x="4822569" y="204077"/>
                </a:lnTo>
                <a:cubicBezTo>
                  <a:pt x="5314007" y="799562"/>
                  <a:pt x="5609220" y="1562987"/>
                  <a:pt x="5609220" y="2395363"/>
                </a:cubicBezTo>
                <a:cubicBezTo>
                  <a:pt x="5609220" y="4297937"/>
                  <a:pt x="4066879" y="5840278"/>
                  <a:pt x="2164305" y="5840278"/>
                </a:cubicBezTo>
                <a:cubicBezTo>
                  <a:pt x="1450840" y="5840278"/>
                  <a:pt x="788032" y="5623387"/>
                  <a:pt x="238220" y="5251941"/>
                </a:cubicBezTo>
                <a:lnTo>
                  <a:pt x="0" y="5073803"/>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8674" name="Picture 2" descr="Reducing varifocal lens swim sensation">
            <a:extLst>
              <a:ext uri="{FF2B5EF4-FFF2-40B4-BE49-F238E27FC236}">
                <a16:creationId xmlns:a16="http://schemas.microsoft.com/office/drawing/2014/main" id="{728EE3EE-7FFD-CCE6-D005-37D87C374D93}"/>
              </a:ext>
            </a:extLst>
          </p:cNvPr>
          <p:cNvPicPr>
            <a:picLocks noChangeAspect="1" noChangeArrowheads="1"/>
          </p:cNvPicPr>
          <p:nvPr/>
        </p:nvPicPr>
        <p:blipFill rotWithShape="1">
          <a:blip r:embed="rId2" cstate="screen">
            <a:extLst>
              <a:ext uri="{28A0092B-C50C-407E-A947-70E740481C1C}">
                <a14:useLocalDpi xmlns:a14="http://schemas.microsoft.com/office/drawing/2010/main"/>
              </a:ext>
            </a:extLst>
          </a:blip>
          <a:srcRect b="-1"/>
          <a:stretch/>
        </p:blipFill>
        <p:spPr bwMode="auto">
          <a:xfrm>
            <a:off x="1" y="-2"/>
            <a:ext cx="4081394" cy="5654940"/>
          </a:xfrm>
          <a:custGeom>
            <a:avLst/>
            <a:gdLst/>
            <a:ahLst/>
            <a:cxnLst/>
            <a:rect l="l" t="t" r="r" b="b"/>
            <a:pathLst>
              <a:path w="5441859" h="5654940">
                <a:moveTo>
                  <a:pt x="0" y="0"/>
                </a:moveTo>
                <a:lnTo>
                  <a:pt x="4400491" y="0"/>
                </a:lnTo>
                <a:lnTo>
                  <a:pt x="4484766" y="76595"/>
                </a:lnTo>
                <a:cubicBezTo>
                  <a:pt x="5076107" y="667936"/>
                  <a:pt x="5441859" y="1484866"/>
                  <a:pt x="5441859" y="2387221"/>
                </a:cubicBezTo>
                <a:cubicBezTo>
                  <a:pt x="5441859" y="4191932"/>
                  <a:pt x="3978851" y="5654940"/>
                  <a:pt x="2174140" y="5654940"/>
                </a:cubicBezTo>
                <a:cubicBezTo>
                  <a:pt x="1412778" y="5654940"/>
                  <a:pt x="712231" y="5394557"/>
                  <a:pt x="156693" y="4957981"/>
                </a:cubicBezTo>
                <a:lnTo>
                  <a:pt x="0" y="4820612"/>
                </a:lnTo>
                <a:close/>
              </a:path>
            </a:pathLst>
          </a:custGeom>
          <a:noFill/>
          <a:extLst>
            <a:ext uri="{909E8E84-426E-40DD-AFC4-6F175D3DCCD1}">
              <a14:hiddenFill xmlns:a14="http://schemas.microsoft.com/office/drawing/2010/main">
                <a:solidFill>
                  <a:srgbClr val="FFFFFF"/>
                </a:solidFill>
              </a14:hiddenFill>
            </a:ext>
          </a:extLst>
        </p:spPr>
      </p:pic>
      <p:sp>
        <p:nvSpPr>
          <p:cNvPr id="3" name="Content Placeholder 2">
            <a:extLst>
              <a:ext uri="{FF2B5EF4-FFF2-40B4-BE49-F238E27FC236}">
                <a16:creationId xmlns:a16="http://schemas.microsoft.com/office/drawing/2014/main" id="{B0E305F1-6A6C-D2E9-6B0D-DAD087D63FBE}"/>
              </a:ext>
            </a:extLst>
          </p:cNvPr>
          <p:cNvSpPr>
            <a:spLocks noGrp="1"/>
          </p:cNvSpPr>
          <p:nvPr>
            <p:ph idx="1"/>
          </p:nvPr>
        </p:nvSpPr>
        <p:spPr>
          <a:xfrm>
            <a:off x="4675741" y="2011680"/>
            <a:ext cx="3985908" cy="4160052"/>
          </a:xfrm>
        </p:spPr>
        <p:txBody>
          <a:bodyPr anchor="t">
            <a:normAutofit/>
          </a:bodyPr>
          <a:lstStyle/>
          <a:p>
            <a:r>
              <a:rPr lang="en-US" sz="2000" dirty="0"/>
              <a:t>Can impair contrast sensitivity and depth perception</a:t>
            </a:r>
          </a:p>
          <a:p>
            <a:r>
              <a:rPr lang="en-US" sz="2000" dirty="0"/>
              <a:t>Loss of acuity in the lower peripheral visual field</a:t>
            </a:r>
          </a:p>
          <a:p>
            <a:r>
              <a:rPr lang="en-US" sz="2000" dirty="0"/>
              <a:t>Protective responses, such as grabbing a rail, may also be hindered by the peripheral prismatic effect</a:t>
            </a:r>
          </a:p>
          <a:p>
            <a:r>
              <a:rPr lang="en-US" sz="2000" dirty="0"/>
              <a:t>total direct medical costs related to falls associated with multi-focal spectacles are estimated to be approximately $11 billion annually in the United States</a:t>
            </a:r>
          </a:p>
        </p:txBody>
      </p:sp>
      <p:sp>
        <p:nvSpPr>
          <p:cNvPr id="4" name="TextBox 3">
            <a:extLst>
              <a:ext uri="{FF2B5EF4-FFF2-40B4-BE49-F238E27FC236}">
                <a16:creationId xmlns:a16="http://schemas.microsoft.com/office/drawing/2014/main" id="{A426C9BD-CED7-8172-ACDD-8BD3C6B8B5B6}"/>
              </a:ext>
            </a:extLst>
          </p:cNvPr>
          <p:cNvSpPr txBox="1"/>
          <p:nvPr/>
        </p:nvSpPr>
        <p:spPr>
          <a:xfrm>
            <a:off x="5042263" y="6171732"/>
            <a:ext cx="3474720" cy="584775"/>
          </a:xfrm>
          <a:prstGeom prst="rect">
            <a:avLst/>
          </a:prstGeom>
          <a:noFill/>
        </p:spPr>
        <p:txBody>
          <a:bodyPr wrap="square" rtlCol="0">
            <a:spAutoFit/>
          </a:bodyPr>
          <a:lstStyle/>
          <a:p>
            <a:r>
              <a:rPr lang="en-US" sz="1600" i="1" dirty="0"/>
              <a:t>Lord et al. 2000 </a:t>
            </a:r>
            <a:r>
              <a:rPr lang="en-US" sz="1600" i="1" dirty="0" err="1"/>
              <a:t>Camb</a:t>
            </a:r>
            <a:r>
              <a:rPr lang="en-US" sz="1600" i="1" dirty="0"/>
              <a:t> Univ Press; Chang J Refract Surg 2021</a:t>
            </a:r>
          </a:p>
        </p:txBody>
      </p:sp>
    </p:spTree>
    <p:extLst>
      <p:ext uri="{BB962C8B-B14F-4D97-AF65-F5344CB8AC3E}">
        <p14:creationId xmlns:p14="http://schemas.microsoft.com/office/powerpoint/2010/main" val="3969913273"/>
      </p:ext>
    </p:extLst>
  </p:cSld>
  <p:clrMapOvr>
    <a:overrideClrMapping bg1="dk1" tx1="lt1" bg2="dk2" tx2="lt2" accent1="accent1" accent2="accent2" accent3="accent3" accent4="accent4" accent5="accent5" accent6="accent6" hlink="hlink" folHlink="folHlink"/>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3F833D-711A-935D-B545-9BAD7B111323}"/>
              </a:ext>
            </a:extLst>
          </p:cNvPr>
          <p:cNvSpPr>
            <a:spLocks noGrp="1"/>
          </p:cNvSpPr>
          <p:nvPr>
            <p:ph type="title"/>
          </p:nvPr>
        </p:nvSpPr>
        <p:spPr>
          <a:xfrm>
            <a:off x="639366" y="439969"/>
            <a:ext cx="3293268" cy="1323439"/>
          </a:xfrm>
        </p:spPr>
        <p:txBody>
          <a:bodyPr anchor="t">
            <a:normAutofit fontScale="90000"/>
          </a:bodyPr>
          <a:lstStyle/>
          <a:p>
            <a:r>
              <a:rPr lang="en-US" sz="3500" dirty="0">
                <a:solidFill>
                  <a:schemeClr val="bg1"/>
                </a:solidFill>
              </a:rPr>
              <a:t>Physical activity in those with glaucoma</a:t>
            </a:r>
          </a:p>
        </p:txBody>
      </p:sp>
      <p:sp>
        <p:nvSpPr>
          <p:cNvPr id="3" name="Content Placeholder 2">
            <a:extLst>
              <a:ext uri="{FF2B5EF4-FFF2-40B4-BE49-F238E27FC236}">
                <a16:creationId xmlns:a16="http://schemas.microsoft.com/office/drawing/2014/main" id="{67533942-6D8B-F7DE-32E9-736F6E53BEBF}"/>
              </a:ext>
            </a:extLst>
          </p:cNvPr>
          <p:cNvSpPr>
            <a:spLocks noGrp="1"/>
          </p:cNvSpPr>
          <p:nvPr>
            <p:ph idx="1"/>
          </p:nvPr>
        </p:nvSpPr>
        <p:spPr>
          <a:xfrm>
            <a:off x="626269" y="2408048"/>
            <a:ext cx="3293268" cy="3805311"/>
          </a:xfrm>
        </p:spPr>
        <p:txBody>
          <a:bodyPr>
            <a:normAutofit/>
          </a:bodyPr>
          <a:lstStyle/>
          <a:p>
            <a:r>
              <a:rPr lang="en-US" sz="2100" dirty="0">
                <a:solidFill>
                  <a:schemeClr val="bg1">
                    <a:alpha val="80000"/>
                  </a:schemeClr>
                </a:solidFill>
              </a:rPr>
              <a:t>Objective physical activity monitoring and falls calendars for patients with Glaucoma diagnosis</a:t>
            </a:r>
          </a:p>
          <a:p>
            <a:r>
              <a:rPr lang="en-US" sz="2100" dirty="0">
                <a:solidFill>
                  <a:schemeClr val="bg1">
                    <a:alpha val="80000"/>
                  </a:schemeClr>
                </a:solidFill>
              </a:rPr>
              <a:t>multiple fallers had greater annual declines (per year) in daily active bouts, daily active minutes (-17 min/day), compared to non-fallers</a:t>
            </a:r>
          </a:p>
          <a:p>
            <a:r>
              <a:rPr lang="en-US" sz="2100" dirty="0">
                <a:solidFill>
                  <a:schemeClr val="bg1">
                    <a:alpha val="80000"/>
                  </a:schemeClr>
                </a:solidFill>
              </a:rPr>
              <a:t>Specifically reduced activity between 5-8pm</a:t>
            </a:r>
          </a:p>
        </p:txBody>
      </p:sp>
      <p:pic>
        <p:nvPicPr>
          <p:cNvPr id="67586" name="Picture 2" descr="Physical Activity Recommendations for Older Australians (65 years and Older)  | 10,000 Steps">
            <a:extLst>
              <a:ext uri="{FF2B5EF4-FFF2-40B4-BE49-F238E27FC236}">
                <a16:creationId xmlns:a16="http://schemas.microsoft.com/office/drawing/2014/main" id="{AF70C248-6C1E-828B-01E9-9CB569EDE67D}"/>
              </a:ext>
            </a:extLst>
          </p:cNvPr>
          <p:cNvPicPr>
            <a:picLocks noChangeAspect="1" noChangeArrowheads="1"/>
          </p:cNvPicPr>
          <p:nvPr/>
        </p:nvPicPr>
        <p:blipFill rotWithShape="1">
          <a:blip r:embed="rId2" cstate="screen">
            <a:extLst>
              <a:ext uri="{28A0092B-C50C-407E-A947-70E740481C1C}">
                <a14:useLocalDpi xmlns:a14="http://schemas.microsoft.com/office/drawing/2010/main"/>
              </a:ext>
            </a:extLst>
          </a:blip>
          <a:srcRect/>
          <a:stretch/>
        </p:blipFill>
        <p:spPr bwMode="auto">
          <a:xfrm>
            <a:off x="4572000" y="841375"/>
            <a:ext cx="3945731" cy="4645025"/>
          </a:xfrm>
          <a:custGeom>
            <a:avLst/>
            <a:gdLst/>
            <a:ahLst/>
            <a:cxnLst/>
            <a:rect l="l" t="t" r="r" b="b"/>
            <a:pathLst>
              <a:path w="5260975" h="4707593">
                <a:moveTo>
                  <a:pt x="0" y="0"/>
                </a:moveTo>
                <a:lnTo>
                  <a:pt x="5260975" y="0"/>
                </a:lnTo>
                <a:lnTo>
                  <a:pt x="5260975" y="3296937"/>
                </a:lnTo>
                <a:lnTo>
                  <a:pt x="5260975" y="3518571"/>
                </a:lnTo>
                <a:lnTo>
                  <a:pt x="5226503" y="3534000"/>
                </a:lnTo>
                <a:cubicBezTo>
                  <a:pt x="5219783" y="3536785"/>
                  <a:pt x="5212389" y="3538321"/>
                  <a:pt x="5206341" y="3542065"/>
                </a:cubicBezTo>
                <a:cubicBezTo>
                  <a:pt x="5178495" y="3559156"/>
                  <a:pt x="5151515" y="3577591"/>
                  <a:pt x="5123287" y="3594010"/>
                </a:cubicBezTo>
                <a:cubicBezTo>
                  <a:pt x="5094195" y="3611004"/>
                  <a:pt x="5068175" y="3631071"/>
                  <a:pt x="5048107" y="3658244"/>
                </a:cubicBezTo>
                <a:cubicBezTo>
                  <a:pt x="5029480" y="3683496"/>
                  <a:pt x="5011429" y="3709131"/>
                  <a:pt x="4992899" y="3734479"/>
                </a:cubicBezTo>
                <a:cubicBezTo>
                  <a:pt x="4988194" y="3740912"/>
                  <a:pt x="4983873" y="3748498"/>
                  <a:pt x="4977440" y="3752627"/>
                </a:cubicBezTo>
                <a:cubicBezTo>
                  <a:pt x="4964094" y="3761268"/>
                  <a:pt x="4949499" y="3768277"/>
                  <a:pt x="4935193" y="3775382"/>
                </a:cubicBezTo>
                <a:cubicBezTo>
                  <a:pt x="4922903" y="3781431"/>
                  <a:pt x="4909845" y="3785943"/>
                  <a:pt x="4897844" y="3792472"/>
                </a:cubicBezTo>
                <a:cubicBezTo>
                  <a:pt x="4888243" y="3797658"/>
                  <a:pt x="4879697" y="3804859"/>
                  <a:pt x="4870767" y="3811388"/>
                </a:cubicBezTo>
                <a:cubicBezTo>
                  <a:pt x="4862990" y="3817052"/>
                  <a:pt x="4854445" y="3821949"/>
                  <a:pt x="4847916" y="3828767"/>
                </a:cubicBezTo>
                <a:cubicBezTo>
                  <a:pt x="4831977" y="3845281"/>
                  <a:pt x="4815942" y="3861508"/>
                  <a:pt x="4796163" y="3873702"/>
                </a:cubicBezTo>
                <a:cubicBezTo>
                  <a:pt x="4776672" y="3885799"/>
                  <a:pt x="4758237" y="3899338"/>
                  <a:pt x="4738843" y="3911628"/>
                </a:cubicBezTo>
                <a:cubicBezTo>
                  <a:pt x="4719831" y="3923630"/>
                  <a:pt x="4702645" y="3936783"/>
                  <a:pt x="4692755" y="3958099"/>
                </a:cubicBezTo>
                <a:cubicBezTo>
                  <a:pt x="4688339" y="3967508"/>
                  <a:pt x="4682097" y="3977782"/>
                  <a:pt x="4673744" y="3983255"/>
                </a:cubicBezTo>
                <a:cubicBezTo>
                  <a:pt x="4661838" y="3991032"/>
                  <a:pt x="4646764" y="3993817"/>
                  <a:pt x="4633801" y="4000442"/>
                </a:cubicBezTo>
                <a:cubicBezTo>
                  <a:pt x="4618535" y="4008219"/>
                  <a:pt x="4600869" y="4014940"/>
                  <a:pt x="4590499" y="4027326"/>
                </a:cubicBezTo>
                <a:cubicBezTo>
                  <a:pt x="4581281" y="4038368"/>
                  <a:pt x="4571968" y="4047009"/>
                  <a:pt x="4559773" y="4054018"/>
                </a:cubicBezTo>
                <a:cubicBezTo>
                  <a:pt x="4551229" y="4058915"/>
                  <a:pt x="4544892" y="4067844"/>
                  <a:pt x="4536059" y="4071877"/>
                </a:cubicBezTo>
                <a:cubicBezTo>
                  <a:pt x="4524441" y="4077254"/>
                  <a:pt x="4512727" y="4081479"/>
                  <a:pt x="4502549" y="4089832"/>
                </a:cubicBezTo>
                <a:cubicBezTo>
                  <a:pt x="4491987" y="4098473"/>
                  <a:pt x="4479986" y="4105290"/>
                  <a:pt x="4468944" y="4113356"/>
                </a:cubicBezTo>
                <a:cubicBezTo>
                  <a:pt x="4463087" y="4117676"/>
                  <a:pt x="4458286" y="4123341"/>
                  <a:pt x="4452622" y="4127854"/>
                </a:cubicBezTo>
                <a:cubicBezTo>
                  <a:pt x="4442252" y="4136111"/>
                  <a:pt x="4431690" y="4144176"/>
                  <a:pt x="4421032" y="4151953"/>
                </a:cubicBezTo>
                <a:cubicBezTo>
                  <a:pt x="4410375" y="4159731"/>
                  <a:pt x="4400197" y="4168756"/>
                  <a:pt x="4388483" y="4174421"/>
                </a:cubicBezTo>
                <a:cubicBezTo>
                  <a:pt x="4368513" y="4184023"/>
                  <a:pt x="4346717" y="4189784"/>
                  <a:pt x="4327321" y="4200153"/>
                </a:cubicBezTo>
                <a:cubicBezTo>
                  <a:pt x="4307639" y="4210714"/>
                  <a:pt x="4289107" y="4223965"/>
                  <a:pt x="4271633" y="4237983"/>
                </a:cubicBezTo>
                <a:cubicBezTo>
                  <a:pt x="4257807" y="4249025"/>
                  <a:pt x="4244845" y="4259971"/>
                  <a:pt x="4227465" y="4265635"/>
                </a:cubicBezTo>
                <a:cubicBezTo>
                  <a:pt x="4217768" y="4268804"/>
                  <a:pt x="4207591" y="4275717"/>
                  <a:pt x="4201733" y="4283783"/>
                </a:cubicBezTo>
                <a:cubicBezTo>
                  <a:pt x="4189059" y="4301353"/>
                  <a:pt x="4172833" y="4313739"/>
                  <a:pt x="4154494" y="4324301"/>
                </a:cubicBezTo>
                <a:cubicBezTo>
                  <a:pt x="4130010" y="4338511"/>
                  <a:pt x="4105814" y="4353009"/>
                  <a:pt x="4081234" y="4366931"/>
                </a:cubicBezTo>
                <a:cubicBezTo>
                  <a:pt x="4066737" y="4375189"/>
                  <a:pt x="4052335" y="4383926"/>
                  <a:pt x="4036971" y="4389975"/>
                </a:cubicBezTo>
                <a:cubicBezTo>
                  <a:pt x="4005575" y="4402457"/>
                  <a:pt x="3973410" y="4413114"/>
                  <a:pt x="3941725" y="4424733"/>
                </a:cubicBezTo>
                <a:cubicBezTo>
                  <a:pt x="3931355" y="4428477"/>
                  <a:pt x="3921561" y="4433854"/>
                  <a:pt x="3910999" y="4437119"/>
                </a:cubicBezTo>
                <a:cubicBezTo>
                  <a:pt x="3899573" y="4440671"/>
                  <a:pt x="3887285" y="4441727"/>
                  <a:pt x="3875859" y="4445280"/>
                </a:cubicBezTo>
                <a:cubicBezTo>
                  <a:pt x="3856847" y="4451136"/>
                  <a:pt x="3838412" y="4458626"/>
                  <a:pt x="3819401" y="4464579"/>
                </a:cubicBezTo>
                <a:cubicBezTo>
                  <a:pt x="3782723" y="4476005"/>
                  <a:pt x="3745949" y="4486951"/>
                  <a:pt x="3709176" y="4497800"/>
                </a:cubicBezTo>
                <a:cubicBezTo>
                  <a:pt x="3701303" y="4500105"/>
                  <a:pt x="3692757" y="4500393"/>
                  <a:pt x="3684981" y="4502889"/>
                </a:cubicBezTo>
                <a:cubicBezTo>
                  <a:pt x="3664337" y="4509610"/>
                  <a:pt x="3643789" y="4516907"/>
                  <a:pt x="3623338" y="4524300"/>
                </a:cubicBezTo>
                <a:cubicBezTo>
                  <a:pt x="3610953" y="4528813"/>
                  <a:pt x="3598854" y="4534382"/>
                  <a:pt x="3586373" y="4538702"/>
                </a:cubicBezTo>
                <a:cubicBezTo>
                  <a:pt x="3576387" y="4542159"/>
                  <a:pt x="3566113" y="4544847"/>
                  <a:pt x="3555743" y="4546960"/>
                </a:cubicBezTo>
                <a:cubicBezTo>
                  <a:pt x="3546814" y="4548785"/>
                  <a:pt x="3537501" y="4548592"/>
                  <a:pt x="3528667" y="4550801"/>
                </a:cubicBezTo>
                <a:cubicBezTo>
                  <a:pt x="3504759" y="4556753"/>
                  <a:pt x="3481140" y="4563475"/>
                  <a:pt x="3457424" y="4569811"/>
                </a:cubicBezTo>
                <a:cubicBezTo>
                  <a:pt x="3447919" y="4572308"/>
                  <a:pt x="3438221" y="4574133"/>
                  <a:pt x="3429003" y="4577301"/>
                </a:cubicBezTo>
                <a:cubicBezTo>
                  <a:pt x="3404327" y="4585654"/>
                  <a:pt x="3380036" y="4595159"/>
                  <a:pt x="3355264" y="4603033"/>
                </a:cubicBezTo>
                <a:cubicBezTo>
                  <a:pt x="3334717" y="4609562"/>
                  <a:pt x="3313593" y="4614266"/>
                  <a:pt x="3292757" y="4620027"/>
                </a:cubicBezTo>
                <a:cubicBezTo>
                  <a:pt x="3283924" y="4622524"/>
                  <a:pt x="3275475" y="4626077"/>
                  <a:pt x="3266643" y="4628188"/>
                </a:cubicBezTo>
                <a:cubicBezTo>
                  <a:pt x="3246863" y="4632990"/>
                  <a:pt x="3226796" y="4637022"/>
                  <a:pt x="3206921" y="4641823"/>
                </a:cubicBezTo>
                <a:cubicBezTo>
                  <a:pt x="3195590" y="4644607"/>
                  <a:pt x="3184645" y="4649600"/>
                  <a:pt x="3173123" y="4651425"/>
                </a:cubicBezTo>
                <a:cubicBezTo>
                  <a:pt x="3145759" y="4655745"/>
                  <a:pt x="3118203" y="4658817"/>
                  <a:pt x="3090646" y="4662274"/>
                </a:cubicBezTo>
                <a:cubicBezTo>
                  <a:pt x="3062227" y="4665826"/>
                  <a:pt x="3033902" y="4669571"/>
                  <a:pt x="3005480" y="4672739"/>
                </a:cubicBezTo>
                <a:cubicBezTo>
                  <a:pt x="2989926" y="4674372"/>
                  <a:pt x="2974275" y="4674660"/>
                  <a:pt x="2958721" y="4676196"/>
                </a:cubicBezTo>
                <a:cubicBezTo>
                  <a:pt x="2945087" y="4677541"/>
                  <a:pt x="2931549" y="4680037"/>
                  <a:pt x="2917915" y="4681670"/>
                </a:cubicBezTo>
                <a:cubicBezTo>
                  <a:pt x="2906105" y="4683013"/>
                  <a:pt x="2894199" y="4683781"/>
                  <a:pt x="2882389" y="4685126"/>
                </a:cubicBezTo>
                <a:cubicBezTo>
                  <a:pt x="2863475" y="4687334"/>
                  <a:pt x="2844655" y="4689831"/>
                  <a:pt x="2825837" y="4692135"/>
                </a:cubicBezTo>
                <a:cubicBezTo>
                  <a:pt x="2817964" y="4692999"/>
                  <a:pt x="2809706" y="4695399"/>
                  <a:pt x="2802313" y="4693960"/>
                </a:cubicBezTo>
                <a:cubicBezTo>
                  <a:pt x="2783686" y="4690310"/>
                  <a:pt x="2765347" y="4691367"/>
                  <a:pt x="2746816" y="4693863"/>
                </a:cubicBezTo>
                <a:cubicBezTo>
                  <a:pt x="2740479" y="4694728"/>
                  <a:pt x="2733662" y="4694535"/>
                  <a:pt x="2727517" y="4692903"/>
                </a:cubicBezTo>
                <a:cubicBezTo>
                  <a:pt x="2714939" y="4689638"/>
                  <a:pt x="2702745" y="4685029"/>
                  <a:pt x="2690359" y="4680997"/>
                </a:cubicBezTo>
                <a:cubicBezTo>
                  <a:pt x="2689014" y="4680517"/>
                  <a:pt x="2687382" y="4680421"/>
                  <a:pt x="2685943" y="4680133"/>
                </a:cubicBezTo>
                <a:cubicBezTo>
                  <a:pt x="2677781" y="4678500"/>
                  <a:pt x="2669717" y="4676868"/>
                  <a:pt x="2661554" y="4675428"/>
                </a:cubicBezTo>
                <a:cubicBezTo>
                  <a:pt x="2657138" y="4674660"/>
                  <a:pt x="2652625" y="4674564"/>
                  <a:pt x="2648208" y="4673892"/>
                </a:cubicBezTo>
                <a:cubicBezTo>
                  <a:pt x="2631118" y="4671203"/>
                  <a:pt x="2612299" y="4675716"/>
                  <a:pt x="2597512" y="4664099"/>
                </a:cubicBezTo>
                <a:cubicBezTo>
                  <a:pt x="2587911" y="4656609"/>
                  <a:pt x="2578597" y="4658338"/>
                  <a:pt x="2568324" y="4659490"/>
                </a:cubicBezTo>
                <a:cubicBezTo>
                  <a:pt x="2560547" y="4660354"/>
                  <a:pt x="2552577" y="4660065"/>
                  <a:pt x="2544704" y="4660162"/>
                </a:cubicBezTo>
                <a:cubicBezTo>
                  <a:pt x="2530878" y="4660449"/>
                  <a:pt x="2517052" y="4660546"/>
                  <a:pt x="2503225" y="4661026"/>
                </a:cubicBezTo>
                <a:cubicBezTo>
                  <a:pt x="2498808" y="4661218"/>
                  <a:pt x="2494297" y="4663619"/>
                  <a:pt x="2489975" y="4663235"/>
                </a:cubicBezTo>
                <a:cubicBezTo>
                  <a:pt x="2470004" y="4661410"/>
                  <a:pt x="2450033" y="4658529"/>
                  <a:pt x="2430061" y="4656897"/>
                </a:cubicBezTo>
                <a:cubicBezTo>
                  <a:pt x="2418732" y="4655938"/>
                  <a:pt x="2407114" y="4657761"/>
                  <a:pt x="2395880" y="4656417"/>
                </a:cubicBezTo>
                <a:cubicBezTo>
                  <a:pt x="2382919" y="4654881"/>
                  <a:pt x="2370245" y="4650945"/>
                  <a:pt x="2357378" y="4648544"/>
                </a:cubicBezTo>
                <a:cubicBezTo>
                  <a:pt x="2353826" y="4647872"/>
                  <a:pt x="2349889" y="4648736"/>
                  <a:pt x="2346145" y="4648928"/>
                </a:cubicBezTo>
                <a:cubicBezTo>
                  <a:pt x="2341920" y="4649120"/>
                  <a:pt x="2337791" y="4649504"/>
                  <a:pt x="2333567" y="4649600"/>
                </a:cubicBezTo>
                <a:cubicBezTo>
                  <a:pt x="2320700" y="4649793"/>
                  <a:pt x="2307835" y="4649504"/>
                  <a:pt x="2294968" y="4650177"/>
                </a:cubicBezTo>
                <a:cubicBezTo>
                  <a:pt x="2287095" y="4650561"/>
                  <a:pt x="2278839" y="4654497"/>
                  <a:pt x="2271540" y="4653057"/>
                </a:cubicBezTo>
                <a:cubicBezTo>
                  <a:pt x="2256659" y="4650272"/>
                  <a:pt x="2241776" y="4656513"/>
                  <a:pt x="2226895" y="4651329"/>
                </a:cubicBezTo>
                <a:cubicBezTo>
                  <a:pt x="2222285" y="4649793"/>
                  <a:pt x="2215948" y="4653633"/>
                  <a:pt x="2210379" y="4653825"/>
                </a:cubicBezTo>
                <a:cubicBezTo>
                  <a:pt x="2196457" y="4654305"/>
                  <a:pt x="2182535" y="4654209"/>
                  <a:pt x="2168613" y="4654113"/>
                </a:cubicBezTo>
                <a:cubicBezTo>
                  <a:pt x="2156131" y="4654017"/>
                  <a:pt x="2143168" y="4655361"/>
                  <a:pt x="2131167" y="4652673"/>
                </a:cubicBezTo>
                <a:cubicBezTo>
                  <a:pt x="2118588" y="4649793"/>
                  <a:pt x="2107259" y="4650177"/>
                  <a:pt x="2095065" y="4653441"/>
                </a:cubicBezTo>
                <a:cubicBezTo>
                  <a:pt x="2086711" y="4655649"/>
                  <a:pt x="2077878" y="4655938"/>
                  <a:pt x="2069237" y="4656609"/>
                </a:cubicBezTo>
                <a:cubicBezTo>
                  <a:pt x="2059924" y="4657377"/>
                  <a:pt x="2049650" y="4655361"/>
                  <a:pt x="2041201" y="4658529"/>
                </a:cubicBezTo>
                <a:cubicBezTo>
                  <a:pt x="2016044" y="4667939"/>
                  <a:pt x="1990216" y="4669955"/>
                  <a:pt x="1963909" y="4669955"/>
                </a:cubicBezTo>
                <a:cubicBezTo>
                  <a:pt x="1959107" y="4669955"/>
                  <a:pt x="1954210" y="4668612"/>
                  <a:pt x="1949603" y="4667171"/>
                </a:cubicBezTo>
                <a:cubicBezTo>
                  <a:pt x="1922717" y="4658529"/>
                  <a:pt x="1895737" y="4659297"/>
                  <a:pt x="1868373" y="4664578"/>
                </a:cubicBezTo>
                <a:cubicBezTo>
                  <a:pt x="1862708" y="4665731"/>
                  <a:pt x="1856372" y="4665923"/>
                  <a:pt x="1850707" y="4664771"/>
                </a:cubicBezTo>
                <a:cubicBezTo>
                  <a:pt x="1834768" y="4661410"/>
                  <a:pt x="1819309" y="4655841"/>
                  <a:pt x="1803275" y="4653441"/>
                </a:cubicBezTo>
                <a:cubicBezTo>
                  <a:pt x="1776775" y="4649504"/>
                  <a:pt x="1753828" y="4662754"/>
                  <a:pt x="1730112" y="4671396"/>
                </a:cubicBezTo>
                <a:cubicBezTo>
                  <a:pt x="1707548" y="4679557"/>
                  <a:pt x="1688345" y="4697992"/>
                  <a:pt x="1661652" y="4693863"/>
                </a:cubicBezTo>
                <a:cubicBezTo>
                  <a:pt x="1658965" y="4693479"/>
                  <a:pt x="1655988" y="4696071"/>
                  <a:pt x="1653011" y="4696744"/>
                </a:cubicBezTo>
                <a:cubicBezTo>
                  <a:pt x="1644850" y="4698568"/>
                  <a:pt x="1636689" y="4700776"/>
                  <a:pt x="1628431" y="4701641"/>
                </a:cubicBezTo>
                <a:cubicBezTo>
                  <a:pt x="1618350" y="4702793"/>
                  <a:pt x="1608076" y="4702409"/>
                  <a:pt x="1597995" y="4703369"/>
                </a:cubicBezTo>
                <a:cubicBezTo>
                  <a:pt x="1585032" y="4704521"/>
                  <a:pt x="1572263" y="4707593"/>
                  <a:pt x="1559396" y="4707593"/>
                </a:cubicBezTo>
                <a:cubicBezTo>
                  <a:pt x="1549026" y="4707593"/>
                  <a:pt x="1538753" y="4704041"/>
                  <a:pt x="1528480" y="4702312"/>
                </a:cubicBezTo>
                <a:cubicBezTo>
                  <a:pt x="1513981" y="4699912"/>
                  <a:pt x="1498042" y="4700584"/>
                  <a:pt x="1485272" y="4694439"/>
                </a:cubicBezTo>
                <a:cubicBezTo>
                  <a:pt x="1471639" y="4687910"/>
                  <a:pt x="1458676" y="4684934"/>
                  <a:pt x="1444562" y="4686950"/>
                </a:cubicBezTo>
                <a:cubicBezTo>
                  <a:pt x="1439857" y="4687622"/>
                  <a:pt x="1433808" y="4691655"/>
                  <a:pt x="1431696" y="4695783"/>
                </a:cubicBezTo>
                <a:cubicBezTo>
                  <a:pt x="1426991" y="4705001"/>
                  <a:pt x="1420559" y="4706634"/>
                  <a:pt x="1411821" y="4703464"/>
                </a:cubicBezTo>
                <a:cubicBezTo>
                  <a:pt x="1404236" y="4700776"/>
                  <a:pt x="1394922" y="4699432"/>
                  <a:pt x="1389738" y="4694247"/>
                </a:cubicBezTo>
                <a:cubicBezTo>
                  <a:pt x="1375047" y="4679557"/>
                  <a:pt x="1356324" y="4679077"/>
                  <a:pt x="1338081" y="4675141"/>
                </a:cubicBezTo>
                <a:cubicBezTo>
                  <a:pt x="1326945" y="4672739"/>
                  <a:pt x="1316574" y="4672644"/>
                  <a:pt x="1305436" y="4674276"/>
                </a:cubicBezTo>
                <a:cubicBezTo>
                  <a:pt x="1281241" y="4677925"/>
                  <a:pt x="1257717" y="4672739"/>
                  <a:pt x="1234481" y="4666115"/>
                </a:cubicBezTo>
                <a:cubicBezTo>
                  <a:pt x="1219118" y="4661698"/>
                  <a:pt x="1203372" y="4659010"/>
                  <a:pt x="1188106" y="4654497"/>
                </a:cubicBezTo>
                <a:cubicBezTo>
                  <a:pt x="1176680" y="4651041"/>
                  <a:pt x="1165255" y="4646912"/>
                  <a:pt x="1154790" y="4641343"/>
                </a:cubicBezTo>
                <a:cubicBezTo>
                  <a:pt x="1139618" y="4633181"/>
                  <a:pt x="1126369" y="4620891"/>
                  <a:pt x="1107069" y="4624156"/>
                </a:cubicBezTo>
                <a:cubicBezTo>
                  <a:pt x="1090074" y="4627036"/>
                  <a:pt x="1074713" y="4620988"/>
                  <a:pt x="1059158" y="4615227"/>
                </a:cubicBezTo>
                <a:cubicBezTo>
                  <a:pt x="1047732" y="4611002"/>
                  <a:pt x="1036308" y="4606681"/>
                  <a:pt x="1024496" y="4603993"/>
                </a:cubicBezTo>
                <a:cubicBezTo>
                  <a:pt x="1010478" y="4600824"/>
                  <a:pt x="994635" y="4602169"/>
                  <a:pt x="982153" y="4596311"/>
                </a:cubicBezTo>
                <a:cubicBezTo>
                  <a:pt x="969095" y="4590166"/>
                  <a:pt x="958246" y="4594295"/>
                  <a:pt x="946628" y="4596024"/>
                </a:cubicBezTo>
                <a:cubicBezTo>
                  <a:pt x="928097" y="4598712"/>
                  <a:pt x="909661" y="4603705"/>
                  <a:pt x="890939" y="4597368"/>
                </a:cubicBezTo>
                <a:cubicBezTo>
                  <a:pt x="868184" y="4589687"/>
                  <a:pt x="845620" y="4581430"/>
                  <a:pt x="822769" y="4574133"/>
                </a:cubicBezTo>
                <a:cubicBezTo>
                  <a:pt x="813934" y="4571347"/>
                  <a:pt x="804431" y="4570195"/>
                  <a:pt x="795212" y="4568947"/>
                </a:cubicBezTo>
                <a:cubicBezTo>
                  <a:pt x="786476" y="4567891"/>
                  <a:pt x="776010" y="4570579"/>
                  <a:pt x="769288" y="4566547"/>
                </a:cubicBezTo>
                <a:cubicBezTo>
                  <a:pt x="752005" y="4556178"/>
                  <a:pt x="734243" y="4551089"/>
                  <a:pt x="714271" y="4551089"/>
                </a:cubicBezTo>
                <a:cubicBezTo>
                  <a:pt x="706781" y="4551089"/>
                  <a:pt x="699484" y="4546768"/>
                  <a:pt x="691900" y="4545999"/>
                </a:cubicBezTo>
                <a:cubicBezTo>
                  <a:pt x="681529" y="4545040"/>
                  <a:pt x="669623" y="4542447"/>
                  <a:pt x="660598" y="4546096"/>
                </a:cubicBezTo>
                <a:cubicBezTo>
                  <a:pt x="639379" y="4554737"/>
                  <a:pt x="622193" y="4547536"/>
                  <a:pt x="603662" y="4538991"/>
                </a:cubicBezTo>
                <a:cubicBezTo>
                  <a:pt x="585418" y="4530541"/>
                  <a:pt x="566215" y="4523821"/>
                  <a:pt x="546821" y="4518251"/>
                </a:cubicBezTo>
                <a:cubicBezTo>
                  <a:pt x="539524" y="4516235"/>
                  <a:pt x="530787" y="4519596"/>
                  <a:pt x="522721" y="4520267"/>
                </a:cubicBezTo>
                <a:cubicBezTo>
                  <a:pt x="519840" y="4520460"/>
                  <a:pt x="516671" y="4520748"/>
                  <a:pt x="514080" y="4519788"/>
                </a:cubicBezTo>
                <a:cubicBezTo>
                  <a:pt x="489020" y="4510570"/>
                  <a:pt x="463575" y="4503561"/>
                  <a:pt x="436404" y="4508361"/>
                </a:cubicBezTo>
                <a:cubicBezTo>
                  <a:pt x="433908" y="4508842"/>
                  <a:pt x="431123" y="4507786"/>
                  <a:pt x="428626" y="4507114"/>
                </a:cubicBezTo>
                <a:cubicBezTo>
                  <a:pt x="416432" y="4503657"/>
                  <a:pt x="404526" y="4498184"/>
                  <a:pt x="392141" y="4496936"/>
                </a:cubicBezTo>
                <a:cubicBezTo>
                  <a:pt x="361608" y="4493864"/>
                  <a:pt x="330884" y="4492615"/>
                  <a:pt x="300157" y="4490599"/>
                </a:cubicBezTo>
                <a:cubicBezTo>
                  <a:pt x="298237" y="4490503"/>
                  <a:pt x="296221" y="4490503"/>
                  <a:pt x="294493" y="4489831"/>
                </a:cubicBezTo>
                <a:cubicBezTo>
                  <a:pt x="283163" y="4485702"/>
                  <a:pt x="273274" y="4487047"/>
                  <a:pt x="263671" y="4494919"/>
                </a:cubicBezTo>
                <a:cubicBezTo>
                  <a:pt x="259447" y="4498376"/>
                  <a:pt x="253686" y="4500200"/>
                  <a:pt x="248406" y="4502121"/>
                </a:cubicBezTo>
                <a:cubicBezTo>
                  <a:pt x="240628" y="4505002"/>
                  <a:pt x="232659" y="4507786"/>
                  <a:pt x="224594" y="4509610"/>
                </a:cubicBezTo>
                <a:cubicBezTo>
                  <a:pt x="216624" y="4511338"/>
                  <a:pt x="208079" y="4513738"/>
                  <a:pt x="200398" y="4512395"/>
                </a:cubicBezTo>
                <a:cubicBezTo>
                  <a:pt x="186572" y="4509994"/>
                  <a:pt x="173417" y="4504618"/>
                  <a:pt x="159783" y="4501064"/>
                </a:cubicBezTo>
                <a:cubicBezTo>
                  <a:pt x="155079" y="4499816"/>
                  <a:pt x="149893" y="4500009"/>
                  <a:pt x="144997" y="4499912"/>
                </a:cubicBezTo>
                <a:cubicBezTo>
                  <a:pt x="133763" y="4499625"/>
                  <a:pt x="122241" y="4502409"/>
                  <a:pt x="112064" y="4494440"/>
                </a:cubicBezTo>
                <a:cubicBezTo>
                  <a:pt x="102655" y="4486951"/>
                  <a:pt x="93148" y="4489158"/>
                  <a:pt x="83259" y="4494824"/>
                </a:cubicBezTo>
                <a:cubicBezTo>
                  <a:pt x="76154" y="4498857"/>
                  <a:pt x="68090" y="4502025"/>
                  <a:pt x="60120" y="4503561"/>
                </a:cubicBezTo>
                <a:cubicBezTo>
                  <a:pt x="49174" y="4505673"/>
                  <a:pt x="38324" y="4506538"/>
                  <a:pt x="26514" y="4505289"/>
                </a:cubicBezTo>
                <a:cubicBezTo>
                  <a:pt x="18161" y="4504425"/>
                  <a:pt x="11343" y="4504041"/>
                  <a:pt x="4814" y="4498952"/>
                </a:cubicBezTo>
                <a:cubicBezTo>
                  <a:pt x="3759" y="4498184"/>
                  <a:pt x="1839" y="4497992"/>
                  <a:pt x="398" y="4498089"/>
                </a:cubicBezTo>
                <a:lnTo>
                  <a:pt x="0" y="4498087"/>
                </a:lnTo>
                <a:close/>
              </a:path>
            </a:pathLst>
          </a:custGeom>
          <a:noFill/>
          <a:effectLst>
            <a:outerShdw blurRad="381000" dist="152400" dir="5400000" algn="t" rotWithShape="0">
              <a:prstClr val="black">
                <a:alpha val="10000"/>
              </a:prstClr>
            </a:outerShdw>
          </a:effectLst>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F0DB7700-BBD6-BCFF-D2B2-3C8C6D21BBFF}"/>
              </a:ext>
            </a:extLst>
          </p:cNvPr>
          <p:cNvSpPr txBox="1"/>
          <p:nvPr/>
        </p:nvSpPr>
        <p:spPr>
          <a:xfrm>
            <a:off x="4781006" y="6265988"/>
            <a:ext cx="3985902" cy="338554"/>
          </a:xfrm>
          <a:prstGeom prst="rect">
            <a:avLst/>
          </a:prstGeom>
          <a:noFill/>
        </p:spPr>
        <p:txBody>
          <a:bodyPr wrap="square" rtlCol="0">
            <a:spAutoFit/>
          </a:bodyPr>
          <a:lstStyle/>
          <a:p>
            <a:pPr algn="r"/>
            <a:r>
              <a:rPr lang="en-US" sz="1600" i="1" dirty="0">
                <a:solidFill>
                  <a:schemeClr val="bg1"/>
                </a:solidFill>
              </a:rPr>
              <a:t>E, </a:t>
            </a:r>
            <a:r>
              <a:rPr lang="en-US" sz="1600" i="1" dirty="0" err="1">
                <a:solidFill>
                  <a:schemeClr val="bg1"/>
                </a:solidFill>
              </a:rPr>
              <a:t>Mihailovic</a:t>
            </a:r>
            <a:r>
              <a:rPr lang="en-US" sz="1600" i="1" dirty="0">
                <a:solidFill>
                  <a:schemeClr val="bg1"/>
                </a:solidFill>
              </a:rPr>
              <a:t> et al. </a:t>
            </a:r>
            <a:r>
              <a:rPr lang="en-US" sz="1600" i="1" dirty="0" err="1">
                <a:solidFill>
                  <a:schemeClr val="bg1"/>
                </a:solidFill>
              </a:rPr>
              <a:t>Eclin</a:t>
            </a:r>
            <a:r>
              <a:rPr lang="en-US" sz="1600" i="1" dirty="0">
                <a:solidFill>
                  <a:schemeClr val="bg1"/>
                </a:solidFill>
              </a:rPr>
              <a:t> Med 2021</a:t>
            </a:r>
          </a:p>
        </p:txBody>
      </p:sp>
    </p:spTree>
    <p:extLst>
      <p:ext uri="{BB962C8B-B14F-4D97-AF65-F5344CB8AC3E}">
        <p14:creationId xmlns:p14="http://schemas.microsoft.com/office/powerpoint/2010/main" val="7015047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C34D18-A232-3817-7E89-3AA053999137}"/>
              </a:ext>
            </a:extLst>
          </p:cNvPr>
          <p:cNvSpPr>
            <a:spLocks noGrp="1"/>
          </p:cNvSpPr>
          <p:nvPr>
            <p:ph type="title"/>
          </p:nvPr>
        </p:nvSpPr>
        <p:spPr>
          <a:xfrm>
            <a:off x="4716868" y="803325"/>
            <a:ext cx="3944780" cy="1325563"/>
          </a:xfrm>
        </p:spPr>
        <p:txBody>
          <a:bodyPr>
            <a:normAutofit fontScale="90000"/>
          </a:bodyPr>
          <a:lstStyle/>
          <a:p>
            <a:r>
              <a:rPr lang="en-US" dirty="0"/>
              <a:t>Fear = restriction in activity</a:t>
            </a:r>
          </a:p>
        </p:txBody>
      </p:sp>
      <p:sp>
        <p:nvSpPr>
          <p:cNvPr id="30727" name="Freeform: Shape 30726">
            <a:extLst>
              <a:ext uri="{FF2B5EF4-FFF2-40B4-BE49-F238E27FC236}">
                <a16:creationId xmlns:a16="http://schemas.microsoft.com/office/drawing/2014/main" id="{357DD0D3-F869-46D0-944C-6EC60E19E35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02612" cy="5254922"/>
          </a:xfrm>
          <a:custGeom>
            <a:avLst/>
            <a:gdLst>
              <a:gd name="connsiteX0" fmla="*/ 0 w 6136816"/>
              <a:gd name="connsiteY0" fmla="*/ 0 h 5254922"/>
              <a:gd name="connsiteX1" fmla="*/ 6136816 w 6136816"/>
              <a:gd name="connsiteY1" fmla="*/ 0 h 5254922"/>
              <a:gd name="connsiteX2" fmla="*/ 6134892 w 6136816"/>
              <a:gd name="connsiteY2" fmla="*/ 111520 h 5254922"/>
              <a:gd name="connsiteX3" fmla="*/ 6066513 w 6136816"/>
              <a:gd name="connsiteY3" fmla="*/ 752995 h 5254922"/>
              <a:gd name="connsiteX4" fmla="*/ 140712 w 6136816"/>
              <a:gd name="connsiteY4" fmla="*/ 5219363 h 5254922"/>
              <a:gd name="connsiteX5" fmla="*/ 0 w 6136816"/>
              <a:gd name="connsiteY5" fmla="*/ 5199534 h 52549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136816" h="5254922">
                <a:moveTo>
                  <a:pt x="0" y="0"/>
                </a:moveTo>
                <a:lnTo>
                  <a:pt x="6136816" y="0"/>
                </a:lnTo>
                <a:lnTo>
                  <a:pt x="6134892" y="111520"/>
                </a:lnTo>
                <a:cubicBezTo>
                  <a:pt x="6124961" y="323936"/>
                  <a:pt x="6102367" y="538040"/>
                  <a:pt x="6066513" y="752995"/>
                </a:cubicBezTo>
                <a:cubicBezTo>
                  <a:pt x="5592281" y="3596146"/>
                  <a:pt x="2972232" y="5545369"/>
                  <a:pt x="140712" y="5219363"/>
                </a:cubicBezTo>
                <a:lnTo>
                  <a:pt x="0" y="5199534"/>
                </a:ln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pic>
        <p:nvPicPr>
          <p:cNvPr id="30722" name="Picture 2" descr="Fear Of Falling: How It Affects You And What You Can Do About It">
            <a:extLst>
              <a:ext uri="{FF2B5EF4-FFF2-40B4-BE49-F238E27FC236}">
                <a16:creationId xmlns:a16="http://schemas.microsoft.com/office/drawing/2014/main" id="{0FBF509F-CD0A-3F40-96B9-854BD8E93638}"/>
              </a:ext>
            </a:extLst>
          </p:cNvPr>
          <p:cNvPicPr>
            <a:picLocks noChangeAspect="1" noChangeArrowheads="1"/>
          </p:cNvPicPr>
          <p:nvPr/>
        </p:nvPicPr>
        <p:blipFill rotWithShape="1">
          <a:blip r:embed="rId2" cstate="screen">
            <a:extLst>
              <a:ext uri="{28A0092B-C50C-407E-A947-70E740481C1C}">
                <a14:useLocalDpi xmlns:a14="http://schemas.microsoft.com/office/drawing/2010/main"/>
              </a:ext>
            </a:extLst>
          </a:blip>
          <a:srcRect b="-1"/>
          <a:stretch/>
        </p:blipFill>
        <p:spPr bwMode="auto">
          <a:xfrm>
            <a:off x="20" y="2"/>
            <a:ext cx="4397771" cy="4984915"/>
          </a:xfrm>
          <a:custGeom>
            <a:avLst/>
            <a:gdLst/>
            <a:ahLst/>
            <a:cxnLst/>
            <a:rect l="l" t="t" r="r" b="b"/>
            <a:pathLst>
              <a:path w="5863721" h="4984915">
                <a:moveTo>
                  <a:pt x="0" y="0"/>
                </a:moveTo>
                <a:lnTo>
                  <a:pt x="5863721" y="0"/>
                </a:lnTo>
                <a:lnTo>
                  <a:pt x="5844576" y="326138"/>
                </a:lnTo>
                <a:cubicBezTo>
                  <a:pt x="5833049" y="448313"/>
                  <a:pt x="5817094" y="570952"/>
                  <a:pt x="5796589" y="693884"/>
                </a:cubicBezTo>
                <a:cubicBezTo>
                  <a:pt x="5344573" y="3403845"/>
                  <a:pt x="2847261" y="5261756"/>
                  <a:pt x="148386" y="4951022"/>
                </a:cubicBezTo>
                <a:lnTo>
                  <a:pt x="0" y="4930112"/>
                </a:lnTo>
                <a:close/>
              </a:path>
            </a:pathLst>
          </a:custGeom>
          <a:noFill/>
          <a:extLst>
            <a:ext uri="{909E8E84-426E-40DD-AFC4-6F175D3DCCD1}">
              <a14:hiddenFill xmlns:a14="http://schemas.microsoft.com/office/drawing/2010/main">
                <a:solidFill>
                  <a:srgbClr val="FFFFFF"/>
                </a:solidFill>
              </a14:hiddenFill>
            </a:ext>
          </a:extLst>
        </p:spPr>
      </p:pic>
      <p:sp>
        <p:nvSpPr>
          <p:cNvPr id="3" name="Content Placeholder 2">
            <a:extLst>
              <a:ext uri="{FF2B5EF4-FFF2-40B4-BE49-F238E27FC236}">
                <a16:creationId xmlns:a16="http://schemas.microsoft.com/office/drawing/2014/main" id="{CDB50C7D-AA11-BA6D-40E5-E9AFB1F36B0E}"/>
              </a:ext>
            </a:extLst>
          </p:cNvPr>
          <p:cNvSpPr>
            <a:spLocks noGrp="1"/>
          </p:cNvSpPr>
          <p:nvPr>
            <p:ph idx="1"/>
          </p:nvPr>
        </p:nvSpPr>
        <p:spPr>
          <a:xfrm>
            <a:off x="4716868" y="2468880"/>
            <a:ext cx="4283441" cy="4258490"/>
          </a:xfrm>
        </p:spPr>
        <p:txBody>
          <a:bodyPr anchor="t">
            <a:normAutofit/>
          </a:bodyPr>
          <a:lstStyle/>
          <a:p>
            <a:pPr marL="0" indent="0">
              <a:buNone/>
            </a:pPr>
            <a:r>
              <a:rPr lang="en-US" sz="2000" dirty="0"/>
              <a:t>If you can’t see what you are going to fall over?</a:t>
            </a:r>
          </a:p>
          <a:p>
            <a:r>
              <a:rPr lang="en-US" sz="2000" dirty="0"/>
              <a:t>Avoid busy places</a:t>
            </a:r>
          </a:p>
          <a:p>
            <a:r>
              <a:rPr lang="en-US" sz="2000" dirty="0"/>
              <a:t>Avoid going out as getting or when dark</a:t>
            </a:r>
          </a:p>
          <a:p>
            <a:r>
              <a:rPr lang="en-US" sz="2000" dirty="0"/>
              <a:t>Avoid places with perceived uneven surfaces</a:t>
            </a:r>
          </a:p>
          <a:p>
            <a:r>
              <a:rPr lang="en-US" sz="2000" dirty="0"/>
              <a:t>Take shorter steps and stare at the floor</a:t>
            </a:r>
          </a:p>
          <a:p>
            <a:r>
              <a:rPr lang="en-US" sz="2000" dirty="0"/>
              <a:t>Sit down too early and miss the seat</a:t>
            </a:r>
          </a:p>
          <a:p>
            <a:r>
              <a:rPr lang="en-US" sz="2000" dirty="0"/>
              <a:t>Furniture walk</a:t>
            </a:r>
          </a:p>
        </p:txBody>
      </p:sp>
    </p:spTree>
    <p:extLst>
      <p:ext uri="{BB962C8B-B14F-4D97-AF65-F5344CB8AC3E}">
        <p14:creationId xmlns:p14="http://schemas.microsoft.com/office/powerpoint/2010/main" val="1954339052"/>
      </p:ext>
    </p:extLst>
  </p:cSld>
  <p:clrMapOvr>
    <a:overrideClrMapping bg1="dk1" tx1="lt1" bg2="dk2" tx2="lt2" accent1="accent1" accent2="accent2" accent3="accent3" accent4="accent4" accent5="accent5" accent6="accent6" hlink="hlink" folHlink="folHlink"/>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9" name="Rectangle 3078">
            <a:extLst>
              <a:ext uri="{FF2B5EF4-FFF2-40B4-BE49-F238E27FC236}">
                <a16:creationId xmlns:a16="http://schemas.microsoft.com/office/drawing/2014/main" id="{FF9B822F-893E-44C8-963C-64F50ACECB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solidFill>
            <a:schemeClr val="bg1"/>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81" name="Rectangle 3080">
            <a:extLst>
              <a:ext uri="{FF2B5EF4-FFF2-40B4-BE49-F238E27FC236}">
                <a16:creationId xmlns:a16="http://schemas.microsoft.com/office/drawing/2014/main" id="{EBF87945-A001-489F-9D9B-7D9435F0B9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1479" y="347471"/>
            <a:ext cx="8325612" cy="1801368"/>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E85EC22-BBE4-6A82-0D41-74735AC71C85}"/>
              </a:ext>
            </a:extLst>
          </p:cNvPr>
          <p:cNvSpPr>
            <a:spLocks noGrp="1"/>
          </p:cNvSpPr>
          <p:nvPr>
            <p:ph type="title"/>
          </p:nvPr>
        </p:nvSpPr>
        <p:spPr>
          <a:xfrm>
            <a:off x="628650" y="585216"/>
            <a:ext cx="7886700" cy="1325563"/>
          </a:xfrm>
        </p:spPr>
        <p:txBody>
          <a:bodyPr>
            <a:normAutofit/>
          </a:bodyPr>
          <a:lstStyle/>
          <a:p>
            <a:r>
              <a:rPr lang="en-US" dirty="0">
                <a:solidFill>
                  <a:schemeClr val="bg1"/>
                </a:solidFill>
              </a:rPr>
              <a:t>How big a problem are falls?</a:t>
            </a:r>
          </a:p>
        </p:txBody>
      </p:sp>
      <p:pic>
        <p:nvPicPr>
          <p:cNvPr id="3074" name="Picture 2" descr="Learning to Live with One Eye | Duke Health">
            <a:extLst>
              <a:ext uri="{FF2B5EF4-FFF2-40B4-BE49-F238E27FC236}">
                <a16:creationId xmlns:a16="http://schemas.microsoft.com/office/drawing/2014/main" id="{7F5DED7E-B2A2-C63B-A352-1A67D7D1407C}"/>
              </a:ext>
            </a:extLst>
          </p:cNvPr>
          <p:cNvPicPr>
            <a:picLocks noChangeAspect="1" noChangeArrowheads="1"/>
          </p:cNvPicPr>
          <p:nvPr/>
        </p:nvPicPr>
        <p:blipFill rotWithShape="1">
          <a:blip r:embed="rId2" cstate="screen">
            <a:extLst>
              <a:ext uri="{28A0092B-C50C-407E-A947-70E740481C1C}">
                <a14:useLocalDpi xmlns:a14="http://schemas.microsoft.com/office/drawing/2010/main"/>
              </a:ext>
            </a:extLst>
          </a:blip>
          <a:srcRect b="-2"/>
          <a:stretch/>
        </p:blipFill>
        <p:spPr bwMode="auto">
          <a:xfrm>
            <a:off x="630936" y="2516777"/>
            <a:ext cx="4677156" cy="3660185"/>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a:extLst>
              <a:ext uri="{FF2B5EF4-FFF2-40B4-BE49-F238E27FC236}">
                <a16:creationId xmlns:a16="http://schemas.microsoft.com/office/drawing/2014/main" id="{1468CF3A-A95C-7FD3-43AC-68F3BC22A3A7}"/>
              </a:ext>
            </a:extLst>
          </p:cNvPr>
          <p:cNvSpPr>
            <a:spLocks noGrp="1"/>
          </p:cNvSpPr>
          <p:nvPr>
            <p:ph idx="1"/>
          </p:nvPr>
        </p:nvSpPr>
        <p:spPr>
          <a:xfrm>
            <a:off x="5660136" y="2516777"/>
            <a:ext cx="2852928" cy="3660185"/>
          </a:xfrm>
        </p:spPr>
        <p:txBody>
          <a:bodyPr anchor="ctr">
            <a:normAutofit/>
          </a:bodyPr>
          <a:lstStyle/>
          <a:p>
            <a:endParaRPr lang="en-US" sz="1900"/>
          </a:p>
        </p:txBody>
      </p:sp>
    </p:spTree>
    <p:extLst>
      <p:ext uri="{BB962C8B-B14F-4D97-AF65-F5344CB8AC3E}">
        <p14:creationId xmlns:p14="http://schemas.microsoft.com/office/powerpoint/2010/main" val="262902419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4583" name="Rectangle 24582">
            <a:extLst>
              <a:ext uri="{FF2B5EF4-FFF2-40B4-BE49-F238E27FC236}">
                <a16:creationId xmlns:a16="http://schemas.microsoft.com/office/drawing/2014/main" id="{68A4132F-DEC6-4332-A00C-A11AD4519B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86" y="0"/>
            <a:ext cx="9141714"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585" name="Freeform: Shape 24584">
            <a:extLst>
              <a:ext uri="{FF2B5EF4-FFF2-40B4-BE49-F238E27FC236}">
                <a16:creationId xmlns:a16="http://schemas.microsoft.com/office/drawing/2014/main" id="{64965EAE-E41A-435F-B993-07E824B6C97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0" y="0"/>
            <a:ext cx="5654922" cy="6858000"/>
          </a:xfrm>
          <a:custGeom>
            <a:avLst/>
            <a:gdLst>
              <a:gd name="connsiteX0" fmla="*/ 7539895 w 7539895"/>
              <a:gd name="connsiteY0" fmla="*/ 6858000 h 6858000"/>
              <a:gd name="connsiteX1" fmla="*/ 0 w 7539895"/>
              <a:gd name="connsiteY1" fmla="*/ 6858000 h 6858000"/>
              <a:gd name="connsiteX2" fmla="*/ 0 w 7539895"/>
              <a:gd name="connsiteY2" fmla="*/ 0 h 6858000"/>
              <a:gd name="connsiteX3" fmla="*/ 4363741 w 7539895"/>
              <a:gd name="connsiteY3" fmla="*/ 0 h 6858000"/>
            </a:gdLst>
            <a:ahLst/>
            <a:cxnLst>
              <a:cxn ang="0">
                <a:pos x="connsiteX0" y="connsiteY0"/>
              </a:cxn>
              <a:cxn ang="0">
                <a:pos x="connsiteX1" y="connsiteY1"/>
              </a:cxn>
              <a:cxn ang="0">
                <a:pos x="connsiteX2" y="connsiteY2"/>
              </a:cxn>
              <a:cxn ang="0">
                <a:pos x="connsiteX3" y="connsiteY3"/>
              </a:cxn>
            </a:cxnLst>
            <a:rect l="l" t="t" r="r" b="b"/>
            <a:pathLst>
              <a:path w="7539895" h="6858000">
                <a:moveTo>
                  <a:pt x="7539895" y="6858000"/>
                </a:moveTo>
                <a:lnTo>
                  <a:pt x="0" y="6858000"/>
                </a:lnTo>
                <a:lnTo>
                  <a:pt x="0" y="0"/>
                </a:lnTo>
                <a:lnTo>
                  <a:pt x="4363741" y="0"/>
                </a:lnTo>
                <a:close/>
              </a:path>
            </a:pathLst>
          </a:custGeom>
          <a:solidFill>
            <a:schemeClr val="bg1">
              <a:lumMod val="85000"/>
              <a:lumOff val="15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4587" name="Freeform: Shape 24586">
            <a:extLst>
              <a:ext uri="{FF2B5EF4-FFF2-40B4-BE49-F238E27FC236}">
                <a16:creationId xmlns:a16="http://schemas.microsoft.com/office/drawing/2014/main" id="{152F8994-E6D4-4311-9548-C3607BC436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0" y="0"/>
            <a:ext cx="5319738" cy="6858000"/>
          </a:xfrm>
          <a:custGeom>
            <a:avLst/>
            <a:gdLst>
              <a:gd name="connsiteX0" fmla="*/ 7092985 w 7092985"/>
              <a:gd name="connsiteY0" fmla="*/ 6858000 h 6858000"/>
              <a:gd name="connsiteX1" fmla="*/ 0 w 7092985"/>
              <a:gd name="connsiteY1" fmla="*/ 6858000 h 6858000"/>
              <a:gd name="connsiteX2" fmla="*/ 0 w 7092985"/>
              <a:gd name="connsiteY2" fmla="*/ 0 h 6858000"/>
              <a:gd name="connsiteX3" fmla="*/ 3916831 w 7092985"/>
              <a:gd name="connsiteY3" fmla="*/ 0 h 6858000"/>
            </a:gdLst>
            <a:ahLst/>
            <a:cxnLst>
              <a:cxn ang="0">
                <a:pos x="connsiteX0" y="connsiteY0"/>
              </a:cxn>
              <a:cxn ang="0">
                <a:pos x="connsiteX1" y="connsiteY1"/>
              </a:cxn>
              <a:cxn ang="0">
                <a:pos x="connsiteX2" y="connsiteY2"/>
              </a:cxn>
              <a:cxn ang="0">
                <a:pos x="connsiteX3" y="connsiteY3"/>
              </a:cxn>
            </a:cxnLst>
            <a:rect l="l" t="t" r="r" b="b"/>
            <a:pathLst>
              <a:path w="7092985" h="6858000">
                <a:moveTo>
                  <a:pt x="7092985" y="6858000"/>
                </a:moveTo>
                <a:lnTo>
                  <a:pt x="0" y="6858000"/>
                </a:lnTo>
                <a:lnTo>
                  <a:pt x="0" y="0"/>
                </a:lnTo>
                <a:lnTo>
                  <a:pt x="3916831" y="0"/>
                </a:lnTo>
                <a:close/>
              </a:path>
            </a:pathLst>
          </a:cu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EAB41C6B-6630-CFFA-B5DD-B3D208D584E7}"/>
              </a:ext>
            </a:extLst>
          </p:cNvPr>
          <p:cNvSpPr>
            <a:spLocks noGrp="1"/>
          </p:cNvSpPr>
          <p:nvPr>
            <p:ph type="title"/>
          </p:nvPr>
        </p:nvSpPr>
        <p:spPr>
          <a:xfrm>
            <a:off x="628649" y="365125"/>
            <a:ext cx="4147457" cy="1325563"/>
          </a:xfrm>
        </p:spPr>
        <p:txBody>
          <a:bodyPr>
            <a:normAutofit/>
          </a:bodyPr>
          <a:lstStyle/>
          <a:p>
            <a:r>
              <a:rPr lang="en-US" dirty="0"/>
              <a:t>BSc Dissertation – Welsh 2011</a:t>
            </a:r>
          </a:p>
        </p:txBody>
      </p:sp>
      <p:sp>
        <p:nvSpPr>
          <p:cNvPr id="3" name="Content Placeholder 2">
            <a:extLst>
              <a:ext uri="{FF2B5EF4-FFF2-40B4-BE49-F238E27FC236}">
                <a16:creationId xmlns:a16="http://schemas.microsoft.com/office/drawing/2014/main" id="{60002B06-39D1-D2F1-A292-60F5A2696599}"/>
              </a:ext>
            </a:extLst>
          </p:cNvPr>
          <p:cNvSpPr>
            <a:spLocks noGrp="1"/>
          </p:cNvSpPr>
          <p:nvPr>
            <p:ph idx="1"/>
          </p:nvPr>
        </p:nvSpPr>
        <p:spPr>
          <a:xfrm>
            <a:off x="628649" y="1825625"/>
            <a:ext cx="3106568" cy="3399518"/>
          </a:xfrm>
        </p:spPr>
        <p:txBody>
          <a:bodyPr>
            <a:normAutofit/>
          </a:bodyPr>
          <a:lstStyle/>
          <a:p>
            <a:r>
              <a:rPr lang="en-US" sz="1700" dirty="0"/>
              <a:t>N=67 (33 VIP, 34 normally sighted) aged 70-96 years</a:t>
            </a:r>
          </a:p>
          <a:p>
            <a:endParaRPr lang="en-US" sz="1700" dirty="0"/>
          </a:p>
          <a:p>
            <a:endParaRPr lang="en-US" sz="1700" dirty="0"/>
          </a:p>
        </p:txBody>
      </p:sp>
      <p:pic>
        <p:nvPicPr>
          <p:cNvPr id="24578" name="Picture 2" descr="Glasgow Caledonian University | Scotland, UK">
            <a:extLst>
              <a:ext uri="{FF2B5EF4-FFF2-40B4-BE49-F238E27FC236}">
                <a16:creationId xmlns:a16="http://schemas.microsoft.com/office/drawing/2014/main" id="{0A2407A7-F1E3-43CA-00A8-14D4BB1D0822}"/>
              </a:ext>
            </a:extLst>
          </p:cNvPr>
          <p:cNvPicPr>
            <a:picLocks noChangeAspect="1" noChangeArrowheads="1"/>
          </p:cNvPicPr>
          <p:nvPr/>
        </p:nvPicPr>
        <p:blipFill>
          <a:blip r:embed="rId2">
            <a:extLst>
              <a:ext uri="{28A0092B-C50C-407E-A947-70E740481C1C}">
                <a14:useLocalDpi xmlns:a14="http://schemas.microsoft.com/office/drawing/2010/main"/>
              </a:ext>
            </a:extLst>
          </a:blip>
          <a:stretch>
            <a:fillRect/>
          </a:stretch>
        </p:blipFill>
        <p:spPr bwMode="auto">
          <a:xfrm>
            <a:off x="5687355" y="693458"/>
            <a:ext cx="2952366" cy="1755186"/>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4" name="Table 4">
            <a:extLst>
              <a:ext uri="{FF2B5EF4-FFF2-40B4-BE49-F238E27FC236}">
                <a16:creationId xmlns:a16="http://schemas.microsoft.com/office/drawing/2014/main" id="{1A26A335-90E7-0E66-FC92-F10C887ACB74}"/>
              </a:ext>
            </a:extLst>
          </p:cNvPr>
          <p:cNvGraphicFramePr>
            <a:graphicFrameLocks noGrp="1"/>
          </p:cNvGraphicFramePr>
          <p:nvPr>
            <p:extLst>
              <p:ext uri="{D42A27DB-BD31-4B8C-83A1-F6EECF244321}">
                <p14:modId xmlns:p14="http://schemas.microsoft.com/office/powerpoint/2010/main" val="481068570"/>
              </p:ext>
            </p:extLst>
          </p:nvPr>
        </p:nvGraphicFramePr>
        <p:xfrm>
          <a:off x="4806980" y="3071629"/>
          <a:ext cx="3832743" cy="1256187"/>
        </p:xfrm>
        <a:graphic>
          <a:graphicData uri="http://schemas.openxmlformats.org/drawingml/2006/table">
            <a:tbl>
              <a:tblPr firstRow="1" bandRow="1">
                <a:tableStyleId>{5C22544A-7EE6-4342-B048-85BDC9FD1C3A}</a:tableStyleId>
              </a:tblPr>
              <a:tblGrid>
                <a:gridCol w="1964321">
                  <a:extLst>
                    <a:ext uri="{9D8B030D-6E8A-4147-A177-3AD203B41FA5}">
                      <a16:colId xmlns:a16="http://schemas.microsoft.com/office/drawing/2014/main" val="2807522890"/>
                    </a:ext>
                  </a:extLst>
                </a:gridCol>
                <a:gridCol w="886938">
                  <a:extLst>
                    <a:ext uri="{9D8B030D-6E8A-4147-A177-3AD203B41FA5}">
                      <a16:colId xmlns:a16="http://schemas.microsoft.com/office/drawing/2014/main" val="4207167583"/>
                    </a:ext>
                  </a:extLst>
                </a:gridCol>
                <a:gridCol w="981484">
                  <a:extLst>
                    <a:ext uri="{9D8B030D-6E8A-4147-A177-3AD203B41FA5}">
                      <a16:colId xmlns:a16="http://schemas.microsoft.com/office/drawing/2014/main" val="3726984672"/>
                    </a:ext>
                  </a:extLst>
                </a:gridCol>
              </a:tblGrid>
              <a:tr h="390253">
                <a:tc>
                  <a:txBody>
                    <a:bodyPr/>
                    <a:lstStyle/>
                    <a:p>
                      <a:endParaRPr lang="en-US" sz="1700"/>
                    </a:p>
                  </a:txBody>
                  <a:tcPr marL="88694" marR="88694" marT="44347" marB="44347"/>
                </a:tc>
                <a:tc>
                  <a:txBody>
                    <a:bodyPr/>
                    <a:lstStyle/>
                    <a:p>
                      <a:r>
                        <a:rPr lang="en-US" sz="1700"/>
                        <a:t>VIP</a:t>
                      </a:r>
                    </a:p>
                  </a:txBody>
                  <a:tcPr marL="88694" marR="88694" marT="44347" marB="44347"/>
                </a:tc>
                <a:tc>
                  <a:txBody>
                    <a:bodyPr/>
                    <a:lstStyle/>
                    <a:p>
                      <a:r>
                        <a:rPr lang="en-US" sz="1700"/>
                        <a:t>Normal</a:t>
                      </a:r>
                    </a:p>
                  </a:txBody>
                  <a:tcPr marL="88694" marR="88694" marT="44347" marB="44347"/>
                </a:tc>
                <a:extLst>
                  <a:ext uri="{0D108BD9-81ED-4DB2-BD59-A6C34878D82A}">
                    <a16:rowId xmlns:a16="http://schemas.microsoft.com/office/drawing/2014/main" val="1620924616"/>
                  </a:ext>
                </a:extLst>
              </a:tr>
              <a:tr h="390253">
                <a:tc>
                  <a:txBody>
                    <a:bodyPr/>
                    <a:lstStyle/>
                    <a:p>
                      <a:r>
                        <a:rPr lang="en-US" sz="1700" dirty="0"/>
                        <a:t>Fear of falling affects daily tasks such as shopping</a:t>
                      </a:r>
                    </a:p>
                  </a:txBody>
                  <a:tcPr marL="88694" marR="88694" marT="44347" marB="44347"/>
                </a:tc>
                <a:tc>
                  <a:txBody>
                    <a:bodyPr/>
                    <a:lstStyle/>
                    <a:p>
                      <a:r>
                        <a:rPr lang="en-US" sz="1700" dirty="0"/>
                        <a:t>24%</a:t>
                      </a:r>
                    </a:p>
                  </a:txBody>
                  <a:tcPr marL="88694" marR="88694" marT="44347" marB="44347"/>
                </a:tc>
                <a:tc>
                  <a:txBody>
                    <a:bodyPr/>
                    <a:lstStyle/>
                    <a:p>
                      <a:r>
                        <a:rPr lang="en-US" sz="1700" dirty="0"/>
                        <a:t>11%</a:t>
                      </a:r>
                    </a:p>
                  </a:txBody>
                  <a:tcPr marL="88694" marR="88694" marT="44347" marB="44347"/>
                </a:tc>
                <a:extLst>
                  <a:ext uri="{0D108BD9-81ED-4DB2-BD59-A6C34878D82A}">
                    <a16:rowId xmlns:a16="http://schemas.microsoft.com/office/drawing/2014/main" val="3537662551"/>
                  </a:ext>
                </a:extLst>
              </a:tr>
            </a:tbl>
          </a:graphicData>
        </a:graphic>
      </p:graphicFrame>
      <p:sp>
        <p:nvSpPr>
          <p:cNvPr id="5" name="TextBox 4">
            <a:extLst>
              <a:ext uri="{FF2B5EF4-FFF2-40B4-BE49-F238E27FC236}">
                <a16:creationId xmlns:a16="http://schemas.microsoft.com/office/drawing/2014/main" id="{4EBB4C7A-87BF-578B-14E2-11A6F1CDDCBB}"/>
              </a:ext>
            </a:extLst>
          </p:cNvPr>
          <p:cNvSpPr txBox="1"/>
          <p:nvPr/>
        </p:nvSpPr>
        <p:spPr>
          <a:xfrm>
            <a:off x="4036423" y="5015547"/>
            <a:ext cx="4603298" cy="1477328"/>
          </a:xfrm>
          <a:prstGeom prst="rect">
            <a:avLst/>
          </a:prstGeom>
          <a:noFill/>
        </p:spPr>
        <p:txBody>
          <a:bodyPr wrap="square" rtlCol="0">
            <a:spAutoFit/>
          </a:bodyPr>
          <a:lstStyle/>
          <a:p>
            <a:r>
              <a:rPr lang="en-US" dirty="0">
                <a:solidFill>
                  <a:schemeClr val="bg1"/>
                </a:solidFill>
              </a:rPr>
              <a:t>Within those who were fearful:</a:t>
            </a:r>
          </a:p>
          <a:p>
            <a:pPr marL="285750" indent="-285750">
              <a:buFont typeface="Arial" panose="020B0604020202020204" pitchFamily="34" charset="0"/>
              <a:buChar char="•"/>
            </a:pPr>
            <a:r>
              <a:rPr lang="en-US" dirty="0">
                <a:solidFill>
                  <a:schemeClr val="bg1"/>
                </a:solidFill>
              </a:rPr>
              <a:t>38% VIP had had a fall compared to 25% with normal vision</a:t>
            </a:r>
          </a:p>
          <a:p>
            <a:pPr marL="285750" indent="-285750">
              <a:buFont typeface="Arial" panose="020B0604020202020204" pitchFamily="34" charset="0"/>
              <a:buChar char="•"/>
            </a:pPr>
            <a:r>
              <a:rPr lang="en-US" dirty="0">
                <a:solidFill>
                  <a:schemeClr val="bg1"/>
                </a:solidFill>
              </a:rPr>
              <a:t>62% of VIP avoided activity due to fear of falling despite having no falls in the last year</a:t>
            </a:r>
          </a:p>
        </p:txBody>
      </p:sp>
      <p:pic>
        <p:nvPicPr>
          <p:cNvPr id="6" name="Picture 1">
            <a:extLst>
              <a:ext uri="{FF2B5EF4-FFF2-40B4-BE49-F238E27FC236}">
                <a16:creationId xmlns:a16="http://schemas.microsoft.com/office/drawing/2014/main" id="{9B5A6CCE-5E83-1B2E-9C3A-0F04A6546C7C}"/>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0" y="4663441"/>
            <a:ext cx="3291840" cy="21945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83435931"/>
      </p:ext>
    </p:extLst>
  </p:cSld>
  <p:clrMapOvr>
    <a:overrideClrMapping bg1="dk1" tx1="lt1" bg2="dk2" tx2="lt2" accent1="accent1" accent2="accent2" accent3="accent3" accent4="accent4" accent5="accent5" accent6="accent6" hlink="hlink" folHlink="folHlink"/>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pic>
        <p:nvPicPr>
          <p:cNvPr id="33794" name="Picture 2" descr="New advance in COPD maintenance treatment, Spiolto® Respimat®, approved in  first European countries | Business Wire">
            <a:extLst>
              <a:ext uri="{FF2B5EF4-FFF2-40B4-BE49-F238E27FC236}">
                <a16:creationId xmlns:a16="http://schemas.microsoft.com/office/drawing/2014/main" id="{6F566A54-5914-FC4A-9BC8-FB4C06C89CBA}"/>
              </a:ext>
            </a:extLst>
          </p:cNvPr>
          <p:cNvPicPr>
            <a:picLocks noChangeAspect="1" noChangeArrowheads="1"/>
          </p:cNvPicPr>
          <p:nvPr/>
        </p:nvPicPr>
        <p:blipFill rotWithShape="1">
          <a:blip r:embed="rId2" cstate="screen">
            <a:extLst>
              <a:ext uri="{28A0092B-C50C-407E-A947-70E740481C1C}">
                <a14:useLocalDpi xmlns:a14="http://schemas.microsoft.com/office/drawing/2010/main"/>
              </a:ext>
            </a:extLst>
          </a:blip>
          <a:srcRect/>
          <a:stretch/>
        </p:blipFill>
        <p:spPr bwMode="auto">
          <a:xfrm>
            <a:off x="3513909" y="-486114"/>
            <a:ext cx="5630091" cy="7344114"/>
          </a:xfrm>
          <a:custGeom>
            <a:avLst/>
            <a:gdLst/>
            <a:ahLst/>
            <a:cxnLst/>
            <a:rect l="l" t="t" r="r" b="b"/>
            <a:pathLst>
              <a:path w="7009896" h="6858000">
                <a:moveTo>
                  <a:pt x="0" y="0"/>
                </a:moveTo>
                <a:lnTo>
                  <a:pt x="7009896" y="0"/>
                </a:lnTo>
                <a:lnTo>
                  <a:pt x="7009896" y="6858000"/>
                </a:lnTo>
                <a:lnTo>
                  <a:pt x="21616" y="6858000"/>
                </a:lnTo>
                <a:lnTo>
                  <a:pt x="129867" y="6647018"/>
                </a:lnTo>
                <a:cubicBezTo>
                  <a:pt x="1043295" y="4758249"/>
                  <a:pt x="1332296" y="2559611"/>
                  <a:pt x="814641" y="380651"/>
                </a:cubicBezTo>
                <a:lnTo>
                  <a:pt x="714685" y="1"/>
                </a:lnTo>
                <a:lnTo>
                  <a:pt x="0" y="1"/>
                </a:lnTo>
                <a:close/>
              </a:path>
            </a:pathLst>
          </a:custGeom>
          <a:noFill/>
          <a:extLst>
            <a:ext uri="{909E8E84-426E-40DD-AFC4-6F175D3DCCD1}">
              <a14:hiddenFill xmlns:a14="http://schemas.microsoft.com/office/drawing/2010/main">
                <a:solidFill>
                  <a:srgbClr val="FFFFFF"/>
                </a:solidFill>
              </a14:hiddenFill>
            </a:ext>
          </a:extLst>
        </p:spPr>
      </p:pic>
      <p:sp>
        <p:nvSpPr>
          <p:cNvPr id="33799" name="Freeform: Shape 33798">
            <a:extLst>
              <a:ext uri="{FF2B5EF4-FFF2-40B4-BE49-F238E27FC236}">
                <a16:creationId xmlns:a16="http://schemas.microsoft.com/office/drawing/2014/main" id="{5FDF4720-5445-47BE-89FE-E40D1AE6F6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4860054" cy="6858002"/>
          </a:xfrm>
          <a:custGeom>
            <a:avLst/>
            <a:gdLst>
              <a:gd name="connsiteX0" fmla="*/ 6130244 w 6480073"/>
              <a:gd name="connsiteY0" fmla="*/ 0 h 6858002"/>
              <a:gd name="connsiteX1" fmla="*/ 6212951 w 6480073"/>
              <a:gd name="connsiteY1" fmla="*/ 314584 h 6858002"/>
              <a:gd name="connsiteX2" fmla="*/ 5540779 w 6480073"/>
              <a:gd name="connsiteY2" fmla="*/ 6756649 h 6858002"/>
              <a:gd name="connsiteX3" fmla="*/ 5489971 w 6480073"/>
              <a:gd name="connsiteY3" fmla="*/ 6858002 h 6858002"/>
              <a:gd name="connsiteX4" fmla="*/ 0 w 6480073"/>
              <a:gd name="connsiteY4" fmla="*/ 6858002 h 6858002"/>
              <a:gd name="connsiteX5" fmla="*/ 0 w 6480073"/>
              <a:gd name="connsiteY5" fmla="*/ 0 h 685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80073" h="6858002">
                <a:moveTo>
                  <a:pt x="6130244" y="0"/>
                </a:moveTo>
                <a:lnTo>
                  <a:pt x="6212951" y="314584"/>
                </a:lnTo>
                <a:cubicBezTo>
                  <a:pt x="6745828" y="2551616"/>
                  <a:pt x="6460994" y="4808873"/>
                  <a:pt x="5540779" y="6756649"/>
                </a:cubicBezTo>
                <a:lnTo>
                  <a:pt x="5489971" y="6858002"/>
                </a:lnTo>
                <a:lnTo>
                  <a:pt x="0" y="6858002"/>
                </a:lnTo>
                <a:lnTo>
                  <a:pt x="0" y="0"/>
                </a:ln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useBgFill="1">
        <p:nvSpPr>
          <p:cNvPr id="33801" name="Freeform: Shape 33800">
            <a:extLst>
              <a:ext uri="{FF2B5EF4-FFF2-40B4-BE49-F238E27FC236}">
                <a16:creationId xmlns:a16="http://schemas.microsoft.com/office/drawing/2014/main" id="{AC8710B4-A815-4082-9E4F-F13A000709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86912" cy="6858001"/>
          </a:xfrm>
          <a:custGeom>
            <a:avLst/>
            <a:gdLst>
              <a:gd name="connsiteX0" fmla="*/ 0 w 6249216"/>
              <a:gd name="connsiteY0" fmla="*/ 0 h 6858001"/>
              <a:gd name="connsiteX1" fmla="*/ 5893742 w 6249216"/>
              <a:gd name="connsiteY1" fmla="*/ 1 h 6858001"/>
              <a:gd name="connsiteX2" fmla="*/ 5993697 w 6249216"/>
              <a:gd name="connsiteY2" fmla="*/ 380651 h 6858001"/>
              <a:gd name="connsiteX3" fmla="*/ 5308924 w 6249216"/>
              <a:gd name="connsiteY3" fmla="*/ 6647018 h 6858001"/>
              <a:gd name="connsiteX4" fmla="*/ 5200672 w 6249216"/>
              <a:gd name="connsiteY4" fmla="*/ 6858001 h 6858001"/>
              <a:gd name="connsiteX5" fmla="*/ 1 w 6249216"/>
              <a:gd name="connsiteY5" fmla="*/ 685800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249216" h="6858001">
                <a:moveTo>
                  <a:pt x="0" y="0"/>
                </a:moveTo>
                <a:lnTo>
                  <a:pt x="5893742" y="1"/>
                </a:lnTo>
                <a:lnTo>
                  <a:pt x="5993697" y="380651"/>
                </a:lnTo>
                <a:cubicBezTo>
                  <a:pt x="6511353" y="2559611"/>
                  <a:pt x="6222352" y="4758249"/>
                  <a:pt x="5308924" y="6647018"/>
                </a:cubicBezTo>
                <a:lnTo>
                  <a:pt x="5200672" y="6858001"/>
                </a:lnTo>
                <a:lnTo>
                  <a:pt x="1" y="6858001"/>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282831C3-E5EE-73BD-E41B-1EAC34BF19A0}"/>
              </a:ext>
            </a:extLst>
          </p:cNvPr>
          <p:cNvSpPr>
            <a:spLocks noGrp="1"/>
          </p:cNvSpPr>
          <p:nvPr>
            <p:ph type="title"/>
          </p:nvPr>
        </p:nvSpPr>
        <p:spPr>
          <a:xfrm>
            <a:off x="603504" y="1396289"/>
            <a:ext cx="3586844" cy="1325563"/>
          </a:xfrm>
        </p:spPr>
        <p:txBody>
          <a:bodyPr>
            <a:normAutofit/>
          </a:bodyPr>
          <a:lstStyle/>
          <a:p>
            <a:r>
              <a:rPr lang="en-US" dirty="0"/>
              <a:t>Spiral of inactivity</a:t>
            </a:r>
          </a:p>
        </p:txBody>
      </p:sp>
      <p:sp>
        <p:nvSpPr>
          <p:cNvPr id="3" name="Content Placeholder 2">
            <a:extLst>
              <a:ext uri="{FF2B5EF4-FFF2-40B4-BE49-F238E27FC236}">
                <a16:creationId xmlns:a16="http://schemas.microsoft.com/office/drawing/2014/main" id="{C17FBAFF-5C6A-8672-06C7-A32F907A3CCB}"/>
              </a:ext>
            </a:extLst>
          </p:cNvPr>
          <p:cNvSpPr>
            <a:spLocks noGrp="1"/>
          </p:cNvSpPr>
          <p:nvPr>
            <p:ph idx="1"/>
          </p:nvPr>
        </p:nvSpPr>
        <p:spPr>
          <a:xfrm>
            <a:off x="603503" y="3121303"/>
            <a:ext cx="3586843" cy="3181684"/>
          </a:xfrm>
        </p:spPr>
        <p:txBody>
          <a:bodyPr anchor="t">
            <a:normAutofit/>
          </a:bodyPr>
          <a:lstStyle/>
          <a:p>
            <a:r>
              <a:rPr lang="en-US" sz="2000" dirty="0"/>
              <a:t>Less movement</a:t>
            </a:r>
          </a:p>
          <a:p>
            <a:r>
              <a:rPr lang="en-US" sz="2000" dirty="0"/>
              <a:t>Loss of strength and power</a:t>
            </a:r>
          </a:p>
          <a:p>
            <a:r>
              <a:rPr lang="en-US" sz="2000" dirty="0"/>
              <a:t>Loss of stamina and balance</a:t>
            </a:r>
          </a:p>
          <a:p>
            <a:r>
              <a:rPr lang="en-US" sz="2000" dirty="0"/>
              <a:t>Walking capacity reduces</a:t>
            </a:r>
          </a:p>
          <a:p>
            <a:r>
              <a:rPr lang="en-US" sz="2000" dirty="0"/>
              <a:t>Stiffness and Pain</a:t>
            </a:r>
          </a:p>
          <a:p>
            <a:r>
              <a:rPr lang="en-US" sz="2000" dirty="0"/>
              <a:t>Low mood</a:t>
            </a:r>
          </a:p>
          <a:p>
            <a:endParaRPr lang="en-US" sz="2000" dirty="0"/>
          </a:p>
          <a:p>
            <a:r>
              <a:rPr lang="en-US" sz="2000" dirty="0"/>
              <a:t>More falls</a:t>
            </a:r>
          </a:p>
        </p:txBody>
      </p:sp>
    </p:spTree>
    <p:extLst>
      <p:ext uri="{BB962C8B-B14F-4D97-AF65-F5344CB8AC3E}">
        <p14:creationId xmlns:p14="http://schemas.microsoft.com/office/powerpoint/2010/main" val="4025095314"/>
      </p:ext>
    </p:extLst>
  </p:cSld>
  <p:clrMapOvr>
    <a:overrideClrMapping bg1="dk1" tx1="lt1" bg2="dk2" tx2="lt2" accent1="accent1" accent2="accent2" accent3="accent3" accent4="accent4" accent5="accent5" accent6="accent6" hlink="hlink" folHlink="folHlink"/>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3B4110-A8E9-559C-4FB3-FA5100EF4B17}"/>
              </a:ext>
            </a:extLst>
          </p:cNvPr>
          <p:cNvSpPr>
            <a:spLocks noGrp="1"/>
          </p:cNvSpPr>
          <p:nvPr>
            <p:ph type="title"/>
          </p:nvPr>
        </p:nvSpPr>
        <p:spPr>
          <a:xfrm>
            <a:off x="250825" y="188912"/>
            <a:ext cx="8723358" cy="1535113"/>
          </a:xfrm>
          <a:solidFill>
            <a:schemeClr val="tx1">
              <a:lumMod val="65000"/>
              <a:lumOff val="35000"/>
            </a:schemeClr>
          </a:solidFill>
        </p:spPr>
        <p:txBody>
          <a:bodyPr>
            <a:normAutofit/>
          </a:bodyPr>
          <a:lstStyle/>
          <a:p>
            <a:pPr>
              <a:defRPr/>
            </a:pPr>
            <a:r>
              <a:rPr lang="en-GB" sz="4800" dirty="0">
                <a:solidFill>
                  <a:schemeClr val="bg1"/>
                </a:solidFill>
                <a:ea typeface="+mj-ea"/>
                <a:cs typeface="+mj-cs"/>
              </a:rPr>
              <a:t>Views about falls</a:t>
            </a:r>
          </a:p>
        </p:txBody>
      </p:sp>
      <p:sp>
        <p:nvSpPr>
          <p:cNvPr id="57347" name="Content Placeholder 3">
            <a:extLst>
              <a:ext uri="{FF2B5EF4-FFF2-40B4-BE49-F238E27FC236}">
                <a16:creationId xmlns:a16="http://schemas.microsoft.com/office/drawing/2014/main" id="{9374968D-219D-4723-C2AA-0E459A36453C}"/>
              </a:ext>
            </a:extLst>
          </p:cNvPr>
          <p:cNvSpPr>
            <a:spLocks noGrp="1"/>
          </p:cNvSpPr>
          <p:nvPr>
            <p:ph sz="half" idx="2"/>
          </p:nvPr>
        </p:nvSpPr>
        <p:spPr>
          <a:xfrm>
            <a:off x="250825" y="1894387"/>
            <a:ext cx="3886200" cy="4351338"/>
          </a:xfrm>
        </p:spPr>
        <p:txBody>
          <a:bodyPr/>
          <a:lstStyle/>
          <a:p>
            <a:pPr marL="0" indent="0" algn="ctr">
              <a:buFont typeface="Arial" panose="020B0604020202020204" pitchFamily="34" charset="0"/>
              <a:buNone/>
            </a:pPr>
            <a:r>
              <a:rPr lang="en-GB" altLang="en-US" dirty="0">
                <a:ea typeface="ＭＳ Ｐゴシック" panose="020B0600070205080204" pitchFamily="34" charset="-128"/>
              </a:rPr>
              <a:t>Older people with visual impairment and carers</a:t>
            </a:r>
          </a:p>
        </p:txBody>
      </p:sp>
      <p:pic>
        <p:nvPicPr>
          <p:cNvPr id="57350" name="Picture 7" descr="23">
            <a:extLst>
              <a:ext uri="{FF2B5EF4-FFF2-40B4-BE49-F238E27FC236}">
                <a16:creationId xmlns:a16="http://schemas.microsoft.com/office/drawing/2014/main" id="{D819C911-F2C6-64DD-9A7B-51DDFE27FD7A}"/>
              </a:ext>
            </a:extLst>
          </p:cNvPr>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5522913" y="4110626"/>
            <a:ext cx="2808288" cy="2287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7353" name="Rounded Rectangular Callout 9">
            <a:extLst>
              <a:ext uri="{FF2B5EF4-FFF2-40B4-BE49-F238E27FC236}">
                <a16:creationId xmlns:a16="http://schemas.microsoft.com/office/drawing/2014/main" id="{F09354B7-13D5-DCCC-8DEA-6A3D63DC5F72}"/>
              </a:ext>
            </a:extLst>
          </p:cNvPr>
          <p:cNvSpPr>
            <a:spLocks noChangeArrowheads="1"/>
          </p:cNvSpPr>
          <p:nvPr/>
        </p:nvSpPr>
        <p:spPr bwMode="auto">
          <a:xfrm>
            <a:off x="4874420" y="3337676"/>
            <a:ext cx="4018756" cy="901065"/>
          </a:xfrm>
          <a:prstGeom prst="wedgeRoundRectCallout">
            <a:avLst>
              <a:gd name="adj1" fmla="val -19366"/>
              <a:gd name="adj2" fmla="val 73838"/>
              <a:gd name="adj3" fmla="val 16667"/>
            </a:avLst>
          </a:prstGeom>
          <a:solidFill>
            <a:schemeClr val="bg1"/>
          </a:solidFill>
          <a:ln w="12700">
            <a:solidFill>
              <a:schemeClr val="accent2"/>
            </a:solidFill>
            <a:round/>
            <a:headEnd/>
            <a:tailEnd/>
          </a:ln>
        </p:spPr>
        <p:txBody>
          <a:bodyPr wrap="square" bIns="0">
            <a:spAutoFit/>
          </a:bodyPr>
          <a:lstStyle>
            <a:lvl1pPr eaLnBrk="0" hangingPunct="0">
              <a:defRPr sz="2400">
                <a:solidFill>
                  <a:schemeClr val="tx1"/>
                </a:solidFill>
                <a:latin typeface="Calibri" panose="020F0502020204030204" pitchFamily="34" charset="0"/>
                <a:ea typeface="ＭＳ Ｐゴシック" panose="020B0600070205080204" pitchFamily="34" charset="-128"/>
              </a:defRPr>
            </a:lvl1pPr>
            <a:lvl2pPr marL="742950" indent="-285750" eaLnBrk="0" hangingPunct="0">
              <a:defRPr sz="2400">
                <a:solidFill>
                  <a:schemeClr val="tx1"/>
                </a:solidFill>
                <a:latin typeface="Calibri" panose="020F0502020204030204" pitchFamily="34" charset="0"/>
                <a:ea typeface="ＭＳ Ｐゴシック" panose="020B0600070205080204" pitchFamily="34" charset="-128"/>
              </a:defRPr>
            </a:lvl2pPr>
            <a:lvl3pPr marL="1143000" indent="-228600" eaLnBrk="0" hangingPunct="0">
              <a:defRPr sz="2400">
                <a:solidFill>
                  <a:schemeClr val="tx1"/>
                </a:solidFill>
                <a:latin typeface="Calibri" panose="020F0502020204030204" pitchFamily="34" charset="0"/>
                <a:ea typeface="ＭＳ Ｐゴシック" panose="020B0600070205080204" pitchFamily="34" charset="-128"/>
              </a:defRPr>
            </a:lvl3pPr>
            <a:lvl4pPr marL="1600200" indent="-228600" eaLnBrk="0" hangingPunct="0">
              <a:defRPr sz="2400">
                <a:solidFill>
                  <a:schemeClr val="tx1"/>
                </a:solidFill>
                <a:latin typeface="Calibri" panose="020F0502020204030204" pitchFamily="34" charset="0"/>
                <a:ea typeface="ＭＳ Ｐゴシック" panose="020B0600070205080204" pitchFamily="34" charset="-128"/>
              </a:defRPr>
            </a:lvl4pPr>
            <a:lvl5pPr marL="2057400" indent="-228600" eaLnBrk="0" hangingPunct="0">
              <a:defRPr sz="24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9pPr>
          </a:lstStyle>
          <a:p>
            <a:pPr algn="ctr"/>
            <a:endParaRPr lang="en-GB" altLang="en-US" sz="1200" dirty="0">
              <a:latin typeface="Lucida Sans" panose="020B0602030504020204" pitchFamily="34" charset="77"/>
            </a:endParaRPr>
          </a:p>
        </p:txBody>
      </p:sp>
      <p:sp>
        <p:nvSpPr>
          <p:cNvPr id="57354" name="TextBox 10">
            <a:extLst>
              <a:ext uri="{FF2B5EF4-FFF2-40B4-BE49-F238E27FC236}">
                <a16:creationId xmlns:a16="http://schemas.microsoft.com/office/drawing/2014/main" id="{05024542-21FB-1B72-8635-F8C197CDE6DF}"/>
              </a:ext>
            </a:extLst>
          </p:cNvPr>
          <p:cNvSpPr txBox="1">
            <a:spLocks noChangeArrowheads="1"/>
          </p:cNvSpPr>
          <p:nvPr/>
        </p:nvSpPr>
        <p:spPr bwMode="auto">
          <a:xfrm>
            <a:off x="4787900" y="3371735"/>
            <a:ext cx="4105275"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alibri" panose="020F0502020204030204" pitchFamily="34" charset="0"/>
                <a:ea typeface="ＭＳ Ｐゴシック" panose="020B0600070205080204" pitchFamily="34" charset="-128"/>
              </a:defRPr>
            </a:lvl1pPr>
            <a:lvl2pPr marL="742950" indent="-285750" eaLnBrk="0" hangingPunct="0">
              <a:defRPr sz="2400">
                <a:solidFill>
                  <a:schemeClr val="tx1"/>
                </a:solidFill>
                <a:latin typeface="Calibri" panose="020F0502020204030204" pitchFamily="34" charset="0"/>
                <a:ea typeface="ＭＳ Ｐゴシック" panose="020B0600070205080204" pitchFamily="34" charset="-128"/>
              </a:defRPr>
            </a:lvl2pPr>
            <a:lvl3pPr marL="1143000" indent="-228600" eaLnBrk="0" hangingPunct="0">
              <a:defRPr sz="2400">
                <a:solidFill>
                  <a:schemeClr val="tx1"/>
                </a:solidFill>
                <a:latin typeface="Calibri" panose="020F0502020204030204" pitchFamily="34" charset="0"/>
                <a:ea typeface="ＭＳ Ｐゴシック" panose="020B0600070205080204" pitchFamily="34" charset="-128"/>
              </a:defRPr>
            </a:lvl3pPr>
            <a:lvl4pPr marL="1600200" indent="-228600" eaLnBrk="0" hangingPunct="0">
              <a:defRPr sz="2400">
                <a:solidFill>
                  <a:schemeClr val="tx1"/>
                </a:solidFill>
                <a:latin typeface="Calibri" panose="020F0502020204030204" pitchFamily="34" charset="0"/>
                <a:ea typeface="ＭＳ Ｐゴシック" panose="020B0600070205080204" pitchFamily="34" charset="-128"/>
              </a:defRPr>
            </a:lvl4pPr>
            <a:lvl5pPr marL="2057400" indent="-228600" eaLnBrk="0" hangingPunct="0">
              <a:defRPr sz="24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9pPr>
          </a:lstStyle>
          <a:p>
            <a:pPr algn="ctr" eaLnBrk="1" hangingPunct="1"/>
            <a:r>
              <a:rPr lang="en-GB" altLang="en-US" sz="1600" i="1" dirty="0">
                <a:latin typeface="Arial" panose="020B0604020202020204" pitchFamily="34" charset="0"/>
                <a:cs typeface="Arial" panose="020B0604020202020204" pitchFamily="34" charset="0"/>
              </a:rPr>
              <a:t>‘You spill something on the floor in the kitchen, you don’t know where and by the time you’ve found it, you’ve slipped’</a:t>
            </a:r>
          </a:p>
        </p:txBody>
      </p:sp>
      <p:sp>
        <p:nvSpPr>
          <p:cNvPr id="57355" name="TextBox 11">
            <a:extLst>
              <a:ext uri="{FF2B5EF4-FFF2-40B4-BE49-F238E27FC236}">
                <a16:creationId xmlns:a16="http://schemas.microsoft.com/office/drawing/2014/main" id="{AA8E8280-47D4-C9DB-007C-E1A2B1445801}"/>
              </a:ext>
            </a:extLst>
          </p:cNvPr>
          <p:cNvSpPr txBox="1">
            <a:spLocks noChangeArrowheads="1"/>
          </p:cNvSpPr>
          <p:nvPr/>
        </p:nvSpPr>
        <p:spPr bwMode="auto">
          <a:xfrm>
            <a:off x="165895" y="6416087"/>
            <a:ext cx="5040312"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alibri" panose="020F0502020204030204" pitchFamily="34" charset="0"/>
                <a:ea typeface="ＭＳ Ｐゴシック" panose="020B0600070205080204" pitchFamily="34" charset="-128"/>
              </a:defRPr>
            </a:lvl1pPr>
            <a:lvl2pPr marL="742950" indent="-285750" eaLnBrk="0" hangingPunct="0">
              <a:defRPr sz="2400">
                <a:solidFill>
                  <a:schemeClr val="tx1"/>
                </a:solidFill>
                <a:latin typeface="Calibri" panose="020F0502020204030204" pitchFamily="34" charset="0"/>
                <a:ea typeface="ＭＳ Ｐゴシック" panose="020B0600070205080204" pitchFamily="34" charset="-128"/>
              </a:defRPr>
            </a:lvl2pPr>
            <a:lvl3pPr marL="1143000" indent="-228600" eaLnBrk="0" hangingPunct="0">
              <a:defRPr sz="2400">
                <a:solidFill>
                  <a:schemeClr val="tx1"/>
                </a:solidFill>
                <a:latin typeface="Calibri" panose="020F0502020204030204" pitchFamily="34" charset="0"/>
                <a:ea typeface="ＭＳ Ｐゴシック" panose="020B0600070205080204" pitchFamily="34" charset="-128"/>
              </a:defRPr>
            </a:lvl3pPr>
            <a:lvl4pPr marL="1600200" indent="-228600" eaLnBrk="0" hangingPunct="0">
              <a:defRPr sz="2400">
                <a:solidFill>
                  <a:schemeClr val="tx1"/>
                </a:solidFill>
                <a:latin typeface="Calibri" panose="020F0502020204030204" pitchFamily="34" charset="0"/>
                <a:ea typeface="ＭＳ Ｐゴシック" panose="020B0600070205080204" pitchFamily="34" charset="-128"/>
              </a:defRPr>
            </a:lvl4pPr>
            <a:lvl5pPr marL="2057400" indent="-228600" eaLnBrk="0" hangingPunct="0">
              <a:defRPr sz="24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9pPr>
          </a:lstStyle>
          <a:p>
            <a:pPr eaLnBrk="1" hangingPunct="1"/>
            <a:r>
              <a:rPr lang="en-US" altLang="en-US" sz="1600" i="1" dirty="0" err="1"/>
              <a:t>Brundle</a:t>
            </a:r>
            <a:r>
              <a:rPr lang="en-US" altLang="en-US" sz="1600" i="1" dirty="0"/>
              <a:t>, Skelton  et al. Health Expect. 2015</a:t>
            </a:r>
          </a:p>
        </p:txBody>
      </p:sp>
      <p:sp>
        <p:nvSpPr>
          <p:cNvPr id="5" name="Rounded Rectangular Callout 9">
            <a:extLst>
              <a:ext uri="{FF2B5EF4-FFF2-40B4-BE49-F238E27FC236}">
                <a16:creationId xmlns:a16="http://schemas.microsoft.com/office/drawing/2014/main" id="{600DCB28-3FDD-BE48-3C3F-E30CCFD6622F}"/>
              </a:ext>
            </a:extLst>
          </p:cNvPr>
          <p:cNvSpPr>
            <a:spLocks noChangeArrowheads="1"/>
          </p:cNvSpPr>
          <p:nvPr/>
        </p:nvSpPr>
        <p:spPr bwMode="auto">
          <a:xfrm>
            <a:off x="219891" y="2941638"/>
            <a:ext cx="4105275" cy="1152525"/>
          </a:xfrm>
          <a:prstGeom prst="wedgeRoundRectCallout">
            <a:avLst>
              <a:gd name="adj1" fmla="val -19366"/>
              <a:gd name="adj2" fmla="val 73838"/>
              <a:gd name="adj3" fmla="val 16667"/>
            </a:avLst>
          </a:prstGeom>
          <a:solidFill>
            <a:schemeClr val="bg1"/>
          </a:solidFill>
          <a:ln w="12700">
            <a:solidFill>
              <a:schemeClr val="accent2"/>
            </a:solidFill>
            <a:round/>
            <a:headEnd/>
            <a:tailEnd/>
          </a:ln>
        </p:spPr>
        <p:txBody>
          <a:bodyPr wrap="none" bIns="0">
            <a:spAutoFit/>
          </a:bodyPr>
          <a:lstStyle>
            <a:lvl1pPr eaLnBrk="0" hangingPunct="0">
              <a:defRPr sz="2400">
                <a:solidFill>
                  <a:schemeClr val="tx1"/>
                </a:solidFill>
                <a:latin typeface="Calibri" panose="020F0502020204030204" pitchFamily="34" charset="0"/>
                <a:ea typeface="ＭＳ Ｐゴシック" panose="020B0600070205080204" pitchFamily="34" charset="-128"/>
              </a:defRPr>
            </a:lvl1pPr>
            <a:lvl2pPr marL="742950" indent="-285750" eaLnBrk="0" hangingPunct="0">
              <a:defRPr sz="2400">
                <a:solidFill>
                  <a:schemeClr val="tx1"/>
                </a:solidFill>
                <a:latin typeface="Calibri" panose="020F0502020204030204" pitchFamily="34" charset="0"/>
                <a:ea typeface="ＭＳ Ｐゴシック" panose="020B0600070205080204" pitchFamily="34" charset="-128"/>
              </a:defRPr>
            </a:lvl2pPr>
            <a:lvl3pPr marL="1143000" indent="-228600" eaLnBrk="0" hangingPunct="0">
              <a:defRPr sz="2400">
                <a:solidFill>
                  <a:schemeClr val="tx1"/>
                </a:solidFill>
                <a:latin typeface="Calibri" panose="020F0502020204030204" pitchFamily="34" charset="0"/>
                <a:ea typeface="ＭＳ Ｐゴシック" panose="020B0600070205080204" pitchFamily="34" charset="-128"/>
              </a:defRPr>
            </a:lvl3pPr>
            <a:lvl4pPr marL="1600200" indent="-228600" eaLnBrk="0" hangingPunct="0">
              <a:defRPr sz="2400">
                <a:solidFill>
                  <a:schemeClr val="tx1"/>
                </a:solidFill>
                <a:latin typeface="Calibri" panose="020F0502020204030204" pitchFamily="34" charset="0"/>
                <a:ea typeface="ＭＳ Ｐゴシック" panose="020B0600070205080204" pitchFamily="34" charset="-128"/>
              </a:defRPr>
            </a:lvl4pPr>
            <a:lvl5pPr marL="2057400" indent="-228600" eaLnBrk="0" hangingPunct="0">
              <a:defRPr sz="24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9pPr>
          </a:lstStyle>
          <a:p>
            <a:pPr algn="ctr"/>
            <a:endParaRPr lang="en-GB" altLang="en-US" sz="1200" dirty="0">
              <a:latin typeface="Lucida Sans" panose="020B0602030504020204" pitchFamily="34" charset="77"/>
            </a:endParaRPr>
          </a:p>
        </p:txBody>
      </p:sp>
      <p:sp>
        <p:nvSpPr>
          <p:cNvPr id="6" name="TextBox 10">
            <a:extLst>
              <a:ext uri="{FF2B5EF4-FFF2-40B4-BE49-F238E27FC236}">
                <a16:creationId xmlns:a16="http://schemas.microsoft.com/office/drawing/2014/main" id="{5F5A9C93-32E2-26D6-C2FA-B0D9206E6181}"/>
              </a:ext>
            </a:extLst>
          </p:cNvPr>
          <p:cNvSpPr txBox="1">
            <a:spLocks noChangeArrowheads="1"/>
          </p:cNvSpPr>
          <p:nvPr/>
        </p:nvSpPr>
        <p:spPr bwMode="auto">
          <a:xfrm>
            <a:off x="188957" y="3056235"/>
            <a:ext cx="4105275"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alibri" panose="020F0502020204030204" pitchFamily="34" charset="0"/>
                <a:ea typeface="ＭＳ Ｐゴシック" panose="020B0600070205080204" pitchFamily="34" charset="-128"/>
              </a:defRPr>
            </a:lvl1pPr>
            <a:lvl2pPr marL="742950" indent="-285750" eaLnBrk="0" hangingPunct="0">
              <a:defRPr sz="2400">
                <a:solidFill>
                  <a:schemeClr val="tx1"/>
                </a:solidFill>
                <a:latin typeface="Calibri" panose="020F0502020204030204" pitchFamily="34" charset="0"/>
                <a:ea typeface="ＭＳ Ｐゴシック" panose="020B0600070205080204" pitchFamily="34" charset="-128"/>
              </a:defRPr>
            </a:lvl2pPr>
            <a:lvl3pPr marL="1143000" indent="-228600" eaLnBrk="0" hangingPunct="0">
              <a:defRPr sz="2400">
                <a:solidFill>
                  <a:schemeClr val="tx1"/>
                </a:solidFill>
                <a:latin typeface="Calibri" panose="020F0502020204030204" pitchFamily="34" charset="0"/>
                <a:ea typeface="ＭＳ Ｐゴシック" panose="020B0600070205080204" pitchFamily="34" charset="-128"/>
              </a:defRPr>
            </a:lvl3pPr>
            <a:lvl4pPr marL="1600200" indent="-228600" eaLnBrk="0" hangingPunct="0">
              <a:defRPr sz="2400">
                <a:solidFill>
                  <a:schemeClr val="tx1"/>
                </a:solidFill>
                <a:latin typeface="Calibri" panose="020F0502020204030204" pitchFamily="34" charset="0"/>
                <a:ea typeface="ＭＳ Ｐゴシック" panose="020B0600070205080204" pitchFamily="34" charset="-128"/>
              </a:defRPr>
            </a:lvl4pPr>
            <a:lvl5pPr marL="2057400" indent="-228600" eaLnBrk="0" hangingPunct="0">
              <a:defRPr sz="24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9pPr>
          </a:lstStyle>
          <a:p>
            <a:pPr algn="ctr" eaLnBrk="1" hangingPunct="1"/>
            <a:r>
              <a:rPr lang="en-GB" altLang="en-US" sz="1600" i="1" dirty="0">
                <a:latin typeface="Arial" panose="020B0604020202020204" pitchFamily="34" charset="0"/>
                <a:cs typeface="Arial" panose="020B0604020202020204" pitchFamily="34" charset="0"/>
              </a:rPr>
              <a:t>’rugs in the house, tripping over rugs and things like that, the carpet, when you've got a divider between rooms’</a:t>
            </a:r>
          </a:p>
        </p:txBody>
      </p:sp>
      <p:sp>
        <p:nvSpPr>
          <p:cNvPr id="10" name="Rounded Rectangular Callout 9">
            <a:extLst>
              <a:ext uri="{FF2B5EF4-FFF2-40B4-BE49-F238E27FC236}">
                <a16:creationId xmlns:a16="http://schemas.microsoft.com/office/drawing/2014/main" id="{00D6F200-4807-253F-4E93-651C375B4268}"/>
              </a:ext>
            </a:extLst>
          </p:cNvPr>
          <p:cNvSpPr>
            <a:spLocks noChangeArrowheads="1"/>
          </p:cNvSpPr>
          <p:nvPr/>
        </p:nvSpPr>
        <p:spPr bwMode="auto">
          <a:xfrm>
            <a:off x="250825" y="4516461"/>
            <a:ext cx="5366204" cy="1152525"/>
          </a:xfrm>
          <a:prstGeom prst="wedgeRoundRectCallout">
            <a:avLst>
              <a:gd name="adj1" fmla="val -19366"/>
              <a:gd name="adj2" fmla="val 73838"/>
              <a:gd name="adj3" fmla="val 16667"/>
            </a:avLst>
          </a:prstGeom>
          <a:solidFill>
            <a:schemeClr val="bg1"/>
          </a:solidFill>
          <a:ln w="12700">
            <a:solidFill>
              <a:schemeClr val="accent2"/>
            </a:solidFill>
            <a:round/>
            <a:headEnd/>
            <a:tailEnd/>
          </a:ln>
        </p:spPr>
        <p:txBody>
          <a:bodyPr wrap="square" bIns="0">
            <a:spAutoFit/>
          </a:bodyPr>
          <a:lstStyle>
            <a:lvl1pPr eaLnBrk="0" hangingPunct="0">
              <a:defRPr sz="2400">
                <a:solidFill>
                  <a:schemeClr val="tx1"/>
                </a:solidFill>
                <a:latin typeface="Calibri" panose="020F0502020204030204" pitchFamily="34" charset="0"/>
                <a:ea typeface="ＭＳ Ｐゴシック" panose="020B0600070205080204" pitchFamily="34" charset="-128"/>
              </a:defRPr>
            </a:lvl1pPr>
            <a:lvl2pPr marL="742950" indent="-285750" eaLnBrk="0" hangingPunct="0">
              <a:defRPr sz="2400">
                <a:solidFill>
                  <a:schemeClr val="tx1"/>
                </a:solidFill>
                <a:latin typeface="Calibri" panose="020F0502020204030204" pitchFamily="34" charset="0"/>
                <a:ea typeface="ＭＳ Ｐゴシック" panose="020B0600070205080204" pitchFamily="34" charset="-128"/>
              </a:defRPr>
            </a:lvl2pPr>
            <a:lvl3pPr marL="1143000" indent="-228600" eaLnBrk="0" hangingPunct="0">
              <a:defRPr sz="2400">
                <a:solidFill>
                  <a:schemeClr val="tx1"/>
                </a:solidFill>
                <a:latin typeface="Calibri" panose="020F0502020204030204" pitchFamily="34" charset="0"/>
                <a:ea typeface="ＭＳ Ｐゴシック" panose="020B0600070205080204" pitchFamily="34" charset="-128"/>
              </a:defRPr>
            </a:lvl3pPr>
            <a:lvl4pPr marL="1600200" indent="-228600" eaLnBrk="0" hangingPunct="0">
              <a:defRPr sz="2400">
                <a:solidFill>
                  <a:schemeClr val="tx1"/>
                </a:solidFill>
                <a:latin typeface="Calibri" panose="020F0502020204030204" pitchFamily="34" charset="0"/>
                <a:ea typeface="ＭＳ Ｐゴシック" panose="020B0600070205080204" pitchFamily="34" charset="-128"/>
              </a:defRPr>
            </a:lvl4pPr>
            <a:lvl5pPr marL="2057400" indent="-228600" eaLnBrk="0" hangingPunct="0">
              <a:defRPr sz="24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9pPr>
          </a:lstStyle>
          <a:p>
            <a:pPr algn="ctr"/>
            <a:endParaRPr lang="en-GB" altLang="en-US" sz="1200" dirty="0">
              <a:latin typeface="Lucida Sans" panose="020B0602030504020204" pitchFamily="34" charset="77"/>
            </a:endParaRPr>
          </a:p>
        </p:txBody>
      </p:sp>
      <p:sp>
        <p:nvSpPr>
          <p:cNvPr id="9" name="TextBox 8">
            <a:extLst>
              <a:ext uri="{FF2B5EF4-FFF2-40B4-BE49-F238E27FC236}">
                <a16:creationId xmlns:a16="http://schemas.microsoft.com/office/drawing/2014/main" id="{0CE2D12F-B3C5-67CD-85DB-93956E33A5B8}"/>
              </a:ext>
            </a:extLst>
          </p:cNvPr>
          <p:cNvSpPr txBox="1"/>
          <p:nvPr/>
        </p:nvSpPr>
        <p:spPr>
          <a:xfrm>
            <a:off x="250825" y="4516461"/>
            <a:ext cx="5272088" cy="1200329"/>
          </a:xfrm>
          <a:prstGeom prst="rect">
            <a:avLst/>
          </a:prstGeom>
          <a:noFill/>
        </p:spPr>
        <p:txBody>
          <a:bodyPr wrap="square">
            <a:spAutoFit/>
          </a:bodyPr>
          <a:lstStyle/>
          <a:p>
            <a:pPr algn="ctr"/>
            <a:r>
              <a:rPr lang="en-GB" i="1" dirty="0">
                <a:solidFill>
                  <a:srgbClr val="000000"/>
                </a:solidFill>
              </a:rPr>
              <a:t>’</a:t>
            </a:r>
            <a:r>
              <a:rPr lang="en-GB" b="0" i="1" dirty="0">
                <a:solidFill>
                  <a:srgbClr val="000000"/>
                </a:solidFill>
                <a:effectLst/>
              </a:rPr>
              <a:t>Going down the stairs and it's the last step…the stair carpet was the same colour as the hall carpet, so it all just merged in, and it disappeared completely. It was a horrible feeling’</a:t>
            </a:r>
            <a:endParaRPr lang="en-US" dirty="0"/>
          </a:p>
        </p:txBody>
      </p:sp>
      <p:sp>
        <p:nvSpPr>
          <p:cNvPr id="13" name="Rounded Rectangular Callout 9">
            <a:extLst>
              <a:ext uri="{FF2B5EF4-FFF2-40B4-BE49-F238E27FC236}">
                <a16:creationId xmlns:a16="http://schemas.microsoft.com/office/drawing/2014/main" id="{D16261A4-5B0C-F337-7D06-7F15AF91C6CE}"/>
              </a:ext>
            </a:extLst>
          </p:cNvPr>
          <p:cNvSpPr>
            <a:spLocks noChangeArrowheads="1"/>
          </p:cNvSpPr>
          <p:nvPr/>
        </p:nvSpPr>
        <p:spPr bwMode="auto">
          <a:xfrm>
            <a:off x="4853215" y="1762853"/>
            <a:ext cx="4105275" cy="1152525"/>
          </a:xfrm>
          <a:prstGeom prst="wedgeRoundRectCallout">
            <a:avLst>
              <a:gd name="adj1" fmla="val -19366"/>
              <a:gd name="adj2" fmla="val 73838"/>
              <a:gd name="adj3" fmla="val 16667"/>
            </a:avLst>
          </a:prstGeom>
          <a:solidFill>
            <a:schemeClr val="bg1"/>
          </a:solidFill>
          <a:ln w="12700">
            <a:solidFill>
              <a:schemeClr val="accent2"/>
            </a:solidFill>
            <a:round/>
            <a:headEnd/>
            <a:tailEnd/>
          </a:ln>
        </p:spPr>
        <p:txBody>
          <a:bodyPr wrap="none" bIns="0">
            <a:spAutoFit/>
          </a:bodyPr>
          <a:lstStyle>
            <a:lvl1pPr eaLnBrk="0" hangingPunct="0">
              <a:defRPr sz="2400">
                <a:solidFill>
                  <a:schemeClr val="tx1"/>
                </a:solidFill>
                <a:latin typeface="Calibri" panose="020F0502020204030204" pitchFamily="34" charset="0"/>
                <a:ea typeface="ＭＳ Ｐゴシック" panose="020B0600070205080204" pitchFamily="34" charset="-128"/>
              </a:defRPr>
            </a:lvl1pPr>
            <a:lvl2pPr marL="742950" indent="-285750" eaLnBrk="0" hangingPunct="0">
              <a:defRPr sz="2400">
                <a:solidFill>
                  <a:schemeClr val="tx1"/>
                </a:solidFill>
                <a:latin typeface="Calibri" panose="020F0502020204030204" pitchFamily="34" charset="0"/>
                <a:ea typeface="ＭＳ Ｐゴシック" panose="020B0600070205080204" pitchFamily="34" charset="-128"/>
              </a:defRPr>
            </a:lvl2pPr>
            <a:lvl3pPr marL="1143000" indent="-228600" eaLnBrk="0" hangingPunct="0">
              <a:defRPr sz="2400">
                <a:solidFill>
                  <a:schemeClr val="tx1"/>
                </a:solidFill>
                <a:latin typeface="Calibri" panose="020F0502020204030204" pitchFamily="34" charset="0"/>
                <a:ea typeface="ＭＳ Ｐゴシック" panose="020B0600070205080204" pitchFamily="34" charset="-128"/>
              </a:defRPr>
            </a:lvl3pPr>
            <a:lvl4pPr marL="1600200" indent="-228600" eaLnBrk="0" hangingPunct="0">
              <a:defRPr sz="2400">
                <a:solidFill>
                  <a:schemeClr val="tx1"/>
                </a:solidFill>
                <a:latin typeface="Calibri" panose="020F0502020204030204" pitchFamily="34" charset="0"/>
                <a:ea typeface="ＭＳ Ｐゴシック" panose="020B0600070205080204" pitchFamily="34" charset="-128"/>
              </a:defRPr>
            </a:lvl4pPr>
            <a:lvl5pPr marL="2057400" indent="-228600" eaLnBrk="0" hangingPunct="0">
              <a:defRPr sz="24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9pPr>
          </a:lstStyle>
          <a:p>
            <a:pPr algn="ctr"/>
            <a:endParaRPr lang="en-GB" altLang="en-US" sz="1200" dirty="0">
              <a:latin typeface="Lucida Sans" panose="020B0602030504020204" pitchFamily="34" charset="77"/>
            </a:endParaRPr>
          </a:p>
        </p:txBody>
      </p:sp>
      <p:sp>
        <p:nvSpPr>
          <p:cNvPr id="12" name="TextBox 11">
            <a:extLst>
              <a:ext uri="{FF2B5EF4-FFF2-40B4-BE49-F238E27FC236}">
                <a16:creationId xmlns:a16="http://schemas.microsoft.com/office/drawing/2014/main" id="{7C864029-DB47-0336-D4C8-7B0A8BB887EE}"/>
              </a:ext>
            </a:extLst>
          </p:cNvPr>
          <p:cNvSpPr txBox="1"/>
          <p:nvPr/>
        </p:nvSpPr>
        <p:spPr>
          <a:xfrm>
            <a:off x="4841512" y="1948463"/>
            <a:ext cx="4105275" cy="923330"/>
          </a:xfrm>
          <a:prstGeom prst="rect">
            <a:avLst/>
          </a:prstGeom>
          <a:noFill/>
        </p:spPr>
        <p:txBody>
          <a:bodyPr wrap="square">
            <a:spAutoFit/>
          </a:bodyPr>
          <a:lstStyle/>
          <a:p>
            <a:pPr algn="ctr"/>
            <a:r>
              <a:rPr lang="en-GB" b="0" i="1" dirty="0">
                <a:solidFill>
                  <a:srgbClr val="000000"/>
                </a:solidFill>
                <a:effectLst/>
              </a:rPr>
              <a:t>‘I think it's, you know, that where the pavements are breaking up, and sometimes I'm really afraid of it</a:t>
            </a:r>
            <a:r>
              <a:rPr lang="en-GB" i="1" dirty="0">
                <a:solidFill>
                  <a:srgbClr val="000000"/>
                </a:solidFill>
              </a:rPr>
              <a:t>’</a:t>
            </a:r>
            <a:endParaRPr lang="en-US"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7" descr="23">
            <a:extLst>
              <a:ext uri="{FF2B5EF4-FFF2-40B4-BE49-F238E27FC236}">
                <a16:creationId xmlns:a16="http://schemas.microsoft.com/office/drawing/2014/main" id="{28D00CC2-B7AF-82DE-69A2-B45483BC4B5E}"/>
              </a:ext>
            </a:extLst>
          </p:cNvPr>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5522913" y="4110626"/>
            <a:ext cx="2808288" cy="2287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a:extLst>
              <a:ext uri="{FF2B5EF4-FFF2-40B4-BE49-F238E27FC236}">
                <a16:creationId xmlns:a16="http://schemas.microsoft.com/office/drawing/2014/main" id="{643B4110-A8E9-559C-4FB3-FA5100EF4B17}"/>
              </a:ext>
            </a:extLst>
          </p:cNvPr>
          <p:cNvSpPr>
            <a:spLocks noGrp="1"/>
          </p:cNvSpPr>
          <p:nvPr>
            <p:ph type="title"/>
          </p:nvPr>
        </p:nvSpPr>
        <p:spPr>
          <a:xfrm>
            <a:off x="250825" y="188912"/>
            <a:ext cx="8723358" cy="1535113"/>
          </a:xfrm>
          <a:solidFill>
            <a:schemeClr val="tx1">
              <a:lumMod val="65000"/>
              <a:lumOff val="35000"/>
            </a:schemeClr>
          </a:solidFill>
        </p:spPr>
        <p:txBody>
          <a:bodyPr>
            <a:normAutofit/>
          </a:bodyPr>
          <a:lstStyle/>
          <a:p>
            <a:pPr>
              <a:defRPr/>
            </a:pPr>
            <a:r>
              <a:rPr lang="en-GB" sz="4800" dirty="0">
                <a:solidFill>
                  <a:schemeClr val="bg1"/>
                </a:solidFill>
                <a:ea typeface="+mj-ea"/>
                <a:cs typeface="+mj-cs"/>
              </a:rPr>
              <a:t>Views about falls</a:t>
            </a:r>
          </a:p>
        </p:txBody>
      </p:sp>
      <p:sp>
        <p:nvSpPr>
          <p:cNvPr id="57348" name="Slide Number Placeholder 4">
            <a:extLst>
              <a:ext uri="{FF2B5EF4-FFF2-40B4-BE49-F238E27FC236}">
                <a16:creationId xmlns:a16="http://schemas.microsoft.com/office/drawing/2014/main" id="{946A0E39-C50D-A523-04F5-1359091A83C2}"/>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alibri" panose="020F0502020204030204" pitchFamily="34" charset="0"/>
                <a:ea typeface="ＭＳ Ｐゴシック" panose="020B0600070205080204" pitchFamily="34" charset="-128"/>
              </a:defRPr>
            </a:lvl1pPr>
            <a:lvl2pPr marL="742950" indent="-285750" eaLnBrk="0" hangingPunct="0">
              <a:defRPr sz="2400">
                <a:solidFill>
                  <a:schemeClr val="tx1"/>
                </a:solidFill>
                <a:latin typeface="Calibri" panose="020F0502020204030204" pitchFamily="34" charset="0"/>
                <a:ea typeface="ＭＳ Ｐゴシック" panose="020B0600070205080204" pitchFamily="34" charset="-128"/>
              </a:defRPr>
            </a:lvl2pPr>
            <a:lvl3pPr marL="1143000" indent="-228600" eaLnBrk="0" hangingPunct="0">
              <a:defRPr sz="2400">
                <a:solidFill>
                  <a:schemeClr val="tx1"/>
                </a:solidFill>
                <a:latin typeface="Calibri" panose="020F0502020204030204" pitchFamily="34" charset="0"/>
                <a:ea typeface="ＭＳ Ｐゴシック" panose="020B0600070205080204" pitchFamily="34" charset="-128"/>
              </a:defRPr>
            </a:lvl3pPr>
            <a:lvl4pPr marL="1600200" indent="-228600" eaLnBrk="0" hangingPunct="0">
              <a:defRPr sz="2400">
                <a:solidFill>
                  <a:schemeClr val="tx1"/>
                </a:solidFill>
                <a:latin typeface="Calibri" panose="020F0502020204030204" pitchFamily="34" charset="0"/>
                <a:ea typeface="ＭＳ Ｐゴシック" panose="020B0600070205080204" pitchFamily="34" charset="-128"/>
              </a:defRPr>
            </a:lvl4pPr>
            <a:lvl5pPr marL="2057400" indent="-228600" eaLnBrk="0" hangingPunct="0">
              <a:defRPr sz="24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9pPr>
          </a:lstStyle>
          <a:p>
            <a:pPr eaLnBrk="1" hangingPunct="1"/>
            <a:fld id="{5361D8F3-C655-C64E-9176-9DE265DDFA38}" type="slidenum">
              <a:rPr lang="en-GB" altLang="en-US" sz="1200">
                <a:solidFill>
                  <a:srgbClr val="898989"/>
                </a:solidFill>
              </a:rPr>
              <a:pPr eaLnBrk="1" hangingPunct="1"/>
              <a:t>33</a:t>
            </a:fld>
            <a:endParaRPr lang="en-GB" altLang="en-US" sz="1200">
              <a:solidFill>
                <a:srgbClr val="898989"/>
              </a:solidFill>
            </a:endParaRPr>
          </a:p>
        </p:txBody>
      </p:sp>
      <p:sp>
        <p:nvSpPr>
          <p:cNvPr id="8" name="AutoShape 10">
            <a:extLst>
              <a:ext uri="{FF2B5EF4-FFF2-40B4-BE49-F238E27FC236}">
                <a16:creationId xmlns:a16="http://schemas.microsoft.com/office/drawing/2014/main" id="{BB5422E8-032F-70A8-5836-FF13DEE24965}"/>
              </a:ext>
            </a:extLst>
          </p:cNvPr>
          <p:cNvSpPr>
            <a:spLocks noChangeArrowheads="1"/>
          </p:cNvSpPr>
          <p:nvPr/>
        </p:nvSpPr>
        <p:spPr bwMode="auto">
          <a:xfrm>
            <a:off x="250825" y="2837607"/>
            <a:ext cx="3457575" cy="892552"/>
          </a:xfrm>
          <a:prstGeom prst="wedgeRoundRectCallout">
            <a:avLst>
              <a:gd name="adj1" fmla="val -22769"/>
              <a:gd name="adj2" fmla="val 113602"/>
              <a:gd name="adj3" fmla="val 16667"/>
            </a:avLst>
          </a:prstGeom>
          <a:noFill/>
          <a:ln w="9525">
            <a:solidFill>
              <a:srgbClr val="003366"/>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auto">
              <a:spcBef>
                <a:spcPts val="0"/>
              </a:spcBef>
              <a:spcAft>
                <a:spcPts val="0"/>
              </a:spcAft>
              <a:defRPr/>
            </a:pPr>
            <a:endParaRPr lang="en-US" altLang="en-US" kern="0">
              <a:solidFill>
                <a:srgbClr val="003366"/>
              </a:solidFill>
              <a:latin typeface="Arial" charset="0"/>
              <a:ea typeface="ＭＳ Ｐゴシック" charset="0"/>
              <a:cs typeface="ＭＳ Ｐゴシック" charset="0"/>
            </a:endParaRPr>
          </a:p>
        </p:txBody>
      </p:sp>
      <p:sp>
        <p:nvSpPr>
          <p:cNvPr id="57352" name="Text Box 19">
            <a:extLst>
              <a:ext uri="{FF2B5EF4-FFF2-40B4-BE49-F238E27FC236}">
                <a16:creationId xmlns:a16="http://schemas.microsoft.com/office/drawing/2014/main" id="{D2622899-682E-D093-24B8-6BF58BCD20BD}"/>
              </a:ext>
            </a:extLst>
          </p:cNvPr>
          <p:cNvSpPr txBox="1">
            <a:spLocks noChangeArrowheads="1"/>
          </p:cNvSpPr>
          <p:nvPr/>
        </p:nvSpPr>
        <p:spPr bwMode="auto">
          <a:xfrm>
            <a:off x="268288" y="2824906"/>
            <a:ext cx="3440112" cy="8925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Calibri" panose="020F0502020204030204" pitchFamily="34" charset="0"/>
                <a:ea typeface="ＭＳ Ｐゴシック" panose="020B0600070205080204" pitchFamily="34" charset="-128"/>
              </a:defRPr>
            </a:lvl1pPr>
            <a:lvl2pPr marL="742950" indent="-285750" eaLnBrk="0" hangingPunct="0">
              <a:defRPr sz="2400">
                <a:solidFill>
                  <a:schemeClr val="tx1"/>
                </a:solidFill>
                <a:latin typeface="Calibri" panose="020F0502020204030204" pitchFamily="34" charset="0"/>
                <a:ea typeface="ＭＳ Ｐゴシック" panose="020B0600070205080204" pitchFamily="34" charset="-128"/>
              </a:defRPr>
            </a:lvl2pPr>
            <a:lvl3pPr marL="1143000" indent="-228600" eaLnBrk="0" hangingPunct="0">
              <a:defRPr sz="2400">
                <a:solidFill>
                  <a:schemeClr val="tx1"/>
                </a:solidFill>
                <a:latin typeface="Calibri" panose="020F0502020204030204" pitchFamily="34" charset="0"/>
                <a:ea typeface="ＭＳ Ｐゴシック" panose="020B0600070205080204" pitchFamily="34" charset="-128"/>
              </a:defRPr>
            </a:lvl3pPr>
            <a:lvl4pPr marL="1600200" indent="-228600" eaLnBrk="0" hangingPunct="0">
              <a:defRPr sz="2400">
                <a:solidFill>
                  <a:schemeClr val="tx1"/>
                </a:solidFill>
                <a:latin typeface="Calibri" panose="020F0502020204030204" pitchFamily="34" charset="0"/>
                <a:ea typeface="ＭＳ Ｐゴシック" panose="020B0600070205080204" pitchFamily="34" charset="-128"/>
              </a:defRPr>
            </a:lvl4pPr>
            <a:lvl5pPr marL="2057400" indent="-228600" eaLnBrk="0" hangingPunct="0">
              <a:defRPr sz="24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9pPr>
          </a:lstStyle>
          <a:p>
            <a:pPr algn="ctr"/>
            <a:r>
              <a:rPr lang="en-GB" altLang="en-US" sz="2000" i="1" dirty="0">
                <a:latin typeface="Arial" panose="020B0604020202020204" pitchFamily="34" charset="0"/>
              </a:rPr>
              <a:t>‘</a:t>
            </a:r>
            <a:r>
              <a:rPr lang="en-GB" sz="1600" i="1" dirty="0">
                <a:latin typeface="Arial" panose="020B0604020202020204" pitchFamily="34" charset="0"/>
                <a:cs typeface="Arial" panose="020B0604020202020204" pitchFamily="34" charset="0"/>
              </a:rPr>
              <a:t>I never saw the thing, and I tripped over one of them signs on the pavement’</a:t>
            </a:r>
          </a:p>
        </p:txBody>
      </p:sp>
      <p:sp>
        <p:nvSpPr>
          <p:cNvPr id="57355" name="TextBox 11">
            <a:extLst>
              <a:ext uri="{FF2B5EF4-FFF2-40B4-BE49-F238E27FC236}">
                <a16:creationId xmlns:a16="http://schemas.microsoft.com/office/drawing/2014/main" id="{AA8E8280-47D4-C9DB-007C-E1A2B1445801}"/>
              </a:ext>
            </a:extLst>
          </p:cNvPr>
          <p:cNvSpPr txBox="1">
            <a:spLocks noChangeArrowheads="1"/>
          </p:cNvSpPr>
          <p:nvPr/>
        </p:nvSpPr>
        <p:spPr bwMode="auto">
          <a:xfrm>
            <a:off x="165895" y="6416087"/>
            <a:ext cx="5040312"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alibri" panose="020F0502020204030204" pitchFamily="34" charset="0"/>
                <a:ea typeface="ＭＳ Ｐゴシック" panose="020B0600070205080204" pitchFamily="34" charset="-128"/>
              </a:defRPr>
            </a:lvl1pPr>
            <a:lvl2pPr marL="742950" indent="-285750" eaLnBrk="0" hangingPunct="0">
              <a:defRPr sz="2400">
                <a:solidFill>
                  <a:schemeClr val="tx1"/>
                </a:solidFill>
                <a:latin typeface="Calibri" panose="020F0502020204030204" pitchFamily="34" charset="0"/>
                <a:ea typeface="ＭＳ Ｐゴシック" panose="020B0600070205080204" pitchFamily="34" charset="-128"/>
              </a:defRPr>
            </a:lvl2pPr>
            <a:lvl3pPr marL="1143000" indent="-228600" eaLnBrk="0" hangingPunct="0">
              <a:defRPr sz="2400">
                <a:solidFill>
                  <a:schemeClr val="tx1"/>
                </a:solidFill>
                <a:latin typeface="Calibri" panose="020F0502020204030204" pitchFamily="34" charset="0"/>
                <a:ea typeface="ＭＳ Ｐゴシック" panose="020B0600070205080204" pitchFamily="34" charset="-128"/>
              </a:defRPr>
            </a:lvl3pPr>
            <a:lvl4pPr marL="1600200" indent="-228600" eaLnBrk="0" hangingPunct="0">
              <a:defRPr sz="2400">
                <a:solidFill>
                  <a:schemeClr val="tx1"/>
                </a:solidFill>
                <a:latin typeface="Calibri" panose="020F0502020204030204" pitchFamily="34" charset="0"/>
                <a:ea typeface="ＭＳ Ｐゴシック" panose="020B0600070205080204" pitchFamily="34" charset="-128"/>
              </a:defRPr>
            </a:lvl4pPr>
            <a:lvl5pPr marL="2057400" indent="-228600" eaLnBrk="0" hangingPunct="0">
              <a:defRPr sz="24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9pPr>
          </a:lstStyle>
          <a:p>
            <a:pPr eaLnBrk="1" hangingPunct="1"/>
            <a:r>
              <a:rPr lang="en-US" altLang="en-US" sz="1600" i="1" dirty="0" err="1"/>
              <a:t>Brundle</a:t>
            </a:r>
            <a:r>
              <a:rPr lang="en-US" altLang="en-US" sz="1600" i="1" dirty="0"/>
              <a:t>, Skelton  et al. Health Expect. 2015</a:t>
            </a:r>
          </a:p>
        </p:txBody>
      </p:sp>
      <p:sp>
        <p:nvSpPr>
          <p:cNvPr id="5" name="AutoShape 10">
            <a:extLst>
              <a:ext uri="{FF2B5EF4-FFF2-40B4-BE49-F238E27FC236}">
                <a16:creationId xmlns:a16="http://schemas.microsoft.com/office/drawing/2014/main" id="{F3A5D0B3-3BD6-E7C6-9999-6BE428965EBB}"/>
              </a:ext>
            </a:extLst>
          </p:cNvPr>
          <p:cNvSpPr>
            <a:spLocks noChangeArrowheads="1"/>
          </p:cNvSpPr>
          <p:nvPr/>
        </p:nvSpPr>
        <p:spPr bwMode="auto">
          <a:xfrm>
            <a:off x="4287844" y="1963149"/>
            <a:ext cx="4280111" cy="1580830"/>
          </a:xfrm>
          <a:prstGeom prst="wedgeRoundRectCallout">
            <a:avLst>
              <a:gd name="adj1" fmla="val -22769"/>
              <a:gd name="adj2" fmla="val 113602"/>
              <a:gd name="adj3" fmla="val 16667"/>
            </a:avLst>
          </a:prstGeom>
          <a:noFill/>
          <a:ln w="9525">
            <a:solidFill>
              <a:srgbClr val="003366"/>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auto">
              <a:spcBef>
                <a:spcPts val="0"/>
              </a:spcBef>
              <a:spcAft>
                <a:spcPts val="0"/>
              </a:spcAft>
              <a:defRPr/>
            </a:pPr>
            <a:endParaRPr lang="en-US" altLang="en-US" kern="0">
              <a:solidFill>
                <a:srgbClr val="003366"/>
              </a:solidFill>
              <a:latin typeface="Arial" charset="0"/>
              <a:ea typeface="ＭＳ Ｐゴシック" charset="0"/>
              <a:cs typeface="ＭＳ Ｐゴシック" charset="0"/>
            </a:endParaRPr>
          </a:p>
        </p:txBody>
      </p:sp>
      <p:sp>
        <p:nvSpPr>
          <p:cNvPr id="6" name="Text Box 19">
            <a:extLst>
              <a:ext uri="{FF2B5EF4-FFF2-40B4-BE49-F238E27FC236}">
                <a16:creationId xmlns:a16="http://schemas.microsoft.com/office/drawing/2014/main" id="{F4D2F3C9-6923-9BE2-7B16-5F2C14C15273}"/>
              </a:ext>
            </a:extLst>
          </p:cNvPr>
          <p:cNvSpPr txBox="1">
            <a:spLocks noChangeArrowheads="1"/>
          </p:cNvSpPr>
          <p:nvPr/>
        </p:nvSpPr>
        <p:spPr bwMode="auto">
          <a:xfrm>
            <a:off x="4235237" y="2083902"/>
            <a:ext cx="4280112" cy="13849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sz="2400">
                <a:solidFill>
                  <a:schemeClr val="tx1"/>
                </a:solidFill>
                <a:latin typeface="Calibri" panose="020F0502020204030204" pitchFamily="34" charset="0"/>
                <a:ea typeface="ＭＳ Ｐゴシック" panose="020B0600070205080204" pitchFamily="34" charset="-128"/>
              </a:defRPr>
            </a:lvl1pPr>
            <a:lvl2pPr marL="742950" indent="-285750" eaLnBrk="0" hangingPunct="0">
              <a:defRPr sz="2400">
                <a:solidFill>
                  <a:schemeClr val="tx1"/>
                </a:solidFill>
                <a:latin typeface="Calibri" panose="020F0502020204030204" pitchFamily="34" charset="0"/>
                <a:ea typeface="ＭＳ Ｐゴシック" panose="020B0600070205080204" pitchFamily="34" charset="-128"/>
              </a:defRPr>
            </a:lvl2pPr>
            <a:lvl3pPr marL="1143000" indent="-228600" eaLnBrk="0" hangingPunct="0">
              <a:defRPr sz="2400">
                <a:solidFill>
                  <a:schemeClr val="tx1"/>
                </a:solidFill>
                <a:latin typeface="Calibri" panose="020F0502020204030204" pitchFamily="34" charset="0"/>
                <a:ea typeface="ＭＳ Ｐゴシック" panose="020B0600070205080204" pitchFamily="34" charset="-128"/>
              </a:defRPr>
            </a:lvl3pPr>
            <a:lvl4pPr marL="1600200" indent="-228600" eaLnBrk="0" hangingPunct="0">
              <a:defRPr sz="2400">
                <a:solidFill>
                  <a:schemeClr val="tx1"/>
                </a:solidFill>
                <a:latin typeface="Calibri" panose="020F0502020204030204" pitchFamily="34" charset="0"/>
                <a:ea typeface="ＭＳ Ｐゴシック" panose="020B0600070205080204" pitchFamily="34" charset="-128"/>
              </a:defRPr>
            </a:lvl4pPr>
            <a:lvl5pPr marL="2057400" indent="-228600" eaLnBrk="0" hangingPunct="0">
              <a:defRPr sz="24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9pPr>
          </a:lstStyle>
          <a:p>
            <a:pPr algn="ctr" eaLnBrk="1" hangingPunct="1">
              <a:spcBef>
                <a:spcPct val="50000"/>
              </a:spcBef>
            </a:pPr>
            <a:r>
              <a:rPr lang="en-GB" altLang="en-US" sz="2000" i="1" dirty="0">
                <a:latin typeface="Arial" panose="020B0604020202020204" pitchFamily="34" charset="0"/>
              </a:rPr>
              <a:t>‘</a:t>
            </a:r>
            <a:r>
              <a:rPr lang="en-GB" altLang="en-US" sz="1600" i="1" dirty="0">
                <a:latin typeface="Arial" panose="020B0604020202020204" pitchFamily="34" charset="0"/>
                <a:cs typeface="Arial" panose="020B0604020202020204" pitchFamily="34" charset="0"/>
              </a:rPr>
              <a:t>My biggest advantage is knowledge of a place, cognitive mapping, that’s my biggest advantage. But it can also mean that you lead to making mistakes because you’re anticipating something and it’s changed’</a:t>
            </a:r>
          </a:p>
        </p:txBody>
      </p:sp>
      <p:sp>
        <p:nvSpPr>
          <p:cNvPr id="7" name="AutoShape 10">
            <a:extLst>
              <a:ext uri="{FF2B5EF4-FFF2-40B4-BE49-F238E27FC236}">
                <a16:creationId xmlns:a16="http://schemas.microsoft.com/office/drawing/2014/main" id="{8D7E2061-71C1-A97A-03C8-D70DDA6682D2}"/>
              </a:ext>
            </a:extLst>
          </p:cNvPr>
          <p:cNvSpPr>
            <a:spLocks noChangeArrowheads="1"/>
          </p:cNvSpPr>
          <p:nvPr/>
        </p:nvSpPr>
        <p:spPr bwMode="auto">
          <a:xfrm>
            <a:off x="271515" y="4444972"/>
            <a:ext cx="4262648" cy="830998"/>
          </a:xfrm>
          <a:prstGeom prst="wedgeRoundRectCallout">
            <a:avLst>
              <a:gd name="adj1" fmla="val -22769"/>
              <a:gd name="adj2" fmla="val 113602"/>
              <a:gd name="adj3" fmla="val 16667"/>
            </a:avLst>
          </a:prstGeom>
          <a:noFill/>
          <a:ln w="9525">
            <a:solidFill>
              <a:srgbClr val="003366"/>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auto">
              <a:spcBef>
                <a:spcPts val="0"/>
              </a:spcBef>
              <a:spcAft>
                <a:spcPts val="0"/>
              </a:spcAft>
              <a:defRPr/>
            </a:pPr>
            <a:endParaRPr lang="en-US" altLang="en-US" kern="0">
              <a:solidFill>
                <a:srgbClr val="003366"/>
              </a:solidFill>
              <a:latin typeface="Arial" charset="0"/>
              <a:ea typeface="ＭＳ Ｐゴシック" charset="0"/>
              <a:cs typeface="ＭＳ Ｐゴシック" charset="0"/>
            </a:endParaRPr>
          </a:p>
        </p:txBody>
      </p:sp>
      <p:sp>
        <p:nvSpPr>
          <p:cNvPr id="9" name="Text Box 19">
            <a:extLst>
              <a:ext uri="{FF2B5EF4-FFF2-40B4-BE49-F238E27FC236}">
                <a16:creationId xmlns:a16="http://schemas.microsoft.com/office/drawing/2014/main" id="{A9052655-BE2C-BBAC-1EE1-6A38846DA6DF}"/>
              </a:ext>
            </a:extLst>
          </p:cNvPr>
          <p:cNvSpPr txBox="1">
            <a:spLocks noChangeArrowheads="1"/>
          </p:cNvSpPr>
          <p:nvPr/>
        </p:nvSpPr>
        <p:spPr bwMode="auto">
          <a:xfrm>
            <a:off x="288977" y="4432271"/>
            <a:ext cx="4241119"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sz="2400">
                <a:solidFill>
                  <a:schemeClr val="tx1"/>
                </a:solidFill>
                <a:latin typeface="Calibri" panose="020F0502020204030204" pitchFamily="34" charset="0"/>
                <a:ea typeface="ＭＳ Ｐゴシック" panose="020B0600070205080204" pitchFamily="34" charset="-128"/>
              </a:defRPr>
            </a:lvl1pPr>
            <a:lvl2pPr marL="742950" indent="-285750" eaLnBrk="0" hangingPunct="0">
              <a:defRPr sz="2400">
                <a:solidFill>
                  <a:schemeClr val="tx1"/>
                </a:solidFill>
                <a:latin typeface="Calibri" panose="020F0502020204030204" pitchFamily="34" charset="0"/>
                <a:ea typeface="ＭＳ Ｐゴシック" panose="020B0600070205080204" pitchFamily="34" charset="-128"/>
              </a:defRPr>
            </a:lvl2pPr>
            <a:lvl3pPr marL="1143000" indent="-228600" eaLnBrk="0" hangingPunct="0">
              <a:defRPr sz="2400">
                <a:solidFill>
                  <a:schemeClr val="tx1"/>
                </a:solidFill>
                <a:latin typeface="Calibri" panose="020F0502020204030204" pitchFamily="34" charset="0"/>
                <a:ea typeface="ＭＳ Ｐゴシック" panose="020B0600070205080204" pitchFamily="34" charset="-128"/>
              </a:defRPr>
            </a:lvl3pPr>
            <a:lvl4pPr marL="1600200" indent="-228600" eaLnBrk="0" hangingPunct="0">
              <a:defRPr sz="2400">
                <a:solidFill>
                  <a:schemeClr val="tx1"/>
                </a:solidFill>
                <a:latin typeface="Calibri" panose="020F0502020204030204" pitchFamily="34" charset="0"/>
                <a:ea typeface="ＭＳ Ｐゴシック" panose="020B0600070205080204" pitchFamily="34" charset="-128"/>
              </a:defRPr>
            </a:lvl4pPr>
            <a:lvl5pPr marL="2057400" indent="-228600" eaLnBrk="0" hangingPunct="0">
              <a:defRPr sz="24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9pPr>
          </a:lstStyle>
          <a:p>
            <a:pPr algn="ctr" eaLnBrk="1" hangingPunct="1">
              <a:spcBef>
                <a:spcPct val="50000"/>
              </a:spcBef>
            </a:pPr>
            <a:r>
              <a:rPr lang="en-GB" altLang="en-US" sz="1600" i="1" dirty="0">
                <a:latin typeface="Arial" panose="020B0604020202020204" pitchFamily="34" charset="0"/>
                <a:cs typeface="Arial" panose="020B0604020202020204" pitchFamily="34" charset="0"/>
              </a:rPr>
              <a:t>‘Some of the shops insist they put all their wares outside all over the pavements. . . oh they’re a pain’</a:t>
            </a:r>
          </a:p>
        </p:txBody>
      </p:sp>
      <p:sp>
        <p:nvSpPr>
          <p:cNvPr id="14" name="Content Placeholder 3">
            <a:extLst>
              <a:ext uri="{FF2B5EF4-FFF2-40B4-BE49-F238E27FC236}">
                <a16:creationId xmlns:a16="http://schemas.microsoft.com/office/drawing/2014/main" id="{96131D2B-9FE1-7054-AF53-561E84974293}"/>
              </a:ext>
            </a:extLst>
          </p:cNvPr>
          <p:cNvSpPr txBox="1">
            <a:spLocks/>
          </p:cNvSpPr>
          <p:nvPr/>
        </p:nvSpPr>
        <p:spPr>
          <a:xfrm>
            <a:off x="250825" y="1894387"/>
            <a:ext cx="3886200"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GB" altLang="en-US">
                <a:ea typeface="ＭＳ Ｐゴシック" panose="020B0600070205080204" pitchFamily="34" charset="-128"/>
              </a:rPr>
              <a:t>Older people with visual impairment and carers</a:t>
            </a:r>
            <a:endParaRPr lang="en-GB" altLang="en-US" dirty="0">
              <a:ea typeface="ＭＳ Ｐゴシック" panose="020B0600070205080204" pitchFamily="34" charset="-128"/>
            </a:endParaRPr>
          </a:p>
        </p:txBody>
      </p:sp>
    </p:spTree>
    <p:extLst>
      <p:ext uri="{BB962C8B-B14F-4D97-AF65-F5344CB8AC3E}">
        <p14:creationId xmlns:p14="http://schemas.microsoft.com/office/powerpoint/2010/main" val="89027150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86" name="Rectangle 3085">
            <a:extLst>
              <a:ext uri="{FF2B5EF4-FFF2-40B4-BE49-F238E27FC236}">
                <a16:creationId xmlns:a16="http://schemas.microsoft.com/office/drawing/2014/main" id="{FF9B822F-893E-44C8-963C-64F50ACECB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solidFill>
            <a:schemeClr val="bg1"/>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88" name="Rectangle 3087">
            <a:extLst>
              <a:ext uri="{FF2B5EF4-FFF2-40B4-BE49-F238E27FC236}">
                <a16:creationId xmlns:a16="http://schemas.microsoft.com/office/drawing/2014/main" id="{EBF87945-A001-489F-9D9B-7D9435F0B9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1479" y="347471"/>
            <a:ext cx="8325612" cy="1801368"/>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E85EC22-BBE4-6A82-0D41-74735AC71C85}"/>
              </a:ext>
            </a:extLst>
          </p:cNvPr>
          <p:cNvSpPr>
            <a:spLocks noGrp="1"/>
          </p:cNvSpPr>
          <p:nvPr>
            <p:ph type="title"/>
          </p:nvPr>
        </p:nvSpPr>
        <p:spPr>
          <a:xfrm>
            <a:off x="628650" y="585216"/>
            <a:ext cx="7886700" cy="1325563"/>
          </a:xfrm>
        </p:spPr>
        <p:txBody>
          <a:bodyPr>
            <a:normAutofit/>
          </a:bodyPr>
          <a:lstStyle/>
          <a:p>
            <a:r>
              <a:rPr lang="en-US" dirty="0">
                <a:solidFill>
                  <a:schemeClr val="bg1"/>
                </a:solidFill>
              </a:rPr>
              <a:t>Can we prevent falls?</a:t>
            </a:r>
          </a:p>
        </p:txBody>
      </p:sp>
      <p:pic>
        <p:nvPicPr>
          <p:cNvPr id="3074" name="Picture 2" descr="Learning to Live with One Eye | Duke Health">
            <a:extLst>
              <a:ext uri="{FF2B5EF4-FFF2-40B4-BE49-F238E27FC236}">
                <a16:creationId xmlns:a16="http://schemas.microsoft.com/office/drawing/2014/main" id="{7F5DED7E-B2A2-C63B-A352-1A67D7D1407C}"/>
              </a:ext>
            </a:extLst>
          </p:cNvPr>
          <p:cNvPicPr>
            <a:picLocks noChangeAspect="1" noChangeArrowheads="1"/>
          </p:cNvPicPr>
          <p:nvPr/>
        </p:nvPicPr>
        <p:blipFill rotWithShape="1">
          <a:blip r:embed="rId2" cstate="screen">
            <a:extLst>
              <a:ext uri="{28A0092B-C50C-407E-A947-70E740481C1C}">
                <a14:useLocalDpi xmlns:a14="http://schemas.microsoft.com/office/drawing/2010/main"/>
              </a:ext>
            </a:extLst>
          </a:blip>
          <a:srcRect b="-2"/>
          <a:stretch/>
        </p:blipFill>
        <p:spPr bwMode="auto">
          <a:xfrm>
            <a:off x="630936" y="2516777"/>
            <a:ext cx="4677156" cy="3660185"/>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a:extLst>
              <a:ext uri="{FF2B5EF4-FFF2-40B4-BE49-F238E27FC236}">
                <a16:creationId xmlns:a16="http://schemas.microsoft.com/office/drawing/2014/main" id="{1468CF3A-A95C-7FD3-43AC-68F3BC22A3A7}"/>
              </a:ext>
            </a:extLst>
          </p:cNvPr>
          <p:cNvSpPr>
            <a:spLocks noGrp="1"/>
          </p:cNvSpPr>
          <p:nvPr>
            <p:ph idx="1"/>
          </p:nvPr>
        </p:nvSpPr>
        <p:spPr>
          <a:xfrm>
            <a:off x="5660136" y="2516777"/>
            <a:ext cx="2852928" cy="3660185"/>
          </a:xfrm>
        </p:spPr>
        <p:txBody>
          <a:bodyPr anchor="ctr">
            <a:normAutofit/>
          </a:bodyPr>
          <a:lstStyle/>
          <a:p>
            <a:endParaRPr lang="en-US" sz="1900" dirty="0"/>
          </a:p>
        </p:txBody>
      </p:sp>
    </p:spTree>
    <p:extLst>
      <p:ext uri="{BB962C8B-B14F-4D97-AF65-F5344CB8AC3E}">
        <p14:creationId xmlns:p14="http://schemas.microsoft.com/office/powerpoint/2010/main" val="75103136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AC0CD4-D23B-8547-9796-21C68C1AF690}"/>
              </a:ext>
            </a:extLst>
          </p:cNvPr>
          <p:cNvSpPr>
            <a:spLocks noGrp="1"/>
          </p:cNvSpPr>
          <p:nvPr>
            <p:ph type="title"/>
          </p:nvPr>
        </p:nvSpPr>
        <p:spPr>
          <a:xfrm>
            <a:off x="301663" y="477952"/>
            <a:ext cx="8122247" cy="725465"/>
          </a:xfrm>
        </p:spPr>
        <p:txBody>
          <a:bodyPr/>
          <a:lstStyle/>
          <a:p>
            <a:r>
              <a:rPr lang="en-US" b="1" dirty="0"/>
              <a:t>What</a:t>
            </a:r>
            <a:r>
              <a:rPr lang="en-US" dirty="0"/>
              <a:t> </a:t>
            </a:r>
            <a:r>
              <a:rPr lang="en-US" b="1" dirty="0"/>
              <a:t>works to reduce falls?</a:t>
            </a:r>
          </a:p>
        </p:txBody>
      </p:sp>
      <p:pic>
        <p:nvPicPr>
          <p:cNvPr id="4" name="Picture 3">
            <a:extLst>
              <a:ext uri="{FF2B5EF4-FFF2-40B4-BE49-F238E27FC236}">
                <a16:creationId xmlns:a16="http://schemas.microsoft.com/office/drawing/2014/main" id="{20EE730B-5B66-7D4D-BAC2-9DDC18A5FB94}"/>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93103" y="2269529"/>
            <a:ext cx="2741983" cy="3578025"/>
          </a:xfrm>
          <a:prstGeom prst="rect">
            <a:avLst/>
          </a:prstGeom>
        </p:spPr>
      </p:pic>
      <p:pic>
        <p:nvPicPr>
          <p:cNvPr id="5" name="Picture 4">
            <a:extLst>
              <a:ext uri="{FF2B5EF4-FFF2-40B4-BE49-F238E27FC236}">
                <a16:creationId xmlns:a16="http://schemas.microsoft.com/office/drawing/2014/main" id="{EEE7416E-408B-C54B-87D2-A3950D4D82C0}"/>
              </a:ext>
            </a:extLst>
          </p:cNvPr>
          <p:cNvPicPr>
            <a:picLocks noChangeAspect="1"/>
          </p:cNvPicPr>
          <p:nvPr/>
        </p:nvPicPr>
        <p:blipFill>
          <a:blip r:embed="rId3"/>
          <a:stretch>
            <a:fillRect/>
          </a:stretch>
        </p:blipFill>
        <p:spPr>
          <a:xfrm>
            <a:off x="3391579" y="2269529"/>
            <a:ext cx="2617337" cy="3534753"/>
          </a:xfrm>
          <a:prstGeom prst="rect">
            <a:avLst/>
          </a:prstGeom>
          <a:ln>
            <a:solidFill>
              <a:schemeClr val="tx1"/>
            </a:solidFill>
          </a:ln>
        </p:spPr>
      </p:pic>
      <p:pic>
        <p:nvPicPr>
          <p:cNvPr id="6" name="Picture 5">
            <a:extLst>
              <a:ext uri="{FF2B5EF4-FFF2-40B4-BE49-F238E27FC236}">
                <a16:creationId xmlns:a16="http://schemas.microsoft.com/office/drawing/2014/main" id="{68451577-1771-FE48-B4B4-F1DD0976F46C}"/>
              </a:ext>
            </a:extLst>
          </p:cNvPr>
          <p:cNvPicPr>
            <a:picLocks noChangeAspect="1"/>
          </p:cNvPicPr>
          <p:nvPr/>
        </p:nvPicPr>
        <p:blipFill>
          <a:blip r:embed="rId4"/>
          <a:stretch>
            <a:fillRect/>
          </a:stretch>
        </p:blipFill>
        <p:spPr>
          <a:xfrm>
            <a:off x="6265410" y="2269529"/>
            <a:ext cx="2679368" cy="3534753"/>
          </a:xfrm>
          <a:prstGeom prst="rect">
            <a:avLst/>
          </a:prstGeom>
          <a:ln>
            <a:solidFill>
              <a:schemeClr val="tx1"/>
            </a:solidFill>
          </a:ln>
        </p:spPr>
      </p:pic>
    </p:spTree>
    <p:extLst>
      <p:ext uri="{BB962C8B-B14F-4D97-AF65-F5344CB8AC3E}">
        <p14:creationId xmlns:p14="http://schemas.microsoft.com/office/powerpoint/2010/main" val="302079994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84C322-9FE4-EC48-AB72-D5F2A98EA275}"/>
              </a:ext>
            </a:extLst>
          </p:cNvPr>
          <p:cNvSpPr>
            <a:spLocks noGrp="1"/>
          </p:cNvSpPr>
          <p:nvPr>
            <p:ph type="title"/>
          </p:nvPr>
        </p:nvSpPr>
        <p:spPr>
          <a:xfrm>
            <a:off x="218257" y="623850"/>
            <a:ext cx="7700555" cy="780056"/>
          </a:xfrm>
        </p:spPr>
        <p:txBody>
          <a:bodyPr>
            <a:noAutofit/>
          </a:bodyPr>
          <a:lstStyle/>
          <a:p>
            <a:r>
              <a:rPr lang="en-US" dirty="0"/>
              <a:t>Multifactorial</a:t>
            </a:r>
            <a:r>
              <a:rPr lang="en-US" sz="2400" dirty="0">
                <a:latin typeface="+mn-lt"/>
                <a:ea typeface="+mn-ea"/>
                <a:cs typeface="+mn-cs"/>
              </a:rPr>
              <a:t> </a:t>
            </a:r>
            <a:r>
              <a:rPr lang="en-US" dirty="0"/>
              <a:t>Interventions for reducing falls</a:t>
            </a:r>
          </a:p>
        </p:txBody>
      </p:sp>
      <p:sp>
        <p:nvSpPr>
          <p:cNvPr id="3" name="Content Placeholder 2">
            <a:extLst>
              <a:ext uri="{FF2B5EF4-FFF2-40B4-BE49-F238E27FC236}">
                <a16:creationId xmlns:a16="http://schemas.microsoft.com/office/drawing/2014/main" id="{ABC69BC5-EDD7-A04B-8BEC-5EAC7AB34A8C}"/>
              </a:ext>
            </a:extLst>
          </p:cNvPr>
          <p:cNvSpPr>
            <a:spLocks noGrp="1"/>
          </p:cNvSpPr>
          <p:nvPr>
            <p:ph idx="1"/>
          </p:nvPr>
        </p:nvSpPr>
        <p:spPr>
          <a:xfrm>
            <a:off x="63009" y="2541239"/>
            <a:ext cx="6315893" cy="3324960"/>
          </a:xfrm>
        </p:spPr>
        <p:txBody>
          <a:bodyPr>
            <a:normAutofit fontScale="85000" lnSpcReduction="20000"/>
          </a:bodyPr>
          <a:lstStyle/>
          <a:p>
            <a:r>
              <a:rPr lang="en-US" dirty="0"/>
              <a:t>Multifactorial assessment with multidisciplinary intervention</a:t>
            </a:r>
          </a:p>
          <a:p>
            <a:pPr lvl="1"/>
            <a:r>
              <a:rPr lang="en-US" dirty="0"/>
              <a:t>23% ↓ in rate of falls</a:t>
            </a:r>
          </a:p>
          <a:p>
            <a:pPr lvl="1"/>
            <a:r>
              <a:rPr lang="en-US" dirty="0"/>
              <a:t>No difference in the number of people who fall, hospital admissions or medical attention</a:t>
            </a:r>
          </a:p>
          <a:p>
            <a:pPr lvl="1"/>
            <a:r>
              <a:rPr lang="en-US" dirty="0"/>
              <a:t>Possible ⇣ in fall related fractures</a:t>
            </a:r>
          </a:p>
          <a:p>
            <a:pPr lvl="1"/>
            <a:r>
              <a:rPr lang="en-US" dirty="0">
                <a:solidFill>
                  <a:srgbClr val="7030A0"/>
                </a:solidFill>
              </a:rPr>
              <a:t>Most evidence for home hazard assessment and behavioural interventions, medication review and action, group and home-based strength and balance exercise</a:t>
            </a:r>
          </a:p>
          <a:p>
            <a:pPr lvl="1"/>
            <a:r>
              <a:rPr lang="en-US" dirty="0">
                <a:solidFill>
                  <a:srgbClr val="7030A0"/>
                </a:solidFill>
              </a:rPr>
              <a:t>Exercise interventions alone were as effective as multifactorial interventions</a:t>
            </a:r>
          </a:p>
        </p:txBody>
      </p:sp>
      <p:pic>
        <p:nvPicPr>
          <p:cNvPr id="8" name="Picture 2" descr="http://www.cochrane.org/sites/default/files/uploads/images/cclogo-big-trans.gif">
            <a:extLst>
              <a:ext uri="{FF2B5EF4-FFF2-40B4-BE49-F238E27FC236}">
                <a16:creationId xmlns:a16="http://schemas.microsoft.com/office/drawing/2014/main" id="{A333C384-787B-CD43-A32E-A9CE9D507974}"/>
              </a:ext>
            </a:extLst>
          </p:cNvPr>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7360920" y="567320"/>
            <a:ext cx="1306286" cy="15319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Box 8">
            <a:extLst>
              <a:ext uri="{FF2B5EF4-FFF2-40B4-BE49-F238E27FC236}">
                <a16:creationId xmlns:a16="http://schemas.microsoft.com/office/drawing/2014/main" id="{768EEBB3-6A60-6642-BF9D-4207AC7ABB06}"/>
              </a:ext>
            </a:extLst>
          </p:cNvPr>
          <p:cNvSpPr txBox="1"/>
          <p:nvPr/>
        </p:nvSpPr>
        <p:spPr>
          <a:xfrm>
            <a:off x="3357154" y="6278303"/>
            <a:ext cx="6043496" cy="338554"/>
          </a:xfrm>
          <a:prstGeom prst="rect">
            <a:avLst/>
          </a:prstGeom>
          <a:noFill/>
        </p:spPr>
        <p:txBody>
          <a:bodyPr wrap="square" rtlCol="0">
            <a:spAutoFit/>
          </a:bodyPr>
          <a:lstStyle/>
          <a:p>
            <a:r>
              <a:rPr lang="en-US" sz="1600" i="1" dirty="0"/>
              <a:t>Hopewell. Cochrane Library 2018; Gillespie. Cochrane Library 2012</a:t>
            </a:r>
          </a:p>
        </p:txBody>
      </p:sp>
      <p:pic>
        <p:nvPicPr>
          <p:cNvPr id="1026" name="Picture 2" descr="Benefits of Interdisciplinary Teams in Healthcare - Santé Cares">
            <a:extLst>
              <a:ext uri="{FF2B5EF4-FFF2-40B4-BE49-F238E27FC236}">
                <a16:creationId xmlns:a16="http://schemas.microsoft.com/office/drawing/2014/main" id="{2AE9A018-64FC-5C4E-BD56-1F140CEE5B93}"/>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6534150" y="3701494"/>
            <a:ext cx="2609850" cy="1752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6949439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3295C3-1A9A-7F45-A255-D3E86916101A}"/>
              </a:ext>
            </a:extLst>
          </p:cNvPr>
          <p:cNvSpPr>
            <a:spLocks noGrp="1"/>
          </p:cNvSpPr>
          <p:nvPr>
            <p:ph type="title"/>
          </p:nvPr>
        </p:nvSpPr>
        <p:spPr/>
        <p:txBody>
          <a:bodyPr/>
          <a:lstStyle/>
          <a:p>
            <a:r>
              <a:rPr lang="en-US" dirty="0"/>
              <a:t>Exercise interventions for reducing falls </a:t>
            </a:r>
          </a:p>
        </p:txBody>
      </p:sp>
      <p:sp>
        <p:nvSpPr>
          <p:cNvPr id="5" name="Footer Placeholder 7">
            <a:extLst>
              <a:ext uri="{FF2B5EF4-FFF2-40B4-BE49-F238E27FC236}">
                <a16:creationId xmlns:a16="http://schemas.microsoft.com/office/drawing/2014/main" id="{8ECB6864-F19E-C34A-8D21-EA37D91CDC79}"/>
              </a:ext>
            </a:extLst>
          </p:cNvPr>
          <p:cNvSpPr txBox="1">
            <a:spLocks/>
          </p:cNvSpPr>
          <p:nvPr/>
        </p:nvSpPr>
        <p:spPr>
          <a:xfrm>
            <a:off x="0" y="5726907"/>
            <a:ext cx="5704738" cy="273844"/>
          </a:xfrm>
          <a:prstGeom prst="rect">
            <a:avLst/>
          </a:prstGeom>
        </p:spPr>
        <p:txBody>
          <a:bodyPr/>
          <a:lstStyle>
            <a:defPPr>
              <a:defRPr lang="en-US"/>
            </a:defPPr>
            <a:lvl1pPr marL="0" algn="l" defTabSz="914400" rtl="0" eaLnBrk="1" latinLnBrk="0" hangingPunct="1">
              <a:defRPr sz="18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350" dirty="0"/>
              <a:t>© Dawn SKELTON</a:t>
            </a:r>
          </a:p>
        </p:txBody>
      </p:sp>
      <p:sp>
        <p:nvSpPr>
          <p:cNvPr id="6" name="Content Placeholder 2">
            <a:extLst>
              <a:ext uri="{FF2B5EF4-FFF2-40B4-BE49-F238E27FC236}">
                <a16:creationId xmlns:a16="http://schemas.microsoft.com/office/drawing/2014/main" id="{898C08F1-0730-B946-877D-4DADAE4B694C}"/>
              </a:ext>
            </a:extLst>
          </p:cNvPr>
          <p:cNvSpPr txBox="1">
            <a:spLocks noGrp="1"/>
          </p:cNvSpPr>
          <p:nvPr>
            <p:ph idx="1"/>
          </p:nvPr>
        </p:nvSpPr>
        <p:spPr>
          <a:xfrm>
            <a:off x="628650" y="2311067"/>
            <a:ext cx="7543800" cy="3415840"/>
          </a:xfrm>
          <a:prstGeom prst="rect">
            <a:avLst/>
          </a:prstGeom>
        </p:spPr>
        <p:txBody>
          <a:bodyPr>
            <a:no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GB" sz="2000" b="1" dirty="0">
                <a:latin typeface="Calibri" panose="020F0502020204030204" pitchFamily="34" charset="0"/>
                <a:cs typeface="Calibri" panose="020F0502020204030204" pitchFamily="34" charset="0"/>
              </a:rPr>
              <a:t>Exercise for preventing falls in older people living in the community</a:t>
            </a:r>
          </a:p>
          <a:p>
            <a:r>
              <a:rPr lang="en-US" sz="2000" dirty="0">
                <a:latin typeface="Calibri" panose="020F0502020204030204" pitchFamily="34" charset="0"/>
                <a:cs typeface="Calibri" panose="020F0502020204030204" pitchFamily="34" charset="0"/>
              </a:rPr>
              <a:t>reduces rate of falls by 23% (</a:t>
            </a:r>
            <a:r>
              <a:rPr lang="en-US" sz="2000" dirty="0" err="1">
                <a:latin typeface="Calibri" panose="020F0502020204030204" pitchFamily="34" charset="0"/>
                <a:cs typeface="Calibri" panose="020F0502020204030204" pitchFamily="34" charset="0"/>
              </a:rPr>
              <a:t>RaR</a:t>
            </a:r>
            <a:r>
              <a:rPr lang="en-US" sz="2000" dirty="0">
                <a:latin typeface="Calibri" panose="020F0502020204030204" pitchFamily="34" charset="0"/>
                <a:cs typeface="Calibri" panose="020F0502020204030204" pitchFamily="34" charset="0"/>
              </a:rPr>
              <a:t> 0.77)</a:t>
            </a:r>
          </a:p>
          <a:p>
            <a:r>
              <a:rPr lang="en-US" sz="2000" dirty="0">
                <a:latin typeface="Calibri" panose="020F0502020204030204" pitchFamily="34" charset="0"/>
                <a:cs typeface="Calibri" panose="020F0502020204030204" pitchFamily="34" charset="0"/>
              </a:rPr>
              <a:t>reduces the number of people experiencing one or more falls by 15% (RR 0.85)</a:t>
            </a:r>
          </a:p>
          <a:p>
            <a:pPr lvl="1"/>
            <a:r>
              <a:rPr lang="en-US" sz="2000" dirty="0">
                <a:latin typeface="Calibri" panose="020F0502020204030204" pitchFamily="34" charset="0"/>
                <a:cs typeface="Calibri" panose="020F0502020204030204" pitchFamily="34" charset="0"/>
              </a:rPr>
              <a:t>(both falls outcomes irrespective of high or lower risk of falls at baseline)</a:t>
            </a:r>
          </a:p>
          <a:p>
            <a:r>
              <a:rPr lang="en-US" sz="2000" dirty="0">
                <a:latin typeface="Calibri" panose="020F0502020204030204" pitchFamily="34" charset="0"/>
                <a:cs typeface="Calibri" panose="020F0502020204030204" pitchFamily="34" charset="0"/>
              </a:rPr>
              <a:t>may reduce fall related fractures (RR 0.73) </a:t>
            </a:r>
          </a:p>
          <a:p>
            <a:r>
              <a:rPr lang="en-US" sz="2000" dirty="0">
                <a:latin typeface="Calibri" panose="020F0502020204030204" pitchFamily="34" charset="0"/>
                <a:cs typeface="Calibri" panose="020F0502020204030204" pitchFamily="34" charset="0"/>
              </a:rPr>
              <a:t>may reduce falls requiring medical attention (RR 0.61)</a:t>
            </a:r>
          </a:p>
        </p:txBody>
      </p:sp>
      <p:pic>
        <p:nvPicPr>
          <p:cNvPr id="7" name="Picture 2" descr="http://www.cochrane.org/sites/default/files/uploads/images/cclogo-big-trans.gif">
            <a:extLst>
              <a:ext uri="{FF2B5EF4-FFF2-40B4-BE49-F238E27FC236}">
                <a16:creationId xmlns:a16="http://schemas.microsoft.com/office/drawing/2014/main" id="{7E5DC4C4-E081-C148-9CB5-7325F28EEB75}"/>
              </a:ext>
            </a:extLst>
          </p:cNvPr>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7680960" y="215085"/>
            <a:ext cx="1207543" cy="14161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Box 7">
            <a:extLst>
              <a:ext uri="{FF2B5EF4-FFF2-40B4-BE49-F238E27FC236}">
                <a16:creationId xmlns:a16="http://schemas.microsoft.com/office/drawing/2014/main" id="{DF9ED1DF-FAC3-944E-A0C0-3AC19FC024B3}"/>
              </a:ext>
            </a:extLst>
          </p:cNvPr>
          <p:cNvSpPr txBox="1"/>
          <p:nvPr/>
        </p:nvSpPr>
        <p:spPr>
          <a:xfrm>
            <a:off x="5400838" y="6350180"/>
            <a:ext cx="3593592" cy="338554"/>
          </a:xfrm>
          <a:prstGeom prst="rect">
            <a:avLst/>
          </a:prstGeom>
          <a:noFill/>
        </p:spPr>
        <p:txBody>
          <a:bodyPr wrap="square" rtlCol="0">
            <a:spAutoFit/>
          </a:bodyPr>
          <a:lstStyle/>
          <a:p>
            <a:r>
              <a:rPr lang="en-US" sz="1600" i="1" dirty="0">
                <a:latin typeface="Calibri" panose="020F0502020204030204" pitchFamily="34" charset="0"/>
                <a:cs typeface="Calibri" panose="020F0502020204030204" pitchFamily="34" charset="0"/>
              </a:rPr>
              <a:t>Sherrington et al. Cochrane Review 2019</a:t>
            </a:r>
          </a:p>
        </p:txBody>
      </p:sp>
      <p:pic>
        <p:nvPicPr>
          <p:cNvPr id="3" name="Picture 5" descr="bigstock-Elderly-Woman-Is-Laying-At-The-11576648.jpg">
            <a:extLst>
              <a:ext uri="{FF2B5EF4-FFF2-40B4-BE49-F238E27FC236}">
                <a16:creationId xmlns:a16="http://schemas.microsoft.com/office/drawing/2014/main" id="{C5386A52-3F25-C54A-B572-2A0C22AB3A87}"/>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87364" y="5053254"/>
            <a:ext cx="2992271" cy="16211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4" name="Content Placeholder 4">
            <a:extLst>
              <a:ext uri="{FF2B5EF4-FFF2-40B4-BE49-F238E27FC236}">
                <a16:creationId xmlns:a16="http://schemas.microsoft.com/office/drawing/2014/main" id="{DCF7340E-38D2-C4BF-B041-9B092CDF7D40}"/>
              </a:ext>
            </a:extLst>
          </p:cNvPr>
          <p:cNvPicPr>
            <a:picLocks noChangeAspect="1"/>
          </p:cNvPicPr>
          <p:nvPr/>
        </p:nvPicPr>
        <p:blipFill>
          <a:blip r:embed="rId4" cstate="screen">
            <a:extLst>
              <a:ext uri="{28A0092B-C50C-407E-A947-70E740481C1C}">
                <a14:useLocalDpi xmlns:a14="http://schemas.microsoft.com/office/drawing/2010/main"/>
              </a:ext>
            </a:extLst>
          </a:blip>
          <a:srcRect l="-17767" r="-17767"/>
          <a:stretch>
            <a:fillRect/>
          </a:stretch>
        </p:blipFill>
        <p:spPr>
          <a:xfrm>
            <a:off x="6921543" y="4172930"/>
            <a:ext cx="1890318" cy="2169903"/>
          </a:xfrm>
          <a:prstGeom prst="rect">
            <a:avLst/>
          </a:prstGeom>
        </p:spPr>
      </p:pic>
    </p:spTree>
    <p:extLst>
      <p:ext uri="{BB962C8B-B14F-4D97-AF65-F5344CB8AC3E}">
        <p14:creationId xmlns:p14="http://schemas.microsoft.com/office/powerpoint/2010/main" val="49195222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30C8E7E7-4058-3D4F-85C9-D53B60CB5A6A}"/>
              </a:ext>
            </a:extLst>
          </p:cNvPr>
          <p:cNvGrpSpPr/>
          <p:nvPr/>
        </p:nvGrpSpPr>
        <p:grpSpPr>
          <a:xfrm>
            <a:off x="1555149" y="1040947"/>
            <a:ext cx="7409237" cy="4959803"/>
            <a:chOff x="179418" y="896389"/>
            <a:chExt cx="8596282" cy="6006393"/>
          </a:xfrm>
        </p:grpSpPr>
        <p:sp>
          <p:nvSpPr>
            <p:cNvPr id="3" name="TextBox 2">
              <a:extLst>
                <a:ext uri="{FF2B5EF4-FFF2-40B4-BE49-F238E27FC236}">
                  <a16:creationId xmlns:a16="http://schemas.microsoft.com/office/drawing/2014/main" id="{9F7F0D47-9AAB-744C-90BA-2D42441ED6C6}"/>
                </a:ext>
              </a:extLst>
            </p:cNvPr>
            <p:cNvSpPr txBox="1"/>
            <p:nvPr/>
          </p:nvSpPr>
          <p:spPr>
            <a:xfrm>
              <a:off x="444500" y="6400800"/>
              <a:ext cx="8331200" cy="335450"/>
            </a:xfrm>
            <a:prstGeom prst="rect">
              <a:avLst/>
            </a:prstGeom>
            <a:noFill/>
          </p:spPr>
          <p:txBody>
            <a:bodyPr wrap="square" rtlCol="0">
              <a:spAutoFit/>
            </a:bodyPr>
            <a:lstStyle/>
            <a:p>
              <a:pPr algn="r"/>
              <a:r>
                <a:rPr lang="en-US" sz="1200" dirty="0">
                  <a:solidFill>
                    <a:srgbClr val="7030A0"/>
                  </a:solidFill>
                </a:rPr>
                <a:t>@</a:t>
              </a:r>
              <a:r>
                <a:rPr lang="en-US" sz="1200" dirty="0" err="1">
                  <a:solidFill>
                    <a:srgbClr val="7030A0"/>
                  </a:solidFill>
                </a:rPr>
                <a:t>GCUResearch</a:t>
              </a:r>
              <a:r>
                <a:rPr lang="en-US" sz="1200" dirty="0">
                  <a:solidFill>
                    <a:srgbClr val="7030A0"/>
                  </a:solidFill>
                </a:rPr>
                <a:t>             @</a:t>
              </a:r>
              <a:r>
                <a:rPr lang="en-US" sz="1200" dirty="0" err="1">
                  <a:solidFill>
                    <a:srgbClr val="7030A0"/>
                  </a:solidFill>
                </a:rPr>
                <a:t>LaterLifeTrain</a:t>
              </a:r>
              <a:r>
                <a:rPr lang="en-US" sz="1200" dirty="0">
                  <a:solidFill>
                    <a:srgbClr val="7030A0"/>
                  </a:solidFill>
                </a:rPr>
                <a:t>           @</a:t>
              </a:r>
              <a:r>
                <a:rPr lang="en-US" sz="1200" dirty="0" err="1">
                  <a:solidFill>
                    <a:srgbClr val="7030A0"/>
                  </a:solidFill>
                </a:rPr>
                <a:t>ScotPARC</a:t>
              </a:r>
              <a:endParaRPr lang="en-US" sz="1200" dirty="0">
                <a:solidFill>
                  <a:srgbClr val="7030A0"/>
                </a:solidFill>
              </a:endParaRPr>
            </a:p>
          </p:txBody>
        </p:sp>
        <p:pic>
          <p:nvPicPr>
            <p:cNvPr id="4" name="Picture 3">
              <a:extLst>
                <a:ext uri="{FF2B5EF4-FFF2-40B4-BE49-F238E27FC236}">
                  <a16:creationId xmlns:a16="http://schemas.microsoft.com/office/drawing/2014/main" id="{8D3E1EEB-36CC-EB44-937D-9A29524BA290}"/>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79418" y="1120189"/>
              <a:ext cx="3478182" cy="2495217"/>
            </a:xfrm>
            <a:prstGeom prst="rect">
              <a:avLst/>
            </a:prstGeom>
          </p:spPr>
        </p:pic>
        <p:pic>
          <p:nvPicPr>
            <p:cNvPr id="5" name="Picture 4">
              <a:extLst>
                <a:ext uri="{FF2B5EF4-FFF2-40B4-BE49-F238E27FC236}">
                  <a16:creationId xmlns:a16="http://schemas.microsoft.com/office/drawing/2014/main" id="{9880B2C0-A298-874C-931A-287259B3B698}"/>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546600" y="1473199"/>
              <a:ext cx="4095052" cy="4927600"/>
            </a:xfrm>
            <a:prstGeom prst="rect">
              <a:avLst/>
            </a:prstGeom>
          </p:spPr>
        </p:pic>
        <p:pic>
          <p:nvPicPr>
            <p:cNvPr id="6" name="Picture 5">
              <a:extLst>
                <a:ext uri="{FF2B5EF4-FFF2-40B4-BE49-F238E27FC236}">
                  <a16:creationId xmlns:a16="http://schemas.microsoft.com/office/drawing/2014/main" id="{E6E29B49-B7A0-FF49-B38B-E6FB181E5417}"/>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26194" y="3735260"/>
              <a:ext cx="3478181" cy="3167522"/>
            </a:xfrm>
            <a:prstGeom prst="rect">
              <a:avLst/>
            </a:prstGeom>
          </p:spPr>
        </p:pic>
        <p:sp>
          <p:nvSpPr>
            <p:cNvPr id="7" name="TextBox 6">
              <a:extLst>
                <a:ext uri="{FF2B5EF4-FFF2-40B4-BE49-F238E27FC236}">
                  <a16:creationId xmlns:a16="http://schemas.microsoft.com/office/drawing/2014/main" id="{89740BFC-A727-9A49-A0BF-48428D83B3A3}"/>
                </a:ext>
              </a:extLst>
            </p:cNvPr>
            <p:cNvSpPr txBox="1"/>
            <p:nvPr/>
          </p:nvSpPr>
          <p:spPr>
            <a:xfrm>
              <a:off x="4765675" y="896389"/>
              <a:ext cx="3059083" cy="307496"/>
            </a:xfrm>
            <a:prstGeom prst="rect">
              <a:avLst/>
            </a:prstGeom>
            <a:noFill/>
          </p:spPr>
          <p:txBody>
            <a:bodyPr wrap="square" rtlCol="0">
              <a:spAutoFit/>
            </a:bodyPr>
            <a:lstStyle/>
            <a:p>
              <a:r>
                <a:rPr lang="en-US" sz="1050" i="1" dirty="0">
                  <a:latin typeface="Calibri" panose="020F0502020204030204" pitchFamily="34" charset="0"/>
                  <a:cs typeface="Calibri" panose="020F0502020204030204" pitchFamily="34" charset="0"/>
                </a:rPr>
                <a:t>Sherrington et al. Cochrane Review 2019</a:t>
              </a:r>
            </a:p>
          </p:txBody>
        </p:sp>
        <p:sp>
          <p:nvSpPr>
            <p:cNvPr id="8" name="Left Arrow 7">
              <a:extLst>
                <a:ext uri="{FF2B5EF4-FFF2-40B4-BE49-F238E27FC236}">
                  <a16:creationId xmlns:a16="http://schemas.microsoft.com/office/drawing/2014/main" id="{926132E8-3516-3C4F-86A6-AEDBAE245C7F}"/>
                </a:ext>
              </a:extLst>
            </p:cNvPr>
            <p:cNvSpPr/>
            <p:nvPr/>
          </p:nvSpPr>
          <p:spPr>
            <a:xfrm>
              <a:off x="2546084" y="1473199"/>
              <a:ext cx="147837" cy="45719"/>
            </a:xfrm>
            <a:prstGeom prst="left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9" name="Left Arrow 8">
              <a:extLst>
                <a:ext uri="{FF2B5EF4-FFF2-40B4-BE49-F238E27FC236}">
                  <a16:creationId xmlns:a16="http://schemas.microsoft.com/office/drawing/2014/main" id="{5B511A36-99C2-4243-B1FC-DB90FA990980}"/>
                </a:ext>
              </a:extLst>
            </p:cNvPr>
            <p:cNvSpPr/>
            <p:nvPr/>
          </p:nvSpPr>
          <p:spPr>
            <a:xfrm>
              <a:off x="2546083" y="1577587"/>
              <a:ext cx="147837" cy="45719"/>
            </a:xfrm>
            <a:prstGeom prst="left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0" name="Left Arrow 9">
              <a:extLst>
                <a:ext uri="{FF2B5EF4-FFF2-40B4-BE49-F238E27FC236}">
                  <a16:creationId xmlns:a16="http://schemas.microsoft.com/office/drawing/2014/main" id="{2D169C15-95C0-6244-9E12-80A9CA819FF7}"/>
                </a:ext>
              </a:extLst>
            </p:cNvPr>
            <p:cNvSpPr/>
            <p:nvPr/>
          </p:nvSpPr>
          <p:spPr>
            <a:xfrm>
              <a:off x="2546082" y="2057844"/>
              <a:ext cx="147837" cy="45719"/>
            </a:xfrm>
            <a:prstGeom prst="left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1" name="Left Arrow 10">
              <a:extLst>
                <a:ext uri="{FF2B5EF4-FFF2-40B4-BE49-F238E27FC236}">
                  <a16:creationId xmlns:a16="http://schemas.microsoft.com/office/drawing/2014/main" id="{73F4DCAD-6668-7F42-AA22-10B6DD919E59}"/>
                </a:ext>
              </a:extLst>
            </p:cNvPr>
            <p:cNvSpPr/>
            <p:nvPr/>
          </p:nvSpPr>
          <p:spPr>
            <a:xfrm>
              <a:off x="2546082" y="2302095"/>
              <a:ext cx="147837" cy="45719"/>
            </a:xfrm>
            <a:prstGeom prst="left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2" name="Left Arrow 11">
              <a:extLst>
                <a:ext uri="{FF2B5EF4-FFF2-40B4-BE49-F238E27FC236}">
                  <a16:creationId xmlns:a16="http://schemas.microsoft.com/office/drawing/2014/main" id="{3C4AF819-9895-6249-A820-083D6096398E}"/>
                </a:ext>
              </a:extLst>
            </p:cNvPr>
            <p:cNvSpPr/>
            <p:nvPr/>
          </p:nvSpPr>
          <p:spPr>
            <a:xfrm>
              <a:off x="2546081" y="2439718"/>
              <a:ext cx="147837" cy="45719"/>
            </a:xfrm>
            <a:prstGeom prst="left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3" name="Left Arrow 12">
              <a:extLst>
                <a:ext uri="{FF2B5EF4-FFF2-40B4-BE49-F238E27FC236}">
                  <a16:creationId xmlns:a16="http://schemas.microsoft.com/office/drawing/2014/main" id="{652F82AB-189B-E04C-B668-526F50FC9716}"/>
                </a:ext>
              </a:extLst>
            </p:cNvPr>
            <p:cNvSpPr/>
            <p:nvPr/>
          </p:nvSpPr>
          <p:spPr>
            <a:xfrm>
              <a:off x="2546082" y="2668780"/>
              <a:ext cx="147837" cy="45719"/>
            </a:xfrm>
            <a:prstGeom prst="left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4" name="Left Arrow 13">
              <a:extLst>
                <a:ext uri="{FF2B5EF4-FFF2-40B4-BE49-F238E27FC236}">
                  <a16:creationId xmlns:a16="http://schemas.microsoft.com/office/drawing/2014/main" id="{0D287BDF-6DF0-554F-84D1-922E55F09EEC}"/>
                </a:ext>
              </a:extLst>
            </p:cNvPr>
            <p:cNvSpPr/>
            <p:nvPr/>
          </p:nvSpPr>
          <p:spPr>
            <a:xfrm>
              <a:off x="2546080" y="2913031"/>
              <a:ext cx="147837" cy="45719"/>
            </a:xfrm>
            <a:prstGeom prst="left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5" name="Left Arrow 14">
              <a:extLst>
                <a:ext uri="{FF2B5EF4-FFF2-40B4-BE49-F238E27FC236}">
                  <a16:creationId xmlns:a16="http://schemas.microsoft.com/office/drawing/2014/main" id="{BA18715A-F846-3A4C-AF1C-21720BD68961}"/>
                </a:ext>
              </a:extLst>
            </p:cNvPr>
            <p:cNvSpPr/>
            <p:nvPr/>
          </p:nvSpPr>
          <p:spPr>
            <a:xfrm>
              <a:off x="2552465" y="3157282"/>
              <a:ext cx="147837" cy="45719"/>
            </a:xfrm>
            <a:prstGeom prst="left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6" name="Left Arrow 15">
              <a:extLst>
                <a:ext uri="{FF2B5EF4-FFF2-40B4-BE49-F238E27FC236}">
                  <a16:creationId xmlns:a16="http://schemas.microsoft.com/office/drawing/2014/main" id="{EDDC9B15-00AD-BE4C-B1F3-6B130771E7DD}"/>
                </a:ext>
              </a:extLst>
            </p:cNvPr>
            <p:cNvSpPr/>
            <p:nvPr/>
          </p:nvSpPr>
          <p:spPr>
            <a:xfrm>
              <a:off x="2546079" y="3288900"/>
              <a:ext cx="147837" cy="45719"/>
            </a:xfrm>
            <a:prstGeom prst="left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7" name="Left Arrow 16">
              <a:extLst>
                <a:ext uri="{FF2B5EF4-FFF2-40B4-BE49-F238E27FC236}">
                  <a16:creationId xmlns:a16="http://schemas.microsoft.com/office/drawing/2014/main" id="{8EE0B70C-6A61-934B-8055-A1F77C555298}"/>
                </a:ext>
              </a:extLst>
            </p:cNvPr>
            <p:cNvSpPr/>
            <p:nvPr/>
          </p:nvSpPr>
          <p:spPr>
            <a:xfrm>
              <a:off x="2552464" y="4077595"/>
              <a:ext cx="147837" cy="45719"/>
            </a:xfrm>
            <a:prstGeom prst="left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8" name="Left Arrow 17">
              <a:extLst>
                <a:ext uri="{FF2B5EF4-FFF2-40B4-BE49-F238E27FC236}">
                  <a16:creationId xmlns:a16="http://schemas.microsoft.com/office/drawing/2014/main" id="{145F1A37-FFBD-924C-A4DD-FE074E99C4F4}"/>
                </a:ext>
              </a:extLst>
            </p:cNvPr>
            <p:cNvSpPr/>
            <p:nvPr/>
          </p:nvSpPr>
          <p:spPr>
            <a:xfrm>
              <a:off x="2546078" y="4307144"/>
              <a:ext cx="147837" cy="45719"/>
            </a:xfrm>
            <a:prstGeom prst="left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9" name="Left Arrow 18">
              <a:extLst>
                <a:ext uri="{FF2B5EF4-FFF2-40B4-BE49-F238E27FC236}">
                  <a16:creationId xmlns:a16="http://schemas.microsoft.com/office/drawing/2014/main" id="{5C09449B-5DE0-0747-A45C-7DD7296FBBAB}"/>
                </a:ext>
              </a:extLst>
            </p:cNvPr>
            <p:cNvSpPr/>
            <p:nvPr/>
          </p:nvSpPr>
          <p:spPr>
            <a:xfrm>
              <a:off x="2546077" y="4534795"/>
              <a:ext cx="147837" cy="45719"/>
            </a:xfrm>
            <a:prstGeom prst="left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0" name="Left Arrow 19">
              <a:extLst>
                <a:ext uri="{FF2B5EF4-FFF2-40B4-BE49-F238E27FC236}">
                  <a16:creationId xmlns:a16="http://schemas.microsoft.com/office/drawing/2014/main" id="{2EE78E27-05C3-2B41-B587-E8D7339F9635}"/>
                </a:ext>
              </a:extLst>
            </p:cNvPr>
            <p:cNvSpPr/>
            <p:nvPr/>
          </p:nvSpPr>
          <p:spPr>
            <a:xfrm>
              <a:off x="2546076" y="5123475"/>
              <a:ext cx="147837" cy="45719"/>
            </a:xfrm>
            <a:prstGeom prst="left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1" name="Left Arrow 20">
              <a:extLst>
                <a:ext uri="{FF2B5EF4-FFF2-40B4-BE49-F238E27FC236}">
                  <a16:creationId xmlns:a16="http://schemas.microsoft.com/office/drawing/2014/main" id="{E2C7D391-9385-8647-86DB-0A2FCA6D7D72}"/>
                </a:ext>
              </a:extLst>
            </p:cNvPr>
            <p:cNvSpPr/>
            <p:nvPr/>
          </p:nvSpPr>
          <p:spPr>
            <a:xfrm>
              <a:off x="2546075" y="5480470"/>
              <a:ext cx="147837" cy="45719"/>
            </a:xfrm>
            <a:prstGeom prst="left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2" name="Left Arrow 21">
              <a:extLst>
                <a:ext uri="{FF2B5EF4-FFF2-40B4-BE49-F238E27FC236}">
                  <a16:creationId xmlns:a16="http://schemas.microsoft.com/office/drawing/2014/main" id="{FCFE5A36-78B5-8D49-BAFA-30C0F0A6BC09}"/>
                </a:ext>
              </a:extLst>
            </p:cNvPr>
            <p:cNvSpPr/>
            <p:nvPr/>
          </p:nvSpPr>
          <p:spPr>
            <a:xfrm>
              <a:off x="2546074" y="5716418"/>
              <a:ext cx="147837" cy="45719"/>
            </a:xfrm>
            <a:prstGeom prst="left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3" name="Left Arrow 22">
              <a:extLst>
                <a:ext uri="{FF2B5EF4-FFF2-40B4-BE49-F238E27FC236}">
                  <a16:creationId xmlns:a16="http://schemas.microsoft.com/office/drawing/2014/main" id="{28F75C46-D321-964E-97DC-AEFB0D2B7B63}"/>
                </a:ext>
              </a:extLst>
            </p:cNvPr>
            <p:cNvSpPr/>
            <p:nvPr/>
          </p:nvSpPr>
          <p:spPr>
            <a:xfrm>
              <a:off x="2546073" y="6069150"/>
              <a:ext cx="147837" cy="45719"/>
            </a:xfrm>
            <a:prstGeom prst="left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4" name="Left Arrow 23">
              <a:extLst>
                <a:ext uri="{FF2B5EF4-FFF2-40B4-BE49-F238E27FC236}">
                  <a16:creationId xmlns:a16="http://schemas.microsoft.com/office/drawing/2014/main" id="{E1BF64B7-49C8-9549-881B-106875F6BFA4}"/>
                </a:ext>
              </a:extLst>
            </p:cNvPr>
            <p:cNvSpPr/>
            <p:nvPr/>
          </p:nvSpPr>
          <p:spPr>
            <a:xfrm>
              <a:off x="2546073" y="6181959"/>
              <a:ext cx="147837" cy="45719"/>
            </a:xfrm>
            <a:prstGeom prst="left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5" name="Left Arrow 24">
              <a:extLst>
                <a:ext uri="{FF2B5EF4-FFF2-40B4-BE49-F238E27FC236}">
                  <a16:creationId xmlns:a16="http://schemas.microsoft.com/office/drawing/2014/main" id="{6FB26611-EDC0-9543-BE58-986EF86CFB6D}"/>
                </a:ext>
              </a:extLst>
            </p:cNvPr>
            <p:cNvSpPr/>
            <p:nvPr/>
          </p:nvSpPr>
          <p:spPr>
            <a:xfrm>
              <a:off x="7310904" y="1869959"/>
              <a:ext cx="147837" cy="45719"/>
            </a:xfrm>
            <a:prstGeom prst="left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6" name="Left Arrow 25">
              <a:extLst>
                <a:ext uri="{FF2B5EF4-FFF2-40B4-BE49-F238E27FC236}">
                  <a16:creationId xmlns:a16="http://schemas.microsoft.com/office/drawing/2014/main" id="{41BDAEF4-3F61-7540-A3BB-0ED8C127359A}"/>
                </a:ext>
              </a:extLst>
            </p:cNvPr>
            <p:cNvSpPr/>
            <p:nvPr/>
          </p:nvSpPr>
          <p:spPr>
            <a:xfrm>
              <a:off x="7310904" y="2172159"/>
              <a:ext cx="147837" cy="45719"/>
            </a:xfrm>
            <a:prstGeom prst="left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7" name="Left Arrow 26">
              <a:extLst>
                <a:ext uri="{FF2B5EF4-FFF2-40B4-BE49-F238E27FC236}">
                  <a16:creationId xmlns:a16="http://schemas.microsoft.com/office/drawing/2014/main" id="{9439FB6F-2FF1-F54C-93B1-F6B87E6E141B}"/>
                </a:ext>
              </a:extLst>
            </p:cNvPr>
            <p:cNvSpPr/>
            <p:nvPr/>
          </p:nvSpPr>
          <p:spPr>
            <a:xfrm>
              <a:off x="7310903" y="2298197"/>
              <a:ext cx="147837" cy="45719"/>
            </a:xfrm>
            <a:prstGeom prst="left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8" name="Left Arrow 27">
              <a:extLst>
                <a:ext uri="{FF2B5EF4-FFF2-40B4-BE49-F238E27FC236}">
                  <a16:creationId xmlns:a16="http://schemas.microsoft.com/office/drawing/2014/main" id="{0DDC1400-5F58-134F-BC76-5261837D4A90}"/>
                </a:ext>
              </a:extLst>
            </p:cNvPr>
            <p:cNvSpPr/>
            <p:nvPr/>
          </p:nvSpPr>
          <p:spPr>
            <a:xfrm>
              <a:off x="7310903" y="2444040"/>
              <a:ext cx="147837" cy="45719"/>
            </a:xfrm>
            <a:prstGeom prst="left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9" name="Left Arrow 28">
              <a:extLst>
                <a:ext uri="{FF2B5EF4-FFF2-40B4-BE49-F238E27FC236}">
                  <a16:creationId xmlns:a16="http://schemas.microsoft.com/office/drawing/2014/main" id="{F718AEF6-9CCF-564A-8076-7DE91191FAFB}"/>
                </a:ext>
              </a:extLst>
            </p:cNvPr>
            <p:cNvSpPr/>
            <p:nvPr/>
          </p:nvSpPr>
          <p:spPr>
            <a:xfrm>
              <a:off x="7310902" y="2726435"/>
              <a:ext cx="147837" cy="45719"/>
            </a:xfrm>
            <a:prstGeom prst="left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30" name="Left Arrow 29">
              <a:extLst>
                <a:ext uri="{FF2B5EF4-FFF2-40B4-BE49-F238E27FC236}">
                  <a16:creationId xmlns:a16="http://schemas.microsoft.com/office/drawing/2014/main" id="{6EF8D46B-E2D8-544A-9D7B-7C7E335D2276}"/>
                </a:ext>
              </a:extLst>
            </p:cNvPr>
            <p:cNvSpPr/>
            <p:nvPr/>
          </p:nvSpPr>
          <p:spPr>
            <a:xfrm>
              <a:off x="7310901" y="2875153"/>
              <a:ext cx="147837" cy="45719"/>
            </a:xfrm>
            <a:prstGeom prst="left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31" name="Left Arrow 30">
              <a:extLst>
                <a:ext uri="{FF2B5EF4-FFF2-40B4-BE49-F238E27FC236}">
                  <a16:creationId xmlns:a16="http://schemas.microsoft.com/office/drawing/2014/main" id="{E4C8CDA1-BFA8-8749-B0D1-A65E37FF4FD9}"/>
                </a:ext>
              </a:extLst>
            </p:cNvPr>
            <p:cNvSpPr/>
            <p:nvPr/>
          </p:nvSpPr>
          <p:spPr>
            <a:xfrm>
              <a:off x="7310900" y="3020016"/>
              <a:ext cx="147837" cy="45719"/>
            </a:xfrm>
            <a:prstGeom prst="left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32" name="Left Arrow 31">
              <a:extLst>
                <a:ext uri="{FF2B5EF4-FFF2-40B4-BE49-F238E27FC236}">
                  <a16:creationId xmlns:a16="http://schemas.microsoft.com/office/drawing/2014/main" id="{722D400D-76D8-724D-8DDA-3FC6FAA7B9E7}"/>
                </a:ext>
              </a:extLst>
            </p:cNvPr>
            <p:cNvSpPr/>
            <p:nvPr/>
          </p:nvSpPr>
          <p:spPr>
            <a:xfrm>
              <a:off x="7305766" y="3298065"/>
              <a:ext cx="147837" cy="45719"/>
            </a:xfrm>
            <a:prstGeom prst="left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33" name="Left Arrow 32">
              <a:extLst>
                <a:ext uri="{FF2B5EF4-FFF2-40B4-BE49-F238E27FC236}">
                  <a16:creationId xmlns:a16="http://schemas.microsoft.com/office/drawing/2014/main" id="{68F3E79F-9F3A-074B-A852-037F04EBF44E}"/>
                </a:ext>
              </a:extLst>
            </p:cNvPr>
            <p:cNvSpPr/>
            <p:nvPr/>
          </p:nvSpPr>
          <p:spPr>
            <a:xfrm>
              <a:off x="7305766" y="3434472"/>
              <a:ext cx="147837" cy="45719"/>
            </a:xfrm>
            <a:prstGeom prst="left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34" name="Left Arrow 33">
              <a:extLst>
                <a:ext uri="{FF2B5EF4-FFF2-40B4-BE49-F238E27FC236}">
                  <a16:creationId xmlns:a16="http://schemas.microsoft.com/office/drawing/2014/main" id="{2B431084-1EC0-8C4C-8AD6-1BD79A070FFD}"/>
                </a:ext>
              </a:extLst>
            </p:cNvPr>
            <p:cNvSpPr/>
            <p:nvPr/>
          </p:nvSpPr>
          <p:spPr>
            <a:xfrm>
              <a:off x="7305765" y="3600265"/>
              <a:ext cx="147837" cy="45719"/>
            </a:xfrm>
            <a:prstGeom prst="left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35" name="Left Arrow 34">
              <a:extLst>
                <a:ext uri="{FF2B5EF4-FFF2-40B4-BE49-F238E27FC236}">
                  <a16:creationId xmlns:a16="http://schemas.microsoft.com/office/drawing/2014/main" id="{9D8D6A9C-4D1E-1744-8CDE-765279049ECA}"/>
                </a:ext>
              </a:extLst>
            </p:cNvPr>
            <p:cNvSpPr/>
            <p:nvPr/>
          </p:nvSpPr>
          <p:spPr>
            <a:xfrm>
              <a:off x="7305764" y="3735326"/>
              <a:ext cx="147837" cy="45719"/>
            </a:xfrm>
            <a:prstGeom prst="left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36" name="Left Arrow 35">
              <a:extLst>
                <a:ext uri="{FF2B5EF4-FFF2-40B4-BE49-F238E27FC236}">
                  <a16:creationId xmlns:a16="http://schemas.microsoft.com/office/drawing/2014/main" id="{BFE2F101-F977-B944-B052-AA64B05244DD}"/>
                </a:ext>
              </a:extLst>
            </p:cNvPr>
            <p:cNvSpPr/>
            <p:nvPr/>
          </p:nvSpPr>
          <p:spPr>
            <a:xfrm>
              <a:off x="7305763" y="4433881"/>
              <a:ext cx="147837" cy="45719"/>
            </a:xfrm>
            <a:prstGeom prst="left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37" name="Left Arrow 36">
              <a:extLst>
                <a:ext uri="{FF2B5EF4-FFF2-40B4-BE49-F238E27FC236}">
                  <a16:creationId xmlns:a16="http://schemas.microsoft.com/office/drawing/2014/main" id="{967E2809-73D1-3F47-A208-0AFBC1EBB8FE}"/>
                </a:ext>
              </a:extLst>
            </p:cNvPr>
            <p:cNvSpPr/>
            <p:nvPr/>
          </p:nvSpPr>
          <p:spPr>
            <a:xfrm>
              <a:off x="7305762" y="4586886"/>
              <a:ext cx="147837" cy="45719"/>
            </a:xfrm>
            <a:prstGeom prst="left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38" name="Left Arrow 37">
              <a:extLst>
                <a:ext uri="{FF2B5EF4-FFF2-40B4-BE49-F238E27FC236}">
                  <a16:creationId xmlns:a16="http://schemas.microsoft.com/office/drawing/2014/main" id="{0F0A5BC3-D016-214F-9DCF-FFCF93DDF01F}"/>
                </a:ext>
              </a:extLst>
            </p:cNvPr>
            <p:cNvSpPr/>
            <p:nvPr/>
          </p:nvSpPr>
          <p:spPr>
            <a:xfrm>
              <a:off x="7305761" y="4733303"/>
              <a:ext cx="147837" cy="45719"/>
            </a:xfrm>
            <a:prstGeom prst="left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39" name="Left Arrow 38">
              <a:extLst>
                <a:ext uri="{FF2B5EF4-FFF2-40B4-BE49-F238E27FC236}">
                  <a16:creationId xmlns:a16="http://schemas.microsoft.com/office/drawing/2014/main" id="{A70D6739-69AF-064A-AC3E-C77732ADCA85}"/>
                </a:ext>
              </a:extLst>
            </p:cNvPr>
            <p:cNvSpPr/>
            <p:nvPr/>
          </p:nvSpPr>
          <p:spPr>
            <a:xfrm>
              <a:off x="7305759" y="4875876"/>
              <a:ext cx="147837" cy="45719"/>
            </a:xfrm>
            <a:prstGeom prst="left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40" name="Left Arrow 39">
              <a:extLst>
                <a:ext uri="{FF2B5EF4-FFF2-40B4-BE49-F238E27FC236}">
                  <a16:creationId xmlns:a16="http://schemas.microsoft.com/office/drawing/2014/main" id="{F118C027-6016-9A40-8706-AF129AFEFB5E}"/>
                </a:ext>
              </a:extLst>
            </p:cNvPr>
            <p:cNvSpPr/>
            <p:nvPr/>
          </p:nvSpPr>
          <p:spPr>
            <a:xfrm>
              <a:off x="7305760" y="5032725"/>
              <a:ext cx="147837" cy="45719"/>
            </a:xfrm>
            <a:prstGeom prst="left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41" name="Left Arrow 40">
              <a:extLst>
                <a:ext uri="{FF2B5EF4-FFF2-40B4-BE49-F238E27FC236}">
                  <a16:creationId xmlns:a16="http://schemas.microsoft.com/office/drawing/2014/main" id="{9CDA0CC9-A800-AA41-A2D4-2972DF8E9510}"/>
                </a:ext>
              </a:extLst>
            </p:cNvPr>
            <p:cNvSpPr/>
            <p:nvPr/>
          </p:nvSpPr>
          <p:spPr>
            <a:xfrm>
              <a:off x="7305758" y="5155298"/>
              <a:ext cx="147837" cy="45719"/>
            </a:xfrm>
            <a:prstGeom prst="left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42" name="Left Arrow 41">
              <a:extLst>
                <a:ext uri="{FF2B5EF4-FFF2-40B4-BE49-F238E27FC236}">
                  <a16:creationId xmlns:a16="http://schemas.microsoft.com/office/drawing/2014/main" id="{47BC3F1C-B89B-614D-9547-3AA239B348D4}"/>
                </a:ext>
              </a:extLst>
            </p:cNvPr>
            <p:cNvSpPr/>
            <p:nvPr/>
          </p:nvSpPr>
          <p:spPr>
            <a:xfrm>
              <a:off x="7305757" y="5438446"/>
              <a:ext cx="147837" cy="45719"/>
            </a:xfrm>
            <a:prstGeom prst="left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43" name="Left Arrow 42">
              <a:extLst>
                <a:ext uri="{FF2B5EF4-FFF2-40B4-BE49-F238E27FC236}">
                  <a16:creationId xmlns:a16="http://schemas.microsoft.com/office/drawing/2014/main" id="{A7155320-4025-4944-9124-102A65B6217C}"/>
                </a:ext>
              </a:extLst>
            </p:cNvPr>
            <p:cNvSpPr/>
            <p:nvPr/>
          </p:nvSpPr>
          <p:spPr>
            <a:xfrm>
              <a:off x="7305757" y="6008914"/>
              <a:ext cx="147837" cy="45719"/>
            </a:xfrm>
            <a:prstGeom prst="left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grpSp>
      <p:sp>
        <p:nvSpPr>
          <p:cNvPr id="44" name="TextBox 43">
            <a:extLst>
              <a:ext uri="{FF2B5EF4-FFF2-40B4-BE49-F238E27FC236}">
                <a16:creationId xmlns:a16="http://schemas.microsoft.com/office/drawing/2014/main" id="{E2D230B8-E55A-AC4A-A679-B1DAC0038EBF}"/>
              </a:ext>
            </a:extLst>
          </p:cNvPr>
          <p:cNvSpPr txBox="1"/>
          <p:nvPr/>
        </p:nvSpPr>
        <p:spPr>
          <a:xfrm>
            <a:off x="85725" y="1271779"/>
            <a:ext cx="1469424" cy="4616648"/>
          </a:xfrm>
          <a:prstGeom prst="rect">
            <a:avLst/>
          </a:prstGeom>
          <a:noFill/>
        </p:spPr>
        <p:txBody>
          <a:bodyPr wrap="square" rtlCol="0">
            <a:spAutoFit/>
          </a:bodyPr>
          <a:lstStyle/>
          <a:p>
            <a:r>
              <a:rPr lang="en-US" sz="2100" dirty="0">
                <a:latin typeface="Calibri" panose="020F0502020204030204" pitchFamily="34" charset="0"/>
                <a:cs typeface="Calibri" panose="020F0502020204030204" pitchFamily="34" charset="0"/>
              </a:rPr>
              <a:t>The devil is in the detail</a:t>
            </a:r>
          </a:p>
          <a:p>
            <a:endParaRPr lang="en-US" sz="2100" dirty="0">
              <a:latin typeface="Calibri" panose="020F0502020204030204" pitchFamily="34" charset="0"/>
              <a:cs typeface="Calibri" panose="020F0502020204030204" pitchFamily="34" charset="0"/>
            </a:endParaRPr>
          </a:p>
          <a:p>
            <a:endParaRPr lang="en-US" sz="2100" dirty="0">
              <a:latin typeface="Calibri" panose="020F0502020204030204" pitchFamily="34" charset="0"/>
              <a:cs typeface="Calibri" panose="020F0502020204030204" pitchFamily="34" charset="0"/>
            </a:endParaRPr>
          </a:p>
          <a:p>
            <a:endParaRPr lang="en-US" sz="2100" dirty="0">
              <a:latin typeface="Calibri" panose="020F0502020204030204" pitchFamily="34" charset="0"/>
              <a:cs typeface="Calibri" panose="020F0502020204030204" pitchFamily="34" charset="0"/>
            </a:endParaRPr>
          </a:p>
          <a:p>
            <a:endParaRPr lang="en-US" sz="2100" dirty="0">
              <a:latin typeface="Calibri" panose="020F0502020204030204" pitchFamily="34" charset="0"/>
              <a:cs typeface="Calibri" panose="020F0502020204030204" pitchFamily="34" charset="0"/>
            </a:endParaRPr>
          </a:p>
          <a:p>
            <a:endParaRPr lang="en-US" sz="2100" dirty="0">
              <a:latin typeface="Calibri" panose="020F0502020204030204" pitchFamily="34" charset="0"/>
              <a:cs typeface="Calibri" panose="020F0502020204030204" pitchFamily="34" charset="0"/>
            </a:endParaRPr>
          </a:p>
          <a:p>
            <a:endParaRPr lang="en-US" sz="2100" dirty="0">
              <a:latin typeface="Calibri" panose="020F0502020204030204" pitchFamily="34" charset="0"/>
              <a:cs typeface="Calibri" panose="020F0502020204030204" pitchFamily="34" charset="0"/>
            </a:endParaRPr>
          </a:p>
          <a:p>
            <a:r>
              <a:rPr lang="en-US" sz="2100" dirty="0">
                <a:latin typeface="Calibri" panose="020F0502020204030204" pitchFamily="34" charset="0"/>
                <a:cs typeface="Calibri" panose="020F0502020204030204" pitchFamily="34" charset="0"/>
              </a:rPr>
              <a:t>Not all falls prevention exercise programs work</a:t>
            </a:r>
          </a:p>
        </p:txBody>
      </p:sp>
      <p:pic>
        <p:nvPicPr>
          <p:cNvPr id="45" name="Picture 2" descr="Evidence-based medicine is broken: why we need data and technology to fix it">
            <a:extLst>
              <a:ext uri="{FF2B5EF4-FFF2-40B4-BE49-F238E27FC236}">
                <a16:creationId xmlns:a16="http://schemas.microsoft.com/office/drawing/2014/main" id="{D48272B7-A600-8E4F-99D2-6039D7B20D6F}"/>
              </a:ext>
            </a:extLst>
          </p:cNvPr>
          <p:cNvPicPr>
            <a:picLocks noChangeAspect="1" noChangeArrowheads="1"/>
          </p:cNvPicPr>
          <p:nvPr/>
        </p:nvPicPr>
        <p:blipFill rotWithShape="1">
          <a:blip r:embed="rId5" cstate="screen">
            <a:extLst>
              <a:ext uri="{28A0092B-C50C-407E-A947-70E740481C1C}">
                <a14:useLocalDpi xmlns:a14="http://schemas.microsoft.com/office/drawing/2010/main"/>
              </a:ext>
            </a:extLst>
          </a:blip>
          <a:srcRect r="-3"/>
          <a:stretch/>
        </p:blipFill>
        <p:spPr bwMode="auto">
          <a:xfrm>
            <a:off x="144876" y="2217372"/>
            <a:ext cx="1235589" cy="12286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1430717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3295C3-1A9A-7F45-A255-D3E86916101A}"/>
              </a:ext>
            </a:extLst>
          </p:cNvPr>
          <p:cNvSpPr>
            <a:spLocks noGrp="1"/>
          </p:cNvSpPr>
          <p:nvPr>
            <p:ph type="title"/>
          </p:nvPr>
        </p:nvSpPr>
        <p:spPr>
          <a:xfrm>
            <a:off x="296200" y="313215"/>
            <a:ext cx="7543800" cy="1088068"/>
          </a:xfrm>
        </p:spPr>
        <p:txBody>
          <a:bodyPr>
            <a:normAutofit fontScale="90000"/>
          </a:bodyPr>
          <a:lstStyle/>
          <a:p>
            <a:r>
              <a:rPr lang="en-US" dirty="0"/>
              <a:t>The evidence….. What works best?</a:t>
            </a:r>
          </a:p>
        </p:txBody>
      </p:sp>
      <p:sp>
        <p:nvSpPr>
          <p:cNvPr id="3" name="Content Placeholder 2">
            <a:extLst>
              <a:ext uri="{FF2B5EF4-FFF2-40B4-BE49-F238E27FC236}">
                <a16:creationId xmlns:a16="http://schemas.microsoft.com/office/drawing/2014/main" id="{F5473615-1EE8-A649-8D26-67026E1656E5}"/>
              </a:ext>
            </a:extLst>
          </p:cNvPr>
          <p:cNvSpPr>
            <a:spLocks noGrp="1"/>
          </p:cNvSpPr>
          <p:nvPr>
            <p:ph idx="1"/>
          </p:nvPr>
        </p:nvSpPr>
        <p:spPr>
          <a:xfrm>
            <a:off x="296200" y="1919842"/>
            <a:ext cx="3977547" cy="3288506"/>
          </a:xfrm>
        </p:spPr>
        <p:txBody>
          <a:bodyPr>
            <a:noAutofit/>
          </a:bodyPr>
          <a:lstStyle/>
          <a:p>
            <a:pPr marL="396478" indent="-342900">
              <a:spcBef>
                <a:spcPts val="300"/>
              </a:spcBef>
              <a:buFont typeface="Wingdings" pitchFamily="2" charset="2"/>
              <a:buChar char="§"/>
            </a:pPr>
            <a:r>
              <a:rPr lang="en-US" sz="2000" dirty="0"/>
              <a:t>Functional balance and strength</a:t>
            </a:r>
          </a:p>
          <a:p>
            <a:pPr marL="615934" lvl="1" indent="-342900">
              <a:spcBef>
                <a:spcPts val="300"/>
              </a:spcBef>
              <a:buFont typeface="Wingdings" pitchFamily="2" charset="2"/>
              <a:buChar char="§"/>
            </a:pPr>
            <a:r>
              <a:rPr lang="en-US" sz="2000" dirty="0"/>
              <a:t>Highly challenging balance training + progressive strength training</a:t>
            </a:r>
          </a:p>
          <a:p>
            <a:pPr marL="396478" indent="-342900">
              <a:spcBef>
                <a:spcPts val="300"/>
              </a:spcBef>
              <a:buFont typeface="Wingdings" pitchFamily="2" charset="2"/>
              <a:buChar char="§"/>
            </a:pPr>
            <a:r>
              <a:rPr lang="en-US" sz="2000" dirty="0"/>
              <a:t>Frequency 3 x per week for ≥ 2 hours total</a:t>
            </a:r>
          </a:p>
          <a:p>
            <a:pPr marL="396478" indent="-342900">
              <a:spcBef>
                <a:spcPts val="300"/>
              </a:spcBef>
              <a:buFont typeface="Wingdings" pitchFamily="2" charset="2"/>
              <a:buChar char="§"/>
            </a:pPr>
            <a:r>
              <a:rPr lang="en-US" sz="2000" dirty="0"/>
              <a:t>Duration ≥ 6 months</a:t>
            </a:r>
          </a:p>
          <a:p>
            <a:pPr marL="396478" indent="-342900">
              <a:spcBef>
                <a:spcPts val="300"/>
              </a:spcBef>
              <a:buFont typeface="Wingdings" pitchFamily="2" charset="2"/>
              <a:buChar char="§"/>
            </a:pPr>
            <a:r>
              <a:rPr lang="en-US" sz="2000" dirty="0"/>
              <a:t>= Dose ≥ 50 hours</a:t>
            </a:r>
          </a:p>
          <a:p>
            <a:pPr marL="311944" indent="-311944">
              <a:spcBef>
                <a:spcPts val="300"/>
              </a:spcBef>
              <a:buFont typeface="Wingdings" pitchFamily="2" charset="2"/>
              <a:buChar char="Ø"/>
            </a:pPr>
            <a:r>
              <a:rPr lang="en-US" sz="2000" dirty="0"/>
              <a:t>These types of exercise also reduce fear of falling</a:t>
            </a:r>
          </a:p>
          <a:p>
            <a:pPr marL="311944" indent="-311944">
              <a:spcBef>
                <a:spcPts val="300"/>
              </a:spcBef>
              <a:buFont typeface="Wingdings" pitchFamily="2" charset="2"/>
              <a:buChar char="Ø"/>
            </a:pPr>
            <a:r>
              <a:rPr lang="en-US" sz="2000" dirty="0"/>
              <a:t>No evidence to support physical activity (</a:t>
            </a:r>
            <a:r>
              <a:rPr lang="en-US" sz="2000" dirty="0" err="1"/>
              <a:t>eg.</a:t>
            </a:r>
            <a:r>
              <a:rPr lang="en-US" sz="2000" dirty="0"/>
              <a:t> walking, dance) or resistance training alone</a:t>
            </a:r>
          </a:p>
        </p:txBody>
      </p:sp>
      <p:sp>
        <p:nvSpPr>
          <p:cNvPr id="4" name="Footer Placeholder 7">
            <a:extLst>
              <a:ext uri="{FF2B5EF4-FFF2-40B4-BE49-F238E27FC236}">
                <a16:creationId xmlns:a16="http://schemas.microsoft.com/office/drawing/2014/main" id="{9C9BBFC4-1A5E-A84E-B9E0-085BA62F5AA0}"/>
              </a:ext>
            </a:extLst>
          </p:cNvPr>
          <p:cNvSpPr txBox="1">
            <a:spLocks/>
          </p:cNvSpPr>
          <p:nvPr/>
        </p:nvSpPr>
        <p:spPr>
          <a:xfrm>
            <a:off x="0" y="5726907"/>
            <a:ext cx="5704738" cy="273844"/>
          </a:xfrm>
          <a:prstGeom prst="rect">
            <a:avLst/>
          </a:prstGeom>
        </p:spPr>
        <p:txBody>
          <a:bodyPr/>
          <a:lstStyle>
            <a:defPPr>
              <a:defRPr lang="en-US"/>
            </a:defPPr>
            <a:lvl1pPr marL="0" algn="l" defTabSz="914400" rtl="0" eaLnBrk="1" latinLnBrk="0" hangingPunct="1">
              <a:defRPr sz="18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350" dirty="0"/>
              <a:t>© Dawn SKELTON</a:t>
            </a:r>
          </a:p>
        </p:txBody>
      </p:sp>
      <p:pic>
        <p:nvPicPr>
          <p:cNvPr id="5" name="Picture 7" descr="susie.jpg">
            <a:extLst>
              <a:ext uri="{FF2B5EF4-FFF2-40B4-BE49-F238E27FC236}">
                <a16:creationId xmlns:a16="http://schemas.microsoft.com/office/drawing/2014/main" id="{08AE9046-EDA5-B741-B630-02C07D4F95C1}"/>
              </a:ext>
            </a:extLst>
          </p:cNvPr>
          <p:cNvPicPr>
            <a:picLocks noChangeAspect="1"/>
          </p:cNvPicPr>
          <p:nvPr/>
        </p:nvPicPr>
        <p:blipFill>
          <a:blip r:embed="rId2">
            <a:extLst>
              <a:ext uri="{28A0092B-C50C-407E-A947-70E740481C1C}">
                <a14:useLocalDpi xmlns:a14="http://schemas.microsoft.com/office/drawing/2010/main"/>
              </a:ext>
            </a:extLst>
          </a:blip>
          <a:srcRect/>
          <a:stretch>
            <a:fillRect/>
          </a:stretch>
        </p:blipFill>
        <p:spPr bwMode="auto">
          <a:xfrm>
            <a:off x="4529080" y="1920198"/>
            <a:ext cx="4572001" cy="36699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a:extLst>
              <a:ext uri="{FF2B5EF4-FFF2-40B4-BE49-F238E27FC236}">
                <a16:creationId xmlns:a16="http://schemas.microsoft.com/office/drawing/2014/main" id="{A995FAE9-DBF3-5649-A2C6-2CFCDEFE2DDB}"/>
              </a:ext>
            </a:extLst>
          </p:cNvPr>
          <p:cNvSpPr/>
          <p:nvPr/>
        </p:nvSpPr>
        <p:spPr>
          <a:xfrm>
            <a:off x="4393938" y="6109036"/>
            <a:ext cx="4572001" cy="738664"/>
          </a:xfrm>
          <a:prstGeom prst="rect">
            <a:avLst/>
          </a:prstGeom>
        </p:spPr>
        <p:txBody>
          <a:bodyPr wrap="square">
            <a:spAutoFit/>
          </a:bodyPr>
          <a:lstStyle/>
          <a:p>
            <a:pPr algn="r" eaLnBrk="0" hangingPunct="0">
              <a:defRPr/>
            </a:pPr>
            <a:r>
              <a:rPr lang="en-GB" sz="1400" i="1" dirty="0">
                <a:latin typeface="Calibri" panose="020F0502020204030204" pitchFamily="34" charset="0"/>
                <a:cs typeface="Calibri" panose="020F0502020204030204" pitchFamily="34" charset="0"/>
              </a:rPr>
              <a:t>Sherrington et al., JAGS 2008, NSWPHB 2011, BJSM 2016; </a:t>
            </a:r>
          </a:p>
          <a:p>
            <a:pPr algn="r" eaLnBrk="0" hangingPunct="0">
              <a:defRPr/>
            </a:pPr>
            <a:r>
              <a:rPr lang="en-GB" sz="1400" i="1" dirty="0">
                <a:latin typeface="Calibri" panose="020F0502020204030204" pitchFamily="34" charset="0"/>
                <a:cs typeface="Calibri" panose="020F0502020204030204" pitchFamily="34" charset="0"/>
              </a:rPr>
              <a:t>Cochrane Review 2019; Kendrick Cochrane Review </a:t>
            </a:r>
            <a:r>
              <a:rPr lang="en-GB" sz="1400" i="1" dirty="0" err="1">
                <a:latin typeface="Calibri" panose="020F0502020204030204" pitchFamily="34" charset="0"/>
                <a:cs typeface="Calibri" panose="020F0502020204030204" pitchFamily="34" charset="0"/>
              </a:rPr>
              <a:t>FoF</a:t>
            </a:r>
            <a:r>
              <a:rPr lang="en-GB" sz="1400" i="1" dirty="0">
                <a:latin typeface="Calibri" panose="020F0502020204030204" pitchFamily="34" charset="0"/>
                <a:cs typeface="Calibri" panose="020F0502020204030204" pitchFamily="34" charset="0"/>
              </a:rPr>
              <a:t> 2014; World Falls Guidelines, Age Ageing 2022 </a:t>
            </a:r>
          </a:p>
        </p:txBody>
      </p:sp>
    </p:spTree>
    <p:extLst>
      <p:ext uri="{BB962C8B-B14F-4D97-AF65-F5344CB8AC3E}">
        <p14:creationId xmlns:p14="http://schemas.microsoft.com/office/powerpoint/2010/main" val="22562372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D009D6D5-DAC2-4A8B-A17A-E206B9012D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33D8168-BAA7-C62E-DF6A-5F8D3FD30B54}"/>
              </a:ext>
            </a:extLst>
          </p:cNvPr>
          <p:cNvSpPr>
            <a:spLocks noGrp="1"/>
          </p:cNvSpPr>
          <p:nvPr>
            <p:ph type="title"/>
          </p:nvPr>
        </p:nvSpPr>
        <p:spPr>
          <a:xfrm>
            <a:off x="628650" y="365125"/>
            <a:ext cx="3938487" cy="915035"/>
          </a:xfrm>
        </p:spPr>
        <p:txBody>
          <a:bodyPr>
            <a:normAutofit/>
          </a:bodyPr>
          <a:lstStyle/>
          <a:p>
            <a:r>
              <a:rPr lang="en-US" dirty="0"/>
              <a:t>Falls in Scotland</a:t>
            </a:r>
          </a:p>
        </p:txBody>
      </p:sp>
      <p:pic>
        <p:nvPicPr>
          <p:cNvPr id="4" name="Picture 1">
            <a:extLst>
              <a:ext uri="{FF2B5EF4-FFF2-40B4-BE49-F238E27FC236}">
                <a16:creationId xmlns:a16="http://schemas.microsoft.com/office/drawing/2014/main" id="{A96CDDFA-F596-A49E-196A-31E07EA24084}"/>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b="-2"/>
          <a:stretch/>
        </p:blipFill>
        <p:spPr bwMode="auto">
          <a:xfrm>
            <a:off x="4671911" y="10"/>
            <a:ext cx="4472089" cy="685799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Content Placeholder 2">
            <a:extLst>
              <a:ext uri="{FF2B5EF4-FFF2-40B4-BE49-F238E27FC236}">
                <a16:creationId xmlns:a16="http://schemas.microsoft.com/office/drawing/2014/main" id="{65F99C59-06BC-DD39-4A8D-EB4A2609796E}"/>
              </a:ext>
            </a:extLst>
          </p:cNvPr>
          <p:cNvSpPr>
            <a:spLocks noGrp="1"/>
          </p:cNvSpPr>
          <p:nvPr>
            <p:ph idx="1"/>
          </p:nvPr>
        </p:nvSpPr>
        <p:spPr>
          <a:xfrm>
            <a:off x="197536" y="1280160"/>
            <a:ext cx="4472089" cy="4896803"/>
          </a:xfrm>
        </p:spPr>
        <p:txBody>
          <a:bodyPr>
            <a:normAutofit/>
          </a:bodyPr>
          <a:lstStyle/>
          <a:p>
            <a:r>
              <a:rPr lang="en-GB" altLang="en-US" sz="2400" dirty="0">
                <a:ea typeface="ＭＳ Ｐゴシック" panose="020B0600070205080204" pitchFamily="34" charset="-128"/>
              </a:rPr>
              <a:t>868,512 people aged &gt;65</a:t>
            </a:r>
          </a:p>
          <a:p>
            <a:r>
              <a:rPr lang="en-GB" altLang="en-US" sz="2400" dirty="0">
                <a:ea typeface="ＭＳ Ｐゴシック" panose="020B0600070205080204" pitchFamily="34" charset="-128"/>
              </a:rPr>
              <a:t>294,194 are fallers</a:t>
            </a:r>
          </a:p>
          <a:p>
            <a:r>
              <a:rPr lang="en-GB" altLang="en-US" sz="2400" dirty="0">
                <a:ea typeface="ＭＳ Ｐゴシック" panose="020B0600070205080204" pitchFamily="34" charset="-128"/>
              </a:rPr>
              <a:t>16,549 admissions to hospital</a:t>
            </a:r>
          </a:p>
          <a:p>
            <a:r>
              <a:rPr lang="en-GB" altLang="en-US" sz="2400" dirty="0">
                <a:ea typeface="ＭＳ Ｐゴシック" panose="020B0600070205080204" pitchFamily="34" charset="-128"/>
              </a:rPr>
              <a:t>30% have a hip fracture</a:t>
            </a:r>
          </a:p>
          <a:p>
            <a:r>
              <a:rPr lang="en-GB" altLang="en-US" sz="2400" dirty="0">
                <a:ea typeface="ＭＳ Ｐゴシック" panose="020B0600070205080204" pitchFamily="34" charset="-128"/>
              </a:rPr>
              <a:t>Average length of stay</a:t>
            </a:r>
          </a:p>
          <a:p>
            <a:pPr lvl="1"/>
            <a:r>
              <a:rPr lang="en-GB" altLang="en-US" sz="2000" dirty="0">
                <a:ea typeface="ＭＳ Ｐゴシック" panose="020B0600070205080204" pitchFamily="34" charset="-128"/>
                <a:cs typeface="Times New Roman" panose="02020603050405020304" pitchFamily="18" charset="0"/>
              </a:rPr>
              <a:t>Faller – 19 days</a:t>
            </a:r>
          </a:p>
          <a:p>
            <a:pPr lvl="1"/>
            <a:r>
              <a:rPr lang="en-GB" altLang="en-US" sz="2000" dirty="0">
                <a:ea typeface="ＭＳ Ｐゴシック" panose="020B0600070205080204" pitchFamily="34" charset="-128"/>
                <a:cs typeface="Times New Roman" panose="02020603050405020304" pitchFamily="18" charset="0"/>
              </a:rPr>
              <a:t>Fracture – 29 days</a:t>
            </a:r>
          </a:p>
          <a:p>
            <a:r>
              <a:rPr lang="en-GB" altLang="en-US" sz="2400" dirty="0">
                <a:ea typeface="ＭＳ Ｐゴシック" panose="020B0600070205080204" pitchFamily="34" charset="-128"/>
              </a:rPr>
              <a:t>39% not discharged to their own home</a:t>
            </a:r>
            <a:endParaRPr lang="en-GB" altLang="en-US" sz="2800" dirty="0">
              <a:ea typeface="ＭＳ Ｐゴシック" panose="020B0600070205080204" pitchFamily="34" charset="-128"/>
            </a:endParaRPr>
          </a:p>
          <a:p>
            <a:endParaRPr lang="en-GB" altLang="en-US" sz="2400" dirty="0">
              <a:ea typeface="ＭＳ Ｐゴシック" panose="020B0600070205080204" pitchFamily="34" charset="-128"/>
            </a:endParaRPr>
          </a:p>
        </p:txBody>
      </p:sp>
      <p:sp>
        <p:nvSpPr>
          <p:cNvPr id="6" name="TextBox 5">
            <a:extLst>
              <a:ext uri="{FF2B5EF4-FFF2-40B4-BE49-F238E27FC236}">
                <a16:creationId xmlns:a16="http://schemas.microsoft.com/office/drawing/2014/main" id="{86DE7AE9-6749-12B9-4829-84C9B8350ADD}"/>
              </a:ext>
            </a:extLst>
          </p:cNvPr>
          <p:cNvSpPr txBox="1"/>
          <p:nvPr/>
        </p:nvSpPr>
        <p:spPr>
          <a:xfrm>
            <a:off x="313509" y="6413863"/>
            <a:ext cx="3396342" cy="338554"/>
          </a:xfrm>
          <a:prstGeom prst="rect">
            <a:avLst/>
          </a:prstGeom>
          <a:noFill/>
        </p:spPr>
        <p:txBody>
          <a:bodyPr wrap="square" rtlCol="0">
            <a:spAutoFit/>
          </a:bodyPr>
          <a:lstStyle/>
          <a:p>
            <a:r>
              <a:rPr lang="en-US" sz="1600" i="1" dirty="0"/>
              <a:t>Craig et al. Scott Med J. 2013</a:t>
            </a:r>
          </a:p>
        </p:txBody>
      </p:sp>
    </p:spTree>
    <p:extLst>
      <p:ext uri="{BB962C8B-B14F-4D97-AF65-F5344CB8AC3E}">
        <p14:creationId xmlns:p14="http://schemas.microsoft.com/office/powerpoint/2010/main" val="270964079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84C322-9FE4-EC48-AB72-D5F2A98EA275}"/>
              </a:ext>
            </a:extLst>
          </p:cNvPr>
          <p:cNvSpPr>
            <a:spLocks noGrp="1"/>
          </p:cNvSpPr>
          <p:nvPr>
            <p:ph type="title"/>
          </p:nvPr>
        </p:nvSpPr>
        <p:spPr>
          <a:xfrm>
            <a:off x="146957" y="351565"/>
            <a:ext cx="4425043" cy="994172"/>
          </a:xfrm>
        </p:spPr>
        <p:txBody>
          <a:bodyPr>
            <a:normAutofit fontScale="90000"/>
          </a:bodyPr>
          <a:lstStyle/>
          <a:p>
            <a:r>
              <a:rPr lang="en-US" dirty="0"/>
              <a:t>BUT</a:t>
            </a:r>
            <a:r>
              <a:rPr lang="en-US" sz="2700" dirty="0">
                <a:latin typeface="+mn-lt"/>
                <a:ea typeface="+mn-ea"/>
                <a:cs typeface="+mn-cs"/>
              </a:rPr>
              <a:t> </a:t>
            </a:r>
            <a:r>
              <a:rPr lang="en-US" dirty="0"/>
              <a:t>- Not all physical activity is the same…</a:t>
            </a:r>
          </a:p>
        </p:txBody>
      </p:sp>
      <p:sp>
        <p:nvSpPr>
          <p:cNvPr id="3" name="Content Placeholder 2">
            <a:extLst>
              <a:ext uri="{FF2B5EF4-FFF2-40B4-BE49-F238E27FC236}">
                <a16:creationId xmlns:a16="http://schemas.microsoft.com/office/drawing/2014/main" id="{ABC69BC5-EDD7-A04B-8BEC-5EAC7AB34A8C}"/>
              </a:ext>
            </a:extLst>
          </p:cNvPr>
          <p:cNvSpPr>
            <a:spLocks noGrp="1"/>
          </p:cNvSpPr>
          <p:nvPr>
            <p:ph idx="1"/>
          </p:nvPr>
        </p:nvSpPr>
        <p:spPr>
          <a:xfrm>
            <a:off x="146958" y="2206281"/>
            <a:ext cx="4563311" cy="3151188"/>
          </a:xfrm>
        </p:spPr>
        <p:txBody>
          <a:bodyPr>
            <a:normAutofit fontScale="77500" lnSpcReduction="20000"/>
          </a:bodyPr>
          <a:lstStyle/>
          <a:p>
            <a:r>
              <a:rPr lang="en-US" dirty="0">
                <a:cs typeface="Corbel"/>
              </a:rPr>
              <a:t>Not all PA improves strength or balance</a:t>
            </a:r>
          </a:p>
          <a:p>
            <a:r>
              <a:rPr lang="en-US" dirty="0">
                <a:cs typeface="Corbel"/>
              </a:rPr>
              <a:t>Not all PA that DOES improve strength and balance REDUCES falls</a:t>
            </a:r>
          </a:p>
          <a:p>
            <a:endParaRPr lang="en-US" sz="1050" dirty="0">
              <a:cs typeface="Corbel"/>
            </a:endParaRPr>
          </a:p>
          <a:p>
            <a:r>
              <a:rPr lang="en-US" dirty="0">
                <a:cs typeface="Corbel"/>
              </a:rPr>
              <a:t>Some PA increases risk of falls in frailer older people</a:t>
            </a:r>
          </a:p>
          <a:p>
            <a:pPr lvl="1"/>
            <a:r>
              <a:rPr lang="en-US" dirty="0">
                <a:cs typeface="Corbel"/>
              </a:rPr>
              <a:t>Brisk walking</a:t>
            </a:r>
          </a:p>
          <a:p>
            <a:pPr lvl="1"/>
            <a:r>
              <a:rPr lang="en-US" dirty="0">
                <a:cs typeface="Corbel"/>
              </a:rPr>
              <a:t>Cycling</a:t>
            </a:r>
          </a:p>
          <a:p>
            <a:pPr lvl="1"/>
            <a:r>
              <a:rPr lang="en-US" dirty="0">
                <a:cs typeface="Corbel"/>
              </a:rPr>
              <a:t>Sporting activities</a:t>
            </a:r>
          </a:p>
          <a:p>
            <a:endParaRPr lang="en-US" dirty="0"/>
          </a:p>
        </p:txBody>
      </p:sp>
      <p:pic>
        <p:nvPicPr>
          <p:cNvPr id="7" name="Picture 6">
            <a:extLst>
              <a:ext uri="{FF2B5EF4-FFF2-40B4-BE49-F238E27FC236}">
                <a16:creationId xmlns:a16="http://schemas.microsoft.com/office/drawing/2014/main" id="{F32E5083-D3D9-9E4E-A245-86A0337F24AF}"/>
              </a:ext>
            </a:extLst>
          </p:cNvPr>
          <p:cNvPicPr>
            <a:picLocks noChangeAspect="1"/>
          </p:cNvPicPr>
          <p:nvPr/>
        </p:nvPicPr>
        <p:blipFill>
          <a:blip r:embed="rId2"/>
          <a:stretch>
            <a:fillRect/>
          </a:stretch>
        </p:blipFill>
        <p:spPr>
          <a:xfrm>
            <a:off x="4572000" y="794781"/>
            <a:ext cx="4625305" cy="5205970"/>
          </a:xfrm>
          <a:prstGeom prst="rect">
            <a:avLst/>
          </a:prstGeom>
        </p:spPr>
      </p:pic>
      <p:sp>
        <p:nvSpPr>
          <p:cNvPr id="9" name="Rectangle 8">
            <a:extLst>
              <a:ext uri="{FF2B5EF4-FFF2-40B4-BE49-F238E27FC236}">
                <a16:creationId xmlns:a16="http://schemas.microsoft.com/office/drawing/2014/main" id="{B223694B-F2A8-EE4A-B4DC-2C3A8A58CB9C}"/>
              </a:ext>
            </a:extLst>
          </p:cNvPr>
          <p:cNvSpPr/>
          <p:nvPr/>
        </p:nvSpPr>
        <p:spPr>
          <a:xfrm>
            <a:off x="1" y="6218013"/>
            <a:ext cx="5342708" cy="584775"/>
          </a:xfrm>
          <a:prstGeom prst="rect">
            <a:avLst/>
          </a:prstGeom>
          <a:noFill/>
        </p:spPr>
        <p:txBody>
          <a:bodyPr wrap="square" rtlCol="0">
            <a:spAutoFit/>
          </a:bodyPr>
          <a:lstStyle/>
          <a:p>
            <a:pPr algn="r"/>
            <a:r>
              <a:rPr lang="en-US" sz="1600" i="1" dirty="0">
                <a:latin typeface="Calibri" panose="020F0502020204030204" pitchFamily="34" charset="0"/>
                <a:ea typeface="MS PGothic" panose="020B0600070205080204" pitchFamily="34" charset="-128"/>
              </a:rPr>
              <a:t>UK Chief Medical Officers' Physical Activity Guidelines 2019</a:t>
            </a:r>
          </a:p>
          <a:p>
            <a:pPr algn="r"/>
            <a:r>
              <a:rPr lang="en-US" sz="1600" i="1" dirty="0">
                <a:latin typeface="Calibri" panose="020F0502020204030204" pitchFamily="34" charset="0"/>
                <a:ea typeface="MS PGothic" panose="020B0600070205080204" pitchFamily="34" charset="-128"/>
              </a:rPr>
              <a:t>Skelton &amp; </a:t>
            </a:r>
            <a:r>
              <a:rPr lang="en-US" sz="1600" i="1" dirty="0" err="1">
                <a:latin typeface="Calibri" panose="020F0502020204030204" pitchFamily="34" charset="0"/>
                <a:ea typeface="MS PGothic" panose="020B0600070205080204" pitchFamily="34" charset="-128"/>
              </a:rPr>
              <a:t>Mavroeidi</a:t>
            </a:r>
            <a:r>
              <a:rPr lang="en-US" sz="1600" i="1" dirty="0">
                <a:latin typeface="Calibri" panose="020F0502020204030204" pitchFamily="34" charset="0"/>
                <a:ea typeface="MS PGothic" panose="020B0600070205080204" pitchFamily="34" charset="-128"/>
              </a:rPr>
              <a:t>, JFSF 2019 </a:t>
            </a:r>
          </a:p>
        </p:txBody>
      </p:sp>
    </p:spTree>
    <p:extLst>
      <p:ext uri="{BB962C8B-B14F-4D97-AF65-F5344CB8AC3E}">
        <p14:creationId xmlns:p14="http://schemas.microsoft.com/office/powerpoint/2010/main" val="59584439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2535" name="Rectangle 22534">
            <a:extLst>
              <a:ext uri="{FF2B5EF4-FFF2-40B4-BE49-F238E27FC236}">
                <a16:creationId xmlns:a16="http://schemas.microsoft.com/office/drawing/2014/main" id="{FF9B822F-893E-44C8-963C-64F50ACECB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solidFill>
            <a:schemeClr val="bg1"/>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537" name="Rectangle 22536">
            <a:extLst>
              <a:ext uri="{FF2B5EF4-FFF2-40B4-BE49-F238E27FC236}">
                <a16:creationId xmlns:a16="http://schemas.microsoft.com/office/drawing/2014/main" id="{EBF87945-A001-489F-9D9B-7D9435F0B9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1479" y="347471"/>
            <a:ext cx="8325612" cy="1801368"/>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7489ECF-5ABB-C56C-8BED-923F5DAC3E52}"/>
              </a:ext>
            </a:extLst>
          </p:cNvPr>
          <p:cNvSpPr>
            <a:spLocks noGrp="1"/>
          </p:cNvSpPr>
          <p:nvPr>
            <p:ph type="title"/>
          </p:nvPr>
        </p:nvSpPr>
        <p:spPr>
          <a:xfrm>
            <a:off x="628650" y="585216"/>
            <a:ext cx="7886700" cy="1325563"/>
          </a:xfrm>
        </p:spPr>
        <p:txBody>
          <a:bodyPr>
            <a:normAutofit/>
          </a:bodyPr>
          <a:lstStyle/>
          <a:p>
            <a:r>
              <a:rPr lang="en-US" dirty="0">
                <a:solidFill>
                  <a:schemeClr val="bg1"/>
                </a:solidFill>
              </a:rPr>
              <a:t>Can we prevent falls in people with visual impairment?</a:t>
            </a:r>
          </a:p>
        </p:txBody>
      </p:sp>
      <p:pic>
        <p:nvPicPr>
          <p:cNvPr id="22530" name="Picture 2" descr="Image result for vision and falls images">
            <a:extLst>
              <a:ext uri="{FF2B5EF4-FFF2-40B4-BE49-F238E27FC236}">
                <a16:creationId xmlns:a16="http://schemas.microsoft.com/office/drawing/2014/main" id="{19BF138C-95CB-605F-DC30-40A0F078E8F0}"/>
              </a:ext>
            </a:extLst>
          </p:cNvPr>
          <p:cNvPicPr>
            <a:picLocks noChangeAspect="1" noChangeArrowheads="1"/>
          </p:cNvPicPr>
          <p:nvPr/>
        </p:nvPicPr>
        <p:blipFill rotWithShape="1">
          <a:blip r:embed="rId2" cstate="screen">
            <a:extLst>
              <a:ext uri="{28A0092B-C50C-407E-A947-70E740481C1C}">
                <a14:useLocalDpi xmlns:a14="http://schemas.microsoft.com/office/drawing/2010/main"/>
              </a:ext>
            </a:extLst>
          </a:blip>
          <a:srcRect r="-1" b="-1"/>
          <a:stretch/>
        </p:blipFill>
        <p:spPr bwMode="auto">
          <a:xfrm>
            <a:off x="630936" y="2516777"/>
            <a:ext cx="4677156" cy="3660185"/>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a:extLst>
              <a:ext uri="{FF2B5EF4-FFF2-40B4-BE49-F238E27FC236}">
                <a16:creationId xmlns:a16="http://schemas.microsoft.com/office/drawing/2014/main" id="{9B38B4A3-8AC3-A2E1-8385-EFDD7453EA97}"/>
              </a:ext>
            </a:extLst>
          </p:cNvPr>
          <p:cNvSpPr>
            <a:spLocks noGrp="1"/>
          </p:cNvSpPr>
          <p:nvPr>
            <p:ph idx="1"/>
          </p:nvPr>
        </p:nvSpPr>
        <p:spPr>
          <a:xfrm>
            <a:off x="5660135" y="2516777"/>
            <a:ext cx="3261795" cy="3660185"/>
          </a:xfrm>
        </p:spPr>
        <p:txBody>
          <a:bodyPr anchor="ctr">
            <a:noAutofit/>
          </a:bodyPr>
          <a:lstStyle/>
          <a:p>
            <a:pPr eaLnBrk="1" hangingPunct="1">
              <a:lnSpc>
                <a:spcPct val="100000"/>
              </a:lnSpc>
              <a:spcBef>
                <a:spcPts val="0"/>
              </a:spcBef>
            </a:pPr>
            <a:r>
              <a:rPr lang="en-GB" altLang="en-US" sz="2000" dirty="0">
                <a:ea typeface="ＭＳ Ｐゴシック" panose="020B0600070205080204" pitchFamily="34" charset="-128"/>
              </a:rPr>
              <a:t>Visual impairment increases with age, especially for women</a:t>
            </a:r>
            <a:r>
              <a:rPr lang="en-GB" altLang="en-US" sz="2000" baseline="30000" dirty="0">
                <a:ea typeface="ＭＳ Ｐゴシック" panose="020B0600070205080204" pitchFamily="34" charset="-128"/>
              </a:rPr>
              <a:t>1</a:t>
            </a:r>
            <a:endParaRPr lang="en-GB" altLang="en-US" sz="2000" dirty="0">
              <a:ea typeface="ＭＳ Ｐゴシック" panose="020B0600070205080204" pitchFamily="34" charset="-128"/>
            </a:endParaRPr>
          </a:p>
          <a:p>
            <a:pPr eaLnBrk="1" hangingPunct="1">
              <a:lnSpc>
                <a:spcPct val="100000"/>
              </a:lnSpc>
              <a:spcBef>
                <a:spcPts val="0"/>
              </a:spcBef>
            </a:pPr>
            <a:r>
              <a:rPr lang="en-GB" altLang="en-US" sz="2000" dirty="0">
                <a:ea typeface="ＭＳ Ｐゴシック" panose="020B0600070205080204" pitchFamily="34" charset="-128"/>
              </a:rPr>
              <a:t>Age Related Macular Degeneration (ARMD) 53%, Cataract 36%, Glaucoma 12%</a:t>
            </a:r>
            <a:r>
              <a:rPr lang="en-GB" altLang="en-US" sz="2000" baseline="30000" dirty="0">
                <a:ea typeface="ＭＳ Ｐゴシック" panose="020B0600070205080204" pitchFamily="34" charset="-128"/>
              </a:rPr>
              <a:t>2</a:t>
            </a:r>
            <a:r>
              <a:rPr lang="en-GB" altLang="en-US" sz="2000" dirty="0">
                <a:ea typeface="ＭＳ Ｐゴシック" panose="020B0600070205080204" pitchFamily="34" charset="-128"/>
              </a:rPr>
              <a:t> </a:t>
            </a:r>
          </a:p>
          <a:p>
            <a:pPr eaLnBrk="1" hangingPunct="1">
              <a:lnSpc>
                <a:spcPct val="100000"/>
              </a:lnSpc>
              <a:spcBef>
                <a:spcPts val="0"/>
              </a:spcBef>
            </a:pPr>
            <a:r>
              <a:rPr lang="en-GB" altLang="en-US" sz="2000" dirty="0">
                <a:ea typeface="ＭＳ Ｐゴシック" panose="020B0600070205080204" pitchFamily="34" charset="-128"/>
              </a:rPr>
              <a:t>88% people with cataract and ARMD were not in touch with any hospital eye services</a:t>
            </a:r>
            <a:r>
              <a:rPr lang="en-GB" altLang="en-US" sz="2000" baseline="30000" dirty="0">
                <a:ea typeface="ＭＳ Ｐゴシック" panose="020B0600070205080204" pitchFamily="34" charset="-128"/>
              </a:rPr>
              <a:t>2</a:t>
            </a:r>
            <a:endParaRPr lang="en-GB" altLang="en-US" sz="2000" dirty="0">
              <a:ea typeface="ＭＳ Ｐゴシック" panose="020B0600070205080204" pitchFamily="34" charset="-128"/>
            </a:endParaRPr>
          </a:p>
          <a:p>
            <a:pPr>
              <a:lnSpc>
                <a:spcPct val="100000"/>
              </a:lnSpc>
              <a:spcBef>
                <a:spcPts val="0"/>
              </a:spcBef>
            </a:pPr>
            <a:endParaRPr lang="en-US" sz="2000" dirty="0"/>
          </a:p>
        </p:txBody>
      </p:sp>
      <p:sp>
        <p:nvSpPr>
          <p:cNvPr id="4" name="TextBox 3">
            <a:extLst>
              <a:ext uri="{FF2B5EF4-FFF2-40B4-BE49-F238E27FC236}">
                <a16:creationId xmlns:a16="http://schemas.microsoft.com/office/drawing/2014/main" id="{5B05D791-2521-0160-F740-AA45792CE37D}"/>
              </a:ext>
            </a:extLst>
          </p:cNvPr>
          <p:cNvSpPr txBox="1"/>
          <p:nvPr/>
        </p:nvSpPr>
        <p:spPr>
          <a:xfrm>
            <a:off x="542109" y="6273225"/>
            <a:ext cx="4669972" cy="584775"/>
          </a:xfrm>
          <a:prstGeom prst="rect">
            <a:avLst/>
          </a:prstGeom>
          <a:noFill/>
        </p:spPr>
        <p:txBody>
          <a:bodyPr wrap="square" rtlCol="0">
            <a:spAutoFit/>
          </a:bodyPr>
          <a:lstStyle/>
          <a:p>
            <a:r>
              <a:rPr lang="en-GB" altLang="en-US" sz="1600" i="1" dirty="0">
                <a:ea typeface="ＭＳ Ｐゴシック" panose="020B0600070205080204" pitchFamily="34" charset="-128"/>
              </a:rPr>
              <a:t>Evans et al, MRC trial, BJO 2002 </a:t>
            </a:r>
            <a:r>
              <a:rPr lang="en-GB" altLang="en-US" sz="1600" i="1" baseline="30000" dirty="0">
                <a:ea typeface="ＭＳ Ｐゴシック" panose="020B0600070205080204" pitchFamily="34" charset="-128"/>
              </a:rPr>
              <a:t>1</a:t>
            </a:r>
            <a:r>
              <a:rPr lang="en-GB" altLang="en-US" sz="1600" i="1" dirty="0">
                <a:ea typeface="ＭＳ Ｐゴシック" panose="020B0600070205080204" pitchFamily="34" charset="-128"/>
              </a:rPr>
              <a:t>and BJO 2004</a:t>
            </a:r>
            <a:r>
              <a:rPr lang="en-GB" altLang="en-US" sz="1600" i="1" baseline="30000" dirty="0">
                <a:ea typeface="ＭＳ Ｐゴシック" panose="020B0600070205080204" pitchFamily="34" charset="-128"/>
              </a:rPr>
              <a:t>2 </a:t>
            </a:r>
            <a:endParaRPr lang="en-GB" altLang="en-US" sz="1600" i="1" dirty="0">
              <a:ea typeface="ＭＳ Ｐゴシック" panose="020B0600070205080204" pitchFamily="34" charset="-128"/>
            </a:endParaRPr>
          </a:p>
          <a:p>
            <a:endParaRPr lang="en-US" sz="1600" i="1" dirty="0"/>
          </a:p>
        </p:txBody>
      </p:sp>
    </p:spTree>
    <p:extLst>
      <p:ext uri="{BB962C8B-B14F-4D97-AF65-F5344CB8AC3E}">
        <p14:creationId xmlns:p14="http://schemas.microsoft.com/office/powerpoint/2010/main" val="195129119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C65C50-EAD1-B5F1-C935-AB610BACB906}"/>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74ADDE15-65E5-1716-4778-020A1241FB9A}"/>
              </a:ext>
            </a:extLst>
          </p:cNvPr>
          <p:cNvSpPr>
            <a:spLocks noGrp="1"/>
          </p:cNvSpPr>
          <p:nvPr>
            <p:ph idx="1"/>
          </p:nvPr>
        </p:nvSpPr>
        <p:spPr/>
        <p:txBody>
          <a:bodyPr/>
          <a:lstStyle/>
          <a:p>
            <a:endParaRPr lang="en-US"/>
          </a:p>
        </p:txBody>
      </p:sp>
      <p:pic>
        <p:nvPicPr>
          <p:cNvPr id="4" name="Picture 3">
            <a:extLst>
              <a:ext uri="{FF2B5EF4-FFF2-40B4-BE49-F238E27FC236}">
                <a16:creationId xmlns:a16="http://schemas.microsoft.com/office/drawing/2014/main" id="{F5FCA2BD-82B9-77BE-8B5F-34FD7ACF2358}"/>
              </a:ext>
            </a:extLst>
          </p:cNvPr>
          <p:cNvPicPr>
            <a:picLocks noChangeAspect="1"/>
          </p:cNvPicPr>
          <p:nvPr/>
        </p:nvPicPr>
        <p:blipFill>
          <a:blip r:embed="rId2"/>
          <a:stretch>
            <a:fillRect/>
          </a:stretch>
        </p:blipFill>
        <p:spPr>
          <a:xfrm>
            <a:off x="0" y="19810"/>
            <a:ext cx="9206080" cy="6812064"/>
          </a:xfrm>
          <a:prstGeom prst="rect">
            <a:avLst/>
          </a:prstGeom>
        </p:spPr>
      </p:pic>
    </p:spTree>
    <p:extLst>
      <p:ext uri="{BB962C8B-B14F-4D97-AF65-F5344CB8AC3E}">
        <p14:creationId xmlns:p14="http://schemas.microsoft.com/office/powerpoint/2010/main" val="173094222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9" name="Rectangle 3078">
            <a:extLst>
              <a:ext uri="{FF2B5EF4-FFF2-40B4-BE49-F238E27FC236}">
                <a16:creationId xmlns:a16="http://schemas.microsoft.com/office/drawing/2014/main" id="{FF9B822F-893E-44C8-963C-64F50ACECB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solidFill>
            <a:schemeClr val="bg1"/>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81" name="Rectangle 3080">
            <a:extLst>
              <a:ext uri="{FF2B5EF4-FFF2-40B4-BE49-F238E27FC236}">
                <a16:creationId xmlns:a16="http://schemas.microsoft.com/office/drawing/2014/main" id="{EBF87945-A001-489F-9D9B-7D9435F0B9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1479" y="347471"/>
            <a:ext cx="8325612" cy="1801368"/>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E85EC22-BBE4-6A82-0D41-74735AC71C85}"/>
              </a:ext>
            </a:extLst>
          </p:cNvPr>
          <p:cNvSpPr>
            <a:spLocks noGrp="1"/>
          </p:cNvSpPr>
          <p:nvPr>
            <p:ph type="title"/>
          </p:nvPr>
        </p:nvSpPr>
        <p:spPr>
          <a:xfrm>
            <a:off x="628650" y="585216"/>
            <a:ext cx="7886700" cy="1325563"/>
          </a:xfrm>
        </p:spPr>
        <p:txBody>
          <a:bodyPr>
            <a:normAutofit/>
          </a:bodyPr>
          <a:lstStyle/>
          <a:p>
            <a:r>
              <a:rPr lang="en-US" dirty="0">
                <a:solidFill>
                  <a:schemeClr val="bg1"/>
                </a:solidFill>
              </a:rPr>
              <a:t>Take action - Guidelines </a:t>
            </a:r>
          </a:p>
        </p:txBody>
      </p:sp>
      <p:pic>
        <p:nvPicPr>
          <p:cNvPr id="3074" name="Picture 2" descr="Learning to Live with One Eye | Duke Health">
            <a:extLst>
              <a:ext uri="{FF2B5EF4-FFF2-40B4-BE49-F238E27FC236}">
                <a16:creationId xmlns:a16="http://schemas.microsoft.com/office/drawing/2014/main" id="{7F5DED7E-B2A2-C63B-A352-1A67D7D1407C}"/>
              </a:ext>
            </a:extLst>
          </p:cNvPr>
          <p:cNvPicPr>
            <a:picLocks noChangeAspect="1" noChangeArrowheads="1"/>
          </p:cNvPicPr>
          <p:nvPr/>
        </p:nvPicPr>
        <p:blipFill rotWithShape="1">
          <a:blip r:embed="rId2" cstate="screen">
            <a:extLst>
              <a:ext uri="{28A0092B-C50C-407E-A947-70E740481C1C}">
                <a14:useLocalDpi xmlns:a14="http://schemas.microsoft.com/office/drawing/2010/main"/>
              </a:ext>
            </a:extLst>
          </a:blip>
          <a:srcRect b="-2"/>
          <a:stretch/>
        </p:blipFill>
        <p:spPr bwMode="auto">
          <a:xfrm>
            <a:off x="406910" y="2516777"/>
            <a:ext cx="3028621" cy="3660185"/>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a:extLst>
              <a:ext uri="{FF2B5EF4-FFF2-40B4-BE49-F238E27FC236}">
                <a16:creationId xmlns:a16="http://schemas.microsoft.com/office/drawing/2014/main" id="{1468CF3A-A95C-7FD3-43AC-68F3BC22A3A7}"/>
              </a:ext>
            </a:extLst>
          </p:cNvPr>
          <p:cNvSpPr>
            <a:spLocks noGrp="1"/>
          </p:cNvSpPr>
          <p:nvPr>
            <p:ph idx="1"/>
          </p:nvPr>
        </p:nvSpPr>
        <p:spPr>
          <a:xfrm>
            <a:off x="3717363" y="2183794"/>
            <a:ext cx="5144805" cy="4468803"/>
          </a:xfrm>
        </p:spPr>
        <p:txBody>
          <a:bodyPr anchor="ctr">
            <a:normAutofit/>
          </a:bodyPr>
          <a:lstStyle/>
          <a:p>
            <a:r>
              <a:rPr lang="en-US" dirty="0"/>
              <a:t>What do guidelines say?</a:t>
            </a:r>
          </a:p>
          <a:p>
            <a:pPr lvl="1"/>
            <a:r>
              <a:rPr lang="en-US" dirty="0"/>
              <a:t>NICE Falls Guidelines 2013</a:t>
            </a:r>
          </a:p>
          <a:p>
            <a:pPr lvl="2"/>
            <a:r>
              <a:rPr lang="en-US" dirty="0"/>
              <a:t>Ensure that a multifactorial assessment includes vision impairment </a:t>
            </a:r>
          </a:p>
          <a:p>
            <a:pPr lvl="2"/>
            <a:r>
              <a:rPr lang="en-US" dirty="0"/>
              <a:t>Vision assessment and referral (as an intervention)</a:t>
            </a:r>
          </a:p>
          <a:p>
            <a:pPr lvl="2"/>
            <a:r>
              <a:rPr lang="en-US" dirty="0"/>
              <a:t>NO EVIDENCE FOR VISION CORRECTION ON ITS OWN</a:t>
            </a:r>
          </a:p>
          <a:p>
            <a:r>
              <a:rPr lang="en-US" sz="2200" dirty="0"/>
              <a:t>Scoping study of UK falls clinics found that only 55% assessed vision</a:t>
            </a:r>
          </a:p>
        </p:txBody>
      </p:sp>
      <p:sp>
        <p:nvSpPr>
          <p:cNvPr id="4" name="TextBox 3">
            <a:extLst>
              <a:ext uri="{FF2B5EF4-FFF2-40B4-BE49-F238E27FC236}">
                <a16:creationId xmlns:a16="http://schemas.microsoft.com/office/drawing/2014/main" id="{D68468B3-9D41-8A9C-B1E6-CD59B49CF8FF}"/>
              </a:ext>
            </a:extLst>
          </p:cNvPr>
          <p:cNvSpPr txBox="1"/>
          <p:nvPr/>
        </p:nvSpPr>
        <p:spPr>
          <a:xfrm>
            <a:off x="3902204" y="6367647"/>
            <a:ext cx="2427730" cy="338554"/>
          </a:xfrm>
          <a:prstGeom prst="rect">
            <a:avLst/>
          </a:prstGeom>
          <a:noFill/>
        </p:spPr>
        <p:txBody>
          <a:bodyPr wrap="square" rtlCol="0">
            <a:spAutoFit/>
          </a:bodyPr>
          <a:lstStyle/>
          <a:p>
            <a:r>
              <a:rPr lang="en-GB" altLang="en-US" sz="1600" i="1" dirty="0">
                <a:solidFill>
                  <a:schemeClr val="tx1"/>
                </a:solidFill>
              </a:rPr>
              <a:t>Lamb et al. 2007</a:t>
            </a:r>
            <a:endParaRPr lang="en-GB" altLang="en-US" sz="2000" i="1" dirty="0">
              <a:solidFill>
                <a:schemeClr val="tx1"/>
              </a:solidFill>
            </a:endParaRPr>
          </a:p>
        </p:txBody>
      </p:sp>
    </p:spTree>
    <p:extLst>
      <p:ext uri="{BB962C8B-B14F-4D97-AF65-F5344CB8AC3E}">
        <p14:creationId xmlns:p14="http://schemas.microsoft.com/office/powerpoint/2010/main" val="259524197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BD7572-8FEC-54E9-F0C9-04E3CC79C5CE}"/>
              </a:ext>
            </a:extLst>
          </p:cNvPr>
          <p:cNvSpPr>
            <a:spLocks noGrp="1"/>
          </p:cNvSpPr>
          <p:nvPr>
            <p:ph type="title"/>
          </p:nvPr>
        </p:nvSpPr>
        <p:spPr>
          <a:xfrm>
            <a:off x="4716868" y="803325"/>
            <a:ext cx="3944780" cy="1325563"/>
          </a:xfrm>
        </p:spPr>
        <p:txBody>
          <a:bodyPr>
            <a:normAutofit/>
          </a:bodyPr>
          <a:lstStyle/>
          <a:p>
            <a:r>
              <a:rPr lang="en-US" dirty="0"/>
              <a:t>In a Falls Clinic</a:t>
            </a:r>
          </a:p>
        </p:txBody>
      </p:sp>
      <p:sp>
        <p:nvSpPr>
          <p:cNvPr id="34823" name="Freeform: Shape 34822">
            <a:extLst>
              <a:ext uri="{FF2B5EF4-FFF2-40B4-BE49-F238E27FC236}">
                <a16:creationId xmlns:a16="http://schemas.microsoft.com/office/drawing/2014/main" id="{357DD0D3-F869-46D0-944C-6EC60E19E35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02612" cy="5254922"/>
          </a:xfrm>
          <a:custGeom>
            <a:avLst/>
            <a:gdLst>
              <a:gd name="connsiteX0" fmla="*/ 0 w 6136816"/>
              <a:gd name="connsiteY0" fmla="*/ 0 h 5254922"/>
              <a:gd name="connsiteX1" fmla="*/ 6136816 w 6136816"/>
              <a:gd name="connsiteY1" fmla="*/ 0 h 5254922"/>
              <a:gd name="connsiteX2" fmla="*/ 6134892 w 6136816"/>
              <a:gd name="connsiteY2" fmla="*/ 111520 h 5254922"/>
              <a:gd name="connsiteX3" fmla="*/ 6066513 w 6136816"/>
              <a:gd name="connsiteY3" fmla="*/ 752995 h 5254922"/>
              <a:gd name="connsiteX4" fmla="*/ 140712 w 6136816"/>
              <a:gd name="connsiteY4" fmla="*/ 5219363 h 5254922"/>
              <a:gd name="connsiteX5" fmla="*/ 0 w 6136816"/>
              <a:gd name="connsiteY5" fmla="*/ 5199534 h 52549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136816" h="5254922">
                <a:moveTo>
                  <a:pt x="0" y="0"/>
                </a:moveTo>
                <a:lnTo>
                  <a:pt x="6136816" y="0"/>
                </a:lnTo>
                <a:lnTo>
                  <a:pt x="6134892" y="111520"/>
                </a:lnTo>
                <a:cubicBezTo>
                  <a:pt x="6124961" y="323936"/>
                  <a:pt x="6102367" y="538040"/>
                  <a:pt x="6066513" y="752995"/>
                </a:cubicBezTo>
                <a:cubicBezTo>
                  <a:pt x="5592281" y="3596146"/>
                  <a:pt x="2972232" y="5545369"/>
                  <a:pt x="140712" y="5219363"/>
                </a:cubicBezTo>
                <a:lnTo>
                  <a:pt x="0" y="5199534"/>
                </a:ln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pic>
        <p:nvPicPr>
          <p:cNvPr id="34818" name="Picture 2" descr="10 Questions Entrepreneurs Can Ask to Focus Their Vision">
            <a:extLst>
              <a:ext uri="{FF2B5EF4-FFF2-40B4-BE49-F238E27FC236}">
                <a16:creationId xmlns:a16="http://schemas.microsoft.com/office/drawing/2014/main" id="{38408E8F-E382-732E-E200-EEACD046880B}"/>
              </a:ext>
            </a:extLst>
          </p:cNvPr>
          <p:cNvPicPr>
            <a:picLocks noChangeAspect="1" noChangeArrowheads="1"/>
          </p:cNvPicPr>
          <p:nvPr/>
        </p:nvPicPr>
        <p:blipFill rotWithShape="1">
          <a:blip r:embed="rId2" cstate="screen">
            <a:extLst>
              <a:ext uri="{28A0092B-C50C-407E-A947-70E740481C1C}">
                <a14:useLocalDpi xmlns:a14="http://schemas.microsoft.com/office/drawing/2010/main"/>
              </a:ext>
            </a:extLst>
          </a:blip>
          <a:srcRect b="-1"/>
          <a:stretch/>
        </p:blipFill>
        <p:spPr bwMode="auto">
          <a:xfrm>
            <a:off x="20" y="2"/>
            <a:ext cx="4397771" cy="4984915"/>
          </a:xfrm>
          <a:custGeom>
            <a:avLst/>
            <a:gdLst/>
            <a:ahLst/>
            <a:cxnLst/>
            <a:rect l="l" t="t" r="r" b="b"/>
            <a:pathLst>
              <a:path w="5863721" h="4984915">
                <a:moveTo>
                  <a:pt x="0" y="0"/>
                </a:moveTo>
                <a:lnTo>
                  <a:pt x="5863721" y="0"/>
                </a:lnTo>
                <a:lnTo>
                  <a:pt x="5844576" y="326138"/>
                </a:lnTo>
                <a:cubicBezTo>
                  <a:pt x="5833049" y="448313"/>
                  <a:pt x="5817094" y="570952"/>
                  <a:pt x="5796589" y="693884"/>
                </a:cubicBezTo>
                <a:cubicBezTo>
                  <a:pt x="5344573" y="3403845"/>
                  <a:pt x="2847261" y="5261756"/>
                  <a:pt x="148386" y="4951022"/>
                </a:cubicBezTo>
                <a:lnTo>
                  <a:pt x="0" y="4930112"/>
                </a:lnTo>
                <a:close/>
              </a:path>
            </a:pathLst>
          </a:custGeom>
          <a:noFill/>
          <a:extLst>
            <a:ext uri="{909E8E84-426E-40DD-AFC4-6F175D3DCCD1}">
              <a14:hiddenFill xmlns:a14="http://schemas.microsoft.com/office/drawing/2010/main">
                <a:solidFill>
                  <a:srgbClr val="FFFFFF"/>
                </a:solidFill>
              </a14:hiddenFill>
            </a:ext>
          </a:extLst>
        </p:spPr>
      </p:pic>
      <p:sp>
        <p:nvSpPr>
          <p:cNvPr id="3" name="Content Placeholder 2">
            <a:extLst>
              <a:ext uri="{FF2B5EF4-FFF2-40B4-BE49-F238E27FC236}">
                <a16:creationId xmlns:a16="http://schemas.microsoft.com/office/drawing/2014/main" id="{B7854E5E-C865-55DB-9787-2CE75B1BD70D}"/>
              </a:ext>
            </a:extLst>
          </p:cNvPr>
          <p:cNvSpPr>
            <a:spLocks noGrp="1"/>
          </p:cNvSpPr>
          <p:nvPr>
            <p:ph idx="1"/>
          </p:nvPr>
        </p:nvSpPr>
        <p:spPr>
          <a:xfrm>
            <a:off x="4263883" y="2279017"/>
            <a:ext cx="4602612" cy="4409165"/>
          </a:xfrm>
        </p:spPr>
        <p:txBody>
          <a:bodyPr anchor="t">
            <a:normAutofit/>
          </a:bodyPr>
          <a:lstStyle/>
          <a:p>
            <a:r>
              <a:rPr lang="en-US" sz="2000" dirty="0"/>
              <a:t>Example 4 Questions (NHS GGC) and recommendation to see optometrist if No to anything of these</a:t>
            </a:r>
          </a:p>
          <a:p>
            <a:endParaRPr lang="en-US" sz="2000" dirty="0"/>
          </a:p>
          <a:p>
            <a:pPr lvl="1"/>
            <a:r>
              <a:rPr lang="en-US" sz="2000" dirty="0"/>
              <a:t>Are you able to read small print, bills, medicines?</a:t>
            </a:r>
          </a:p>
          <a:p>
            <a:pPr lvl="1"/>
            <a:r>
              <a:rPr lang="en-US" sz="2000" dirty="0"/>
              <a:t>Can you recognise faces?</a:t>
            </a:r>
          </a:p>
          <a:p>
            <a:pPr lvl="1"/>
            <a:r>
              <a:rPr lang="en-US" sz="2000" dirty="0"/>
              <a:t>Do you overfill cups when pouring?</a:t>
            </a:r>
          </a:p>
          <a:p>
            <a:pPr lvl="1"/>
            <a:r>
              <a:rPr lang="en-US" sz="2000" dirty="0"/>
              <a:t>Do you have difficulty judging steps, stairs, </a:t>
            </a:r>
            <a:r>
              <a:rPr lang="en-US" sz="2000" dirty="0" err="1"/>
              <a:t>kerbs</a:t>
            </a:r>
            <a:r>
              <a:rPr lang="en-US" sz="2000" dirty="0"/>
              <a:t>?</a:t>
            </a:r>
          </a:p>
          <a:p>
            <a:pPr lvl="1"/>
            <a:endParaRPr lang="en-US" sz="1400" dirty="0"/>
          </a:p>
        </p:txBody>
      </p:sp>
      <p:pic>
        <p:nvPicPr>
          <p:cNvPr id="4" name="Picture 2">
            <a:extLst>
              <a:ext uri="{FF2B5EF4-FFF2-40B4-BE49-F238E27FC236}">
                <a16:creationId xmlns:a16="http://schemas.microsoft.com/office/drawing/2014/main" id="{3E43B185-016F-1B06-7C5B-3473104C80E5}"/>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0" y="6211296"/>
            <a:ext cx="4258970" cy="6270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13" descr="visibility-logo small transparent">
            <a:extLst>
              <a:ext uri="{FF2B5EF4-FFF2-40B4-BE49-F238E27FC236}">
                <a16:creationId xmlns:a16="http://schemas.microsoft.com/office/drawing/2014/main" id="{6BFB9967-CE85-7F20-826C-E28AE421DD22}"/>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107906" y="5714278"/>
            <a:ext cx="2552700"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28512468"/>
      </p:ext>
    </p:extLst>
  </p:cSld>
  <p:clrMapOvr>
    <a:overrideClrMapping bg1="dk1" tx1="lt1" bg2="dk2" tx2="lt2" accent1="accent1" accent2="accent2" accent3="accent3" accent4="accent4" accent5="accent5" accent6="accent6" hlink="hlink" folHlink="folHlink"/>
  </p:clrMapOvr>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66786F8-017F-A748-65CE-F5C8BA735C4D}"/>
              </a:ext>
            </a:extLst>
          </p:cNvPr>
          <p:cNvSpPr>
            <a:spLocks noGrp="1"/>
          </p:cNvSpPr>
          <p:nvPr>
            <p:ph idx="1"/>
          </p:nvPr>
        </p:nvSpPr>
        <p:spPr>
          <a:xfrm>
            <a:off x="209007" y="5076760"/>
            <a:ext cx="6387736" cy="1692898"/>
          </a:xfrm>
        </p:spPr>
        <p:txBody>
          <a:bodyPr anchor="t">
            <a:normAutofit lnSpcReduction="10000"/>
          </a:bodyPr>
          <a:lstStyle/>
          <a:p>
            <a:r>
              <a:rPr lang="en-US" sz="2000" dirty="0"/>
              <a:t>These 4 questions easily differentiate those with significant visual impairment </a:t>
            </a:r>
          </a:p>
          <a:p>
            <a:r>
              <a:rPr lang="en-US" sz="2000" dirty="0"/>
              <a:t>Appropriate for referral/recommendation</a:t>
            </a:r>
          </a:p>
          <a:p>
            <a:r>
              <a:rPr lang="en-US" sz="2000" dirty="0"/>
              <a:t>BUT do people come? Do they perceive this as an expense they can’t afford?</a:t>
            </a:r>
          </a:p>
          <a:p>
            <a:endParaRPr lang="en-US" sz="2000" dirty="0"/>
          </a:p>
          <a:p>
            <a:endParaRPr lang="en-US" sz="2000" dirty="0"/>
          </a:p>
          <a:p>
            <a:endParaRPr lang="en-US" sz="2000" dirty="0"/>
          </a:p>
          <a:p>
            <a:endParaRPr lang="en-US" sz="2000" dirty="0"/>
          </a:p>
        </p:txBody>
      </p:sp>
      <p:sp>
        <p:nvSpPr>
          <p:cNvPr id="35847" name="Freeform: Shape 35846">
            <a:extLst>
              <a:ext uri="{FF2B5EF4-FFF2-40B4-BE49-F238E27FC236}">
                <a16:creationId xmlns:a16="http://schemas.microsoft.com/office/drawing/2014/main" id="{CF62D2A7-8207-488C-9F46-316BA81A16C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937085" y="-2008"/>
            <a:ext cx="4206915" cy="5840278"/>
          </a:xfrm>
          <a:custGeom>
            <a:avLst/>
            <a:gdLst>
              <a:gd name="connsiteX0" fmla="*/ 0 w 5609220"/>
              <a:gd name="connsiteY0" fmla="*/ 0 h 5840278"/>
              <a:gd name="connsiteX1" fmla="*/ 4637091 w 5609220"/>
              <a:gd name="connsiteY1" fmla="*/ 0 h 5840278"/>
              <a:gd name="connsiteX2" fmla="*/ 4822569 w 5609220"/>
              <a:gd name="connsiteY2" fmla="*/ 204077 h 5840278"/>
              <a:gd name="connsiteX3" fmla="*/ 5609220 w 5609220"/>
              <a:gd name="connsiteY3" fmla="*/ 2395363 h 5840278"/>
              <a:gd name="connsiteX4" fmla="*/ 2164305 w 5609220"/>
              <a:gd name="connsiteY4" fmla="*/ 5840278 h 5840278"/>
              <a:gd name="connsiteX5" fmla="*/ 238220 w 5609220"/>
              <a:gd name="connsiteY5" fmla="*/ 5251941 h 5840278"/>
              <a:gd name="connsiteX6" fmla="*/ 0 w 5609220"/>
              <a:gd name="connsiteY6" fmla="*/ 5073803 h 5840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09220" h="5840278">
                <a:moveTo>
                  <a:pt x="0" y="0"/>
                </a:moveTo>
                <a:lnTo>
                  <a:pt x="4637091" y="0"/>
                </a:lnTo>
                <a:lnTo>
                  <a:pt x="4822569" y="204077"/>
                </a:lnTo>
                <a:cubicBezTo>
                  <a:pt x="5314007" y="799562"/>
                  <a:pt x="5609220" y="1562987"/>
                  <a:pt x="5609220" y="2395363"/>
                </a:cubicBezTo>
                <a:cubicBezTo>
                  <a:pt x="5609220" y="4297937"/>
                  <a:pt x="4066879" y="5840278"/>
                  <a:pt x="2164305" y="5840278"/>
                </a:cubicBezTo>
                <a:cubicBezTo>
                  <a:pt x="1450840" y="5840278"/>
                  <a:pt x="788032" y="5623387"/>
                  <a:pt x="238220" y="5251941"/>
                </a:cubicBezTo>
                <a:lnTo>
                  <a:pt x="0" y="5073803"/>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5849" name="Freeform: Shape 35848">
            <a:extLst>
              <a:ext uri="{FF2B5EF4-FFF2-40B4-BE49-F238E27FC236}">
                <a16:creationId xmlns:a16="http://schemas.microsoft.com/office/drawing/2014/main" id="{52AC6D7F-F068-4E11-BB06-F601D89BB9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62605" y="-2"/>
            <a:ext cx="4081395" cy="5654940"/>
          </a:xfrm>
          <a:custGeom>
            <a:avLst/>
            <a:gdLst>
              <a:gd name="connsiteX0" fmla="*/ 1041368 w 5441859"/>
              <a:gd name="connsiteY0" fmla="*/ 0 h 5654940"/>
              <a:gd name="connsiteX1" fmla="*/ 5441859 w 5441859"/>
              <a:gd name="connsiteY1" fmla="*/ 0 h 5654940"/>
              <a:gd name="connsiteX2" fmla="*/ 5441859 w 5441859"/>
              <a:gd name="connsiteY2" fmla="*/ 4820612 h 5654940"/>
              <a:gd name="connsiteX3" fmla="*/ 5285166 w 5441859"/>
              <a:gd name="connsiteY3" fmla="*/ 4957981 h 5654940"/>
              <a:gd name="connsiteX4" fmla="*/ 3267719 w 5441859"/>
              <a:gd name="connsiteY4" fmla="*/ 5654940 h 5654940"/>
              <a:gd name="connsiteX5" fmla="*/ 0 w 5441859"/>
              <a:gd name="connsiteY5" fmla="*/ 2387221 h 5654940"/>
              <a:gd name="connsiteX6" fmla="*/ 957093 w 5441859"/>
              <a:gd name="connsiteY6" fmla="*/ 76595 h 565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41859" h="5654940">
                <a:moveTo>
                  <a:pt x="1041368" y="0"/>
                </a:moveTo>
                <a:lnTo>
                  <a:pt x="5441859" y="0"/>
                </a:lnTo>
                <a:lnTo>
                  <a:pt x="5441859" y="4820612"/>
                </a:lnTo>
                <a:lnTo>
                  <a:pt x="5285166" y="4957981"/>
                </a:lnTo>
                <a:cubicBezTo>
                  <a:pt x="4729628" y="5394557"/>
                  <a:pt x="4029081" y="5654940"/>
                  <a:pt x="3267719" y="5654940"/>
                </a:cubicBezTo>
                <a:cubicBezTo>
                  <a:pt x="1463008" y="5654940"/>
                  <a:pt x="0" y="4191932"/>
                  <a:pt x="0" y="2387221"/>
                </a:cubicBezTo>
                <a:cubicBezTo>
                  <a:pt x="0" y="1484866"/>
                  <a:pt x="365752" y="667936"/>
                  <a:pt x="957093" y="76595"/>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35842" name="Picture 2" descr="Glasgow Caledonian University | Scotland, UK">
            <a:extLst>
              <a:ext uri="{FF2B5EF4-FFF2-40B4-BE49-F238E27FC236}">
                <a16:creationId xmlns:a16="http://schemas.microsoft.com/office/drawing/2014/main" id="{882ED39D-76DD-5CA7-EF91-6B393DB0AF51}"/>
              </a:ext>
            </a:extLst>
          </p:cNvPr>
          <p:cNvPicPr>
            <a:picLocks noChangeAspect="1" noChangeArrowheads="1"/>
          </p:cNvPicPr>
          <p:nvPr/>
        </p:nvPicPr>
        <p:blipFill>
          <a:blip r:embed="rId2">
            <a:extLst>
              <a:ext uri="{28A0092B-C50C-407E-A947-70E740481C1C}">
                <a14:useLocalDpi xmlns:a14="http://schemas.microsoft.com/office/drawing/2010/main"/>
              </a:ext>
            </a:extLst>
          </a:blip>
          <a:stretch>
            <a:fillRect/>
          </a:stretch>
        </p:blipFill>
        <p:spPr bwMode="auto">
          <a:xfrm>
            <a:off x="5913042" y="1694948"/>
            <a:ext cx="2847593" cy="1692898"/>
          </a:xfrm>
          <a:prstGeom prst="rect">
            <a:avLst/>
          </a:prstGeom>
          <a:noFill/>
          <a:extLst>
            <a:ext uri="{909E8E84-426E-40DD-AFC4-6F175D3DCCD1}">
              <a14:hiddenFill xmlns:a14="http://schemas.microsoft.com/office/drawing/2010/main">
                <a:solidFill>
                  <a:srgbClr val="FFFFFF"/>
                </a:solidFill>
              </a14:hiddenFill>
            </a:ext>
          </a:extLst>
        </p:spPr>
      </p:pic>
      <p:sp>
        <p:nvSpPr>
          <p:cNvPr id="4" name="Title 1">
            <a:extLst>
              <a:ext uri="{FF2B5EF4-FFF2-40B4-BE49-F238E27FC236}">
                <a16:creationId xmlns:a16="http://schemas.microsoft.com/office/drawing/2014/main" id="{7A55F3B8-C689-9D9C-59A9-025A5248E9CB}"/>
              </a:ext>
            </a:extLst>
          </p:cNvPr>
          <p:cNvSpPr txBox="1">
            <a:spLocks/>
          </p:cNvSpPr>
          <p:nvPr/>
        </p:nvSpPr>
        <p:spPr>
          <a:xfrm>
            <a:off x="628649" y="365125"/>
            <a:ext cx="4147457"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t>BSc Dissertation – Welsh 2011</a:t>
            </a:r>
            <a:endParaRPr lang="en-US" dirty="0"/>
          </a:p>
        </p:txBody>
      </p:sp>
      <p:sp>
        <p:nvSpPr>
          <p:cNvPr id="5" name="Content Placeholder 2">
            <a:extLst>
              <a:ext uri="{FF2B5EF4-FFF2-40B4-BE49-F238E27FC236}">
                <a16:creationId xmlns:a16="http://schemas.microsoft.com/office/drawing/2014/main" id="{C6559703-E1C1-41C4-E30C-F9361D411246}"/>
              </a:ext>
            </a:extLst>
          </p:cNvPr>
          <p:cNvSpPr txBox="1">
            <a:spLocks/>
          </p:cNvSpPr>
          <p:nvPr/>
        </p:nvSpPr>
        <p:spPr>
          <a:xfrm>
            <a:off x="628649" y="1825625"/>
            <a:ext cx="3106568" cy="77388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800" dirty="0"/>
              <a:t>N=67 (33 VIP, 34 normally sighted) aged 70-96 years</a:t>
            </a:r>
          </a:p>
          <a:p>
            <a:endParaRPr lang="en-US" sz="1800" dirty="0"/>
          </a:p>
          <a:p>
            <a:endParaRPr lang="en-US" sz="1800" dirty="0"/>
          </a:p>
        </p:txBody>
      </p:sp>
      <p:graphicFrame>
        <p:nvGraphicFramePr>
          <p:cNvPr id="6" name="Table 5">
            <a:extLst>
              <a:ext uri="{FF2B5EF4-FFF2-40B4-BE49-F238E27FC236}">
                <a16:creationId xmlns:a16="http://schemas.microsoft.com/office/drawing/2014/main" id="{FB095CD5-F682-734F-3D56-2E77A70AEEB3}"/>
              </a:ext>
            </a:extLst>
          </p:cNvPr>
          <p:cNvGraphicFramePr>
            <a:graphicFrameLocks noGrp="1"/>
          </p:cNvGraphicFramePr>
          <p:nvPr>
            <p:extLst>
              <p:ext uri="{D42A27DB-BD31-4B8C-83A1-F6EECF244321}">
                <p14:modId xmlns:p14="http://schemas.microsoft.com/office/powerpoint/2010/main" val="2122822410"/>
              </p:ext>
            </p:extLst>
          </p:nvPr>
        </p:nvGraphicFramePr>
        <p:xfrm>
          <a:off x="383366" y="2541397"/>
          <a:ext cx="5146312" cy="2363385"/>
        </p:xfrm>
        <a:graphic>
          <a:graphicData uri="http://schemas.openxmlformats.org/drawingml/2006/table">
            <a:tbl>
              <a:tblPr/>
              <a:tblGrid>
                <a:gridCol w="1884930">
                  <a:extLst>
                    <a:ext uri="{9D8B030D-6E8A-4147-A177-3AD203B41FA5}">
                      <a16:colId xmlns:a16="http://schemas.microsoft.com/office/drawing/2014/main" val="1563861033"/>
                    </a:ext>
                  </a:extLst>
                </a:gridCol>
                <a:gridCol w="1545945">
                  <a:extLst>
                    <a:ext uri="{9D8B030D-6E8A-4147-A177-3AD203B41FA5}">
                      <a16:colId xmlns:a16="http://schemas.microsoft.com/office/drawing/2014/main" val="974493844"/>
                    </a:ext>
                  </a:extLst>
                </a:gridCol>
                <a:gridCol w="1715437">
                  <a:extLst>
                    <a:ext uri="{9D8B030D-6E8A-4147-A177-3AD203B41FA5}">
                      <a16:colId xmlns:a16="http://schemas.microsoft.com/office/drawing/2014/main" val="3795255869"/>
                    </a:ext>
                  </a:extLst>
                </a:gridCol>
              </a:tblGrid>
              <a:tr h="438246">
                <a:tc>
                  <a:txBody>
                    <a:bodyPr/>
                    <a:lstStyle>
                      <a:lvl1pPr eaLnBrk="0" hangingPunct="0">
                        <a:spcBef>
                          <a:spcPct val="20000"/>
                        </a:spcBef>
                        <a:buFont typeface="Arial" panose="020B0604020202020204" pitchFamily="34" charset="0"/>
                        <a:defRPr sz="2800">
                          <a:solidFill>
                            <a:schemeClr val="tx1"/>
                          </a:solidFill>
                          <a:latin typeface="Calibri" panose="020F0502020204030204" pitchFamily="34" charset="0"/>
                          <a:ea typeface="ＭＳ Ｐゴシック" panose="020B0600070205080204" pitchFamily="34" charset="-128"/>
                        </a:defRPr>
                      </a:lvl1pPr>
                      <a:lvl2pPr marL="742950" indent="-285750" eaLnBrk="0" hangingPunct="0">
                        <a:spcBef>
                          <a:spcPct val="20000"/>
                        </a:spcBef>
                        <a:buFont typeface="Arial" panose="020B0604020202020204" pitchFamily="34" charset="0"/>
                        <a:defRPr sz="2400">
                          <a:solidFill>
                            <a:schemeClr val="tx1"/>
                          </a:solidFill>
                          <a:latin typeface="Calibri" panose="020F0502020204030204" pitchFamily="34" charset="0"/>
                          <a:ea typeface="ＭＳ Ｐゴシック" panose="020B0600070205080204" pitchFamily="34" charset="-128"/>
                        </a:defRPr>
                      </a:lvl2pPr>
                      <a:lvl3pPr marL="1143000" indent="-228600" eaLnBrk="0" hangingPunct="0">
                        <a:spcBef>
                          <a:spcPct val="20000"/>
                        </a:spcBef>
                        <a:buFont typeface="Arial" panose="020B0604020202020204" pitchFamily="34" charset="0"/>
                        <a:defRPr sz="2000">
                          <a:solidFill>
                            <a:schemeClr val="tx1"/>
                          </a:solidFill>
                          <a:latin typeface="Calibri" panose="020F0502020204030204" pitchFamily="34" charset="0"/>
                          <a:ea typeface="ＭＳ Ｐゴシック" panose="020B0600070205080204" pitchFamily="34" charset="-128"/>
                        </a:defRPr>
                      </a:lvl3pPr>
                      <a:lvl4pPr marL="1600200" indent="-228600" eaLnBrk="0" hangingPunct="0">
                        <a:spcBef>
                          <a:spcPct val="20000"/>
                        </a:spcBef>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4pPr>
                      <a:lvl5pPr marL="2057400" indent="-228600" eaLnBrk="0" hangingPunct="0">
                        <a:spcBef>
                          <a:spcPct val="20000"/>
                        </a:spcBef>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800" b="1" i="0" u="none" strike="noStrike" cap="none" normalizeH="0" baseline="0" dirty="0">
                          <a:ln>
                            <a:noFill/>
                          </a:ln>
                          <a:solidFill>
                            <a:schemeClr val="bg1"/>
                          </a:solidFill>
                          <a:effectLst/>
                          <a:latin typeface="+mn-lt"/>
                          <a:ea typeface="ＭＳ Ｐゴシック" panose="020B0600070205080204" pitchFamily="34" charset="-128"/>
                        </a:rPr>
                        <a:t>Question</a:t>
                      </a:r>
                    </a:p>
                  </a:txBody>
                  <a:tcPr marT="45713" marB="45713" horzOverflow="overflow">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2">
                        <a:lumMod val="40000"/>
                        <a:lumOff val="60000"/>
                      </a:schemeClr>
                    </a:solidFill>
                  </a:tcPr>
                </a:tc>
                <a:tc>
                  <a:txBody>
                    <a:bodyPr/>
                    <a:lstStyle>
                      <a:lvl1pPr eaLnBrk="0" hangingPunct="0">
                        <a:spcBef>
                          <a:spcPct val="20000"/>
                        </a:spcBef>
                        <a:buFont typeface="Arial" panose="020B0604020202020204" pitchFamily="34" charset="0"/>
                        <a:defRPr sz="2800">
                          <a:solidFill>
                            <a:schemeClr val="tx1"/>
                          </a:solidFill>
                          <a:latin typeface="Calibri" panose="020F0502020204030204" pitchFamily="34" charset="0"/>
                          <a:ea typeface="ＭＳ Ｐゴシック" panose="020B0600070205080204" pitchFamily="34" charset="-128"/>
                        </a:defRPr>
                      </a:lvl1pPr>
                      <a:lvl2pPr marL="742950" indent="-285750" eaLnBrk="0" hangingPunct="0">
                        <a:spcBef>
                          <a:spcPct val="20000"/>
                        </a:spcBef>
                        <a:buFont typeface="Arial" panose="020B0604020202020204" pitchFamily="34" charset="0"/>
                        <a:defRPr sz="2400">
                          <a:solidFill>
                            <a:schemeClr val="tx1"/>
                          </a:solidFill>
                          <a:latin typeface="Calibri" panose="020F0502020204030204" pitchFamily="34" charset="0"/>
                          <a:ea typeface="ＭＳ Ｐゴシック" panose="020B0600070205080204" pitchFamily="34" charset="-128"/>
                        </a:defRPr>
                      </a:lvl2pPr>
                      <a:lvl3pPr marL="1143000" indent="-228600" eaLnBrk="0" hangingPunct="0">
                        <a:spcBef>
                          <a:spcPct val="20000"/>
                        </a:spcBef>
                        <a:buFont typeface="Arial" panose="020B0604020202020204" pitchFamily="34" charset="0"/>
                        <a:defRPr sz="2000">
                          <a:solidFill>
                            <a:schemeClr val="tx1"/>
                          </a:solidFill>
                          <a:latin typeface="Calibri" panose="020F0502020204030204" pitchFamily="34" charset="0"/>
                          <a:ea typeface="ＭＳ Ｐゴシック" panose="020B0600070205080204" pitchFamily="34" charset="-128"/>
                        </a:defRPr>
                      </a:lvl3pPr>
                      <a:lvl4pPr marL="1600200" indent="-228600" eaLnBrk="0" hangingPunct="0">
                        <a:spcBef>
                          <a:spcPct val="20000"/>
                        </a:spcBef>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4pPr>
                      <a:lvl5pPr marL="2057400" indent="-228600" eaLnBrk="0" hangingPunct="0">
                        <a:spcBef>
                          <a:spcPct val="20000"/>
                        </a:spcBef>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800" b="1" i="0" u="none" strike="noStrike" cap="none" normalizeH="0" baseline="0">
                          <a:ln>
                            <a:noFill/>
                          </a:ln>
                          <a:solidFill>
                            <a:schemeClr val="bg1"/>
                          </a:solidFill>
                          <a:effectLst/>
                          <a:latin typeface="+mn-lt"/>
                          <a:ea typeface="ＭＳ Ｐゴシック" panose="020B0600070205080204" pitchFamily="34" charset="-128"/>
                        </a:rPr>
                        <a:t>VIP’s Score</a:t>
                      </a:r>
                    </a:p>
                  </a:txBody>
                  <a:tcPr marT="45713" marB="45713" horzOverflow="overflow">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2">
                        <a:lumMod val="40000"/>
                        <a:lumOff val="60000"/>
                      </a:schemeClr>
                    </a:solidFill>
                  </a:tcPr>
                </a:tc>
                <a:tc>
                  <a:txBody>
                    <a:bodyPr/>
                    <a:lstStyle>
                      <a:lvl1pPr eaLnBrk="0" hangingPunct="0">
                        <a:spcBef>
                          <a:spcPct val="20000"/>
                        </a:spcBef>
                        <a:buFont typeface="Arial" panose="020B0604020202020204" pitchFamily="34" charset="0"/>
                        <a:defRPr sz="2800">
                          <a:solidFill>
                            <a:schemeClr val="tx1"/>
                          </a:solidFill>
                          <a:latin typeface="Calibri" panose="020F0502020204030204" pitchFamily="34" charset="0"/>
                          <a:ea typeface="ＭＳ Ｐゴシック" panose="020B0600070205080204" pitchFamily="34" charset="-128"/>
                        </a:defRPr>
                      </a:lvl1pPr>
                      <a:lvl2pPr marL="742950" indent="-285750" eaLnBrk="0" hangingPunct="0">
                        <a:spcBef>
                          <a:spcPct val="20000"/>
                        </a:spcBef>
                        <a:buFont typeface="Arial" panose="020B0604020202020204" pitchFamily="34" charset="0"/>
                        <a:defRPr sz="2400">
                          <a:solidFill>
                            <a:schemeClr val="tx1"/>
                          </a:solidFill>
                          <a:latin typeface="Calibri" panose="020F0502020204030204" pitchFamily="34" charset="0"/>
                          <a:ea typeface="ＭＳ Ｐゴシック" panose="020B0600070205080204" pitchFamily="34" charset="-128"/>
                        </a:defRPr>
                      </a:lvl2pPr>
                      <a:lvl3pPr marL="1143000" indent="-228600" eaLnBrk="0" hangingPunct="0">
                        <a:spcBef>
                          <a:spcPct val="20000"/>
                        </a:spcBef>
                        <a:buFont typeface="Arial" panose="020B0604020202020204" pitchFamily="34" charset="0"/>
                        <a:defRPr sz="2000">
                          <a:solidFill>
                            <a:schemeClr val="tx1"/>
                          </a:solidFill>
                          <a:latin typeface="Calibri" panose="020F0502020204030204" pitchFamily="34" charset="0"/>
                          <a:ea typeface="ＭＳ Ｐゴシック" panose="020B0600070205080204" pitchFamily="34" charset="-128"/>
                        </a:defRPr>
                      </a:lvl3pPr>
                      <a:lvl4pPr marL="1600200" indent="-228600" eaLnBrk="0" hangingPunct="0">
                        <a:spcBef>
                          <a:spcPct val="20000"/>
                        </a:spcBef>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4pPr>
                      <a:lvl5pPr marL="2057400" indent="-228600" eaLnBrk="0" hangingPunct="0">
                        <a:spcBef>
                          <a:spcPct val="20000"/>
                        </a:spcBef>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800" b="1" i="0" u="none" strike="noStrike" cap="none" normalizeH="0" baseline="0">
                          <a:ln>
                            <a:noFill/>
                          </a:ln>
                          <a:solidFill>
                            <a:schemeClr val="bg1"/>
                          </a:solidFill>
                          <a:effectLst/>
                          <a:latin typeface="+mn-lt"/>
                          <a:ea typeface="ＭＳ Ｐゴシック" panose="020B0600070205080204" pitchFamily="34" charset="-128"/>
                        </a:rPr>
                        <a:t>Controls Score</a:t>
                      </a:r>
                    </a:p>
                  </a:txBody>
                  <a:tcPr marT="45713" marB="45713" horzOverflow="overflow">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2">
                        <a:lumMod val="40000"/>
                        <a:lumOff val="60000"/>
                      </a:schemeClr>
                    </a:solidFill>
                  </a:tcPr>
                </a:tc>
                <a:extLst>
                  <a:ext uri="{0D108BD9-81ED-4DB2-BD59-A6C34878D82A}">
                    <a16:rowId xmlns:a16="http://schemas.microsoft.com/office/drawing/2014/main" val="1244486047"/>
                  </a:ext>
                </a:extLst>
              </a:tr>
              <a:tr h="485775">
                <a:tc>
                  <a:txBody>
                    <a:bodyPr/>
                    <a:lstStyle>
                      <a:lvl1pPr eaLnBrk="0" hangingPunct="0">
                        <a:spcBef>
                          <a:spcPct val="20000"/>
                        </a:spcBef>
                        <a:buFont typeface="Arial" panose="020B0604020202020204" pitchFamily="34" charset="0"/>
                        <a:defRPr sz="2800">
                          <a:solidFill>
                            <a:schemeClr val="tx1"/>
                          </a:solidFill>
                          <a:latin typeface="Calibri" panose="020F0502020204030204" pitchFamily="34" charset="0"/>
                          <a:ea typeface="ＭＳ Ｐゴシック" panose="020B0600070205080204" pitchFamily="34" charset="-128"/>
                        </a:defRPr>
                      </a:lvl1pPr>
                      <a:lvl2pPr marL="742950" indent="-285750" eaLnBrk="0" hangingPunct="0">
                        <a:spcBef>
                          <a:spcPct val="20000"/>
                        </a:spcBef>
                        <a:buFont typeface="Arial" panose="020B0604020202020204" pitchFamily="34" charset="0"/>
                        <a:defRPr sz="2400">
                          <a:solidFill>
                            <a:schemeClr val="tx1"/>
                          </a:solidFill>
                          <a:latin typeface="Calibri" panose="020F0502020204030204" pitchFamily="34" charset="0"/>
                          <a:ea typeface="ＭＳ Ｐゴシック" panose="020B0600070205080204" pitchFamily="34" charset="-128"/>
                        </a:defRPr>
                      </a:lvl2pPr>
                      <a:lvl3pPr marL="1143000" indent="-228600" eaLnBrk="0" hangingPunct="0">
                        <a:spcBef>
                          <a:spcPct val="20000"/>
                        </a:spcBef>
                        <a:buFont typeface="Arial" panose="020B0604020202020204" pitchFamily="34" charset="0"/>
                        <a:defRPr sz="2000">
                          <a:solidFill>
                            <a:schemeClr val="tx1"/>
                          </a:solidFill>
                          <a:latin typeface="Calibri" panose="020F0502020204030204" pitchFamily="34" charset="0"/>
                          <a:ea typeface="ＭＳ Ｐゴシック" panose="020B0600070205080204" pitchFamily="34" charset="-128"/>
                        </a:defRPr>
                      </a:lvl3pPr>
                      <a:lvl4pPr marL="1600200" indent="-228600" eaLnBrk="0" hangingPunct="0">
                        <a:spcBef>
                          <a:spcPct val="20000"/>
                        </a:spcBef>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4pPr>
                      <a:lvl5pPr marL="2057400" indent="-228600" eaLnBrk="0" hangingPunct="0">
                        <a:spcBef>
                          <a:spcPct val="20000"/>
                        </a:spcBef>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800" b="0" i="0" u="none" strike="noStrike" cap="none" normalizeH="0" baseline="0">
                          <a:ln>
                            <a:noFill/>
                          </a:ln>
                          <a:solidFill>
                            <a:schemeClr val="bg1"/>
                          </a:solidFill>
                          <a:effectLst/>
                          <a:latin typeface="+mn-lt"/>
                          <a:ea typeface="ＭＳ Ｐゴシック" panose="020B0600070205080204" pitchFamily="34" charset="-128"/>
                        </a:rPr>
                        <a:t>Reading</a:t>
                      </a:r>
                    </a:p>
                  </a:txBody>
                  <a:tcPr marT="45713" marB="45713" horzOverflow="overflow">
                    <a:lnL>
                      <a:noFill/>
                    </a:lnL>
                    <a:lnR>
                      <a:noFill/>
                    </a:lnR>
                    <a:lnT w="12700" cap="flat" cmpd="sng" algn="ctr">
                      <a:solidFill>
                        <a:srgbClr val="000000"/>
                      </a:solidFill>
                      <a:prstDash val="solid"/>
                      <a:round/>
                      <a:headEnd type="none" w="med" len="med"/>
                      <a:tailEnd type="none" w="med" len="med"/>
                    </a:lnT>
                    <a:lnB>
                      <a:noFill/>
                    </a:lnB>
                    <a:lnTlToBr>
                      <a:noFill/>
                    </a:lnTlToBr>
                    <a:lnBlToTr>
                      <a:noFill/>
                    </a:lnBlToTr>
                    <a:solidFill>
                      <a:schemeClr val="bg2">
                        <a:lumMod val="40000"/>
                        <a:lumOff val="60000"/>
                      </a:schemeClr>
                    </a:solidFill>
                  </a:tcPr>
                </a:tc>
                <a:tc>
                  <a:txBody>
                    <a:bodyPr/>
                    <a:lstStyle>
                      <a:lvl1pPr eaLnBrk="0" hangingPunct="0">
                        <a:spcBef>
                          <a:spcPct val="20000"/>
                        </a:spcBef>
                        <a:buFont typeface="Arial" panose="020B0604020202020204" pitchFamily="34" charset="0"/>
                        <a:defRPr sz="2800">
                          <a:solidFill>
                            <a:schemeClr val="tx1"/>
                          </a:solidFill>
                          <a:latin typeface="Calibri" panose="020F0502020204030204" pitchFamily="34" charset="0"/>
                          <a:ea typeface="ＭＳ Ｐゴシック" panose="020B0600070205080204" pitchFamily="34" charset="-128"/>
                        </a:defRPr>
                      </a:lvl1pPr>
                      <a:lvl2pPr marL="742950" indent="-285750" eaLnBrk="0" hangingPunct="0">
                        <a:spcBef>
                          <a:spcPct val="20000"/>
                        </a:spcBef>
                        <a:buFont typeface="Arial" panose="020B0604020202020204" pitchFamily="34" charset="0"/>
                        <a:defRPr sz="2400">
                          <a:solidFill>
                            <a:schemeClr val="tx1"/>
                          </a:solidFill>
                          <a:latin typeface="Calibri" panose="020F0502020204030204" pitchFamily="34" charset="0"/>
                          <a:ea typeface="ＭＳ Ｐゴシック" panose="020B0600070205080204" pitchFamily="34" charset="-128"/>
                        </a:defRPr>
                      </a:lvl2pPr>
                      <a:lvl3pPr marL="1143000" indent="-228600" eaLnBrk="0" hangingPunct="0">
                        <a:spcBef>
                          <a:spcPct val="20000"/>
                        </a:spcBef>
                        <a:buFont typeface="Arial" panose="020B0604020202020204" pitchFamily="34" charset="0"/>
                        <a:defRPr sz="2000">
                          <a:solidFill>
                            <a:schemeClr val="tx1"/>
                          </a:solidFill>
                          <a:latin typeface="Calibri" panose="020F0502020204030204" pitchFamily="34" charset="0"/>
                          <a:ea typeface="ＭＳ Ｐゴシック" panose="020B0600070205080204" pitchFamily="34" charset="-128"/>
                        </a:defRPr>
                      </a:lvl3pPr>
                      <a:lvl4pPr marL="1600200" indent="-228600" eaLnBrk="0" hangingPunct="0">
                        <a:spcBef>
                          <a:spcPct val="20000"/>
                        </a:spcBef>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4pPr>
                      <a:lvl5pPr marL="2057400" indent="-228600" eaLnBrk="0" hangingPunct="0">
                        <a:spcBef>
                          <a:spcPct val="20000"/>
                        </a:spcBef>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800" b="0" i="0" u="none" strike="noStrike" cap="none" normalizeH="0" baseline="0">
                          <a:ln>
                            <a:noFill/>
                          </a:ln>
                          <a:solidFill>
                            <a:schemeClr val="bg1"/>
                          </a:solidFill>
                          <a:effectLst/>
                          <a:latin typeface="+mn-lt"/>
                          <a:ea typeface="ＭＳ Ｐゴシック" panose="020B0600070205080204" pitchFamily="34" charset="-128"/>
                        </a:rPr>
                        <a:t>1.54 ±0.96</a:t>
                      </a:r>
                    </a:p>
                  </a:txBody>
                  <a:tcPr marT="45713" marB="45713" horzOverflow="overflow">
                    <a:lnL>
                      <a:noFill/>
                    </a:lnL>
                    <a:lnR>
                      <a:noFill/>
                    </a:lnR>
                    <a:lnT w="12700" cap="flat" cmpd="sng" algn="ctr">
                      <a:solidFill>
                        <a:srgbClr val="000000"/>
                      </a:solidFill>
                      <a:prstDash val="solid"/>
                      <a:round/>
                      <a:headEnd type="none" w="med" len="med"/>
                      <a:tailEnd type="none" w="med" len="med"/>
                    </a:lnT>
                    <a:lnB>
                      <a:noFill/>
                    </a:lnB>
                    <a:lnTlToBr>
                      <a:noFill/>
                    </a:lnTlToBr>
                    <a:lnBlToTr>
                      <a:noFill/>
                    </a:lnBlToTr>
                    <a:solidFill>
                      <a:schemeClr val="bg2">
                        <a:lumMod val="40000"/>
                        <a:lumOff val="60000"/>
                      </a:schemeClr>
                    </a:solidFill>
                  </a:tcPr>
                </a:tc>
                <a:tc>
                  <a:txBody>
                    <a:bodyPr/>
                    <a:lstStyle>
                      <a:lvl1pPr eaLnBrk="0" hangingPunct="0">
                        <a:spcBef>
                          <a:spcPct val="20000"/>
                        </a:spcBef>
                        <a:buFont typeface="Arial" panose="020B0604020202020204" pitchFamily="34" charset="0"/>
                        <a:defRPr sz="2800">
                          <a:solidFill>
                            <a:schemeClr val="tx1"/>
                          </a:solidFill>
                          <a:latin typeface="Calibri" panose="020F0502020204030204" pitchFamily="34" charset="0"/>
                          <a:ea typeface="ＭＳ Ｐゴシック" panose="020B0600070205080204" pitchFamily="34" charset="-128"/>
                        </a:defRPr>
                      </a:lvl1pPr>
                      <a:lvl2pPr marL="742950" indent="-285750" eaLnBrk="0" hangingPunct="0">
                        <a:spcBef>
                          <a:spcPct val="20000"/>
                        </a:spcBef>
                        <a:buFont typeface="Arial" panose="020B0604020202020204" pitchFamily="34" charset="0"/>
                        <a:defRPr sz="2400">
                          <a:solidFill>
                            <a:schemeClr val="tx1"/>
                          </a:solidFill>
                          <a:latin typeface="Calibri" panose="020F0502020204030204" pitchFamily="34" charset="0"/>
                          <a:ea typeface="ＭＳ Ｐゴシック" panose="020B0600070205080204" pitchFamily="34" charset="-128"/>
                        </a:defRPr>
                      </a:lvl2pPr>
                      <a:lvl3pPr marL="1143000" indent="-228600" eaLnBrk="0" hangingPunct="0">
                        <a:spcBef>
                          <a:spcPct val="20000"/>
                        </a:spcBef>
                        <a:buFont typeface="Arial" panose="020B0604020202020204" pitchFamily="34" charset="0"/>
                        <a:defRPr sz="2000">
                          <a:solidFill>
                            <a:schemeClr val="tx1"/>
                          </a:solidFill>
                          <a:latin typeface="Calibri" panose="020F0502020204030204" pitchFamily="34" charset="0"/>
                          <a:ea typeface="ＭＳ Ｐゴシック" panose="020B0600070205080204" pitchFamily="34" charset="-128"/>
                        </a:defRPr>
                      </a:lvl3pPr>
                      <a:lvl4pPr marL="1600200" indent="-228600" eaLnBrk="0" hangingPunct="0">
                        <a:spcBef>
                          <a:spcPct val="20000"/>
                        </a:spcBef>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4pPr>
                      <a:lvl5pPr marL="2057400" indent="-228600" eaLnBrk="0" hangingPunct="0">
                        <a:spcBef>
                          <a:spcPct val="20000"/>
                        </a:spcBef>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800" b="0" i="0" u="none" strike="noStrike" cap="none" normalizeH="0" baseline="0">
                          <a:ln>
                            <a:noFill/>
                          </a:ln>
                          <a:solidFill>
                            <a:schemeClr val="bg1"/>
                          </a:solidFill>
                          <a:effectLst/>
                          <a:latin typeface="+mn-lt"/>
                          <a:ea typeface="ＭＳ Ｐゴシック" panose="020B0600070205080204" pitchFamily="34" charset="-128"/>
                        </a:rPr>
                        <a:t>4.23 ± 0.74 *</a:t>
                      </a:r>
                    </a:p>
                  </a:txBody>
                  <a:tcPr marT="45713" marB="45713" horzOverflow="overflow">
                    <a:lnL>
                      <a:noFill/>
                    </a:lnL>
                    <a:lnR>
                      <a:noFill/>
                    </a:lnR>
                    <a:lnT w="12700" cap="flat" cmpd="sng" algn="ctr">
                      <a:solidFill>
                        <a:srgbClr val="000000"/>
                      </a:solidFill>
                      <a:prstDash val="solid"/>
                      <a:round/>
                      <a:headEnd type="none" w="med" len="med"/>
                      <a:tailEnd type="none" w="med" len="med"/>
                    </a:lnT>
                    <a:lnB>
                      <a:noFill/>
                    </a:lnB>
                    <a:lnTlToBr>
                      <a:noFill/>
                    </a:lnTlToBr>
                    <a:lnBlToTr>
                      <a:noFill/>
                    </a:lnBlToTr>
                    <a:solidFill>
                      <a:schemeClr val="bg2">
                        <a:lumMod val="40000"/>
                        <a:lumOff val="60000"/>
                      </a:schemeClr>
                    </a:solidFill>
                  </a:tcPr>
                </a:tc>
                <a:extLst>
                  <a:ext uri="{0D108BD9-81ED-4DB2-BD59-A6C34878D82A}">
                    <a16:rowId xmlns:a16="http://schemas.microsoft.com/office/drawing/2014/main" val="1374695943"/>
                  </a:ext>
                </a:extLst>
              </a:tr>
              <a:tr h="467814">
                <a:tc>
                  <a:txBody>
                    <a:bodyPr/>
                    <a:lstStyle>
                      <a:lvl1pPr eaLnBrk="0" hangingPunct="0">
                        <a:spcBef>
                          <a:spcPct val="20000"/>
                        </a:spcBef>
                        <a:buFont typeface="Arial" panose="020B0604020202020204" pitchFamily="34" charset="0"/>
                        <a:defRPr sz="2800">
                          <a:solidFill>
                            <a:schemeClr val="tx1"/>
                          </a:solidFill>
                          <a:latin typeface="Calibri" panose="020F0502020204030204" pitchFamily="34" charset="0"/>
                          <a:ea typeface="ＭＳ Ｐゴシック" panose="020B0600070205080204" pitchFamily="34" charset="-128"/>
                        </a:defRPr>
                      </a:lvl1pPr>
                      <a:lvl2pPr marL="742950" indent="-285750" eaLnBrk="0" hangingPunct="0">
                        <a:spcBef>
                          <a:spcPct val="20000"/>
                        </a:spcBef>
                        <a:buFont typeface="Arial" panose="020B0604020202020204" pitchFamily="34" charset="0"/>
                        <a:defRPr sz="2400">
                          <a:solidFill>
                            <a:schemeClr val="tx1"/>
                          </a:solidFill>
                          <a:latin typeface="Calibri" panose="020F0502020204030204" pitchFamily="34" charset="0"/>
                          <a:ea typeface="ＭＳ Ｐゴシック" panose="020B0600070205080204" pitchFamily="34" charset="-128"/>
                        </a:defRPr>
                      </a:lvl2pPr>
                      <a:lvl3pPr marL="1143000" indent="-228600" eaLnBrk="0" hangingPunct="0">
                        <a:spcBef>
                          <a:spcPct val="20000"/>
                        </a:spcBef>
                        <a:buFont typeface="Arial" panose="020B0604020202020204" pitchFamily="34" charset="0"/>
                        <a:defRPr sz="2000">
                          <a:solidFill>
                            <a:schemeClr val="tx1"/>
                          </a:solidFill>
                          <a:latin typeface="Calibri" panose="020F0502020204030204" pitchFamily="34" charset="0"/>
                          <a:ea typeface="ＭＳ Ｐゴシック" panose="020B0600070205080204" pitchFamily="34" charset="-128"/>
                        </a:defRPr>
                      </a:lvl3pPr>
                      <a:lvl4pPr marL="1600200" indent="-228600" eaLnBrk="0" hangingPunct="0">
                        <a:spcBef>
                          <a:spcPct val="20000"/>
                        </a:spcBef>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4pPr>
                      <a:lvl5pPr marL="2057400" indent="-228600" eaLnBrk="0" hangingPunct="0">
                        <a:spcBef>
                          <a:spcPct val="20000"/>
                        </a:spcBef>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800" b="0" i="0" u="none" strike="noStrike" cap="none" normalizeH="0" baseline="0">
                          <a:ln>
                            <a:noFill/>
                          </a:ln>
                          <a:solidFill>
                            <a:schemeClr val="bg1"/>
                          </a:solidFill>
                          <a:effectLst/>
                          <a:latin typeface="+mn-lt"/>
                          <a:ea typeface="ＭＳ Ｐゴシック" panose="020B0600070205080204" pitchFamily="34" charset="-128"/>
                        </a:rPr>
                        <a:t>Recognising faces</a:t>
                      </a:r>
                    </a:p>
                  </a:txBody>
                  <a:tcPr marT="45713" marB="45713" horzOverflow="overflow">
                    <a:lnL>
                      <a:noFill/>
                    </a:lnL>
                    <a:lnR>
                      <a:noFill/>
                    </a:lnR>
                    <a:lnT>
                      <a:noFill/>
                    </a:lnT>
                    <a:lnB>
                      <a:noFill/>
                    </a:lnB>
                    <a:lnTlToBr>
                      <a:noFill/>
                    </a:lnTlToBr>
                    <a:lnBlToTr>
                      <a:noFill/>
                    </a:lnBlToTr>
                    <a:solidFill>
                      <a:schemeClr val="bg2">
                        <a:lumMod val="40000"/>
                        <a:lumOff val="60000"/>
                      </a:schemeClr>
                    </a:solidFill>
                  </a:tcPr>
                </a:tc>
                <a:tc>
                  <a:txBody>
                    <a:bodyPr/>
                    <a:lstStyle>
                      <a:lvl1pPr eaLnBrk="0" hangingPunct="0">
                        <a:spcBef>
                          <a:spcPct val="20000"/>
                        </a:spcBef>
                        <a:buFont typeface="Arial" panose="020B0604020202020204" pitchFamily="34" charset="0"/>
                        <a:defRPr sz="2800">
                          <a:solidFill>
                            <a:schemeClr val="tx1"/>
                          </a:solidFill>
                          <a:latin typeface="Calibri" panose="020F0502020204030204" pitchFamily="34" charset="0"/>
                          <a:ea typeface="ＭＳ Ｐゴシック" panose="020B0600070205080204" pitchFamily="34" charset="-128"/>
                        </a:defRPr>
                      </a:lvl1pPr>
                      <a:lvl2pPr marL="742950" indent="-285750" eaLnBrk="0" hangingPunct="0">
                        <a:spcBef>
                          <a:spcPct val="20000"/>
                        </a:spcBef>
                        <a:buFont typeface="Arial" panose="020B0604020202020204" pitchFamily="34" charset="0"/>
                        <a:defRPr sz="2400">
                          <a:solidFill>
                            <a:schemeClr val="tx1"/>
                          </a:solidFill>
                          <a:latin typeface="Calibri" panose="020F0502020204030204" pitchFamily="34" charset="0"/>
                          <a:ea typeface="ＭＳ Ｐゴシック" panose="020B0600070205080204" pitchFamily="34" charset="-128"/>
                        </a:defRPr>
                      </a:lvl2pPr>
                      <a:lvl3pPr marL="1143000" indent="-228600" eaLnBrk="0" hangingPunct="0">
                        <a:spcBef>
                          <a:spcPct val="20000"/>
                        </a:spcBef>
                        <a:buFont typeface="Arial" panose="020B0604020202020204" pitchFamily="34" charset="0"/>
                        <a:defRPr sz="2000">
                          <a:solidFill>
                            <a:schemeClr val="tx1"/>
                          </a:solidFill>
                          <a:latin typeface="Calibri" panose="020F0502020204030204" pitchFamily="34" charset="0"/>
                          <a:ea typeface="ＭＳ Ｐゴシック" panose="020B0600070205080204" pitchFamily="34" charset="-128"/>
                        </a:defRPr>
                      </a:lvl3pPr>
                      <a:lvl4pPr marL="1600200" indent="-228600" eaLnBrk="0" hangingPunct="0">
                        <a:spcBef>
                          <a:spcPct val="20000"/>
                        </a:spcBef>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4pPr>
                      <a:lvl5pPr marL="2057400" indent="-228600" eaLnBrk="0" hangingPunct="0">
                        <a:spcBef>
                          <a:spcPct val="20000"/>
                        </a:spcBef>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800" b="0" i="0" u="none" strike="noStrike" cap="none" normalizeH="0" baseline="0">
                          <a:ln>
                            <a:noFill/>
                          </a:ln>
                          <a:solidFill>
                            <a:schemeClr val="bg1"/>
                          </a:solidFill>
                          <a:effectLst/>
                          <a:latin typeface="+mn-lt"/>
                          <a:ea typeface="ＭＳ Ｐゴシック" panose="020B0600070205080204" pitchFamily="34" charset="-128"/>
                        </a:rPr>
                        <a:t>1.00 ±0.85</a:t>
                      </a:r>
                    </a:p>
                  </a:txBody>
                  <a:tcPr marT="45713" marB="45713" horzOverflow="overflow">
                    <a:lnL>
                      <a:noFill/>
                    </a:lnL>
                    <a:lnR>
                      <a:noFill/>
                    </a:lnR>
                    <a:lnT>
                      <a:noFill/>
                    </a:lnT>
                    <a:lnB>
                      <a:noFill/>
                    </a:lnB>
                    <a:lnTlToBr>
                      <a:noFill/>
                    </a:lnTlToBr>
                    <a:lnBlToTr>
                      <a:noFill/>
                    </a:lnBlToTr>
                    <a:solidFill>
                      <a:schemeClr val="bg2">
                        <a:lumMod val="40000"/>
                        <a:lumOff val="60000"/>
                      </a:schemeClr>
                    </a:solidFill>
                  </a:tcPr>
                </a:tc>
                <a:tc>
                  <a:txBody>
                    <a:bodyPr/>
                    <a:lstStyle>
                      <a:lvl1pPr eaLnBrk="0" hangingPunct="0">
                        <a:spcBef>
                          <a:spcPct val="20000"/>
                        </a:spcBef>
                        <a:buFont typeface="Arial" panose="020B0604020202020204" pitchFamily="34" charset="0"/>
                        <a:defRPr sz="2800">
                          <a:solidFill>
                            <a:schemeClr val="tx1"/>
                          </a:solidFill>
                          <a:latin typeface="Calibri" panose="020F0502020204030204" pitchFamily="34" charset="0"/>
                          <a:ea typeface="ＭＳ Ｐゴシック" panose="020B0600070205080204" pitchFamily="34" charset="-128"/>
                        </a:defRPr>
                      </a:lvl1pPr>
                      <a:lvl2pPr marL="742950" indent="-285750" eaLnBrk="0" hangingPunct="0">
                        <a:spcBef>
                          <a:spcPct val="20000"/>
                        </a:spcBef>
                        <a:buFont typeface="Arial" panose="020B0604020202020204" pitchFamily="34" charset="0"/>
                        <a:defRPr sz="2400">
                          <a:solidFill>
                            <a:schemeClr val="tx1"/>
                          </a:solidFill>
                          <a:latin typeface="Calibri" panose="020F0502020204030204" pitchFamily="34" charset="0"/>
                          <a:ea typeface="ＭＳ Ｐゴシック" panose="020B0600070205080204" pitchFamily="34" charset="-128"/>
                        </a:defRPr>
                      </a:lvl2pPr>
                      <a:lvl3pPr marL="1143000" indent="-228600" eaLnBrk="0" hangingPunct="0">
                        <a:spcBef>
                          <a:spcPct val="20000"/>
                        </a:spcBef>
                        <a:buFont typeface="Arial" panose="020B0604020202020204" pitchFamily="34" charset="0"/>
                        <a:defRPr sz="2000">
                          <a:solidFill>
                            <a:schemeClr val="tx1"/>
                          </a:solidFill>
                          <a:latin typeface="Calibri" panose="020F0502020204030204" pitchFamily="34" charset="0"/>
                          <a:ea typeface="ＭＳ Ｐゴシック" panose="020B0600070205080204" pitchFamily="34" charset="-128"/>
                        </a:defRPr>
                      </a:lvl3pPr>
                      <a:lvl4pPr marL="1600200" indent="-228600" eaLnBrk="0" hangingPunct="0">
                        <a:spcBef>
                          <a:spcPct val="20000"/>
                        </a:spcBef>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4pPr>
                      <a:lvl5pPr marL="2057400" indent="-228600" eaLnBrk="0" hangingPunct="0">
                        <a:spcBef>
                          <a:spcPct val="20000"/>
                        </a:spcBef>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800" b="0" i="0" u="none" strike="noStrike" cap="none" normalizeH="0" baseline="0">
                          <a:ln>
                            <a:noFill/>
                          </a:ln>
                          <a:solidFill>
                            <a:schemeClr val="bg1"/>
                          </a:solidFill>
                          <a:effectLst/>
                          <a:latin typeface="+mn-lt"/>
                          <a:ea typeface="ＭＳ Ｐゴシック" panose="020B0600070205080204" pitchFamily="34" charset="-128"/>
                        </a:rPr>
                        <a:t>3.77 ± 0.96 *</a:t>
                      </a:r>
                    </a:p>
                  </a:txBody>
                  <a:tcPr marT="45713" marB="45713" horzOverflow="overflow">
                    <a:lnL>
                      <a:noFill/>
                    </a:lnL>
                    <a:lnR>
                      <a:noFill/>
                    </a:lnR>
                    <a:lnT>
                      <a:noFill/>
                    </a:lnT>
                    <a:lnB>
                      <a:noFill/>
                    </a:lnB>
                    <a:lnTlToBr>
                      <a:noFill/>
                    </a:lnTlToBr>
                    <a:lnBlToTr>
                      <a:noFill/>
                    </a:lnBlToTr>
                    <a:solidFill>
                      <a:schemeClr val="bg2">
                        <a:lumMod val="40000"/>
                        <a:lumOff val="60000"/>
                      </a:schemeClr>
                    </a:solidFill>
                  </a:tcPr>
                </a:tc>
                <a:extLst>
                  <a:ext uri="{0D108BD9-81ED-4DB2-BD59-A6C34878D82A}">
                    <a16:rowId xmlns:a16="http://schemas.microsoft.com/office/drawing/2014/main" val="3645571483"/>
                  </a:ext>
                </a:extLst>
              </a:tr>
              <a:tr h="485775">
                <a:tc>
                  <a:txBody>
                    <a:bodyPr/>
                    <a:lstStyle>
                      <a:lvl1pPr eaLnBrk="0" hangingPunct="0">
                        <a:spcBef>
                          <a:spcPct val="20000"/>
                        </a:spcBef>
                        <a:buFont typeface="Arial" panose="020B0604020202020204" pitchFamily="34" charset="0"/>
                        <a:defRPr sz="2800">
                          <a:solidFill>
                            <a:schemeClr val="tx1"/>
                          </a:solidFill>
                          <a:latin typeface="Calibri" panose="020F0502020204030204" pitchFamily="34" charset="0"/>
                          <a:ea typeface="ＭＳ Ｐゴシック" panose="020B0600070205080204" pitchFamily="34" charset="-128"/>
                        </a:defRPr>
                      </a:lvl1pPr>
                      <a:lvl2pPr marL="742950" indent="-285750" eaLnBrk="0" hangingPunct="0">
                        <a:spcBef>
                          <a:spcPct val="20000"/>
                        </a:spcBef>
                        <a:buFont typeface="Arial" panose="020B0604020202020204" pitchFamily="34" charset="0"/>
                        <a:defRPr sz="2400">
                          <a:solidFill>
                            <a:schemeClr val="tx1"/>
                          </a:solidFill>
                          <a:latin typeface="Calibri" panose="020F0502020204030204" pitchFamily="34" charset="0"/>
                          <a:ea typeface="ＭＳ Ｐゴシック" panose="020B0600070205080204" pitchFamily="34" charset="-128"/>
                        </a:defRPr>
                      </a:lvl2pPr>
                      <a:lvl3pPr marL="1143000" indent="-228600" eaLnBrk="0" hangingPunct="0">
                        <a:spcBef>
                          <a:spcPct val="20000"/>
                        </a:spcBef>
                        <a:buFont typeface="Arial" panose="020B0604020202020204" pitchFamily="34" charset="0"/>
                        <a:defRPr sz="2000">
                          <a:solidFill>
                            <a:schemeClr val="tx1"/>
                          </a:solidFill>
                          <a:latin typeface="Calibri" panose="020F0502020204030204" pitchFamily="34" charset="0"/>
                          <a:ea typeface="ＭＳ Ｐゴシック" panose="020B0600070205080204" pitchFamily="34" charset="-128"/>
                        </a:defRPr>
                      </a:lvl3pPr>
                      <a:lvl4pPr marL="1600200" indent="-228600" eaLnBrk="0" hangingPunct="0">
                        <a:spcBef>
                          <a:spcPct val="20000"/>
                        </a:spcBef>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4pPr>
                      <a:lvl5pPr marL="2057400" indent="-228600" eaLnBrk="0" hangingPunct="0">
                        <a:spcBef>
                          <a:spcPct val="20000"/>
                        </a:spcBef>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800" b="0" i="0" u="none" strike="noStrike" cap="none" normalizeH="0" baseline="0">
                          <a:ln>
                            <a:noFill/>
                          </a:ln>
                          <a:solidFill>
                            <a:schemeClr val="bg1"/>
                          </a:solidFill>
                          <a:effectLst/>
                          <a:latin typeface="+mn-lt"/>
                          <a:ea typeface="ＭＳ Ｐゴシック" panose="020B0600070205080204" pitchFamily="34" charset="-128"/>
                        </a:rPr>
                        <a:t>Pouring </a:t>
                      </a:r>
                    </a:p>
                  </a:txBody>
                  <a:tcPr marT="45713" marB="45713" horzOverflow="overflow">
                    <a:lnL>
                      <a:noFill/>
                    </a:lnL>
                    <a:lnR>
                      <a:noFill/>
                    </a:lnR>
                    <a:lnT>
                      <a:noFill/>
                    </a:lnT>
                    <a:lnB>
                      <a:noFill/>
                    </a:lnB>
                    <a:lnTlToBr>
                      <a:noFill/>
                    </a:lnTlToBr>
                    <a:lnBlToTr>
                      <a:noFill/>
                    </a:lnBlToTr>
                    <a:solidFill>
                      <a:schemeClr val="bg2">
                        <a:lumMod val="40000"/>
                        <a:lumOff val="60000"/>
                      </a:schemeClr>
                    </a:solidFill>
                  </a:tcPr>
                </a:tc>
                <a:tc>
                  <a:txBody>
                    <a:bodyPr/>
                    <a:lstStyle>
                      <a:lvl1pPr eaLnBrk="0" hangingPunct="0">
                        <a:spcBef>
                          <a:spcPct val="20000"/>
                        </a:spcBef>
                        <a:buFont typeface="Arial" panose="020B0604020202020204" pitchFamily="34" charset="0"/>
                        <a:defRPr sz="2800">
                          <a:solidFill>
                            <a:schemeClr val="tx1"/>
                          </a:solidFill>
                          <a:latin typeface="Calibri" panose="020F0502020204030204" pitchFamily="34" charset="0"/>
                          <a:ea typeface="ＭＳ Ｐゴシック" panose="020B0600070205080204" pitchFamily="34" charset="-128"/>
                        </a:defRPr>
                      </a:lvl1pPr>
                      <a:lvl2pPr marL="742950" indent="-285750" eaLnBrk="0" hangingPunct="0">
                        <a:spcBef>
                          <a:spcPct val="20000"/>
                        </a:spcBef>
                        <a:buFont typeface="Arial" panose="020B0604020202020204" pitchFamily="34" charset="0"/>
                        <a:defRPr sz="2400">
                          <a:solidFill>
                            <a:schemeClr val="tx1"/>
                          </a:solidFill>
                          <a:latin typeface="Calibri" panose="020F0502020204030204" pitchFamily="34" charset="0"/>
                          <a:ea typeface="ＭＳ Ｐゴシック" panose="020B0600070205080204" pitchFamily="34" charset="-128"/>
                        </a:defRPr>
                      </a:lvl2pPr>
                      <a:lvl3pPr marL="1143000" indent="-228600" eaLnBrk="0" hangingPunct="0">
                        <a:spcBef>
                          <a:spcPct val="20000"/>
                        </a:spcBef>
                        <a:buFont typeface="Arial" panose="020B0604020202020204" pitchFamily="34" charset="0"/>
                        <a:defRPr sz="2000">
                          <a:solidFill>
                            <a:schemeClr val="tx1"/>
                          </a:solidFill>
                          <a:latin typeface="Calibri" panose="020F0502020204030204" pitchFamily="34" charset="0"/>
                          <a:ea typeface="ＭＳ Ｐゴシック" panose="020B0600070205080204" pitchFamily="34" charset="-128"/>
                        </a:defRPr>
                      </a:lvl3pPr>
                      <a:lvl4pPr marL="1600200" indent="-228600" eaLnBrk="0" hangingPunct="0">
                        <a:spcBef>
                          <a:spcPct val="20000"/>
                        </a:spcBef>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4pPr>
                      <a:lvl5pPr marL="2057400" indent="-228600" eaLnBrk="0" hangingPunct="0">
                        <a:spcBef>
                          <a:spcPct val="20000"/>
                        </a:spcBef>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800" b="0" i="0" u="none" strike="noStrike" cap="none" normalizeH="0" baseline="0">
                          <a:ln>
                            <a:noFill/>
                          </a:ln>
                          <a:solidFill>
                            <a:schemeClr val="bg1"/>
                          </a:solidFill>
                          <a:effectLst/>
                          <a:latin typeface="+mn-lt"/>
                          <a:ea typeface="ＭＳ Ｐゴシック" panose="020B0600070205080204" pitchFamily="34" charset="-128"/>
                        </a:rPr>
                        <a:t>3.15 ±1.47</a:t>
                      </a:r>
                    </a:p>
                  </a:txBody>
                  <a:tcPr marT="45713" marB="45713" horzOverflow="overflow">
                    <a:lnL>
                      <a:noFill/>
                    </a:lnL>
                    <a:lnR>
                      <a:noFill/>
                    </a:lnR>
                    <a:lnT>
                      <a:noFill/>
                    </a:lnT>
                    <a:lnB>
                      <a:noFill/>
                    </a:lnB>
                    <a:lnTlToBr>
                      <a:noFill/>
                    </a:lnTlToBr>
                    <a:lnBlToTr>
                      <a:noFill/>
                    </a:lnBlToTr>
                    <a:solidFill>
                      <a:schemeClr val="bg2">
                        <a:lumMod val="40000"/>
                        <a:lumOff val="60000"/>
                      </a:schemeClr>
                    </a:solidFill>
                  </a:tcPr>
                </a:tc>
                <a:tc>
                  <a:txBody>
                    <a:bodyPr/>
                    <a:lstStyle>
                      <a:lvl1pPr eaLnBrk="0" hangingPunct="0">
                        <a:spcBef>
                          <a:spcPct val="20000"/>
                        </a:spcBef>
                        <a:buFont typeface="Arial" panose="020B0604020202020204" pitchFamily="34" charset="0"/>
                        <a:defRPr sz="2800">
                          <a:solidFill>
                            <a:schemeClr val="tx1"/>
                          </a:solidFill>
                          <a:latin typeface="Calibri" panose="020F0502020204030204" pitchFamily="34" charset="0"/>
                          <a:ea typeface="ＭＳ Ｐゴシック" panose="020B0600070205080204" pitchFamily="34" charset="-128"/>
                        </a:defRPr>
                      </a:lvl1pPr>
                      <a:lvl2pPr marL="742950" indent="-285750" eaLnBrk="0" hangingPunct="0">
                        <a:spcBef>
                          <a:spcPct val="20000"/>
                        </a:spcBef>
                        <a:buFont typeface="Arial" panose="020B0604020202020204" pitchFamily="34" charset="0"/>
                        <a:defRPr sz="2400">
                          <a:solidFill>
                            <a:schemeClr val="tx1"/>
                          </a:solidFill>
                          <a:latin typeface="Calibri" panose="020F0502020204030204" pitchFamily="34" charset="0"/>
                          <a:ea typeface="ＭＳ Ｐゴシック" panose="020B0600070205080204" pitchFamily="34" charset="-128"/>
                        </a:defRPr>
                      </a:lvl2pPr>
                      <a:lvl3pPr marL="1143000" indent="-228600" eaLnBrk="0" hangingPunct="0">
                        <a:spcBef>
                          <a:spcPct val="20000"/>
                        </a:spcBef>
                        <a:buFont typeface="Arial" panose="020B0604020202020204" pitchFamily="34" charset="0"/>
                        <a:defRPr sz="2000">
                          <a:solidFill>
                            <a:schemeClr val="tx1"/>
                          </a:solidFill>
                          <a:latin typeface="Calibri" panose="020F0502020204030204" pitchFamily="34" charset="0"/>
                          <a:ea typeface="ＭＳ Ｐゴシック" panose="020B0600070205080204" pitchFamily="34" charset="-128"/>
                        </a:defRPr>
                      </a:lvl3pPr>
                      <a:lvl4pPr marL="1600200" indent="-228600" eaLnBrk="0" hangingPunct="0">
                        <a:spcBef>
                          <a:spcPct val="20000"/>
                        </a:spcBef>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4pPr>
                      <a:lvl5pPr marL="2057400" indent="-228600" eaLnBrk="0" hangingPunct="0">
                        <a:spcBef>
                          <a:spcPct val="20000"/>
                        </a:spcBef>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800" b="0" i="0" u="none" strike="noStrike" cap="none" normalizeH="0" baseline="0" dirty="0">
                          <a:ln>
                            <a:noFill/>
                          </a:ln>
                          <a:solidFill>
                            <a:schemeClr val="bg1"/>
                          </a:solidFill>
                          <a:effectLst/>
                          <a:latin typeface="+mn-lt"/>
                          <a:ea typeface="ＭＳ Ｐゴシック" panose="020B0600070205080204" pitchFamily="34" charset="-128"/>
                        </a:rPr>
                        <a:t>4.62 ± 0.66 *</a:t>
                      </a:r>
                    </a:p>
                  </a:txBody>
                  <a:tcPr marT="45713" marB="45713" horzOverflow="overflow">
                    <a:lnL>
                      <a:noFill/>
                    </a:lnL>
                    <a:lnR>
                      <a:noFill/>
                    </a:lnR>
                    <a:lnT>
                      <a:noFill/>
                    </a:lnT>
                    <a:lnB>
                      <a:noFill/>
                    </a:lnB>
                    <a:lnTlToBr>
                      <a:noFill/>
                    </a:lnTlToBr>
                    <a:lnBlToTr>
                      <a:noFill/>
                    </a:lnBlToTr>
                    <a:solidFill>
                      <a:schemeClr val="bg2">
                        <a:lumMod val="40000"/>
                        <a:lumOff val="60000"/>
                      </a:schemeClr>
                    </a:solidFill>
                  </a:tcPr>
                </a:tc>
                <a:extLst>
                  <a:ext uri="{0D108BD9-81ED-4DB2-BD59-A6C34878D82A}">
                    <a16:rowId xmlns:a16="http://schemas.microsoft.com/office/drawing/2014/main" val="4121879783"/>
                  </a:ext>
                </a:extLst>
              </a:tr>
              <a:tr h="485775">
                <a:tc>
                  <a:txBody>
                    <a:bodyPr/>
                    <a:lstStyle>
                      <a:lvl1pPr eaLnBrk="0" hangingPunct="0">
                        <a:spcBef>
                          <a:spcPct val="20000"/>
                        </a:spcBef>
                        <a:buFont typeface="Arial" panose="020B0604020202020204" pitchFamily="34" charset="0"/>
                        <a:defRPr sz="2800">
                          <a:solidFill>
                            <a:schemeClr val="tx1"/>
                          </a:solidFill>
                          <a:latin typeface="Calibri" panose="020F0502020204030204" pitchFamily="34" charset="0"/>
                          <a:ea typeface="ＭＳ Ｐゴシック" panose="020B0600070205080204" pitchFamily="34" charset="-128"/>
                        </a:defRPr>
                      </a:lvl1pPr>
                      <a:lvl2pPr marL="742950" indent="-285750" eaLnBrk="0" hangingPunct="0">
                        <a:spcBef>
                          <a:spcPct val="20000"/>
                        </a:spcBef>
                        <a:buFont typeface="Arial" panose="020B0604020202020204" pitchFamily="34" charset="0"/>
                        <a:defRPr sz="2400">
                          <a:solidFill>
                            <a:schemeClr val="tx1"/>
                          </a:solidFill>
                          <a:latin typeface="Calibri" panose="020F0502020204030204" pitchFamily="34" charset="0"/>
                          <a:ea typeface="ＭＳ Ｐゴシック" panose="020B0600070205080204" pitchFamily="34" charset="-128"/>
                        </a:defRPr>
                      </a:lvl2pPr>
                      <a:lvl3pPr marL="1143000" indent="-228600" eaLnBrk="0" hangingPunct="0">
                        <a:spcBef>
                          <a:spcPct val="20000"/>
                        </a:spcBef>
                        <a:buFont typeface="Arial" panose="020B0604020202020204" pitchFamily="34" charset="0"/>
                        <a:defRPr sz="2000">
                          <a:solidFill>
                            <a:schemeClr val="tx1"/>
                          </a:solidFill>
                          <a:latin typeface="Calibri" panose="020F0502020204030204" pitchFamily="34" charset="0"/>
                          <a:ea typeface="ＭＳ Ｐゴシック" panose="020B0600070205080204" pitchFamily="34" charset="-128"/>
                        </a:defRPr>
                      </a:lvl3pPr>
                      <a:lvl4pPr marL="1600200" indent="-228600" eaLnBrk="0" hangingPunct="0">
                        <a:spcBef>
                          <a:spcPct val="20000"/>
                        </a:spcBef>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4pPr>
                      <a:lvl5pPr marL="2057400" indent="-228600" eaLnBrk="0" hangingPunct="0">
                        <a:spcBef>
                          <a:spcPct val="20000"/>
                        </a:spcBef>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800" b="0" i="0" u="none" strike="noStrike" cap="none" normalizeH="0" baseline="0" dirty="0">
                          <a:ln>
                            <a:noFill/>
                          </a:ln>
                          <a:solidFill>
                            <a:schemeClr val="bg1"/>
                          </a:solidFill>
                          <a:effectLst/>
                          <a:latin typeface="+mn-lt"/>
                          <a:ea typeface="ＭＳ Ｐゴシック" panose="020B0600070205080204" pitchFamily="34" charset="-128"/>
                        </a:rPr>
                        <a:t>Steps/ kerbs</a:t>
                      </a:r>
                    </a:p>
                  </a:txBody>
                  <a:tcPr marT="45713" marB="45713" horzOverflow="overflow">
                    <a:lnL>
                      <a:noFill/>
                    </a:lnL>
                    <a:lnR>
                      <a:noFill/>
                    </a:lnR>
                    <a:lnT>
                      <a:noFill/>
                    </a:lnT>
                    <a:lnB w="12700" cap="flat" cmpd="sng" algn="ctr">
                      <a:solidFill>
                        <a:srgbClr val="000000"/>
                      </a:solidFill>
                      <a:prstDash val="solid"/>
                      <a:round/>
                      <a:headEnd type="none" w="med" len="med"/>
                      <a:tailEnd type="none" w="med" len="med"/>
                    </a:lnB>
                    <a:lnTlToBr>
                      <a:noFill/>
                    </a:lnTlToBr>
                    <a:lnBlToTr>
                      <a:noFill/>
                    </a:lnBlToTr>
                    <a:solidFill>
                      <a:schemeClr val="bg2">
                        <a:lumMod val="40000"/>
                        <a:lumOff val="60000"/>
                      </a:schemeClr>
                    </a:solidFill>
                  </a:tcPr>
                </a:tc>
                <a:tc>
                  <a:txBody>
                    <a:bodyPr/>
                    <a:lstStyle>
                      <a:lvl1pPr eaLnBrk="0" hangingPunct="0">
                        <a:spcBef>
                          <a:spcPct val="20000"/>
                        </a:spcBef>
                        <a:buFont typeface="Arial" panose="020B0604020202020204" pitchFamily="34" charset="0"/>
                        <a:defRPr sz="2800">
                          <a:solidFill>
                            <a:schemeClr val="tx1"/>
                          </a:solidFill>
                          <a:latin typeface="Calibri" panose="020F0502020204030204" pitchFamily="34" charset="0"/>
                          <a:ea typeface="ＭＳ Ｐゴシック" panose="020B0600070205080204" pitchFamily="34" charset="-128"/>
                        </a:defRPr>
                      </a:lvl1pPr>
                      <a:lvl2pPr marL="742950" indent="-285750" eaLnBrk="0" hangingPunct="0">
                        <a:spcBef>
                          <a:spcPct val="20000"/>
                        </a:spcBef>
                        <a:buFont typeface="Arial" panose="020B0604020202020204" pitchFamily="34" charset="0"/>
                        <a:defRPr sz="2400">
                          <a:solidFill>
                            <a:schemeClr val="tx1"/>
                          </a:solidFill>
                          <a:latin typeface="Calibri" panose="020F0502020204030204" pitchFamily="34" charset="0"/>
                          <a:ea typeface="ＭＳ Ｐゴシック" panose="020B0600070205080204" pitchFamily="34" charset="-128"/>
                        </a:defRPr>
                      </a:lvl2pPr>
                      <a:lvl3pPr marL="1143000" indent="-228600" eaLnBrk="0" hangingPunct="0">
                        <a:spcBef>
                          <a:spcPct val="20000"/>
                        </a:spcBef>
                        <a:buFont typeface="Arial" panose="020B0604020202020204" pitchFamily="34" charset="0"/>
                        <a:defRPr sz="2000">
                          <a:solidFill>
                            <a:schemeClr val="tx1"/>
                          </a:solidFill>
                          <a:latin typeface="Calibri" panose="020F0502020204030204" pitchFamily="34" charset="0"/>
                          <a:ea typeface="ＭＳ Ｐゴシック" panose="020B0600070205080204" pitchFamily="34" charset="-128"/>
                        </a:defRPr>
                      </a:lvl3pPr>
                      <a:lvl4pPr marL="1600200" indent="-228600" eaLnBrk="0" hangingPunct="0">
                        <a:spcBef>
                          <a:spcPct val="20000"/>
                        </a:spcBef>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4pPr>
                      <a:lvl5pPr marL="2057400" indent="-228600" eaLnBrk="0" hangingPunct="0">
                        <a:spcBef>
                          <a:spcPct val="20000"/>
                        </a:spcBef>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800" b="0" i="0" u="none" strike="noStrike" cap="none" normalizeH="0" baseline="0">
                          <a:ln>
                            <a:noFill/>
                          </a:ln>
                          <a:solidFill>
                            <a:schemeClr val="bg1"/>
                          </a:solidFill>
                          <a:effectLst/>
                          <a:latin typeface="+mn-lt"/>
                          <a:ea typeface="ＭＳ Ｐゴシック" panose="020B0600070205080204" pitchFamily="34" charset="-128"/>
                        </a:rPr>
                        <a:t>2.69 ±1.21</a:t>
                      </a:r>
                    </a:p>
                  </a:txBody>
                  <a:tcPr marT="45713" marB="45713" horzOverflow="overflow">
                    <a:lnL>
                      <a:noFill/>
                    </a:lnL>
                    <a:lnR>
                      <a:noFill/>
                    </a:lnR>
                    <a:lnT>
                      <a:noFill/>
                    </a:lnT>
                    <a:lnB w="12700" cap="flat" cmpd="sng" algn="ctr">
                      <a:solidFill>
                        <a:srgbClr val="000000"/>
                      </a:solidFill>
                      <a:prstDash val="solid"/>
                      <a:round/>
                      <a:headEnd type="none" w="med" len="med"/>
                      <a:tailEnd type="none" w="med" len="med"/>
                    </a:lnB>
                    <a:lnTlToBr>
                      <a:noFill/>
                    </a:lnTlToBr>
                    <a:lnBlToTr>
                      <a:noFill/>
                    </a:lnBlToTr>
                    <a:solidFill>
                      <a:schemeClr val="bg2">
                        <a:lumMod val="40000"/>
                        <a:lumOff val="60000"/>
                      </a:schemeClr>
                    </a:solidFill>
                  </a:tcPr>
                </a:tc>
                <a:tc>
                  <a:txBody>
                    <a:bodyPr/>
                    <a:lstStyle>
                      <a:lvl1pPr eaLnBrk="0" hangingPunct="0">
                        <a:spcBef>
                          <a:spcPct val="20000"/>
                        </a:spcBef>
                        <a:buFont typeface="Arial" panose="020B0604020202020204" pitchFamily="34" charset="0"/>
                        <a:defRPr sz="2800">
                          <a:solidFill>
                            <a:schemeClr val="tx1"/>
                          </a:solidFill>
                          <a:latin typeface="Calibri" panose="020F0502020204030204" pitchFamily="34" charset="0"/>
                          <a:ea typeface="ＭＳ Ｐゴシック" panose="020B0600070205080204" pitchFamily="34" charset="-128"/>
                        </a:defRPr>
                      </a:lvl1pPr>
                      <a:lvl2pPr marL="742950" indent="-285750" eaLnBrk="0" hangingPunct="0">
                        <a:spcBef>
                          <a:spcPct val="20000"/>
                        </a:spcBef>
                        <a:buFont typeface="Arial" panose="020B0604020202020204" pitchFamily="34" charset="0"/>
                        <a:defRPr sz="2400">
                          <a:solidFill>
                            <a:schemeClr val="tx1"/>
                          </a:solidFill>
                          <a:latin typeface="Calibri" panose="020F0502020204030204" pitchFamily="34" charset="0"/>
                          <a:ea typeface="ＭＳ Ｐゴシック" panose="020B0600070205080204" pitchFamily="34" charset="-128"/>
                        </a:defRPr>
                      </a:lvl2pPr>
                      <a:lvl3pPr marL="1143000" indent="-228600" eaLnBrk="0" hangingPunct="0">
                        <a:spcBef>
                          <a:spcPct val="20000"/>
                        </a:spcBef>
                        <a:buFont typeface="Arial" panose="020B0604020202020204" pitchFamily="34" charset="0"/>
                        <a:defRPr sz="2000">
                          <a:solidFill>
                            <a:schemeClr val="tx1"/>
                          </a:solidFill>
                          <a:latin typeface="Calibri" panose="020F0502020204030204" pitchFamily="34" charset="0"/>
                          <a:ea typeface="ＭＳ Ｐゴシック" panose="020B0600070205080204" pitchFamily="34" charset="-128"/>
                        </a:defRPr>
                      </a:lvl3pPr>
                      <a:lvl4pPr marL="1600200" indent="-228600" eaLnBrk="0" hangingPunct="0">
                        <a:spcBef>
                          <a:spcPct val="20000"/>
                        </a:spcBef>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4pPr>
                      <a:lvl5pPr marL="2057400" indent="-228600" eaLnBrk="0" hangingPunct="0">
                        <a:spcBef>
                          <a:spcPct val="20000"/>
                        </a:spcBef>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800" b="0" i="0" u="none" strike="noStrike" cap="none" normalizeH="0" baseline="0" dirty="0">
                          <a:ln>
                            <a:noFill/>
                          </a:ln>
                          <a:solidFill>
                            <a:schemeClr val="bg1"/>
                          </a:solidFill>
                          <a:effectLst/>
                          <a:latin typeface="+mn-lt"/>
                          <a:ea typeface="ＭＳ Ｐゴシック" panose="020B0600070205080204" pitchFamily="34" charset="-128"/>
                        </a:rPr>
                        <a:t>4.38 ± 0.87 *</a:t>
                      </a:r>
                    </a:p>
                  </a:txBody>
                  <a:tcPr marT="45713" marB="45713" horzOverflow="overflow">
                    <a:lnL>
                      <a:noFill/>
                    </a:lnL>
                    <a:lnR>
                      <a:noFill/>
                    </a:lnR>
                    <a:lnT>
                      <a:noFill/>
                    </a:lnT>
                    <a:lnB w="12700" cap="flat" cmpd="sng" algn="ctr">
                      <a:solidFill>
                        <a:srgbClr val="000000"/>
                      </a:solidFill>
                      <a:prstDash val="solid"/>
                      <a:round/>
                      <a:headEnd type="none" w="med" len="med"/>
                      <a:tailEnd type="none" w="med" len="med"/>
                    </a:lnB>
                    <a:lnTlToBr>
                      <a:noFill/>
                    </a:lnTlToBr>
                    <a:lnBlToTr>
                      <a:noFill/>
                    </a:lnBlToTr>
                    <a:solidFill>
                      <a:schemeClr val="bg2">
                        <a:lumMod val="40000"/>
                        <a:lumOff val="60000"/>
                      </a:schemeClr>
                    </a:solidFill>
                  </a:tcPr>
                </a:tc>
                <a:extLst>
                  <a:ext uri="{0D108BD9-81ED-4DB2-BD59-A6C34878D82A}">
                    <a16:rowId xmlns:a16="http://schemas.microsoft.com/office/drawing/2014/main" val="2895742232"/>
                  </a:ext>
                </a:extLst>
              </a:tr>
            </a:tbl>
          </a:graphicData>
        </a:graphic>
      </p:graphicFrame>
      <p:sp>
        <p:nvSpPr>
          <p:cNvPr id="7" name="Rectangle 7">
            <a:extLst>
              <a:ext uri="{FF2B5EF4-FFF2-40B4-BE49-F238E27FC236}">
                <a16:creationId xmlns:a16="http://schemas.microsoft.com/office/drawing/2014/main" id="{38755821-95E2-3C6F-BE31-C72EB638B5B3}"/>
              </a:ext>
            </a:extLst>
          </p:cNvPr>
          <p:cNvSpPr>
            <a:spLocks noChangeArrowheads="1"/>
          </p:cNvSpPr>
          <p:nvPr/>
        </p:nvSpPr>
        <p:spPr bwMode="auto">
          <a:xfrm>
            <a:off x="5529678" y="4069486"/>
            <a:ext cx="1325562"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Calibri" panose="020F0502020204030204" pitchFamily="34" charset="0"/>
                <a:ea typeface="ＭＳ Ｐゴシック" panose="020B0600070205080204" pitchFamily="34" charset="-128"/>
              </a:defRPr>
            </a:lvl1pPr>
            <a:lvl2pPr marL="742950" indent="-285750" eaLnBrk="0" hangingPunct="0">
              <a:defRPr sz="2400">
                <a:solidFill>
                  <a:schemeClr val="tx1"/>
                </a:solidFill>
                <a:latin typeface="Calibri" panose="020F0502020204030204" pitchFamily="34" charset="0"/>
                <a:ea typeface="ＭＳ Ｐゴシック" panose="020B0600070205080204" pitchFamily="34" charset="-128"/>
              </a:defRPr>
            </a:lvl2pPr>
            <a:lvl3pPr marL="1143000" indent="-228600" eaLnBrk="0" hangingPunct="0">
              <a:defRPr sz="2400">
                <a:solidFill>
                  <a:schemeClr val="tx1"/>
                </a:solidFill>
                <a:latin typeface="Calibri" panose="020F0502020204030204" pitchFamily="34" charset="0"/>
                <a:ea typeface="ＭＳ Ｐゴシック" panose="020B0600070205080204" pitchFamily="34" charset="-128"/>
              </a:defRPr>
            </a:lvl3pPr>
            <a:lvl4pPr marL="1600200" indent="-228600" eaLnBrk="0" hangingPunct="0">
              <a:defRPr sz="2400">
                <a:solidFill>
                  <a:schemeClr val="tx1"/>
                </a:solidFill>
                <a:latin typeface="Calibri" panose="020F0502020204030204" pitchFamily="34" charset="0"/>
                <a:ea typeface="ＭＳ Ｐゴシック" panose="020B0600070205080204" pitchFamily="34" charset="-128"/>
              </a:defRPr>
            </a:lvl4pPr>
            <a:lvl5pPr marL="2057400" indent="-228600" eaLnBrk="0" hangingPunct="0">
              <a:defRPr sz="24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9pPr>
          </a:lstStyle>
          <a:p>
            <a:pPr eaLnBrk="1" hangingPunct="1"/>
            <a:r>
              <a:rPr lang="en-GB" altLang="en-US" sz="1600" dirty="0">
                <a:solidFill>
                  <a:srgbClr val="000000"/>
                </a:solidFill>
              </a:rPr>
              <a:t>* P=&lt;0.0001</a:t>
            </a:r>
          </a:p>
        </p:txBody>
      </p:sp>
    </p:spTree>
    <p:extLst>
      <p:ext uri="{BB962C8B-B14F-4D97-AF65-F5344CB8AC3E}">
        <p14:creationId xmlns:p14="http://schemas.microsoft.com/office/powerpoint/2010/main" val="586017620"/>
      </p:ext>
    </p:extLst>
  </p:cSld>
  <p:clrMapOvr>
    <a:overrideClrMapping bg1="dk1" tx1="lt1" bg2="dk2" tx2="lt2" accent1="accent1" accent2="accent2" accent3="accent3" accent4="accent4" accent5="accent5" accent6="accent6" hlink="hlink" folHlink="folHlink"/>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83397D-CCDD-8A94-8EE4-B8F8141A19D8}"/>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317824C9-A256-3BF0-8E47-F75D4E6AACF2}"/>
              </a:ext>
            </a:extLst>
          </p:cNvPr>
          <p:cNvSpPr>
            <a:spLocks noGrp="1"/>
          </p:cNvSpPr>
          <p:nvPr>
            <p:ph idx="1"/>
          </p:nvPr>
        </p:nvSpPr>
        <p:spPr/>
        <p:txBody>
          <a:bodyPr/>
          <a:lstStyle/>
          <a:p>
            <a:endParaRPr lang="en-US"/>
          </a:p>
        </p:txBody>
      </p:sp>
      <p:pic>
        <p:nvPicPr>
          <p:cNvPr id="4" name="Picture 3">
            <a:extLst>
              <a:ext uri="{FF2B5EF4-FFF2-40B4-BE49-F238E27FC236}">
                <a16:creationId xmlns:a16="http://schemas.microsoft.com/office/drawing/2014/main" id="{54A30BB0-9D72-A9D5-8450-832486D28DAE}"/>
              </a:ext>
            </a:extLst>
          </p:cNvPr>
          <p:cNvPicPr>
            <a:picLocks noChangeAspect="1"/>
          </p:cNvPicPr>
          <p:nvPr/>
        </p:nvPicPr>
        <p:blipFill>
          <a:blip r:embed="rId2"/>
          <a:stretch>
            <a:fillRect/>
          </a:stretch>
        </p:blipFill>
        <p:spPr>
          <a:xfrm>
            <a:off x="13539" y="117565"/>
            <a:ext cx="9134905" cy="6635931"/>
          </a:xfrm>
          <a:prstGeom prst="rect">
            <a:avLst/>
          </a:prstGeom>
        </p:spPr>
      </p:pic>
    </p:spTree>
    <p:extLst>
      <p:ext uri="{BB962C8B-B14F-4D97-AF65-F5344CB8AC3E}">
        <p14:creationId xmlns:p14="http://schemas.microsoft.com/office/powerpoint/2010/main" val="31656671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4C3A17-BE1B-E03F-6D7F-2932C095C9BD}"/>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B513D544-10B1-85D3-BCA5-861C399EBBAA}"/>
              </a:ext>
            </a:extLst>
          </p:cNvPr>
          <p:cNvSpPr>
            <a:spLocks noGrp="1"/>
          </p:cNvSpPr>
          <p:nvPr>
            <p:ph idx="1"/>
          </p:nvPr>
        </p:nvSpPr>
        <p:spPr/>
        <p:txBody>
          <a:bodyPr/>
          <a:lstStyle/>
          <a:p>
            <a:endParaRPr lang="en-US"/>
          </a:p>
        </p:txBody>
      </p:sp>
      <p:pic>
        <p:nvPicPr>
          <p:cNvPr id="4" name="Picture 3">
            <a:extLst>
              <a:ext uri="{FF2B5EF4-FFF2-40B4-BE49-F238E27FC236}">
                <a16:creationId xmlns:a16="http://schemas.microsoft.com/office/drawing/2014/main" id="{B05C79F5-6B54-6A90-0E49-E673E07EB8B2}"/>
              </a:ext>
            </a:extLst>
          </p:cNvPr>
          <p:cNvPicPr>
            <a:picLocks noChangeAspect="1"/>
          </p:cNvPicPr>
          <p:nvPr/>
        </p:nvPicPr>
        <p:blipFill>
          <a:blip r:embed="rId2"/>
          <a:stretch>
            <a:fillRect/>
          </a:stretch>
        </p:blipFill>
        <p:spPr>
          <a:xfrm>
            <a:off x="0" y="42333"/>
            <a:ext cx="9201150" cy="6815667"/>
          </a:xfrm>
          <a:prstGeom prst="rect">
            <a:avLst/>
          </a:prstGeom>
        </p:spPr>
      </p:pic>
    </p:spTree>
    <p:extLst>
      <p:ext uri="{BB962C8B-B14F-4D97-AF65-F5344CB8AC3E}">
        <p14:creationId xmlns:p14="http://schemas.microsoft.com/office/powerpoint/2010/main" val="242247948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85EC22-BBE4-6A82-0D41-74735AC71C85}"/>
              </a:ext>
            </a:extLst>
          </p:cNvPr>
          <p:cNvSpPr>
            <a:spLocks noGrp="1"/>
          </p:cNvSpPr>
          <p:nvPr>
            <p:ph type="title"/>
          </p:nvPr>
        </p:nvSpPr>
        <p:spPr>
          <a:xfrm>
            <a:off x="3735977" y="398552"/>
            <a:ext cx="5312707" cy="1103678"/>
          </a:xfrm>
        </p:spPr>
        <p:txBody>
          <a:bodyPr>
            <a:normAutofit fontScale="90000"/>
          </a:bodyPr>
          <a:lstStyle/>
          <a:p>
            <a:r>
              <a:rPr lang="en-US" dirty="0"/>
              <a:t>Take action - Guidelines </a:t>
            </a:r>
          </a:p>
        </p:txBody>
      </p:sp>
      <p:sp>
        <p:nvSpPr>
          <p:cNvPr id="3088" name="Freeform: Shape 3087">
            <a:extLst>
              <a:ext uri="{FF2B5EF4-FFF2-40B4-BE49-F238E27FC236}">
                <a16:creationId xmlns:a16="http://schemas.microsoft.com/office/drawing/2014/main" id="{2C6A2225-94AF-4BC4-98F4-77746E7B10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1"/>
            <a:ext cx="3500169" cy="3612937"/>
          </a:xfrm>
          <a:custGeom>
            <a:avLst/>
            <a:gdLst>
              <a:gd name="connsiteX0" fmla="*/ 192227 w 4666892"/>
              <a:gd name="connsiteY0" fmla="*/ 0 h 3612937"/>
              <a:gd name="connsiteX1" fmla="*/ 4666892 w 4666892"/>
              <a:gd name="connsiteY1" fmla="*/ 0 h 3612937"/>
              <a:gd name="connsiteX2" fmla="*/ 4666892 w 4666892"/>
              <a:gd name="connsiteY2" fmla="*/ 2643684 h 3612937"/>
              <a:gd name="connsiteX3" fmla="*/ 4657487 w 4666892"/>
              <a:gd name="connsiteY3" fmla="*/ 2656262 h 3612937"/>
              <a:gd name="connsiteX4" fmla="*/ 2628900 w 4666892"/>
              <a:gd name="connsiteY4" fmla="*/ 3612937 h 3612937"/>
              <a:gd name="connsiteX5" fmla="*/ 0 w 4666892"/>
              <a:gd name="connsiteY5" fmla="*/ 984037 h 3612937"/>
              <a:gd name="connsiteX6" fmla="*/ 118190 w 4666892"/>
              <a:gd name="connsiteY6" fmla="*/ 202283 h 36129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666892" h="3612937">
                <a:moveTo>
                  <a:pt x="192227" y="0"/>
                </a:moveTo>
                <a:lnTo>
                  <a:pt x="4666892" y="0"/>
                </a:lnTo>
                <a:lnTo>
                  <a:pt x="4666892" y="2643684"/>
                </a:lnTo>
                <a:lnTo>
                  <a:pt x="4657487" y="2656262"/>
                </a:lnTo>
                <a:cubicBezTo>
                  <a:pt x="4175308" y="3240527"/>
                  <a:pt x="3445594" y="3612937"/>
                  <a:pt x="2628900" y="3612937"/>
                </a:cubicBezTo>
                <a:cubicBezTo>
                  <a:pt x="1176999" y="3612937"/>
                  <a:pt x="0" y="2435938"/>
                  <a:pt x="0" y="984037"/>
                </a:cubicBezTo>
                <a:cubicBezTo>
                  <a:pt x="0" y="711806"/>
                  <a:pt x="41379" y="449239"/>
                  <a:pt x="118190" y="202283"/>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1">
            <a:extLst>
              <a:ext uri="{FF2B5EF4-FFF2-40B4-BE49-F238E27FC236}">
                <a16:creationId xmlns:a16="http://schemas.microsoft.com/office/drawing/2014/main" id="{6C06B06E-B2B8-0761-3590-558841AD5FB4}"/>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bwMode="auto">
          <a:xfrm>
            <a:off x="20" y="10"/>
            <a:ext cx="3376609" cy="3448209"/>
          </a:xfrm>
          <a:custGeom>
            <a:avLst/>
            <a:gdLst/>
            <a:ahLst/>
            <a:cxnLst/>
            <a:rect l="l" t="t" r="r" b="b"/>
            <a:pathLst>
              <a:path w="4502173" h="3448219">
                <a:moveTo>
                  <a:pt x="205627" y="0"/>
                </a:moveTo>
                <a:lnTo>
                  <a:pt x="4502173" y="0"/>
                </a:lnTo>
                <a:lnTo>
                  <a:pt x="4502173" y="2368934"/>
                </a:lnTo>
                <a:lnTo>
                  <a:pt x="4365663" y="2551486"/>
                </a:lnTo>
                <a:cubicBezTo>
                  <a:pt x="3913696" y="3099144"/>
                  <a:pt x="3229704" y="3448219"/>
                  <a:pt x="2464181" y="3448219"/>
                </a:cubicBezTo>
                <a:cubicBezTo>
                  <a:pt x="1103251" y="3448219"/>
                  <a:pt x="0" y="2344968"/>
                  <a:pt x="0" y="984038"/>
                </a:cubicBezTo>
                <a:cubicBezTo>
                  <a:pt x="0" y="643806"/>
                  <a:pt x="68954" y="319678"/>
                  <a:pt x="193648" y="24867"/>
                </a:cubicBezTo>
                <a:close/>
              </a:path>
            </a:pathLst>
          </a:cu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90" name="Freeform: Shape 3089">
            <a:extLst>
              <a:ext uri="{FF2B5EF4-FFF2-40B4-BE49-F238E27FC236}">
                <a16:creationId xmlns:a16="http://schemas.microsoft.com/office/drawing/2014/main" id="{648F5915-2CE1-4F74-88C5-D4366893D2D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3918051"/>
            <a:ext cx="2690447" cy="2939948"/>
          </a:xfrm>
          <a:custGeom>
            <a:avLst/>
            <a:gdLst>
              <a:gd name="connsiteX0" fmla="*/ 2070613 w 3587263"/>
              <a:gd name="connsiteY0" fmla="*/ 0 h 2939948"/>
              <a:gd name="connsiteX1" fmla="*/ 3534758 w 3587263"/>
              <a:gd name="connsiteY1" fmla="*/ 606469 h 2939948"/>
              <a:gd name="connsiteX2" fmla="*/ 3587263 w 3587263"/>
              <a:gd name="connsiteY2" fmla="*/ 664240 h 2939948"/>
              <a:gd name="connsiteX3" fmla="*/ 3587263 w 3587263"/>
              <a:gd name="connsiteY3" fmla="*/ 2939948 h 2939948"/>
              <a:gd name="connsiteX4" fmla="*/ 193241 w 3587263"/>
              <a:gd name="connsiteY4" fmla="*/ 2939948 h 2939948"/>
              <a:gd name="connsiteX5" fmla="*/ 162719 w 3587263"/>
              <a:gd name="connsiteY5" fmla="*/ 2876589 h 2939948"/>
              <a:gd name="connsiteX6" fmla="*/ 0 w 3587263"/>
              <a:gd name="connsiteY6" fmla="*/ 2070613 h 2939948"/>
              <a:gd name="connsiteX7" fmla="*/ 2070613 w 3587263"/>
              <a:gd name="connsiteY7" fmla="*/ 0 h 29399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587263" h="2939948">
                <a:moveTo>
                  <a:pt x="2070613" y="0"/>
                </a:moveTo>
                <a:cubicBezTo>
                  <a:pt x="2642397" y="0"/>
                  <a:pt x="3160050" y="231761"/>
                  <a:pt x="3534758" y="606469"/>
                </a:cubicBezTo>
                <a:lnTo>
                  <a:pt x="3587263" y="664240"/>
                </a:lnTo>
                <a:lnTo>
                  <a:pt x="3587263" y="2939948"/>
                </a:lnTo>
                <a:lnTo>
                  <a:pt x="193241" y="2939948"/>
                </a:lnTo>
                <a:lnTo>
                  <a:pt x="162719" y="2876589"/>
                </a:lnTo>
                <a:cubicBezTo>
                  <a:pt x="57940" y="2628865"/>
                  <a:pt x="0" y="2356505"/>
                  <a:pt x="0" y="2070613"/>
                </a:cubicBezTo>
                <a:cubicBezTo>
                  <a:pt x="0" y="927045"/>
                  <a:pt x="927045" y="0"/>
                  <a:pt x="2070613" y="0"/>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3074" name="Picture 2" descr="Learning to Live with One Eye | Duke Health">
            <a:extLst>
              <a:ext uri="{FF2B5EF4-FFF2-40B4-BE49-F238E27FC236}">
                <a16:creationId xmlns:a16="http://schemas.microsoft.com/office/drawing/2014/main" id="{7F5DED7E-B2A2-C63B-A352-1A67D7D1407C}"/>
              </a:ext>
            </a:extLst>
          </p:cNvPr>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p:blipFill>
        <p:spPr bwMode="auto">
          <a:xfrm>
            <a:off x="20" y="4082141"/>
            <a:ext cx="2567361" cy="2775859"/>
          </a:xfrm>
          <a:custGeom>
            <a:avLst/>
            <a:gdLst/>
            <a:ahLst/>
            <a:cxnLst/>
            <a:rect l="l" t="t" r="r" b="b"/>
            <a:pathLst>
              <a:path w="3423175" h="2775859">
                <a:moveTo>
                  <a:pt x="1906524" y="0"/>
                </a:moveTo>
                <a:cubicBezTo>
                  <a:pt x="2498805" y="0"/>
                  <a:pt x="3028006" y="270078"/>
                  <a:pt x="3377691" y="693798"/>
                </a:cubicBezTo>
                <a:lnTo>
                  <a:pt x="3423175" y="754624"/>
                </a:lnTo>
                <a:lnTo>
                  <a:pt x="3423175" y="2775859"/>
                </a:lnTo>
                <a:lnTo>
                  <a:pt x="211114" y="2775859"/>
                </a:lnTo>
                <a:lnTo>
                  <a:pt x="149824" y="2648629"/>
                </a:lnTo>
                <a:cubicBezTo>
                  <a:pt x="53349" y="2420536"/>
                  <a:pt x="0" y="2169760"/>
                  <a:pt x="0" y="1906524"/>
                </a:cubicBezTo>
                <a:cubicBezTo>
                  <a:pt x="0" y="853580"/>
                  <a:pt x="853580" y="0"/>
                  <a:pt x="1906524" y="0"/>
                </a:cubicBezTo>
                <a:close/>
              </a:path>
            </a:pathLst>
          </a:custGeom>
          <a:noFill/>
          <a:extLst>
            <a:ext uri="{909E8E84-426E-40DD-AFC4-6F175D3DCCD1}">
              <a14:hiddenFill xmlns:a14="http://schemas.microsoft.com/office/drawing/2010/main">
                <a:solidFill>
                  <a:srgbClr val="FFFFFF"/>
                </a:solidFill>
              </a14:hiddenFill>
            </a:ext>
          </a:extLst>
        </p:spPr>
      </p:pic>
      <p:sp>
        <p:nvSpPr>
          <p:cNvPr id="3" name="Content Placeholder 2">
            <a:extLst>
              <a:ext uri="{FF2B5EF4-FFF2-40B4-BE49-F238E27FC236}">
                <a16:creationId xmlns:a16="http://schemas.microsoft.com/office/drawing/2014/main" id="{1468CF3A-A95C-7FD3-43AC-68F3BC22A3A7}"/>
              </a:ext>
            </a:extLst>
          </p:cNvPr>
          <p:cNvSpPr>
            <a:spLocks noGrp="1"/>
          </p:cNvSpPr>
          <p:nvPr>
            <p:ph idx="1"/>
          </p:nvPr>
        </p:nvSpPr>
        <p:spPr>
          <a:xfrm>
            <a:off x="3735977" y="1605008"/>
            <a:ext cx="5116831" cy="4015860"/>
          </a:xfrm>
        </p:spPr>
        <p:txBody>
          <a:bodyPr anchor="t">
            <a:noAutofit/>
          </a:bodyPr>
          <a:lstStyle/>
          <a:p>
            <a:r>
              <a:rPr lang="en-US" sz="2000" dirty="0"/>
              <a:t>WORLD Falls Guidelines 2022</a:t>
            </a:r>
          </a:p>
          <a:p>
            <a:pPr lvl="1"/>
            <a:r>
              <a:rPr lang="en-US" sz="2000" dirty="0"/>
              <a:t>Enquire about vision impairment as part of a multifactorial falls risk assessment, measure visual acuity and examine for other visual impairments such as hemianopia and neglect where appropriate</a:t>
            </a:r>
          </a:p>
          <a:p>
            <a:pPr lvl="1"/>
            <a:endParaRPr lang="en-US" sz="300" dirty="0"/>
          </a:p>
          <a:p>
            <a:pPr lvl="1"/>
            <a:r>
              <a:rPr lang="en-US" sz="2000" dirty="0"/>
              <a:t>Interventions include:</a:t>
            </a:r>
          </a:p>
          <a:p>
            <a:pPr lvl="2"/>
            <a:r>
              <a:rPr lang="en-US" dirty="0"/>
              <a:t>Cataract Surgery</a:t>
            </a:r>
          </a:p>
          <a:p>
            <a:pPr lvl="2"/>
            <a:r>
              <a:rPr lang="en-US" dirty="0"/>
              <a:t>Single lens glasses instead of multi-focal lenses if prone to trips</a:t>
            </a:r>
          </a:p>
          <a:p>
            <a:pPr lvl="2"/>
            <a:r>
              <a:rPr lang="en-US" dirty="0"/>
              <a:t>Advice to avoid multifocal lenses when outdoors</a:t>
            </a:r>
          </a:p>
          <a:p>
            <a:pPr lvl="2"/>
            <a:r>
              <a:rPr lang="en-US" dirty="0"/>
              <a:t>Advice on short term falls risk with new prescriptions and lenses</a:t>
            </a:r>
          </a:p>
          <a:p>
            <a:pPr lvl="2"/>
            <a:endParaRPr lang="en-US" dirty="0"/>
          </a:p>
        </p:txBody>
      </p:sp>
      <p:sp>
        <p:nvSpPr>
          <p:cNvPr id="6" name="TextBox 5">
            <a:extLst>
              <a:ext uri="{FF2B5EF4-FFF2-40B4-BE49-F238E27FC236}">
                <a16:creationId xmlns:a16="http://schemas.microsoft.com/office/drawing/2014/main" id="{8CE458F6-81E1-A871-04C8-08F8B6D1CDA2}"/>
              </a:ext>
            </a:extLst>
          </p:cNvPr>
          <p:cNvSpPr txBox="1"/>
          <p:nvPr/>
        </p:nvSpPr>
        <p:spPr>
          <a:xfrm>
            <a:off x="2690447" y="6496257"/>
            <a:ext cx="4572000" cy="369332"/>
          </a:xfrm>
          <a:prstGeom prst="rect">
            <a:avLst/>
          </a:prstGeom>
          <a:noFill/>
        </p:spPr>
        <p:txBody>
          <a:bodyPr wrap="square">
            <a:spAutoFit/>
          </a:bodyPr>
          <a:lstStyle/>
          <a:p>
            <a:r>
              <a:rPr lang="en-GB" b="0" i="1" dirty="0">
                <a:effectLst/>
                <a:latin typeface="system-ui"/>
              </a:rPr>
              <a:t>Montero-</a:t>
            </a:r>
            <a:r>
              <a:rPr lang="en-GB" b="0" i="1" dirty="0" err="1">
                <a:effectLst/>
                <a:latin typeface="system-ui"/>
              </a:rPr>
              <a:t>Odasso</a:t>
            </a:r>
            <a:r>
              <a:rPr lang="en-GB" b="0" i="1" dirty="0">
                <a:effectLst/>
                <a:latin typeface="system-ui"/>
              </a:rPr>
              <a:t> et al. Age ageing 2022</a:t>
            </a:r>
            <a:endParaRPr lang="en-US" i="1" dirty="0"/>
          </a:p>
        </p:txBody>
      </p:sp>
    </p:spTree>
    <p:extLst>
      <p:ext uri="{BB962C8B-B14F-4D97-AF65-F5344CB8AC3E}">
        <p14:creationId xmlns:p14="http://schemas.microsoft.com/office/powerpoint/2010/main" val="94168142"/>
      </p:ext>
    </p:extLst>
  </p:cSld>
  <p:clrMapOvr>
    <a:overrideClrMapping bg1="dk1" tx1="lt1" bg2="dk2" tx2="lt2" accent1="accent1" accent2="accent2" accent3="accent3" accent4="accent4" accent5="accent5" accent6="accent6" hlink="hlink" folHlink="folHlink"/>
  </p:clrMapOvr>
</p:sld>
</file>

<file path=ppt/slides/slide49.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useBgFill="1">
        <p:nvSpPr>
          <p:cNvPr id="39952" name="!!BGRectangle">
            <a:extLst>
              <a:ext uri="{FF2B5EF4-FFF2-40B4-BE49-F238E27FC236}">
                <a16:creationId xmlns:a16="http://schemas.microsoft.com/office/drawing/2014/main" id="{9B76D444-2756-434F-AE61-96D69830C1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6A0F5C1-8205-D1EE-2D69-6E71A4A8EF40}"/>
              </a:ext>
            </a:extLst>
          </p:cNvPr>
          <p:cNvSpPr>
            <a:spLocks noGrp="1"/>
          </p:cNvSpPr>
          <p:nvPr>
            <p:ph type="title"/>
          </p:nvPr>
        </p:nvSpPr>
        <p:spPr>
          <a:xfrm>
            <a:off x="630935" y="474146"/>
            <a:ext cx="7886695" cy="1197864"/>
          </a:xfrm>
        </p:spPr>
        <p:txBody>
          <a:bodyPr>
            <a:normAutofit/>
          </a:bodyPr>
          <a:lstStyle/>
          <a:p>
            <a:r>
              <a:rPr lang="en-US" dirty="0"/>
              <a:t>Cataract Surgery expedited</a:t>
            </a:r>
          </a:p>
        </p:txBody>
      </p:sp>
      <p:sp>
        <p:nvSpPr>
          <p:cNvPr id="39954" name="!!Line">
            <a:extLst>
              <a:ext uri="{FF2B5EF4-FFF2-40B4-BE49-F238E27FC236}">
                <a16:creationId xmlns:a16="http://schemas.microsoft.com/office/drawing/2014/main" id="{B0161EF8-C8C6-4F2A-9D5C-49BD28A2BD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9758" y="585216"/>
            <a:ext cx="6858" cy="9144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9938" name="Picture 2" descr="Strategies to Improve Cataract Surgery Outcomes">
            <a:extLst>
              <a:ext uri="{FF2B5EF4-FFF2-40B4-BE49-F238E27FC236}">
                <a16:creationId xmlns:a16="http://schemas.microsoft.com/office/drawing/2014/main" id="{29E5BC42-360B-15E1-9973-E929D2F26040}"/>
              </a:ext>
            </a:extLst>
          </p:cNvPr>
          <p:cNvPicPr>
            <a:picLocks noChangeAspect="1" noChangeArrowheads="1"/>
          </p:cNvPicPr>
          <p:nvPr/>
        </p:nvPicPr>
        <p:blipFill rotWithShape="1">
          <a:blip r:embed="rId2" cstate="screen">
            <a:extLst>
              <a:ext uri="{28A0092B-C50C-407E-A947-70E740481C1C}">
                <a14:useLocalDpi xmlns:a14="http://schemas.microsoft.com/office/drawing/2010/main"/>
              </a:ext>
            </a:extLst>
          </a:blip>
          <a:srcRect b="-2"/>
          <a:stretch/>
        </p:blipFill>
        <p:spPr bwMode="auto">
          <a:xfrm>
            <a:off x="104503" y="1726228"/>
            <a:ext cx="3779804" cy="3382290"/>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a:extLst>
              <a:ext uri="{FF2B5EF4-FFF2-40B4-BE49-F238E27FC236}">
                <a16:creationId xmlns:a16="http://schemas.microsoft.com/office/drawing/2014/main" id="{C94BD80A-B7C8-5DD3-AA7D-A220F6E397A5}"/>
              </a:ext>
            </a:extLst>
          </p:cNvPr>
          <p:cNvSpPr>
            <a:spLocks noGrp="1"/>
          </p:cNvSpPr>
          <p:nvPr>
            <p:ph idx="1"/>
          </p:nvPr>
        </p:nvSpPr>
        <p:spPr>
          <a:xfrm>
            <a:off x="4389119" y="2078009"/>
            <a:ext cx="4542427" cy="1350991"/>
          </a:xfrm>
        </p:spPr>
        <p:txBody>
          <a:bodyPr anchor="ctr">
            <a:normAutofit/>
          </a:bodyPr>
          <a:lstStyle/>
          <a:p>
            <a:pPr marL="0" indent="0">
              <a:buNone/>
            </a:pPr>
            <a:r>
              <a:rPr lang="en-GB" altLang="en-US" sz="2000" dirty="0">
                <a:cs typeface="Times New Roman" panose="02020603050405020304" pitchFamily="18" charset="0"/>
              </a:rPr>
              <a:t>1</a:t>
            </a:r>
            <a:r>
              <a:rPr lang="en-GB" altLang="en-US" sz="2000" baseline="30000" dirty="0">
                <a:cs typeface="Times New Roman" panose="02020603050405020304" pitchFamily="18" charset="0"/>
              </a:rPr>
              <a:t>st</a:t>
            </a:r>
            <a:r>
              <a:rPr lang="en-GB" altLang="en-US" sz="2000" dirty="0">
                <a:cs typeface="Times New Roman" panose="02020603050405020304" pitchFamily="18" charset="0"/>
              </a:rPr>
              <a:t> eye surgery</a:t>
            </a:r>
          </a:p>
          <a:p>
            <a:r>
              <a:rPr lang="en-GB" altLang="en-US" sz="2000" dirty="0">
                <a:cs typeface="Times New Roman" panose="02020603050405020304" pitchFamily="18" charset="0"/>
              </a:rPr>
              <a:t>Showed 34% reduction in rate of falls</a:t>
            </a:r>
          </a:p>
          <a:p>
            <a:r>
              <a:rPr lang="en-GB" altLang="en-US" sz="2000" dirty="0">
                <a:cs typeface="Times New Roman" panose="02020603050405020304" pitchFamily="18" charset="0"/>
              </a:rPr>
              <a:t>Reduction in rate of fractures</a:t>
            </a:r>
          </a:p>
        </p:txBody>
      </p:sp>
      <p:sp>
        <p:nvSpPr>
          <p:cNvPr id="8" name="TextBox 7">
            <a:extLst>
              <a:ext uri="{FF2B5EF4-FFF2-40B4-BE49-F238E27FC236}">
                <a16:creationId xmlns:a16="http://schemas.microsoft.com/office/drawing/2014/main" id="{52F09A90-B6A2-49CF-1FCE-EC58B879D770}"/>
              </a:ext>
            </a:extLst>
          </p:cNvPr>
          <p:cNvSpPr txBox="1"/>
          <p:nvPr/>
        </p:nvSpPr>
        <p:spPr>
          <a:xfrm>
            <a:off x="104502" y="5128481"/>
            <a:ext cx="4650377" cy="923330"/>
          </a:xfrm>
          <a:prstGeom prst="rect">
            <a:avLst/>
          </a:prstGeom>
          <a:noFill/>
        </p:spPr>
        <p:txBody>
          <a:bodyPr wrap="square">
            <a:spAutoFit/>
          </a:bodyPr>
          <a:lstStyle/>
          <a:p>
            <a:r>
              <a:rPr lang="en-GB" altLang="en-US" sz="1800" dirty="0">
                <a:cs typeface="Times New Roman" panose="02020603050405020304" pitchFamily="18" charset="0"/>
              </a:rPr>
              <a:t>RCT - 306 women 70+ </a:t>
            </a:r>
            <a:r>
              <a:rPr lang="en-GB" altLang="en-US" sz="1800" dirty="0" err="1">
                <a:cs typeface="Times New Roman" panose="02020603050405020304" pitchFamily="18" charset="0"/>
              </a:rPr>
              <a:t>yrs</a:t>
            </a:r>
            <a:endParaRPr lang="en-GB" altLang="en-US" dirty="0">
              <a:cs typeface="Times New Roman" panose="02020603050405020304" pitchFamily="18" charset="0"/>
            </a:endParaRPr>
          </a:p>
          <a:p>
            <a:r>
              <a:rPr lang="en-GB" altLang="en-US" sz="1800" dirty="0">
                <a:cs typeface="Times New Roman" panose="02020603050405020304" pitchFamily="18" charset="0"/>
              </a:rPr>
              <a:t>1st eye cataract surgery expedited </a:t>
            </a:r>
          </a:p>
          <a:p>
            <a:r>
              <a:rPr lang="en-GB" altLang="en-US" sz="1800" dirty="0">
                <a:cs typeface="Times New Roman" panose="02020603050405020304" pitchFamily="18" charset="0"/>
              </a:rPr>
              <a:t>(</a:t>
            </a:r>
            <a:r>
              <a:rPr lang="en-GB" altLang="en-US" sz="1800" dirty="0" err="1">
                <a:cs typeface="Times New Roman" panose="02020603050405020304" pitchFamily="18" charset="0"/>
              </a:rPr>
              <a:t>approx</a:t>
            </a:r>
            <a:r>
              <a:rPr lang="en-GB" altLang="en-US" sz="1800" dirty="0">
                <a:cs typeface="Times New Roman" panose="02020603050405020304" pitchFamily="18" charset="0"/>
              </a:rPr>
              <a:t> 4 weeks or routine 12 months wait)</a:t>
            </a:r>
          </a:p>
        </p:txBody>
      </p:sp>
      <p:sp>
        <p:nvSpPr>
          <p:cNvPr id="9" name="Text Box 10">
            <a:extLst>
              <a:ext uri="{FF2B5EF4-FFF2-40B4-BE49-F238E27FC236}">
                <a16:creationId xmlns:a16="http://schemas.microsoft.com/office/drawing/2014/main" id="{AAA7B95A-8F60-1028-F19A-64E2507FB6D4}"/>
              </a:ext>
            </a:extLst>
          </p:cNvPr>
          <p:cNvSpPr txBox="1">
            <a:spLocks noChangeArrowheads="1"/>
          </p:cNvSpPr>
          <p:nvPr/>
        </p:nvSpPr>
        <p:spPr bwMode="auto">
          <a:xfrm>
            <a:off x="4389120" y="6420605"/>
            <a:ext cx="4650377"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Calibri" panose="020F0502020204030204" pitchFamily="34" charset="0"/>
                <a:ea typeface="ＭＳ Ｐゴシック" panose="020B0600070205080204" pitchFamily="34" charset="-128"/>
              </a:defRPr>
            </a:lvl1pPr>
            <a:lvl2pPr marL="742950" indent="-285750" eaLnBrk="0" hangingPunct="0">
              <a:defRPr sz="2400">
                <a:solidFill>
                  <a:schemeClr val="tx1"/>
                </a:solidFill>
                <a:latin typeface="Calibri" panose="020F0502020204030204" pitchFamily="34" charset="0"/>
                <a:ea typeface="ＭＳ Ｐゴシック" panose="020B0600070205080204" pitchFamily="34" charset="-128"/>
              </a:defRPr>
            </a:lvl2pPr>
            <a:lvl3pPr marL="1143000" indent="-228600" eaLnBrk="0" hangingPunct="0">
              <a:defRPr sz="2400">
                <a:solidFill>
                  <a:schemeClr val="tx1"/>
                </a:solidFill>
                <a:latin typeface="Calibri" panose="020F0502020204030204" pitchFamily="34" charset="0"/>
                <a:ea typeface="ＭＳ Ｐゴシック" panose="020B0600070205080204" pitchFamily="34" charset="-128"/>
              </a:defRPr>
            </a:lvl3pPr>
            <a:lvl4pPr marL="1600200" indent="-228600" eaLnBrk="0" hangingPunct="0">
              <a:defRPr sz="2400">
                <a:solidFill>
                  <a:schemeClr val="tx1"/>
                </a:solidFill>
                <a:latin typeface="Calibri" panose="020F0502020204030204" pitchFamily="34" charset="0"/>
                <a:ea typeface="ＭＳ Ｐゴシック" panose="020B0600070205080204" pitchFamily="34" charset="-128"/>
              </a:defRPr>
            </a:lvl4pPr>
            <a:lvl5pPr marL="2057400" indent="-228600" eaLnBrk="0" hangingPunct="0">
              <a:defRPr sz="24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50000"/>
              </a:spcBef>
            </a:pPr>
            <a:r>
              <a:rPr lang="en-GB" altLang="en-US" sz="1600" i="1" dirty="0">
                <a:solidFill>
                  <a:schemeClr val="tx2"/>
                </a:solidFill>
                <a:latin typeface="+mn-lt"/>
                <a:cs typeface="Times New Roman" panose="02020603050405020304" pitchFamily="18" charset="0"/>
              </a:rPr>
              <a:t>Harwood et al. BJO 2005; Foss et al. Age Ageing 2006</a:t>
            </a:r>
          </a:p>
        </p:txBody>
      </p:sp>
      <p:sp>
        <p:nvSpPr>
          <p:cNvPr id="10" name="TextBox 9">
            <a:extLst>
              <a:ext uri="{FF2B5EF4-FFF2-40B4-BE49-F238E27FC236}">
                <a16:creationId xmlns:a16="http://schemas.microsoft.com/office/drawing/2014/main" id="{8BCFAE36-0D84-BBB3-6DFA-063E2DDBBBC0}"/>
              </a:ext>
            </a:extLst>
          </p:cNvPr>
          <p:cNvSpPr txBox="1"/>
          <p:nvPr/>
        </p:nvSpPr>
        <p:spPr>
          <a:xfrm>
            <a:off x="104501" y="6087968"/>
            <a:ext cx="4650377" cy="646331"/>
          </a:xfrm>
          <a:prstGeom prst="rect">
            <a:avLst/>
          </a:prstGeom>
          <a:noFill/>
        </p:spPr>
        <p:txBody>
          <a:bodyPr wrap="square">
            <a:spAutoFit/>
          </a:bodyPr>
          <a:lstStyle/>
          <a:p>
            <a:r>
              <a:rPr lang="en-GB" altLang="en-US" sz="1800" dirty="0">
                <a:cs typeface="Times New Roman" panose="02020603050405020304" pitchFamily="18" charset="0"/>
              </a:rPr>
              <a:t>RCT - 239 women 70+ </a:t>
            </a:r>
            <a:r>
              <a:rPr lang="en-GB" altLang="en-US" sz="1800" dirty="0" err="1">
                <a:cs typeface="Times New Roman" panose="02020603050405020304" pitchFamily="18" charset="0"/>
              </a:rPr>
              <a:t>yrs</a:t>
            </a:r>
            <a:endParaRPr lang="en-GB" altLang="en-US" dirty="0">
              <a:cs typeface="Times New Roman" panose="02020603050405020304" pitchFamily="18" charset="0"/>
            </a:endParaRPr>
          </a:p>
          <a:p>
            <a:r>
              <a:rPr lang="en-GB" altLang="en-US" sz="1800" dirty="0">
                <a:cs typeface="Times New Roman" panose="02020603050405020304" pitchFamily="18" charset="0"/>
              </a:rPr>
              <a:t>2</a:t>
            </a:r>
            <a:r>
              <a:rPr lang="en-GB" altLang="en-US" sz="1800" baseline="30000" dirty="0">
                <a:cs typeface="Times New Roman" panose="02020603050405020304" pitchFamily="18" charset="0"/>
              </a:rPr>
              <a:t>nd</a:t>
            </a:r>
            <a:r>
              <a:rPr lang="en-GB" altLang="en-US" sz="1800" dirty="0">
                <a:cs typeface="Times New Roman" panose="02020603050405020304" pitchFamily="18" charset="0"/>
              </a:rPr>
              <a:t> eye cataract surgery expedited</a:t>
            </a:r>
          </a:p>
        </p:txBody>
      </p:sp>
      <p:sp>
        <p:nvSpPr>
          <p:cNvPr id="11" name="Content Placeholder 2">
            <a:extLst>
              <a:ext uri="{FF2B5EF4-FFF2-40B4-BE49-F238E27FC236}">
                <a16:creationId xmlns:a16="http://schemas.microsoft.com/office/drawing/2014/main" id="{284B3FB5-4431-413D-5B26-ED3A7D92EB29}"/>
              </a:ext>
            </a:extLst>
          </p:cNvPr>
          <p:cNvSpPr txBox="1">
            <a:spLocks/>
          </p:cNvSpPr>
          <p:nvPr/>
        </p:nvSpPr>
        <p:spPr>
          <a:xfrm>
            <a:off x="4389118" y="3678649"/>
            <a:ext cx="4542427" cy="1350991"/>
          </a:xfrm>
          <a:prstGeom prst="rect">
            <a:avLst/>
          </a:prstGeom>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GB" altLang="en-US" sz="2000" dirty="0">
                <a:cs typeface="Times New Roman" panose="02020603050405020304" pitchFamily="18" charset="0"/>
              </a:rPr>
              <a:t>2</a:t>
            </a:r>
            <a:r>
              <a:rPr lang="en-GB" altLang="en-US" sz="2000" baseline="30000" dirty="0">
                <a:cs typeface="Times New Roman" panose="02020603050405020304" pitchFamily="18" charset="0"/>
              </a:rPr>
              <a:t>nd</a:t>
            </a:r>
            <a:r>
              <a:rPr lang="en-GB" altLang="en-US" sz="2000" dirty="0">
                <a:cs typeface="Times New Roman" panose="02020603050405020304" pitchFamily="18" charset="0"/>
              </a:rPr>
              <a:t> eye surgery</a:t>
            </a:r>
          </a:p>
          <a:p>
            <a:r>
              <a:rPr lang="en-GB" altLang="en-US" sz="2000" dirty="0">
                <a:cs typeface="Times New Roman" panose="02020603050405020304" pitchFamily="18" charset="0"/>
              </a:rPr>
              <a:t>Showed non-significant 32% reduction in rate of falls</a:t>
            </a:r>
          </a:p>
        </p:txBody>
      </p:sp>
    </p:spTree>
    <p:extLst>
      <p:ext uri="{BB962C8B-B14F-4D97-AF65-F5344CB8AC3E}">
        <p14:creationId xmlns:p14="http://schemas.microsoft.com/office/powerpoint/2010/main" val="1561040913"/>
      </p:ext>
    </p:extLst>
  </p:cSld>
  <p:clrMapOvr>
    <a:overrideClrMapping bg1="dk1" tx1="lt1" bg2="dk2" tx2="lt2" accent1="accent1" accent2="accent2" accent3="accent3" accent4="accent4" accent5="accent5" accent6="accent6" hlink="hlink" folHlink="folHlink"/>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021AF1-E4CE-ADF9-C2D2-E97B3B340713}"/>
              </a:ext>
            </a:extLst>
          </p:cNvPr>
          <p:cNvSpPr>
            <a:spLocks noGrp="1"/>
          </p:cNvSpPr>
          <p:nvPr>
            <p:ph type="title"/>
          </p:nvPr>
        </p:nvSpPr>
        <p:spPr>
          <a:xfrm>
            <a:off x="4675747" y="803325"/>
            <a:ext cx="3985902" cy="1325563"/>
          </a:xfrm>
        </p:spPr>
        <p:txBody>
          <a:bodyPr>
            <a:normAutofit/>
          </a:bodyPr>
          <a:lstStyle/>
          <a:p>
            <a:r>
              <a:rPr lang="en-US" dirty="0"/>
              <a:t>Costs of falls</a:t>
            </a:r>
          </a:p>
        </p:txBody>
      </p:sp>
      <p:sp>
        <p:nvSpPr>
          <p:cNvPr id="19463" name="Freeform: Shape 19462">
            <a:extLst>
              <a:ext uri="{FF2B5EF4-FFF2-40B4-BE49-F238E27FC236}">
                <a16:creationId xmlns:a16="http://schemas.microsoft.com/office/drawing/2014/main" id="{CF62D2A7-8207-488C-9F46-316BA81A16C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08"/>
            <a:ext cx="4206915" cy="5840278"/>
          </a:xfrm>
          <a:custGeom>
            <a:avLst/>
            <a:gdLst>
              <a:gd name="connsiteX0" fmla="*/ 0 w 5609220"/>
              <a:gd name="connsiteY0" fmla="*/ 0 h 5840278"/>
              <a:gd name="connsiteX1" fmla="*/ 4637091 w 5609220"/>
              <a:gd name="connsiteY1" fmla="*/ 0 h 5840278"/>
              <a:gd name="connsiteX2" fmla="*/ 4822569 w 5609220"/>
              <a:gd name="connsiteY2" fmla="*/ 204077 h 5840278"/>
              <a:gd name="connsiteX3" fmla="*/ 5609220 w 5609220"/>
              <a:gd name="connsiteY3" fmla="*/ 2395363 h 5840278"/>
              <a:gd name="connsiteX4" fmla="*/ 2164305 w 5609220"/>
              <a:gd name="connsiteY4" fmla="*/ 5840278 h 5840278"/>
              <a:gd name="connsiteX5" fmla="*/ 238220 w 5609220"/>
              <a:gd name="connsiteY5" fmla="*/ 5251941 h 5840278"/>
              <a:gd name="connsiteX6" fmla="*/ 0 w 5609220"/>
              <a:gd name="connsiteY6" fmla="*/ 5073803 h 5840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09220" h="5840278">
                <a:moveTo>
                  <a:pt x="0" y="0"/>
                </a:moveTo>
                <a:lnTo>
                  <a:pt x="4637091" y="0"/>
                </a:lnTo>
                <a:lnTo>
                  <a:pt x="4822569" y="204077"/>
                </a:lnTo>
                <a:cubicBezTo>
                  <a:pt x="5314007" y="799562"/>
                  <a:pt x="5609220" y="1562987"/>
                  <a:pt x="5609220" y="2395363"/>
                </a:cubicBezTo>
                <a:cubicBezTo>
                  <a:pt x="5609220" y="4297937"/>
                  <a:pt x="4066879" y="5840278"/>
                  <a:pt x="2164305" y="5840278"/>
                </a:cubicBezTo>
                <a:cubicBezTo>
                  <a:pt x="1450840" y="5840278"/>
                  <a:pt x="788032" y="5623387"/>
                  <a:pt x="238220" y="5251941"/>
                </a:cubicBezTo>
                <a:lnTo>
                  <a:pt x="0" y="5073803"/>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9458" name="Picture 2" descr="Health Care Costs Associated With Obesity Rising - Endocrinology Advisor">
            <a:extLst>
              <a:ext uri="{FF2B5EF4-FFF2-40B4-BE49-F238E27FC236}">
                <a16:creationId xmlns:a16="http://schemas.microsoft.com/office/drawing/2014/main" id="{0D258A9D-ADA1-1B95-2A98-0A7C0D98760F}"/>
              </a:ext>
            </a:extLst>
          </p:cNvPr>
          <p:cNvPicPr>
            <a:picLocks noChangeAspect="1" noChangeArrowheads="1"/>
          </p:cNvPicPr>
          <p:nvPr/>
        </p:nvPicPr>
        <p:blipFill rotWithShape="1">
          <a:blip r:embed="rId2" cstate="screen">
            <a:extLst>
              <a:ext uri="{28A0092B-C50C-407E-A947-70E740481C1C}">
                <a14:useLocalDpi xmlns:a14="http://schemas.microsoft.com/office/drawing/2010/main"/>
              </a:ext>
            </a:extLst>
          </a:blip>
          <a:srcRect b="-1"/>
          <a:stretch/>
        </p:blipFill>
        <p:spPr bwMode="auto">
          <a:xfrm>
            <a:off x="1" y="-2"/>
            <a:ext cx="4081394" cy="5654940"/>
          </a:xfrm>
          <a:custGeom>
            <a:avLst/>
            <a:gdLst/>
            <a:ahLst/>
            <a:cxnLst/>
            <a:rect l="l" t="t" r="r" b="b"/>
            <a:pathLst>
              <a:path w="5441859" h="5654940">
                <a:moveTo>
                  <a:pt x="0" y="0"/>
                </a:moveTo>
                <a:lnTo>
                  <a:pt x="4400491" y="0"/>
                </a:lnTo>
                <a:lnTo>
                  <a:pt x="4484766" y="76595"/>
                </a:lnTo>
                <a:cubicBezTo>
                  <a:pt x="5076107" y="667936"/>
                  <a:pt x="5441859" y="1484866"/>
                  <a:pt x="5441859" y="2387221"/>
                </a:cubicBezTo>
                <a:cubicBezTo>
                  <a:pt x="5441859" y="4191932"/>
                  <a:pt x="3978851" y="5654940"/>
                  <a:pt x="2174140" y="5654940"/>
                </a:cubicBezTo>
                <a:cubicBezTo>
                  <a:pt x="1412778" y="5654940"/>
                  <a:pt x="712231" y="5394557"/>
                  <a:pt x="156693" y="4957981"/>
                </a:cubicBezTo>
                <a:lnTo>
                  <a:pt x="0" y="4820612"/>
                </a:lnTo>
                <a:close/>
              </a:path>
            </a:pathLst>
          </a:custGeom>
          <a:noFill/>
          <a:extLst>
            <a:ext uri="{909E8E84-426E-40DD-AFC4-6F175D3DCCD1}">
              <a14:hiddenFill xmlns:a14="http://schemas.microsoft.com/office/drawing/2010/main">
                <a:solidFill>
                  <a:srgbClr val="FFFFFF"/>
                </a:solidFill>
              </a14:hiddenFill>
            </a:ext>
          </a:extLst>
        </p:spPr>
      </p:pic>
      <p:sp>
        <p:nvSpPr>
          <p:cNvPr id="3" name="Content Placeholder 2">
            <a:extLst>
              <a:ext uri="{FF2B5EF4-FFF2-40B4-BE49-F238E27FC236}">
                <a16:creationId xmlns:a16="http://schemas.microsoft.com/office/drawing/2014/main" id="{5C1A9C56-FAE2-D2E2-B07B-5AFA56D6B4E3}"/>
              </a:ext>
            </a:extLst>
          </p:cNvPr>
          <p:cNvSpPr>
            <a:spLocks noGrp="1"/>
          </p:cNvSpPr>
          <p:nvPr>
            <p:ph idx="1"/>
          </p:nvPr>
        </p:nvSpPr>
        <p:spPr>
          <a:xfrm>
            <a:off x="4675746" y="2279018"/>
            <a:ext cx="3985908" cy="3375920"/>
          </a:xfrm>
        </p:spPr>
        <p:txBody>
          <a:bodyPr anchor="t">
            <a:normAutofit/>
          </a:bodyPr>
          <a:lstStyle/>
          <a:p>
            <a:pPr>
              <a:buFontTx/>
              <a:buNone/>
            </a:pPr>
            <a:r>
              <a:rPr lang="en-GB" altLang="en-US" sz="2000" dirty="0">
                <a:ea typeface="ＭＳ Ｐゴシック" panose="020B0600070205080204" pitchFamily="34" charset="-128"/>
              </a:rPr>
              <a:t>Costs (2010/2011):</a:t>
            </a:r>
          </a:p>
          <a:p>
            <a:pPr lvl="1"/>
            <a:r>
              <a:rPr lang="en-GB" altLang="en-US" sz="2000" dirty="0">
                <a:ea typeface="ＭＳ Ｐゴシック" panose="020B0600070205080204" pitchFamily="34" charset="-128"/>
                <a:cs typeface="Times New Roman" panose="02020603050405020304" pitchFamily="18" charset="0"/>
              </a:rPr>
              <a:t>Cost per person falling £1720</a:t>
            </a:r>
          </a:p>
          <a:p>
            <a:pPr lvl="1"/>
            <a:r>
              <a:rPr lang="en-GB" altLang="en-US" sz="2000" dirty="0">
                <a:ea typeface="ＭＳ Ｐゴシック" panose="020B0600070205080204" pitchFamily="34" charset="-128"/>
                <a:cs typeface="Times New Roman" panose="02020603050405020304" pitchFamily="18" charset="0"/>
              </a:rPr>
              <a:t>For those needing medical assistance £8600</a:t>
            </a:r>
          </a:p>
          <a:p>
            <a:pPr lvl="1"/>
            <a:r>
              <a:rPr lang="en-GB" altLang="en-US" sz="2000" dirty="0">
                <a:ea typeface="ＭＳ Ｐゴシック" panose="020B0600070205080204" pitchFamily="34" charset="-128"/>
                <a:cs typeface="Times New Roman" panose="02020603050405020304" pitchFamily="18" charset="0"/>
              </a:rPr>
              <a:t>Hip fracture admission £39,490</a:t>
            </a:r>
          </a:p>
          <a:p>
            <a:pPr lvl="1"/>
            <a:r>
              <a:rPr lang="en-GB" altLang="en-US" sz="2000" dirty="0">
                <a:ea typeface="ＭＳ Ｐゴシック" panose="020B0600070205080204" pitchFamily="34" charset="-128"/>
                <a:cs typeface="Times New Roman" panose="02020603050405020304" pitchFamily="18" charset="0"/>
              </a:rPr>
              <a:t>In total falls and fractures cost over £470 million a year, with the majority of the costs (45%) being for long term care. </a:t>
            </a:r>
          </a:p>
          <a:p>
            <a:endParaRPr lang="en-US" sz="2000" dirty="0"/>
          </a:p>
        </p:txBody>
      </p:sp>
      <p:sp>
        <p:nvSpPr>
          <p:cNvPr id="4" name="TextBox 3">
            <a:extLst>
              <a:ext uri="{FF2B5EF4-FFF2-40B4-BE49-F238E27FC236}">
                <a16:creationId xmlns:a16="http://schemas.microsoft.com/office/drawing/2014/main" id="{29D43A03-BC0C-96D2-4EF7-28464F80C039}"/>
              </a:ext>
            </a:extLst>
          </p:cNvPr>
          <p:cNvSpPr txBox="1"/>
          <p:nvPr/>
        </p:nvSpPr>
        <p:spPr>
          <a:xfrm>
            <a:off x="313509" y="6413863"/>
            <a:ext cx="3396342" cy="338554"/>
          </a:xfrm>
          <a:prstGeom prst="rect">
            <a:avLst/>
          </a:prstGeom>
          <a:noFill/>
        </p:spPr>
        <p:txBody>
          <a:bodyPr wrap="square" rtlCol="0">
            <a:spAutoFit/>
          </a:bodyPr>
          <a:lstStyle/>
          <a:p>
            <a:r>
              <a:rPr lang="en-US" sz="1600" i="1" dirty="0"/>
              <a:t>Craig et al. Scott Med J. 2013</a:t>
            </a:r>
          </a:p>
        </p:txBody>
      </p:sp>
    </p:spTree>
    <p:extLst>
      <p:ext uri="{BB962C8B-B14F-4D97-AF65-F5344CB8AC3E}">
        <p14:creationId xmlns:p14="http://schemas.microsoft.com/office/powerpoint/2010/main" val="77287771"/>
      </p:ext>
    </p:extLst>
  </p:cSld>
  <p:clrMapOvr>
    <a:overrideClrMapping bg1="dk1" tx1="lt1" bg2="dk2" tx2="lt2" accent1="accent1" accent2="accent2" accent3="accent3" accent4="accent4" accent5="accent5" accent6="accent6" hlink="hlink" folHlink="folHlink"/>
  </p:clrMapOvr>
</p:sld>
</file>

<file path=ppt/slides/slide50.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useBgFill="1">
        <p:nvSpPr>
          <p:cNvPr id="40967" name="!!BGRectangle">
            <a:extLst>
              <a:ext uri="{FF2B5EF4-FFF2-40B4-BE49-F238E27FC236}">
                <a16:creationId xmlns:a16="http://schemas.microsoft.com/office/drawing/2014/main" id="{9B76D444-2756-434F-AE61-96D69830C1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CFD3C11-CDF3-5CFF-F9A4-2FD3B6F2535F}"/>
              </a:ext>
            </a:extLst>
          </p:cNvPr>
          <p:cNvSpPr>
            <a:spLocks noGrp="1"/>
          </p:cNvSpPr>
          <p:nvPr>
            <p:ph type="title"/>
          </p:nvPr>
        </p:nvSpPr>
        <p:spPr>
          <a:xfrm>
            <a:off x="5022671" y="253650"/>
            <a:ext cx="3665764" cy="1333282"/>
          </a:xfrm>
        </p:spPr>
        <p:txBody>
          <a:bodyPr anchor="b">
            <a:normAutofit/>
          </a:bodyPr>
          <a:lstStyle/>
          <a:p>
            <a:r>
              <a:rPr lang="en-US" sz="3500" dirty="0"/>
              <a:t>Cataract Surgery 1</a:t>
            </a:r>
            <a:r>
              <a:rPr lang="en-US" sz="3500" baseline="30000" dirty="0"/>
              <a:t>st</a:t>
            </a:r>
            <a:r>
              <a:rPr lang="en-US" sz="3500" dirty="0"/>
              <a:t> and 2</a:t>
            </a:r>
            <a:r>
              <a:rPr lang="en-US" sz="3500" baseline="30000" dirty="0"/>
              <a:t>nd</a:t>
            </a:r>
            <a:r>
              <a:rPr lang="en-US" sz="3500" dirty="0"/>
              <a:t> eye</a:t>
            </a:r>
          </a:p>
        </p:txBody>
      </p:sp>
      <p:pic>
        <p:nvPicPr>
          <p:cNvPr id="40962" name="Picture 2" descr="I'm Nervous About Cataract Surgery: What Can I Expect?: John Ghobrial, MD:  Board-Certified Ophthalmologist">
            <a:extLst>
              <a:ext uri="{FF2B5EF4-FFF2-40B4-BE49-F238E27FC236}">
                <a16:creationId xmlns:a16="http://schemas.microsoft.com/office/drawing/2014/main" id="{537C1178-70BC-981F-F1C1-D9515D645170}"/>
              </a:ext>
            </a:extLst>
          </p:cNvPr>
          <p:cNvPicPr>
            <a:picLocks noChangeAspect="1" noChangeArrowheads="1"/>
          </p:cNvPicPr>
          <p:nvPr/>
        </p:nvPicPr>
        <p:blipFill rotWithShape="1">
          <a:blip r:embed="rId2" cstate="screen">
            <a:extLst>
              <a:ext uri="{28A0092B-C50C-407E-A947-70E740481C1C}">
                <a14:useLocalDpi xmlns:a14="http://schemas.microsoft.com/office/drawing/2010/main"/>
              </a:ext>
            </a:extLst>
          </a:blip>
          <a:srcRect b="-1"/>
          <a:stretch/>
        </p:blipFill>
        <p:spPr bwMode="auto">
          <a:xfrm>
            <a:off x="293927" y="573678"/>
            <a:ext cx="3827404" cy="5710645"/>
          </a:xfrm>
          <a:prstGeom prst="rect">
            <a:avLst/>
          </a:prstGeom>
          <a:noFill/>
          <a:extLst>
            <a:ext uri="{909E8E84-426E-40DD-AFC4-6F175D3DCCD1}">
              <a14:hiddenFill xmlns:a14="http://schemas.microsoft.com/office/drawing/2010/main">
                <a:solidFill>
                  <a:srgbClr val="FFFFFF"/>
                </a:solidFill>
              </a14:hiddenFill>
            </a:ext>
          </a:extLst>
        </p:spPr>
      </p:pic>
      <p:sp>
        <p:nvSpPr>
          <p:cNvPr id="40969" name="!!Line">
            <a:extLst>
              <a:ext uri="{FF2B5EF4-FFF2-40B4-BE49-F238E27FC236}">
                <a16:creationId xmlns:a16="http://schemas.microsoft.com/office/drawing/2014/main" id="{0AF80B57-54E2-4D01-8731-3F38B0C56C9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81144" y="1417320"/>
            <a:ext cx="6858" cy="402336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7DF1233F-F23D-CF70-D336-1E47F0AEE7A5}"/>
              </a:ext>
            </a:extLst>
          </p:cNvPr>
          <p:cNvSpPr>
            <a:spLocks noGrp="1"/>
          </p:cNvSpPr>
          <p:nvPr>
            <p:ph idx="1"/>
          </p:nvPr>
        </p:nvSpPr>
        <p:spPr>
          <a:xfrm>
            <a:off x="4766149" y="2089899"/>
            <a:ext cx="4178807" cy="3210179"/>
          </a:xfrm>
        </p:spPr>
        <p:txBody>
          <a:bodyPr anchor="t">
            <a:noAutofit/>
          </a:bodyPr>
          <a:lstStyle/>
          <a:p>
            <a:r>
              <a:rPr lang="en-US" sz="2000" dirty="0"/>
              <a:t>24 month follow up of 409 people aged 65+</a:t>
            </a:r>
          </a:p>
          <a:p>
            <a:r>
              <a:rPr lang="en-US" sz="2000" dirty="0"/>
              <a:t>Fall incidence</a:t>
            </a:r>
          </a:p>
          <a:p>
            <a:pPr lvl="1"/>
            <a:r>
              <a:rPr lang="en-US" sz="2000" dirty="0"/>
              <a:t>Prior to surgery 1.17 per year</a:t>
            </a:r>
          </a:p>
          <a:p>
            <a:pPr lvl="1"/>
            <a:r>
              <a:rPr lang="en-US" sz="2000" dirty="0"/>
              <a:t>After 1</a:t>
            </a:r>
            <a:r>
              <a:rPr lang="en-US" sz="2000" baseline="30000" dirty="0"/>
              <a:t>st</a:t>
            </a:r>
            <a:r>
              <a:rPr lang="en-US" sz="2000" dirty="0"/>
              <a:t> eye surgery 0.81 per year</a:t>
            </a:r>
          </a:p>
          <a:p>
            <a:pPr lvl="1"/>
            <a:r>
              <a:rPr lang="en-US" sz="2000" dirty="0"/>
              <a:t>After 2</a:t>
            </a:r>
            <a:r>
              <a:rPr lang="en-US" sz="2000" baseline="30000" dirty="0"/>
              <a:t>nd</a:t>
            </a:r>
            <a:r>
              <a:rPr lang="en-US" sz="2000" dirty="0"/>
              <a:t> eye surgery 0.41 per year</a:t>
            </a:r>
          </a:p>
          <a:p>
            <a:r>
              <a:rPr lang="en-US" sz="2000" dirty="0"/>
              <a:t>First eye surgery substantially improves vision in older people with cataract, but second eye surgery is required to </a:t>
            </a:r>
            <a:r>
              <a:rPr lang="en-US" sz="2000" dirty="0" err="1"/>
              <a:t>minimise</a:t>
            </a:r>
            <a:r>
              <a:rPr lang="en-US" sz="2000" dirty="0"/>
              <a:t> fall incidence. </a:t>
            </a:r>
          </a:p>
        </p:txBody>
      </p:sp>
      <p:sp>
        <p:nvSpPr>
          <p:cNvPr id="5" name="Text Box 10">
            <a:extLst>
              <a:ext uri="{FF2B5EF4-FFF2-40B4-BE49-F238E27FC236}">
                <a16:creationId xmlns:a16="http://schemas.microsoft.com/office/drawing/2014/main" id="{59A41EEE-28F0-6986-C2D9-D375BC1C2DD1}"/>
              </a:ext>
            </a:extLst>
          </p:cNvPr>
          <p:cNvSpPr txBox="1">
            <a:spLocks noChangeArrowheads="1"/>
          </p:cNvSpPr>
          <p:nvPr/>
        </p:nvSpPr>
        <p:spPr bwMode="auto">
          <a:xfrm>
            <a:off x="5016136" y="6235018"/>
            <a:ext cx="315753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alibri" panose="020F0502020204030204" pitchFamily="34" charset="0"/>
                <a:ea typeface="ＭＳ Ｐゴシック" panose="020B0600070205080204" pitchFamily="34" charset="-128"/>
              </a:defRPr>
            </a:lvl1pPr>
            <a:lvl2pPr marL="742950" indent="-285750" eaLnBrk="0" hangingPunct="0">
              <a:defRPr sz="2400">
                <a:solidFill>
                  <a:schemeClr val="tx1"/>
                </a:solidFill>
                <a:latin typeface="Calibri" panose="020F0502020204030204" pitchFamily="34" charset="0"/>
                <a:ea typeface="ＭＳ Ｐゴシック" panose="020B0600070205080204" pitchFamily="34" charset="-128"/>
              </a:defRPr>
            </a:lvl2pPr>
            <a:lvl3pPr marL="1143000" indent="-228600" eaLnBrk="0" hangingPunct="0">
              <a:defRPr sz="2400">
                <a:solidFill>
                  <a:schemeClr val="tx1"/>
                </a:solidFill>
                <a:latin typeface="Calibri" panose="020F0502020204030204" pitchFamily="34" charset="0"/>
                <a:ea typeface="ＭＳ Ｐゴシック" panose="020B0600070205080204" pitchFamily="34" charset="-128"/>
              </a:defRPr>
            </a:lvl3pPr>
            <a:lvl4pPr marL="1600200" indent="-228600" eaLnBrk="0" hangingPunct="0">
              <a:defRPr sz="2400">
                <a:solidFill>
                  <a:schemeClr val="tx1"/>
                </a:solidFill>
                <a:latin typeface="Calibri" panose="020F0502020204030204" pitchFamily="34" charset="0"/>
                <a:ea typeface="ＭＳ Ｐゴシック" panose="020B0600070205080204" pitchFamily="34" charset="-128"/>
              </a:defRPr>
            </a:lvl4pPr>
            <a:lvl5pPr marL="2057400" indent="-228600" eaLnBrk="0" hangingPunct="0">
              <a:defRPr sz="24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50000"/>
              </a:spcBef>
            </a:pPr>
            <a:r>
              <a:rPr lang="en-GB" altLang="en-US" sz="1800" i="1" dirty="0" err="1">
                <a:solidFill>
                  <a:schemeClr val="tx2"/>
                </a:solidFill>
                <a:latin typeface="+mn-lt"/>
                <a:cs typeface="Times New Roman" panose="02020603050405020304" pitchFamily="18" charset="0"/>
              </a:rPr>
              <a:t>Keay</a:t>
            </a:r>
            <a:r>
              <a:rPr lang="en-GB" altLang="en-US" sz="1800" i="1" dirty="0">
                <a:solidFill>
                  <a:schemeClr val="tx2"/>
                </a:solidFill>
                <a:latin typeface="+mn-lt"/>
                <a:cs typeface="Times New Roman" panose="02020603050405020304" pitchFamily="18" charset="0"/>
              </a:rPr>
              <a:t> et al. Med J </a:t>
            </a:r>
            <a:r>
              <a:rPr lang="en-GB" altLang="en-US" sz="1800" i="1" dirty="0" err="1">
                <a:solidFill>
                  <a:schemeClr val="tx2"/>
                </a:solidFill>
                <a:latin typeface="+mn-lt"/>
                <a:cs typeface="Times New Roman" panose="02020603050405020304" pitchFamily="18" charset="0"/>
              </a:rPr>
              <a:t>Aust</a:t>
            </a:r>
            <a:r>
              <a:rPr lang="en-GB" altLang="en-US" sz="1800" i="1" dirty="0">
                <a:solidFill>
                  <a:schemeClr val="tx2"/>
                </a:solidFill>
                <a:latin typeface="+mn-lt"/>
                <a:cs typeface="Times New Roman" panose="02020603050405020304" pitchFamily="18" charset="0"/>
              </a:rPr>
              <a:t> 2022</a:t>
            </a:r>
          </a:p>
        </p:txBody>
      </p:sp>
    </p:spTree>
    <p:extLst>
      <p:ext uri="{BB962C8B-B14F-4D97-AF65-F5344CB8AC3E}">
        <p14:creationId xmlns:p14="http://schemas.microsoft.com/office/powerpoint/2010/main" val="2903143452"/>
      </p:ext>
    </p:extLst>
  </p:cSld>
  <p:clrMapOvr>
    <a:overrideClrMapping bg1="dk1" tx1="lt1" bg2="dk2" tx2="lt2" accent1="accent1" accent2="accent2" accent3="accent3" accent4="accent4" accent5="accent5" accent6="accent6" hlink="hlink" folHlink="folHlink"/>
  </p:clrMapOvr>
</p:sld>
</file>

<file path=ppt/slides/slide51.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C4BFD7-B10D-49D2-B5CA-67335477DC25}"/>
              </a:ext>
            </a:extLst>
          </p:cNvPr>
          <p:cNvSpPr>
            <a:spLocks noGrp="1"/>
          </p:cNvSpPr>
          <p:nvPr>
            <p:ph type="title"/>
          </p:nvPr>
        </p:nvSpPr>
        <p:spPr>
          <a:xfrm>
            <a:off x="4823073" y="401663"/>
            <a:ext cx="3944780" cy="1325563"/>
          </a:xfrm>
        </p:spPr>
        <p:txBody>
          <a:bodyPr>
            <a:normAutofit/>
          </a:bodyPr>
          <a:lstStyle/>
          <a:p>
            <a:r>
              <a:rPr lang="en-US" dirty="0"/>
              <a:t>New glasses?</a:t>
            </a:r>
          </a:p>
        </p:txBody>
      </p:sp>
      <p:sp>
        <p:nvSpPr>
          <p:cNvPr id="38919" name="Freeform: Shape 38918">
            <a:extLst>
              <a:ext uri="{FF2B5EF4-FFF2-40B4-BE49-F238E27FC236}">
                <a16:creationId xmlns:a16="http://schemas.microsoft.com/office/drawing/2014/main" id="{357DD0D3-F869-46D0-944C-6EC60E19E35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02612" cy="5254922"/>
          </a:xfrm>
          <a:custGeom>
            <a:avLst/>
            <a:gdLst>
              <a:gd name="connsiteX0" fmla="*/ 0 w 6136816"/>
              <a:gd name="connsiteY0" fmla="*/ 0 h 5254922"/>
              <a:gd name="connsiteX1" fmla="*/ 6136816 w 6136816"/>
              <a:gd name="connsiteY1" fmla="*/ 0 h 5254922"/>
              <a:gd name="connsiteX2" fmla="*/ 6134892 w 6136816"/>
              <a:gd name="connsiteY2" fmla="*/ 111520 h 5254922"/>
              <a:gd name="connsiteX3" fmla="*/ 6066513 w 6136816"/>
              <a:gd name="connsiteY3" fmla="*/ 752995 h 5254922"/>
              <a:gd name="connsiteX4" fmla="*/ 140712 w 6136816"/>
              <a:gd name="connsiteY4" fmla="*/ 5219363 h 5254922"/>
              <a:gd name="connsiteX5" fmla="*/ 0 w 6136816"/>
              <a:gd name="connsiteY5" fmla="*/ 5199534 h 52549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136816" h="5254922">
                <a:moveTo>
                  <a:pt x="0" y="0"/>
                </a:moveTo>
                <a:lnTo>
                  <a:pt x="6136816" y="0"/>
                </a:lnTo>
                <a:lnTo>
                  <a:pt x="6134892" y="111520"/>
                </a:lnTo>
                <a:cubicBezTo>
                  <a:pt x="6124961" y="323936"/>
                  <a:pt x="6102367" y="538040"/>
                  <a:pt x="6066513" y="752995"/>
                </a:cubicBezTo>
                <a:cubicBezTo>
                  <a:pt x="5592281" y="3596146"/>
                  <a:pt x="2972232" y="5545369"/>
                  <a:pt x="140712" y="5219363"/>
                </a:cubicBezTo>
                <a:lnTo>
                  <a:pt x="0" y="5199534"/>
                </a:ln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pic>
        <p:nvPicPr>
          <p:cNvPr id="38914" name="Picture 2" descr="Menomonee Falls' Skygen gives glasses, vision tests in Tanzania">
            <a:extLst>
              <a:ext uri="{FF2B5EF4-FFF2-40B4-BE49-F238E27FC236}">
                <a16:creationId xmlns:a16="http://schemas.microsoft.com/office/drawing/2014/main" id="{4C199718-ED53-1EAF-4D18-13FDEE79C45A}"/>
              </a:ext>
            </a:extLst>
          </p:cNvPr>
          <p:cNvPicPr>
            <a:picLocks noChangeAspect="1" noChangeArrowheads="1"/>
          </p:cNvPicPr>
          <p:nvPr/>
        </p:nvPicPr>
        <p:blipFill rotWithShape="1">
          <a:blip r:embed="rId2" cstate="screen">
            <a:extLst>
              <a:ext uri="{28A0092B-C50C-407E-A947-70E740481C1C}">
                <a14:useLocalDpi xmlns:a14="http://schemas.microsoft.com/office/drawing/2010/main"/>
              </a:ext>
            </a:extLst>
          </a:blip>
          <a:srcRect/>
          <a:stretch/>
        </p:blipFill>
        <p:spPr bwMode="auto">
          <a:xfrm>
            <a:off x="20" y="2"/>
            <a:ext cx="4397771" cy="4984915"/>
          </a:xfrm>
          <a:custGeom>
            <a:avLst/>
            <a:gdLst/>
            <a:ahLst/>
            <a:cxnLst/>
            <a:rect l="l" t="t" r="r" b="b"/>
            <a:pathLst>
              <a:path w="5863721" h="4984915">
                <a:moveTo>
                  <a:pt x="0" y="0"/>
                </a:moveTo>
                <a:lnTo>
                  <a:pt x="5863721" y="0"/>
                </a:lnTo>
                <a:lnTo>
                  <a:pt x="5844576" y="326138"/>
                </a:lnTo>
                <a:cubicBezTo>
                  <a:pt x="5833049" y="448313"/>
                  <a:pt x="5817094" y="570952"/>
                  <a:pt x="5796589" y="693884"/>
                </a:cubicBezTo>
                <a:cubicBezTo>
                  <a:pt x="5344573" y="3403845"/>
                  <a:pt x="2847261" y="5261756"/>
                  <a:pt x="148386" y="4951022"/>
                </a:cubicBezTo>
                <a:lnTo>
                  <a:pt x="0" y="4930112"/>
                </a:lnTo>
                <a:close/>
              </a:path>
            </a:pathLst>
          </a:custGeom>
          <a:noFill/>
          <a:extLst>
            <a:ext uri="{909E8E84-426E-40DD-AFC4-6F175D3DCCD1}">
              <a14:hiddenFill xmlns:a14="http://schemas.microsoft.com/office/drawing/2010/main">
                <a:solidFill>
                  <a:srgbClr val="FFFFFF"/>
                </a:solidFill>
              </a14:hiddenFill>
            </a:ext>
          </a:extLst>
        </p:spPr>
      </p:pic>
      <p:sp>
        <p:nvSpPr>
          <p:cNvPr id="3" name="Content Placeholder 2">
            <a:extLst>
              <a:ext uri="{FF2B5EF4-FFF2-40B4-BE49-F238E27FC236}">
                <a16:creationId xmlns:a16="http://schemas.microsoft.com/office/drawing/2014/main" id="{EEEBA18C-C461-DD94-C6E2-436AC4F784CA}"/>
              </a:ext>
            </a:extLst>
          </p:cNvPr>
          <p:cNvSpPr>
            <a:spLocks noGrp="1"/>
          </p:cNvSpPr>
          <p:nvPr>
            <p:ph idx="1"/>
          </p:nvPr>
        </p:nvSpPr>
        <p:spPr>
          <a:xfrm>
            <a:off x="4397791" y="1879002"/>
            <a:ext cx="4602612" cy="3375920"/>
          </a:xfrm>
        </p:spPr>
        <p:txBody>
          <a:bodyPr anchor="t">
            <a:noAutofit/>
          </a:bodyPr>
          <a:lstStyle/>
          <a:p>
            <a:r>
              <a:rPr lang="en-US" sz="2000" dirty="0"/>
              <a:t>616 people aged 70+ randomised to usual care or vision assessment by optometrist</a:t>
            </a:r>
          </a:p>
          <a:p>
            <a:r>
              <a:rPr lang="en-US" sz="2000" dirty="0"/>
              <a:t>Intervention group</a:t>
            </a:r>
          </a:p>
          <a:p>
            <a:pPr lvl="1"/>
            <a:r>
              <a:rPr lang="en-US" sz="1600" dirty="0"/>
              <a:t>New glasses (92 people)</a:t>
            </a:r>
          </a:p>
          <a:p>
            <a:pPr lvl="1"/>
            <a:r>
              <a:rPr lang="en-US" sz="1600" dirty="0"/>
              <a:t>Home visit with OT (24 people)</a:t>
            </a:r>
          </a:p>
          <a:p>
            <a:pPr lvl="1"/>
            <a:r>
              <a:rPr lang="en-US" sz="1600" dirty="0"/>
              <a:t>Glaucoma Management (17 people)</a:t>
            </a:r>
          </a:p>
          <a:p>
            <a:pPr lvl="1"/>
            <a:r>
              <a:rPr lang="en-US" sz="1600" dirty="0"/>
              <a:t>Cataract Surgery (15 people)</a:t>
            </a:r>
          </a:p>
          <a:p>
            <a:r>
              <a:rPr lang="en-US" sz="2000" dirty="0"/>
              <a:t>Significantly increased falls and fractures in the intervention group!</a:t>
            </a:r>
          </a:p>
          <a:p>
            <a:r>
              <a:rPr lang="en-US" sz="2000" dirty="0"/>
              <a:t>Older people have difficulty adjusting to sudden change in vision</a:t>
            </a:r>
          </a:p>
          <a:p>
            <a:r>
              <a:rPr lang="en-US" sz="2000" dirty="0"/>
              <a:t>Prescription of new lenses should involve careful instruction in their use</a:t>
            </a:r>
          </a:p>
          <a:p>
            <a:endParaRPr lang="en-US" sz="2000" dirty="0"/>
          </a:p>
          <a:p>
            <a:endParaRPr lang="en-US" sz="2000" dirty="0"/>
          </a:p>
          <a:p>
            <a:endParaRPr lang="en-US" sz="2000" dirty="0"/>
          </a:p>
        </p:txBody>
      </p:sp>
      <p:sp>
        <p:nvSpPr>
          <p:cNvPr id="4" name="Rectangle 1">
            <a:extLst>
              <a:ext uri="{FF2B5EF4-FFF2-40B4-BE49-F238E27FC236}">
                <a16:creationId xmlns:a16="http://schemas.microsoft.com/office/drawing/2014/main" id="{255EDEB0-CAC4-E38A-A379-1F5A2BDA5AEF}"/>
              </a:ext>
            </a:extLst>
          </p:cNvPr>
          <p:cNvSpPr>
            <a:spLocks noChangeArrowheads="1"/>
          </p:cNvSpPr>
          <p:nvPr/>
        </p:nvSpPr>
        <p:spPr bwMode="auto">
          <a:xfrm>
            <a:off x="252911" y="6210182"/>
            <a:ext cx="2350643"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sz="2400">
                <a:solidFill>
                  <a:schemeClr val="tx1"/>
                </a:solidFill>
                <a:latin typeface="Calibri" panose="020F0502020204030204" pitchFamily="34" charset="0"/>
                <a:ea typeface="ＭＳ Ｐゴシック" panose="020B0600070205080204" pitchFamily="34" charset="-128"/>
              </a:defRPr>
            </a:lvl1pPr>
            <a:lvl2pPr marL="742950" indent="-285750" eaLnBrk="0" hangingPunct="0">
              <a:defRPr sz="2400">
                <a:solidFill>
                  <a:schemeClr val="tx1"/>
                </a:solidFill>
                <a:latin typeface="Calibri" panose="020F0502020204030204" pitchFamily="34" charset="0"/>
                <a:ea typeface="ＭＳ Ｐゴシック" panose="020B0600070205080204" pitchFamily="34" charset="-128"/>
              </a:defRPr>
            </a:lvl2pPr>
            <a:lvl3pPr marL="1143000" indent="-228600" eaLnBrk="0" hangingPunct="0">
              <a:defRPr sz="2400">
                <a:solidFill>
                  <a:schemeClr val="tx1"/>
                </a:solidFill>
                <a:latin typeface="Calibri" panose="020F0502020204030204" pitchFamily="34" charset="0"/>
                <a:ea typeface="ＭＳ Ｐゴシック" panose="020B0600070205080204" pitchFamily="34" charset="-128"/>
              </a:defRPr>
            </a:lvl3pPr>
            <a:lvl4pPr marL="1600200" indent="-228600" eaLnBrk="0" hangingPunct="0">
              <a:defRPr sz="2400">
                <a:solidFill>
                  <a:schemeClr val="tx1"/>
                </a:solidFill>
                <a:latin typeface="Calibri" panose="020F0502020204030204" pitchFamily="34" charset="0"/>
                <a:ea typeface="ＭＳ Ｐゴシック" panose="020B0600070205080204" pitchFamily="34" charset="-128"/>
              </a:defRPr>
            </a:lvl4pPr>
            <a:lvl5pPr marL="2057400" indent="-228600" eaLnBrk="0" hangingPunct="0">
              <a:defRPr sz="24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9pPr>
          </a:lstStyle>
          <a:p>
            <a:r>
              <a:rPr lang="en-US" altLang="en-US" sz="1600" i="1" dirty="0"/>
              <a:t>Cumming et al. JAGS 2007</a:t>
            </a:r>
          </a:p>
        </p:txBody>
      </p:sp>
    </p:spTree>
    <p:extLst>
      <p:ext uri="{BB962C8B-B14F-4D97-AF65-F5344CB8AC3E}">
        <p14:creationId xmlns:p14="http://schemas.microsoft.com/office/powerpoint/2010/main" val="3056496652"/>
      </p:ext>
    </p:extLst>
  </p:cSld>
  <p:clrMapOvr>
    <a:overrideClrMapping bg1="dk1" tx1="lt1" bg2="dk2" tx2="lt2" accent1="accent1" accent2="accent2" accent3="accent3" accent4="accent4" accent5="accent5" accent6="accent6" hlink="hlink" folHlink="folHlink"/>
  </p:clrMapOvr>
</p:sld>
</file>

<file path=ppt/slides/slide52.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useBgFill="1">
        <p:nvSpPr>
          <p:cNvPr id="37895" name="Rectangle 37894">
            <a:extLst>
              <a:ext uri="{FF2B5EF4-FFF2-40B4-BE49-F238E27FC236}">
                <a16:creationId xmlns:a16="http://schemas.microsoft.com/office/drawing/2014/main" id="{9B76D444-2756-434F-AE61-96D69830C1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3314CEA-A969-6725-6FB5-DB39E52BB7B2}"/>
              </a:ext>
            </a:extLst>
          </p:cNvPr>
          <p:cNvSpPr>
            <a:spLocks noGrp="1"/>
          </p:cNvSpPr>
          <p:nvPr>
            <p:ph type="title"/>
          </p:nvPr>
        </p:nvSpPr>
        <p:spPr>
          <a:xfrm>
            <a:off x="315137" y="260169"/>
            <a:ext cx="3665763" cy="1777419"/>
          </a:xfrm>
        </p:spPr>
        <p:txBody>
          <a:bodyPr anchor="b">
            <a:normAutofit/>
          </a:bodyPr>
          <a:lstStyle/>
          <a:p>
            <a:r>
              <a:rPr lang="en-US" sz="3500" dirty="0"/>
              <a:t>Changing </a:t>
            </a:r>
            <a:r>
              <a:rPr lang="en-US" sz="3500" dirty="0" err="1"/>
              <a:t>multifocals</a:t>
            </a:r>
            <a:r>
              <a:rPr lang="en-US" sz="3500" dirty="0"/>
              <a:t> back to single lens glasses?</a:t>
            </a:r>
          </a:p>
        </p:txBody>
      </p:sp>
      <p:sp>
        <p:nvSpPr>
          <p:cNvPr id="3" name="Content Placeholder 2">
            <a:extLst>
              <a:ext uri="{FF2B5EF4-FFF2-40B4-BE49-F238E27FC236}">
                <a16:creationId xmlns:a16="http://schemas.microsoft.com/office/drawing/2014/main" id="{90C77490-B4EE-CF3B-A8CB-E5873EFA33E3}"/>
              </a:ext>
            </a:extLst>
          </p:cNvPr>
          <p:cNvSpPr>
            <a:spLocks noGrp="1"/>
          </p:cNvSpPr>
          <p:nvPr>
            <p:ph idx="1"/>
          </p:nvPr>
        </p:nvSpPr>
        <p:spPr>
          <a:xfrm>
            <a:off x="253595" y="2554895"/>
            <a:ext cx="4171758" cy="3209544"/>
          </a:xfrm>
        </p:spPr>
        <p:txBody>
          <a:bodyPr anchor="t">
            <a:noAutofit/>
          </a:bodyPr>
          <a:lstStyle/>
          <a:p>
            <a:r>
              <a:rPr lang="en-US" sz="2000" dirty="0"/>
              <a:t>Can this reduce falls?</a:t>
            </a:r>
          </a:p>
          <a:p>
            <a:endParaRPr lang="en-US" sz="2000" dirty="0"/>
          </a:p>
          <a:p>
            <a:r>
              <a:rPr lang="en-US" sz="2000" dirty="0"/>
              <a:t>YES - by around 40% in people who regularly took part in outside activities. </a:t>
            </a:r>
          </a:p>
          <a:p>
            <a:endParaRPr lang="en-US" sz="2000" dirty="0"/>
          </a:p>
          <a:p>
            <a:r>
              <a:rPr lang="en-US" sz="2000" dirty="0"/>
              <a:t>BUT - In frailer people, who spent more time inside, no significant difference was seen in falls inside and a </a:t>
            </a:r>
            <a:r>
              <a:rPr lang="en-US" sz="2000" b="1" dirty="0"/>
              <a:t>significant increase was seen in falls outside.</a:t>
            </a:r>
          </a:p>
          <a:p>
            <a:endParaRPr lang="en-US" sz="2000" dirty="0"/>
          </a:p>
          <a:p>
            <a:endParaRPr lang="en-US" sz="2000" dirty="0"/>
          </a:p>
        </p:txBody>
      </p:sp>
      <p:cxnSp>
        <p:nvCxnSpPr>
          <p:cNvPr id="37897" name="Straight Connector 37896">
            <a:extLst>
              <a:ext uri="{FF2B5EF4-FFF2-40B4-BE49-F238E27FC236}">
                <a16:creationId xmlns:a16="http://schemas.microsoft.com/office/drawing/2014/main" id="{CF8F36E2-BBE5-43FE-822F-AD8CAE08C07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78947" y="1417320"/>
            <a:ext cx="0" cy="4023360"/>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pic>
        <p:nvPicPr>
          <p:cNvPr id="37890" name="Picture 2" descr="What You Need to Know About Adjusting to New Glasses and Contacts">
            <a:extLst>
              <a:ext uri="{FF2B5EF4-FFF2-40B4-BE49-F238E27FC236}">
                <a16:creationId xmlns:a16="http://schemas.microsoft.com/office/drawing/2014/main" id="{63CAF846-BAC7-AF68-FC50-57A0DCAA6EB9}"/>
              </a:ext>
            </a:extLst>
          </p:cNvPr>
          <p:cNvPicPr>
            <a:picLocks noChangeAspect="1" noChangeArrowheads="1"/>
          </p:cNvPicPr>
          <p:nvPr/>
        </p:nvPicPr>
        <p:blipFill rotWithShape="1">
          <a:blip r:embed="rId2" cstate="screen">
            <a:extLst>
              <a:ext uri="{28A0092B-C50C-407E-A947-70E740481C1C}">
                <a14:useLocalDpi xmlns:a14="http://schemas.microsoft.com/office/drawing/2010/main"/>
              </a:ext>
            </a:extLst>
          </a:blip>
          <a:srcRect/>
          <a:stretch/>
        </p:blipFill>
        <p:spPr bwMode="auto">
          <a:xfrm>
            <a:off x="5061858" y="573678"/>
            <a:ext cx="3827405" cy="5710645"/>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1">
            <a:extLst>
              <a:ext uri="{FF2B5EF4-FFF2-40B4-BE49-F238E27FC236}">
                <a16:creationId xmlns:a16="http://schemas.microsoft.com/office/drawing/2014/main" id="{F52AC76B-DEE3-E4BD-D293-1493BB443C9D}"/>
              </a:ext>
            </a:extLst>
          </p:cNvPr>
          <p:cNvSpPr>
            <a:spLocks noChangeArrowheads="1"/>
          </p:cNvSpPr>
          <p:nvPr/>
        </p:nvSpPr>
        <p:spPr bwMode="auto">
          <a:xfrm>
            <a:off x="5061858" y="6401884"/>
            <a:ext cx="2312364"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sz="2400">
                <a:solidFill>
                  <a:schemeClr val="tx1"/>
                </a:solidFill>
                <a:latin typeface="Calibri" panose="020F0502020204030204" pitchFamily="34" charset="0"/>
                <a:ea typeface="ＭＳ Ｐゴシック" panose="020B0600070205080204" pitchFamily="34" charset="-128"/>
              </a:defRPr>
            </a:lvl1pPr>
            <a:lvl2pPr marL="742950" indent="-285750" eaLnBrk="0" hangingPunct="0">
              <a:defRPr sz="2400">
                <a:solidFill>
                  <a:schemeClr val="tx1"/>
                </a:solidFill>
                <a:latin typeface="Calibri" panose="020F0502020204030204" pitchFamily="34" charset="0"/>
                <a:ea typeface="ＭＳ Ｐゴシック" panose="020B0600070205080204" pitchFamily="34" charset="-128"/>
              </a:defRPr>
            </a:lvl2pPr>
            <a:lvl3pPr marL="1143000" indent="-228600" eaLnBrk="0" hangingPunct="0">
              <a:defRPr sz="2400">
                <a:solidFill>
                  <a:schemeClr val="tx1"/>
                </a:solidFill>
                <a:latin typeface="Calibri" panose="020F0502020204030204" pitchFamily="34" charset="0"/>
                <a:ea typeface="ＭＳ Ｐゴシック" panose="020B0600070205080204" pitchFamily="34" charset="-128"/>
              </a:defRPr>
            </a:lvl3pPr>
            <a:lvl4pPr marL="1600200" indent="-228600" eaLnBrk="0" hangingPunct="0">
              <a:defRPr sz="2400">
                <a:solidFill>
                  <a:schemeClr val="tx1"/>
                </a:solidFill>
                <a:latin typeface="Calibri" panose="020F0502020204030204" pitchFamily="34" charset="0"/>
                <a:ea typeface="ＭＳ Ｐゴシック" panose="020B0600070205080204" pitchFamily="34" charset="-128"/>
              </a:defRPr>
            </a:lvl4pPr>
            <a:lvl5pPr marL="2057400" indent="-228600" eaLnBrk="0" hangingPunct="0">
              <a:defRPr sz="24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9pPr>
          </a:lstStyle>
          <a:p>
            <a:r>
              <a:rPr lang="en-US" altLang="en-US" sz="1600" i="1" dirty="0"/>
              <a:t>Haran MJ et al. BMJ 2010</a:t>
            </a:r>
            <a:endParaRPr lang="en-US" altLang="en-US" sz="1600" dirty="0"/>
          </a:p>
        </p:txBody>
      </p:sp>
    </p:spTree>
    <p:extLst>
      <p:ext uri="{BB962C8B-B14F-4D97-AF65-F5344CB8AC3E}">
        <p14:creationId xmlns:p14="http://schemas.microsoft.com/office/powerpoint/2010/main" val="1213242971"/>
      </p:ext>
    </p:extLst>
  </p:cSld>
  <p:clrMapOvr>
    <a:overrideClrMapping bg1="dk1" tx1="lt1" bg2="dk2" tx2="lt2" accent1="accent1" accent2="accent2" accent3="accent3" accent4="accent4" accent5="accent5" accent6="accent6" hlink="hlink" folHlink="folHlink"/>
  </p:clrMapOvr>
</p:sld>
</file>

<file path=ppt/slides/slide53.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61C678-5466-E480-EFCC-18B3B3A05F77}"/>
              </a:ext>
            </a:extLst>
          </p:cNvPr>
          <p:cNvSpPr>
            <a:spLocks noGrp="1"/>
          </p:cNvSpPr>
          <p:nvPr>
            <p:ph type="title"/>
          </p:nvPr>
        </p:nvSpPr>
        <p:spPr/>
        <p:txBody>
          <a:bodyPr>
            <a:normAutofit fontScale="90000"/>
          </a:bodyPr>
          <a:lstStyle/>
          <a:p>
            <a:r>
              <a:rPr lang="en-US" dirty="0"/>
              <a:t>Vision intervention as a component in a multi-component falls intervention</a:t>
            </a:r>
          </a:p>
        </p:txBody>
      </p:sp>
      <p:sp>
        <p:nvSpPr>
          <p:cNvPr id="3" name="Content Placeholder 2">
            <a:extLst>
              <a:ext uri="{FF2B5EF4-FFF2-40B4-BE49-F238E27FC236}">
                <a16:creationId xmlns:a16="http://schemas.microsoft.com/office/drawing/2014/main" id="{09B8D5B4-E248-88F8-B401-26D5AF856512}"/>
              </a:ext>
            </a:extLst>
          </p:cNvPr>
          <p:cNvSpPr>
            <a:spLocks noGrp="1"/>
          </p:cNvSpPr>
          <p:nvPr>
            <p:ph idx="1"/>
          </p:nvPr>
        </p:nvSpPr>
        <p:spPr>
          <a:xfrm>
            <a:off x="628650" y="1825625"/>
            <a:ext cx="7886700" cy="1871164"/>
          </a:xfrm>
        </p:spPr>
        <p:txBody>
          <a:bodyPr>
            <a:normAutofit/>
          </a:bodyPr>
          <a:lstStyle/>
          <a:p>
            <a:r>
              <a:rPr lang="en-US" sz="2000" dirty="0"/>
              <a:t>First study to look at 3 components of a MF intervention individually and together</a:t>
            </a:r>
          </a:p>
          <a:p>
            <a:r>
              <a:rPr lang="en-US" sz="2000" dirty="0"/>
              <a:t>1090 people aged 70+ </a:t>
            </a:r>
          </a:p>
          <a:p>
            <a:r>
              <a:rPr lang="en-US" sz="2000" dirty="0"/>
              <a:t>RCT - Home hazard management, vision improvement and group based exercise (individually and a mix – 8 groups)</a:t>
            </a:r>
          </a:p>
        </p:txBody>
      </p:sp>
      <p:sp>
        <p:nvSpPr>
          <p:cNvPr id="4" name="Text Box 10">
            <a:extLst>
              <a:ext uri="{FF2B5EF4-FFF2-40B4-BE49-F238E27FC236}">
                <a16:creationId xmlns:a16="http://schemas.microsoft.com/office/drawing/2014/main" id="{FE7282BA-9EB5-8C91-CB42-8B399B21DDBD}"/>
              </a:ext>
            </a:extLst>
          </p:cNvPr>
          <p:cNvSpPr txBox="1">
            <a:spLocks noChangeArrowheads="1"/>
          </p:cNvSpPr>
          <p:nvPr/>
        </p:nvSpPr>
        <p:spPr bwMode="auto">
          <a:xfrm>
            <a:off x="4389120" y="6420605"/>
            <a:ext cx="4650377"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Calibri" panose="020F0502020204030204" pitchFamily="34" charset="0"/>
                <a:ea typeface="ＭＳ Ｐゴシック" panose="020B0600070205080204" pitchFamily="34" charset="-128"/>
              </a:defRPr>
            </a:lvl1pPr>
            <a:lvl2pPr marL="742950" indent="-285750" eaLnBrk="0" hangingPunct="0">
              <a:defRPr sz="2400">
                <a:solidFill>
                  <a:schemeClr val="tx1"/>
                </a:solidFill>
                <a:latin typeface="Calibri" panose="020F0502020204030204" pitchFamily="34" charset="0"/>
                <a:ea typeface="ＭＳ Ｐゴシック" panose="020B0600070205080204" pitchFamily="34" charset="-128"/>
              </a:defRPr>
            </a:lvl2pPr>
            <a:lvl3pPr marL="1143000" indent="-228600" eaLnBrk="0" hangingPunct="0">
              <a:defRPr sz="2400">
                <a:solidFill>
                  <a:schemeClr val="tx1"/>
                </a:solidFill>
                <a:latin typeface="Calibri" panose="020F0502020204030204" pitchFamily="34" charset="0"/>
                <a:ea typeface="ＭＳ Ｐゴシック" panose="020B0600070205080204" pitchFamily="34" charset="-128"/>
              </a:defRPr>
            </a:lvl3pPr>
            <a:lvl4pPr marL="1600200" indent="-228600" eaLnBrk="0" hangingPunct="0">
              <a:defRPr sz="2400">
                <a:solidFill>
                  <a:schemeClr val="tx1"/>
                </a:solidFill>
                <a:latin typeface="Calibri" panose="020F0502020204030204" pitchFamily="34" charset="0"/>
                <a:ea typeface="ＭＳ Ｐゴシック" panose="020B0600070205080204" pitchFamily="34" charset="-128"/>
              </a:defRPr>
            </a:lvl4pPr>
            <a:lvl5pPr marL="2057400" indent="-228600" eaLnBrk="0" hangingPunct="0">
              <a:defRPr sz="24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50000"/>
              </a:spcBef>
            </a:pPr>
            <a:r>
              <a:rPr lang="en-GB" altLang="en-US" sz="1600" i="1" dirty="0">
                <a:solidFill>
                  <a:schemeClr val="tx2"/>
                </a:solidFill>
                <a:latin typeface="+mn-lt"/>
                <a:cs typeface="Times New Roman" panose="02020603050405020304" pitchFamily="18" charset="0"/>
              </a:rPr>
              <a:t>Day et al. BMJ 2006</a:t>
            </a:r>
          </a:p>
        </p:txBody>
      </p:sp>
      <p:sp>
        <p:nvSpPr>
          <p:cNvPr id="5" name="Text Box 4">
            <a:extLst>
              <a:ext uri="{FF2B5EF4-FFF2-40B4-BE49-F238E27FC236}">
                <a16:creationId xmlns:a16="http://schemas.microsoft.com/office/drawing/2014/main" id="{F76C3C0B-79D7-C89B-4DD8-D425015FBCDA}"/>
              </a:ext>
            </a:extLst>
          </p:cNvPr>
          <p:cNvSpPr txBox="1">
            <a:spLocks noChangeArrowheads="1"/>
          </p:cNvSpPr>
          <p:nvPr/>
        </p:nvSpPr>
        <p:spPr bwMode="auto">
          <a:xfrm>
            <a:off x="940527" y="4166145"/>
            <a:ext cx="5185954" cy="1785104"/>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n-GB" altLang="en-US" sz="2000" dirty="0"/>
              <a:t>Fall reduction:</a:t>
            </a:r>
            <a:r>
              <a:rPr lang="en-GB" altLang="en-US" sz="2000" dirty="0">
                <a:solidFill>
                  <a:schemeClr val="bg1"/>
                </a:solidFill>
              </a:rPr>
              <a:t>                                                   </a:t>
            </a:r>
            <a:r>
              <a:rPr lang="en-GB" altLang="en-US" sz="2000" dirty="0"/>
              <a:t>Group exercises       </a:t>
            </a:r>
            <a:r>
              <a:rPr lang="en-GB" altLang="en-US" sz="2000" b="1" dirty="0">
                <a:solidFill>
                  <a:schemeClr val="hlink"/>
                </a:solidFill>
                <a:sym typeface="Wingdings" pitchFamily="2" charset="2"/>
              </a:rPr>
              <a:t></a:t>
            </a:r>
            <a:r>
              <a:rPr lang="en-GB" altLang="en-US" sz="2000" b="1" dirty="0">
                <a:sym typeface="Wingdings" pitchFamily="2" charset="2"/>
              </a:rPr>
              <a:t>  </a:t>
            </a:r>
            <a:r>
              <a:rPr lang="en-GB" altLang="en-US" sz="2000" dirty="0"/>
              <a:t>[rate ratio 0.82, p=0.02]   Home hazard           </a:t>
            </a:r>
            <a:r>
              <a:rPr lang="en-GB" altLang="en-US" sz="2000" b="1" dirty="0">
                <a:solidFill>
                  <a:schemeClr val="hlink"/>
                </a:solidFill>
                <a:sym typeface="Wingdings 2" pitchFamily="2" charset="2"/>
              </a:rPr>
              <a:t>X</a:t>
            </a:r>
            <a:r>
              <a:rPr lang="en-GB" altLang="en-US" sz="2000" dirty="0">
                <a:solidFill>
                  <a:schemeClr val="hlink"/>
                </a:solidFill>
              </a:rPr>
              <a:t>    </a:t>
            </a:r>
            <a:r>
              <a:rPr lang="en-GB" altLang="en-US" sz="2000" dirty="0"/>
              <a:t>                                        Vision assessment   </a:t>
            </a:r>
            <a:r>
              <a:rPr lang="en-GB" altLang="en-US" sz="2000" b="1" dirty="0">
                <a:solidFill>
                  <a:schemeClr val="hlink"/>
                </a:solidFill>
                <a:sym typeface="Wingdings 2" pitchFamily="2" charset="2"/>
              </a:rPr>
              <a:t>X</a:t>
            </a:r>
            <a:r>
              <a:rPr lang="en-GB" altLang="en-US" sz="2000" dirty="0"/>
              <a:t> </a:t>
            </a:r>
          </a:p>
          <a:p>
            <a:pPr>
              <a:spcBef>
                <a:spcPct val="50000"/>
              </a:spcBef>
            </a:pPr>
            <a:r>
              <a:rPr lang="en-GB" altLang="en-US" sz="2000" dirty="0"/>
              <a:t>All three               </a:t>
            </a:r>
            <a:r>
              <a:rPr lang="en-GB" altLang="en-US" sz="2000" b="1" dirty="0">
                <a:solidFill>
                  <a:schemeClr val="hlink"/>
                </a:solidFill>
                <a:sym typeface="Wingdings" pitchFamily="2" charset="2"/>
              </a:rPr>
              <a:t> </a:t>
            </a:r>
            <a:r>
              <a:rPr lang="en-GB" altLang="en-US" sz="2000" b="1" dirty="0">
                <a:sym typeface="Wingdings" pitchFamily="2" charset="2"/>
              </a:rPr>
              <a:t>  </a:t>
            </a:r>
            <a:r>
              <a:rPr lang="en-GB" altLang="en-US" sz="2000" dirty="0"/>
              <a:t>[rate ratio 0.67. P=0.004]</a:t>
            </a:r>
          </a:p>
        </p:txBody>
      </p:sp>
      <p:sp>
        <p:nvSpPr>
          <p:cNvPr id="7" name="TextBox 6">
            <a:extLst>
              <a:ext uri="{FF2B5EF4-FFF2-40B4-BE49-F238E27FC236}">
                <a16:creationId xmlns:a16="http://schemas.microsoft.com/office/drawing/2014/main" id="{72CB6FB7-96FD-F14F-F47D-FC3CB74C5866}"/>
              </a:ext>
            </a:extLst>
          </p:cNvPr>
          <p:cNvSpPr txBox="1"/>
          <p:nvPr/>
        </p:nvSpPr>
        <p:spPr>
          <a:xfrm>
            <a:off x="6479176" y="3782815"/>
            <a:ext cx="2455817" cy="2308324"/>
          </a:xfrm>
          <a:prstGeom prst="rect">
            <a:avLst/>
          </a:prstGeom>
          <a:noFill/>
        </p:spPr>
        <p:txBody>
          <a:bodyPr wrap="square">
            <a:spAutoFit/>
          </a:bodyPr>
          <a:lstStyle/>
          <a:p>
            <a:r>
              <a:rPr lang="en-GB" dirty="0">
                <a:effectLst/>
              </a:rPr>
              <a:t>The number of people needed to be treated to prevent one fall a year ranged from 32 for home hazard management to 7 for all three interventions combined.</a:t>
            </a:r>
          </a:p>
        </p:txBody>
      </p:sp>
    </p:spTree>
    <p:extLst>
      <p:ext uri="{BB962C8B-B14F-4D97-AF65-F5344CB8AC3E}">
        <p14:creationId xmlns:p14="http://schemas.microsoft.com/office/powerpoint/2010/main" val="180420606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9CF724-86B2-1F0D-6664-60CD418E7B73}"/>
              </a:ext>
            </a:extLst>
          </p:cNvPr>
          <p:cNvSpPr>
            <a:spLocks noGrp="1"/>
          </p:cNvSpPr>
          <p:nvPr>
            <p:ph type="title"/>
          </p:nvPr>
        </p:nvSpPr>
        <p:spPr>
          <a:xfrm>
            <a:off x="4862259" y="508355"/>
            <a:ext cx="3944780" cy="1325563"/>
          </a:xfrm>
        </p:spPr>
        <p:txBody>
          <a:bodyPr>
            <a:normAutofit/>
          </a:bodyPr>
          <a:lstStyle/>
          <a:p>
            <a:r>
              <a:rPr lang="en-US" dirty="0"/>
              <a:t>Intervention for VIP older people</a:t>
            </a:r>
          </a:p>
        </p:txBody>
      </p:sp>
      <p:sp>
        <p:nvSpPr>
          <p:cNvPr id="41991" name="Freeform: Shape 41990">
            <a:extLst>
              <a:ext uri="{FF2B5EF4-FFF2-40B4-BE49-F238E27FC236}">
                <a16:creationId xmlns:a16="http://schemas.microsoft.com/office/drawing/2014/main" id="{357DD0D3-F869-46D0-944C-6EC60E19E35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02612" cy="5254922"/>
          </a:xfrm>
          <a:custGeom>
            <a:avLst/>
            <a:gdLst>
              <a:gd name="connsiteX0" fmla="*/ 0 w 6136816"/>
              <a:gd name="connsiteY0" fmla="*/ 0 h 5254922"/>
              <a:gd name="connsiteX1" fmla="*/ 6136816 w 6136816"/>
              <a:gd name="connsiteY1" fmla="*/ 0 h 5254922"/>
              <a:gd name="connsiteX2" fmla="*/ 6134892 w 6136816"/>
              <a:gd name="connsiteY2" fmla="*/ 111520 h 5254922"/>
              <a:gd name="connsiteX3" fmla="*/ 6066513 w 6136816"/>
              <a:gd name="connsiteY3" fmla="*/ 752995 h 5254922"/>
              <a:gd name="connsiteX4" fmla="*/ 140712 w 6136816"/>
              <a:gd name="connsiteY4" fmla="*/ 5219363 h 5254922"/>
              <a:gd name="connsiteX5" fmla="*/ 0 w 6136816"/>
              <a:gd name="connsiteY5" fmla="*/ 5199534 h 52549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136816" h="5254922">
                <a:moveTo>
                  <a:pt x="0" y="0"/>
                </a:moveTo>
                <a:lnTo>
                  <a:pt x="6136816" y="0"/>
                </a:lnTo>
                <a:lnTo>
                  <a:pt x="6134892" y="111520"/>
                </a:lnTo>
                <a:cubicBezTo>
                  <a:pt x="6124961" y="323936"/>
                  <a:pt x="6102367" y="538040"/>
                  <a:pt x="6066513" y="752995"/>
                </a:cubicBezTo>
                <a:cubicBezTo>
                  <a:pt x="5592281" y="3596146"/>
                  <a:pt x="2972232" y="5545369"/>
                  <a:pt x="140712" y="5219363"/>
                </a:cubicBezTo>
                <a:lnTo>
                  <a:pt x="0" y="5199534"/>
                </a:ln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pic>
        <p:nvPicPr>
          <p:cNvPr id="41986" name="Picture 2" descr="Occupational therapy in the prevention and management of falls in adults">
            <a:extLst>
              <a:ext uri="{FF2B5EF4-FFF2-40B4-BE49-F238E27FC236}">
                <a16:creationId xmlns:a16="http://schemas.microsoft.com/office/drawing/2014/main" id="{9DE888E1-544A-2A4B-9DA3-C016880C5840}"/>
              </a:ext>
            </a:extLst>
          </p:cNvPr>
          <p:cNvPicPr>
            <a:picLocks noChangeAspect="1" noChangeArrowheads="1"/>
          </p:cNvPicPr>
          <p:nvPr/>
        </p:nvPicPr>
        <p:blipFill rotWithShape="1">
          <a:blip r:embed="rId2" cstate="screen">
            <a:extLst>
              <a:ext uri="{28A0092B-C50C-407E-A947-70E740481C1C}">
                <a14:useLocalDpi xmlns:a14="http://schemas.microsoft.com/office/drawing/2010/main"/>
              </a:ext>
            </a:extLst>
          </a:blip>
          <a:srcRect/>
          <a:stretch/>
        </p:blipFill>
        <p:spPr bwMode="auto">
          <a:xfrm>
            <a:off x="20" y="2"/>
            <a:ext cx="4397771" cy="4984915"/>
          </a:xfrm>
          <a:custGeom>
            <a:avLst/>
            <a:gdLst/>
            <a:ahLst/>
            <a:cxnLst/>
            <a:rect l="l" t="t" r="r" b="b"/>
            <a:pathLst>
              <a:path w="5863721" h="4984915">
                <a:moveTo>
                  <a:pt x="0" y="0"/>
                </a:moveTo>
                <a:lnTo>
                  <a:pt x="5863721" y="0"/>
                </a:lnTo>
                <a:lnTo>
                  <a:pt x="5844576" y="326138"/>
                </a:lnTo>
                <a:cubicBezTo>
                  <a:pt x="5833049" y="448313"/>
                  <a:pt x="5817094" y="570952"/>
                  <a:pt x="5796589" y="693884"/>
                </a:cubicBezTo>
                <a:cubicBezTo>
                  <a:pt x="5344573" y="3403845"/>
                  <a:pt x="2847261" y="5261756"/>
                  <a:pt x="148386" y="4951022"/>
                </a:cubicBezTo>
                <a:lnTo>
                  <a:pt x="0" y="4930112"/>
                </a:lnTo>
                <a:close/>
              </a:path>
            </a:pathLst>
          </a:custGeom>
          <a:noFill/>
          <a:extLst>
            <a:ext uri="{909E8E84-426E-40DD-AFC4-6F175D3DCCD1}">
              <a14:hiddenFill xmlns:a14="http://schemas.microsoft.com/office/drawing/2010/main">
                <a:solidFill>
                  <a:srgbClr val="FFFFFF"/>
                </a:solidFill>
              </a14:hiddenFill>
            </a:ext>
          </a:extLst>
        </p:spPr>
      </p:pic>
      <p:sp>
        <p:nvSpPr>
          <p:cNvPr id="3" name="Content Placeholder 2">
            <a:extLst>
              <a:ext uri="{FF2B5EF4-FFF2-40B4-BE49-F238E27FC236}">
                <a16:creationId xmlns:a16="http://schemas.microsoft.com/office/drawing/2014/main" id="{B87B40F3-C157-400D-01D5-79BB4BA01C52}"/>
              </a:ext>
            </a:extLst>
          </p:cNvPr>
          <p:cNvSpPr>
            <a:spLocks noGrp="1"/>
          </p:cNvSpPr>
          <p:nvPr>
            <p:ph idx="1"/>
          </p:nvPr>
        </p:nvSpPr>
        <p:spPr>
          <a:xfrm>
            <a:off x="4311828" y="2342273"/>
            <a:ext cx="4754859" cy="3808327"/>
          </a:xfrm>
        </p:spPr>
        <p:txBody>
          <a:bodyPr anchor="t">
            <a:normAutofit lnSpcReduction="10000"/>
          </a:bodyPr>
          <a:lstStyle/>
          <a:p>
            <a:r>
              <a:rPr lang="en-US" sz="2000" dirty="0"/>
              <a:t>391 people aged 75+, visual acuity 6/24 or worse, RCT, one year follow up</a:t>
            </a:r>
          </a:p>
          <a:p>
            <a:r>
              <a:rPr lang="en-US" sz="2000" dirty="0"/>
              <a:t>Intervention groups</a:t>
            </a:r>
          </a:p>
          <a:p>
            <a:pPr lvl="1"/>
            <a:r>
              <a:rPr lang="en-US" sz="1700" dirty="0"/>
              <a:t>Home safety assessment and modification by OT </a:t>
            </a:r>
          </a:p>
          <a:p>
            <a:pPr lvl="1"/>
            <a:r>
              <a:rPr lang="en-US" sz="1700" dirty="0"/>
              <a:t>Exercise programme prescribed by a physiotherapist (Otago) and Vit D</a:t>
            </a:r>
          </a:p>
          <a:p>
            <a:pPr lvl="1"/>
            <a:r>
              <a:rPr lang="en-US" sz="1700" dirty="0"/>
              <a:t>Social visits</a:t>
            </a:r>
          </a:p>
          <a:p>
            <a:r>
              <a:rPr lang="en-US" sz="2000" dirty="0"/>
              <a:t>Fewer falls in OT group (RR 0.59)</a:t>
            </a:r>
          </a:p>
          <a:p>
            <a:r>
              <a:rPr lang="en-US" sz="2000" dirty="0"/>
              <a:t>No change in falls in home-based exercise group</a:t>
            </a:r>
          </a:p>
          <a:p>
            <a:r>
              <a:rPr lang="en-US" sz="2000" dirty="0"/>
              <a:t>Adherence poor for unsupervised exercise</a:t>
            </a:r>
          </a:p>
        </p:txBody>
      </p:sp>
      <p:sp>
        <p:nvSpPr>
          <p:cNvPr id="5" name="Text Box 10">
            <a:extLst>
              <a:ext uri="{FF2B5EF4-FFF2-40B4-BE49-F238E27FC236}">
                <a16:creationId xmlns:a16="http://schemas.microsoft.com/office/drawing/2014/main" id="{3E48203A-0C17-5B5B-A9D1-F4A973AD1D06}"/>
              </a:ext>
            </a:extLst>
          </p:cNvPr>
          <p:cNvSpPr txBox="1">
            <a:spLocks noChangeArrowheads="1"/>
          </p:cNvSpPr>
          <p:nvPr/>
        </p:nvSpPr>
        <p:spPr bwMode="auto">
          <a:xfrm>
            <a:off x="4389120" y="6420605"/>
            <a:ext cx="4650377"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Calibri" panose="020F0502020204030204" pitchFamily="34" charset="0"/>
                <a:ea typeface="ＭＳ Ｐゴシック" panose="020B0600070205080204" pitchFamily="34" charset="-128"/>
              </a:defRPr>
            </a:lvl1pPr>
            <a:lvl2pPr marL="742950" indent="-285750" eaLnBrk="0" hangingPunct="0">
              <a:defRPr sz="2400">
                <a:solidFill>
                  <a:schemeClr val="tx1"/>
                </a:solidFill>
                <a:latin typeface="Calibri" panose="020F0502020204030204" pitchFamily="34" charset="0"/>
                <a:ea typeface="ＭＳ Ｐゴシック" panose="020B0600070205080204" pitchFamily="34" charset="-128"/>
              </a:defRPr>
            </a:lvl2pPr>
            <a:lvl3pPr marL="1143000" indent="-228600" eaLnBrk="0" hangingPunct="0">
              <a:defRPr sz="2400">
                <a:solidFill>
                  <a:schemeClr val="tx1"/>
                </a:solidFill>
                <a:latin typeface="Calibri" panose="020F0502020204030204" pitchFamily="34" charset="0"/>
                <a:ea typeface="ＭＳ Ｐゴシック" panose="020B0600070205080204" pitchFamily="34" charset="-128"/>
              </a:defRPr>
            </a:lvl3pPr>
            <a:lvl4pPr marL="1600200" indent="-228600" eaLnBrk="0" hangingPunct="0">
              <a:defRPr sz="2400">
                <a:solidFill>
                  <a:schemeClr val="tx1"/>
                </a:solidFill>
                <a:latin typeface="Calibri" panose="020F0502020204030204" pitchFamily="34" charset="0"/>
                <a:ea typeface="ＭＳ Ｐゴシック" panose="020B0600070205080204" pitchFamily="34" charset="-128"/>
              </a:defRPr>
            </a:lvl4pPr>
            <a:lvl5pPr marL="2057400" indent="-228600" eaLnBrk="0" hangingPunct="0">
              <a:defRPr sz="24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50000"/>
              </a:spcBef>
            </a:pPr>
            <a:r>
              <a:rPr lang="en-GB" altLang="en-US" sz="1600" i="1" dirty="0">
                <a:solidFill>
                  <a:schemeClr val="tx2"/>
                </a:solidFill>
                <a:latin typeface="+mn-lt"/>
                <a:cs typeface="Times New Roman" panose="02020603050405020304" pitchFamily="18" charset="0"/>
              </a:rPr>
              <a:t>Campbell et al. BMJ 2005; La Grow et al. </a:t>
            </a:r>
            <a:r>
              <a:rPr lang="en-GB" altLang="en-US" sz="1600" i="1" dirty="0" err="1">
                <a:solidFill>
                  <a:schemeClr val="tx2"/>
                </a:solidFill>
                <a:latin typeface="+mn-lt"/>
                <a:cs typeface="Times New Roman" panose="02020603050405020304" pitchFamily="18" charset="0"/>
              </a:rPr>
              <a:t>Inj</a:t>
            </a:r>
            <a:r>
              <a:rPr lang="en-GB" altLang="en-US" sz="1600" i="1" dirty="0">
                <a:solidFill>
                  <a:schemeClr val="tx2"/>
                </a:solidFill>
                <a:latin typeface="+mn-lt"/>
                <a:cs typeface="Times New Roman" panose="02020603050405020304" pitchFamily="18" charset="0"/>
              </a:rPr>
              <a:t> </a:t>
            </a:r>
            <a:r>
              <a:rPr lang="en-GB" altLang="en-US" sz="1600" i="1" dirty="0" err="1">
                <a:solidFill>
                  <a:schemeClr val="tx2"/>
                </a:solidFill>
                <a:latin typeface="+mn-lt"/>
                <a:cs typeface="Times New Roman" panose="02020603050405020304" pitchFamily="18" charset="0"/>
              </a:rPr>
              <a:t>Prev</a:t>
            </a:r>
            <a:r>
              <a:rPr lang="en-GB" altLang="en-US" sz="1600" i="1" dirty="0">
                <a:solidFill>
                  <a:schemeClr val="tx2"/>
                </a:solidFill>
                <a:latin typeface="+mn-lt"/>
                <a:cs typeface="Times New Roman" panose="02020603050405020304" pitchFamily="18" charset="0"/>
              </a:rPr>
              <a:t> 2006</a:t>
            </a:r>
          </a:p>
        </p:txBody>
      </p:sp>
      <p:sp>
        <p:nvSpPr>
          <p:cNvPr id="6" name="TextBox 5">
            <a:extLst>
              <a:ext uri="{FF2B5EF4-FFF2-40B4-BE49-F238E27FC236}">
                <a16:creationId xmlns:a16="http://schemas.microsoft.com/office/drawing/2014/main" id="{C2DF059F-CF20-66EE-89A3-97BE8849BD95}"/>
              </a:ext>
            </a:extLst>
          </p:cNvPr>
          <p:cNvSpPr txBox="1"/>
          <p:nvPr/>
        </p:nvSpPr>
        <p:spPr>
          <a:xfrm>
            <a:off x="496389" y="5786846"/>
            <a:ext cx="2495005" cy="707886"/>
          </a:xfrm>
          <a:prstGeom prst="rect">
            <a:avLst/>
          </a:prstGeom>
          <a:noFill/>
        </p:spPr>
        <p:txBody>
          <a:bodyPr wrap="square" rtlCol="0">
            <a:spAutoFit/>
          </a:bodyPr>
          <a:lstStyle/>
          <a:p>
            <a:r>
              <a:rPr lang="en-US" sz="4000" dirty="0"/>
              <a:t>VIP Study</a:t>
            </a:r>
          </a:p>
        </p:txBody>
      </p:sp>
    </p:spTree>
    <p:extLst>
      <p:ext uri="{BB962C8B-B14F-4D97-AF65-F5344CB8AC3E}">
        <p14:creationId xmlns:p14="http://schemas.microsoft.com/office/powerpoint/2010/main" val="3552588155"/>
      </p:ext>
    </p:extLst>
  </p:cSld>
  <p:clrMapOvr>
    <a:overrideClrMapping bg1="dk1" tx1="lt1" bg2="dk2" tx2="lt2" accent1="accent1" accent2="accent2" accent3="accent3" accent4="accent4" accent5="accent5" accent6="accent6" hlink="hlink" folHlink="folHlink"/>
  </p:clrMapOvr>
</p:sld>
</file>

<file path=ppt/slides/slide55.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useBgFill="1">
        <p:nvSpPr>
          <p:cNvPr id="43024" name="Rectangle 43023">
            <a:extLst>
              <a:ext uri="{FF2B5EF4-FFF2-40B4-BE49-F238E27FC236}">
                <a16:creationId xmlns:a16="http://schemas.microsoft.com/office/drawing/2014/main" id="{B0792D4F-247E-46FE-85FC-881DEFA41D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w Cen MT" panose="020B0602020104020603"/>
              <a:ea typeface="+mn-ea"/>
              <a:cs typeface="+mn-cs"/>
            </a:endParaRPr>
          </a:p>
        </p:txBody>
      </p:sp>
      <p:sp>
        <p:nvSpPr>
          <p:cNvPr id="2" name="Title 1">
            <a:extLst>
              <a:ext uri="{FF2B5EF4-FFF2-40B4-BE49-F238E27FC236}">
                <a16:creationId xmlns:a16="http://schemas.microsoft.com/office/drawing/2014/main" id="{0B8F0200-BC7C-EB88-EC05-E8E67302B5AE}"/>
              </a:ext>
            </a:extLst>
          </p:cNvPr>
          <p:cNvSpPr>
            <a:spLocks noGrp="1"/>
          </p:cNvSpPr>
          <p:nvPr>
            <p:ph type="title"/>
          </p:nvPr>
        </p:nvSpPr>
        <p:spPr>
          <a:xfrm>
            <a:off x="630936" y="475488"/>
            <a:ext cx="7886700" cy="1197864"/>
          </a:xfrm>
        </p:spPr>
        <p:txBody>
          <a:bodyPr>
            <a:normAutofit/>
          </a:bodyPr>
          <a:lstStyle/>
          <a:p>
            <a:r>
              <a:rPr lang="en-US" dirty="0"/>
              <a:t>Challenges</a:t>
            </a:r>
          </a:p>
        </p:txBody>
      </p:sp>
      <p:cxnSp>
        <p:nvCxnSpPr>
          <p:cNvPr id="43026" name="Straight Connector 43025">
            <a:extLst>
              <a:ext uri="{FF2B5EF4-FFF2-40B4-BE49-F238E27FC236}">
                <a16:creationId xmlns:a16="http://schemas.microsoft.com/office/drawing/2014/main" id="{CE272F12-AF86-441A-BC1B-C014BBBF85B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356616" y="585216"/>
            <a:ext cx="0" cy="914400"/>
          </a:xfrm>
          <a:prstGeom prst="line">
            <a:avLst/>
          </a:prstGeom>
          <a:ln w="19050">
            <a:solidFill>
              <a:schemeClr val="tx1">
                <a:alpha val="70000"/>
              </a:schemeClr>
            </a:solidFill>
          </a:ln>
        </p:spPr>
        <p:style>
          <a:lnRef idx="1">
            <a:schemeClr val="accent1"/>
          </a:lnRef>
          <a:fillRef idx="0">
            <a:schemeClr val="accent1"/>
          </a:fillRef>
          <a:effectRef idx="0">
            <a:schemeClr val="accent1"/>
          </a:effectRef>
          <a:fontRef idx="minor">
            <a:schemeClr val="tx1"/>
          </a:fontRef>
        </p:style>
      </p:cxnSp>
      <p:pic>
        <p:nvPicPr>
          <p:cNvPr id="43010" name="Picture 2" descr="3 Biggest Web Analytics Challenges and How To Overcome Them - Clicky Blog">
            <a:extLst>
              <a:ext uri="{FF2B5EF4-FFF2-40B4-BE49-F238E27FC236}">
                <a16:creationId xmlns:a16="http://schemas.microsoft.com/office/drawing/2014/main" id="{EF5B6BA3-6197-AD2D-76D7-34A21DAE8B79}"/>
              </a:ext>
            </a:extLst>
          </p:cNvPr>
          <p:cNvPicPr>
            <a:picLocks noChangeAspect="1" noChangeArrowheads="1"/>
          </p:cNvPicPr>
          <p:nvPr/>
        </p:nvPicPr>
        <p:blipFill rotWithShape="1">
          <a:blip r:embed="rId2" cstate="screen">
            <a:extLst>
              <a:ext uri="{28A0092B-C50C-407E-A947-70E740481C1C}">
                <a14:useLocalDpi xmlns:a14="http://schemas.microsoft.com/office/drawing/2010/main"/>
              </a:ext>
            </a:extLst>
          </a:blip>
          <a:srcRect/>
          <a:stretch/>
        </p:blipFill>
        <p:spPr bwMode="auto">
          <a:xfrm>
            <a:off x="466388" y="1871907"/>
            <a:ext cx="3541905" cy="4169664"/>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a:extLst>
              <a:ext uri="{FF2B5EF4-FFF2-40B4-BE49-F238E27FC236}">
                <a16:creationId xmlns:a16="http://schemas.microsoft.com/office/drawing/2014/main" id="{0479EA1B-6C77-3D26-DE32-5EC3A689D9EF}"/>
              </a:ext>
            </a:extLst>
          </p:cNvPr>
          <p:cNvSpPr>
            <a:spLocks noGrp="1"/>
          </p:cNvSpPr>
          <p:nvPr>
            <p:ph idx="1"/>
          </p:nvPr>
        </p:nvSpPr>
        <p:spPr>
          <a:xfrm>
            <a:off x="4570857" y="1344167"/>
            <a:ext cx="4460313" cy="4169664"/>
          </a:xfrm>
        </p:spPr>
        <p:txBody>
          <a:bodyPr anchor="t">
            <a:noAutofit/>
          </a:bodyPr>
          <a:lstStyle/>
          <a:p>
            <a:r>
              <a:rPr lang="en-US" sz="2000" dirty="0"/>
              <a:t>OT Recommendations</a:t>
            </a:r>
          </a:p>
          <a:p>
            <a:pPr lvl="1"/>
            <a:r>
              <a:rPr lang="en-US" sz="2000" dirty="0"/>
              <a:t>Characteristics of individual service user</a:t>
            </a:r>
          </a:p>
          <a:p>
            <a:pPr lvl="1"/>
            <a:r>
              <a:rPr lang="en-US" sz="2000" dirty="0"/>
              <a:t>Cost and size of changes</a:t>
            </a:r>
          </a:p>
          <a:p>
            <a:pPr lvl="1"/>
            <a:r>
              <a:rPr lang="en-US" sz="2000" dirty="0"/>
              <a:t>Challenges with systems for provision (HP)</a:t>
            </a:r>
          </a:p>
          <a:p>
            <a:pPr lvl="1"/>
            <a:r>
              <a:rPr lang="en-US" sz="2000" dirty="0"/>
              <a:t>Lack of knowledge about visual impairment (HP)</a:t>
            </a:r>
          </a:p>
          <a:p>
            <a:r>
              <a:rPr lang="en-US" sz="2000" dirty="0"/>
              <a:t>Exercise engagement</a:t>
            </a:r>
          </a:p>
          <a:p>
            <a:pPr lvl="1"/>
            <a:r>
              <a:rPr lang="en-US" sz="2000" dirty="0"/>
              <a:t>Confusion, boredom, anxiety, low mood, physical problems and lack of motivation at home</a:t>
            </a:r>
          </a:p>
          <a:p>
            <a:pPr lvl="1"/>
            <a:r>
              <a:rPr lang="en-US" sz="2000" dirty="0"/>
              <a:t>Remembering/seeing/hearing what to do</a:t>
            </a:r>
          </a:p>
          <a:p>
            <a:pPr lvl="1"/>
            <a:r>
              <a:rPr lang="en-US" sz="2000" dirty="0"/>
              <a:t>Lack of support</a:t>
            </a:r>
          </a:p>
          <a:p>
            <a:pPr lvl="1"/>
            <a:endParaRPr lang="en-US" sz="2000" dirty="0"/>
          </a:p>
        </p:txBody>
      </p:sp>
      <p:sp>
        <p:nvSpPr>
          <p:cNvPr id="4" name="Text Box 10">
            <a:extLst>
              <a:ext uri="{FF2B5EF4-FFF2-40B4-BE49-F238E27FC236}">
                <a16:creationId xmlns:a16="http://schemas.microsoft.com/office/drawing/2014/main" id="{D2A903E3-0F3F-8F73-CEAF-C5DB69A5EE74}"/>
              </a:ext>
            </a:extLst>
          </p:cNvPr>
          <p:cNvSpPr txBox="1">
            <a:spLocks noChangeArrowheads="1"/>
          </p:cNvSpPr>
          <p:nvPr/>
        </p:nvSpPr>
        <p:spPr bwMode="auto">
          <a:xfrm>
            <a:off x="143691" y="6364224"/>
            <a:ext cx="4650377"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Calibri" panose="020F0502020204030204" pitchFamily="34" charset="0"/>
                <a:ea typeface="ＭＳ Ｐゴシック" panose="020B0600070205080204" pitchFamily="34" charset="-128"/>
              </a:defRPr>
            </a:lvl1pPr>
            <a:lvl2pPr marL="742950" indent="-285750" eaLnBrk="0" hangingPunct="0">
              <a:defRPr sz="2400">
                <a:solidFill>
                  <a:schemeClr val="tx1"/>
                </a:solidFill>
                <a:latin typeface="Calibri" panose="020F0502020204030204" pitchFamily="34" charset="0"/>
                <a:ea typeface="ＭＳ Ｐゴシック" panose="020B0600070205080204" pitchFamily="34" charset="-128"/>
              </a:defRPr>
            </a:lvl2pPr>
            <a:lvl3pPr marL="1143000" indent="-228600" eaLnBrk="0" hangingPunct="0">
              <a:defRPr sz="2400">
                <a:solidFill>
                  <a:schemeClr val="tx1"/>
                </a:solidFill>
                <a:latin typeface="Calibri" panose="020F0502020204030204" pitchFamily="34" charset="0"/>
                <a:ea typeface="ＭＳ Ｐゴシック" panose="020B0600070205080204" pitchFamily="34" charset="-128"/>
              </a:defRPr>
            </a:lvl3pPr>
            <a:lvl4pPr marL="1600200" indent="-228600" eaLnBrk="0" hangingPunct="0">
              <a:defRPr sz="2400">
                <a:solidFill>
                  <a:schemeClr val="tx1"/>
                </a:solidFill>
                <a:latin typeface="Calibri" panose="020F0502020204030204" pitchFamily="34" charset="0"/>
                <a:ea typeface="ＭＳ Ｐゴシック" panose="020B0600070205080204" pitchFamily="34" charset="-128"/>
              </a:defRPr>
            </a:lvl4pPr>
            <a:lvl5pPr marL="2057400" indent="-228600" eaLnBrk="0" hangingPunct="0">
              <a:defRPr sz="24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50000"/>
              </a:spcBef>
            </a:pPr>
            <a:r>
              <a:rPr lang="en-GB" altLang="en-US" sz="1600" i="1" dirty="0">
                <a:solidFill>
                  <a:schemeClr val="tx2"/>
                </a:solidFill>
                <a:latin typeface="+mn-lt"/>
                <a:cs typeface="Times New Roman" panose="02020603050405020304" pitchFamily="18" charset="0"/>
              </a:rPr>
              <a:t>Campbell et al. BMJ 2005; La Grow et al. </a:t>
            </a:r>
            <a:r>
              <a:rPr lang="en-GB" altLang="en-US" sz="1600" i="1" dirty="0" err="1">
                <a:solidFill>
                  <a:schemeClr val="tx2"/>
                </a:solidFill>
                <a:latin typeface="+mn-lt"/>
                <a:cs typeface="Times New Roman" panose="02020603050405020304" pitchFamily="18" charset="0"/>
              </a:rPr>
              <a:t>Inj</a:t>
            </a:r>
            <a:r>
              <a:rPr lang="en-GB" altLang="en-US" sz="1600" i="1" dirty="0">
                <a:solidFill>
                  <a:schemeClr val="tx2"/>
                </a:solidFill>
                <a:latin typeface="+mn-lt"/>
                <a:cs typeface="Times New Roman" panose="02020603050405020304" pitchFamily="18" charset="0"/>
              </a:rPr>
              <a:t> </a:t>
            </a:r>
            <a:r>
              <a:rPr lang="en-GB" altLang="en-US" sz="1600" i="1" dirty="0" err="1">
                <a:solidFill>
                  <a:schemeClr val="tx2"/>
                </a:solidFill>
                <a:latin typeface="+mn-lt"/>
                <a:cs typeface="Times New Roman" panose="02020603050405020304" pitchFamily="18" charset="0"/>
              </a:rPr>
              <a:t>Prev</a:t>
            </a:r>
            <a:r>
              <a:rPr lang="en-GB" altLang="en-US" sz="1600" i="1" dirty="0">
                <a:solidFill>
                  <a:schemeClr val="tx2"/>
                </a:solidFill>
                <a:latin typeface="+mn-lt"/>
                <a:cs typeface="Times New Roman" panose="02020603050405020304" pitchFamily="18" charset="0"/>
              </a:rPr>
              <a:t> 2006</a:t>
            </a:r>
          </a:p>
        </p:txBody>
      </p:sp>
      <p:sp>
        <p:nvSpPr>
          <p:cNvPr id="5" name="TextBox 4">
            <a:extLst>
              <a:ext uri="{FF2B5EF4-FFF2-40B4-BE49-F238E27FC236}">
                <a16:creationId xmlns:a16="http://schemas.microsoft.com/office/drawing/2014/main" id="{39088CCD-58BC-37F4-A5B5-18F467BDE9EA}"/>
              </a:ext>
            </a:extLst>
          </p:cNvPr>
          <p:cNvSpPr txBox="1"/>
          <p:nvPr/>
        </p:nvSpPr>
        <p:spPr>
          <a:xfrm>
            <a:off x="4570857" y="231273"/>
            <a:ext cx="2495005" cy="707886"/>
          </a:xfrm>
          <a:prstGeom prst="rect">
            <a:avLst/>
          </a:prstGeom>
          <a:noFill/>
        </p:spPr>
        <p:txBody>
          <a:bodyPr wrap="square" rtlCol="0">
            <a:spAutoFit/>
          </a:bodyPr>
          <a:lstStyle/>
          <a:p>
            <a:r>
              <a:rPr lang="en-US" sz="4000" dirty="0"/>
              <a:t>VIP Study</a:t>
            </a:r>
          </a:p>
        </p:txBody>
      </p:sp>
    </p:spTree>
    <p:extLst>
      <p:ext uri="{BB962C8B-B14F-4D97-AF65-F5344CB8AC3E}">
        <p14:creationId xmlns:p14="http://schemas.microsoft.com/office/powerpoint/2010/main" val="4173084042"/>
      </p:ext>
    </p:extLst>
  </p:cSld>
  <p:clrMapOvr>
    <a:overrideClrMapping bg1="dk1" tx1="lt1" bg2="dk2" tx2="lt2" accent1="accent1" accent2="accent2" accent3="accent3" accent4="accent4" accent5="accent5" accent6="accent6" hlink="hlink" folHlink="folHlink"/>
  </p:clrMapOvr>
</p:sld>
</file>

<file path=ppt/slides/slide56.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useBgFill="1">
        <p:nvSpPr>
          <p:cNvPr id="44039" name="Rectangle 44038">
            <a:extLst>
              <a:ext uri="{FF2B5EF4-FFF2-40B4-BE49-F238E27FC236}">
                <a16:creationId xmlns:a16="http://schemas.microsoft.com/office/drawing/2014/main" id="{B0792D4F-247E-46FE-85FC-881DEFA41D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w Cen MT" panose="020B0602020104020603"/>
              <a:ea typeface="+mn-ea"/>
              <a:cs typeface="+mn-cs"/>
            </a:endParaRPr>
          </a:p>
        </p:txBody>
      </p:sp>
      <p:sp>
        <p:nvSpPr>
          <p:cNvPr id="2" name="Title 1">
            <a:extLst>
              <a:ext uri="{FF2B5EF4-FFF2-40B4-BE49-F238E27FC236}">
                <a16:creationId xmlns:a16="http://schemas.microsoft.com/office/drawing/2014/main" id="{CC0F38A0-5E09-0B06-F362-566EAC303A02}"/>
              </a:ext>
            </a:extLst>
          </p:cNvPr>
          <p:cNvSpPr>
            <a:spLocks noGrp="1"/>
          </p:cNvSpPr>
          <p:nvPr>
            <p:ph type="title"/>
          </p:nvPr>
        </p:nvSpPr>
        <p:spPr>
          <a:xfrm>
            <a:off x="630936" y="475488"/>
            <a:ext cx="7886700" cy="1197864"/>
          </a:xfrm>
        </p:spPr>
        <p:txBody>
          <a:bodyPr>
            <a:normAutofit/>
          </a:bodyPr>
          <a:lstStyle/>
          <a:p>
            <a:r>
              <a:rPr lang="en-US" dirty="0"/>
              <a:t>Facilitators</a:t>
            </a:r>
          </a:p>
        </p:txBody>
      </p:sp>
      <p:cxnSp>
        <p:nvCxnSpPr>
          <p:cNvPr id="44041" name="Straight Connector 44040">
            <a:extLst>
              <a:ext uri="{FF2B5EF4-FFF2-40B4-BE49-F238E27FC236}">
                <a16:creationId xmlns:a16="http://schemas.microsoft.com/office/drawing/2014/main" id="{CE272F12-AF86-441A-BC1B-C014BBBF85B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356616" y="585216"/>
            <a:ext cx="0" cy="914400"/>
          </a:xfrm>
          <a:prstGeom prst="line">
            <a:avLst/>
          </a:prstGeom>
          <a:ln w="19050">
            <a:solidFill>
              <a:schemeClr val="tx1">
                <a:alpha val="70000"/>
              </a:schemeClr>
            </a:solidFill>
          </a:ln>
        </p:spPr>
        <p:style>
          <a:lnRef idx="1">
            <a:schemeClr val="accent1"/>
          </a:lnRef>
          <a:fillRef idx="0">
            <a:schemeClr val="accent1"/>
          </a:fillRef>
          <a:effectRef idx="0">
            <a:schemeClr val="accent1"/>
          </a:effectRef>
          <a:fontRef idx="minor">
            <a:schemeClr val="tx1"/>
          </a:fontRef>
        </p:style>
      </p:cxnSp>
      <p:pic>
        <p:nvPicPr>
          <p:cNvPr id="44034" name="Picture 2" descr="Find a Facilitator - The largest network of professional facilitators">
            <a:extLst>
              <a:ext uri="{FF2B5EF4-FFF2-40B4-BE49-F238E27FC236}">
                <a16:creationId xmlns:a16="http://schemas.microsoft.com/office/drawing/2014/main" id="{9626D8B3-F52D-7CD2-D772-085E6E2A50F6}"/>
              </a:ext>
            </a:extLst>
          </p:cNvPr>
          <p:cNvPicPr>
            <a:picLocks noChangeAspect="1" noChangeArrowheads="1"/>
          </p:cNvPicPr>
          <p:nvPr/>
        </p:nvPicPr>
        <p:blipFill>
          <a:blip r:embed="rId2">
            <a:extLst>
              <a:ext uri="{28A0092B-C50C-407E-A947-70E740481C1C}">
                <a14:useLocalDpi xmlns:a14="http://schemas.microsoft.com/office/drawing/2010/main"/>
              </a:ext>
            </a:extLst>
          </a:blip>
          <a:stretch>
            <a:fillRect/>
          </a:stretch>
        </p:blipFill>
        <p:spPr bwMode="auto">
          <a:xfrm>
            <a:off x="356616" y="2452632"/>
            <a:ext cx="4078551" cy="2402433"/>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a:extLst>
              <a:ext uri="{FF2B5EF4-FFF2-40B4-BE49-F238E27FC236}">
                <a16:creationId xmlns:a16="http://schemas.microsoft.com/office/drawing/2014/main" id="{345AD970-A6E5-1467-F98A-299C4FBC2915}"/>
              </a:ext>
            </a:extLst>
          </p:cNvPr>
          <p:cNvSpPr>
            <a:spLocks noGrp="1"/>
          </p:cNvSpPr>
          <p:nvPr>
            <p:ph idx="1"/>
          </p:nvPr>
        </p:nvSpPr>
        <p:spPr>
          <a:xfrm>
            <a:off x="4749166" y="866067"/>
            <a:ext cx="4078549" cy="4169664"/>
          </a:xfrm>
        </p:spPr>
        <p:txBody>
          <a:bodyPr anchor="t">
            <a:noAutofit/>
          </a:bodyPr>
          <a:lstStyle/>
          <a:p>
            <a:r>
              <a:rPr lang="en-US" sz="2000" dirty="0"/>
              <a:t>OT recommendations</a:t>
            </a:r>
          </a:p>
          <a:p>
            <a:pPr lvl="1"/>
            <a:r>
              <a:rPr lang="en-US" sz="2000" dirty="0"/>
              <a:t>Highlighting relevance to individual circumstances</a:t>
            </a:r>
          </a:p>
          <a:p>
            <a:pPr lvl="1"/>
            <a:r>
              <a:rPr lang="en-US" sz="2000" dirty="0"/>
              <a:t>Importance of shared decision making</a:t>
            </a:r>
          </a:p>
          <a:p>
            <a:pPr lvl="1"/>
            <a:r>
              <a:rPr lang="en-US" sz="2000" dirty="0"/>
              <a:t>Chance to weigh up pros and cons</a:t>
            </a:r>
          </a:p>
          <a:p>
            <a:pPr lvl="1"/>
            <a:r>
              <a:rPr lang="en-US" sz="2000" dirty="0"/>
              <a:t>Information and </a:t>
            </a:r>
            <a:r>
              <a:rPr lang="en-US" sz="2000" dirty="0" err="1"/>
              <a:t>carer</a:t>
            </a:r>
            <a:r>
              <a:rPr lang="en-US" sz="2000" dirty="0"/>
              <a:t> support useful</a:t>
            </a:r>
          </a:p>
          <a:p>
            <a:r>
              <a:rPr lang="en-US" sz="2000" dirty="0"/>
              <a:t>Exercise engagement</a:t>
            </a:r>
          </a:p>
          <a:p>
            <a:pPr lvl="1"/>
            <a:r>
              <a:rPr lang="en-US" sz="2000" dirty="0"/>
              <a:t>Empathetic communication is helpful</a:t>
            </a:r>
          </a:p>
          <a:p>
            <a:pPr lvl="1"/>
            <a:r>
              <a:rPr lang="en-US" sz="2000" dirty="0"/>
              <a:t>Reinforcement and encouragement</a:t>
            </a:r>
          </a:p>
          <a:p>
            <a:pPr lvl="1"/>
            <a:r>
              <a:rPr lang="en-US" sz="2000" dirty="0"/>
              <a:t>Integration of exercise with enjoyable activities</a:t>
            </a:r>
          </a:p>
          <a:p>
            <a:pPr lvl="1"/>
            <a:r>
              <a:rPr lang="en-US" sz="2000" dirty="0"/>
              <a:t>Alternative media</a:t>
            </a:r>
          </a:p>
          <a:p>
            <a:pPr lvl="1"/>
            <a:endParaRPr lang="en-US" sz="2000" dirty="0"/>
          </a:p>
          <a:p>
            <a:pPr lvl="1"/>
            <a:endParaRPr lang="en-US" sz="2000" dirty="0"/>
          </a:p>
        </p:txBody>
      </p:sp>
      <p:sp>
        <p:nvSpPr>
          <p:cNvPr id="4" name="Text Box 10">
            <a:extLst>
              <a:ext uri="{FF2B5EF4-FFF2-40B4-BE49-F238E27FC236}">
                <a16:creationId xmlns:a16="http://schemas.microsoft.com/office/drawing/2014/main" id="{4F312E84-CB19-C5C5-119C-F3FD70976767}"/>
              </a:ext>
            </a:extLst>
          </p:cNvPr>
          <p:cNvSpPr txBox="1">
            <a:spLocks noChangeArrowheads="1"/>
          </p:cNvSpPr>
          <p:nvPr/>
        </p:nvSpPr>
        <p:spPr bwMode="auto">
          <a:xfrm>
            <a:off x="4389120" y="6420605"/>
            <a:ext cx="4650377"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Calibri" panose="020F0502020204030204" pitchFamily="34" charset="0"/>
                <a:ea typeface="ＭＳ Ｐゴシック" panose="020B0600070205080204" pitchFamily="34" charset="-128"/>
              </a:defRPr>
            </a:lvl1pPr>
            <a:lvl2pPr marL="742950" indent="-285750" eaLnBrk="0" hangingPunct="0">
              <a:defRPr sz="2400">
                <a:solidFill>
                  <a:schemeClr val="tx1"/>
                </a:solidFill>
                <a:latin typeface="Calibri" panose="020F0502020204030204" pitchFamily="34" charset="0"/>
                <a:ea typeface="ＭＳ Ｐゴシック" panose="020B0600070205080204" pitchFamily="34" charset="-128"/>
              </a:defRPr>
            </a:lvl2pPr>
            <a:lvl3pPr marL="1143000" indent="-228600" eaLnBrk="0" hangingPunct="0">
              <a:defRPr sz="2400">
                <a:solidFill>
                  <a:schemeClr val="tx1"/>
                </a:solidFill>
                <a:latin typeface="Calibri" panose="020F0502020204030204" pitchFamily="34" charset="0"/>
                <a:ea typeface="ＭＳ Ｐゴシック" panose="020B0600070205080204" pitchFamily="34" charset="-128"/>
              </a:defRPr>
            </a:lvl3pPr>
            <a:lvl4pPr marL="1600200" indent="-228600" eaLnBrk="0" hangingPunct="0">
              <a:defRPr sz="2400">
                <a:solidFill>
                  <a:schemeClr val="tx1"/>
                </a:solidFill>
                <a:latin typeface="Calibri" panose="020F0502020204030204" pitchFamily="34" charset="0"/>
                <a:ea typeface="ＭＳ Ｐゴシック" panose="020B0600070205080204" pitchFamily="34" charset="-128"/>
              </a:defRPr>
            </a:lvl4pPr>
            <a:lvl5pPr marL="2057400" indent="-228600" eaLnBrk="0" hangingPunct="0">
              <a:defRPr sz="24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50000"/>
              </a:spcBef>
            </a:pPr>
            <a:r>
              <a:rPr lang="en-GB" altLang="en-US" sz="1600" i="1" dirty="0">
                <a:solidFill>
                  <a:schemeClr val="tx2"/>
                </a:solidFill>
                <a:latin typeface="+mn-lt"/>
                <a:cs typeface="Times New Roman" panose="02020603050405020304" pitchFamily="18" charset="0"/>
              </a:rPr>
              <a:t>Campbell et al. BMJ 2005; La Grow et al. </a:t>
            </a:r>
            <a:r>
              <a:rPr lang="en-GB" altLang="en-US" sz="1600" i="1" dirty="0" err="1">
                <a:solidFill>
                  <a:schemeClr val="tx2"/>
                </a:solidFill>
                <a:latin typeface="+mn-lt"/>
                <a:cs typeface="Times New Roman" panose="02020603050405020304" pitchFamily="18" charset="0"/>
              </a:rPr>
              <a:t>Inj</a:t>
            </a:r>
            <a:r>
              <a:rPr lang="en-GB" altLang="en-US" sz="1600" i="1" dirty="0">
                <a:solidFill>
                  <a:schemeClr val="tx2"/>
                </a:solidFill>
                <a:latin typeface="+mn-lt"/>
                <a:cs typeface="Times New Roman" panose="02020603050405020304" pitchFamily="18" charset="0"/>
              </a:rPr>
              <a:t> </a:t>
            </a:r>
            <a:r>
              <a:rPr lang="en-GB" altLang="en-US" sz="1600" i="1" dirty="0" err="1">
                <a:solidFill>
                  <a:schemeClr val="tx2"/>
                </a:solidFill>
                <a:latin typeface="+mn-lt"/>
                <a:cs typeface="Times New Roman" panose="02020603050405020304" pitchFamily="18" charset="0"/>
              </a:rPr>
              <a:t>Prev</a:t>
            </a:r>
            <a:r>
              <a:rPr lang="en-GB" altLang="en-US" sz="1600" i="1" dirty="0">
                <a:solidFill>
                  <a:schemeClr val="tx2"/>
                </a:solidFill>
                <a:latin typeface="+mn-lt"/>
                <a:cs typeface="Times New Roman" panose="02020603050405020304" pitchFamily="18" charset="0"/>
              </a:rPr>
              <a:t> 2006</a:t>
            </a:r>
          </a:p>
        </p:txBody>
      </p:sp>
      <p:sp>
        <p:nvSpPr>
          <p:cNvPr id="5" name="TextBox 4">
            <a:extLst>
              <a:ext uri="{FF2B5EF4-FFF2-40B4-BE49-F238E27FC236}">
                <a16:creationId xmlns:a16="http://schemas.microsoft.com/office/drawing/2014/main" id="{43D8A06C-3AE1-D93F-4124-672FA01D6697}"/>
              </a:ext>
            </a:extLst>
          </p:cNvPr>
          <p:cNvSpPr txBox="1"/>
          <p:nvPr/>
        </p:nvSpPr>
        <p:spPr>
          <a:xfrm>
            <a:off x="496389" y="5786846"/>
            <a:ext cx="2495005" cy="707886"/>
          </a:xfrm>
          <a:prstGeom prst="rect">
            <a:avLst/>
          </a:prstGeom>
          <a:noFill/>
        </p:spPr>
        <p:txBody>
          <a:bodyPr wrap="square" rtlCol="0">
            <a:spAutoFit/>
          </a:bodyPr>
          <a:lstStyle/>
          <a:p>
            <a:r>
              <a:rPr lang="en-US" sz="4000" dirty="0"/>
              <a:t>VIP Study</a:t>
            </a:r>
          </a:p>
        </p:txBody>
      </p:sp>
    </p:spTree>
    <p:extLst>
      <p:ext uri="{BB962C8B-B14F-4D97-AF65-F5344CB8AC3E}">
        <p14:creationId xmlns:p14="http://schemas.microsoft.com/office/powerpoint/2010/main" val="1421732367"/>
      </p:ext>
    </p:extLst>
  </p:cSld>
  <p:clrMapOvr>
    <a:overrideClrMapping bg1="dk1" tx1="lt1" bg2="dk2" tx2="lt2" accent1="accent1" accent2="accent2" accent3="accent3" accent4="accent4" accent5="accent5" accent6="accent6" hlink="hlink" folHlink="folHlink"/>
  </p:clrMapOvr>
</p:sld>
</file>

<file path=ppt/slides/slide57.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DCCA35-6E5F-6391-A896-78014F253BEF}"/>
              </a:ext>
            </a:extLst>
          </p:cNvPr>
          <p:cNvSpPr>
            <a:spLocks noGrp="1"/>
          </p:cNvSpPr>
          <p:nvPr>
            <p:ph type="title"/>
          </p:nvPr>
        </p:nvSpPr>
        <p:spPr>
          <a:xfrm>
            <a:off x="4716874" y="228559"/>
            <a:ext cx="3944780" cy="1325563"/>
          </a:xfrm>
        </p:spPr>
        <p:txBody>
          <a:bodyPr>
            <a:normAutofit/>
          </a:bodyPr>
          <a:lstStyle/>
          <a:p>
            <a:pPr algn="ctr"/>
            <a:r>
              <a:rPr lang="en-US" dirty="0"/>
              <a:t>VIP2UK </a:t>
            </a:r>
          </a:p>
        </p:txBody>
      </p:sp>
      <p:sp>
        <p:nvSpPr>
          <p:cNvPr id="45065" name="Freeform: Shape 45064">
            <a:extLst>
              <a:ext uri="{FF2B5EF4-FFF2-40B4-BE49-F238E27FC236}">
                <a16:creationId xmlns:a16="http://schemas.microsoft.com/office/drawing/2014/main" id="{357DD0D3-F869-46D0-944C-6EC60E19E35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02612" cy="5254922"/>
          </a:xfrm>
          <a:custGeom>
            <a:avLst/>
            <a:gdLst>
              <a:gd name="connsiteX0" fmla="*/ 0 w 6136816"/>
              <a:gd name="connsiteY0" fmla="*/ 0 h 5254922"/>
              <a:gd name="connsiteX1" fmla="*/ 6136816 w 6136816"/>
              <a:gd name="connsiteY1" fmla="*/ 0 h 5254922"/>
              <a:gd name="connsiteX2" fmla="*/ 6134892 w 6136816"/>
              <a:gd name="connsiteY2" fmla="*/ 111520 h 5254922"/>
              <a:gd name="connsiteX3" fmla="*/ 6066513 w 6136816"/>
              <a:gd name="connsiteY3" fmla="*/ 752995 h 5254922"/>
              <a:gd name="connsiteX4" fmla="*/ 140712 w 6136816"/>
              <a:gd name="connsiteY4" fmla="*/ 5219363 h 5254922"/>
              <a:gd name="connsiteX5" fmla="*/ 0 w 6136816"/>
              <a:gd name="connsiteY5" fmla="*/ 5199534 h 52549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136816" h="5254922">
                <a:moveTo>
                  <a:pt x="0" y="0"/>
                </a:moveTo>
                <a:lnTo>
                  <a:pt x="6136816" y="0"/>
                </a:lnTo>
                <a:lnTo>
                  <a:pt x="6134892" y="111520"/>
                </a:lnTo>
                <a:cubicBezTo>
                  <a:pt x="6124961" y="323936"/>
                  <a:pt x="6102367" y="538040"/>
                  <a:pt x="6066513" y="752995"/>
                </a:cubicBezTo>
                <a:cubicBezTo>
                  <a:pt x="5592281" y="3596146"/>
                  <a:pt x="2972232" y="5545369"/>
                  <a:pt x="140712" y="5219363"/>
                </a:cubicBezTo>
                <a:lnTo>
                  <a:pt x="0" y="5199534"/>
                </a:ln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pic>
        <p:nvPicPr>
          <p:cNvPr id="45060" name="Picture 4" descr="Vision impairment through a gender lens | Devex">
            <a:extLst>
              <a:ext uri="{FF2B5EF4-FFF2-40B4-BE49-F238E27FC236}">
                <a16:creationId xmlns:a16="http://schemas.microsoft.com/office/drawing/2014/main" id="{40CA7FCB-75F2-FF09-A256-7ADC3D6457E4}"/>
              </a:ext>
            </a:extLst>
          </p:cNvPr>
          <p:cNvPicPr>
            <a:picLocks noChangeAspect="1" noChangeArrowheads="1"/>
          </p:cNvPicPr>
          <p:nvPr/>
        </p:nvPicPr>
        <p:blipFill rotWithShape="1">
          <a:blip r:embed="rId2" cstate="screen">
            <a:extLst>
              <a:ext uri="{28A0092B-C50C-407E-A947-70E740481C1C}">
                <a14:useLocalDpi xmlns:a14="http://schemas.microsoft.com/office/drawing/2010/main"/>
              </a:ext>
            </a:extLst>
          </a:blip>
          <a:srcRect/>
          <a:stretch/>
        </p:blipFill>
        <p:spPr bwMode="auto">
          <a:xfrm>
            <a:off x="20" y="2"/>
            <a:ext cx="4397771" cy="4984915"/>
          </a:xfrm>
          <a:custGeom>
            <a:avLst/>
            <a:gdLst/>
            <a:ahLst/>
            <a:cxnLst/>
            <a:rect l="l" t="t" r="r" b="b"/>
            <a:pathLst>
              <a:path w="5863721" h="4984915">
                <a:moveTo>
                  <a:pt x="0" y="0"/>
                </a:moveTo>
                <a:lnTo>
                  <a:pt x="5863721" y="0"/>
                </a:lnTo>
                <a:lnTo>
                  <a:pt x="5844576" y="326138"/>
                </a:lnTo>
                <a:cubicBezTo>
                  <a:pt x="5833049" y="448313"/>
                  <a:pt x="5817094" y="570952"/>
                  <a:pt x="5796589" y="693884"/>
                </a:cubicBezTo>
                <a:cubicBezTo>
                  <a:pt x="5344573" y="3403845"/>
                  <a:pt x="2847261" y="5261756"/>
                  <a:pt x="148386" y="4951022"/>
                </a:cubicBezTo>
                <a:lnTo>
                  <a:pt x="0" y="4930112"/>
                </a:lnTo>
                <a:close/>
              </a:path>
            </a:pathLst>
          </a:custGeom>
          <a:noFill/>
          <a:extLst>
            <a:ext uri="{909E8E84-426E-40DD-AFC4-6F175D3DCCD1}">
              <a14:hiddenFill xmlns:a14="http://schemas.microsoft.com/office/drawing/2010/main">
                <a:solidFill>
                  <a:srgbClr val="FFFFFF"/>
                </a:solidFill>
              </a14:hiddenFill>
            </a:ext>
          </a:extLst>
        </p:spPr>
      </p:pic>
      <p:sp>
        <p:nvSpPr>
          <p:cNvPr id="3" name="Content Placeholder 2">
            <a:extLst>
              <a:ext uri="{FF2B5EF4-FFF2-40B4-BE49-F238E27FC236}">
                <a16:creationId xmlns:a16="http://schemas.microsoft.com/office/drawing/2014/main" id="{6DD62790-F98F-BCDE-7C5D-DAA52C63B873}"/>
              </a:ext>
            </a:extLst>
          </p:cNvPr>
          <p:cNvSpPr>
            <a:spLocks noGrp="1"/>
          </p:cNvSpPr>
          <p:nvPr>
            <p:ph idx="1"/>
          </p:nvPr>
        </p:nvSpPr>
        <p:spPr>
          <a:xfrm>
            <a:off x="4397791" y="1603078"/>
            <a:ext cx="4746209" cy="4836172"/>
          </a:xfrm>
        </p:spPr>
        <p:txBody>
          <a:bodyPr anchor="t">
            <a:normAutofit/>
          </a:bodyPr>
          <a:lstStyle/>
          <a:p>
            <a:r>
              <a:rPr lang="en-US" sz="2000" dirty="0"/>
              <a:t>Feasibility Study where OT delivers the exercise and the OT intervention</a:t>
            </a:r>
          </a:p>
          <a:p>
            <a:r>
              <a:rPr lang="en-US" sz="2000" dirty="0"/>
              <a:t>Peer mentors to support and exercises (Otago) given in variety of formats (DVD, audio, large print) </a:t>
            </a:r>
          </a:p>
          <a:p>
            <a:r>
              <a:rPr lang="en-US" sz="2000" dirty="0"/>
              <a:t>Learned lessons on adherence to exercise from Campbells Study</a:t>
            </a:r>
          </a:p>
          <a:p>
            <a:r>
              <a:rPr lang="en-US" sz="2000" dirty="0"/>
              <a:t>Focus groups and interviews</a:t>
            </a:r>
          </a:p>
          <a:p>
            <a:r>
              <a:rPr lang="en-US" sz="2000" dirty="0"/>
              <a:t>RCT into 3 arms as per Campbell</a:t>
            </a:r>
          </a:p>
          <a:p>
            <a:r>
              <a:rPr lang="en-US" sz="2000" dirty="0"/>
              <a:t>100% partially or fully adhered to home safety intervention</a:t>
            </a:r>
          </a:p>
          <a:p>
            <a:endParaRPr lang="en-US" sz="2000" dirty="0"/>
          </a:p>
          <a:p>
            <a:r>
              <a:rPr lang="en-US" sz="2000" b="1" dirty="0"/>
              <a:t>86.7% reported average 3 x week exercise (higher than original VIP study)</a:t>
            </a:r>
          </a:p>
          <a:p>
            <a:endParaRPr lang="en-US" sz="2000" dirty="0"/>
          </a:p>
          <a:p>
            <a:endParaRPr lang="en-US" sz="2000" dirty="0"/>
          </a:p>
          <a:p>
            <a:endParaRPr lang="en-US" sz="2000" dirty="0"/>
          </a:p>
          <a:p>
            <a:endParaRPr lang="en-US" sz="2000" dirty="0"/>
          </a:p>
          <a:p>
            <a:endParaRPr lang="en-US" sz="2000" dirty="0"/>
          </a:p>
        </p:txBody>
      </p:sp>
      <p:sp>
        <p:nvSpPr>
          <p:cNvPr id="6" name="TextBox 5">
            <a:extLst>
              <a:ext uri="{FF2B5EF4-FFF2-40B4-BE49-F238E27FC236}">
                <a16:creationId xmlns:a16="http://schemas.microsoft.com/office/drawing/2014/main" id="{F7B70D31-10D8-07BD-2C9D-C7D4631E6C60}"/>
              </a:ext>
            </a:extLst>
          </p:cNvPr>
          <p:cNvSpPr txBox="1"/>
          <p:nvPr/>
        </p:nvSpPr>
        <p:spPr>
          <a:xfrm>
            <a:off x="132873" y="5461359"/>
            <a:ext cx="3785986" cy="707886"/>
          </a:xfrm>
          <a:prstGeom prst="rect">
            <a:avLst/>
          </a:prstGeom>
          <a:noFill/>
        </p:spPr>
        <p:txBody>
          <a:bodyPr wrap="square">
            <a:spAutoFit/>
          </a:bodyPr>
          <a:lstStyle/>
          <a:p>
            <a:pPr algn="ctr"/>
            <a:r>
              <a:rPr lang="en-GB" sz="2000" b="0" i="1" dirty="0">
                <a:effectLst/>
              </a:rPr>
              <a:t>‘You might fall while you're doing your exercises’</a:t>
            </a:r>
            <a:endParaRPr lang="en-US" sz="2000" dirty="0"/>
          </a:p>
        </p:txBody>
      </p:sp>
      <p:sp>
        <p:nvSpPr>
          <p:cNvPr id="7" name="Text Box 10">
            <a:extLst>
              <a:ext uri="{FF2B5EF4-FFF2-40B4-BE49-F238E27FC236}">
                <a16:creationId xmlns:a16="http://schemas.microsoft.com/office/drawing/2014/main" id="{3ADB6063-0882-66B0-76E2-59F05517AF4D}"/>
              </a:ext>
            </a:extLst>
          </p:cNvPr>
          <p:cNvSpPr txBox="1">
            <a:spLocks noChangeArrowheads="1"/>
          </p:cNvSpPr>
          <p:nvPr/>
        </p:nvSpPr>
        <p:spPr bwMode="auto">
          <a:xfrm>
            <a:off x="132873" y="6439250"/>
            <a:ext cx="3624838"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Calibri" panose="020F0502020204030204" pitchFamily="34" charset="0"/>
                <a:ea typeface="ＭＳ Ｐゴシック" panose="020B0600070205080204" pitchFamily="34" charset="-128"/>
              </a:defRPr>
            </a:lvl1pPr>
            <a:lvl2pPr marL="742950" indent="-285750" eaLnBrk="0" hangingPunct="0">
              <a:defRPr sz="2400">
                <a:solidFill>
                  <a:schemeClr val="tx1"/>
                </a:solidFill>
                <a:latin typeface="Calibri" panose="020F0502020204030204" pitchFamily="34" charset="0"/>
                <a:ea typeface="ＭＳ Ｐゴシック" panose="020B0600070205080204" pitchFamily="34" charset="-128"/>
              </a:defRPr>
            </a:lvl2pPr>
            <a:lvl3pPr marL="1143000" indent="-228600" eaLnBrk="0" hangingPunct="0">
              <a:defRPr sz="2400">
                <a:solidFill>
                  <a:schemeClr val="tx1"/>
                </a:solidFill>
                <a:latin typeface="Calibri" panose="020F0502020204030204" pitchFamily="34" charset="0"/>
                <a:ea typeface="ＭＳ Ｐゴシック" panose="020B0600070205080204" pitchFamily="34" charset="-128"/>
              </a:defRPr>
            </a:lvl3pPr>
            <a:lvl4pPr marL="1600200" indent="-228600" eaLnBrk="0" hangingPunct="0">
              <a:defRPr sz="2400">
                <a:solidFill>
                  <a:schemeClr val="tx1"/>
                </a:solidFill>
                <a:latin typeface="Calibri" panose="020F0502020204030204" pitchFamily="34" charset="0"/>
                <a:ea typeface="ＭＳ Ｐゴシック" panose="020B0600070205080204" pitchFamily="34" charset="-128"/>
              </a:defRPr>
            </a:lvl4pPr>
            <a:lvl5pPr marL="2057400" indent="-228600" eaLnBrk="0" hangingPunct="0">
              <a:defRPr sz="24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50000"/>
              </a:spcBef>
            </a:pPr>
            <a:r>
              <a:rPr lang="en-GB" altLang="en-US" sz="1600" i="1" dirty="0">
                <a:solidFill>
                  <a:schemeClr val="tx2"/>
                </a:solidFill>
                <a:latin typeface="+mn-lt"/>
                <a:cs typeface="Times New Roman" panose="02020603050405020304" pitchFamily="18" charset="0"/>
              </a:rPr>
              <a:t>Waterman, Skelton et al. Trials 2016</a:t>
            </a:r>
          </a:p>
        </p:txBody>
      </p:sp>
    </p:spTree>
    <p:extLst>
      <p:ext uri="{BB962C8B-B14F-4D97-AF65-F5344CB8AC3E}">
        <p14:creationId xmlns:p14="http://schemas.microsoft.com/office/powerpoint/2010/main" val="2298660389"/>
      </p:ext>
    </p:extLst>
  </p:cSld>
  <p:clrMapOvr>
    <a:overrideClrMapping bg1="dk1" tx1="lt1" bg2="dk2" tx2="lt2" accent1="accent1" accent2="accent2" accent3="accent3" accent4="accent4" accent5="accent5" accent6="accent6" hlink="hlink" folHlink="folHlink"/>
  </p:clrMapOvr>
</p:sld>
</file>

<file path=ppt/slides/slide5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038CB10-1F5C-4D54-9DF7-12586DE5B0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45659" y="321732"/>
            <a:ext cx="5293730" cy="1964266"/>
          </a:xfrm>
          <a:prstGeom prst="rect">
            <a:avLst/>
          </a:prstGeom>
          <a:solidFill>
            <a:srgbClr val="2A4E35">
              <a:alpha val="9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5BD80935-C81A-6939-DA6B-D019D9DF6559}"/>
              </a:ext>
            </a:extLst>
          </p:cNvPr>
          <p:cNvSpPr>
            <a:spLocks noGrp="1"/>
          </p:cNvSpPr>
          <p:nvPr>
            <p:ph type="title"/>
          </p:nvPr>
        </p:nvSpPr>
        <p:spPr>
          <a:xfrm>
            <a:off x="393192" y="491260"/>
            <a:ext cx="4945641" cy="1625210"/>
          </a:xfrm>
        </p:spPr>
        <p:txBody>
          <a:bodyPr>
            <a:normAutofit/>
          </a:bodyPr>
          <a:lstStyle/>
          <a:p>
            <a:r>
              <a:rPr lang="en-US">
                <a:solidFill>
                  <a:srgbClr val="FFFFFF"/>
                </a:solidFill>
              </a:rPr>
              <a:t>Lessons learned in VIP2UK</a:t>
            </a:r>
          </a:p>
        </p:txBody>
      </p:sp>
      <p:pic>
        <p:nvPicPr>
          <p:cNvPr id="4" name="Picture 4" descr="Vision impairment through a gender lens | Devex">
            <a:extLst>
              <a:ext uri="{FF2B5EF4-FFF2-40B4-BE49-F238E27FC236}">
                <a16:creationId xmlns:a16="http://schemas.microsoft.com/office/drawing/2014/main" id="{1C9B12DB-23E7-9368-8F86-61558FF0D8F0}"/>
              </a:ext>
            </a:extLst>
          </p:cNvPr>
          <p:cNvPicPr>
            <a:picLocks noChangeAspect="1" noChangeArrowheads="1"/>
          </p:cNvPicPr>
          <p:nvPr/>
        </p:nvPicPr>
        <p:blipFill rotWithShape="1">
          <a:blip r:embed="rId2" cstate="screen">
            <a:extLst>
              <a:ext uri="{28A0092B-C50C-407E-A947-70E740481C1C}">
                <a14:useLocalDpi xmlns:a14="http://schemas.microsoft.com/office/drawing/2010/main"/>
              </a:ext>
            </a:extLst>
          </a:blip>
          <a:srcRect b="-1"/>
          <a:stretch/>
        </p:blipFill>
        <p:spPr bwMode="auto">
          <a:xfrm>
            <a:off x="245660" y="2454903"/>
            <a:ext cx="5293729" cy="4080254"/>
          </a:xfrm>
          <a:prstGeom prst="rect">
            <a:avLst/>
          </a:prstGeom>
          <a:noFill/>
          <a:extLst>
            <a:ext uri="{909E8E84-426E-40DD-AFC4-6F175D3DCCD1}">
              <a14:hiddenFill xmlns:a14="http://schemas.microsoft.com/office/drawing/2010/main">
                <a:solidFill>
                  <a:srgbClr val="FFFFFF"/>
                </a:solidFill>
              </a14:hiddenFill>
            </a:ext>
          </a:extLst>
        </p:spPr>
      </p:pic>
      <p:sp>
        <p:nvSpPr>
          <p:cNvPr id="11" name="Rectangle 10">
            <a:extLst>
              <a:ext uri="{FF2B5EF4-FFF2-40B4-BE49-F238E27FC236}">
                <a16:creationId xmlns:a16="http://schemas.microsoft.com/office/drawing/2014/main" id="{73ED6512-6858-4552-B699-9A97FE9A4E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67731" y="321732"/>
            <a:ext cx="3234970" cy="6214534"/>
          </a:xfrm>
          <a:prstGeom prst="rect">
            <a:avLst/>
          </a:pr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F5C813BD-2B2D-F4FD-9FAE-8B2D58183A3F}"/>
              </a:ext>
            </a:extLst>
          </p:cNvPr>
          <p:cNvSpPr>
            <a:spLocks noGrp="1"/>
          </p:cNvSpPr>
          <p:nvPr>
            <p:ph idx="1"/>
          </p:nvPr>
        </p:nvSpPr>
        <p:spPr>
          <a:xfrm>
            <a:off x="5686922" y="407051"/>
            <a:ext cx="3211418" cy="6043897"/>
          </a:xfrm>
        </p:spPr>
        <p:txBody>
          <a:bodyPr anchor="ctr">
            <a:normAutofit/>
          </a:bodyPr>
          <a:lstStyle/>
          <a:p>
            <a:r>
              <a:rPr lang="en-US" altLang="en-US" sz="2000" dirty="0">
                <a:solidFill>
                  <a:srgbClr val="FFFFFF"/>
                </a:solidFill>
                <a:ea typeface="ＭＳ Ｐゴシック" panose="020B0600070205080204" pitchFamily="34" charset="-128"/>
              </a:rPr>
              <a:t>VIP not too keen on Peer Mentors visiting them at home (prefer calls)</a:t>
            </a:r>
          </a:p>
          <a:p>
            <a:r>
              <a:rPr lang="en-US" altLang="en-US" sz="2000" dirty="0">
                <a:solidFill>
                  <a:srgbClr val="FFFFFF"/>
                </a:solidFill>
                <a:ea typeface="ＭＳ Ｐゴシック" panose="020B0600070205080204" pitchFamily="34" charset="-128"/>
              </a:rPr>
              <a:t>Outcome measures need to be done by interview (not paperwork)</a:t>
            </a:r>
          </a:p>
          <a:p>
            <a:r>
              <a:rPr lang="en-US" altLang="en-US" sz="2000" dirty="0">
                <a:solidFill>
                  <a:srgbClr val="FFFFFF"/>
                </a:solidFill>
                <a:ea typeface="ＭＳ Ｐゴシック" panose="020B0600070205080204" pitchFamily="34" charset="-128"/>
              </a:rPr>
              <a:t>Generally not comfortable in exercising at home unless someone is around (still fearful that activity increases risk)</a:t>
            </a:r>
          </a:p>
          <a:p>
            <a:r>
              <a:rPr lang="en-US" altLang="en-US" sz="2000" dirty="0">
                <a:solidFill>
                  <a:srgbClr val="FFFFFF"/>
                </a:solidFill>
                <a:ea typeface="ＭＳ Ｐゴシック" panose="020B0600070205080204" pitchFamily="34" charset="-128"/>
              </a:rPr>
              <a:t>Too many home exercises so few done</a:t>
            </a:r>
          </a:p>
          <a:p>
            <a:r>
              <a:rPr lang="en-US" altLang="en-US" sz="2000" dirty="0">
                <a:solidFill>
                  <a:srgbClr val="FFFFFF"/>
                </a:solidFill>
                <a:ea typeface="ＭＳ Ｐゴシック" panose="020B0600070205080204" pitchFamily="34" charset="-128"/>
              </a:rPr>
              <a:t>Seem to have swapped general physical activity for the exercises (compensation)</a:t>
            </a:r>
          </a:p>
          <a:p>
            <a:r>
              <a:rPr lang="en-US" altLang="en-US" sz="2000" dirty="0">
                <a:solidFill>
                  <a:srgbClr val="FFFFFF"/>
                </a:solidFill>
                <a:ea typeface="ＭＳ Ｐゴシック" panose="020B0600070205080204" pitchFamily="34" charset="-128"/>
              </a:rPr>
              <a:t>Did not increase walking activity</a:t>
            </a:r>
          </a:p>
        </p:txBody>
      </p:sp>
      <p:sp>
        <p:nvSpPr>
          <p:cNvPr id="6" name="Text Box 10">
            <a:extLst>
              <a:ext uri="{FF2B5EF4-FFF2-40B4-BE49-F238E27FC236}">
                <a16:creationId xmlns:a16="http://schemas.microsoft.com/office/drawing/2014/main" id="{E7CC7553-A935-06A6-64BD-F83EE8904B70}"/>
              </a:ext>
            </a:extLst>
          </p:cNvPr>
          <p:cNvSpPr txBox="1">
            <a:spLocks noChangeArrowheads="1"/>
          </p:cNvSpPr>
          <p:nvPr/>
        </p:nvSpPr>
        <p:spPr bwMode="auto">
          <a:xfrm>
            <a:off x="117318" y="6534785"/>
            <a:ext cx="3624838"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Calibri" panose="020F0502020204030204" pitchFamily="34" charset="0"/>
                <a:ea typeface="ＭＳ Ｐゴシック" panose="020B0600070205080204" pitchFamily="34" charset="-128"/>
              </a:defRPr>
            </a:lvl1pPr>
            <a:lvl2pPr marL="742950" indent="-285750" eaLnBrk="0" hangingPunct="0">
              <a:defRPr sz="2400">
                <a:solidFill>
                  <a:schemeClr val="tx1"/>
                </a:solidFill>
                <a:latin typeface="Calibri" panose="020F0502020204030204" pitchFamily="34" charset="0"/>
                <a:ea typeface="ＭＳ Ｐゴシック" panose="020B0600070205080204" pitchFamily="34" charset="-128"/>
              </a:defRPr>
            </a:lvl2pPr>
            <a:lvl3pPr marL="1143000" indent="-228600" eaLnBrk="0" hangingPunct="0">
              <a:defRPr sz="2400">
                <a:solidFill>
                  <a:schemeClr val="tx1"/>
                </a:solidFill>
                <a:latin typeface="Calibri" panose="020F0502020204030204" pitchFamily="34" charset="0"/>
                <a:ea typeface="ＭＳ Ｐゴシック" panose="020B0600070205080204" pitchFamily="34" charset="-128"/>
              </a:defRPr>
            </a:lvl3pPr>
            <a:lvl4pPr marL="1600200" indent="-228600" eaLnBrk="0" hangingPunct="0">
              <a:defRPr sz="2400">
                <a:solidFill>
                  <a:schemeClr val="tx1"/>
                </a:solidFill>
                <a:latin typeface="Calibri" panose="020F0502020204030204" pitchFamily="34" charset="0"/>
                <a:ea typeface="ＭＳ Ｐゴシック" panose="020B0600070205080204" pitchFamily="34" charset="-128"/>
              </a:defRPr>
            </a:lvl4pPr>
            <a:lvl5pPr marL="2057400" indent="-228600" eaLnBrk="0" hangingPunct="0">
              <a:defRPr sz="24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50000"/>
              </a:spcBef>
            </a:pPr>
            <a:r>
              <a:rPr lang="en-GB" altLang="en-US" sz="1600" i="1" dirty="0">
                <a:solidFill>
                  <a:schemeClr val="tx2"/>
                </a:solidFill>
                <a:latin typeface="+mn-lt"/>
                <a:cs typeface="Times New Roman" panose="02020603050405020304" pitchFamily="18" charset="0"/>
              </a:rPr>
              <a:t>Waterman, Skelton et al. Trials 2016</a:t>
            </a:r>
          </a:p>
        </p:txBody>
      </p:sp>
    </p:spTree>
    <p:extLst>
      <p:ext uri="{BB962C8B-B14F-4D97-AF65-F5344CB8AC3E}">
        <p14:creationId xmlns:p14="http://schemas.microsoft.com/office/powerpoint/2010/main" val="227831682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5609" name="Picture 25608">
            <a:extLst>
              <a:ext uri="{FF2B5EF4-FFF2-40B4-BE49-F238E27FC236}">
                <a16:creationId xmlns:a16="http://schemas.microsoft.com/office/drawing/2014/main" id="{B02172D3-C253-3C8A-E453-B44EB2BB461E}"/>
              </a:ext>
            </a:extLst>
          </p:cNvPr>
          <p:cNvPicPr>
            <a:picLocks noChangeAspect="1"/>
          </p:cNvPicPr>
          <p:nvPr/>
        </p:nvPicPr>
        <p:blipFill rotWithShape="1">
          <a:blip r:embed="rId2" cstate="screen">
            <a:duotone>
              <a:schemeClr val="bg2">
                <a:shade val="45000"/>
                <a:satMod val="135000"/>
              </a:schemeClr>
              <a:prstClr val="white"/>
            </a:duotone>
            <a:extLst>
              <a:ext uri="{28A0092B-C50C-407E-A947-70E740481C1C}">
                <a14:useLocalDpi xmlns:a14="http://schemas.microsoft.com/office/drawing/2010/main"/>
              </a:ext>
            </a:extLst>
          </a:blip>
          <a:srcRect b="-1"/>
          <a:stretch/>
        </p:blipFill>
        <p:spPr>
          <a:xfrm>
            <a:off x="66947" y="10"/>
            <a:ext cx="9143980" cy="6857990"/>
          </a:xfrm>
          <a:prstGeom prst="rect">
            <a:avLst/>
          </a:prstGeom>
        </p:spPr>
      </p:pic>
      <p:sp>
        <p:nvSpPr>
          <p:cNvPr id="25613" name="Rectangle 25612">
            <a:extLst>
              <a:ext uri="{FF2B5EF4-FFF2-40B4-BE49-F238E27FC236}">
                <a16:creationId xmlns:a16="http://schemas.microsoft.com/office/drawing/2014/main" id="{B50AB553-2A96-4A92-96F2-93548E0969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gradFill>
            <a:gsLst>
              <a:gs pos="10000">
                <a:schemeClr val="bg2">
                  <a:alpha val="68000"/>
                </a:schemeClr>
              </a:gs>
              <a:gs pos="85000">
                <a:schemeClr val="bg2">
                  <a:alpha val="97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602" name="Rectangle 2">
            <a:extLst>
              <a:ext uri="{FF2B5EF4-FFF2-40B4-BE49-F238E27FC236}">
                <a16:creationId xmlns:a16="http://schemas.microsoft.com/office/drawing/2014/main" id="{551902C4-0544-E243-2CA8-65C7E1221417}"/>
              </a:ext>
            </a:extLst>
          </p:cNvPr>
          <p:cNvSpPr>
            <a:spLocks noGrp="1" noChangeArrowheads="1"/>
          </p:cNvSpPr>
          <p:nvPr>
            <p:ph type="title"/>
          </p:nvPr>
        </p:nvSpPr>
        <p:spPr>
          <a:xfrm>
            <a:off x="195943" y="253285"/>
            <a:ext cx="8752114" cy="745540"/>
          </a:xfrm>
        </p:spPr>
        <p:txBody>
          <a:bodyPr vert="horz" lIns="91440" tIns="45720" rIns="91440" bIns="45720" rtlCol="0" anchor="ctr">
            <a:normAutofit/>
          </a:bodyPr>
          <a:lstStyle/>
          <a:p>
            <a:r>
              <a:rPr lang="en-US" altLang="en-US" dirty="0"/>
              <a:t>Barriers to home safety interventions</a:t>
            </a:r>
          </a:p>
        </p:txBody>
      </p:sp>
      <p:sp>
        <p:nvSpPr>
          <p:cNvPr id="25605" name="TextBox 4">
            <a:extLst>
              <a:ext uri="{FF2B5EF4-FFF2-40B4-BE49-F238E27FC236}">
                <a16:creationId xmlns:a16="http://schemas.microsoft.com/office/drawing/2014/main" id="{A8E06DD0-4B23-2FBA-75BE-114843635317}"/>
              </a:ext>
            </a:extLst>
          </p:cNvPr>
          <p:cNvSpPr txBox="1">
            <a:spLocks noChangeArrowheads="1"/>
          </p:cNvSpPr>
          <p:nvPr/>
        </p:nvSpPr>
        <p:spPr bwMode="auto">
          <a:xfrm>
            <a:off x="326752" y="6437898"/>
            <a:ext cx="6769100"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spcAft>
                <a:spcPts val="600"/>
              </a:spcAft>
            </a:pPr>
            <a:r>
              <a:rPr lang="en-GB" altLang="en-US" sz="1600" i="1" dirty="0">
                <a:latin typeface="+mn-lt"/>
              </a:rPr>
              <a:t>Waterman, Skelton et al. Trials. 2016 </a:t>
            </a:r>
          </a:p>
        </p:txBody>
      </p:sp>
      <p:graphicFrame>
        <p:nvGraphicFramePr>
          <p:cNvPr id="25607" name="Rectangle 3">
            <a:extLst>
              <a:ext uri="{FF2B5EF4-FFF2-40B4-BE49-F238E27FC236}">
                <a16:creationId xmlns:a16="http://schemas.microsoft.com/office/drawing/2014/main" id="{95BF2607-F823-A563-1735-0FAE096DE621}"/>
              </a:ext>
            </a:extLst>
          </p:cNvPr>
          <p:cNvGraphicFramePr/>
          <p:nvPr>
            <p:extLst>
              <p:ext uri="{D42A27DB-BD31-4B8C-83A1-F6EECF244321}">
                <p14:modId xmlns:p14="http://schemas.microsoft.com/office/powerpoint/2010/main" val="2761065892"/>
              </p:ext>
            </p:extLst>
          </p:nvPr>
        </p:nvGraphicFramePr>
        <p:xfrm>
          <a:off x="628650" y="998826"/>
          <a:ext cx="7886700" cy="51781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C3D6BF-449D-314F-9DE5-B2A0F7AA32F6}"/>
              </a:ext>
            </a:extLst>
          </p:cNvPr>
          <p:cNvSpPr>
            <a:spLocks noGrp="1"/>
          </p:cNvSpPr>
          <p:nvPr>
            <p:ph type="title"/>
          </p:nvPr>
        </p:nvSpPr>
        <p:spPr>
          <a:xfrm>
            <a:off x="171450" y="313215"/>
            <a:ext cx="7543800" cy="1088068"/>
          </a:xfrm>
        </p:spPr>
        <p:txBody>
          <a:bodyPr/>
          <a:lstStyle/>
          <a:p>
            <a:r>
              <a:rPr lang="en-US" dirty="0"/>
              <a:t>Covid-19 and social restrictions</a:t>
            </a:r>
          </a:p>
        </p:txBody>
      </p:sp>
      <p:pic>
        <p:nvPicPr>
          <p:cNvPr id="4" name="Picture 3">
            <a:extLst>
              <a:ext uri="{FF2B5EF4-FFF2-40B4-BE49-F238E27FC236}">
                <a16:creationId xmlns:a16="http://schemas.microsoft.com/office/drawing/2014/main" id="{C0667545-425C-7A4C-8063-84159C229732}"/>
              </a:ext>
            </a:extLst>
          </p:cNvPr>
          <p:cNvPicPr>
            <a:picLocks noChangeAspect="1"/>
          </p:cNvPicPr>
          <p:nvPr/>
        </p:nvPicPr>
        <p:blipFill>
          <a:blip r:embed="rId3"/>
          <a:stretch>
            <a:fillRect/>
          </a:stretch>
        </p:blipFill>
        <p:spPr>
          <a:xfrm>
            <a:off x="7715250" y="984885"/>
            <a:ext cx="1300571" cy="1208611"/>
          </a:xfrm>
          <a:prstGeom prst="rect">
            <a:avLst/>
          </a:prstGeom>
        </p:spPr>
      </p:pic>
      <p:sp>
        <p:nvSpPr>
          <p:cNvPr id="6" name="Footer Placeholder 7">
            <a:extLst>
              <a:ext uri="{FF2B5EF4-FFF2-40B4-BE49-F238E27FC236}">
                <a16:creationId xmlns:a16="http://schemas.microsoft.com/office/drawing/2014/main" id="{EFE4EFF3-6EB4-F345-8067-0D6127FFCFF4}"/>
              </a:ext>
            </a:extLst>
          </p:cNvPr>
          <p:cNvSpPr txBox="1">
            <a:spLocks/>
          </p:cNvSpPr>
          <p:nvPr/>
        </p:nvSpPr>
        <p:spPr>
          <a:xfrm>
            <a:off x="0" y="5726907"/>
            <a:ext cx="5704738" cy="273844"/>
          </a:xfrm>
          <a:prstGeom prst="rect">
            <a:avLst/>
          </a:prstGeom>
        </p:spPr>
        <p:txBody>
          <a:bodyPr/>
          <a:lstStyle>
            <a:defPPr>
              <a:defRPr lang="en-US"/>
            </a:defPPr>
            <a:lvl1pPr marL="0" algn="l" defTabSz="914400" rtl="0" eaLnBrk="1" latinLnBrk="0" hangingPunct="1">
              <a:defRPr sz="18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350" dirty="0"/>
              <a:t>© Dawn SKELTON</a:t>
            </a:r>
          </a:p>
        </p:txBody>
      </p:sp>
      <p:sp>
        <p:nvSpPr>
          <p:cNvPr id="7" name="Striped Right Arrow 6">
            <a:extLst>
              <a:ext uri="{FF2B5EF4-FFF2-40B4-BE49-F238E27FC236}">
                <a16:creationId xmlns:a16="http://schemas.microsoft.com/office/drawing/2014/main" id="{D17C9BD0-0CC8-B045-B9BA-A86F1C86E906}"/>
              </a:ext>
            </a:extLst>
          </p:cNvPr>
          <p:cNvSpPr/>
          <p:nvPr/>
        </p:nvSpPr>
        <p:spPr>
          <a:xfrm>
            <a:off x="4335236" y="3033525"/>
            <a:ext cx="2375807" cy="1273628"/>
          </a:xfrm>
          <a:prstGeom prst="strip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8" name="TextBox 7">
            <a:extLst>
              <a:ext uri="{FF2B5EF4-FFF2-40B4-BE49-F238E27FC236}">
                <a16:creationId xmlns:a16="http://schemas.microsoft.com/office/drawing/2014/main" id="{AD6B0EDD-ECBA-CA4B-8304-C0B09D4FD13D}"/>
              </a:ext>
            </a:extLst>
          </p:cNvPr>
          <p:cNvSpPr txBox="1"/>
          <p:nvPr/>
        </p:nvSpPr>
        <p:spPr>
          <a:xfrm>
            <a:off x="6711043" y="2931675"/>
            <a:ext cx="1922689" cy="1477328"/>
          </a:xfrm>
          <a:prstGeom prst="rect">
            <a:avLst/>
          </a:prstGeom>
          <a:noFill/>
        </p:spPr>
        <p:txBody>
          <a:bodyPr wrap="square" rtlCol="0">
            <a:spAutoFit/>
          </a:bodyPr>
          <a:lstStyle/>
          <a:p>
            <a:pPr algn="r"/>
            <a:r>
              <a:rPr lang="en-US" sz="4500" dirty="0">
                <a:latin typeface="Calibri" panose="020F0502020204030204" pitchFamily="34" charset="0"/>
                <a:cs typeface="Calibri" panose="020F0502020204030204" pitchFamily="34" charset="0"/>
              </a:rPr>
              <a:t>Falls &amp; Frailty</a:t>
            </a:r>
          </a:p>
        </p:txBody>
      </p:sp>
      <p:sp>
        <p:nvSpPr>
          <p:cNvPr id="9" name="Rectangle 8">
            <a:extLst>
              <a:ext uri="{FF2B5EF4-FFF2-40B4-BE49-F238E27FC236}">
                <a16:creationId xmlns:a16="http://schemas.microsoft.com/office/drawing/2014/main" id="{BFDE56E3-C3E1-D243-829E-3AA75E95EADA}"/>
              </a:ext>
            </a:extLst>
          </p:cNvPr>
          <p:cNvSpPr/>
          <p:nvPr/>
        </p:nvSpPr>
        <p:spPr>
          <a:xfrm>
            <a:off x="4596223" y="5522686"/>
            <a:ext cx="4419598" cy="1077218"/>
          </a:xfrm>
          <a:prstGeom prst="rect">
            <a:avLst/>
          </a:prstGeom>
        </p:spPr>
        <p:txBody>
          <a:bodyPr wrap="square">
            <a:spAutoFit/>
          </a:bodyPr>
          <a:lstStyle/>
          <a:p>
            <a:pPr algn="r">
              <a:spcBef>
                <a:spcPct val="0"/>
              </a:spcBef>
            </a:pPr>
            <a:r>
              <a:rPr lang="en-US" altLang="en-US" sz="1600" i="1" dirty="0"/>
              <a:t>De </a:t>
            </a:r>
            <a:r>
              <a:rPr lang="en-US" altLang="en-US" sz="1600" i="1" dirty="0" err="1"/>
              <a:t>Biase</a:t>
            </a:r>
            <a:r>
              <a:rPr lang="en-US" altLang="en-US" sz="1600" i="1" dirty="0"/>
              <a:t>. Skelton et al. Age Ageing 2020; </a:t>
            </a:r>
            <a:r>
              <a:rPr lang="en-US" altLang="en-US" sz="1600" i="1" dirty="0">
                <a:hlinkClick r:id="rId4"/>
              </a:rPr>
              <a:t>https://www.physoc.org/policy/covid19resilience/</a:t>
            </a:r>
            <a:r>
              <a:rPr lang="en-US" altLang="en-US" sz="1600" i="1" dirty="0"/>
              <a:t>; </a:t>
            </a:r>
            <a:r>
              <a:rPr lang="en-US" altLang="en-US" sz="1600" i="1" dirty="0">
                <a:hlinkClick r:id="rId5"/>
              </a:rPr>
              <a:t>https://www.gov.uk/government/publications/covid-19-wider-impacts-on-people-aged-65-and-over</a:t>
            </a:r>
            <a:r>
              <a:rPr lang="en-US" altLang="en-US" sz="1600" i="1" dirty="0"/>
              <a:t>   </a:t>
            </a:r>
          </a:p>
        </p:txBody>
      </p:sp>
      <p:sp>
        <p:nvSpPr>
          <p:cNvPr id="12" name="Content Placeholder 2">
            <a:extLst>
              <a:ext uri="{FF2B5EF4-FFF2-40B4-BE49-F238E27FC236}">
                <a16:creationId xmlns:a16="http://schemas.microsoft.com/office/drawing/2014/main" id="{BBA5CA32-4B22-7044-AD94-107E2CEDB02B}"/>
              </a:ext>
            </a:extLst>
          </p:cNvPr>
          <p:cNvSpPr>
            <a:spLocks noGrp="1"/>
          </p:cNvSpPr>
          <p:nvPr>
            <p:ph idx="1"/>
          </p:nvPr>
        </p:nvSpPr>
        <p:spPr>
          <a:xfrm>
            <a:off x="152401" y="1632857"/>
            <a:ext cx="4419599" cy="4794069"/>
          </a:xfrm>
        </p:spPr>
        <p:txBody>
          <a:bodyPr>
            <a:normAutofit/>
          </a:bodyPr>
          <a:lstStyle/>
          <a:p>
            <a:r>
              <a:rPr lang="en-US" sz="2400" dirty="0"/>
              <a:t>Large decline in physical activity</a:t>
            </a:r>
          </a:p>
          <a:p>
            <a:pPr lvl="1"/>
            <a:r>
              <a:rPr lang="en-US" sz="1800" dirty="0"/>
              <a:t>Active travel to work, incidental activity (to and from shops etc.), leisure and sport activity</a:t>
            </a:r>
          </a:p>
          <a:p>
            <a:r>
              <a:rPr lang="en-US" sz="2400" dirty="0"/>
              <a:t>Loneliness and reduced social support</a:t>
            </a:r>
          </a:p>
          <a:p>
            <a:r>
              <a:rPr lang="en-US" sz="2400" dirty="0"/>
              <a:t>Access to healthcare </a:t>
            </a:r>
          </a:p>
          <a:p>
            <a:pPr lvl="1"/>
            <a:r>
              <a:rPr lang="en-US" sz="1800" dirty="0"/>
              <a:t>Exacerbation of long-term conditions</a:t>
            </a:r>
          </a:p>
          <a:p>
            <a:pPr lvl="1"/>
            <a:r>
              <a:rPr lang="en-US" sz="1800" dirty="0"/>
              <a:t>Lack of early diagnosis so symptoms worse</a:t>
            </a:r>
          </a:p>
          <a:p>
            <a:pPr lvl="1"/>
            <a:r>
              <a:rPr lang="en-US" sz="1800" dirty="0"/>
              <a:t>Falls exercise services paused</a:t>
            </a:r>
          </a:p>
          <a:p>
            <a:r>
              <a:rPr lang="en-US" sz="2400" dirty="0"/>
              <a:t>Mental health</a:t>
            </a:r>
          </a:p>
          <a:p>
            <a:pPr lvl="1"/>
            <a:r>
              <a:rPr lang="en-US" sz="1800" dirty="0"/>
              <a:t>Anxiety, depression, OCD, PTSD…. </a:t>
            </a:r>
          </a:p>
        </p:txBody>
      </p:sp>
    </p:spTree>
    <p:extLst>
      <p:ext uri="{BB962C8B-B14F-4D97-AF65-F5344CB8AC3E}">
        <p14:creationId xmlns:p14="http://schemas.microsoft.com/office/powerpoint/2010/main" val="2231444772"/>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AA5F9ED9-00CE-1B18-348A-26DF77DBCC8C}"/>
              </a:ext>
            </a:extLst>
          </p:cNvPr>
          <p:cNvPicPr>
            <a:picLocks noChangeAspect="1"/>
          </p:cNvPicPr>
          <p:nvPr/>
        </p:nvPicPr>
        <p:blipFill rotWithShape="1">
          <a:blip r:embed="rId2" cstate="screen">
            <a:duotone>
              <a:schemeClr val="bg2">
                <a:shade val="45000"/>
                <a:satMod val="135000"/>
              </a:schemeClr>
              <a:prstClr val="white"/>
            </a:duotone>
            <a:extLst>
              <a:ext uri="{28A0092B-C50C-407E-A947-70E740481C1C}">
                <a14:useLocalDpi xmlns:a14="http://schemas.microsoft.com/office/drawing/2010/main"/>
              </a:ext>
            </a:extLst>
          </a:blip>
          <a:srcRect/>
          <a:stretch/>
        </p:blipFill>
        <p:spPr>
          <a:xfrm>
            <a:off x="20" y="10"/>
            <a:ext cx="9143980" cy="6857990"/>
          </a:xfrm>
          <a:prstGeom prst="rect">
            <a:avLst/>
          </a:prstGeom>
        </p:spPr>
      </p:pic>
      <p:sp>
        <p:nvSpPr>
          <p:cNvPr id="13" name="Rectangle 12">
            <a:extLst>
              <a:ext uri="{FF2B5EF4-FFF2-40B4-BE49-F238E27FC236}">
                <a16:creationId xmlns:a16="http://schemas.microsoft.com/office/drawing/2014/main" id="{B50AB553-2A96-4A92-96F2-93548E0969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gradFill>
            <a:gsLst>
              <a:gs pos="10000">
                <a:schemeClr val="bg2">
                  <a:alpha val="68000"/>
                </a:schemeClr>
              </a:gs>
              <a:gs pos="85000">
                <a:schemeClr val="bg2">
                  <a:alpha val="97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BF6C23E-8D5A-885B-3E35-DA218122AAB5}"/>
              </a:ext>
            </a:extLst>
          </p:cNvPr>
          <p:cNvSpPr>
            <a:spLocks noGrp="1"/>
          </p:cNvSpPr>
          <p:nvPr>
            <p:ph type="title"/>
          </p:nvPr>
        </p:nvSpPr>
        <p:spPr>
          <a:xfrm>
            <a:off x="130629" y="365125"/>
            <a:ext cx="8882742" cy="1325563"/>
          </a:xfrm>
        </p:spPr>
        <p:txBody>
          <a:bodyPr vert="horz" lIns="91440" tIns="45720" rIns="91440" bIns="45720" rtlCol="0" anchor="ctr">
            <a:normAutofit/>
          </a:bodyPr>
          <a:lstStyle/>
          <a:p>
            <a:r>
              <a:rPr lang="en-US" sz="4000" dirty="0"/>
              <a:t>Barriers to home exercise interventions</a:t>
            </a:r>
          </a:p>
        </p:txBody>
      </p:sp>
      <p:sp>
        <p:nvSpPr>
          <p:cNvPr id="6" name="TextBox 4">
            <a:extLst>
              <a:ext uri="{FF2B5EF4-FFF2-40B4-BE49-F238E27FC236}">
                <a16:creationId xmlns:a16="http://schemas.microsoft.com/office/drawing/2014/main" id="{FA1D117D-7C78-D7E1-781A-9A937630C904}"/>
              </a:ext>
            </a:extLst>
          </p:cNvPr>
          <p:cNvSpPr txBox="1">
            <a:spLocks noChangeArrowheads="1"/>
          </p:cNvSpPr>
          <p:nvPr/>
        </p:nvSpPr>
        <p:spPr bwMode="auto">
          <a:xfrm>
            <a:off x="326752" y="6437898"/>
            <a:ext cx="6769100"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spcAft>
                <a:spcPts val="600"/>
              </a:spcAft>
            </a:pPr>
            <a:r>
              <a:rPr lang="en-GB" altLang="en-US" sz="1600" i="1" dirty="0">
                <a:latin typeface="+mn-lt"/>
              </a:rPr>
              <a:t>Waterman, Skelton et al. Trials. 2016 </a:t>
            </a:r>
          </a:p>
        </p:txBody>
      </p:sp>
      <p:graphicFrame>
        <p:nvGraphicFramePr>
          <p:cNvPr id="8" name="Rectangle 4">
            <a:extLst>
              <a:ext uri="{FF2B5EF4-FFF2-40B4-BE49-F238E27FC236}">
                <a16:creationId xmlns:a16="http://schemas.microsoft.com/office/drawing/2014/main" id="{BFF8D39F-EB1E-B726-5B40-1A6E37F620AB}"/>
              </a:ext>
            </a:extLst>
          </p:cNvPr>
          <p:cNvGraphicFramePr/>
          <p:nvPr>
            <p:extLst>
              <p:ext uri="{D42A27DB-BD31-4B8C-83A1-F6EECF244321}">
                <p14:modId xmlns:p14="http://schemas.microsoft.com/office/powerpoint/2010/main" val="3723014638"/>
              </p:ext>
            </p:extLst>
          </p:nvPr>
        </p:nvGraphicFramePr>
        <p:xfrm>
          <a:off x="628650" y="1825625"/>
          <a:ext cx="78867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34463683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6D6CDB20-394C-4D51-9C5B-8751E21338D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324"/>
            <a:ext cx="9144000" cy="6861324"/>
          </a:xfrm>
          <a:prstGeom prst="rect">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4" name="Rounded Rectangle 3">
            <a:extLst>
              <a:ext uri="{FF2B5EF4-FFF2-40B4-BE49-F238E27FC236}">
                <a16:creationId xmlns:a16="http://schemas.microsoft.com/office/drawing/2014/main" id="{46DFD1E0-DCA7-47E6-B78B-6ECDDF873D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5058" y="640080"/>
            <a:ext cx="8190312" cy="5577818"/>
          </a:xfrm>
          <a:prstGeom prst="roundRect">
            <a:avLst>
              <a:gd name="adj" fmla="val 0"/>
            </a:avLst>
          </a:prstGeom>
          <a:solidFill>
            <a:srgbClr val="FFFFFF"/>
          </a:solidFill>
          <a:ln w="9525">
            <a:solidFill>
              <a:schemeClr val="tx1">
                <a:lumMod val="50000"/>
                <a:lumOff val="50000"/>
              </a:schemeClr>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8AAB0B1E-BB97-40E0-8DCD-D1197A0E1D6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26018" y="960109"/>
            <a:ext cx="7708392" cy="493776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8EE529C-4315-B2EC-E921-534E4E8D4083}"/>
              </a:ext>
            </a:extLst>
          </p:cNvPr>
          <p:cNvSpPr>
            <a:spLocks noGrp="1"/>
          </p:cNvSpPr>
          <p:nvPr>
            <p:ph type="title"/>
          </p:nvPr>
        </p:nvSpPr>
        <p:spPr>
          <a:xfrm>
            <a:off x="957834" y="1078488"/>
            <a:ext cx="7228332" cy="746576"/>
          </a:xfrm>
        </p:spPr>
        <p:txBody>
          <a:bodyPr vert="horz" lIns="91440" tIns="45720" rIns="91440" bIns="45720" rtlCol="0" anchor="ctr">
            <a:normAutofit/>
          </a:bodyPr>
          <a:lstStyle/>
          <a:p>
            <a:pPr algn="ctr"/>
            <a:r>
              <a:rPr lang="en-US" sz="3400" kern="1200" dirty="0">
                <a:solidFill>
                  <a:schemeClr val="tx1"/>
                </a:solidFill>
                <a:latin typeface="+mj-lt"/>
                <a:ea typeface="+mj-ea"/>
                <a:cs typeface="+mj-cs"/>
              </a:rPr>
              <a:t>Enablers to home safety interventions</a:t>
            </a:r>
          </a:p>
        </p:txBody>
      </p:sp>
      <p:sp>
        <p:nvSpPr>
          <p:cNvPr id="6" name="TextBox 4">
            <a:extLst>
              <a:ext uri="{FF2B5EF4-FFF2-40B4-BE49-F238E27FC236}">
                <a16:creationId xmlns:a16="http://schemas.microsoft.com/office/drawing/2014/main" id="{FAD1B875-F9D1-B105-A8EC-C16AC2B98D92}"/>
              </a:ext>
            </a:extLst>
          </p:cNvPr>
          <p:cNvSpPr txBox="1">
            <a:spLocks noChangeArrowheads="1"/>
          </p:cNvSpPr>
          <p:nvPr/>
        </p:nvSpPr>
        <p:spPr bwMode="auto">
          <a:xfrm>
            <a:off x="326752" y="6437898"/>
            <a:ext cx="6769100"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spcAft>
                <a:spcPts val="600"/>
              </a:spcAft>
            </a:pPr>
            <a:r>
              <a:rPr lang="en-GB" altLang="en-US" sz="1600" i="1" dirty="0">
                <a:latin typeface="+mn-lt"/>
              </a:rPr>
              <a:t>Waterman, Skelton et al. Trials. 2016 </a:t>
            </a:r>
          </a:p>
        </p:txBody>
      </p:sp>
      <p:graphicFrame>
        <p:nvGraphicFramePr>
          <p:cNvPr id="8" name="Rectangle 3">
            <a:extLst>
              <a:ext uri="{FF2B5EF4-FFF2-40B4-BE49-F238E27FC236}">
                <a16:creationId xmlns:a16="http://schemas.microsoft.com/office/drawing/2014/main" id="{DA7C855E-68D2-E69A-9C31-26E267EF1E08}"/>
              </a:ext>
            </a:extLst>
          </p:cNvPr>
          <p:cNvGraphicFramePr/>
          <p:nvPr>
            <p:extLst>
              <p:ext uri="{D42A27DB-BD31-4B8C-83A1-F6EECF244321}">
                <p14:modId xmlns:p14="http://schemas.microsoft.com/office/powerpoint/2010/main" val="3691240749"/>
              </p:ext>
            </p:extLst>
          </p:nvPr>
        </p:nvGraphicFramePr>
        <p:xfrm>
          <a:off x="726018" y="1825065"/>
          <a:ext cx="7708392" cy="402944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657048302"/>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EE529C-4315-B2EC-E921-534E4E8D4083}"/>
              </a:ext>
            </a:extLst>
          </p:cNvPr>
          <p:cNvSpPr>
            <a:spLocks noGrp="1"/>
          </p:cNvSpPr>
          <p:nvPr>
            <p:ph type="title"/>
          </p:nvPr>
        </p:nvSpPr>
        <p:spPr>
          <a:xfrm>
            <a:off x="822357" y="338486"/>
            <a:ext cx="7228332" cy="929046"/>
          </a:xfrm>
        </p:spPr>
        <p:txBody>
          <a:bodyPr vert="horz" lIns="91440" tIns="45720" rIns="91440" bIns="45720" rtlCol="0" anchor="ctr">
            <a:normAutofit/>
          </a:bodyPr>
          <a:lstStyle/>
          <a:p>
            <a:pPr algn="ctr"/>
            <a:r>
              <a:rPr lang="en-US" sz="3400" kern="1200" dirty="0">
                <a:solidFill>
                  <a:schemeClr val="tx1"/>
                </a:solidFill>
                <a:latin typeface="+mj-lt"/>
                <a:ea typeface="+mj-ea"/>
                <a:cs typeface="+mj-cs"/>
              </a:rPr>
              <a:t>Enablers to home exercise interventions</a:t>
            </a:r>
          </a:p>
        </p:txBody>
      </p:sp>
      <p:sp>
        <p:nvSpPr>
          <p:cNvPr id="6" name="TextBox 4">
            <a:extLst>
              <a:ext uri="{FF2B5EF4-FFF2-40B4-BE49-F238E27FC236}">
                <a16:creationId xmlns:a16="http://schemas.microsoft.com/office/drawing/2014/main" id="{FAD1B875-F9D1-B105-A8EC-C16AC2B98D92}"/>
              </a:ext>
            </a:extLst>
          </p:cNvPr>
          <p:cNvSpPr txBox="1">
            <a:spLocks noChangeArrowheads="1"/>
          </p:cNvSpPr>
          <p:nvPr/>
        </p:nvSpPr>
        <p:spPr bwMode="auto">
          <a:xfrm>
            <a:off x="326752" y="6437898"/>
            <a:ext cx="6769100"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spcAft>
                <a:spcPts val="600"/>
              </a:spcAft>
            </a:pPr>
            <a:r>
              <a:rPr lang="en-GB" altLang="en-US" sz="1600" i="1" dirty="0">
                <a:latin typeface="+mn-lt"/>
              </a:rPr>
              <a:t>Waterman, Skelton et al. Trials. 2016 </a:t>
            </a:r>
          </a:p>
        </p:txBody>
      </p:sp>
      <p:graphicFrame>
        <p:nvGraphicFramePr>
          <p:cNvPr id="3" name="Rectangle 4">
            <a:extLst>
              <a:ext uri="{FF2B5EF4-FFF2-40B4-BE49-F238E27FC236}">
                <a16:creationId xmlns:a16="http://schemas.microsoft.com/office/drawing/2014/main" id="{82B898BF-7176-099A-9A02-ABF76A03DB00}"/>
              </a:ext>
            </a:extLst>
          </p:cNvPr>
          <p:cNvGraphicFramePr/>
          <p:nvPr>
            <p:extLst>
              <p:ext uri="{D42A27DB-BD31-4B8C-83A1-F6EECF244321}">
                <p14:modId xmlns:p14="http://schemas.microsoft.com/office/powerpoint/2010/main" val="3419475799"/>
              </p:ext>
            </p:extLst>
          </p:nvPr>
        </p:nvGraphicFramePr>
        <p:xfrm>
          <a:off x="147800" y="1136362"/>
          <a:ext cx="8848400" cy="551043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1797791"/>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60" name="Picture 4">
            <a:extLst>
              <a:ext uri="{FF2B5EF4-FFF2-40B4-BE49-F238E27FC236}">
                <a16:creationId xmlns:a16="http://schemas.microsoft.com/office/drawing/2014/main" id="{40CA7FCB-75F2-FF09-A256-7ADC3D6457E4}"/>
              </a:ext>
            </a:extLst>
          </p:cNvPr>
          <p:cNvPicPr>
            <a:picLocks noChangeAspect="1" noChangeArrowheads="1"/>
          </p:cNvPicPr>
          <p:nvPr/>
        </p:nvPicPr>
        <p:blipFill>
          <a:blip r:embed="rId2" cstate="screen">
            <a:extLst>
              <a:ext uri="{28A0092B-C50C-407E-A947-70E740481C1C}">
                <a14:useLocalDpi xmlns:a14="http://schemas.microsoft.com/office/drawing/2010/main"/>
              </a:ext>
            </a:extLst>
          </a:blip>
          <a:srcRect/>
          <a:stretch/>
        </p:blipFill>
        <p:spPr bwMode="auto">
          <a:xfrm>
            <a:off x="20" y="0"/>
            <a:ext cx="4397771" cy="4984915"/>
          </a:xfrm>
          <a:custGeom>
            <a:avLst/>
            <a:gdLst/>
            <a:ahLst/>
            <a:cxnLst/>
            <a:rect l="l" t="t" r="r" b="b"/>
            <a:pathLst>
              <a:path w="5863721" h="4984915">
                <a:moveTo>
                  <a:pt x="0" y="0"/>
                </a:moveTo>
                <a:lnTo>
                  <a:pt x="5863721" y="0"/>
                </a:lnTo>
                <a:lnTo>
                  <a:pt x="5844576" y="326138"/>
                </a:lnTo>
                <a:cubicBezTo>
                  <a:pt x="5833049" y="448313"/>
                  <a:pt x="5817094" y="570952"/>
                  <a:pt x="5796589" y="693884"/>
                </a:cubicBezTo>
                <a:cubicBezTo>
                  <a:pt x="5344573" y="3403845"/>
                  <a:pt x="2847261" y="5261756"/>
                  <a:pt x="148386" y="4951022"/>
                </a:cubicBezTo>
                <a:lnTo>
                  <a:pt x="0" y="4930112"/>
                </a:lnTo>
                <a:close/>
              </a:path>
            </a:pathLst>
          </a:custGeom>
          <a:noFill/>
          <a:extLst>
            <a:ext uri="{909E8E84-426E-40DD-AFC4-6F175D3DCCD1}">
              <a14:hiddenFill xmlns:a14="http://schemas.microsoft.com/office/drawing/2010/main">
                <a:solidFill>
                  <a:srgbClr val="FFFFFF"/>
                </a:solidFill>
              </a14:hiddenFill>
            </a:ext>
          </a:extLst>
        </p:spPr>
      </p:pic>
      <p:sp>
        <p:nvSpPr>
          <p:cNvPr id="3" name="Content Placeholder 2">
            <a:extLst>
              <a:ext uri="{FF2B5EF4-FFF2-40B4-BE49-F238E27FC236}">
                <a16:creationId xmlns:a16="http://schemas.microsoft.com/office/drawing/2014/main" id="{6DD62790-F98F-BCDE-7C5D-DAA52C63B873}"/>
              </a:ext>
            </a:extLst>
          </p:cNvPr>
          <p:cNvSpPr>
            <a:spLocks noGrp="1"/>
          </p:cNvSpPr>
          <p:nvPr>
            <p:ph idx="1"/>
          </p:nvPr>
        </p:nvSpPr>
        <p:spPr>
          <a:xfrm>
            <a:off x="4397791" y="1603078"/>
            <a:ext cx="4746209" cy="4836172"/>
          </a:xfrm>
        </p:spPr>
        <p:txBody>
          <a:bodyPr anchor="t">
            <a:normAutofit/>
          </a:bodyPr>
          <a:lstStyle/>
          <a:p>
            <a:r>
              <a:rPr lang="en-US" sz="2000" dirty="0"/>
              <a:t>Feasibility Study to adapt an evidence based group exercise programme for use with visually impaired older people for falls prevention</a:t>
            </a:r>
          </a:p>
          <a:p>
            <a:r>
              <a:rPr lang="en-US" sz="2000" dirty="0"/>
              <a:t>64 people aged 60+ who attend low vision clinics or members of vision charities</a:t>
            </a:r>
          </a:p>
          <a:p>
            <a:r>
              <a:rPr lang="en-US" sz="2000" dirty="0"/>
              <a:t>RCT usual care vs FaME exercise</a:t>
            </a:r>
          </a:p>
          <a:p>
            <a:r>
              <a:rPr lang="en-US" sz="2000" dirty="0"/>
              <a:t>12 week group exercise sessions (1 </a:t>
            </a:r>
            <a:r>
              <a:rPr lang="en-US" sz="2000" dirty="0" err="1"/>
              <a:t>hr</a:t>
            </a:r>
            <a:r>
              <a:rPr lang="en-US" sz="2000" dirty="0"/>
              <a:t>) and home based exercise (2hrs)</a:t>
            </a:r>
          </a:p>
          <a:p>
            <a:endParaRPr lang="en-US" sz="2000" dirty="0"/>
          </a:p>
          <a:p>
            <a:endParaRPr lang="en-US" sz="2000" dirty="0"/>
          </a:p>
          <a:p>
            <a:endParaRPr lang="en-US" sz="2000" dirty="0"/>
          </a:p>
          <a:p>
            <a:endParaRPr lang="en-US" sz="2000" dirty="0"/>
          </a:p>
          <a:p>
            <a:endParaRPr lang="en-US" sz="2000" dirty="0"/>
          </a:p>
          <a:p>
            <a:endParaRPr lang="en-US" sz="2000" dirty="0"/>
          </a:p>
        </p:txBody>
      </p:sp>
      <p:pic>
        <p:nvPicPr>
          <p:cNvPr id="8" name="Picture 7">
            <a:extLst>
              <a:ext uri="{FF2B5EF4-FFF2-40B4-BE49-F238E27FC236}">
                <a16:creationId xmlns:a16="http://schemas.microsoft.com/office/drawing/2014/main" id="{01F18DCD-98B5-2426-3BA5-F09F9A564480}"/>
              </a:ext>
            </a:extLst>
          </p:cNvPr>
          <p:cNvPicPr>
            <a:picLocks noChangeAspect="1" noChangeArrowheads="1"/>
          </p:cNvPicPr>
          <p:nvPr/>
        </p:nvPicPr>
        <p:blipFill>
          <a:blip r:embed="rId3" cstate="print">
            <a:extLst>
              <a:ext uri="{28A0092B-C50C-407E-A947-70E740481C1C}">
                <a14:useLocalDpi xmlns:a14="http://schemas.microsoft.com/office/drawing/2010/main"/>
              </a:ext>
            </a:extLst>
          </a:blip>
          <a:srcRect/>
          <a:stretch>
            <a:fillRect/>
          </a:stretch>
        </p:blipFill>
        <p:spPr bwMode="auto">
          <a:xfrm>
            <a:off x="5015120" y="288777"/>
            <a:ext cx="3260451" cy="9521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TextBox 11">
            <a:extLst>
              <a:ext uri="{FF2B5EF4-FFF2-40B4-BE49-F238E27FC236}">
                <a16:creationId xmlns:a16="http://schemas.microsoft.com/office/drawing/2014/main" id="{463047A2-3D0F-C813-65E9-44C6490DA56A}"/>
              </a:ext>
            </a:extLst>
          </p:cNvPr>
          <p:cNvSpPr txBox="1">
            <a:spLocks noChangeArrowheads="1"/>
          </p:cNvSpPr>
          <p:nvPr/>
        </p:nvSpPr>
        <p:spPr bwMode="auto">
          <a:xfrm>
            <a:off x="165895" y="6416087"/>
            <a:ext cx="5040312"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alibri" panose="020F0502020204030204" pitchFamily="34" charset="0"/>
                <a:ea typeface="ＭＳ Ｐゴシック" panose="020B0600070205080204" pitchFamily="34" charset="-128"/>
              </a:defRPr>
            </a:lvl1pPr>
            <a:lvl2pPr marL="742950" indent="-285750" eaLnBrk="0" hangingPunct="0">
              <a:defRPr sz="2400">
                <a:solidFill>
                  <a:schemeClr val="tx1"/>
                </a:solidFill>
                <a:latin typeface="Calibri" panose="020F0502020204030204" pitchFamily="34" charset="0"/>
                <a:ea typeface="ＭＳ Ｐゴシック" panose="020B0600070205080204" pitchFamily="34" charset="-128"/>
              </a:defRPr>
            </a:lvl2pPr>
            <a:lvl3pPr marL="1143000" indent="-228600" eaLnBrk="0" hangingPunct="0">
              <a:defRPr sz="2400">
                <a:solidFill>
                  <a:schemeClr val="tx1"/>
                </a:solidFill>
                <a:latin typeface="Calibri" panose="020F0502020204030204" pitchFamily="34" charset="0"/>
                <a:ea typeface="ＭＳ Ｐゴシック" panose="020B0600070205080204" pitchFamily="34" charset="-128"/>
              </a:defRPr>
            </a:lvl3pPr>
            <a:lvl4pPr marL="1600200" indent="-228600" eaLnBrk="0" hangingPunct="0">
              <a:defRPr sz="2400">
                <a:solidFill>
                  <a:schemeClr val="tx1"/>
                </a:solidFill>
                <a:latin typeface="Calibri" panose="020F0502020204030204" pitchFamily="34" charset="0"/>
                <a:ea typeface="ＭＳ Ｐゴシック" panose="020B0600070205080204" pitchFamily="34" charset="-128"/>
              </a:defRPr>
            </a:lvl4pPr>
            <a:lvl5pPr marL="2057400" indent="-228600" eaLnBrk="0" hangingPunct="0">
              <a:defRPr sz="24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9pPr>
          </a:lstStyle>
          <a:p>
            <a:pPr eaLnBrk="1" hangingPunct="1"/>
            <a:r>
              <a:rPr lang="en-US" altLang="en-US" sz="1600" i="1" dirty="0"/>
              <a:t>Adams, Skelton et al. BMC Geriatrics 2018</a:t>
            </a:r>
          </a:p>
        </p:txBody>
      </p:sp>
    </p:spTree>
    <p:extLst>
      <p:ext uri="{BB962C8B-B14F-4D97-AF65-F5344CB8AC3E}">
        <p14:creationId xmlns:p14="http://schemas.microsoft.com/office/powerpoint/2010/main" val="910144369"/>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7" descr="23">
            <a:extLst>
              <a:ext uri="{FF2B5EF4-FFF2-40B4-BE49-F238E27FC236}">
                <a16:creationId xmlns:a16="http://schemas.microsoft.com/office/drawing/2014/main" id="{28D00CC2-B7AF-82DE-69A2-B45483BC4B5E}"/>
              </a:ext>
            </a:extLst>
          </p:cNvPr>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5522913" y="4110626"/>
            <a:ext cx="2808288" cy="2287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a:extLst>
              <a:ext uri="{FF2B5EF4-FFF2-40B4-BE49-F238E27FC236}">
                <a16:creationId xmlns:a16="http://schemas.microsoft.com/office/drawing/2014/main" id="{643B4110-A8E9-559C-4FB3-FA5100EF4B17}"/>
              </a:ext>
            </a:extLst>
          </p:cNvPr>
          <p:cNvSpPr>
            <a:spLocks noGrp="1"/>
          </p:cNvSpPr>
          <p:nvPr>
            <p:ph type="title"/>
          </p:nvPr>
        </p:nvSpPr>
        <p:spPr>
          <a:xfrm>
            <a:off x="250825" y="188912"/>
            <a:ext cx="8723358" cy="1535113"/>
          </a:xfrm>
          <a:solidFill>
            <a:schemeClr val="tx1">
              <a:lumMod val="65000"/>
              <a:lumOff val="35000"/>
            </a:schemeClr>
          </a:solidFill>
        </p:spPr>
        <p:txBody>
          <a:bodyPr>
            <a:normAutofit/>
          </a:bodyPr>
          <a:lstStyle/>
          <a:p>
            <a:pPr>
              <a:defRPr/>
            </a:pPr>
            <a:r>
              <a:rPr lang="en-GB" sz="4800" dirty="0">
                <a:solidFill>
                  <a:schemeClr val="bg1"/>
                </a:solidFill>
                <a:ea typeface="+mj-ea"/>
                <a:cs typeface="+mj-cs"/>
              </a:rPr>
              <a:t>Views about group exercise</a:t>
            </a:r>
          </a:p>
        </p:txBody>
      </p:sp>
      <p:sp>
        <p:nvSpPr>
          <p:cNvPr id="57348" name="Slide Number Placeholder 4">
            <a:extLst>
              <a:ext uri="{FF2B5EF4-FFF2-40B4-BE49-F238E27FC236}">
                <a16:creationId xmlns:a16="http://schemas.microsoft.com/office/drawing/2014/main" id="{946A0E39-C50D-A523-04F5-1359091A83C2}"/>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alibri" panose="020F0502020204030204" pitchFamily="34" charset="0"/>
                <a:ea typeface="ＭＳ Ｐゴシック" panose="020B0600070205080204" pitchFamily="34" charset="-128"/>
              </a:defRPr>
            </a:lvl1pPr>
            <a:lvl2pPr marL="742950" indent="-285750" eaLnBrk="0" hangingPunct="0">
              <a:defRPr sz="2400">
                <a:solidFill>
                  <a:schemeClr val="tx1"/>
                </a:solidFill>
                <a:latin typeface="Calibri" panose="020F0502020204030204" pitchFamily="34" charset="0"/>
                <a:ea typeface="ＭＳ Ｐゴシック" panose="020B0600070205080204" pitchFamily="34" charset="-128"/>
              </a:defRPr>
            </a:lvl2pPr>
            <a:lvl3pPr marL="1143000" indent="-228600" eaLnBrk="0" hangingPunct="0">
              <a:defRPr sz="2400">
                <a:solidFill>
                  <a:schemeClr val="tx1"/>
                </a:solidFill>
                <a:latin typeface="Calibri" panose="020F0502020204030204" pitchFamily="34" charset="0"/>
                <a:ea typeface="ＭＳ Ｐゴシック" panose="020B0600070205080204" pitchFamily="34" charset="-128"/>
              </a:defRPr>
            </a:lvl3pPr>
            <a:lvl4pPr marL="1600200" indent="-228600" eaLnBrk="0" hangingPunct="0">
              <a:defRPr sz="2400">
                <a:solidFill>
                  <a:schemeClr val="tx1"/>
                </a:solidFill>
                <a:latin typeface="Calibri" panose="020F0502020204030204" pitchFamily="34" charset="0"/>
                <a:ea typeface="ＭＳ Ｐゴシック" panose="020B0600070205080204" pitchFamily="34" charset="-128"/>
              </a:defRPr>
            </a:lvl4pPr>
            <a:lvl5pPr marL="2057400" indent="-228600" eaLnBrk="0" hangingPunct="0">
              <a:defRPr sz="24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9pPr>
          </a:lstStyle>
          <a:p>
            <a:pPr eaLnBrk="1" hangingPunct="1"/>
            <a:fld id="{5361D8F3-C655-C64E-9176-9DE265DDFA38}" type="slidenum">
              <a:rPr lang="en-GB" altLang="en-US" sz="1200">
                <a:solidFill>
                  <a:srgbClr val="898989"/>
                </a:solidFill>
              </a:rPr>
              <a:pPr eaLnBrk="1" hangingPunct="1"/>
              <a:t>64</a:t>
            </a:fld>
            <a:endParaRPr lang="en-GB" altLang="en-US" sz="1200">
              <a:solidFill>
                <a:srgbClr val="898989"/>
              </a:solidFill>
            </a:endParaRPr>
          </a:p>
        </p:txBody>
      </p:sp>
      <p:sp>
        <p:nvSpPr>
          <p:cNvPr id="8" name="AutoShape 10">
            <a:extLst>
              <a:ext uri="{FF2B5EF4-FFF2-40B4-BE49-F238E27FC236}">
                <a16:creationId xmlns:a16="http://schemas.microsoft.com/office/drawing/2014/main" id="{BB5422E8-032F-70A8-5836-FF13DEE24965}"/>
              </a:ext>
            </a:extLst>
          </p:cNvPr>
          <p:cNvSpPr>
            <a:spLocks noChangeArrowheads="1"/>
          </p:cNvSpPr>
          <p:nvPr/>
        </p:nvSpPr>
        <p:spPr bwMode="auto">
          <a:xfrm>
            <a:off x="250825" y="2837606"/>
            <a:ext cx="3457575" cy="1077219"/>
          </a:xfrm>
          <a:prstGeom prst="wedgeRoundRectCallout">
            <a:avLst>
              <a:gd name="adj1" fmla="val -22769"/>
              <a:gd name="adj2" fmla="val 113602"/>
              <a:gd name="adj3" fmla="val 16667"/>
            </a:avLst>
          </a:prstGeom>
          <a:noFill/>
          <a:ln w="9525">
            <a:solidFill>
              <a:srgbClr val="003366"/>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auto">
              <a:spcBef>
                <a:spcPts val="0"/>
              </a:spcBef>
              <a:spcAft>
                <a:spcPts val="0"/>
              </a:spcAft>
              <a:defRPr/>
            </a:pPr>
            <a:endParaRPr lang="en-US" altLang="en-US" kern="0">
              <a:solidFill>
                <a:srgbClr val="003366"/>
              </a:solidFill>
              <a:latin typeface="Arial" charset="0"/>
              <a:ea typeface="ＭＳ Ｐゴシック" charset="0"/>
              <a:cs typeface="ＭＳ Ｐゴシック" charset="0"/>
            </a:endParaRPr>
          </a:p>
        </p:txBody>
      </p:sp>
      <p:sp>
        <p:nvSpPr>
          <p:cNvPr id="57352" name="Text Box 19">
            <a:extLst>
              <a:ext uri="{FF2B5EF4-FFF2-40B4-BE49-F238E27FC236}">
                <a16:creationId xmlns:a16="http://schemas.microsoft.com/office/drawing/2014/main" id="{D2622899-682E-D093-24B8-6BF58BCD20BD}"/>
              </a:ext>
            </a:extLst>
          </p:cNvPr>
          <p:cNvSpPr txBox="1">
            <a:spLocks noChangeArrowheads="1"/>
          </p:cNvSpPr>
          <p:nvPr/>
        </p:nvSpPr>
        <p:spPr bwMode="auto">
          <a:xfrm>
            <a:off x="268288" y="2824906"/>
            <a:ext cx="3440112" cy="10772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Calibri" panose="020F0502020204030204" pitchFamily="34" charset="0"/>
                <a:ea typeface="ＭＳ Ｐゴシック" panose="020B0600070205080204" pitchFamily="34" charset="-128"/>
              </a:defRPr>
            </a:lvl1pPr>
            <a:lvl2pPr marL="742950" indent="-285750" eaLnBrk="0" hangingPunct="0">
              <a:defRPr sz="2400">
                <a:solidFill>
                  <a:schemeClr val="tx1"/>
                </a:solidFill>
                <a:latin typeface="Calibri" panose="020F0502020204030204" pitchFamily="34" charset="0"/>
                <a:ea typeface="ＭＳ Ｐゴシック" panose="020B0600070205080204" pitchFamily="34" charset="-128"/>
              </a:defRPr>
            </a:lvl2pPr>
            <a:lvl3pPr marL="1143000" indent="-228600" eaLnBrk="0" hangingPunct="0">
              <a:defRPr sz="2400">
                <a:solidFill>
                  <a:schemeClr val="tx1"/>
                </a:solidFill>
                <a:latin typeface="Calibri" panose="020F0502020204030204" pitchFamily="34" charset="0"/>
                <a:ea typeface="ＭＳ Ｐゴシック" panose="020B0600070205080204" pitchFamily="34" charset="-128"/>
              </a:defRPr>
            </a:lvl3pPr>
            <a:lvl4pPr marL="1600200" indent="-228600" eaLnBrk="0" hangingPunct="0">
              <a:defRPr sz="2400">
                <a:solidFill>
                  <a:schemeClr val="tx1"/>
                </a:solidFill>
                <a:latin typeface="Calibri" panose="020F0502020204030204" pitchFamily="34" charset="0"/>
                <a:ea typeface="ＭＳ Ｐゴシック" panose="020B0600070205080204" pitchFamily="34" charset="-128"/>
              </a:defRPr>
            </a:lvl4pPr>
            <a:lvl5pPr marL="2057400" indent="-228600" eaLnBrk="0" hangingPunct="0">
              <a:defRPr sz="24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9pPr>
          </a:lstStyle>
          <a:p>
            <a:pPr algn="ctr"/>
            <a:r>
              <a:rPr lang="en-GB" altLang="en-US" sz="1600" i="1" dirty="0">
                <a:latin typeface="+mn-lt"/>
              </a:rPr>
              <a:t>‘So I decided to go to this study and see if it helped me to… for the muscle part. You know, to build muscle. And it did actually give me a lot more confidence’</a:t>
            </a:r>
            <a:endParaRPr lang="en-GB" sz="1200" i="1" dirty="0">
              <a:latin typeface="+mn-lt"/>
              <a:cs typeface="Arial" panose="020B0604020202020204" pitchFamily="34" charset="0"/>
            </a:endParaRPr>
          </a:p>
        </p:txBody>
      </p:sp>
      <p:sp>
        <p:nvSpPr>
          <p:cNvPr id="57355" name="TextBox 11">
            <a:extLst>
              <a:ext uri="{FF2B5EF4-FFF2-40B4-BE49-F238E27FC236}">
                <a16:creationId xmlns:a16="http://schemas.microsoft.com/office/drawing/2014/main" id="{AA8E8280-47D4-C9DB-007C-E1A2B1445801}"/>
              </a:ext>
            </a:extLst>
          </p:cNvPr>
          <p:cNvSpPr txBox="1">
            <a:spLocks noChangeArrowheads="1"/>
          </p:cNvSpPr>
          <p:nvPr/>
        </p:nvSpPr>
        <p:spPr bwMode="auto">
          <a:xfrm>
            <a:off x="165895" y="6416087"/>
            <a:ext cx="5040312"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alibri" panose="020F0502020204030204" pitchFamily="34" charset="0"/>
                <a:ea typeface="ＭＳ Ｐゴシック" panose="020B0600070205080204" pitchFamily="34" charset="-128"/>
              </a:defRPr>
            </a:lvl1pPr>
            <a:lvl2pPr marL="742950" indent="-285750" eaLnBrk="0" hangingPunct="0">
              <a:defRPr sz="2400">
                <a:solidFill>
                  <a:schemeClr val="tx1"/>
                </a:solidFill>
                <a:latin typeface="Calibri" panose="020F0502020204030204" pitchFamily="34" charset="0"/>
                <a:ea typeface="ＭＳ Ｐゴシック" panose="020B0600070205080204" pitchFamily="34" charset="-128"/>
              </a:defRPr>
            </a:lvl2pPr>
            <a:lvl3pPr marL="1143000" indent="-228600" eaLnBrk="0" hangingPunct="0">
              <a:defRPr sz="2400">
                <a:solidFill>
                  <a:schemeClr val="tx1"/>
                </a:solidFill>
                <a:latin typeface="Calibri" panose="020F0502020204030204" pitchFamily="34" charset="0"/>
                <a:ea typeface="ＭＳ Ｐゴシック" panose="020B0600070205080204" pitchFamily="34" charset="-128"/>
              </a:defRPr>
            </a:lvl3pPr>
            <a:lvl4pPr marL="1600200" indent="-228600" eaLnBrk="0" hangingPunct="0">
              <a:defRPr sz="2400">
                <a:solidFill>
                  <a:schemeClr val="tx1"/>
                </a:solidFill>
                <a:latin typeface="Calibri" panose="020F0502020204030204" pitchFamily="34" charset="0"/>
                <a:ea typeface="ＭＳ Ｐゴシック" panose="020B0600070205080204" pitchFamily="34" charset="-128"/>
              </a:defRPr>
            </a:lvl4pPr>
            <a:lvl5pPr marL="2057400" indent="-228600" eaLnBrk="0" hangingPunct="0">
              <a:defRPr sz="24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9pPr>
          </a:lstStyle>
          <a:p>
            <a:pPr eaLnBrk="1" hangingPunct="1"/>
            <a:r>
              <a:rPr lang="en-US" altLang="en-US" sz="1600" i="1" dirty="0"/>
              <a:t>De Jong, Skelton et al. </a:t>
            </a:r>
            <a:r>
              <a:rPr lang="en-US" altLang="en-US" sz="1600" i="1" dirty="0" err="1"/>
              <a:t>Disabil</a:t>
            </a:r>
            <a:r>
              <a:rPr lang="en-US" altLang="en-US" sz="1600" i="1" dirty="0"/>
              <a:t> Rehab 2019</a:t>
            </a:r>
          </a:p>
        </p:txBody>
      </p:sp>
      <p:sp>
        <p:nvSpPr>
          <p:cNvPr id="5" name="AutoShape 10">
            <a:extLst>
              <a:ext uri="{FF2B5EF4-FFF2-40B4-BE49-F238E27FC236}">
                <a16:creationId xmlns:a16="http://schemas.microsoft.com/office/drawing/2014/main" id="{F3A5D0B3-3BD6-E7C6-9999-6BE428965EBB}"/>
              </a:ext>
            </a:extLst>
          </p:cNvPr>
          <p:cNvSpPr>
            <a:spLocks noChangeArrowheads="1"/>
          </p:cNvSpPr>
          <p:nvPr/>
        </p:nvSpPr>
        <p:spPr bwMode="auto">
          <a:xfrm>
            <a:off x="4694072" y="1848990"/>
            <a:ext cx="4280111" cy="1138773"/>
          </a:xfrm>
          <a:prstGeom prst="wedgeRoundRectCallout">
            <a:avLst>
              <a:gd name="adj1" fmla="val -22769"/>
              <a:gd name="adj2" fmla="val 113602"/>
              <a:gd name="adj3" fmla="val 16667"/>
            </a:avLst>
          </a:prstGeom>
          <a:noFill/>
          <a:ln w="9525">
            <a:solidFill>
              <a:srgbClr val="003366"/>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auto">
              <a:spcBef>
                <a:spcPts val="0"/>
              </a:spcBef>
              <a:spcAft>
                <a:spcPts val="0"/>
              </a:spcAft>
              <a:defRPr/>
            </a:pPr>
            <a:endParaRPr lang="en-US" altLang="en-US" kern="0">
              <a:solidFill>
                <a:srgbClr val="003366"/>
              </a:solidFill>
              <a:latin typeface="Arial" charset="0"/>
              <a:ea typeface="ＭＳ Ｐゴシック" charset="0"/>
              <a:cs typeface="ＭＳ Ｐゴシック" charset="0"/>
            </a:endParaRPr>
          </a:p>
        </p:txBody>
      </p:sp>
      <p:sp>
        <p:nvSpPr>
          <p:cNvPr id="6" name="Text Box 19">
            <a:extLst>
              <a:ext uri="{FF2B5EF4-FFF2-40B4-BE49-F238E27FC236}">
                <a16:creationId xmlns:a16="http://schemas.microsoft.com/office/drawing/2014/main" id="{F4D2F3C9-6923-9BE2-7B16-5F2C14C15273}"/>
              </a:ext>
            </a:extLst>
          </p:cNvPr>
          <p:cNvSpPr txBox="1">
            <a:spLocks noChangeArrowheads="1"/>
          </p:cNvSpPr>
          <p:nvPr/>
        </p:nvSpPr>
        <p:spPr bwMode="auto">
          <a:xfrm>
            <a:off x="4694071" y="1763062"/>
            <a:ext cx="4280112" cy="12926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sz="2400">
                <a:solidFill>
                  <a:schemeClr val="tx1"/>
                </a:solidFill>
                <a:latin typeface="Calibri" panose="020F0502020204030204" pitchFamily="34" charset="0"/>
                <a:ea typeface="ＭＳ Ｐゴシック" panose="020B0600070205080204" pitchFamily="34" charset="-128"/>
              </a:defRPr>
            </a:lvl1pPr>
            <a:lvl2pPr marL="742950" indent="-285750" eaLnBrk="0" hangingPunct="0">
              <a:defRPr sz="2400">
                <a:solidFill>
                  <a:schemeClr val="tx1"/>
                </a:solidFill>
                <a:latin typeface="Calibri" panose="020F0502020204030204" pitchFamily="34" charset="0"/>
                <a:ea typeface="ＭＳ Ｐゴシック" panose="020B0600070205080204" pitchFamily="34" charset="-128"/>
              </a:defRPr>
            </a:lvl2pPr>
            <a:lvl3pPr marL="1143000" indent="-228600" eaLnBrk="0" hangingPunct="0">
              <a:defRPr sz="2400">
                <a:solidFill>
                  <a:schemeClr val="tx1"/>
                </a:solidFill>
                <a:latin typeface="Calibri" panose="020F0502020204030204" pitchFamily="34" charset="0"/>
                <a:ea typeface="ＭＳ Ｐゴシック" panose="020B0600070205080204" pitchFamily="34" charset="-128"/>
              </a:defRPr>
            </a:lvl3pPr>
            <a:lvl4pPr marL="1600200" indent="-228600" eaLnBrk="0" hangingPunct="0">
              <a:defRPr sz="2400">
                <a:solidFill>
                  <a:schemeClr val="tx1"/>
                </a:solidFill>
                <a:latin typeface="Calibri" panose="020F0502020204030204" pitchFamily="34" charset="0"/>
                <a:ea typeface="ＭＳ Ｐゴシック" panose="020B0600070205080204" pitchFamily="34" charset="-128"/>
              </a:defRPr>
            </a:lvl4pPr>
            <a:lvl5pPr marL="2057400" indent="-228600" eaLnBrk="0" hangingPunct="0">
              <a:defRPr sz="24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9pPr>
          </a:lstStyle>
          <a:p>
            <a:pPr algn="ctr" eaLnBrk="1" hangingPunct="1">
              <a:spcBef>
                <a:spcPct val="50000"/>
              </a:spcBef>
            </a:pPr>
            <a:r>
              <a:rPr lang="en-GB" altLang="en-US" i="1" dirty="0">
                <a:latin typeface="+mn-lt"/>
              </a:rPr>
              <a:t>‘</a:t>
            </a:r>
            <a:r>
              <a:rPr lang="en-GB" altLang="en-US" sz="1800" i="1" dirty="0">
                <a:latin typeface="+mn-lt"/>
                <a:cs typeface="Arial" panose="020B0604020202020204" pitchFamily="34" charset="0"/>
              </a:rPr>
              <a:t>It’s soulless when you are doing that in the house on your own because there’s a fun element in the class, and there’s a bit of banter’</a:t>
            </a:r>
          </a:p>
        </p:txBody>
      </p:sp>
      <p:sp>
        <p:nvSpPr>
          <p:cNvPr id="7" name="AutoShape 10">
            <a:extLst>
              <a:ext uri="{FF2B5EF4-FFF2-40B4-BE49-F238E27FC236}">
                <a16:creationId xmlns:a16="http://schemas.microsoft.com/office/drawing/2014/main" id="{8D7E2061-71C1-A97A-03C8-D70DDA6682D2}"/>
              </a:ext>
            </a:extLst>
          </p:cNvPr>
          <p:cNvSpPr>
            <a:spLocks noChangeArrowheads="1"/>
          </p:cNvSpPr>
          <p:nvPr/>
        </p:nvSpPr>
        <p:spPr bwMode="auto">
          <a:xfrm>
            <a:off x="271515" y="4444972"/>
            <a:ext cx="4262648" cy="830998"/>
          </a:xfrm>
          <a:prstGeom prst="wedgeRoundRectCallout">
            <a:avLst>
              <a:gd name="adj1" fmla="val -22769"/>
              <a:gd name="adj2" fmla="val 113602"/>
              <a:gd name="adj3" fmla="val 16667"/>
            </a:avLst>
          </a:prstGeom>
          <a:noFill/>
          <a:ln w="9525">
            <a:solidFill>
              <a:srgbClr val="003366"/>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auto">
              <a:spcBef>
                <a:spcPts val="0"/>
              </a:spcBef>
              <a:spcAft>
                <a:spcPts val="0"/>
              </a:spcAft>
              <a:defRPr/>
            </a:pPr>
            <a:endParaRPr lang="en-US" altLang="en-US" kern="0">
              <a:solidFill>
                <a:srgbClr val="003366"/>
              </a:solidFill>
              <a:latin typeface="Arial" charset="0"/>
              <a:ea typeface="ＭＳ Ｐゴシック" charset="0"/>
              <a:cs typeface="ＭＳ Ｐゴシック" charset="0"/>
            </a:endParaRPr>
          </a:p>
        </p:txBody>
      </p:sp>
      <p:sp>
        <p:nvSpPr>
          <p:cNvPr id="9" name="Text Box 19">
            <a:extLst>
              <a:ext uri="{FF2B5EF4-FFF2-40B4-BE49-F238E27FC236}">
                <a16:creationId xmlns:a16="http://schemas.microsoft.com/office/drawing/2014/main" id="{A9052655-BE2C-BBAC-1EE1-6A38846DA6DF}"/>
              </a:ext>
            </a:extLst>
          </p:cNvPr>
          <p:cNvSpPr txBox="1">
            <a:spLocks noChangeArrowheads="1"/>
          </p:cNvSpPr>
          <p:nvPr/>
        </p:nvSpPr>
        <p:spPr bwMode="auto">
          <a:xfrm>
            <a:off x="282279" y="4565656"/>
            <a:ext cx="4241119"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sz="2400">
                <a:solidFill>
                  <a:schemeClr val="tx1"/>
                </a:solidFill>
                <a:latin typeface="Calibri" panose="020F0502020204030204" pitchFamily="34" charset="0"/>
                <a:ea typeface="ＭＳ Ｐゴシック" panose="020B0600070205080204" pitchFamily="34" charset="-128"/>
              </a:defRPr>
            </a:lvl1pPr>
            <a:lvl2pPr marL="742950" indent="-285750" eaLnBrk="0" hangingPunct="0">
              <a:defRPr sz="2400">
                <a:solidFill>
                  <a:schemeClr val="tx1"/>
                </a:solidFill>
                <a:latin typeface="Calibri" panose="020F0502020204030204" pitchFamily="34" charset="0"/>
                <a:ea typeface="ＭＳ Ｐゴシック" panose="020B0600070205080204" pitchFamily="34" charset="-128"/>
              </a:defRPr>
            </a:lvl2pPr>
            <a:lvl3pPr marL="1143000" indent="-228600" eaLnBrk="0" hangingPunct="0">
              <a:defRPr sz="2400">
                <a:solidFill>
                  <a:schemeClr val="tx1"/>
                </a:solidFill>
                <a:latin typeface="Calibri" panose="020F0502020204030204" pitchFamily="34" charset="0"/>
                <a:ea typeface="ＭＳ Ｐゴシック" panose="020B0600070205080204" pitchFamily="34" charset="-128"/>
              </a:defRPr>
            </a:lvl3pPr>
            <a:lvl4pPr marL="1600200" indent="-228600" eaLnBrk="0" hangingPunct="0">
              <a:defRPr sz="2400">
                <a:solidFill>
                  <a:schemeClr val="tx1"/>
                </a:solidFill>
                <a:latin typeface="Calibri" panose="020F0502020204030204" pitchFamily="34" charset="0"/>
                <a:ea typeface="ＭＳ Ｐゴシック" panose="020B0600070205080204" pitchFamily="34" charset="-128"/>
              </a:defRPr>
            </a:lvl4pPr>
            <a:lvl5pPr marL="2057400" indent="-228600" eaLnBrk="0" hangingPunct="0">
              <a:defRPr sz="24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9pPr>
          </a:lstStyle>
          <a:p>
            <a:pPr algn="ctr" eaLnBrk="1" hangingPunct="1">
              <a:spcBef>
                <a:spcPct val="50000"/>
              </a:spcBef>
            </a:pPr>
            <a:r>
              <a:rPr lang="en-GB" altLang="en-US" sz="1800" i="1" dirty="0">
                <a:latin typeface="+mn-lt"/>
                <a:cs typeface="Arial" panose="020B0604020202020204" pitchFamily="34" charset="0"/>
              </a:rPr>
              <a:t>‘Where using the escalators I’m probably more confident than I was’</a:t>
            </a:r>
          </a:p>
        </p:txBody>
      </p:sp>
      <p:sp>
        <p:nvSpPr>
          <p:cNvPr id="14" name="Content Placeholder 3">
            <a:extLst>
              <a:ext uri="{FF2B5EF4-FFF2-40B4-BE49-F238E27FC236}">
                <a16:creationId xmlns:a16="http://schemas.microsoft.com/office/drawing/2014/main" id="{96131D2B-9FE1-7054-AF53-561E84974293}"/>
              </a:ext>
            </a:extLst>
          </p:cNvPr>
          <p:cNvSpPr txBox="1">
            <a:spLocks/>
          </p:cNvSpPr>
          <p:nvPr/>
        </p:nvSpPr>
        <p:spPr>
          <a:xfrm>
            <a:off x="250825" y="1894387"/>
            <a:ext cx="3886200"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GB" altLang="en-US" dirty="0">
                <a:ea typeface="ＭＳ Ｐゴシック" panose="020B0600070205080204" pitchFamily="34" charset="-128"/>
              </a:rPr>
              <a:t>Older people with visual impairment</a:t>
            </a:r>
          </a:p>
        </p:txBody>
      </p:sp>
      <p:sp>
        <p:nvSpPr>
          <p:cNvPr id="4" name="TextBox 3">
            <a:extLst>
              <a:ext uri="{FF2B5EF4-FFF2-40B4-BE49-F238E27FC236}">
                <a16:creationId xmlns:a16="http://schemas.microsoft.com/office/drawing/2014/main" id="{422FB94B-F030-036D-7EB3-7A1610020E51}"/>
              </a:ext>
            </a:extLst>
          </p:cNvPr>
          <p:cNvSpPr txBox="1"/>
          <p:nvPr/>
        </p:nvSpPr>
        <p:spPr>
          <a:xfrm>
            <a:off x="4165419" y="3319063"/>
            <a:ext cx="4349931" cy="923330"/>
          </a:xfrm>
          <a:prstGeom prst="rect">
            <a:avLst/>
          </a:prstGeom>
          <a:noFill/>
        </p:spPr>
        <p:txBody>
          <a:bodyPr wrap="square">
            <a:spAutoFit/>
          </a:bodyPr>
          <a:lstStyle/>
          <a:p>
            <a:r>
              <a:rPr lang="en-GB" i="1" dirty="0">
                <a:effectLst/>
              </a:rPr>
              <a:t>‘Yes [I found the homework book beneficial]. I mean, it’s sensible to say use this when you put your toast on […] I liked the prompts.”</a:t>
            </a:r>
          </a:p>
        </p:txBody>
      </p:sp>
      <p:sp>
        <p:nvSpPr>
          <p:cNvPr id="11" name="AutoShape 10">
            <a:extLst>
              <a:ext uri="{FF2B5EF4-FFF2-40B4-BE49-F238E27FC236}">
                <a16:creationId xmlns:a16="http://schemas.microsoft.com/office/drawing/2014/main" id="{2423BEB4-0FB1-BFC6-504B-E4D20FA24FC0}"/>
              </a:ext>
            </a:extLst>
          </p:cNvPr>
          <p:cNvSpPr>
            <a:spLocks noChangeArrowheads="1"/>
          </p:cNvSpPr>
          <p:nvPr/>
        </p:nvSpPr>
        <p:spPr bwMode="auto">
          <a:xfrm>
            <a:off x="4154488" y="3180660"/>
            <a:ext cx="4360862" cy="1138773"/>
          </a:xfrm>
          <a:prstGeom prst="wedgeRoundRectCallout">
            <a:avLst>
              <a:gd name="adj1" fmla="val -22769"/>
              <a:gd name="adj2" fmla="val 113602"/>
              <a:gd name="adj3" fmla="val 16667"/>
            </a:avLst>
          </a:prstGeom>
          <a:noFill/>
          <a:ln w="9525">
            <a:solidFill>
              <a:srgbClr val="003366"/>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auto">
              <a:spcBef>
                <a:spcPts val="0"/>
              </a:spcBef>
              <a:spcAft>
                <a:spcPts val="0"/>
              </a:spcAft>
              <a:defRPr/>
            </a:pPr>
            <a:endParaRPr lang="en-US" altLang="en-US" kern="0">
              <a:solidFill>
                <a:srgbClr val="003366"/>
              </a:solidFill>
              <a:latin typeface="Arial" charset="0"/>
              <a:ea typeface="ＭＳ Ｐゴシック" charset="0"/>
              <a:cs typeface="ＭＳ Ｐゴシック" charset="0"/>
            </a:endParaRPr>
          </a:p>
        </p:txBody>
      </p:sp>
    </p:spTree>
    <p:extLst>
      <p:ext uri="{BB962C8B-B14F-4D97-AF65-F5344CB8AC3E}">
        <p14:creationId xmlns:p14="http://schemas.microsoft.com/office/powerpoint/2010/main" val="840868096"/>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3B4110-A8E9-559C-4FB3-FA5100EF4B17}"/>
              </a:ext>
            </a:extLst>
          </p:cNvPr>
          <p:cNvSpPr>
            <a:spLocks noGrp="1"/>
          </p:cNvSpPr>
          <p:nvPr>
            <p:ph type="title"/>
          </p:nvPr>
        </p:nvSpPr>
        <p:spPr>
          <a:xfrm>
            <a:off x="250825" y="188912"/>
            <a:ext cx="8723358" cy="1535113"/>
          </a:xfrm>
          <a:solidFill>
            <a:schemeClr val="tx1">
              <a:lumMod val="65000"/>
              <a:lumOff val="35000"/>
            </a:schemeClr>
          </a:solidFill>
        </p:spPr>
        <p:txBody>
          <a:bodyPr>
            <a:normAutofit/>
          </a:bodyPr>
          <a:lstStyle/>
          <a:p>
            <a:pPr>
              <a:defRPr/>
            </a:pPr>
            <a:r>
              <a:rPr lang="en-GB" sz="4800" dirty="0">
                <a:solidFill>
                  <a:schemeClr val="bg1"/>
                </a:solidFill>
                <a:ea typeface="+mj-ea"/>
                <a:cs typeface="+mj-cs"/>
              </a:rPr>
              <a:t>Views about group exercise</a:t>
            </a:r>
          </a:p>
        </p:txBody>
      </p:sp>
      <p:sp>
        <p:nvSpPr>
          <p:cNvPr id="57348" name="Slide Number Placeholder 4">
            <a:extLst>
              <a:ext uri="{FF2B5EF4-FFF2-40B4-BE49-F238E27FC236}">
                <a16:creationId xmlns:a16="http://schemas.microsoft.com/office/drawing/2014/main" id="{946A0E39-C50D-A523-04F5-1359091A83C2}"/>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alibri" panose="020F0502020204030204" pitchFamily="34" charset="0"/>
                <a:ea typeface="ＭＳ Ｐゴシック" panose="020B0600070205080204" pitchFamily="34" charset="-128"/>
              </a:defRPr>
            </a:lvl1pPr>
            <a:lvl2pPr marL="742950" indent="-285750" eaLnBrk="0" hangingPunct="0">
              <a:defRPr sz="2400">
                <a:solidFill>
                  <a:schemeClr val="tx1"/>
                </a:solidFill>
                <a:latin typeface="Calibri" panose="020F0502020204030204" pitchFamily="34" charset="0"/>
                <a:ea typeface="ＭＳ Ｐゴシック" panose="020B0600070205080204" pitchFamily="34" charset="-128"/>
              </a:defRPr>
            </a:lvl2pPr>
            <a:lvl3pPr marL="1143000" indent="-228600" eaLnBrk="0" hangingPunct="0">
              <a:defRPr sz="2400">
                <a:solidFill>
                  <a:schemeClr val="tx1"/>
                </a:solidFill>
                <a:latin typeface="Calibri" panose="020F0502020204030204" pitchFamily="34" charset="0"/>
                <a:ea typeface="ＭＳ Ｐゴシック" panose="020B0600070205080204" pitchFamily="34" charset="-128"/>
              </a:defRPr>
            </a:lvl3pPr>
            <a:lvl4pPr marL="1600200" indent="-228600" eaLnBrk="0" hangingPunct="0">
              <a:defRPr sz="2400">
                <a:solidFill>
                  <a:schemeClr val="tx1"/>
                </a:solidFill>
                <a:latin typeface="Calibri" panose="020F0502020204030204" pitchFamily="34" charset="0"/>
                <a:ea typeface="ＭＳ Ｐゴシック" panose="020B0600070205080204" pitchFamily="34" charset="-128"/>
              </a:defRPr>
            </a:lvl4pPr>
            <a:lvl5pPr marL="2057400" indent="-228600" eaLnBrk="0" hangingPunct="0">
              <a:defRPr sz="24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9pPr>
          </a:lstStyle>
          <a:p>
            <a:pPr eaLnBrk="1" hangingPunct="1"/>
            <a:fld id="{5361D8F3-C655-C64E-9176-9DE265DDFA38}" type="slidenum">
              <a:rPr lang="en-GB" altLang="en-US" sz="1200">
                <a:solidFill>
                  <a:srgbClr val="898989"/>
                </a:solidFill>
              </a:rPr>
              <a:pPr eaLnBrk="1" hangingPunct="1"/>
              <a:t>65</a:t>
            </a:fld>
            <a:endParaRPr lang="en-GB" altLang="en-US" sz="1200">
              <a:solidFill>
                <a:srgbClr val="898989"/>
              </a:solidFill>
            </a:endParaRPr>
          </a:p>
        </p:txBody>
      </p:sp>
      <p:sp>
        <p:nvSpPr>
          <p:cNvPr id="8" name="AutoShape 10">
            <a:extLst>
              <a:ext uri="{FF2B5EF4-FFF2-40B4-BE49-F238E27FC236}">
                <a16:creationId xmlns:a16="http://schemas.microsoft.com/office/drawing/2014/main" id="{BB5422E8-032F-70A8-5836-FF13DEE24965}"/>
              </a:ext>
            </a:extLst>
          </p:cNvPr>
          <p:cNvSpPr>
            <a:spLocks noChangeArrowheads="1"/>
          </p:cNvSpPr>
          <p:nvPr/>
        </p:nvSpPr>
        <p:spPr bwMode="auto">
          <a:xfrm>
            <a:off x="250825" y="2837605"/>
            <a:ext cx="4199104" cy="1607367"/>
          </a:xfrm>
          <a:prstGeom prst="wedgeRoundRectCallout">
            <a:avLst>
              <a:gd name="adj1" fmla="val -47345"/>
              <a:gd name="adj2" fmla="val 126328"/>
              <a:gd name="adj3" fmla="val 16667"/>
            </a:avLst>
          </a:prstGeom>
          <a:noFill/>
          <a:ln w="9525">
            <a:solidFill>
              <a:srgbClr val="003366"/>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auto">
              <a:spcBef>
                <a:spcPts val="0"/>
              </a:spcBef>
              <a:spcAft>
                <a:spcPts val="0"/>
              </a:spcAft>
              <a:defRPr/>
            </a:pPr>
            <a:endParaRPr lang="en-US" altLang="en-US" kern="0">
              <a:solidFill>
                <a:srgbClr val="003366"/>
              </a:solidFill>
              <a:latin typeface="Arial" charset="0"/>
              <a:ea typeface="ＭＳ Ｐゴシック" charset="0"/>
              <a:cs typeface="ＭＳ Ｐゴシック" charset="0"/>
            </a:endParaRPr>
          </a:p>
        </p:txBody>
      </p:sp>
      <p:sp>
        <p:nvSpPr>
          <p:cNvPr id="57355" name="TextBox 11">
            <a:extLst>
              <a:ext uri="{FF2B5EF4-FFF2-40B4-BE49-F238E27FC236}">
                <a16:creationId xmlns:a16="http://schemas.microsoft.com/office/drawing/2014/main" id="{AA8E8280-47D4-C9DB-007C-E1A2B1445801}"/>
              </a:ext>
            </a:extLst>
          </p:cNvPr>
          <p:cNvSpPr txBox="1">
            <a:spLocks noChangeArrowheads="1"/>
          </p:cNvSpPr>
          <p:nvPr/>
        </p:nvSpPr>
        <p:spPr bwMode="auto">
          <a:xfrm>
            <a:off x="165895" y="6416087"/>
            <a:ext cx="5040312"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alibri" panose="020F0502020204030204" pitchFamily="34" charset="0"/>
                <a:ea typeface="ＭＳ Ｐゴシック" panose="020B0600070205080204" pitchFamily="34" charset="-128"/>
              </a:defRPr>
            </a:lvl1pPr>
            <a:lvl2pPr marL="742950" indent="-285750" eaLnBrk="0" hangingPunct="0">
              <a:defRPr sz="2400">
                <a:solidFill>
                  <a:schemeClr val="tx1"/>
                </a:solidFill>
                <a:latin typeface="Calibri" panose="020F0502020204030204" pitchFamily="34" charset="0"/>
                <a:ea typeface="ＭＳ Ｐゴシック" panose="020B0600070205080204" pitchFamily="34" charset="-128"/>
              </a:defRPr>
            </a:lvl2pPr>
            <a:lvl3pPr marL="1143000" indent="-228600" eaLnBrk="0" hangingPunct="0">
              <a:defRPr sz="2400">
                <a:solidFill>
                  <a:schemeClr val="tx1"/>
                </a:solidFill>
                <a:latin typeface="Calibri" panose="020F0502020204030204" pitchFamily="34" charset="0"/>
                <a:ea typeface="ＭＳ Ｐゴシック" panose="020B0600070205080204" pitchFamily="34" charset="-128"/>
              </a:defRPr>
            </a:lvl3pPr>
            <a:lvl4pPr marL="1600200" indent="-228600" eaLnBrk="0" hangingPunct="0">
              <a:defRPr sz="2400">
                <a:solidFill>
                  <a:schemeClr val="tx1"/>
                </a:solidFill>
                <a:latin typeface="Calibri" panose="020F0502020204030204" pitchFamily="34" charset="0"/>
                <a:ea typeface="ＭＳ Ｐゴシック" panose="020B0600070205080204" pitchFamily="34" charset="-128"/>
              </a:defRPr>
            </a:lvl4pPr>
            <a:lvl5pPr marL="2057400" indent="-228600" eaLnBrk="0" hangingPunct="0">
              <a:defRPr sz="24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9pPr>
          </a:lstStyle>
          <a:p>
            <a:pPr eaLnBrk="1" hangingPunct="1"/>
            <a:r>
              <a:rPr lang="en-US" altLang="en-US" sz="1600" i="1" dirty="0"/>
              <a:t>De Jong, Skelton et al. </a:t>
            </a:r>
            <a:r>
              <a:rPr lang="en-US" altLang="en-US" sz="1600" i="1" dirty="0" err="1"/>
              <a:t>Disabil</a:t>
            </a:r>
            <a:r>
              <a:rPr lang="en-US" altLang="en-US" sz="1600" i="1" dirty="0"/>
              <a:t> Rehab 2019</a:t>
            </a:r>
          </a:p>
        </p:txBody>
      </p:sp>
      <p:sp>
        <p:nvSpPr>
          <p:cNvPr id="5" name="AutoShape 10">
            <a:extLst>
              <a:ext uri="{FF2B5EF4-FFF2-40B4-BE49-F238E27FC236}">
                <a16:creationId xmlns:a16="http://schemas.microsoft.com/office/drawing/2014/main" id="{F3A5D0B3-3BD6-E7C6-9999-6BE428965EBB}"/>
              </a:ext>
            </a:extLst>
          </p:cNvPr>
          <p:cNvSpPr>
            <a:spLocks noChangeArrowheads="1"/>
          </p:cNvSpPr>
          <p:nvPr/>
        </p:nvSpPr>
        <p:spPr bwMode="auto">
          <a:xfrm>
            <a:off x="4694072" y="1848990"/>
            <a:ext cx="4280111" cy="2595982"/>
          </a:xfrm>
          <a:prstGeom prst="wedgeRoundRectCallout">
            <a:avLst>
              <a:gd name="adj1" fmla="val 30030"/>
              <a:gd name="adj2" fmla="val 106557"/>
              <a:gd name="adj3" fmla="val 16667"/>
            </a:avLst>
          </a:prstGeom>
          <a:noFill/>
          <a:ln w="9525">
            <a:solidFill>
              <a:srgbClr val="003366"/>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auto">
              <a:spcBef>
                <a:spcPts val="0"/>
              </a:spcBef>
              <a:spcAft>
                <a:spcPts val="0"/>
              </a:spcAft>
              <a:defRPr/>
            </a:pPr>
            <a:endParaRPr lang="en-US" altLang="en-US" kern="0">
              <a:solidFill>
                <a:srgbClr val="003366"/>
              </a:solidFill>
              <a:latin typeface="Arial" charset="0"/>
              <a:ea typeface="ＭＳ Ｐゴシック" charset="0"/>
              <a:cs typeface="ＭＳ Ｐゴシック" charset="0"/>
            </a:endParaRPr>
          </a:p>
        </p:txBody>
      </p:sp>
      <p:sp>
        <p:nvSpPr>
          <p:cNvPr id="7" name="AutoShape 10">
            <a:extLst>
              <a:ext uri="{FF2B5EF4-FFF2-40B4-BE49-F238E27FC236}">
                <a16:creationId xmlns:a16="http://schemas.microsoft.com/office/drawing/2014/main" id="{8D7E2061-71C1-A97A-03C8-D70DDA6682D2}"/>
              </a:ext>
            </a:extLst>
          </p:cNvPr>
          <p:cNvSpPr>
            <a:spLocks noChangeArrowheads="1"/>
          </p:cNvSpPr>
          <p:nvPr/>
        </p:nvSpPr>
        <p:spPr bwMode="auto">
          <a:xfrm>
            <a:off x="1708428" y="4509944"/>
            <a:ext cx="5214885" cy="1498970"/>
          </a:xfrm>
          <a:prstGeom prst="wedgeRoundRectCallout">
            <a:avLst>
              <a:gd name="adj1" fmla="val -43560"/>
              <a:gd name="adj2" fmla="val 81999"/>
              <a:gd name="adj3" fmla="val 16667"/>
            </a:avLst>
          </a:prstGeom>
          <a:noFill/>
          <a:ln w="9525">
            <a:solidFill>
              <a:srgbClr val="003366"/>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auto">
              <a:spcBef>
                <a:spcPts val="0"/>
              </a:spcBef>
              <a:spcAft>
                <a:spcPts val="0"/>
              </a:spcAft>
              <a:defRPr/>
            </a:pPr>
            <a:endParaRPr lang="en-US" altLang="en-US" kern="0">
              <a:solidFill>
                <a:srgbClr val="003366"/>
              </a:solidFill>
              <a:latin typeface="Arial" charset="0"/>
              <a:ea typeface="ＭＳ Ｐゴシック" charset="0"/>
              <a:cs typeface="ＭＳ Ｐゴシック" charset="0"/>
            </a:endParaRPr>
          </a:p>
        </p:txBody>
      </p:sp>
      <p:sp>
        <p:nvSpPr>
          <p:cNvPr id="14" name="Content Placeholder 3">
            <a:extLst>
              <a:ext uri="{FF2B5EF4-FFF2-40B4-BE49-F238E27FC236}">
                <a16:creationId xmlns:a16="http://schemas.microsoft.com/office/drawing/2014/main" id="{96131D2B-9FE1-7054-AF53-561E84974293}"/>
              </a:ext>
            </a:extLst>
          </p:cNvPr>
          <p:cNvSpPr txBox="1">
            <a:spLocks/>
          </p:cNvSpPr>
          <p:nvPr/>
        </p:nvSpPr>
        <p:spPr>
          <a:xfrm>
            <a:off x="250825" y="1894387"/>
            <a:ext cx="3886200"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GB" altLang="en-US" dirty="0">
                <a:ea typeface="ＭＳ Ｐゴシック" panose="020B0600070205080204" pitchFamily="34" charset="-128"/>
              </a:rPr>
              <a:t>Postural Stability Instructors</a:t>
            </a:r>
          </a:p>
        </p:txBody>
      </p:sp>
      <p:sp>
        <p:nvSpPr>
          <p:cNvPr id="12" name="TextBox 11">
            <a:extLst>
              <a:ext uri="{FF2B5EF4-FFF2-40B4-BE49-F238E27FC236}">
                <a16:creationId xmlns:a16="http://schemas.microsoft.com/office/drawing/2014/main" id="{4A30AD0A-D88D-ADCA-9BD3-82F7B84CE67D}"/>
              </a:ext>
            </a:extLst>
          </p:cNvPr>
          <p:cNvSpPr txBox="1"/>
          <p:nvPr/>
        </p:nvSpPr>
        <p:spPr>
          <a:xfrm>
            <a:off x="4750575" y="2163804"/>
            <a:ext cx="4167104" cy="2031325"/>
          </a:xfrm>
          <a:prstGeom prst="rect">
            <a:avLst/>
          </a:prstGeom>
          <a:noFill/>
        </p:spPr>
        <p:txBody>
          <a:bodyPr wrap="square">
            <a:spAutoFit/>
          </a:bodyPr>
          <a:lstStyle/>
          <a:p>
            <a:pPr algn="ctr"/>
            <a:r>
              <a:rPr lang="en-GB" i="1" dirty="0">
                <a:effectLst/>
              </a:rPr>
              <a:t>‘I felt the clients coped with it absolutely  amazing, obviously there is a few differences depending on illnesses etc., but that is in sighted people as well, so I couldn’t see any reason why those people couldn’t be in a mainstream group, I would not segregate them’</a:t>
            </a:r>
          </a:p>
        </p:txBody>
      </p:sp>
      <p:sp>
        <p:nvSpPr>
          <p:cNvPr id="15" name="TextBox 14">
            <a:extLst>
              <a:ext uri="{FF2B5EF4-FFF2-40B4-BE49-F238E27FC236}">
                <a16:creationId xmlns:a16="http://schemas.microsoft.com/office/drawing/2014/main" id="{BF879C34-5802-05EF-299C-7D9E0BC7DD3A}"/>
              </a:ext>
            </a:extLst>
          </p:cNvPr>
          <p:cNvSpPr txBox="1"/>
          <p:nvPr/>
        </p:nvSpPr>
        <p:spPr>
          <a:xfrm>
            <a:off x="338640" y="2885847"/>
            <a:ext cx="4042528" cy="1477328"/>
          </a:xfrm>
          <a:prstGeom prst="rect">
            <a:avLst/>
          </a:prstGeom>
          <a:noFill/>
        </p:spPr>
        <p:txBody>
          <a:bodyPr wrap="square">
            <a:spAutoFit/>
          </a:bodyPr>
          <a:lstStyle/>
          <a:p>
            <a:pPr algn="ctr"/>
            <a:r>
              <a:rPr lang="en-GB" i="1" dirty="0">
                <a:effectLst/>
              </a:rPr>
              <a:t>‘I think the first few sessions I was terrified I was patronising them, can you do this, can you do that? These people might be visually impaired but they are not daft’</a:t>
            </a:r>
          </a:p>
        </p:txBody>
      </p:sp>
      <p:sp>
        <p:nvSpPr>
          <p:cNvPr id="17" name="TextBox 16">
            <a:extLst>
              <a:ext uri="{FF2B5EF4-FFF2-40B4-BE49-F238E27FC236}">
                <a16:creationId xmlns:a16="http://schemas.microsoft.com/office/drawing/2014/main" id="{78F46029-026E-D720-47E6-B1496F64E65A}"/>
              </a:ext>
            </a:extLst>
          </p:cNvPr>
          <p:cNvSpPr txBox="1"/>
          <p:nvPr/>
        </p:nvSpPr>
        <p:spPr>
          <a:xfrm>
            <a:off x="1954426" y="4509943"/>
            <a:ext cx="4668443" cy="1477328"/>
          </a:xfrm>
          <a:prstGeom prst="rect">
            <a:avLst/>
          </a:prstGeom>
          <a:noFill/>
        </p:spPr>
        <p:txBody>
          <a:bodyPr wrap="square">
            <a:spAutoFit/>
          </a:bodyPr>
          <a:lstStyle/>
          <a:p>
            <a:pPr algn="ctr"/>
            <a:r>
              <a:rPr lang="en-GB" i="1" dirty="0">
                <a:effectLst/>
              </a:rPr>
              <a:t>‘Sometimes in mainstream I can sit or stand quite quiet and they continue the exercise, but with the visually impaired you do scenarios, like we are going to step over this puddle, where in mainstream, you can just say once’</a:t>
            </a:r>
          </a:p>
        </p:txBody>
      </p:sp>
    </p:spTree>
    <p:extLst>
      <p:ext uri="{BB962C8B-B14F-4D97-AF65-F5344CB8AC3E}">
        <p14:creationId xmlns:p14="http://schemas.microsoft.com/office/powerpoint/2010/main" val="4217947769"/>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useBgFill="1">
        <p:nvSpPr>
          <p:cNvPr id="11" name="!!BGRectangle">
            <a:extLst>
              <a:ext uri="{FF2B5EF4-FFF2-40B4-BE49-F238E27FC236}">
                <a16:creationId xmlns:a16="http://schemas.microsoft.com/office/drawing/2014/main" id="{9B76D444-2756-434F-AE61-96D69830C1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E5E8839-844B-4C4B-303C-D54699F202FF}"/>
              </a:ext>
            </a:extLst>
          </p:cNvPr>
          <p:cNvSpPr>
            <a:spLocks noGrp="1"/>
          </p:cNvSpPr>
          <p:nvPr>
            <p:ph type="title"/>
          </p:nvPr>
        </p:nvSpPr>
        <p:spPr>
          <a:xfrm>
            <a:off x="630935" y="474146"/>
            <a:ext cx="7886695" cy="1197864"/>
          </a:xfrm>
        </p:spPr>
        <p:txBody>
          <a:bodyPr vert="horz" lIns="91440" tIns="45720" rIns="91440" bIns="45720" rtlCol="0" anchor="ctr">
            <a:normAutofit/>
          </a:bodyPr>
          <a:lstStyle/>
          <a:p>
            <a:r>
              <a:rPr lang="en-US" dirty="0"/>
              <a:t>Adaptations to FaME delivery</a:t>
            </a:r>
          </a:p>
        </p:txBody>
      </p:sp>
      <p:sp>
        <p:nvSpPr>
          <p:cNvPr id="13" name="!!Line">
            <a:extLst>
              <a:ext uri="{FF2B5EF4-FFF2-40B4-BE49-F238E27FC236}">
                <a16:creationId xmlns:a16="http://schemas.microsoft.com/office/drawing/2014/main" id="{B0161EF8-C8C6-4F2A-9D5C-49BD28A2BD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9758" y="585216"/>
            <a:ext cx="6858" cy="9144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05FF026E-E68B-2CAF-04A6-6D5B072C6799}"/>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b="-1"/>
          <a:stretch/>
        </p:blipFill>
        <p:spPr>
          <a:xfrm>
            <a:off x="626364" y="2002117"/>
            <a:ext cx="4661846" cy="4171569"/>
          </a:xfrm>
          <a:prstGeom prst="rect">
            <a:avLst/>
          </a:prstGeom>
        </p:spPr>
      </p:pic>
      <p:sp>
        <p:nvSpPr>
          <p:cNvPr id="3" name="Content Placeholder 2">
            <a:extLst>
              <a:ext uri="{FF2B5EF4-FFF2-40B4-BE49-F238E27FC236}">
                <a16:creationId xmlns:a16="http://schemas.microsoft.com/office/drawing/2014/main" id="{86287FA7-AFE1-28E7-0CED-BF5E66C99BFF}"/>
              </a:ext>
            </a:extLst>
          </p:cNvPr>
          <p:cNvSpPr>
            <a:spLocks noGrp="1"/>
          </p:cNvSpPr>
          <p:nvPr>
            <p:ph sz="half" idx="1"/>
          </p:nvPr>
        </p:nvSpPr>
        <p:spPr>
          <a:xfrm>
            <a:off x="5649985" y="1999578"/>
            <a:ext cx="2867644" cy="4171568"/>
          </a:xfrm>
        </p:spPr>
        <p:txBody>
          <a:bodyPr vert="horz" lIns="91440" tIns="45720" rIns="91440" bIns="45720" rtlCol="0" anchor="ctr">
            <a:normAutofit/>
          </a:bodyPr>
          <a:lstStyle/>
          <a:p>
            <a:r>
              <a:rPr lang="en-US" sz="2000"/>
              <a:t>Adaptations to include:</a:t>
            </a:r>
          </a:p>
          <a:p>
            <a:r>
              <a:rPr lang="en-US" sz="2000"/>
              <a:t>Descriptive commentary</a:t>
            </a:r>
          </a:p>
          <a:p>
            <a:r>
              <a:rPr lang="en-US" sz="2000"/>
              <a:t>Use of personal names</a:t>
            </a:r>
          </a:p>
          <a:p>
            <a:r>
              <a:rPr lang="en-US" sz="2000"/>
              <a:t>Voice recognition</a:t>
            </a:r>
          </a:p>
          <a:p>
            <a:r>
              <a:rPr lang="en-US" sz="2000"/>
              <a:t>Hands on</a:t>
            </a:r>
          </a:p>
          <a:p>
            <a:r>
              <a:rPr lang="en-US" sz="2000"/>
              <a:t>Big gestures</a:t>
            </a:r>
          </a:p>
          <a:p>
            <a:r>
              <a:rPr lang="en-US" sz="2000"/>
              <a:t>Room layout and anchor point</a:t>
            </a:r>
          </a:p>
          <a:p>
            <a:endParaRPr lang="en-US" sz="2000"/>
          </a:p>
          <a:p>
            <a:endParaRPr lang="en-US" sz="2000"/>
          </a:p>
        </p:txBody>
      </p:sp>
      <p:sp>
        <p:nvSpPr>
          <p:cNvPr id="7" name="TextBox 11">
            <a:extLst>
              <a:ext uri="{FF2B5EF4-FFF2-40B4-BE49-F238E27FC236}">
                <a16:creationId xmlns:a16="http://schemas.microsoft.com/office/drawing/2014/main" id="{4020D5F7-D0C0-20B1-9CBE-8E6E4D092847}"/>
              </a:ext>
            </a:extLst>
          </p:cNvPr>
          <p:cNvSpPr txBox="1">
            <a:spLocks noChangeArrowheads="1"/>
          </p:cNvSpPr>
          <p:nvPr/>
        </p:nvSpPr>
        <p:spPr bwMode="auto">
          <a:xfrm>
            <a:off x="165895" y="6416087"/>
            <a:ext cx="5040312"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alibri" panose="020F0502020204030204" pitchFamily="34" charset="0"/>
                <a:ea typeface="ＭＳ Ｐゴシック" panose="020B0600070205080204" pitchFamily="34" charset="-128"/>
              </a:defRPr>
            </a:lvl1pPr>
            <a:lvl2pPr marL="742950" indent="-285750" eaLnBrk="0" hangingPunct="0">
              <a:defRPr sz="2400">
                <a:solidFill>
                  <a:schemeClr val="tx1"/>
                </a:solidFill>
                <a:latin typeface="Calibri" panose="020F0502020204030204" pitchFamily="34" charset="0"/>
                <a:ea typeface="ＭＳ Ｐゴシック" panose="020B0600070205080204" pitchFamily="34" charset="-128"/>
              </a:defRPr>
            </a:lvl2pPr>
            <a:lvl3pPr marL="1143000" indent="-228600" eaLnBrk="0" hangingPunct="0">
              <a:defRPr sz="2400">
                <a:solidFill>
                  <a:schemeClr val="tx1"/>
                </a:solidFill>
                <a:latin typeface="Calibri" panose="020F0502020204030204" pitchFamily="34" charset="0"/>
                <a:ea typeface="ＭＳ Ｐゴシック" panose="020B0600070205080204" pitchFamily="34" charset="-128"/>
              </a:defRPr>
            </a:lvl3pPr>
            <a:lvl4pPr marL="1600200" indent="-228600" eaLnBrk="0" hangingPunct="0">
              <a:defRPr sz="2400">
                <a:solidFill>
                  <a:schemeClr val="tx1"/>
                </a:solidFill>
                <a:latin typeface="Calibri" panose="020F0502020204030204" pitchFamily="34" charset="0"/>
                <a:ea typeface="ＭＳ Ｐゴシック" panose="020B0600070205080204" pitchFamily="34" charset="-128"/>
              </a:defRPr>
            </a:lvl4pPr>
            <a:lvl5pPr marL="2057400" indent="-228600" eaLnBrk="0" hangingPunct="0">
              <a:defRPr sz="24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9pPr>
          </a:lstStyle>
          <a:p>
            <a:pPr eaLnBrk="1" hangingPunct="1"/>
            <a:r>
              <a:rPr lang="en-US" altLang="en-US" sz="1600" i="1" dirty="0"/>
              <a:t>De Jong, Skelton et al. </a:t>
            </a:r>
            <a:r>
              <a:rPr lang="en-US" altLang="en-US" sz="1600" i="1" dirty="0" err="1"/>
              <a:t>Disabil</a:t>
            </a:r>
            <a:r>
              <a:rPr lang="en-US" altLang="en-US" sz="1600" i="1" dirty="0"/>
              <a:t> Rehab 2019</a:t>
            </a:r>
          </a:p>
        </p:txBody>
      </p:sp>
    </p:spTree>
    <p:extLst>
      <p:ext uri="{BB962C8B-B14F-4D97-AF65-F5344CB8AC3E}">
        <p14:creationId xmlns:p14="http://schemas.microsoft.com/office/powerpoint/2010/main" val="3631716836"/>
      </p:ext>
    </p:extLst>
  </p:cSld>
  <p:clrMapOvr>
    <a:overrideClrMapping bg1="dk1" tx1="lt1" bg2="dk2" tx2="lt2" accent1="accent1" accent2="accent2" accent3="accent3" accent4="accent4" accent5="accent5" accent6="accent6" hlink="hlink" folHlink="folHlink"/>
  </p:clrMapOvr>
</p:sld>
</file>

<file path=ppt/slides/slide67.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888AF7-75DB-F017-6487-D1B40BA749E4}"/>
              </a:ext>
            </a:extLst>
          </p:cNvPr>
          <p:cNvSpPr>
            <a:spLocks noGrp="1"/>
          </p:cNvSpPr>
          <p:nvPr>
            <p:ph type="title"/>
          </p:nvPr>
        </p:nvSpPr>
        <p:spPr>
          <a:xfrm>
            <a:off x="4675747" y="803325"/>
            <a:ext cx="3985902" cy="1325563"/>
          </a:xfrm>
        </p:spPr>
        <p:txBody>
          <a:bodyPr>
            <a:normAutofit/>
          </a:bodyPr>
          <a:lstStyle/>
          <a:p>
            <a:r>
              <a:rPr lang="en-US" dirty="0"/>
              <a:t>First steps</a:t>
            </a:r>
          </a:p>
        </p:txBody>
      </p:sp>
      <p:sp>
        <p:nvSpPr>
          <p:cNvPr id="15367" name="Freeform: Shape 15366">
            <a:extLst>
              <a:ext uri="{FF2B5EF4-FFF2-40B4-BE49-F238E27FC236}">
                <a16:creationId xmlns:a16="http://schemas.microsoft.com/office/drawing/2014/main" id="{CF62D2A7-8207-488C-9F46-316BA81A16C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08"/>
            <a:ext cx="4206915" cy="5840278"/>
          </a:xfrm>
          <a:custGeom>
            <a:avLst/>
            <a:gdLst>
              <a:gd name="connsiteX0" fmla="*/ 0 w 5609220"/>
              <a:gd name="connsiteY0" fmla="*/ 0 h 5840278"/>
              <a:gd name="connsiteX1" fmla="*/ 4637091 w 5609220"/>
              <a:gd name="connsiteY1" fmla="*/ 0 h 5840278"/>
              <a:gd name="connsiteX2" fmla="*/ 4822569 w 5609220"/>
              <a:gd name="connsiteY2" fmla="*/ 204077 h 5840278"/>
              <a:gd name="connsiteX3" fmla="*/ 5609220 w 5609220"/>
              <a:gd name="connsiteY3" fmla="*/ 2395363 h 5840278"/>
              <a:gd name="connsiteX4" fmla="*/ 2164305 w 5609220"/>
              <a:gd name="connsiteY4" fmla="*/ 5840278 h 5840278"/>
              <a:gd name="connsiteX5" fmla="*/ 238220 w 5609220"/>
              <a:gd name="connsiteY5" fmla="*/ 5251941 h 5840278"/>
              <a:gd name="connsiteX6" fmla="*/ 0 w 5609220"/>
              <a:gd name="connsiteY6" fmla="*/ 5073803 h 5840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09220" h="5840278">
                <a:moveTo>
                  <a:pt x="0" y="0"/>
                </a:moveTo>
                <a:lnTo>
                  <a:pt x="4637091" y="0"/>
                </a:lnTo>
                <a:lnTo>
                  <a:pt x="4822569" y="204077"/>
                </a:lnTo>
                <a:cubicBezTo>
                  <a:pt x="5314007" y="799562"/>
                  <a:pt x="5609220" y="1562987"/>
                  <a:pt x="5609220" y="2395363"/>
                </a:cubicBezTo>
                <a:cubicBezTo>
                  <a:pt x="5609220" y="4297937"/>
                  <a:pt x="4066879" y="5840278"/>
                  <a:pt x="2164305" y="5840278"/>
                </a:cubicBezTo>
                <a:cubicBezTo>
                  <a:pt x="1450840" y="5840278"/>
                  <a:pt x="788032" y="5623387"/>
                  <a:pt x="238220" y="5251941"/>
                </a:cubicBezTo>
                <a:lnTo>
                  <a:pt x="0" y="5073803"/>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5362" name="Picture 2" descr="How To Clean Spectacles | News | Roger Pope Opticians">
            <a:extLst>
              <a:ext uri="{FF2B5EF4-FFF2-40B4-BE49-F238E27FC236}">
                <a16:creationId xmlns:a16="http://schemas.microsoft.com/office/drawing/2014/main" id="{E5B5F1F2-3666-E2DF-1DCA-D68B79B225B1}"/>
              </a:ext>
            </a:extLst>
          </p:cNvPr>
          <p:cNvPicPr>
            <a:picLocks noChangeAspect="1" noChangeArrowheads="1"/>
          </p:cNvPicPr>
          <p:nvPr/>
        </p:nvPicPr>
        <p:blipFill rotWithShape="1">
          <a:blip r:embed="rId2" cstate="screen">
            <a:extLst>
              <a:ext uri="{28A0092B-C50C-407E-A947-70E740481C1C}">
                <a14:useLocalDpi xmlns:a14="http://schemas.microsoft.com/office/drawing/2010/main"/>
              </a:ext>
            </a:extLst>
          </a:blip>
          <a:srcRect b="-1"/>
          <a:stretch/>
        </p:blipFill>
        <p:spPr bwMode="auto">
          <a:xfrm>
            <a:off x="1" y="-2"/>
            <a:ext cx="4081394" cy="5654940"/>
          </a:xfrm>
          <a:custGeom>
            <a:avLst/>
            <a:gdLst/>
            <a:ahLst/>
            <a:cxnLst/>
            <a:rect l="l" t="t" r="r" b="b"/>
            <a:pathLst>
              <a:path w="5441859" h="5654940">
                <a:moveTo>
                  <a:pt x="0" y="0"/>
                </a:moveTo>
                <a:lnTo>
                  <a:pt x="4400491" y="0"/>
                </a:lnTo>
                <a:lnTo>
                  <a:pt x="4484766" y="76595"/>
                </a:lnTo>
                <a:cubicBezTo>
                  <a:pt x="5076107" y="667936"/>
                  <a:pt x="5441859" y="1484866"/>
                  <a:pt x="5441859" y="2387221"/>
                </a:cubicBezTo>
                <a:cubicBezTo>
                  <a:pt x="5441859" y="4191932"/>
                  <a:pt x="3978851" y="5654940"/>
                  <a:pt x="2174140" y="5654940"/>
                </a:cubicBezTo>
                <a:cubicBezTo>
                  <a:pt x="1412778" y="5654940"/>
                  <a:pt x="712231" y="5394557"/>
                  <a:pt x="156693" y="4957981"/>
                </a:cubicBezTo>
                <a:lnTo>
                  <a:pt x="0" y="4820612"/>
                </a:lnTo>
                <a:close/>
              </a:path>
            </a:pathLst>
          </a:custGeom>
          <a:noFill/>
          <a:extLst>
            <a:ext uri="{909E8E84-426E-40DD-AFC4-6F175D3DCCD1}">
              <a14:hiddenFill xmlns:a14="http://schemas.microsoft.com/office/drawing/2010/main">
                <a:solidFill>
                  <a:srgbClr val="FFFFFF"/>
                </a:solidFill>
              </a14:hiddenFill>
            </a:ext>
          </a:extLst>
        </p:spPr>
      </p:pic>
      <p:sp>
        <p:nvSpPr>
          <p:cNvPr id="3" name="Content Placeholder 2">
            <a:extLst>
              <a:ext uri="{FF2B5EF4-FFF2-40B4-BE49-F238E27FC236}">
                <a16:creationId xmlns:a16="http://schemas.microsoft.com/office/drawing/2014/main" id="{17621E92-0B79-2950-4B58-429F0F2DB976}"/>
              </a:ext>
            </a:extLst>
          </p:cNvPr>
          <p:cNvSpPr>
            <a:spLocks noGrp="1"/>
          </p:cNvSpPr>
          <p:nvPr>
            <p:ph idx="1"/>
          </p:nvPr>
        </p:nvSpPr>
        <p:spPr>
          <a:xfrm>
            <a:off x="4675746" y="2279018"/>
            <a:ext cx="3985908" cy="3375920"/>
          </a:xfrm>
        </p:spPr>
        <p:txBody>
          <a:bodyPr anchor="t">
            <a:normAutofit lnSpcReduction="10000"/>
          </a:bodyPr>
          <a:lstStyle/>
          <a:p>
            <a:r>
              <a:rPr lang="en-US" sz="2400" dirty="0"/>
              <a:t>Are they keeping glasses clean?</a:t>
            </a:r>
          </a:p>
          <a:p>
            <a:r>
              <a:rPr lang="en-US" sz="2400" dirty="0"/>
              <a:t>Are they wearing the right prescription?</a:t>
            </a:r>
          </a:p>
          <a:p>
            <a:r>
              <a:rPr lang="en-US" sz="2400" dirty="0"/>
              <a:t>Ensure they come for their regular check ups</a:t>
            </a:r>
          </a:p>
          <a:p>
            <a:r>
              <a:rPr lang="en-US" sz="2400" dirty="0"/>
              <a:t>Improve your communication with local falls services</a:t>
            </a:r>
          </a:p>
          <a:p>
            <a:endParaRPr lang="en-US" sz="2400" dirty="0"/>
          </a:p>
          <a:p>
            <a:endParaRPr lang="en-US" sz="2400" dirty="0"/>
          </a:p>
        </p:txBody>
      </p:sp>
    </p:spTree>
    <p:extLst>
      <p:ext uri="{BB962C8B-B14F-4D97-AF65-F5344CB8AC3E}">
        <p14:creationId xmlns:p14="http://schemas.microsoft.com/office/powerpoint/2010/main" val="2049949421"/>
      </p:ext>
    </p:extLst>
  </p:cSld>
  <p:clrMapOvr>
    <a:overrideClrMapping bg1="dk1" tx1="lt1" bg2="dk2" tx2="lt2" accent1="accent1" accent2="accent2" accent3="accent3" accent4="accent4" accent5="accent5" accent6="accent6" hlink="hlink" folHlink="folHlink"/>
  </p:clrMapOvr>
</p:sld>
</file>

<file path=ppt/slides/slide6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391" name="Rectangle 16390">
            <a:extLst>
              <a:ext uri="{FF2B5EF4-FFF2-40B4-BE49-F238E27FC236}">
                <a16:creationId xmlns:a16="http://schemas.microsoft.com/office/drawing/2014/main" id="{D7A453D2-15D8-4403-815F-291FA16340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86" y="0"/>
            <a:ext cx="9141714"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393" name="Rectangle 16392">
            <a:extLst>
              <a:ext uri="{FF2B5EF4-FFF2-40B4-BE49-F238E27FC236}">
                <a16:creationId xmlns:a16="http://schemas.microsoft.com/office/drawing/2014/main" id="{8161EA6B-09CA-445B-AB0D-8DF76FA92D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solidFill>
            <a:schemeClr val="tx1">
              <a:alpha val="5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6395" name="Group 16394">
            <a:extLst>
              <a:ext uri="{FF2B5EF4-FFF2-40B4-BE49-F238E27FC236}">
                <a16:creationId xmlns:a16="http://schemas.microsoft.com/office/drawing/2014/main" id="{74E65F23-789E-4CB9-B34F-46A85E25D66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2075420"/>
            <a:ext cx="9036544" cy="4093306"/>
            <a:chOff x="1" y="2075420"/>
            <a:chExt cx="12048729" cy="4093306"/>
          </a:xfrm>
        </p:grpSpPr>
        <p:sp>
          <p:nvSpPr>
            <p:cNvPr id="16396" name="Oval 16395">
              <a:extLst>
                <a:ext uri="{FF2B5EF4-FFF2-40B4-BE49-F238E27FC236}">
                  <a16:creationId xmlns:a16="http://schemas.microsoft.com/office/drawing/2014/main" id="{1CA207F7-3B67-4EA2-8EC5-1260B55A07F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4500000">
              <a:off x="7942191" y="2507571"/>
              <a:ext cx="3563871" cy="3563871"/>
            </a:xfrm>
            <a:prstGeom prst="ellipse">
              <a:avLst/>
            </a:prstGeom>
            <a:noFill/>
            <a:ln w="31750">
              <a:gradFill>
                <a:gsLst>
                  <a:gs pos="0">
                    <a:schemeClr val="tx2">
                      <a:lumMod val="60000"/>
                      <a:lumOff val="40000"/>
                      <a:alpha val="10000"/>
                    </a:schemeClr>
                  </a:gs>
                  <a:gs pos="100000">
                    <a:schemeClr val="tx2">
                      <a:lumMod val="50000"/>
                      <a:alpha val="20000"/>
                    </a:schemeClr>
                  </a:gs>
                </a:gsLst>
                <a:lin ang="5400000" scaled="1"/>
              </a:gra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397" name="Oval 16396">
              <a:extLst>
                <a:ext uri="{FF2B5EF4-FFF2-40B4-BE49-F238E27FC236}">
                  <a16:creationId xmlns:a16="http://schemas.microsoft.com/office/drawing/2014/main" id="{AD4CC450-51C3-4A41-B2B1-68A15D57C5E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10435065" y="4048931"/>
              <a:ext cx="1381607" cy="1381607"/>
            </a:xfrm>
            <a:prstGeom prst="ellipse">
              <a:avLst/>
            </a:prstGeom>
            <a:noFill/>
            <a:ln w="31750">
              <a:gradFill>
                <a:gsLst>
                  <a:gs pos="0">
                    <a:schemeClr val="tx2">
                      <a:lumMod val="60000"/>
                      <a:lumOff val="40000"/>
                      <a:alpha val="20000"/>
                    </a:schemeClr>
                  </a:gs>
                  <a:gs pos="100000">
                    <a:schemeClr val="tx2">
                      <a:lumMod val="50000"/>
                      <a:alpha val="20000"/>
                    </a:schemeClr>
                  </a:gs>
                </a:gsLst>
                <a:lin ang="5400000" scaled="1"/>
              </a:gra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398" name="Oval 16397">
              <a:extLst>
                <a:ext uri="{FF2B5EF4-FFF2-40B4-BE49-F238E27FC236}">
                  <a16:creationId xmlns:a16="http://schemas.microsoft.com/office/drawing/2014/main" id="{ED62506D-F8E8-4C55-B160-D4FE8985049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1" y="2075420"/>
              <a:ext cx="3144364" cy="3144364"/>
            </a:xfrm>
            <a:prstGeom prst="ellipse">
              <a:avLst/>
            </a:prstGeom>
            <a:gradFill>
              <a:gsLst>
                <a:gs pos="0">
                  <a:schemeClr val="tx2">
                    <a:lumMod val="75000"/>
                    <a:alpha val="20000"/>
                  </a:schemeClr>
                </a:gs>
                <a:gs pos="100000">
                  <a:schemeClr val="tx2">
                    <a:lumMod val="50000"/>
                    <a:alpha val="1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399" name="Oval 16398">
              <a:extLst>
                <a:ext uri="{FF2B5EF4-FFF2-40B4-BE49-F238E27FC236}">
                  <a16:creationId xmlns:a16="http://schemas.microsoft.com/office/drawing/2014/main" id="{E6004793-0083-43B9-81A2-20F71D2C7D9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2600000">
              <a:off x="10150845" y="4270841"/>
              <a:ext cx="1897885" cy="1897885"/>
            </a:xfrm>
            <a:prstGeom prst="ellipse">
              <a:avLst/>
            </a:prstGeom>
            <a:gradFill>
              <a:gsLst>
                <a:gs pos="0">
                  <a:schemeClr val="tx2">
                    <a:lumMod val="75000"/>
                    <a:alpha val="10000"/>
                  </a:schemeClr>
                </a:gs>
                <a:gs pos="100000">
                  <a:schemeClr val="tx2">
                    <a:lumMod val="75000"/>
                    <a:alpha val="2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400" name="Oval 16399">
              <a:extLst>
                <a:ext uri="{FF2B5EF4-FFF2-40B4-BE49-F238E27FC236}">
                  <a16:creationId xmlns:a16="http://schemas.microsoft.com/office/drawing/2014/main" id="{53D192AA-AFCB-470F-B66A-18815C3525C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4500000">
              <a:off x="2046780" y="3040492"/>
              <a:ext cx="2579322" cy="2579322"/>
            </a:xfrm>
            <a:prstGeom prst="ellipse">
              <a:avLst/>
            </a:prstGeom>
            <a:noFill/>
            <a:ln w="31750">
              <a:gradFill>
                <a:gsLst>
                  <a:gs pos="0">
                    <a:schemeClr val="tx2">
                      <a:lumMod val="60000"/>
                      <a:lumOff val="40000"/>
                      <a:alpha val="20000"/>
                    </a:schemeClr>
                  </a:gs>
                  <a:gs pos="100000">
                    <a:schemeClr val="tx2">
                      <a:lumMod val="50000"/>
                      <a:alpha val="20000"/>
                    </a:schemeClr>
                  </a:gs>
                </a:gsLst>
                <a:lin ang="5400000" scaled="1"/>
              </a:gra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401" name="Oval 16400">
              <a:extLst>
                <a:ext uri="{FF2B5EF4-FFF2-40B4-BE49-F238E27FC236}">
                  <a16:creationId xmlns:a16="http://schemas.microsoft.com/office/drawing/2014/main" id="{9079B0CF-0B4C-42A9-9769-3AC0A34FACE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4500000">
              <a:off x="2224640" y="3193975"/>
              <a:ext cx="2243193" cy="2243193"/>
            </a:xfrm>
            <a:prstGeom prst="ellipse">
              <a:avLst/>
            </a:prstGeom>
            <a:noFill/>
            <a:ln w="31750">
              <a:gradFill>
                <a:gsLst>
                  <a:gs pos="0">
                    <a:schemeClr val="tx2">
                      <a:lumMod val="60000"/>
                      <a:lumOff val="40000"/>
                      <a:alpha val="10000"/>
                    </a:schemeClr>
                  </a:gs>
                  <a:gs pos="100000">
                    <a:schemeClr val="tx2">
                      <a:lumMod val="50000"/>
                      <a:alpha val="10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a:extLst>
              <a:ext uri="{FF2B5EF4-FFF2-40B4-BE49-F238E27FC236}">
                <a16:creationId xmlns:a16="http://schemas.microsoft.com/office/drawing/2014/main" id="{271F3ACD-1C57-3668-3211-4835486D85BD}"/>
              </a:ext>
            </a:extLst>
          </p:cNvPr>
          <p:cNvSpPr>
            <a:spLocks noGrp="1"/>
          </p:cNvSpPr>
          <p:nvPr>
            <p:ph type="title"/>
          </p:nvPr>
        </p:nvSpPr>
        <p:spPr>
          <a:xfrm>
            <a:off x="473202" y="630936"/>
            <a:ext cx="3945744" cy="2096756"/>
          </a:xfrm>
          <a:noFill/>
        </p:spPr>
        <p:txBody>
          <a:bodyPr anchor="t">
            <a:normAutofit/>
          </a:bodyPr>
          <a:lstStyle/>
          <a:p>
            <a:r>
              <a:rPr lang="en-US" sz="4200" dirty="0">
                <a:solidFill>
                  <a:schemeClr val="bg1"/>
                </a:solidFill>
              </a:rPr>
              <a:t>They may need?</a:t>
            </a:r>
          </a:p>
        </p:txBody>
      </p:sp>
      <p:sp>
        <p:nvSpPr>
          <p:cNvPr id="3" name="Content Placeholder 2">
            <a:extLst>
              <a:ext uri="{FF2B5EF4-FFF2-40B4-BE49-F238E27FC236}">
                <a16:creationId xmlns:a16="http://schemas.microsoft.com/office/drawing/2014/main" id="{C2D62D93-7E5F-3FD6-C08A-2EB4894C126E}"/>
              </a:ext>
            </a:extLst>
          </p:cNvPr>
          <p:cNvSpPr>
            <a:spLocks noGrp="1"/>
          </p:cNvSpPr>
          <p:nvPr>
            <p:ph idx="1"/>
          </p:nvPr>
        </p:nvSpPr>
        <p:spPr>
          <a:xfrm>
            <a:off x="4571997" y="630936"/>
            <a:ext cx="3798143" cy="2096769"/>
          </a:xfrm>
          <a:noFill/>
        </p:spPr>
        <p:txBody>
          <a:bodyPr anchor="t">
            <a:normAutofit fontScale="92500"/>
          </a:bodyPr>
          <a:lstStyle/>
          <a:p>
            <a:r>
              <a:rPr lang="en-US" sz="2400" dirty="0">
                <a:solidFill>
                  <a:schemeClr val="bg1"/>
                </a:solidFill>
              </a:rPr>
              <a:t>Referral or recommendation to a Falls Clinic</a:t>
            </a:r>
          </a:p>
          <a:p>
            <a:r>
              <a:rPr lang="en-US" sz="2400" dirty="0">
                <a:solidFill>
                  <a:schemeClr val="bg1"/>
                </a:solidFill>
              </a:rPr>
              <a:t>A home hazard assessment and discussion about coping behaviours with an Occupational Therapist</a:t>
            </a:r>
          </a:p>
        </p:txBody>
      </p:sp>
      <p:sp>
        <p:nvSpPr>
          <p:cNvPr id="16403" name="Rectangle 16402">
            <a:extLst>
              <a:ext uri="{FF2B5EF4-FFF2-40B4-BE49-F238E27FC236}">
                <a16:creationId xmlns:a16="http://schemas.microsoft.com/office/drawing/2014/main" id="{B8114C98-A349-4111-A123-E8EAB86ABE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7479052" y="1131512"/>
            <a:ext cx="2796461" cy="533439"/>
          </a:xfrm>
          <a:prstGeom prst="rect">
            <a:avLst/>
          </a:prstGeom>
          <a:gradFill flip="none" rotWithShape="1">
            <a:gsLst>
              <a:gs pos="0">
                <a:schemeClr val="tx2">
                  <a:lumMod val="40000"/>
                  <a:lumOff val="60000"/>
                  <a:alpha val="0"/>
                </a:schemeClr>
              </a:gs>
              <a:gs pos="100000">
                <a:schemeClr val="tx2">
                  <a:lumMod val="75000"/>
                  <a:alpha val="10000"/>
                </a:schemeClr>
              </a:gs>
            </a:gsLst>
            <a:lin ang="8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6405" name="Group 16404">
            <a:extLst>
              <a:ext uri="{FF2B5EF4-FFF2-40B4-BE49-F238E27FC236}">
                <a16:creationId xmlns:a16="http://schemas.microsoft.com/office/drawing/2014/main" id="{670FB431-AE18-414D-92F4-1D12D1991152}"/>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444654" y="317578"/>
            <a:ext cx="411480" cy="549007"/>
            <a:chOff x="7029447" y="3514725"/>
            <a:chExt cx="1285875" cy="549007"/>
          </a:xfrm>
        </p:grpSpPr>
        <p:cxnSp>
          <p:nvCxnSpPr>
            <p:cNvPr id="16406" name="Straight Connector 16405">
              <a:extLst>
                <a:ext uri="{FF2B5EF4-FFF2-40B4-BE49-F238E27FC236}">
                  <a16:creationId xmlns:a16="http://schemas.microsoft.com/office/drawing/2014/main" id="{24467063-D74E-4D42-8790-B9F6D69584BE}"/>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3514725"/>
              <a:ext cx="1285875" cy="0"/>
            </a:xfrm>
            <a:prstGeom prst="line">
              <a:avLst/>
            </a:prstGeom>
            <a:ln w="31750" cap="rnd" cmpd="sng">
              <a:gradFill>
                <a:gsLst>
                  <a:gs pos="0">
                    <a:schemeClr val="tx2">
                      <a:lumMod val="60000"/>
                      <a:lumOff val="40000"/>
                      <a:alpha val="40000"/>
                    </a:schemeClr>
                  </a:gs>
                  <a:gs pos="100000">
                    <a:schemeClr val="tx2">
                      <a:lumMod val="75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cxnSp>
          <p:nvCxnSpPr>
            <p:cNvPr id="16407" name="Straight Connector 16406">
              <a:extLst>
                <a:ext uri="{FF2B5EF4-FFF2-40B4-BE49-F238E27FC236}">
                  <a16:creationId xmlns:a16="http://schemas.microsoft.com/office/drawing/2014/main" id="{A1D19BAC-1681-47BC-AAF5-92FAFFF6F4CE}"/>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3697727"/>
              <a:ext cx="1285875" cy="0"/>
            </a:xfrm>
            <a:prstGeom prst="line">
              <a:avLst/>
            </a:prstGeom>
            <a:ln w="31750" cap="rnd" cmpd="sng">
              <a:gradFill>
                <a:gsLst>
                  <a:gs pos="0">
                    <a:schemeClr val="tx2">
                      <a:lumMod val="60000"/>
                      <a:lumOff val="40000"/>
                      <a:alpha val="40000"/>
                    </a:schemeClr>
                  </a:gs>
                  <a:gs pos="100000">
                    <a:schemeClr val="tx2">
                      <a:lumMod val="75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cxnSp>
          <p:nvCxnSpPr>
            <p:cNvPr id="16408" name="Straight Connector 16407">
              <a:extLst>
                <a:ext uri="{FF2B5EF4-FFF2-40B4-BE49-F238E27FC236}">
                  <a16:creationId xmlns:a16="http://schemas.microsoft.com/office/drawing/2014/main" id="{94347C2B-E846-452C-97AA-7E254FC1CE8F}"/>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3880729"/>
              <a:ext cx="1285875" cy="0"/>
            </a:xfrm>
            <a:prstGeom prst="line">
              <a:avLst/>
            </a:prstGeom>
            <a:ln w="31750" cap="rnd" cmpd="sng">
              <a:gradFill>
                <a:gsLst>
                  <a:gs pos="0">
                    <a:schemeClr val="tx2">
                      <a:lumMod val="60000"/>
                      <a:lumOff val="40000"/>
                      <a:alpha val="40000"/>
                    </a:schemeClr>
                  </a:gs>
                  <a:gs pos="100000">
                    <a:schemeClr val="tx2">
                      <a:lumMod val="75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cxnSp>
          <p:nvCxnSpPr>
            <p:cNvPr id="16409" name="Straight Connector 16408">
              <a:extLst>
                <a:ext uri="{FF2B5EF4-FFF2-40B4-BE49-F238E27FC236}">
                  <a16:creationId xmlns:a16="http://schemas.microsoft.com/office/drawing/2014/main" id="{10EA2B35-7959-4C2A-84AA-FF5D94FEDE90}"/>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4063732"/>
              <a:ext cx="1285875" cy="0"/>
            </a:xfrm>
            <a:prstGeom prst="line">
              <a:avLst/>
            </a:prstGeom>
            <a:ln w="31750" cap="rnd" cmpd="sng">
              <a:gradFill>
                <a:gsLst>
                  <a:gs pos="0">
                    <a:schemeClr val="tx2">
                      <a:lumMod val="60000"/>
                      <a:lumOff val="40000"/>
                      <a:alpha val="40000"/>
                    </a:schemeClr>
                  </a:gs>
                  <a:gs pos="100000">
                    <a:schemeClr val="tx2">
                      <a:lumMod val="75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grpSp>
      <p:sp>
        <p:nvSpPr>
          <p:cNvPr id="16411" name="Rectangle 16410">
            <a:extLst>
              <a:ext uri="{FF2B5EF4-FFF2-40B4-BE49-F238E27FC236}">
                <a16:creationId xmlns:a16="http://schemas.microsoft.com/office/drawing/2014/main" id="{E2D3D3F2-ABBB-4453-B1C5-1BEBF7E4DD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6140785"/>
            <a:ext cx="4571997" cy="711252"/>
          </a:xfrm>
          <a:prstGeom prst="rect">
            <a:avLst/>
          </a:prstGeom>
          <a:gradFill flip="none" rotWithShape="1">
            <a:gsLst>
              <a:gs pos="10000">
                <a:schemeClr val="tx2">
                  <a:lumMod val="50000"/>
                  <a:alpha val="10000"/>
                </a:schemeClr>
              </a:gs>
              <a:gs pos="100000">
                <a:schemeClr val="tx2">
                  <a:lumMod val="60000"/>
                  <a:lumOff val="40000"/>
                  <a:alpha val="0"/>
                </a:schemeClr>
              </a:gs>
            </a:gsLst>
            <a:lin ang="8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6413" name="Group 16412">
            <a:extLst>
              <a:ext uri="{FF2B5EF4-FFF2-40B4-BE49-F238E27FC236}">
                <a16:creationId xmlns:a16="http://schemas.microsoft.com/office/drawing/2014/main" id="{8214E4A5-A0D2-42C4-8D14-D2A7E495F04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5400000">
            <a:off x="-645785" y="5940560"/>
            <a:ext cx="1285875" cy="549007"/>
            <a:chOff x="7029447" y="3514725"/>
            <a:chExt cx="1285875" cy="549007"/>
          </a:xfrm>
        </p:grpSpPr>
        <p:cxnSp>
          <p:nvCxnSpPr>
            <p:cNvPr id="16414" name="Straight Connector 16413">
              <a:extLst>
                <a:ext uri="{FF2B5EF4-FFF2-40B4-BE49-F238E27FC236}">
                  <a16:creationId xmlns:a16="http://schemas.microsoft.com/office/drawing/2014/main" id="{7494D7A0-6B21-41E8-A7D3-0033BBB79156}"/>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3514725"/>
              <a:ext cx="1285875" cy="0"/>
            </a:xfrm>
            <a:prstGeom prst="line">
              <a:avLst/>
            </a:prstGeom>
            <a:ln w="31750" cap="rnd" cmpd="sng">
              <a:gradFill>
                <a:gsLst>
                  <a:gs pos="0">
                    <a:schemeClr val="tx2">
                      <a:lumMod val="60000"/>
                      <a:lumOff val="40000"/>
                      <a:alpha val="40000"/>
                    </a:schemeClr>
                  </a:gs>
                  <a:gs pos="100000">
                    <a:schemeClr val="tx2">
                      <a:lumMod val="50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cxnSp>
          <p:nvCxnSpPr>
            <p:cNvPr id="16415" name="Straight Connector 16414">
              <a:extLst>
                <a:ext uri="{FF2B5EF4-FFF2-40B4-BE49-F238E27FC236}">
                  <a16:creationId xmlns:a16="http://schemas.microsoft.com/office/drawing/2014/main" id="{1E141D7D-32B0-448E-A666-EA8703AFCF2C}"/>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3697727"/>
              <a:ext cx="1285875" cy="0"/>
            </a:xfrm>
            <a:prstGeom prst="line">
              <a:avLst/>
            </a:prstGeom>
            <a:ln w="31750" cap="rnd" cmpd="sng">
              <a:gradFill>
                <a:gsLst>
                  <a:gs pos="0">
                    <a:schemeClr val="tx2">
                      <a:lumMod val="60000"/>
                      <a:lumOff val="40000"/>
                      <a:alpha val="40000"/>
                    </a:schemeClr>
                  </a:gs>
                  <a:gs pos="100000">
                    <a:schemeClr val="tx2">
                      <a:lumMod val="50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cxnSp>
          <p:nvCxnSpPr>
            <p:cNvPr id="16416" name="Straight Connector 16415">
              <a:extLst>
                <a:ext uri="{FF2B5EF4-FFF2-40B4-BE49-F238E27FC236}">
                  <a16:creationId xmlns:a16="http://schemas.microsoft.com/office/drawing/2014/main" id="{8D87E268-6345-420F-8B97-B37ED04100EC}"/>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3880729"/>
              <a:ext cx="1285875" cy="0"/>
            </a:xfrm>
            <a:prstGeom prst="line">
              <a:avLst/>
            </a:prstGeom>
            <a:ln w="31750" cap="rnd" cmpd="sng">
              <a:gradFill>
                <a:gsLst>
                  <a:gs pos="0">
                    <a:schemeClr val="tx2">
                      <a:lumMod val="60000"/>
                      <a:lumOff val="40000"/>
                      <a:alpha val="40000"/>
                    </a:schemeClr>
                  </a:gs>
                  <a:gs pos="100000">
                    <a:schemeClr val="tx2">
                      <a:lumMod val="50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cxnSp>
          <p:nvCxnSpPr>
            <p:cNvPr id="16417" name="Straight Connector 16416">
              <a:extLst>
                <a:ext uri="{FF2B5EF4-FFF2-40B4-BE49-F238E27FC236}">
                  <a16:creationId xmlns:a16="http://schemas.microsoft.com/office/drawing/2014/main" id="{35E1622E-7FA6-4760-A2BF-A8105EBF7BB9}"/>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4063732"/>
              <a:ext cx="1285875" cy="0"/>
            </a:xfrm>
            <a:prstGeom prst="line">
              <a:avLst/>
            </a:prstGeom>
            <a:ln w="31750" cap="rnd" cmpd="sng">
              <a:gradFill>
                <a:gsLst>
                  <a:gs pos="0">
                    <a:schemeClr val="tx2">
                      <a:lumMod val="60000"/>
                      <a:lumOff val="40000"/>
                      <a:alpha val="40000"/>
                    </a:schemeClr>
                  </a:gs>
                  <a:gs pos="100000">
                    <a:schemeClr val="tx2">
                      <a:lumMod val="50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grpSp>
      <p:pic>
        <p:nvPicPr>
          <p:cNvPr id="16386" name="Picture 2" descr="In-Home Occupational Performance Evaluation (I-HOPE) Kit | Program in Occupational  Therapy Participation, Environment &amp; Performance Lab">
            <a:extLst>
              <a:ext uri="{FF2B5EF4-FFF2-40B4-BE49-F238E27FC236}">
                <a16:creationId xmlns:a16="http://schemas.microsoft.com/office/drawing/2014/main" id="{782EA6A2-C49B-3155-E62B-AC519C0E20B0}"/>
              </a:ext>
            </a:extLst>
          </p:cNvPr>
          <p:cNvPicPr>
            <a:picLocks noChangeAspect="1" noChangeArrowheads="1"/>
          </p:cNvPicPr>
          <p:nvPr/>
        </p:nvPicPr>
        <p:blipFill>
          <a:blip r:embed="rId2">
            <a:extLst>
              <a:ext uri="{28A0092B-C50C-407E-A947-70E740481C1C}">
                <a14:useLocalDpi xmlns:a14="http://schemas.microsoft.com/office/drawing/2010/main"/>
              </a:ext>
            </a:extLst>
          </a:blip>
          <a:stretch>
            <a:fillRect/>
          </a:stretch>
        </p:blipFill>
        <p:spPr bwMode="auto">
          <a:xfrm>
            <a:off x="621371" y="2885910"/>
            <a:ext cx="7836595" cy="3265248"/>
          </a:xfrm>
          <a:prstGeom prst="rect">
            <a:avLst/>
          </a:prstGeom>
          <a:noFill/>
          <a:extLst>
            <a:ext uri="{909E8E84-426E-40DD-AFC4-6F175D3DCCD1}">
              <a14:hiddenFill xmlns:a14="http://schemas.microsoft.com/office/drawing/2010/main">
                <a:solidFill>
                  <a:srgbClr val="FFFFFF"/>
                </a:solidFill>
              </a14:hiddenFill>
            </a:ext>
          </a:extLst>
        </p:spPr>
      </p:pic>
      <p:grpSp>
        <p:nvGrpSpPr>
          <p:cNvPr id="16419" name="Group 16418">
            <a:extLst>
              <a:ext uri="{FF2B5EF4-FFF2-40B4-BE49-F238E27FC236}">
                <a16:creationId xmlns:a16="http://schemas.microsoft.com/office/drawing/2014/main" id="{4043ADFC-DC2E-40D2-954D-4A13B908DA8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6200000">
            <a:off x="318687" y="3083610"/>
            <a:ext cx="304800" cy="322326"/>
            <a:chOff x="215328" y="-46937"/>
            <a:chExt cx="304800" cy="2773841"/>
          </a:xfrm>
        </p:grpSpPr>
        <p:cxnSp>
          <p:nvCxnSpPr>
            <p:cNvPr id="16420" name="Straight Connector 16419">
              <a:extLst>
                <a:ext uri="{FF2B5EF4-FFF2-40B4-BE49-F238E27FC236}">
                  <a16:creationId xmlns:a16="http://schemas.microsoft.com/office/drawing/2014/main" id="{C975E7D3-10F5-4E53-902F-9E79C98C22DE}"/>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215328" y="-46937"/>
              <a:ext cx="0" cy="2773841"/>
            </a:xfrm>
            <a:prstGeom prst="line">
              <a:avLst/>
            </a:prstGeom>
            <a:ln w="25400" cmpd="sng">
              <a:solidFill>
                <a:schemeClr val="bg2">
                  <a:lumMod val="60000"/>
                  <a:lumOff val="40000"/>
                  <a:alpha val="5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6421" name="Straight Connector 16420">
              <a:extLst>
                <a:ext uri="{FF2B5EF4-FFF2-40B4-BE49-F238E27FC236}">
                  <a16:creationId xmlns:a16="http://schemas.microsoft.com/office/drawing/2014/main" id="{BDC51AAB-5A3B-4730-B8AC-46C96AC0B692}"/>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316928" y="-46937"/>
              <a:ext cx="0" cy="2773841"/>
            </a:xfrm>
            <a:prstGeom prst="line">
              <a:avLst/>
            </a:prstGeom>
            <a:ln w="25400" cmpd="sng">
              <a:solidFill>
                <a:schemeClr val="bg2">
                  <a:lumMod val="60000"/>
                  <a:lumOff val="40000"/>
                  <a:alpha val="5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6422" name="Straight Connector 16421">
              <a:extLst>
                <a:ext uri="{FF2B5EF4-FFF2-40B4-BE49-F238E27FC236}">
                  <a16:creationId xmlns:a16="http://schemas.microsoft.com/office/drawing/2014/main" id="{03A6F2D9-1476-4E35-988D-D4CCB15C8D6D}"/>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418528" y="-46937"/>
              <a:ext cx="0" cy="2773841"/>
            </a:xfrm>
            <a:prstGeom prst="line">
              <a:avLst/>
            </a:prstGeom>
            <a:ln w="25400" cmpd="sng">
              <a:solidFill>
                <a:schemeClr val="bg2">
                  <a:lumMod val="60000"/>
                  <a:lumOff val="40000"/>
                  <a:alpha val="5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6423" name="Straight Connector 16422">
              <a:extLst>
                <a:ext uri="{FF2B5EF4-FFF2-40B4-BE49-F238E27FC236}">
                  <a16:creationId xmlns:a16="http://schemas.microsoft.com/office/drawing/2014/main" id="{CE17F678-D5C6-49BF-933D-1E65F69B3256}"/>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520128" y="-46937"/>
              <a:ext cx="0" cy="2773841"/>
            </a:xfrm>
            <a:prstGeom prst="line">
              <a:avLst/>
            </a:prstGeom>
            <a:ln w="25400" cmpd="sng">
              <a:solidFill>
                <a:schemeClr val="bg2">
                  <a:lumMod val="60000"/>
                  <a:lumOff val="40000"/>
                  <a:alpha val="50000"/>
                </a:schemeClr>
              </a:solidFill>
              <a:prstDash val="sysDot"/>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372160474"/>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E320D0-96EF-CEFE-C19B-F9E92144E6B2}"/>
              </a:ext>
            </a:extLst>
          </p:cNvPr>
          <p:cNvSpPr>
            <a:spLocks noGrp="1"/>
          </p:cNvSpPr>
          <p:nvPr>
            <p:ph type="title"/>
          </p:nvPr>
        </p:nvSpPr>
        <p:spPr>
          <a:xfrm>
            <a:off x="4800600" y="484632"/>
            <a:ext cx="3974689" cy="1609344"/>
          </a:xfrm>
          <a:ln>
            <a:noFill/>
          </a:ln>
        </p:spPr>
        <p:txBody>
          <a:bodyPr>
            <a:normAutofit/>
          </a:bodyPr>
          <a:lstStyle/>
          <a:p>
            <a:r>
              <a:rPr lang="en-US" sz="3500" dirty="0"/>
              <a:t>They may need?</a:t>
            </a:r>
          </a:p>
        </p:txBody>
      </p:sp>
      <p:pic>
        <p:nvPicPr>
          <p:cNvPr id="5" name="Picture 2">
            <a:extLst>
              <a:ext uri="{FF2B5EF4-FFF2-40B4-BE49-F238E27FC236}">
                <a16:creationId xmlns:a16="http://schemas.microsoft.com/office/drawing/2014/main" id="{1EC2E033-9622-49BB-702C-9DE1D66DBD54}"/>
              </a:ext>
            </a:extLst>
          </p:cNvPr>
          <p:cNvPicPr>
            <a:picLocks noChangeAspect="1" noChangeArrowheads="1"/>
          </p:cNvPicPr>
          <p:nvPr/>
        </p:nvPicPr>
        <p:blipFill rotWithShape="1">
          <a:blip r:embed="rId2" cstate="screen">
            <a:extLst>
              <a:ext uri="{28A0092B-C50C-407E-A947-70E740481C1C}">
                <a14:useLocalDpi xmlns:a14="http://schemas.microsoft.com/office/drawing/2010/main"/>
              </a:ext>
            </a:extLst>
          </a:blip>
          <a:srcRect r="-5" b="-5"/>
          <a:stretch/>
        </p:blipFill>
        <p:spPr bwMode="auto">
          <a:xfrm>
            <a:off x="20" y="10"/>
            <a:ext cx="2188072" cy="3407764"/>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3">
            <a:extLst>
              <a:ext uri="{FF2B5EF4-FFF2-40B4-BE49-F238E27FC236}">
                <a16:creationId xmlns:a16="http://schemas.microsoft.com/office/drawing/2014/main" id="{74A22545-A06B-15AC-1535-941F7DA1F54B}"/>
              </a:ext>
            </a:extLst>
          </p:cNvPr>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b="-5"/>
          <a:stretch/>
        </p:blipFill>
        <p:spPr bwMode="auto">
          <a:xfrm>
            <a:off x="2256672" y="-2655"/>
            <a:ext cx="2188092" cy="3407774"/>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6" descr="IMG_0146">
            <a:extLst>
              <a:ext uri="{FF2B5EF4-FFF2-40B4-BE49-F238E27FC236}">
                <a16:creationId xmlns:a16="http://schemas.microsoft.com/office/drawing/2014/main" id="{23241DFE-CCAF-3D34-DBFB-0C7DB9C6D043}"/>
              </a:ext>
            </a:extLst>
          </p:cNvPr>
          <p:cNvPicPr>
            <a:picLocks noChangeAspect="1" noChangeArrowheads="1"/>
          </p:cNvPicPr>
          <p:nvPr/>
        </p:nvPicPr>
        <p:blipFill rotWithShape="1">
          <a:blip r:embed="rId4" cstate="screen">
            <a:extLst>
              <a:ext uri="{28A0092B-C50C-407E-A947-70E740481C1C}">
                <a14:useLocalDpi xmlns:a14="http://schemas.microsoft.com/office/drawing/2010/main"/>
              </a:ext>
            </a:extLst>
          </a:blip>
          <a:srcRect r="-3" b="-3"/>
          <a:stretch/>
        </p:blipFill>
        <p:spPr>
          <a:xfrm>
            <a:off x="20" y="3494314"/>
            <a:ext cx="4444744" cy="3363686"/>
          </a:xfrm>
          <a:prstGeom prst="rect">
            <a:avLst/>
          </a:prstGeom>
          <a:noFill/>
        </p:spPr>
      </p:pic>
      <p:sp>
        <p:nvSpPr>
          <p:cNvPr id="3" name="Content Placeholder 2">
            <a:extLst>
              <a:ext uri="{FF2B5EF4-FFF2-40B4-BE49-F238E27FC236}">
                <a16:creationId xmlns:a16="http://schemas.microsoft.com/office/drawing/2014/main" id="{29B2FB2F-4836-7B72-1548-2D6C1A2DF171}"/>
              </a:ext>
            </a:extLst>
          </p:cNvPr>
          <p:cNvSpPr>
            <a:spLocks noGrp="1"/>
          </p:cNvSpPr>
          <p:nvPr>
            <p:ph idx="1"/>
          </p:nvPr>
        </p:nvSpPr>
        <p:spPr>
          <a:xfrm>
            <a:off x="4800600" y="2093976"/>
            <a:ext cx="3839067" cy="4291149"/>
          </a:xfrm>
        </p:spPr>
        <p:txBody>
          <a:bodyPr>
            <a:noAutofit/>
          </a:bodyPr>
          <a:lstStyle/>
          <a:p>
            <a:r>
              <a:rPr lang="en-US" sz="2000" dirty="0"/>
              <a:t>Better lighting</a:t>
            </a:r>
          </a:p>
          <a:p>
            <a:r>
              <a:rPr lang="en-US" sz="2000" dirty="0"/>
              <a:t>Reveal edge of steps</a:t>
            </a:r>
          </a:p>
          <a:p>
            <a:r>
              <a:rPr lang="en-US" sz="2000" dirty="0"/>
              <a:t>Remove glare</a:t>
            </a:r>
          </a:p>
          <a:p>
            <a:r>
              <a:rPr lang="en-US" sz="2000" dirty="0"/>
              <a:t>Contrast made clear</a:t>
            </a:r>
          </a:p>
          <a:p>
            <a:r>
              <a:rPr lang="en-US" sz="2000" dirty="0"/>
              <a:t>Carpets removed/changed</a:t>
            </a:r>
          </a:p>
          <a:p>
            <a:endParaRPr lang="en-US" sz="2000" dirty="0"/>
          </a:p>
          <a:p>
            <a:endParaRPr lang="en-US" sz="2000" dirty="0"/>
          </a:p>
          <a:p>
            <a:r>
              <a:rPr lang="en-US" sz="2000" dirty="0"/>
              <a:t>Can they access care and repair?</a:t>
            </a:r>
          </a:p>
          <a:p>
            <a:r>
              <a:rPr lang="en-US" sz="2000" dirty="0"/>
              <a:t>An OT can refer for adaptations to  be made to a persons’ home at no / reduced cost</a:t>
            </a:r>
          </a:p>
        </p:txBody>
      </p:sp>
    </p:spTree>
    <p:extLst>
      <p:ext uri="{BB962C8B-B14F-4D97-AF65-F5344CB8AC3E}">
        <p14:creationId xmlns:p14="http://schemas.microsoft.com/office/powerpoint/2010/main" val="1144328848"/>
      </p:ext>
    </p:extLst>
  </p:cSld>
  <p:clrMapOvr>
    <a:overrideClrMapping bg1="dk1" tx1="lt1" bg2="dk2" tx2="lt2" accent1="accent1" accent2="accent2" accent3="accent3" accent4="accent4" accent5="accent5" accent6="accent6" hlink="hlink" folHlink="folHlink"/>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C43BA8-068A-664C-B133-F3BF5E4EB112}"/>
              </a:ext>
            </a:extLst>
          </p:cNvPr>
          <p:cNvSpPr>
            <a:spLocks noGrp="1"/>
          </p:cNvSpPr>
          <p:nvPr>
            <p:ph type="title"/>
          </p:nvPr>
        </p:nvSpPr>
        <p:spPr>
          <a:xfrm>
            <a:off x="299628" y="75686"/>
            <a:ext cx="8544743" cy="1088068"/>
          </a:xfrm>
        </p:spPr>
        <p:txBody>
          <a:bodyPr>
            <a:normAutofit fontScale="90000"/>
          </a:bodyPr>
          <a:lstStyle/>
          <a:p>
            <a:r>
              <a:rPr lang="en-US" dirty="0"/>
              <a:t>The cost of reduced incidental activity</a:t>
            </a:r>
          </a:p>
        </p:txBody>
      </p:sp>
      <p:sp>
        <p:nvSpPr>
          <p:cNvPr id="3" name="Content Placeholder 2">
            <a:extLst>
              <a:ext uri="{FF2B5EF4-FFF2-40B4-BE49-F238E27FC236}">
                <a16:creationId xmlns:a16="http://schemas.microsoft.com/office/drawing/2014/main" id="{B08DE724-2BB6-2F4D-9972-DAEBD3CB5BAA}"/>
              </a:ext>
            </a:extLst>
          </p:cNvPr>
          <p:cNvSpPr>
            <a:spLocks noGrp="1"/>
          </p:cNvSpPr>
          <p:nvPr>
            <p:ph idx="1"/>
          </p:nvPr>
        </p:nvSpPr>
        <p:spPr>
          <a:xfrm>
            <a:off x="106680" y="3571708"/>
            <a:ext cx="5598058" cy="2133977"/>
          </a:xfrm>
        </p:spPr>
        <p:txBody>
          <a:bodyPr>
            <a:normAutofit/>
          </a:bodyPr>
          <a:lstStyle/>
          <a:p>
            <a:pPr marL="170260" indent="-170260">
              <a:spcBef>
                <a:spcPts val="450"/>
              </a:spcBef>
              <a:buFont typeface="Courier New" panose="02070309020205020404" pitchFamily="49" charset="0"/>
              <a:buChar char="o"/>
            </a:pPr>
            <a:r>
              <a:rPr lang="en-US" sz="2000" dirty="0"/>
              <a:t>average duration of strength and balance activity decreased from 126 to 77 minutes per week </a:t>
            </a:r>
            <a:r>
              <a:rPr lang="en-US" sz="1400" dirty="0"/>
              <a:t>(in March to May 2020 compared to the corresponding period in 2019)</a:t>
            </a:r>
          </a:p>
          <a:p>
            <a:pPr marL="170260" indent="-170260">
              <a:spcBef>
                <a:spcPts val="450"/>
              </a:spcBef>
              <a:buFont typeface="Courier New" panose="02070309020205020404" pitchFamily="49" charset="0"/>
              <a:buChar char="o"/>
            </a:pPr>
            <a:r>
              <a:rPr lang="en-US" sz="2000" dirty="0"/>
              <a:t>Increase of &gt; 250,000 falls (110,000 people)</a:t>
            </a:r>
          </a:p>
          <a:p>
            <a:pPr marL="170260" indent="-170260">
              <a:spcBef>
                <a:spcPts val="450"/>
              </a:spcBef>
              <a:buFont typeface="Courier New" panose="02070309020205020404" pitchFamily="49" charset="0"/>
              <a:buChar char="o"/>
            </a:pPr>
            <a:r>
              <a:rPr lang="en-US" sz="2000" dirty="0"/>
              <a:t>Costing &gt;£211 million per year over next 2.5 years</a:t>
            </a:r>
          </a:p>
        </p:txBody>
      </p:sp>
      <p:sp>
        <p:nvSpPr>
          <p:cNvPr id="4" name="Rectangle 3">
            <a:extLst>
              <a:ext uri="{FF2B5EF4-FFF2-40B4-BE49-F238E27FC236}">
                <a16:creationId xmlns:a16="http://schemas.microsoft.com/office/drawing/2014/main" id="{25E34637-898C-1642-82AE-F3A46E326FD7}"/>
              </a:ext>
            </a:extLst>
          </p:cNvPr>
          <p:cNvSpPr/>
          <p:nvPr/>
        </p:nvSpPr>
        <p:spPr>
          <a:xfrm>
            <a:off x="0" y="5726907"/>
            <a:ext cx="9144000" cy="1569660"/>
          </a:xfrm>
          <a:prstGeom prst="rect">
            <a:avLst/>
          </a:prstGeom>
        </p:spPr>
        <p:txBody>
          <a:bodyPr wrap="square">
            <a:spAutoFit/>
          </a:bodyPr>
          <a:lstStyle/>
          <a:p>
            <a:r>
              <a:rPr lang="en-GB" sz="1600" i="1" dirty="0" err="1">
                <a:cs typeface="Calibri" panose="020F0502020204030204" pitchFamily="34" charset="0"/>
              </a:rPr>
              <a:t>Pangioti</a:t>
            </a:r>
            <a:r>
              <a:rPr lang="en-GB" sz="1600" i="1" dirty="0">
                <a:cs typeface="Calibri" panose="020F0502020204030204" pitchFamily="34" charset="0"/>
              </a:rPr>
              <a:t>, M et al. (2019) BMJ; </a:t>
            </a:r>
            <a:r>
              <a:rPr lang="en-US" sz="1600" i="1" dirty="0">
                <a:cs typeface="Calibri" panose="020F0502020204030204" pitchFamily="34" charset="0"/>
                <a:hlinkClick r:id="rId2"/>
              </a:rPr>
              <a:t>https://www.physoc.org/policy/covid19resilience/</a:t>
            </a:r>
            <a:r>
              <a:rPr lang="en-US" sz="1600" i="1" dirty="0">
                <a:cs typeface="Calibri" panose="020F0502020204030204" pitchFamily="34" charset="0"/>
              </a:rPr>
              <a:t>; </a:t>
            </a:r>
            <a:r>
              <a:rPr lang="en-US" sz="1600" i="1" dirty="0">
                <a:cs typeface="Calibri" panose="020F0502020204030204" pitchFamily="34" charset="0"/>
                <a:hlinkClick r:id="rId3"/>
              </a:rPr>
              <a:t>https://www.gov.uk/government/publications/covid-19-wider-impacts-on-people-aged-65-and-over</a:t>
            </a:r>
            <a:r>
              <a:rPr lang="en-US" sz="1600" i="1" dirty="0">
                <a:cs typeface="Calibri" panose="020F0502020204030204" pitchFamily="34" charset="0"/>
              </a:rPr>
              <a:t>; </a:t>
            </a:r>
            <a:r>
              <a:rPr lang="en-US" sz="1600" i="1" dirty="0">
                <a:cs typeface="Calibri" panose="020F0502020204030204" pitchFamily="34" charset="0"/>
                <a:hlinkClick r:id="rId4"/>
              </a:rPr>
              <a:t>https://www.ageuk.org.uk/latest-press/articles/2020/10/age-uk--research-into-the-effects-of-the-pandemic-on-the-older-populations-health/</a:t>
            </a:r>
            <a:endParaRPr lang="en-US" sz="1600" i="1" dirty="0">
              <a:cs typeface="Calibri" panose="020F0502020204030204" pitchFamily="34" charset="0"/>
            </a:endParaRPr>
          </a:p>
          <a:p>
            <a:endParaRPr lang="en-US" sz="1600" i="1" dirty="0">
              <a:cs typeface="Calibri" panose="020F0502020204030204" pitchFamily="34" charset="0"/>
            </a:endParaRPr>
          </a:p>
          <a:p>
            <a:endParaRPr lang="en-US" sz="1600" i="1" dirty="0">
              <a:cs typeface="Calibri" panose="020F0502020204030204" pitchFamily="34" charset="0"/>
            </a:endParaRPr>
          </a:p>
        </p:txBody>
      </p:sp>
      <p:sp>
        <p:nvSpPr>
          <p:cNvPr id="5" name="Footer Placeholder 7">
            <a:extLst>
              <a:ext uri="{FF2B5EF4-FFF2-40B4-BE49-F238E27FC236}">
                <a16:creationId xmlns:a16="http://schemas.microsoft.com/office/drawing/2014/main" id="{9B1CD1FF-8B4A-DE48-BB56-11FF1C005577}"/>
              </a:ext>
            </a:extLst>
          </p:cNvPr>
          <p:cNvSpPr txBox="1">
            <a:spLocks/>
          </p:cNvSpPr>
          <p:nvPr/>
        </p:nvSpPr>
        <p:spPr>
          <a:xfrm>
            <a:off x="0" y="5726907"/>
            <a:ext cx="5704738" cy="273844"/>
          </a:xfrm>
          <a:prstGeom prst="rect">
            <a:avLst/>
          </a:prstGeom>
        </p:spPr>
        <p:txBody>
          <a:bodyPr/>
          <a:lstStyle>
            <a:defPPr>
              <a:defRPr lang="en-US"/>
            </a:defPPr>
            <a:lvl1pPr marL="0" algn="l" defTabSz="914400" rtl="0" eaLnBrk="1" latinLnBrk="0" hangingPunct="1">
              <a:defRPr sz="18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350" dirty="0"/>
              <a:t>© Dawn SKELTON</a:t>
            </a:r>
          </a:p>
        </p:txBody>
      </p:sp>
      <p:sp>
        <p:nvSpPr>
          <p:cNvPr id="6" name="Rectangle 5">
            <a:extLst>
              <a:ext uri="{FF2B5EF4-FFF2-40B4-BE49-F238E27FC236}">
                <a16:creationId xmlns:a16="http://schemas.microsoft.com/office/drawing/2014/main" id="{8EA57EF0-84E5-0842-9481-4E04483A9D81}"/>
              </a:ext>
            </a:extLst>
          </p:cNvPr>
          <p:cNvSpPr/>
          <p:nvPr/>
        </p:nvSpPr>
        <p:spPr>
          <a:xfrm>
            <a:off x="6175810" y="2286909"/>
            <a:ext cx="2861510" cy="2862322"/>
          </a:xfrm>
          <a:prstGeom prst="rect">
            <a:avLst/>
          </a:prstGeom>
          <a:solidFill>
            <a:schemeClr val="accent2">
              <a:lumMod val="20000"/>
              <a:lumOff val="80000"/>
            </a:schemeClr>
          </a:solidFill>
        </p:spPr>
        <p:txBody>
          <a:bodyPr wrap="square">
            <a:spAutoFit/>
          </a:bodyPr>
          <a:lstStyle/>
          <a:p>
            <a:pPr algn="ctr"/>
            <a:r>
              <a:rPr lang="en-GB" sz="1500" dirty="0">
                <a:latin typeface="Calibri" panose="020F0502020204030204" pitchFamily="34" charset="0"/>
                <a:cs typeface="Calibri" panose="020F0502020204030204" pitchFamily="34" charset="0"/>
              </a:rPr>
              <a:t>Deconditioning is the syndrome of physical, psychological and functional decline that occurs as a result of prolonged inactivity and associated loss of muscle strength</a:t>
            </a:r>
          </a:p>
          <a:p>
            <a:pPr algn="ctr"/>
            <a:endParaRPr lang="en-GB" sz="1500" dirty="0">
              <a:latin typeface="Calibri" panose="020F0502020204030204" pitchFamily="34" charset="0"/>
              <a:cs typeface="Calibri" panose="020F0502020204030204" pitchFamily="34" charset="0"/>
            </a:endParaRPr>
          </a:p>
          <a:p>
            <a:pPr algn="ctr"/>
            <a:r>
              <a:rPr lang="en-GB" sz="1500" dirty="0">
                <a:latin typeface="Calibri" panose="020F0502020204030204" pitchFamily="34" charset="0"/>
                <a:cs typeface="Calibri" panose="020F0502020204030204" pitchFamily="34" charset="0"/>
              </a:rPr>
              <a:t>Deconditioning can occur at any age, but amongst older adults can occur more rapidly (symptoms experienced within one week), be more severe, and be extremely challenging to reverse</a:t>
            </a:r>
            <a:endParaRPr lang="en-US" sz="1500" dirty="0">
              <a:latin typeface="Calibri" panose="020F0502020204030204" pitchFamily="34" charset="0"/>
              <a:cs typeface="Calibri" panose="020F0502020204030204" pitchFamily="34" charset="0"/>
            </a:endParaRPr>
          </a:p>
        </p:txBody>
      </p:sp>
      <p:grpSp>
        <p:nvGrpSpPr>
          <p:cNvPr id="18" name="Group 17">
            <a:extLst>
              <a:ext uri="{FF2B5EF4-FFF2-40B4-BE49-F238E27FC236}">
                <a16:creationId xmlns:a16="http://schemas.microsoft.com/office/drawing/2014/main" id="{BC4431D1-C750-C441-B6DD-6BB383EF6939}"/>
              </a:ext>
            </a:extLst>
          </p:cNvPr>
          <p:cNvGrpSpPr/>
          <p:nvPr/>
        </p:nvGrpSpPr>
        <p:grpSpPr>
          <a:xfrm>
            <a:off x="612683" y="1440811"/>
            <a:ext cx="4479372" cy="1692196"/>
            <a:chOff x="1356698" y="1197853"/>
            <a:chExt cx="6138037" cy="2208285"/>
          </a:xfrm>
        </p:grpSpPr>
        <p:sp>
          <p:nvSpPr>
            <p:cNvPr id="10" name="Text Placeholder 15">
              <a:extLst>
                <a:ext uri="{FF2B5EF4-FFF2-40B4-BE49-F238E27FC236}">
                  <a16:creationId xmlns:a16="http://schemas.microsoft.com/office/drawing/2014/main" id="{F3B9D668-B856-FC4C-9EBA-365641DBB80D}"/>
                </a:ext>
              </a:extLst>
            </p:cNvPr>
            <p:cNvSpPr txBox="1">
              <a:spLocks/>
            </p:cNvSpPr>
            <p:nvPr/>
          </p:nvSpPr>
          <p:spPr bwMode="auto">
            <a:xfrm>
              <a:off x="5660860" y="2745620"/>
              <a:ext cx="1833875" cy="534826"/>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marL="0" marR="0" indent="0" algn="l" defTabSz="914400" rtl="0" eaLnBrk="0" fontAlgn="base" latinLnBrk="0" hangingPunct="0">
                <a:lnSpc>
                  <a:spcPct val="100000"/>
                </a:lnSpc>
                <a:spcBef>
                  <a:spcPts val="1200"/>
                </a:spcBef>
                <a:spcAft>
                  <a:spcPct val="0"/>
                </a:spcAft>
                <a:buClrTx/>
                <a:buSzTx/>
                <a:buFont typeface="Arial" panose="020B0604020202020204" pitchFamily="34" charset="0"/>
                <a:buNone/>
                <a:tabLst/>
                <a:defRPr sz="1400" kern="1200" baseline="0">
                  <a:solidFill>
                    <a:schemeClr val="tx1"/>
                  </a:solidFill>
                  <a:latin typeface="+mn-lt"/>
                  <a:ea typeface="ヒラギノ角ゴ Pro W3" pitchFamily="84" charset="-128"/>
                  <a:cs typeface="ヒラギノ角ゴ Pro W3" pitchFamily="84" charset="-128"/>
                </a:defRPr>
              </a:lvl1pPr>
              <a:lvl2pPr marL="180975" indent="-180975" algn="l" rtl="0" eaLnBrk="0" fontAlgn="base" hangingPunct="0">
                <a:spcBef>
                  <a:spcPts val="600"/>
                </a:spcBef>
                <a:spcAft>
                  <a:spcPct val="0"/>
                </a:spcAft>
                <a:buFont typeface="Arial" panose="020B0604020202020204" pitchFamily="34" charset="0"/>
                <a:buChar char="•"/>
                <a:defRPr sz="1400" kern="1200" baseline="0">
                  <a:solidFill>
                    <a:schemeClr val="tx1"/>
                  </a:solidFill>
                  <a:latin typeface="Arial" pitchFamily="34" charset="0"/>
                  <a:ea typeface="ヒラギノ角ゴ Pro W3" pitchFamily="84" charset="-128"/>
                  <a:cs typeface="+mn-cs"/>
                </a:defRPr>
              </a:lvl2pPr>
              <a:lvl3pPr marL="215900" indent="-215900" algn="l" rtl="0" eaLnBrk="0" fontAlgn="base" hangingPunct="0">
                <a:spcBef>
                  <a:spcPts val="600"/>
                </a:spcBef>
                <a:spcAft>
                  <a:spcPct val="0"/>
                </a:spcAft>
                <a:buFont typeface="Arial" pitchFamily="84" charset="0"/>
                <a:buChar char="•"/>
                <a:defRPr kern="1200">
                  <a:solidFill>
                    <a:schemeClr val="tx1"/>
                  </a:solidFill>
                  <a:latin typeface="Arial" pitchFamily="34" charset="0"/>
                  <a:ea typeface="ヒラギノ角ゴ Pro W3" pitchFamily="84" charset="-128"/>
                  <a:cs typeface="+mn-cs"/>
                </a:defRPr>
              </a:lvl3pPr>
              <a:lvl4pPr marL="625475" indent="-190500" algn="l" rtl="0" eaLnBrk="0" fontAlgn="base" hangingPunct="0">
                <a:spcBef>
                  <a:spcPts val="600"/>
                </a:spcBef>
                <a:spcAft>
                  <a:spcPct val="0"/>
                </a:spcAft>
                <a:buFont typeface="Arial" pitchFamily="34" charset="0"/>
                <a:buChar char="•"/>
                <a:defRPr sz="1400" kern="1200">
                  <a:solidFill>
                    <a:schemeClr val="tx1"/>
                  </a:solidFill>
                  <a:latin typeface="Arial" pitchFamily="34" charset="0"/>
                  <a:ea typeface="ヒラギノ角ゴ Pro W3" pitchFamily="84" charset="-128"/>
                  <a:cs typeface="+mn-cs"/>
                </a:defRPr>
              </a:lvl4pPr>
              <a:lvl5pPr marL="1073150" indent="-177800" algn="l" rtl="0" eaLnBrk="0" fontAlgn="base" hangingPunct="0">
                <a:spcBef>
                  <a:spcPct val="20000"/>
                </a:spcBef>
                <a:spcAft>
                  <a:spcPct val="0"/>
                </a:spcAft>
                <a:buFont typeface="Arial" pitchFamily="34" charset="0"/>
                <a:buChar char="•"/>
                <a:defRPr sz="1400" kern="1200">
                  <a:solidFill>
                    <a:schemeClr val="tx1"/>
                  </a:solidFill>
                  <a:latin typeface="Arial" pitchFamily="34" charset="0"/>
                  <a:ea typeface="ヒラギノ角ゴ Pro W3" pitchFamily="84" charset="-128"/>
                  <a:cs typeface="+mn-cs"/>
                </a:defRPr>
              </a:lvl5pPr>
              <a:lvl6pPr marL="1520825" indent="-187325" algn="l" defTabSz="914400" rtl="0" eaLnBrk="1" latinLnBrk="0" hangingPunct="1">
                <a:spcBef>
                  <a:spcPct val="20000"/>
                </a:spcBef>
                <a:buFontTx/>
                <a:buNone/>
                <a:defRPr sz="1400" kern="1200" baseline="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GB" sz="1350" b="1" dirty="0">
                  <a:solidFill>
                    <a:prstClr val="black"/>
                  </a:solidFill>
                  <a:latin typeface="Arial"/>
                </a:rPr>
                <a:t>feel less steady on their feet</a:t>
              </a:r>
            </a:p>
          </p:txBody>
        </p:sp>
        <p:graphicFrame>
          <p:nvGraphicFramePr>
            <p:cNvPr id="11" name="Chart 10">
              <a:extLst>
                <a:ext uri="{FF2B5EF4-FFF2-40B4-BE49-F238E27FC236}">
                  <a16:creationId xmlns:a16="http://schemas.microsoft.com/office/drawing/2014/main" id="{AC912065-54B3-F44F-BF36-A01DA7F2B6A4}"/>
                </a:ext>
              </a:extLst>
            </p:cNvPr>
            <p:cNvGraphicFramePr/>
            <p:nvPr/>
          </p:nvGraphicFramePr>
          <p:xfrm>
            <a:off x="3728365" y="1792553"/>
            <a:ext cx="2852654" cy="1341836"/>
          </p:xfrm>
          <a:graphic>
            <a:graphicData uri="http://schemas.openxmlformats.org/drawingml/2006/chart">
              <c:chart xmlns:c="http://schemas.openxmlformats.org/drawingml/2006/chart" xmlns:r="http://schemas.openxmlformats.org/officeDocument/2006/relationships" r:id="rId5"/>
            </a:graphicData>
          </a:graphic>
        </p:graphicFrame>
        <p:sp>
          <p:nvSpPr>
            <p:cNvPr id="12" name="TextBox 11">
              <a:extLst>
                <a:ext uri="{FF2B5EF4-FFF2-40B4-BE49-F238E27FC236}">
                  <a16:creationId xmlns:a16="http://schemas.microsoft.com/office/drawing/2014/main" id="{AD9D7C8E-4555-6646-ABEC-89EC6FD8E822}"/>
                </a:ext>
              </a:extLst>
            </p:cNvPr>
            <p:cNvSpPr txBox="1"/>
            <p:nvPr/>
          </p:nvSpPr>
          <p:spPr>
            <a:xfrm>
              <a:off x="4820497" y="2313773"/>
              <a:ext cx="881743" cy="361479"/>
            </a:xfrm>
            <a:prstGeom prst="rect">
              <a:avLst/>
            </a:prstGeom>
            <a:noFill/>
          </p:spPr>
          <p:txBody>
            <a:bodyPr wrap="square" rtlCol="0">
              <a:spAutoFit/>
            </a:bodyPr>
            <a:lstStyle/>
            <a:p>
              <a:pPr fontAlgn="base">
                <a:spcBef>
                  <a:spcPct val="0"/>
                </a:spcBef>
                <a:spcAft>
                  <a:spcPct val="0"/>
                </a:spcAft>
              </a:pPr>
              <a:r>
                <a:rPr lang="en-GB" sz="1200" b="1" dirty="0">
                  <a:solidFill>
                    <a:srgbClr val="98002E"/>
                  </a:solidFill>
                  <a:latin typeface="Arial" pitchFamily="84" charset="0"/>
                  <a:ea typeface="ヒラギノ角ゴ Pro W3" pitchFamily="84" charset="-128"/>
                </a:rPr>
                <a:t>18%</a:t>
              </a:r>
            </a:p>
          </p:txBody>
        </p:sp>
        <p:sp>
          <p:nvSpPr>
            <p:cNvPr id="13" name="Text Placeholder 15">
              <a:extLst>
                <a:ext uri="{FF2B5EF4-FFF2-40B4-BE49-F238E27FC236}">
                  <a16:creationId xmlns:a16="http://schemas.microsoft.com/office/drawing/2014/main" id="{6670B674-CF24-9043-BD60-FF2BEFA8D138}"/>
                </a:ext>
              </a:extLst>
            </p:cNvPr>
            <p:cNvSpPr txBox="1">
              <a:spLocks/>
            </p:cNvSpPr>
            <p:nvPr/>
          </p:nvSpPr>
          <p:spPr bwMode="auto">
            <a:xfrm>
              <a:off x="2631175" y="2501236"/>
              <a:ext cx="1833875" cy="534827"/>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marL="0" marR="0" indent="0" algn="l" defTabSz="914400" rtl="0" eaLnBrk="0" fontAlgn="base" latinLnBrk="0" hangingPunct="0">
                <a:lnSpc>
                  <a:spcPct val="100000"/>
                </a:lnSpc>
                <a:spcBef>
                  <a:spcPts val="1200"/>
                </a:spcBef>
                <a:spcAft>
                  <a:spcPct val="0"/>
                </a:spcAft>
                <a:buClrTx/>
                <a:buSzTx/>
                <a:buFont typeface="Arial" panose="020B0604020202020204" pitchFamily="34" charset="0"/>
                <a:buNone/>
                <a:tabLst/>
                <a:defRPr sz="1400" kern="1200" baseline="0">
                  <a:solidFill>
                    <a:schemeClr val="tx1"/>
                  </a:solidFill>
                  <a:latin typeface="+mn-lt"/>
                  <a:ea typeface="ヒラギノ角ゴ Pro W3" pitchFamily="84" charset="-128"/>
                  <a:cs typeface="ヒラギノ角ゴ Pro W3" pitchFamily="84" charset="-128"/>
                </a:defRPr>
              </a:lvl1pPr>
              <a:lvl2pPr marL="180975" indent="-180975" algn="l" rtl="0" eaLnBrk="0" fontAlgn="base" hangingPunct="0">
                <a:spcBef>
                  <a:spcPts val="600"/>
                </a:spcBef>
                <a:spcAft>
                  <a:spcPct val="0"/>
                </a:spcAft>
                <a:buFont typeface="Arial" panose="020B0604020202020204" pitchFamily="34" charset="0"/>
                <a:buChar char="•"/>
                <a:defRPr sz="1400" kern="1200" baseline="0">
                  <a:solidFill>
                    <a:schemeClr val="tx1"/>
                  </a:solidFill>
                  <a:latin typeface="Arial" pitchFamily="34" charset="0"/>
                  <a:ea typeface="ヒラギノ角ゴ Pro W3" pitchFamily="84" charset="-128"/>
                  <a:cs typeface="+mn-cs"/>
                </a:defRPr>
              </a:lvl2pPr>
              <a:lvl3pPr marL="215900" indent="-215900" algn="l" rtl="0" eaLnBrk="0" fontAlgn="base" hangingPunct="0">
                <a:spcBef>
                  <a:spcPts val="600"/>
                </a:spcBef>
                <a:spcAft>
                  <a:spcPct val="0"/>
                </a:spcAft>
                <a:buFont typeface="Arial" pitchFamily="84" charset="0"/>
                <a:buChar char="•"/>
                <a:defRPr kern="1200">
                  <a:solidFill>
                    <a:schemeClr val="tx1"/>
                  </a:solidFill>
                  <a:latin typeface="Arial" pitchFamily="34" charset="0"/>
                  <a:ea typeface="ヒラギノ角ゴ Pro W3" pitchFamily="84" charset="-128"/>
                  <a:cs typeface="+mn-cs"/>
                </a:defRPr>
              </a:lvl3pPr>
              <a:lvl4pPr marL="625475" indent="-190500" algn="l" rtl="0" eaLnBrk="0" fontAlgn="base" hangingPunct="0">
                <a:spcBef>
                  <a:spcPts val="600"/>
                </a:spcBef>
                <a:spcAft>
                  <a:spcPct val="0"/>
                </a:spcAft>
                <a:buFont typeface="Arial" pitchFamily="34" charset="0"/>
                <a:buChar char="•"/>
                <a:defRPr sz="1400" kern="1200">
                  <a:solidFill>
                    <a:schemeClr val="tx1"/>
                  </a:solidFill>
                  <a:latin typeface="Arial" pitchFamily="34" charset="0"/>
                  <a:ea typeface="ヒラギノ角ゴ Pro W3" pitchFamily="84" charset="-128"/>
                  <a:cs typeface="+mn-cs"/>
                </a:defRPr>
              </a:lvl4pPr>
              <a:lvl5pPr marL="1073150" indent="-177800" algn="l" rtl="0" eaLnBrk="0" fontAlgn="base" hangingPunct="0">
                <a:spcBef>
                  <a:spcPct val="20000"/>
                </a:spcBef>
                <a:spcAft>
                  <a:spcPct val="0"/>
                </a:spcAft>
                <a:buFont typeface="Arial" pitchFamily="34" charset="0"/>
                <a:buChar char="•"/>
                <a:defRPr sz="1400" kern="1200">
                  <a:solidFill>
                    <a:schemeClr val="tx1"/>
                  </a:solidFill>
                  <a:latin typeface="Arial" pitchFamily="34" charset="0"/>
                  <a:ea typeface="ヒラギノ角ゴ Pro W3" pitchFamily="84" charset="-128"/>
                  <a:cs typeface="+mn-cs"/>
                </a:defRPr>
              </a:lvl5pPr>
              <a:lvl6pPr marL="1520825" indent="-187325" algn="l" defTabSz="914400" rtl="0" eaLnBrk="1" latinLnBrk="0" hangingPunct="1">
                <a:spcBef>
                  <a:spcPct val="20000"/>
                </a:spcBef>
                <a:buFontTx/>
                <a:buNone/>
                <a:defRPr sz="1400" kern="1200" baseline="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GB" sz="1350" b="1" dirty="0">
                  <a:solidFill>
                    <a:prstClr val="black"/>
                  </a:solidFill>
                  <a:latin typeface="Arial"/>
                </a:rPr>
                <a:t>are unable to walk as far as before</a:t>
              </a:r>
            </a:p>
          </p:txBody>
        </p:sp>
        <p:sp>
          <p:nvSpPr>
            <p:cNvPr id="14" name="TextBox 13">
              <a:extLst>
                <a:ext uri="{FF2B5EF4-FFF2-40B4-BE49-F238E27FC236}">
                  <a16:creationId xmlns:a16="http://schemas.microsoft.com/office/drawing/2014/main" id="{AAE3B4A3-AC04-1D49-A9CC-C313C028CA54}"/>
                </a:ext>
              </a:extLst>
            </p:cNvPr>
            <p:cNvSpPr txBox="1"/>
            <p:nvPr/>
          </p:nvSpPr>
          <p:spPr>
            <a:xfrm>
              <a:off x="1603408" y="2361240"/>
              <a:ext cx="881743" cy="361479"/>
            </a:xfrm>
            <a:prstGeom prst="rect">
              <a:avLst/>
            </a:prstGeom>
            <a:noFill/>
          </p:spPr>
          <p:txBody>
            <a:bodyPr wrap="square" rtlCol="0">
              <a:spAutoFit/>
            </a:bodyPr>
            <a:lstStyle/>
            <a:p>
              <a:pPr fontAlgn="base">
                <a:spcBef>
                  <a:spcPct val="0"/>
                </a:spcBef>
                <a:spcAft>
                  <a:spcPct val="0"/>
                </a:spcAft>
              </a:pPr>
              <a:r>
                <a:rPr lang="en-GB" sz="1200" b="1" dirty="0">
                  <a:solidFill>
                    <a:srgbClr val="98002E"/>
                  </a:solidFill>
                  <a:latin typeface="Arial" pitchFamily="84" charset="0"/>
                  <a:ea typeface="ヒラギノ角ゴ Pro W3" pitchFamily="84" charset="-128"/>
                </a:rPr>
                <a:t>26%</a:t>
              </a:r>
            </a:p>
          </p:txBody>
        </p:sp>
        <p:graphicFrame>
          <p:nvGraphicFramePr>
            <p:cNvPr id="17" name="Chart 16">
              <a:extLst>
                <a:ext uri="{FF2B5EF4-FFF2-40B4-BE49-F238E27FC236}">
                  <a16:creationId xmlns:a16="http://schemas.microsoft.com/office/drawing/2014/main" id="{2D1024CC-68A3-F54D-AFE0-5AA724ADCF0E}"/>
                </a:ext>
              </a:extLst>
            </p:cNvPr>
            <p:cNvGraphicFramePr/>
            <p:nvPr/>
          </p:nvGraphicFramePr>
          <p:xfrm>
            <a:off x="1356698" y="1197853"/>
            <a:ext cx="2879211" cy="2208285"/>
          </p:xfrm>
          <a:graphic>
            <a:graphicData uri="http://schemas.openxmlformats.org/drawingml/2006/chart">
              <c:chart xmlns:c="http://schemas.openxmlformats.org/drawingml/2006/chart" xmlns:r="http://schemas.openxmlformats.org/officeDocument/2006/relationships" r:id="rId6"/>
            </a:graphicData>
          </a:graphic>
        </p:graphicFrame>
      </p:grpSp>
      <p:pic>
        <p:nvPicPr>
          <p:cNvPr id="15" name="Picture 14">
            <a:extLst>
              <a:ext uri="{FF2B5EF4-FFF2-40B4-BE49-F238E27FC236}">
                <a16:creationId xmlns:a16="http://schemas.microsoft.com/office/drawing/2014/main" id="{390C0F9B-8DA9-444B-B8D7-8D6B04B4D4FF}"/>
              </a:ext>
            </a:extLst>
          </p:cNvPr>
          <p:cNvPicPr>
            <a:picLocks noChangeAspect="1"/>
          </p:cNvPicPr>
          <p:nvPr/>
        </p:nvPicPr>
        <p:blipFill>
          <a:blip r:embed="rId7"/>
          <a:stretch>
            <a:fillRect/>
          </a:stretch>
        </p:blipFill>
        <p:spPr>
          <a:xfrm>
            <a:off x="7803423" y="984885"/>
            <a:ext cx="1212397" cy="1126672"/>
          </a:xfrm>
          <a:prstGeom prst="rect">
            <a:avLst/>
          </a:prstGeom>
        </p:spPr>
      </p:pic>
    </p:spTree>
    <p:extLst>
      <p:ext uri="{BB962C8B-B14F-4D97-AF65-F5344CB8AC3E}">
        <p14:creationId xmlns:p14="http://schemas.microsoft.com/office/powerpoint/2010/main" val="2972745129"/>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A3DBD8-ED13-7FE0-2022-1AF98A3FB51F}"/>
              </a:ext>
            </a:extLst>
          </p:cNvPr>
          <p:cNvSpPr>
            <a:spLocks noGrp="1"/>
          </p:cNvSpPr>
          <p:nvPr>
            <p:ph type="title"/>
          </p:nvPr>
        </p:nvSpPr>
        <p:spPr>
          <a:xfrm>
            <a:off x="4716868" y="803325"/>
            <a:ext cx="3944780" cy="1325563"/>
          </a:xfrm>
        </p:spPr>
        <p:txBody>
          <a:bodyPr>
            <a:normAutofit/>
          </a:bodyPr>
          <a:lstStyle/>
          <a:p>
            <a:r>
              <a:rPr lang="en-US" dirty="0"/>
              <a:t>They may need?</a:t>
            </a:r>
          </a:p>
        </p:txBody>
      </p:sp>
      <p:sp>
        <p:nvSpPr>
          <p:cNvPr id="17415" name="Freeform: Shape 17414">
            <a:extLst>
              <a:ext uri="{FF2B5EF4-FFF2-40B4-BE49-F238E27FC236}">
                <a16:creationId xmlns:a16="http://schemas.microsoft.com/office/drawing/2014/main" id="{357DD0D3-F869-46D0-944C-6EC60E19E35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02612" cy="5254922"/>
          </a:xfrm>
          <a:custGeom>
            <a:avLst/>
            <a:gdLst>
              <a:gd name="connsiteX0" fmla="*/ 0 w 6136816"/>
              <a:gd name="connsiteY0" fmla="*/ 0 h 5254922"/>
              <a:gd name="connsiteX1" fmla="*/ 6136816 w 6136816"/>
              <a:gd name="connsiteY1" fmla="*/ 0 h 5254922"/>
              <a:gd name="connsiteX2" fmla="*/ 6134892 w 6136816"/>
              <a:gd name="connsiteY2" fmla="*/ 111520 h 5254922"/>
              <a:gd name="connsiteX3" fmla="*/ 6066513 w 6136816"/>
              <a:gd name="connsiteY3" fmla="*/ 752995 h 5254922"/>
              <a:gd name="connsiteX4" fmla="*/ 140712 w 6136816"/>
              <a:gd name="connsiteY4" fmla="*/ 5219363 h 5254922"/>
              <a:gd name="connsiteX5" fmla="*/ 0 w 6136816"/>
              <a:gd name="connsiteY5" fmla="*/ 5199534 h 52549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136816" h="5254922">
                <a:moveTo>
                  <a:pt x="0" y="0"/>
                </a:moveTo>
                <a:lnTo>
                  <a:pt x="6136816" y="0"/>
                </a:lnTo>
                <a:lnTo>
                  <a:pt x="6134892" y="111520"/>
                </a:lnTo>
                <a:cubicBezTo>
                  <a:pt x="6124961" y="323936"/>
                  <a:pt x="6102367" y="538040"/>
                  <a:pt x="6066513" y="752995"/>
                </a:cubicBezTo>
                <a:cubicBezTo>
                  <a:pt x="5592281" y="3596146"/>
                  <a:pt x="2972232" y="5545369"/>
                  <a:pt x="140712" y="5219363"/>
                </a:cubicBezTo>
                <a:lnTo>
                  <a:pt x="0" y="5199534"/>
                </a:ln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pic>
        <p:nvPicPr>
          <p:cNvPr id="17410" name="Picture 2" descr="Cataract Surgery Recovery: What You Need to Know">
            <a:extLst>
              <a:ext uri="{FF2B5EF4-FFF2-40B4-BE49-F238E27FC236}">
                <a16:creationId xmlns:a16="http://schemas.microsoft.com/office/drawing/2014/main" id="{32F72065-8469-AEDB-F397-F26274448B36}"/>
              </a:ext>
            </a:extLst>
          </p:cNvPr>
          <p:cNvPicPr>
            <a:picLocks noChangeAspect="1" noChangeArrowheads="1"/>
          </p:cNvPicPr>
          <p:nvPr/>
        </p:nvPicPr>
        <p:blipFill rotWithShape="1">
          <a:blip r:embed="rId2" cstate="screen">
            <a:extLst>
              <a:ext uri="{28A0092B-C50C-407E-A947-70E740481C1C}">
                <a14:useLocalDpi xmlns:a14="http://schemas.microsoft.com/office/drawing/2010/main"/>
              </a:ext>
            </a:extLst>
          </a:blip>
          <a:srcRect/>
          <a:stretch/>
        </p:blipFill>
        <p:spPr bwMode="auto">
          <a:xfrm>
            <a:off x="20" y="2"/>
            <a:ext cx="4397771" cy="4984915"/>
          </a:xfrm>
          <a:custGeom>
            <a:avLst/>
            <a:gdLst/>
            <a:ahLst/>
            <a:cxnLst/>
            <a:rect l="l" t="t" r="r" b="b"/>
            <a:pathLst>
              <a:path w="5863721" h="4984915">
                <a:moveTo>
                  <a:pt x="0" y="0"/>
                </a:moveTo>
                <a:lnTo>
                  <a:pt x="5863721" y="0"/>
                </a:lnTo>
                <a:lnTo>
                  <a:pt x="5844576" y="326138"/>
                </a:lnTo>
                <a:cubicBezTo>
                  <a:pt x="5833049" y="448313"/>
                  <a:pt x="5817094" y="570952"/>
                  <a:pt x="5796589" y="693884"/>
                </a:cubicBezTo>
                <a:cubicBezTo>
                  <a:pt x="5344573" y="3403845"/>
                  <a:pt x="2847261" y="5261756"/>
                  <a:pt x="148386" y="4951022"/>
                </a:cubicBezTo>
                <a:lnTo>
                  <a:pt x="0" y="4930112"/>
                </a:lnTo>
                <a:close/>
              </a:path>
            </a:pathLst>
          </a:custGeom>
          <a:noFill/>
          <a:extLst>
            <a:ext uri="{909E8E84-426E-40DD-AFC4-6F175D3DCCD1}">
              <a14:hiddenFill xmlns:a14="http://schemas.microsoft.com/office/drawing/2010/main">
                <a:solidFill>
                  <a:srgbClr val="FFFFFF"/>
                </a:solidFill>
              </a14:hiddenFill>
            </a:ext>
          </a:extLst>
        </p:spPr>
      </p:pic>
      <p:sp>
        <p:nvSpPr>
          <p:cNvPr id="3" name="Content Placeholder 2">
            <a:extLst>
              <a:ext uri="{FF2B5EF4-FFF2-40B4-BE49-F238E27FC236}">
                <a16:creationId xmlns:a16="http://schemas.microsoft.com/office/drawing/2014/main" id="{CEF9D78D-CAF9-C7DE-A653-610DE8B32E43}"/>
              </a:ext>
            </a:extLst>
          </p:cNvPr>
          <p:cNvSpPr>
            <a:spLocks noGrp="1"/>
          </p:cNvSpPr>
          <p:nvPr>
            <p:ph idx="1"/>
          </p:nvPr>
        </p:nvSpPr>
        <p:spPr>
          <a:xfrm>
            <a:off x="4716868" y="2279018"/>
            <a:ext cx="3944786" cy="3375920"/>
          </a:xfrm>
        </p:spPr>
        <p:txBody>
          <a:bodyPr anchor="t">
            <a:normAutofit/>
          </a:bodyPr>
          <a:lstStyle/>
          <a:p>
            <a:r>
              <a:rPr lang="en-US" sz="2400" dirty="0"/>
              <a:t>Cataract Surgery</a:t>
            </a:r>
          </a:p>
          <a:p>
            <a:r>
              <a:rPr lang="en-US" sz="2400" dirty="0"/>
              <a:t>Glaucoma management</a:t>
            </a:r>
          </a:p>
          <a:p>
            <a:r>
              <a:rPr lang="en-US" sz="2400" dirty="0"/>
              <a:t>Referral or recommendation to a Vision Charity (</a:t>
            </a:r>
            <a:r>
              <a:rPr lang="en-US" sz="2400" dirty="0" err="1"/>
              <a:t>eg.</a:t>
            </a:r>
            <a:r>
              <a:rPr lang="en-US" sz="2400" dirty="0"/>
              <a:t> Visibility) for support</a:t>
            </a:r>
          </a:p>
        </p:txBody>
      </p:sp>
    </p:spTree>
    <p:extLst>
      <p:ext uri="{BB962C8B-B14F-4D97-AF65-F5344CB8AC3E}">
        <p14:creationId xmlns:p14="http://schemas.microsoft.com/office/powerpoint/2010/main" val="4230502298"/>
      </p:ext>
    </p:extLst>
  </p:cSld>
  <p:clrMapOvr>
    <a:overrideClrMapping bg1="dk1" tx1="lt1" bg2="dk2" tx2="lt2" accent1="accent1" accent2="accent2" accent3="accent3" accent4="accent4" accent5="accent5" accent6="accent6" hlink="hlink" folHlink="folHlink"/>
  </p:clrMapOvr>
</p:sld>
</file>

<file path=ppt/slides/slide7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9" name="Rectangle 3078">
            <a:extLst>
              <a:ext uri="{FF2B5EF4-FFF2-40B4-BE49-F238E27FC236}">
                <a16:creationId xmlns:a16="http://schemas.microsoft.com/office/drawing/2014/main" id="{FF9B822F-893E-44C8-963C-64F50ACECB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solidFill>
            <a:schemeClr val="bg1"/>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81" name="Rectangle 3080">
            <a:extLst>
              <a:ext uri="{FF2B5EF4-FFF2-40B4-BE49-F238E27FC236}">
                <a16:creationId xmlns:a16="http://schemas.microsoft.com/office/drawing/2014/main" id="{EBF87945-A001-489F-9D9B-7D9435F0B9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1479" y="347471"/>
            <a:ext cx="8325612" cy="1801368"/>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E85EC22-BBE4-6A82-0D41-74735AC71C85}"/>
              </a:ext>
            </a:extLst>
          </p:cNvPr>
          <p:cNvSpPr>
            <a:spLocks noGrp="1"/>
          </p:cNvSpPr>
          <p:nvPr>
            <p:ph type="title"/>
          </p:nvPr>
        </p:nvSpPr>
        <p:spPr>
          <a:xfrm>
            <a:off x="628650" y="585216"/>
            <a:ext cx="7886700" cy="1325563"/>
          </a:xfrm>
        </p:spPr>
        <p:txBody>
          <a:bodyPr>
            <a:normAutofit/>
          </a:bodyPr>
          <a:lstStyle/>
          <a:p>
            <a:r>
              <a:rPr lang="en-US" dirty="0">
                <a:solidFill>
                  <a:schemeClr val="bg1"/>
                </a:solidFill>
              </a:rPr>
              <a:t>Resources</a:t>
            </a:r>
          </a:p>
        </p:txBody>
      </p:sp>
      <p:pic>
        <p:nvPicPr>
          <p:cNvPr id="3074" name="Picture 2" descr="Learning to Live with One Eye | Duke Health">
            <a:extLst>
              <a:ext uri="{FF2B5EF4-FFF2-40B4-BE49-F238E27FC236}">
                <a16:creationId xmlns:a16="http://schemas.microsoft.com/office/drawing/2014/main" id="{7F5DED7E-B2A2-C63B-A352-1A67D7D1407C}"/>
              </a:ext>
            </a:extLst>
          </p:cNvPr>
          <p:cNvPicPr>
            <a:picLocks noChangeAspect="1" noChangeArrowheads="1"/>
          </p:cNvPicPr>
          <p:nvPr/>
        </p:nvPicPr>
        <p:blipFill rotWithShape="1">
          <a:blip r:embed="rId2" cstate="screen">
            <a:extLst>
              <a:ext uri="{28A0092B-C50C-407E-A947-70E740481C1C}">
                <a14:useLocalDpi xmlns:a14="http://schemas.microsoft.com/office/drawing/2010/main"/>
              </a:ext>
            </a:extLst>
          </a:blip>
          <a:srcRect b="-2"/>
          <a:stretch/>
        </p:blipFill>
        <p:spPr bwMode="auto">
          <a:xfrm>
            <a:off x="630936" y="2516777"/>
            <a:ext cx="4677156" cy="3660185"/>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a:extLst>
              <a:ext uri="{FF2B5EF4-FFF2-40B4-BE49-F238E27FC236}">
                <a16:creationId xmlns:a16="http://schemas.microsoft.com/office/drawing/2014/main" id="{1468CF3A-A95C-7FD3-43AC-68F3BC22A3A7}"/>
              </a:ext>
            </a:extLst>
          </p:cNvPr>
          <p:cNvSpPr>
            <a:spLocks noGrp="1"/>
          </p:cNvSpPr>
          <p:nvPr>
            <p:ph idx="1"/>
          </p:nvPr>
        </p:nvSpPr>
        <p:spPr>
          <a:xfrm>
            <a:off x="5660135" y="2516777"/>
            <a:ext cx="3170355" cy="3660185"/>
          </a:xfrm>
        </p:spPr>
        <p:txBody>
          <a:bodyPr anchor="ctr">
            <a:normAutofit fontScale="92500" lnSpcReduction="10000"/>
          </a:bodyPr>
          <a:lstStyle/>
          <a:p>
            <a:r>
              <a:rPr lang="en-US" sz="1900" dirty="0"/>
              <a:t>Info on local Falls Services</a:t>
            </a:r>
          </a:p>
          <a:p>
            <a:r>
              <a:rPr lang="en-US" sz="1900" dirty="0"/>
              <a:t>Info on Visibility Scotland</a:t>
            </a:r>
          </a:p>
          <a:p>
            <a:r>
              <a:rPr lang="en-US" sz="1900" dirty="0"/>
              <a:t>Royal College of Optometrists</a:t>
            </a:r>
          </a:p>
          <a:p>
            <a:r>
              <a:rPr lang="en-US" sz="1900" dirty="0"/>
              <a:t>Royal College of </a:t>
            </a:r>
            <a:r>
              <a:rPr lang="en-US" sz="1900" dirty="0" err="1"/>
              <a:t>Opthalmologists</a:t>
            </a:r>
            <a:endParaRPr lang="en-US" sz="1900" dirty="0"/>
          </a:p>
          <a:p>
            <a:r>
              <a:rPr lang="en-US" sz="1900" dirty="0"/>
              <a:t>VISIBLE</a:t>
            </a:r>
          </a:p>
          <a:p>
            <a:r>
              <a:rPr lang="en-US" sz="1900" dirty="0"/>
              <a:t>Posters from NFPCG</a:t>
            </a:r>
          </a:p>
          <a:p>
            <a:r>
              <a:rPr lang="en-US" sz="1900" dirty="0"/>
              <a:t>Deconditioning leaflets in easy read</a:t>
            </a:r>
          </a:p>
          <a:p>
            <a:r>
              <a:rPr lang="en-US" sz="1900" dirty="0"/>
              <a:t>Links to guidance and further reading</a:t>
            </a:r>
          </a:p>
        </p:txBody>
      </p:sp>
    </p:spTree>
    <p:extLst>
      <p:ext uri="{BB962C8B-B14F-4D97-AF65-F5344CB8AC3E}">
        <p14:creationId xmlns:p14="http://schemas.microsoft.com/office/powerpoint/2010/main" val="4156338965"/>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3255" name="Rectangle 53254">
            <a:extLst>
              <a:ext uri="{FF2B5EF4-FFF2-40B4-BE49-F238E27FC236}">
                <a16:creationId xmlns:a16="http://schemas.microsoft.com/office/drawing/2014/main" id="{B95B9BA8-1D69-4796-85F5-B6D0BD5235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solidFill>
            <a:schemeClr val="tx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95DCA43-73FF-4A94-FD78-C679CFB3E66B}"/>
              </a:ext>
            </a:extLst>
          </p:cNvPr>
          <p:cNvSpPr>
            <a:spLocks noGrp="1"/>
          </p:cNvSpPr>
          <p:nvPr>
            <p:ph type="title"/>
          </p:nvPr>
        </p:nvSpPr>
        <p:spPr>
          <a:xfrm>
            <a:off x="482576" y="386934"/>
            <a:ext cx="7498830" cy="1323439"/>
          </a:xfrm>
        </p:spPr>
        <p:txBody>
          <a:bodyPr anchor="t">
            <a:noAutofit/>
          </a:bodyPr>
          <a:lstStyle/>
          <a:p>
            <a:r>
              <a:rPr lang="en-GB" sz="3200" b="1" dirty="0">
                <a:solidFill>
                  <a:schemeClr val="bg1"/>
                </a:solidFill>
                <a:effectLst/>
                <a:latin typeface="+mn-lt"/>
              </a:rPr>
              <a:t>Community Falls Prevention Programme </a:t>
            </a:r>
            <a:br>
              <a:rPr lang="en-GB" sz="3200" dirty="0">
                <a:solidFill>
                  <a:schemeClr val="bg1"/>
                </a:solidFill>
                <a:effectLst/>
                <a:latin typeface="+mn-lt"/>
              </a:rPr>
            </a:br>
            <a:endParaRPr lang="en-US" sz="3200" dirty="0">
              <a:solidFill>
                <a:schemeClr val="bg1"/>
              </a:solidFill>
              <a:latin typeface="+mn-lt"/>
            </a:endParaRPr>
          </a:p>
        </p:txBody>
      </p:sp>
      <p:sp>
        <p:nvSpPr>
          <p:cNvPr id="3" name="Content Placeholder 2">
            <a:extLst>
              <a:ext uri="{FF2B5EF4-FFF2-40B4-BE49-F238E27FC236}">
                <a16:creationId xmlns:a16="http://schemas.microsoft.com/office/drawing/2014/main" id="{2E47CFB1-36B1-2F55-28A6-1940ABB0E32F}"/>
              </a:ext>
            </a:extLst>
          </p:cNvPr>
          <p:cNvSpPr>
            <a:spLocks noGrp="1"/>
          </p:cNvSpPr>
          <p:nvPr>
            <p:ph idx="1"/>
          </p:nvPr>
        </p:nvSpPr>
        <p:spPr>
          <a:xfrm>
            <a:off x="313136" y="1607866"/>
            <a:ext cx="3945730" cy="2454300"/>
          </a:xfrm>
        </p:spPr>
        <p:txBody>
          <a:bodyPr>
            <a:normAutofit fontScale="92500"/>
          </a:bodyPr>
          <a:lstStyle/>
          <a:p>
            <a:endParaRPr lang="en-US" sz="2400" dirty="0">
              <a:solidFill>
                <a:schemeClr val="bg1">
                  <a:alpha val="80000"/>
                </a:schemeClr>
              </a:solidFill>
            </a:endParaRPr>
          </a:p>
          <a:p>
            <a:r>
              <a:rPr lang="en-US" sz="2400" dirty="0">
                <a:solidFill>
                  <a:schemeClr val="bg1">
                    <a:alpha val="80000"/>
                  </a:schemeClr>
                </a:solidFill>
              </a:rPr>
              <a:t>Phone: 0141 427 8311</a:t>
            </a:r>
          </a:p>
          <a:p>
            <a:r>
              <a:rPr lang="en-US" sz="2400" dirty="0">
                <a:solidFill>
                  <a:schemeClr val="bg1">
                    <a:alpha val="80000"/>
                  </a:schemeClr>
                </a:solidFill>
              </a:rPr>
              <a:t>E-mail: </a:t>
            </a:r>
            <a:r>
              <a:rPr lang="en-US" sz="2400" dirty="0" err="1">
                <a:solidFill>
                  <a:schemeClr val="bg1">
                    <a:alpha val="80000"/>
                  </a:schemeClr>
                </a:solidFill>
              </a:rPr>
              <a:t>gg.fallsadmin@nhs.net</a:t>
            </a:r>
            <a:endParaRPr lang="en-US" sz="2400" dirty="0">
              <a:solidFill>
                <a:schemeClr val="bg1">
                  <a:alpha val="80000"/>
                </a:schemeClr>
              </a:solidFill>
            </a:endParaRPr>
          </a:p>
          <a:p>
            <a:r>
              <a:rPr lang="en-US" sz="2400" dirty="0">
                <a:solidFill>
                  <a:schemeClr val="bg1">
                    <a:alpha val="80000"/>
                  </a:schemeClr>
                </a:solidFill>
              </a:rPr>
              <a:t>https://</a:t>
            </a:r>
            <a:r>
              <a:rPr lang="en-US" sz="2400" dirty="0" err="1">
                <a:solidFill>
                  <a:schemeClr val="bg1">
                    <a:alpha val="80000"/>
                  </a:schemeClr>
                </a:solidFill>
              </a:rPr>
              <a:t>www.nhsggc.scot</a:t>
            </a:r>
            <a:r>
              <a:rPr lang="en-US" sz="2400" dirty="0">
                <a:solidFill>
                  <a:schemeClr val="bg1">
                    <a:alpha val="80000"/>
                  </a:schemeClr>
                </a:solidFill>
              </a:rPr>
              <a:t>/download/community-falls-prevention-programme/</a:t>
            </a:r>
          </a:p>
        </p:txBody>
      </p:sp>
      <p:grpSp>
        <p:nvGrpSpPr>
          <p:cNvPr id="53257" name="Group 53256">
            <a:extLst>
              <a:ext uri="{FF2B5EF4-FFF2-40B4-BE49-F238E27FC236}">
                <a16:creationId xmlns:a16="http://schemas.microsoft.com/office/drawing/2014/main" id="{D44E3F87-3D58-4B03-86B2-15A5C5B9C96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572000" y="841376"/>
            <a:ext cx="3945732" cy="4707593"/>
            <a:chOff x="6096000" y="841376"/>
            <a:chExt cx="5260976" cy="4707593"/>
          </a:xfrm>
          <a:effectLst>
            <a:outerShdw blurRad="381000" dist="152400" dir="5400000" algn="ctr" rotWithShape="0">
              <a:srgbClr val="000000">
                <a:alpha val="10000"/>
              </a:srgbClr>
            </a:outerShdw>
          </a:effectLst>
        </p:grpSpPr>
        <p:grpSp>
          <p:nvGrpSpPr>
            <p:cNvPr id="53258" name="Group 53257">
              <a:extLst>
                <a:ext uri="{FF2B5EF4-FFF2-40B4-BE49-F238E27FC236}">
                  <a16:creationId xmlns:a16="http://schemas.microsoft.com/office/drawing/2014/main" id="{B4D09509-F6FC-47A6-B196-CCCFD8E83056}"/>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6096001" y="841376"/>
              <a:ext cx="5260975" cy="4707593"/>
              <a:chOff x="6096001" y="841376"/>
              <a:chExt cx="5260975" cy="4707593"/>
            </a:xfrm>
          </p:grpSpPr>
          <p:sp>
            <p:nvSpPr>
              <p:cNvPr id="53262" name="Freeform: Shape 53261">
                <a:extLst>
                  <a:ext uri="{FF2B5EF4-FFF2-40B4-BE49-F238E27FC236}">
                    <a16:creationId xmlns:a16="http://schemas.microsoft.com/office/drawing/2014/main" id="{BA5B9D66-192D-4F12-964D-2B23A1D2754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96001" y="841376"/>
                <a:ext cx="5260975" cy="4707593"/>
              </a:xfrm>
              <a:custGeom>
                <a:avLst/>
                <a:gdLst>
                  <a:gd name="connsiteX0" fmla="*/ 0 w 5260975"/>
                  <a:gd name="connsiteY0" fmla="*/ 0 h 4707593"/>
                  <a:gd name="connsiteX1" fmla="*/ 5260975 w 5260975"/>
                  <a:gd name="connsiteY1" fmla="*/ 0 h 4707593"/>
                  <a:gd name="connsiteX2" fmla="*/ 5260975 w 5260975"/>
                  <a:gd name="connsiteY2" fmla="*/ 3296937 h 4707593"/>
                  <a:gd name="connsiteX3" fmla="*/ 5260975 w 5260975"/>
                  <a:gd name="connsiteY3" fmla="*/ 3518571 h 4707593"/>
                  <a:gd name="connsiteX4" fmla="*/ 5226503 w 5260975"/>
                  <a:gd name="connsiteY4" fmla="*/ 3534000 h 4707593"/>
                  <a:gd name="connsiteX5" fmla="*/ 5206341 w 5260975"/>
                  <a:gd name="connsiteY5" fmla="*/ 3542065 h 4707593"/>
                  <a:gd name="connsiteX6" fmla="*/ 5123287 w 5260975"/>
                  <a:gd name="connsiteY6" fmla="*/ 3594010 h 4707593"/>
                  <a:gd name="connsiteX7" fmla="*/ 5048107 w 5260975"/>
                  <a:gd name="connsiteY7" fmla="*/ 3658244 h 4707593"/>
                  <a:gd name="connsiteX8" fmla="*/ 4992899 w 5260975"/>
                  <a:gd name="connsiteY8" fmla="*/ 3734479 h 4707593"/>
                  <a:gd name="connsiteX9" fmla="*/ 4977440 w 5260975"/>
                  <a:gd name="connsiteY9" fmla="*/ 3752627 h 4707593"/>
                  <a:gd name="connsiteX10" fmla="*/ 4935193 w 5260975"/>
                  <a:gd name="connsiteY10" fmla="*/ 3775382 h 4707593"/>
                  <a:gd name="connsiteX11" fmla="*/ 4897844 w 5260975"/>
                  <a:gd name="connsiteY11" fmla="*/ 3792472 h 4707593"/>
                  <a:gd name="connsiteX12" fmla="*/ 4870767 w 5260975"/>
                  <a:gd name="connsiteY12" fmla="*/ 3811388 h 4707593"/>
                  <a:gd name="connsiteX13" fmla="*/ 4847916 w 5260975"/>
                  <a:gd name="connsiteY13" fmla="*/ 3828767 h 4707593"/>
                  <a:gd name="connsiteX14" fmla="*/ 4796163 w 5260975"/>
                  <a:gd name="connsiteY14" fmla="*/ 3873702 h 4707593"/>
                  <a:gd name="connsiteX15" fmla="*/ 4738843 w 5260975"/>
                  <a:gd name="connsiteY15" fmla="*/ 3911628 h 4707593"/>
                  <a:gd name="connsiteX16" fmla="*/ 4692755 w 5260975"/>
                  <a:gd name="connsiteY16" fmla="*/ 3958099 h 4707593"/>
                  <a:gd name="connsiteX17" fmla="*/ 4673744 w 5260975"/>
                  <a:gd name="connsiteY17" fmla="*/ 3983255 h 4707593"/>
                  <a:gd name="connsiteX18" fmla="*/ 4633801 w 5260975"/>
                  <a:gd name="connsiteY18" fmla="*/ 4000442 h 4707593"/>
                  <a:gd name="connsiteX19" fmla="*/ 4590499 w 5260975"/>
                  <a:gd name="connsiteY19" fmla="*/ 4027326 h 4707593"/>
                  <a:gd name="connsiteX20" fmla="*/ 4559773 w 5260975"/>
                  <a:gd name="connsiteY20" fmla="*/ 4054018 h 4707593"/>
                  <a:gd name="connsiteX21" fmla="*/ 4536059 w 5260975"/>
                  <a:gd name="connsiteY21" fmla="*/ 4071877 h 4707593"/>
                  <a:gd name="connsiteX22" fmla="*/ 4502549 w 5260975"/>
                  <a:gd name="connsiteY22" fmla="*/ 4089832 h 4707593"/>
                  <a:gd name="connsiteX23" fmla="*/ 4468944 w 5260975"/>
                  <a:gd name="connsiteY23" fmla="*/ 4113356 h 4707593"/>
                  <a:gd name="connsiteX24" fmla="*/ 4452622 w 5260975"/>
                  <a:gd name="connsiteY24" fmla="*/ 4127854 h 4707593"/>
                  <a:gd name="connsiteX25" fmla="*/ 4421032 w 5260975"/>
                  <a:gd name="connsiteY25" fmla="*/ 4151953 h 4707593"/>
                  <a:gd name="connsiteX26" fmla="*/ 4388483 w 5260975"/>
                  <a:gd name="connsiteY26" fmla="*/ 4174421 h 4707593"/>
                  <a:gd name="connsiteX27" fmla="*/ 4327321 w 5260975"/>
                  <a:gd name="connsiteY27" fmla="*/ 4200153 h 4707593"/>
                  <a:gd name="connsiteX28" fmla="*/ 4271633 w 5260975"/>
                  <a:gd name="connsiteY28" fmla="*/ 4237983 h 4707593"/>
                  <a:gd name="connsiteX29" fmla="*/ 4227465 w 5260975"/>
                  <a:gd name="connsiteY29" fmla="*/ 4265635 h 4707593"/>
                  <a:gd name="connsiteX30" fmla="*/ 4201733 w 5260975"/>
                  <a:gd name="connsiteY30" fmla="*/ 4283783 h 4707593"/>
                  <a:gd name="connsiteX31" fmla="*/ 4154494 w 5260975"/>
                  <a:gd name="connsiteY31" fmla="*/ 4324301 h 4707593"/>
                  <a:gd name="connsiteX32" fmla="*/ 4081234 w 5260975"/>
                  <a:gd name="connsiteY32" fmla="*/ 4366931 h 4707593"/>
                  <a:gd name="connsiteX33" fmla="*/ 4036971 w 5260975"/>
                  <a:gd name="connsiteY33" fmla="*/ 4389975 h 4707593"/>
                  <a:gd name="connsiteX34" fmla="*/ 3941725 w 5260975"/>
                  <a:gd name="connsiteY34" fmla="*/ 4424733 h 4707593"/>
                  <a:gd name="connsiteX35" fmla="*/ 3910999 w 5260975"/>
                  <a:gd name="connsiteY35" fmla="*/ 4437119 h 4707593"/>
                  <a:gd name="connsiteX36" fmla="*/ 3875859 w 5260975"/>
                  <a:gd name="connsiteY36" fmla="*/ 4445280 h 4707593"/>
                  <a:gd name="connsiteX37" fmla="*/ 3819401 w 5260975"/>
                  <a:gd name="connsiteY37" fmla="*/ 4464579 h 4707593"/>
                  <a:gd name="connsiteX38" fmla="*/ 3709176 w 5260975"/>
                  <a:gd name="connsiteY38" fmla="*/ 4497800 h 4707593"/>
                  <a:gd name="connsiteX39" fmla="*/ 3684981 w 5260975"/>
                  <a:gd name="connsiteY39" fmla="*/ 4502889 h 4707593"/>
                  <a:gd name="connsiteX40" fmla="*/ 3623338 w 5260975"/>
                  <a:gd name="connsiteY40" fmla="*/ 4524300 h 4707593"/>
                  <a:gd name="connsiteX41" fmla="*/ 3586373 w 5260975"/>
                  <a:gd name="connsiteY41" fmla="*/ 4538702 h 4707593"/>
                  <a:gd name="connsiteX42" fmla="*/ 3555743 w 5260975"/>
                  <a:gd name="connsiteY42" fmla="*/ 4546960 h 4707593"/>
                  <a:gd name="connsiteX43" fmla="*/ 3528667 w 5260975"/>
                  <a:gd name="connsiteY43" fmla="*/ 4550801 h 4707593"/>
                  <a:gd name="connsiteX44" fmla="*/ 3457424 w 5260975"/>
                  <a:gd name="connsiteY44" fmla="*/ 4569811 h 4707593"/>
                  <a:gd name="connsiteX45" fmla="*/ 3429003 w 5260975"/>
                  <a:gd name="connsiteY45" fmla="*/ 4577301 h 4707593"/>
                  <a:gd name="connsiteX46" fmla="*/ 3355264 w 5260975"/>
                  <a:gd name="connsiteY46" fmla="*/ 4603033 h 4707593"/>
                  <a:gd name="connsiteX47" fmla="*/ 3292757 w 5260975"/>
                  <a:gd name="connsiteY47" fmla="*/ 4620027 h 4707593"/>
                  <a:gd name="connsiteX48" fmla="*/ 3266643 w 5260975"/>
                  <a:gd name="connsiteY48" fmla="*/ 4628188 h 4707593"/>
                  <a:gd name="connsiteX49" fmla="*/ 3206921 w 5260975"/>
                  <a:gd name="connsiteY49" fmla="*/ 4641823 h 4707593"/>
                  <a:gd name="connsiteX50" fmla="*/ 3173123 w 5260975"/>
                  <a:gd name="connsiteY50" fmla="*/ 4651425 h 4707593"/>
                  <a:gd name="connsiteX51" fmla="*/ 3090646 w 5260975"/>
                  <a:gd name="connsiteY51" fmla="*/ 4662274 h 4707593"/>
                  <a:gd name="connsiteX52" fmla="*/ 3005480 w 5260975"/>
                  <a:gd name="connsiteY52" fmla="*/ 4672739 h 4707593"/>
                  <a:gd name="connsiteX53" fmla="*/ 2958721 w 5260975"/>
                  <a:gd name="connsiteY53" fmla="*/ 4676196 h 4707593"/>
                  <a:gd name="connsiteX54" fmla="*/ 2917915 w 5260975"/>
                  <a:gd name="connsiteY54" fmla="*/ 4681670 h 4707593"/>
                  <a:gd name="connsiteX55" fmla="*/ 2882389 w 5260975"/>
                  <a:gd name="connsiteY55" fmla="*/ 4685126 h 4707593"/>
                  <a:gd name="connsiteX56" fmla="*/ 2825837 w 5260975"/>
                  <a:gd name="connsiteY56" fmla="*/ 4692135 h 4707593"/>
                  <a:gd name="connsiteX57" fmla="*/ 2802313 w 5260975"/>
                  <a:gd name="connsiteY57" fmla="*/ 4693960 h 4707593"/>
                  <a:gd name="connsiteX58" fmla="*/ 2746816 w 5260975"/>
                  <a:gd name="connsiteY58" fmla="*/ 4693863 h 4707593"/>
                  <a:gd name="connsiteX59" fmla="*/ 2727517 w 5260975"/>
                  <a:gd name="connsiteY59" fmla="*/ 4692903 h 4707593"/>
                  <a:gd name="connsiteX60" fmla="*/ 2690359 w 5260975"/>
                  <a:gd name="connsiteY60" fmla="*/ 4680997 h 4707593"/>
                  <a:gd name="connsiteX61" fmla="*/ 2685943 w 5260975"/>
                  <a:gd name="connsiteY61" fmla="*/ 4680133 h 4707593"/>
                  <a:gd name="connsiteX62" fmla="*/ 2661554 w 5260975"/>
                  <a:gd name="connsiteY62" fmla="*/ 4675428 h 4707593"/>
                  <a:gd name="connsiteX63" fmla="*/ 2648208 w 5260975"/>
                  <a:gd name="connsiteY63" fmla="*/ 4673892 h 4707593"/>
                  <a:gd name="connsiteX64" fmla="*/ 2597512 w 5260975"/>
                  <a:gd name="connsiteY64" fmla="*/ 4664099 h 4707593"/>
                  <a:gd name="connsiteX65" fmla="*/ 2568324 w 5260975"/>
                  <a:gd name="connsiteY65" fmla="*/ 4659490 h 4707593"/>
                  <a:gd name="connsiteX66" fmla="*/ 2544704 w 5260975"/>
                  <a:gd name="connsiteY66" fmla="*/ 4660162 h 4707593"/>
                  <a:gd name="connsiteX67" fmla="*/ 2503225 w 5260975"/>
                  <a:gd name="connsiteY67" fmla="*/ 4661026 h 4707593"/>
                  <a:gd name="connsiteX68" fmla="*/ 2489975 w 5260975"/>
                  <a:gd name="connsiteY68" fmla="*/ 4663235 h 4707593"/>
                  <a:gd name="connsiteX69" fmla="*/ 2430061 w 5260975"/>
                  <a:gd name="connsiteY69" fmla="*/ 4656897 h 4707593"/>
                  <a:gd name="connsiteX70" fmla="*/ 2395880 w 5260975"/>
                  <a:gd name="connsiteY70" fmla="*/ 4656417 h 4707593"/>
                  <a:gd name="connsiteX71" fmla="*/ 2357378 w 5260975"/>
                  <a:gd name="connsiteY71" fmla="*/ 4648544 h 4707593"/>
                  <a:gd name="connsiteX72" fmla="*/ 2346145 w 5260975"/>
                  <a:gd name="connsiteY72" fmla="*/ 4648928 h 4707593"/>
                  <a:gd name="connsiteX73" fmla="*/ 2333567 w 5260975"/>
                  <a:gd name="connsiteY73" fmla="*/ 4649600 h 4707593"/>
                  <a:gd name="connsiteX74" fmla="*/ 2294968 w 5260975"/>
                  <a:gd name="connsiteY74" fmla="*/ 4650177 h 4707593"/>
                  <a:gd name="connsiteX75" fmla="*/ 2271540 w 5260975"/>
                  <a:gd name="connsiteY75" fmla="*/ 4653057 h 4707593"/>
                  <a:gd name="connsiteX76" fmla="*/ 2226895 w 5260975"/>
                  <a:gd name="connsiteY76" fmla="*/ 4651329 h 4707593"/>
                  <a:gd name="connsiteX77" fmla="*/ 2210379 w 5260975"/>
                  <a:gd name="connsiteY77" fmla="*/ 4653825 h 4707593"/>
                  <a:gd name="connsiteX78" fmla="*/ 2168613 w 5260975"/>
                  <a:gd name="connsiteY78" fmla="*/ 4654113 h 4707593"/>
                  <a:gd name="connsiteX79" fmla="*/ 2131167 w 5260975"/>
                  <a:gd name="connsiteY79" fmla="*/ 4652673 h 4707593"/>
                  <a:gd name="connsiteX80" fmla="*/ 2095065 w 5260975"/>
                  <a:gd name="connsiteY80" fmla="*/ 4653441 h 4707593"/>
                  <a:gd name="connsiteX81" fmla="*/ 2069237 w 5260975"/>
                  <a:gd name="connsiteY81" fmla="*/ 4656609 h 4707593"/>
                  <a:gd name="connsiteX82" fmla="*/ 2041201 w 5260975"/>
                  <a:gd name="connsiteY82" fmla="*/ 4658529 h 4707593"/>
                  <a:gd name="connsiteX83" fmla="*/ 1963909 w 5260975"/>
                  <a:gd name="connsiteY83" fmla="*/ 4669955 h 4707593"/>
                  <a:gd name="connsiteX84" fmla="*/ 1949603 w 5260975"/>
                  <a:gd name="connsiteY84" fmla="*/ 4667171 h 4707593"/>
                  <a:gd name="connsiteX85" fmla="*/ 1868373 w 5260975"/>
                  <a:gd name="connsiteY85" fmla="*/ 4664578 h 4707593"/>
                  <a:gd name="connsiteX86" fmla="*/ 1850707 w 5260975"/>
                  <a:gd name="connsiteY86" fmla="*/ 4664771 h 4707593"/>
                  <a:gd name="connsiteX87" fmla="*/ 1803275 w 5260975"/>
                  <a:gd name="connsiteY87" fmla="*/ 4653441 h 4707593"/>
                  <a:gd name="connsiteX88" fmla="*/ 1730112 w 5260975"/>
                  <a:gd name="connsiteY88" fmla="*/ 4671396 h 4707593"/>
                  <a:gd name="connsiteX89" fmla="*/ 1661652 w 5260975"/>
                  <a:gd name="connsiteY89" fmla="*/ 4693863 h 4707593"/>
                  <a:gd name="connsiteX90" fmla="*/ 1653011 w 5260975"/>
                  <a:gd name="connsiteY90" fmla="*/ 4696744 h 4707593"/>
                  <a:gd name="connsiteX91" fmla="*/ 1628431 w 5260975"/>
                  <a:gd name="connsiteY91" fmla="*/ 4701641 h 4707593"/>
                  <a:gd name="connsiteX92" fmla="*/ 1597995 w 5260975"/>
                  <a:gd name="connsiteY92" fmla="*/ 4703369 h 4707593"/>
                  <a:gd name="connsiteX93" fmla="*/ 1559396 w 5260975"/>
                  <a:gd name="connsiteY93" fmla="*/ 4707593 h 4707593"/>
                  <a:gd name="connsiteX94" fmla="*/ 1528480 w 5260975"/>
                  <a:gd name="connsiteY94" fmla="*/ 4702312 h 4707593"/>
                  <a:gd name="connsiteX95" fmla="*/ 1485272 w 5260975"/>
                  <a:gd name="connsiteY95" fmla="*/ 4694439 h 4707593"/>
                  <a:gd name="connsiteX96" fmla="*/ 1444562 w 5260975"/>
                  <a:gd name="connsiteY96" fmla="*/ 4686950 h 4707593"/>
                  <a:gd name="connsiteX97" fmla="*/ 1431696 w 5260975"/>
                  <a:gd name="connsiteY97" fmla="*/ 4695783 h 4707593"/>
                  <a:gd name="connsiteX98" fmla="*/ 1411821 w 5260975"/>
                  <a:gd name="connsiteY98" fmla="*/ 4703464 h 4707593"/>
                  <a:gd name="connsiteX99" fmla="*/ 1389738 w 5260975"/>
                  <a:gd name="connsiteY99" fmla="*/ 4694247 h 4707593"/>
                  <a:gd name="connsiteX100" fmla="*/ 1338081 w 5260975"/>
                  <a:gd name="connsiteY100" fmla="*/ 4675141 h 4707593"/>
                  <a:gd name="connsiteX101" fmla="*/ 1305436 w 5260975"/>
                  <a:gd name="connsiteY101" fmla="*/ 4674276 h 4707593"/>
                  <a:gd name="connsiteX102" fmla="*/ 1234481 w 5260975"/>
                  <a:gd name="connsiteY102" fmla="*/ 4666115 h 4707593"/>
                  <a:gd name="connsiteX103" fmla="*/ 1188106 w 5260975"/>
                  <a:gd name="connsiteY103" fmla="*/ 4654497 h 4707593"/>
                  <a:gd name="connsiteX104" fmla="*/ 1154790 w 5260975"/>
                  <a:gd name="connsiteY104" fmla="*/ 4641343 h 4707593"/>
                  <a:gd name="connsiteX105" fmla="*/ 1107069 w 5260975"/>
                  <a:gd name="connsiteY105" fmla="*/ 4624156 h 4707593"/>
                  <a:gd name="connsiteX106" fmla="*/ 1059158 w 5260975"/>
                  <a:gd name="connsiteY106" fmla="*/ 4615227 h 4707593"/>
                  <a:gd name="connsiteX107" fmla="*/ 1024496 w 5260975"/>
                  <a:gd name="connsiteY107" fmla="*/ 4603993 h 4707593"/>
                  <a:gd name="connsiteX108" fmla="*/ 982153 w 5260975"/>
                  <a:gd name="connsiteY108" fmla="*/ 4596311 h 4707593"/>
                  <a:gd name="connsiteX109" fmla="*/ 946628 w 5260975"/>
                  <a:gd name="connsiteY109" fmla="*/ 4596024 h 4707593"/>
                  <a:gd name="connsiteX110" fmla="*/ 890939 w 5260975"/>
                  <a:gd name="connsiteY110" fmla="*/ 4597368 h 4707593"/>
                  <a:gd name="connsiteX111" fmla="*/ 822769 w 5260975"/>
                  <a:gd name="connsiteY111" fmla="*/ 4574133 h 4707593"/>
                  <a:gd name="connsiteX112" fmla="*/ 795212 w 5260975"/>
                  <a:gd name="connsiteY112" fmla="*/ 4568947 h 4707593"/>
                  <a:gd name="connsiteX113" fmla="*/ 769288 w 5260975"/>
                  <a:gd name="connsiteY113" fmla="*/ 4566547 h 4707593"/>
                  <a:gd name="connsiteX114" fmla="*/ 714271 w 5260975"/>
                  <a:gd name="connsiteY114" fmla="*/ 4551089 h 4707593"/>
                  <a:gd name="connsiteX115" fmla="*/ 691900 w 5260975"/>
                  <a:gd name="connsiteY115" fmla="*/ 4545999 h 4707593"/>
                  <a:gd name="connsiteX116" fmla="*/ 660598 w 5260975"/>
                  <a:gd name="connsiteY116" fmla="*/ 4546096 h 4707593"/>
                  <a:gd name="connsiteX117" fmla="*/ 603662 w 5260975"/>
                  <a:gd name="connsiteY117" fmla="*/ 4538991 h 4707593"/>
                  <a:gd name="connsiteX118" fmla="*/ 546821 w 5260975"/>
                  <a:gd name="connsiteY118" fmla="*/ 4518251 h 4707593"/>
                  <a:gd name="connsiteX119" fmla="*/ 522721 w 5260975"/>
                  <a:gd name="connsiteY119" fmla="*/ 4520267 h 4707593"/>
                  <a:gd name="connsiteX120" fmla="*/ 514080 w 5260975"/>
                  <a:gd name="connsiteY120" fmla="*/ 4519788 h 4707593"/>
                  <a:gd name="connsiteX121" fmla="*/ 436404 w 5260975"/>
                  <a:gd name="connsiteY121" fmla="*/ 4508361 h 4707593"/>
                  <a:gd name="connsiteX122" fmla="*/ 428626 w 5260975"/>
                  <a:gd name="connsiteY122" fmla="*/ 4507114 h 4707593"/>
                  <a:gd name="connsiteX123" fmla="*/ 392141 w 5260975"/>
                  <a:gd name="connsiteY123" fmla="*/ 4496936 h 4707593"/>
                  <a:gd name="connsiteX124" fmla="*/ 300157 w 5260975"/>
                  <a:gd name="connsiteY124" fmla="*/ 4490599 h 4707593"/>
                  <a:gd name="connsiteX125" fmla="*/ 294493 w 5260975"/>
                  <a:gd name="connsiteY125" fmla="*/ 4489831 h 4707593"/>
                  <a:gd name="connsiteX126" fmla="*/ 263671 w 5260975"/>
                  <a:gd name="connsiteY126" fmla="*/ 4494919 h 4707593"/>
                  <a:gd name="connsiteX127" fmla="*/ 248406 w 5260975"/>
                  <a:gd name="connsiteY127" fmla="*/ 4502121 h 4707593"/>
                  <a:gd name="connsiteX128" fmla="*/ 224594 w 5260975"/>
                  <a:gd name="connsiteY128" fmla="*/ 4509610 h 4707593"/>
                  <a:gd name="connsiteX129" fmla="*/ 200398 w 5260975"/>
                  <a:gd name="connsiteY129" fmla="*/ 4512395 h 4707593"/>
                  <a:gd name="connsiteX130" fmla="*/ 159783 w 5260975"/>
                  <a:gd name="connsiteY130" fmla="*/ 4501064 h 4707593"/>
                  <a:gd name="connsiteX131" fmla="*/ 144997 w 5260975"/>
                  <a:gd name="connsiteY131" fmla="*/ 4499912 h 4707593"/>
                  <a:gd name="connsiteX132" fmla="*/ 112064 w 5260975"/>
                  <a:gd name="connsiteY132" fmla="*/ 4494440 h 4707593"/>
                  <a:gd name="connsiteX133" fmla="*/ 83259 w 5260975"/>
                  <a:gd name="connsiteY133" fmla="*/ 4494824 h 4707593"/>
                  <a:gd name="connsiteX134" fmla="*/ 60120 w 5260975"/>
                  <a:gd name="connsiteY134" fmla="*/ 4503561 h 4707593"/>
                  <a:gd name="connsiteX135" fmla="*/ 26514 w 5260975"/>
                  <a:gd name="connsiteY135" fmla="*/ 4505289 h 4707593"/>
                  <a:gd name="connsiteX136" fmla="*/ 4814 w 5260975"/>
                  <a:gd name="connsiteY136" fmla="*/ 4498952 h 4707593"/>
                  <a:gd name="connsiteX137" fmla="*/ 398 w 5260975"/>
                  <a:gd name="connsiteY137" fmla="*/ 4498089 h 4707593"/>
                  <a:gd name="connsiteX138" fmla="*/ 0 w 5260975"/>
                  <a:gd name="connsiteY138" fmla="*/ 4498087 h 47075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Lst>
                <a:rect l="l" t="t" r="r" b="b"/>
                <a:pathLst>
                  <a:path w="5260975" h="4707593">
                    <a:moveTo>
                      <a:pt x="0" y="0"/>
                    </a:moveTo>
                    <a:lnTo>
                      <a:pt x="5260975" y="0"/>
                    </a:lnTo>
                    <a:lnTo>
                      <a:pt x="5260975" y="3296937"/>
                    </a:lnTo>
                    <a:lnTo>
                      <a:pt x="5260975" y="3518571"/>
                    </a:lnTo>
                    <a:lnTo>
                      <a:pt x="5226503" y="3534000"/>
                    </a:lnTo>
                    <a:cubicBezTo>
                      <a:pt x="5219783" y="3536785"/>
                      <a:pt x="5212389" y="3538321"/>
                      <a:pt x="5206341" y="3542065"/>
                    </a:cubicBezTo>
                    <a:cubicBezTo>
                      <a:pt x="5178495" y="3559156"/>
                      <a:pt x="5151515" y="3577591"/>
                      <a:pt x="5123287" y="3594010"/>
                    </a:cubicBezTo>
                    <a:cubicBezTo>
                      <a:pt x="5094195" y="3611004"/>
                      <a:pt x="5068175" y="3631071"/>
                      <a:pt x="5048107" y="3658244"/>
                    </a:cubicBezTo>
                    <a:cubicBezTo>
                      <a:pt x="5029480" y="3683496"/>
                      <a:pt x="5011429" y="3709131"/>
                      <a:pt x="4992899" y="3734479"/>
                    </a:cubicBezTo>
                    <a:cubicBezTo>
                      <a:pt x="4988194" y="3740912"/>
                      <a:pt x="4983873" y="3748498"/>
                      <a:pt x="4977440" y="3752627"/>
                    </a:cubicBezTo>
                    <a:cubicBezTo>
                      <a:pt x="4964094" y="3761268"/>
                      <a:pt x="4949499" y="3768277"/>
                      <a:pt x="4935193" y="3775382"/>
                    </a:cubicBezTo>
                    <a:cubicBezTo>
                      <a:pt x="4922903" y="3781431"/>
                      <a:pt x="4909845" y="3785943"/>
                      <a:pt x="4897844" y="3792472"/>
                    </a:cubicBezTo>
                    <a:cubicBezTo>
                      <a:pt x="4888243" y="3797658"/>
                      <a:pt x="4879697" y="3804859"/>
                      <a:pt x="4870767" y="3811388"/>
                    </a:cubicBezTo>
                    <a:cubicBezTo>
                      <a:pt x="4862990" y="3817052"/>
                      <a:pt x="4854445" y="3821949"/>
                      <a:pt x="4847916" y="3828767"/>
                    </a:cubicBezTo>
                    <a:cubicBezTo>
                      <a:pt x="4831977" y="3845281"/>
                      <a:pt x="4815942" y="3861508"/>
                      <a:pt x="4796163" y="3873702"/>
                    </a:cubicBezTo>
                    <a:cubicBezTo>
                      <a:pt x="4776672" y="3885799"/>
                      <a:pt x="4758237" y="3899338"/>
                      <a:pt x="4738843" y="3911628"/>
                    </a:cubicBezTo>
                    <a:cubicBezTo>
                      <a:pt x="4719831" y="3923630"/>
                      <a:pt x="4702645" y="3936783"/>
                      <a:pt x="4692755" y="3958099"/>
                    </a:cubicBezTo>
                    <a:cubicBezTo>
                      <a:pt x="4688339" y="3967508"/>
                      <a:pt x="4682097" y="3977782"/>
                      <a:pt x="4673744" y="3983255"/>
                    </a:cubicBezTo>
                    <a:cubicBezTo>
                      <a:pt x="4661838" y="3991032"/>
                      <a:pt x="4646764" y="3993817"/>
                      <a:pt x="4633801" y="4000442"/>
                    </a:cubicBezTo>
                    <a:cubicBezTo>
                      <a:pt x="4618535" y="4008219"/>
                      <a:pt x="4600869" y="4014940"/>
                      <a:pt x="4590499" y="4027326"/>
                    </a:cubicBezTo>
                    <a:cubicBezTo>
                      <a:pt x="4581281" y="4038368"/>
                      <a:pt x="4571968" y="4047009"/>
                      <a:pt x="4559773" y="4054018"/>
                    </a:cubicBezTo>
                    <a:cubicBezTo>
                      <a:pt x="4551229" y="4058915"/>
                      <a:pt x="4544892" y="4067844"/>
                      <a:pt x="4536059" y="4071877"/>
                    </a:cubicBezTo>
                    <a:cubicBezTo>
                      <a:pt x="4524441" y="4077254"/>
                      <a:pt x="4512727" y="4081479"/>
                      <a:pt x="4502549" y="4089832"/>
                    </a:cubicBezTo>
                    <a:cubicBezTo>
                      <a:pt x="4491987" y="4098473"/>
                      <a:pt x="4479986" y="4105290"/>
                      <a:pt x="4468944" y="4113356"/>
                    </a:cubicBezTo>
                    <a:cubicBezTo>
                      <a:pt x="4463087" y="4117676"/>
                      <a:pt x="4458286" y="4123341"/>
                      <a:pt x="4452622" y="4127854"/>
                    </a:cubicBezTo>
                    <a:cubicBezTo>
                      <a:pt x="4442252" y="4136111"/>
                      <a:pt x="4431690" y="4144176"/>
                      <a:pt x="4421032" y="4151953"/>
                    </a:cubicBezTo>
                    <a:cubicBezTo>
                      <a:pt x="4410375" y="4159731"/>
                      <a:pt x="4400197" y="4168756"/>
                      <a:pt x="4388483" y="4174421"/>
                    </a:cubicBezTo>
                    <a:cubicBezTo>
                      <a:pt x="4368513" y="4184023"/>
                      <a:pt x="4346717" y="4189784"/>
                      <a:pt x="4327321" y="4200153"/>
                    </a:cubicBezTo>
                    <a:cubicBezTo>
                      <a:pt x="4307639" y="4210714"/>
                      <a:pt x="4289107" y="4223965"/>
                      <a:pt x="4271633" y="4237983"/>
                    </a:cubicBezTo>
                    <a:cubicBezTo>
                      <a:pt x="4257807" y="4249025"/>
                      <a:pt x="4244845" y="4259971"/>
                      <a:pt x="4227465" y="4265635"/>
                    </a:cubicBezTo>
                    <a:cubicBezTo>
                      <a:pt x="4217768" y="4268804"/>
                      <a:pt x="4207591" y="4275717"/>
                      <a:pt x="4201733" y="4283783"/>
                    </a:cubicBezTo>
                    <a:cubicBezTo>
                      <a:pt x="4189059" y="4301353"/>
                      <a:pt x="4172833" y="4313739"/>
                      <a:pt x="4154494" y="4324301"/>
                    </a:cubicBezTo>
                    <a:cubicBezTo>
                      <a:pt x="4130010" y="4338511"/>
                      <a:pt x="4105814" y="4353009"/>
                      <a:pt x="4081234" y="4366931"/>
                    </a:cubicBezTo>
                    <a:cubicBezTo>
                      <a:pt x="4066737" y="4375189"/>
                      <a:pt x="4052335" y="4383926"/>
                      <a:pt x="4036971" y="4389975"/>
                    </a:cubicBezTo>
                    <a:cubicBezTo>
                      <a:pt x="4005575" y="4402457"/>
                      <a:pt x="3973410" y="4413114"/>
                      <a:pt x="3941725" y="4424733"/>
                    </a:cubicBezTo>
                    <a:cubicBezTo>
                      <a:pt x="3931355" y="4428477"/>
                      <a:pt x="3921561" y="4433854"/>
                      <a:pt x="3910999" y="4437119"/>
                    </a:cubicBezTo>
                    <a:cubicBezTo>
                      <a:pt x="3899573" y="4440671"/>
                      <a:pt x="3887285" y="4441727"/>
                      <a:pt x="3875859" y="4445280"/>
                    </a:cubicBezTo>
                    <a:cubicBezTo>
                      <a:pt x="3856847" y="4451136"/>
                      <a:pt x="3838412" y="4458626"/>
                      <a:pt x="3819401" y="4464579"/>
                    </a:cubicBezTo>
                    <a:cubicBezTo>
                      <a:pt x="3782723" y="4476005"/>
                      <a:pt x="3745949" y="4486951"/>
                      <a:pt x="3709176" y="4497800"/>
                    </a:cubicBezTo>
                    <a:cubicBezTo>
                      <a:pt x="3701303" y="4500105"/>
                      <a:pt x="3692757" y="4500393"/>
                      <a:pt x="3684981" y="4502889"/>
                    </a:cubicBezTo>
                    <a:cubicBezTo>
                      <a:pt x="3664337" y="4509610"/>
                      <a:pt x="3643789" y="4516907"/>
                      <a:pt x="3623338" y="4524300"/>
                    </a:cubicBezTo>
                    <a:cubicBezTo>
                      <a:pt x="3610953" y="4528813"/>
                      <a:pt x="3598854" y="4534382"/>
                      <a:pt x="3586373" y="4538702"/>
                    </a:cubicBezTo>
                    <a:cubicBezTo>
                      <a:pt x="3576387" y="4542159"/>
                      <a:pt x="3566113" y="4544847"/>
                      <a:pt x="3555743" y="4546960"/>
                    </a:cubicBezTo>
                    <a:cubicBezTo>
                      <a:pt x="3546814" y="4548785"/>
                      <a:pt x="3537501" y="4548592"/>
                      <a:pt x="3528667" y="4550801"/>
                    </a:cubicBezTo>
                    <a:cubicBezTo>
                      <a:pt x="3504759" y="4556753"/>
                      <a:pt x="3481140" y="4563475"/>
                      <a:pt x="3457424" y="4569811"/>
                    </a:cubicBezTo>
                    <a:cubicBezTo>
                      <a:pt x="3447919" y="4572308"/>
                      <a:pt x="3438221" y="4574133"/>
                      <a:pt x="3429003" y="4577301"/>
                    </a:cubicBezTo>
                    <a:cubicBezTo>
                      <a:pt x="3404327" y="4585654"/>
                      <a:pt x="3380036" y="4595159"/>
                      <a:pt x="3355264" y="4603033"/>
                    </a:cubicBezTo>
                    <a:cubicBezTo>
                      <a:pt x="3334717" y="4609562"/>
                      <a:pt x="3313593" y="4614266"/>
                      <a:pt x="3292757" y="4620027"/>
                    </a:cubicBezTo>
                    <a:cubicBezTo>
                      <a:pt x="3283924" y="4622524"/>
                      <a:pt x="3275475" y="4626077"/>
                      <a:pt x="3266643" y="4628188"/>
                    </a:cubicBezTo>
                    <a:cubicBezTo>
                      <a:pt x="3246863" y="4632990"/>
                      <a:pt x="3226796" y="4637022"/>
                      <a:pt x="3206921" y="4641823"/>
                    </a:cubicBezTo>
                    <a:cubicBezTo>
                      <a:pt x="3195590" y="4644607"/>
                      <a:pt x="3184645" y="4649600"/>
                      <a:pt x="3173123" y="4651425"/>
                    </a:cubicBezTo>
                    <a:cubicBezTo>
                      <a:pt x="3145759" y="4655745"/>
                      <a:pt x="3118203" y="4658817"/>
                      <a:pt x="3090646" y="4662274"/>
                    </a:cubicBezTo>
                    <a:cubicBezTo>
                      <a:pt x="3062227" y="4665826"/>
                      <a:pt x="3033902" y="4669571"/>
                      <a:pt x="3005480" y="4672739"/>
                    </a:cubicBezTo>
                    <a:cubicBezTo>
                      <a:pt x="2989926" y="4674372"/>
                      <a:pt x="2974275" y="4674660"/>
                      <a:pt x="2958721" y="4676196"/>
                    </a:cubicBezTo>
                    <a:cubicBezTo>
                      <a:pt x="2945087" y="4677541"/>
                      <a:pt x="2931549" y="4680037"/>
                      <a:pt x="2917915" y="4681670"/>
                    </a:cubicBezTo>
                    <a:cubicBezTo>
                      <a:pt x="2906105" y="4683013"/>
                      <a:pt x="2894199" y="4683781"/>
                      <a:pt x="2882389" y="4685126"/>
                    </a:cubicBezTo>
                    <a:cubicBezTo>
                      <a:pt x="2863475" y="4687334"/>
                      <a:pt x="2844655" y="4689831"/>
                      <a:pt x="2825837" y="4692135"/>
                    </a:cubicBezTo>
                    <a:cubicBezTo>
                      <a:pt x="2817964" y="4692999"/>
                      <a:pt x="2809706" y="4695399"/>
                      <a:pt x="2802313" y="4693960"/>
                    </a:cubicBezTo>
                    <a:cubicBezTo>
                      <a:pt x="2783686" y="4690310"/>
                      <a:pt x="2765347" y="4691367"/>
                      <a:pt x="2746816" y="4693863"/>
                    </a:cubicBezTo>
                    <a:cubicBezTo>
                      <a:pt x="2740479" y="4694728"/>
                      <a:pt x="2733662" y="4694535"/>
                      <a:pt x="2727517" y="4692903"/>
                    </a:cubicBezTo>
                    <a:cubicBezTo>
                      <a:pt x="2714939" y="4689638"/>
                      <a:pt x="2702745" y="4685029"/>
                      <a:pt x="2690359" y="4680997"/>
                    </a:cubicBezTo>
                    <a:cubicBezTo>
                      <a:pt x="2689014" y="4680517"/>
                      <a:pt x="2687382" y="4680421"/>
                      <a:pt x="2685943" y="4680133"/>
                    </a:cubicBezTo>
                    <a:cubicBezTo>
                      <a:pt x="2677781" y="4678500"/>
                      <a:pt x="2669717" y="4676868"/>
                      <a:pt x="2661554" y="4675428"/>
                    </a:cubicBezTo>
                    <a:cubicBezTo>
                      <a:pt x="2657138" y="4674660"/>
                      <a:pt x="2652625" y="4674564"/>
                      <a:pt x="2648208" y="4673892"/>
                    </a:cubicBezTo>
                    <a:cubicBezTo>
                      <a:pt x="2631118" y="4671203"/>
                      <a:pt x="2612299" y="4675716"/>
                      <a:pt x="2597512" y="4664099"/>
                    </a:cubicBezTo>
                    <a:cubicBezTo>
                      <a:pt x="2587911" y="4656609"/>
                      <a:pt x="2578597" y="4658338"/>
                      <a:pt x="2568324" y="4659490"/>
                    </a:cubicBezTo>
                    <a:cubicBezTo>
                      <a:pt x="2560547" y="4660354"/>
                      <a:pt x="2552577" y="4660065"/>
                      <a:pt x="2544704" y="4660162"/>
                    </a:cubicBezTo>
                    <a:cubicBezTo>
                      <a:pt x="2530878" y="4660449"/>
                      <a:pt x="2517052" y="4660546"/>
                      <a:pt x="2503225" y="4661026"/>
                    </a:cubicBezTo>
                    <a:cubicBezTo>
                      <a:pt x="2498808" y="4661218"/>
                      <a:pt x="2494297" y="4663619"/>
                      <a:pt x="2489975" y="4663235"/>
                    </a:cubicBezTo>
                    <a:cubicBezTo>
                      <a:pt x="2470004" y="4661410"/>
                      <a:pt x="2450033" y="4658529"/>
                      <a:pt x="2430061" y="4656897"/>
                    </a:cubicBezTo>
                    <a:cubicBezTo>
                      <a:pt x="2418732" y="4655938"/>
                      <a:pt x="2407114" y="4657761"/>
                      <a:pt x="2395880" y="4656417"/>
                    </a:cubicBezTo>
                    <a:cubicBezTo>
                      <a:pt x="2382919" y="4654881"/>
                      <a:pt x="2370245" y="4650945"/>
                      <a:pt x="2357378" y="4648544"/>
                    </a:cubicBezTo>
                    <a:cubicBezTo>
                      <a:pt x="2353826" y="4647872"/>
                      <a:pt x="2349889" y="4648736"/>
                      <a:pt x="2346145" y="4648928"/>
                    </a:cubicBezTo>
                    <a:cubicBezTo>
                      <a:pt x="2341920" y="4649120"/>
                      <a:pt x="2337791" y="4649504"/>
                      <a:pt x="2333567" y="4649600"/>
                    </a:cubicBezTo>
                    <a:cubicBezTo>
                      <a:pt x="2320700" y="4649793"/>
                      <a:pt x="2307835" y="4649504"/>
                      <a:pt x="2294968" y="4650177"/>
                    </a:cubicBezTo>
                    <a:cubicBezTo>
                      <a:pt x="2287095" y="4650561"/>
                      <a:pt x="2278839" y="4654497"/>
                      <a:pt x="2271540" y="4653057"/>
                    </a:cubicBezTo>
                    <a:cubicBezTo>
                      <a:pt x="2256659" y="4650272"/>
                      <a:pt x="2241776" y="4656513"/>
                      <a:pt x="2226895" y="4651329"/>
                    </a:cubicBezTo>
                    <a:cubicBezTo>
                      <a:pt x="2222285" y="4649793"/>
                      <a:pt x="2215948" y="4653633"/>
                      <a:pt x="2210379" y="4653825"/>
                    </a:cubicBezTo>
                    <a:cubicBezTo>
                      <a:pt x="2196457" y="4654305"/>
                      <a:pt x="2182535" y="4654209"/>
                      <a:pt x="2168613" y="4654113"/>
                    </a:cubicBezTo>
                    <a:cubicBezTo>
                      <a:pt x="2156131" y="4654017"/>
                      <a:pt x="2143168" y="4655361"/>
                      <a:pt x="2131167" y="4652673"/>
                    </a:cubicBezTo>
                    <a:cubicBezTo>
                      <a:pt x="2118588" y="4649793"/>
                      <a:pt x="2107259" y="4650177"/>
                      <a:pt x="2095065" y="4653441"/>
                    </a:cubicBezTo>
                    <a:cubicBezTo>
                      <a:pt x="2086711" y="4655649"/>
                      <a:pt x="2077878" y="4655938"/>
                      <a:pt x="2069237" y="4656609"/>
                    </a:cubicBezTo>
                    <a:cubicBezTo>
                      <a:pt x="2059924" y="4657377"/>
                      <a:pt x="2049650" y="4655361"/>
                      <a:pt x="2041201" y="4658529"/>
                    </a:cubicBezTo>
                    <a:cubicBezTo>
                      <a:pt x="2016044" y="4667939"/>
                      <a:pt x="1990216" y="4669955"/>
                      <a:pt x="1963909" y="4669955"/>
                    </a:cubicBezTo>
                    <a:cubicBezTo>
                      <a:pt x="1959107" y="4669955"/>
                      <a:pt x="1954210" y="4668612"/>
                      <a:pt x="1949603" y="4667171"/>
                    </a:cubicBezTo>
                    <a:cubicBezTo>
                      <a:pt x="1922717" y="4658529"/>
                      <a:pt x="1895737" y="4659297"/>
                      <a:pt x="1868373" y="4664578"/>
                    </a:cubicBezTo>
                    <a:cubicBezTo>
                      <a:pt x="1862708" y="4665731"/>
                      <a:pt x="1856372" y="4665923"/>
                      <a:pt x="1850707" y="4664771"/>
                    </a:cubicBezTo>
                    <a:cubicBezTo>
                      <a:pt x="1834768" y="4661410"/>
                      <a:pt x="1819309" y="4655841"/>
                      <a:pt x="1803275" y="4653441"/>
                    </a:cubicBezTo>
                    <a:cubicBezTo>
                      <a:pt x="1776775" y="4649504"/>
                      <a:pt x="1753828" y="4662754"/>
                      <a:pt x="1730112" y="4671396"/>
                    </a:cubicBezTo>
                    <a:cubicBezTo>
                      <a:pt x="1707548" y="4679557"/>
                      <a:pt x="1688345" y="4697992"/>
                      <a:pt x="1661652" y="4693863"/>
                    </a:cubicBezTo>
                    <a:cubicBezTo>
                      <a:pt x="1658965" y="4693479"/>
                      <a:pt x="1655988" y="4696071"/>
                      <a:pt x="1653011" y="4696744"/>
                    </a:cubicBezTo>
                    <a:cubicBezTo>
                      <a:pt x="1644850" y="4698568"/>
                      <a:pt x="1636689" y="4700776"/>
                      <a:pt x="1628431" y="4701641"/>
                    </a:cubicBezTo>
                    <a:cubicBezTo>
                      <a:pt x="1618350" y="4702793"/>
                      <a:pt x="1608076" y="4702409"/>
                      <a:pt x="1597995" y="4703369"/>
                    </a:cubicBezTo>
                    <a:cubicBezTo>
                      <a:pt x="1585032" y="4704521"/>
                      <a:pt x="1572263" y="4707593"/>
                      <a:pt x="1559396" y="4707593"/>
                    </a:cubicBezTo>
                    <a:cubicBezTo>
                      <a:pt x="1549026" y="4707593"/>
                      <a:pt x="1538753" y="4704041"/>
                      <a:pt x="1528480" y="4702312"/>
                    </a:cubicBezTo>
                    <a:cubicBezTo>
                      <a:pt x="1513981" y="4699912"/>
                      <a:pt x="1498042" y="4700584"/>
                      <a:pt x="1485272" y="4694439"/>
                    </a:cubicBezTo>
                    <a:cubicBezTo>
                      <a:pt x="1471639" y="4687910"/>
                      <a:pt x="1458676" y="4684934"/>
                      <a:pt x="1444562" y="4686950"/>
                    </a:cubicBezTo>
                    <a:cubicBezTo>
                      <a:pt x="1439857" y="4687622"/>
                      <a:pt x="1433808" y="4691655"/>
                      <a:pt x="1431696" y="4695783"/>
                    </a:cubicBezTo>
                    <a:cubicBezTo>
                      <a:pt x="1426991" y="4705001"/>
                      <a:pt x="1420559" y="4706634"/>
                      <a:pt x="1411821" y="4703464"/>
                    </a:cubicBezTo>
                    <a:cubicBezTo>
                      <a:pt x="1404236" y="4700776"/>
                      <a:pt x="1394922" y="4699432"/>
                      <a:pt x="1389738" y="4694247"/>
                    </a:cubicBezTo>
                    <a:cubicBezTo>
                      <a:pt x="1375047" y="4679557"/>
                      <a:pt x="1356324" y="4679077"/>
                      <a:pt x="1338081" y="4675141"/>
                    </a:cubicBezTo>
                    <a:cubicBezTo>
                      <a:pt x="1326945" y="4672739"/>
                      <a:pt x="1316574" y="4672644"/>
                      <a:pt x="1305436" y="4674276"/>
                    </a:cubicBezTo>
                    <a:cubicBezTo>
                      <a:pt x="1281241" y="4677925"/>
                      <a:pt x="1257717" y="4672739"/>
                      <a:pt x="1234481" y="4666115"/>
                    </a:cubicBezTo>
                    <a:cubicBezTo>
                      <a:pt x="1219118" y="4661698"/>
                      <a:pt x="1203372" y="4659010"/>
                      <a:pt x="1188106" y="4654497"/>
                    </a:cubicBezTo>
                    <a:cubicBezTo>
                      <a:pt x="1176680" y="4651041"/>
                      <a:pt x="1165255" y="4646912"/>
                      <a:pt x="1154790" y="4641343"/>
                    </a:cubicBezTo>
                    <a:cubicBezTo>
                      <a:pt x="1139618" y="4633181"/>
                      <a:pt x="1126369" y="4620891"/>
                      <a:pt x="1107069" y="4624156"/>
                    </a:cubicBezTo>
                    <a:cubicBezTo>
                      <a:pt x="1090074" y="4627036"/>
                      <a:pt x="1074713" y="4620988"/>
                      <a:pt x="1059158" y="4615227"/>
                    </a:cubicBezTo>
                    <a:cubicBezTo>
                      <a:pt x="1047732" y="4611002"/>
                      <a:pt x="1036308" y="4606681"/>
                      <a:pt x="1024496" y="4603993"/>
                    </a:cubicBezTo>
                    <a:cubicBezTo>
                      <a:pt x="1010478" y="4600824"/>
                      <a:pt x="994635" y="4602169"/>
                      <a:pt x="982153" y="4596311"/>
                    </a:cubicBezTo>
                    <a:cubicBezTo>
                      <a:pt x="969095" y="4590166"/>
                      <a:pt x="958246" y="4594295"/>
                      <a:pt x="946628" y="4596024"/>
                    </a:cubicBezTo>
                    <a:cubicBezTo>
                      <a:pt x="928097" y="4598712"/>
                      <a:pt x="909661" y="4603705"/>
                      <a:pt x="890939" y="4597368"/>
                    </a:cubicBezTo>
                    <a:cubicBezTo>
                      <a:pt x="868184" y="4589687"/>
                      <a:pt x="845620" y="4581430"/>
                      <a:pt x="822769" y="4574133"/>
                    </a:cubicBezTo>
                    <a:cubicBezTo>
                      <a:pt x="813934" y="4571347"/>
                      <a:pt x="804431" y="4570195"/>
                      <a:pt x="795212" y="4568947"/>
                    </a:cubicBezTo>
                    <a:cubicBezTo>
                      <a:pt x="786476" y="4567891"/>
                      <a:pt x="776010" y="4570579"/>
                      <a:pt x="769288" y="4566547"/>
                    </a:cubicBezTo>
                    <a:cubicBezTo>
                      <a:pt x="752005" y="4556178"/>
                      <a:pt x="734243" y="4551089"/>
                      <a:pt x="714271" y="4551089"/>
                    </a:cubicBezTo>
                    <a:cubicBezTo>
                      <a:pt x="706781" y="4551089"/>
                      <a:pt x="699484" y="4546768"/>
                      <a:pt x="691900" y="4545999"/>
                    </a:cubicBezTo>
                    <a:cubicBezTo>
                      <a:pt x="681529" y="4545040"/>
                      <a:pt x="669623" y="4542447"/>
                      <a:pt x="660598" y="4546096"/>
                    </a:cubicBezTo>
                    <a:cubicBezTo>
                      <a:pt x="639379" y="4554737"/>
                      <a:pt x="622193" y="4547536"/>
                      <a:pt x="603662" y="4538991"/>
                    </a:cubicBezTo>
                    <a:cubicBezTo>
                      <a:pt x="585418" y="4530541"/>
                      <a:pt x="566215" y="4523821"/>
                      <a:pt x="546821" y="4518251"/>
                    </a:cubicBezTo>
                    <a:cubicBezTo>
                      <a:pt x="539524" y="4516235"/>
                      <a:pt x="530787" y="4519596"/>
                      <a:pt x="522721" y="4520267"/>
                    </a:cubicBezTo>
                    <a:cubicBezTo>
                      <a:pt x="519840" y="4520460"/>
                      <a:pt x="516671" y="4520748"/>
                      <a:pt x="514080" y="4519788"/>
                    </a:cubicBezTo>
                    <a:cubicBezTo>
                      <a:pt x="489020" y="4510570"/>
                      <a:pt x="463575" y="4503561"/>
                      <a:pt x="436404" y="4508361"/>
                    </a:cubicBezTo>
                    <a:cubicBezTo>
                      <a:pt x="433908" y="4508842"/>
                      <a:pt x="431123" y="4507786"/>
                      <a:pt x="428626" y="4507114"/>
                    </a:cubicBezTo>
                    <a:cubicBezTo>
                      <a:pt x="416432" y="4503657"/>
                      <a:pt x="404526" y="4498184"/>
                      <a:pt x="392141" y="4496936"/>
                    </a:cubicBezTo>
                    <a:cubicBezTo>
                      <a:pt x="361608" y="4493864"/>
                      <a:pt x="330884" y="4492615"/>
                      <a:pt x="300157" y="4490599"/>
                    </a:cubicBezTo>
                    <a:cubicBezTo>
                      <a:pt x="298237" y="4490503"/>
                      <a:pt x="296221" y="4490503"/>
                      <a:pt x="294493" y="4489831"/>
                    </a:cubicBezTo>
                    <a:cubicBezTo>
                      <a:pt x="283163" y="4485702"/>
                      <a:pt x="273274" y="4487047"/>
                      <a:pt x="263671" y="4494919"/>
                    </a:cubicBezTo>
                    <a:cubicBezTo>
                      <a:pt x="259447" y="4498376"/>
                      <a:pt x="253686" y="4500200"/>
                      <a:pt x="248406" y="4502121"/>
                    </a:cubicBezTo>
                    <a:cubicBezTo>
                      <a:pt x="240628" y="4505002"/>
                      <a:pt x="232659" y="4507786"/>
                      <a:pt x="224594" y="4509610"/>
                    </a:cubicBezTo>
                    <a:cubicBezTo>
                      <a:pt x="216624" y="4511338"/>
                      <a:pt x="208079" y="4513738"/>
                      <a:pt x="200398" y="4512395"/>
                    </a:cubicBezTo>
                    <a:cubicBezTo>
                      <a:pt x="186572" y="4509994"/>
                      <a:pt x="173417" y="4504618"/>
                      <a:pt x="159783" y="4501064"/>
                    </a:cubicBezTo>
                    <a:cubicBezTo>
                      <a:pt x="155079" y="4499816"/>
                      <a:pt x="149893" y="4500009"/>
                      <a:pt x="144997" y="4499912"/>
                    </a:cubicBezTo>
                    <a:cubicBezTo>
                      <a:pt x="133763" y="4499625"/>
                      <a:pt x="122241" y="4502409"/>
                      <a:pt x="112064" y="4494440"/>
                    </a:cubicBezTo>
                    <a:cubicBezTo>
                      <a:pt x="102655" y="4486951"/>
                      <a:pt x="93148" y="4489158"/>
                      <a:pt x="83259" y="4494824"/>
                    </a:cubicBezTo>
                    <a:cubicBezTo>
                      <a:pt x="76154" y="4498857"/>
                      <a:pt x="68090" y="4502025"/>
                      <a:pt x="60120" y="4503561"/>
                    </a:cubicBezTo>
                    <a:cubicBezTo>
                      <a:pt x="49174" y="4505673"/>
                      <a:pt x="38324" y="4506538"/>
                      <a:pt x="26514" y="4505289"/>
                    </a:cubicBezTo>
                    <a:cubicBezTo>
                      <a:pt x="18161" y="4504425"/>
                      <a:pt x="11343" y="4504041"/>
                      <a:pt x="4814" y="4498952"/>
                    </a:cubicBezTo>
                    <a:cubicBezTo>
                      <a:pt x="3759" y="4498184"/>
                      <a:pt x="1839" y="4497992"/>
                      <a:pt x="398" y="4498089"/>
                    </a:cubicBezTo>
                    <a:lnTo>
                      <a:pt x="0" y="4498087"/>
                    </a:lnTo>
                    <a:close/>
                  </a:path>
                </a:pathLst>
              </a:custGeom>
              <a:solidFill>
                <a:schemeClr val="tx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3263" name="Freeform: Shape 53262">
                <a:extLst>
                  <a:ext uri="{FF2B5EF4-FFF2-40B4-BE49-F238E27FC236}">
                    <a16:creationId xmlns:a16="http://schemas.microsoft.com/office/drawing/2014/main" id="{C9C14E68-C469-4A71-AF08-169DB545FC6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96001" y="841376"/>
                <a:ext cx="5260975" cy="4707593"/>
              </a:xfrm>
              <a:custGeom>
                <a:avLst/>
                <a:gdLst>
                  <a:gd name="connsiteX0" fmla="*/ 0 w 5260975"/>
                  <a:gd name="connsiteY0" fmla="*/ 0 h 4707593"/>
                  <a:gd name="connsiteX1" fmla="*/ 5260975 w 5260975"/>
                  <a:gd name="connsiteY1" fmla="*/ 0 h 4707593"/>
                  <a:gd name="connsiteX2" fmla="*/ 5260975 w 5260975"/>
                  <a:gd name="connsiteY2" fmla="*/ 3296937 h 4707593"/>
                  <a:gd name="connsiteX3" fmla="*/ 5260975 w 5260975"/>
                  <a:gd name="connsiteY3" fmla="*/ 3518571 h 4707593"/>
                  <a:gd name="connsiteX4" fmla="*/ 5226503 w 5260975"/>
                  <a:gd name="connsiteY4" fmla="*/ 3534000 h 4707593"/>
                  <a:gd name="connsiteX5" fmla="*/ 5206341 w 5260975"/>
                  <a:gd name="connsiteY5" fmla="*/ 3542065 h 4707593"/>
                  <a:gd name="connsiteX6" fmla="*/ 5123287 w 5260975"/>
                  <a:gd name="connsiteY6" fmla="*/ 3594010 h 4707593"/>
                  <a:gd name="connsiteX7" fmla="*/ 5048107 w 5260975"/>
                  <a:gd name="connsiteY7" fmla="*/ 3658244 h 4707593"/>
                  <a:gd name="connsiteX8" fmla="*/ 4992899 w 5260975"/>
                  <a:gd name="connsiteY8" fmla="*/ 3734479 h 4707593"/>
                  <a:gd name="connsiteX9" fmla="*/ 4977440 w 5260975"/>
                  <a:gd name="connsiteY9" fmla="*/ 3752627 h 4707593"/>
                  <a:gd name="connsiteX10" fmla="*/ 4935193 w 5260975"/>
                  <a:gd name="connsiteY10" fmla="*/ 3775382 h 4707593"/>
                  <a:gd name="connsiteX11" fmla="*/ 4897844 w 5260975"/>
                  <a:gd name="connsiteY11" fmla="*/ 3792472 h 4707593"/>
                  <a:gd name="connsiteX12" fmla="*/ 4870767 w 5260975"/>
                  <a:gd name="connsiteY12" fmla="*/ 3811388 h 4707593"/>
                  <a:gd name="connsiteX13" fmla="*/ 4847916 w 5260975"/>
                  <a:gd name="connsiteY13" fmla="*/ 3828767 h 4707593"/>
                  <a:gd name="connsiteX14" fmla="*/ 4796163 w 5260975"/>
                  <a:gd name="connsiteY14" fmla="*/ 3873702 h 4707593"/>
                  <a:gd name="connsiteX15" fmla="*/ 4738843 w 5260975"/>
                  <a:gd name="connsiteY15" fmla="*/ 3911628 h 4707593"/>
                  <a:gd name="connsiteX16" fmla="*/ 4692755 w 5260975"/>
                  <a:gd name="connsiteY16" fmla="*/ 3958099 h 4707593"/>
                  <a:gd name="connsiteX17" fmla="*/ 4673744 w 5260975"/>
                  <a:gd name="connsiteY17" fmla="*/ 3983255 h 4707593"/>
                  <a:gd name="connsiteX18" fmla="*/ 4633801 w 5260975"/>
                  <a:gd name="connsiteY18" fmla="*/ 4000442 h 4707593"/>
                  <a:gd name="connsiteX19" fmla="*/ 4590499 w 5260975"/>
                  <a:gd name="connsiteY19" fmla="*/ 4027326 h 4707593"/>
                  <a:gd name="connsiteX20" fmla="*/ 4559773 w 5260975"/>
                  <a:gd name="connsiteY20" fmla="*/ 4054018 h 4707593"/>
                  <a:gd name="connsiteX21" fmla="*/ 4536059 w 5260975"/>
                  <a:gd name="connsiteY21" fmla="*/ 4071877 h 4707593"/>
                  <a:gd name="connsiteX22" fmla="*/ 4502549 w 5260975"/>
                  <a:gd name="connsiteY22" fmla="*/ 4089832 h 4707593"/>
                  <a:gd name="connsiteX23" fmla="*/ 4468944 w 5260975"/>
                  <a:gd name="connsiteY23" fmla="*/ 4113356 h 4707593"/>
                  <a:gd name="connsiteX24" fmla="*/ 4452622 w 5260975"/>
                  <a:gd name="connsiteY24" fmla="*/ 4127854 h 4707593"/>
                  <a:gd name="connsiteX25" fmla="*/ 4421032 w 5260975"/>
                  <a:gd name="connsiteY25" fmla="*/ 4151953 h 4707593"/>
                  <a:gd name="connsiteX26" fmla="*/ 4388483 w 5260975"/>
                  <a:gd name="connsiteY26" fmla="*/ 4174421 h 4707593"/>
                  <a:gd name="connsiteX27" fmla="*/ 4327321 w 5260975"/>
                  <a:gd name="connsiteY27" fmla="*/ 4200153 h 4707593"/>
                  <a:gd name="connsiteX28" fmla="*/ 4271633 w 5260975"/>
                  <a:gd name="connsiteY28" fmla="*/ 4237983 h 4707593"/>
                  <a:gd name="connsiteX29" fmla="*/ 4227465 w 5260975"/>
                  <a:gd name="connsiteY29" fmla="*/ 4265635 h 4707593"/>
                  <a:gd name="connsiteX30" fmla="*/ 4201733 w 5260975"/>
                  <a:gd name="connsiteY30" fmla="*/ 4283783 h 4707593"/>
                  <a:gd name="connsiteX31" fmla="*/ 4154494 w 5260975"/>
                  <a:gd name="connsiteY31" fmla="*/ 4324301 h 4707593"/>
                  <a:gd name="connsiteX32" fmla="*/ 4081234 w 5260975"/>
                  <a:gd name="connsiteY32" fmla="*/ 4366931 h 4707593"/>
                  <a:gd name="connsiteX33" fmla="*/ 4036971 w 5260975"/>
                  <a:gd name="connsiteY33" fmla="*/ 4389975 h 4707593"/>
                  <a:gd name="connsiteX34" fmla="*/ 3941725 w 5260975"/>
                  <a:gd name="connsiteY34" fmla="*/ 4424733 h 4707593"/>
                  <a:gd name="connsiteX35" fmla="*/ 3910999 w 5260975"/>
                  <a:gd name="connsiteY35" fmla="*/ 4437119 h 4707593"/>
                  <a:gd name="connsiteX36" fmla="*/ 3875859 w 5260975"/>
                  <a:gd name="connsiteY36" fmla="*/ 4445280 h 4707593"/>
                  <a:gd name="connsiteX37" fmla="*/ 3819401 w 5260975"/>
                  <a:gd name="connsiteY37" fmla="*/ 4464579 h 4707593"/>
                  <a:gd name="connsiteX38" fmla="*/ 3709176 w 5260975"/>
                  <a:gd name="connsiteY38" fmla="*/ 4497800 h 4707593"/>
                  <a:gd name="connsiteX39" fmla="*/ 3684981 w 5260975"/>
                  <a:gd name="connsiteY39" fmla="*/ 4502889 h 4707593"/>
                  <a:gd name="connsiteX40" fmla="*/ 3623338 w 5260975"/>
                  <a:gd name="connsiteY40" fmla="*/ 4524300 h 4707593"/>
                  <a:gd name="connsiteX41" fmla="*/ 3586373 w 5260975"/>
                  <a:gd name="connsiteY41" fmla="*/ 4538702 h 4707593"/>
                  <a:gd name="connsiteX42" fmla="*/ 3555743 w 5260975"/>
                  <a:gd name="connsiteY42" fmla="*/ 4546960 h 4707593"/>
                  <a:gd name="connsiteX43" fmla="*/ 3528667 w 5260975"/>
                  <a:gd name="connsiteY43" fmla="*/ 4550801 h 4707593"/>
                  <a:gd name="connsiteX44" fmla="*/ 3457424 w 5260975"/>
                  <a:gd name="connsiteY44" fmla="*/ 4569811 h 4707593"/>
                  <a:gd name="connsiteX45" fmla="*/ 3429003 w 5260975"/>
                  <a:gd name="connsiteY45" fmla="*/ 4577301 h 4707593"/>
                  <a:gd name="connsiteX46" fmla="*/ 3355264 w 5260975"/>
                  <a:gd name="connsiteY46" fmla="*/ 4603033 h 4707593"/>
                  <a:gd name="connsiteX47" fmla="*/ 3292757 w 5260975"/>
                  <a:gd name="connsiteY47" fmla="*/ 4620027 h 4707593"/>
                  <a:gd name="connsiteX48" fmla="*/ 3266643 w 5260975"/>
                  <a:gd name="connsiteY48" fmla="*/ 4628188 h 4707593"/>
                  <a:gd name="connsiteX49" fmla="*/ 3206921 w 5260975"/>
                  <a:gd name="connsiteY49" fmla="*/ 4641823 h 4707593"/>
                  <a:gd name="connsiteX50" fmla="*/ 3173123 w 5260975"/>
                  <a:gd name="connsiteY50" fmla="*/ 4651425 h 4707593"/>
                  <a:gd name="connsiteX51" fmla="*/ 3090646 w 5260975"/>
                  <a:gd name="connsiteY51" fmla="*/ 4662274 h 4707593"/>
                  <a:gd name="connsiteX52" fmla="*/ 3005480 w 5260975"/>
                  <a:gd name="connsiteY52" fmla="*/ 4672739 h 4707593"/>
                  <a:gd name="connsiteX53" fmla="*/ 2958721 w 5260975"/>
                  <a:gd name="connsiteY53" fmla="*/ 4676196 h 4707593"/>
                  <a:gd name="connsiteX54" fmla="*/ 2917915 w 5260975"/>
                  <a:gd name="connsiteY54" fmla="*/ 4681670 h 4707593"/>
                  <a:gd name="connsiteX55" fmla="*/ 2882389 w 5260975"/>
                  <a:gd name="connsiteY55" fmla="*/ 4685126 h 4707593"/>
                  <a:gd name="connsiteX56" fmla="*/ 2825837 w 5260975"/>
                  <a:gd name="connsiteY56" fmla="*/ 4692135 h 4707593"/>
                  <a:gd name="connsiteX57" fmla="*/ 2802313 w 5260975"/>
                  <a:gd name="connsiteY57" fmla="*/ 4693960 h 4707593"/>
                  <a:gd name="connsiteX58" fmla="*/ 2746816 w 5260975"/>
                  <a:gd name="connsiteY58" fmla="*/ 4693863 h 4707593"/>
                  <a:gd name="connsiteX59" fmla="*/ 2727517 w 5260975"/>
                  <a:gd name="connsiteY59" fmla="*/ 4692903 h 4707593"/>
                  <a:gd name="connsiteX60" fmla="*/ 2690359 w 5260975"/>
                  <a:gd name="connsiteY60" fmla="*/ 4680997 h 4707593"/>
                  <a:gd name="connsiteX61" fmla="*/ 2685943 w 5260975"/>
                  <a:gd name="connsiteY61" fmla="*/ 4680133 h 4707593"/>
                  <a:gd name="connsiteX62" fmla="*/ 2661554 w 5260975"/>
                  <a:gd name="connsiteY62" fmla="*/ 4675428 h 4707593"/>
                  <a:gd name="connsiteX63" fmla="*/ 2648208 w 5260975"/>
                  <a:gd name="connsiteY63" fmla="*/ 4673892 h 4707593"/>
                  <a:gd name="connsiteX64" fmla="*/ 2597512 w 5260975"/>
                  <a:gd name="connsiteY64" fmla="*/ 4664099 h 4707593"/>
                  <a:gd name="connsiteX65" fmla="*/ 2568324 w 5260975"/>
                  <a:gd name="connsiteY65" fmla="*/ 4659490 h 4707593"/>
                  <a:gd name="connsiteX66" fmla="*/ 2544704 w 5260975"/>
                  <a:gd name="connsiteY66" fmla="*/ 4660162 h 4707593"/>
                  <a:gd name="connsiteX67" fmla="*/ 2503225 w 5260975"/>
                  <a:gd name="connsiteY67" fmla="*/ 4661026 h 4707593"/>
                  <a:gd name="connsiteX68" fmla="*/ 2489975 w 5260975"/>
                  <a:gd name="connsiteY68" fmla="*/ 4663235 h 4707593"/>
                  <a:gd name="connsiteX69" fmla="*/ 2430061 w 5260975"/>
                  <a:gd name="connsiteY69" fmla="*/ 4656897 h 4707593"/>
                  <a:gd name="connsiteX70" fmla="*/ 2395880 w 5260975"/>
                  <a:gd name="connsiteY70" fmla="*/ 4656417 h 4707593"/>
                  <a:gd name="connsiteX71" fmla="*/ 2357378 w 5260975"/>
                  <a:gd name="connsiteY71" fmla="*/ 4648544 h 4707593"/>
                  <a:gd name="connsiteX72" fmla="*/ 2346145 w 5260975"/>
                  <a:gd name="connsiteY72" fmla="*/ 4648928 h 4707593"/>
                  <a:gd name="connsiteX73" fmla="*/ 2333567 w 5260975"/>
                  <a:gd name="connsiteY73" fmla="*/ 4649600 h 4707593"/>
                  <a:gd name="connsiteX74" fmla="*/ 2294968 w 5260975"/>
                  <a:gd name="connsiteY74" fmla="*/ 4650177 h 4707593"/>
                  <a:gd name="connsiteX75" fmla="*/ 2271540 w 5260975"/>
                  <a:gd name="connsiteY75" fmla="*/ 4653057 h 4707593"/>
                  <a:gd name="connsiteX76" fmla="*/ 2226895 w 5260975"/>
                  <a:gd name="connsiteY76" fmla="*/ 4651329 h 4707593"/>
                  <a:gd name="connsiteX77" fmla="*/ 2210379 w 5260975"/>
                  <a:gd name="connsiteY77" fmla="*/ 4653825 h 4707593"/>
                  <a:gd name="connsiteX78" fmla="*/ 2168613 w 5260975"/>
                  <a:gd name="connsiteY78" fmla="*/ 4654113 h 4707593"/>
                  <a:gd name="connsiteX79" fmla="*/ 2131167 w 5260975"/>
                  <a:gd name="connsiteY79" fmla="*/ 4652673 h 4707593"/>
                  <a:gd name="connsiteX80" fmla="*/ 2095065 w 5260975"/>
                  <a:gd name="connsiteY80" fmla="*/ 4653441 h 4707593"/>
                  <a:gd name="connsiteX81" fmla="*/ 2069237 w 5260975"/>
                  <a:gd name="connsiteY81" fmla="*/ 4656609 h 4707593"/>
                  <a:gd name="connsiteX82" fmla="*/ 2041201 w 5260975"/>
                  <a:gd name="connsiteY82" fmla="*/ 4658529 h 4707593"/>
                  <a:gd name="connsiteX83" fmla="*/ 1963909 w 5260975"/>
                  <a:gd name="connsiteY83" fmla="*/ 4669955 h 4707593"/>
                  <a:gd name="connsiteX84" fmla="*/ 1949603 w 5260975"/>
                  <a:gd name="connsiteY84" fmla="*/ 4667171 h 4707593"/>
                  <a:gd name="connsiteX85" fmla="*/ 1868373 w 5260975"/>
                  <a:gd name="connsiteY85" fmla="*/ 4664578 h 4707593"/>
                  <a:gd name="connsiteX86" fmla="*/ 1850707 w 5260975"/>
                  <a:gd name="connsiteY86" fmla="*/ 4664771 h 4707593"/>
                  <a:gd name="connsiteX87" fmla="*/ 1803275 w 5260975"/>
                  <a:gd name="connsiteY87" fmla="*/ 4653441 h 4707593"/>
                  <a:gd name="connsiteX88" fmla="*/ 1730112 w 5260975"/>
                  <a:gd name="connsiteY88" fmla="*/ 4671396 h 4707593"/>
                  <a:gd name="connsiteX89" fmla="*/ 1661652 w 5260975"/>
                  <a:gd name="connsiteY89" fmla="*/ 4693863 h 4707593"/>
                  <a:gd name="connsiteX90" fmla="*/ 1653011 w 5260975"/>
                  <a:gd name="connsiteY90" fmla="*/ 4696744 h 4707593"/>
                  <a:gd name="connsiteX91" fmla="*/ 1628431 w 5260975"/>
                  <a:gd name="connsiteY91" fmla="*/ 4701641 h 4707593"/>
                  <a:gd name="connsiteX92" fmla="*/ 1597995 w 5260975"/>
                  <a:gd name="connsiteY92" fmla="*/ 4703369 h 4707593"/>
                  <a:gd name="connsiteX93" fmla="*/ 1559396 w 5260975"/>
                  <a:gd name="connsiteY93" fmla="*/ 4707593 h 4707593"/>
                  <a:gd name="connsiteX94" fmla="*/ 1528480 w 5260975"/>
                  <a:gd name="connsiteY94" fmla="*/ 4702312 h 4707593"/>
                  <a:gd name="connsiteX95" fmla="*/ 1485272 w 5260975"/>
                  <a:gd name="connsiteY95" fmla="*/ 4694439 h 4707593"/>
                  <a:gd name="connsiteX96" fmla="*/ 1444562 w 5260975"/>
                  <a:gd name="connsiteY96" fmla="*/ 4686950 h 4707593"/>
                  <a:gd name="connsiteX97" fmla="*/ 1431696 w 5260975"/>
                  <a:gd name="connsiteY97" fmla="*/ 4695783 h 4707593"/>
                  <a:gd name="connsiteX98" fmla="*/ 1411821 w 5260975"/>
                  <a:gd name="connsiteY98" fmla="*/ 4703464 h 4707593"/>
                  <a:gd name="connsiteX99" fmla="*/ 1389738 w 5260975"/>
                  <a:gd name="connsiteY99" fmla="*/ 4694247 h 4707593"/>
                  <a:gd name="connsiteX100" fmla="*/ 1338081 w 5260975"/>
                  <a:gd name="connsiteY100" fmla="*/ 4675141 h 4707593"/>
                  <a:gd name="connsiteX101" fmla="*/ 1305436 w 5260975"/>
                  <a:gd name="connsiteY101" fmla="*/ 4674276 h 4707593"/>
                  <a:gd name="connsiteX102" fmla="*/ 1234481 w 5260975"/>
                  <a:gd name="connsiteY102" fmla="*/ 4666115 h 4707593"/>
                  <a:gd name="connsiteX103" fmla="*/ 1188106 w 5260975"/>
                  <a:gd name="connsiteY103" fmla="*/ 4654497 h 4707593"/>
                  <a:gd name="connsiteX104" fmla="*/ 1154790 w 5260975"/>
                  <a:gd name="connsiteY104" fmla="*/ 4641343 h 4707593"/>
                  <a:gd name="connsiteX105" fmla="*/ 1107069 w 5260975"/>
                  <a:gd name="connsiteY105" fmla="*/ 4624156 h 4707593"/>
                  <a:gd name="connsiteX106" fmla="*/ 1059158 w 5260975"/>
                  <a:gd name="connsiteY106" fmla="*/ 4615227 h 4707593"/>
                  <a:gd name="connsiteX107" fmla="*/ 1024496 w 5260975"/>
                  <a:gd name="connsiteY107" fmla="*/ 4603993 h 4707593"/>
                  <a:gd name="connsiteX108" fmla="*/ 982153 w 5260975"/>
                  <a:gd name="connsiteY108" fmla="*/ 4596311 h 4707593"/>
                  <a:gd name="connsiteX109" fmla="*/ 946628 w 5260975"/>
                  <a:gd name="connsiteY109" fmla="*/ 4596024 h 4707593"/>
                  <a:gd name="connsiteX110" fmla="*/ 890939 w 5260975"/>
                  <a:gd name="connsiteY110" fmla="*/ 4597368 h 4707593"/>
                  <a:gd name="connsiteX111" fmla="*/ 822769 w 5260975"/>
                  <a:gd name="connsiteY111" fmla="*/ 4574133 h 4707593"/>
                  <a:gd name="connsiteX112" fmla="*/ 795212 w 5260975"/>
                  <a:gd name="connsiteY112" fmla="*/ 4568947 h 4707593"/>
                  <a:gd name="connsiteX113" fmla="*/ 769288 w 5260975"/>
                  <a:gd name="connsiteY113" fmla="*/ 4566547 h 4707593"/>
                  <a:gd name="connsiteX114" fmla="*/ 714271 w 5260975"/>
                  <a:gd name="connsiteY114" fmla="*/ 4551089 h 4707593"/>
                  <a:gd name="connsiteX115" fmla="*/ 691900 w 5260975"/>
                  <a:gd name="connsiteY115" fmla="*/ 4545999 h 4707593"/>
                  <a:gd name="connsiteX116" fmla="*/ 660598 w 5260975"/>
                  <a:gd name="connsiteY116" fmla="*/ 4546096 h 4707593"/>
                  <a:gd name="connsiteX117" fmla="*/ 603662 w 5260975"/>
                  <a:gd name="connsiteY117" fmla="*/ 4538991 h 4707593"/>
                  <a:gd name="connsiteX118" fmla="*/ 546821 w 5260975"/>
                  <a:gd name="connsiteY118" fmla="*/ 4518251 h 4707593"/>
                  <a:gd name="connsiteX119" fmla="*/ 522721 w 5260975"/>
                  <a:gd name="connsiteY119" fmla="*/ 4520267 h 4707593"/>
                  <a:gd name="connsiteX120" fmla="*/ 514080 w 5260975"/>
                  <a:gd name="connsiteY120" fmla="*/ 4519788 h 4707593"/>
                  <a:gd name="connsiteX121" fmla="*/ 436404 w 5260975"/>
                  <a:gd name="connsiteY121" fmla="*/ 4508361 h 4707593"/>
                  <a:gd name="connsiteX122" fmla="*/ 428626 w 5260975"/>
                  <a:gd name="connsiteY122" fmla="*/ 4507114 h 4707593"/>
                  <a:gd name="connsiteX123" fmla="*/ 392141 w 5260975"/>
                  <a:gd name="connsiteY123" fmla="*/ 4496936 h 4707593"/>
                  <a:gd name="connsiteX124" fmla="*/ 300157 w 5260975"/>
                  <a:gd name="connsiteY124" fmla="*/ 4490599 h 4707593"/>
                  <a:gd name="connsiteX125" fmla="*/ 294493 w 5260975"/>
                  <a:gd name="connsiteY125" fmla="*/ 4489831 h 4707593"/>
                  <a:gd name="connsiteX126" fmla="*/ 263671 w 5260975"/>
                  <a:gd name="connsiteY126" fmla="*/ 4494919 h 4707593"/>
                  <a:gd name="connsiteX127" fmla="*/ 248406 w 5260975"/>
                  <a:gd name="connsiteY127" fmla="*/ 4502121 h 4707593"/>
                  <a:gd name="connsiteX128" fmla="*/ 224594 w 5260975"/>
                  <a:gd name="connsiteY128" fmla="*/ 4509610 h 4707593"/>
                  <a:gd name="connsiteX129" fmla="*/ 200398 w 5260975"/>
                  <a:gd name="connsiteY129" fmla="*/ 4512395 h 4707593"/>
                  <a:gd name="connsiteX130" fmla="*/ 159783 w 5260975"/>
                  <a:gd name="connsiteY130" fmla="*/ 4501064 h 4707593"/>
                  <a:gd name="connsiteX131" fmla="*/ 144997 w 5260975"/>
                  <a:gd name="connsiteY131" fmla="*/ 4499912 h 4707593"/>
                  <a:gd name="connsiteX132" fmla="*/ 112064 w 5260975"/>
                  <a:gd name="connsiteY132" fmla="*/ 4494440 h 4707593"/>
                  <a:gd name="connsiteX133" fmla="*/ 83259 w 5260975"/>
                  <a:gd name="connsiteY133" fmla="*/ 4494824 h 4707593"/>
                  <a:gd name="connsiteX134" fmla="*/ 60120 w 5260975"/>
                  <a:gd name="connsiteY134" fmla="*/ 4503561 h 4707593"/>
                  <a:gd name="connsiteX135" fmla="*/ 26514 w 5260975"/>
                  <a:gd name="connsiteY135" fmla="*/ 4505289 h 4707593"/>
                  <a:gd name="connsiteX136" fmla="*/ 4814 w 5260975"/>
                  <a:gd name="connsiteY136" fmla="*/ 4498952 h 4707593"/>
                  <a:gd name="connsiteX137" fmla="*/ 398 w 5260975"/>
                  <a:gd name="connsiteY137" fmla="*/ 4498089 h 4707593"/>
                  <a:gd name="connsiteX138" fmla="*/ 0 w 5260975"/>
                  <a:gd name="connsiteY138" fmla="*/ 4498087 h 47075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Lst>
                <a:rect l="l" t="t" r="r" b="b"/>
                <a:pathLst>
                  <a:path w="5260975" h="4707593">
                    <a:moveTo>
                      <a:pt x="0" y="0"/>
                    </a:moveTo>
                    <a:lnTo>
                      <a:pt x="5260975" y="0"/>
                    </a:lnTo>
                    <a:lnTo>
                      <a:pt x="5260975" y="3296937"/>
                    </a:lnTo>
                    <a:lnTo>
                      <a:pt x="5260975" y="3518571"/>
                    </a:lnTo>
                    <a:lnTo>
                      <a:pt x="5226503" y="3534000"/>
                    </a:lnTo>
                    <a:cubicBezTo>
                      <a:pt x="5219783" y="3536785"/>
                      <a:pt x="5212389" y="3538321"/>
                      <a:pt x="5206341" y="3542065"/>
                    </a:cubicBezTo>
                    <a:cubicBezTo>
                      <a:pt x="5178495" y="3559156"/>
                      <a:pt x="5151515" y="3577591"/>
                      <a:pt x="5123287" y="3594010"/>
                    </a:cubicBezTo>
                    <a:cubicBezTo>
                      <a:pt x="5094195" y="3611004"/>
                      <a:pt x="5068175" y="3631071"/>
                      <a:pt x="5048107" y="3658244"/>
                    </a:cubicBezTo>
                    <a:cubicBezTo>
                      <a:pt x="5029480" y="3683496"/>
                      <a:pt x="5011429" y="3709131"/>
                      <a:pt x="4992899" y="3734479"/>
                    </a:cubicBezTo>
                    <a:cubicBezTo>
                      <a:pt x="4988194" y="3740912"/>
                      <a:pt x="4983873" y="3748498"/>
                      <a:pt x="4977440" y="3752627"/>
                    </a:cubicBezTo>
                    <a:cubicBezTo>
                      <a:pt x="4964094" y="3761268"/>
                      <a:pt x="4949499" y="3768277"/>
                      <a:pt x="4935193" y="3775382"/>
                    </a:cubicBezTo>
                    <a:cubicBezTo>
                      <a:pt x="4922903" y="3781431"/>
                      <a:pt x="4909845" y="3785943"/>
                      <a:pt x="4897844" y="3792472"/>
                    </a:cubicBezTo>
                    <a:cubicBezTo>
                      <a:pt x="4888243" y="3797658"/>
                      <a:pt x="4879697" y="3804859"/>
                      <a:pt x="4870767" y="3811388"/>
                    </a:cubicBezTo>
                    <a:cubicBezTo>
                      <a:pt x="4862990" y="3817052"/>
                      <a:pt x="4854445" y="3821949"/>
                      <a:pt x="4847916" y="3828767"/>
                    </a:cubicBezTo>
                    <a:cubicBezTo>
                      <a:pt x="4831977" y="3845281"/>
                      <a:pt x="4815942" y="3861508"/>
                      <a:pt x="4796163" y="3873702"/>
                    </a:cubicBezTo>
                    <a:cubicBezTo>
                      <a:pt x="4776672" y="3885799"/>
                      <a:pt x="4758237" y="3899338"/>
                      <a:pt x="4738843" y="3911628"/>
                    </a:cubicBezTo>
                    <a:cubicBezTo>
                      <a:pt x="4719831" y="3923630"/>
                      <a:pt x="4702645" y="3936783"/>
                      <a:pt x="4692755" y="3958099"/>
                    </a:cubicBezTo>
                    <a:cubicBezTo>
                      <a:pt x="4688339" y="3967508"/>
                      <a:pt x="4682097" y="3977782"/>
                      <a:pt x="4673744" y="3983255"/>
                    </a:cubicBezTo>
                    <a:cubicBezTo>
                      <a:pt x="4661838" y="3991032"/>
                      <a:pt x="4646764" y="3993817"/>
                      <a:pt x="4633801" y="4000442"/>
                    </a:cubicBezTo>
                    <a:cubicBezTo>
                      <a:pt x="4618535" y="4008219"/>
                      <a:pt x="4600869" y="4014940"/>
                      <a:pt x="4590499" y="4027326"/>
                    </a:cubicBezTo>
                    <a:cubicBezTo>
                      <a:pt x="4581281" y="4038368"/>
                      <a:pt x="4571968" y="4047009"/>
                      <a:pt x="4559773" y="4054018"/>
                    </a:cubicBezTo>
                    <a:cubicBezTo>
                      <a:pt x="4551229" y="4058915"/>
                      <a:pt x="4544892" y="4067844"/>
                      <a:pt x="4536059" y="4071877"/>
                    </a:cubicBezTo>
                    <a:cubicBezTo>
                      <a:pt x="4524441" y="4077254"/>
                      <a:pt x="4512727" y="4081479"/>
                      <a:pt x="4502549" y="4089832"/>
                    </a:cubicBezTo>
                    <a:cubicBezTo>
                      <a:pt x="4491987" y="4098473"/>
                      <a:pt x="4479986" y="4105290"/>
                      <a:pt x="4468944" y="4113356"/>
                    </a:cubicBezTo>
                    <a:cubicBezTo>
                      <a:pt x="4463087" y="4117676"/>
                      <a:pt x="4458286" y="4123341"/>
                      <a:pt x="4452622" y="4127854"/>
                    </a:cubicBezTo>
                    <a:cubicBezTo>
                      <a:pt x="4442252" y="4136111"/>
                      <a:pt x="4431690" y="4144176"/>
                      <a:pt x="4421032" y="4151953"/>
                    </a:cubicBezTo>
                    <a:cubicBezTo>
                      <a:pt x="4410375" y="4159731"/>
                      <a:pt x="4400197" y="4168756"/>
                      <a:pt x="4388483" y="4174421"/>
                    </a:cubicBezTo>
                    <a:cubicBezTo>
                      <a:pt x="4368513" y="4184023"/>
                      <a:pt x="4346717" y="4189784"/>
                      <a:pt x="4327321" y="4200153"/>
                    </a:cubicBezTo>
                    <a:cubicBezTo>
                      <a:pt x="4307639" y="4210714"/>
                      <a:pt x="4289107" y="4223965"/>
                      <a:pt x="4271633" y="4237983"/>
                    </a:cubicBezTo>
                    <a:cubicBezTo>
                      <a:pt x="4257807" y="4249025"/>
                      <a:pt x="4244845" y="4259971"/>
                      <a:pt x="4227465" y="4265635"/>
                    </a:cubicBezTo>
                    <a:cubicBezTo>
                      <a:pt x="4217768" y="4268804"/>
                      <a:pt x="4207591" y="4275717"/>
                      <a:pt x="4201733" y="4283783"/>
                    </a:cubicBezTo>
                    <a:cubicBezTo>
                      <a:pt x="4189059" y="4301353"/>
                      <a:pt x="4172833" y="4313739"/>
                      <a:pt x="4154494" y="4324301"/>
                    </a:cubicBezTo>
                    <a:cubicBezTo>
                      <a:pt x="4130010" y="4338511"/>
                      <a:pt x="4105814" y="4353009"/>
                      <a:pt x="4081234" y="4366931"/>
                    </a:cubicBezTo>
                    <a:cubicBezTo>
                      <a:pt x="4066737" y="4375189"/>
                      <a:pt x="4052335" y="4383926"/>
                      <a:pt x="4036971" y="4389975"/>
                    </a:cubicBezTo>
                    <a:cubicBezTo>
                      <a:pt x="4005575" y="4402457"/>
                      <a:pt x="3973410" y="4413114"/>
                      <a:pt x="3941725" y="4424733"/>
                    </a:cubicBezTo>
                    <a:cubicBezTo>
                      <a:pt x="3931355" y="4428477"/>
                      <a:pt x="3921561" y="4433854"/>
                      <a:pt x="3910999" y="4437119"/>
                    </a:cubicBezTo>
                    <a:cubicBezTo>
                      <a:pt x="3899573" y="4440671"/>
                      <a:pt x="3887285" y="4441727"/>
                      <a:pt x="3875859" y="4445280"/>
                    </a:cubicBezTo>
                    <a:cubicBezTo>
                      <a:pt x="3856847" y="4451136"/>
                      <a:pt x="3838412" y="4458626"/>
                      <a:pt x="3819401" y="4464579"/>
                    </a:cubicBezTo>
                    <a:cubicBezTo>
                      <a:pt x="3782723" y="4476005"/>
                      <a:pt x="3745949" y="4486951"/>
                      <a:pt x="3709176" y="4497800"/>
                    </a:cubicBezTo>
                    <a:cubicBezTo>
                      <a:pt x="3701303" y="4500105"/>
                      <a:pt x="3692757" y="4500393"/>
                      <a:pt x="3684981" y="4502889"/>
                    </a:cubicBezTo>
                    <a:cubicBezTo>
                      <a:pt x="3664337" y="4509610"/>
                      <a:pt x="3643789" y="4516907"/>
                      <a:pt x="3623338" y="4524300"/>
                    </a:cubicBezTo>
                    <a:cubicBezTo>
                      <a:pt x="3610953" y="4528813"/>
                      <a:pt x="3598854" y="4534382"/>
                      <a:pt x="3586373" y="4538702"/>
                    </a:cubicBezTo>
                    <a:cubicBezTo>
                      <a:pt x="3576387" y="4542159"/>
                      <a:pt x="3566113" y="4544847"/>
                      <a:pt x="3555743" y="4546960"/>
                    </a:cubicBezTo>
                    <a:cubicBezTo>
                      <a:pt x="3546814" y="4548785"/>
                      <a:pt x="3537501" y="4548592"/>
                      <a:pt x="3528667" y="4550801"/>
                    </a:cubicBezTo>
                    <a:cubicBezTo>
                      <a:pt x="3504759" y="4556753"/>
                      <a:pt x="3481140" y="4563475"/>
                      <a:pt x="3457424" y="4569811"/>
                    </a:cubicBezTo>
                    <a:cubicBezTo>
                      <a:pt x="3447919" y="4572308"/>
                      <a:pt x="3438221" y="4574133"/>
                      <a:pt x="3429003" y="4577301"/>
                    </a:cubicBezTo>
                    <a:cubicBezTo>
                      <a:pt x="3404327" y="4585654"/>
                      <a:pt x="3380036" y="4595159"/>
                      <a:pt x="3355264" y="4603033"/>
                    </a:cubicBezTo>
                    <a:cubicBezTo>
                      <a:pt x="3334717" y="4609562"/>
                      <a:pt x="3313593" y="4614266"/>
                      <a:pt x="3292757" y="4620027"/>
                    </a:cubicBezTo>
                    <a:cubicBezTo>
                      <a:pt x="3283924" y="4622524"/>
                      <a:pt x="3275475" y="4626077"/>
                      <a:pt x="3266643" y="4628188"/>
                    </a:cubicBezTo>
                    <a:cubicBezTo>
                      <a:pt x="3246863" y="4632990"/>
                      <a:pt x="3226796" y="4637022"/>
                      <a:pt x="3206921" y="4641823"/>
                    </a:cubicBezTo>
                    <a:cubicBezTo>
                      <a:pt x="3195590" y="4644607"/>
                      <a:pt x="3184645" y="4649600"/>
                      <a:pt x="3173123" y="4651425"/>
                    </a:cubicBezTo>
                    <a:cubicBezTo>
                      <a:pt x="3145759" y="4655745"/>
                      <a:pt x="3118203" y="4658817"/>
                      <a:pt x="3090646" y="4662274"/>
                    </a:cubicBezTo>
                    <a:cubicBezTo>
                      <a:pt x="3062227" y="4665826"/>
                      <a:pt x="3033902" y="4669571"/>
                      <a:pt x="3005480" y="4672739"/>
                    </a:cubicBezTo>
                    <a:cubicBezTo>
                      <a:pt x="2989926" y="4674372"/>
                      <a:pt x="2974275" y="4674660"/>
                      <a:pt x="2958721" y="4676196"/>
                    </a:cubicBezTo>
                    <a:cubicBezTo>
                      <a:pt x="2945087" y="4677541"/>
                      <a:pt x="2931549" y="4680037"/>
                      <a:pt x="2917915" y="4681670"/>
                    </a:cubicBezTo>
                    <a:cubicBezTo>
                      <a:pt x="2906105" y="4683013"/>
                      <a:pt x="2894199" y="4683781"/>
                      <a:pt x="2882389" y="4685126"/>
                    </a:cubicBezTo>
                    <a:cubicBezTo>
                      <a:pt x="2863475" y="4687334"/>
                      <a:pt x="2844655" y="4689831"/>
                      <a:pt x="2825837" y="4692135"/>
                    </a:cubicBezTo>
                    <a:cubicBezTo>
                      <a:pt x="2817964" y="4692999"/>
                      <a:pt x="2809706" y="4695399"/>
                      <a:pt x="2802313" y="4693960"/>
                    </a:cubicBezTo>
                    <a:cubicBezTo>
                      <a:pt x="2783686" y="4690310"/>
                      <a:pt x="2765347" y="4691367"/>
                      <a:pt x="2746816" y="4693863"/>
                    </a:cubicBezTo>
                    <a:cubicBezTo>
                      <a:pt x="2740479" y="4694728"/>
                      <a:pt x="2733662" y="4694535"/>
                      <a:pt x="2727517" y="4692903"/>
                    </a:cubicBezTo>
                    <a:cubicBezTo>
                      <a:pt x="2714939" y="4689638"/>
                      <a:pt x="2702745" y="4685029"/>
                      <a:pt x="2690359" y="4680997"/>
                    </a:cubicBezTo>
                    <a:cubicBezTo>
                      <a:pt x="2689014" y="4680517"/>
                      <a:pt x="2687382" y="4680421"/>
                      <a:pt x="2685943" y="4680133"/>
                    </a:cubicBezTo>
                    <a:cubicBezTo>
                      <a:pt x="2677781" y="4678500"/>
                      <a:pt x="2669717" y="4676868"/>
                      <a:pt x="2661554" y="4675428"/>
                    </a:cubicBezTo>
                    <a:cubicBezTo>
                      <a:pt x="2657138" y="4674660"/>
                      <a:pt x="2652625" y="4674564"/>
                      <a:pt x="2648208" y="4673892"/>
                    </a:cubicBezTo>
                    <a:cubicBezTo>
                      <a:pt x="2631118" y="4671203"/>
                      <a:pt x="2612299" y="4675716"/>
                      <a:pt x="2597512" y="4664099"/>
                    </a:cubicBezTo>
                    <a:cubicBezTo>
                      <a:pt x="2587911" y="4656609"/>
                      <a:pt x="2578597" y="4658338"/>
                      <a:pt x="2568324" y="4659490"/>
                    </a:cubicBezTo>
                    <a:cubicBezTo>
                      <a:pt x="2560547" y="4660354"/>
                      <a:pt x="2552577" y="4660065"/>
                      <a:pt x="2544704" y="4660162"/>
                    </a:cubicBezTo>
                    <a:cubicBezTo>
                      <a:pt x="2530878" y="4660449"/>
                      <a:pt x="2517052" y="4660546"/>
                      <a:pt x="2503225" y="4661026"/>
                    </a:cubicBezTo>
                    <a:cubicBezTo>
                      <a:pt x="2498808" y="4661218"/>
                      <a:pt x="2494297" y="4663619"/>
                      <a:pt x="2489975" y="4663235"/>
                    </a:cubicBezTo>
                    <a:cubicBezTo>
                      <a:pt x="2470004" y="4661410"/>
                      <a:pt x="2450033" y="4658529"/>
                      <a:pt x="2430061" y="4656897"/>
                    </a:cubicBezTo>
                    <a:cubicBezTo>
                      <a:pt x="2418732" y="4655938"/>
                      <a:pt x="2407114" y="4657761"/>
                      <a:pt x="2395880" y="4656417"/>
                    </a:cubicBezTo>
                    <a:cubicBezTo>
                      <a:pt x="2382919" y="4654881"/>
                      <a:pt x="2370245" y="4650945"/>
                      <a:pt x="2357378" y="4648544"/>
                    </a:cubicBezTo>
                    <a:cubicBezTo>
                      <a:pt x="2353826" y="4647872"/>
                      <a:pt x="2349889" y="4648736"/>
                      <a:pt x="2346145" y="4648928"/>
                    </a:cubicBezTo>
                    <a:cubicBezTo>
                      <a:pt x="2341920" y="4649120"/>
                      <a:pt x="2337791" y="4649504"/>
                      <a:pt x="2333567" y="4649600"/>
                    </a:cubicBezTo>
                    <a:cubicBezTo>
                      <a:pt x="2320700" y="4649793"/>
                      <a:pt x="2307835" y="4649504"/>
                      <a:pt x="2294968" y="4650177"/>
                    </a:cubicBezTo>
                    <a:cubicBezTo>
                      <a:pt x="2287095" y="4650561"/>
                      <a:pt x="2278839" y="4654497"/>
                      <a:pt x="2271540" y="4653057"/>
                    </a:cubicBezTo>
                    <a:cubicBezTo>
                      <a:pt x="2256659" y="4650272"/>
                      <a:pt x="2241776" y="4656513"/>
                      <a:pt x="2226895" y="4651329"/>
                    </a:cubicBezTo>
                    <a:cubicBezTo>
                      <a:pt x="2222285" y="4649793"/>
                      <a:pt x="2215948" y="4653633"/>
                      <a:pt x="2210379" y="4653825"/>
                    </a:cubicBezTo>
                    <a:cubicBezTo>
                      <a:pt x="2196457" y="4654305"/>
                      <a:pt x="2182535" y="4654209"/>
                      <a:pt x="2168613" y="4654113"/>
                    </a:cubicBezTo>
                    <a:cubicBezTo>
                      <a:pt x="2156131" y="4654017"/>
                      <a:pt x="2143168" y="4655361"/>
                      <a:pt x="2131167" y="4652673"/>
                    </a:cubicBezTo>
                    <a:cubicBezTo>
                      <a:pt x="2118588" y="4649793"/>
                      <a:pt x="2107259" y="4650177"/>
                      <a:pt x="2095065" y="4653441"/>
                    </a:cubicBezTo>
                    <a:cubicBezTo>
                      <a:pt x="2086711" y="4655649"/>
                      <a:pt x="2077878" y="4655938"/>
                      <a:pt x="2069237" y="4656609"/>
                    </a:cubicBezTo>
                    <a:cubicBezTo>
                      <a:pt x="2059924" y="4657377"/>
                      <a:pt x="2049650" y="4655361"/>
                      <a:pt x="2041201" y="4658529"/>
                    </a:cubicBezTo>
                    <a:cubicBezTo>
                      <a:pt x="2016044" y="4667939"/>
                      <a:pt x="1990216" y="4669955"/>
                      <a:pt x="1963909" y="4669955"/>
                    </a:cubicBezTo>
                    <a:cubicBezTo>
                      <a:pt x="1959107" y="4669955"/>
                      <a:pt x="1954210" y="4668612"/>
                      <a:pt x="1949603" y="4667171"/>
                    </a:cubicBezTo>
                    <a:cubicBezTo>
                      <a:pt x="1922717" y="4658529"/>
                      <a:pt x="1895737" y="4659297"/>
                      <a:pt x="1868373" y="4664578"/>
                    </a:cubicBezTo>
                    <a:cubicBezTo>
                      <a:pt x="1862708" y="4665731"/>
                      <a:pt x="1856372" y="4665923"/>
                      <a:pt x="1850707" y="4664771"/>
                    </a:cubicBezTo>
                    <a:cubicBezTo>
                      <a:pt x="1834768" y="4661410"/>
                      <a:pt x="1819309" y="4655841"/>
                      <a:pt x="1803275" y="4653441"/>
                    </a:cubicBezTo>
                    <a:cubicBezTo>
                      <a:pt x="1776775" y="4649504"/>
                      <a:pt x="1753828" y="4662754"/>
                      <a:pt x="1730112" y="4671396"/>
                    </a:cubicBezTo>
                    <a:cubicBezTo>
                      <a:pt x="1707548" y="4679557"/>
                      <a:pt x="1688345" y="4697992"/>
                      <a:pt x="1661652" y="4693863"/>
                    </a:cubicBezTo>
                    <a:cubicBezTo>
                      <a:pt x="1658965" y="4693479"/>
                      <a:pt x="1655988" y="4696071"/>
                      <a:pt x="1653011" y="4696744"/>
                    </a:cubicBezTo>
                    <a:cubicBezTo>
                      <a:pt x="1644850" y="4698568"/>
                      <a:pt x="1636689" y="4700776"/>
                      <a:pt x="1628431" y="4701641"/>
                    </a:cubicBezTo>
                    <a:cubicBezTo>
                      <a:pt x="1618350" y="4702793"/>
                      <a:pt x="1608076" y="4702409"/>
                      <a:pt x="1597995" y="4703369"/>
                    </a:cubicBezTo>
                    <a:cubicBezTo>
                      <a:pt x="1585032" y="4704521"/>
                      <a:pt x="1572263" y="4707593"/>
                      <a:pt x="1559396" y="4707593"/>
                    </a:cubicBezTo>
                    <a:cubicBezTo>
                      <a:pt x="1549026" y="4707593"/>
                      <a:pt x="1538753" y="4704041"/>
                      <a:pt x="1528480" y="4702312"/>
                    </a:cubicBezTo>
                    <a:cubicBezTo>
                      <a:pt x="1513981" y="4699912"/>
                      <a:pt x="1498042" y="4700584"/>
                      <a:pt x="1485272" y="4694439"/>
                    </a:cubicBezTo>
                    <a:cubicBezTo>
                      <a:pt x="1471639" y="4687910"/>
                      <a:pt x="1458676" y="4684934"/>
                      <a:pt x="1444562" y="4686950"/>
                    </a:cubicBezTo>
                    <a:cubicBezTo>
                      <a:pt x="1439857" y="4687622"/>
                      <a:pt x="1433808" y="4691655"/>
                      <a:pt x="1431696" y="4695783"/>
                    </a:cubicBezTo>
                    <a:cubicBezTo>
                      <a:pt x="1426991" y="4705001"/>
                      <a:pt x="1420559" y="4706634"/>
                      <a:pt x="1411821" y="4703464"/>
                    </a:cubicBezTo>
                    <a:cubicBezTo>
                      <a:pt x="1404236" y="4700776"/>
                      <a:pt x="1394922" y="4699432"/>
                      <a:pt x="1389738" y="4694247"/>
                    </a:cubicBezTo>
                    <a:cubicBezTo>
                      <a:pt x="1375047" y="4679557"/>
                      <a:pt x="1356324" y="4679077"/>
                      <a:pt x="1338081" y="4675141"/>
                    </a:cubicBezTo>
                    <a:cubicBezTo>
                      <a:pt x="1326945" y="4672739"/>
                      <a:pt x="1316574" y="4672644"/>
                      <a:pt x="1305436" y="4674276"/>
                    </a:cubicBezTo>
                    <a:cubicBezTo>
                      <a:pt x="1281241" y="4677925"/>
                      <a:pt x="1257717" y="4672739"/>
                      <a:pt x="1234481" y="4666115"/>
                    </a:cubicBezTo>
                    <a:cubicBezTo>
                      <a:pt x="1219118" y="4661698"/>
                      <a:pt x="1203372" y="4659010"/>
                      <a:pt x="1188106" y="4654497"/>
                    </a:cubicBezTo>
                    <a:cubicBezTo>
                      <a:pt x="1176680" y="4651041"/>
                      <a:pt x="1165255" y="4646912"/>
                      <a:pt x="1154790" y="4641343"/>
                    </a:cubicBezTo>
                    <a:cubicBezTo>
                      <a:pt x="1139618" y="4633181"/>
                      <a:pt x="1126369" y="4620891"/>
                      <a:pt x="1107069" y="4624156"/>
                    </a:cubicBezTo>
                    <a:cubicBezTo>
                      <a:pt x="1090074" y="4627036"/>
                      <a:pt x="1074713" y="4620988"/>
                      <a:pt x="1059158" y="4615227"/>
                    </a:cubicBezTo>
                    <a:cubicBezTo>
                      <a:pt x="1047732" y="4611002"/>
                      <a:pt x="1036308" y="4606681"/>
                      <a:pt x="1024496" y="4603993"/>
                    </a:cubicBezTo>
                    <a:cubicBezTo>
                      <a:pt x="1010478" y="4600824"/>
                      <a:pt x="994635" y="4602169"/>
                      <a:pt x="982153" y="4596311"/>
                    </a:cubicBezTo>
                    <a:cubicBezTo>
                      <a:pt x="969095" y="4590166"/>
                      <a:pt x="958246" y="4594295"/>
                      <a:pt x="946628" y="4596024"/>
                    </a:cubicBezTo>
                    <a:cubicBezTo>
                      <a:pt x="928097" y="4598712"/>
                      <a:pt x="909661" y="4603705"/>
                      <a:pt x="890939" y="4597368"/>
                    </a:cubicBezTo>
                    <a:cubicBezTo>
                      <a:pt x="868184" y="4589687"/>
                      <a:pt x="845620" y="4581430"/>
                      <a:pt x="822769" y="4574133"/>
                    </a:cubicBezTo>
                    <a:cubicBezTo>
                      <a:pt x="813934" y="4571347"/>
                      <a:pt x="804431" y="4570195"/>
                      <a:pt x="795212" y="4568947"/>
                    </a:cubicBezTo>
                    <a:cubicBezTo>
                      <a:pt x="786476" y="4567891"/>
                      <a:pt x="776010" y="4570579"/>
                      <a:pt x="769288" y="4566547"/>
                    </a:cubicBezTo>
                    <a:cubicBezTo>
                      <a:pt x="752005" y="4556178"/>
                      <a:pt x="734243" y="4551089"/>
                      <a:pt x="714271" y="4551089"/>
                    </a:cubicBezTo>
                    <a:cubicBezTo>
                      <a:pt x="706781" y="4551089"/>
                      <a:pt x="699484" y="4546768"/>
                      <a:pt x="691900" y="4545999"/>
                    </a:cubicBezTo>
                    <a:cubicBezTo>
                      <a:pt x="681529" y="4545040"/>
                      <a:pt x="669623" y="4542447"/>
                      <a:pt x="660598" y="4546096"/>
                    </a:cubicBezTo>
                    <a:cubicBezTo>
                      <a:pt x="639379" y="4554737"/>
                      <a:pt x="622193" y="4547536"/>
                      <a:pt x="603662" y="4538991"/>
                    </a:cubicBezTo>
                    <a:cubicBezTo>
                      <a:pt x="585418" y="4530541"/>
                      <a:pt x="566215" y="4523821"/>
                      <a:pt x="546821" y="4518251"/>
                    </a:cubicBezTo>
                    <a:cubicBezTo>
                      <a:pt x="539524" y="4516235"/>
                      <a:pt x="530787" y="4519596"/>
                      <a:pt x="522721" y="4520267"/>
                    </a:cubicBezTo>
                    <a:cubicBezTo>
                      <a:pt x="519840" y="4520460"/>
                      <a:pt x="516671" y="4520748"/>
                      <a:pt x="514080" y="4519788"/>
                    </a:cubicBezTo>
                    <a:cubicBezTo>
                      <a:pt x="489020" y="4510570"/>
                      <a:pt x="463575" y="4503561"/>
                      <a:pt x="436404" y="4508361"/>
                    </a:cubicBezTo>
                    <a:cubicBezTo>
                      <a:pt x="433908" y="4508842"/>
                      <a:pt x="431123" y="4507786"/>
                      <a:pt x="428626" y="4507114"/>
                    </a:cubicBezTo>
                    <a:cubicBezTo>
                      <a:pt x="416432" y="4503657"/>
                      <a:pt x="404526" y="4498184"/>
                      <a:pt x="392141" y="4496936"/>
                    </a:cubicBezTo>
                    <a:cubicBezTo>
                      <a:pt x="361608" y="4493864"/>
                      <a:pt x="330884" y="4492615"/>
                      <a:pt x="300157" y="4490599"/>
                    </a:cubicBezTo>
                    <a:cubicBezTo>
                      <a:pt x="298237" y="4490503"/>
                      <a:pt x="296221" y="4490503"/>
                      <a:pt x="294493" y="4489831"/>
                    </a:cubicBezTo>
                    <a:cubicBezTo>
                      <a:pt x="283163" y="4485702"/>
                      <a:pt x="273274" y="4487047"/>
                      <a:pt x="263671" y="4494919"/>
                    </a:cubicBezTo>
                    <a:cubicBezTo>
                      <a:pt x="259447" y="4498376"/>
                      <a:pt x="253686" y="4500200"/>
                      <a:pt x="248406" y="4502121"/>
                    </a:cubicBezTo>
                    <a:cubicBezTo>
                      <a:pt x="240628" y="4505002"/>
                      <a:pt x="232659" y="4507786"/>
                      <a:pt x="224594" y="4509610"/>
                    </a:cubicBezTo>
                    <a:cubicBezTo>
                      <a:pt x="216624" y="4511338"/>
                      <a:pt x="208079" y="4513738"/>
                      <a:pt x="200398" y="4512395"/>
                    </a:cubicBezTo>
                    <a:cubicBezTo>
                      <a:pt x="186572" y="4509994"/>
                      <a:pt x="173417" y="4504618"/>
                      <a:pt x="159783" y="4501064"/>
                    </a:cubicBezTo>
                    <a:cubicBezTo>
                      <a:pt x="155079" y="4499816"/>
                      <a:pt x="149893" y="4500009"/>
                      <a:pt x="144997" y="4499912"/>
                    </a:cubicBezTo>
                    <a:cubicBezTo>
                      <a:pt x="133763" y="4499625"/>
                      <a:pt x="122241" y="4502409"/>
                      <a:pt x="112064" y="4494440"/>
                    </a:cubicBezTo>
                    <a:cubicBezTo>
                      <a:pt x="102655" y="4486951"/>
                      <a:pt x="93148" y="4489158"/>
                      <a:pt x="83259" y="4494824"/>
                    </a:cubicBezTo>
                    <a:cubicBezTo>
                      <a:pt x="76154" y="4498857"/>
                      <a:pt x="68090" y="4502025"/>
                      <a:pt x="60120" y="4503561"/>
                    </a:cubicBezTo>
                    <a:cubicBezTo>
                      <a:pt x="49174" y="4505673"/>
                      <a:pt x="38324" y="4506538"/>
                      <a:pt x="26514" y="4505289"/>
                    </a:cubicBezTo>
                    <a:cubicBezTo>
                      <a:pt x="18161" y="4504425"/>
                      <a:pt x="11343" y="4504041"/>
                      <a:pt x="4814" y="4498952"/>
                    </a:cubicBezTo>
                    <a:cubicBezTo>
                      <a:pt x="3759" y="4498184"/>
                      <a:pt x="1839" y="4497992"/>
                      <a:pt x="398" y="4498089"/>
                    </a:cubicBezTo>
                    <a:lnTo>
                      <a:pt x="0" y="4498087"/>
                    </a:lnTo>
                    <a:close/>
                  </a:path>
                </a:pathLst>
              </a:custGeom>
              <a:solidFill>
                <a:schemeClr val="bg1">
                  <a:alpha val="14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grpSp>
          <p:nvGrpSpPr>
            <p:cNvPr id="53259" name="Group 53258">
              <a:extLst>
                <a:ext uri="{FF2B5EF4-FFF2-40B4-BE49-F238E27FC236}">
                  <a16:creationId xmlns:a16="http://schemas.microsoft.com/office/drawing/2014/main" id="{B2C18990-7F62-45E8-B68F-47E95E4812FC}"/>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6096000" y="4138312"/>
              <a:ext cx="5260975" cy="1410656"/>
              <a:chOff x="6096000" y="4138312"/>
              <a:chExt cx="5260975" cy="1410656"/>
            </a:xfrm>
          </p:grpSpPr>
          <p:sp>
            <p:nvSpPr>
              <p:cNvPr id="53260" name="Freeform: Shape 53259">
                <a:extLst>
                  <a:ext uri="{FF2B5EF4-FFF2-40B4-BE49-F238E27FC236}">
                    <a16:creationId xmlns:a16="http://schemas.microsoft.com/office/drawing/2014/main" id="{AC206BB2-3759-4DF0-9932-7445B6367AA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96000" y="4138312"/>
                <a:ext cx="5260975" cy="1410656"/>
              </a:xfrm>
              <a:custGeom>
                <a:avLst/>
                <a:gdLst>
                  <a:gd name="connsiteX0" fmla="*/ 5260975 w 5260975"/>
                  <a:gd name="connsiteY0" fmla="*/ 0 h 1410656"/>
                  <a:gd name="connsiteX1" fmla="*/ 5260975 w 5260975"/>
                  <a:gd name="connsiteY1" fmla="*/ 221634 h 1410656"/>
                  <a:gd name="connsiteX2" fmla="*/ 5226503 w 5260975"/>
                  <a:gd name="connsiteY2" fmla="*/ 237063 h 1410656"/>
                  <a:gd name="connsiteX3" fmla="*/ 5206341 w 5260975"/>
                  <a:gd name="connsiteY3" fmla="*/ 245128 h 1410656"/>
                  <a:gd name="connsiteX4" fmla="*/ 5123287 w 5260975"/>
                  <a:gd name="connsiteY4" fmla="*/ 297073 h 1410656"/>
                  <a:gd name="connsiteX5" fmla="*/ 5048107 w 5260975"/>
                  <a:gd name="connsiteY5" fmla="*/ 361307 h 1410656"/>
                  <a:gd name="connsiteX6" fmla="*/ 4992899 w 5260975"/>
                  <a:gd name="connsiteY6" fmla="*/ 437542 h 1410656"/>
                  <a:gd name="connsiteX7" fmla="*/ 4977440 w 5260975"/>
                  <a:gd name="connsiteY7" fmla="*/ 455690 h 1410656"/>
                  <a:gd name="connsiteX8" fmla="*/ 4935193 w 5260975"/>
                  <a:gd name="connsiteY8" fmla="*/ 478445 h 1410656"/>
                  <a:gd name="connsiteX9" fmla="*/ 4897844 w 5260975"/>
                  <a:gd name="connsiteY9" fmla="*/ 495535 h 1410656"/>
                  <a:gd name="connsiteX10" fmla="*/ 4870767 w 5260975"/>
                  <a:gd name="connsiteY10" fmla="*/ 514451 h 1410656"/>
                  <a:gd name="connsiteX11" fmla="*/ 4847916 w 5260975"/>
                  <a:gd name="connsiteY11" fmla="*/ 531830 h 1410656"/>
                  <a:gd name="connsiteX12" fmla="*/ 4796163 w 5260975"/>
                  <a:gd name="connsiteY12" fmla="*/ 576765 h 1410656"/>
                  <a:gd name="connsiteX13" fmla="*/ 4738843 w 5260975"/>
                  <a:gd name="connsiteY13" fmla="*/ 614691 h 1410656"/>
                  <a:gd name="connsiteX14" fmla="*/ 4692755 w 5260975"/>
                  <a:gd name="connsiteY14" fmla="*/ 661162 h 1410656"/>
                  <a:gd name="connsiteX15" fmla="*/ 4673744 w 5260975"/>
                  <a:gd name="connsiteY15" fmla="*/ 686318 h 1410656"/>
                  <a:gd name="connsiteX16" fmla="*/ 4633801 w 5260975"/>
                  <a:gd name="connsiteY16" fmla="*/ 703505 h 1410656"/>
                  <a:gd name="connsiteX17" fmla="*/ 4590499 w 5260975"/>
                  <a:gd name="connsiteY17" fmla="*/ 730389 h 1410656"/>
                  <a:gd name="connsiteX18" fmla="*/ 4559773 w 5260975"/>
                  <a:gd name="connsiteY18" fmla="*/ 757081 h 1410656"/>
                  <a:gd name="connsiteX19" fmla="*/ 4536059 w 5260975"/>
                  <a:gd name="connsiteY19" fmla="*/ 774940 h 1410656"/>
                  <a:gd name="connsiteX20" fmla="*/ 4502549 w 5260975"/>
                  <a:gd name="connsiteY20" fmla="*/ 792895 h 1410656"/>
                  <a:gd name="connsiteX21" fmla="*/ 4468944 w 5260975"/>
                  <a:gd name="connsiteY21" fmla="*/ 816419 h 1410656"/>
                  <a:gd name="connsiteX22" fmla="*/ 4452622 w 5260975"/>
                  <a:gd name="connsiteY22" fmla="*/ 830917 h 1410656"/>
                  <a:gd name="connsiteX23" fmla="*/ 4421032 w 5260975"/>
                  <a:gd name="connsiteY23" fmla="*/ 855016 h 1410656"/>
                  <a:gd name="connsiteX24" fmla="*/ 4388483 w 5260975"/>
                  <a:gd name="connsiteY24" fmla="*/ 877484 h 1410656"/>
                  <a:gd name="connsiteX25" fmla="*/ 4327321 w 5260975"/>
                  <a:gd name="connsiteY25" fmla="*/ 903216 h 1410656"/>
                  <a:gd name="connsiteX26" fmla="*/ 4271633 w 5260975"/>
                  <a:gd name="connsiteY26" fmla="*/ 941046 h 1410656"/>
                  <a:gd name="connsiteX27" fmla="*/ 4227465 w 5260975"/>
                  <a:gd name="connsiteY27" fmla="*/ 968698 h 1410656"/>
                  <a:gd name="connsiteX28" fmla="*/ 4201733 w 5260975"/>
                  <a:gd name="connsiteY28" fmla="*/ 986846 h 1410656"/>
                  <a:gd name="connsiteX29" fmla="*/ 4154494 w 5260975"/>
                  <a:gd name="connsiteY29" fmla="*/ 1027364 h 1410656"/>
                  <a:gd name="connsiteX30" fmla="*/ 4081234 w 5260975"/>
                  <a:gd name="connsiteY30" fmla="*/ 1069994 h 1410656"/>
                  <a:gd name="connsiteX31" fmla="*/ 4036971 w 5260975"/>
                  <a:gd name="connsiteY31" fmla="*/ 1093038 h 1410656"/>
                  <a:gd name="connsiteX32" fmla="*/ 3941725 w 5260975"/>
                  <a:gd name="connsiteY32" fmla="*/ 1127796 h 1410656"/>
                  <a:gd name="connsiteX33" fmla="*/ 3910999 w 5260975"/>
                  <a:gd name="connsiteY33" fmla="*/ 1140182 h 1410656"/>
                  <a:gd name="connsiteX34" fmla="*/ 3875859 w 5260975"/>
                  <a:gd name="connsiteY34" fmla="*/ 1148343 h 1410656"/>
                  <a:gd name="connsiteX35" fmla="*/ 3819401 w 5260975"/>
                  <a:gd name="connsiteY35" fmla="*/ 1167642 h 1410656"/>
                  <a:gd name="connsiteX36" fmla="*/ 3709176 w 5260975"/>
                  <a:gd name="connsiteY36" fmla="*/ 1200863 h 1410656"/>
                  <a:gd name="connsiteX37" fmla="*/ 3684981 w 5260975"/>
                  <a:gd name="connsiteY37" fmla="*/ 1205952 h 1410656"/>
                  <a:gd name="connsiteX38" fmla="*/ 3623338 w 5260975"/>
                  <a:gd name="connsiteY38" fmla="*/ 1227363 h 1410656"/>
                  <a:gd name="connsiteX39" fmla="*/ 3586373 w 5260975"/>
                  <a:gd name="connsiteY39" fmla="*/ 1241765 h 1410656"/>
                  <a:gd name="connsiteX40" fmla="*/ 3555743 w 5260975"/>
                  <a:gd name="connsiteY40" fmla="*/ 1250023 h 1410656"/>
                  <a:gd name="connsiteX41" fmla="*/ 3528667 w 5260975"/>
                  <a:gd name="connsiteY41" fmla="*/ 1253864 h 1410656"/>
                  <a:gd name="connsiteX42" fmla="*/ 3457424 w 5260975"/>
                  <a:gd name="connsiteY42" fmla="*/ 1272874 h 1410656"/>
                  <a:gd name="connsiteX43" fmla="*/ 3429003 w 5260975"/>
                  <a:gd name="connsiteY43" fmla="*/ 1280364 h 1410656"/>
                  <a:gd name="connsiteX44" fmla="*/ 3355264 w 5260975"/>
                  <a:gd name="connsiteY44" fmla="*/ 1306096 h 1410656"/>
                  <a:gd name="connsiteX45" fmla="*/ 3292757 w 5260975"/>
                  <a:gd name="connsiteY45" fmla="*/ 1323090 h 1410656"/>
                  <a:gd name="connsiteX46" fmla="*/ 3266643 w 5260975"/>
                  <a:gd name="connsiteY46" fmla="*/ 1331251 h 1410656"/>
                  <a:gd name="connsiteX47" fmla="*/ 3206921 w 5260975"/>
                  <a:gd name="connsiteY47" fmla="*/ 1344886 h 1410656"/>
                  <a:gd name="connsiteX48" fmla="*/ 3173123 w 5260975"/>
                  <a:gd name="connsiteY48" fmla="*/ 1354488 h 1410656"/>
                  <a:gd name="connsiteX49" fmla="*/ 3090646 w 5260975"/>
                  <a:gd name="connsiteY49" fmla="*/ 1365337 h 1410656"/>
                  <a:gd name="connsiteX50" fmla="*/ 3005480 w 5260975"/>
                  <a:gd name="connsiteY50" fmla="*/ 1375802 h 1410656"/>
                  <a:gd name="connsiteX51" fmla="*/ 2958721 w 5260975"/>
                  <a:gd name="connsiteY51" fmla="*/ 1379259 h 1410656"/>
                  <a:gd name="connsiteX52" fmla="*/ 2917915 w 5260975"/>
                  <a:gd name="connsiteY52" fmla="*/ 1384733 h 1410656"/>
                  <a:gd name="connsiteX53" fmla="*/ 2882389 w 5260975"/>
                  <a:gd name="connsiteY53" fmla="*/ 1388189 h 1410656"/>
                  <a:gd name="connsiteX54" fmla="*/ 2825837 w 5260975"/>
                  <a:gd name="connsiteY54" fmla="*/ 1395198 h 1410656"/>
                  <a:gd name="connsiteX55" fmla="*/ 2802313 w 5260975"/>
                  <a:gd name="connsiteY55" fmla="*/ 1397023 h 1410656"/>
                  <a:gd name="connsiteX56" fmla="*/ 2746816 w 5260975"/>
                  <a:gd name="connsiteY56" fmla="*/ 1396926 h 1410656"/>
                  <a:gd name="connsiteX57" fmla="*/ 2727517 w 5260975"/>
                  <a:gd name="connsiteY57" fmla="*/ 1395966 h 1410656"/>
                  <a:gd name="connsiteX58" fmla="*/ 2690359 w 5260975"/>
                  <a:gd name="connsiteY58" fmla="*/ 1384060 h 1410656"/>
                  <a:gd name="connsiteX59" fmla="*/ 2685943 w 5260975"/>
                  <a:gd name="connsiteY59" fmla="*/ 1383196 h 1410656"/>
                  <a:gd name="connsiteX60" fmla="*/ 2661554 w 5260975"/>
                  <a:gd name="connsiteY60" fmla="*/ 1378491 h 1410656"/>
                  <a:gd name="connsiteX61" fmla="*/ 2648208 w 5260975"/>
                  <a:gd name="connsiteY61" fmla="*/ 1376955 h 1410656"/>
                  <a:gd name="connsiteX62" fmla="*/ 2597512 w 5260975"/>
                  <a:gd name="connsiteY62" fmla="*/ 1367162 h 1410656"/>
                  <a:gd name="connsiteX63" fmla="*/ 2568324 w 5260975"/>
                  <a:gd name="connsiteY63" fmla="*/ 1362553 h 1410656"/>
                  <a:gd name="connsiteX64" fmla="*/ 2544704 w 5260975"/>
                  <a:gd name="connsiteY64" fmla="*/ 1363225 h 1410656"/>
                  <a:gd name="connsiteX65" fmla="*/ 2503225 w 5260975"/>
                  <a:gd name="connsiteY65" fmla="*/ 1364089 h 1410656"/>
                  <a:gd name="connsiteX66" fmla="*/ 2489975 w 5260975"/>
                  <a:gd name="connsiteY66" fmla="*/ 1366298 h 1410656"/>
                  <a:gd name="connsiteX67" fmla="*/ 2430061 w 5260975"/>
                  <a:gd name="connsiteY67" fmla="*/ 1359960 h 1410656"/>
                  <a:gd name="connsiteX68" fmla="*/ 2395880 w 5260975"/>
                  <a:gd name="connsiteY68" fmla="*/ 1359480 h 1410656"/>
                  <a:gd name="connsiteX69" fmla="*/ 2357378 w 5260975"/>
                  <a:gd name="connsiteY69" fmla="*/ 1351607 h 1410656"/>
                  <a:gd name="connsiteX70" fmla="*/ 2346145 w 5260975"/>
                  <a:gd name="connsiteY70" fmla="*/ 1351991 h 1410656"/>
                  <a:gd name="connsiteX71" fmla="*/ 2333567 w 5260975"/>
                  <a:gd name="connsiteY71" fmla="*/ 1352663 h 1410656"/>
                  <a:gd name="connsiteX72" fmla="*/ 2294968 w 5260975"/>
                  <a:gd name="connsiteY72" fmla="*/ 1353240 h 1410656"/>
                  <a:gd name="connsiteX73" fmla="*/ 2271540 w 5260975"/>
                  <a:gd name="connsiteY73" fmla="*/ 1356120 h 1410656"/>
                  <a:gd name="connsiteX74" fmla="*/ 2226895 w 5260975"/>
                  <a:gd name="connsiteY74" fmla="*/ 1354392 h 1410656"/>
                  <a:gd name="connsiteX75" fmla="*/ 2210379 w 5260975"/>
                  <a:gd name="connsiteY75" fmla="*/ 1356888 h 1410656"/>
                  <a:gd name="connsiteX76" fmla="*/ 2168613 w 5260975"/>
                  <a:gd name="connsiteY76" fmla="*/ 1357176 h 1410656"/>
                  <a:gd name="connsiteX77" fmla="*/ 2131167 w 5260975"/>
                  <a:gd name="connsiteY77" fmla="*/ 1355736 h 1410656"/>
                  <a:gd name="connsiteX78" fmla="*/ 2095065 w 5260975"/>
                  <a:gd name="connsiteY78" fmla="*/ 1356504 h 1410656"/>
                  <a:gd name="connsiteX79" fmla="*/ 2069237 w 5260975"/>
                  <a:gd name="connsiteY79" fmla="*/ 1359672 h 1410656"/>
                  <a:gd name="connsiteX80" fmla="*/ 2041201 w 5260975"/>
                  <a:gd name="connsiteY80" fmla="*/ 1361592 h 1410656"/>
                  <a:gd name="connsiteX81" fmla="*/ 1963909 w 5260975"/>
                  <a:gd name="connsiteY81" fmla="*/ 1373018 h 1410656"/>
                  <a:gd name="connsiteX82" fmla="*/ 1949603 w 5260975"/>
                  <a:gd name="connsiteY82" fmla="*/ 1370234 h 1410656"/>
                  <a:gd name="connsiteX83" fmla="*/ 1868373 w 5260975"/>
                  <a:gd name="connsiteY83" fmla="*/ 1367641 h 1410656"/>
                  <a:gd name="connsiteX84" fmla="*/ 1850707 w 5260975"/>
                  <a:gd name="connsiteY84" fmla="*/ 1367834 h 1410656"/>
                  <a:gd name="connsiteX85" fmla="*/ 1803275 w 5260975"/>
                  <a:gd name="connsiteY85" fmla="*/ 1356504 h 1410656"/>
                  <a:gd name="connsiteX86" fmla="*/ 1730112 w 5260975"/>
                  <a:gd name="connsiteY86" fmla="*/ 1374459 h 1410656"/>
                  <a:gd name="connsiteX87" fmla="*/ 1661652 w 5260975"/>
                  <a:gd name="connsiteY87" fmla="*/ 1396926 h 1410656"/>
                  <a:gd name="connsiteX88" fmla="*/ 1653011 w 5260975"/>
                  <a:gd name="connsiteY88" fmla="*/ 1399807 h 1410656"/>
                  <a:gd name="connsiteX89" fmla="*/ 1628431 w 5260975"/>
                  <a:gd name="connsiteY89" fmla="*/ 1404704 h 1410656"/>
                  <a:gd name="connsiteX90" fmla="*/ 1597995 w 5260975"/>
                  <a:gd name="connsiteY90" fmla="*/ 1406432 h 1410656"/>
                  <a:gd name="connsiteX91" fmla="*/ 1559396 w 5260975"/>
                  <a:gd name="connsiteY91" fmla="*/ 1410656 h 1410656"/>
                  <a:gd name="connsiteX92" fmla="*/ 1528480 w 5260975"/>
                  <a:gd name="connsiteY92" fmla="*/ 1405375 h 1410656"/>
                  <a:gd name="connsiteX93" fmla="*/ 1485272 w 5260975"/>
                  <a:gd name="connsiteY93" fmla="*/ 1397502 h 1410656"/>
                  <a:gd name="connsiteX94" fmla="*/ 1444562 w 5260975"/>
                  <a:gd name="connsiteY94" fmla="*/ 1390013 h 1410656"/>
                  <a:gd name="connsiteX95" fmla="*/ 1431696 w 5260975"/>
                  <a:gd name="connsiteY95" fmla="*/ 1398846 h 1410656"/>
                  <a:gd name="connsiteX96" fmla="*/ 1411821 w 5260975"/>
                  <a:gd name="connsiteY96" fmla="*/ 1406527 h 1410656"/>
                  <a:gd name="connsiteX97" fmla="*/ 1389738 w 5260975"/>
                  <a:gd name="connsiteY97" fmla="*/ 1397310 h 1410656"/>
                  <a:gd name="connsiteX98" fmla="*/ 1338081 w 5260975"/>
                  <a:gd name="connsiteY98" fmla="*/ 1378204 h 1410656"/>
                  <a:gd name="connsiteX99" fmla="*/ 1305436 w 5260975"/>
                  <a:gd name="connsiteY99" fmla="*/ 1377339 h 1410656"/>
                  <a:gd name="connsiteX100" fmla="*/ 1234481 w 5260975"/>
                  <a:gd name="connsiteY100" fmla="*/ 1369178 h 1410656"/>
                  <a:gd name="connsiteX101" fmla="*/ 1188106 w 5260975"/>
                  <a:gd name="connsiteY101" fmla="*/ 1357560 h 1410656"/>
                  <a:gd name="connsiteX102" fmla="*/ 1154790 w 5260975"/>
                  <a:gd name="connsiteY102" fmla="*/ 1344406 h 1410656"/>
                  <a:gd name="connsiteX103" fmla="*/ 1107069 w 5260975"/>
                  <a:gd name="connsiteY103" fmla="*/ 1327219 h 1410656"/>
                  <a:gd name="connsiteX104" fmla="*/ 1059158 w 5260975"/>
                  <a:gd name="connsiteY104" fmla="*/ 1318290 h 1410656"/>
                  <a:gd name="connsiteX105" fmla="*/ 1024496 w 5260975"/>
                  <a:gd name="connsiteY105" fmla="*/ 1307056 h 1410656"/>
                  <a:gd name="connsiteX106" fmla="*/ 982153 w 5260975"/>
                  <a:gd name="connsiteY106" fmla="*/ 1299374 h 1410656"/>
                  <a:gd name="connsiteX107" fmla="*/ 946628 w 5260975"/>
                  <a:gd name="connsiteY107" fmla="*/ 1299087 h 1410656"/>
                  <a:gd name="connsiteX108" fmla="*/ 890939 w 5260975"/>
                  <a:gd name="connsiteY108" fmla="*/ 1300431 h 1410656"/>
                  <a:gd name="connsiteX109" fmla="*/ 822769 w 5260975"/>
                  <a:gd name="connsiteY109" fmla="*/ 1277196 h 1410656"/>
                  <a:gd name="connsiteX110" fmla="*/ 795212 w 5260975"/>
                  <a:gd name="connsiteY110" fmla="*/ 1272010 h 1410656"/>
                  <a:gd name="connsiteX111" fmla="*/ 769288 w 5260975"/>
                  <a:gd name="connsiteY111" fmla="*/ 1269610 h 1410656"/>
                  <a:gd name="connsiteX112" fmla="*/ 714271 w 5260975"/>
                  <a:gd name="connsiteY112" fmla="*/ 1254152 h 1410656"/>
                  <a:gd name="connsiteX113" fmla="*/ 691900 w 5260975"/>
                  <a:gd name="connsiteY113" fmla="*/ 1249062 h 1410656"/>
                  <a:gd name="connsiteX114" fmla="*/ 660598 w 5260975"/>
                  <a:gd name="connsiteY114" fmla="*/ 1249159 h 1410656"/>
                  <a:gd name="connsiteX115" fmla="*/ 603662 w 5260975"/>
                  <a:gd name="connsiteY115" fmla="*/ 1242054 h 1410656"/>
                  <a:gd name="connsiteX116" fmla="*/ 546821 w 5260975"/>
                  <a:gd name="connsiteY116" fmla="*/ 1221314 h 1410656"/>
                  <a:gd name="connsiteX117" fmla="*/ 522721 w 5260975"/>
                  <a:gd name="connsiteY117" fmla="*/ 1223330 h 1410656"/>
                  <a:gd name="connsiteX118" fmla="*/ 514080 w 5260975"/>
                  <a:gd name="connsiteY118" fmla="*/ 1222851 h 1410656"/>
                  <a:gd name="connsiteX119" fmla="*/ 436404 w 5260975"/>
                  <a:gd name="connsiteY119" fmla="*/ 1211424 h 1410656"/>
                  <a:gd name="connsiteX120" fmla="*/ 428626 w 5260975"/>
                  <a:gd name="connsiteY120" fmla="*/ 1210177 h 1410656"/>
                  <a:gd name="connsiteX121" fmla="*/ 392141 w 5260975"/>
                  <a:gd name="connsiteY121" fmla="*/ 1199999 h 1410656"/>
                  <a:gd name="connsiteX122" fmla="*/ 300157 w 5260975"/>
                  <a:gd name="connsiteY122" fmla="*/ 1193662 h 1410656"/>
                  <a:gd name="connsiteX123" fmla="*/ 294493 w 5260975"/>
                  <a:gd name="connsiteY123" fmla="*/ 1192894 h 1410656"/>
                  <a:gd name="connsiteX124" fmla="*/ 263671 w 5260975"/>
                  <a:gd name="connsiteY124" fmla="*/ 1197982 h 1410656"/>
                  <a:gd name="connsiteX125" fmla="*/ 248406 w 5260975"/>
                  <a:gd name="connsiteY125" fmla="*/ 1205184 h 1410656"/>
                  <a:gd name="connsiteX126" fmla="*/ 224594 w 5260975"/>
                  <a:gd name="connsiteY126" fmla="*/ 1212673 h 1410656"/>
                  <a:gd name="connsiteX127" fmla="*/ 200398 w 5260975"/>
                  <a:gd name="connsiteY127" fmla="*/ 1215458 h 1410656"/>
                  <a:gd name="connsiteX128" fmla="*/ 159783 w 5260975"/>
                  <a:gd name="connsiteY128" fmla="*/ 1204127 h 1410656"/>
                  <a:gd name="connsiteX129" fmla="*/ 144997 w 5260975"/>
                  <a:gd name="connsiteY129" fmla="*/ 1202975 h 1410656"/>
                  <a:gd name="connsiteX130" fmla="*/ 112064 w 5260975"/>
                  <a:gd name="connsiteY130" fmla="*/ 1197503 h 1410656"/>
                  <a:gd name="connsiteX131" fmla="*/ 83259 w 5260975"/>
                  <a:gd name="connsiteY131" fmla="*/ 1197887 h 1410656"/>
                  <a:gd name="connsiteX132" fmla="*/ 60120 w 5260975"/>
                  <a:gd name="connsiteY132" fmla="*/ 1206624 h 1410656"/>
                  <a:gd name="connsiteX133" fmla="*/ 26514 w 5260975"/>
                  <a:gd name="connsiteY133" fmla="*/ 1208352 h 1410656"/>
                  <a:gd name="connsiteX134" fmla="*/ 4814 w 5260975"/>
                  <a:gd name="connsiteY134" fmla="*/ 1202015 h 1410656"/>
                  <a:gd name="connsiteX135" fmla="*/ 398 w 5260975"/>
                  <a:gd name="connsiteY135" fmla="*/ 1201152 h 1410656"/>
                  <a:gd name="connsiteX136" fmla="*/ 0 w 5260975"/>
                  <a:gd name="connsiteY136" fmla="*/ 1201150 h 1410656"/>
                  <a:gd name="connsiteX137" fmla="*/ 0 w 5260975"/>
                  <a:gd name="connsiteY137" fmla="*/ 1004512 h 1410656"/>
                  <a:gd name="connsiteX138" fmla="*/ 30355 w 5260975"/>
                  <a:gd name="connsiteY138" fmla="*/ 1002784 h 1410656"/>
                  <a:gd name="connsiteX139" fmla="*/ 52151 w 5260975"/>
                  <a:gd name="connsiteY139" fmla="*/ 997695 h 1410656"/>
                  <a:gd name="connsiteX140" fmla="*/ 64248 w 5260975"/>
                  <a:gd name="connsiteY140" fmla="*/ 994430 h 1410656"/>
                  <a:gd name="connsiteX141" fmla="*/ 126370 w 5260975"/>
                  <a:gd name="connsiteY141" fmla="*/ 985405 h 1410656"/>
                  <a:gd name="connsiteX142" fmla="*/ 154022 w 5260975"/>
                  <a:gd name="connsiteY142" fmla="*/ 975708 h 1410656"/>
                  <a:gd name="connsiteX143" fmla="*/ 161512 w 5260975"/>
                  <a:gd name="connsiteY143" fmla="*/ 974268 h 1410656"/>
                  <a:gd name="connsiteX144" fmla="*/ 202510 w 5260975"/>
                  <a:gd name="connsiteY144" fmla="*/ 978300 h 1410656"/>
                  <a:gd name="connsiteX145" fmla="*/ 233235 w 5260975"/>
                  <a:gd name="connsiteY145" fmla="*/ 993950 h 1410656"/>
                  <a:gd name="connsiteX146" fmla="*/ 239188 w 5260975"/>
                  <a:gd name="connsiteY146" fmla="*/ 999231 h 1410656"/>
                  <a:gd name="connsiteX147" fmla="*/ 324834 w 5260975"/>
                  <a:gd name="connsiteY147" fmla="*/ 997407 h 1410656"/>
                  <a:gd name="connsiteX148" fmla="*/ 337987 w 5260975"/>
                  <a:gd name="connsiteY148" fmla="*/ 995198 h 1410656"/>
                  <a:gd name="connsiteX149" fmla="*/ 401550 w 5260975"/>
                  <a:gd name="connsiteY149" fmla="*/ 1004416 h 1410656"/>
                  <a:gd name="connsiteX150" fmla="*/ 420081 w 5260975"/>
                  <a:gd name="connsiteY150" fmla="*/ 1006240 h 1410656"/>
                  <a:gd name="connsiteX151" fmla="*/ 486523 w 5260975"/>
                  <a:gd name="connsiteY151" fmla="*/ 1014498 h 1410656"/>
                  <a:gd name="connsiteX152" fmla="*/ 495932 w 5260975"/>
                  <a:gd name="connsiteY152" fmla="*/ 1006817 h 1410656"/>
                  <a:gd name="connsiteX153" fmla="*/ 523009 w 5260975"/>
                  <a:gd name="connsiteY153" fmla="*/ 987517 h 1410656"/>
                  <a:gd name="connsiteX154" fmla="*/ 576393 w 5260975"/>
                  <a:gd name="connsiteY154" fmla="*/ 970427 h 1410656"/>
                  <a:gd name="connsiteX155" fmla="*/ 590892 w 5260975"/>
                  <a:gd name="connsiteY155" fmla="*/ 971387 h 1410656"/>
                  <a:gd name="connsiteX156" fmla="*/ 627569 w 5260975"/>
                  <a:gd name="connsiteY156" fmla="*/ 999904 h 1410656"/>
                  <a:gd name="connsiteX157" fmla="*/ 645429 w 5260975"/>
                  <a:gd name="connsiteY157" fmla="*/ 1011329 h 1410656"/>
                  <a:gd name="connsiteX158" fmla="*/ 696125 w 5260975"/>
                  <a:gd name="connsiteY158" fmla="*/ 1032356 h 1410656"/>
                  <a:gd name="connsiteX159" fmla="*/ 700349 w 5260975"/>
                  <a:gd name="connsiteY159" fmla="*/ 1036197 h 1410656"/>
                  <a:gd name="connsiteX160" fmla="*/ 737795 w 5260975"/>
                  <a:gd name="connsiteY160" fmla="*/ 1081804 h 1410656"/>
                  <a:gd name="connsiteX161" fmla="*/ 746244 w 5260975"/>
                  <a:gd name="connsiteY161" fmla="*/ 1089581 h 1410656"/>
                  <a:gd name="connsiteX162" fmla="*/ 756422 w 5260975"/>
                  <a:gd name="connsiteY162" fmla="*/ 1101680 h 1410656"/>
                  <a:gd name="connsiteX163" fmla="*/ 788202 w 5260975"/>
                  <a:gd name="connsiteY163" fmla="*/ 1125108 h 1410656"/>
                  <a:gd name="connsiteX164" fmla="*/ 827569 w 5260975"/>
                  <a:gd name="connsiteY164" fmla="*/ 1132596 h 1410656"/>
                  <a:gd name="connsiteX165" fmla="*/ 875097 w 5260975"/>
                  <a:gd name="connsiteY165" fmla="*/ 1144022 h 1410656"/>
                  <a:gd name="connsiteX166" fmla="*/ 894972 w 5260975"/>
                  <a:gd name="connsiteY166" fmla="*/ 1151704 h 1410656"/>
                  <a:gd name="connsiteX167" fmla="*/ 948260 w 5260975"/>
                  <a:gd name="connsiteY167" fmla="*/ 1166298 h 1410656"/>
                  <a:gd name="connsiteX168" fmla="*/ 986282 w 5260975"/>
                  <a:gd name="connsiteY168" fmla="*/ 1178588 h 1410656"/>
                  <a:gd name="connsiteX169" fmla="*/ 1041107 w 5260975"/>
                  <a:gd name="connsiteY169" fmla="*/ 1185789 h 1410656"/>
                  <a:gd name="connsiteX170" fmla="*/ 1067703 w 5260975"/>
                  <a:gd name="connsiteY170" fmla="*/ 1186076 h 1410656"/>
                  <a:gd name="connsiteX171" fmla="*/ 1116574 w 5260975"/>
                  <a:gd name="connsiteY171" fmla="*/ 1222946 h 1410656"/>
                  <a:gd name="connsiteX172" fmla="*/ 1155557 w 5260975"/>
                  <a:gd name="connsiteY172" fmla="*/ 1247335 h 1410656"/>
                  <a:gd name="connsiteX173" fmla="*/ 1196556 w 5260975"/>
                  <a:gd name="connsiteY173" fmla="*/ 1235525 h 1410656"/>
                  <a:gd name="connsiteX174" fmla="*/ 1207693 w 5260975"/>
                  <a:gd name="connsiteY174" fmla="*/ 1224387 h 1410656"/>
                  <a:gd name="connsiteX175" fmla="*/ 1274904 w 5260975"/>
                  <a:gd name="connsiteY175" fmla="*/ 1213826 h 1410656"/>
                  <a:gd name="connsiteX176" fmla="*/ 1370919 w 5260975"/>
                  <a:gd name="connsiteY176" fmla="*/ 1213442 h 1410656"/>
                  <a:gd name="connsiteX177" fmla="*/ 1530593 w 5260975"/>
                  <a:gd name="connsiteY177" fmla="*/ 1189437 h 1410656"/>
                  <a:gd name="connsiteX178" fmla="*/ 1558436 w 5260975"/>
                  <a:gd name="connsiteY178" fmla="*/ 1178299 h 1410656"/>
                  <a:gd name="connsiteX179" fmla="*/ 1589737 w 5260975"/>
                  <a:gd name="connsiteY179" fmla="*/ 1175515 h 1410656"/>
                  <a:gd name="connsiteX180" fmla="*/ 1601740 w 5260975"/>
                  <a:gd name="connsiteY180" fmla="*/ 1182333 h 1410656"/>
                  <a:gd name="connsiteX181" fmla="*/ 1654259 w 5260975"/>
                  <a:gd name="connsiteY181" fmla="*/ 1192510 h 1410656"/>
                  <a:gd name="connsiteX182" fmla="*/ 1664246 w 5260975"/>
                  <a:gd name="connsiteY182" fmla="*/ 1192702 h 1410656"/>
                  <a:gd name="connsiteX183" fmla="*/ 1698427 w 5260975"/>
                  <a:gd name="connsiteY183" fmla="*/ 1188381 h 1410656"/>
                  <a:gd name="connsiteX184" fmla="*/ 1730112 w 5260975"/>
                  <a:gd name="connsiteY184" fmla="*/ 1185885 h 1410656"/>
                  <a:gd name="connsiteX185" fmla="*/ 1809996 w 5260975"/>
                  <a:gd name="connsiteY185" fmla="*/ 1194046 h 1410656"/>
                  <a:gd name="connsiteX186" fmla="*/ 1871254 w 5260975"/>
                  <a:gd name="connsiteY186" fmla="*/ 1192126 h 1410656"/>
                  <a:gd name="connsiteX187" fmla="*/ 1899482 w 5260975"/>
                  <a:gd name="connsiteY187" fmla="*/ 1194046 h 1410656"/>
                  <a:gd name="connsiteX188" fmla="*/ 1915420 w 5260975"/>
                  <a:gd name="connsiteY188" fmla="*/ 1196927 h 1410656"/>
                  <a:gd name="connsiteX189" fmla="*/ 1951522 w 5260975"/>
                  <a:gd name="connsiteY189" fmla="*/ 1216994 h 1410656"/>
                  <a:gd name="connsiteX190" fmla="*/ 1971302 w 5260975"/>
                  <a:gd name="connsiteY190" fmla="*/ 1221507 h 1410656"/>
                  <a:gd name="connsiteX191" fmla="*/ 2030831 w 5260975"/>
                  <a:gd name="connsiteY191" fmla="*/ 1221123 h 1410656"/>
                  <a:gd name="connsiteX192" fmla="*/ 2120125 w 5260975"/>
                  <a:gd name="connsiteY192" fmla="*/ 1190878 h 1410656"/>
                  <a:gd name="connsiteX193" fmla="*/ 2129439 w 5260975"/>
                  <a:gd name="connsiteY193" fmla="*/ 1186845 h 1410656"/>
                  <a:gd name="connsiteX194" fmla="*/ 2174854 w 5260975"/>
                  <a:gd name="connsiteY194" fmla="*/ 1181852 h 1410656"/>
                  <a:gd name="connsiteX195" fmla="*/ 2205674 w 5260975"/>
                  <a:gd name="connsiteY195" fmla="*/ 1188669 h 1410656"/>
                  <a:gd name="connsiteX196" fmla="*/ 2247634 w 5260975"/>
                  <a:gd name="connsiteY196" fmla="*/ 1202784 h 1410656"/>
                  <a:gd name="connsiteX197" fmla="*/ 2285367 w 5260975"/>
                  <a:gd name="connsiteY197" fmla="*/ 1214594 h 1410656"/>
                  <a:gd name="connsiteX198" fmla="*/ 2312827 w 5260975"/>
                  <a:gd name="connsiteY198" fmla="*/ 1227939 h 1410656"/>
                  <a:gd name="connsiteX199" fmla="*/ 2375622 w 5260975"/>
                  <a:gd name="connsiteY199" fmla="*/ 1237733 h 1410656"/>
                  <a:gd name="connsiteX200" fmla="*/ 2382151 w 5260975"/>
                  <a:gd name="connsiteY200" fmla="*/ 1239365 h 1410656"/>
                  <a:gd name="connsiteX201" fmla="*/ 2429390 w 5260975"/>
                  <a:gd name="connsiteY201" fmla="*/ 1227459 h 1410656"/>
                  <a:gd name="connsiteX202" fmla="*/ 2486134 w 5260975"/>
                  <a:gd name="connsiteY202" fmla="*/ 1215362 h 1410656"/>
                  <a:gd name="connsiteX203" fmla="*/ 2506394 w 5260975"/>
                  <a:gd name="connsiteY203" fmla="*/ 1219490 h 1410656"/>
                  <a:gd name="connsiteX204" fmla="*/ 2534142 w 5260975"/>
                  <a:gd name="connsiteY204" fmla="*/ 1225347 h 1410656"/>
                  <a:gd name="connsiteX205" fmla="*/ 2559874 w 5260975"/>
                  <a:gd name="connsiteY205" fmla="*/ 1222275 h 1410656"/>
                  <a:gd name="connsiteX206" fmla="*/ 2575525 w 5260975"/>
                  <a:gd name="connsiteY206" fmla="*/ 1221987 h 1410656"/>
                  <a:gd name="connsiteX207" fmla="*/ 2646960 w 5260975"/>
                  <a:gd name="connsiteY207" fmla="*/ 1257896 h 1410656"/>
                  <a:gd name="connsiteX208" fmla="*/ 2665107 w 5260975"/>
                  <a:gd name="connsiteY208" fmla="*/ 1260873 h 1410656"/>
                  <a:gd name="connsiteX209" fmla="*/ 2675381 w 5260975"/>
                  <a:gd name="connsiteY209" fmla="*/ 1265290 h 1410656"/>
                  <a:gd name="connsiteX210" fmla="*/ 2737311 w 5260975"/>
                  <a:gd name="connsiteY210" fmla="*/ 1309841 h 1410656"/>
                  <a:gd name="connsiteX211" fmla="*/ 2763619 w 5260975"/>
                  <a:gd name="connsiteY211" fmla="*/ 1318866 h 1410656"/>
                  <a:gd name="connsiteX212" fmla="*/ 2792519 w 5260975"/>
                  <a:gd name="connsiteY212" fmla="*/ 1317041 h 1410656"/>
                  <a:gd name="connsiteX213" fmla="*/ 2809226 w 5260975"/>
                  <a:gd name="connsiteY213" fmla="*/ 1313777 h 1410656"/>
                  <a:gd name="connsiteX214" fmla="*/ 2850705 w 5260975"/>
                  <a:gd name="connsiteY214" fmla="*/ 1285452 h 1410656"/>
                  <a:gd name="connsiteX215" fmla="*/ 2874324 w 5260975"/>
                  <a:gd name="connsiteY215" fmla="*/ 1286413 h 1410656"/>
                  <a:gd name="connsiteX216" fmla="*/ 2911194 w 5260975"/>
                  <a:gd name="connsiteY216" fmla="*/ 1305903 h 1410656"/>
                  <a:gd name="connsiteX217" fmla="*/ 2978116 w 5260975"/>
                  <a:gd name="connsiteY217" fmla="*/ 1314641 h 1410656"/>
                  <a:gd name="connsiteX218" fmla="*/ 3012106 w 5260975"/>
                  <a:gd name="connsiteY218" fmla="*/ 1287373 h 1410656"/>
                  <a:gd name="connsiteX219" fmla="*/ 3029676 w 5260975"/>
                  <a:gd name="connsiteY219" fmla="*/ 1261161 h 1410656"/>
                  <a:gd name="connsiteX220" fmla="*/ 3080469 w 5260975"/>
                  <a:gd name="connsiteY220" fmla="*/ 1230724 h 1410656"/>
                  <a:gd name="connsiteX221" fmla="*/ 3092567 w 5260975"/>
                  <a:gd name="connsiteY221" fmla="*/ 1242054 h 1410656"/>
                  <a:gd name="connsiteX222" fmla="*/ 3129821 w 5260975"/>
                  <a:gd name="connsiteY222" fmla="*/ 1246855 h 1410656"/>
                  <a:gd name="connsiteX223" fmla="*/ 3170147 w 5260975"/>
                  <a:gd name="connsiteY223" fmla="*/ 1246471 h 1410656"/>
                  <a:gd name="connsiteX224" fmla="*/ 3240429 w 5260975"/>
                  <a:gd name="connsiteY224" fmla="*/ 1251559 h 1410656"/>
                  <a:gd name="connsiteX225" fmla="*/ 3287189 w 5260975"/>
                  <a:gd name="connsiteY225" fmla="*/ 1222466 h 1410656"/>
                  <a:gd name="connsiteX226" fmla="*/ 3305049 w 5260975"/>
                  <a:gd name="connsiteY226" fmla="*/ 1210465 h 1410656"/>
                  <a:gd name="connsiteX227" fmla="*/ 3321755 w 5260975"/>
                  <a:gd name="connsiteY227" fmla="*/ 1202784 h 1410656"/>
                  <a:gd name="connsiteX228" fmla="*/ 3341055 w 5260975"/>
                  <a:gd name="connsiteY228" fmla="*/ 1198463 h 1410656"/>
                  <a:gd name="connsiteX229" fmla="*/ 3387621 w 5260975"/>
                  <a:gd name="connsiteY229" fmla="*/ 1182140 h 1410656"/>
                  <a:gd name="connsiteX230" fmla="*/ 3413161 w 5260975"/>
                  <a:gd name="connsiteY230" fmla="*/ 1166105 h 1410656"/>
                  <a:gd name="connsiteX231" fmla="*/ 3470579 w 5260975"/>
                  <a:gd name="connsiteY231" fmla="*/ 1150647 h 1410656"/>
                  <a:gd name="connsiteX232" fmla="*/ 3509657 w 5260975"/>
                  <a:gd name="connsiteY232" fmla="*/ 1136821 h 1410656"/>
                  <a:gd name="connsiteX233" fmla="*/ 3550847 w 5260975"/>
                  <a:gd name="connsiteY233" fmla="*/ 1113009 h 1410656"/>
                  <a:gd name="connsiteX234" fmla="*/ 3556608 w 5260975"/>
                  <a:gd name="connsiteY234" fmla="*/ 1109361 h 1410656"/>
                  <a:gd name="connsiteX235" fmla="*/ 3570435 w 5260975"/>
                  <a:gd name="connsiteY235" fmla="*/ 1093710 h 1410656"/>
                  <a:gd name="connsiteX236" fmla="*/ 3590501 w 5260975"/>
                  <a:gd name="connsiteY236" fmla="*/ 1039846 h 1410656"/>
                  <a:gd name="connsiteX237" fmla="*/ 3596263 w 5260975"/>
                  <a:gd name="connsiteY237" fmla="*/ 1028900 h 1410656"/>
                  <a:gd name="connsiteX238" fmla="*/ 3648591 w 5260975"/>
                  <a:gd name="connsiteY238" fmla="*/ 992030 h 1410656"/>
                  <a:gd name="connsiteX239" fmla="*/ 3667986 w 5260975"/>
                  <a:gd name="connsiteY239" fmla="*/ 995487 h 1410656"/>
                  <a:gd name="connsiteX240" fmla="*/ 3689397 w 5260975"/>
                  <a:gd name="connsiteY240" fmla="*/ 1007585 h 1410656"/>
                  <a:gd name="connsiteX241" fmla="*/ 3736349 w 5260975"/>
                  <a:gd name="connsiteY241" fmla="*/ 1010753 h 1410656"/>
                  <a:gd name="connsiteX242" fmla="*/ 3753919 w 5260975"/>
                  <a:gd name="connsiteY242" fmla="*/ 1004513 h 1410656"/>
                  <a:gd name="connsiteX243" fmla="*/ 3784643 w 5260975"/>
                  <a:gd name="connsiteY243" fmla="*/ 987710 h 1410656"/>
                  <a:gd name="connsiteX244" fmla="*/ 3808359 w 5260975"/>
                  <a:gd name="connsiteY244" fmla="*/ 961689 h 1410656"/>
                  <a:gd name="connsiteX245" fmla="*/ 3842829 w 5260975"/>
                  <a:gd name="connsiteY245" fmla="*/ 918674 h 1410656"/>
                  <a:gd name="connsiteX246" fmla="*/ 3908983 w 5260975"/>
                  <a:gd name="connsiteY246" fmla="*/ 902256 h 1410656"/>
                  <a:gd name="connsiteX247" fmla="*/ 3934428 w 5260975"/>
                  <a:gd name="connsiteY247" fmla="*/ 896783 h 1410656"/>
                  <a:gd name="connsiteX248" fmla="*/ 4026987 w 5260975"/>
                  <a:gd name="connsiteY248" fmla="*/ 873835 h 1410656"/>
                  <a:gd name="connsiteX249" fmla="*/ 4035051 w 5260975"/>
                  <a:gd name="connsiteY249" fmla="*/ 873067 h 1410656"/>
                  <a:gd name="connsiteX250" fmla="*/ 4099189 w 5260975"/>
                  <a:gd name="connsiteY250" fmla="*/ 846664 h 1410656"/>
                  <a:gd name="connsiteX251" fmla="*/ 4114647 w 5260975"/>
                  <a:gd name="connsiteY251" fmla="*/ 840134 h 1410656"/>
                  <a:gd name="connsiteX252" fmla="*/ 4133563 w 5260975"/>
                  <a:gd name="connsiteY252" fmla="*/ 823427 h 1410656"/>
                  <a:gd name="connsiteX253" fmla="*/ 4151039 w 5260975"/>
                  <a:gd name="connsiteY253" fmla="*/ 776284 h 1410656"/>
                  <a:gd name="connsiteX254" fmla="*/ 4171489 w 5260975"/>
                  <a:gd name="connsiteY254" fmla="*/ 754776 h 1410656"/>
                  <a:gd name="connsiteX255" fmla="*/ 4186372 w 5260975"/>
                  <a:gd name="connsiteY255" fmla="*/ 741718 h 1410656"/>
                  <a:gd name="connsiteX256" fmla="*/ 4199429 w 5260975"/>
                  <a:gd name="connsiteY256" fmla="*/ 721940 h 1410656"/>
                  <a:gd name="connsiteX257" fmla="*/ 4212487 w 5260975"/>
                  <a:gd name="connsiteY257" fmla="*/ 674604 h 1410656"/>
                  <a:gd name="connsiteX258" fmla="*/ 4232555 w 5260975"/>
                  <a:gd name="connsiteY258" fmla="*/ 632645 h 1410656"/>
                  <a:gd name="connsiteX259" fmla="*/ 4268657 w 5260975"/>
                  <a:gd name="connsiteY259" fmla="*/ 609410 h 1410656"/>
                  <a:gd name="connsiteX260" fmla="*/ 4291028 w 5260975"/>
                  <a:gd name="connsiteY260" fmla="*/ 597216 h 1410656"/>
                  <a:gd name="connsiteX261" fmla="*/ 4379651 w 5260975"/>
                  <a:gd name="connsiteY261" fmla="*/ 609506 h 1410656"/>
                  <a:gd name="connsiteX262" fmla="*/ 4440139 w 5260975"/>
                  <a:gd name="connsiteY262" fmla="*/ 621507 h 1410656"/>
                  <a:gd name="connsiteX263" fmla="*/ 4460015 w 5260975"/>
                  <a:gd name="connsiteY263" fmla="*/ 616899 h 1410656"/>
                  <a:gd name="connsiteX264" fmla="*/ 4516183 w 5260975"/>
                  <a:gd name="connsiteY264" fmla="*/ 577724 h 1410656"/>
                  <a:gd name="connsiteX265" fmla="*/ 4571681 w 5260975"/>
                  <a:gd name="connsiteY265" fmla="*/ 560250 h 1410656"/>
                  <a:gd name="connsiteX266" fmla="*/ 4613447 w 5260975"/>
                  <a:gd name="connsiteY266" fmla="*/ 555257 h 1410656"/>
                  <a:gd name="connsiteX267" fmla="*/ 4649355 w 5260975"/>
                  <a:gd name="connsiteY267" fmla="*/ 551417 h 1410656"/>
                  <a:gd name="connsiteX268" fmla="*/ 4692467 w 5260975"/>
                  <a:gd name="connsiteY268" fmla="*/ 540663 h 1410656"/>
                  <a:gd name="connsiteX269" fmla="*/ 4716855 w 5260975"/>
                  <a:gd name="connsiteY269" fmla="*/ 528949 h 1410656"/>
                  <a:gd name="connsiteX270" fmla="*/ 4755645 w 5260975"/>
                  <a:gd name="connsiteY270" fmla="*/ 512147 h 1410656"/>
                  <a:gd name="connsiteX271" fmla="*/ 4795395 w 5260975"/>
                  <a:gd name="connsiteY271" fmla="*/ 490351 h 1410656"/>
                  <a:gd name="connsiteX272" fmla="*/ 4825928 w 5260975"/>
                  <a:gd name="connsiteY272" fmla="*/ 459818 h 1410656"/>
                  <a:gd name="connsiteX273" fmla="*/ 4842347 w 5260975"/>
                  <a:gd name="connsiteY273" fmla="*/ 434086 h 1410656"/>
                  <a:gd name="connsiteX274" fmla="*/ 4890451 w 5260975"/>
                  <a:gd name="connsiteY274" fmla="*/ 397216 h 1410656"/>
                  <a:gd name="connsiteX275" fmla="*/ 4933945 w 5260975"/>
                  <a:gd name="connsiteY275" fmla="*/ 327701 h 1410656"/>
                  <a:gd name="connsiteX276" fmla="*/ 4961214 w 5260975"/>
                  <a:gd name="connsiteY276" fmla="*/ 298801 h 1410656"/>
                  <a:gd name="connsiteX277" fmla="*/ 4976672 w 5260975"/>
                  <a:gd name="connsiteY277" fmla="*/ 290639 h 1410656"/>
                  <a:gd name="connsiteX278" fmla="*/ 5002979 w 5260975"/>
                  <a:gd name="connsiteY278" fmla="*/ 270573 h 1410656"/>
                  <a:gd name="connsiteX279" fmla="*/ 5018535 w 5260975"/>
                  <a:gd name="connsiteY279" fmla="*/ 255690 h 1410656"/>
                  <a:gd name="connsiteX280" fmla="*/ 5061069 w 5260975"/>
                  <a:gd name="connsiteY280" fmla="*/ 200961 h 1410656"/>
                  <a:gd name="connsiteX281" fmla="*/ 5074127 w 5260975"/>
                  <a:gd name="connsiteY281" fmla="*/ 184735 h 1410656"/>
                  <a:gd name="connsiteX282" fmla="*/ 5101108 w 5260975"/>
                  <a:gd name="connsiteY282" fmla="*/ 156891 h 1410656"/>
                  <a:gd name="connsiteX283" fmla="*/ 5112918 w 5260975"/>
                  <a:gd name="connsiteY283" fmla="*/ 148441 h 1410656"/>
                  <a:gd name="connsiteX284" fmla="*/ 5133753 w 5260975"/>
                  <a:gd name="connsiteY284" fmla="*/ 125782 h 1410656"/>
                  <a:gd name="connsiteX285" fmla="*/ 5183393 w 5260975"/>
                  <a:gd name="connsiteY285" fmla="*/ 66348 h 1410656"/>
                  <a:gd name="connsiteX286" fmla="*/ 5204709 w 5260975"/>
                  <a:gd name="connsiteY286" fmla="*/ 33030 h 1410656"/>
                  <a:gd name="connsiteX287" fmla="*/ 5247243 w 5260975"/>
                  <a:gd name="connsiteY287" fmla="*/ 8451 h 1410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Lst>
                <a:rect l="l" t="t" r="r" b="b"/>
                <a:pathLst>
                  <a:path w="5260975" h="1410656">
                    <a:moveTo>
                      <a:pt x="5260975" y="0"/>
                    </a:moveTo>
                    <a:lnTo>
                      <a:pt x="5260975" y="221634"/>
                    </a:lnTo>
                    <a:lnTo>
                      <a:pt x="5226503" y="237063"/>
                    </a:lnTo>
                    <a:cubicBezTo>
                      <a:pt x="5219783" y="239848"/>
                      <a:pt x="5212389" y="241384"/>
                      <a:pt x="5206341" y="245128"/>
                    </a:cubicBezTo>
                    <a:cubicBezTo>
                      <a:pt x="5178495" y="262219"/>
                      <a:pt x="5151515" y="280654"/>
                      <a:pt x="5123287" y="297073"/>
                    </a:cubicBezTo>
                    <a:cubicBezTo>
                      <a:pt x="5094195" y="314067"/>
                      <a:pt x="5068175" y="334134"/>
                      <a:pt x="5048107" y="361307"/>
                    </a:cubicBezTo>
                    <a:cubicBezTo>
                      <a:pt x="5029480" y="386559"/>
                      <a:pt x="5011429" y="412194"/>
                      <a:pt x="4992899" y="437542"/>
                    </a:cubicBezTo>
                    <a:cubicBezTo>
                      <a:pt x="4988194" y="443975"/>
                      <a:pt x="4983873" y="451561"/>
                      <a:pt x="4977440" y="455690"/>
                    </a:cubicBezTo>
                    <a:cubicBezTo>
                      <a:pt x="4964094" y="464331"/>
                      <a:pt x="4949499" y="471340"/>
                      <a:pt x="4935193" y="478445"/>
                    </a:cubicBezTo>
                    <a:cubicBezTo>
                      <a:pt x="4922903" y="484494"/>
                      <a:pt x="4909845" y="489006"/>
                      <a:pt x="4897844" y="495535"/>
                    </a:cubicBezTo>
                    <a:cubicBezTo>
                      <a:pt x="4888243" y="500721"/>
                      <a:pt x="4879697" y="507922"/>
                      <a:pt x="4870767" y="514451"/>
                    </a:cubicBezTo>
                    <a:cubicBezTo>
                      <a:pt x="4862990" y="520115"/>
                      <a:pt x="4854445" y="525012"/>
                      <a:pt x="4847916" y="531830"/>
                    </a:cubicBezTo>
                    <a:cubicBezTo>
                      <a:pt x="4831977" y="548344"/>
                      <a:pt x="4815942" y="564571"/>
                      <a:pt x="4796163" y="576765"/>
                    </a:cubicBezTo>
                    <a:cubicBezTo>
                      <a:pt x="4776672" y="588862"/>
                      <a:pt x="4758237" y="602401"/>
                      <a:pt x="4738843" y="614691"/>
                    </a:cubicBezTo>
                    <a:cubicBezTo>
                      <a:pt x="4719831" y="626693"/>
                      <a:pt x="4702645" y="639846"/>
                      <a:pt x="4692755" y="661162"/>
                    </a:cubicBezTo>
                    <a:cubicBezTo>
                      <a:pt x="4688339" y="670571"/>
                      <a:pt x="4682097" y="680845"/>
                      <a:pt x="4673744" y="686318"/>
                    </a:cubicBezTo>
                    <a:cubicBezTo>
                      <a:pt x="4661838" y="694095"/>
                      <a:pt x="4646764" y="696880"/>
                      <a:pt x="4633801" y="703505"/>
                    </a:cubicBezTo>
                    <a:cubicBezTo>
                      <a:pt x="4618535" y="711282"/>
                      <a:pt x="4600869" y="718003"/>
                      <a:pt x="4590499" y="730389"/>
                    </a:cubicBezTo>
                    <a:cubicBezTo>
                      <a:pt x="4581281" y="741431"/>
                      <a:pt x="4571968" y="750072"/>
                      <a:pt x="4559773" y="757081"/>
                    </a:cubicBezTo>
                    <a:cubicBezTo>
                      <a:pt x="4551229" y="761978"/>
                      <a:pt x="4544892" y="770907"/>
                      <a:pt x="4536059" y="774940"/>
                    </a:cubicBezTo>
                    <a:cubicBezTo>
                      <a:pt x="4524441" y="780317"/>
                      <a:pt x="4512727" y="784542"/>
                      <a:pt x="4502549" y="792895"/>
                    </a:cubicBezTo>
                    <a:cubicBezTo>
                      <a:pt x="4491987" y="801536"/>
                      <a:pt x="4479986" y="808353"/>
                      <a:pt x="4468944" y="816419"/>
                    </a:cubicBezTo>
                    <a:cubicBezTo>
                      <a:pt x="4463087" y="820739"/>
                      <a:pt x="4458286" y="826404"/>
                      <a:pt x="4452622" y="830917"/>
                    </a:cubicBezTo>
                    <a:cubicBezTo>
                      <a:pt x="4442252" y="839174"/>
                      <a:pt x="4431690" y="847239"/>
                      <a:pt x="4421032" y="855016"/>
                    </a:cubicBezTo>
                    <a:cubicBezTo>
                      <a:pt x="4410375" y="862794"/>
                      <a:pt x="4400197" y="871819"/>
                      <a:pt x="4388483" y="877484"/>
                    </a:cubicBezTo>
                    <a:cubicBezTo>
                      <a:pt x="4368513" y="887086"/>
                      <a:pt x="4346717" y="892847"/>
                      <a:pt x="4327321" y="903216"/>
                    </a:cubicBezTo>
                    <a:cubicBezTo>
                      <a:pt x="4307639" y="913777"/>
                      <a:pt x="4289107" y="927028"/>
                      <a:pt x="4271633" y="941046"/>
                    </a:cubicBezTo>
                    <a:cubicBezTo>
                      <a:pt x="4257807" y="952088"/>
                      <a:pt x="4244845" y="963034"/>
                      <a:pt x="4227465" y="968698"/>
                    </a:cubicBezTo>
                    <a:cubicBezTo>
                      <a:pt x="4217768" y="971867"/>
                      <a:pt x="4207591" y="978780"/>
                      <a:pt x="4201733" y="986846"/>
                    </a:cubicBezTo>
                    <a:cubicBezTo>
                      <a:pt x="4189059" y="1004416"/>
                      <a:pt x="4172833" y="1016802"/>
                      <a:pt x="4154494" y="1027364"/>
                    </a:cubicBezTo>
                    <a:cubicBezTo>
                      <a:pt x="4130010" y="1041574"/>
                      <a:pt x="4105814" y="1056072"/>
                      <a:pt x="4081234" y="1069994"/>
                    </a:cubicBezTo>
                    <a:cubicBezTo>
                      <a:pt x="4066737" y="1078252"/>
                      <a:pt x="4052335" y="1086989"/>
                      <a:pt x="4036971" y="1093038"/>
                    </a:cubicBezTo>
                    <a:cubicBezTo>
                      <a:pt x="4005575" y="1105520"/>
                      <a:pt x="3973410" y="1116177"/>
                      <a:pt x="3941725" y="1127796"/>
                    </a:cubicBezTo>
                    <a:cubicBezTo>
                      <a:pt x="3931355" y="1131540"/>
                      <a:pt x="3921561" y="1136917"/>
                      <a:pt x="3910999" y="1140182"/>
                    </a:cubicBezTo>
                    <a:cubicBezTo>
                      <a:pt x="3899573" y="1143734"/>
                      <a:pt x="3887285" y="1144790"/>
                      <a:pt x="3875859" y="1148343"/>
                    </a:cubicBezTo>
                    <a:cubicBezTo>
                      <a:pt x="3856847" y="1154199"/>
                      <a:pt x="3838412" y="1161689"/>
                      <a:pt x="3819401" y="1167642"/>
                    </a:cubicBezTo>
                    <a:cubicBezTo>
                      <a:pt x="3782723" y="1179068"/>
                      <a:pt x="3745949" y="1190014"/>
                      <a:pt x="3709176" y="1200863"/>
                    </a:cubicBezTo>
                    <a:cubicBezTo>
                      <a:pt x="3701303" y="1203168"/>
                      <a:pt x="3692757" y="1203456"/>
                      <a:pt x="3684981" y="1205952"/>
                    </a:cubicBezTo>
                    <a:cubicBezTo>
                      <a:pt x="3664337" y="1212673"/>
                      <a:pt x="3643789" y="1219970"/>
                      <a:pt x="3623338" y="1227363"/>
                    </a:cubicBezTo>
                    <a:cubicBezTo>
                      <a:pt x="3610953" y="1231876"/>
                      <a:pt x="3598854" y="1237445"/>
                      <a:pt x="3586373" y="1241765"/>
                    </a:cubicBezTo>
                    <a:cubicBezTo>
                      <a:pt x="3576387" y="1245222"/>
                      <a:pt x="3566113" y="1247910"/>
                      <a:pt x="3555743" y="1250023"/>
                    </a:cubicBezTo>
                    <a:cubicBezTo>
                      <a:pt x="3546814" y="1251848"/>
                      <a:pt x="3537501" y="1251655"/>
                      <a:pt x="3528667" y="1253864"/>
                    </a:cubicBezTo>
                    <a:cubicBezTo>
                      <a:pt x="3504759" y="1259816"/>
                      <a:pt x="3481140" y="1266538"/>
                      <a:pt x="3457424" y="1272874"/>
                    </a:cubicBezTo>
                    <a:cubicBezTo>
                      <a:pt x="3447919" y="1275371"/>
                      <a:pt x="3438221" y="1277196"/>
                      <a:pt x="3429003" y="1280364"/>
                    </a:cubicBezTo>
                    <a:cubicBezTo>
                      <a:pt x="3404327" y="1288717"/>
                      <a:pt x="3380036" y="1298222"/>
                      <a:pt x="3355264" y="1306096"/>
                    </a:cubicBezTo>
                    <a:cubicBezTo>
                      <a:pt x="3334717" y="1312625"/>
                      <a:pt x="3313593" y="1317329"/>
                      <a:pt x="3292757" y="1323090"/>
                    </a:cubicBezTo>
                    <a:cubicBezTo>
                      <a:pt x="3283924" y="1325587"/>
                      <a:pt x="3275475" y="1329140"/>
                      <a:pt x="3266643" y="1331251"/>
                    </a:cubicBezTo>
                    <a:cubicBezTo>
                      <a:pt x="3246863" y="1336053"/>
                      <a:pt x="3226796" y="1340085"/>
                      <a:pt x="3206921" y="1344886"/>
                    </a:cubicBezTo>
                    <a:cubicBezTo>
                      <a:pt x="3195590" y="1347670"/>
                      <a:pt x="3184645" y="1352663"/>
                      <a:pt x="3173123" y="1354488"/>
                    </a:cubicBezTo>
                    <a:cubicBezTo>
                      <a:pt x="3145759" y="1358808"/>
                      <a:pt x="3118203" y="1361880"/>
                      <a:pt x="3090646" y="1365337"/>
                    </a:cubicBezTo>
                    <a:cubicBezTo>
                      <a:pt x="3062227" y="1368889"/>
                      <a:pt x="3033902" y="1372634"/>
                      <a:pt x="3005480" y="1375802"/>
                    </a:cubicBezTo>
                    <a:cubicBezTo>
                      <a:pt x="2989926" y="1377435"/>
                      <a:pt x="2974275" y="1377723"/>
                      <a:pt x="2958721" y="1379259"/>
                    </a:cubicBezTo>
                    <a:cubicBezTo>
                      <a:pt x="2945087" y="1380604"/>
                      <a:pt x="2931549" y="1383100"/>
                      <a:pt x="2917915" y="1384733"/>
                    </a:cubicBezTo>
                    <a:cubicBezTo>
                      <a:pt x="2906105" y="1386076"/>
                      <a:pt x="2894199" y="1386844"/>
                      <a:pt x="2882389" y="1388189"/>
                    </a:cubicBezTo>
                    <a:cubicBezTo>
                      <a:pt x="2863475" y="1390397"/>
                      <a:pt x="2844655" y="1392894"/>
                      <a:pt x="2825837" y="1395198"/>
                    </a:cubicBezTo>
                    <a:cubicBezTo>
                      <a:pt x="2817964" y="1396062"/>
                      <a:pt x="2809706" y="1398462"/>
                      <a:pt x="2802313" y="1397023"/>
                    </a:cubicBezTo>
                    <a:cubicBezTo>
                      <a:pt x="2783686" y="1393373"/>
                      <a:pt x="2765347" y="1394430"/>
                      <a:pt x="2746816" y="1396926"/>
                    </a:cubicBezTo>
                    <a:cubicBezTo>
                      <a:pt x="2740479" y="1397791"/>
                      <a:pt x="2733662" y="1397598"/>
                      <a:pt x="2727517" y="1395966"/>
                    </a:cubicBezTo>
                    <a:cubicBezTo>
                      <a:pt x="2714939" y="1392701"/>
                      <a:pt x="2702745" y="1388092"/>
                      <a:pt x="2690359" y="1384060"/>
                    </a:cubicBezTo>
                    <a:cubicBezTo>
                      <a:pt x="2689014" y="1383580"/>
                      <a:pt x="2687382" y="1383484"/>
                      <a:pt x="2685943" y="1383196"/>
                    </a:cubicBezTo>
                    <a:cubicBezTo>
                      <a:pt x="2677781" y="1381563"/>
                      <a:pt x="2669717" y="1379931"/>
                      <a:pt x="2661554" y="1378491"/>
                    </a:cubicBezTo>
                    <a:cubicBezTo>
                      <a:pt x="2657138" y="1377723"/>
                      <a:pt x="2652625" y="1377627"/>
                      <a:pt x="2648208" y="1376955"/>
                    </a:cubicBezTo>
                    <a:cubicBezTo>
                      <a:pt x="2631118" y="1374266"/>
                      <a:pt x="2612299" y="1378779"/>
                      <a:pt x="2597512" y="1367162"/>
                    </a:cubicBezTo>
                    <a:cubicBezTo>
                      <a:pt x="2587911" y="1359672"/>
                      <a:pt x="2578597" y="1361401"/>
                      <a:pt x="2568324" y="1362553"/>
                    </a:cubicBezTo>
                    <a:cubicBezTo>
                      <a:pt x="2560547" y="1363417"/>
                      <a:pt x="2552577" y="1363128"/>
                      <a:pt x="2544704" y="1363225"/>
                    </a:cubicBezTo>
                    <a:cubicBezTo>
                      <a:pt x="2530878" y="1363512"/>
                      <a:pt x="2517052" y="1363609"/>
                      <a:pt x="2503225" y="1364089"/>
                    </a:cubicBezTo>
                    <a:cubicBezTo>
                      <a:pt x="2498808" y="1364281"/>
                      <a:pt x="2494297" y="1366682"/>
                      <a:pt x="2489975" y="1366298"/>
                    </a:cubicBezTo>
                    <a:cubicBezTo>
                      <a:pt x="2470004" y="1364473"/>
                      <a:pt x="2450033" y="1361592"/>
                      <a:pt x="2430061" y="1359960"/>
                    </a:cubicBezTo>
                    <a:cubicBezTo>
                      <a:pt x="2418732" y="1359001"/>
                      <a:pt x="2407114" y="1360824"/>
                      <a:pt x="2395880" y="1359480"/>
                    </a:cubicBezTo>
                    <a:cubicBezTo>
                      <a:pt x="2382919" y="1357944"/>
                      <a:pt x="2370245" y="1354008"/>
                      <a:pt x="2357378" y="1351607"/>
                    </a:cubicBezTo>
                    <a:cubicBezTo>
                      <a:pt x="2353826" y="1350935"/>
                      <a:pt x="2349889" y="1351799"/>
                      <a:pt x="2346145" y="1351991"/>
                    </a:cubicBezTo>
                    <a:cubicBezTo>
                      <a:pt x="2341920" y="1352183"/>
                      <a:pt x="2337791" y="1352567"/>
                      <a:pt x="2333567" y="1352663"/>
                    </a:cubicBezTo>
                    <a:cubicBezTo>
                      <a:pt x="2320700" y="1352856"/>
                      <a:pt x="2307835" y="1352567"/>
                      <a:pt x="2294968" y="1353240"/>
                    </a:cubicBezTo>
                    <a:cubicBezTo>
                      <a:pt x="2287095" y="1353624"/>
                      <a:pt x="2278839" y="1357560"/>
                      <a:pt x="2271540" y="1356120"/>
                    </a:cubicBezTo>
                    <a:cubicBezTo>
                      <a:pt x="2256659" y="1353335"/>
                      <a:pt x="2241776" y="1359576"/>
                      <a:pt x="2226895" y="1354392"/>
                    </a:cubicBezTo>
                    <a:cubicBezTo>
                      <a:pt x="2222285" y="1352856"/>
                      <a:pt x="2215948" y="1356696"/>
                      <a:pt x="2210379" y="1356888"/>
                    </a:cubicBezTo>
                    <a:cubicBezTo>
                      <a:pt x="2196457" y="1357368"/>
                      <a:pt x="2182535" y="1357272"/>
                      <a:pt x="2168613" y="1357176"/>
                    </a:cubicBezTo>
                    <a:cubicBezTo>
                      <a:pt x="2156131" y="1357080"/>
                      <a:pt x="2143168" y="1358424"/>
                      <a:pt x="2131167" y="1355736"/>
                    </a:cubicBezTo>
                    <a:cubicBezTo>
                      <a:pt x="2118588" y="1352856"/>
                      <a:pt x="2107259" y="1353240"/>
                      <a:pt x="2095065" y="1356504"/>
                    </a:cubicBezTo>
                    <a:cubicBezTo>
                      <a:pt x="2086711" y="1358712"/>
                      <a:pt x="2077878" y="1359001"/>
                      <a:pt x="2069237" y="1359672"/>
                    </a:cubicBezTo>
                    <a:cubicBezTo>
                      <a:pt x="2059924" y="1360440"/>
                      <a:pt x="2049650" y="1358424"/>
                      <a:pt x="2041201" y="1361592"/>
                    </a:cubicBezTo>
                    <a:cubicBezTo>
                      <a:pt x="2016044" y="1371002"/>
                      <a:pt x="1990216" y="1373018"/>
                      <a:pt x="1963909" y="1373018"/>
                    </a:cubicBezTo>
                    <a:cubicBezTo>
                      <a:pt x="1959107" y="1373018"/>
                      <a:pt x="1954210" y="1371675"/>
                      <a:pt x="1949603" y="1370234"/>
                    </a:cubicBezTo>
                    <a:cubicBezTo>
                      <a:pt x="1922717" y="1361592"/>
                      <a:pt x="1895737" y="1362360"/>
                      <a:pt x="1868373" y="1367641"/>
                    </a:cubicBezTo>
                    <a:cubicBezTo>
                      <a:pt x="1862708" y="1368794"/>
                      <a:pt x="1856372" y="1368986"/>
                      <a:pt x="1850707" y="1367834"/>
                    </a:cubicBezTo>
                    <a:cubicBezTo>
                      <a:pt x="1834768" y="1364473"/>
                      <a:pt x="1819309" y="1358904"/>
                      <a:pt x="1803275" y="1356504"/>
                    </a:cubicBezTo>
                    <a:cubicBezTo>
                      <a:pt x="1776775" y="1352567"/>
                      <a:pt x="1753828" y="1365817"/>
                      <a:pt x="1730112" y="1374459"/>
                    </a:cubicBezTo>
                    <a:cubicBezTo>
                      <a:pt x="1707548" y="1382620"/>
                      <a:pt x="1688345" y="1401055"/>
                      <a:pt x="1661652" y="1396926"/>
                    </a:cubicBezTo>
                    <a:cubicBezTo>
                      <a:pt x="1658965" y="1396542"/>
                      <a:pt x="1655988" y="1399134"/>
                      <a:pt x="1653011" y="1399807"/>
                    </a:cubicBezTo>
                    <a:cubicBezTo>
                      <a:pt x="1644850" y="1401631"/>
                      <a:pt x="1636689" y="1403839"/>
                      <a:pt x="1628431" y="1404704"/>
                    </a:cubicBezTo>
                    <a:cubicBezTo>
                      <a:pt x="1618350" y="1405856"/>
                      <a:pt x="1608076" y="1405472"/>
                      <a:pt x="1597995" y="1406432"/>
                    </a:cubicBezTo>
                    <a:cubicBezTo>
                      <a:pt x="1585032" y="1407584"/>
                      <a:pt x="1572263" y="1410656"/>
                      <a:pt x="1559396" y="1410656"/>
                    </a:cubicBezTo>
                    <a:cubicBezTo>
                      <a:pt x="1549026" y="1410656"/>
                      <a:pt x="1538753" y="1407104"/>
                      <a:pt x="1528480" y="1405375"/>
                    </a:cubicBezTo>
                    <a:cubicBezTo>
                      <a:pt x="1513981" y="1402975"/>
                      <a:pt x="1498042" y="1403647"/>
                      <a:pt x="1485272" y="1397502"/>
                    </a:cubicBezTo>
                    <a:cubicBezTo>
                      <a:pt x="1471639" y="1390973"/>
                      <a:pt x="1458676" y="1387997"/>
                      <a:pt x="1444562" y="1390013"/>
                    </a:cubicBezTo>
                    <a:cubicBezTo>
                      <a:pt x="1439857" y="1390685"/>
                      <a:pt x="1433808" y="1394718"/>
                      <a:pt x="1431696" y="1398846"/>
                    </a:cubicBezTo>
                    <a:cubicBezTo>
                      <a:pt x="1426991" y="1408064"/>
                      <a:pt x="1420559" y="1409697"/>
                      <a:pt x="1411821" y="1406527"/>
                    </a:cubicBezTo>
                    <a:cubicBezTo>
                      <a:pt x="1404236" y="1403839"/>
                      <a:pt x="1394922" y="1402495"/>
                      <a:pt x="1389738" y="1397310"/>
                    </a:cubicBezTo>
                    <a:cubicBezTo>
                      <a:pt x="1375047" y="1382620"/>
                      <a:pt x="1356324" y="1382140"/>
                      <a:pt x="1338081" y="1378204"/>
                    </a:cubicBezTo>
                    <a:cubicBezTo>
                      <a:pt x="1326945" y="1375802"/>
                      <a:pt x="1316574" y="1375707"/>
                      <a:pt x="1305436" y="1377339"/>
                    </a:cubicBezTo>
                    <a:cubicBezTo>
                      <a:pt x="1281241" y="1380988"/>
                      <a:pt x="1257717" y="1375802"/>
                      <a:pt x="1234481" y="1369178"/>
                    </a:cubicBezTo>
                    <a:cubicBezTo>
                      <a:pt x="1219118" y="1364761"/>
                      <a:pt x="1203372" y="1362073"/>
                      <a:pt x="1188106" y="1357560"/>
                    </a:cubicBezTo>
                    <a:cubicBezTo>
                      <a:pt x="1176680" y="1354104"/>
                      <a:pt x="1165255" y="1349975"/>
                      <a:pt x="1154790" y="1344406"/>
                    </a:cubicBezTo>
                    <a:cubicBezTo>
                      <a:pt x="1139618" y="1336244"/>
                      <a:pt x="1126369" y="1323954"/>
                      <a:pt x="1107069" y="1327219"/>
                    </a:cubicBezTo>
                    <a:cubicBezTo>
                      <a:pt x="1090074" y="1330099"/>
                      <a:pt x="1074713" y="1324051"/>
                      <a:pt x="1059158" y="1318290"/>
                    </a:cubicBezTo>
                    <a:cubicBezTo>
                      <a:pt x="1047732" y="1314065"/>
                      <a:pt x="1036308" y="1309744"/>
                      <a:pt x="1024496" y="1307056"/>
                    </a:cubicBezTo>
                    <a:cubicBezTo>
                      <a:pt x="1010478" y="1303887"/>
                      <a:pt x="994635" y="1305232"/>
                      <a:pt x="982153" y="1299374"/>
                    </a:cubicBezTo>
                    <a:cubicBezTo>
                      <a:pt x="969095" y="1293229"/>
                      <a:pt x="958246" y="1297358"/>
                      <a:pt x="946628" y="1299087"/>
                    </a:cubicBezTo>
                    <a:cubicBezTo>
                      <a:pt x="928097" y="1301775"/>
                      <a:pt x="909661" y="1306768"/>
                      <a:pt x="890939" y="1300431"/>
                    </a:cubicBezTo>
                    <a:cubicBezTo>
                      <a:pt x="868184" y="1292750"/>
                      <a:pt x="845620" y="1284493"/>
                      <a:pt x="822769" y="1277196"/>
                    </a:cubicBezTo>
                    <a:cubicBezTo>
                      <a:pt x="813934" y="1274410"/>
                      <a:pt x="804431" y="1273258"/>
                      <a:pt x="795212" y="1272010"/>
                    </a:cubicBezTo>
                    <a:cubicBezTo>
                      <a:pt x="786476" y="1270954"/>
                      <a:pt x="776010" y="1273642"/>
                      <a:pt x="769288" y="1269610"/>
                    </a:cubicBezTo>
                    <a:cubicBezTo>
                      <a:pt x="752005" y="1259241"/>
                      <a:pt x="734243" y="1254152"/>
                      <a:pt x="714271" y="1254152"/>
                    </a:cubicBezTo>
                    <a:cubicBezTo>
                      <a:pt x="706781" y="1254152"/>
                      <a:pt x="699484" y="1249831"/>
                      <a:pt x="691900" y="1249062"/>
                    </a:cubicBezTo>
                    <a:cubicBezTo>
                      <a:pt x="681529" y="1248103"/>
                      <a:pt x="669623" y="1245510"/>
                      <a:pt x="660598" y="1249159"/>
                    </a:cubicBezTo>
                    <a:cubicBezTo>
                      <a:pt x="639379" y="1257800"/>
                      <a:pt x="622193" y="1250599"/>
                      <a:pt x="603662" y="1242054"/>
                    </a:cubicBezTo>
                    <a:cubicBezTo>
                      <a:pt x="585418" y="1233604"/>
                      <a:pt x="566215" y="1226884"/>
                      <a:pt x="546821" y="1221314"/>
                    </a:cubicBezTo>
                    <a:cubicBezTo>
                      <a:pt x="539524" y="1219298"/>
                      <a:pt x="530787" y="1222659"/>
                      <a:pt x="522721" y="1223330"/>
                    </a:cubicBezTo>
                    <a:cubicBezTo>
                      <a:pt x="519840" y="1223523"/>
                      <a:pt x="516671" y="1223811"/>
                      <a:pt x="514080" y="1222851"/>
                    </a:cubicBezTo>
                    <a:cubicBezTo>
                      <a:pt x="489020" y="1213633"/>
                      <a:pt x="463575" y="1206624"/>
                      <a:pt x="436404" y="1211424"/>
                    </a:cubicBezTo>
                    <a:cubicBezTo>
                      <a:pt x="433908" y="1211905"/>
                      <a:pt x="431123" y="1210849"/>
                      <a:pt x="428626" y="1210177"/>
                    </a:cubicBezTo>
                    <a:cubicBezTo>
                      <a:pt x="416432" y="1206720"/>
                      <a:pt x="404526" y="1201247"/>
                      <a:pt x="392141" y="1199999"/>
                    </a:cubicBezTo>
                    <a:cubicBezTo>
                      <a:pt x="361608" y="1196927"/>
                      <a:pt x="330884" y="1195678"/>
                      <a:pt x="300157" y="1193662"/>
                    </a:cubicBezTo>
                    <a:cubicBezTo>
                      <a:pt x="298237" y="1193566"/>
                      <a:pt x="296221" y="1193566"/>
                      <a:pt x="294493" y="1192894"/>
                    </a:cubicBezTo>
                    <a:cubicBezTo>
                      <a:pt x="283163" y="1188765"/>
                      <a:pt x="273274" y="1190110"/>
                      <a:pt x="263671" y="1197982"/>
                    </a:cubicBezTo>
                    <a:cubicBezTo>
                      <a:pt x="259447" y="1201439"/>
                      <a:pt x="253686" y="1203263"/>
                      <a:pt x="248406" y="1205184"/>
                    </a:cubicBezTo>
                    <a:cubicBezTo>
                      <a:pt x="240628" y="1208065"/>
                      <a:pt x="232659" y="1210849"/>
                      <a:pt x="224594" y="1212673"/>
                    </a:cubicBezTo>
                    <a:cubicBezTo>
                      <a:pt x="216624" y="1214401"/>
                      <a:pt x="208079" y="1216801"/>
                      <a:pt x="200398" y="1215458"/>
                    </a:cubicBezTo>
                    <a:cubicBezTo>
                      <a:pt x="186572" y="1213057"/>
                      <a:pt x="173417" y="1207681"/>
                      <a:pt x="159783" y="1204127"/>
                    </a:cubicBezTo>
                    <a:cubicBezTo>
                      <a:pt x="155079" y="1202879"/>
                      <a:pt x="149893" y="1203072"/>
                      <a:pt x="144997" y="1202975"/>
                    </a:cubicBezTo>
                    <a:cubicBezTo>
                      <a:pt x="133763" y="1202688"/>
                      <a:pt x="122241" y="1205472"/>
                      <a:pt x="112064" y="1197503"/>
                    </a:cubicBezTo>
                    <a:cubicBezTo>
                      <a:pt x="102655" y="1190014"/>
                      <a:pt x="93148" y="1192221"/>
                      <a:pt x="83259" y="1197887"/>
                    </a:cubicBezTo>
                    <a:cubicBezTo>
                      <a:pt x="76154" y="1201920"/>
                      <a:pt x="68090" y="1205088"/>
                      <a:pt x="60120" y="1206624"/>
                    </a:cubicBezTo>
                    <a:cubicBezTo>
                      <a:pt x="49174" y="1208736"/>
                      <a:pt x="38324" y="1209601"/>
                      <a:pt x="26514" y="1208352"/>
                    </a:cubicBezTo>
                    <a:cubicBezTo>
                      <a:pt x="18161" y="1207488"/>
                      <a:pt x="11343" y="1207104"/>
                      <a:pt x="4814" y="1202015"/>
                    </a:cubicBezTo>
                    <a:cubicBezTo>
                      <a:pt x="3759" y="1201247"/>
                      <a:pt x="1839" y="1201055"/>
                      <a:pt x="398" y="1201152"/>
                    </a:cubicBezTo>
                    <a:lnTo>
                      <a:pt x="0" y="1201150"/>
                    </a:lnTo>
                    <a:lnTo>
                      <a:pt x="0" y="1004512"/>
                    </a:lnTo>
                    <a:lnTo>
                      <a:pt x="30355" y="1002784"/>
                    </a:lnTo>
                    <a:cubicBezTo>
                      <a:pt x="37748" y="1002111"/>
                      <a:pt x="44853" y="999520"/>
                      <a:pt x="52151" y="997695"/>
                    </a:cubicBezTo>
                    <a:cubicBezTo>
                      <a:pt x="56183" y="996639"/>
                      <a:pt x="60504" y="993855"/>
                      <a:pt x="64248" y="994430"/>
                    </a:cubicBezTo>
                    <a:cubicBezTo>
                      <a:pt x="85948" y="997791"/>
                      <a:pt x="105823" y="989534"/>
                      <a:pt x="126370" y="985405"/>
                    </a:cubicBezTo>
                    <a:cubicBezTo>
                      <a:pt x="135876" y="983485"/>
                      <a:pt x="144805" y="978876"/>
                      <a:pt x="154022" y="975708"/>
                    </a:cubicBezTo>
                    <a:cubicBezTo>
                      <a:pt x="156423" y="974843"/>
                      <a:pt x="159111" y="974075"/>
                      <a:pt x="161512" y="974268"/>
                    </a:cubicBezTo>
                    <a:cubicBezTo>
                      <a:pt x="175242" y="975420"/>
                      <a:pt x="188876" y="977052"/>
                      <a:pt x="202510" y="978300"/>
                    </a:cubicBezTo>
                    <a:cubicBezTo>
                      <a:pt x="214896" y="979452"/>
                      <a:pt x="227378" y="979836"/>
                      <a:pt x="233235" y="993950"/>
                    </a:cubicBezTo>
                    <a:cubicBezTo>
                      <a:pt x="234100" y="996159"/>
                      <a:pt x="236979" y="997791"/>
                      <a:pt x="239188" y="999231"/>
                    </a:cubicBezTo>
                    <a:cubicBezTo>
                      <a:pt x="273274" y="1021411"/>
                      <a:pt x="291516" y="1020835"/>
                      <a:pt x="324834" y="997407"/>
                    </a:cubicBezTo>
                    <a:cubicBezTo>
                      <a:pt x="328290" y="995007"/>
                      <a:pt x="335683" y="993278"/>
                      <a:pt x="337987" y="995198"/>
                    </a:cubicBezTo>
                    <a:cubicBezTo>
                      <a:pt x="357575" y="1011137"/>
                      <a:pt x="378986" y="1009409"/>
                      <a:pt x="401550" y="1004416"/>
                    </a:cubicBezTo>
                    <a:cubicBezTo>
                      <a:pt x="407407" y="1003072"/>
                      <a:pt x="415664" y="1003072"/>
                      <a:pt x="420081" y="1006240"/>
                    </a:cubicBezTo>
                    <a:cubicBezTo>
                      <a:pt x="441108" y="1020930"/>
                      <a:pt x="463672" y="1018819"/>
                      <a:pt x="486523" y="1014498"/>
                    </a:cubicBezTo>
                    <a:cubicBezTo>
                      <a:pt x="490075" y="1013826"/>
                      <a:pt x="494397" y="1010177"/>
                      <a:pt x="495932" y="1006817"/>
                    </a:cubicBezTo>
                    <a:cubicBezTo>
                      <a:pt x="501406" y="994911"/>
                      <a:pt x="511680" y="990878"/>
                      <a:pt x="523009" y="987517"/>
                    </a:cubicBezTo>
                    <a:cubicBezTo>
                      <a:pt x="540868" y="982044"/>
                      <a:pt x="558438" y="975611"/>
                      <a:pt x="576393" y="970427"/>
                    </a:cubicBezTo>
                    <a:cubicBezTo>
                      <a:pt x="580811" y="969179"/>
                      <a:pt x="586283" y="969947"/>
                      <a:pt x="590892" y="971387"/>
                    </a:cubicBezTo>
                    <a:cubicBezTo>
                      <a:pt x="606638" y="976284"/>
                      <a:pt x="616624" y="988574"/>
                      <a:pt x="627569" y="999904"/>
                    </a:cubicBezTo>
                    <a:cubicBezTo>
                      <a:pt x="632370" y="1004897"/>
                      <a:pt x="638995" y="1008449"/>
                      <a:pt x="645429" y="1011329"/>
                    </a:cubicBezTo>
                    <a:cubicBezTo>
                      <a:pt x="662135" y="1018723"/>
                      <a:pt x="679226" y="1025348"/>
                      <a:pt x="696125" y="1032356"/>
                    </a:cubicBezTo>
                    <a:cubicBezTo>
                      <a:pt x="697757" y="1033029"/>
                      <a:pt x="699100" y="1034757"/>
                      <a:pt x="700349" y="1036197"/>
                    </a:cubicBezTo>
                    <a:cubicBezTo>
                      <a:pt x="712831" y="1051368"/>
                      <a:pt x="725216" y="1066634"/>
                      <a:pt x="737795" y="1081804"/>
                    </a:cubicBezTo>
                    <a:cubicBezTo>
                      <a:pt x="740195" y="1084684"/>
                      <a:pt x="743652" y="1086797"/>
                      <a:pt x="746244" y="1089581"/>
                    </a:cubicBezTo>
                    <a:cubicBezTo>
                      <a:pt x="749893" y="1093422"/>
                      <a:pt x="754502" y="1097071"/>
                      <a:pt x="756422" y="1101680"/>
                    </a:cubicBezTo>
                    <a:cubicBezTo>
                      <a:pt x="762374" y="1116177"/>
                      <a:pt x="773801" y="1122419"/>
                      <a:pt x="788202" y="1125108"/>
                    </a:cubicBezTo>
                    <a:cubicBezTo>
                      <a:pt x="801357" y="1127603"/>
                      <a:pt x="814511" y="1129716"/>
                      <a:pt x="827569" y="1132596"/>
                    </a:cubicBezTo>
                    <a:cubicBezTo>
                      <a:pt x="843507" y="1136053"/>
                      <a:pt x="859350" y="1139798"/>
                      <a:pt x="875097" y="1144022"/>
                    </a:cubicBezTo>
                    <a:cubicBezTo>
                      <a:pt x="881913" y="1145847"/>
                      <a:pt x="889115" y="1147959"/>
                      <a:pt x="894972" y="1151704"/>
                    </a:cubicBezTo>
                    <a:cubicBezTo>
                      <a:pt x="911390" y="1162073"/>
                      <a:pt x="928961" y="1169082"/>
                      <a:pt x="948260" y="1166298"/>
                    </a:cubicBezTo>
                    <a:cubicBezTo>
                      <a:pt x="963718" y="1164089"/>
                      <a:pt x="976680" y="1169754"/>
                      <a:pt x="986282" y="1178588"/>
                    </a:cubicBezTo>
                    <a:cubicBezTo>
                      <a:pt x="1003757" y="1194623"/>
                      <a:pt x="1022479" y="1190973"/>
                      <a:pt x="1041107" y="1185789"/>
                    </a:cubicBezTo>
                    <a:cubicBezTo>
                      <a:pt x="1050708" y="1183101"/>
                      <a:pt x="1058581" y="1183485"/>
                      <a:pt x="1067703" y="1186076"/>
                    </a:cubicBezTo>
                    <a:cubicBezTo>
                      <a:pt x="1088826" y="1192126"/>
                      <a:pt x="1102941" y="1208544"/>
                      <a:pt x="1116574" y="1222946"/>
                    </a:cubicBezTo>
                    <a:cubicBezTo>
                      <a:pt x="1128193" y="1235236"/>
                      <a:pt x="1141251" y="1242149"/>
                      <a:pt x="1155557" y="1247335"/>
                    </a:cubicBezTo>
                    <a:cubicBezTo>
                      <a:pt x="1173608" y="1253959"/>
                      <a:pt x="1187914" y="1251464"/>
                      <a:pt x="1196556" y="1235525"/>
                    </a:cubicBezTo>
                    <a:cubicBezTo>
                      <a:pt x="1198956" y="1231012"/>
                      <a:pt x="1203180" y="1225730"/>
                      <a:pt x="1207693" y="1224387"/>
                    </a:cubicBezTo>
                    <a:cubicBezTo>
                      <a:pt x="1229488" y="1217666"/>
                      <a:pt x="1251572" y="1207872"/>
                      <a:pt x="1274904" y="1213826"/>
                    </a:cubicBezTo>
                    <a:cubicBezTo>
                      <a:pt x="1307165" y="1221987"/>
                      <a:pt x="1338658" y="1221507"/>
                      <a:pt x="1370919" y="1213442"/>
                    </a:cubicBezTo>
                    <a:cubicBezTo>
                      <a:pt x="1423247" y="1200383"/>
                      <a:pt x="1475575" y="1186557"/>
                      <a:pt x="1530593" y="1189437"/>
                    </a:cubicBezTo>
                    <a:cubicBezTo>
                      <a:pt x="1539713" y="1189917"/>
                      <a:pt x="1550563" y="1184060"/>
                      <a:pt x="1558436" y="1178299"/>
                    </a:cubicBezTo>
                    <a:cubicBezTo>
                      <a:pt x="1573511" y="1167354"/>
                      <a:pt x="1572838" y="1166489"/>
                      <a:pt x="1589737" y="1175515"/>
                    </a:cubicBezTo>
                    <a:cubicBezTo>
                      <a:pt x="1593770" y="1177724"/>
                      <a:pt x="1598763" y="1179068"/>
                      <a:pt x="1601740" y="1182333"/>
                    </a:cubicBezTo>
                    <a:cubicBezTo>
                      <a:pt x="1616909" y="1198943"/>
                      <a:pt x="1635633" y="1194910"/>
                      <a:pt x="1654259" y="1192510"/>
                    </a:cubicBezTo>
                    <a:cubicBezTo>
                      <a:pt x="1657524" y="1192030"/>
                      <a:pt x="1661460" y="1191358"/>
                      <a:pt x="1664246" y="1192702"/>
                    </a:cubicBezTo>
                    <a:cubicBezTo>
                      <a:pt x="1676823" y="1198750"/>
                      <a:pt x="1687481" y="1196639"/>
                      <a:pt x="1698427" y="1188381"/>
                    </a:cubicBezTo>
                    <a:cubicBezTo>
                      <a:pt x="1707932" y="1181276"/>
                      <a:pt x="1718878" y="1177052"/>
                      <a:pt x="1730112" y="1185885"/>
                    </a:cubicBezTo>
                    <a:cubicBezTo>
                      <a:pt x="1755076" y="1205472"/>
                      <a:pt x="1781767" y="1206432"/>
                      <a:pt x="1809996" y="1194046"/>
                    </a:cubicBezTo>
                    <a:cubicBezTo>
                      <a:pt x="1830159" y="1185213"/>
                      <a:pt x="1850034" y="1183196"/>
                      <a:pt x="1871254" y="1192126"/>
                    </a:cubicBezTo>
                    <a:cubicBezTo>
                      <a:pt x="1879415" y="1195582"/>
                      <a:pt x="1889977" y="1193278"/>
                      <a:pt x="1899482" y="1194046"/>
                    </a:cubicBezTo>
                    <a:cubicBezTo>
                      <a:pt x="1904859" y="1194430"/>
                      <a:pt x="1910813" y="1194526"/>
                      <a:pt x="1915420" y="1196927"/>
                    </a:cubicBezTo>
                    <a:cubicBezTo>
                      <a:pt x="1927711" y="1203072"/>
                      <a:pt x="1939136" y="1210945"/>
                      <a:pt x="1951522" y="1216994"/>
                    </a:cubicBezTo>
                    <a:cubicBezTo>
                      <a:pt x="1957475" y="1219874"/>
                      <a:pt x="1964580" y="1221410"/>
                      <a:pt x="1971302" y="1221507"/>
                    </a:cubicBezTo>
                    <a:cubicBezTo>
                      <a:pt x="1991177" y="1221987"/>
                      <a:pt x="2011052" y="1221987"/>
                      <a:pt x="2030831" y="1221123"/>
                    </a:cubicBezTo>
                    <a:cubicBezTo>
                      <a:pt x="2063476" y="1219778"/>
                      <a:pt x="2096601" y="1219490"/>
                      <a:pt x="2120125" y="1190878"/>
                    </a:cubicBezTo>
                    <a:cubicBezTo>
                      <a:pt x="2122046" y="1188573"/>
                      <a:pt x="2126174" y="1187229"/>
                      <a:pt x="2129439" y="1186845"/>
                    </a:cubicBezTo>
                    <a:cubicBezTo>
                      <a:pt x="2144513" y="1185021"/>
                      <a:pt x="2159971" y="1184828"/>
                      <a:pt x="2174854" y="1181852"/>
                    </a:cubicBezTo>
                    <a:cubicBezTo>
                      <a:pt x="2186760" y="1179452"/>
                      <a:pt x="2196650" y="1180220"/>
                      <a:pt x="2205674" y="1188669"/>
                    </a:cubicBezTo>
                    <a:cubicBezTo>
                      <a:pt x="2217485" y="1199807"/>
                      <a:pt x="2231887" y="1206336"/>
                      <a:pt x="2247634" y="1202784"/>
                    </a:cubicBezTo>
                    <a:cubicBezTo>
                      <a:pt x="2263379" y="1199327"/>
                      <a:pt x="2273749" y="1206816"/>
                      <a:pt x="2285367" y="1214594"/>
                    </a:cubicBezTo>
                    <a:cubicBezTo>
                      <a:pt x="2293817" y="1220258"/>
                      <a:pt x="2303418" y="1227363"/>
                      <a:pt x="2312827" y="1227939"/>
                    </a:cubicBezTo>
                    <a:cubicBezTo>
                      <a:pt x="2334143" y="1229187"/>
                      <a:pt x="2352482" y="1248967"/>
                      <a:pt x="2375622" y="1237733"/>
                    </a:cubicBezTo>
                    <a:cubicBezTo>
                      <a:pt x="2377158" y="1236965"/>
                      <a:pt x="2379942" y="1238885"/>
                      <a:pt x="2382151" y="1239365"/>
                    </a:cubicBezTo>
                    <a:cubicBezTo>
                      <a:pt x="2399817" y="1243014"/>
                      <a:pt x="2416428" y="1239461"/>
                      <a:pt x="2429390" y="1227459"/>
                    </a:cubicBezTo>
                    <a:cubicBezTo>
                      <a:pt x="2446385" y="1211809"/>
                      <a:pt x="2465203" y="1210272"/>
                      <a:pt x="2486134" y="1215362"/>
                    </a:cubicBezTo>
                    <a:cubicBezTo>
                      <a:pt x="2492856" y="1216994"/>
                      <a:pt x="2499577" y="1218146"/>
                      <a:pt x="2506394" y="1219490"/>
                    </a:cubicBezTo>
                    <a:cubicBezTo>
                      <a:pt x="2515611" y="1221410"/>
                      <a:pt x="2524925" y="1223427"/>
                      <a:pt x="2534142" y="1225347"/>
                    </a:cubicBezTo>
                    <a:cubicBezTo>
                      <a:pt x="2543072" y="1227268"/>
                      <a:pt x="2552962" y="1230532"/>
                      <a:pt x="2559874" y="1222275"/>
                    </a:cubicBezTo>
                    <a:cubicBezTo>
                      <a:pt x="2565827" y="1215169"/>
                      <a:pt x="2570052" y="1215842"/>
                      <a:pt x="2575525" y="1221987"/>
                    </a:cubicBezTo>
                    <a:cubicBezTo>
                      <a:pt x="2594536" y="1243494"/>
                      <a:pt x="2617580" y="1256936"/>
                      <a:pt x="2646960" y="1257896"/>
                    </a:cubicBezTo>
                    <a:cubicBezTo>
                      <a:pt x="2653009" y="1258088"/>
                      <a:pt x="2659154" y="1259432"/>
                      <a:pt x="2665107" y="1260873"/>
                    </a:cubicBezTo>
                    <a:cubicBezTo>
                      <a:pt x="2668756" y="1261736"/>
                      <a:pt x="2673173" y="1262697"/>
                      <a:pt x="2675381" y="1265290"/>
                    </a:cubicBezTo>
                    <a:cubicBezTo>
                      <a:pt x="2692567" y="1285068"/>
                      <a:pt x="2713979" y="1298799"/>
                      <a:pt x="2737311" y="1309841"/>
                    </a:cubicBezTo>
                    <a:cubicBezTo>
                      <a:pt x="2745664" y="1313777"/>
                      <a:pt x="2754594" y="1317713"/>
                      <a:pt x="2763619" y="1318866"/>
                    </a:cubicBezTo>
                    <a:cubicBezTo>
                      <a:pt x="2773028" y="1320018"/>
                      <a:pt x="2782917" y="1318098"/>
                      <a:pt x="2792519" y="1317041"/>
                    </a:cubicBezTo>
                    <a:cubicBezTo>
                      <a:pt x="2798184" y="1316466"/>
                      <a:pt x="2804713" y="1316561"/>
                      <a:pt x="2809226" y="1313777"/>
                    </a:cubicBezTo>
                    <a:cubicBezTo>
                      <a:pt x="2823532" y="1305039"/>
                      <a:pt x="2837358" y="1295631"/>
                      <a:pt x="2850705" y="1285452"/>
                    </a:cubicBezTo>
                    <a:cubicBezTo>
                      <a:pt x="2862131" y="1276715"/>
                      <a:pt x="2864435" y="1275467"/>
                      <a:pt x="2874324" y="1286413"/>
                    </a:cubicBezTo>
                    <a:cubicBezTo>
                      <a:pt x="2884502" y="1297647"/>
                      <a:pt x="2897176" y="1303503"/>
                      <a:pt x="2911194" y="1305903"/>
                    </a:cubicBezTo>
                    <a:cubicBezTo>
                      <a:pt x="2933373" y="1309648"/>
                      <a:pt x="2955745" y="1312816"/>
                      <a:pt x="2978116" y="1314641"/>
                    </a:cubicBezTo>
                    <a:cubicBezTo>
                      <a:pt x="2998375" y="1316273"/>
                      <a:pt x="3008073" y="1307440"/>
                      <a:pt x="3012106" y="1287373"/>
                    </a:cubicBezTo>
                    <a:cubicBezTo>
                      <a:pt x="3014410" y="1276235"/>
                      <a:pt x="3017387" y="1264137"/>
                      <a:pt x="3029676" y="1261161"/>
                    </a:cubicBezTo>
                    <a:cubicBezTo>
                      <a:pt x="3049744" y="1256360"/>
                      <a:pt x="3070579" y="1254248"/>
                      <a:pt x="3080469" y="1230724"/>
                    </a:cubicBezTo>
                    <a:cubicBezTo>
                      <a:pt x="3085941" y="1235909"/>
                      <a:pt x="3089302" y="1238981"/>
                      <a:pt x="3092567" y="1242054"/>
                    </a:cubicBezTo>
                    <a:cubicBezTo>
                      <a:pt x="3101592" y="1250599"/>
                      <a:pt x="3120314" y="1254248"/>
                      <a:pt x="3129821" y="1246855"/>
                    </a:cubicBezTo>
                    <a:cubicBezTo>
                      <a:pt x="3143839" y="1236101"/>
                      <a:pt x="3156705" y="1238117"/>
                      <a:pt x="3170147" y="1246471"/>
                    </a:cubicBezTo>
                    <a:cubicBezTo>
                      <a:pt x="3192615" y="1260297"/>
                      <a:pt x="3217674" y="1257128"/>
                      <a:pt x="3240429" y="1251559"/>
                    </a:cubicBezTo>
                    <a:cubicBezTo>
                      <a:pt x="3257617" y="1247430"/>
                      <a:pt x="3275956" y="1239845"/>
                      <a:pt x="3287189" y="1222466"/>
                    </a:cubicBezTo>
                    <a:cubicBezTo>
                      <a:pt x="3290741" y="1216898"/>
                      <a:pt x="3298711" y="1214113"/>
                      <a:pt x="3305049" y="1210465"/>
                    </a:cubicBezTo>
                    <a:cubicBezTo>
                      <a:pt x="3310329" y="1207488"/>
                      <a:pt x="3315898" y="1204704"/>
                      <a:pt x="3321755" y="1202784"/>
                    </a:cubicBezTo>
                    <a:cubicBezTo>
                      <a:pt x="3327995" y="1200671"/>
                      <a:pt x="3334909" y="1197598"/>
                      <a:pt x="3341055" y="1198463"/>
                    </a:cubicBezTo>
                    <a:cubicBezTo>
                      <a:pt x="3359681" y="1200959"/>
                      <a:pt x="3374467" y="1196062"/>
                      <a:pt x="3387621" y="1182140"/>
                    </a:cubicBezTo>
                    <a:cubicBezTo>
                      <a:pt x="3394439" y="1174939"/>
                      <a:pt x="3404520" y="1166202"/>
                      <a:pt x="3413161" y="1166105"/>
                    </a:cubicBezTo>
                    <a:cubicBezTo>
                      <a:pt x="3434189" y="1165818"/>
                      <a:pt x="3451663" y="1158905"/>
                      <a:pt x="3470579" y="1150647"/>
                    </a:cubicBezTo>
                    <a:cubicBezTo>
                      <a:pt x="3482772" y="1145366"/>
                      <a:pt x="3496598" y="1141718"/>
                      <a:pt x="3509657" y="1136821"/>
                    </a:cubicBezTo>
                    <a:cubicBezTo>
                      <a:pt x="3524923" y="1131060"/>
                      <a:pt x="3541534" y="1128948"/>
                      <a:pt x="3550847" y="1113009"/>
                    </a:cubicBezTo>
                    <a:cubicBezTo>
                      <a:pt x="3551903" y="1111281"/>
                      <a:pt x="3555072" y="1110993"/>
                      <a:pt x="3556608" y="1109361"/>
                    </a:cubicBezTo>
                    <a:cubicBezTo>
                      <a:pt x="3561505" y="1104368"/>
                      <a:pt x="3567842" y="1099760"/>
                      <a:pt x="3570435" y="1093710"/>
                    </a:cubicBezTo>
                    <a:cubicBezTo>
                      <a:pt x="3577923" y="1076044"/>
                      <a:pt x="3583780" y="1057800"/>
                      <a:pt x="3590501" y="1039846"/>
                    </a:cubicBezTo>
                    <a:cubicBezTo>
                      <a:pt x="3591942" y="1036005"/>
                      <a:pt x="3593285" y="1031108"/>
                      <a:pt x="3596263" y="1028900"/>
                    </a:cubicBezTo>
                    <a:cubicBezTo>
                      <a:pt x="3613449" y="1016226"/>
                      <a:pt x="3630925" y="1004032"/>
                      <a:pt x="3648591" y="992030"/>
                    </a:cubicBezTo>
                    <a:cubicBezTo>
                      <a:pt x="3655696" y="987229"/>
                      <a:pt x="3661649" y="989918"/>
                      <a:pt x="3667986" y="995487"/>
                    </a:cubicBezTo>
                    <a:cubicBezTo>
                      <a:pt x="3674131" y="1000768"/>
                      <a:pt x="3681717" y="1006240"/>
                      <a:pt x="3689397" y="1007585"/>
                    </a:cubicBezTo>
                    <a:cubicBezTo>
                      <a:pt x="3704760" y="1010177"/>
                      <a:pt x="3720698" y="1010753"/>
                      <a:pt x="3736349" y="1010753"/>
                    </a:cubicBezTo>
                    <a:cubicBezTo>
                      <a:pt x="3742205" y="1010753"/>
                      <a:pt x="3748446" y="1007297"/>
                      <a:pt x="3753919" y="1004513"/>
                    </a:cubicBezTo>
                    <a:cubicBezTo>
                      <a:pt x="3764289" y="999231"/>
                      <a:pt x="3773890" y="992126"/>
                      <a:pt x="3784643" y="987710"/>
                    </a:cubicBezTo>
                    <a:cubicBezTo>
                      <a:pt x="3797126" y="982621"/>
                      <a:pt x="3804615" y="974459"/>
                      <a:pt x="3808359" y="961689"/>
                    </a:cubicBezTo>
                    <a:cubicBezTo>
                      <a:pt x="3813929" y="942679"/>
                      <a:pt x="3827179" y="929428"/>
                      <a:pt x="3842829" y="918674"/>
                    </a:cubicBezTo>
                    <a:cubicBezTo>
                      <a:pt x="3862705" y="904944"/>
                      <a:pt x="3886421" y="905616"/>
                      <a:pt x="3908983" y="902256"/>
                    </a:cubicBezTo>
                    <a:cubicBezTo>
                      <a:pt x="3917625" y="901008"/>
                      <a:pt x="3926555" y="899951"/>
                      <a:pt x="3934428" y="896783"/>
                    </a:cubicBezTo>
                    <a:cubicBezTo>
                      <a:pt x="3964288" y="884877"/>
                      <a:pt x="3994149" y="873548"/>
                      <a:pt x="4026987" y="873835"/>
                    </a:cubicBezTo>
                    <a:cubicBezTo>
                      <a:pt x="4029674" y="873835"/>
                      <a:pt x="4032363" y="873548"/>
                      <a:pt x="4035051" y="873067"/>
                    </a:cubicBezTo>
                    <a:cubicBezTo>
                      <a:pt x="4058383" y="869131"/>
                      <a:pt x="4082483" y="867594"/>
                      <a:pt x="4099189" y="846664"/>
                    </a:cubicBezTo>
                    <a:cubicBezTo>
                      <a:pt x="4102261" y="842823"/>
                      <a:pt x="4109271" y="841671"/>
                      <a:pt x="4114647" y="840134"/>
                    </a:cubicBezTo>
                    <a:cubicBezTo>
                      <a:pt x="4123961" y="837638"/>
                      <a:pt x="4130203" y="832549"/>
                      <a:pt x="4133563" y="823427"/>
                    </a:cubicBezTo>
                    <a:cubicBezTo>
                      <a:pt x="4139229" y="807681"/>
                      <a:pt x="4145949" y="792223"/>
                      <a:pt x="4151039" y="776284"/>
                    </a:cubicBezTo>
                    <a:cubicBezTo>
                      <a:pt x="4154591" y="765338"/>
                      <a:pt x="4161215" y="759289"/>
                      <a:pt x="4171489" y="754776"/>
                    </a:cubicBezTo>
                    <a:cubicBezTo>
                      <a:pt x="4177251" y="752280"/>
                      <a:pt x="4182243" y="746808"/>
                      <a:pt x="4186372" y="741718"/>
                    </a:cubicBezTo>
                    <a:cubicBezTo>
                      <a:pt x="4191365" y="735573"/>
                      <a:pt x="4193957" y="727412"/>
                      <a:pt x="4199429" y="721940"/>
                    </a:cubicBezTo>
                    <a:cubicBezTo>
                      <a:pt x="4212775" y="708305"/>
                      <a:pt x="4216905" y="693231"/>
                      <a:pt x="4212487" y="674604"/>
                    </a:cubicBezTo>
                    <a:cubicBezTo>
                      <a:pt x="4208551" y="658090"/>
                      <a:pt x="4218921" y="636006"/>
                      <a:pt x="4232555" y="632645"/>
                    </a:cubicBezTo>
                    <a:cubicBezTo>
                      <a:pt x="4247629" y="628900"/>
                      <a:pt x="4257999" y="619684"/>
                      <a:pt x="4268657" y="609410"/>
                    </a:cubicBezTo>
                    <a:cubicBezTo>
                      <a:pt x="4274609" y="603649"/>
                      <a:pt x="4282963" y="598656"/>
                      <a:pt x="4291028" y="597216"/>
                    </a:cubicBezTo>
                    <a:cubicBezTo>
                      <a:pt x="4321657" y="591647"/>
                      <a:pt x="4350557" y="598464"/>
                      <a:pt x="4379651" y="609506"/>
                    </a:cubicBezTo>
                    <a:cubicBezTo>
                      <a:pt x="4398661" y="616707"/>
                      <a:pt x="4419784" y="618627"/>
                      <a:pt x="4440139" y="621507"/>
                    </a:cubicBezTo>
                    <a:cubicBezTo>
                      <a:pt x="4446477" y="622371"/>
                      <a:pt x="4454542" y="620452"/>
                      <a:pt x="4460015" y="616899"/>
                    </a:cubicBezTo>
                    <a:cubicBezTo>
                      <a:pt x="4479218" y="604609"/>
                      <a:pt x="4498325" y="591935"/>
                      <a:pt x="4516183" y="577724"/>
                    </a:cubicBezTo>
                    <a:cubicBezTo>
                      <a:pt x="4532795" y="564379"/>
                      <a:pt x="4551517" y="558810"/>
                      <a:pt x="4571681" y="560250"/>
                    </a:cubicBezTo>
                    <a:cubicBezTo>
                      <a:pt x="4586371" y="561306"/>
                      <a:pt x="4599621" y="558905"/>
                      <a:pt x="4613447" y="555257"/>
                    </a:cubicBezTo>
                    <a:cubicBezTo>
                      <a:pt x="4624969" y="552185"/>
                      <a:pt x="4637643" y="550072"/>
                      <a:pt x="4649355" y="551417"/>
                    </a:cubicBezTo>
                    <a:cubicBezTo>
                      <a:pt x="4665775" y="553337"/>
                      <a:pt x="4679313" y="550553"/>
                      <a:pt x="4692467" y="540663"/>
                    </a:cubicBezTo>
                    <a:cubicBezTo>
                      <a:pt x="4699476" y="535382"/>
                      <a:pt x="4708502" y="532598"/>
                      <a:pt x="4716855" y="528949"/>
                    </a:cubicBezTo>
                    <a:cubicBezTo>
                      <a:pt x="4729721" y="523284"/>
                      <a:pt x="4743067" y="518483"/>
                      <a:pt x="4755645" y="512147"/>
                    </a:cubicBezTo>
                    <a:cubicBezTo>
                      <a:pt x="4769183" y="505425"/>
                      <a:pt x="4781569" y="496112"/>
                      <a:pt x="4795395" y="490351"/>
                    </a:cubicBezTo>
                    <a:cubicBezTo>
                      <a:pt x="4810278" y="484110"/>
                      <a:pt x="4819879" y="474605"/>
                      <a:pt x="4825928" y="459818"/>
                    </a:cubicBezTo>
                    <a:cubicBezTo>
                      <a:pt x="4829769" y="450504"/>
                      <a:pt x="4835049" y="440615"/>
                      <a:pt x="4842347" y="434086"/>
                    </a:cubicBezTo>
                    <a:cubicBezTo>
                      <a:pt x="4857422" y="420740"/>
                      <a:pt x="4875087" y="410370"/>
                      <a:pt x="4890451" y="397216"/>
                    </a:cubicBezTo>
                    <a:cubicBezTo>
                      <a:pt x="4912054" y="378781"/>
                      <a:pt x="4932025" y="359194"/>
                      <a:pt x="4933945" y="327701"/>
                    </a:cubicBezTo>
                    <a:cubicBezTo>
                      <a:pt x="4935001" y="310322"/>
                      <a:pt x="4944219" y="302929"/>
                      <a:pt x="4961214" y="298801"/>
                    </a:cubicBezTo>
                    <a:cubicBezTo>
                      <a:pt x="4966878" y="297457"/>
                      <a:pt x="4974945" y="294864"/>
                      <a:pt x="4976672" y="290639"/>
                    </a:cubicBezTo>
                    <a:cubicBezTo>
                      <a:pt x="4981857" y="278061"/>
                      <a:pt x="4992610" y="275565"/>
                      <a:pt x="5002979" y="270573"/>
                    </a:cubicBezTo>
                    <a:cubicBezTo>
                      <a:pt x="5009221" y="267596"/>
                      <a:pt x="5016903" y="261739"/>
                      <a:pt x="5018535" y="255690"/>
                    </a:cubicBezTo>
                    <a:cubicBezTo>
                      <a:pt x="5025255" y="231206"/>
                      <a:pt x="5043690" y="216804"/>
                      <a:pt x="5061069" y="200961"/>
                    </a:cubicBezTo>
                    <a:cubicBezTo>
                      <a:pt x="5066158" y="196256"/>
                      <a:pt x="5071631" y="190879"/>
                      <a:pt x="5074127" y="184735"/>
                    </a:cubicBezTo>
                    <a:cubicBezTo>
                      <a:pt x="5079409" y="171484"/>
                      <a:pt x="5087281" y="161882"/>
                      <a:pt x="5101108" y="156891"/>
                    </a:cubicBezTo>
                    <a:cubicBezTo>
                      <a:pt x="5105524" y="155354"/>
                      <a:pt x="5109557" y="151801"/>
                      <a:pt x="5112918" y="148441"/>
                    </a:cubicBezTo>
                    <a:cubicBezTo>
                      <a:pt x="5120119" y="141144"/>
                      <a:pt x="5126167" y="132598"/>
                      <a:pt x="5133753" y="125782"/>
                    </a:cubicBezTo>
                    <a:cubicBezTo>
                      <a:pt x="5153051" y="108211"/>
                      <a:pt x="5172159" y="90928"/>
                      <a:pt x="5183393" y="66348"/>
                    </a:cubicBezTo>
                    <a:cubicBezTo>
                      <a:pt x="5188865" y="54346"/>
                      <a:pt x="5195107" y="41288"/>
                      <a:pt x="5204709" y="33030"/>
                    </a:cubicBezTo>
                    <a:cubicBezTo>
                      <a:pt x="5216903" y="22565"/>
                      <a:pt x="5232937" y="16612"/>
                      <a:pt x="5247243" y="8451"/>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3261" name="Freeform: Shape 53260">
                <a:extLst>
                  <a:ext uri="{FF2B5EF4-FFF2-40B4-BE49-F238E27FC236}">
                    <a16:creationId xmlns:a16="http://schemas.microsoft.com/office/drawing/2014/main" id="{381FA6FA-3CB6-4F57-8871-82DDE5BE86A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96000" y="4138312"/>
                <a:ext cx="5260975" cy="1410656"/>
              </a:xfrm>
              <a:custGeom>
                <a:avLst/>
                <a:gdLst>
                  <a:gd name="connsiteX0" fmla="*/ 5260975 w 5260975"/>
                  <a:gd name="connsiteY0" fmla="*/ 0 h 1410656"/>
                  <a:gd name="connsiteX1" fmla="*/ 5260975 w 5260975"/>
                  <a:gd name="connsiteY1" fmla="*/ 221634 h 1410656"/>
                  <a:gd name="connsiteX2" fmla="*/ 5226503 w 5260975"/>
                  <a:gd name="connsiteY2" fmla="*/ 237063 h 1410656"/>
                  <a:gd name="connsiteX3" fmla="*/ 5206341 w 5260975"/>
                  <a:gd name="connsiteY3" fmla="*/ 245128 h 1410656"/>
                  <a:gd name="connsiteX4" fmla="*/ 5123287 w 5260975"/>
                  <a:gd name="connsiteY4" fmla="*/ 297073 h 1410656"/>
                  <a:gd name="connsiteX5" fmla="*/ 5048107 w 5260975"/>
                  <a:gd name="connsiteY5" fmla="*/ 361307 h 1410656"/>
                  <a:gd name="connsiteX6" fmla="*/ 4992899 w 5260975"/>
                  <a:gd name="connsiteY6" fmla="*/ 437542 h 1410656"/>
                  <a:gd name="connsiteX7" fmla="*/ 4977440 w 5260975"/>
                  <a:gd name="connsiteY7" fmla="*/ 455690 h 1410656"/>
                  <a:gd name="connsiteX8" fmla="*/ 4935193 w 5260975"/>
                  <a:gd name="connsiteY8" fmla="*/ 478445 h 1410656"/>
                  <a:gd name="connsiteX9" fmla="*/ 4897844 w 5260975"/>
                  <a:gd name="connsiteY9" fmla="*/ 495535 h 1410656"/>
                  <a:gd name="connsiteX10" fmla="*/ 4870767 w 5260975"/>
                  <a:gd name="connsiteY10" fmla="*/ 514451 h 1410656"/>
                  <a:gd name="connsiteX11" fmla="*/ 4847916 w 5260975"/>
                  <a:gd name="connsiteY11" fmla="*/ 531830 h 1410656"/>
                  <a:gd name="connsiteX12" fmla="*/ 4796163 w 5260975"/>
                  <a:gd name="connsiteY12" fmla="*/ 576765 h 1410656"/>
                  <a:gd name="connsiteX13" fmla="*/ 4738843 w 5260975"/>
                  <a:gd name="connsiteY13" fmla="*/ 614691 h 1410656"/>
                  <a:gd name="connsiteX14" fmla="*/ 4692755 w 5260975"/>
                  <a:gd name="connsiteY14" fmla="*/ 661162 h 1410656"/>
                  <a:gd name="connsiteX15" fmla="*/ 4673744 w 5260975"/>
                  <a:gd name="connsiteY15" fmla="*/ 686318 h 1410656"/>
                  <a:gd name="connsiteX16" fmla="*/ 4633801 w 5260975"/>
                  <a:gd name="connsiteY16" fmla="*/ 703505 h 1410656"/>
                  <a:gd name="connsiteX17" fmla="*/ 4590499 w 5260975"/>
                  <a:gd name="connsiteY17" fmla="*/ 730389 h 1410656"/>
                  <a:gd name="connsiteX18" fmla="*/ 4559773 w 5260975"/>
                  <a:gd name="connsiteY18" fmla="*/ 757081 h 1410656"/>
                  <a:gd name="connsiteX19" fmla="*/ 4536059 w 5260975"/>
                  <a:gd name="connsiteY19" fmla="*/ 774940 h 1410656"/>
                  <a:gd name="connsiteX20" fmla="*/ 4502549 w 5260975"/>
                  <a:gd name="connsiteY20" fmla="*/ 792895 h 1410656"/>
                  <a:gd name="connsiteX21" fmla="*/ 4468944 w 5260975"/>
                  <a:gd name="connsiteY21" fmla="*/ 816419 h 1410656"/>
                  <a:gd name="connsiteX22" fmla="*/ 4452622 w 5260975"/>
                  <a:gd name="connsiteY22" fmla="*/ 830917 h 1410656"/>
                  <a:gd name="connsiteX23" fmla="*/ 4421032 w 5260975"/>
                  <a:gd name="connsiteY23" fmla="*/ 855016 h 1410656"/>
                  <a:gd name="connsiteX24" fmla="*/ 4388483 w 5260975"/>
                  <a:gd name="connsiteY24" fmla="*/ 877484 h 1410656"/>
                  <a:gd name="connsiteX25" fmla="*/ 4327321 w 5260975"/>
                  <a:gd name="connsiteY25" fmla="*/ 903216 h 1410656"/>
                  <a:gd name="connsiteX26" fmla="*/ 4271633 w 5260975"/>
                  <a:gd name="connsiteY26" fmla="*/ 941046 h 1410656"/>
                  <a:gd name="connsiteX27" fmla="*/ 4227465 w 5260975"/>
                  <a:gd name="connsiteY27" fmla="*/ 968698 h 1410656"/>
                  <a:gd name="connsiteX28" fmla="*/ 4201733 w 5260975"/>
                  <a:gd name="connsiteY28" fmla="*/ 986846 h 1410656"/>
                  <a:gd name="connsiteX29" fmla="*/ 4154494 w 5260975"/>
                  <a:gd name="connsiteY29" fmla="*/ 1027364 h 1410656"/>
                  <a:gd name="connsiteX30" fmla="*/ 4081234 w 5260975"/>
                  <a:gd name="connsiteY30" fmla="*/ 1069994 h 1410656"/>
                  <a:gd name="connsiteX31" fmla="*/ 4036971 w 5260975"/>
                  <a:gd name="connsiteY31" fmla="*/ 1093038 h 1410656"/>
                  <a:gd name="connsiteX32" fmla="*/ 3941725 w 5260975"/>
                  <a:gd name="connsiteY32" fmla="*/ 1127796 h 1410656"/>
                  <a:gd name="connsiteX33" fmla="*/ 3910999 w 5260975"/>
                  <a:gd name="connsiteY33" fmla="*/ 1140182 h 1410656"/>
                  <a:gd name="connsiteX34" fmla="*/ 3875859 w 5260975"/>
                  <a:gd name="connsiteY34" fmla="*/ 1148343 h 1410656"/>
                  <a:gd name="connsiteX35" fmla="*/ 3819401 w 5260975"/>
                  <a:gd name="connsiteY35" fmla="*/ 1167642 h 1410656"/>
                  <a:gd name="connsiteX36" fmla="*/ 3709176 w 5260975"/>
                  <a:gd name="connsiteY36" fmla="*/ 1200863 h 1410656"/>
                  <a:gd name="connsiteX37" fmla="*/ 3684981 w 5260975"/>
                  <a:gd name="connsiteY37" fmla="*/ 1205952 h 1410656"/>
                  <a:gd name="connsiteX38" fmla="*/ 3623338 w 5260975"/>
                  <a:gd name="connsiteY38" fmla="*/ 1227363 h 1410656"/>
                  <a:gd name="connsiteX39" fmla="*/ 3586373 w 5260975"/>
                  <a:gd name="connsiteY39" fmla="*/ 1241765 h 1410656"/>
                  <a:gd name="connsiteX40" fmla="*/ 3555743 w 5260975"/>
                  <a:gd name="connsiteY40" fmla="*/ 1250023 h 1410656"/>
                  <a:gd name="connsiteX41" fmla="*/ 3528667 w 5260975"/>
                  <a:gd name="connsiteY41" fmla="*/ 1253864 h 1410656"/>
                  <a:gd name="connsiteX42" fmla="*/ 3457424 w 5260975"/>
                  <a:gd name="connsiteY42" fmla="*/ 1272874 h 1410656"/>
                  <a:gd name="connsiteX43" fmla="*/ 3429003 w 5260975"/>
                  <a:gd name="connsiteY43" fmla="*/ 1280364 h 1410656"/>
                  <a:gd name="connsiteX44" fmla="*/ 3355264 w 5260975"/>
                  <a:gd name="connsiteY44" fmla="*/ 1306096 h 1410656"/>
                  <a:gd name="connsiteX45" fmla="*/ 3292757 w 5260975"/>
                  <a:gd name="connsiteY45" fmla="*/ 1323090 h 1410656"/>
                  <a:gd name="connsiteX46" fmla="*/ 3266643 w 5260975"/>
                  <a:gd name="connsiteY46" fmla="*/ 1331251 h 1410656"/>
                  <a:gd name="connsiteX47" fmla="*/ 3206921 w 5260975"/>
                  <a:gd name="connsiteY47" fmla="*/ 1344886 h 1410656"/>
                  <a:gd name="connsiteX48" fmla="*/ 3173123 w 5260975"/>
                  <a:gd name="connsiteY48" fmla="*/ 1354488 h 1410656"/>
                  <a:gd name="connsiteX49" fmla="*/ 3090646 w 5260975"/>
                  <a:gd name="connsiteY49" fmla="*/ 1365337 h 1410656"/>
                  <a:gd name="connsiteX50" fmla="*/ 3005480 w 5260975"/>
                  <a:gd name="connsiteY50" fmla="*/ 1375802 h 1410656"/>
                  <a:gd name="connsiteX51" fmla="*/ 2958721 w 5260975"/>
                  <a:gd name="connsiteY51" fmla="*/ 1379259 h 1410656"/>
                  <a:gd name="connsiteX52" fmla="*/ 2917915 w 5260975"/>
                  <a:gd name="connsiteY52" fmla="*/ 1384733 h 1410656"/>
                  <a:gd name="connsiteX53" fmla="*/ 2882389 w 5260975"/>
                  <a:gd name="connsiteY53" fmla="*/ 1388189 h 1410656"/>
                  <a:gd name="connsiteX54" fmla="*/ 2825837 w 5260975"/>
                  <a:gd name="connsiteY54" fmla="*/ 1395198 h 1410656"/>
                  <a:gd name="connsiteX55" fmla="*/ 2802313 w 5260975"/>
                  <a:gd name="connsiteY55" fmla="*/ 1397023 h 1410656"/>
                  <a:gd name="connsiteX56" fmla="*/ 2746816 w 5260975"/>
                  <a:gd name="connsiteY56" fmla="*/ 1396926 h 1410656"/>
                  <a:gd name="connsiteX57" fmla="*/ 2727517 w 5260975"/>
                  <a:gd name="connsiteY57" fmla="*/ 1395966 h 1410656"/>
                  <a:gd name="connsiteX58" fmla="*/ 2690359 w 5260975"/>
                  <a:gd name="connsiteY58" fmla="*/ 1384060 h 1410656"/>
                  <a:gd name="connsiteX59" fmla="*/ 2685943 w 5260975"/>
                  <a:gd name="connsiteY59" fmla="*/ 1383196 h 1410656"/>
                  <a:gd name="connsiteX60" fmla="*/ 2661554 w 5260975"/>
                  <a:gd name="connsiteY60" fmla="*/ 1378491 h 1410656"/>
                  <a:gd name="connsiteX61" fmla="*/ 2648208 w 5260975"/>
                  <a:gd name="connsiteY61" fmla="*/ 1376955 h 1410656"/>
                  <a:gd name="connsiteX62" fmla="*/ 2597512 w 5260975"/>
                  <a:gd name="connsiteY62" fmla="*/ 1367162 h 1410656"/>
                  <a:gd name="connsiteX63" fmla="*/ 2568324 w 5260975"/>
                  <a:gd name="connsiteY63" fmla="*/ 1362553 h 1410656"/>
                  <a:gd name="connsiteX64" fmla="*/ 2544704 w 5260975"/>
                  <a:gd name="connsiteY64" fmla="*/ 1363225 h 1410656"/>
                  <a:gd name="connsiteX65" fmla="*/ 2503225 w 5260975"/>
                  <a:gd name="connsiteY65" fmla="*/ 1364089 h 1410656"/>
                  <a:gd name="connsiteX66" fmla="*/ 2489975 w 5260975"/>
                  <a:gd name="connsiteY66" fmla="*/ 1366298 h 1410656"/>
                  <a:gd name="connsiteX67" fmla="*/ 2430061 w 5260975"/>
                  <a:gd name="connsiteY67" fmla="*/ 1359960 h 1410656"/>
                  <a:gd name="connsiteX68" fmla="*/ 2395880 w 5260975"/>
                  <a:gd name="connsiteY68" fmla="*/ 1359480 h 1410656"/>
                  <a:gd name="connsiteX69" fmla="*/ 2357378 w 5260975"/>
                  <a:gd name="connsiteY69" fmla="*/ 1351607 h 1410656"/>
                  <a:gd name="connsiteX70" fmla="*/ 2346145 w 5260975"/>
                  <a:gd name="connsiteY70" fmla="*/ 1351991 h 1410656"/>
                  <a:gd name="connsiteX71" fmla="*/ 2333567 w 5260975"/>
                  <a:gd name="connsiteY71" fmla="*/ 1352663 h 1410656"/>
                  <a:gd name="connsiteX72" fmla="*/ 2294968 w 5260975"/>
                  <a:gd name="connsiteY72" fmla="*/ 1353240 h 1410656"/>
                  <a:gd name="connsiteX73" fmla="*/ 2271540 w 5260975"/>
                  <a:gd name="connsiteY73" fmla="*/ 1356120 h 1410656"/>
                  <a:gd name="connsiteX74" fmla="*/ 2226895 w 5260975"/>
                  <a:gd name="connsiteY74" fmla="*/ 1354392 h 1410656"/>
                  <a:gd name="connsiteX75" fmla="*/ 2210379 w 5260975"/>
                  <a:gd name="connsiteY75" fmla="*/ 1356888 h 1410656"/>
                  <a:gd name="connsiteX76" fmla="*/ 2168613 w 5260975"/>
                  <a:gd name="connsiteY76" fmla="*/ 1357176 h 1410656"/>
                  <a:gd name="connsiteX77" fmla="*/ 2131167 w 5260975"/>
                  <a:gd name="connsiteY77" fmla="*/ 1355736 h 1410656"/>
                  <a:gd name="connsiteX78" fmla="*/ 2095065 w 5260975"/>
                  <a:gd name="connsiteY78" fmla="*/ 1356504 h 1410656"/>
                  <a:gd name="connsiteX79" fmla="*/ 2069237 w 5260975"/>
                  <a:gd name="connsiteY79" fmla="*/ 1359672 h 1410656"/>
                  <a:gd name="connsiteX80" fmla="*/ 2041201 w 5260975"/>
                  <a:gd name="connsiteY80" fmla="*/ 1361592 h 1410656"/>
                  <a:gd name="connsiteX81" fmla="*/ 1963909 w 5260975"/>
                  <a:gd name="connsiteY81" fmla="*/ 1373018 h 1410656"/>
                  <a:gd name="connsiteX82" fmla="*/ 1949603 w 5260975"/>
                  <a:gd name="connsiteY82" fmla="*/ 1370234 h 1410656"/>
                  <a:gd name="connsiteX83" fmla="*/ 1868373 w 5260975"/>
                  <a:gd name="connsiteY83" fmla="*/ 1367641 h 1410656"/>
                  <a:gd name="connsiteX84" fmla="*/ 1850707 w 5260975"/>
                  <a:gd name="connsiteY84" fmla="*/ 1367834 h 1410656"/>
                  <a:gd name="connsiteX85" fmla="*/ 1803275 w 5260975"/>
                  <a:gd name="connsiteY85" fmla="*/ 1356504 h 1410656"/>
                  <a:gd name="connsiteX86" fmla="*/ 1730112 w 5260975"/>
                  <a:gd name="connsiteY86" fmla="*/ 1374459 h 1410656"/>
                  <a:gd name="connsiteX87" fmla="*/ 1661652 w 5260975"/>
                  <a:gd name="connsiteY87" fmla="*/ 1396926 h 1410656"/>
                  <a:gd name="connsiteX88" fmla="*/ 1653011 w 5260975"/>
                  <a:gd name="connsiteY88" fmla="*/ 1399807 h 1410656"/>
                  <a:gd name="connsiteX89" fmla="*/ 1628431 w 5260975"/>
                  <a:gd name="connsiteY89" fmla="*/ 1404704 h 1410656"/>
                  <a:gd name="connsiteX90" fmla="*/ 1597995 w 5260975"/>
                  <a:gd name="connsiteY90" fmla="*/ 1406432 h 1410656"/>
                  <a:gd name="connsiteX91" fmla="*/ 1559396 w 5260975"/>
                  <a:gd name="connsiteY91" fmla="*/ 1410656 h 1410656"/>
                  <a:gd name="connsiteX92" fmla="*/ 1528480 w 5260975"/>
                  <a:gd name="connsiteY92" fmla="*/ 1405375 h 1410656"/>
                  <a:gd name="connsiteX93" fmla="*/ 1485272 w 5260975"/>
                  <a:gd name="connsiteY93" fmla="*/ 1397502 h 1410656"/>
                  <a:gd name="connsiteX94" fmla="*/ 1444562 w 5260975"/>
                  <a:gd name="connsiteY94" fmla="*/ 1390013 h 1410656"/>
                  <a:gd name="connsiteX95" fmla="*/ 1431696 w 5260975"/>
                  <a:gd name="connsiteY95" fmla="*/ 1398846 h 1410656"/>
                  <a:gd name="connsiteX96" fmla="*/ 1411821 w 5260975"/>
                  <a:gd name="connsiteY96" fmla="*/ 1406527 h 1410656"/>
                  <a:gd name="connsiteX97" fmla="*/ 1389738 w 5260975"/>
                  <a:gd name="connsiteY97" fmla="*/ 1397310 h 1410656"/>
                  <a:gd name="connsiteX98" fmla="*/ 1338081 w 5260975"/>
                  <a:gd name="connsiteY98" fmla="*/ 1378204 h 1410656"/>
                  <a:gd name="connsiteX99" fmla="*/ 1305436 w 5260975"/>
                  <a:gd name="connsiteY99" fmla="*/ 1377339 h 1410656"/>
                  <a:gd name="connsiteX100" fmla="*/ 1234481 w 5260975"/>
                  <a:gd name="connsiteY100" fmla="*/ 1369178 h 1410656"/>
                  <a:gd name="connsiteX101" fmla="*/ 1188106 w 5260975"/>
                  <a:gd name="connsiteY101" fmla="*/ 1357560 h 1410656"/>
                  <a:gd name="connsiteX102" fmla="*/ 1154790 w 5260975"/>
                  <a:gd name="connsiteY102" fmla="*/ 1344406 h 1410656"/>
                  <a:gd name="connsiteX103" fmla="*/ 1107069 w 5260975"/>
                  <a:gd name="connsiteY103" fmla="*/ 1327219 h 1410656"/>
                  <a:gd name="connsiteX104" fmla="*/ 1059158 w 5260975"/>
                  <a:gd name="connsiteY104" fmla="*/ 1318290 h 1410656"/>
                  <a:gd name="connsiteX105" fmla="*/ 1024496 w 5260975"/>
                  <a:gd name="connsiteY105" fmla="*/ 1307056 h 1410656"/>
                  <a:gd name="connsiteX106" fmla="*/ 982153 w 5260975"/>
                  <a:gd name="connsiteY106" fmla="*/ 1299374 h 1410656"/>
                  <a:gd name="connsiteX107" fmla="*/ 946628 w 5260975"/>
                  <a:gd name="connsiteY107" fmla="*/ 1299087 h 1410656"/>
                  <a:gd name="connsiteX108" fmla="*/ 890939 w 5260975"/>
                  <a:gd name="connsiteY108" fmla="*/ 1300431 h 1410656"/>
                  <a:gd name="connsiteX109" fmla="*/ 822769 w 5260975"/>
                  <a:gd name="connsiteY109" fmla="*/ 1277196 h 1410656"/>
                  <a:gd name="connsiteX110" fmla="*/ 795212 w 5260975"/>
                  <a:gd name="connsiteY110" fmla="*/ 1272010 h 1410656"/>
                  <a:gd name="connsiteX111" fmla="*/ 769288 w 5260975"/>
                  <a:gd name="connsiteY111" fmla="*/ 1269610 h 1410656"/>
                  <a:gd name="connsiteX112" fmla="*/ 714271 w 5260975"/>
                  <a:gd name="connsiteY112" fmla="*/ 1254152 h 1410656"/>
                  <a:gd name="connsiteX113" fmla="*/ 691900 w 5260975"/>
                  <a:gd name="connsiteY113" fmla="*/ 1249062 h 1410656"/>
                  <a:gd name="connsiteX114" fmla="*/ 660598 w 5260975"/>
                  <a:gd name="connsiteY114" fmla="*/ 1249159 h 1410656"/>
                  <a:gd name="connsiteX115" fmla="*/ 603662 w 5260975"/>
                  <a:gd name="connsiteY115" fmla="*/ 1242054 h 1410656"/>
                  <a:gd name="connsiteX116" fmla="*/ 546821 w 5260975"/>
                  <a:gd name="connsiteY116" fmla="*/ 1221314 h 1410656"/>
                  <a:gd name="connsiteX117" fmla="*/ 522721 w 5260975"/>
                  <a:gd name="connsiteY117" fmla="*/ 1223330 h 1410656"/>
                  <a:gd name="connsiteX118" fmla="*/ 514080 w 5260975"/>
                  <a:gd name="connsiteY118" fmla="*/ 1222851 h 1410656"/>
                  <a:gd name="connsiteX119" fmla="*/ 436404 w 5260975"/>
                  <a:gd name="connsiteY119" fmla="*/ 1211424 h 1410656"/>
                  <a:gd name="connsiteX120" fmla="*/ 428626 w 5260975"/>
                  <a:gd name="connsiteY120" fmla="*/ 1210177 h 1410656"/>
                  <a:gd name="connsiteX121" fmla="*/ 392141 w 5260975"/>
                  <a:gd name="connsiteY121" fmla="*/ 1199999 h 1410656"/>
                  <a:gd name="connsiteX122" fmla="*/ 300157 w 5260975"/>
                  <a:gd name="connsiteY122" fmla="*/ 1193662 h 1410656"/>
                  <a:gd name="connsiteX123" fmla="*/ 294493 w 5260975"/>
                  <a:gd name="connsiteY123" fmla="*/ 1192894 h 1410656"/>
                  <a:gd name="connsiteX124" fmla="*/ 263671 w 5260975"/>
                  <a:gd name="connsiteY124" fmla="*/ 1197982 h 1410656"/>
                  <a:gd name="connsiteX125" fmla="*/ 248406 w 5260975"/>
                  <a:gd name="connsiteY125" fmla="*/ 1205184 h 1410656"/>
                  <a:gd name="connsiteX126" fmla="*/ 224594 w 5260975"/>
                  <a:gd name="connsiteY126" fmla="*/ 1212673 h 1410656"/>
                  <a:gd name="connsiteX127" fmla="*/ 200398 w 5260975"/>
                  <a:gd name="connsiteY127" fmla="*/ 1215458 h 1410656"/>
                  <a:gd name="connsiteX128" fmla="*/ 159783 w 5260975"/>
                  <a:gd name="connsiteY128" fmla="*/ 1204127 h 1410656"/>
                  <a:gd name="connsiteX129" fmla="*/ 144997 w 5260975"/>
                  <a:gd name="connsiteY129" fmla="*/ 1202975 h 1410656"/>
                  <a:gd name="connsiteX130" fmla="*/ 112064 w 5260975"/>
                  <a:gd name="connsiteY130" fmla="*/ 1197503 h 1410656"/>
                  <a:gd name="connsiteX131" fmla="*/ 83259 w 5260975"/>
                  <a:gd name="connsiteY131" fmla="*/ 1197887 h 1410656"/>
                  <a:gd name="connsiteX132" fmla="*/ 60120 w 5260975"/>
                  <a:gd name="connsiteY132" fmla="*/ 1206624 h 1410656"/>
                  <a:gd name="connsiteX133" fmla="*/ 26514 w 5260975"/>
                  <a:gd name="connsiteY133" fmla="*/ 1208352 h 1410656"/>
                  <a:gd name="connsiteX134" fmla="*/ 4814 w 5260975"/>
                  <a:gd name="connsiteY134" fmla="*/ 1202015 h 1410656"/>
                  <a:gd name="connsiteX135" fmla="*/ 398 w 5260975"/>
                  <a:gd name="connsiteY135" fmla="*/ 1201152 h 1410656"/>
                  <a:gd name="connsiteX136" fmla="*/ 0 w 5260975"/>
                  <a:gd name="connsiteY136" fmla="*/ 1201150 h 1410656"/>
                  <a:gd name="connsiteX137" fmla="*/ 0 w 5260975"/>
                  <a:gd name="connsiteY137" fmla="*/ 1004512 h 1410656"/>
                  <a:gd name="connsiteX138" fmla="*/ 30355 w 5260975"/>
                  <a:gd name="connsiteY138" fmla="*/ 1002784 h 1410656"/>
                  <a:gd name="connsiteX139" fmla="*/ 52151 w 5260975"/>
                  <a:gd name="connsiteY139" fmla="*/ 997695 h 1410656"/>
                  <a:gd name="connsiteX140" fmla="*/ 64248 w 5260975"/>
                  <a:gd name="connsiteY140" fmla="*/ 994430 h 1410656"/>
                  <a:gd name="connsiteX141" fmla="*/ 126370 w 5260975"/>
                  <a:gd name="connsiteY141" fmla="*/ 985405 h 1410656"/>
                  <a:gd name="connsiteX142" fmla="*/ 154022 w 5260975"/>
                  <a:gd name="connsiteY142" fmla="*/ 975708 h 1410656"/>
                  <a:gd name="connsiteX143" fmla="*/ 161512 w 5260975"/>
                  <a:gd name="connsiteY143" fmla="*/ 974268 h 1410656"/>
                  <a:gd name="connsiteX144" fmla="*/ 202510 w 5260975"/>
                  <a:gd name="connsiteY144" fmla="*/ 978300 h 1410656"/>
                  <a:gd name="connsiteX145" fmla="*/ 233235 w 5260975"/>
                  <a:gd name="connsiteY145" fmla="*/ 993950 h 1410656"/>
                  <a:gd name="connsiteX146" fmla="*/ 239188 w 5260975"/>
                  <a:gd name="connsiteY146" fmla="*/ 999231 h 1410656"/>
                  <a:gd name="connsiteX147" fmla="*/ 324834 w 5260975"/>
                  <a:gd name="connsiteY147" fmla="*/ 997407 h 1410656"/>
                  <a:gd name="connsiteX148" fmla="*/ 337987 w 5260975"/>
                  <a:gd name="connsiteY148" fmla="*/ 995198 h 1410656"/>
                  <a:gd name="connsiteX149" fmla="*/ 401550 w 5260975"/>
                  <a:gd name="connsiteY149" fmla="*/ 1004416 h 1410656"/>
                  <a:gd name="connsiteX150" fmla="*/ 420081 w 5260975"/>
                  <a:gd name="connsiteY150" fmla="*/ 1006240 h 1410656"/>
                  <a:gd name="connsiteX151" fmla="*/ 486523 w 5260975"/>
                  <a:gd name="connsiteY151" fmla="*/ 1014498 h 1410656"/>
                  <a:gd name="connsiteX152" fmla="*/ 495932 w 5260975"/>
                  <a:gd name="connsiteY152" fmla="*/ 1006817 h 1410656"/>
                  <a:gd name="connsiteX153" fmla="*/ 523009 w 5260975"/>
                  <a:gd name="connsiteY153" fmla="*/ 987517 h 1410656"/>
                  <a:gd name="connsiteX154" fmla="*/ 576393 w 5260975"/>
                  <a:gd name="connsiteY154" fmla="*/ 970427 h 1410656"/>
                  <a:gd name="connsiteX155" fmla="*/ 590892 w 5260975"/>
                  <a:gd name="connsiteY155" fmla="*/ 971387 h 1410656"/>
                  <a:gd name="connsiteX156" fmla="*/ 627569 w 5260975"/>
                  <a:gd name="connsiteY156" fmla="*/ 999904 h 1410656"/>
                  <a:gd name="connsiteX157" fmla="*/ 645429 w 5260975"/>
                  <a:gd name="connsiteY157" fmla="*/ 1011329 h 1410656"/>
                  <a:gd name="connsiteX158" fmla="*/ 696125 w 5260975"/>
                  <a:gd name="connsiteY158" fmla="*/ 1032356 h 1410656"/>
                  <a:gd name="connsiteX159" fmla="*/ 700349 w 5260975"/>
                  <a:gd name="connsiteY159" fmla="*/ 1036197 h 1410656"/>
                  <a:gd name="connsiteX160" fmla="*/ 737795 w 5260975"/>
                  <a:gd name="connsiteY160" fmla="*/ 1081804 h 1410656"/>
                  <a:gd name="connsiteX161" fmla="*/ 746244 w 5260975"/>
                  <a:gd name="connsiteY161" fmla="*/ 1089581 h 1410656"/>
                  <a:gd name="connsiteX162" fmla="*/ 756422 w 5260975"/>
                  <a:gd name="connsiteY162" fmla="*/ 1101680 h 1410656"/>
                  <a:gd name="connsiteX163" fmla="*/ 788202 w 5260975"/>
                  <a:gd name="connsiteY163" fmla="*/ 1125108 h 1410656"/>
                  <a:gd name="connsiteX164" fmla="*/ 827569 w 5260975"/>
                  <a:gd name="connsiteY164" fmla="*/ 1132596 h 1410656"/>
                  <a:gd name="connsiteX165" fmla="*/ 875097 w 5260975"/>
                  <a:gd name="connsiteY165" fmla="*/ 1144022 h 1410656"/>
                  <a:gd name="connsiteX166" fmla="*/ 894972 w 5260975"/>
                  <a:gd name="connsiteY166" fmla="*/ 1151704 h 1410656"/>
                  <a:gd name="connsiteX167" fmla="*/ 948260 w 5260975"/>
                  <a:gd name="connsiteY167" fmla="*/ 1166298 h 1410656"/>
                  <a:gd name="connsiteX168" fmla="*/ 986282 w 5260975"/>
                  <a:gd name="connsiteY168" fmla="*/ 1178588 h 1410656"/>
                  <a:gd name="connsiteX169" fmla="*/ 1041107 w 5260975"/>
                  <a:gd name="connsiteY169" fmla="*/ 1185789 h 1410656"/>
                  <a:gd name="connsiteX170" fmla="*/ 1067703 w 5260975"/>
                  <a:gd name="connsiteY170" fmla="*/ 1186076 h 1410656"/>
                  <a:gd name="connsiteX171" fmla="*/ 1116574 w 5260975"/>
                  <a:gd name="connsiteY171" fmla="*/ 1222946 h 1410656"/>
                  <a:gd name="connsiteX172" fmla="*/ 1155557 w 5260975"/>
                  <a:gd name="connsiteY172" fmla="*/ 1247335 h 1410656"/>
                  <a:gd name="connsiteX173" fmla="*/ 1196556 w 5260975"/>
                  <a:gd name="connsiteY173" fmla="*/ 1235525 h 1410656"/>
                  <a:gd name="connsiteX174" fmla="*/ 1207693 w 5260975"/>
                  <a:gd name="connsiteY174" fmla="*/ 1224387 h 1410656"/>
                  <a:gd name="connsiteX175" fmla="*/ 1274904 w 5260975"/>
                  <a:gd name="connsiteY175" fmla="*/ 1213826 h 1410656"/>
                  <a:gd name="connsiteX176" fmla="*/ 1370919 w 5260975"/>
                  <a:gd name="connsiteY176" fmla="*/ 1213442 h 1410656"/>
                  <a:gd name="connsiteX177" fmla="*/ 1530593 w 5260975"/>
                  <a:gd name="connsiteY177" fmla="*/ 1189437 h 1410656"/>
                  <a:gd name="connsiteX178" fmla="*/ 1558436 w 5260975"/>
                  <a:gd name="connsiteY178" fmla="*/ 1178299 h 1410656"/>
                  <a:gd name="connsiteX179" fmla="*/ 1589737 w 5260975"/>
                  <a:gd name="connsiteY179" fmla="*/ 1175515 h 1410656"/>
                  <a:gd name="connsiteX180" fmla="*/ 1601740 w 5260975"/>
                  <a:gd name="connsiteY180" fmla="*/ 1182333 h 1410656"/>
                  <a:gd name="connsiteX181" fmla="*/ 1654259 w 5260975"/>
                  <a:gd name="connsiteY181" fmla="*/ 1192510 h 1410656"/>
                  <a:gd name="connsiteX182" fmla="*/ 1664246 w 5260975"/>
                  <a:gd name="connsiteY182" fmla="*/ 1192702 h 1410656"/>
                  <a:gd name="connsiteX183" fmla="*/ 1698427 w 5260975"/>
                  <a:gd name="connsiteY183" fmla="*/ 1188381 h 1410656"/>
                  <a:gd name="connsiteX184" fmla="*/ 1730112 w 5260975"/>
                  <a:gd name="connsiteY184" fmla="*/ 1185885 h 1410656"/>
                  <a:gd name="connsiteX185" fmla="*/ 1809996 w 5260975"/>
                  <a:gd name="connsiteY185" fmla="*/ 1194046 h 1410656"/>
                  <a:gd name="connsiteX186" fmla="*/ 1871254 w 5260975"/>
                  <a:gd name="connsiteY186" fmla="*/ 1192126 h 1410656"/>
                  <a:gd name="connsiteX187" fmla="*/ 1899482 w 5260975"/>
                  <a:gd name="connsiteY187" fmla="*/ 1194046 h 1410656"/>
                  <a:gd name="connsiteX188" fmla="*/ 1915420 w 5260975"/>
                  <a:gd name="connsiteY188" fmla="*/ 1196927 h 1410656"/>
                  <a:gd name="connsiteX189" fmla="*/ 1951522 w 5260975"/>
                  <a:gd name="connsiteY189" fmla="*/ 1216994 h 1410656"/>
                  <a:gd name="connsiteX190" fmla="*/ 1971302 w 5260975"/>
                  <a:gd name="connsiteY190" fmla="*/ 1221507 h 1410656"/>
                  <a:gd name="connsiteX191" fmla="*/ 2030831 w 5260975"/>
                  <a:gd name="connsiteY191" fmla="*/ 1221123 h 1410656"/>
                  <a:gd name="connsiteX192" fmla="*/ 2120125 w 5260975"/>
                  <a:gd name="connsiteY192" fmla="*/ 1190878 h 1410656"/>
                  <a:gd name="connsiteX193" fmla="*/ 2129439 w 5260975"/>
                  <a:gd name="connsiteY193" fmla="*/ 1186845 h 1410656"/>
                  <a:gd name="connsiteX194" fmla="*/ 2174854 w 5260975"/>
                  <a:gd name="connsiteY194" fmla="*/ 1181852 h 1410656"/>
                  <a:gd name="connsiteX195" fmla="*/ 2205674 w 5260975"/>
                  <a:gd name="connsiteY195" fmla="*/ 1188669 h 1410656"/>
                  <a:gd name="connsiteX196" fmla="*/ 2247634 w 5260975"/>
                  <a:gd name="connsiteY196" fmla="*/ 1202784 h 1410656"/>
                  <a:gd name="connsiteX197" fmla="*/ 2285367 w 5260975"/>
                  <a:gd name="connsiteY197" fmla="*/ 1214594 h 1410656"/>
                  <a:gd name="connsiteX198" fmla="*/ 2312827 w 5260975"/>
                  <a:gd name="connsiteY198" fmla="*/ 1227939 h 1410656"/>
                  <a:gd name="connsiteX199" fmla="*/ 2375622 w 5260975"/>
                  <a:gd name="connsiteY199" fmla="*/ 1237733 h 1410656"/>
                  <a:gd name="connsiteX200" fmla="*/ 2382151 w 5260975"/>
                  <a:gd name="connsiteY200" fmla="*/ 1239365 h 1410656"/>
                  <a:gd name="connsiteX201" fmla="*/ 2429390 w 5260975"/>
                  <a:gd name="connsiteY201" fmla="*/ 1227459 h 1410656"/>
                  <a:gd name="connsiteX202" fmla="*/ 2486134 w 5260975"/>
                  <a:gd name="connsiteY202" fmla="*/ 1215362 h 1410656"/>
                  <a:gd name="connsiteX203" fmla="*/ 2506394 w 5260975"/>
                  <a:gd name="connsiteY203" fmla="*/ 1219490 h 1410656"/>
                  <a:gd name="connsiteX204" fmla="*/ 2534142 w 5260975"/>
                  <a:gd name="connsiteY204" fmla="*/ 1225347 h 1410656"/>
                  <a:gd name="connsiteX205" fmla="*/ 2559874 w 5260975"/>
                  <a:gd name="connsiteY205" fmla="*/ 1222275 h 1410656"/>
                  <a:gd name="connsiteX206" fmla="*/ 2575525 w 5260975"/>
                  <a:gd name="connsiteY206" fmla="*/ 1221987 h 1410656"/>
                  <a:gd name="connsiteX207" fmla="*/ 2646960 w 5260975"/>
                  <a:gd name="connsiteY207" fmla="*/ 1257896 h 1410656"/>
                  <a:gd name="connsiteX208" fmla="*/ 2665107 w 5260975"/>
                  <a:gd name="connsiteY208" fmla="*/ 1260873 h 1410656"/>
                  <a:gd name="connsiteX209" fmla="*/ 2675381 w 5260975"/>
                  <a:gd name="connsiteY209" fmla="*/ 1265290 h 1410656"/>
                  <a:gd name="connsiteX210" fmla="*/ 2737311 w 5260975"/>
                  <a:gd name="connsiteY210" fmla="*/ 1309841 h 1410656"/>
                  <a:gd name="connsiteX211" fmla="*/ 2763619 w 5260975"/>
                  <a:gd name="connsiteY211" fmla="*/ 1318866 h 1410656"/>
                  <a:gd name="connsiteX212" fmla="*/ 2792519 w 5260975"/>
                  <a:gd name="connsiteY212" fmla="*/ 1317041 h 1410656"/>
                  <a:gd name="connsiteX213" fmla="*/ 2809226 w 5260975"/>
                  <a:gd name="connsiteY213" fmla="*/ 1313777 h 1410656"/>
                  <a:gd name="connsiteX214" fmla="*/ 2850705 w 5260975"/>
                  <a:gd name="connsiteY214" fmla="*/ 1285452 h 1410656"/>
                  <a:gd name="connsiteX215" fmla="*/ 2874324 w 5260975"/>
                  <a:gd name="connsiteY215" fmla="*/ 1286413 h 1410656"/>
                  <a:gd name="connsiteX216" fmla="*/ 2911194 w 5260975"/>
                  <a:gd name="connsiteY216" fmla="*/ 1305903 h 1410656"/>
                  <a:gd name="connsiteX217" fmla="*/ 2978116 w 5260975"/>
                  <a:gd name="connsiteY217" fmla="*/ 1314641 h 1410656"/>
                  <a:gd name="connsiteX218" fmla="*/ 3012106 w 5260975"/>
                  <a:gd name="connsiteY218" fmla="*/ 1287373 h 1410656"/>
                  <a:gd name="connsiteX219" fmla="*/ 3029676 w 5260975"/>
                  <a:gd name="connsiteY219" fmla="*/ 1261161 h 1410656"/>
                  <a:gd name="connsiteX220" fmla="*/ 3080469 w 5260975"/>
                  <a:gd name="connsiteY220" fmla="*/ 1230724 h 1410656"/>
                  <a:gd name="connsiteX221" fmla="*/ 3092567 w 5260975"/>
                  <a:gd name="connsiteY221" fmla="*/ 1242054 h 1410656"/>
                  <a:gd name="connsiteX222" fmla="*/ 3129821 w 5260975"/>
                  <a:gd name="connsiteY222" fmla="*/ 1246855 h 1410656"/>
                  <a:gd name="connsiteX223" fmla="*/ 3170147 w 5260975"/>
                  <a:gd name="connsiteY223" fmla="*/ 1246471 h 1410656"/>
                  <a:gd name="connsiteX224" fmla="*/ 3240429 w 5260975"/>
                  <a:gd name="connsiteY224" fmla="*/ 1251559 h 1410656"/>
                  <a:gd name="connsiteX225" fmla="*/ 3287189 w 5260975"/>
                  <a:gd name="connsiteY225" fmla="*/ 1222466 h 1410656"/>
                  <a:gd name="connsiteX226" fmla="*/ 3305049 w 5260975"/>
                  <a:gd name="connsiteY226" fmla="*/ 1210465 h 1410656"/>
                  <a:gd name="connsiteX227" fmla="*/ 3321755 w 5260975"/>
                  <a:gd name="connsiteY227" fmla="*/ 1202784 h 1410656"/>
                  <a:gd name="connsiteX228" fmla="*/ 3341055 w 5260975"/>
                  <a:gd name="connsiteY228" fmla="*/ 1198463 h 1410656"/>
                  <a:gd name="connsiteX229" fmla="*/ 3387621 w 5260975"/>
                  <a:gd name="connsiteY229" fmla="*/ 1182140 h 1410656"/>
                  <a:gd name="connsiteX230" fmla="*/ 3413161 w 5260975"/>
                  <a:gd name="connsiteY230" fmla="*/ 1166105 h 1410656"/>
                  <a:gd name="connsiteX231" fmla="*/ 3470579 w 5260975"/>
                  <a:gd name="connsiteY231" fmla="*/ 1150647 h 1410656"/>
                  <a:gd name="connsiteX232" fmla="*/ 3509657 w 5260975"/>
                  <a:gd name="connsiteY232" fmla="*/ 1136821 h 1410656"/>
                  <a:gd name="connsiteX233" fmla="*/ 3550847 w 5260975"/>
                  <a:gd name="connsiteY233" fmla="*/ 1113009 h 1410656"/>
                  <a:gd name="connsiteX234" fmla="*/ 3556608 w 5260975"/>
                  <a:gd name="connsiteY234" fmla="*/ 1109361 h 1410656"/>
                  <a:gd name="connsiteX235" fmla="*/ 3570435 w 5260975"/>
                  <a:gd name="connsiteY235" fmla="*/ 1093710 h 1410656"/>
                  <a:gd name="connsiteX236" fmla="*/ 3590501 w 5260975"/>
                  <a:gd name="connsiteY236" fmla="*/ 1039846 h 1410656"/>
                  <a:gd name="connsiteX237" fmla="*/ 3596263 w 5260975"/>
                  <a:gd name="connsiteY237" fmla="*/ 1028900 h 1410656"/>
                  <a:gd name="connsiteX238" fmla="*/ 3648591 w 5260975"/>
                  <a:gd name="connsiteY238" fmla="*/ 992030 h 1410656"/>
                  <a:gd name="connsiteX239" fmla="*/ 3667986 w 5260975"/>
                  <a:gd name="connsiteY239" fmla="*/ 995487 h 1410656"/>
                  <a:gd name="connsiteX240" fmla="*/ 3689397 w 5260975"/>
                  <a:gd name="connsiteY240" fmla="*/ 1007585 h 1410656"/>
                  <a:gd name="connsiteX241" fmla="*/ 3736349 w 5260975"/>
                  <a:gd name="connsiteY241" fmla="*/ 1010753 h 1410656"/>
                  <a:gd name="connsiteX242" fmla="*/ 3753919 w 5260975"/>
                  <a:gd name="connsiteY242" fmla="*/ 1004513 h 1410656"/>
                  <a:gd name="connsiteX243" fmla="*/ 3784643 w 5260975"/>
                  <a:gd name="connsiteY243" fmla="*/ 987710 h 1410656"/>
                  <a:gd name="connsiteX244" fmla="*/ 3808359 w 5260975"/>
                  <a:gd name="connsiteY244" fmla="*/ 961689 h 1410656"/>
                  <a:gd name="connsiteX245" fmla="*/ 3842829 w 5260975"/>
                  <a:gd name="connsiteY245" fmla="*/ 918674 h 1410656"/>
                  <a:gd name="connsiteX246" fmla="*/ 3908983 w 5260975"/>
                  <a:gd name="connsiteY246" fmla="*/ 902256 h 1410656"/>
                  <a:gd name="connsiteX247" fmla="*/ 3934428 w 5260975"/>
                  <a:gd name="connsiteY247" fmla="*/ 896783 h 1410656"/>
                  <a:gd name="connsiteX248" fmla="*/ 4026987 w 5260975"/>
                  <a:gd name="connsiteY248" fmla="*/ 873835 h 1410656"/>
                  <a:gd name="connsiteX249" fmla="*/ 4035051 w 5260975"/>
                  <a:gd name="connsiteY249" fmla="*/ 873067 h 1410656"/>
                  <a:gd name="connsiteX250" fmla="*/ 4099189 w 5260975"/>
                  <a:gd name="connsiteY250" fmla="*/ 846664 h 1410656"/>
                  <a:gd name="connsiteX251" fmla="*/ 4114647 w 5260975"/>
                  <a:gd name="connsiteY251" fmla="*/ 840134 h 1410656"/>
                  <a:gd name="connsiteX252" fmla="*/ 4133563 w 5260975"/>
                  <a:gd name="connsiteY252" fmla="*/ 823427 h 1410656"/>
                  <a:gd name="connsiteX253" fmla="*/ 4151039 w 5260975"/>
                  <a:gd name="connsiteY253" fmla="*/ 776284 h 1410656"/>
                  <a:gd name="connsiteX254" fmla="*/ 4171489 w 5260975"/>
                  <a:gd name="connsiteY254" fmla="*/ 754776 h 1410656"/>
                  <a:gd name="connsiteX255" fmla="*/ 4186372 w 5260975"/>
                  <a:gd name="connsiteY255" fmla="*/ 741718 h 1410656"/>
                  <a:gd name="connsiteX256" fmla="*/ 4199429 w 5260975"/>
                  <a:gd name="connsiteY256" fmla="*/ 721940 h 1410656"/>
                  <a:gd name="connsiteX257" fmla="*/ 4212487 w 5260975"/>
                  <a:gd name="connsiteY257" fmla="*/ 674604 h 1410656"/>
                  <a:gd name="connsiteX258" fmla="*/ 4232555 w 5260975"/>
                  <a:gd name="connsiteY258" fmla="*/ 632645 h 1410656"/>
                  <a:gd name="connsiteX259" fmla="*/ 4268657 w 5260975"/>
                  <a:gd name="connsiteY259" fmla="*/ 609410 h 1410656"/>
                  <a:gd name="connsiteX260" fmla="*/ 4291028 w 5260975"/>
                  <a:gd name="connsiteY260" fmla="*/ 597216 h 1410656"/>
                  <a:gd name="connsiteX261" fmla="*/ 4379651 w 5260975"/>
                  <a:gd name="connsiteY261" fmla="*/ 609506 h 1410656"/>
                  <a:gd name="connsiteX262" fmla="*/ 4440139 w 5260975"/>
                  <a:gd name="connsiteY262" fmla="*/ 621507 h 1410656"/>
                  <a:gd name="connsiteX263" fmla="*/ 4460015 w 5260975"/>
                  <a:gd name="connsiteY263" fmla="*/ 616899 h 1410656"/>
                  <a:gd name="connsiteX264" fmla="*/ 4516183 w 5260975"/>
                  <a:gd name="connsiteY264" fmla="*/ 577724 h 1410656"/>
                  <a:gd name="connsiteX265" fmla="*/ 4571681 w 5260975"/>
                  <a:gd name="connsiteY265" fmla="*/ 560250 h 1410656"/>
                  <a:gd name="connsiteX266" fmla="*/ 4613447 w 5260975"/>
                  <a:gd name="connsiteY266" fmla="*/ 555257 h 1410656"/>
                  <a:gd name="connsiteX267" fmla="*/ 4649355 w 5260975"/>
                  <a:gd name="connsiteY267" fmla="*/ 551417 h 1410656"/>
                  <a:gd name="connsiteX268" fmla="*/ 4692467 w 5260975"/>
                  <a:gd name="connsiteY268" fmla="*/ 540663 h 1410656"/>
                  <a:gd name="connsiteX269" fmla="*/ 4716855 w 5260975"/>
                  <a:gd name="connsiteY269" fmla="*/ 528949 h 1410656"/>
                  <a:gd name="connsiteX270" fmla="*/ 4755645 w 5260975"/>
                  <a:gd name="connsiteY270" fmla="*/ 512147 h 1410656"/>
                  <a:gd name="connsiteX271" fmla="*/ 4795395 w 5260975"/>
                  <a:gd name="connsiteY271" fmla="*/ 490351 h 1410656"/>
                  <a:gd name="connsiteX272" fmla="*/ 4825928 w 5260975"/>
                  <a:gd name="connsiteY272" fmla="*/ 459818 h 1410656"/>
                  <a:gd name="connsiteX273" fmla="*/ 4842347 w 5260975"/>
                  <a:gd name="connsiteY273" fmla="*/ 434086 h 1410656"/>
                  <a:gd name="connsiteX274" fmla="*/ 4890451 w 5260975"/>
                  <a:gd name="connsiteY274" fmla="*/ 397216 h 1410656"/>
                  <a:gd name="connsiteX275" fmla="*/ 4933945 w 5260975"/>
                  <a:gd name="connsiteY275" fmla="*/ 327701 h 1410656"/>
                  <a:gd name="connsiteX276" fmla="*/ 4961214 w 5260975"/>
                  <a:gd name="connsiteY276" fmla="*/ 298801 h 1410656"/>
                  <a:gd name="connsiteX277" fmla="*/ 4976672 w 5260975"/>
                  <a:gd name="connsiteY277" fmla="*/ 290639 h 1410656"/>
                  <a:gd name="connsiteX278" fmla="*/ 5002979 w 5260975"/>
                  <a:gd name="connsiteY278" fmla="*/ 270573 h 1410656"/>
                  <a:gd name="connsiteX279" fmla="*/ 5018535 w 5260975"/>
                  <a:gd name="connsiteY279" fmla="*/ 255690 h 1410656"/>
                  <a:gd name="connsiteX280" fmla="*/ 5061069 w 5260975"/>
                  <a:gd name="connsiteY280" fmla="*/ 200961 h 1410656"/>
                  <a:gd name="connsiteX281" fmla="*/ 5074127 w 5260975"/>
                  <a:gd name="connsiteY281" fmla="*/ 184735 h 1410656"/>
                  <a:gd name="connsiteX282" fmla="*/ 5101108 w 5260975"/>
                  <a:gd name="connsiteY282" fmla="*/ 156891 h 1410656"/>
                  <a:gd name="connsiteX283" fmla="*/ 5112918 w 5260975"/>
                  <a:gd name="connsiteY283" fmla="*/ 148441 h 1410656"/>
                  <a:gd name="connsiteX284" fmla="*/ 5133753 w 5260975"/>
                  <a:gd name="connsiteY284" fmla="*/ 125782 h 1410656"/>
                  <a:gd name="connsiteX285" fmla="*/ 5183393 w 5260975"/>
                  <a:gd name="connsiteY285" fmla="*/ 66348 h 1410656"/>
                  <a:gd name="connsiteX286" fmla="*/ 5204709 w 5260975"/>
                  <a:gd name="connsiteY286" fmla="*/ 33030 h 1410656"/>
                  <a:gd name="connsiteX287" fmla="*/ 5247243 w 5260975"/>
                  <a:gd name="connsiteY287" fmla="*/ 8451 h 1410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Lst>
                <a:rect l="l" t="t" r="r" b="b"/>
                <a:pathLst>
                  <a:path w="5260975" h="1410656">
                    <a:moveTo>
                      <a:pt x="5260975" y="0"/>
                    </a:moveTo>
                    <a:lnTo>
                      <a:pt x="5260975" y="221634"/>
                    </a:lnTo>
                    <a:lnTo>
                      <a:pt x="5226503" y="237063"/>
                    </a:lnTo>
                    <a:cubicBezTo>
                      <a:pt x="5219783" y="239848"/>
                      <a:pt x="5212389" y="241384"/>
                      <a:pt x="5206341" y="245128"/>
                    </a:cubicBezTo>
                    <a:cubicBezTo>
                      <a:pt x="5178495" y="262219"/>
                      <a:pt x="5151515" y="280654"/>
                      <a:pt x="5123287" y="297073"/>
                    </a:cubicBezTo>
                    <a:cubicBezTo>
                      <a:pt x="5094195" y="314067"/>
                      <a:pt x="5068175" y="334134"/>
                      <a:pt x="5048107" y="361307"/>
                    </a:cubicBezTo>
                    <a:cubicBezTo>
                      <a:pt x="5029480" y="386559"/>
                      <a:pt x="5011429" y="412194"/>
                      <a:pt x="4992899" y="437542"/>
                    </a:cubicBezTo>
                    <a:cubicBezTo>
                      <a:pt x="4988194" y="443975"/>
                      <a:pt x="4983873" y="451561"/>
                      <a:pt x="4977440" y="455690"/>
                    </a:cubicBezTo>
                    <a:cubicBezTo>
                      <a:pt x="4964094" y="464331"/>
                      <a:pt x="4949499" y="471340"/>
                      <a:pt x="4935193" y="478445"/>
                    </a:cubicBezTo>
                    <a:cubicBezTo>
                      <a:pt x="4922903" y="484494"/>
                      <a:pt x="4909845" y="489006"/>
                      <a:pt x="4897844" y="495535"/>
                    </a:cubicBezTo>
                    <a:cubicBezTo>
                      <a:pt x="4888243" y="500721"/>
                      <a:pt x="4879697" y="507922"/>
                      <a:pt x="4870767" y="514451"/>
                    </a:cubicBezTo>
                    <a:cubicBezTo>
                      <a:pt x="4862990" y="520115"/>
                      <a:pt x="4854445" y="525012"/>
                      <a:pt x="4847916" y="531830"/>
                    </a:cubicBezTo>
                    <a:cubicBezTo>
                      <a:pt x="4831977" y="548344"/>
                      <a:pt x="4815942" y="564571"/>
                      <a:pt x="4796163" y="576765"/>
                    </a:cubicBezTo>
                    <a:cubicBezTo>
                      <a:pt x="4776672" y="588862"/>
                      <a:pt x="4758237" y="602401"/>
                      <a:pt x="4738843" y="614691"/>
                    </a:cubicBezTo>
                    <a:cubicBezTo>
                      <a:pt x="4719831" y="626693"/>
                      <a:pt x="4702645" y="639846"/>
                      <a:pt x="4692755" y="661162"/>
                    </a:cubicBezTo>
                    <a:cubicBezTo>
                      <a:pt x="4688339" y="670571"/>
                      <a:pt x="4682097" y="680845"/>
                      <a:pt x="4673744" y="686318"/>
                    </a:cubicBezTo>
                    <a:cubicBezTo>
                      <a:pt x="4661838" y="694095"/>
                      <a:pt x="4646764" y="696880"/>
                      <a:pt x="4633801" y="703505"/>
                    </a:cubicBezTo>
                    <a:cubicBezTo>
                      <a:pt x="4618535" y="711282"/>
                      <a:pt x="4600869" y="718003"/>
                      <a:pt x="4590499" y="730389"/>
                    </a:cubicBezTo>
                    <a:cubicBezTo>
                      <a:pt x="4581281" y="741431"/>
                      <a:pt x="4571968" y="750072"/>
                      <a:pt x="4559773" y="757081"/>
                    </a:cubicBezTo>
                    <a:cubicBezTo>
                      <a:pt x="4551229" y="761978"/>
                      <a:pt x="4544892" y="770907"/>
                      <a:pt x="4536059" y="774940"/>
                    </a:cubicBezTo>
                    <a:cubicBezTo>
                      <a:pt x="4524441" y="780317"/>
                      <a:pt x="4512727" y="784542"/>
                      <a:pt x="4502549" y="792895"/>
                    </a:cubicBezTo>
                    <a:cubicBezTo>
                      <a:pt x="4491987" y="801536"/>
                      <a:pt x="4479986" y="808353"/>
                      <a:pt x="4468944" y="816419"/>
                    </a:cubicBezTo>
                    <a:cubicBezTo>
                      <a:pt x="4463087" y="820739"/>
                      <a:pt x="4458286" y="826404"/>
                      <a:pt x="4452622" y="830917"/>
                    </a:cubicBezTo>
                    <a:cubicBezTo>
                      <a:pt x="4442252" y="839174"/>
                      <a:pt x="4431690" y="847239"/>
                      <a:pt x="4421032" y="855016"/>
                    </a:cubicBezTo>
                    <a:cubicBezTo>
                      <a:pt x="4410375" y="862794"/>
                      <a:pt x="4400197" y="871819"/>
                      <a:pt x="4388483" y="877484"/>
                    </a:cubicBezTo>
                    <a:cubicBezTo>
                      <a:pt x="4368513" y="887086"/>
                      <a:pt x="4346717" y="892847"/>
                      <a:pt x="4327321" y="903216"/>
                    </a:cubicBezTo>
                    <a:cubicBezTo>
                      <a:pt x="4307639" y="913777"/>
                      <a:pt x="4289107" y="927028"/>
                      <a:pt x="4271633" y="941046"/>
                    </a:cubicBezTo>
                    <a:cubicBezTo>
                      <a:pt x="4257807" y="952088"/>
                      <a:pt x="4244845" y="963034"/>
                      <a:pt x="4227465" y="968698"/>
                    </a:cubicBezTo>
                    <a:cubicBezTo>
                      <a:pt x="4217768" y="971867"/>
                      <a:pt x="4207591" y="978780"/>
                      <a:pt x="4201733" y="986846"/>
                    </a:cubicBezTo>
                    <a:cubicBezTo>
                      <a:pt x="4189059" y="1004416"/>
                      <a:pt x="4172833" y="1016802"/>
                      <a:pt x="4154494" y="1027364"/>
                    </a:cubicBezTo>
                    <a:cubicBezTo>
                      <a:pt x="4130010" y="1041574"/>
                      <a:pt x="4105814" y="1056072"/>
                      <a:pt x="4081234" y="1069994"/>
                    </a:cubicBezTo>
                    <a:cubicBezTo>
                      <a:pt x="4066737" y="1078252"/>
                      <a:pt x="4052335" y="1086989"/>
                      <a:pt x="4036971" y="1093038"/>
                    </a:cubicBezTo>
                    <a:cubicBezTo>
                      <a:pt x="4005575" y="1105520"/>
                      <a:pt x="3973410" y="1116177"/>
                      <a:pt x="3941725" y="1127796"/>
                    </a:cubicBezTo>
                    <a:cubicBezTo>
                      <a:pt x="3931355" y="1131540"/>
                      <a:pt x="3921561" y="1136917"/>
                      <a:pt x="3910999" y="1140182"/>
                    </a:cubicBezTo>
                    <a:cubicBezTo>
                      <a:pt x="3899573" y="1143734"/>
                      <a:pt x="3887285" y="1144790"/>
                      <a:pt x="3875859" y="1148343"/>
                    </a:cubicBezTo>
                    <a:cubicBezTo>
                      <a:pt x="3856847" y="1154199"/>
                      <a:pt x="3838412" y="1161689"/>
                      <a:pt x="3819401" y="1167642"/>
                    </a:cubicBezTo>
                    <a:cubicBezTo>
                      <a:pt x="3782723" y="1179068"/>
                      <a:pt x="3745949" y="1190014"/>
                      <a:pt x="3709176" y="1200863"/>
                    </a:cubicBezTo>
                    <a:cubicBezTo>
                      <a:pt x="3701303" y="1203168"/>
                      <a:pt x="3692757" y="1203456"/>
                      <a:pt x="3684981" y="1205952"/>
                    </a:cubicBezTo>
                    <a:cubicBezTo>
                      <a:pt x="3664337" y="1212673"/>
                      <a:pt x="3643789" y="1219970"/>
                      <a:pt x="3623338" y="1227363"/>
                    </a:cubicBezTo>
                    <a:cubicBezTo>
                      <a:pt x="3610953" y="1231876"/>
                      <a:pt x="3598854" y="1237445"/>
                      <a:pt x="3586373" y="1241765"/>
                    </a:cubicBezTo>
                    <a:cubicBezTo>
                      <a:pt x="3576387" y="1245222"/>
                      <a:pt x="3566113" y="1247910"/>
                      <a:pt x="3555743" y="1250023"/>
                    </a:cubicBezTo>
                    <a:cubicBezTo>
                      <a:pt x="3546814" y="1251848"/>
                      <a:pt x="3537501" y="1251655"/>
                      <a:pt x="3528667" y="1253864"/>
                    </a:cubicBezTo>
                    <a:cubicBezTo>
                      <a:pt x="3504759" y="1259816"/>
                      <a:pt x="3481140" y="1266538"/>
                      <a:pt x="3457424" y="1272874"/>
                    </a:cubicBezTo>
                    <a:cubicBezTo>
                      <a:pt x="3447919" y="1275371"/>
                      <a:pt x="3438221" y="1277196"/>
                      <a:pt x="3429003" y="1280364"/>
                    </a:cubicBezTo>
                    <a:cubicBezTo>
                      <a:pt x="3404327" y="1288717"/>
                      <a:pt x="3380036" y="1298222"/>
                      <a:pt x="3355264" y="1306096"/>
                    </a:cubicBezTo>
                    <a:cubicBezTo>
                      <a:pt x="3334717" y="1312625"/>
                      <a:pt x="3313593" y="1317329"/>
                      <a:pt x="3292757" y="1323090"/>
                    </a:cubicBezTo>
                    <a:cubicBezTo>
                      <a:pt x="3283924" y="1325587"/>
                      <a:pt x="3275475" y="1329140"/>
                      <a:pt x="3266643" y="1331251"/>
                    </a:cubicBezTo>
                    <a:cubicBezTo>
                      <a:pt x="3246863" y="1336053"/>
                      <a:pt x="3226796" y="1340085"/>
                      <a:pt x="3206921" y="1344886"/>
                    </a:cubicBezTo>
                    <a:cubicBezTo>
                      <a:pt x="3195590" y="1347670"/>
                      <a:pt x="3184645" y="1352663"/>
                      <a:pt x="3173123" y="1354488"/>
                    </a:cubicBezTo>
                    <a:cubicBezTo>
                      <a:pt x="3145759" y="1358808"/>
                      <a:pt x="3118203" y="1361880"/>
                      <a:pt x="3090646" y="1365337"/>
                    </a:cubicBezTo>
                    <a:cubicBezTo>
                      <a:pt x="3062227" y="1368889"/>
                      <a:pt x="3033902" y="1372634"/>
                      <a:pt x="3005480" y="1375802"/>
                    </a:cubicBezTo>
                    <a:cubicBezTo>
                      <a:pt x="2989926" y="1377435"/>
                      <a:pt x="2974275" y="1377723"/>
                      <a:pt x="2958721" y="1379259"/>
                    </a:cubicBezTo>
                    <a:cubicBezTo>
                      <a:pt x="2945087" y="1380604"/>
                      <a:pt x="2931549" y="1383100"/>
                      <a:pt x="2917915" y="1384733"/>
                    </a:cubicBezTo>
                    <a:cubicBezTo>
                      <a:pt x="2906105" y="1386076"/>
                      <a:pt x="2894199" y="1386844"/>
                      <a:pt x="2882389" y="1388189"/>
                    </a:cubicBezTo>
                    <a:cubicBezTo>
                      <a:pt x="2863475" y="1390397"/>
                      <a:pt x="2844655" y="1392894"/>
                      <a:pt x="2825837" y="1395198"/>
                    </a:cubicBezTo>
                    <a:cubicBezTo>
                      <a:pt x="2817964" y="1396062"/>
                      <a:pt x="2809706" y="1398462"/>
                      <a:pt x="2802313" y="1397023"/>
                    </a:cubicBezTo>
                    <a:cubicBezTo>
                      <a:pt x="2783686" y="1393373"/>
                      <a:pt x="2765347" y="1394430"/>
                      <a:pt x="2746816" y="1396926"/>
                    </a:cubicBezTo>
                    <a:cubicBezTo>
                      <a:pt x="2740479" y="1397791"/>
                      <a:pt x="2733662" y="1397598"/>
                      <a:pt x="2727517" y="1395966"/>
                    </a:cubicBezTo>
                    <a:cubicBezTo>
                      <a:pt x="2714939" y="1392701"/>
                      <a:pt x="2702745" y="1388092"/>
                      <a:pt x="2690359" y="1384060"/>
                    </a:cubicBezTo>
                    <a:cubicBezTo>
                      <a:pt x="2689014" y="1383580"/>
                      <a:pt x="2687382" y="1383484"/>
                      <a:pt x="2685943" y="1383196"/>
                    </a:cubicBezTo>
                    <a:cubicBezTo>
                      <a:pt x="2677781" y="1381563"/>
                      <a:pt x="2669717" y="1379931"/>
                      <a:pt x="2661554" y="1378491"/>
                    </a:cubicBezTo>
                    <a:cubicBezTo>
                      <a:pt x="2657138" y="1377723"/>
                      <a:pt x="2652625" y="1377627"/>
                      <a:pt x="2648208" y="1376955"/>
                    </a:cubicBezTo>
                    <a:cubicBezTo>
                      <a:pt x="2631118" y="1374266"/>
                      <a:pt x="2612299" y="1378779"/>
                      <a:pt x="2597512" y="1367162"/>
                    </a:cubicBezTo>
                    <a:cubicBezTo>
                      <a:pt x="2587911" y="1359672"/>
                      <a:pt x="2578597" y="1361401"/>
                      <a:pt x="2568324" y="1362553"/>
                    </a:cubicBezTo>
                    <a:cubicBezTo>
                      <a:pt x="2560547" y="1363417"/>
                      <a:pt x="2552577" y="1363128"/>
                      <a:pt x="2544704" y="1363225"/>
                    </a:cubicBezTo>
                    <a:cubicBezTo>
                      <a:pt x="2530878" y="1363512"/>
                      <a:pt x="2517052" y="1363609"/>
                      <a:pt x="2503225" y="1364089"/>
                    </a:cubicBezTo>
                    <a:cubicBezTo>
                      <a:pt x="2498808" y="1364281"/>
                      <a:pt x="2494297" y="1366682"/>
                      <a:pt x="2489975" y="1366298"/>
                    </a:cubicBezTo>
                    <a:cubicBezTo>
                      <a:pt x="2470004" y="1364473"/>
                      <a:pt x="2450033" y="1361592"/>
                      <a:pt x="2430061" y="1359960"/>
                    </a:cubicBezTo>
                    <a:cubicBezTo>
                      <a:pt x="2418732" y="1359001"/>
                      <a:pt x="2407114" y="1360824"/>
                      <a:pt x="2395880" y="1359480"/>
                    </a:cubicBezTo>
                    <a:cubicBezTo>
                      <a:pt x="2382919" y="1357944"/>
                      <a:pt x="2370245" y="1354008"/>
                      <a:pt x="2357378" y="1351607"/>
                    </a:cubicBezTo>
                    <a:cubicBezTo>
                      <a:pt x="2353826" y="1350935"/>
                      <a:pt x="2349889" y="1351799"/>
                      <a:pt x="2346145" y="1351991"/>
                    </a:cubicBezTo>
                    <a:cubicBezTo>
                      <a:pt x="2341920" y="1352183"/>
                      <a:pt x="2337791" y="1352567"/>
                      <a:pt x="2333567" y="1352663"/>
                    </a:cubicBezTo>
                    <a:cubicBezTo>
                      <a:pt x="2320700" y="1352856"/>
                      <a:pt x="2307835" y="1352567"/>
                      <a:pt x="2294968" y="1353240"/>
                    </a:cubicBezTo>
                    <a:cubicBezTo>
                      <a:pt x="2287095" y="1353624"/>
                      <a:pt x="2278839" y="1357560"/>
                      <a:pt x="2271540" y="1356120"/>
                    </a:cubicBezTo>
                    <a:cubicBezTo>
                      <a:pt x="2256659" y="1353335"/>
                      <a:pt x="2241776" y="1359576"/>
                      <a:pt x="2226895" y="1354392"/>
                    </a:cubicBezTo>
                    <a:cubicBezTo>
                      <a:pt x="2222285" y="1352856"/>
                      <a:pt x="2215948" y="1356696"/>
                      <a:pt x="2210379" y="1356888"/>
                    </a:cubicBezTo>
                    <a:cubicBezTo>
                      <a:pt x="2196457" y="1357368"/>
                      <a:pt x="2182535" y="1357272"/>
                      <a:pt x="2168613" y="1357176"/>
                    </a:cubicBezTo>
                    <a:cubicBezTo>
                      <a:pt x="2156131" y="1357080"/>
                      <a:pt x="2143168" y="1358424"/>
                      <a:pt x="2131167" y="1355736"/>
                    </a:cubicBezTo>
                    <a:cubicBezTo>
                      <a:pt x="2118588" y="1352856"/>
                      <a:pt x="2107259" y="1353240"/>
                      <a:pt x="2095065" y="1356504"/>
                    </a:cubicBezTo>
                    <a:cubicBezTo>
                      <a:pt x="2086711" y="1358712"/>
                      <a:pt x="2077878" y="1359001"/>
                      <a:pt x="2069237" y="1359672"/>
                    </a:cubicBezTo>
                    <a:cubicBezTo>
                      <a:pt x="2059924" y="1360440"/>
                      <a:pt x="2049650" y="1358424"/>
                      <a:pt x="2041201" y="1361592"/>
                    </a:cubicBezTo>
                    <a:cubicBezTo>
                      <a:pt x="2016044" y="1371002"/>
                      <a:pt x="1990216" y="1373018"/>
                      <a:pt x="1963909" y="1373018"/>
                    </a:cubicBezTo>
                    <a:cubicBezTo>
                      <a:pt x="1959107" y="1373018"/>
                      <a:pt x="1954210" y="1371675"/>
                      <a:pt x="1949603" y="1370234"/>
                    </a:cubicBezTo>
                    <a:cubicBezTo>
                      <a:pt x="1922717" y="1361592"/>
                      <a:pt x="1895737" y="1362360"/>
                      <a:pt x="1868373" y="1367641"/>
                    </a:cubicBezTo>
                    <a:cubicBezTo>
                      <a:pt x="1862708" y="1368794"/>
                      <a:pt x="1856372" y="1368986"/>
                      <a:pt x="1850707" y="1367834"/>
                    </a:cubicBezTo>
                    <a:cubicBezTo>
                      <a:pt x="1834768" y="1364473"/>
                      <a:pt x="1819309" y="1358904"/>
                      <a:pt x="1803275" y="1356504"/>
                    </a:cubicBezTo>
                    <a:cubicBezTo>
                      <a:pt x="1776775" y="1352567"/>
                      <a:pt x="1753828" y="1365817"/>
                      <a:pt x="1730112" y="1374459"/>
                    </a:cubicBezTo>
                    <a:cubicBezTo>
                      <a:pt x="1707548" y="1382620"/>
                      <a:pt x="1688345" y="1401055"/>
                      <a:pt x="1661652" y="1396926"/>
                    </a:cubicBezTo>
                    <a:cubicBezTo>
                      <a:pt x="1658965" y="1396542"/>
                      <a:pt x="1655988" y="1399134"/>
                      <a:pt x="1653011" y="1399807"/>
                    </a:cubicBezTo>
                    <a:cubicBezTo>
                      <a:pt x="1644850" y="1401631"/>
                      <a:pt x="1636689" y="1403839"/>
                      <a:pt x="1628431" y="1404704"/>
                    </a:cubicBezTo>
                    <a:cubicBezTo>
                      <a:pt x="1618350" y="1405856"/>
                      <a:pt x="1608076" y="1405472"/>
                      <a:pt x="1597995" y="1406432"/>
                    </a:cubicBezTo>
                    <a:cubicBezTo>
                      <a:pt x="1585032" y="1407584"/>
                      <a:pt x="1572263" y="1410656"/>
                      <a:pt x="1559396" y="1410656"/>
                    </a:cubicBezTo>
                    <a:cubicBezTo>
                      <a:pt x="1549026" y="1410656"/>
                      <a:pt x="1538753" y="1407104"/>
                      <a:pt x="1528480" y="1405375"/>
                    </a:cubicBezTo>
                    <a:cubicBezTo>
                      <a:pt x="1513981" y="1402975"/>
                      <a:pt x="1498042" y="1403647"/>
                      <a:pt x="1485272" y="1397502"/>
                    </a:cubicBezTo>
                    <a:cubicBezTo>
                      <a:pt x="1471639" y="1390973"/>
                      <a:pt x="1458676" y="1387997"/>
                      <a:pt x="1444562" y="1390013"/>
                    </a:cubicBezTo>
                    <a:cubicBezTo>
                      <a:pt x="1439857" y="1390685"/>
                      <a:pt x="1433808" y="1394718"/>
                      <a:pt x="1431696" y="1398846"/>
                    </a:cubicBezTo>
                    <a:cubicBezTo>
                      <a:pt x="1426991" y="1408064"/>
                      <a:pt x="1420559" y="1409697"/>
                      <a:pt x="1411821" y="1406527"/>
                    </a:cubicBezTo>
                    <a:cubicBezTo>
                      <a:pt x="1404236" y="1403839"/>
                      <a:pt x="1394922" y="1402495"/>
                      <a:pt x="1389738" y="1397310"/>
                    </a:cubicBezTo>
                    <a:cubicBezTo>
                      <a:pt x="1375047" y="1382620"/>
                      <a:pt x="1356324" y="1382140"/>
                      <a:pt x="1338081" y="1378204"/>
                    </a:cubicBezTo>
                    <a:cubicBezTo>
                      <a:pt x="1326945" y="1375802"/>
                      <a:pt x="1316574" y="1375707"/>
                      <a:pt x="1305436" y="1377339"/>
                    </a:cubicBezTo>
                    <a:cubicBezTo>
                      <a:pt x="1281241" y="1380988"/>
                      <a:pt x="1257717" y="1375802"/>
                      <a:pt x="1234481" y="1369178"/>
                    </a:cubicBezTo>
                    <a:cubicBezTo>
                      <a:pt x="1219118" y="1364761"/>
                      <a:pt x="1203372" y="1362073"/>
                      <a:pt x="1188106" y="1357560"/>
                    </a:cubicBezTo>
                    <a:cubicBezTo>
                      <a:pt x="1176680" y="1354104"/>
                      <a:pt x="1165255" y="1349975"/>
                      <a:pt x="1154790" y="1344406"/>
                    </a:cubicBezTo>
                    <a:cubicBezTo>
                      <a:pt x="1139618" y="1336244"/>
                      <a:pt x="1126369" y="1323954"/>
                      <a:pt x="1107069" y="1327219"/>
                    </a:cubicBezTo>
                    <a:cubicBezTo>
                      <a:pt x="1090074" y="1330099"/>
                      <a:pt x="1074713" y="1324051"/>
                      <a:pt x="1059158" y="1318290"/>
                    </a:cubicBezTo>
                    <a:cubicBezTo>
                      <a:pt x="1047732" y="1314065"/>
                      <a:pt x="1036308" y="1309744"/>
                      <a:pt x="1024496" y="1307056"/>
                    </a:cubicBezTo>
                    <a:cubicBezTo>
                      <a:pt x="1010478" y="1303887"/>
                      <a:pt x="994635" y="1305232"/>
                      <a:pt x="982153" y="1299374"/>
                    </a:cubicBezTo>
                    <a:cubicBezTo>
                      <a:pt x="969095" y="1293229"/>
                      <a:pt x="958246" y="1297358"/>
                      <a:pt x="946628" y="1299087"/>
                    </a:cubicBezTo>
                    <a:cubicBezTo>
                      <a:pt x="928097" y="1301775"/>
                      <a:pt x="909661" y="1306768"/>
                      <a:pt x="890939" y="1300431"/>
                    </a:cubicBezTo>
                    <a:cubicBezTo>
                      <a:pt x="868184" y="1292750"/>
                      <a:pt x="845620" y="1284493"/>
                      <a:pt x="822769" y="1277196"/>
                    </a:cubicBezTo>
                    <a:cubicBezTo>
                      <a:pt x="813934" y="1274410"/>
                      <a:pt x="804431" y="1273258"/>
                      <a:pt x="795212" y="1272010"/>
                    </a:cubicBezTo>
                    <a:cubicBezTo>
                      <a:pt x="786476" y="1270954"/>
                      <a:pt x="776010" y="1273642"/>
                      <a:pt x="769288" y="1269610"/>
                    </a:cubicBezTo>
                    <a:cubicBezTo>
                      <a:pt x="752005" y="1259241"/>
                      <a:pt x="734243" y="1254152"/>
                      <a:pt x="714271" y="1254152"/>
                    </a:cubicBezTo>
                    <a:cubicBezTo>
                      <a:pt x="706781" y="1254152"/>
                      <a:pt x="699484" y="1249831"/>
                      <a:pt x="691900" y="1249062"/>
                    </a:cubicBezTo>
                    <a:cubicBezTo>
                      <a:pt x="681529" y="1248103"/>
                      <a:pt x="669623" y="1245510"/>
                      <a:pt x="660598" y="1249159"/>
                    </a:cubicBezTo>
                    <a:cubicBezTo>
                      <a:pt x="639379" y="1257800"/>
                      <a:pt x="622193" y="1250599"/>
                      <a:pt x="603662" y="1242054"/>
                    </a:cubicBezTo>
                    <a:cubicBezTo>
                      <a:pt x="585418" y="1233604"/>
                      <a:pt x="566215" y="1226884"/>
                      <a:pt x="546821" y="1221314"/>
                    </a:cubicBezTo>
                    <a:cubicBezTo>
                      <a:pt x="539524" y="1219298"/>
                      <a:pt x="530787" y="1222659"/>
                      <a:pt x="522721" y="1223330"/>
                    </a:cubicBezTo>
                    <a:cubicBezTo>
                      <a:pt x="519840" y="1223523"/>
                      <a:pt x="516671" y="1223811"/>
                      <a:pt x="514080" y="1222851"/>
                    </a:cubicBezTo>
                    <a:cubicBezTo>
                      <a:pt x="489020" y="1213633"/>
                      <a:pt x="463575" y="1206624"/>
                      <a:pt x="436404" y="1211424"/>
                    </a:cubicBezTo>
                    <a:cubicBezTo>
                      <a:pt x="433908" y="1211905"/>
                      <a:pt x="431123" y="1210849"/>
                      <a:pt x="428626" y="1210177"/>
                    </a:cubicBezTo>
                    <a:cubicBezTo>
                      <a:pt x="416432" y="1206720"/>
                      <a:pt x="404526" y="1201247"/>
                      <a:pt x="392141" y="1199999"/>
                    </a:cubicBezTo>
                    <a:cubicBezTo>
                      <a:pt x="361608" y="1196927"/>
                      <a:pt x="330884" y="1195678"/>
                      <a:pt x="300157" y="1193662"/>
                    </a:cubicBezTo>
                    <a:cubicBezTo>
                      <a:pt x="298237" y="1193566"/>
                      <a:pt x="296221" y="1193566"/>
                      <a:pt x="294493" y="1192894"/>
                    </a:cubicBezTo>
                    <a:cubicBezTo>
                      <a:pt x="283163" y="1188765"/>
                      <a:pt x="273274" y="1190110"/>
                      <a:pt x="263671" y="1197982"/>
                    </a:cubicBezTo>
                    <a:cubicBezTo>
                      <a:pt x="259447" y="1201439"/>
                      <a:pt x="253686" y="1203263"/>
                      <a:pt x="248406" y="1205184"/>
                    </a:cubicBezTo>
                    <a:cubicBezTo>
                      <a:pt x="240628" y="1208065"/>
                      <a:pt x="232659" y="1210849"/>
                      <a:pt x="224594" y="1212673"/>
                    </a:cubicBezTo>
                    <a:cubicBezTo>
                      <a:pt x="216624" y="1214401"/>
                      <a:pt x="208079" y="1216801"/>
                      <a:pt x="200398" y="1215458"/>
                    </a:cubicBezTo>
                    <a:cubicBezTo>
                      <a:pt x="186572" y="1213057"/>
                      <a:pt x="173417" y="1207681"/>
                      <a:pt x="159783" y="1204127"/>
                    </a:cubicBezTo>
                    <a:cubicBezTo>
                      <a:pt x="155079" y="1202879"/>
                      <a:pt x="149893" y="1203072"/>
                      <a:pt x="144997" y="1202975"/>
                    </a:cubicBezTo>
                    <a:cubicBezTo>
                      <a:pt x="133763" y="1202688"/>
                      <a:pt x="122241" y="1205472"/>
                      <a:pt x="112064" y="1197503"/>
                    </a:cubicBezTo>
                    <a:cubicBezTo>
                      <a:pt x="102655" y="1190014"/>
                      <a:pt x="93148" y="1192221"/>
                      <a:pt x="83259" y="1197887"/>
                    </a:cubicBezTo>
                    <a:cubicBezTo>
                      <a:pt x="76154" y="1201920"/>
                      <a:pt x="68090" y="1205088"/>
                      <a:pt x="60120" y="1206624"/>
                    </a:cubicBezTo>
                    <a:cubicBezTo>
                      <a:pt x="49174" y="1208736"/>
                      <a:pt x="38324" y="1209601"/>
                      <a:pt x="26514" y="1208352"/>
                    </a:cubicBezTo>
                    <a:cubicBezTo>
                      <a:pt x="18161" y="1207488"/>
                      <a:pt x="11343" y="1207104"/>
                      <a:pt x="4814" y="1202015"/>
                    </a:cubicBezTo>
                    <a:cubicBezTo>
                      <a:pt x="3759" y="1201247"/>
                      <a:pt x="1839" y="1201055"/>
                      <a:pt x="398" y="1201152"/>
                    </a:cubicBezTo>
                    <a:lnTo>
                      <a:pt x="0" y="1201150"/>
                    </a:lnTo>
                    <a:lnTo>
                      <a:pt x="0" y="1004512"/>
                    </a:lnTo>
                    <a:lnTo>
                      <a:pt x="30355" y="1002784"/>
                    </a:lnTo>
                    <a:cubicBezTo>
                      <a:pt x="37748" y="1002111"/>
                      <a:pt x="44853" y="999520"/>
                      <a:pt x="52151" y="997695"/>
                    </a:cubicBezTo>
                    <a:cubicBezTo>
                      <a:pt x="56183" y="996639"/>
                      <a:pt x="60504" y="993855"/>
                      <a:pt x="64248" y="994430"/>
                    </a:cubicBezTo>
                    <a:cubicBezTo>
                      <a:pt x="85948" y="997791"/>
                      <a:pt x="105823" y="989534"/>
                      <a:pt x="126370" y="985405"/>
                    </a:cubicBezTo>
                    <a:cubicBezTo>
                      <a:pt x="135876" y="983485"/>
                      <a:pt x="144805" y="978876"/>
                      <a:pt x="154022" y="975708"/>
                    </a:cubicBezTo>
                    <a:cubicBezTo>
                      <a:pt x="156423" y="974843"/>
                      <a:pt x="159111" y="974075"/>
                      <a:pt x="161512" y="974268"/>
                    </a:cubicBezTo>
                    <a:cubicBezTo>
                      <a:pt x="175242" y="975420"/>
                      <a:pt x="188876" y="977052"/>
                      <a:pt x="202510" y="978300"/>
                    </a:cubicBezTo>
                    <a:cubicBezTo>
                      <a:pt x="214896" y="979452"/>
                      <a:pt x="227378" y="979836"/>
                      <a:pt x="233235" y="993950"/>
                    </a:cubicBezTo>
                    <a:cubicBezTo>
                      <a:pt x="234100" y="996159"/>
                      <a:pt x="236979" y="997791"/>
                      <a:pt x="239188" y="999231"/>
                    </a:cubicBezTo>
                    <a:cubicBezTo>
                      <a:pt x="273274" y="1021411"/>
                      <a:pt x="291516" y="1020835"/>
                      <a:pt x="324834" y="997407"/>
                    </a:cubicBezTo>
                    <a:cubicBezTo>
                      <a:pt x="328290" y="995007"/>
                      <a:pt x="335683" y="993278"/>
                      <a:pt x="337987" y="995198"/>
                    </a:cubicBezTo>
                    <a:cubicBezTo>
                      <a:pt x="357575" y="1011137"/>
                      <a:pt x="378986" y="1009409"/>
                      <a:pt x="401550" y="1004416"/>
                    </a:cubicBezTo>
                    <a:cubicBezTo>
                      <a:pt x="407407" y="1003072"/>
                      <a:pt x="415664" y="1003072"/>
                      <a:pt x="420081" y="1006240"/>
                    </a:cubicBezTo>
                    <a:cubicBezTo>
                      <a:pt x="441108" y="1020930"/>
                      <a:pt x="463672" y="1018819"/>
                      <a:pt x="486523" y="1014498"/>
                    </a:cubicBezTo>
                    <a:cubicBezTo>
                      <a:pt x="490075" y="1013826"/>
                      <a:pt x="494397" y="1010177"/>
                      <a:pt x="495932" y="1006817"/>
                    </a:cubicBezTo>
                    <a:cubicBezTo>
                      <a:pt x="501406" y="994911"/>
                      <a:pt x="511680" y="990878"/>
                      <a:pt x="523009" y="987517"/>
                    </a:cubicBezTo>
                    <a:cubicBezTo>
                      <a:pt x="540868" y="982044"/>
                      <a:pt x="558438" y="975611"/>
                      <a:pt x="576393" y="970427"/>
                    </a:cubicBezTo>
                    <a:cubicBezTo>
                      <a:pt x="580811" y="969179"/>
                      <a:pt x="586283" y="969947"/>
                      <a:pt x="590892" y="971387"/>
                    </a:cubicBezTo>
                    <a:cubicBezTo>
                      <a:pt x="606638" y="976284"/>
                      <a:pt x="616624" y="988574"/>
                      <a:pt x="627569" y="999904"/>
                    </a:cubicBezTo>
                    <a:cubicBezTo>
                      <a:pt x="632370" y="1004897"/>
                      <a:pt x="638995" y="1008449"/>
                      <a:pt x="645429" y="1011329"/>
                    </a:cubicBezTo>
                    <a:cubicBezTo>
                      <a:pt x="662135" y="1018723"/>
                      <a:pt x="679226" y="1025348"/>
                      <a:pt x="696125" y="1032356"/>
                    </a:cubicBezTo>
                    <a:cubicBezTo>
                      <a:pt x="697757" y="1033029"/>
                      <a:pt x="699100" y="1034757"/>
                      <a:pt x="700349" y="1036197"/>
                    </a:cubicBezTo>
                    <a:cubicBezTo>
                      <a:pt x="712831" y="1051368"/>
                      <a:pt x="725216" y="1066634"/>
                      <a:pt x="737795" y="1081804"/>
                    </a:cubicBezTo>
                    <a:cubicBezTo>
                      <a:pt x="740195" y="1084684"/>
                      <a:pt x="743652" y="1086797"/>
                      <a:pt x="746244" y="1089581"/>
                    </a:cubicBezTo>
                    <a:cubicBezTo>
                      <a:pt x="749893" y="1093422"/>
                      <a:pt x="754502" y="1097071"/>
                      <a:pt x="756422" y="1101680"/>
                    </a:cubicBezTo>
                    <a:cubicBezTo>
                      <a:pt x="762374" y="1116177"/>
                      <a:pt x="773801" y="1122419"/>
                      <a:pt x="788202" y="1125108"/>
                    </a:cubicBezTo>
                    <a:cubicBezTo>
                      <a:pt x="801357" y="1127603"/>
                      <a:pt x="814511" y="1129716"/>
                      <a:pt x="827569" y="1132596"/>
                    </a:cubicBezTo>
                    <a:cubicBezTo>
                      <a:pt x="843507" y="1136053"/>
                      <a:pt x="859350" y="1139798"/>
                      <a:pt x="875097" y="1144022"/>
                    </a:cubicBezTo>
                    <a:cubicBezTo>
                      <a:pt x="881913" y="1145847"/>
                      <a:pt x="889115" y="1147959"/>
                      <a:pt x="894972" y="1151704"/>
                    </a:cubicBezTo>
                    <a:cubicBezTo>
                      <a:pt x="911390" y="1162073"/>
                      <a:pt x="928961" y="1169082"/>
                      <a:pt x="948260" y="1166298"/>
                    </a:cubicBezTo>
                    <a:cubicBezTo>
                      <a:pt x="963718" y="1164089"/>
                      <a:pt x="976680" y="1169754"/>
                      <a:pt x="986282" y="1178588"/>
                    </a:cubicBezTo>
                    <a:cubicBezTo>
                      <a:pt x="1003757" y="1194623"/>
                      <a:pt x="1022479" y="1190973"/>
                      <a:pt x="1041107" y="1185789"/>
                    </a:cubicBezTo>
                    <a:cubicBezTo>
                      <a:pt x="1050708" y="1183101"/>
                      <a:pt x="1058581" y="1183485"/>
                      <a:pt x="1067703" y="1186076"/>
                    </a:cubicBezTo>
                    <a:cubicBezTo>
                      <a:pt x="1088826" y="1192126"/>
                      <a:pt x="1102941" y="1208544"/>
                      <a:pt x="1116574" y="1222946"/>
                    </a:cubicBezTo>
                    <a:cubicBezTo>
                      <a:pt x="1128193" y="1235236"/>
                      <a:pt x="1141251" y="1242149"/>
                      <a:pt x="1155557" y="1247335"/>
                    </a:cubicBezTo>
                    <a:cubicBezTo>
                      <a:pt x="1173608" y="1253959"/>
                      <a:pt x="1187914" y="1251464"/>
                      <a:pt x="1196556" y="1235525"/>
                    </a:cubicBezTo>
                    <a:cubicBezTo>
                      <a:pt x="1198956" y="1231012"/>
                      <a:pt x="1203180" y="1225730"/>
                      <a:pt x="1207693" y="1224387"/>
                    </a:cubicBezTo>
                    <a:cubicBezTo>
                      <a:pt x="1229488" y="1217666"/>
                      <a:pt x="1251572" y="1207872"/>
                      <a:pt x="1274904" y="1213826"/>
                    </a:cubicBezTo>
                    <a:cubicBezTo>
                      <a:pt x="1307165" y="1221987"/>
                      <a:pt x="1338658" y="1221507"/>
                      <a:pt x="1370919" y="1213442"/>
                    </a:cubicBezTo>
                    <a:cubicBezTo>
                      <a:pt x="1423247" y="1200383"/>
                      <a:pt x="1475575" y="1186557"/>
                      <a:pt x="1530593" y="1189437"/>
                    </a:cubicBezTo>
                    <a:cubicBezTo>
                      <a:pt x="1539713" y="1189917"/>
                      <a:pt x="1550563" y="1184060"/>
                      <a:pt x="1558436" y="1178299"/>
                    </a:cubicBezTo>
                    <a:cubicBezTo>
                      <a:pt x="1573511" y="1167354"/>
                      <a:pt x="1572838" y="1166489"/>
                      <a:pt x="1589737" y="1175515"/>
                    </a:cubicBezTo>
                    <a:cubicBezTo>
                      <a:pt x="1593770" y="1177724"/>
                      <a:pt x="1598763" y="1179068"/>
                      <a:pt x="1601740" y="1182333"/>
                    </a:cubicBezTo>
                    <a:cubicBezTo>
                      <a:pt x="1616909" y="1198943"/>
                      <a:pt x="1635633" y="1194910"/>
                      <a:pt x="1654259" y="1192510"/>
                    </a:cubicBezTo>
                    <a:cubicBezTo>
                      <a:pt x="1657524" y="1192030"/>
                      <a:pt x="1661460" y="1191358"/>
                      <a:pt x="1664246" y="1192702"/>
                    </a:cubicBezTo>
                    <a:cubicBezTo>
                      <a:pt x="1676823" y="1198750"/>
                      <a:pt x="1687481" y="1196639"/>
                      <a:pt x="1698427" y="1188381"/>
                    </a:cubicBezTo>
                    <a:cubicBezTo>
                      <a:pt x="1707932" y="1181276"/>
                      <a:pt x="1718878" y="1177052"/>
                      <a:pt x="1730112" y="1185885"/>
                    </a:cubicBezTo>
                    <a:cubicBezTo>
                      <a:pt x="1755076" y="1205472"/>
                      <a:pt x="1781767" y="1206432"/>
                      <a:pt x="1809996" y="1194046"/>
                    </a:cubicBezTo>
                    <a:cubicBezTo>
                      <a:pt x="1830159" y="1185213"/>
                      <a:pt x="1850034" y="1183196"/>
                      <a:pt x="1871254" y="1192126"/>
                    </a:cubicBezTo>
                    <a:cubicBezTo>
                      <a:pt x="1879415" y="1195582"/>
                      <a:pt x="1889977" y="1193278"/>
                      <a:pt x="1899482" y="1194046"/>
                    </a:cubicBezTo>
                    <a:cubicBezTo>
                      <a:pt x="1904859" y="1194430"/>
                      <a:pt x="1910813" y="1194526"/>
                      <a:pt x="1915420" y="1196927"/>
                    </a:cubicBezTo>
                    <a:cubicBezTo>
                      <a:pt x="1927711" y="1203072"/>
                      <a:pt x="1939136" y="1210945"/>
                      <a:pt x="1951522" y="1216994"/>
                    </a:cubicBezTo>
                    <a:cubicBezTo>
                      <a:pt x="1957475" y="1219874"/>
                      <a:pt x="1964580" y="1221410"/>
                      <a:pt x="1971302" y="1221507"/>
                    </a:cubicBezTo>
                    <a:cubicBezTo>
                      <a:pt x="1991177" y="1221987"/>
                      <a:pt x="2011052" y="1221987"/>
                      <a:pt x="2030831" y="1221123"/>
                    </a:cubicBezTo>
                    <a:cubicBezTo>
                      <a:pt x="2063476" y="1219778"/>
                      <a:pt x="2096601" y="1219490"/>
                      <a:pt x="2120125" y="1190878"/>
                    </a:cubicBezTo>
                    <a:cubicBezTo>
                      <a:pt x="2122046" y="1188573"/>
                      <a:pt x="2126174" y="1187229"/>
                      <a:pt x="2129439" y="1186845"/>
                    </a:cubicBezTo>
                    <a:cubicBezTo>
                      <a:pt x="2144513" y="1185021"/>
                      <a:pt x="2159971" y="1184828"/>
                      <a:pt x="2174854" y="1181852"/>
                    </a:cubicBezTo>
                    <a:cubicBezTo>
                      <a:pt x="2186760" y="1179452"/>
                      <a:pt x="2196650" y="1180220"/>
                      <a:pt x="2205674" y="1188669"/>
                    </a:cubicBezTo>
                    <a:cubicBezTo>
                      <a:pt x="2217485" y="1199807"/>
                      <a:pt x="2231887" y="1206336"/>
                      <a:pt x="2247634" y="1202784"/>
                    </a:cubicBezTo>
                    <a:cubicBezTo>
                      <a:pt x="2263379" y="1199327"/>
                      <a:pt x="2273749" y="1206816"/>
                      <a:pt x="2285367" y="1214594"/>
                    </a:cubicBezTo>
                    <a:cubicBezTo>
                      <a:pt x="2293817" y="1220258"/>
                      <a:pt x="2303418" y="1227363"/>
                      <a:pt x="2312827" y="1227939"/>
                    </a:cubicBezTo>
                    <a:cubicBezTo>
                      <a:pt x="2334143" y="1229187"/>
                      <a:pt x="2352482" y="1248967"/>
                      <a:pt x="2375622" y="1237733"/>
                    </a:cubicBezTo>
                    <a:cubicBezTo>
                      <a:pt x="2377158" y="1236965"/>
                      <a:pt x="2379942" y="1238885"/>
                      <a:pt x="2382151" y="1239365"/>
                    </a:cubicBezTo>
                    <a:cubicBezTo>
                      <a:pt x="2399817" y="1243014"/>
                      <a:pt x="2416428" y="1239461"/>
                      <a:pt x="2429390" y="1227459"/>
                    </a:cubicBezTo>
                    <a:cubicBezTo>
                      <a:pt x="2446385" y="1211809"/>
                      <a:pt x="2465203" y="1210272"/>
                      <a:pt x="2486134" y="1215362"/>
                    </a:cubicBezTo>
                    <a:cubicBezTo>
                      <a:pt x="2492856" y="1216994"/>
                      <a:pt x="2499577" y="1218146"/>
                      <a:pt x="2506394" y="1219490"/>
                    </a:cubicBezTo>
                    <a:cubicBezTo>
                      <a:pt x="2515611" y="1221410"/>
                      <a:pt x="2524925" y="1223427"/>
                      <a:pt x="2534142" y="1225347"/>
                    </a:cubicBezTo>
                    <a:cubicBezTo>
                      <a:pt x="2543072" y="1227268"/>
                      <a:pt x="2552962" y="1230532"/>
                      <a:pt x="2559874" y="1222275"/>
                    </a:cubicBezTo>
                    <a:cubicBezTo>
                      <a:pt x="2565827" y="1215169"/>
                      <a:pt x="2570052" y="1215842"/>
                      <a:pt x="2575525" y="1221987"/>
                    </a:cubicBezTo>
                    <a:cubicBezTo>
                      <a:pt x="2594536" y="1243494"/>
                      <a:pt x="2617580" y="1256936"/>
                      <a:pt x="2646960" y="1257896"/>
                    </a:cubicBezTo>
                    <a:cubicBezTo>
                      <a:pt x="2653009" y="1258088"/>
                      <a:pt x="2659154" y="1259432"/>
                      <a:pt x="2665107" y="1260873"/>
                    </a:cubicBezTo>
                    <a:cubicBezTo>
                      <a:pt x="2668756" y="1261736"/>
                      <a:pt x="2673173" y="1262697"/>
                      <a:pt x="2675381" y="1265290"/>
                    </a:cubicBezTo>
                    <a:cubicBezTo>
                      <a:pt x="2692567" y="1285068"/>
                      <a:pt x="2713979" y="1298799"/>
                      <a:pt x="2737311" y="1309841"/>
                    </a:cubicBezTo>
                    <a:cubicBezTo>
                      <a:pt x="2745664" y="1313777"/>
                      <a:pt x="2754594" y="1317713"/>
                      <a:pt x="2763619" y="1318866"/>
                    </a:cubicBezTo>
                    <a:cubicBezTo>
                      <a:pt x="2773028" y="1320018"/>
                      <a:pt x="2782917" y="1318098"/>
                      <a:pt x="2792519" y="1317041"/>
                    </a:cubicBezTo>
                    <a:cubicBezTo>
                      <a:pt x="2798184" y="1316466"/>
                      <a:pt x="2804713" y="1316561"/>
                      <a:pt x="2809226" y="1313777"/>
                    </a:cubicBezTo>
                    <a:cubicBezTo>
                      <a:pt x="2823532" y="1305039"/>
                      <a:pt x="2837358" y="1295631"/>
                      <a:pt x="2850705" y="1285452"/>
                    </a:cubicBezTo>
                    <a:cubicBezTo>
                      <a:pt x="2862131" y="1276715"/>
                      <a:pt x="2864435" y="1275467"/>
                      <a:pt x="2874324" y="1286413"/>
                    </a:cubicBezTo>
                    <a:cubicBezTo>
                      <a:pt x="2884502" y="1297647"/>
                      <a:pt x="2897176" y="1303503"/>
                      <a:pt x="2911194" y="1305903"/>
                    </a:cubicBezTo>
                    <a:cubicBezTo>
                      <a:pt x="2933373" y="1309648"/>
                      <a:pt x="2955745" y="1312816"/>
                      <a:pt x="2978116" y="1314641"/>
                    </a:cubicBezTo>
                    <a:cubicBezTo>
                      <a:pt x="2998375" y="1316273"/>
                      <a:pt x="3008073" y="1307440"/>
                      <a:pt x="3012106" y="1287373"/>
                    </a:cubicBezTo>
                    <a:cubicBezTo>
                      <a:pt x="3014410" y="1276235"/>
                      <a:pt x="3017387" y="1264137"/>
                      <a:pt x="3029676" y="1261161"/>
                    </a:cubicBezTo>
                    <a:cubicBezTo>
                      <a:pt x="3049744" y="1256360"/>
                      <a:pt x="3070579" y="1254248"/>
                      <a:pt x="3080469" y="1230724"/>
                    </a:cubicBezTo>
                    <a:cubicBezTo>
                      <a:pt x="3085941" y="1235909"/>
                      <a:pt x="3089302" y="1238981"/>
                      <a:pt x="3092567" y="1242054"/>
                    </a:cubicBezTo>
                    <a:cubicBezTo>
                      <a:pt x="3101592" y="1250599"/>
                      <a:pt x="3120314" y="1254248"/>
                      <a:pt x="3129821" y="1246855"/>
                    </a:cubicBezTo>
                    <a:cubicBezTo>
                      <a:pt x="3143839" y="1236101"/>
                      <a:pt x="3156705" y="1238117"/>
                      <a:pt x="3170147" y="1246471"/>
                    </a:cubicBezTo>
                    <a:cubicBezTo>
                      <a:pt x="3192615" y="1260297"/>
                      <a:pt x="3217674" y="1257128"/>
                      <a:pt x="3240429" y="1251559"/>
                    </a:cubicBezTo>
                    <a:cubicBezTo>
                      <a:pt x="3257617" y="1247430"/>
                      <a:pt x="3275956" y="1239845"/>
                      <a:pt x="3287189" y="1222466"/>
                    </a:cubicBezTo>
                    <a:cubicBezTo>
                      <a:pt x="3290741" y="1216898"/>
                      <a:pt x="3298711" y="1214113"/>
                      <a:pt x="3305049" y="1210465"/>
                    </a:cubicBezTo>
                    <a:cubicBezTo>
                      <a:pt x="3310329" y="1207488"/>
                      <a:pt x="3315898" y="1204704"/>
                      <a:pt x="3321755" y="1202784"/>
                    </a:cubicBezTo>
                    <a:cubicBezTo>
                      <a:pt x="3327995" y="1200671"/>
                      <a:pt x="3334909" y="1197598"/>
                      <a:pt x="3341055" y="1198463"/>
                    </a:cubicBezTo>
                    <a:cubicBezTo>
                      <a:pt x="3359681" y="1200959"/>
                      <a:pt x="3374467" y="1196062"/>
                      <a:pt x="3387621" y="1182140"/>
                    </a:cubicBezTo>
                    <a:cubicBezTo>
                      <a:pt x="3394439" y="1174939"/>
                      <a:pt x="3404520" y="1166202"/>
                      <a:pt x="3413161" y="1166105"/>
                    </a:cubicBezTo>
                    <a:cubicBezTo>
                      <a:pt x="3434189" y="1165818"/>
                      <a:pt x="3451663" y="1158905"/>
                      <a:pt x="3470579" y="1150647"/>
                    </a:cubicBezTo>
                    <a:cubicBezTo>
                      <a:pt x="3482772" y="1145366"/>
                      <a:pt x="3496598" y="1141718"/>
                      <a:pt x="3509657" y="1136821"/>
                    </a:cubicBezTo>
                    <a:cubicBezTo>
                      <a:pt x="3524923" y="1131060"/>
                      <a:pt x="3541534" y="1128948"/>
                      <a:pt x="3550847" y="1113009"/>
                    </a:cubicBezTo>
                    <a:cubicBezTo>
                      <a:pt x="3551903" y="1111281"/>
                      <a:pt x="3555072" y="1110993"/>
                      <a:pt x="3556608" y="1109361"/>
                    </a:cubicBezTo>
                    <a:cubicBezTo>
                      <a:pt x="3561505" y="1104368"/>
                      <a:pt x="3567842" y="1099760"/>
                      <a:pt x="3570435" y="1093710"/>
                    </a:cubicBezTo>
                    <a:cubicBezTo>
                      <a:pt x="3577923" y="1076044"/>
                      <a:pt x="3583780" y="1057800"/>
                      <a:pt x="3590501" y="1039846"/>
                    </a:cubicBezTo>
                    <a:cubicBezTo>
                      <a:pt x="3591942" y="1036005"/>
                      <a:pt x="3593285" y="1031108"/>
                      <a:pt x="3596263" y="1028900"/>
                    </a:cubicBezTo>
                    <a:cubicBezTo>
                      <a:pt x="3613449" y="1016226"/>
                      <a:pt x="3630925" y="1004032"/>
                      <a:pt x="3648591" y="992030"/>
                    </a:cubicBezTo>
                    <a:cubicBezTo>
                      <a:pt x="3655696" y="987229"/>
                      <a:pt x="3661649" y="989918"/>
                      <a:pt x="3667986" y="995487"/>
                    </a:cubicBezTo>
                    <a:cubicBezTo>
                      <a:pt x="3674131" y="1000768"/>
                      <a:pt x="3681717" y="1006240"/>
                      <a:pt x="3689397" y="1007585"/>
                    </a:cubicBezTo>
                    <a:cubicBezTo>
                      <a:pt x="3704760" y="1010177"/>
                      <a:pt x="3720698" y="1010753"/>
                      <a:pt x="3736349" y="1010753"/>
                    </a:cubicBezTo>
                    <a:cubicBezTo>
                      <a:pt x="3742205" y="1010753"/>
                      <a:pt x="3748446" y="1007297"/>
                      <a:pt x="3753919" y="1004513"/>
                    </a:cubicBezTo>
                    <a:cubicBezTo>
                      <a:pt x="3764289" y="999231"/>
                      <a:pt x="3773890" y="992126"/>
                      <a:pt x="3784643" y="987710"/>
                    </a:cubicBezTo>
                    <a:cubicBezTo>
                      <a:pt x="3797126" y="982621"/>
                      <a:pt x="3804615" y="974459"/>
                      <a:pt x="3808359" y="961689"/>
                    </a:cubicBezTo>
                    <a:cubicBezTo>
                      <a:pt x="3813929" y="942679"/>
                      <a:pt x="3827179" y="929428"/>
                      <a:pt x="3842829" y="918674"/>
                    </a:cubicBezTo>
                    <a:cubicBezTo>
                      <a:pt x="3862705" y="904944"/>
                      <a:pt x="3886421" y="905616"/>
                      <a:pt x="3908983" y="902256"/>
                    </a:cubicBezTo>
                    <a:cubicBezTo>
                      <a:pt x="3917625" y="901008"/>
                      <a:pt x="3926555" y="899951"/>
                      <a:pt x="3934428" y="896783"/>
                    </a:cubicBezTo>
                    <a:cubicBezTo>
                      <a:pt x="3964288" y="884877"/>
                      <a:pt x="3994149" y="873548"/>
                      <a:pt x="4026987" y="873835"/>
                    </a:cubicBezTo>
                    <a:cubicBezTo>
                      <a:pt x="4029674" y="873835"/>
                      <a:pt x="4032363" y="873548"/>
                      <a:pt x="4035051" y="873067"/>
                    </a:cubicBezTo>
                    <a:cubicBezTo>
                      <a:pt x="4058383" y="869131"/>
                      <a:pt x="4082483" y="867594"/>
                      <a:pt x="4099189" y="846664"/>
                    </a:cubicBezTo>
                    <a:cubicBezTo>
                      <a:pt x="4102261" y="842823"/>
                      <a:pt x="4109271" y="841671"/>
                      <a:pt x="4114647" y="840134"/>
                    </a:cubicBezTo>
                    <a:cubicBezTo>
                      <a:pt x="4123961" y="837638"/>
                      <a:pt x="4130203" y="832549"/>
                      <a:pt x="4133563" y="823427"/>
                    </a:cubicBezTo>
                    <a:cubicBezTo>
                      <a:pt x="4139229" y="807681"/>
                      <a:pt x="4145949" y="792223"/>
                      <a:pt x="4151039" y="776284"/>
                    </a:cubicBezTo>
                    <a:cubicBezTo>
                      <a:pt x="4154591" y="765338"/>
                      <a:pt x="4161215" y="759289"/>
                      <a:pt x="4171489" y="754776"/>
                    </a:cubicBezTo>
                    <a:cubicBezTo>
                      <a:pt x="4177251" y="752280"/>
                      <a:pt x="4182243" y="746808"/>
                      <a:pt x="4186372" y="741718"/>
                    </a:cubicBezTo>
                    <a:cubicBezTo>
                      <a:pt x="4191365" y="735573"/>
                      <a:pt x="4193957" y="727412"/>
                      <a:pt x="4199429" y="721940"/>
                    </a:cubicBezTo>
                    <a:cubicBezTo>
                      <a:pt x="4212775" y="708305"/>
                      <a:pt x="4216905" y="693231"/>
                      <a:pt x="4212487" y="674604"/>
                    </a:cubicBezTo>
                    <a:cubicBezTo>
                      <a:pt x="4208551" y="658090"/>
                      <a:pt x="4218921" y="636006"/>
                      <a:pt x="4232555" y="632645"/>
                    </a:cubicBezTo>
                    <a:cubicBezTo>
                      <a:pt x="4247629" y="628900"/>
                      <a:pt x="4257999" y="619684"/>
                      <a:pt x="4268657" y="609410"/>
                    </a:cubicBezTo>
                    <a:cubicBezTo>
                      <a:pt x="4274609" y="603649"/>
                      <a:pt x="4282963" y="598656"/>
                      <a:pt x="4291028" y="597216"/>
                    </a:cubicBezTo>
                    <a:cubicBezTo>
                      <a:pt x="4321657" y="591647"/>
                      <a:pt x="4350557" y="598464"/>
                      <a:pt x="4379651" y="609506"/>
                    </a:cubicBezTo>
                    <a:cubicBezTo>
                      <a:pt x="4398661" y="616707"/>
                      <a:pt x="4419784" y="618627"/>
                      <a:pt x="4440139" y="621507"/>
                    </a:cubicBezTo>
                    <a:cubicBezTo>
                      <a:pt x="4446477" y="622371"/>
                      <a:pt x="4454542" y="620452"/>
                      <a:pt x="4460015" y="616899"/>
                    </a:cubicBezTo>
                    <a:cubicBezTo>
                      <a:pt x="4479218" y="604609"/>
                      <a:pt x="4498325" y="591935"/>
                      <a:pt x="4516183" y="577724"/>
                    </a:cubicBezTo>
                    <a:cubicBezTo>
                      <a:pt x="4532795" y="564379"/>
                      <a:pt x="4551517" y="558810"/>
                      <a:pt x="4571681" y="560250"/>
                    </a:cubicBezTo>
                    <a:cubicBezTo>
                      <a:pt x="4586371" y="561306"/>
                      <a:pt x="4599621" y="558905"/>
                      <a:pt x="4613447" y="555257"/>
                    </a:cubicBezTo>
                    <a:cubicBezTo>
                      <a:pt x="4624969" y="552185"/>
                      <a:pt x="4637643" y="550072"/>
                      <a:pt x="4649355" y="551417"/>
                    </a:cubicBezTo>
                    <a:cubicBezTo>
                      <a:pt x="4665775" y="553337"/>
                      <a:pt x="4679313" y="550553"/>
                      <a:pt x="4692467" y="540663"/>
                    </a:cubicBezTo>
                    <a:cubicBezTo>
                      <a:pt x="4699476" y="535382"/>
                      <a:pt x="4708502" y="532598"/>
                      <a:pt x="4716855" y="528949"/>
                    </a:cubicBezTo>
                    <a:cubicBezTo>
                      <a:pt x="4729721" y="523284"/>
                      <a:pt x="4743067" y="518483"/>
                      <a:pt x="4755645" y="512147"/>
                    </a:cubicBezTo>
                    <a:cubicBezTo>
                      <a:pt x="4769183" y="505425"/>
                      <a:pt x="4781569" y="496112"/>
                      <a:pt x="4795395" y="490351"/>
                    </a:cubicBezTo>
                    <a:cubicBezTo>
                      <a:pt x="4810278" y="484110"/>
                      <a:pt x="4819879" y="474605"/>
                      <a:pt x="4825928" y="459818"/>
                    </a:cubicBezTo>
                    <a:cubicBezTo>
                      <a:pt x="4829769" y="450504"/>
                      <a:pt x="4835049" y="440615"/>
                      <a:pt x="4842347" y="434086"/>
                    </a:cubicBezTo>
                    <a:cubicBezTo>
                      <a:pt x="4857422" y="420740"/>
                      <a:pt x="4875087" y="410370"/>
                      <a:pt x="4890451" y="397216"/>
                    </a:cubicBezTo>
                    <a:cubicBezTo>
                      <a:pt x="4912054" y="378781"/>
                      <a:pt x="4932025" y="359194"/>
                      <a:pt x="4933945" y="327701"/>
                    </a:cubicBezTo>
                    <a:cubicBezTo>
                      <a:pt x="4935001" y="310322"/>
                      <a:pt x="4944219" y="302929"/>
                      <a:pt x="4961214" y="298801"/>
                    </a:cubicBezTo>
                    <a:cubicBezTo>
                      <a:pt x="4966878" y="297457"/>
                      <a:pt x="4974945" y="294864"/>
                      <a:pt x="4976672" y="290639"/>
                    </a:cubicBezTo>
                    <a:cubicBezTo>
                      <a:pt x="4981857" y="278061"/>
                      <a:pt x="4992610" y="275565"/>
                      <a:pt x="5002979" y="270573"/>
                    </a:cubicBezTo>
                    <a:cubicBezTo>
                      <a:pt x="5009221" y="267596"/>
                      <a:pt x="5016903" y="261739"/>
                      <a:pt x="5018535" y="255690"/>
                    </a:cubicBezTo>
                    <a:cubicBezTo>
                      <a:pt x="5025255" y="231206"/>
                      <a:pt x="5043690" y="216804"/>
                      <a:pt x="5061069" y="200961"/>
                    </a:cubicBezTo>
                    <a:cubicBezTo>
                      <a:pt x="5066158" y="196256"/>
                      <a:pt x="5071631" y="190879"/>
                      <a:pt x="5074127" y="184735"/>
                    </a:cubicBezTo>
                    <a:cubicBezTo>
                      <a:pt x="5079409" y="171484"/>
                      <a:pt x="5087281" y="161882"/>
                      <a:pt x="5101108" y="156891"/>
                    </a:cubicBezTo>
                    <a:cubicBezTo>
                      <a:pt x="5105524" y="155354"/>
                      <a:pt x="5109557" y="151801"/>
                      <a:pt x="5112918" y="148441"/>
                    </a:cubicBezTo>
                    <a:cubicBezTo>
                      <a:pt x="5120119" y="141144"/>
                      <a:pt x="5126167" y="132598"/>
                      <a:pt x="5133753" y="125782"/>
                    </a:cubicBezTo>
                    <a:cubicBezTo>
                      <a:pt x="5153051" y="108211"/>
                      <a:pt x="5172159" y="90928"/>
                      <a:pt x="5183393" y="66348"/>
                    </a:cubicBezTo>
                    <a:cubicBezTo>
                      <a:pt x="5188865" y="54346"/>
                      <a:pt x="5195107" y="41288"/>
                      <a:pt x="5204709" y="33030"/>
                    </a:cubicBezTo>
                    <a:cubicBezTo>
                      <a:pt x="5216903" y="22565"/>
                      <a:pt x="5232937" y="16612"/>
                      <a:pt x="5247243" y="8451"/>
                    </a:cubicBezTo>
                    <a:close/>
                  </a:path>
                </a:pathLst>
              </a:custGeom>
              <a:blipFill dpi="0" rotWithShape="1">
                <a:blip r:embed="rId2">
                  <a:alphaModFix amt="57000"/>
                </a:blip>
                <a:srcRect/>
                <a:tile tx="0" ty="0" sx="100000" sy="100000" flip="none" algn="tl"/>
              </a:bli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grpSp>
      <p:pic>
        <p:nvPicPr>
          <p:cNvPr id="53250" name="Picture 2" descr="alt=&quot;&quot;">
            <a:extLst>
              <a:ext uri="{FF2B5EF4-FFF2-40B4-BE49-F238E27FC236}">
                <a16:creationId xmlns:a16="http://schemas.microsoft.com/office/drawing/2014/main" id="{420BC607-DAD7-1F73-CD21-541E2AF164B9}"/>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tretch>
            <a:fillRect/>
          </a:stretch>
        </p:blipFill>
        <p:spPr bwMode="auto">
          <a:xfrm>
            <a:off x="4906449" y="1702846"/>
            <a:ext cx="3276834" cy="235932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3FA73C31-B3AA-5C9C-67E8-4771AA1D0A6B}"/>
              </a:ext>
            </a:extLst>
          </p:cNvPr>
          <p:cNvSpPr txBox="1"/>
          <p:nvPr/>
        </p:nvSpPr>
        <p:spPr>
          <a:xfrm>
            <a:off x="313136" y="4128936"/>
            <a:ext cx="4572000" cy="2308324"/>
          </a:xfrm>
          <a:prstGeom prst="rect">
            <a:avLst/>
          </a:prstGeom>
          <a:noFill/>
        </p:spPr>
        <p:txBody>
          <a:bodyPr wrap="square">
            <a:spAutoFit/>
          </a:bodyPr>
          <a:lstStyle/>
          <a:p>
            <a:pPr marL="285750" indent="-285750">
              <a:buFont typeface="Arial" panose="020B0604020202020204" pitchFamily="34" charset="0"/>
              <a:buChar char="•"/>
            </a:pPr>
            <a:br>
              <a:rPr lang="en-GB" dirty="0">
                <a:solidFill>
                  <a:schemeClr val="bg1"/>
                </a:solidFill>
                <a:effectLst/>
                <a:latin typeface="Wingdings" pitchFamily="2" charset="2"/>
              </a:rPr>
            </a:br>
            <a:endParaRPr lang="en-GB" dirty="0">
              <a:solidFill>
                <a:schemeClr val="bg1"/>
              </a:solidFill>
              <a:effectLst/>
              <a:latin typeface="Wingdings" pitchFamily="2" charset="2"/>
            </a:endParaRPr>
          </a:p>
          <a:p>
            <a:pPr marL="285750" indent="-285750">
              <a:buFont typeface="Arial" panose="020B0604020202020204" pitchFamily="34" charset="0"/>
              <a:buChar char="•"/>
            </a:pPr>
            <a:r>
              <a:rPr lang="en-GB" dirty="0">
                <a:solidFill>
                  <a:schemeClr val="bg1"/>
                </a:solidFill>
                <a:effectLst/>
                <a:latin typeface="Verdana" panose="020B0604030504040204" pitchFamily="34" charset="0"/>
              </a:rPr>
              <a:t>Telephone triage</a:t>
            </a:r>
          </a:p>
          <a:p>
            <a:pPr marL="285750" indent="-285750">
              <a:buFont typeface="Arial" panose="020B0604020202020204" pitchFamily="34" charset="0"/>
              <a:buChar char="•"/>
            </a:pPr>
            <a:r>
              <a:rPr lang="en-GB" dirty="0">
                <a:solidFill>
                  <a:schemeClr val="bg1"/>
                </a:solidFill>
                <a:effectLst/>
                <a:latin typeface="Verdana" panose="020B0604030504040204" pitchFamily="34" charset="0"/>
              </a:rPr>
              <a:t>Visit within 5 working days</a:t>
            </a:r>
          </a:p>
          <a:p>
            <a:pPr marL="285750" indent="-285750">
              <a:buFont typeface="Arial" panose="020B0604020202020204" pitchFamily="34" charset="0"/>
              <a:buChar char="•"/>
            </a:pPr>
            <a:r>
              <a:rPr lang="en-GB" dirty="0">
                <a:solidFill>
                  <a:schemeClr val="bg1"/>
                </a:solidFill>
                <a:effectLst/>
                <a:latin typeface="Verdana" panose="020B0604030504040204" pitchFamily="34" charset="0"/>
              </a:rPr>
              <a:t>Multi factorial Screen</a:t>
            </a:r>
          </a:p>
          <a:p>
            <a:pPr marL="285750" indent="-285750">
              <a:buFont typeface="Arial" panose="020B0604020202020204" pitchFamily="34" charset="0"/>
              <a:buChar char="•"/>
            </a:pPr>
            <a:r>
              <a:rPr lang="en-GB" dirty="0">
                <a:solidFill>
                  <a:schemeClr val="bg1"/>
                </a:solidFill>
                <a:effectLst/>
                <a:latin typeface="Verdana" panose="020B0604030504040204" pitchFamily="34" charset="0"/>
              </a:rPr>
              <a:t>Tailored action plan</a:t>
            </a:r>
          </a:p>
          <a:p>
            <a:pPr marL="285750" indent="-285750">
              <a:buFont typeface="Arial" panose="020B0604020202020204" pitchFamily="34" charset="0"/>
              <a:buChar char="•"/>
            </a:pPr>
            <a:r>
              <a:rPr lang="en-GB" dirty="0">
                <a:solidFill>
                  <a:schemeClr val="bg1"/>
                </a:solidFill>
                <a:effectLst/>
                <a:latin typeface="Verdana" panose="020B0604030504040204" pitchFamily="34" charset="0"/>
              </a:rPr>
              <a:t>Triggered referrals</a:t>
            </a:r>
          </a:p>
          <a:p>
            <a:pPr marL="285750" indent="-285750">
              <a:buFont typeface="Arial" panose="020B0604020202020204" pitchFamily="34" charset="0"/>
              <a:buChar char="•"/>
            </a:pPr>
            <a:r>
              <a:rPr lang="en-GB" dirty="0">
                <a:solidFill>
                  <a:schemeClr val="bg1"/>
                </a:solidFill>
                <a:effectLst/>
                <a:latin typeface="Verdana" panose="020B0604030504040204" pitchFamily="34" charset="0"/>
              </a:rPr>
              <a:t>Leaflets</a:t>
            </a:r>
          </a:p>
        </p:txBody>
      </p:sp>
      <p:pic>
        <p:nvPicPr>
          <p:cNvPr id="6" name="Picture 5">
            <a:extLst>
              <a:ext uri="{FF2B5EF4-FFF2-40B4-BE49-F238E27FC236}">
                <a16:creationId xmlns:a16="http://schemas.microsoft.com/office/drawing/2014/main" id="{837B5441-B657-CE9E-39BD-D55648BE2B51}"/>
              </a:ext>
            </a:extLst>
          </p:cNvPr>
          <p:cNvPicPr>
            <a:picLocks noChangeAspect="1"/>
          </p:cNvPicPr>
          <p:nvPr/>
        </p:nvPicPr>
        <p:blipFill>
          <a:blip r:embed="rId4"/>
          <a:stretch>
            <a:fillRect/>
          </a:stretch>
        </p:blipFill>
        <p:spPr>
          <a:xfrm>
            <a:off x="6413863" y="4251165"/>
            <a:ext cx="1738792" cy="2339089"/>
          </a:xfrm>
          <a:prstGeom prst="rect">
            <a:avLst/>
          </a:prstGeom>
        </p:spPr>
      </p:pic>
    </p:spTree>
    <p:extLst>
      <p:ext uri="{BB962C8B-B14F-4D97-AF65-F5344CB8AC3E}">
        <p14:creationId xmlns:p14="http://schemas.microsoft.com/office/powerpoint/2010/main" val="823061302"/>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B95B9BA8-1D69-4796-85F5-B6D0BD5235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solidFill>
            <a:schemeClr val="tx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2" name="Group 11">
            <a:extLst>
              <a:ext uri="{FF2B5EF4-FFF2-40B4-BE49-F238E27FC236}">
                <a16:creationId xmlns:a16="http://schemas.microsoft.com/office/drawing/2014/main" id="{CC09AFE8-9934-40C0-A058-4008A3B197E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20370" y="1498600"/>
            <a:ext cx="3945732" cy="4707593"/>
            <a:chOff x="6096000" y="841376"/>
            <a:chExt cx="5260976" cy="4707593"/>
          </a:xfrm>
          <a:effectLst>
            <a:outerShdw blurRad="381000" dist="152400" dir="5400000" algn="ctr" rotWithShape="0">
              <a:srgbClr val="000000">
                <a:alpha val="10000"/>
              </a:srgbClr>
            </a:outerShdw>
          </a:effectLst>
        </p:grpSpPr>
        <p:grpSp>
          <p:nvGrpSpPr>
            <p:cNvPr id="13" name="Group 12">
              <a:extLst>
                <a:ext uri="{FF2B5EF4-FFF2-40B4-BE49-F238E27FC236}">
                  <a16:creationId xmlns:a16="http://schemas.microsoft.com/office/drawing/2014/main" id="{23588ED6-49C5-4EAF-BBCE-DB6B4184D365}"/>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6096001" y="841376"/>
              <a:ext cx="5260975" cy="4707593"/>
              <a:chOff x="6096001" y="841376"/>
              <a:chExt cx="5260975" cy="4707593"/>
            </a:xfrm>
          </p:grpSpPr>
          <p:sp>
            <p:nvSpPr>
              <p:cNvPr id="17" name="Freeform: Shape 16">
                <a:extLst>
                  <a:ext uri="{FF2B5EF4-FFF2-40B4-BE49-F238E27FC236}">
                    <a16:creationId xmlns:a16="http://schemas.microsoft.com/office/drawing/2014/main" id="{0149B80A-4A62-4495-AE87-F32755EBDD9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96001" y="841376"/>
                <a:ext cx="5260975" cy="4707593"/>
              </a:xfrm>
              <a:custGeom>
                <a:avLst/>
                <a:gdLst>
                  <a:gd name="connsiteX0" fmla="*/ 0 w 5260975"/>
                  <a:gd name="connsiteY0" fmla="*/ 0 h 4707593"/>
                  <a:gd name="connsiteX1" fmla="*/ 5260975 w 5260975"/>
                  <a:gd name="connsiteY1" fmla="*/ 0 h 4707593"/>
                  <a:gd name="connsiteX2" fmla="*/ 5260975 w 5260975"/>
                  <a:gd name="connsiteY2" fmla="*/ 3296937 h 4707593"/>
                  <a:gd name="connsiteX3" fmla="*/ 5260975 w 5260975"/>
                  <a:gd name="connsiteY3" fmla="*/ 3518571 h 4707593"/>
                  <a:gd name="connsiteX4" fmla="*/ 5226503 w 5260975"/>
                  <a:gd name="connsiteY4" fmla="*/ 3534000 h 4707593"/>
                  <a:gd name="connsiteX5" fmla="*/ 5206341 w 5260975"/>
                  <a:gd name="connsiteY5" fmla="*/ 3542065 h 4707593"/>
                  <a:gd name="connsiteX6" fmla="*/ 5123287 w 5260975"/>
                  <a:gd name="connsiteY6" fmla="*/ 3594010 h 4707593"/>
                  <a:gd name="connsiteX7" fmla="*/ 5048107 w 5260975"/>
                  <a:gd name="connsiteY7" fmla="*/ 3658244 h 4707593"/>
                  <a:gd name="connsiteX8" fmla="*/ 4992899 w 5260975"/>
                  <a:gd name="connsiteY8" fmla="*/ 3734479 h 4707593"/>
                  <a:gd name="connsiteX9" fmla="*/ 4977440 w 5260975"/>
                  <a:gd name="connsiteY9" fmla="*/ 3752627 h 4707593"/>
                  <a:gd name="connsiteX10" fmla="*/ 4935193 w 5260975"/>
                  <a:gd name="connsiteY10" fmla="*/ 3775382 h 4707593"/>
                  <a:gd name="connsiteX11" fmla="*/ 4897844 w 5260975"/>
                  <a:gd name="connsiteY11" fmla="*/ 3792472 h 4707593"/>
                  <a:gd name="connsiteX12" fmla="*/ 4870767 w 5260975"/>
                  <a:gd name="connsiteY12" fmla="*/ 3811388 h 4707593"/>
                  <a:gd name="connsiteX13" fmla="*/ 4847916 w 5260975"/>
                  <a:gd name="connsiteY13" fmla="*/ 3828767 h 4707593"/>
                  <a:gd name="connsiteX14" fmla="*/ 4796163 w 5260975"/>
                  <a:gd name="connsiteY14" fmla="*/ 3873702 h 4707593"/>
                  <a:gd name="connsiteX15" fmla="*/ 4738843 w 5260975"/>
                  <a:gd name="connsiteY15" fmla="*/ 3911628 h 4707593"/>
                  <a:gd name="connsiteX16" fmla="*/ 4692755 w 5260975"/>
                  <a:gd name="connsiteY16" fmla="*/ 3958099 h 4707593"/>
                  <a:gd name="connsiteX17" fmla="*/ 4673744 w 5260975"/>
                  <a:gd name="connsiteY17" fmla="*/ 3983255 h 4707593"/>
                  <a:gd name="connsiteX18" fmla="*/ 4633801 w 5260975"/>
                  <a:gd name="connsiteY18" fmla="*/ 4000442 h 4707593"/>
                  <a:gd name="connsiteX19" fmla="*/ 4590499 w 5260975"/>
                  <a:gd name="connsiteY19" fmla="*/ 4027326 h 4707593"/>
                  <a:gd name="connsiteX20" fmla="*/ 4559773 w 5260975"/>
                  <a:gd name="connsiteY20" fmla="*/ 4054018 h 4707593"/>
                  <a:gd name="connsiteX21" fmla="*/ 4536059 w 5260975"/>
                  <a:gd name="connsiteY21" fmla="*/ 4071877 h 4707593"/>
                  <a:gd name="connsiteX22" fmla="*/ 4502549 w 5260975"/>
                  <a:gd name="connsiteY22" fmla="*/ 4089832 h 4707593"/>
                  <a:gd name="connsiteX23" fmla="*/ 4468944 w 5260975"/>
                  <a:gd name="connsiteY23" fmla="*/ 4113356 h 4707593"/>
                  <a:gd name="connsiteX24" fmla="*/ 4452622 w 5260975"/>
                  <a:gd name="connsiteY24" fmla="*/ 4127854 h 4707593"/>
                  <a:gd name="connsiteX25" fmla="*/ 4421032 w 5260975"/>
                  <a:gd name="connsiteY25" fmla="*/ 4151953 h 4707593"/>
                  <a:gd name="connsiteX26" fmla="*/ 4388483 w 5260975"/>
                  <a:gd name="connsiteY26" fmla="*/ 4174421 h 4707593"/>
                  <a:gd name="connsiteX27" fmla="*/ 4327321 w 5260975"/>
                  <a:gd name="connsiteY27" fmla="*/ 4200153 h 4707593"/>
                  <a:gd name="connsiteX28" fmla="*/ 4271633 w 5260975"/>
                  <a:gd name="connsiteY28" fmla="*/ 4237983 h 4707593"/>
                  <a:gd name="connsiteX29" fmla="*/ 4227465 w 5260975"/>
                  <a:gd name="connsiteY29" fmla="*/ 4265635 h 4707593"/>
                  <a:gd name="connsiteX30" fmla="*/ 4201733 w 5260975"/>
                  <a:gd name="connsiteY30" fmla="*/ 4283783 h 4707593"/>
                  <a:gd name="connsiteX31" fmla="*/ 4154494 w 5260975"/>
                  <a:gd name="connsiteY31" fmla="*/ 4324301 h 4707593"/>
                  <a:gd name="connsiteX32" fmla="*/ 4081234 w 5260975"/>
                  <a:gd name="connsiteY32" fmla="*/ 4366931 h 4707593"/>
                  <a:gd name="connsiteX33" fmla="*/ 4036971 w 5260975"/>
                  <a:gd name="connsiteY33" fmla="*/ 4389975 h 4707593"/>
                  <a:gd name="connsiteX34" fmla="*/ 3941725 w 5260975"/>
                  <a:gd name="connsiteY34" fmla="*/ 4424733 h 4707593"/>
                  <a:gd name="connsiteX35" fmla="*/ 3910999 w 5260975"/>
                  <a:gd name="connsiteY35" fmla="*/ 4437119 h 4707593"/>
                  <a:gd name="connsiteX36" fmla="*/ 3875859 w 5260975"/>
                  <a:gd name="connsiteY36" fmla="*/ 4445280 h 4707593"/>
                  <a:gd name="connsiteX37" fmla="*/ 3819401 w 5260975"/>
                  <a:gd name="connsiteY37" fmla="*/ 4464579 h 4707593"/>
                  <a:gd name="connsiteX38" fmla="*/ 3709176 w 5260975"/>
                  <a:gd name="connsiteY38" fmla="*/ 4497800 h 4707593"/>
                  <a:gd name="connsiteX39" fmla="*/ 3684981 w 5260975"/>
                  <a:gd name="connsiteY39" fmla="*/ 4502889 h 4707593"/>
                  <a:gd name="connsiteX40" fmla="*/ 3623338 w 5260975"/>
                  <a:gd name="connsiteY40" fmla="*/ 4524300 h 4707593"/>
                  <a:gd name="connsiteX41" fmla="*/ 3586373 w 5260975"/>
                  <a:gd name="connsiteY41" fmla="*/ 4538702 h 4707593"/>
                  <a:gd name="connsiteX42" fmla="*/ 3555743 w 5260975"/>
                  <a:gd name="connsiteY42" fmla="*/ 4546960 h 4707593"/>
                  <a:gd name="connsiteX43" fmla="*/ 3528667 w 5260975"/>
                  <a:gd name="connsiteY43" fmla="*/ 4550801 h 4707593"/>
                  <a:gd name="connsiteX44" fmla="*/ 3457424 w 5260975"/>
                  <a:gd name="connsiteY44" fmla="*/ 4569811 h 4707593"/>
                  <a:gd name="connsiteX45" fmla="*/ 3429003 w 5260975"/>
                  <a:gd name="connsiteY45" fmla="*/ 4577301 h 4707593"/>
                  <a:gd name="connsiteX46" fmla="*/ 3355264 w 5260975"/>
                  <a:gd name="connsiteY46" fmla="*/ 4603033 h 4707593"/>
                  <a:gd name="connsiteX47" fmla="*/ 3292757 w 5260975"/>
                  <a:gd name="connsiteY47" fmla="*/ 4620027 h 4707593"/>
                  <a:gd name="connsiteX48" fmla="*/ 3266643 w 5260975"/>
                  <a:gd name="connsiteY48" fmla="*/ 4628188 h 4707593"/>
                  <a:gd name="connsiteX49" fmla="*/ 3206921 w 5260975"/>
                  <a:gd name="connsiteY49" fmla="*/ 4641823 h 4707593"/>
                  <a:gd name="connsiteX50" fmla="*/ 3173123 w 5260975"/>
                  <a:gd name="connsiteY50" fmla="*/ 4651425 h 4707593"/>
                  <a:gd name="connsiteX51" fmla="*/ 3090646 w 5260975"/>
                  <a:gd name="connsiteY51" fmla="*/ 4662274 h 4707593"/>
                  <a:gd name="connsiteX52" fmla="*/ 3005480 w 5260975"/>
                  <a:gd name="connsiteY52" fmla="*/ 4672739 h 4707593"/>
                  <a:gd name="connsiteX53" fmla="*/ 2958721 w 5260975"/>
                  <a:gd name="connsiteY53" fmla="*/ 4676196 h 4707593"/>
                  <a:gd name="connsiteX54" fmla="*/ 2917915 w 5260975"/>
                  <a:gd name="connsiteY54" fmla="*/ 4681670 h 4707593"/>
                  <a:gd name="connsiteX55" fmla="*/ 2882389 w 5260975"/>
                  <a:gd name="connsiteY55" fmla="*/ 4685126 h 4707593"/>
                  <a:gd name="connsiteX56" fmla="*/ 2825837 w 5260975"/>
                  <a:gd name="connsiteY56" fmla="*/ 4692135 h 4707593"/>
                  <a:gd name="connsiteX57" fmla="*/ 2802313 w 5260975"/>
                  <a:gd name="connsiteY57" fmla="*/ 4693960 h 4707593"/>
                  <a:gd name="connsiteX58" fmla="*/ 2746816 w 5260975"/>
                  <a:gd name="connsiteY58" fmla="*/ 4693863 h 4707593"/>
                  <a:gd name="connsiteX59" fmla="*/ 2727517 w 5260975"/>
                  <a:gd name="connsiteY59" fmla="*/ 4692903 h 4707593"/>
                  <a:gd name="connsiteX60" fmla="*/ 2690359 w 5260975"/>
                  <a:gd name="connsiteY60" fmla="*/ 4680997 h 4707593"/>
                  <a:gd name="connsiteX61" fmla="*/ 2685943 w 5260975"/>
                  <a:gd name="connsiteY61" fmla="*/ 4680133 h 4707593"/>
                  <a:gd name="connsiteX62" fmla="*/ 2661554 w 5260975"/>
                  <a:gd name="connsiteY62" fmla="*/ 4675428 h 4707593"/>
                  <a:gd name="connsiteX63" fmla="*/ 2648208 w 5260975"/>
                  <a:gd name="connsiteY63" fmla="*/ 4673892 h 4707593"/>
                  <a:gd name="connsiteX64" fmla="*/ 2597512 w 5260975"/>
                  <a:gd name="connsiteY64" fmla="*/ 4664099 h 4707593"/>
                  <a:gd name="connsiteX65" fmla="*/ 2568324 w 5260975"/>
                  <a:gd name="connsiteY65" fmla="*/ 4659490 h 4707593"/>
                  <a:gd name="connsiteX66" fmla="*/ 2544704 w 5260975"/>
                  <a:gd name="connsiteY66" fmla="*/ 4660162 h 4707593"/>
                  <a:gd name="connsiteX67" fmla="*/ 2503225 w 5260975"/>
                  <a:gd name="connsiteY67" fmla="*/ 4661026 h 4707593"/>
                  <a:gd name="connsiteX68" fmla="*/ 2489975 w 5260975"/>
                  <a:gd name="connsiteY68" fmla="*/ 4663235 h 4707593"/>
                  <a:gd name="connsiteX69" fmla="*/ 2430061 w 5260975"/>
                  <a:gd name="connsiteY69" fmla="*/ 4656897 h 4707593"/>
                  <a:gd name="connsiteX70" fmla="*/ 2395880 w 5260975"/>
                  <a:gd name="connsiteY70" fmla="*/ 4656417 h 4707593"/>
                  <a:gd name="connsiteX71" fmla="*/ 2357378 w 5260975"/>
                  <a:gd name="connsiteY71" fmla="*/ 4648544 h 4707593"/>
                  <a:gd name="connsiteX72" fmla="*/ 2346145 w 5260975"/>
                  <a:gd name="connsiteY72" fmla="*/ 4648928 h 4707593"/>
                  <a:gd name="connsiteX73" fmla="*/ 2333567 w 5260975"/>
                  <a:gd name="connsiteY73" fmla="*/ 4649600 h 4707593"/>
                  <a:gd name="connsiteX74" fmla="*/ 2294968 w 5260975"/>
                  <a:gd name="connsiteY74" fmla="*/ 4650177 h 4707593"/>
                  <a:gd name="connsiteX75" fmla="*/ 2271540 w 5260975"/>
                  <a:gd name="connsiteY75" fmla="*/ 4653057 h 4707593"/>
                  <a:gd name="connsiteX76" fmla="*/ 2226895 w 5260975"/>
                  <a:gd name="connsiteY76" fmla="*/ 4651329 h 4707593"/>
                  <a:gd name="connsiteX77" fmla="*/ 2210379 w 5260975"/>
                  <a:gd name="connsiteY77" fmla="*/ 4653825 h 4707593"/>
                  <a:gd name="connsiteX78" fmla="*/ 2168613 w 5260975"/>
                  <a:gd name="connsiteY78" fmla="*/ 4654113 h 4707593"/>
                  <a:gd name="connsiteX79" fmla="*/ 2131167 w 5260975"/>
                  <a:gd name="connsiteY79" fmla="*/ 4652673 h 4707593"/>
                  <a:gd name="connsiteX80" fmla="*/ 2095065 w 5260975"/>
                  <a:gd name="connsiteY80" fmla="*/ 4653441 h 4707593"/>
                  <a:gd name="connsiteX81" fmla="*/ 2069237 w 5260975"/>
                  <a:gd name="connsiteY81" fmla="*/ 4656609 h 4707593"/>
                  <a:gd name="connsiteX82" fmla="*/ 2041201 w 5260975"/>
                  <a:gd name="connsiteY82" fmla="*/ 4658529 h 4707593"/>
                  <a:gd name="connsiteX83" fmla="*/ 1963909 w 5260975"/>
                  <a:gd name="connsiteY83" fmla="*/ 4669955 h 4707593"/>
                  <a:gd name="connsiteX84" fmla="*/ 1949603 w 5260975"/>
                  <a:gd name="connsiteY84" fmla="*/ 4667171 h 4707593"/>
                  <a:gd name="connsiteX85" fmla="*/ 1868373 w 5260975"/>
                  <a:gd name="connsiteY85" fmla="*/ 4664578 h 4707593"/>
                  <a:gd name="connsiteX86" fmla="*/ 1850707 w 5260975"/>
                  <a:gd name="connsiteY86" fmla="*/ 4664771 h 4707593"/>
                  <a:gd name="connsiteX87" fmla="*/ 1803275 w 5260975"/>
                  <a:gd name="connsiteY87" fmla="*/ 4653441 h 4707593"/>
                  <a:gd name="connsiteX88" fmla="*/ 1730112 w 5260975"/>
                  <a:gd name="connsiteY88" fmla="*/ 4671396 h 4707593"/>
                  <a:gd name="connsiteX89" fmla="*/ 1661652 w 5260975"/>
                  <a:gd name="connsiteY89" fmla="*/ 4693863 h 4707593"/>
                  <a:gd name="connsiteX90" fmla="*/ 1653011 w 5260975"/>
                  <a:gd name="connsiteY90" fmla="*/ 4696744 h 4707593"/>
                  <a:gd name="connsiteX91" fmla="*/ 1628431 w 5260975"/>
                  <a:gd name="connsiteY91" fmla="*/ 4701641 h 4707593"/>
                  <a:gd name="connsiteX92" fmla="*/ 1597995 w 5260975"/>
                  <a:gd name="connsiteY92" fmla="*/ 4703369 h 4707593"/>
                  <a:gd name="connsiteX93" fmla="*/ 1559396 w 5260975"/>
                  <a:gd name="connsiteY93" fmla="*/ 4707593 h 4707593"/>
                  <a:gd name="connsiteX94" fmla="*/ 1528480 w 5260975"/>
                  <a:gd name="connsiteY94" fmla="*/ 4702312 h 4707593"/>
                  <a:gd name="connsiteX95" fmla="*/ 1485272 w 5260975"/>
                  <a:gd name="connsiteY95" fmla="*/ 4694439 h 4707593"/>
                  <a:gd name="connsiteX96" fmla="*/ 1444562 w 5260975"/>
                  <a:gd name="connsiteY96" fmla="*/ 4686950 h 4707593"/>
                  <a:gd name="connsiteX97" fmla="*/ 1431696 w 5260975"/>
                  <a:gd name="connsiteY97" fmla="*/ 4695783 h 4707593"/>
                  <a:gd name="connsiteX98" fmla="*/ 1411821 w 5260975"/>
                  <a:gd name="connsiteY98" fmla="*/ 4703464 h 4707593"/>
                  <a:gd name="connsiteX99" fmla="*/ 1389738 w 5260975"/>
                  <a:gd name="connsiteY99" fmla="*/ 4694247 h 4707593"/>
                  <a:gd name="connsiteX100" fmla="*/ 1338081 w 5260975"/>
                  <a:gd name="connsiteY100" fmla="*/ 4675141 h 4707593"/>
                  <a:gd name="connsiteX101" fmla="*/ 1305436 w 5260975"/>
                  <a:gd name="connsiteY101" fmla="*/ 4674276 h 4707593"/>
                  <a:gd name="connsiteX102" fmla="*/ 1234481 w 5260975"/>
                  <a:gd name="connsiteY102" fmla="*/ 4666115 h 4707593"/>
                  <a:gd name="connsiteX103" fmla="*/ 1188106 w 5260975"/>
                  <a:gd name="connsiteY103" fmla="*/ 4654497 h 4707593"/>
                  <a:gd name="connsiteX104" fmla="*/ 1154790 w 5260975"/>
                  <a:gd name="connsiteY104" fmla="*/ 4641343 h 4707593"/>
                  <a:gd name="connsiteX105" fmla="*/ 1107069 w 5260975"/>
                  <a:gd name="connsiteY105" fmla="*/ 4624156 h 4707593"/>
                  <a:gd name="connsiteX106" fmla="*/ 1059158 w 5260975"/>
                  <a:gd name="connsiteY106" fmla="*/ 4615227 h 4707593"/>
                  <a:gd name="connsiteX107" fmla="*/ 1024496 w 5260975"/>
                  <a:gd name="connsiteY107" fmla="*/ 4603993 h 4707593"/>
                  <a:gd name="connsiteX108" fmla="*/ 982153 w 5260975"/>
                  <a:gd name="connsiteY108" fmla="*/ 4596311 h 4707593"/>
                  <a:gd name="connsiteX109" fmla="*/ 946628 w 5260975"/>
                  <a:gd name="connsiteY109" fmla="*/ 4596024 h 4707593"/>
                  <a:gd name="connsiteX110" fmla="*/ 890939 w 5260975"/>
                  <a:gd name="connsiteY110" fmla="*/ 4597368 h 4707593"/>
                  <a:gd name="connsiteX111" fmla="*/ 822769 w 5260975"/>
                  <a:gd name="connsiteY111" fmla="*/ 4574133 h 4707593"/>
                  <a:gd name="connsiteX112" fmla="*/ 795212 w 5260975"/>
                  <a:gd name="connsiteY112" fmla="*/ 4568947 h 4707593"/>
                  <a:gd name="connsiteX113" fmla="*/ 769288 w 5260975"/>
                  <a:gd name="connsiteY113" fmla="*/ 4566547 h 4707593"/>
                  <a:gd name="connsiteX114" fmla="*/ 714271 w 5260975"/>
                  <a:gd name="connsiteY114" fmla="*/ 4551089 h 4707593"/>
                  <a:gd name="connsiteX115" fmla="*/ 691900 w 5260975"/>
                  <a:gd name="connsiteY115" fmla="*/ 4545999 h 4707593"/>
                  <a:gd name="connsiteX116" fmla="*/ 660598 w 5260975"/>
                  <a:gd name="connsiteY116" fmla="*/ 4546096 h 4707593"/>
                  <a:gd name="connsiteX117" fmla="*/ 603662 w 5260975"/>
                  <a:gd name="connsiteY117" fmla="*/ 4538991 h 4707593"/>
                  <a:gd name="connsiteX118" fmla="*/ 546821 w 5260975"/>
                  <a:gd name="connsiteY118" fmla="*/ 4518251 h 4707593"/>
                  <a:gd name="connsiteX119" fmla="*/ 522721 w 5260975"/>
                  <a:gd name="connsiteY119" fmla="*/ 4520267 h 4707593"/>
                  <a:gd name="connsiteX120" fmla="*/ 514080 w 5260975"/>
                  <a:gd name="connsiteY120" fmla="*/ 4519788 h 4707593"/>
                  <a:gd name="connsiteX121" fmla="*/ 436404 w 5260975"/>
                  <a:gd name="connsiteY121" fmla="*/ 4508361 h 4707593"/>
                  <a:gd name="connsiteX122" fmla="*/ 428626 w 5260975"/>
                  <a:gd name="connsiteY122" fmla="*/ 4507114 h 4707593"/>
                  <a:gd name="connsiteX123" fmla="*/ 392141 w 5260975"/>
                  <a:gd name="connsiteY123" fmla="*/ 4496936 h 4707593"/>
                  <a:gd name="connsiteX124" fmla="*/ 300157 w 5260975"/>
                  <a:gd name="connsiteY124" fmla="*/ 4490599 h 4707593"/>
                  <a:gd name="connsiteX125" fmla="*/ 294493 w 5260975"/>
                  <a:gd name="connsiteY125" fmla="*/ 4489831 h 4707593"/>
                  <a:gd name="connsiteX126" fmla="*/ 263671 w 5260975"/>
                  <a:gd name="connsiteY126" fmla="*/ 4494919 h 4707593"/>
                  <a:gd name="connsiteX127" fmla="*/ 248406 w 5260975"/>
                  <a:gd name="connsiteY127" fmla="*/ 4502121 h 4707593"/>
                  <a:gd name="connsiteX128" fmla="*/ 224594 w 5260975"/>
                  <a:gd name="connsiteY128" fmla="*/ 4509610 h 4707593"/>
                  <a:gd name="connsiteX129" fmla="*/ 200398 w 5260975"/>
                  <a:gd name="connsiteY129" fmla="*/ 4512395 h 4707593"/>
                  <a:gd name="connsiteX130" fmla="*/ 159783 w 5260975"/>
                  <a:gd name="connsiteY130" fmla="*/ 4501064 h 4707593"/>
                  <a:gd name="connsiteX131" fmla="*/ 144997 w 5260975"/>
                  <a:gd name="connsiteY131" fmla="*/ 4499912 h 4707593"/>
                  <a:gd name="connsiteX132" fmla="*/ 112064 w 5260975"/>
                  <a:gd name="connsiteY132" fmla="*/ 4494440 h 4707593"/>
                  <a:gd name="connsiteX133" fmla="*/ 83259 w 5260975"/>
                  <a:gd name="connsiteY133" fmla="*/ 4494824 h 4707593"/>
                  <a:gd name="connsiteX134" fmla="*/ 60120 w 5260975"/>
                  <a:gd name="connsiteY134" fmla="*/ 4503561 h 4707593"/>
                  <a:gd name="connsiteX135" fmla="*/ 26514 w 5260975"/>
                  <a:gd name="connsiteY135" fmla="*/ 4505289 h 4707593"/>
                  <a:gd name="connsiteX136" fmla="*/ 4814 w 5260975"/>
                  <a:gd name="connsiteY136" fmla="*/ 4498952 h 4707593"/>
                  <a:gd name="connsiteX137" fmla="*/ 398 w 5260975"/>
                  <a:gd name="connsiteY137" fmla="*/ 4498089 h 4707593"/>
                  <a:gd name="connsiteX138" fmla="*/ 0 w 5260975"/>
                  <a:gd name="connsiteY138" fmla="*/ 4498087 h 47075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Lst>
                <a:rect l="l" t="t" r="r" b="b"/>
                <a:pathLst>
                  <a:path w="5260975" h="4707593">
                    <a:moveTo>
                      <a:pt x="0" y="0"/>
                    </a:moveTo>
                    <a:lnTo>
                      <a:pt x="5260975" y="0"/>
                    </a:lnTo>
                    <a:lnTo>
                      <a:pt x="5260975" y="3296937"/>
                    </a:lnTo>
                    <a:lnTo>
                      <a:pt x="5260975" y="3518571"/>
                    </a:lnTo>
                    <a:lnTo>
                      <a:pt x="5226503" y="3534000"/>
                    </a:lnTo>
                    <a:cubicBezTo>
                      <a:pt x="5219783" y="3536785"/>
                      <a:pt x="5212389" y="3538321"/>
                      <a:pt x="5206341" y="3542065"/>
                    </a:cubicBezTo>
                    <a:cubicBezTo>
                      <a:pt x="5178495" y="3559156"/>
                      <a:pt x="5151515" y="3577591"/>
                      <a:pt x="5123287" y="3594010"/>
                    </a:cubicBezTo>
                    <a:cubicBezTo>
                      <a:pt x="5094195" y="3611004"/>
                      <a:pt x="5068175" y="3631071"/>
                      <a:pt x="5048107" y="3658244"/>
                    </a:cubicBezTo>
                    <a:cubicBezTo>
                      <a:pt x="5029480" y="3683496"/>
                      <a:pt x="5011429" y="3709131"/>
                      <a:pt x="4992899" y="3734479"/>
                    </a:cubicBezTo>
                    <a:cubicBezTo>
                      <a:pt x="4988194" y="3740912"/>
                      <a:pt x="4983873" y="3748498"/>
                      <a:pt x="4977440" y="3752627"/>
                    </a:cubicBezTo>
                    <a:cubicBezTo>
                      <a:pt x="4964094" y="3761268"/>
                      <a:pt x="4949499" y="3768277"/>
                      <a:pt x="4935193" y="3775382"/>
                    </a:cubicBezTo>
                    <a:cubicBezTo>
                      <a:pt x="4922903" y="3781431"/>
                      <a:pt x="4909845" y="3785943"/>
                      <a:pt x="4897844" y="3792472"/>
                    </a:cubicBezTo>
                    <a:cubicBezTo>
                      <a:pt x="4888243" y="3797658"/>
                      <a:pt x="4879697" y="3804859"/>
                      <a:pt x="4870767" y="3811388"/>
                    </a:cubicBezTo>
                    <a:cubicBezTo>
                      <a:pt x="4862990" y="3817052"/>
                      <a:pt x="4854445" y="3821949"/>
                      <a:pt x="4847916" y="3828767"/>
                    </a:cubicBezTo>
                    <a:cubicBezTo>
                      <a:pt x="4831977" y="3845281"/>
                      <a:pt x="4815942" y="3861508"/>
                      <a:pt x="4796163" y="3873702"/>
                    </a:cubicBezTo>
                    <a:cubicBezTo>
                      <a:pt x="4776672" y="3885799"/>
                      <a:pt x="4758237" y="3899338"/>
                      <a:pt x="4738843" y="3911628"/>
                    </a:cubicBezTo>
                    <a:cubicBezTo>
                      <a:pt x="4719831" y="3923630"/>
                      <a:pt x="4702645" y="3936783"/>
                      <a:pt x="4692755" y="3958099"/>
                    </a:cubicBezTo>
                    <a:cubicBezTo>
                      <a:pt x="4688339" y="3967508"/>
                      <a:pt x="4682097" y="3977782"/>
                      <a:pt x="4673744" y="3983255"/>
                    </a:cubicBezTo>
                    <a:cubicBezTo>
                      <a:pt x="4661838" y="3991032"/>
                      <a:pt x="4646764" y="3993817"/>
                      <a:pt x="4633801" y="4000442"/>
                    </a:cubicBezTo>
                    <a:cubicBezTo>
                      <a:pt x="4618535" y="4008219"/>
                      <a:pt x="4600869" y="4014940"/>
                      <a:pt x="4590499" y="4027326"/>
                    </a:cubicBezTo>
                    <a:cubicBezTo>
                      <a:pt x="4581281" y="4038368"/>
                      <a:pt x="4571968" y="4047009"/>
                      <a:pt x="4559773" y="4054018"/>
                    </a:cubicBezTo>
                    <a:cubicBezTo>
                      <a:pt x="4551229" y="4058915"/>
                      <a:pt x="4544892" y="4067844"/>
                      <a:pt x="4536059" y="4071877"/>
                    </a:cubicBezTo>
                    <a:cubicBezTo>
                      <a:pt x="4524441" y="4077254"/>
                      <a:pt x="4512727" y="4081479"/>
                      <a:pt x="4502549" y="4089832"/>
                    </a:cubicBezTo>
                    <a:cubicBezTo>
                      <a:pt x="4491987" y="4098473"/>
                      <a:pt x="4479986" y="4105290"/>
                      <a:pt x="4468944" y="4113356"/>
                    </a:cubicBezTo>
                    <a:cubicBezTo>
                      <a:pt x="4463087" y="4117676"/>
                      <a:pt x="4458286" y="4123341"/>
                      <a:pt x="4452622" y="4127854"/>
                    </a:cubicBezTo>
                    <a:cubicBezTo>
                      <a:pt x="4442252" y="4136111"/>
                      <a:pt x="4431690" y="4144176"/>
                      <a:pt x="4421032" y="4151953"/>
                    </a:cubicBezTo>
                    <a:cubicBezTo>
                      <a:pt x="4410375" y="4159731"/>
                      <a:pt x="4400197" y="4168756"/>
                      <a:pt x="4388483" y="4174421"/>
                    </a:cubicBezTo>
                    <a:cubicBezTo>
                      <a:pt x="4368513" y="4184023"/>
                      <a:pt x="4346717" y="4189784"/>
                      <a:pt x="4327321" y="4200153"/>
                    </a:cubicBezTo>
                    <a:cubicBezTo>
                      <a:pt x="4307639" y="4210714"/>
                      <a:pt x="4289107" y="4223965"/>
                      <a:pt x="4271633" y="4237983"/>
                    </a:cubicBezTo>
                    <a:cubicBezTo>
                      <a:pt x="4257807" y="4249025"/>
                      <a:pt x="4244845" y="4259971"/>
                      <a:pt x="4227465" y="4265635"/>
                    </a:cubicBezTo>
                    <a:cubicBezTo>
                      <a:pt x="4217768" y="4268804"/>
                      <a:pt x="4207591" y="4275717"/>
                      <a:pt x="4201733" y="4283783"/>
                    </a:cubicBezTo>
                    <a:cubicBezTo>
                      <a:pt x="4189059" y="4301353"/>
                      <a:pt x="4172833" y="4313739"/>
                      <a:pt x="4154494" y="4324301"/>
                    </a:cubicBezTo>
                    <a:cubicBezTo>
                      <a:pt x="4130010" y="4338511"/>
                      <a:pt x="4105814" y="4353009"/>
                      <a:pt x="4081234" y="4366931"/>
                    </a:cubicBezTo>
                    <a:cubicBezTo>
                      <a:pt x="4066737" y="4375189"/>
                      <a:pt x="4052335" y="4383926"/>
                      <a:pt x="4036971" y="4389975"/>
                    </a:cubicBezTo>
                    <a:cubicBezTo>
                      <a:pt x="4005575" y="4402457"/>
                      <a:pt x="3973410" y="4413114"/>
                      <a:pt x="3941725" y="4424733"/>
                    </a:cubicBezTo>
                    <a:cubicBezTo>
                      <a:pt x="3931355" y="4428477"/>
                      <a:pt x="3921561" y="4433854"/>
                      <a:pt x="3910999" y="4437119"/>
                    </a:cubicBezTo>
                    <a:cubicBezTo>
                      <a:pt x="3899573" y="4440671"/>
                      <a:pt x="3887285" y="4441727"/>
                      <a:pt x="3875859" y="4445280"/>
                    </a:cubicBezTo>
                    <a:cubicBezTo>
                      <a:pt x="3856847" y="4451136"/>
                      <a:pt x="3838412" y="4458626"/>
                      <a:pt x="3819401" y="4464579"/>
                    </a:cubicBezTo>
                    <a:cubicBezTo>
                      <a:pt x="3782723" y="4476005"/>
                      <a:pt x="3745949" y="4486951"/>
                      <a:pt x="3709176" y="4497800"/>
                    </a:cubicBezTo>
                    <a:cubicBezTo>
                      <a:pt x="3701303" y="4500105"/>
                      <a:pt x="3692757" y="4500393"/>
                      <a:pt x="3684981" y="4502889"/>
                    </a:cubicBezTo>
                    <a:cubicBezTo>
                      <a:pt x="3664337" y="4509610"/>
                      <a:pt x="3643789" y="4516907"/>
                      <a:pt x="3623338" y="4524300"/>
                    </a:cubicBezTo>
                    <a:cubicBezTo>
                      <a:pt x="3610953" y="4528813"/>
                      <a:pt x="3598854" y="4534382"/>
                      <a:pt x="3586373" y="4538702"/>
                    </a:cubicBezTo>
                    <a:cubicBezTo>
                      <a:pt x="3576387" y="4542159"/>
                      <a:pt x="3566113" y="4544847"/>
                      <a:pt x="3555743" y="4546960"/>
                    </a:cubicBezTo>
                    <a:cubicBezTo>
                      <a:pt x="3546814" y="4548785"/>
                      <a:pt x="3537501" y="4548592"/>
                      <a:pt x="3528667" y="4550801"/>
                    </a:cubicBezTo>
                    <a:cubicBezTo>
                      <a:pt x="3504759" y="4556753"/>
                      <a:pt x="3481140" y="4563475"/>
                      <a:pt x="3457424" y="4569811"/>
                    </a:cubicBezTo>
                    <a:cubicBezTo>
                      <a:pt x="3447919" y="4572308"/>
                      <a:pt x="3438221" y="4574133"/>
                      <a:pt x="3429003" y="4577301"/>
                    </a:cubicBezTo>
                    <a:cubicBezTo>
                      <a:pt x="3404327" y="4585654"/>
                      <a:pt x="3380036" y="4595159"/>
                      <a:pt x="3355264" y="4603033"/>
                    </a:cubicBezTo>
                    <a:cubicBezTo>
                      <a:pt x="3334717" y="4609562"/>
                      <a:pt x="3313593" y="4614266"/>
                      <a:pt x="3292757" y="4620027"/>
                    </a:cubicBezTo>
                    <a:cubicBezTo>
                      <a:pt x="3283924" y="4622524"/>
                      <a:pt x="3275475" y="4626077"/>
                      <a:pt x="3266643" y="4628188"/>
                    </a:cubicBezTo>
                    <a:cubicBezTo>
                      <a:pt x="3246863" y="4632990"/>
                      <a:pt x="3226796" y="4637022"/>
                      <a:pt x="3206921" y="4641823"/>
                    </a:cubicBezTo>
                    <a:cubicBezTo>
                      <a:pt x="3195590" y="4644607"/>
                      <a:pt x="3184645" y="4649600"/>
                      <a:pt x="3173123" y="4651425"/>
                    </a:cubicBezTo>
                    <a:cubicBezTo>
                      <a:pt x="3145759" y="4655745"/>
                      <a:pt x="3118203" y="4658817"/>
                      <a:pt x="3090646" y="4662274"/>
                    </a:cubicBezTo>
                    <a:cubicBezTo>
                      <a:pt x="3062227" y="4665826"/>
                      <a:pt x="3033902" y="4669571"/>
                      <a:pt x="3005480" y="4672739"/>
                    </a:cubicBezTo>
                    <a:cubicBezTo>
                      <a:pt x="2989926" y="4674372"/>
                      <a:pt x="2974275" y="4674660"/>
                      <a:pt x="2958721" y="4676196"/>
                    </a:cubicBezTo>
                    <a:cubicBezTo>
                      <a:pt x="2945087" y="4677541"/>
                      <a:pt x="2931549" y="4680037"/>
                      <a:pt x="2917915" y="4681670"/>
                    </a:cubicBezTo>
                    <a:cubicBezTo>
                      <a:pt x="2906105" y="4683013"/>
                      <a:pt x="2894199" y="4683781"/>
                      <a:pt x="2882389" y="4685126"/>
                    </a:cubicBezTo>
                    <a:cubicBezTo>
                      <a:pt x="2863475" y="4687334"/>
                      <a:pt x="2844655" y="4689831"/>
                      <a:pt x="2825837" y="4692135"/>
                    </a:cubicBezTo>
                    <a:cubicBezTo>
                      <a:pt x="2817964" y="4692999"/>
                      <a:pt x="2809706" y="4695399"/>
                      <a:pt x="2802313" y="4693960"/>
                    </a:cubicBezTo>
                    <a:cubicBezTo>
                      <a:pt x="2783686" y="4690310"/>
                      <a:pt x="2765347" y="4691367"/>
                      <a:pt x="2746816" y="4693863"/>
                    </a:cubicBezTo>
                    <a:cubicBezTo>
                      <a:pt x="2740479" y="4694728"/>
                      <a:pt x="2733662" y="4694535"/>
                      <a:pt x="2727517" y="4692903"/>
                    </a:cubicBezTo>
                    <a:cubicBezTo>
                      <a:pt x="2714939" y="4689638"/>
                      <a:pt x="2702745" y="4685029"/>
                      <a:pt x="2690359" y="4680997"/>
                    </a:cubicBezTo>
                    <a:cubicBezTo>
                      <a:pt x="2689014" y="4680517"/>
                      <a:pt x="2687382" y="4680421"/>
                      <a:pt x="2685943" y="4680133"/>
                    </a:cubicBezTo>
                    <a:cubicBezTo>
                      <a:pt x="2677781" y="4678500"/>
                      <a:pt x="2669717" y="4676868"/>
                      <a:pt x="2661554" y="4675428"/>
                    </a:cubicBezTo>
                    <a:cubicBezTo>
                      <a:pt x="2657138" y="4674660"/>
                      <a:pt x="2652625" y="4674564"/>
                      <a:pt x="2648208" y="4673892"/>
                    </a:cubicBezTo>
                    <a:cubicBezTo>
                      <a:pt x="2631118" y="4671203"/>
                      <a:pt x="2612299" y="4675716"/>
                      <a:pt x="2597512" y="4664099"/>
                    </a:cubicBezTo>
                    <a:cubicBezTo>
                      <a:pt x="2587911" y="4656609"/>
                      <a:pt x="2578597" y="4658338"/>
                      <a:pt x="2568324" y="4659490"/>
                    </a:cubicBezTo>
                    <a:cubicBezTo>
                      <a:pt x="2560547" y="4660354"/>
                      <a:pt x="2552577" y="4660065"/>
                      <a:pt x="2544704" y="4660162"/>
                    </a:cubicBezTo>
                    <a:cubicBezTo>
                      <a:pt x="2530878" y="4660449"/>
                      <a:pt x="2517052" y="4660546"/>
                      <a:pt x="2503225" y="4661026"/>
                    </a:cubicBezTo>
                    <a:cubicBezTo>
                      <a:pt x="2498808" y="4661218"/>
                      <a:pt x="2494297" y="4663619"/>
                      <a:pt x="2489975" y="4663235"/>
                    </a:cubicBezTo>
                    <a:cubicBezTo>
                      <a:pt x="2470004" y="4661410"/>
                      <a:pt x="2450033" y="4658529"/>
                      <a:pt x="2430061" y="4656897"/>
                    </a:cubicBezTo>
                    <a:cubicBezTo>
                      <a:pt x="2418732" y="4655938"/>
                      <a:pt x="2407114" y="4657761"/>
                      <a:pt x="2395880" y="4656417"/>
                    </a:cubicBezTo>
                    <a:cubicBezTo>
                      <a:pt x="2382919" y="4654881"/>
                      <a:pt x="2370245" y="4650945"/>
                      <a:pt x="2357378" y="4648544"/>
                    </a:cubicBezTo>
                    <a:cubicBezTo>
                      <a:pt x="2353826" y="4647872"/>
                      <a:pt x="2349889" y="4648736"/>
                      <a:pt x="2346145" y="4648928"/>
                    </a:cubicBezTo>
                    <a:cubicBezTo>
                      <a:pt x="2341920" y="4649120"/>
                      <a:pt x="2337791" y="4649504"/>
                      <a:pt x="2333567" y="4649600"/>
                    </a:cubicBezTo>
                    <a:cubicBezTo>
                      <a:pt x="2320700" y="4649793"/>
                      <a:pt x="2307835" y="4649504"/>
                      <a:pt x="2294968" y="4650177"/>
                    </a:cubicBezTo>
                    <a:cubicBezTo>
                      <a:pt x="2287095" y="4650561"/>
                      <a:pt x="2278839" y="4654497"/>
                      <a:pt x="2271540" y="4653057"/>
                    </a:cubicBezTo>
                    <a:cubicBezTo>
                      <a:pt x="2256659" y="4650272"/>
                      <a:pt x="2241776" y="4656513"/>
                      <a:pt x="2226895" y="4651329"/>
                    </a:cubicBezTo>
                    <a:cubicBezTo>
                      <a:pt x="2222285" y="4649793"/>
                      <a:pt x="2215948" y="4653633"/>
                      <a:pt x="2210379" y="4653825"/>
                    </a:cubicBezTo>
                    <a:cubicBezTo>
                      <a:pt x="2196457" y="4654305"/>
                      <a:pt x="2182535" y="4654209"/>
                      <a:pt x="2168613" y="4654113"/>
                    </a:cubicBezTo>
                    <a:cubicBezTo>
                      <a:pt x="2156131" y="4654017"/>
                      <a:pt x="2143168" y="4655361"/>
                      <a:pt x="2131167" y="4652673"/>
                    </a:cubicBezTo>
                    <a:cubicBezTo>
                      <a:pt x="2118588" y="4649793"/>
                      <a:pt x="2107259" y="4650177"/>
                      <a:pt x="2095065" y="4653441"/>
                    </a:cubicBezTo>
                    <a:cubicBezTo>
                      <a:pt x="2086711" y="4655649"/>
                      <a:pt x="2077878" y="4655938"/>
                      <a:pt x="2069237" y="4656609"/>
                    </a:cubicBezTo>
                    <a:cubicBezTo>
                      <a:pt x="2059924" y="4657377"/>
                      <a:pt x="2049650" y="4655361"/>
                      <a:pt x="2041201" y="4658529"/>
                    </a:cubicBezTo>
                    <a:cubicBezTo>
                      <a:pt x="2016044" y="4667939"/>
                      <a:pt x="1990216" y="4669955"/>
                      <a:pt x="1963909" y="4669955"/>
                    </a:cubicBezTo>
                    <a:cubicBezTo>
                      <a:pt x="1959107" y="4669955"/>
                      <a:pt x="1954210" y="4668612"/>
                      <a:pt x="1949603" y="4667171"/>
                    </a:cubicBezTo>
                    <a:cubicBezTo>
                      <a:pt x="1922717" y="4658529"/>
                      <a:pt x="1895737" y="4659297"/>
                      <a:pt x="1868373" y="4664578"/>
                    </a:cubicBezTo>
                    <a:cubicBezTo>
                      <a:pt x="1862708" y="4665731"/>
                      <a:pt x="1856372" y="4665923"/>
                      <a:pt x="1850707" y="4664771"/>
                    </a:cubicBezTo>
                    <a:cubicBezTo>
                      <a:pt x="1834768" y="4661410"/>
                      <a:pt x="1819309" y="4655841"/>
                      <a:pt x="1803275" y="4653441"/>
                    </a:cubicBezTo>
                    <a:cubicBezTo>
                      <a:pt x="1776775" y="4649504"/>
                      <a:pt x="1753828" y="4662754"/>
                      <a:pt x="1730112" y="4671396"/>
                    </a:cubicBezTo>
                    <a:cubicBezTo>
                      <a:pt x="1707548" y="4679557"/>
                      <a:pt x="1688345" y="4697992"/>
                      <a:pt x="1661652" y="4693863"/>
                    </a:cubicBezTo>
                    <a:cubicBezTo>
                      <a:pt x="1658965" y="4693479"/>
                      <a:pt x="1655988" y="4696071"/>
                      <a:pt x="1653011" y="4696744"/>
                    </a:cubicBezTo>
                    <a:cubicBezTo>
                      <a:pt x="1644850" y="4698568"/>
                      <a:pt x="1636689" y="4700776"/>
                      <a:pt x="1628431" y="4701641"/>
                    </a:cubicBezTo>
                    <a:cubicBezTo>
                      <a:pt x="1618350" y="4702793"/>
                      <a:pt x="1608076" y="4702409"/>
                      <a:pt x="1597995" y="4703369"/>
                    </a:cubicBezTo>
                    <a:cubicBezTo>
                      <a:pt x="1585032" y="4704521"/>
                      <a:pt x="1572263" y="4707593"/>
                      <a:pt x="1559396" y="4707593"/>
                    </a:cubicBezTo>
                    <a:cubicBezTo>
                      <a:pt x="1549026" y="4707593"/>
                      <a:pt x="1538753" y="4704041"/>
                      <a:pt x="1528480" y="4702312"/>
                    </a:cubicBezTo>
                    <a:cubicBezTo>
                      <a:pt x="1513981" y="4699912"/>
                      <a:pt x="1498042" y="4700584"/>
                      <a:pt x="1485272" y="4694439"/>
                    </a:cubicBezTo>
                    <a:cubicBezTo>
                      <a:pt x="1471639" y="4687910"/>
                      <a:pt x="1458676" y="4684934"/>
                      <a:pt x="1444562" y="4686950"/>
                    </a:cubicBezTo>
                    <a:cubicBezTo>
                      <a:pt x="1439857" y="4687622"/>
                      <a:pt x="1433808" y="4691655"/>
                      <a:pt x="1431696" y="4695783"/>
                    </a:cubicBezTo>
                    <a:cubicBezTo>
                      <a:pt x="1426991" y="4705001"/>
                      <a:pt x="1420559" y="4706634"/>
                      <a:pt x="1411821" y="4703464"/>
                    </a:cubicBezTo>
                    <a:cubicBezTo>
                      <a:pt x="1404236" y="4700776"/>
                      <a:pt x="1394922" y="4699432"/>
                      <a:pt x="1389738" y="4694247"/>
                    </a:cubicBezTo>
                    <a:cubicBezTo>
                      <a:pt x="1375047" y="4679557"/>
                      <a:pt x="1356324" y="4679077"/>
                      <a:pt x="1338081" y="4675141"/>
                    </a:cubicBezTo>
                    <a:cubicBezTo>
                      <a:pt x="1326945" y="4672739"/>
                      <a:pt x="1316574" y="4672644"/>
                      <a:pt x="1305436" y="4674276"/>
                    </a:cubicBezTo>
                    <a:cubicBezTo>
                      <a:pt x="1281241" y="4677925"/>
                      <a:pt x="1257717" y="4672739"/>
                      <a:pt x="1234481" y="4666115"/>
                    </a:cubicBezTo>
                    <a:cubicBezTo>
                      <a:pt x="1219118" y="4661698"/>
                      <a:pt x="1203372" y="4659010"/>
                      <a:pt x="1188106" y="4654497"/>
                    </a:cubicBezTo>
                    <a:cubicBezTo>
                      <a:pt x="1176680" y="4651041"/>
                      <a:pt x="1165255" y="4646912"/>
                      <a:pt x="1154790" y="4641343"/>
                    </a:cubicBezTo>
                    <a:cubicBezTo>
                      <a:pt x="1139618" y="4633181"/>
                      <a:pt x="1126369" y="4620891"/>
                      <a:pt x="1107069" y="4624156"/>
                    </a:cubicBezTo>
                    <a:cubicBezTo>
                      <a:pt x="1090074" y="4627036"/>
                      <a:pt x="1074713" y="4620988"/>
                      <a:pt x="1059158" y="4615227"/>
                    </a:cubicBezTo>
                    <a:cubicBezTo>
                      <a:pt x="1047732" y="4611002"/>
                      <a:pt x="1036308" y="4606681"/>
                      <a:pt x="1024496" y="4603993"/>
                    </a:cubicBezTo>
                    <a:cubicBezTo>
                      <a:pt x="1010478" y="4600824"/>
                      <a:pt x="994635" y="4602169"/>
                      <a:pt x="982153" y="4596311"/>
                    </a:cubicBezTo>
                    <a:cubicBezTo>
                      <a:pt x="969095" y="4590166"/>
                      <a:pt x="958246" y="4594295"/>
                      <a:pt x="946628" y="4596024"/>
                    </a:cubicBezTo>
                    <a:cubicBezTo>
                      <a:pt x="928097" y="4598712"/>
                      <a:pt x="909661" y="4603705"/>
                      <a:pt x="890939" y="4597368"/>
                    </a:cubicBezTo>
                    <a:cubicBezTo>
                      <a:pt x="868184" y="4589687"/>
                      <a:pt x="845620" y="4581430"/>
                      <a:pt x="822769" y="4574133"/>
                    </a:cubicBezTo>
                    <a:cubicBezTo>
                      <a:pt x="813934" y="4571347"/>
                      <a:pt x="804431" y="4570195"/>
                      <a:pt x="795212" y="4568947"/>
                    </a:cubicBezTo>
                    <a:cubicBezTo>
                      <a:pt x="786476" y="4567891"/>
                      <a:pt x="776010" y="4570579"/>
                      <a:pt x="769288" y="4566547"/>
                    </a:cubicBezTo>
                    <a:cubicBezTo>
                      <a:pt x="752005" y="4556178"/>
                      <a:pt x="734243" y="4551089"/>
                      <a:pt x="714271" y="4551089"/>
                    </a:cubicBezTo>
                    <a:cubicBezTo>
                      <a:pt x="706781" y="4551089"/>
                      <a:pt x="699484" y="4546768"/>
                      <a:pt x="691900" y="4545999"/>
                    </a:cubicBezTo>
                    <a:cubicBezTo>
                      <a:pt x="681529" y="4545040"/>
                      <a:pt x="669623" y="4542447"/>
                      <a:pt x="660598" y="4546096"/>
                    </a:cubicBezTo>
                    <a:cubicBezTo>
                      <a:pt x="639379" y="4554737"/>
                      <a:pt x="622193" y="4547536"/>
                      <a:pt x="603662" y="4538991"/>
                    </a:cubicBezTo>
                    <a:cubicBezTo>
                      <a:pt x="585418" y="4530541"/>
                      <a:pt x="566215" y="4523821"/>
                      <a:pt x="546821" y="4518251"/>
                    </a:cubicBezTo>
                    <a:cubicBezTo>
                      <a:pt x="539524" y="4516235"/>
                      <a:pt x="530787" y="4519596"/>
                      <a:pt x="522721" y="4520267"/>
                    </a:cubicBezTo>
                    <a:cubicBezTo>
                      <a:pt x="519840" y="4520460"/>
                      <a:pt x="516671" y="4520748"/>
                      <a:pt x="514080" y="4519788"/>
                    </a:cubicBezTo>
                    <a:cubicBezTo>
                      <a:pt x="489020" y="4510570"/>
                      <a:pt x="463575" y="4503561"/>
                      <a:pt x="436404" y="4508361"/>
                    </a:cubicBezTo>
                    <a:cubicBezTo>
                      <a:pt x="433908" y="4508842"/>
                      <a:pt x="431123" y="4507786"/>
                      <a:pt x="428626" y="4507114"/>
                    </a:cubicBezTo>
                    <a:cubicBezTo>
                      <a:pt x="416432" y="4503657"/>
                      <a:pt x="404526" y="4498184"/>
                      <a:pt x="392141" y="4496936"/>
                    </a:cubicBezTo>
                    <a:cubicBezTo>
                      <a:pt x="361608" y="4493864"/>
                      <a:pt x="330884" y="4492615"/>
                      <a:pt x="300157" y="4490599"/>
                    </a:cubicBezTo>
                    <a:cubicBezTo>
                      <a:pt x="298237" y="4490503"/>
                      <a:pt x="296221" y="4490503"/>
                      <a:pt x="294493" y="4489831"/>
                    </a:cubicBezTo>
                    <a:cubicBezTo>
                      <a:pt x="283163" y="4485702"/>
                      <a:pt x="273274" y="4487047"/>
                      <a:pt x="263671" y="4494919"/>
                    </a:cubicBezTo>
                    <a:cubicBezTo>
                      <a:pt x="259447" y="4498376"/>
                      <a:pt x="253686" y="4500200"/>
                      <a:pt x="248406" y="4502121"/>
                    </a:cubicBezTo>
                    <a:cubicBezTo>
                      <a:pt x="240628" y="4505002"/>
                      <a:pt x="232659" y="4507786"/>
                      <a:pt x="224594" y="4509610"/>
                    </a:cubicBezTo>
                    <a:cubicBezTo>
                      <a:pt x="216624" y="4511338"/>
                      <a:pt x="208079" y="4513738"/>
                      <a:pt x="200398" y="4512395"/>
                    </a:cubicBezTo>
                    <a:cubicBezTo>
                      <a:pt x="186572" y="4509994"/>
                      <a:pt x="173417" y="4504618"/>
                      <a:pt x="159783" y="4501064"/>
                    </a:cubicBezTo>
                    <a:cubicBezTo>
                      <a:pt x="155079" y="4499816"/>
                      <a:pt x="149893" y="4500009"/>
                      <a:pt x="144997" y="4499912"/>
                    </a:cubicBezTo>
                    <a:cubicBezTo>
                      <a:pt x="133763" y="4499625"/>
                      <a:pt x="122241" y="4502409"/>
                      <a:pt x="112064" y="4494440"/>
                    </a:cubicBezTo>
                    <a:cubicBezTo>
                      <a:pt x="102655" y="4486951"/>
                      <a:pt x="93148" y="4489158"/>
                      <a:pt x="83259" y="4494824"/>
                    </a:cubicBezTo>
                    <a:cubicBezTo>
                      <a:pt x="76154" y="4498857"/>
                      <a:pt x="68090" y="4502025"/>
                      <a:pt x="60120" y="4503561"/>
                    </a:cubicBezTo>
                    <a:cubicBezTo>
                      <a:pt x="49174" y="4505673"/>
                      <a:pt x="38324" y="4506538"/>
                      <a:pt x="26514" y="4505289"/>
                    </a:cubicBezTo>
                    <a:cubicBezTo>
                      <a:pt x="18161" y="4504425"/>
                      <a:pt x="11343" y="4504041"/>
                      <a:pt x="4814" y="4498952"/>
                    </a:cubicBezTo>
                    <a:cubicBezTo>
                      <a:pt x="3759" y="4498184"/>
                      <a:pt x="1839" y="4497992"/>
                      <a:pt x="398" y="4498089"/>
                    </a:cubicBezTo>
                    <a:lnTo>
                      <a:pt x="0" y="4498087"/>
                    </a:lnTo>
                    <a:close/>
                  </a:path>
                </a:pathLst>
              </a:custGeom>
              <a:solidFill>
                <a:schemeClr val="tx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8" name="Freeform: Shape 17">
                <a:extLst>
                  <a:ext uri="{FF2B5EF4-FFF2-40B4-BE49-F238E27FC236}">
                    <a16:creationId xmlns:a16="http://schemas.microsoft.com/office/drawing/2014/main" id="{438C3DC5-5887-49A9-AABB-A9772488F26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96001" y="841376"/>
                <a:ext cx="5260975" cy="4707593"/>
              </a:xfrm>
              <a:custGeom>
                <a:avLst/>
                <a:gdLst>
                  <a:gd name="connsiteX0" fmla="*/ 0 w 5260975"/>
                  <a:gd name="connsiteY0" fmla="*/ 0 h 4707593"/>
                  <a:gd name="connsiteX1" fmla="*/ 5260975 w 5260975"/>
                  <a:gd name="connsiteY1" fmla="*/ 0 h 4707593"/>
                  <a:gd name="connsiteX2" fmla="*/ 5260975 w 5260975"/>
                  <a:gd name="connsiteY2" fmla="*/ 3296937 h 4707593"/>
                  <a:gd name="connsiteX3" fmla="*/ 5260975 w 5260975"/>
                  <a:gd name="connsiteY3" fmla="*/ 3518571 h 4707593"/>
                  <a:gd name="connsiteX4" fmla="*/ 5226503 w 5260975"/>
                  <a:gd name="connsiteY4" fmla="*/ 3534000 h 4707593"/>
                  <a:gd name="connsiteX5" fmla="*/ 5206341 w 5260975"/>
                  <a:gd name="connsiteY5" fmla="*/ 3542065 h 4707593"/>
                  <a:gd name="connsiteX6" fmla="*/ 5123287 w 5260975"/>
                  <a:gd name="connsiteY6" fmla="*/ 3594010 h 4707593"/>
                  <a:gd name="connsiteX7" fmla="*/ 5048107 w 5260975"/>
                  <a:gd name="connsiteY7" fmla="*/ 3658244 h 4707593"/>
                  <a:gd name="connsiteX8" fmla="*/ 4992899 w 5260975"/>
                  <a:gd name="connsiteY8" fmla="*/ 3734479 h 4707593"/>
                  <a:gd name="connsiteX9" fmla="*/ 4977440 w 5260975"/>
                  <a:gd name="connsiteY9" fmla="*/ 3752627 h 4707593"/>
                  <a:gd name="connsiteX10" fmla="*/ 4935193 w 5260975"/>
                  <a:gd name="connsiteY10" fmla="*/ 3775382 h 4707593"/>
                  <a:gd name="connsiteX11" fmla="*/ 4897844 w 5260975"/>
                  <a:gd name="connsiteY11" fmla="*/ 3792472 h 4707593"/>
                  <a:gd name="connsiteX12" fmla="*/ 4870767 w 5260975"/>
                  <a:gd name="connsiteY12" fmla="*/ 3811388 h 4707593"/>
                  <a:gd name="connsiteX13" fmla="*/ 4847916 w 5260975"/>
                  <a:gd name="connsiteY13" fmla="*/ 3828767 h 4707593"/>
                  <a:gd name="connsiteX14" fmla="*/ 4796163 w 5260975"/>
                  <a:gd name="connsiteY14" fmla="*/ 3873702 h 4707593"/>
                  <a:gd name="connsiteX15" fmla="*/ 4738843 w 5260975"/>
                  <a:gd name="connsiteY15" fmla="*/ 3911628 h 4707593"/>
                  <a:gd name="connsiteX16" fmla="*/ 4692755 w 5260975"/>
                  <a:gd name="connsiteY16" fmla="*/ 3958099 h 4707593"/>
                  <a:gd name="connsiteX17" fmla="*/ 4673744 w 5260975"/>
                  <a:gd name="connsiteY17" fmla="*/ 3983255 h 4707593"/>
                  <a:gd name="connsiteX18" fmla="*/ 4633801 w 5260975"/>
                  <a:gd name="connsiteY18" fmla="*/ 4000442 h 4707593"/>
                  <a:gd name="connsiteX19" fmla="*/ 4590499 w 5260975"/>
                  <a:gd name="connsiteY19" fmla="*/ 4027326 h 4707593"/>
                  <a:gd name="connsiteX20" fmla="*/ 4559773 w 5260975"/>
                  <a:gd name="connsiteY20" fmla="*/ 4054018 h 4707593"/>
                  <a:gd name="connsiteX21" fmla="*/ 4536059 w 5260975"/>
                  <a:gd name="connsiteY21" fmla="*/ 4071877 h 4707593"/>
                  <a:gd name="connsiteX22" fmla="*/ 4502549 w 5260975"/>
                  <a:gd name="connsiteY22" fmla="*/ 4089832 h 4707593"/>
                  <a:gd name="connsiteX23" fmla="*/ 4468944 w 5260975"/>
                  <a:gd name="connsiteY23" fmla="*/ 4113356 h 4707593"/>
                  <a:gd name="connsiteX24" fmla="*/ 4452622 w 5260975"/>
                  <a:gd name="connsiteY24" fmla="*/ 4127854 h 4707593"/>
                  <a:gd name="connsiteX25" fmla="*/ 4421032 w 5260975"/>
                  <a:gd name="connsiteY25" fmla="*/ 4151953 h 4707593"/>
                  <a:gd name="connsiteX26" fmla="*/ 4388483 w 5260975"/>
                  <a:gd name="connsiteY26" fmla="*/ 4174421 h 4707593"/>
                  <a:gd name="connsiteX27" fmla="*/ 4327321 w 5260975"/>
                  <a:gd name="connsiteY27" fmla="*/ 4200153 h 4707593"/>
                  <a:gd name="connsiteX28" fmla="*/ 4271633 w 5260975"/>
                  <a:gd name="connsiteY28" fmla="*/ 4237983 h 4707593"/>
                  <a:gd name="connsiteX29" fmla="*/ 4227465 w 5260975"/>
                  <a:gd name="connsiteY29" fmla="*/ 4265635 h 4707593"/>
                  <a:gd name="connsiteX30" fmla="*/ 4201733 w 5260975"/>
                  <a:gd name="connsiteY30" fmla="*/ 4283783 h 4707593"/>
                  <a:gd name="connsiteX31" fmla="*/ 4154494 w 5260975"/>
                  <a:gd name="connsiteY31" fmla="*/ 4324301 h 4707593"/>
                  <a:gd name="connsiteX32" fmla="*/ 4081234 w 5260975"/>
                  <a:gd name="connsiteY32" fmla="*/ 4366931 h 4707593"/>
                  <a:gd name="connsiteX33" fmla="*/ 4036971 w 5260975"/>
                  <a:gd name="connsiteY33" fmla="*/ 4389975 h 4707593"/>
                  <a:gd name="connsiteX34" fmla="*/ 3941725 w 5260975"/>
                  <a:gd name="connsiteY34" fmla="*/ 4424733 h 4707593"/>
                  <a:gd name="connsiteX35" fmla="*/ 3910999 w 5260975"/>
                  <a:gd name="connsiteY35" fmla="*/ 4437119 h 4707593"/>
                  <a:gd name="connsiteX36" fmla="*/ 3875859 w 5260975"/>
                  <a:gd name="connsiteY36" fmla="*/ 4445280 h 4707593"/>
                  <a:gd name="connsiteX37" fmla="*/ 3819401 w 5260975"/>
                  <a:gd name="connsiteY37" fmla="*/ 4464579 h 4707593"/>
                  <a:gd name="connsiteX38" fmla="*/ 3709176 w 5260975"/>
                  <a:gd name="connsiteY38" fmla="*/ 4497800 h 4707593"/>
                  <a:gd name="connsiteX39" fmla="*/ 3684981 w 5260975"/>
                  <a:gd name="connsiteY39" fmla="*/ 4502889 h 4707593"/>
                  <a:gd name="connsiteX40" fmla="*/ 3623338 w 5260975"/>
                  <a:gd name="connsiteY40" fmla="*/ 4524300 h 4707593"/>
                  <a:gd name="connsiteX41" fmla="*/ 3586373 w 5260975"/>
                  <a:gd name="connsiteY41" fmla="*/ 4538702 h 4707593"/>
                  <a:gd name="connsiteX42" fmla="*/ 3555743 w 5260975"/>
                  <a:gd name="connsiteY42" fmla="*/ 4546960 h 4707593"/>
                  <a:gd name="connsiteX43" fmla="*/ 3528667 w 5260975"/>
                  <a:gd name="connsiteY43" fmla="*/ 4550801 h 4707593"/>
                  <a:gd name="connsiteX44" fmla="*/ 3457424 w 5260975"/>
                  <a:gd name="connsiteY44" fmla="*/ 4569811 h 4707593"/>
                  <a:gd name="connsiteX45" fmla="*/ 3429003 w 5260975"/>
                  <a:gd name="connsiteY45" fmla="*/ 4577301 h 4707593"/>
                  <a:gd name="connsiteX46" fmla="*/ 3355264 w 5260975"/>
                  <a:gd name="connsiteY46" fmla="*/ 4603033 h 4707593"/>
                  <a:gd name="connsiteX47" fmla="*/ 3292757 w 5260975"/>
                  <a:gd name="connsiteY47" fmla="*/ 4620027 h 4707593"/>
                  <a:gd name="connsiteX48" fmla="*/ 3266643 w 5260975"/>
                  <a:gd name="connsiteY48" fmla="*/ 4628188 h 4707593"/>
                  <a:gd name="connsiteX49" fmla="*/ 3206921 w 5260975"/>
                  <a:gd name="connsiteY49" fmla="*/ 4641823 h 4707593"/>
                  <a:gd name="connsiteX50" fmla="*/ 3173123 w 5260975"/>
                  <a:gd name="connsiteY50" fmla="*/ 4651425 h 4707593"/>
                  <a:gd name="connsiteX51" fmla="*/ 3090646 w 5260975"/>
                  <a:gd name="connsiteY51" fmla="*/ 4662274 h 4707593"/>
                  <a:gd name="connsiteX52" fmla="*/ 3005480 w 5260975"/>
                  <a:gd name="connsiteY52" fmla="*/ 4672739 h 4707593"/>
                  <a:gd name="connsiteX53" fmla="*/ 2958721 w 5260975"/>
                  <a:gd name="connsiteY53" fmla="*/ 4676196 h 4707593"/>
                  <a:gd name="connsiteX54" fmla="*/ 2917915 w 5260975"/>
                  <a:gd name="connsiteY54" fmla="*/ 4681670 h 4707593"/>
                  <a:gd name="connsiteX55" fmla="*/ 2882389 w 5260975"/>
                  <a:gd name="connsiteY55" fmla="*/ 4685126 h 4707593"/>
                  <a:gd name="connsiteX56" fmla="*/ 2825837 w 5260975"/>
                  <a:gd name="connsiteY56" fmla="*/ 4692135 h 4707593"/>
                  <a:gd name="connsiteX57" fmla="*/ 2802313 w 5260975"/>
                  <a:gd name="connsiteY57" fmla="*/ 4693960 h 4707593"/>
                  <a:gd name="connsiteX58" fmla="*/ 2746816 w 5260975"/>
                  <a:gd name="connsiteY58" fmla="*/ 4693863 h 4707593"/>
                  <a:gd name="connsiteX59" fmla="*/ 2727517 w 5260975"/>
                  <a:gd name="connsiteY59" fmla="*/ 4692903 h 4707593"/>
                  <a:gd name="connsiteX60" fmla="*/ 2690359 w 5260975"/>
                  <a:gd name="connsiteY60" fmla="*/ 4680997 h 4707593"/>
                  <a:gd name="connsiteX61" fmla="*/ 2685943 w 5260975"/>
                  <a:gd name="connsiteY61" fmla="*/ 4680133 h 4707593"/>
                  <a:gd name="connsiteX62" fmla="*/ 2661554 w 5260975"/>
                  <a:gd name="connsiteY62" fmla="*/ 4675428 h 4707593"/>
                  <a:gd name="connsiteX63" fmla="*/ 2648208 w 5260975"/>
                  <a:gd name="connsiteY63" fmla="*/ 4673892 h 4707593"/>
                  <a:gd name="connsiteX64" fmla="*/ 2597512 w 5260975"/>
                  <a:gd name="connsiteY64" fmla="*/ 4664099 h 4707593"/>
                  <a:gd name="connsiteX65" fmla="*/ 2568324 w 5260975"/>
                  <a:gd name="connsiteY65" fmla="*/ 4659490 h 4707593"/>
                  <a:gd name="connsiteX66" fmla="*/ 2544704 w 5260975"/>
                  <a:gd name="connsiteY66" fmla="*/ 4660162 h 4707593"/>
                  <a:gd name="connsiteX67" fmla="*/ 2503225 w 5260975"/>
                  <a:gd name="connsiteY67" fmla="*/ 4661026 h 4707593"/>
                  <a:gd name="connsiteX68" fmla="*/ 2489975 w 5260975"/>
                  <a:gd name="connsiteY68" fmla="*/ 4663235 h 4707593"/>
                  <a:gd name="connsiteX69" fmla="*/ 2430061 w 5260975"/>
                  <a:gd name="connsiteY69" fmla="*/ 4656897 h 4707593"/>
                  <a:gd name="connsiteX70" fmla="*/ 2395880 w 5260975"/>
                  <a:gd name="connsiteY70" fmla="*/ 4656417 h 4707593"/>
                  <a:gd name="connsiteX71" fmla="*/ 2357378 w 5260975"/>
                  <a:gd name="connsiteY71" fmla="*/ 4648544 h 4707593"/>
                  <a:gd name="connsiteX72" fmla="*/ 2346145 w 5260975"/>
                  <a:gd name="connsiteY72" fmla="*/ 4648928 h 4707593"/>
                  <a:gd name="connsiteX73" fmla="*/ 2333567 w 5260975"/>
                  <a:gd name="connsiteY73" fmla="*/ 4649600 h 4707593"/>
                  <a:gd name="connsiteX74" fmla="*/ 2294968 w 5260975"/>
                  <a:gd name="connsiteY74" fmla="*/ 4650177 h 4707593"/>
                  <a:gd name="connsiteX75" fmla="*/ 2271540 w 5260975"/>
                  <a:gd name="connsiteY75" fmla="*/ 4653057 h 4707593"/>
                  <a:gd name="connsiteX76" fmla="*/ 2226895 w 5260975"/>
                  <a:gd name="connsiteY76" fmla="*/ 4651329 h 4707593"/>
                  <a:gd name="connsiteX77" fmla="*/ 2210379 w 5260975"/>
                  <a:gd name="connsiteY77" fmla="*/ 4653825 h 4707593"/>
                  <a:gd name="connsiteX78" fmla="*/ 2168613 w 5260975"/>
                  <a:gd name="connsiteY78" fmla="*/ 4654113 h 4707593"/>
                  <a:gd name="connsiteX79" fmla="*/ 2131167 w 5260975"/>
                  <a:gd name="connsiteY79" fmla="*/ 4652673 h 4707593"/>
                  <a:gd name="connsiteX80" fmla="*/ 2095065 w 5260975"/>
                  <a:gd name="connsiteY80" fmla="*/ 4653441 h 4707593"/>
                  <a:gd name="connsiteX81" fmla="*/ 2069237 w 5260975"/>
                  <a:gd name="connsiteY81" fmla="*/ 4656609 h 4707593"/>
                  <a:gd name="connsiteX82" fmla="*/ 2041201 w 5260975"/>
                  <a:gd name="connsiteY82" fmla="*/ 4658529 h 4707593"/>
                  <a:gd name="connsiteX83" fmla="*/ 1963909 w 5260975"/>
                  <a:gd name="connsiteY83" fmla="*/ 4669955 h 4707593"/>
                  <a:gd name="connsiteX84" fmla="*/ 1949603 w 5260975"/>
                  <a:gd name="connsiteY84" fmla="*/ 4667171 h 4707593"/>
                  <a:gd name="connsiteX85" fmla="*/ 1868373 w 5260975"/>
                  <a:gd name="connsiteY85" fmla="*/ 4664578 h 4707593"/>
                  <a:gd name="connsiteX86" fmla="*/ 1850707 w 5260975"/>
                  <a:gd name="connsiteY86" fmla="*/ 4664771 h 4707593"/>
                  <a:gd name="connsiteX87" fmla="*/ 1803275 w 5260975"/>
                  <a:gd name="connsiteY87" fmla="*/ 4653441 h 4707593"/>
                  <a:gd name="connsiteX88" fmla="*/ 1730112 w 5260975"/>
                  <a:gd name="connsiteY88" fmla="*/ 4671396 h 4707593"/>
                  <a:gd name="connsiteX89" fmla="*/ 1661652 w 5260975"/>
                  <a:gd name="connsiteY89" fmla="*/ 4693863 h 4707593"/>
                  <a:gd name="connsiteX90" fmla="*/ 1653011 w 5260975"/>
                  <a:gd name="connsiteY90" fmla="*/ 4696744 h 4707593"/>
                  <a:gd name="connsiteX91" fmla="*/ 1628431 w 5260975"/>
                  <a:gd name="connsiteY91" fmla="*/ 4701641 h 4707593"/>
                  <a:gd name="connsiteX92" fmla="*/ 1597995 w 5260975"/>
                  <a:gd name="connsiteY92" fmla="*/ 4703369 h 4707593"/>
                  <a:gd name="connsiteX93" fmla="*/ 1559396 w 5260975"/>
                  <a:gd name="connsiteY93" fmla="*/ 4707593 h 4707593"/>
                  <a:gd name="connsiteX94" fmla="*/ 1528480 w 5260975"/>
                  <a:gd name="connsiteY94" fmla="*/ 4702312 h 4707593"/>
                  <a:gd name="connsiteX95" fmla="*/ 1485272 w 5260975"/>
                  <a:gd name="connsiteY95" fmla="*/ 4694439 h 4707593"/>
                  <a:gd name="connsiteX96" fmla="*/ 1444562 w 5260975"/>
                  <a:gd name="connsiteY96" fmla="*/ 4686950 h 4707593"/>
                  <a:gd name="connsiteX97" fmla="*/ 1431696 w 5260975"/>
                  <a:gd name="connsiteY97" fmla="*/ 4695783 h 4707593"/>
                  <a:gd name="connsiteX98" fmla="*/ 1411821 w 5260975"/>
                  <a:gd name="connsiteY98" fmla="*/ 4703464 h 4707593"/>
                  <a:gd name="connsiteX99" fmla="*/ 1389738 w 5260975"/>
                  <a:gd name="connsiteY99" fmla="*/ 4694247 h 4707593"/>
                  <a:gd name="connsiteX100" fmla="*/ 1338081 w 5260975"/>
                  <a:gd name="connsiteY100" fmla="*/ 4675141 h 4707593"/>
                  <a:gd name="connsiteX101" fmla="*/ 1305436 w 5260975"/>
                  <a:gd name="connsiteY101" fmla="*/ 4674276 h 4707593"/>
                  <a:gd name="connsiteX102" fmla="*/ 1234481 w 5260975"/>
                  <a:gd name="connsiteY102" fmla="*/ 4666115 h 4707593"/>
                  <a:gd name="connsiteX103" fmla="*/ 1188106 w 5260975"/>
                  <a:gd name="connsiteY103" fmla="*/ 4654497 h 4707593"/>
                  <a:gd name="connsiteX104" fmla="*/ 1154790 w 5260975"/>
                  <a:gd name="connsiteY104" fmla="*/ 4641343 h 4707593"/>
                  <a:gd name="connsiteX105" fmla="*/ 1107069 w 5260975"/>
                  <a:gd name="connsiteY105" fmla="*/ 4624156 h 4707593"/>
                  <a:gd name="connsiteX106" fmla="*/ 1059158 w 5260975"/>
                  <a:gd name="connsiteY106" fmla="*/ 4615227 h 4707593"/>
                  <a:gd name="connsiteX107" fmla="*/ 1024496 w 5260975"/>
                  <a:gd name="connsiteY107" fmla="*/ 4603993 h 4707593"/>
                  <a:gd name="connsiteX108" fmla="*/ 982153 w 5260975"/>
                  <a:gd name="connsiteY108" fmla="*/ 4596311 h 4707593"/>
                  <a:gd name="connsiteX109" fmla="*/ 946628 w 5260975"/>
                  <a:gd name="connsiteY109" fmla="*/ 4596024 h 4707593"/>
                  <a:gd name="connsiteX110" fmla="*/ 890939 w 5260975"/>
                  <a:gd name="connsiteY110" fmla="*/ 4597368 h 4707593"/>
                  <a:gd name="connsiteX111" fmla="*/ 822769 w 5260975"/>
                  <a:gd name="connsiteY111" fmla="*/ 4574133 h 4707593"/>
                  <a:gd name="connsiteX112" fmla="*/ 795212 w 5260975"/>
                  <a:gd name="connsiteY112" fmla="*/ 4568947 h 4707593"/>
                  <a:gd name="connsiteX113" fmla="*/ 769288 w 5260975"/>
                  <a:gd name="connsiteY113" fmla="*/ 4566547 h 4707593"/>
                  <a:gd name="connsiteX114" fmla="*/ 714271 w 5260975"/>
                  <a:gd name="connsiteY114" fmla="*/ 4551089 h 4707593"/>
                  <a:gd name="connsiteX115" fmla="*/ 691900 w 5260975"/>
                  <a:gd name="connsiteY115" fmla="*/ 4545999 h 4707593"/>
                  <a:gd name="connsiteX116" fmla="*/ 660598 w 5260975"/>
                  <a:gd name="connsiteY116" fmla="*/ 4546096 h 4707593"/>
                  <a:gd name="connsiteX117" fmla="*/ 603662 w 5260975"/>
                  <a:gd name="connsiteY117" fmla="*/ 4538991 h 4707593"/>
                  <a:gd name="connsiteX118" fmla="*/ 546821 w 5260975"/>
                  <a:gd name="connsiteY118" fmla="*/ 4518251 h 4707593"/>
                  <a:gd name="connsiteX119" fmla="*/ 522721 w 5260975"/>
                  <a:gd name="connsiteY119" fmla="*/ 4520267 h 4707593"/>
                  <a:gd name="connsiteX120" fmla="*/ 514080 w 5260975"/>
                  <a:gd name="connsiteY120" fmla="*/ 4519788 h 4707593"/>
                  <a:gd name="connsiteX121" fmla="*/ 436404 w 5260975"/>
                  <a:gd name="connsiteY121" fmla="*/ 4508361 h 4707593"/>
                  <a:gd name="connsiteX122" fmla="*/ 428626 w 5260975"/>
                  <a:gd name="connsiteY122" fmla="*/ 4507114 h 4707593"/>
                  <a:gd name="connsiteX123" fmla="*/ 392141 w 5260975"/>
                  <a:gd name="connsiteY123" fmla="*/ 4496936 h 4707593"/>
                  <a:gd name="connsiteX124" fmla="*/ 300157 w 5260975"/>
                  <a:gd name="connsiteY124" fmla="*/ 4490599 h 4707593"/>
                  <a:gd name="connsiteX125" fmla="*/ 294493 w 5260975"/>
                  <a:gd name="connsiteY125" fmla="*/ 4489831 h 4707593"/>
                  <a:gd name="connsiteX126" fmla="*/ 263671 w 5260975"/>
                  <a:gd name="connsiteY126" fmla="*/ 4494919 h 4707593"/>
                  <a:gd name="connsiteX127" fmla="*/ 248406 w 5260975"/>
                  <a:gd name="connsiteY127" fmla="*/ 4502121 h 4707593"/>
                  <a:gd name="connsiteX128" fmla="*/ 224594 w 5260975"/>
                  <a:gd name="connsiteY128" fmla="*/ 4509610 h 4707593"/>
                  <a:gd name="connsiteX129" fmla="*/ 200398 w 5260975"/>
                  <a:gd name="connsiteY129" fmla="*/ 4512395 h 4707593"/>
                  <a:gd name="connsiteX130" fmla="*/ 159783 w 5260975"/>
                  <a:gd name="connsiteY130" fmla="*/ 4501064 h 4707593"/>
                  <a:gd name="connsiteX131" fmla="*/ 144997 w 5260975"/>
                  <a:gd name="connsiteY131" fmla="*/ 4499912 h 4707593"/>
                  <a:gd name="connsiteX132" fmla="*/ 112064 w 5260975"/>
                  <a:gd name="connsiteY132" fmla="*/ 4494440 h 4707593"/>
                  <a:gd name="connsiteX133" fmla="*/ 83259 w 5260975"/>
                  <a:gd name="connsiteY133" fmla="*/ 4494824 h 4707593"/>
                  <a:gd name="connsiteX134" fmla="*/ 60120 w 5260975"/>
                  <a:gd name="connsiteY134" fmla="*/ 4503561 h 4707593"/>
                  <a:gd name="connsiteX135" fmla="*/ 26514 w 5260975"/>
                  <a:gd name="connsiteY135" fmla="*/ 4505289 h 4707593"/>
                  <a:gd name="connsiteX136" fmla="*/ 4814 w 5260975"/>
                  <a:gd name="connsiteY136" fmla="*/ 4498952 h 4707593"/>
                  <a:gd name="connsiteX137" fmla="*/ 398 w 5260975"/>
                  <a:gd name="connsiteY137" fmla="*/ 4498089 h 4707593"/>
                  <a:gd name="connsiteX138" fmla="*/ 0 w 5260975"/>
                  <a:gd name="connsiteY138" fmla="*/ 4498087 h 47075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Lst>
                <a:rect l="l" t="t" r="r" b="b"/>
                <a:pathLst>
                  <a:path w="5260975" h="4707593">
                    <a:moveTo>
                      <a:pt x="0" y="0"/>
                    </a:moveTo>
                    <a:lnTo>
                      <a:pt x="5260975" y="0"/>
                    </a:lnTo>
                    <a:lnTo>
                      <a:pt x="5260975" y="3296937"/>
                    </a:lnTo>
                    <a:lnTo>
                      <a:pt x="5260975" y="3518571"/>
                    </a:lnTo>
                    <a:lnTo>
                      <a:pt x="5226503" y="3534000"/>
                    </a:lnTo>
                    <a:cubicBezTo>
                      <a:pt x="5219783" y="3536785"/>
                      <a:pt x="5212389" y="3538321"/>
                      <a:pt x="5206341" y="3542065"/>
                    </a:cubicBezTo>
                    <a:cubicBezTo>
                      <a:pt x="5178495" y="3559156"/>
                      <a:pt x="5151515" y="3577591"/>
                      <a:pt x="5123287" y="3594010"/>
                    </a:cubicBezTo>
                    <a:cubicBezTo>
                      <a:pt x="5094195" y="3611004"/>
                      <a:pt x="5068175" y="3631071"/>
                      <a:pt x="5048107" y="3658244"/>
                    </a:cubicBezTo>
                    <a:cubicBezTo>
                      <a:pt x="5029480" y="3683496"/>
                      <a:pt x="5011429" y="3709131"/>
                      <a:pt x="4992899" y="3734479"/>
                    </a:cubicBezTo>
                    <a:cubicBezTo>
                      <a:pt x="4988194" y="3740912"/>
                      <a:pt x="4983873" y="3748498"/>
                      <a:pt x="4977440" y="3752627"/>
                    </a:cubicBezTo>
                    <a:cubicBezTo>
                      <a:pt x="4964094" y="3761268"/>
                      <a:pt x="4949499" y="3768277"/>
                      <a:pt x="4935193" y="3775382"/>
                    </a:cubicBezTo>
                    <a:cubicBezTo>
                      <a:pt x="4922903" y="3781431"/>
                      <a:pt x="4909845" y="3785943"/>
                      <a:pt x="4897844" y="3792472"/>
                    </a:cubicBezTo>
                    <a:cubicBezTo>
                      <a:pt x="4888243" y="3797658"/>
                      <a:pt x="4879697" y="3804859"/>
                      <a:pt x="4870767" y="3811388"/>
                    </a:cubicBezTo>
                    <a:cubicBezTo>
                      <a:pt x="4862990" y="3817052"/>
                      <a:pt x="4854445" y="3821949"/>
                      <a:pt x="4847916" y="3828767"/>
                    </a:cubicBezTo>
                    <a:cubicBezTo>
                      <a:pt x="4831977" y="3845281"/>
                      <a:pt x="4815942" y="3861508"/>
                      <a:pt x="4796163" y="3873702"/>
                    </a:cubicBezTo>
                    <a:cubicBezTo>
                      <a:pt x="4776672" y="3885799"/>
                      <a:pt x="4758237" y="3899338"/>
                      <a:pt x="4738843" y="3911628"/>
                    </a:cubicBezTo>
                    <a:cubicBezTo>
                      <a:pt x="4719831" y="3923630"/>
                      <a:pt x="4702645" y="3936783"/>
                      <a:pt x="4692755" y="3958099"/>
                    </a:cubicBezTo>
                    <a:cubicBezTo>
                      <a:pt x="4688339" y="3967508"/>
                      <a:pt x="4682097" y="3977782"/>
                      <a:pt x="4673744" y="3983255"/>
                    </a:cubicBezTo>
                    <a:cubicBezTo>
                      <a:pt x="4661838" y="3991032"/>
                      <a:pt x="4646764" y="3993817"/>
                      <a:pt x="4633801" y="4000442"/>
                    </a:cubicBezTo>
                    <a:cubicBezTo>
                      <a:pt x="4618535" y="4008219"/>
                      <a:pt x="4600869" y="4014940"/>
                      <a:pt x="4590499" y="4027326"/>
                    </a:cubicBezTo>
                    <a:cubicBezTo>
                      <a:pt x="4581281" y="4038368"/>
                      <a:pt x="4571968" y="4047009"/>
                      <a:pt x="4559773" y="4054018"/>
                    </a:cubicBezTo>
                    <a:cubicBezTo>
                      <a:pt x="4551229" y="4058915"/>
                      <a:pt x="4544892" y="4067844"/>
                      <a:pt x="4536059" y="4071877"/>
                    </a:cubicBezTo>
                    <a:cubicBezTo>
                      <a:pt x="4524441" y="4077254"/>
                      <a:pt x="4512727" y="4081479"/>
                      <a:pt x="4502549" y="4089832"/>
                    </a:cubicBezTo>
                    <a:cubicBezTo>
                      <a:pt x="4491987" y="4098473"/>
                      <a:pt x="4479986" y="4105290"/>
                      <a:pt x="4468944" y="4113356"/>
                    </a:cubicBezTo>
                    <a:cubicBezTo>
                      <a:pt x="4463087" y="4117676"/>
                      <a:pt x="4458286" y="4123341"/>
                      <a:pt x="4452622" y="4127854"/>
                    </a:cubicBezTo>
                    <a:cubicBezTo>
                      <a:pt x="4442252" y="4136111"/>
                      <a:pt x="4431690" y="4144176"/>
                      <a:pt x="4421032" y="4151953"/>
                    </a:cubicBezTo>
                    <a:cubicBezTo>
                      <a:pt x="4410375" y="4159731"/>
                      <a:pt x="4400197" y="4168756"/>
                      <a:pt x="4388483" y="4174421"/>
                    </a:cubicBezTo>
                    <a:cubicBezTo>
                      <a:pt x="4368513" y="4184023"/>
                      <a:pt x="4346717" y="4189784"/>
                      <a:pt x="4327321" y="4200153"/>
                    </a:cubicBezTo>
                    <a:cubicBezTo>
                      <a:pt x="4307639" y="4210714"/>
                      <a:pt x="4289107" y="4223965"/>
                      <a:pt x="4271633" y="4237983"/>
                    </a:cubicBezTo>
                    <a:cubicBezTo>
                      <a:pt x="4257807" y="4249025"/>
                      <a:pt x="4244845" y="4259971"/>
                      <a:pt x="4227465" y="4265635"/>
                    </a:cubicBezTo>
                    <a:cubicBezTo>
                      <a:pt x="4217768" y="4268804"/>
                      <a:pt x="4207591" y="4275717"/>
                      <a:pt x="4201733" y="4283783"/>
                    </a:cubicBezTo>
                    <a:cubicBezTo>
                      <a:pt x="4189059" y="4301353"/>
                      <a:pt x="4172833" y="4313739"/>
                      <a:pt x="4154494" y="4324301"/>
                    </a:cubicBezTo>
                    <a:cubicBezTo>
                      <a:pt x="4130010" y="4338511"/>
                      <a:pt x="4105814" y="4353009"/>
                      <a:pt x="4081234" y="4366931"/>
                    </a:cubicBezTo>
                    <a:cubicBezTo>
                      <a:pt x="4066737" y="4375189"/>
                      <a:pt x="4052335" y="4383926"/>
                      <a:pt x="4036971" y="4389975"/>
                    </a:cubicBezTo>
                    <a:cubicBezTo>
                      <a:pt x="4005575" y="4402457"/>
                      <a:pt x="3973410" y="4413114"/>
                      <a:pt x="3941725" y="4424733"/>
                    </a:cubicBezTo>
                    <a:cubicBezTo>
                      <a:pt x="3931355" y="4428477"/>
                      <a:pt x="3921561" y="4433854"/>
                      <a:pt x="3910999" y="4437119"/>
                    </a:cubicBezTo>
                    <a:cubicBezTo>
                      <a:pt x="3899573" y="4440671"/>
                      <a:pt x="3887285" y="4441727"/>
                      <a:pt x="3875859" y="4445280"/>
                    </a:cubicBezTo>
                    <a:cubicBezTo>
                      <a:pt x="3856847" y="4451136"/>
                      <a:pt x="3838412" y="4458626"/>
                      <a:pt x="3819401" y="4464579"/>
                    </a:cubicBezTo>
                    <a:cubicBezTo>
                      <a:pt x="3782723" y="4476005"/>
                      <a:pt x="3745949" y="4486951"/>
                      <a:pt x="3709176" y="4497800"/>
                    </a:cubicBezTo>
                    <a:cubicBezTo>
                      <a:pt x="3701303" y="4500105"/>
                      <a:pt x="3692757" y="4500393"/>
                      <a:pt x="3684981" y="4502889"/>
                    </a:cubicBezTo>
                    <a:cubicBezTo>
                      <a:pt x="3664337" y="4509610"/>
                      <a:pt x="3643789" y="4516907"/>
                      <a:pt x="3623338" y="4524300"/>
                    </a:cubicBezTo>
                    <a:cubicBezTo>
                      <a:pt x="3610953" y="4528813"/>
                      <a:pt x="3598854" y="4534382"/>
                      <a:pt x="3586373" y="4538702"/>
                    </a:cubicBezTo>
                    <a:cubicBezTo>
                      <a:pt x="3576387" y="4542159"/>
                      <a:pt x="3566113" y="4544847"/>
                      <a:pt x="3555743" y="4546960"/>
                    </a:cubicBezTo>
                    <a:cubicBezTo>
                      <a:pt x="3546814" y="4548785"/>
                      <a:pt x="3537501" y="4548592"/>
                      <a:pt x="3528667" y="4550801"/>
                    </a:cubicBezTo>
                    <a:cubicBezTo>
                      <a:pt x="3504759" y="4556753"/>
                      <a:pt x="3481140" y="4563475"/>
                      <a:pt x="3457424" y="4569811"/>
                    </a:cubicBezTo>
                    <a:cubicBezTo>
                      <a:pt x="3447919" y="4572308"/>
                      <a:pt x="3438221" y="4574133"/>
                      <a:pt x="3429003" y="4577301"/>
                    </a:cubicBezTo>
                    <a:cubicBezTo>
                      <a:pt x="3404327" y="4585654"/>
                      <a:pt x="3380036" y="4595159"/>
                      <a:pt x="3355264" y="4603033"/>
                    </a:cubicBezTo>
                    <a:cubicBezTo>
                      <a:pt x="3334717" y="4609562"/>
                      <a:pt x="3313593" y="4614266"/>
                      <a:pt x="3292757" y="4620027"/>
                    </a:cubicBezTo>
                    <a:cubicBezTo>
                      <a:pt x="3283924" y="4622524"/>
                      <a:pt x="3275475" y="4626077"/>
                      <a:pt x="3266643" y="4628188"/>
                    </a:cubicBezTo>
                    <a:cubicBezTo>
                      <a:pt x="3246863" y="4632990"/>
                      <a:pt x="3226796" y="4637022"/>
                      <a:pt x="3206921" y="4641823"/>
                    </a:cubicBezTo>
                    <a:cubicBezTo>
                      <a:pt x="3195590" y="4644607"/>
                      <a:pt x="3184645" y="4649600"/>
                      <a:pt x="3173123" y="4651425"/>
                    </a:cubicBezTo>
                    <a:cubicBezTo>
                      <a:pt x="3145759" y="4655745"/>
                      <a:pt x="3118203" y="4658817"/>
                      <a:pt x="3090646" y="4662274"/>
                    </a:cubicBezTo>
                    <a:cubicBezTo>
                      <a:pt x="3062227" y="4665826"/>
                      <a:pt x="3033902" y="4669571"/>
                      <a:pt x="3005480" y="4672739"/>
                    </a:cubicBezTo>
                    <a:cubicBezTo>
                      <a:pt x="2989926" y="4674372"/>
                      <a:pt x="2974275" y="4674660"/>
                      <a:pt x="2958721" y="4676196"/>
                    </a:cubicBezTo>
                    <a:cubicBezTo>
                      <a:pt x="2945087" y="4677541"/>
                      <a:pt x="2931549" y="4680037"/>
                      <a:pt x="2917915" y="4681670"/>
                    </a:cubicBezTo>
                    <a:cubicBezTo>
                      <a:pt x="2906105" y="4683013"/>
                      <a:pt x="2894199" y="4683781"/>
                      <a:pt x="2882389" y="4685126"/>
                    </a:cubicBezTo>
                    <a:cubicBezTo>
                      <a:pt x="2863475" y="4687334"/>
                      <a:pt x="2844655" y="4689831"/>
                      <a:pt x="2825837" y="4692135"/>
                    </a:cubicBezTo>
                    <a:cubicBezTo>
                      <a:pt x="2817964" y="4692999"/>
                      <a:pt x="2809706" y="4695399"/>
                      <a:pt x="2802313" y="4693960"/>
                    </a:cubicBezTo>
                    <a:cubicBezTo>
                      <a:pt x="2783686" y="4690310"/>
                      <a:pt x="2765347" y="4691367"/>
                      <a:pt x="2746816" y="4693863"/>
                    </a:cubicBezTo>
                    <a:cubicBezTo>
                      <a:pt x="2740479" y="4694728"/>
                      <a:pt x="2733662" y="4694535"/>
                      <a:pt x="2727517" y="4692903"/>
                    </a:cubicBezTo>
                    <a:cubicBezTo>
                      <a:pt x="2714939" y="4689638"/>
                      <a:pt x="2702745" y="4685029"/>
                      <a:pt x="2690359" y="4680997"/>
                    </a:cubicBezTo>
                    <a:cubicBezTo>
                      <a:pt x="2689014" y="4680517"/>
                      <a:pt x="2687382" y="4680421"/>
                      <a:pt x="2685943" y="4680133"/>
                    </a:cubicBezTo>
                    <a:cubicBezTo>
                      <a:pt x="2677781" y="4678500"/>
                      <a:pt x="2669717" y="4676868"/>
                      <a:pt x="2661554" y="4675428"/>
                    </a:cubicBezTo>
                    <a:cubicBezTo>
                      <a:pt x="2657138" y="4674660"/>
                      <a:pt x="2652625" y="4674564"/>
                      <a:pt x="2648208" y="4673892"/>
                    </a:cubicBezTo>
                    <a:cubicBezTo>
                      <a:pt x="2631118" y="4671203"/>
                      <a:pt x="2612299" y="4675716"/>
                      <a:pt x="2597512" y="4664099"/>
                    </a:cubicBezTo>
                    <a:cubicBezTo>
                      <a:pt x="2587911" y="4656609"/>
                      <a:pt x="2578597" y="4658338"/>
                      <a:pt x="2568324" y="4659490"/>
                    </a:cubicBezTo>
                    <a:cubicBezTo>
                      <a:pt x="2560547" y="4660354"/>
                      <a:pt x="2552577" y="4660065"/>
                      <a:pt x="2544704" y="4660162"/>
                    </a:cubicBezTo>
                    <a:cubicBezTo>
                      <a:pt x="2530878" y="4660449"/>
                      <a:pt x="2517052" y="4660546"/>
                      <a:pt x="2503225" y="4661026"/>
                    </a:cubicBezTo>
                    <a:cubicBezTo>
                      <a:pt x="2498808" y="4661218"/>
                      <a:pt x="2494297" y="4663619"/>
                      <a:pt x="2489975" y="4663235"/>
                    </a:cubicBezTo>
                    <a:cubicBezTo>
                      <a:pt x="2470004" y="4661410"/>
                      <a:pt x="2450033" y="4658529"/>
                      <a:pt x="2430061" y="4656897"/>
                    </a:cubicBezTo>
                    <a:cubicBezTo>
                      <a:pt x="2418732" y="4655938"/>
                      <a:pt x="2407114" y="4657761"/>
                      <a:pt x="2395880" y="4656417"/>
                    </a:cubicBezTo>
                    <a:cubicBezTo>
                      <a:pt x="2382919" y="4654881"/>
                      <a:pt x="2370245" y="4650945"/>
                      <a:pt x="2357378" y="4648544"/>
                    </a:cubicBezTo>
                    <a:cubicBezTo>
                      <a:pt x="2353826" y="4647872"/>
                      <a:pt x="2349889" y="4648736"/>
                      <a:pt x="2346145" y="4648928"/>
                    </a:cubicBezTo>
                    <a:cubicBezTo>
                      <a:pt x="2341920" y="4649120"/>
                      <a:pt x="2337791" y="4649504"/>
                      <a:pt x="2333567" y="4649600"/>
                    </a:cubicBezTo>
                    <a:cubicBezTo>
                      <a:pt x="2320700" y="4649793"/>
                      <a:pt x="2307835" y="4649504"/>
                      <a:pt x="2294968" y="4650177"/>
                    </a:cubicBezTo>
                    <a:cubicBezTo>
                      <a:pt x="2287095" y="4650561"/>
                      <a:pt x="2278839" y="4654497"/>
                      <a:pt x="2271540" y="4653057"/>
                    </a:cubicBezTo>
                    <a:cubicBezTo>
                      <a:pt x="2256659" y="4650272"/>
                      <a:pt x="2241776" y="4656513"/>
                      <a:pt x="2226895" y="4651329"/>
                    </a:cubicBezTo>
                    <a:cubicBezTo>
                      <a:pt x="2222285" y="4649793"/>
                      <a:pt x="2215948" y="4653633"/>
                      <a:pt x="2210379" y="4653825"/>
                    </a:cubicBezTo>
                    <a:cubicBezTo>
                      <a:pt x="2196457" y="4654305"/>
                      <a:pt x="2182535" y="4654209"/>
                      <a:pt x="2168613" y="4654113"/>
                    </a:cubicBezTo>
                    <a:cubicBezTo>
                      <a:pt x="2156131" y="4654017"/>
                      <a:pt x="2143168" y="4655361"/>
                      <a:pt x="2131167" y="4652673"/>
                    </a:cubicBezTo>
                    <a:cubicBezTo>
                      <a:pt x="2118588" y="4649793"/>
                      <a:pt x="2107259" y="4650177"/>
                      <a:pt x="2095065" y="4653441"/>
                    </a:cubicBezTo>
                    <a:cubicBezTo>
                      <a:pt x="2086711" y="4655649"/>
                      <a:pt x="2077878" y="4655938"/>
                      <a:pt x="2069237" y="4656609"/>
                    </a:cubicBezTo>
                    <a:cubicBezTo>
                      <a:pt x="2059924" y="4657377"/>
                      <a:pt x="2049650" y="4655361"/>
                      <a:pt x="2041201" y="4658529"/>
                    </a:cubicBezTo>
                    <a:cubicBezTo>
                      <a:pt x="2016044" y="4667939"/>
                      <a:pt x="1990216" y="4669955"/>
                      <a:pt x="1963909" y="4669955"/>
                    </a:cubicBezTo>
                    <a:cubicBezTo>
                      <a:pt x="1959107" y="4669955"/>
                      <a:pt x="1954210" y="4668612"/>
                      <a:pt x="1949603" y="4667171"/>
                    </a:cubicBezTo>
                    <a:cubicBezTo>
                      <a:pt x="1922717" y="4658529"/>
                      <a:pt x="1895737" y="4659297"/>
                      <a:pt x="1868373" y="4664578"/>
                    </a:cubicBezTo>
                    <a:cubicBezTo>
                      <a:pt x="1862708" y="4665731"/>
                      <a:pt x="1856372" y="4665923"/>
                      <a:pt x="1850707" y="4664771"/>
                    </a:cubicBezTo>
                    <a:cubicBezTo>
                      <a:pt x="1834768" y="4661410"/>
                      <a:pt x="1819309" y="4655841"/>
                      <a:pt x="1803275" y="4653441"/>
                    </a:cubicBezTo>
                    <a:cubicBezTo>
                      <a:pt x="1776775" y="4649504"/>
                      <a:pt x="1753828" y="4662754"/>
                      <a:pt x="1730112" y="4671396"/>
                    </a:cubicBezTo>
                    <a:cubicBezTo>
                      <a:pt x="1707548" y="4679557"/>
                      <a:pt x="1688345" y="4697992"/>
                      <a:pt x="1661652" y="4693863"/>
                    </a:cubicBezTo>
                    <a:cubicBezTo>
                      <a:pt x="1658965" y="4693479"/>
                      <a:pt x="1655988" y="4696071"/>
                      <a:pt x="1653011" y="4696744"/>
                    </a:cubicBezTo>
                    <a:cubicBezTo>
                      <a:pt x="1644850" y="4698568"/>
                      <a:pt x="1636689" y="4700776"/>
                      <a:pt x="1628431" y="4701641"/>
                    </a:cubicBezTo>
                    <a:cubicBezTo>
                      <a:pt x="1618350" y="4702793"/>
                      <a:pt x="1608076" y="4702409"/>
                      <a:pt x="1597995" y="4703369"/>
                    </a:cubicBezTo>
                    <a:cubicBezTo>
                      <a:pt x="1585032" y="4704521"/>
                      <a:pt x="1572263" y="4707593"/>
                      <a:pt x="1559396" y="4707593"/>
                    </a:cubicBezTo>
                    <a:cubicBezTo>
                      <a:pt x="1549026" y="4707593"/>
                      <a:pt x="1538753" y="4704041"/>
                      <a:pt x="1528480" y="4702312"/>
                    </a:cubicBezTo>
                    <a:cubicBezTo>
                      <a:pt x="1513981" y="4699912"/>
                      <a:pt x="1498042" y="4700584"/>
                      <a:pt x="1485272" y="4694439"/>
                    </a:cubicBezTo>
                    <a:cubicBezTo>
                      <a:pt x="1471639" y="4687910"/>
                      <a:pt x="1458676" y="4684934"/>
                      <a:pt x="1444562" y="4686950"/>
                    </a:cubicBezTo>
                    <a:cubicBezTo>
                      <a:pt x="1439857" y="4687622"/>
                      <a:pt x="1433808" y="4691655"/>
                      <a:pt x="1431696" y="4695783"/>
                    </a:cubicBezTo>
                    <a:cubicBezTo>
                      <a:pt x="1426991" y="4705001"/>
                      <a:pt x="1420559" y="4706634"/>
                      <a:pt x="1411821" y="4703464"/>
                    </a:cubicBezTo>
                    <a:cubicBezTo>
                      <a:pt x="1404236" y="4700776"/>
                      <a:pt x="1394922" y="4699432"/>
                      <a:pt x="1389738" y="4694247"/>
                    </a:cubicBezTo>
                    <a:cubicBezTo>
                      <a:pt x="1375047" y="4679557"/>
                      <a:pt x="1356324" y="4679077"/>
                      <a:pt x="1338081" y="4675141"/>
                    </a:cubicBezTo>
                    <a:cubicBezTo>
                      <a:pt x="1326945" y="4672739"/>
                      <a:pt x="1316574" y="4672644"/>
                      <a:pt x="1305436" y="4674276"/>
                    </a:cubicBezTo>
                    <a:cubicBezTo>
                      <a:pt x="1281241" y="4677925"/>
                      <a:pt x="1257717" y="4672739"/>
                      <a:pt x="1234481" y="4666115"/>
                    </a:cubicBezTo>
                    <a:cubicBezTo>
                      <a:pt x="1219118" y="4661698"/>
                      <a:pt x="1203372" y="4659010"/>
                      <a:pt x="1188106" y="4654497"/>
                    </a:cubicBezTo>
                    <a:cubicBezTo>
                      <a:pt x="1176680" y="4651041"/>
                      <a:pt x="1165255" y="4646912"/>
                      <a:pt x="1154790" y="4641343"/>
                    </a:cubicBezTo>
                    <a:cubicBezTo>
                      <a:pt x="1139618" y="4633181"/>
                      <a:pt x="1126369" y="4620891"/>
                      <a:pt x="1107069" y="4624156"/>
                    </a:cubicBezTo>
                    <a:cubicBezTo>
                      <a:pt x="1090074" y="4627036"/>
                      <a:pt x="1074713" y="4620988"/>
                      <a:pt x="1059158" y="4615227"/>
                    </a:cubicBezTo>
                    <a:cubicBezTo>
                      <a:pt x="1047732" y="4611002"/>
                      <a:pt x="1036308" y="4606681"/>
                      <a:pt x="1024496" y="4603993"/>
                    </a:cubicBezTo>
                    <a:cubicBezTo>
                      <a:pt x="1010478" y="4600824"/>
                      <a:pt x="994635" y="4602169"/>
                      <a:pt x="982153" y="4596311"/>
                    </a:cubicBezTo>
                    <a:cubicBezTo>
                      <a:pt x="969095" y="4590166"/>
                      <a:pt x="958246" y="4594295"/>
                      <a:pt x="946628" y="4596024"/>
                    </a:cubicBezTo>
                    <a:cubicBezTo>
                      <a:pt x="928097" y="4598712"/>
                      <a:pt x="909661" y="4603705"/>
                      <a:pt x="890939" y="4597368"/>
                    </a:cubicBezTo>
                    <a:cubicBezTo>
                      <a:pt x="868184" y="4589687"/>
                      <a:pt x="845620" y="4581430"/>
                      <a:pt x="822769" y="4574133"/>
                    </a:cubicBezTo>
                    <a:cubicBezTo>
                      <a:pt x="813934" y="4571347"/>
                      <a:pt x="804431" y="4570195"/>
                      <a:pt x="795212" y="4568947"/>
                    </a:cubicBezTo>
                    <a:cubicBezTo>
                      <a:pt x="786476" y="4567891"/>
                      <a:pt x="776010" y="4570579"/>
                      <a:pt x="769288" y="4566547"/>
                    </a:cubicBezTo>
                    <a:cubicBezTo>
                      <a:pt x="752005" y="4556178"/>
                      <a:pt x="734243" y="4551089"/>
                      <a:pt x="714271" y="4551089"/>
                    </a:cubicBezTo>
                    <a:cubicBezTo>
                      <a:pt x="706781" y="4551089"/>
                      <a:pt x="699484" y="4546768"/>
                      <a:pt x="691900" y="4545999"/>
                    </a:cubicBezTo>
                    <a:cubicBezTo>
                      <a:pt x="681529" y="4545040"/>
                      <a:pt x="669623" y="4542447"/>
                      <a:pt x="660598" y="4546096"/>
                    </a:cubicBezTo>
                    <a:cubicBezTo>
                      <a:pt x="639379" y="4554737"/>
                      <a:pt x="622193" y="4547536"/>
                      <a:pt x="603662" y="4538991"/>
                    </a:cubicBezTo>
                    <a:cubicBezTo>
                      <a:pt x="585418" y="4530541"/>
                      <a:pt x="566215" y="4523821"/>
                      <a:pt x="546821" y="4518251"/>
                    </a:cubicBezTo>
                    <a:cubicBezTo>
                      <a:pt x="539524" y="4516235"/>
                      <a:pt x="530787" y="4519596"/>
                      <a:pt x="522721" y="4520267"/>
                    </a:cubicBezTo>
                    <a:cubicBezTo>
                      <a:pt x="519840" y="4520460"/>
                      <a:pt x="516671" y="4520748"/>
                      <a:pt x="514080" y="4519788"/>
                    </a:cubicBezTo>
                    <a:cubicBezTo>
                      <a:pt x="489020" y="4510570"/>
                      <a:pt x="463575" y="4503561"/>
                      <a:pt x="436404" y="4508361"/>
                    </a:cubicBezTo>
                    <a:cubicBezTo>
                      <a:pt x="433908" y="4508842"/>
                      <a:pt x="431123" y="4507786"/>
                      <a:pt x="428626" y="4507114"/>
                    </a:cubicBezTo>
                    <a:cubicBezTo>
                      <a:pt x="416432" y="4503657"/>
                      <a:pt x="404526" y="4498184"/>
                      <a:pt x="392141" y="4496936"/>
                    </a:cubicBezTo>
                    <a:cubicBezTo>
                      <a:pt x="361608" y="4493864"/>
                      <a:pt x="330884" y="4492615"/>
                      <a:pt x="300157" y="4490599"/>
                    </a:cubicBezTo>
                    <a:cubicBezTo>
                      <a:pt x="298237" y="4490503"/>
                      <a:pt x="296221" y="4490503"/>
                      <a:pt x="294493" y="4489831"/>
                    </a:cubicBezTo>
                    <a:cubicBezTo>
                      <a:pt x="283163" y="4485702"/>
                      <a:pt x="273274" y="4487047"/>
                      <a:pt x="263671" y="4494919"/>
                    </a:cubicBezTo>
                    <a:cubicBezTo>
                      <a:pt x="259447" y="4498376"/>
                      <a:pt x="253686" y="4500200"/>
                      <a:pt x="248406" y="4502121"/>
                    </a:cubicBezTo>
                    <a:cubicBezTo>
                      <a:pt x="240628" y="4505002"/>
                      <a:pt x="232659" y="4507786"/>
                      <a:pt x="224594" y="4509610"/>
                    </a:cubicBezTo>
                    <a:cubicBezTo>
                      <a:pt x="216624" y="4511338"/>
                      <a:pt x="208079" y="4513738"/>
                      <a:pt x="200398" y="4512395"/>
                    </a:cubicBezTo>
                    <a:cubicBezTo>
                      <a:pt x="186572" y="4509994"/>
                      <a:pt x="173417" y="4504618"/>
                      <a:pt x="159783" y="4501064"/>
                    </a:cubicBezTo>
                    <a:cubicBezTo>
                      <a:pt x="155079" y="4499816"/>
                      <a:pt x="149893" y="4500009"/>
                      <a:pt x="144997" y="4499912"/>
                    </a:cubicBezTo>
                    <a:cubicBezTo>
                      <a:pt x="133763" y="4499625"/>
                      <a:pt x="122241" y="4502409"/>
                      <a:pt x="112064" y="4494440"/>
                    </a:cubicBezTo>
                    <a:cubicBezTo>
                      <a:pt x="102655" y="4486951"/>
                      <a:pt x="93148" y="4489158"/>
                      <a:pt x="83259" y="4494824"/>
                    </a:cubicBezTo>
                    <a:cubicBezTo>
                      <a:pt x="76154" y="4498857"/>
                      <a:pt x="68090" y="4502025"/>
                      <a:pt x="60120" y="4503561"/>
                    </a:cubicBezTo>
                    <a:cubicBezTo>
                      <a:pt x="49174" y="4505673"/>
                      <a:pt x="38324" y="4506538"/>
                      <a:pt x="26514" y="4505289"/>
                    </a:cubicBezTo>
                    <a:cubicBezTo>
                      <a:pt x="18161" y="4504425"/>
                      <a:pt x="11343" y="4504041"/>
                      <a:pt x="4814" y="4498952"/>
                    </a:cubicBezTo>
                    <a:cubicBezTo>
                      <a:pt x="3759" y="4498184"/>
                      <a:pt x="1839" y="4497992"/>
                      <a:pt x="398" y="4498089"/>
                    </a:cubicBezTo>
                    <a:lnTo>
                      <a:pt x="0" y="4498087"/>
                    </a:lnTo>
                    <a:close/>
                  </a:path>
                </a:pathLst>
              </a:custGeom>
              <a:solidFill>
                <a:schemeClr val="bg1">
                  <a:alpha val="14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grpSp>
          <p:nvGrpSpPr>
            <p:cNvPr id="14" name="Group 13">
              <a:extLst>
                <a:ext uri="{FF2B5EF4-FFF2-40B4-BE49-F238E27FC236}">
                  <a16:creationId xmlns:a16="http://schemas.microsoft.com/office/drawing/2014/main" id="{5BD695E1-00AC-49AE-93BF-22000734A8FE}"/>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6096000" y="4138312"/>
              <a:ext cx="5260975" cy="1410656"/>
              <a:chOff x="6096000" y="4138312"/>
              <a:chExt cx="5260975" cy="1410656"/>
            </a:xfrm>
          </p:grpSpPr>
          <p:sp>
            <p:nvSpPr>
              <p:cNvPr id="15" name="Freeform: Shape 14">
                <a:extLst>
                  <a:ext uri="{FF2B5EF4-FFF2-40B4-BE49-F238E27FC236}">
                    <a16:creationId xmlns:a16="http://schemas.microsoft.com/office/drawing/2014/main" id="{F721D808-B8BC-4568-A927-12BC276FBF0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96000" y="4138312"/>
                <a:ext cx="5260975" cy="1410656"/>
              </a:xfrm>
              <a:custGeom>
                <a:avLst/>
                <a:gdLst>
                  <a:gd name="connsiteX0" fmla="*/ 5260975 w 5260975"/>
                  <a:gd name="connsiteY0" fmla="*/ 0 h 1410656"/>
                  <a:gd name="connsiteX1" fmla="*/ 5260975 w 5260975"/>
                  <a:gd name="connsiteY1" fmla="*/ 221634 h 1410656"/>
                  <a:gd name="connsiteX2" fmla="*/ 5226503 w 5260975"/>
                  <a:gd name="connsiteY2" fmla="*/ 237063 h 1410656"/>
                  <a:gd name="connsiteX3" fmla="*/ 5206341 w 5260975"/>
                  <a:gd name="connsiteY3" fmla="*/ 245128 h 1410656"/>
                  <a:gd name="connsiteX4" fmla="*/ 5123287 w 5260975"/>
                  <a:gd name="connsiteY4" fmla="*/ 297073 h 1410656"/>
                  <a:gd name="connsiteX5" fmla="*/ 5048107 w 5260975"/>
                  <a:gd name="connsiteY5" fmla="*/ 361307 h 1410656"/>
                  <a:gd name="connsiteX6" fmla="*/ 4992899 w 5260975"/>
                  <a:gd name="connsiteY6" fmla="*/ 437542 h 1410656"/>
                  <a:gd name="connsiteX7" fmla="*/ 4977440 w 5260975"/>
                  <a:gd name="connsiteY7" fmla="*/ 455690 h 1410656"/>
                  <a:gd name="connsiteX8" fmla="*/ 4935193 w 5260975"/>
                  <a:gd name="connsiteY8" fmla="*/ 478445 h 1410656"/>
                  <a:gd name="connsiteX9" fmla="*/ 4897844 w 5260975"/>
                  <a:gd name="connsiteY9" fmla="*/ 495535 h 1410656"/>
                  <a:gd name="connsiteX10" fmla="*/ 4870767 w 5260975"/>
                  <a:gd name="connsiteY10" fmla="*/ 514451 h 1410656"/>
                  <a:gd name="connsiteX11" fmla="*/ 4847916 w 5260975"/>
                  <a:gd name="connsiteY11" fmla="*/ 531830 h 1410656"/>
                  <a:gd name="connsiteX12" fmla="*/ 4796163 w 5260975"/>
                  <a:gd name="connsiteY12" fmla="*/ 576765 h 1410656"/>
                  <a:gd name="connsiteX13" fmla="*/ 4738843 w 5260975"/>
                  <a:gd name="connsiteY13" fmla="*/ 614691 h 1410656"/>
                  <a:gd name="connsiteX14" fmla="*/ 4692755 w 5260975"/>
                  <a:gd name="connsiteY14" fmla="*/ 661162 h 1410656"/>
                  <a:gd name="connsiteX15" fmla="*/ 4673744 w 5260975"/>
                  <a:gd name="connsiteY15" fmla="*/ 686318 h 1410656"/>
                  <a:gd name="connsiteX16" fmla="*/ 4633801 w 5260975"/>
                  <a:gd name="connsiteY16" fmla="*/ 703505 h 1410656"/>
                  <a:gd name="connsiteX17" fmla="*/ 4590499 w 5260975"/>
                  <a:gd name="connsiteY17" fmla="*/ 730389 h 1410656"/>
                  <a:gd name="connsiteX18" fmla="*/ 4559773 w 5260975"/>
                  <a:gd name="connsiteY18" fmla="*/ 757081 h 1410656"/>
                  <a:gd name="connsiteX19" fmla="*/ 4536059 w 5260975"/>
                  <a:gd name="connsiteY19" fmla="*/ 774940 h 1410656"/>
                  <a:gd name="connsiteX20" fmla="*/ 4502549 w 5260975"/>
                  <a:gd name="connsiteY20" fmla="*/ 792895 h 1410656"/>
                  <a:gd name="connsiteX21" fmla="*/ 4468944 w 5260975"/>
                  <a:gd name="connsiteY21" fmla="*/ 816419 h 1410656"/>
                  <a:gd name="connsiteX22" fmla="*/ 4452622 w 5260975"/>
                  <a:gd name="connsiteY22" fmla="*/ 830917 h 1410656"/>
                  <a:gd name="connsiteX23" fmla="*/ 4421032 w 5260975"/>
                  <a:gd name="connsiteY23" fmla="*/ 855016 h 1410656"/>
                  <a:gd name="connsiteX24" fmla="*/ 4388483 w 5260975"/>
                  <a:gd name="connsiteY24" fmla="*/ 877484 h 1410656"/>
                  <a:gd name="connsiteX25" fmla="*/ 4327321 w 5260975"/>
                  <a:gd name="connsiteY25" fmla="*/ 903216 h 1410656"/>
                  <a:gd name="connsiteX26" fmla="*/ 4271633 w 5260975"/>
                  <a:gd name="connsiteY26" fmla="*/ 941046 h 1410656"/>
                  <a:gd name="connsiteX27" fmla="*/ 4227465 w 5260975"/>
                  <a:gd name="connsiteY27" fmla="*/ 968698 h 1410656"/>
                  <a:gd name="connsiteX28" fmla="*/ 4201733 w 5260975"/>
                  <a:gd name="connsiteY28" fmla="*/ 986846 h 1410656"/>
                  <a:gd name="connsiteX29" fmla="*/ 4154494 w 5260975"/>
                  <a:gd name="connsiteY29" fmla="*/ 1027364 h 1410656"/>
                  <a:gd name="connsiteX30" fmla="*/ 4081234 w 5260975"/>
                  <a:gd name="connsiteY30" fmla="*/ 1069994 h 1410656"/>
                  <a:gd name="connsiteX31" fmla="*/ 4036971 w 5260975"/>
                  <a:gd name="connsiteY31" fmla="*/ 1093038 h 1410656"/>
                  <a:gd name="connsiteX32" fmla="*/ 3941725 w 5260975"/>
                  <a:gd name="connsiteY32" fmla="*/ 1127796 h 1410656"/>
                  <a:gd name="connsiteX33" fmla="*/ 3910999 w 5260975"/>
                  <a:gd name="connsiteY33" fmla="*/ 1140182 h 1410656"/>
                  <a:gd name="connsiteX34" fmla="*/ 3875859 w 5260975"/>
                  <a:gd name="connsiteY34" fmla="*/ 1148343 h 1410656"/>
                  <a:gd name="connsiteX35" fmla="*/ 3819401 w 5260975"/>
                  <a:gd name="connsiteY35" fmla="*/ 1167642 h 1410656"/>
                  <a:gd name="connsiteX36" fmla="*/ 3709176 w 5260975"/>
                  <a:gd name="connsiteY36" fmla="*/ 1200863 h 1410656"/>
                  <a:gd name="connsiteX37" fmla="*/ 3684981 w 5260975"/>
                  <a:gd name="connsiteY37" fmla="*/ 1205952 h 1410656"/>
                  <a:gd name="connsiteX38" fmla="*/ 3623338 w 5260975"/>
                  <a:gd name="connsiteY38" fmla="*/ 1227363 h 1410656"/>
                  <a:gd name="connsiteX39" fmla="*/ 3586373 w 5260975"/>
                  <a:gd name="connsiteY39" fmla="*/ 1241765 h 1410656"/>
                  <a:gd name="connsiteX40" fmla="*/ 3555743 w 5260975"/>
                  <a:gd name="connsiteY40" fmla="*/ 1250023 h 1410656"/>
                  <a:gd name="connsiteX41" fmla="*/ 3528667 w 5260975"/>
                  <a:gd name="connsiteY41" fmla="*/ 1253864 h 1410656"/>
                  <a:gd name="connsiteX42" fmla="*/ 3457424 w 5260975"/>
                  <a:gd name="connsiteY42" fmla="*/ 1272874 h 1410656"/>
                  <a:gd name="connsiteX43" fmla="*/ 3429003 w 5260975"/>
                  <a:gd name="connsiteY43" fmla="*/ 1280364 h 1410656"/>
                  <a:gd name="connsiteX44" fmla="*/ 3355264 w 5260975"/>
                  <a:gd name="connsiteY44" fmla="*/ 1306096 h 1410656"/>
                  <a:gd name="connsiteX45" fmla="*/ 3292757 w 5260975"/>
                  <a:gd name="connsiteY45" fmla="*/ 1323090 h 1410656"/>
                  <a:gd name="connsiteX46" fmla="*/ 3266643 w 5260975"/>
                  <a:gd name="connsiteY46" fmla="*/ 1331251 h 1410656"/>
                  <a:gd name="connsiteX47" fmla="*/ 3206921 w 5260975"/>
                  <a:gd name="connsiteY47" fmla="*/ 1344886 h 1410656"/>
                  <a:gd name="connsiteX48" fmla="*/ 3173123 w 5260975"/>
                  <a:gd name="connsiteY48" fmla="*/ 1354488 h 1410656"/>
                  <a:gd name="connsiteX49" fmla="*/ 3090646 w 5260975"/>
                  <a:gd name="connsiteY49" fmla="*/ 1365337 h 1410656"/>
                  <a:gd name="connsiteX50" fmla="*/ 3005480 w 5260975"/>
                  <a:gd name="connsiteY50" fmla="*/ 1375802 h 1410656"/>
                  <a:gd name="connsiteX51" fmla="*/ 2958721 w 5260975"/>
                  <a:gd name="connsiteY51" fmla="*/ 1379259 h 1410656"/>
                  <a:gd name="connsiteX52" fmla="*/ 2917915 w 5260975"/>
                  <a:gd name="connsiteY52" fmla="*/ 1384733 h 1410656"/>
                  <a:gd name="connsiteX53" fmla="*/ 2882389 w 5260975"/>
                  <a:gd name="connsiteY53" fmla="*/ 1388189 h 1410656"/>
                  <a:gd name="connsiteX54" fmla="*/ 2825837 w 5260975"/>
                  <a:gd name="connsiteY54" fmla="*/ 1395198 h 1410656"/>
                  <a:gd name="connsiteX55" fmla="*/ 2802313 w 5260975"/>
                  <a:gd name="connsiteY55" fmla="*/ 1397023 h 1410656"/>
                  <a:gd name="connsiteX56" fmla="*/ 2746816 w 5260975"/>
                  <a:gd name="connsiteY56" fmla="*/ 1396926 h 1410656"/>
                  <a:gd name="connsiteX57" fmla="*/ 2727517 w 5260975"/>
                  <a:gd name="connsiteY57" fmla="*/ 1395966 h 1410656"/>
                  <a:gd name="connsiteX58" fmla="*/ 2690359 w 5260975"/>
                  <a:gd name="connsiteY58" fmla="*/ 1384060 h 1410656"/>
                  <a:gd name="connsiteX59" fmla="*/ 2685943 w 5260975"/>
                  <a:gd name="connsiteY59" fmla="*/ 1383196 h 1410656"/>
                  <a:gd name="connsiteX60" fmla="*/ 2661554 w 5260975"/>
                  <a:gd name="connsiteY60" fmla="*/ 1378491 h 1410656"/>
                  <a:gd name="connsiteX61" fmla="*/ 2648208 w 5260975"/>
                  <a:gd name="connsiteY61" fmla="*/ 1376955 h 1410656"/>
                  <a:gd name="connsiteX62" fmla="*/ 2597512 w 5260975"/>
                  <a:gd name="connsiteY62" fmla="*/ 1367162 h 1410656"/>
                  <a:gd name="connsiteX63" fmla="*/ 2568324 w 5260975"/>
                  <a:gd name="connsiteY63" fmla="*/ 1362553 h 1410656"/>
                  <a:gd name="connsiteX64" fmla="*/ 2544704 w 5260975"/>
                  <a:gd name="connsiteY64" fmla="*/ 1363225 h 1410656"/>
                  <a:gd name="connsiteX65" fmla="*/ 2503225 w 5260975"/>
                  <a:gd name="connsiteY65" fmla="*/ 1364089 h 1410656"/>
                  <a:gd name="connsiteX66" fmla="*/ 2489975 w 5260975"/>
                  <a:gd name="connsiteY66" fmla="*/ 1366298 h 1410656"/>
                  <a:gd name="connsiteX67" fmla="*/ 2430061 w 5260975"/>
                  <a:gd name="connsiteY67" fmla="*/ 1359960 h 1410656"/>
                  <a:gd name="connsiteX68" fmla="*/ 2395880 w 5260975"/>
                  <a:gd name="connsiteY68" fmla="*/ 1359480 h 1410656"/>
                  <a:gd name="connsiteX69" fmla="*/ 2357378 w 5260975"/>
                  <a:gd name="connsiteY69" fmla="*/ 1351607 h 1410656"/>
                  <a:gd name="connsiteX70" fmla="*/ 2346145 w 5260975"/>
                  <a:gd name="connsiteY70" fmla="*/ 1351991 h 1410656"/>
                  <a:gd name="connsiteX71" fmla="*/ 2333567 w 5260975"/>
                  <a:gd name="connsiteY71" fmla="*/ 1352663 h 1410656"/>
                  <a:gd name="connsiteX72" fmla="*/ 2294968 w 5260975"/>
                  <a:gd name="connsiteY72" fmla="*/ 1353240 h 1410656"/>
                  <a:gd name="connsiteX73" fmla="*/ 2271540 w 5260975"/>
                  <a:gd name="connsiteY73" fmla="*/ 1356120 h 1410656"/>
                  <a:gd name="connsiteX74" fmla="*/ 2226895 w 5260975"/>
                  <a:gd name="connsiteY74" fmla="*/ 1354392 h 1410656"/>
                  <a:gd name="connsiteX75" fmla="*/ 2210379 w 5260975"/>
                  <a:gd name="connsiteY75" fmla="*/ 1356888 h 1410656"/>
                  <a:gd name="connsiteX76" fmla="*/ 2168613 w 5260975"/>
                  <a:gd name="connsiteY76" fmla="*/ 1357176 h 1410656"/>
                  <a:gd name="connsiteX77" fmla="*/ 2131167 w 5260975"/>
                  <a:gd name="connsiteY77" fmla="*/ 1355736 h 1410656"/>
                  <a:gd name="connsiteX78" fmla="*/ 2095065 w 5260975"/>
                  <a:gd name="connsiteY78" fmla="*/ 1356504 h 1410656"/>
                  <a:gd name="connsiteX79" fmla="*/ 2069237 w 5260975"/>
                  <a:gd name="connsiteY79" fmla="*/ 1359672 h 1410656"/>
                  <a:gd name="connsiteX80" fmla="*/ 2041201 w 5260975"/>
                  <a:gd name="connsiteY80" fmla="*/ 1361592 h 1410656"/>
                  <a:gd name="connsiteX81" fmla="*/ 1963909 w 5260975"/>
                  <a:gd name="connsiteY81" fmla="*/ 1373018 h 1410656"/>
                  <a:gd name="connsiteX82" fmla="*/ 1949603 w 5260975"/>
                  <a:gd name="connsiteY82" fmla="*/ 1370234 h 1410656"/>
                  <a:gd name="connsiteX83" fmla="*/ 1868373 w 5260975"/>
                  <a:gd name="connsiteY83" fmla="*/ 1367641 h 1410656"/>
                  <a:gd name="connsiteX84" fmla="*/ 1850707 w 5260975"/>
                  <a:gd name="connsiteY84" fmla="*/ 1367834 h 1410656"/>
                  <a:gd name="connsiteX85" fmla="*/ 1803275 w 5260975"/>
                  <a:gd name="connsiteY85" fmla="*/ 1356504 h 1410656"/>
                  <a:gd name="connsiteX86" fmla="*/ 1730112 w 5260975"/>
                  <a:gd name="connsiteY86" fmla="*/ 1374459 h 1410656"/>
                  <a:gd name="connsiteX87" fmla="*/ 1661652 w 5260975"/>
                  <a:gd name="connsiteY87" fmla="*/ 1396926 h 1410656"/>
                  <a:gd name="connsiteX88" fmla="*/ 1653011 w 5260975"/>
                  <a:gd name="connsiteY88" fmla="*/ 1399807 h 1410656"/>
                  <a:gd name="connsiteX89" fmla="*/ 1628431 w 5260975"/>
                  <a:gd name="connsiteY89" fmla="*/ 1404704 h 1410656"/>
                  <a:gd name="connsiteX90" fmla="*/ 1597995 w 5260975"/>
                  <a:gd name="connsiteY90" fmla="*/ 1406432 h 1410656"/>
                  <a:gd name="connsiteX91" fmla="*/ 1559396 w 5260975"/>
                  <a:gd name="connsiteY91" fmla="*/ 1410656 h 1410656"/>
                  <a:gd name="connsiteX92" fmla="*/ 1528480 w 5260975"/>
                  <a:gd name="connsiteY92" fmla="*/ 1405375 h 1410656"/>
                  <a:gd name="connsiteX93" fmla="*/ 1485272 w 5260975"/>
                  <a:gd name="connsiteY93" fmla="*/ 1397502 h 1410656"/>
                  <a:gd name="connsiteX94" fmla="*/ 1444562 w 5260975"/>
                  <a:gd name="connsiteY94" fmla="*/ 1390013 h 1410656"/>
                  <a:gd name="connsiteX95" fmla="*/ 1431696 w 5260975"/>
                  <a:gd name="connsiteY95" fmla="*/ 1398846 h 1410656"/>
                  <a:gd name="connsiteX96" fmla="*/ 1411821 w 5260975"/>
                  <a:gd name="connsiteY96" fmla="*/ 1406527 h 1410656"/>
                  <a:gd name="connsiteX97" fmla="*/ 1389738 w 5260975"/>
                  <a:gd name="connsiteY97" fmla="*/ 1397310 h 1410656"/>
                  <a:gd name="connsiteX98" fmla="*/ 1338081 w 5260975"/>
                  <a:gd name="connsiteY98" fmla="*/ 1378204 h 1410656"/>
                  <a:gd name="connsiteX99" fmla="*/ 1305436 w 5260975"/>
                  <a:gd name="connsiteY99" fmla="*/ 1377339 h 1410656"/>
                  <a:gd name="connsiteX100" fmla="*/ 1234481 w 5260975"/>
                  <a:gd name="connsiteY100" fmla="*/ 1369178 h 1410656"/>
                  <a:gd name="connsiteX101" fmla="*/ 1188106 w 5260975"/>
                  <a:gd name="connsiteY101" fmla="*/ 1357560 h 1410656"/>
                  <a:gd name="connsiteX102" fmla="*/ 1154790 w 5260975"/>
                  <a:gd name="connsiteY102" fmla="*/ 1344406 h 1410656"/>
                  <a:gd name="connsiteX103" fmla="*/ 1107069 w 5260975"/>
                  <a:gd name="connsiteY103" fmla="*/ 1327219 h 1410656"/>
                  <a:gd name="connsiteX104" fmla="*/ 1059158 w 5260975"/>
                  <a:gd name="connsiteY104" fmla="*/ 1318290 h 1410656"/>
                  <a:gd name="connsiteX105" fmla="*/ 1024496 w 5260975"/>
                  <a:gd name="connsiteY105" fmla="*/ 1307056 h 1410656"/>
                  <a:gd name="connsiteX106" fmla="*/ 982153 w 5260975"/>
                  <a:gd name="connsiteY106" fmla="*/ 1299374 h 1410656"/>
                  <a:gd name="connsiteX107" fmla="*/ 946628 w 5260975"/>
                  <a:gd name="connsiteY107" fmla="*/ 1299087 h 1410656"/>
                  <a:gd name="connsiteX108" fmla="*/ 890939 w 5260975"/>
                  <a:gd name="connsiteY108" fmla="*/ 1300431 h 1410656"/>
                  <a:gd name="connsiteX109" fmla="*/ 822769 w 5260975"/>
                  <a:gd name="connsiteY109" fmla="*/ 1277196 h 1410656"/>
                  <a:gd name="connsiteX110" fmla="*/ 795212 w 5260975"/>
                  <a:gd name="connsiteY110" fmla="*/ 1272010 h 1410656"/>
                  <a:gd name="connsiteX111" fmla="*/ 769288 w 5260975"/>
                  <a:gd name="connsiteY111" fmla="*/ 1269610 h 1410656"/>
                  <a:gd name="connsiteX112" fmla="*/ 714271 w 5260975"/>
                  <a:gd name="connsiteY112" fmla="*/ 1254152 h 1410656"/>
                  <a:gd name="connsiteX113" fmla="*/ 691900 w 5260975"/>
                  <a:gd name="connsiteY113" fmla="*/ 1249062 h 1410656"/>
                  <a:gd name="connsiteX114" fmla="*/ 660598 w 5260975"/>
                  <a:gd name="connsiteY114" fmla="*/ 1249159 h 1410656"/>
                  <a:gd name="connsiteX115" fmla="*/ 603662 w 5260975"/>
                  <a:gd name="connsiteY115" fmla="*/ 1242054 h 1410656"/>
                  <a:gd name="connsiteX116" fmla="*/ 546821 w 5260975"/>
                  <a:gd name="connsiteY116" fmla="*/ 1221314 h 1410656"/>
                  <a:gd name="connsiteX117" fmla="*/ 522721 w 5260975"/>
                  <a:gd name="connsiteY117" fmla="*/ 1223330 h 1410656"/>
                  <a:gd name="connsiteX118" fmla="*/ 514080 w 5260975"/>
                  <a:gd name="connsiteY118" fmla="*/ 1222851 h 1410656"/>
                  <a:gd name="connsiteX119" fmla="*/ 436404 w 5260975"/>
                  <a:gd name="connsiteY119" fmla="*/ 1211424 h 1410656"/>
                  <a:gd name="connsiteX120" fmla="*/ 428626 w 5260975"/>
                  <a:gd name="connsiteY120" fmla="*/ 1210177 h 1410656"/>
                  <a:gd name="connsiteX121" fmla="*/ 392141 w 5260975"/>
                  <a:gd name="connsiteY121" fmla="*/ 1199999 h 1410656"/>
                  <a:gd name="connsiteX122" fmla="*/ 300157 w 5260975"/>
                  <a:gd name="connsiteY122" fmla="*/ 1193662 h 1410656"/>
                  <a:gd name="connsiteX123" fmla="*/ 294493 w 5260975"/>
                  <a:gd name="connsiteY123" fmla="*/ 1192894 h 1410656"/>
                  <a:gd name="connsiteX124" fmla="*/ 263671 w 5260975"/>
                  <a:gd name="connsiteY124" fmla="*/ 1197982 h 1410656"/>
                  <a:gd name="connsiteX125" fmla="*/ 248406 w 5260975"/>
                  <a:gd name="connsiteY125" fmla="*/ 1205184 h 1410656"/>
                  <a:gd name="connsiteX126" fmla="*/ 224594 w 5260975"/>
                  <a:gd name="connsiteY126" fmla="*/ 1212673 h 1410656"/>
                  <a:gd name="connsiteX127" fmla="*/ 200398 w 5260975"/>
                  <a:gd name="connsiteY127" fmla="*/ 1215458 h 1410656"/>
                  <a:gd name="connsiteX128" fmla="*/ 159783 w 5260975"/>
                  <a:gd name="connsiteY128" fmla="*/ 1204127 h 1410656"/>
                  <a:gd name="connsiteX129" fmla="*/ 144997 w 5260975"/>
                  <a:gd name="connsiteY129" fmla="*/ 1202975 h 1410656"/>
                  <a:gd name="connsiteX130" fmla="*/ 112064 w 5260975"/>
                  <a:gd name="connsiteY130" fmla="*/ 1197503 h 1410656"/>
                  <a:gd name="connsiteX131" fmla="*/ 83259 w 5260975"/>
                  <a:gd name="connsiteY131" fmla="*/ 1197887 h 1410656"/>
                  <a:gd name="connsiteX132" fmla="*/ 60120 w 5260975"/>
                  <a:gd name="connsiteY132" fmla="*/ 1206624 h 1410656"/>
                  <a:gd name="connsiteX133" fmla="*/ 26514 w 5260975"/>
                  <a:gd name="connsiteY133" fmla="*/ 1208352 h 1410656"/>
                  <a:gd name="connsiteX134" fmla="*/ 4814 w 5260975"/>
                  <a:gd name="connsiteY134" fmla="*/ 1202015 h 1410656"/>
                  <a:gd name="connsiteX135" fmla="*/ 398 w 5260975"/>
                  <a:gd name="connsiteY135" fmla="*/ 1201152 h 1410656"/>
                  <a:gd name="connsiteX136" fmla="*/ 0 w 5260975"/>
                  <a:gd name="connsiteY136" fmla="*/ 1201150 h 1410656"/>
                  <a:gd name="connsiteX137" fmla="*/ 0 w 5260975"/>
                  <a:gd name="connsiteY137" fmla="*/ 1004512 h 1410656"/>
                  <a:gd name="connsiteX138" fmla="*/ 30355 w 5260975"/>
                  <a:gd name="connsiteY138" fmla="*/ 1002784 h 1410656"/>
                  <a:gd name="connsiteX139" fmla="*/ 52151 w 5260975"/>
                  <a:gd name="connsiteY139" fmla="*/ 997695 h 1410656"/>
                  <a:gd name="connsiteX140" fmla="*/ 64248 w 5260975"/>
                  <a:gd name="connsiteY140" fmla="*/ 994430 h 1410656"/>
                  <a:gd name="connsiteX141" fmla="*/ 126370 w 5260975"/>
                  <a:gd name="connsiteY141" fmla="*/ 985405 h 1410656"/>
                  <a:gd name="connsiteX142" fmla="*/ 154022 w 5260975"/>
                  <a:gd name="connsiteY142" fmla="*/ 975708 h 1410656"/>
                  <a:gd name="connsiteX143" fmla="*/ 161512 w 5260975"/>
                  <a:gd name="connsiteY143" fmla="*/ 974268 h 1410656"/>
                  <a:gd name="connsiteX144" fmla="*/ 202510 w 5260975"/>
                  <a:gd name="connsiteY144" fmla="*/ 978300 h 1410656"/>
                  <a:gd name="connsiteX145" fmla="*/ 233235 w 5260975"/>
                  <a:gd name="connsiteY145" fmla="*/ 993950 h 1410656"/>
                  <a:gd name="connsiteX146" fmla="*/ 239188 w 5260975"/>
                  <a:gd name="connsiteY146" fmla="*/ 999231 h 1410656"/>
                  <a:gd name="connsiteX147" fmla="*/ 324834 w 5260975"/>
                  <a:gd name="connsiteY147" fmla="*/ 997407 h 1410656"/>
                  <a:gd name="connsiteX148" fmla="*/ 337987 w 5260975"/>
                  <a:gd name="connsiteY148" fmla="*/ 995198 h 1410656"/>
                  <a:gd name="connsiteX149" fmla="*/ 401550 w 5260975"/>
                  <a:gd name="connsiteY149" fmla="*/ 1004416 h 1410656"/>
                  <a:gd name="connsiteX150" fmla="*/ 420081 w 5260975"/>
                  <a:gd name="connsiteY150" fmla="*/ 1006240 h 1410656"/>
                  <a:gd name="connsiteX151" fmla="*/ 486523 w 5260975"/>
                  <a:gd name="connsiteY151" fmla="*/ 1014498 h 1410656"/>
                  <a:gd name="connsiteX152" fmla="*/ 495932 w 5260975"/>
                  <a:gd name="connsiteY152" fmla="*/ 1006817 h 1410656"/>
                  <a:gd name="connsiteX153" fmla="*/ 523009 w 5260975"/>
                  <a:gd name="connsiteY153" fmla="*/ 987517 h 1410656"/>
                  <a:gd name="connsiteX154" fmla="*/ 576393 w 5260975"/>
                  <a:gd name="connsiteY154" fmla="*/ 970427 h 1410656"/>
                  <a:gd name="connsiteX155" fmla="*/ 590892 w 5260975"/>
                  <a:gd name="connsiteY155" fmla="*/ 971387 h 1410656"/>
                  <a:gd name="connsiteX156" fmla="*/ 627569 w 5260975"/>
                  <a:gd name="connsiteY156" fmla="*/ 999904 h 1410656"/>
                  <a:gd name="connsiteX157" fmla="*/ 645429 w 5260975"/>
                  <a:gd name="connsiteY157" fmla="*/ 1011329 h 1410656"/>
                  <a:gd name="connsiteX158" fmla="*/ 696125 w 5260975"/>
                  <a:gd name="connsiteY158" fmla="*/ 1032356 h 1410656"/>
                  <a:gd name="connsiteX159" fmla="*/ 700349 w 5260975"/>
                  <a:gd name="connsiteY159" fmla="*/ 1036197 h 1410656"/>
                  <a:gd name="connsiteX160" fmla="*/ 737795 w 5260975"/>
                  <a:gd name="connsiteY160" fmla="*/ 1081804 h 1410656"/>
                  <a:gd name="connsiteX161" fmla="*/ 746244 w 5260975"/>
                  <a:gd name="connsiteY161" fmla="*/ 1089581 h 1410656"/>
                  <a:gd name="connsiteX162" fmla="*/ 756422 w 5260975"/>
                  <a:gd name="connsiteY162" fmla="*/ 1101680 h 1410656"/>
                  <a:gd name="connsiteX163" fmla="*/ 788202 w 5260975"/>
                  <a:gd name="connsiteY163" fmla="*/ 1125108 h 1410656"/>
                  <a:gd name="connsiteX164" fmla="*/ 827569 w 5260975"/>
                  <a:gd name="connsiteY164" fmla="*/ 1132596 h 1410656"/>
                  <a:gd name="connsiteX165" fmla="*/ 875097 w 5260975"/>
                  <a:gd name="connsiteY165" fmla="*/ 1144022 h 1410656"/>
                  <a:gd name="connsiteX166" fmla="*/ 894972 w 5260975"/>
                  <a:gd name="connsiteY166" fmla="*/ 1151704 h 1410656"/>
                  <a:gd name="connsiteX167" fmla="*/ 948260 w 5260975"/>
                  <a:gd name="connsiteY167" fmla="*/ 1166298 h 1410656"/>
                  <a:gd name="connsiteX168" fmla="*/ 986282 w 5260975"/>
                  <a:gd name="connsiteY168" fmla="*/ 1178588 h 1410656"/>
                  <a:gd name="connsiteX169" fmla="*/ 1041107 w 5260975"/>
                  <a:gd name="connsiteY169" fmla="*/ 1185789 h 1410656"/>
                  <a:gd name="connsiteX170" fmla="*/ 1067703 w 5260975"/>
                  <a:gd name="connsiteY170" fmla="*/ 1186076 h 1410656"/>
                  <a:gd name="connsiteX171" fmla="*/ 1116574 w 5260975"/>
                  <a:gd name="connsiteY171" fmla="*/ 1222946 h 1410656"/>
                  <a:gd name="connsiteX172" fmla="*/ 1155557 w 5260975"/>
                  <a:gd name="connsiteY172" fmla="*/ 1247335 h 1410656"/>
                  <a:gd name="connsiteX173" fmla="*/ 1196556 w 5260975"/>
                  <a:gd name="connsiteY173" fmla="*/ 1235525 h 1410656"/>
                  <a:gd name="connsiteX174" fmla="*/ 1207693 w 5260975"/>
                  <a:gd name="connsiteY174" fmla="*/ 1224387 h 1410656"/>
                  <a:gd name="connsiteX175" fmla="*/ 1274904 w 5260975"/>
                  <a:gd name="connsiteY175" fmla="*/ 1213826 h 1410656"/>
                  <a:gd name="connsiteX176" fmla="*/ 1370919 w 5260975"/>
                  <a:gd name="connsiteY176" fmla="*/ 1213442 h 1410656"/>
                  <a:gd name="connsiteX177" fmla="*/ 1530593 w 5260975"/>
                  <a:gd name="connsiteY177" fmla="*/ 1189437 h 1410656"/>
                  <a:gd name="connsiteX178" fmla="*/ 1558436 w 5260975"/>
                  <a:gd name="connsiteY178" fmla="*/ 1178299 h 1410656"/>
                  <a:gd name="connsiteX179" fmla="*/ 1589737 w 5260975"/>
                  <a:gd name="connsiteY179" fmla="*/ 1175515 h 1410656"/>
                  <a:gd name="connsiteX180" fmla="*/ 1601740 w 5260975"/>
                  <a:gd name="connsiteY180" fmla="*/ 1182333 h 1410656"/>
                  <a:gd name="connsiteX181" fmla="*/ 1654259 w 5260975"/>
                  <a:gd name="connsiteY181" fmla="*/ 1192510 h 1410656"/>
                  <a:gd name="connsiteX182" fmla="*/ 1664246 w 5260975"/>
                  <a:gd name="connsiteY182" fmla="*/ 1192702 h 1410656"/>
                  <a:gd name="connsiteX183" fmla="*/ 1698427 w 5260975"/>
                  <a:gd name="connsiteY183" fmla="*/ 1188381 h 1410656"/>
                  <a:gd name="connsiteX184" fmla="*/ 1730112 w 5260975"/>
                  <a:gd name="connsiteY184" fmla="*/ 1185885 h 1410656"/>
                  <a:gd name="connsiteX185" fmla="*/ 1809996 w 5260975"/>
                  <a:gd name="connsiteY185" fmla="*/ 1194046 h 1410656"/>
                  <a:gd name="connsiteX186" fmla="*/ 1871254 w 5260975"/>
                  <a:gd name="connsiteY186" fmla="*/ 1192126 h 1410656"/>
                  <a:gd name="connsiteX187" fmla="*/ 1899482 w 5260975"/>
                  <a:gd name="connsiteY187" fmla="*/ 1194046 h 1410656"/>
                  <a:gd name="connsiteX188" fmla="*/ 1915420 w 5260975"/>
                  <a:gd name="connsiteY188" fmla="*/ 1196927 h 1410656"/>
                  <a:gd name="connsiteX189" fmla="*/ 1951522 w 5260975"/>
                  <a:gd name="connsiteY189" fmla="*/ 1216994 h 1410656"/>
                  <a:gd name="connsiteX190" fmla="*/ 1971302 w 5260975"/>
                  <a:gd name="connsiteY190" fmla="*/ 1221507 h 1410656"/>
                  <a:gd name="connsiteX191" fmla="*/ 2030831 w 5260975"/>
                  <a:gd name="connsiteY191" fmla="*/ 1221123 h 1410656"/>
                  <a:gd name="connsiteX192" fmla="*/ 2120125 w 5260975"/>
                  <a:gd name="connsiteY192" fmla="*/ 1190878 h 1410656"/>
                  <a:gd name="connsiteX193" fmla="*/ 2129439 w 5260975"/>
                  <a:gd name="connsiteY193" fmla="*/ 1186845 h 1410656"/>
                  <a:gd name="connsiteX194" fmla="*/ 2174854 w 5260975"/>
                  <a:gd name="connsiteY194" fmla="*/ 1181852 h 1410656"/>
                  <a:gd name="connsiteX195" fmla="*/ 2205674 w 5260975"/>
                  <a:gd name="connsiteY195" fmla="*/ 1188669 h 1410656"/>
                  <a:gd name="connsiteX196" fmla="*/ 2247634 w 5260975"/>
                  <a:gd name="connsiteY196" fmla="*/ 1202784 h 1410656"/>
                  <a:gd name="connsiteX197" fmla="*/ 2285367 w 5260975"/>
                  <a:gd name="connsiteY197" fmla="*/ 1214594 h 1410656"/>
                  <a:gd name="connsiteX198" fmla="*/ 2312827 w 5260975"/>
                  <a:gd name="connsiteY198" fmla="*/ 1227939 h 1410656"/>
                  <a:gd name="connsiteX199" fmla="*/ 2375622 w 5260975"/>
                  <a:gd name="connsiteY199" fmla="*/ 1237733 h 1410656"/>
                  <a:gd name="connsiteX200" fmla="*/ 2382151 w 5260975"/>
                  <a:gd name="connsiteY200" fmla="*/ 1239365 h 1410656"/>
                  <a:gd name="connsiteX201" fmla="*/ 2429390 w 5260975"/>
                  <a:gd name="connsiteY201" fmla="*/ 1227459 h 1410656"/>
                  <a:gd name="connsiteX202" fmla="*/ 2486134 w 5260975"/>
                  <a:gd name="connsiteY202" fmla="*/ 1215362 h 1410656"/>
                  <a:gd name="connsiteX203" fmla="*/ 2506394 w 5260975"/>
                  <a:gd name="connsiteY203" fmla="*/ 1219490 h 1410656"/>
                  <a:gd name="connsiteX204" fmla="*/ 2534142 w 5260975"/>
                  <a:gd name="connsiteY204" fmla="*/ 1225347 h 1410656"/>
                  <a:gd name="connsiteX205" fmla="*/ 2559874 w 5260975"/>
                  <a:gd name="connsiteY205" fmla="*/ 1222275 h 1410656"/>
                  <a:gd name="connsiteX206" fmla="*/ 2575525 w 5260975"/>
                  <a:gd name="connsiteY206" fmla="*/ 1221987 h 1410656"/>
                  <a:gd name="connsiteX207" fmla="*/ 2646960 w 5260975"/>
                  <a:gd name="connsiteY207" fmla="*/ 1257896 h 1410656"/>
                  <a:gd name="connsiteX208" fmla="*/ 2665107 w 5260975"/>
                  <a:gd name="connsiteY208" fmla="*/ 1260873 h 1410656"/>
                  <a:gd name="connsiteX209" fmla="*/ 2675381 w 5260975"/>
                  <a:gd name="connsiteY209" fmla="*/ 1265290 h 1410656"/>
                  <a:gd name="connsiteX210" fmla="*/ 2737311 w 5260975"/>
                  <a:gd name="connsiteY210" fmla="*/ 1309841 h 1410656"/>
                  <a:gd name="connsiteX211" fmla="*/ 2763619 w 5260975"/>
                  <a:gd name="connsiteY211" fmla="*/ 1318866 h 1410656"/>
                  <a:gd name="connsiteX212" fmla="*/ 2792519 w 5260975"/>
                  <a:gd name="connsiteY212" fmla="*/ 1317041 h 1410656"/>
                  <a:gd name="connsiteX213" fmla="*/ 2809226 w 5260975"/>
                  <a:gd name="connsiteY213" fmla="*/ 1313777 h 1410656"/>
                  <a:gd name="connsiteX214" fmla="*/ 2850705 w 5260975"/>
                  <a:gd name="connsiteY214" fmla="*/ 1285452 h 1410656"/>
                  <a:gd name="connsiteX215" fmla="*/ 2874324 w 5260975"/>
                  <a:gd name="connsiteY215" fmla="*/ 1286413 h 1410656"/>
                  <a:gd name="connsiteX216" fmla="*/ 2911194 w 5260975"/>
                  <a:gd name="connsiteY216" fmla="*/ 1305903 h 1410656"/>
                  <a:gd name="connsiteX217" fmla="*/ 2978116 w 5260975"/>
                  <a:gd name="connsiteY217" fmla="*/ 1314641 h 1410656"/>
                  <a:gd name="connsiteX218" fmla="*/ 3012106 w 5260975"/>
                  <a:gd name="connsiteY218" fmla="*/ 1287373 h 1410656"/>
                  <a:gd name="connsiteX219" fmla="*/ 3029676 w 5260975"/>
                  <a:gd name="connsiteY219" fmla="*/ 1261161 h 1410656"/>
                  <a:gd name="connsiteX220" fmla="*/ 3080469 w 5260975"/>
                  <a:gd name="connsiteY220" fmla="*/ 1230724 h 1410656"/>
                  <a:gd name="connsiteX221" fmla="*/ 3092567 w 5260975"/>
                  <a:gd name="connsiteY221" fmla="*/ 1242054 h 1410656"/>
                  <a:gd name="connsiteX222" fmla="*/ 3129821 w 5260975"/>
                  <a:gd name="connsiteY222" fmla="*/ 1246855 h 1410656"/>
                  <a:gd name="connsiteX223" fmla="*/ 3170147 w 5260975"/>
                  <a:gd name="connsiteY223" fmla="*/ 1246471 h 1410656"/>
                  <a:gd name="connsiteX224" fmla="*/ 3240429 w 5260975"/>
                  <a:gd name="connsiteY224" fmla="*/ 1251559 h 1410656"/>
                  <a:gd name="connsiteX225" fmla="*/ 3287189 w 5260975"/>
                  <a:gd name="connsiteY225" fmla="*/ 1222466 h 1410656"/>
                  <a:gd name="connsiteX226" fmla="*/ 3305049 w 5260975"/>
                  <a:gd name="connsiteY226" fmla="*/ 1210465 h 1410656"/>
                  <a:gd name="connsiteX227" fmla="*/ 3321755 w 5260975"/>
                  <a:gd name="connsiteY227" fmla="*/ 1202784 h 1410656"/>
                  <a:gd name="connsiteX228" fmla="*/ 3341055 w 5260975"/>
                  <a:gd name="connsiteY228" fmla="*/ 1198463 h 1410656"/>
                  <a:gd name="connsiteX229" fmla="*/ 3387621 w 5260975"/>
                  <a:gd name="connsiteY229" fmla="*/ 1182140 h 1410656"/>
                  <a:gd name="connsiteX230" fmla="*/ 3413161 w 5260975"/>
                  <a:gd name="connsiteY230" fmla="*/ 1166105 h 1410656"/>
                  <a:gd name="connsiteX231" fmla="*/ 3470579 w 5260975"/>
                  <a:gd name="connsiteY231" fmla="*/ 1150647 h 1410656"/>
                  <a:gd name="connsiteX232" fmla="*/ 3509657 w 5260975"/>
                  <a:gd name="connsiteY232" fmla="*/ 1136821 h 1410656"/>
                  <a:gd name="connsiteX233" fmla="*/ 3550847 w 5260975"/>
                  <a:gd name="connsiteY233" fmla="*/ 1113009 h 1410656"/>
                  <a:gd name="connsiteX234" fmla="*/ 3556608 w 5260975"/>
                  <a:gd name="connsiteY234" fmla="*/ 1109361 h 1410656"/>
                  <a:gd name="connsiteX235" fmla="*/ 3570435 w 5260975"/>
                  <a:gd name="connsiteY235" fmla="*/ 1093710 h 1410656"/>
                  <a:gd name="connsiteX236" fmla="*/ 3590501 w 5260975"/>
                  <a:gd name="connsiteY236" fmla="*/ 1039846 h 1410656"/>
                  <a:gd name="connsiteX237" fmla="*/ 3596263 w 5260975"/>
                  <a:gd name="connsiteY237" fmla="*/ 1028900 h 1410656"/>
                  <a:gd name="connsiteX238" fmla="*/ 3648591 w 5260975"/>
                  <a:gd name="connsiteY238" fmla="*/ 992030 h 1410656"/>
                  <a:gd name="connsiteX239" fmla="*/ 3667986 w 5260975"/>
                  <a:gd name="connsiteY239" fmla="*/ 995487 h 1410656"/>
                  <a:gd name="connsiteX240" fmla="*/ 3689397 w 5260975"/>
                  <a:gd name="connsiteY240" fmla="*/ 1007585 h 1410656"/>
                  <a:gd name="connsiteX241" fmla="*/ 3736349 w 5260975"/>
                  <a:gd name="connsiteY241" fmla="*/ 1010753 h 1410656"/>
                  <a:gd name="connsiteX242" fmla="*/ 3753919 w 5260975"/>
                  <a:gd name="connsiteY242" fmla="*/ 1004513 h 1410656"/>
                  <a:gd name="connsiteX243" fmla="*/ 3784643 w 5260975"/>
                  <a:gd name="connsiteY243" fmla="*/ 987710 h 1410656"/>
                  <a:gd name="connsiteX244" fmla="*/ 3808359 w 5260975"/>
                  <a:gd name="connsiteY244" fmla="*/ 961689 h 1410656"/>
                  <a:gd name="connsiteX245" fmla="*/ 3842829 w 5260975"/>
                  <a:gd name="connsiteY245" fmla="*/ 918674 h 1410656"/>
                  <a:gd name="connsiteX246" fmla="*/ 3908983 w 5260975"/>
                  <a:gd name="connsiteY246" fmla="*/ 902256 h 1410656"/>
                  <a:gd name="connsiteX247" fmla="*/ 3934428 w 5260975"/>
                  <a:gd name="connsiteY247" fmla="*/ 896783 h 1410656"/>
                  <a:gd name="connsiteX248" fmla="*/ 4026987 w 5260975"/>
                  <a:gd name="connsiteY248" fmla="*/ 873835 h 1410656"/>
                  <a:gd name="connsiteX249" fmla="*/ 4035051 w 5260975"/>
                  <a:gd name="connsiteY249" fmla="*/ 873067 h 1410656"/>
                  <a:gd name="connsiteX250" fmla="*/ 4099189 w 5260975"/>
                  <a:gd name="connsiteY250" fmla="*/ 846664 h 1410656"/>
                  <a:gd name="connsiteX251" fmla="*/ 4114647 w 5260975"/>
                  <a:gd name="connsiteY251" fmla="*/ 840134 h 1410656"/>
                  <a:gd name="connsiteX252" fmla="*/ 4133563 w 5260975"/>
                  <a:gd name="connsiteY252" fmla="*/ 823427 h 1410656"/>
                  <a:gd name="connsiteX253" fmla="*/ 4151039 w 5260975"/>
                  <a:gd name="connsiteY253" fmla="*/ 776284 h 1410656"/>
                  <a:gd name="connsiteX254" fmla="*/ 4171489 w 5260975"/>
                  <a:gd name="connsiteY254" fmla="*/ 754776 h 1410656"/>
                  <a:gd name="connsiteX255" fmla="*/ 4186372 w 5260975"/>
                  <a:gd name="connsiteY255" fmla="*/ 741718 h 1410656"/>
                  <a:gd name="connsiteX256" fmla="*/ 4199429 w 5260975"/>
                  <a:gd name="connsiteY256" fmla="*/ 721940 h 1410656"/>
                  <a:gd name="connsiteX257" fmla="*/ 4212487 w 5260975"/>
                  <a:gd name="connsiteY257" fmla="*/ 674604 h 1410656"/>
                  <a:gd name="connsiteX258" fmla="*/ 4232555 w 5260975"/>
                  <a:gd name="connsiteY258" fmla="*/ 632645 h 1410656"/>
                  <a:gd name="connsiteX259" fmla="*/ 4268657 w 5260975"/>
                  <a:gd name="connsiteY259" fmla="*/ 609410 h 1410656"/>
                  <a:gd name="connsiteX260" fmla="*/ 4291028 w 5260975"/>
                  <a:gd name="connsiteY260" fmla="*/ 597216 h 1410656"/>
                  <a:gd name="connsiteX261" fmla="*/ 4379651 w 5260975"/>
                  <a:gd name="connsiteY261" fmla="*/ 609506 h 1410656"/>
                  <a:gd name="connsiteX262" fmla="*/ 4440139 w 5260975"/>
                  <a:gd name="connsiteY262" fmla="*/ 621507 h 1410656"/>
                  <a:gd name="connsiteX263" fmla="*/ 4460015 w 5260975"/>
                  <a:gd name="connsiteY263" fmla="*/ 616899 h 1410656"/>
                  <a:gd name="connsiteX264" fmla="*/ 4516183 w 5260975"/>
                  <a:gd name="connsiteY264" fmla="*/ 577724 h 1410656"/>
                  <a:gd name="connsiteX265" fmla="*/ 4571681 w 5260975"/>
                  <a:gd name="connsiteY265" fmla="*/ 560250 h 1410656"/>
                  <a:gd name="connsiteX266" fmla="*/ 4613447 w 5260975"/>
                  <a:gd name="connsiteY266" fmla="*/ 555257 h 1410656"/>
                  <a:gd name="connsiteX267" fmla="*/ 4649355 w 5260975"/>
                  <a:gd name="connsiteY267" fmla="*/ 551417 h 1410656"/>
                  <a:gd name="connsiteX268" fmla="*/ 4692467 w 5260975"/>
                  <a:gd name="connsiteY268" fmla="*/ 540663 h 1410656"/>
                  <a:gd name="connsiteX269" fmla="*/ 4716855 w 5260975"/>
                  <a:gd name="connsiteY269" fmla="*/ 528949 h 1410656"/>
                  <a:gd name="connsiteX270" fmla="*/ 4755645 w 5260975"/>
                  <a:gd name="connsiteY270" fmla="*/ 512147 h 1410656"/>
                  <a:gd name="connsiteX271" fmla="*/ 4795395 w 5260975"/>
                  <a:gd name="connsiteY271" fmla="*/ 490351 h 1410656"/>
                  <a:gd name="connsiteX272" fmla="*/ 4825928 w 5260975"/>
                  <a:gd name="connsiteY272" fmla="*/ 459818 h 1410656"/>
                  <a:gd name="connsiteX273" fmla="*/ 4842347 w 5260975"/>
                  <a:gd name="connsiteY273" fmla="*/ 434086 h 1410656"/>
                  <a:gd name="connsiteX274" fmla="*/ 4890451 w 5260975"/>
                  <a:gd name="connsiteY274" fmla="*/ 397216 h 1410656"/>
                  <a:gd name="connsiteX275" fmla="*/ 4933945 w 5260975"/>
                  <a:gd name="connsiteY275" fmla="*/ 327701 h 1410656"/>
                  <a:gd name="connsiteX276" fmla="*/ 4961214 w 5260975"/>
                  <a:gd name="connsiteY276" fmla="*/ 298801 h 1410656"/>
                  <a:gd name="connsiteX277" fmla="*/ 4976672 w 5260975"/>
                  <a:gd name="connsiteY277" fmla="*/ 290639 h 1410656"/>
                  <a:gd name="connsiteX278" fmla="*/ 5002979 w 5260975"/>
                  <a:gd name="connsiteY278" fmla="*/ 270573 h 1410656"/>
                  <a:gd name="connsiteX279" fmla="*/ 5018535 w 5260975"/>
                  <a:gd name="connsiteY279" fmla="*/ 255690 h 1410656"/>
                  <a:gd name="connsiteX280" fmla="*/ 5061069 w 5260975"/>
                  <a:gd name="connsiteY280" fmla="*/ 200961 h 1410656"/>
                  <a:gd name="connsiteX281" fmla="*/ 5074127 w 5260975"/>
                  <a:gd name="connsiteY281" fmla="*/ 184735 h 1410656"/>
                  <a:gd name="connsiteX282" fmla="*/ 5101108 w 5260975"/>
                  <a:gd name="connsiteY282" fmla="*/ 156891 h 1410656"/>
                  <a:gd name="connsiteX283" fmla="*/ 5112918 w 5260975"/>
                  <a:gd name="connsiteY283" fmla="*/ 148441 h 1410656"/>
                  <a:gd name="connsiteX284" fmla="*/ 5133753 w 5260975"/>
                  <a:gd name="connsiteY284" fmla="*/ 125782 h 1410656"/>
                  <a:gd name="connsiteX285" fmla="*/ 5183393 w 5260975"/>
                  <a:gd name="connsiteY285" fmla="*/ 66348 h 1410656"/>
                  <a:gd name="connsiteX286" fmla="*/ 5204709 w 5260975"/>
                  <a:gd name="connsiteY286" fmla="*/ 33030 h 1410656"/>
                  <a:gd name="connsiteX287" fmla="*/ 5247243 w 5260975"/>
                  <a:gd name="connsiteY287" fmla="*/ 8451 h 1410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Lst>
                <a:rect l="l" t="t" r="r" b="b"/>
                <a:pathLst>
                  <a:path w="5260975" h="1410656">
                    <a:moveTo>
                      <a:pt x="5260975" y="0"/>
                    </a:moveTo>
                    <a:lnTo>
                      <a:pt x="5260975" y="221634"/>
                    </a:lnTo>
                    <a:lnTo>
                      <a:pt x="5226503" y="237063"/>
                    </a:lnTo>
                    <a:cubicBezTo>
                      <a:pt x="5219783" y="239848"/>
                      <a:pt x="5212389" y="241384"/>
                      <a:pt x="5206341" y="245128"/>
                    </a:cubicBezTo>
                    <a:cubicBezTo>
                      <a:pt x="5178495" y="262219"/>
                      <a:pt x="5151515" y="280654"/>
                      <a:pt x="5123287" y="297073"/>
                    </a:cubicBezTo>
                    <a:cubicBezTo>
                      <a:pt x="5094195" y="314067"/>
                      <a:pt x="5068175" y="334134"/>
                      <a:pt x="5048107" y="361307"/>
                    </a:cubicBezTo>
                    <a:cubicBezTo>
                      <a:pt x="5029480" y="386559"/>
                      <a:pt x="5011429" y="412194"/>
                      <a:pt x="4992899" y="437542"/>
                    </a:cubicBezTo>
                    <a:cubicBezTo>
                      <a:pt x="4988194" y="443975"/>
                      <a:pt x="4983873" y="451561"/>
                      <a:pt x="4977440" y="455690"/>
                    </a:cubicBezTo>
                    <a:cubicBezTo>
                      <a:pt x="4964094" y="464331"/>
                      <a:pt x="4949499" y="471340"/>
                      <a:pt x="4935193" y="478445"/>
                    </a:cubicBezTo>
                    <a:cubicBezTo>
                      <a:pt x="4922903" y="484494"/>
                      <a:pt x="4909845" y="489006"/>
                      <a:pt x="4897844" y="495535"/>
                    </a:cubicBezTo>
                    <a:cubicBezTo>
                      <a:pt x="4888243" y="500721"/>
                      <a:pt x="4879697" y="507922"/>
                      <a:pt x="4870767" y="514451"/>
                    </a:cubicBezTo>
                    <a:cubicBezTo>
                      <a:pt x="4862990" y="520115"/>
                      <a:pt x="4854445" y="525012"/>
                      <a:pt x="4847916" y="531830"/>
                    </a:cubicBezTo>
                    <a:cubicBezTo>
                      <a:pt x="4831977" y="548344"/>
                      <a:pt x="4815942" y="564571"/>
                      <a:pt x="4796163" y="576765"/>
                    </a:cubicBezTo>
                    <a:cubicBezTo>
                      <a:pt x="4776672" y="588862"/>
                      <a:pt x="4758237" y="602401"/>
                      <a:pt x="4738843" y="614691"/>
                    </a:cubicBezTo>
                    <a:cubicBezTo>
                      <a:pt x="4719831" y="626693"/>
                      <a:pt x="4702645" y="639846"/>
                      <a:pt x="4692755" y="661162"/>
                    </a:cubicBezTo>
                    <a:cubicBezTo>
                      <a:pt x="4688339" y="670571"/>
                      <a:pt x="4682097" y="680845"/>
                      <a:pt x="4673744" y="686318"/>
                    </a:cubicBezTo>
                    <a:cubicBezTo>
                      <a:pt x="4661838" y="694095"/>
                      <a:pt x="4646764" y="696880"/>
                      <a:pt x="4633801" y="703505"/>
                    </a:cubicBezTo>
                    <a:cubicBezTo>
                      <a:pt x="4618535" y="711282"/>
                      <a:pt x="4600869" y="718003"/>
                      <a:pt x="4590499" y="730389"/>
                    </a:cubicBezTo>
                    <a:cubicBezTo>
                      <a:pt x="4581281" y="741431"/>
                      <a:pt x="4571968" y="750072"/>
                      <a:pt x="4559773" y="757081"/>
                    </a:cubicBezTo>
                    <a:cubicBezTo>
                      <a:pt x="4551229" y="761978"/>
                      <a:pt x="4544892" y="770907"/>
                      <a:pt x="4536059" y="774940"/>
                    </a:cubicBezTo>
                    <a:cubicBezTo>
                      <a:pt x="4524441" y="780317"/>
                      <a:pt x="4512727" y="784542"/>
                      <a:pt x="4502549" y="792895"/>
                    </a:cubicBezTo>
                    <a:cubicBezTo>
                      <a:pt x="4491987" y="801536"/>
                      <a:pt x="4479986" y="808353"/>
                      <a:pt x="4468944" y="816419"/>
                    </a:cubicBezTo>
                    <a:cubicBezTo>
                      <a:pt x="4463087" y="820739"/>
                      <a:pt x="4458286" y="826404"/>
                      <a:pt x="4452622" y="830917"/>
                    </a:cubicBezTo>
                    <a:cubicBezTo>
                      <a:pt x="4442252" y="839174"/>
                      <a:pt x="4431690" y="847239"/>
                      <a:pt x="4421032" y="855016"/>
                    </a:cubicBezTo>
                    <a:cubicBezTo>
                      <a:pt x="4410375" y="862794"/>
                      <a:pt x="4400197" y="871819"/>
                      <a:pt x="4388483" y="877484"/>
                    </a:cubicBezTo>
                    <a:cubicBezTo>
                      <a:pt x="4368513" y="887086"/>
                      <a:pt x="4346717" y="892847"/>
                      <a:pt x="4327321" y="903216"/>
                    </a:cubicBezTo>
                    <a:cubicBezTo>
                      <a:pt x="4307639" y="913777"/>
                      <a:pt x="4289107" y="927028"/>
                      <a:pt x="4271633" y="941046"/>
                    </a:cubicBezTo>
                    <a:cubicBezTo>
                      <a:pt x="4257807" y="952088"/>
                      <a:pt x="4244845" y="963034"/>
                      <a:pt x="4227465" y="968698"/>
                    </a:cubicBezTo>
                    <a:cubicBezTo>
                      <a:pt x="4217768" y="971867"/>
                      <a:pt x="4207591" y="978780"/>
                      <a:pt x="4201733" y="986846"/>
                    </a:cubicBezTo>
                    <a:cubicBezTo>
                      <a:pt x="4189059" y="1004416"/>
                      <a:pt x="4172833" y="1016802"/>
                      <a:pt x="4154494" y="1027364"/>
                    </a:cubicBezTo>
                    <a:cubicBezTo>
                      <a:pt x="4130010" y="1041574"/>
                      <a:pt x="4105814" y="1056072"/>
                      <a:pt x="4081234" y="1069994"/>
                    </a:cubicBezTo>
                    <a:cubicBezTo>
                      <a:pt x="4066737" y="1078252"/>
                      <a:pt x="4052335" y="1086989"/>
                      <a:pt x="4036971" y="1093038"/>
                    </a:cubicBezTo>
                    <a:cubicBezTo>
                      <a:pt x="4005575" y="1105520"/>
                      <a:pt x="3973410" y="1116177"/>
                      <a:pt x="3941725" y="1127796"/>
                    </a:cubicBezTo>
                    <a:cubicBezTo>
                      <a:pt x="3931355" y="1131540"/>
                      <a:pt x="3921561" y="1136917"/>
                      <a:pt x="3910999" y="1140182"/>
                    </a:cubicBezTo>
                    <a:cubicBezTo>
                      <a:pt x="3899573" y="1143734"/>
                      <a:pt x="3887285" y="1144790"/>
                      <a:pt x="3875859" y="1148343"/>
                    </a:cubicBezTo>
                    <a:cubicBezTo>
                      <a:pt x="3856847" y="1154199"/>
                      <a:pt x="3838412" y="1161689"/>
                      <a:pt x="3819401" y="1167642"/>
                    </a:cubicBezTo>
                    <a:cubicBezTo>
                      <a:pt x="3782723" y="1179068"/>
                      <a:pt x="3745949" y="1190014"/>
                      <a:pt x="3709176" y="1200863"/>
                    </a:cubicBezTo>
                    <a:cubicBezTo>
                      <a:pt x="3701303" y="1203168"/>
                      <a:pt x="3692757" y="1203456"/>
                      <a:pt x="3684981" y="1205952"/>
                    </a:cubicBezTo>
                    <a:cubicBezTo>
                      <a:pt x="3664337" y="1212673"/>
                      <a:pt x="3643789" y="1219970"/>
                      <a:pt x="3623338" y="1227363"/>
                    </a:cubicBezTo>
                    <a:cubicBezTo>
                      <a:pt x="3610953" y="1231876"/>
                      <a:pt x="3598854" y="1237445"/>
                      <a:pt x="3586373" y="1241765"/>
                    </a:cubicBezTo>
                    <a:cubicBezTo>
                      <a:pt x="3576387" y="1245222"/>
                      <a:pt x="3566113" y="1247910"/>
                      <a:pt x="3555743" y="1250023"/>
                    </a:cubicBezTo>
                    <a:cubicBezTo>
                      <a:pt x="3546814" y="1251848"/>
                      <a:pt x="3537501" y="1251655"/>
                      <a:pt x="3528667" y="1253864"/>
                    </a:cubicBezTo>
                    <a:cubicBezTo>
                      <a:pt x="3504759" y="1259816"/>
                      <a:pt x="3481140" y="1266538"/>
                      <a:pt x="3457424" y="1272874"/>
                    </a:cubicBezTo>
                    <a:cubicBezTo>
                      <a:pt x="3447919" y="1275371"/>
                      <a:pt x="3438221" y="1277196"/>
                      <a:pt x="3429003" y="1280364"/>
                    </a:cubicBezTo>
                    <a:cubicBezTo>
                      <a:pt x="3404327" y="1288717"/>
                      <a:pt x="3380036" y="1298222"/>
                      <a:pt x="3355264" y="1306096"/>
                    </a:cubicBezTo>
                    <a:cubicBezTo>
                      <a:pt x="3334717" y="1312625"/>
                      <a:pt x="3313593" y="1317329"/>
                      <a:pt x="3292757" y="1323090"/>
                    </a:cubicBezTo>
                    <a:cubicBezTo>
                      <a:pt x="3283924" y="1325587"/>
                      <a:pt x="3275475" y="1329140"/>
                      <a:pt x="3266643" y="1331251"/>
                    </a:cubicBezTo>
                    <a:cubicBezTo>
                      <a:pt x="3246863" y="1336053"/>
                      <a:pt x="3226796" y="1340085"/>
                      <a:pt x="3206921" y="1344886"/>
                    </a:cubicBezTo>
                    <a:cubicBezTo>
                      <a:pt x="3195590" y="1347670"/>
                      <a:pt x="3184645" y="1352663"/>
                      <a:pt x="3173123" y="1354488"/>
                    </a:cubicBezTo>
                    <a:cubicBezTo>
                      <a:pt x="3145759" y="1358808"/>
                      <a:pt x="3118203" y="1361880"/>
                      <a:pt x="3090646" y="1365337"/>
                    </a:cubicBezTo>
                    <a:cubicBezTo>
                      <a:pt x="3062227" y="1368889"/>
                      <a:pt x="3033902" y="1372634"/>
                      <a:pt x="3005480" y="1375802"/>
                    </a:cubicBezTo>
                    <a:cubicBezTo>
                      <a:pt x="2989926" y="1377435"/>
                      <a:pt x="2974275" y="1377723"/>
                      <a:pt x="2958721" y="1379259"/>
                    </a:cubicBezTo>
                    <a:cubicBezTo>
                      <a:pt x="2945087" y="1380604"/>
                      <a:pt x="2931549" y="1383100"/>
                      <a:pt x="2917915" y="1384733"/>
                    </a:cubicBezTo>
                    <a:cubicBezTo>
                      <a:pt x="2906105" y="1386076"/>
                      <a:pt x="2894199" y="1386844"/>
                      <a:pt x="2882389" y="1388189"/>
                    </a:cubicBezTo>
                    <a:cubicBezTo>
                      <a:pt x="2863475" y="1390397"/>
                      <a:pt x="2844655" y="1392894"/>
                      <a:pt x="2825837" y="1395198"/>
                    </a:cubicBezTo>
                    <a:cubicBezTo>
                      <a:pt x="2817964" y="1396062"/>
                      <a:pt x="2809706" y="1398462"/>
                      <a:pt x="2802313" y="1397023"/>
                    </a:cubicBezTo>
                    <a:cubicBezTo>
                      <a:pt x="2783686" y="1393373"/>
                      <a:pt x="2765347" y="1394430"/>
                      <a:pt x="2746816" y="1396926"/>
                    </a:cubicBezTo>
                    <a:cubicBezTo>
                      <a:pt x="2740479" y="1397791"/>
                      <a:pt x="2733662" y="1397598"/>
                      <a:pt x="2727517" y="1395966"/>
                    </a:cubicBezTo>
                    <a:cubicBezTo>
                      <a:pt x="2714939" y="1392701"/>
                      <a:pt x="2702745" y="1388092"/>
                      <a:pt x="2690359" y="1384060"/>
                    </a:cubicBezTo>
                    <a:cubicBezTo>
                      <a:pt x="2689014" y="1383580"/>
                      <a:pt x="2687382" y="1383484"/>
                      <a:pt x="2685943" y="1383196"/>
                    </a:cubicBezTo>
                    <a:cubicBezTo>
                      <a:pt x="2677781" y="1381563"/>
                      <a:pt x="2669717" y="1379931"/>
                      <a:pt x="2661554" y="1378491"/>
                    </a:cubicBezTo>
                    <a:cubicBezTo>
                      <a:pt x="2657138" y="1377723"/>
                      <a:pt x="2652625" y="1377627"/>
                      <a:pt x="2648208" y="1376955"/>
                    </a:cubicBezTo>
                    <a:cubicBezTo>
                      <a:pt x="2631118" y="1374266"/>
                      <a:pt x="2612299" y="1378779"/>
                      <a:pt x="2597512" y="1367162"/>
                    </a:cubicBezTo>
                    <a:cubicBezTo>
                      <a:pt x="2587911" y="1359672"/>
                      <a:pt x="2578597" y="1361401"/>
                      <a:pt x="2568324" y="1362553"/>
                    </a:cubicBezTo>
                    <a:cubicBezTo>
                      <a:pt x="2560547" y="1363417"/>
                      <a:pt x="2552577" y="1363128"/>
                      <a:pt x="2544704" y="1363225"/>
                    </a:cubicBezTo>
                    <a:cubicBezTo>
                      <a:pt x="2530878" y="1363512"/>
                      <a:pt x="2517052" y="1363609"/>
                      <a:pt x="2503225" y="1364089"/>
                    </a:cubicBezTo>
                    <a:cubicBezTo>
                      <a:pt x="2498808" y="1364281"/>
                      <a:pt x="2494297" y="1366682"/>
                      <a:pt x="2489975" y="1366298"/>
                    </a:cubicBezTo>
                    <a:cubicBezTo>
                      <a:pt x="2470004" y="1364473"/>
                      <a:pt x="2450033" y="1361592"/>
                      <a:pt x="2430061" y="1359960"/>
                    </a:cubicBezTo>
                    <a:cubicBezTo>
                      <a:pt x="2418732" y="1359001"/>
                      <a:pt x="2407114" y="1360824"/>
                      <a:pt x="2395880" y="1359480"/>
                    </a:cubicBezTo>
                    <a:cubicBezTo>
                      <a:pt x="2382919" y="1357944"/>
                      <a:pt x="2370245" y="1354008"/>
                      <a:pt x="2357378" y="1351607"/>
                    </a:cubicBezTo>
                    <a:cubicBezTo>
                      <a:pt x="2353826" y="1350935"/>
                      <a:pt x="2349889" y="1351799"/>
                      <a:pt x="2346145" y="1351991"/>
                    </a:cubicBezTo>
                    <a:cubicBezTo>
                      <a:pt x="2341920" y="1352183"/>
                      <a:pt x="2337791" y="1352567"/>
                      <a:pt x="2333567" y="1352663"/>
                    </a:cubicBezTo>
                    <a:cubicBezTo>
                      <a:pt x="2320700" y="1352856"/>
                      <a:pt x="2307835" y="1352567"/>
                      <a:pt x="2294968" y="1353240"/>
                    </a:cubicBezTo>
                    <a:cubicBezTo>
                      <a:pt x="2287095" y="1353624"/>
                      <a:pt x="2278839" y="1357560"/>
                      <a:pt x="2271540" y="1356120"/>
                    </a:cubicBezTo>
                    <a:cubicBezTo>
                      <a:pt x="2256659" y="1353335"/>
                      <a:pt x="2241776" y="1359576"/>
                      <a:pt x="2226895" y="1354392"/>
                    </a:cubicBezTo>
                    <a:cubicBezTo>
                      <a:pt x="2222285" y="1352856"/>
                      <a:pt x="2215948" y="1356696"/>
                      <a:pt x="2210379" y="1356888"/>
                    </a:cubicBezTo>
                    <a:cubicBezTo>
                      <a:pt x="2196457" y="1357368"/>
                      <a:pt x="2182535" y="1357272"/>
                      <a:pt x="2168613" y="1357176"/>
                    </a:cubicBezTo>
                    <a:cubicBezTo>
                      <a:pt x="2156131" y="1357080"/>
                      <a:pt x="2143168" y="1358424"/>
                      <a:pt x="2131167" y="1355736"/>
                    </a:cubicBezTo>
                    <a:cubicBezTo>
                      <a:pt x="2118588" y="1352856"/>
                      <a:pt x="2107259" y="1353240"/>
                      <a:pt x="2095065" y="1356504"/>
                    </a:cubicBezTo>
                    <a:cubicBezTo>
                      <a:pt x="2086711" y="1358712"/>
                      <a:pt x="2077878" y="1359001"/>
                      <a:pt x="2069237" y="1359672"/>
                    </a:cubicBezTo>
                    <a:cubicBezTo>
                      <a:pt x="2059924" y="1360440"/>
                      <a:pt x="2049650" y="1358424"/>
                      <a:pt x="2041201" y="1361592"/>
                    </a:cubicBezTo>
                    <a:cubicBezTo>
                      <a:pt x="2016044" y="1371002"/>
                      <a:pt x="1990216" y="1373018"/>
                      <a:pt x="1963909" y="1373018"/>
                    </a:cubicBezTo>
                    <a:cubicBezTo>
                      <a:pt x="1959107" y="1373018"/>
                      <a:pt x="1954210" y="1371675"/>
                      <a:pt x="1949603" y="1370234"/>
                    </a:cubicBezTo>
                    <a:cubicBezTo>
                      <a:pt x="1922717" y="1361592"/>
                      <a:pt x="1895737" y="1362360"/>
                      <a:pt x="1868373" y="1367641"/>
                    </a:cubicBezTo>
                    <a:cubicBezTo>
                      <a:pt x="1862708" y="1368794"/>
                      <a:pt x="1856372" y="1368986"/>
                      <a:pt x="1850707" y="1367834"/>
                    </a:cubicBezTo>
                    <a:cubicBezTo>
                      <a:pt x="1834768" y="1364473"/>
                      <a:pt x="1819309" y="1358904"/>
                      <a:pt x="1803275" y="1356504"/>
                    </a:cubicBezTo>
                    <a:cubicBezTo>
                      <a:pt x="1776775" y="1352567"/>
                      <a:pt x="1753828" y="1365817"/>
                      <a:pt x="1730112" y="1374459"/>
                    </a:cubicBezTo>
                    <a:cubicBezTo>
                      <a:pt x="1707548" y="1382620"/>
                      <a:pt x="1688345" y="1401055"/>
                      <a:pt x="1661652" y="1396926"/>
                    </a:cubicBezTo>
                    <a:cubicBezTo>
                      <a:pt x="1658965" y="1396542"/>
                      <a:pt x="1655988" y="1399134"/>
                      <a:pt x="1653011" y="1399807"/>
                    </a:cubicBezTo>
                    <a:cubicBezTo>
                      <a:pt x="1644850" y="1401631"/>
                      <a:pt x="1636689" y="1403839"/>
                      <a:pt x="1628431" y="1404704"/>
                    </a:cubicBezTo>
                    <a:cubicBezTo>
                      <a:pt x="1618350" y="1405856"/>
                      <a:pt x="1608076" y="1405472"/>
                      <a:pt x="1597995" y="1406432"/>
                    </a:cubicBezTo>
                    <a:cubicBezTo>
                      <a:pt x="1585032" y="1407584"/>
                      <a:pt x="1572263" y="1410656"/>
                      <a:pt x="1559396" y="1410656"/>
                    </a:cubicBezTo>
                    <a:cubicBezTo>
                      <a:pt x="1549026" y="1410656"/>
                      <a:pt x="1538753" y="1407104"/>
                      <a:pt x="1528480" y="1405375"/>
                    </a:cubicBezTo>
                    <a:cubicBezTo>
                      <a:pt x="1513981" y="1402975"/>
                      <a:pt x="1498042" y="1403647"/>
                      <a:pt x="1485272" y="1397502"/>
                    </a:cubicBezTo>
                    <a:cubicBezTo>
                      <a:pt x="1471639" y="1390973"/>
                      <a:pt x="1458676" y="1387997"/>
                      <a:pt x="1444562" y="1390013"/>
                    </a:cubicBezTo>
                    <a:cubicBezTo>
                      <a:pt x="1439857" y="1390685"/>
                      <a:pt x="1433808" y="1394718"/>
                      <a:pt x="1431696" y="1398846"/>
                    </a:cubicBezTo>
                    <a:cubicBezTo>
                      <a:pt x="1426991" y="1408064"/>
                      <a:pt x="1420559" y="1409697"/>
                      <a:pt x="1411821" y="1406527"/>
                    </a:cubicBezTo>
                    <a:cubicBezTo>
                      <a:pt x="1404236" y="1403839"/>
                      <a:pt x="1394922" y="1402495"/>
                      <a:pt x="1389738" y="1397310"/>
                    </a:cubicBezTo>
                    <a:cubicBezTo>
                      <a:pt x="1375047" y="1382620"/>
                      <a:pt x="1356324" y="1382140"/>
                      <a:pt x="1338081" y="1378204"/>
                    </a:cubicBezTo>
                    <a:cubicBezTo>
                      <a:pt x="1326945" y="1375802"/>
                      <a:pt x="1316574" y="1375707"/>
                      <a:pt x="1305436" y="1377339"/>
                    </a:cubicBezTo>
                    <a:cubicBezTo>
                      <a:pt x="1281241" y="1380988"/>
                      <a:pt x="1257717" y="1375802"/>
                      <a:pt x="1234481" y="1369178"/>
                    </a:cubicBezTo>
                    <a:cubicBezTo>
                      <a:pt x="1219118" y="1364761"/>
                      <a:pt x="1203372" y="1362073"/>
                      <a:pt x="1188106" y="1357560"/>
                    </a:cubicBezTo>
                    <a:cubicBezTo>
                      <a:pt x="1176680" y="1354104"/>
                      <a:pt x="1165255" y="1349975"/>
                      <a:pt x="1154790" y="1344406"/>
                    </a:cubicBezTo>
                    <a:cubicBezTo>
                      <a:pt x="1139618" y="1336244"/>
                      <a:pt x="1126369" y="1323954"/>
                      <a:pt x="1107069" y="1327219"/>
                    </a:cubicBezTo>
                    <a:cubicBezTo>
                      <a:pt x="1090074" y="1330099"/>
                      <a:pt x="1074713" y="1324051"/>
                      <a:pt x="1059158" y="1318290"/>
                    </a:cubicBezTo>
                    <a:cubicBezTo>
                      <a:pt x="1047732" y="1314065"/>
                      <a:pt x="1036308" y="1309744"/>
                      <a:pt x="1024496" y="1307056"/>
                    </a:cubicBezTo>
                    <a:cubicBezTo>
                      <a:pt x="1010478" y="1303887"/>
                      <a:pt x="994635" y="1305232"/>
                      <a:pt x="982153" y="1299374"/>
                    </a:cubicBezTo>
                    <a:cubicBezTo>
                      <a:pt x="969095" y="1293229"/>
                      <a:pt x="958246" y="1297358"/>
                      <a:pt x="946628" y="1299087"/>
                    </a:cubicBezTo>
                    <a:cubicBezTo>
                      <a:pt x="928097" y="1301775"/>
                      <a:pt x="909661" y="1306768"/>
                      <a:pt x="890939" y="1300431"/>
                    </a:cubicBezTo>
                    <a:cubicBezTo>
                      <a:pt x="868184" y="1292750"/>
                      <a:pt x="845620" y="1284493"/>
                      <a:pt x="822769" y="1277196"/>
                    </a:cubicBezTo>
                    <a:cubicBezTo>
                      <a:pt x="813934" y="1274410"/>
                      <a:pt x="804431" y="1273258"/>
                      <a:pt x="795212" y="1272010"/>
                    </a:cubicBezTo>
                    <a:cubicBezTo>
                      <a:pt x="786476" y="1270954"/>
                      <a:pt x="776010" y="1273642"/>
                      <a:pt x="769288" y="1269610"/>
                    </a:cubicBezTo>
                    <a:cubicBezTo>
                      <a:pt x="752005" y="1259241"/>
                      <a:pt x="734243" y="1254152"/>
                      <a:pt x="714271" y="1254152"/>
                    </a:cubicBezTo>
                    <a:cubicBezTo>
                      <a:pt x="706781" y="1254152"/>
                      <a:pt x="699484" y="1249831"/>
                      <a:pt x="691900" y="1249062"/>
                    </a:cubicBezTo>
                    <a:cubicBezTo>
                      <a:pt x="681529" y="1248103"/>
                      <a:pt x="669623" y="1245510"/>
                      <a:pt x="660598" y="1249159"/>
                    </a:cubicBezTo>
                    <a:cubicBezTo>
                      <a:pt x="639379" y="1257800"/>
                      <a:pt x="622193" y="1250599"/>
                      <a:pt x="603662" y="1242054"/>
                    </a:cubicBezTo>
                    <a:cubicBezTo>
                      <a:pt x="585418" y="1233604"/>
                      <a:pt x="566215" y="1226884"/>
                      <a:pt x="546821" y="1221314"/>
                    </a:cubicBezTo>
                    <a:cubicBezTo>
                      <a:pt x="539524" y="1219298"/>
                      <a:pt x="530787" y="1222659"/>
                      <a:pt x="522721" y="1223330"/>
                    </a:cubicBezTo>
                    <a:cubicBezTo>
                      <a:pt x="519840" y="1223523"/>
                      <a:pt x="516671" y="1223811"/>
                      <a:pt x="514080" y="1222851"/>
                    </a:cubicBezTo>
                    <a:cubicBezTo>
                      <a:pt x="489020" y="1213633"/>
                      <a:pt x="463575" y="1206624"/>
                      <a:pt x="436404" y="1211424"/>
                    </a:cubicBezTo>
                    <a:cubicBezTo>
                      <a:pt x="433908" y="1211905"/>
                      <a:pt x="431123" y="1210849"/>
                      <a:pt x="428626" y="1210177"/>
                    </a:cubicBezTo>
                    <a:cubicBezTo>
                      <a:pt x="416432" y="1206720"/>
                      <a:pt x="404526" y="1201247"/>
                      <a:pt x="392141" y="1199999"/>
                    </a:cubicBezTo>
                    <a:cubicBezTo>
                      <a:pt x="361608" y="1196927"/>
                      <a:pt x="330884" y="1195678"/>
                      <a:pt x="300157" y="1193662"/>
                    </a:cubicBezTo>
                    <a:cubicBezTo>
                      <a:pt x="298237" y="1193566"/>
                      <a:pt x="296221" y="1193566"/>
                      <a:pt x="294493" y="1192894"/>
                    </a:cubicBezTo>
                    <a:cubicBezTo>
                      <a:pt x="283163" y="1188765"/>
                      <a:pt x="273274" y="1190110"/>
                      <a:pt x="263671" y="1197982"/>
                    </a:cubicBezTo>
                    <a:cubicBezTo>
                      <a:pt x="259447" y="1201439"/>
                      <a:pt x="253686" y="1203263"/>
                      <a:pt x="248406" y="1205184"/>
                    </a:cubicBezTo>
                    <a:cubicBezTo>
                      <a:pt x="240628" y="1208065"/>
                      <a:pt x="232659" y="1210849"/>
                      <a:pt x="224594" y="1212673"/>
                    </a:cubicBezTo>
                    <a:cubicBezTo>
                      <a:pt x="216624" y="1214401"/>
                      <a:pt x="208079" y="1216801"/>
                      <a:pt x="200398" y="1215458"/>
                    </a:cubicBezTo>
                    <a:cubicBezTo>
                      <a:pt x="186572" y="1213057"/>
                      <a:pt x="173417" y="1207681"/>
                      <a:pt x="159783" y="1204127"/>
                    </a:cubicBezTo>
                    <a:cubicBezTo>
                      <a:pt x="155079" y="1202879"/>
                      <a:pt x="149893" y="1203072"/>
                      <a:pt x="144997" y="1202975"/>
                    </a:cubicBezTo>
                    <a:cubicBezTo>
                      <a:pt x="133763" y="1202688"/>
                      <a:pt x="122241" y="1205472"/>
                      <a:pt x="112064" y="1197503"/>
                    </a:cubicBezTo>
                    <a:cubicBezTo>
                      <a:pt x="102655" y="1190014"/>
                      <a:pt x="93148" y="1192221"/>
                      <a:pt x="83259" y="1197887"/>
                    </a:cubicBezTo>
                    <a:cubicBezTo>
                      <a:pt x="76154" y="1201920"/>
                      <a:pt x="68090" y="1205088"/>
                      <a:pt x="60120" y="1206624"/>
                    </a:cubicBezTo>
                    <a:cubicBezTo>
                      <a:pt x="49174" y="1208736"/>
                      <a:pt x="38324" y="1209601"/>
                      <a:pt x="26514" y="1208352"/>
                    </a:cubicBezTo>
                    <a:cubicBezTo>
                      <a:pt x="18161" y="1207488"/>
                      <a:pt x="11343" y="1207104"/>
                      <a:pt x="4814" y="1202015"/>
                    </a:cubicBezTo>
                    <a:cubicBezTo>
                      <a:pt x="3759" y="1201247"/>
                      <a:pt x="1839" y="1201055"/>
                      <a:pt x="398" y="1201152"/>
                    </a:cubicBezTo>
                    <a:lnTo>
                      <a:pt x="0" y="1201150"/>
                    </a:lnTo>
                    <a:lnTo>
                      <a:pt x="0" y="1004512"/>
                    </a:lnTo>
                    <a:lnTo>
                      <a:pt x="30355" y="1002784"/>
                    </a:lnTo>
                    <a:cubicBezTo>
                      <a:pt x="37748" y="1002111"/>
                      <a:pt x="44853" y="999520"/>
                      <a:pt x="52151" y="997695"/>
                    </a:cubicBezTo>
                    <a:cubicBezTo>
                      <a:pt x="56183" y="996639"/>
                      <a:pt x="60504" y="993855"/>
                      <a:pt x="64248" y="994430"/>
                    </a:cubicBezTo>
                    <a:cubicBezTo>
                      <a:pt x="85948" y="997791"/>
                      <a:pt x="105823" y="989534"/>
                      <a:pt x="126370" y="985405"/>
                    </a:cubicBezTo>
                    <a:cubicBezTo>
                      <a:pt x="135876" y="983485"/>
                      <a:pt x="144805" y="978876"/>
                      <a:pt x="154022" y="975708"/>
                    </a:cubicBezTo>
                    <a:cubicBezTo>
                      <a:pt x="156423" y="974843"/>
                      <a:pt x="159111" y="974075"/>
                      <a:pt x="161512" y="974268"/>
                    </a:cubicBezTo>
                    <a:cubicBezTo>
                      <a:pt x="175242" y="975420"/>
                      <a:pt x="188876" y="977052"/>
                      <a:pt x="202510" y="978300"/>
                    </a:cubicBezTo>
                    <a:cubicBezTo>
                      <a:pt x="214896" y="979452"/>
                      <a:pt x="227378" y="979836"/>
                      <a:pt x="233235" y="993950"/>
                    </a:cubicBezTo>
                    <a:cubicBezTo>
                      <a:pt x="234100" y="996159"/>
                      <a:pt x="236979" y="997791"/>
                      <a:pt x="239188" y="999231"/>
                    </a:cubicBezTo>
                    <a:cubicBezTo>
                      <a:pt x="273274" y="1021411"/>
                      <a:pt x="291516" y="1020835"/>
                      <a:pt x="324834" y="997407"/>
                    </a:cubicBezTo>
                    <a:cubicBezTo>
                      <a:pt x="328290" y="995007"/>
                      <a:pt x="335683" y="993278"/>
                      <a:pt x="337987" y="995198"/>
                    </a:cubicBezTo>
                    <a:cubicBezTo>
                      <a:pt x="357575" y="1011137"/>
                      <a:pt x="378986" y="1009409"/>
                      <a:pt x="401550" y="1004416"/>
                    </a:cubicBezTo>
                    <a:cubicBezTo>
                      <a:pt x="407407" y="1003072"/>
                      <a:pt x="415664" y="1003072"/>
                      <a:pt x="420081" y="1006240"/>
                    </a:cubicBezTo>
                    <a:cubicBezTo>
                      <a:pt x="441108" y="1020930"/>
                      <a:pt x="463672" y="1018819"/>
                      <a:pt x="486523" y="1014498"/>
                    </a:cubicBezTo>
                    <a:cubicBezTo>
                      <a:pt x="490075" y="1013826"/>
                      <a:pt x="494397" y="1010177"/>
                      <a:pt x="495932" y="1006817"/>
                    </a:cubicBezTo>
                    <a:cubicBezTo>
                      <a:pt x="501406" y="994911"/>
                      <a:pt x="511680" y="990878"/>
                      <a:pt x="523009" y="987517"/>
                    </a:cubicBezTo>
                    <a:cubicBezTo>
                      <a:pt x="540868" y="982044"/>
                      <a:pt x="558438" y="975611"/>
                      <a:pt x="576393" y="970427"/>
                    </a:cubicBezTo>
                    <a:cubicBezTo>
                      <a:pt x="580811" y="969179"/>
                      <a:pt x="586283" y="969947"/>
                      <a:pt x="590892" y="971387"/>
                    </a:cubicBezTo>
                    <a:cubicBezTo>
                      <a:pt x="606638" y="976284"/>
                      <a:pt x="616624" y="988574"/>
                      <a:pt x="627569" y="999904"/>
                    </a:cubicBezTo>
                    <a:cubicBezTo>
                      <a:pt x="632370" y="1004897"/>
                      <a:pt x="638995" y="1008449"/>
                      <a:pt x="645429" y="1011329"/>
                    </a:cubicBezTo>
                    <a:cubicBezTo>
                      <a:pt x="662135" y="1018723"/>
                      <a:pt x="679226" y="1025348"/>
                      <a:pt x="696125" y="1032356"/>
                    </a:cubicBezTo>
                    <a:cubicBezTo>
                      <a:pt x="697757" y="1033029"/>
                      <a:pt x="699100" y="1034757"/>
                      <a:pt x="700349" y="1036197"/>
                    </a:cubicBezTo>
                    <a:cubicBezTo>
                      <a:pt x="712831" y="1051368"/>
                      <a:pt x="725216" y="1066634"/>
                      <a:pt x="737795" y="1081804"/>
                    </a:cubicBezTo>
                    <a:cubicBezTo>
                      <a:pt x="740195" y="1084684"/>
                      <a:pt x="743652" y="1086797"/>
                      <a:pt x="746244" y="1089581"/>
                    </a:cubicBezTo>
                    <a:cubicBezTo>
                      <a:pt x="749893" y="1093422"/>
                      <a:pt x="754502" y="1097071"/>
                      <a:pt x="756422" y="1101680"/>
                    </a:cubicBezTo>
                    <a:cubicBezTo>
                      <a:pt x="762374" y="1116177"/>
                      <a:pt x="773801" y="1122419"/>
                      <a:pt x="788202" y="1125108"/>
                    </a:cubicBezTo>
                    <a:cubicBezTo>
                      <a:pt x="801357" y="1127603"/>
                      <a:pt x="814511" y="1129716"/>
                      <a:pt x="827569" y="1132596"/>
                    </a:cubicBezTo>
                    <a:cubicBezTo>
                      <a:pt x="843507" y="1136053"/>
                      <a:pt x="859350" y="1139798"/>
                      <a:pt x="875097" y="1144022"/>
                    </a:cubicBezTo>
                    <a:cubicBezTo>
                      <a:pt x="881913" y="1145847"/>
                      <a:pt x="889115" y="1147959"/>
                      <a:pt x="894972" y="1151704"/>
                    </a:cubicBezTo>
                    <a:cubicBezTo>
                      <a:pt x="911390" y="1162073"/>
                      <a:pt x="928961" y="1169082"/>
                      <a:pt x="948260" y="1166298"/>
                    </a:cubicBezTo>
                    <a:cubicBezTo>
                      <a:pt x="963718" y="1164089"/>
                      <a:pt x="976680" y="1169754"/>
                      <a:pt x="986282" y="1178588"/>
                    </a:cubicBezTo>
                    <a:cubicBezTo>
                      <a:pt x="1003757" y="1194623"/>
                      <a:pt x="1022479" y="1190973"/>
                      <a:pt x="1041107" y="1185789"/>
                    </a:cubicBezTo>
                    <a:cubicBezTo>
                      <a:pt x="1050708" y="1183101"/>
                      <a:pt x="1058581" y="1183485"/>
                      <a:pt x="1067703" y="1186076"/>
                    </a:cubicBezTo>
                    <a:cubicBezTo>
                      <a:pt x="1088826" y="1192126"/>
                      <a:pt x="1102941" y="1208544"/>
                      <a:pt x="1116574" y="1222946"/>
                    </a:cubicBezTo>
                    <a:cubicBezTo>
                      <a:pt x="1128193" y="1235236"/>
                      <a:pt x="1141251" y="1242149"/>
                      <a:pt x="1155557" y="1247335"/>
                    </a:cubicBezTo>
                    <a:cubicBezTo>
                      <a:pt x="1173608" y="1253959"/>
                      <a:pt x="1187914" y="1251464"/>
                      <a:pt x="1196556" y="1235525"/>
                    </a:cubicBezTo>
                    <a:cubicBezTo>
                      <a:pt x="1198956" y="1231012"/>
                      <a:pt x="1203180" y="1225730"/>
                      <a:pt x="1207693" y="1224387"/>
                    </a:cubicBezTo>
                    <a:cubicBezTo>
                      <a:pt x="1229488" y="1217666"/>
                      <a:pt x="1251572" y="1207872"/>
                      <a:pt x="1274904" y="1213826"/>
                    </a:cubicBezTo>
                    <a:cubicBezTo>
                      <a:pt x="1307165" y="1221987"/>
                      <a:pt x="1338658" y="1221507"/>
                      <a:pt x="1370919" y="1213442"/>
                    </a:cubicBezTo>
                    <a:cubicBezTo>
                      <a:pt x="1423247" y="1200383"/>
                      <a:pt x="1475575" y="1186557"/>
                      <a:pt x="1530593" y="1189437"/>
                    </a:cubicBezTo>
                    <a:cubicBezTo>
                      <a:pt x="1539713" y="1189917"/>
                      <a:pt x="1550563" y="1184060"/>
                      <a:pt x="1558436" y="1178299"/>
                    </a:cubicBezTo>
                    <a:cubicBezTo>
                      <a:pt x="1573511" y="1167354"/>
                      <a:pt x="1572838" y="1166489"/>
                      <a:pt x="1589737" y="1175515"/>
                    </a:cubicBezTo>
                    <a:cubicBezTo>
                      <a:pt x="1593770" y="1177724"/>
                      <a:pt x="1598763" y="1179068"/>
                      <a:pt x="1601740" y="1182333"/>
                    </a:cubicBezTo>
                    <a:cubicBezTo>
                      <a:pt x="1616909" y="1198943"/>
                      <a:pt x="1635633" y="1194910"/>
                      <a:pt x="1654259" y="1192510"/>
                    </a:cubicBezTo>
                    <a:cubicBezTo>
                      <a:pt x="1657524" y="1192030"/>
                      <a:pt x="1661460" y="1191358"/>
                      <a:pt x="1664246" y="1192702"/>
                    </a:cubicBezTo>
                    <a:cubicBezTo>
                      <a:pt x="1676823" y="1198750"/>
                      <a:pt x="1687481" y="1196639"/>
                      <a:pt x="1698427" y="1188381"/>
                    </a:cubicBezTo>
                    <a:cubicBezTo>
                      <a:pt x="1707932" y="1181276"/>
                      <a:pt x="1718878" y="1177052"/>
                      <a:pt x="1730112" y="1185885"/>
                    </a:cubicBezTo>
                    <a:cubicBezTo>
                      <a:pt x="1755076" y="1205472"/>
                      <a:pt x="1781767" y="1206432"/>
                      <a:pt x="1809996" y="1194046"/>
                    </a:cubicBezTo>
                    <a:cubicBezTo>
                      <a:pt x="1830159" y="1185213"/>
                      <a:pt x="1850034" y="1183196"/>
                      <a:pt x="1871254" y="1192126"/>
                    </a:cubicBezTo>
                    <a:cubicBezTo>
                      <a:pt x="1879415" y="1195582"/>
                      <a:pt x="1889977" y="1193278"/>
                      <a:pt x="1899482" y="1194046"/>
                    </a:cubicBezTo>
                    <a:cubicBezTo>
                      <a:pt x="1904859" y="1194430"/>
                      <a:pt x="1910813" y="1194526"/>
                      <a:pt x="1915420" y="1196927"/>
                    </a:cubicBezTo>
                    <a:cubicBezTo>
                      <a:pt x="1927711" y="1203072"/>
                      <a:pt x="1939136" y="1210945"/>
                      <a:pt x="1951522" y="1216994"/>
                    </a:cubicBezTo>
                    <a:cubicBezTo>
                      <a:pt x="1957475" y="1219874"/>
                      <a:pt x="1964580" y="1221410"/>
                      <a:pt x="1971302" y="1221507"/>
                    </a:cubicBezTo>
                    <a:cubicBezTo>
                      <a:pt x="1991177" y="1221987"/>
                      <a:pt x="2011052" y="1221987"/>
                      <a:pt x="2030831" y="1221123"/>
                    </a:cubicBezTo>
                    <a:cubicBezTo>
                      <a:pt x="2063476" y="1219778"/>
                      <a:pt x="2096601" y="1219490"/>
                      <a:pt x="2120125" y="1190878"/>
                    </a:cubicBezTo>
                    <a:cubicBezTo>
                      <a:pt x="2122046" y="1188573"/>
                      <a:pt x="2126174" y="1187229"/>
                      <a:pt x="2129439" y="1186845"/>
                    </a:cubicBezTo>
                    <a:cubicBezTo>
                      <a:pt x="2144513" y="1185021"/>
                      <a:pt x="2159971" y="1184828"/>
                      <a:pt x="2174854" y="1181852"/>
                    </a:cubicBezTo>
                    <a:cubicBezTo>
                      <a:pt x="2186760" y="1179452"/>
                      <a:pt x="2196650" y="1180220"/>
                      <a:pt x="2205674" y="1188669"/>
                    </a:cubicBezTo>
                    <a:cubicBezTo>
                      <a:pt x="2217485" y="1199807"/>
                      <a:pt x="2231887" y="1206336"/>
                      <a:pt x="2247634" y="1202784"/>
                    </a:cubicBezTo>
                    <a:cubicBezTo>
                      <a:pt x="2263379" y="1199327"/>
                      <a:pt x="2273749" y="1206816"/>
                      <a:pt x="2285367" y="1214594"/>
                    </a:cubicBezTo>
                    <a:cubicBezTo>
                      <a:pt x="2293817" y="1220258"/>
                      <a:pt x="2303418" y="1227363"/>
                      <a:pt x="2312827" y="1227939"/>
                    </a:cubicBezTo>
                    <a:cubicBezTo>
                      <a:pt x="2334143" y="1229187"/>
                      <a:pt x="2352482" y="1248967"/>
                      <a:pt x="2375622" y="1237733"/>
                    </a:cubicBezTo>
                    <a:cubicBezTo>
                      <a:pt x="2377158" y="1236965"/>
                      <a:pt x="2379942" y="1238885"/>
                      <a:pt x="2382151" y="1239365"/>
                    </a:cubicBezTo>
                    <a:cubicBezTo>
                      <a:pt x="2399817" y="1243014"/>
                      <a:pt x="2416428" y="1239461"/>
                      <a:pt x="2429390" y="1227459"/>
                    </a:cubicBezTo>
                    <a:cubicBezTo>
                      <a:pt x="2446385" y="1211809"/>
                      <a:pt x="2465203" y="1210272"/>
                      <a:pt x="2486134" y="1215362"/>
                    </a:cubicBezTo>
                    <a:cubicBezTo>
                      <a:pt x="2492856" y="1216994"/>
                      <a:pt x="2499577" y="1218146"/>
                      <a:pt x="2506394" y="1219490"/>
                    </a:cubicBezTo>
                    <a:cubicBezTo>
                      <a:pt x="2515611" y="1221410"/>
                      <a:pt x="2524925" y="1223427"/>
                      <a:pt x="2534142" y="1225347"/>
                    </a:cubicBezTo>
                    <a:cubicBezTo>
                      <a:pt x="2543072" y="1227268"/>
                      <a:pt x="2552962" y="1230532"/>
                      <a:pt x="2559874" y="1222275"/>
                    </a:cubicBezTo>
                    <a:cubicBezTo>
                      <a:pt x="2565827" y="1215169"/>
                      <a:pt x="2570052" y="1215842"/>
                      <a:pt x="2575525" y="1221987"/>
                    </a:cubicBezTo>
                    <a:cubicBezTo>
                      <a:pt x="2594536" y="1243494"/>
                      <a:pt x="2617580" y="1256936"/>
                      <a:pt x="2646960" y="1257896"/>
                    </a:cubicBezTo>
                    <a:cubicBezTo>
                      <a:pt x="2653009" y="1258088"/>
                      <a:pt x="2659154" y="1259432"/>
                      <a:pt x="2665107" y="1260873"/>
                    </a:cubicBezTo>
                    <a:cubicBezTo>
                      <a:pt x="2668756" y="1261736"/>
                      <a:pt x="2673173" y="1262697"/>
                      <a:pt x="2675381" y="1265290"/>
                    </a:cubicBezTo>
                    <a:cubicBezTo>
                      <a:pt x="2692567" y="1285068"/>
                      <a:pt x="2713979" y="1298799"/>
                      <a:pt x="2737311" y="1309841"/>
                    </a:cubicBezTo>
                    <a:cubicBezTo>
                      <a:pt x="2745664" y="1313777"/>
                      <a:pt x="2754594" y="1317713"/>
                      <a:pt x="2763619" y="1318866"/>
                    </a:cubicBezTo>
                    <a:cubicBezTo>
                      <a:pt x="2773028" y="1320018"/>
                      <a:pt x="2782917" y="1318098"/>
                      <a:pt x="2792519" y="1317041"/>
                    </a:cubicBezTo>
                    <a:cubicBezTo>
                      <a:pt x="2798184" y="1316466"/>
                      <a:pt x="2804713" y="1316561"/>
                      <a:pt x="2809226" y="1313777"/>
                    </a:cubicBezTo>
                    <a:cubicBezTo>
                      <a:pt x="2823532" y="1305039"/>
                      <a:pt x="2837358" y="1295631"/>
                      <a:pt x="2850705" y="1285452"/>
                    </a:cubicBezTo>
                    <a:cubicBezTo>
                      <a:pt x="2862131" y="1276715"/>
                      <a:pt x="2864435" y="1275467"/>
                      <a:pt x="2874324" y="1286413"/>
                    </a:cubicBezTo>
                    <a:cubicBezTo>
                      <a:pt x="2884502" y="1297647"/>
                      <a:pt x="2897176" y="1303503"/>
                      <a:pt x="2911194" y="1305903"/>
                    </a:cubicBezTo>
                    <a:cubicBezTo>
                      <a:pt x="2933373" y="1309648"/>
                      <a:pt x="2955745" y="1312816"/>
                      <a:pt x="2978116" y="1314641"/>
                    </a:cubicBezTo>
                    <a:cubicBezTo>
                      <a:pt x="2998375" y="1316273"/>
                      <a:pt x="3008073" y="1307440"/>
                      <a:pt x="3012106" y="1287373"/>
                    </a:cubicBezTo>
                    <a:cubicBezTo>
                      <a:pt x="3014410" y="1276235"/>
                      <a:pt x="3017387" y="1264137"/>
                      <a:pt x="3029676" y="1261161"/>
                    </a:cubicBezTo>
                    <a:cubicBezTo>
                      <a:pt x="3049744" y="1256360"/>
                      <a:pt x="3070579" y="1254248"/>
                      <a:pt x="3080469" y="1230724"/>
                    </a:cubicBezTo>
                    <a:cubicBezTo>
                      <a:pt x="3085941" y="1235909"/>
                      <a:pt x="3089302" y="1238981"/>
                      <a:pt x="3092567" y="1242054"/>
                    </a:cubicBezTo>
                    <a:cubicBezTo>
                      <a:pt x="3101592" y="1250599"/>
                      <a:pt x="3120314" y="1254248"/>
                      <a:pt x="3129821" y="1246855"/>
                    </a:cubicBezTo>
                    <a:cubicBezTo>
                      <a:pt x="3143839" y="1236101"/>
                      <a:pt x="3156705" y="1238117"/>
                      <a:pt x="3170147" y="1246471"/>
                    </a:cubicBezTo>
                    <a:cubicBezTo>
                      <a:pt x="3192615" y="1260297"/>
                      <a:pt x="3217674" y="1257128"/>
                      <a:pt x="3240429" y="1251559"/>
                    </a:cubicBezTo>
                    <a:cubicBezTo>
                      <a:pt x="3257617" y="1247430"/>
                      <a:pt x="3275956" y="1239845"/>
                      <a:pt x="3287189" y="1222466"/>
                    </a:cubicBezTo>
                    <a:cubicBezTo>
                      <a:pt x="3290741" y="1216898"/>
                      <a:pt x="3298711" y="1214113"/>
                      <a:pt x="3305049" y="1210465"/>
                    </a:cubicBezTo>
                    <a:cubicBezTo>
                      <a:pt x="3310329" y="1207488"/>
                      <a:pt x="3315898" y="1204704"/>
                      <a:pt x="3321755" y="1202784"/>
                    </a:cubicBezTo>
                    <a:cubicBezTo>
                      <a:pt x="3327995" y="1200671"/>
                      <a:pt x="3334909" y="1197598"/>
                      <a:pt x="3341055" y="1198463"/>
                    </a:cubicBezTo>
                    <a:cubicBezTo>
                      <a:pt x="3359681" y="1200959"/>
                      <a:pt x="3374467" y="1196062"/>
                      <a:pt x="3387621" y="1182140"/>
                    </a:cubicBezTo>
                    <a:cubicBezTo>
                      <a:pt x="3394439" y="1174939"/>
                      <a:pt x="3404520" y="1166202"/>
                      <a:pt x="3413161" y="1166105"/>
                    </a:cubicBezTo>
                    <a:cubicBezTo>
                      <a:pt x="3434189" y="1165818"/>
                      <a:pt x="3451663" y="1158905"/>
                      <a:pt x="3470579" y="1150647"/>
                    </a:cubicBezTo>
                    <a:cubicBezTo>
                      <a:pt x="3482772" y="1145366"/>
                      <a:pt x="3496598" y="1141718"/>
                      <a:pt x="3509657" y="1136821"/>
                    </a:cubicBezTo>
                    <a:cubicBezTo>
                      <a:pt x="3524923" y="1131060"/>
                      <a:pt x="3541534" y="1128948"/>
                      <a:pt x="3550847" y="1113009"/>
                    </a:cubicBezTo>
                    <a:cubicBezTo>
                      <a:pt x="3551903" y="1111281"/>
                      <a:pt x="3555072" y="1110993"/>
                      <a:pt x="3556608" y="1109361"/>
                    </a:cubicBezTo>
                    <a:cubicBezTo>
                      <a:pt x="3561505" y="1104368"/>
                      <a:pt x="3567842" y="1099760"/>
                      <a:pt x="3570435" y="1093710"/>
                    </a:cubicBezTo>
                    <a:cubicBezTo>
                      <a:pt x="3577923" y="1076044"/>
                      <a:pt x="3583780" y="1057800"/>
                      <a:pt x="3590501" y="1039846"/>
                    </a:cubicBezTo>
                    <a:cubicBezTo>
                      <a:pt x="3591942" y="1036005"/>
                      <a:pt x="3593285" y="1031108"/>
                      <a:pt x="3596263" y="1028900"/>
                    </a:cubicBezTo>
                    <a:cubicBezTo>
                      <a:pt x="3613449" y="1016226"/>
                      <a:pt x="3630925" y="1004032"/>
                      <a:pt x="3648591" y="992030"/>
                    </a:cubicBezTo>
                    <a:cubicBezTo>
                      <a:pt x="3655696" y="987229"/>
                      <a:pt x="3661649" y="989918"/>
                      <a:pt x="3667986" y="995487"/>
                    </a:cubicBezTo>
                    <a:cubicBezTo>
                      <a:pt x="3674131" y="1000768"/>
                      <a:pt x="3681717" y="1006240"/>
                      <a:pt x="3689397" y="1007585"/>
                    </a:cubicBezTo>
                    <a:cubicBezTo>
                      <a:pt x="3704760" y="1010177"/>
                      <a:pt x="3720698" y="1010753"/>
                      <a:pt x="3736349" y="1010753"/>
                    </a:cubicBezTo>
                    <a:cubicBezTo>
                      <a:pt x="3742205" y="1010753"/>
                      <a:pt x="3748446" y="1007297"/>
                      <a:pt x="3753919" y="1004513"/>
                    </a:cubicBezTo>
                    <a:cubicBezTo>
                      <a:pt x="3764289" y="999231"/>
                      <a:pt x="3773890" y="992126"/>
                      <a:pt x="3784643" y="987710"/>
                    </a:cubicBezTo>
                    <a:cubicBezTo>
                      <a:pt x="3797126" y="982621"/>
                      <a:pt x="3804615" y="974459"/>
                      <a:pt x="3808359" y="961689"/>
                    </a:cubicBezTo>
                    <a:cubicBezTo>
                      <a:pt x="3813929" y="942679"/>
                      <a:pt x="3827179" y="929428"/>
                      <a:pt x="3842829" y="918674"/>
                    </a:cubicBezTo>
                    <a:cubicBezTo>
                      <a:pt x="3862705" y="904944"/>
                      <a:pt x="3886421" y="905616"/>
                      <a:pt x="3908983" y="902256"/>
                    </a:cubicBezTo>
                    <a:cubicBezTo>
                      <a:pt x="3917625" y="901008"/>
                      <a:pt x="3926555" y="899951"/>
                      <a:pt x="3934428" y="896783"/>
                    </a:cubicBezTo>
                    <a:cubicBezTo>
                      <a:pt x="3964288" y="884877"/>
                      <a:pt x="3994149" y="873548"/>
                      <a:pt x="4026987" y="873835"/>
                    </a:cubicBezTo>
                    <a:cubicBezTo>
                      <a:pt x="4029674" y="873835"/>
                      <a:pt x="4032363" y="873548"/>
                      <a:pt x="4035051" y="873067"/>
                    </a:cubicBezTo>
                    <a:cubicBezTo>
                      <a:pt x="4058383" y="869131"/>
                      <a:pt x="4082483" y="867594"/>
                      <a:pt x="4099189" y="846664"/>
                    </a:cubicBezTo>
                    <a:cubicBezTo>
                      <a:pt x="4102261" y="842823"/>
                      <a:pt x="4109271" y="841671"/>
                      <a:pt x="4114647" y="840134"/>
                    </a:cubicBezTo>
                    <a:cubicBezTo>
                      <a:pt x="4123961" y="837638"/>
                      <a:pt x="4130203" y="832549"/>
                      <a:pt x="4133563" y="823427"/>
                    </a:cubicBezTo>
                    <a:cubicBezTo>
                      <a:pt x="4139229" y="807681"/>
                      <a:pt x="4145949" y="792223"/>
                      <a:pt x="4151039" y="776284"/>
                    </a:cubicBezTo>
                    <a:cubicBezTo>
                      <a:pt x="4154591" y="765338"/>
                      <a:pt x="4161215" y="759289"/>
                      <a:pt x="4171489" y="754776"/>
                    </a:cubicBezTo>
                    <a:cubicBezTo>
                      <a:pt x="4177251" y="752280"/>
                      <a:pt x="4182243" y="746808"/>
                      <a:pt x="4186372" y="741718"/>
                    </a:cubicBezTo>
                    <a:cubicBezTo>
                      <a:pt x="4191365" y="735573"/>
                      <a:pt x="4193957" y="727412"/>
                      <a:pt x="4199429" y="721940"/>
                    </a:cubicBezTo>
                    <a:cubicBezTo>
                      <a:pt x="4212775" y="708305"/>
                      <a:pt x="4216905" y="693231"/>
                      <a:pt x="4212487" y="674604"/>
                    </a:cubicBezTo>
                    <a:cubicBezTo>
                      <a:pt x="4208551" y="658090"/>
                      <a:pt x="4218921" y="636006"/>
                      <a:pt x="4232555" y="632645"/>
                    </a:cubicBezTo>
                    <a:cubicBezTo>
                      <a:pt x="4247629" y="628900"/>
                      <a:pt x="4257999" y="619684"/>
                      <a:pt x="4268657" y="609410"/>
                    </a:cubicBezTo>
                    <a:cubicBezTo>
                      <a:pt x="4274609" y="603649"/>
                      <a:pt x="4282963" y="598656"/>
                      <a:pt x="4291028" y="597216"/>
                    </a:cubicBezTo>
                    <a:cubicBezTo>
                      <a:pt x="4321657" y="591647"/>
                      <a:pt x="4350557" y="598464"/>
                      <a:pt x="4379651" y="609506"/>
                    </a:cubicBezTo>
                    <a:cubicBezTo>
                      <a:pt x="4398661" y="616707"/>
                      <a:pt x="4419784" y="618627"/>
                      <a:pt x="4440139" y="621507"/>
                    </a:cubicBezTo>
                    <a:cubicBezTo>
                      <a:pt x="4446477" y="622371"/>
                      <a:pt x="4454542" y="620452"/>
                      <a:pt x="4460015" y="616899"/>
                    </a:cubicBezTo>
                    <a:cubicBezTo>
                      <a:pt x="4479218" y="604609"/>
                      <a:pt x="4498325" y="591935"/>
                      <a:pt x="4516183" y="577724"/>
                    </a:cubicBezTo>
                    <a:cubicBezTo>
                      <a:pt x="4532795" y="564379"/>
                      <a:pt x="4551517" y="558810"/>
                      <a:pt x="4571681" y="560250"/>
                    </a:cubicBezTo>
                    <a:cubicBezTo>
                      <a:pt x="4586371" y="561306"/>
                      <a:pt x="4599621" y="558905"/>
                      <a:pt x="4613447" y="555257"/>
                    </a:cubicBezTo>
                    <a:cubicBezTo>
                      <a:pt x="4624969" y="552185"/>
                      <a:pt x="4637643" y="550072"/>
                      <a:pt x="4649355" y="551417"/>
                    </a:cubicBezTo>
                    <a:cubicBezTo>
                      <a:pt x="4665775" y="553337"/>
                      <a:pt x="4679313" y="550553"/>
                      <a:pt x="4692467" y="540663"/>
                    </a:cubicBezTo>
                    <a:cubicBezTo>
                      <a:pt x="4699476" y="535382"/>
                      <a:pt x="4708502" y="532598"/>
                      <a:pt x="4716855" y="528949"/>
                    </a:cubicBezTo>
                    <a:cubicBezTo>
                      <a:pt x="4729721" y="523284"/>
                      <a:pt x="4743067" y="518483"/>
                      <a:pt x="4755645" y="512147"/>
                    </a:cubicBezTo>
                    <a:cubicBezTo>
                      <a:pt x="4769183" y="505425"/>
                      <a:pt x="4781569" y="496112"/>
                      <a:pt x="4795395" y="490351"/>
                    </a:cubicBezTo>
                    <a:cubicBezTo>
                      <a:pt x="4810278" y="484110"/>
                      <a:pt x="4819879" y="474605"/>
                      <a:pt x="4825928" y="459818"/>
                    </a:cubicBezTo>
                    <a:cubicBezTo>
                      <a:pt x="4829769" y="450504"/>
                      <a:pt x="4835049" y="440615"/>
                      <a:pt x="4842347" y="434086"/>
                    </a:cubicBezTo>
                    <a:cubicBezTo>
                      <a:pt x="4857422" y="420740"/>
                      <a:pt x="4875087" y="410370"/>
                      <a:pt x="4890451" y="397216"/>
                    </a:cubicBezTo>
                    <a:cubicBezTo>
                      <a:pt x="4912054" y="378781"/>
                      <a:pt x="4932025" y="359194"/>
                      <a:pt x="4933945" y="327701"/>
                    </a:cubicBezTo>
                    <a:cubicBezTo>
                      <a:pt x="4935001" y="310322"/>
                      <a:pt x="4944219" y="302929"/>
                      <a:pt x="4961214" y="298801"/>
                    </a:cubicBezTo>
                    <a:cubicBezTo>
                      <a:pt x="4966878" y="297457"/>
                      <a:pt x="4974945" y="294864"/>
                      <a:pt x="4976672" y="290639"/>
                    </a:cubicBezTo>
                    <a:cubicBezTo>
                      <a:pt x="4981857" y="278061"/>
                      <a:pt x="4992610" y="275565"/>
                      <a:pt x="5002979" y="270573"/>
                    </a:cubicBezTo>
                    <a:cubicBezTo>
                      <a:pt x="5009221" y="267596"/>
                      <a:pt x="5016903" y="261739"/>
                      <a:pt x="5018535" y="255690"/>
                    </a:cubicBezTo>
                    <a:cubicBezTo>
                      <a:pt x="5025255" y="231206"/>
                      <a:pt x="5043690" y="216804"/>
                      <a:pt x="5061069" y="200961"/>
                    </a:cubicBezTo>
                    <a:cubicBezTo>
                      <a:pt x="5066158" y="196256"/>
                      <a:pt x="5071631" y="190879"/>
                      <a:pt x="5074127" y="184735"/>
                    </a:cubicBezTo>
                    <a:cubicBezTo>
                      <a:pt x="5079409" y="171484"/>
                      <a:pt x="5087281" y="161882"/>
                      <a:pt x="5101108" y="156891"/>
                    </a:cubicBezTo>
                    <a:cubicBezTo>
                      <a:pt x="5105524" y="155354"/>
                      <a:pt x="5109557" y="151801"/>
                      <a:pt x="5112918" y="148441"/>
                    </a:cubicBezTo>
                    <a:cubicBezTo>
                      <a:pt x="5120119" y="141144"/>
                      <a:pt x="5126167" y="132598"/>
                      <a:pt x="5133753" y="125782"/>
                    </a:cubicBezTo>
                    <a:cubicBezTo>
                      <a:pt x="5153051" y="108211"/>
                      <a:pt x="5172159" y="90928"/>
                      <a:pt x="5183393" y="66348"/>
                    </a:cubicBezTo>
                    <a:cubicBezTo>
                      <a:pt x="5188865" y="54346"/>
                      <a:pt x="5195107" y="41288"/>
                      <a:pt x="5204709" y="33030"/>
                    </a:cubicBezTo>
                    <a:cubicBezTo>
                      <a:pt x="5216903" y="22565"/>
                      <a:pt x="5232937" y="16612"/>
                      <a:pt x="5247243" y="8451"/>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Freeform: Shape 15">
                <a:extLst>
                  <a:ext uri="{FF2B5EF4-FFF2-40B4-BE49-F238E27FC236}">
                    <a16:creationId xmlns:a16="http://schemas.microsoft.com/office/drawing/2014/main" id="{7B2886F6-DE07-47C7-840F-22CD86C0D1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96000" y="4138312"/>
                <a:ext cx="5260975" cy="1410656"/>
              </a:xfrm>
              <a:custGeom>
                <a:avLst/>
                <a:gdLst>
                  <a:gd name="connsiteX0" fmla="*/ 5260975 w 5260975"/>
                  <a:gd name="connsiteY0" fmla="*/ 0 h 1410656"/>
                  <a:gd name="connsiteX1" fmla="*/ 5260975 w 5260975"/>
                  <a:gd name="connsiteY1" fmla="*/ 221634 h 1410656"/>
                  <a:gd name="connsiteX2" fmla="*/ 5226503 w 5260975"/>
                  <a:gd name="connsiteY2" fmla="*/ 237063 h 1410656"/>
                  <a:gd name="connsiteX3" fmla="*/ 5206341 w 5260975"/>
                  <a:gd name="connsiteY3" fmla="*/ 245128 h 1410656"/>
                  <a:gd name="connsiteX4" fmla="*/ 5123287 w 5260975"/>
                  <a:gd name="connsiteY4" fmla="*/ 297073 h 1410656"/>
                  <a:gd name="connsiteX5" fmla="*/ 5048107 w 5260975"/>
                  <a:gd name="connsiteY5" fmla="*/ 361307 h 1410656"/>
                  <a:gd name="connsiteX6" fmla="*/ 4992899 w 5260975"/>
                  <a:gd name="connsiteY6" fmla="*/ 437542 h 1410656"/>
                  <a:gd name="connsiteX7" fmla="*/ 4977440 w 5260975"/>
                  <a:gd name="connsiteY7" fmla="*/ 455690 h 1410656"/>
                  <a:gd name="connsiteX8" fmla="*/ 4935193 w 5260975"/>
                  <a:gd name="connsiteY8" fmla="*/ 478445 h 1410656"/>
                  <a:gd name="connsiteX9" fmla="*/ 4897844 w 5260975"/>
                  <a:gd name="connsiteY9" fmla="*/ 495535 h 1410656"/>
                  <a:gd name="connsiteX10" fmla="*/ 4870767 w 5260975"/>
                  <a:gd name="connsiteY10" fmla="*/ 514451 h 1410656"/>
                  <a:gd name="connsiteX11" fmla="*/ 4847916 w 5260975"/>
                  <a:gd name="connsiteY11" fmla="*/ 531830 h 1410656"/>
                  <a:gd name="connsiteX12" fmla="*/ 4796163 w 5260975"/>
                  <a:gd name="connsiteY12" fmla="*/ 576765 h 1410656"/>
                  <a:gd name="connsiteX13" fmla="*/ 4738843 w 5260975"/>
                  <a:gd name="connsiteY13" fmla="*/ 614691 h 1410656"/>
                  <a:gd name="connsiteX14" fmla="*/ 4692755 w 5260975"/>
                  <a:gd name="connsiteY14" fmla="*/ 661162 h 1410656"/>
                  <a:gd name="connsiteX15" fmla="*/ 4673744 w 5260975"/>
                  <a:gd name="connsiteY15" fmla="*/ 686318 h 1410656"/>
                  <a:gd name="connsiteX16" fmla="*/ 4633801 w 5260975"/>
                  <a:gd name="connsiteY16" fmla="*/ 703505 h 1410656"/>
                  <a:gd name="connsiteX17" fmla="*/ 4590499 w 5260975"/>
                  <a:gd name="connsiteY17" fmla="*/ 730389 h 1410656"/>
                  <a:gd name="connsiteX18" fmla="*/ 4559773 w 5260975"/>
                  <a:gd name="connsiteY18" fmla="*/ 757081 h 1410656"/>
                  <a:gd name="connsiteX19" fmla="*/ 4536059 w 5260975"/>
                  <a:gd name="connsiteY19" fmla="*/ 774940 h 1410656"/>
                  <a:gd name="connsiteX20" fmla="*/ 4502549 w 5260975"/>
                  <a:gd name="connsiteY20" fmla="*/ 792895 h 1410656"/>
                  <a:gd name="connsiteX21" fmla="*/ 4468944 w 5260975"/>
                  <a:gd name="connsiteY21" fmla="*/ 816419 h 1410656"/>
                  <a:gd name="connsiteX22" fmla="*/ 4452622 w 5260975"/>
                  <a:gd name="connsiteY22" fmla="*/ 830917 h 1410656"/>
                  <a:gd name="connsiteX23" fmla="*/ 4421032 w 5260975"/>
                  <a:gd name="connsiteY23" fmla="*/ 855016 h 1410656"/>
                  <a:gd name="connsiteX24" fmla="*/ 4388483 w 5260975"/>
                  <a:gd name="connsiteY24" fmla="*/ 877484 h 1410656"/>
                  <a:gd name="connsiteX25" fmla="*/ 4327321 w 5260975"/>
                  <a:gd name="connsiteY25" fmla="*/ 903216 h 1410656"/>
                  <a:gd name="connsiteX26" fmla="*/ 4271633 w 5260975"/>
                  <a:gd name="connsiteY26" fmla="*/ 941046 h 1410656"/>
                  <a:gd name="connsiteX27" fmla="*/ 4227465 w 5260975"/>
                  <a:gd name="connsiteY27" fmla="*/ 968698 h 1410656"/>
                  <a:gd name="connsiteX28" fmla="*/ 4201733 w 5260975"/>
                  <a:gd name="connsiteY28" fmla="*/ 986846 h 1410656"/>
                  <a:gd name="connsiteX29" fmla="*/ 4154494 w 5260975"/>
                  <a:gd name="connsiteY29" fmla="*/ 1027364 h 1410656"/>
                  <a:gd name="connsiteX30" fmla="*/ 4081234 w 5260975"/>
                  <a:gd name="connsiteY30" fmla="*/ 1069994 h 1410656"/>
                  <a:gd name="connsiteX31" fmla="*/ 4036971 w 5260975"/>
                  <a:gd name="connsiteY31" fmla="*/ 1093038 h 1410656"/>
                  <a:gd name="connsiteX32" fmla="*/ 3941725 w 5260975"/>
                  <a:gd name="connsiteY32" fmla="*/ 1127796 h 1410656"/>
                  <a:gd name="connsiteX33" fmla="*/ 3910999 w 5260975"/>
                  <a:gd name="connsiteY33" fmla="*/ 1140182 h 1410656"/>
                  <a:gd name="connsiteX34" fmla="*/ 3875859 w 5260975"/>
                  <a:gd name="connsiteY34" fmla="*/ 1148343 h 1410656"/>
                  <a:gd name="connsiteX35" fmla="*/ 3819401 w 5260975"/>
                  <a:gd name="connsiteY35" fmla="*/ 1167642 h 1410656"/>
                  <a:gd name="connsiteX36" fmla="*/ 3709176 w 5260975"/>
                  <a:gd name="connsiteY36" fmla="*/ 1200863 h 1410656"/>
                  <a:gd name="connsiteX37" fmla="*/ 3684981 w 5260975"/>
                  <a:gd name="connsiteY37" fmla="*/ 1205952 h 1410656"/>
                  <a:gd name="connsiteX38" fmla="*/ 3623338 w 5260975"/>
                  <a:gd name="connsiteY38" fmla="*/ 1227363 h 1410656"/>
                  <a:gd name="connsiteX39" fmla="*/ 3586373 w 5260975"/>
                  <a:gd name="connsiteY39" fmla="*/ 1241765 h 1410656"/>
                  <a:gd name="connsiteX40" fmla="*/ 3555743 w 5260975"/>
                  <a:gd name="connsiteY40" fmla="*/ 1250023 h 1410656"/>
                  <a:gd name="connsiteX41" fmla="*/ 3528667 w 5260975"/>
                  <a:gd name="connsiteY41" fmla="*/ 1253864 h 1410656"/>
                  <a:gd name="connsiteX42" fmla="*/ 3457424 w 5260975"/>
                  <a:gd name="connsiteY42" fmla="*/ 1272874 h 1410656"/>
                  <a:gd name="connsiteX43" fmla="*/ 3429003 w 5260975"/>
                  <a:gd name="connsiteY43" fmla="*/ 1280364 h 1410656"/>
                  <a:gd name="connsiteX44" fmla="*/ 3355264 w 5260975"/>
                  <a:gd name="connsiteY44" fmla="*/ 1306096 h 1410656"/>
                  <a:gd name="connsiteX45" fmla="*/ 3292757 w 5260975"/>
                  <a:gd name="connsiteY45" fmla="*/ 1323090 h 1410656"/>
                  <a:gd name="connsiteX46" fmla="*/ 3266643 w 5260975"/>
                  <a:gd name="connsiteY46" fmla="*/ 1331251 h 1410656"/>
                  <a:gd name="connsiteX47" fmla="*/ 3206921 w 5260975"/>
                  <a:gd name="connsiteY47" fmla="*/ 1344886 h 1410656"/>
                  <a:gd name="connsiteX48" fmla="*/ 3173123 w 5260975"/>
                  <a:gd name="connsiteY48" fmla="*/ 1354488 h 1410656"/>
                  <a:gd name="connsiteX49" fmla="*/ 3090646 w 5260975"/>
                  <a:gd name="connsiteY49" fmla="*/ 1365337 h 1410656"/>
                  <a:gd name="connsiteX50" fmla="*/ 3005480 w 5260975"/>
                  <a:gd name="connsiteY50" fmla="*/ 1375802 h 1410656"/>
                  <a:gd name="connsiteX51" fmla="*/ 2958721 w 5260975"/>
                  <a:gd name="connsiteY51" fmla="*/ 1379259 h 1410656"/>
                  <a:gd name="connsiteX52" fmla="*/ 2917915 w 5260975"/>
                  <a:gd name="connsiteY52" fmla="*/ 1384733 h 1410656"/>
                  <a:gd name="connsiteX53" fmla="*/ 2882389 w 5260975"/>
                  <a:gd name="connsiteY53" fmla="*/ 1388189 h 1410656"/>
                  <a:gd name="connsiteX54" fmla="*/ 2825837 w 5260975"/>
                  <a:gd name="connsiteY54" fmla="*/ 1395198 h 1410656"/>
                  <a:gd name="connsiteX55" fmla="*/ 2802313 w 5260975"/>
                  <a:gd name="connsiteY55" fmla="*/ 1397023 h 1410656"/>
                  <a:gd name="connsiteX56" fmla="*/ 2746816 w 5260975"/>
                  <a:gd name="connsiteY56" fmla="*/ 1396926 h 1410656"/>
                  <a:gd name="connsiteX57" fmla="*/ 2727517 w 5260975"/>
                  <a:gd name="connsiteY57" fmla="*/ 1395966 h 1410656"/>
                  <a:gd name="connsiteX58" fmla="*/ 2690359 w 5260975"/>
                  <a:gd name="connsiteY58" fmla="*/ 1384060 h 1410656"/>
                  <a:gd name="connsiteX59" fmla="*/ 2685943 w 5260975"/>
                  <a:gd name="connsiteY59" fmla="*/ 1383196 h 1410656"/>
                  <a:gd name="connsiteX60" fmla="*/ 2661554 w 5260975"/>
                  <a:gd name="connsiteY60" fmla="*/ 1378491 h 1410656"/>
                  <a:gd name="connsiteX61" fmla="*/ 2648208 w 5260975"/>
                  <a:gd name="connsiteY61" fmla="*/ 1376955 h 1410656"/>
                  <a:gd name="connsiteX62" fmla="*/ 2597512 w 5260975"/>
                  <a:gd name="connsiteY62" fmla="*/ 1367162 h 1410656"/>
                  <a:gd name="connsiteX63" fmla="*/ 2568324 w 5260975"/>
                  <a:gd name="connsiteY63" fmla="*/ 1362553 h 1410656"/>
                  <a:gd name="connsiteX64" fmla="*/ 2544704 w 5260975"/>
                  <a:gd name="connsiteY64" fmla="*/ 1363225 h 1410656"/>
                  <a:gd name="connsiteX65" fmla="*/ 2503225 w 5260975"/>
                  <a:gd name="connsiteY65" fmla="*/ 1364089 h 1410656"/>
                  <a:gd name="connsiteX66" fmla="*/ 2489975 w 5260975"/>
                  <a:gd name="connsiteY66" fmla="*/ 1366298 h 1410656"/>
                  <a:gd name="connsiteX67" fmla="*/ 2430061 w 5260975"/>
                  <a:gd name="connsiteY67" fmla="*/ 1359960 h 1410656"/>
                  <a:gd name="connsiteX68" fmla="*/ 2395880 w 5260975"/>
                  <a:gd name="connsiteY68" fmla="*/ 1359480 h 1410656"/>
                  <a:gd name="connsiteX69" fmla="*/ 2357378 w 5260975"/>
                  <a:gd name="connsiteY69" fmla="*/ 1351607 h 1410656"/>
                  <a:gd name="connsiteX70" fmla="*/ 2346145 w 5260975"/>
                  <a:gd name="connsiteY70" fmla="*/ 1351991 h 1410656"/>
                  <a:gd name="connsiteX71" fmla="*/ 2333567 w 5260975"/>
                  <a:gd name="connsiteY71" fmla="*/ 1352663 h 1410656"/>
                  <a:gd name="connsiteX72" fmla="*/ 2294968 w 5260975"/>
                  <a:gd name="connsiteY72" fmla="*/ 1353240 h 1410656"/>
                  <a:gd name="connsiteX73" fmla="*/ 2271540 w 5260975"/>
                  <a:gd name="connsiteY73" fmla="*/ 1356120 h 1410656"/>
                  <a:gd name="connsiteX74" fmla="*/ 2226895 w 5260975"/>
                  <a:gd name="connsiteY74" fmla="*/ 1354392 h 1410656"/>
                  <a:gd name="connsiteX75" fmla="*/ 2210379 w 5260975"/>
                  <a:gd name="connsiteY75" fmla="*/ 1356888 h 1410656"/>
                  <a:gd name="connsiteX76" fmla="*/ 2168613 w 5260975"/>
                  <a:gd name="connsiteY76" fmla="*/ 1357176 h 1410656"/>
                  <a:gd name="connsiteX77" fmla="*/ 2131167 w 5260975"/>
                  <a:gd name="connsiteY77" fmla="*/ 1355736 h 1410656"/>
                  <a:gd name="connsiteX78" fmla="*/ 2095065 w 5260975"/>
                  <a:gd name="connsiteY78" fmla="*/ 1356504 h 1410656"/>
                  <a:gd name="connsiteX79" fmla="*/ 2069237 w 5260975"/>
                  <a:gd name="connsiteY79" fmla="*/ 1359672 h 1410656"/>
                  <a:gd name="connsiteX80" fmla="*/ 2041201 w 5260975"/>
                  <a:gd name="connsiteY80" fmla="*/ 1361592 h 1410656"/>
                  <a:gd name="connsiteX81" fmla="*/ 1963909 w 5260975"/>
                  <a:gd name="connsiteY81" fmla="*/ 1373018 h 1410656"/>
                  <a:gd name="connsiteX82" fmla="*/ 1949603 w 5260975"/>
                  <a:gd name="connsiteY82" fmla="*/ 1370234 h 1410656"/>
                  <a:gd name="connsiteX83" fmla="*/ 1868373 w 5260975"/>
                  <a:gd name="connsiteY83" fmla="*/ 1367641 h 1410656"/>
                  <a:gd name="connsiteX84" fmla="*/ 1850707 w 5260975"/>
                  <a:gd name="connsiteY84" fmla="*/ 1367834 h 1410656"/>
                  <a:gd name="connsiteX85" fmla="*/ 1803275 w 5260975"/>
                  <a:gd name="connsiteY85" fmla="*/ 1356504 h 1410656"/>
                  <a:gd name="connsiteX86" fmla="*/ 1730112 w 5260975"/>
                  <a:gd name="connsiteY86" fmla="*/ 1374459 h 1410656"/>
                  <a:gd name="connsiteX87" fmla="*/ 1661652 w 5260975"/>
                  <a:gd name="connsiteY87" fmla="*/ 1396926 h 1410656"/>
                  <a:gd name="connsiteX88" fmla="*/ 1653011 w 5260975"/>
                  <a:gd name="connsiteY88" fmla="*/ 1399807 h 1410656"/>
                  <a:gd name="connsiteX89" fmla="*/ 1628431 w 5260975"/>
                  <a:gd name="connsiteY89" fmla="*/ 1404704 h 1410656"/>
                  <a:gd name="connsiteX90" fmla="*/ 1597995 w 5260975"/>
                  <a:gd name="connsiteY90" fmla="*/ 1406432 h 1410656"/>
                  <a:gd name="connsiteX91" fmla="*/ 1559396 w 5260975"/>
                  <a:gd name="connsiteY91" fmla="*/ 1410656 h 1410656"/>
                  <a:gd name="connsiteX92" fmla="*/ 1528480 w 5260975"/>
                  <a:gd name="connsiteY92" fmla="*/ 1405375 h 1410656"/>
                  <a:gd name="connsiteX93" fmla="*/ 1485272 w 5260975"/>
                  <a:gd name="connsiteY93" fmla="*/ 1397502 h 1410656"/>
                  <a:gd name="connsiteX94" fmla="*/ 1444562 w 5260975"/>
                  <a:gd name="connsiteY94" fmla="*/ 1390013 h 1410656"/>
                  <a:gd name="connsiteX95" fmla="*/ 1431696 w 5260975"/>
                  <a:gd name="connsiteY95" fmla="*/ 1398846 h 1410656"/>
                  <a:gd name="connsiteX96" fmla="*/ 1411821 w 5260975"/>
                  <a:gd name="connsiteY96" fmla="*/ 1406527 h 1410656"/>
                  <a:gd name="connsiteX97" fmla="*/ 1389738 w 5260975"/>
                  <a:gd name="connsiteY97" fmla="*/ 1397310 h 1410656"/>
                  <a:gd name="connsiteX98" fmla="*/ 1338081 w 5260975"/>
                  <a:gd name="connsiteY98" fmla="*/ 1378204 h 1410656"/>
                  <a:gd name="connsiteX99" fmla="*/ 1305436 w 5260975"/>
                  <a:gd name="connsiteY99" fmla="*/ 1377339 h 1410656"/>
                  <a:gd name="connsiteX100" fmla="*/ 1234481 w 5260975"/>
                  <a:gd name="connsiteY100" fmla="*/ 1369178 h 1410656"/>
                  <a:gd name="connsiteX101" fmla="*/ 1188106 w 5260975"/>
                  <a:gd name="connsiteY101" fmla="*/ 1357560 h 1410656"/>
                  <a:gd name="connsiteX102" fmla="*/ 1154790 w 5260975"/>
                  <a:gd name="connsiteY102" fmla="*/ 1344406 h 1410656"/>
                  <a:gd name="connsiteX103" fmla="*/ 1107069 w 5260975"/>
                  <a:gd name="connsiteY103" fmla="*/ 1327219 h 1410656"/>
                  <a:gd name="connsiteX104" fmla="*/ 1059158 w 5260975"/>
                  <a:gd name="connsiteY104" fmla="*/ 1318290 h 1410656"/>
                  <a:gd name="connsiteX105" fmla="*/ 1024496 w 5260975"/>
                  <a:gd name="connsiteY105" fmla="*/ 1307056 h 1410656"/>
                  <a:gd name="connsiteX106" fmla="*/ 982153 w 5260975"/>
                  <a:gd name="connsiteY106" fmla="*/ 1299374 h 1410656"/>
                  <a:gd name="connsiteX107" fmla="*/ 946628 w 5260975"/>
                  <a:gd name="connsiteY107" fmla="*/ 1299087 h 1410656"/>
                  <a:gd name="connsiteX108" fmla="*/ 890939 w 5260975"/>
                  <a:gd name="connsiteY108" fmla="*/ 1300431 h 1410656"/>
                  <a:gd name="connsiteX109" fmla="*/ 822769 w 5260975"/>
                  <a:gd name="connsiteY109" fmla="*/ 1277196 h 1410656"/>
                  <a:gd name="connsiteX110" fmla="*/ 795212 w 5260975"/>
                  <a:gd name="connsiteY110" fmla="*/ 1272010 h 1410656"/>
                  <a:gd name="connsiteX111" fmla="*/ 769288 w 5260975"/>
                  <a:gd name="connsiteY111" fmla="*/ 1269610 h 1410656"/>
                  <a:gd name="connsiteX112" fmla="*/ 714271 w 5260975"/>
                  <a:gd name="connsiteY112" fmla="*/ 1254152 h 1410656"/>
                  <a:gd name="connsiteX113" fmla="*/ 691900 w 5260975"/>
                  <a:gd name="connsiteY113" fmla="*/ 1249062 h 1410656"/>
                  <a:gd name="connsiteX114" fmla="*/ 660598 w 5260975"/>
                  <a:gd name="connsiteY114" fmla="*/ 1249159 h 1410656"/>
                  <a:gd name="connsiteX115" fmla="*/ 603662 w 5260975"/>
                  <a:gd name="connsiteY115" fmla="*/ 1242054 h 1410656"/>
                  <a:gd name="connsiteX116" fmla="*/ 546821 w 5260975"/>
                  <a:gd name="connsiteY116" fmla="*/ 1221314 h 1410656"/>
                  <a:gd name="connsiteX117" fmla="*/ 522721 w 5260975"/>
                  <a:gd name="connsiteY117" fmla="*/ 1223330 h 1410656"/>
                  <a:gd name="connsiteX118" fmla="*/ 514080 w 5260975"/>
                  <a:gd name="connsiteY118" fmla="*/ 1222851 h 1410656"/>
                  <a:gd name="connsiteX119" fmla="*/ 436404 w 5260975"/>
                  <a:gd name="connsiteY119" fmla="*/ 1211424 h 1410656"/>
                  <a:gd name="connsiteX120" fmla="*/ 428626 w 5260975"/>
                  <a:gd name="connsiteY120" fmla="*/ 1210177 h 1410656"/>
                  <a:gd name="connsiteX121" fmla="*/ 392141 w 5260975"/>
                  <a:gd name="connsiteY121" fmla="*/ 1199999 h 1410656"/>
                  <a:gd name="connsiteX122" fmla="*/ 300157 w 5260975"/>
                  <a:gd name="connsiteY122" fmla="*/ 1193662 h 1410656"/>
                  <a:gd name="connsiteX123" fmla="*/ 294493 w 5260975"/>
                  <a:gd name="connsiteY123" fmla="*/ 1192894 h 1410656"/>
                  <a:gd name="connsiteX124" fmla="*/ 263671 w 5260975"/>
                  <a:gd name="connsiteY124" fmla="*/ 1197982 h 1410656"/>
                  <a:gd name="connsiteX125" fmla="*/ 248406 w 5260975"/>
                  <a:gd name="connsiteY125" fmla="*/ 1205184 h 1410656"/>
                  <a:gd name="connsiteX126" fmla="*/ 224594 w 5260975"/>
                  <a:gd name="connsiteY126" fmla="*/ 1212673 h 1410656"/>
                  <a:gd name="connsiteX127" fmla="*/ 200398 w 5260975"/>
                  <a:gd name="connsiteY127" fmla="*/ 1215458 h 1410656"/>
                  <a:gd name="connsiteX128" fmla="*/ 159783 w 5260975"/>
                  <a:gd name="connsiteY128" fmla="*/ 1204127 h 1410656"/>
                  <a:gd name="connsiteX129" fmla="*/ 144997 w 5260975"/>
                  <a:gd name="connsiteY129" fmla="*/ 1202975 h 1410656"/>
                  <a:gd name="connsiteX130" fmla="*/ 112064 w 5260975"/>
                  <a:gd name="connsiteY130" fmla="*/ 1197503 h 1410656"/>
                  <a:gd name="connsiteX131" fmla="*/ 83259 w 5260975"/>
                  <a:gd name="connsiteY131" fmla="*/ 1197887 h 1410656"/>
                  <a:gd name="connsiteX132" fmla="*/ 60120 w 5260975"/>
                  <a:gd name="connsiteY132" fmla="*/ 1206624 h 1410656"/>
                  <a:gd name="connsiteX133" fmla="*/ 26514 w 5260975"/>
                  <a:gd name="connsiteY133" fmla="*/ 1208352 h 1410656"/>
                  <a:gd name="connsiteX134" fmla="*/ 4814 w 5260975"/>
                  <a:gd name="connsiteY134" fmla="*/ 1202015 h 1410656"/>
                  <a:gd name="connsiteX135" fmla="*/ 398 w 5260975"/>
                  <a:gd name="connsiteY135" fmla="*/ 1201152 h 1410656"/>
                  <a:gd name="connsiteX136" fmla="*/ 0 w 5260975"/>
                  <a:gd name="connsiteY136" fmla="*/ 1201150 h 1410656"/>
                  <a:gd name="connsiteX137" fmla="*/ 0 w 5260975"/>
                  <a:gd name="connsiteY137" fmla="*/ 1004512 h 1410656"/>
                  <a:gd name="connsiteX138" fmla="*/ 30355 w 5260975"/>
                  <a:gd name="connsiteY138" fmla="*/ 1002784 h 1410656"/>
                  <a:gd name="connsiteX139" fmla="*/ 52151 w 5260975"/>
                  <a:gd name="connsiteY139" fmla="*/ 997695 h 1410656"/>
                  <a:gd name="connsiteX140" fmla="*/ 64248 w 5260975"/>
                  <a:gd name="connsiteY140" fmla="*/ 994430 h 1410656"/>
                  <a:gd name="connsiteX141" fmla="*/ 126370 w 5260975"/>
                  <a:gd name="connsiteY141" fmla="*/ 985405 h 1410656"/>
                  <a:gd name="connsiteX142" fmla="*/ 154022 w 5260975"/>
                  <a:gd name="connsiteY142" fmla="*/ 975708 h 1410656"/>
                  <a:gd name="connsiteX143" fmla="*/ 161512 w 5260975"/>
                  <a:gd name="connsiteY143" fmla="*/ 974268 h 1410656"/>
                  <a:gd name="connsiteX144" fmla="*/ 202510 w 5260975"/>
                  <a:gd name="connsiteY144" fmla="*/ 978300 h 1410656"/>
                  <a:gd name="connsiteX145" fmla="*/ 233235 w 5260975"/>
                  <a:gd name="connsiteY145" fmla="*/ 993950 h 1410656"/>
                  <a:gd name="connsiteX146" fmla="*/ 239188 w 5260975"/>
                  <a:gd name="connsiteY146" fmla="*/ 999231 h 1410656"/>
                  <a:gd name="connsiteX147" fmla="*/ 324834 w 5260975"/>
                  <a:gd name="connsiteY147" fmla="*/ 997407 h 1410656"/>
                  <a:gd name="connsiteX148" fmla="*/ 337987 w 5260975"/>
                  <a:gd name="connsiteY148" fmla="*/ 995198 h 1410656"/>
                  <a:gd name="connsiteX149" fmla="*/ 401550 w 5260975"/>
                  <a:gd name="connsiteY149" fmla="*/ 1004416 h 1410656"/>
                  <a:gd name="connsiteX150" fmla="*/ 420081 w 5260975"/>
                  <a:gd name="connsiteY150" fmla="*/ 1006240 h 1410656"/>
                  <a:gd name="connsiteX151" fmla="*/ 486523 w 5260975"/>
                  <a:gd name="connsiteY151" fmla="*/ 1014498 h 1410656"/>
                  <a:gd name="connsiteX152" fmla="*/ 495932 w 5260975"/>
                  <a:gd name="connsiteY152" fmla="*/ 1006817 h 1410656"/>
                  <a:gd name="connsiteX153" fmla="*/ 523009 w 5260975"/>
                  <a:gd name="connsiteY153" fmla="*/ 987517 h 1410656"/>
                  <a:gd name="connsiteX154" fmla="*/ 576393 w 5260975"/>
                  <a:gd name="connsiteY154" fmla="*/ 970427 h 1410656"/>
                  <a:gd name="connsiteX155" fmla="*/ 590892 w 5260975"/>
                  <a:gd name="connsiteY155" fmla="*/ 971387 h 1410656"/>
                  <a:gd name="connsiteX156" fmla="*/ 627569 w 5260975"/>
                  <a:gd name="connsiteY156" fmla="*/ 999904 h 1410656"/>
                  <a:gd name="connsiteX157" fmla="*/ 645429 w 5260975"/>
                  <a:gd name="connsiteY157" fmla="*/ 1011329 h 1410656"/>
                  <a:gd name="connsiteX158" fmla="*/ 696125 w 5260975"/>
                  <a:gd name="connsiteY158" fmla="*/ 1032356 h 1410656"/>
                  <a:gd name="connsiteX159" fmla="*/ 700349 w 5260975"/>
                  <a:gd name="connsiteY159" fmla="*/ 1036197 h 1410656"/>
                  <a:gd name="connsiteX160" fmla="*/ 737795 w 5260975"/>
                  <a:gd name="connsiteY160" fmla="*/ 1081804 h 1410656"/>
                  <a:gd name="connsiteX161" fmla="*/ 746244 w 5260975"/>
                  <a:gd name="connsiteY161" fmla="*/ 1089581 h 1410656"/>
                  <a:gd name="connsiteX162" fmla="*/ 756422 w 5260975"/>
                  <a:gd name="connsiteY162" fmla="*/ 1101680 h 1410656"/>
                  <a:gd name="connsiteX163" fmla="*/ 788202 w 5260975"/>
                  <a:gd name="connsiteY163" fmla="*/ 1125108 h 1410656"/>
                  <a:gd name="connsiteX164" fmla="*/ 827569 w 5260975"/>
                  <a:gd name="connsiteY164" fmla="*/ 1132596 h 1410656"/>
                  <a:gd name="connsiteX165" fmla="*/ 875097 w 5260975"/>
                  <a:gd name="connsiteY165" fmla="*/ 1144022 h 1410656"/>
                  <a:gd name="connsiteX166" fmla="*/ 894972 w 5260975"/>
                  <a:gd name="connsiteY166" fmla="*/ 1151704 h 1410656"/>
                  <a:gd name="connsiteX167" fmla="*/ 948260 w 5260975"/>
                  <a:gd name="connsiteY167" fmla="*/ 1166298 h 1410656"/>
                  <a:gd name="connsiteX168" fmla="*/ 986282 w 5260975"/>
                  <a:gd name="connsiteY168" fmla="*/ 1178588 h 1410656"/>
                  <a:gd name="connsiteX169" fmla="*/ 1041107 w 5260975"/>
                  <a:gd name="connsiteY169" fmla="*/ 1185789 h 1410656"/>
                  <a:gd name="connsiteX170" fmla="*/ 1067703 w 5260975"/>
                  <a:gd name="connsiteY170" fmla="*/ 1186076 h 1410656"/>
                  <a:gd name="connsiteX171" fmla="*/ 1116574 w 5260975"/>
                  <a:gd name="connsiteY171" fmla="*/ 1222946 h 1410656"/>
                  <a:gd name="connsiteX172" fmla="*/ 1155557 w 5260975"/>
                  <a:gd name="connsiteY172" fmla="*/ 1247335 h 1410656"/>
                  <a:gd name="connsiteX173" fmla="*/ 1196556 w 5260975"/>
                  <a:gd name="connsiteY173" fmla="*/ 1235525 h 1410656"/>
                  <a:gd name="connsiteX174" fmla="*/ 1207693 w 5260975"/>
                  <a:gd name="connsiteY174" fmla="*/ 1224387 h 1410656"/>
                  <a:gd name="connsiteX175" fmla="*/ 1274904 w 5260975"/>
                  <a:gd name="connsiteY175" fmla="*/ 1213826 h 1410656"/>
                  <a:gd name="connsiteX176" fmla="*/ 1370919 w 5260975"/>
                  <a:gd name="connsiteY176" fmla="*/ 1213442 h 1410656"/>
                  <a:gd name="connsiteX177" fmla="*/ 1530593 w 5260975"/>
                  <a:gd name="connsiteY177" fmla="*/ 1189437 h 1410656"/>
                  <a:gd name="connsiteX178" fmla="*/ 1558436 w 5260975"/>
                  <a:gd name="connsiteY178" fmla="*/ 1178299 h 1410656"/>
                  <a:gd name="connsiteX179" fmla="*/ 1589737 w 5260975"/>
                  <a:gd name="connsiteY179" fmla="*/ 1175515 h 1410656"/>
                  <a:gd name="connsiteX180" fmla="*/ 1601740 w 5260975"/>
                  <a:gd name="connsiteY180" fmla="*/ 1182333 h 1410656"/>
                  <a:gd name="connsiteX181" fmla="*/ 1654259 w 5260975"/>
                  <a:gd name="connsiteY181" fmla="*/ 1192510 h 1410656"/>
                  <a:gd name="connsiteX182" fmla="*/ 1664246 w 5260975"/>
                  <a:gd name="connsiteY182" fmla="*/ 1192702 h 1410656"/>
                  <a:gd name="connsiteX183" fmla="*/ 1698427 w 5260975"/>
                  <a:gd name="connsiteY183" fmla="*/ 1188381 h 1410656"/>
                  <a:gd name="connsiteX184" fmla="*/ 1730112 w 5260975"/>
                  <a:gd name="connsiteY184" fmla="*/ 1185885 h 1410656"/>
                  <a:gd name="connsiteX185" fmla="*/ 1809996 w 5260975"/>
                  <a:gd name="connsiteY185" fmla="*/ 1194046 h 1410656"/>
                  <a:gd name="connsiteX186" fmla="*/ 1871254 w 5260975"/>
                  <a:gd name="connsiteY186" fmla="*/ 1192126 h 1410656"/>
                  <a:gd name="connsiteX187" fmla="*/ 1899482 w 5260975"/>
                  <a:gd name="connsiteY187" fmla="*/ 1194046 h 1410656"/>
                  <a:gd name="connsiteX188" fmla="*/ 1915420 w 5260975"/>
                  <a:gd name="connsiteY188" fmla="*/ 1196927 h 1410656"/>
                  <a:gd name="connsiteX189" fmla="*/ 1951522 w 5260975"/>
                  <a:gd name="connsiteY189" fmla="*/ 1216994 h 1410656"/>
                  <a:gd name="connsiteX190" fmla="*/ 1971302 w 5260975"/>
                  <a:gd name="connsiteY190" fmla="*/ 1221507 h 1410656"/>
                  <a:gd name="connsiteX191" fmla="*/ 2030831 w 5260975"/>
                  <a:gd name="connsiteY191" fmla="*/ 1221123 h 1410656"/>
                  <a:gd name="connsiteX192" fmla="*/ 2120125 w 5260975"/>
                  <a:gd name="connsiteY192" fmla="*/ 1190878 h 1410656"/>
                  <a:gd name="connsiteX193" fmla="*/ 2129439 w 5260975"/>
                  <a:gd name="connsiteY193" fmla="*/ 1186845 h 1410656"/>
                  <a:gd name="connsiteX194" fmla="*/ 2174854 w 5260975"/>
                  <a:gd name="connsiteY194" fmla="*/ 1181852 h 1410656"/>
                  <a:gd name="connsiteX195" fmla="*/ 2205674 w 5260975"/>
                  <a:gd name="connsiteY195" fmla="*/ 1188669 h 1410656"/>
                  <a:gd name="connsiteX196" fmla="*/ 2247634 w 5260975"/>
                  <a:gd name="connsiteY196" fmla="*/ 1202784 h 1410656"/>
                  <a:gd name="connsiteX197" fmla="*/ 2285367 w 5260975"/>
                  <a:gd name="connsiteY197" fmla="*/ 1214594 h 1410656"/>
                  <a:gd name="connsiteX198" fmla="*/ 2312827 w 5260975"/>
                  <a:gd name="connsiteY198" fmla="*/ 1227939 h 1410656"/>
                  <a:gd name="connsiteX199" fmla="*/ 2375622 w 5260975"/>
                  <a:gd name="connsiteY199" fmla="*/ 1237733 h 1410656"/>
                  <a:gd name="connsiteX200" fmla="*/ 2382151 w 5260975"/>
                  <a:gd name="connsiteY200" fmla="*/ 1239365 h 1410656"/>
                  <a:gd name="connsiteX201" fmla="*/ 2429390 w 5260975"/>
                  <a:gd name="connsiteY201" fmla="*/ 1227459 h 1410656"/>
                  <a:gd name="connsiteX202" fmla="*/ 2486134 w 5260975"/>
                  <a:gd name="connsiteY202" fmla="*/ 1215362 h 1410656"/>
                  <a:gd name="connsiteX203" fmla="*/ 2506394 w 5260975"/>
                  <a:gd name="connsiteY203" fmla="*/ 1219490 h 1410656"/>
                  <a:gd name="connsiteX204" fmla="*/ 2534142 w 5260975"/>
                  <a:gd name="connsiteY204" fmla="*/ 1225347 h 1410656"/>
                  <a:gd name="connsiteX205" fmla="*/ 2559874 w 5260975"/>
                  <a:gd name="connsiteY205" fmla="*/ 1222275 h 1410656"/>
                  <a:gd name="connsiteX206" fmla="*/ 2575525 w 5260975"/>
                  <a:gd name="connsiteY206" fmla="*/ 1221987 h 1410656"/>
                  <a:gd name="connsiteX207" fmla="*/ 2646960 w 5260975"/>
                  <a:gd name="connsiteY207" fmla="*/ 1257896 h 1410656"/>
                  <a:gd name="connsiteX208" fmla="*/ 2665107 w 5260975"/>
                  <a:gd name="connsiteY208" fmla="*/ 1260873 h 1410656"/>
                  <a:gd name="connsiteX209" fmla="*/ 2675381 w 5260975"/>
                  <a:gd name="connsiteY209" fmla="*/ 1265290 h 1410656"/>
                  <a:gd name="connsiteX210" fmla="*/ 2737311 w 5260975"/>
                  <a:gd name="connsiteY210" fmla="*/ 1309841 h 1410656"/>
                  <a:gd name="connsiteX211" fmla="*/ 2763619 w 5260975"/>
                  <a:gd name="connsiteY211" fmla="*/ 1318866 h 1410656"/>
                  <a:gd name="connsiteX212" fmla="*/ 2792519 w 5260975"/>
                  <a:gd name="connsiteY212" fmla="*/ 1317041 h 1410656"/>
                  <a:gd name="connsiteX213" fmla="*/ 2809226 w 5260975"/>
                  <a:gd name="connsiteY213" fmla="*/ 1313777 h 1410656"/>
                  <a:gd name="connsiteX214" fmla="*/ 2850705 w 5260975"/>
                  <a:gd name="connsiteY214" fmla="*/ 1285452 h 1410656"/>
                  <a:gd name="connsiteX215" fmla="*/ 2874324 w 5260975"/>
                  <a:gd name="connsiteY215" fmla="*/ 1286413 h 1410656"/>
                  <a:gd name="connsiteX216" fmla="*/ 2911194 w 5260975"/>
                  <a:gd name="connsiteY216" fmla="*/ 1305903 h 1410656"/>
                  <a:gd name="connsiteX217" fmla="*/ 2978116 w 5260975"/>
                  <a:gd name="connsiteY217" fmla="*/ 1314641 h 1410656"/>
                  <a:gd name="connsiteX218" fmla="*/ 3012106 w 5260975"/>
                  <a:gd name="connsiteY218" fmla="*/ 1287373 h 1410656"/>
                  <a:gd name="connsiteX219" fmla="*/ 3029676 w 5260975"/>
                  <a:gd name="connsiteY219" fmla="*/ 1261161 h 1410656"/>
                  <a:gd name="connsiteX220" fmla="*/ 3080469 w 5260975"/>
                  <a:gd name="connsiteY220" fmla="*/ 1230724 h 1410656"/>
                  <a:gd name="connsiteX221" fmla="*/ 3092567 w 5260975"/>
                  <a:gd name="connsiteY221" fmla="*/ 1242054 h 1410656"/>
                  <a:gd name="connsiteX222" fmla="*/ 3129821 w 5260975"/>
                  <a:gd name="connsiteY222" fmla="*/ 1246855 h 1410656"/>
                  <a:gd name="connsiteX223" fmla="*/ 3170147 w 5260975"/>
                  <a:gd name="connsiteY223" fmla="*/ 1246471 h 1410656"/>
                  <a:gd name="connsiteX224" fmla="*/ 3240429 w 5260975"/>
                  <a:gd name="connsiteY224" fmla="*/ 1251559 h 1410656"/>
                  <a:gd name="connsiteX225" fmla="*/ 3287189 w 5260975"/>
                  <a:gd name="connsiteY225" fmla="*/ 1222466 h 1410656"/>
                  <a:gd name="connsiteX226" fmla="*/ 3305049 w 5260975"/>
                  <a:gd name="connsiteY226" fmla="*/ 1210465 h 1410656"/>
                  <a:gd name="connsiteX227" fmla="*/ 3321755 w 5260975"/>
                  <a:gd name="connsiteY227" fmla="*/ 1202784 h 1410656"/>
                  <a:gd name="connsiteX228" fmla="*/ 3341055 w 5260975"/>
                  <a:gd name="connsiteY228" fmla="*/ 1198463 h 1410656"/>
                  <a:gd name="connsiteX229" fmla="*/ 3387621 w 5260975"/>
                  <a:gd name="connsiteY229" fmla="*/ 1182140 h 1410656"/>
                  <a:gd name="connsiteX230" fmla="*/ 3413161 w 5260975"/>
                  <a:gd name="connsiteY230" fmla="*/ 1166105 h 1410656"/>
                  <a:gd name="connsiteX231" fmla="*/ 3470579 w 5260975"/>
                  <a:gd name="connsiteY231" fmla="*/ 1150647 h 1410656"/>
                  <a:gd name="connsiteX232" fmla="*/ 3509657 w 5260975"/>
                  <a:gd name="connsiteY232" fmla="*/ 1136821 h 1410656"/>
                  <a:gd name="connsiteX233" fmla="*/ 3550847 w 5260975"/>
                  <a:gd name="connsiteY233" fmla="*/ 1113009 h 1410656"/>
                  <a:gd name="connsiteX234" fmla="*/ 3556608 w 5260975"/>
                  <a:gd name="connsiteY234" fmla="*/ 1109361 h 1410656"/>
                  <a:gd name="connsiteX235" fmla="*/ 3570435 w 5260975"/>
                  <a:gd name="connsiteY235" fmla="*/ 1093710 h 1410656"/>
                  <a:gd name="connsiteX236" fmla="*/ 3590501 w 5260975"/>
                  <a:gd name="connsiteY236" fmla="*/ 1039846 h 1410656"/>
                  <a:gd name="connsiteX237" fmla="*/ 3596263 w 5260975"/>
                  <a:gd name="connsiteY237" fmla="*/ 1028900 h 1410656"/>
                  <a:gd name="connsiteX238" fmla="*/ 3648591 w 5260975"/>
                  <a:gd name="connsiteY238" fmla="*/ 992030 h 1410656"/>
                  <a:gd name="connsiteX239" fmla="*/ 3667986 w 5260975"/>
                  <a:gd name="connsiteY239" fmla="*/ 995487 h 1410656"/>
                  <a:gd name="connsiteX240" fmla="*/ 3689397 w 5260975"/>
                  <a:gd name="connsiteY240" fmla="*/ 1007585 h 1410656"/>
                  <a:gd name="connsiteX241" fmla="*/ 3736349 w 5260975"/>
                  <a:gd name="connsiteY241" fmla="*/ 1010753 h 1410656"/>
                  <a:gd name="connsiteX242" fmla="*/ 3753919 w 5260975"/>
                  <a:gd name="connsiteY242" fmla="*/ 1004513 h 1410656"/>
                  <a:gd name="connsiteX243" fmla="*/ 3784643 w 5260975"/>
                  <a:gd name="connsiteY243" fmla="*/ 987710 h 1410656"/>
                  <a:gd name="connsiteX244" fmla="*/ 3808359 w 5260975"/>
                  <a:gd name="connsiteY244" fmla="*/ 961689 h 1410656"/>
                  <a:gd name="connsiteX245" fmla="*/ 3842829 w 5260975"/>
                  <a:gd name="connsiteY245" fmla="*/ 918674 h 1410656"/>
                  <a:gd name="connsiteX246" fmla="*/ 3908983 w 5260975"/>
                  <a:gd name="connsiteY246" fmla="*/ 902256 h 1410656"/>
                  <a:gd name="connsiteX247" fmla="*/ 3934428 w 5260975"/>
                  <a:gd name="connsiteY247" fmla="*/ 896783 h 1410656"/>
                  <a:gd name="connsiteX248" fmla="*/ 4026987 w 5260975"/>
                  <a:gd name="connsiteY248" fmla="*/ 873835 h 1410656"/>
                  <a:gd name="connsiteX249" fmla="*/ 4035051 w 5260975"/>
                  <a:gd name="connsiteY249" fmla="*/ 873067 h 1410656"/>
                  <a:gd name="connsiteX250" fmla="*/ 4099189 w 5260975"/>
                  <a:gd name="connsiteY250" fmla="*/ 846664 h 1410656"/>
                  <a:gd name="connsiteX251" fmla="*/ 4114647 w 5260975"/>
                  <a:gd name="connsiteY251" fmla="*/ 840134 h 1410656"/>
                  <a:gd name="connsiteX252" fmla="*/ 4133563 w 5260975"/>
                  <a:gd name="connsiteY252" fmla="*/ 823427 h 1410656"/>
                  <a:gd name="connsiteX253" fmla="*/ 4151039 w 5260975"/>
                  <a:gd name="connsiteY253" fmla="*/ 776284 h 1410656"/>
                  <a:gd name="connsiteX254" fmla="*/ 4171489 w 5260975"/>
                  <a:gd name="connsiteY254" fmla="*/ 754776 h 1410656"/>
                  <a:gd name="connsiteX255" fmla="*/ 4186372 w 5260975"/>
                  <a:gd name="connsiteY255" fmla="*/ 741718 h 1410656"/>
                  <a:gd name="connsiteX256" fmla="*/ 4199429 w 5260975"/>
                  <a:gd name="connsiteY256" fmla="*/ 721940 h 1410656"/>
                  <a:gd name="connsiteX257" fmla="*/ 4212487 w 5260975"/>
                  <a:gd name="connsiteY257" fmla="*/ 674604 h 1410656"/>
                  <a:gd name="connsiteX258" fmla="*/ 4232555 w 5260975"/>
                  <a:gd name="connsiteY258" fmla="*/ 632645 h 1410656"/>
                  <a:gd name="connsiteX259" fmla="*/ 4268657 w 5260975"/>
                  <a:gd name="connsiteY259" fmla="*/ 609410 h 1410656"/>
                  <a:gd name="connsiteX260" fmla="*/ 4291028 w 5260975"/>
                  <a:gd name="connsiteY260" fmla="*/ 597216 h 1410656"/>
                  <a:gd name="connsiteX261" fmla="*/ 4379651 w 5260975"/>
                  <a:gd name="connsiteY261" fmla="*/ 609506 h 1410656"/>
                  <a:gd name="connsiteX262" fmla="*/ 4440139 w 5260975"/>
                  <a:gd name="connsiteY262" fmla="*/ 621507 h 1410656"/>
                  <a:gd name="connsiteX263" fmla="*/ 4460015 w 5260975"/>
                  <a:gd name="connsiteY263" fmla="*/ 616899 h 1410656"/>
                  <a:gd name="connsiteX264" fmla="*/ 4516183 w 5260975"/>
                  <a:gd name="connsiteY264" fmla="*/ 577724 h 1410656"/>
                  <a:gd name="connsiteX265" fmla="*/ 4571681 w 5260975"/>
                  <a:gd name="connsiteY265" fmla="*/ 560250 h 1410656"/>
                  <a:gd name="connsiteX266" fmla="*/ 4613447 w 5260975"/>
                  <a:gd name="connsiteY266" fmla="*/ 555257 h 1410656"/>
                  <a:gd name="connsiteX267" fmla="*/ 4649355 w 5260975"/>
                  <a:gd name="connsiteY267" fmla="*/ 551417 h 1410656"/>
                  <a:gd name="connsiteX268" fmla="*/ 4692467 w 5260975"/>
                  <a:gd name="connsiteY268" fmla="*/ 540663 h 1410656"/>
                  <a:gd name="connsiteX269" fmla="*/ 4716855 w 5260975"/>
                  <a:gd name="connsiteY269" fmla="*/ 528949 h 1410656"/>
                  <a:gd name="connsiteX270" fmla="*/ 4755645 w 5260975"/>
                  <a:gd name="connsiteY270" fmla="*/ 512147 h 1410656"/>
                  <a:gd name="connsiteX271" fmla="*/ 4795395 w 5260975"/>
                  <a:gd name="connsiteY271" fmla="*/ 490351 h 1410656"/>
                  <a:gd name="connsiteX272" fmla="*/ 4825928 w 5260975"/>
                  <a:gd name="connsiteY272" fmla="*/ 459818 h 1410656"/>
                  <a:gd name="connsiteX273" fmla="*/ 4842347 w 5260975"/>
                  <a:gd name="connsiteY273" fmla="*/ 434086 h 1410656"/>
                  <a:gd name="connsiteX274" fmla="*/ 4890451 w 5260975"/>
                  <a:gd name="connsiteY274" fmla="*/ 397216 h 1410656"/>
                  <a:gd name="connsiteX275" fmla="*/ 4933945 w 5260975"/>
                  <a:gd name="connsiteY275" fmla="*/ 327701 h 1410656"/>
                  <a:gd name="connsiteX276" fmla="*/ 4961214 w 5260975"/>
                  <a:gd name="connsiteY276" fmla="*/ 298801 h 1410656"/>
                  <a:gd name="connsiteX277" fmla="*/ 4976672 w 5260975"/>
                  <a:gd name="connsiteY277" fmla="*/ 290639 h 1410656"/>
                  <a:gd name="connsiteX278" fmla="*/ 5002979 w 5260975"/>
                  <a:gd name="connsiteY278" fmla="*/ 270573 h 1410656"/>
                  <a:gd name="connsiteX279" fmla="*/ 5018535 w 5260975"/>
                  <a:gd name="connsiteY279" fmla="*/ 255690 h 1410656"/>
                  <a:gd name="connsiteX280" fmla="*/ 5061069 w 5260975"/>
                  <a:gd name="connsiteY280" fmla="*/ 200961 h 1410656"/>
                  <a:gd name="connsiteX281" fmla="*/ 5074127 w 5260975"/>
                  <a:gd name="connsiteY281" fmla="*/ 184735 h 1410656"/>
                  <a:gd name="connsiteX282" fmla="*/ 5101108 w 5260975"/>
                  <a:gd name="connsiteY282" fmla="*/ 156891 h 1410656"/>
                  <a:gd name="connsiteX283" fmla="*/ 5112918 w 5260975"/>
                  <a:gd name="connsiteY283" fmla="*/ 148441 h 1410656"/>
                  <a:gd name="connsiteX284" fmla="*/ 5133753 w 5260975"/>
                  <a:gd name="connsiteY284" fmla="*/ 125782 h 1410656"/>
                  <a:gd name="connsiteX285" fmla="*/ 5183393 w 5260975"/>
                  <a:gd name="connsiteY285" fmla="*/ 66348 h 1410656"/>
                  <a:gd name="connsiteX286" fmla="*/ 5204709 w 5260975"/>
                  <a:gd name="connsiteY286" fmla="*/ 33030 h 1410656"/>
                  <a:gd name="connsiteX287" fmla="*/ 5247243 w 5260975"/>
                  <a:gd name="connsiteY287" fmla="*/ 8451 h 1410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Lst>
                <a:rect l="l" t="t" r="r" b="b"/>
                <a:pathLst>
                  <a:path w="5260975" h="1410656">
                    <a:moveTo>
                      <a:pt x="5260975" y="0"/>
                    </a:moveTo>
                    <a:lnTo>
                      <a:pt x="5260975" y="221634"/>
                    </a:lnTo>
                    <a:lnTo>
                      <a:pt x="5226503" y="237063"/>
                    </a:lnTo>
                    <a:cubicBezTo>
                      <a:pt x="5219783" y="239848"/>
                      <a:pt x="5212389" y="241384"/>
                      <a:pt x="5206341" y="245128"/>
                    </a:cubicBezTo>
                    <a:cubicBezTo>
                      <a:pt x="5178495" y="262219"/>
                      <a:pt x="5151515" y="280654"/>
                      <a:pt x="5123287" y="297073"/>
                    </a:cubicBezTo>
                    <a:cubicBezTo>
                      <a:pt x="5094195" y="314067"/>
                      <a:pt x="5068175" y="334134"/>
                      <a:pt x="5048107" y="361307"/>
                    </a:cubicBezTo>
                    <a:cubicBezTo>
                      <a:pt x="5029480" y="386559"/>
                      <a:pt x="5011429" y="412194"/>
                      <a:pt x="4992899" y="437542"/>
                    </a:cubicBezTo>
                    <a:cubicBezTo>
                      <a:pt x="4988194" y="443975"/>
                      <a:pt x="4983873" y="451561"/>
                      <a:pt x="4977440" y="455690"/>
                    </a:cubicBezTo>
                    <a:cubicBezTo>
                      <a:pt x="4964094" y="464331"/>
                      <a:pt x="4949499" y="471340"/>
                      <a:pt x="4935193" y="478445"/>
                    </a:cubicBezTo>
                    <a:cubicBezTo>
                      <a:pt x="4922903" y="484494"/>
                      <a:pt x="4909845" y="489006"/>
                      <a:pt x="4897844" y="495535"/>
                    </a:cubicBezTo>
                    <a:cubicBezTo>
                      <a:pt x="4888243" y="500721"/>
                      <a:pt x="4879697" y="507922"/>
                      <a:pt x="4870767" y="514451"/>
                    </a:cubicBezTo>
                    <a:cubicBezTo>
                      <a:pt x="4862990" y="520115"/>
                      <a:pt x="4854445" y="525012"/>
                      <a:pt x="4847916" y="531830"/>
                    </a:cubicBezTo>
                    <a:cubicBezTo>
                      <a:pt x="4831977" y="548344"/>
                      <a:pt x="4815942" y="564571"/>
                      <a:pt x="4796163" y="576765"/>
                    </a:cubicBezTo>
                    <a:cubicBezTo>
                      <a:pt x="4776672" y="588862"/>
                      <a:pt x="4758237" y="602401"/>
                      <a:pt x="4738843" y="614691"/>
                    </a:cubicBezTo>
                    <a:cubicBezTo>
                      <a:pt x="4719831" y="626693"/>
                      <a:pt x="4702645" y="639846"/>
                      <a:pt x="4692755" y="661162"/>
                    </a:cubicBezTo>
                    <a:cubicBezTo>
                      <a:pt x="4688339" y="670571"/>
                      <a:pt x="4682097" y="680845"/>
                      <a:pt x="4673744" y="686318"/>
                    </a:cubicBezTo>
                    <a:cubicBezTo>
                      <a:pt x="4661838" y="694095"/>
                      <a:pt x="4646764" y="696880"/>
                      <a:pt x="4633801" y="703505"/>
                    </a:cubicBezTo>
                    <a:cubicBezTo>
                      <a:pt x="4618535" y="711282"/>
                      <a:pt x="4600869" y="718003"/>
                      <a:pt x="4590499" y="730389"/>
                    </a:cubicBezTo>
                    <a:cubicBezTo>
                      <a:pt x="4581281" y="741431"/>
                      <a:pt x="4571968" y="750072"/>
                      <a:pt x="4559773" y="757081"/>
                    </a:cubicBezTo>
                    <a:cubicBezTo>
                      <a:pt x="4551229" y="761978"/>
                      <a:pt x="4544892" y="770907"/>
                      <a:pt x="4536059" y="774940"/>
                    </a:cubicBezTo>
                    <a:cubicBezTo>
                      <a:pt x="4524441" y="780317"/>
                      <a:pt x="4512727" y="784542"/>
                      <a:pt x="4502549" y="792895"/>
                    </a:cubicBezTo>
                    <a:cubicBezTo>
                      <a:pt x="4491987" y="801536"/>
                      <a:pt x="4479986" y="808353"/>
                      <a:pt x="4468944" y="816419"/>
                    </a:cubicBezTo>
                    <a:cubicBezTo>
                      <a:pt x="4463087" y="820739"/>
                      <a:pt x="4458286" y="826404"/>
                      <a:pt x="4452622" y="830917"/>
                    </a:cubicBezTo>
                    <a:cubicBezTo>
                      <a:pt x="4442252" y="839174"/>
                      <a:pt x="4431690" y="847239"/>
                      <a:pt x="4421032" y="855016"/>
                    </a:cubicBezTo>
                    <a:cubicBezTo>
                      <a:pt x="4410375" y="862794"/>
                      <a:pt x="4400197" y="871819"/>
                      <a:pt x="4388483" y="877484"/>
                    </a:cubicBezTo>
                    <a:cubicBezTo>
                      <a:pt x="4368513" y="887086"/>
                      <a:pt x="4346717" y="892847"/>
                      <a:pt x="4327321" y="903216"/>
                    </a:cubicBezTo>
                    <a:cubicBezTo>
                      <a:pt x="4307639" y="913777"/>
                      <a:pt x="4289107" y="927028"/>
                      <a:pt x="4271633" y="941046"/>
                    </a:cubicBezTo>
                    <a:cubicBezTo>
                      <a:pt x="4257807" y="952088"/>
                      <a:pt x="4244845" y="963034"/>
                      <a:pt x="4227465" y="968698"/>
                    </a:cubicBezTo>
                    <a:cubicBezTo>
                      <a:pt x="4217768" y="971867"/>
                      <a:pt x="4207591" y="978780"/>
                      <a:pt x="4201733" y="986846"/>
                    </a:cubicBezTo>
                    <a:cubicBezTo>
                      <a:pt x="4189059" y="1004416"/>
                      <a:pt x="4172833" y="1016802"/>
                      <a:pt x="4154494" y="1027364"/>
                    </a:cubicBezTo>
                    <a:cubicBezTo>
                      <a:pt x="4130010" y="1041574"/>
                      <a:pt x="4105814" y="1056072"/>
                      <a:pt x="4081234" y="1069994"/>
                    </a:cubicBezTo>
                    <a:cubicBezTo>
                      <a:pt x="4066737" y="1078252"/>
                      <a:pt x="4052335" y="1086989"/>
                      <a:pt x="4036971" y="1093038"/>
                    </a:cubicBezTo>
                    <a:cubicBezTo>
                      <a:pt x="4005575" y="1105520"/>
                      <a:pt x="3973410" y="1116177"/>
                      <a:pt x="3941725" y="1127796"/>
                    </a:cubicBezTo>
                    <a:cubicBezTo>
                      <a:pt x="3931355" y="1131540"/>
                      <a:pt x="3921561" y="1136917"/>
                      <a:pt x="3910999" y="1140182"/>
                    </a:cubicBezTo>
                    <a:cubicBezTo>
                      <a:pt x="3899573" y="1143734"/>
                      <a:pt x="3887285" y="1144790"/>
                      <a:pt x="3875859" y="1148343"/>
                    </a:cubicBezTo>
                    <a:cubicBezTo>
                      <a:pt x="3856847" y="1154199"/>
                      <a:pt x="3838412" y="1161689"/>
                      <a:pt x="3819401" y="1167642"/>
                    </a:cubicBezTo>
                    <a:cubicBezTo>
                      <a:pt x="3782723" y="1179068"/>
                      <a:pt x="3745949" y="1190014"/>
                      <a:pt x="3709176" y="1200863"/>
                    </a:cubicBezTo>
                    <a:cubicBezTo>
                      <a:pt x="3701303" y="1203168"/>
                      <a:pt x="3692757" y="1203456"/>
                      <a:pt x="3684981" y="1205952"/>
                    </a:cubicBezTo>
                    <a:cubicBezTo>
                      <a:pt x="3664337" y="1212673"/>
                      <a:pt x="3643789" y="1219970"/>
                      <a:pt x="3623338" y="1227363"/>
                    </a:cubicBezTo>
                    <a:cubicBezTo>
                      <a:pt x="3610953" y="1231876"/>
                      <a:pt x="3598854" y="1237445"/>
                      <a:pt x="3586373" y="1241765"/>
                    </a:cubicBezTo>
                    <a:cubicBezTo>
                      <a:pt x="3576387" y="1245222"/>
                      <a:pt x="3566113" y="1247910"/>
                      <a:pt x="3555743" y="1250023"/>
                    </a:cubicBezTo>
                    <a:cubicBezTo>
                      <a:pt x="3546814" y="1251848"/>
                      <a:pt x="3537501" y="1251655"/>
                      <a:pt x="3528667" y="1253864"/>
                    </a:cubicBezTo>
                    <a:cubicBezTo>
                      <a:pt x="3504759" y="1259816"/>
                      <a:pt x="3481140" y="1266538"/>
                      <a:pt x="3457424" y="1272874"/>
                    </a:cubicBezTo>
                    <a:cubicBezTo>
                      <a:pt x="3447919" y="1275371"/>
                      <a:pt x="3438221" y="1277196"/>
                      <a:pt x="3429003" y="1280364"/>
                    </a:cubicBezTo>
                    <a:cubicBezTo>
                      <a:pt x="3404327" y="1288717"/>
                      <a:pt x="3380036" y="1298222"/>
                      <a:pt x="3355264" y="1306096"/>
                    </a:cubicBezTo>
                    <a:cubicBezTo>
                      <a:pt x="3334717" y="1312625"/>
                      <a:pt x="3313593" y="1317329"/>
                      <a:pt x="3292757" y="1323090"/>
                    </a:cubicBezTo>
                    <a:cubicBezTo>
                      <a:pt x="3283924" y="1325587"/>
                      <a:pt x="3275475" y="1329140"/>
                      <a:pt x="3266643" y="1331251"/>
                    </a:cubicBezTo>
                    <a:cubicBezTo>
                      <a:pt x="3246863" y="1336053"/>
                      <a:pt x="3226796" y="1340085"/>
                      <a:pt x="3206921" y="1344886"/>
                    </a:cubicBezTo>
                    <a:cubicBezTo>
                      <a:pt x="3195590" y="1347670"/>
                      <a:pt x="3184645" y="1352663"/>
                      <a:pt x="3173123" y="1354488"/>
                    </a:cubicBezTo>
                    <a:cubicBezTo>
                      <a:pt x="3145759" y="1358808"/>
                      <a:pt x="3118203" y="1361880"/>
                      <a:pt x="3090646" y="1365337"/>
                    </a:cubicBezTo>
                    <a:cubicBezTo>
                      <a:pt x="3062227" y="1368889"/>
                      <a:pt x="3033902" y="1372634"/>
                      <a:pt x="3005480" y="1375802"/>
                    </a:cubicBezTo>
                    <a:cubicBezTo>
                      <a:pt x="2989926" y="1377435"/>
                      <a:pt x="2974275" y="1377723"/>
                      <a:pt x="2958721" y="1379259"/>
                    </a:cubicBezTo>
                    <a:cubicBezTo>
                      <a:pt x="2945087" y="1380604"/>
                      <a:pt x="2931549" y="1383100"/>
                      <a:pt x="2917915" y="1384733"/>
                    </a:cubicBezTo>
                    <a:cubicBezTo>
                      <a:pt x="2906105" y="1386076"/>
                      <a:pt x="2894199" y="1386844"/>
                      <a:pt x="2882389" y="1388189"/>
                    </a:cubicBezTo>
                    <a:cubicBezTo>
                      <a:pt x="2863475" y="1390397"/>
                      <a:pt x="2844655" y="1392894"/>
                      <a:pt x="2825837" y="1395198"/>
                    </a:cubicBezTo>
                    <a:cubicBezTo>
                      <a:pt x="2817964" y="1396062"/>
                      <a:pt x="2809706" y="1398462"/>
                      <a:pt x="2802313" y="1397023"/>
                    </a:cubicBezTo>
                    <a:cubicBezTo>
                      <a:pt x="2783686" y="1393373"/>
                      <a:pt x="2765347" y="1394430"/>
                      <a:pt x="2746816" y="1396926"/>
                    </a:cubicBezTo>
                    <a:cubicBezTo>
                      <a:pt x="2740479" y="1397791"/>
                      <a:pt x="2733662" y="1397598"/>
                      <a:pt x="2727517" y="1395966"/>
                    </a:cubicBezTo>
                    <a:cubicBezTo>
                      <a:pt x="2714939" y="1392701"/>
                      <a:pt x="2702745" y="1388092"/>
                      <a:pt x="2690359" y="1384060"/>
                    </a:cubicBezTo>
                    <a:cubicBezTo>
                      <a:pt x="2689014" y="1383580"/>
                      <a:pt x="2687382" y="1383484"/>
                      <a:pt x="2685943" y="1383196"/>
                    </a:cubicBezTo>
                    <a:cubicBezTo>
                      <a:pt x="2677781" y="1381563"/>
                      <a:pt x="2669717" y="1379931"/>
                      <a:pt x="2661554" y="1378491"/>
                    </a:cubicBezTo>
                    <a:cubicBezTo>
                      <a:pt x="2657138" y="1377723"/>
                      <a:pt x="2652625" y="1377627"/>
                      <a:pt x="2648208" y="1376955"/>
                    </a:cubicBezTo>
                    <a:cubicBezTo>
                      <a:pt x="2631118" y="1374266"/>
                      <a:pt x="2612299" y="1378779"/>
                      <a:pt x="2597512" y="1367162"/>
                    </a:cubicBezTo>
                    <a:cubicBezTo>
                      <a:pt x="2587911" y="1359672"/>
                      <a:pt x="2578597" y="1361401"/>
                      <a:pt x="2568324" y="1362553"/>
                    </a:cubicBezTo>
                    <a:cubicBezTo>
                      <a:pt x="2560547" y="1363417"/>
                      <a:pt x="2552577" y="1363128"/>
                      <a:pt x="2544704" y="1363225"/>
                    </a:cubicBezTo>
                    <a:cubicBezTo>
                      <a:pt x="2530878" y="1363512"/>
                      <a:pt x="2517052" y="1363609"/>
                      <a:pt x="2503225" y="1364089"/>
                    </a:cubicBezTo>
                    <a:cubicBezTo>
                      <a:pt x="2498808" y="1364281"/>
                      <a:pt x="2494297" y="1366682"/>
                      <a:pt x="2489975" y="1366298"/>
                    </a:cubicBezTo>
                    <a:cubicBezTo>
                      <a:pt x="2470004" y="1364473"/>
                      <a:pt x="2450033" y="1361592"/>
                      <a:pt x="2430061" y="1359960"/>
                    </a:cubicBezTo>
                    <a:cubicBezTo>
                      <a:pt x="2418732" y="1359001"/>
                      <a:pt x="2407114" y="1360824"/>
                      <a:pt x="2395880" y="1359480"/>
                    </a:cubicBezTo>
                    <a:cubicBezTo>
                      <a:pt x="2382919" y="1357944"/>
                      <a:pt x="2370245" y="1354008"/>
                      <a:pt x="2357378" y="1351607"/>
                    </a:cubicBezTo>
                    <a:cubicBezTo>
                      <a:pt x="2353826" y="1350935"/>
                      <a:pt x="2349889" y="1351799"/>
                      <a:pt x="2346145" y="1351991"/>
                    </a:cubicBezTo>
                    <a:cubicBezTo>
                      <a:pt x="2341920" y="1352183"/>
                      <a:pt x="2337791" y="1352567"/>
                      <a:pt x="2333567" y="1352663"/>
                    </a:cubicBezTo>
                    <a:cubicBezTo>
                      <a:pt x="2320700" y="1352856"/>
                      <a:pt x="2307835" y="1352567"/>
                      <a:pt x="2294968" y="1353240"/>
                    </a:cubicBezTo>
                    <a:cubicBezTo>
                      <a:pt x="2287095" y="1353624"/>
                      <a:pt x="2278839" y="1357560"/>
                      <a:pt x="2271540" y="1356120"/>
                    </a:cubicBezTo>
                    <a:cubicBezTo>
                      <a:pt x="2256659" y="1353335"/>
                      <a:pt x="2241776" y="1359576"/>
                      <a:pt x="2226895" y="1354392"/>
                    </a:cubicBezTo>
                    <a:cubicBezTo>
                      <a:pt x="2222285" y="1352856"/>
                      <a:pt x="2215948" y="1356696"/>
                      <a:pt x="2210379" y="1356888"/>
                    </a:cubicBezTo>
                    <a:cubicBezTo>
                      <a:pt x="2196457" y="1357368"/>
                      <a:pt x="2182535" y="1357272"/>
                      <a:pt x="2168613" y="1357176"/>
                    </a:cubicBezTo>
                    <a:cubicBezTo>
                      <a:pt x="2156131" y="1357080"/>
                      <a:pt x="2143168" y="1358424"/>
                      <a:pt x="2131167" y="1355736"/>
                    </a:cubicBezTo>
                    <a:cubicBezTo>
                      <a:pt x="2118588" y="1352856"/>
                      <a:pt x="2107259" y="1353240"/>
                      <a:pt x="2095065" y="1356504"/>
                    </a:cubicBezTo>
                    <a:cubicBezTo>
                      <a:pt x="2086711" y="1358712"/>
                      <a:pt x="2077878" y="1359001"/>
                      <a:pt x="2069237" y="1359672"/>
                    </a:cubicBezTo>
                    <a:cubicBezTo>
                      <a:pt x="2059924" y="1360440"/>
                      <a:pt x="2049650" y="1358424"/>
                      <a:pt x="2041201" y="1361592"/>
                    </a:cubicBezTo>
                    <a:cubicBezTo>
                      <a:pt x="2016044" y="1371002"/>
                      <a:pt x="1990216" y="1373018"/>
                      <a:pt x="1963909" y="1373018"/>
                    </a:cubicBezTo>
                    <a:cubicBezTo>
                      <a:pt x="1959107" y="1373018"/>
                      <a:pt x="1954210" y="1371675"/>
                      <a:pt x="1949603" y="1370234"/>
                    </a:cubicBezTo>
                    <a:cubicBezTo>
                      <a:pt x="1922717" y="1361592"/>
                      <a:pt x="1895737" y="1362360"/>
                      <a:pt x="1868373" y="1367641"/>
                    </a:cubicBezTo>
                    <a:cubicBezTo>
                      <a:pt x="1862708" y="1368794"/>
                      <a:pt x="1856372" y="1368986"/>
                      <a:pt x="1850707" y="1367834"/>
                    </a:cubicBezTo>
                    <a:cubicBezTo>
                      <a:pt x="1834768" y="1364473"/>
                      <a:pt x="1819309" y="1358904"/>
                      <a:pt x="1803275" y="1356504"/>
                    </a:cubicBezTo>
                    <a:cubicBezTo>
                      <a:pt x="1776775" y="1352567"/>
                      <a:pt x="1753828" y="1365817"/>
                      <a:pt x="1730112" y="1374459"/>
                    </a:cubicBezTo>
                    <a:cubicBezTo>
                      <a:pt x="1707548" y="1382620"/>
                      <a:pt x="1688345" y="1401055"/>
                      <a:pt x="1661652" y="1396926"/>
                    </a:cubicBezTo>
                    <a:cubicBezTo>
                      <a:pt x="1658965" y="1396542"/>
                      <a:pt x="1655988" y="1399134"/>
                      <a:pt x="1653011" y="1399807"/>
                    </a:cubicBezTo>
                    <a:cubicBezTo>
                      <a:pt x="1644850" y="1401631"/>
                      <a:pt x="1636689" y="1403839"/>
                      <a:pt x="1628431" y="1404704"/>
                    </a:cubicBezTo>
                    <a:cubicBezTo>
                      <a:pt x="1618350" y="1405856"/>
                      <a:pt x="1608076" y="1405472"/>
                      <a:pt x="1597995" y="1406432"/>
                    </a:cubicBezTo>
                    <a:cubicBezTo>
                      <a:pt x="1585032" y="1407584"/>
                      <a:pt x="1572263" y="1410656"/>
                      <a:pt x="1559396" y="1410656"/>
                    </a:cubicBezTo>
                    <a:cubicBezTo>
                      <a:pt x="1549026" y="1410656"/>
                      <a:pt x="1538753" y="1407104"/>
                      <a:pt x="1528480" y="1405375"/>
                    </a:cubicBezTo>
                    <a:cubicBezTo>
                      <a:pt x="1513981" y="1402975"/>
                      <a:pt x="1498042" y="1403647"/>
                      <a:pt x="1485272" y="1397502"/>
                    </a:cubicBezTo>
                    <a:cubicBezTo>
                      <a:pt x="1471639" y="1390973"/>
                      <a:pt x="1458676" y="1387997"/>
                      <a:pt x="1444562" y="1390013"/>
                    </a:cubicBezTo>
                    <a:cubicBezTo>
                      <a:pt x="1439857" y="1390685"/>
                      <a:pt x="1433808" y="1394718"/>
                      <a:pt x="1431696" y="1398846"/>
                    </a:cubicBezTo>
                    <a:cubicBezTo>
                      <a:pt x="1426991" y="1408064"/>
                      <a:pt x="1420559" y="1409697"/>
                      <a:pt x="1411821" y="1406527"/>
                    </a:cubicBezTo>
                    <a:cubicBezTo>
                      <a:pt x="1404236" y="1403839"/>
                      <a:pt x="1394922" y="1402495"/>
                      <a:pt x="1389738" y="1397310"/>
                    </a:cubicBezTo>
                    <a:cubicBezTo>
                      <a:pt x="1375047" y="1382620"/>
                      <a:pt x="1356324" y="1382140"/>
                      <a:pt x="1338081" y="1378204"/>
                    </a:cubicBezTo>
                    <a:cubicBezTo>
                      <a:pt x="1326945" y="1375802"/>
                      <a:pt x="1316574" y="1375707"/>
                      <a:pt x="1305436" y="1377339"/>
                    </a:cubicBezTo>
                    <a:cubicBezTo>
                      <a:pt x="1281241" y="1380988"/>
                      <a:pt x="1257717" y="1375802"/>
                      <a:pt x="1234481" y="1369178"/>
                    </a:cubicBezTo>
                    <a:cubicBezTo>
                      <a:pt x="1219118" y="1364761"/>
                      <a:pt x="1203372" y="1362073"/>
                      <a:pt x="1188106" y="1357560"/>
                    </a:cubicBezTo>
                    <a:cubicBezTo>
                      <a:pt x="1176680" y="1354104"/>
                      <a:pt x="1165255" y="1349975"/>
                      <a:pt x="1154790" y="1344406"/>
                    </a:cubicBezTo>
                    <a:cubicBezTo>
                      <a:pt x="1139618" y="1336244"/>
                      <a:pt x="1126369" y="1323954"/>
                      <a:pt x="1107069" y="1327219"/>
                    </a:cubicBezTo>
                    <a:cubicBezTo>
                      <a:pt x="1090074" y="1330099"/>
                      <a:pt x="1074713" y="1324051"/>
                      <a:pt x="1059158" y="1318290"/>
                    </a:cubicBezTo>
                    <a:cubicBezTo>
                      <a:pt x="1047732" y="1314065"/>
                      <a:pt x="1036308" y="1309744"/>
                      <a:pt x="1024496" y="1307056"/>
                    </a:cubicBezTo>
                    <a:cubicBezTo>
                      <a:pt x="1010478" y="1303887"/>
                      <a:pt x="994635" y="1305232"/>
                      <a:pt x="982153" y="1299374"/>
                    </a:cubicBezTo>
                    <a:cubicBezTo>
                      <a:pt x="969095" y="1293229"/>
                      <a:pt x="958246" y="1297358"/>
                      <a:pt x="946628" y="1299087"/>
                    </a:cubicBezTo>
                    <a:cubicBezTo>
                      <a:pt x="928097" y="1301775"/>
                      <a:pt x="909661" y="1306768"/>
                      <a:pt x="890939" y="1300431"/>
                    </a:cubicBezTo>
                    <a:cubicBezTo>
                      <a:pt x="868184" y="1292750"/>
                      <a:pt x="845620" y="1284493"/>
                      <a:pt x="822769" y="1277196"/>
                    </a:cubicBezTo>
                    <a:cubicBezTo>
                      <a:pt x="813934" y="1274410"/>
                      <a:pt x="804431" y="1273258"/>
                      <a:pt x="795212" y="1272010"/>
                    </a:cubicBezTo>
                    <a:cubicBezTo>
                      <a:pt x="786476" y="1270954"/>
                      <a:pt x="776010" y="1273642"/>
                      <a:pt x="769288" y="1269610"/>
                    </a:cubicBezTo>
                    <a:cubicBezTo>
                      <a:pt x="752005" y="1259241"/>
                      <a:pt x="734243" y="1254152"/>
                      <a:pt x="714271" y="1254152"/>
                    </a:cubicBezTo>
                    <a:cubicBezTo>
                      <a:pt x="706781" y="1254152"/>
                      <a:pt x="699484" y="1249831"/>
                      <a:pt x="691900" y="1249062"/>
                    </a:cubicBezTo>
                    <a:cubicBezTo>
                      <a:pt x="681529" y="1248103"/>
                      <a:pt x="669623" y="1245510"/>
                      <a:pt x="660598" y="1249159"/>
                    </a:cubicBezTo>
                    <a:cubicBezTo>
                      <a:pt x="639379" y="1257800"/>
                      <a:pt x="622193" y="1250599"/>
                      <a:pt x="603662" y="1242054"/>
                    </a:cubicBezTo>
                    <a:cubicBezTo>
                      <a:pt x="585418" y="1233604"/>
                      <a:pt x="566215" y="1226884"/>
                      <a:pt x="546821" y="1221314"/>
                    </a:cubicBezTo>
                    <a:cubicBezTo>
                      <a:pt x="539524" y="1219298"/>
                      <a:pt x="530787" y="1222659"/>
                      <a:pt x="522721" y="1223330"/>
                    </a:cubicBezTo>
                    <a:cubicBezTo>
                      <a:pt x="519840" y="1223523"/>
                      <a:pt x="516671" y="1223811"/>
                      <a:pt x="514080" y="1222851"/>
                    </a:cubicBezTo>
                    <a:cubicBezTo>
                      <a:pt x="489020" y="1213633"/>
                      <a:pt x="463575" y="1206624"/>
                      <a:pt x="436404" y="1211424"/>
                    </a:cubicBezTo>
                    <a:cubicBezTo>
                      <a:pt x="433908" y="1211905"/>
                      <a:pt x="431123" y="1210849"/>
                      <a:pt x="428626" y="1210177"/>
                    </a:cubicBezTo>
                    <a:cubicBezTo>
                      <a:pt x="416432" y="1206720"/>
                      <a:pt x="404526" y="1201247"/>
                      <a:pt x="392141" y="1199999"/>
                    </a:cubicBezTo>
                    <a:cubicBezTo>
                      <a:pt x="361608" y="1196927"/>
                      <a:pt x="330884" y="1195678"/>
                      <a:pt x="300157" y="1193662"/>
                    </a:cubicBezTo>
                    <a:cubicBezTo>
                      <a:pt x="298237" y="1193566"/>
                      <a:pt x="296221" y="1193566"/>
                      <a:pt x="294493" y="1192894"/>
                    </a:cubicBezTo>
                    <a:cubicBezTo>
                      <a:pt x="283163" y="1188765"/>
                      <a:pt x="273274" y="1190110"/>
                      <a:pt x="263671" y="1197982"/>
                    </a:cubicBezTo>
                    <a:cubicBezTo>
                      <a:pt x="259447" y="1201439"/>
                      <a:pt x="253686" y="1203263"/>
                      <a:pt x="248406" y="1205184"/>
                    </a:cubicBezTo>
                    <a:cubicBezTo>
                      <a:pt x="240628" y="1208065"/>
                      <a:pt x="232659" y="1210849"/>
                      <a:pt x="224594" y="1212673"/>
                    </a:cubicBezTo>
                    <a:cubicBezTo>
                      <a:pt x="216624" y="1214401"/>
                      <a:pt x="208079" y="1216801"/>
                      <a:pt x="200398" y="1215458"/>
                    </a:cubicBezTo>
                    <a:cubicBezTo>
                      <a:pt x="186572" y="1213057"/>
                      <a:pt x="173417" y="1207681"/>
                      <a:pt x="159783" y="1204127"/>
                    </a:cubicBezTo>
                    <a:cubicBezTo>
                      <a:pt x="155079" y="1202879"/>
                      <a:pt x="149893" y="1203072"/>
                      <a:pt x="144997" y="1202975"/>
                    </a:cubicBezTo>
                    <a:cubicBezTo>
                      <a:pt x="133763" y="1202688"/>
                      <a:pt x="122241" y="1205472"/>
                      <a:pt x="112064" y="1197503"/>
                    </a:cubicBezTo>
                    <a:cubicBezTo>
                      <a:pt x="102655" y="1190014"/>
                      <a:pt x="93148" y="1192221"/>
                      <a:pt x="83259" y="1197887"/>
                    </a:cubicBezTo>
                    <a:cubicBezTo>
                      <a:pt x="76154" y="1201920"/>
                      <a:pt x="68090" y="1205088"/>
                      <a:pt x="60120" y="1206624"/>
                    </a:cubicBezTo>
                    <a:cubicBezTo>
                      <a:pt x="49174" y="1208736"/>
                      <a:pt x="38324" y="1209601"/>
                      <a:pt x="26514" y="1208352"/>
                    </a:cubicBezTo>
                    <a:cubicBezTo>
                      <a:pt x="18161" y="1207488"/>
                      <a:pt x="11343" y="1207104"/>
                      <a:pt x="4814" y="1202015"/>
                    </a:cubicBezTo>
                    <a:cubicBezTo>
                      <a:pt x="3759" y="1201247"/>
                      <a:pt x="1839" y="1201055"/>
                      <a:pt x="398" y="1201152"/>
                    </a:cubicBezTo>
                    <a:lnTo>
                      <a:pt x="0" y="1201150"/>
                    </a:lnTo>
                    <a:lnTo>
                      <a:pt x="0" y="1004512"/>
                    </a:lnTo>
                    <a:lnTo>
                      <a:pt x="30355" y="1002784"/>
                    </a:lnTo>
                    <a:cubicBezTo>
                      <a:pt x="37748" y="1002111"/>
                      <a:pt x="44853" y="999520"/>
                      <a:pt x="52151" y="997695"/>
                    </a:cubicBezTo>
                    <a:cubicBezTo>
                      <a:pt x="56183" y="996639"/>
                      <a:pt x="60504" y="993855"/>
                      <a:pt x="64248" y="994430"/>
                    </a:cubicBezTo>
                    <a:cubicBezTo>
                      <a:pt x="85948" y="997791"/>
                      <a:pt x="105823" y="989534"/>
                      <a:pt x="126370" y="985405"/>
                    </a:cubicBezTo>
                    <a:cubicBezTo>
                      <a:pt x="135876" y="983485"/>
                      <a:pt x="144805" y="978876"/>
                      <a:pt x="154022" y="975708"/>
                    </a:cubicBezTo>
                    <a:cubicBezTo>
                      <a:pt x="156423" y="974843"/>
                      <a:pt x="159111" y="974075"/>
                      <a:pt x="161512" y="974268"/>
                    </a:cubicBezTo>
                    <a:cubicBezTo>
                      <a:pt x="175242" y="975420"/>
                      <a:pt x="188876" y="977052"/>
                      <a:pt x="202510" y="978300"/>
                    </a:cubicBezTo>
                    <a:cubicBezTo>
                      <a:pt x="214896" y="979452"/>
                      <a:pt x="227378" y="979836"/>
                      <a:pt x="233235" y="993950"/>
                    </a:cubicBezTo>
                    <a:cubicBezTo>
                      <a:pt x="234100" y="996159"/>
                      <a:pt x="236979" y="997791"/>
                      <a:pt x="239188" y="999231"/>
                    </a:cubicBezTo>
                    <a:cubicBezTo>
                      <a:pt x="273274" y="1021411"/>
                      <a:pt x="291516" y="1020835"/>
                      <a:pt x="324834" y="997407"/>
                    </a:cubicBezTo>
                    <a:cubicBezTo>
                      <a:pt x="328290" y="995007"/>
                      <a:pt x="335683" y="993278"/>
                      <a:pt x="337987" y="995198"/>
                    </a:cubicBezTo>
                    <a:cubicBezTo>
                      <a:pt x="357575" y="1011137"/>
                      <a:pt x="378986" y="1009409"/>
                      <a:pt x="401550" y="1004416"/>
                    </a:cubicBezTo>
                    <a:cubicBezTo>
                      <a:pt x="407407" y="1003072"/>
                      <a:pt x="415664" y="1003072"/>
                      <a:pt x="420081" y="1006240"/>
                    </a:cubicBezTo>
                    <a:cubicBezTo>
                      <a:pt x="441108" y="1020930"/>
                      <a:pt x="463672" y="1018819"/>
                      <a:pt x="486523" y="1014498"/>
                    </a:cubicBezTo>
                    <a:cubicBezTo>
                      <a:pt x="490075" y="1013826"/>
                      <a:pt x="494397" y="1010177"/>
                      <a:pt x="495932" y="1006817"/>
                    </a:cubicBezTo>
                    <a:cubicBezTo>
                      <a:pt x="501406" y="994911"/>
                      <a:pt x="511680" y="990878"/>
                      <a:pt x="523009" y="987517"/>
                    </a:cubicBezTo>
                    <a:cubicBezTo>
                      <a:pt x="540868" y="982044"/>
                      <a:pt x="558438" y="975611"/>
                      <a:pt x="576393" y="970427"/>
                    </a:cubicBezTo>
                    <a:cubicBezTo>
                      <a:pt x="580811" y="969179"/>
                      <a:pt x="586283" y="969947"/>
                      <a:pt x="590892" y="971387"/>
                    </a:cubicBezTo>
                    <a:cubicBezTo>
                      <a:pt x="606638" y="976284"/>
                      <a:pt x="616624" y="988574"/>
                      <a:pt x="627569" y="999904"/>
                    </a:cubicBezTo>
                    <a:cubicBezTo>
                      <a:pt x="632370" y="1004897"/>
                      <a:pt x="638995" y="1008449"/>
                      <a:pt x="645429" y="1011329"/>
                    </a:cubicBezTo>
                    <a:cubicBezTo>
                      <a:pt x="662135" y="1018723"/>
                      <a:pt x="679226" y="1025348"/>
                      <a:pt x="696125" y="1032356"/>
                    </a:cubicBezTo>
                    <a:cubicBezTo>
                      <a:pt x="697757" y="1033029"/>
                      <a:pt x="699100" y="1034757"/>
                      <a:pt x="700349" y="1036197"/>
                    </a:cubicBezTo>
                    <a:cubicBezTo>
                      <a:pt x="712831" y="1051368"/>
                      <a:pt x="725216" y="1066634"/>
                      <a:pt x="737795" y="1081804"/>
                    </a:cubicBezTo>
                    <a:cubicBezTo>
                      <a:pt x="740195" y="1084684"/>
                      <a:pt x="743652" y="1086797"/>
                      <a:pt x="746244" y="1089581"/>
                    </a:cubicBezTo>
                    <a:cubicBezTo>
                      <a:pt x="749893" y="1093422"/>
                      <a:pt x="754502" y="1097071"/>
                      <a:pt x="756422" y="1101680"/>
                    </a:cubicBezTo>
                    <a:cubicBezTo>
                      <a:pt x="762374" y="1116177"/>
                      <a:pt x="773801" y="1122419"/>
                      <a:pt x="788202" y="1125108"/>
                    </a:cubicBezTo>
                    <a:cubicBezTo>
                      <a:pt x="801357" y="1127603"/>
                      <a:pt x="814511" y="1129716"/>
                      <a:pt x="827569" y="1132596"/>
                    </a:cubicBezTo>
                    <a:cubicBezTo>
                      <a:pt x="843507" y="1136053"/>
                      <a:pt x="859350" y="1139798"/>
                      <a:pt x="875097" y="1144022"/>
                    </a:cubicBezTo>
                    <a:cubicBezTo>
                      <a:pt x="881913" y="1145847"/>
                      <a:pt x="889115" y="1147959"/>
                      <a:pt x="894972" y="1151704"/>
                    </a:cubicBezTo>
                    <a:cubicBezTo>
                      <a:pt x="911390" y="1162073"/>
                      <a:pt x="928961" y="1169082"/>
                      <a:pt x="948260" y="1166298"/>
                    </a:cubicBezTo>
                    <a:cubicBezTo>
                      <a:pt x="963718" y="1164089"/>
                      <a:pt x="976680" y="1169754"/>
                      <a:pt x="986282" y="1178588"/>
                    </a:cubicBezTo>
                    <a:cubicBezTo>
                      <a:pt x="1003757" y="1194623"/>
                      <a:pt x="1022479" y="1190973"/>
                      <a:pt x="1041107" y="1185789"/>
                    </a:cubicBezTo>
                    <a:cubicBezTo>
                      <a:pt x="1050708" y="1183101"/>
                      <a:pt x="1058581" y="1183485"/>
                      <a:pt x="1067703" y="1186076"/>
                    </a:cubicBezTo>
                    <a:cubicBezTo>
                      <a:pt x="1088826" y="1192126"/>
                      <a:pt x="1102941" y="1208544"/>
                      <a:pt x="1116574" y="1222946"/>
                    </a:cubicBezTo>
                    <a:cubicBezTo>
                      <a:pt x="1128193" y="1235236"/>
                      <a:pt x="1141251" y="1242149"/>
                      <a:pt x="1155557" y="1247335"/>
                    </a:cubicBezTo>
                    <a:cubicBezTo>
                      <a:pt x="1173608" y="1253959"/>
                      <a:pt x="1187914" y="1251464"/>
                      <a:pt x="1196556" y="1235525"/>
                    </a:cubicBezTo>
                    <a:cubicBezTo>
                      <a:pt x="1198956" y="1231012"/>
                      <a:pt x="1203180" y="1225730"/>
                      <a:pt x="1207693" y="1224387"/>
                    </a:cubicBezTo>
                    <a:cubicBezTo>
                      <a:pt x="1229488" y="1217666"/>
                      <a:pt x="1251572" y="1207872"/>
                      <a:pt x="1274904" y="1213826"/>
                    </a:cubicBezTo>
                    <a:cubicBezTo>
                      <a:pt x="1307165" y="1221987"/>
                      <a:pt x="1338658" y="1221507"/>
                      <a:pt x="1370919" y="1213442"/>
                    </a:cubicBezTo>
                    <a:cubicBezTo>
                      <a:pt x="1423247" y="1200383"/>
                      <a:pt x="1475575" y="1186557"/>
                      <a:pt x="1530593" y="1189437"/>
                    </a:cubicBezTo>
                    <a:cubicBezTo>
                      <a:pt x="1539713" y="1189917"/>
                      <a:pt x="1550563" y="1184060"/>
                      <a:pt x="1558436" y="1178299"/>
                    </a:cubicBezTo>
                    <a:cubicBezTo>
                      <a:pt x="1573511" y="1167354"/>
                      <a:pt x="1572838" y="1166489"/>
                      <a:pt x="1589737" y="1175515"/>
                    </a:cubicBezTo>
                    <a:cubicBezTo>
                      <a:pt x="1593770" y="1177724"/>
                      <a:pt x="1598763" y="1179068"/>
                      <a:pt x="1601740" y="1182333"/>
                    </a:cubicBezTo>
                    <a:cubicBezTo>
                      <a:pt x="1616909" y="1198943"/>
                      <a:pt x="1635633" y="1194910"/>
                      <a:pt x="1654259" y="1192510"/>
                    </a:cubicBezTo>
                    <a:cubicBezTo>
                      <a:pt x="1657524" y="1192030"/>
                      <a:pt x="1661460" y="1191358"/>
                      <a:pt x="1664246" y="1192702"/>
                    </a:cubicBezTo>
                    <a:cubicBezTo>
                      <a:pt x="1676823" y="1198750"/>
                      <a:pt x="1687481" y="1196639"/>
                      <a:pt x="1698427" y="1188381"/>
                    </a:cubicBezTo>
                    <a:cubicBezTo>
                      <a:pt x="1707932" y="1181276"/>
                      <a:pt x="1718878" y="1177052"/>
                      <a:pt x="1730112" y="1185885"/>
                    </a:cubicBezTo>
                    <a:cubicBezTo>
                      <a:pt x="1755076" y="1205472"/>
                      <a:pt x="1781767" y="1206432"/>
                      <a:pt x="1809996" y="1194046"/>
                    </a:cubicBezTo>
                    <a:cubicBezTo>
                      <a:pt x="1830159" y="1185213"/>
                      <a:pt x="1850034" y="1183196"/>
                      <a:pt x="1871254" y="1192126"/>
                    </a:cubicBezTo>
                    <a:cubicBezTo>
                      <a:pt x="1879415" y="1195582"/>
                      <a:pt x="1889977" y="1193278"/>
                      <a:pt x="1899482" y="1194046"/>
                    </a:cubicBezTo>
                    <a:cubicBezTo>
                      <a:pt x="1904859" y="1194430"/>
                      <a:pt x="1910813" y="1194526"/>
                      <a:pt x="1915420" y="1196927"/>
                    </a:cubicBezTo>
                    <a:cubicBezTo>
                      <a:pt x="1927711" y="1203072"/>
                      <a:pt x="1939136" y="1210945"/>
                      <a:pt x="1951522" y="1216994"/>
                    </a:cubicBezTo>
                    <a:cubicBezTo>
                      <a:pt x="1957475" y="1219874"/>
                      <a:pt x="1964580" y="1221410"/>
                      <a:pt x="1971302" y="1221507"/>
                    </a:cubicBezTo>
                    <a:cubicBezTo>
                      <a:pt x="1991177" y="1221987"/>
                      <a:pt x="2011052" y="1221987"/>
                      <a:pt x="2030831" y="1221123"/>
                    </a:cubicBezTo>
                    <a:cubicBezTo>
                      <a:pt x="2063476" y="1219778"/>
                      <a:pt x="2096601" y="1219490"/>
                      <a:pt x="2120125" y="1190878"/>
                    </a:cubicBezTo>
                    <a:cubicBezTo>
                      <a:pt x="2122046" y="1188573"/>
                      <a:pt x="2126174" y="1187229"/>
                      <a:pt x="2129439" y="1186845"/>
                    </a:cubicBezTo>
                    <a:cubicBezTo>
                      <a:pt x="2144513" y="1185021"/>
                      <a:pt x="2159971" y="1184828"/>
                      <a:pt x="2174854" y="1181852"/>
                    </a:cubicBezTo>
                    <a:cubicBezTo>
                      <a:pt x="2186760" y="1179452"/>
                      <a:pt x="2196650" y="1180220"/>
                      <a:pt x="2205674" y="1188669"/>
                    </a:cubicBezTo>
                    <a:cubicBezTo>
                      <a:pt x="2217485" y="1199807"/>
                      <a:pt x="2231887" y="1206336"/>
                      <a:pt x="2247634" y="1202784"/>
                    </a:cubicBezTo>
                    <a:cubicBezTo>
                      <a:pt x="2263379" y="1199327"/>
                      <a:pt x="2273749" y="1206816"/>
                      <a:pt x="2285367" y="1214594"/>
                    </a:cubicBezTo>
                    <a:cubicBezTo>
                      <a:pt x="2293817" y="1220258"/>
                      <a:pt x="2303418" y="1227363"/>
                      <a:pt x="2312827" y="1227939"/>
                    </a:cubicBezTo>
                    <a:cubicBezTo>
                      <a:pt x="2334143" y="1229187"/>
                      <a:pt x="2352482" y="1248967"/>
                      <a:pt x="2375622" y="1237733"/>
                    </a:cubicBezTo>
                    <a:cubicBezTo>
                      <a:pt x="2377158" y="1236965"/>
                      <a:pt x="2379942" y="1238885"/>
                      <a:pt x="2382151" y="1239365"/>
                    </a:cubicBezTo>
                    <a:cubicBezTo>
                      <a:pt x="2399817" y="1243014"/>
                      <a:pt x="2416428" y="1239461"/>
                      <a:pt x="2429390" y="1227459"/>
                    </a:cubicBezTo>
                    <a:cubicBezTo>
                      <a:pt x="2446385" y="1211809"/>
                      <a:pt x="2465203" y="1210272"/>
                      <a:pt x="2486134" y="1215362"/>
                    </a:cubicBezTo>
                    <a:cubicBezTo>
                      <a:pt x="2492856" y="1216994"/>
                      <a:pt x="2499577" y="1218146"/>
                      <a:pt x="2506394" y="1219490"/>
                    </a:cubicBezTo>
                    <a:cubicBezTo>
                      <a:pt x="2515611" y="1221410"/>
                      <a:pt x="2524925" y="1223427"/>
                      <a:pt x="2534142" y="1225347"/>
                    </a:cubicBezTo>
                    <a:cubicBezTo>
                      <a:pt x="2543072" y="1227268"/>
                      <a:pt x="2552962" y="1230532"/>
                      <a:pt x="2559874" y="1222275"/>
                    </a:cubicBezTo>
                    <a:cubicBezTo>
                      <a:pt x="2565827" y="1215169"/>
                      <a:pt x="2570052" y="1215842"/>
                      <a:pt x="2575525" y="1221987"/>
                    </a:cubicBezTo>
                    <a:cubicBezTo>
                      <a:pt x="2594536" y="1243494"/>
                      <a:pt x="2617580" y="1256936"/>
                      <a:pt x="2646960" y="1257896"/>
                    </a:cubicBezTo>
                    <a:cubicBezTo>
                      <a:pt x="2653009" y="1258088"/>
                      <a:pt x="2659154" y="1259432"/>
                      <a:pt x="2665107" y="1260873"/>
                    </a:cubicBezTo>
                    <a:cubicBezTo>
                      <a:pt x="2668756" y="1261736"/>
                      <a:pt x="2673173" y="1262697"/>
                      <a:pt x="2675381" y="1265290"/>
                    </a:cubicBezTo>
                    <a:cubicBezTo>
                      <a:pt x="2692567" y="1285068"/>
                      <a:pt x="2713979" y="1298799"/>
                      <a:pt x="2737311" y="1309841"/>
                    </a:cubicBezTo>
                    <a:cubicBezTo>
                      <a:pt x="2745664" y="1313777"/>
                      <a:pt x="2754594" y="1317713"/>
                      <a:pt x="2763619" y="1318866"/>
                    </a:cubicBezTo>
                    <a:cubicBezTo>
                      <a:pt x="2773028" y="1320018"/>
                      <a:pt x="2782917" y="1318098"/>
                      <a:pt x="2792519" y="1317041"/>
                    </a:cubicBezTo>
                    <a:cubicBezTo>
                      <a:pt x="2798184" y="1316466"/>
                      <a:pt x="2804713" y="1316561"/>
                      <a:pt x="2809226" y="1313777"/>
                    </a:cubicBezTo>
                    <a:cubicBezTo>
                      <a:pt x="2823532" y="1305039"/>
                      <a:pt x="2837358" y="1295631"/>
                      <a:pt x="2850705" y="1285452"/>
                    </a:cubicBezTo>
                    <a:cubicBezTo>
                      <a:pt x="2862131" y="1276715"/>
                      <a:pt x="2864435" y="1275467"/>
                      <a:pt x="2874324" y="1286413"/>
                    </a:cubicBezTo>
                    <a:cubicBezTo>
                      <a:pt x="2884502" y="1297647"/>
                      <a:pt x="2897176" y="1303503"/>
                      <a:pt x="2911194" y="1305903"/>
                    </a:cubicBezTo>
                    <a:cubicBezTo>
                      <a:pt x="2933373" y="1309648"/>
                      <a:pt x="2955745" y="1312816"/>
                      <a:pt x="2978116" y="1314641"/>
                    </a:cubicBezTo>
                    <a:cubicBezTo>
                      <a:pt x="2998375" y="1316273"/>
                      <a:pt x="3008073" y="1307440"/>
                      <a:pt x="3012106" y="1287373"/>
                    </a:cubicBezTo>
                    <a:cubicBezTo>
                      <a:pt x="3014410" y="1276235"/>
                      <a:pt x="3017387" y="1264137"/>
                      <a:pt x="3029676" y="1261161"/>
                    </a:cubicBezTo>
                    <a:cubicBezTo>
                      <a:pt x="3049744" y="1256360"/>
                      <a:pt x="3070579" y="1254248"/>
                      <a:pt x="3080469" y="1230724"/>
                    </a:cubicBezTo>
                    <a:cubicBezTo>
                      <a:pt x="3085941" y="1235909"/>
                      <a:pt x="3089302" y="1238981"/>
                      <a:pt x="3092567" y="1242054"/>
                    </a:cubicBezTo>
                    <a:cubicBezTo>
                      <a:pt x="3101592" y="1250599"/>
                      <a:pt x="3120314" y="1254248"/>
                      <a:pt x="3129821" y="1246855"/>
                    </a:cubicBezTo>
                    <a:cubicBezTo>
                      <a:pt x="3143839" y="1236101"/>
                      <a:pt x="3156705" y="1238117"/>
                      <a:pt x="3170147" y="1246471"/>
                    </a:cubicBezTo>
                    <a:cubicBezTo>
                      <a:pt x="3192615" y="1260297"/>
                      <a:pt x="3217674" y="1257128"/>
                      <a:pt x="3240429" y="1251559"/>
                    </a:cubicBezTo>
                    <a:cubicBezTo>
                      <a:pt x="3257617" y="1247430"/>
                      <a:pt x="3275956" y="1239845"/>
                      <a:pt x="3287189" y="1222466"/>
                    </a:cubicBezTo>
                    <a:cubicBezTo>
                      <a:pt x="3290741" y="1216898"/>
                      <a:pt x="3298711" y="1214113"/>
                      <a:pt x="3305049" y="1210465"/>
                    </a:cubicBezTo>
                    <a:cubicBezTo>
                      <a:pt x="3310329" y="1207488"/>
                      <a:pt x="3315898" y="1204704"/>
                      <a:pt x="3321755" y="1202784"/>
                    </a:cubicBezTo>
                    <a:cubicBezTo>
                      <a:pt x="3327995" y="1200671"/>
                      <a:pt x="3334909" y="1197598"/>
                      <a:pt x="3341055" y="1198463"/>
                    </a:cubicBezTo>
                    <a:cubicBezTo>
                      <a:pt x="3359681" y="1200959"/>
                      <a:pt x="3374467" y="1196062"/>
                      <a:pt x="3387621" y="1182140"/>
                    </a:cubicBezTo>
                    <a:cubicBezTo>
                      <a:pt x="3394439" y="1174939"/>
                      <a:pt x="3404520" y="1166202"/>
                      <a:pt x="3413161" y="1166105"/>
                    </a:cubicBezTo>
                    <a:cubicBezTo>
                      <a:pt x="3434189" y="1165818"/>
                      <a:pt x="3451663" y="1158905"/>
                      <a:pt x="3470579" y="1150647"/>
                    </a:cubicBezTo>
                    <a:cubicBezTo>
                      <a:pt x="3482772" y="1145366"/>
                      <a:pt x="3496598" y="1141718"/>
                      <a:pt x="3509657" y="1136821"/>
                    </a:cubicBezTo>
                    <a:cubicBezTo>
                      <a:pt x="3524923" y="1131060"/>
                      <a:pt x="3541534" y="1128948"/>
                      <a:pt x="3550847" y="1113009"/>
                    </a:cubicBezTo>
                    <a:cubicBezTo>
                      <a:pt x="3551903" y="1111281"/>
                      <a:pt x="3555072" y="1110993"/>
                      <a:pt x="3556608" y="1109361"/>
                    </a:cubicBezTo>
                    <a:cubicBezTo>
                      <a:pt x="3561505" y="1104368"/>
                      <a:pt x="3567842" y="1099760"/>
                      <a:pt x="3570435" y="1093710"/>
                    </a:cubicBezTo>
                    <a:cubicBezTo>
                      <a:pt x="3577923" y="1076044"/>
                      <a:pt x="3583780" y="1057800"/>
                      <a:pt x="3590501" y="1039846"/>
                    </a:cubicBezTo>
                    <a:cubicBezTo>
                      <a:pt x="3591942" y="1036005"/>
                      <a:pt x="3593285" y="1031108"/>
                      <a:pt x="3596263" y="1028900"/>
                    </a:cubicBezTo>
                    <a:cubicBezTo>
                      <a:pt x="3613449" y="1016226"/>
                      <a:pt x="3630925" y="1004032"/>
                      <a:pt x="3648591" y="992030"/>
                    </a:cubicBezTo>
                    <a:cubicBezTo>
                      <a:pt x="3655696" y="987229"/>
                      <a:pt x="3661649" y="989918"/>
                      <a:pt x="3667986" y="995487"/>
                    </a:cubicBezTo>
                    <a:cubicBezTo>
                      <a:pt x="3674131" y="1000768"/>
                      <a:pt x="3681717" y="1006240"/>
                      <a:pt x="3689397" y="1007585"/>
                    </a:cubicBezTo>
                    <a:cubicBezTo>
                      <a:pt x="3704760" y="1010177"/>
                      <a:pt x="3720698" y="1010753"/>
                      <a:pt x="3736349" y="1010753"/>
                    </a:cubicBezTo>
                    <a:cubicBezTo>
                      <a:pt x="3742205" y="1010753"/>
                      <a:pt x="3748446" y="1007297"/>
                      <a:pt x="3753919" y="1004513"/>
                    </a:cubicBezTo>
                    <a:cubicBezTo>
                      <a:pt x="3764289" y="999231"/>
                      <a:pt x="3773890" y="992126"/>
                      <a:pt x="3784643" y="987710"/>
                    </a:cubicBezTo>
                    <a:cubicBezTo>
                      <a:pt x="3797126" y="982621"/>
                      <a:pt x="3804615" y="974459"/>
                      <a:pt x="3808359" y="961689"/>
                    </a:cubicBezTo>
                    <a:cubicBezTo>
                      <a:pt x="3813929" y="942679"/>
                      <a:pt x="3827179" y="929428"/>
                      <a:pt x="3842829" y="918674"/>
                    </a:cubicBezTo>
                    <a:cubicBezTo>
                      <a:pt x="3862705" y="904944"/>
                      <a:pt x="3886421" y="905616"/>
                      <a:pt x="3908983" y="902256"/>
                    </a:cubicBezTo>
                    <a:cubicBezTo>
                      <a:pt x="3917625" y="901008"/>
                      <a:pt x="3926555" y="899951"/>
                      <a:pt x="3934428" y="896783"/>
                    </a:cubicBezTo>
                    <a:cubicBezTo>
                      <a:pt x="3964288" y="884877"/>
                      <a:pt x="3994149" y="873548"/>
                      <a:pt x="4026987" y="873835"/>
                    </a:cubicBezTo>
                    <a:cubicBezTo>
                      <a:pt x="4029674" y="873835"/>
                      <a:pt x="4032363" y="873548"/>
                      <a:pt x="4035051" y="873067"/>
                    </a:cubicBezTo>
                    <a:cubicBezTo>
                      <a:pt x="4058383" y="869131"/>
                      <a:pt x="4082483" y="867594"/>
                      <a:pt x="4099189" y="846664"/>
                    </a:cubicBezTo>
                    <a:cubicBezTo>
                      <a:pt x="4102261" y="842823"/>
                      <a:pt x="4109271" y="841671"/>
                      <a:pt x="4114647" y="840134"/>
                    </a:cubicBezTo>
                    <a:cubicBezTo>
                      <a:pt x="4123961" y="837638"/>
                      <a:pt x="4130203" y="832549"/>
                      <a:pt x="4133563" y="823427"/>
                    </a:cubicBezTo>
                    <a:cubicBezTo>
                      <a:pt x="4139229" y="807681"/>
                      <a:pt x="4145949" y="792223"/>
                      <a:pt x="4151039" y="776284"/>
                    </a:cubicBezTo>
                    <a:cubicBezTo>
                      <a:pt x="4154591" y="765338"/>
                      <a:pt x="4161215" y="759289"/>
                      <a:pt x="4171489" y="754776"/>
                    </a:cubicBezTo>
                    <a:cubicBezTo>
                      <a:pt x="4177251" y="752280"/>
                      <a:pt x="4182243" y="746808"/>
                      <a:pt x="4186372" y="741718"/>
                    </a:cubicBezTo>
                    <a:cubicBezTo>
                      <a:pt x="4191365" y="735573"/>
                      <a:pt x="4193957" y="727412"/>
                      <a:pt x="4199429" y="721940"/>
                    </a:cubicBezTo>
                    <a:cubicBezTo>
                      <a:pt x="4212775" y="708305"/>
                      <a:pt x="4216905" y="693231"/>
                      <a:pt x="4212487" y="674604"/>
                    </a:cubicBezTo>
                    <a:cubicBezTo>
                      <a:pt x="4208551" y="658090"/>
                      <a:pt x="4218921" y="636006"/>
                      <a:pt x="4232555" y="632645"/>
                    </a:cubicBezTo>
                    <a:cubicBezTo>
                      <a:pt x="4247629" y="628900"/>
                      <a:pt x="4257999" y="619684"/>
                      <a:pt x="4268657" y="609410"/>
                    </a:cubicBezTo>
                    <a:cubicBezTo>
                      <a:pt x="4274609" y="603649"/>
                      <a:pt x="4282963" y="598656"/>
                      <a:pt x="4291028" y="597216"/>
                    </a:cubicBezTo>
                    <a:cubicBezTo>
                      <a:pt x="4321657" y="591647"/>
                      <a:pt x="4350557" y="598464"/>
                      <a:pt x="4379651" y="609506"/>
                    </a:cubicBezTo>
                    <a:cubicBezTo>
                      <a:pt x="4398661" y="616707"/>
                      <a:pt x="4419784" y="618627"/>
                      <a:pt x="4440139" y="621507"/>
                    </a:cubicBezTo>
                    <a:cubicBezTo>
                      <a:pt x="4446477" y="622371"/>
                      <a:pt x="4454542" y="620452"/>
                      <a:pt x="4460015" y="616899"/>
                    </a:cubicBezTo>
                    <a:cubicBezTo>
                      <a:pt x="4479218" y="604609"/>
                      <a:pt x="4498325" y="591935"/>
                      <a:pt x="4516183" y="577724"/>
                    </a:cubicBezTo>
                    <a:cubicBezTo>
                      <a:pt x="4532795" y="564379"/>
                      <a:pt x="4551517" y="558810"/>
                      <a:pt x="4571681" y="560250"/>
                    </a:cubicBezTo>
                    <a:cubicBezTo>
                      <a:pt x="4586371" y="561306"/>
                      <a:pt x="4599621" y="558905"/>
                      <a:pt x="4613447" y="555257"/>
                    </a:cubicBezTo>
                    <a:cubicBezTo>
                      <a:pt x="4624969" y="552185"/>
                      <a:pt x="4637643" y="550072"/>
                      <a:pt x="4649355" y="551417"/>
                    </a:cubicBezTo>
                    <a:cubicBezTo>
                      <a:pt x="4665775" y="553337"/>
                      <a:pt x="4679313" y="550553"/>
                      <a:pt x="4692467" y="540663"/>
                    </a:cubicBezTo>
                    <a:cubicBezTo>
                      <a:pt x="4699476" y="535382"/>
                      <a:pt x="4708502" y="532598"/>
                      <a:pt x="4716855" y="528949"/>
                    </a:cubicBezTo>
                    <a:cubicBezTo>
                      <a:pt x="4729721" y="523284"/>
                      <a:pt x="4743067" y="518483"/>
                      <a:pt x="4755645" y="512147"/>
                    </a:cubicBezTo>
                    <a:cubicBezTo>
                      <a:pt x="4769183" y="505425"/>
                      <a:pt x="4781569" y="496112"/>
                      <a:pt x="4795395" y="490351"/>
                    </a:cubicBezTo>
                    <a:cubicBezTo>
                      <a:pt x="4810278" y="484110"/>
                      <a:pt x="4819879" y="474605"/>
                      <a:pt x="4825928" y="459818"/>
                    </a:cubicBezTo>
                    <a:cubicBezTo>
                      <a:pt x="4829769" y="450504"/>
                      <a:pt x="4835049" y="440615"/>
                      <a:pt x="4842347" y="434086"/>
                    </a:cubicBezTo>
                    <a:cubicBezTo>
                      <a:pt x="4857422" y="420740"/>
                      <a:pt x="4875087" y="410370"/>
                      <a:pt x="4890451" y="397216"/>
                    </a:cubicBezTo>
                    <a:cubicBezTo>
                      <a:pt x="4912054" y="378781"/>
                      <a:pt x="4932025" y="359194"/>
                      <a:pt x="4933945" y="327701"/>
                    </a:cubicBezTo>
                    <a:cubicBezTo>
                      <a:pt x="4935001" y="310322"/>
                      <a:pt x="4944219" y="302929"/>
                      <a:pt x="4961214" y="298801"/>
                    </a:cubicBezTo>
                    <a:cubicBezTo>
                      <a:pt x="4966878" y="297457"/>
                      <a:pt x="4974945" y="294864"/>
                      <a:pt x="4976672" y="290639"/>
                    </a:cubicBezTo>
                    <a:cubicBezTo>
                      <a:pt x="4981857" y="278061"/>
                      <a:pt x="4992610" y="275565"/>
                      <a:pt x="5002979" y="270573"/>
                    </a:cubicBezTo>
                    <a:cubicBezTo>
                      <a:pt x="5009221" y="267596"/>
                      <a:pt x="5016903" y="261739"/>
                      <a:pt x="5018535" y="255690"/>
                    </a:cubicBezTo>
                    <a:cubicBezTo>
                      <a:pt x="5025255" y="231206"/>
                      <a:pt x="5043690" y="216804"/>
                      <a:pt x="5061069" y="200961"/>
                    </a:cubicBezTo>
                    <a:cubicBezTo>
                      <a:pt x="5066158" y="196256"/>
                      <a:pt x="5071631" y="190879"/>
                      <a:pt x="5074127" y="184735"/>
                    </a:cubicBezTo>
                    <a:cubicBezTo>
                      <a:pt x="5079409" y="171484"/>
                      <a:pt x="5087281" y="161882"/>
                      <a:pt x="5101108" y="156891"/>
                    </a:cubicBezTo>
                    <a:cubicBezTo>
                      <a:pt x="5105524" y="155354"/>
                      <a:pt x="5109557" y="151801"/>
                      <a:pt x="5112918" y="148441"/>
                    </a:cubicBezTo>
                    <a:cubicBezTo>
                      <a:pt x="5120119" y="141144"/>
                      <a:pt x="5126167" y="132598"/>
                      <a:pt x="5133753" y="125782"/>
                    </a:cubicBezTo>
                    <a:cubicBezTo>
                      <a:pt x="5153051" y="108211"/>
                      <a:pt x="5172159" y="90928"/>
                      <a:pt x="5183393" y="66348"/>
                    </a:cubicBezTo>
                    <a:cubicBezTo>
                      <a:pt x="5188865" y="54346"/>
                      <a:pt x="5195107" y="41288"/>
                      <a:pt x="5204709" y="33030"/>
                    </a:cubicBezTo>
                    <a:cubicBezTo>
                      <a:pt x="5216903" y="22565"/>
                      <a:pt x="5232937" y="16612"/>
                      <a:pt x="5247243" y="8451"/>
                    </a:cubicBezTo>
                    <a:close/>
                  </a:path>
                </a:pathLst>
              </a:custGeom>
              <a:blipFill dpi="0" rotWithShape="1">
                <a:blip r:embed="rId2">
                  <a:alphaModFix amt="57000"/>
                </a:blip>
                <a:srcRect/>
                <a:tile tx="0" ty="0" sx="100000" sy="100000" flip="none" algn="tl"/>
              </a:bli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grpSp>
      <p:pic>
        <p:nvPicPr>
          <p:cNvPr id="5" name="Picture 4">
            <a:extLst>
              <a:ext uri="{FF2B5EF4-FFF2-40B4-BE49-F238E27FC236}">
                <a16:creationId xmlns:a16="http://schemas.microsoft.com/office/drawing/2014/main" id="{AE27E584-D45B-71D5-07EB-37C67C558E71}"/>
              </a:ext>
            </a:extLst>
          </p:cNvPr>
          <p:cNvPicPr>
            <a:picLocks noChangeAspect="1"/>
          </p:cNvPicPr>
          <p:nvPr/>
        </p:nvPicPr>
        <p:blipFill>
          <a:blip r:embed="rId3"/>
          <a:stretch>
            <a:fillRect/>
          </a:stretch>
        </p:blipFill>
        <p:spPr>
          <a:xfrm>
            <a:off x="480631" y="651807"/>
            <a:ext cx="3960027" cy="1782012"/>
          </a:xfrm>
          <a:prstGeom prst="rect">
            <a:avLst/>
          </a:prstGeom>
          <a:solidFill>
            <a:schemeClr val="accent1"/>
          </a:solidFill>
        </p:spPr>
      </p:pic>
      <p:sp>
        <p:nvSpPr>
          <p:cNvPr id="3" name="Content Placeholder 2">
            <a:extLst>
              <a:ext uri="{FF2B5EF4-FFF2-40B4-BE49-F238E27FC236}">
                <a16:creationId xmlns:a16="http://schemas.microsoft.com/office/drawing/2014/main" id="{50BA0C57-2CE1-E433-B0D3-C381834D1091}"/>
              </a:ext>
            </a:extLst>
          </p:cNvPr>
          <p:cNvSpPr>
            <a:spLocks noGrp="1"/>
          </p:cNvSpPr>
          <p:nvPr>
            <p:ph idx="1"/>
          </p:nvPr>
        </p:nvSpPr>
        <p:spPr>
          <a:xfrm>
            <a:off x="5230361" y="576885"/>
            <a:ext cx="3293268" cy="3275511"/>
          </a:xfrm>
        </p:spPr>
        <p:txBody>
          <a:bodyPr>
            <a:normAutofit/>
          </a:bodyPr>
          <a:lstStyle/>
          <a:p>
            <a:r>
              <a:rPr lang="en-US" sz="2400" dirty="0">
                <a:solidFill>
                  <a:schemeClr val="bg1">
                    <a:alpha val="80000"/>
                  </a:schemeClr>
                </a:solidFill>
              </a:rPr>
              <a:t>Patient Support Services funded by NHS GGC</a:t>
            </a:r>
          </a:p>
          <a:p>
            <a:pPr lvl="1"/>
            <a:r>
              <a:rPr lang="en-US" dirty="0" err="1">
                <a:solidFill>
                  <a:schemeClr val="bg1">
                    <a:alpha val="80000"/>
                  </a:schemeClr>
                </a:solidFill>
              </a:rPr>
              <a:t>Gartnavel</a:t>
            </a:r>
            <a:r>
              <a:rPr lang="en-US" dirty="0">
                <a:solidFill>
                  <a:schemeClr val="bg1">
                    <a:alpha val="80000"/>
                  </a:schemeClr>
                </a:solidFill>
              </a:rPr>
              <a:t> General Hospital (Room 8)</a:t>
            </a:r>
          </a:p>
          <a:p>
            <a:pPr lvl="1"/>
            <a:r>
              <a:rPr lang="en-GB" b="0" i="0" dirty="0">
                <a:solidFill>
                  <a:schemeClr val="bg1">
                    <a:alpha val="80000"/>
                  </a:schemeClr>
                </a:solidFill>
                <a:effectLst/>
              </a:rPr>
              <a:t>0141 332 4632</a:t>
            </a:r>
            <a:endParaRPr lang="en-US" dirty="0">
              <a:solidFill>
                <a:schemeClr val="bg1">
                  <a:alpha val="80000"/>
                </a:schemeClr>
              </a:solidFill>
            </a:endParaRPr>
          </a:p>
        </p:txBody>
      </p:sp>
      <p:sp>
        <p:nvSpPr>
          <p:cNvPr id="9" name="TextBox 8">
            <a:extLst>
              <a:ext uri="{FF2B5EF4-FFF2-40B4-BE49-F238E27FC236}">
                <a16:creationId xmlns:a16="http://schemas.microsoft.com/office/drawing/2014/main" id="{2D113FA3-DCAD-9B21-F245-250D9BAA34A0}"/>
              </a:ext>
            </a:extLst>
          </p:cNvPr>
          <p:cNvSpPr txBox="1"/>
          <p:nvPr/>
        </p:nvSpPr>
        <p:spPr>
          <a:xfrm>
            <a:off x="4705841" y="3641374"/>
            <a:ext cx="4333656" cy="2308324"/>
          </a:xfrm>
          <a:prstGeom prst="rect">
            <a:avLst/>
          </a:prstGeom>
          <a:noFill/>
        </p:spPr>
        <p:txBody>
          <a:bodyPr wrap="square">
            <a:spAutoFit/>
          </a:bodyPr>
          <a:lstStyle/>
          <a:p>
            <a:pPr marL="285750" indent="-285750" algn="l">
              <a:buFont typeface="Arial" panose="020B0604020202020204" pitchFamily="34" charset="0"/>
              <a:buChar char="•"/>
            </a:pPr>
            <a:r>
              <a:rPr lang="en-GB" sz="2400" b="0" i="0" dirty="0">
                <a:solidFill>
                  <a:schemeClr val="bg1"/>
                </a:solidFill>
                <a:effectLst/>
                <a:latin typeface="fsingrid"/>
              </a:rPr>
              <a:t>Making the most of your vision</a:t>
            </a:r>
          </a:p>
          <a:p>
            <a:pPr marL="285750" indent="-285750" algn="l">
              <a:buFont typeface="Arial" panose="020B0604020202020204" pitchFamily="34" charset="0"/>
              <a:buChar char="•"/>
            </a:pPr>
            <a:r>
              <a:rPr lang="en-GB" sz="2400" b="0" i="0" dirty="0">
                <a:solidFill>
                  <a:schemeClr val="bg1"/>
                </a:solidFill>
                <a:effectLst/>
                <a:latin typeface="fsingrid"/>
              </a:rPr>
              <a:t>Reading and navigation</a:t>
            </a:r>
          </a:p>
          <a:p>
            <a:pPr marL="285750" indent="-285750" algn="l">
              <a:buFont typeface="Arial" panose="020B0604020202020204" pitchFamily="34" charset="0"/>
              <a:buChar char="•"/>
            </a:pPr>
            <a:r>
              <a:rPr lang="en-GB" sz="2400" b="0" i="0" dirty="0">
                <a:solidFill>
                  <a:schemeClr val="bg1"/>
                </a:solidFill>
                <a:effectLst/>
                <a:latin typeface="fsingrid"/>
              </a:rPr>
              <a:t>Technology and assistive apps</a:t>
            </a:r>
          </a:p>
          <a:p>
            <a:pPr marL="285750" indent="-285750" algn="l">
              <a:buFont typeface="Arial" panose="020B0604020202020204" pitchFamily="34" charset="0"/>
              <a:buChar char="•"/>
            </a:pPr>
            <a:r>
              <a:rPr lang="en-GB" sz="2400" b="0" i="0" dirty="0">
                <a:solidFill>
                  <a:schemeClr val="bg1"/>
                </a:solidFill>
                <a:effectLst/>
                <a:latin typeface="fsingrid"/>
              </a:rPr>
              <a:t>Benefits and entitlements</a:t>
            </a:r>
          </a:p>
          <a:p>
            <a:pPr marL="285750" indent="-285750" algn="l">
              <a:buFont typeface="Arial" panose="020B0604020202020204" pitchFamily="34" charset="0"/>
              <a:buChar char="•"/>
            </a:pPr>
            <a:r>
              <a:rPr lang="en-GB" sz="2400" b="0" i="0" dirty="0">
                <a:solidFill>
                  <a:schemeClr val="bg1"/>
                </a:solidFill>
                <a:effectLst/>
                <a:latin typeface="fsingrid"/>
              </a:rPr>
              <a:t>Emotional support and much more</a:t>
            </a:r>
          </a:p>
        </p:txBody>
      </p:sp>
    </p:spTree>
    <p:extLst>
      <p:ext uri="{BB962C8B-B14F-4D97-AF65-F5344CB8AC3E}">
        <p14:creationId xmlns:p14="http://schemas.microsoft.com/office/powerpoint/2010/main" val="241715583"/>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A3BAF07C-C39E-42EB-BB22-8D46691D97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795" cy="6858000"/>
          </a:xfrm>
          <a:prstGeom prst="rect">
            <a:avLst/>
          </a:prstGeom>
          <a:solidFill>
            <a:schemeClr val="bg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 name="Group 10">
            <a:extLst>
              <a:ext uri="{FF2B5EF4-FFF2-40B4-BE49-F238E27FC236}">
                <a16:creationId xmlns:a16="http://schemas.microsoft.com/office/drawing/2014/main" id="{D8E9CF54-0466-4261-9E62-0249E60E188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47255" y="-59376"/>
            <a:ext cx="9386886" cy="6923798"/>
            <a:chOff x="-329674" y="-51881"/>
            <a:chExt cx="12515851" cy="6923798"/>
          </a:xfrm>
        </p:grpSpPr>
        <p:sp>
          <p:nvSpPr>
            <p:cNvPr id="12" name="Freeform 5">
              <a:extLst>
                <a:ext uri="{FF2B5EF4-FFF2-40B4-BE49-F238E27FC236}">
                  <a16:creationId xmlns:a16="http://schemas.microsoft.com/office/drawing/2014/main" id="{33E32106-E8B1-4F76-9EE6-58537738A3C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9674" y="1298404"/>
              <a:ext cx="9702800" cy="5573512"/>
            </a:xfrm>
            <a:custGeom>
              <a:avLst/>
              <a:gdLst/>
              <a:ahLst/>
              <a:cxnLst/>
              <a:rect l="0" t="0" r="r" b="b"/>
              <a:pathLst>
                <a:path w="2038" h="1169">
                  <a:moveTo>
                    <a:pt x="1752" y="1169"/>
                  </a:moveTo>
                  <a:cubicBezTo>
                    <a:pt x="2038" y="928"/>
                    <a:pt x="1673" y="513"/>
                    <a:pt x="1487" y="334"/>
                  </a:cubicBezTo>
                  <a:cubicBezTo>
                    <a:pt x="1316" y="170"/>
                    <a:pt x="1099" y="43"/>
                    <a:pt x="860" y="22"/>
                  </a:cubicBezTo>
                  <a:cubicBezTo>
                    <a:pt x="621" y="0"/>
                    <a:pt x="341" y="128"/>
                    <a:pt x="199" y="318"/>
                  </a:cubicBezTo>
                  <a:cubicBezTo>
                    <a:pt x="0" y="586"/>
                    <a:pt x="184" y="965"/>
                    <a:pt x="399" y="1165"/>
                  </a:cubicBezTo>
                </a:path>
              </a:pathLst>
            </a:custGeom>
            <a:noFill/>
            <a:ln w="9525" cap="flat">
              <a:solidFill>
                <a:schemeClr val="tx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3" name="Freeform 6">
              <a:extLst>
                <a:ext uri="{FF2B5EF4-FFF2-40B4-BE49-F238E27FC236}">
                  <a16:creationId xmlns:a16="http://schemas.microsoft.com/office/drawing/2014/main" id="{C32C2C46-A045-44FB-8A74-5EBD650C278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70451" y="2018236"/>
              <a:ext cx="7373938" cy="4848892"/>
            </a:xfrm>
            <a:custGeom>
              <a:avLst/>
              <a:gdLst/>
              <a:ahLst/>
              <a:cxnLst/>
              <a:rect l="0" t="0" r="r" b="b"/>
              <a:pathLst>
                <a:path w="1549" h="1017">
                  <a:moveTo>
                    <a:pt x="1025" y="1016"/>
                  </a:moveTo>
                  <a:cubicBezTo>
                    <a:pt x="1223" y="971"/>
                    <a:pt x="1549" y="857"/>
                    <a:pt x="1443" y="592"/>
                  </a:cubicBezTo>
                  <a:cubicBezTo>
                    <a:pt x="1344" y="344"/>
                    <a:pt x="1041" y="111"/>
                    <a:pt x="782" y="53"/>
                  </a:cubicBezTo>
                  <a:cubicBezTo>
                    <a:pt x="545" y="0"/>
                    <a:pt x="275" y="117"/>
                    <a:pt x="150" y="329"/>
                  </a:cubicBezTo>
                  <a:cubicBezTo>
                    <a:pt x="0" y="584"/>
                    <a:pt x="243" y="911"/>
                    <a:pt x="477" y="1017"/>
                  </a:cubicBezTo>
                </a:path>
              </a:pathLst>
            </a:custGeom>
            <a:noFill/>
            <a:ln w="9525" cap="flat">
              <a:solidFill>
                <a:schemeClr val="tx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4" name="Freeform 7">
              <a:extLst>
                <a:ext uri="{FF2B5EF4-FFF2-40B4-BE49-F238E27FC236}">
                  <a16:creationId xmlns:a16="http://schemas.microsoft.com/office/drawing/2014/main" id="{6A76F79C-6683-4940-BCF7-4BCCCEE4068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1351" y="1788400"/>
              <a:ext cx="8035925" cy="5083516"/>
            </a:xfrm>
            <a:custGeom>
              <a:avLst/>
              <a:gdLst/>
              <a:ahLst/>
              <a:cxnLst/>
              <a:rect l="0" t="0" r="r" b="b"/>
              <a:pathLst>
                <a:path w="1688" h="1066">
                  <a:moveTo>
                    <a:pt x="1302" y="1066"/>
                  </a:moveTo>
                  <a:cubicBezTo>
                    <a:pt x="1416" y="1024"/>
                    <a:pt x="1551" y="962"/>
                    <a:pt x="1613" y="850"/>
                  </a:cubicBezTo>
                  <a:cubicBezTo>
                    <a:pt x="1688" y="715"/>
                    <a:pt x="1606" y="575"/>
                    <a:pt x="1517" y="471"/>
                  </a:cubicBezTo>
                  <a:cubicBezTo>
                    <a:pt x="1336" y="258"/>
                    <a:pt x="1084" y="62"/>
                    <a:pt x="798" y="28"/>
                  </a:cubicBezTo>
                  <a:cubicBezTo>
                    <a:pt x="559" y="0"/>
                    <a:pt x="317" y="138"/>
                    <a:pt x="181" y="333"/>
                  </a:cubicBezTo>
                  <a:cubicBezTo>
                    <a:pt x="0" y="592"/>
                    <a:pt x="191" y="907"/>
                    <a:pt x="420" y="1066"/>
                  </a:cubicBezTo>
                </a:path>
              </a:pathLst>
            </a:custGeom>
            <a:noFill/>
            <a:ln w="9525" cap="flat">
              <a:solidFill>
                <a:schemeClr val="tx1">
                  <a:alpha val="35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15" name="Freeform 8">
              <a:extLst>
                <a:ext uri="{FF2B5EF4-FFF2-40B4-BE49-F238E27FC236}">
                  <a16:creationId xmlns:a16="http://schemas.microsoft.com/office/drawing/2014/main" id="{FF4675A3-6D07-4B1F-9BFC-AEBEA1AD067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1" y="549842"/>
              <a:ext cx="10334625" cy="6322075"/>
            </a:xfrm>
            <a:custGeom>
              <a:avLst/>
              <a:gdLst/>
              <a:ahLst/>
              <a:cxnLst/>
              <a:rect l="0" t="0" r="r" b="b"/>
              <a:pathLst>
                <a:path w="2171" h="1326">
                  <a:moveTo>
                    <a:pt x="1873" y="1326"/>
                  </a:moveTo>
                  <a:cubicBezTo>
                    <a:pt x="2171" y="1045"/>
                    <a:pt x="1825" y="678"/>
                    <a:pt x="1609" y="473"/>
                  </a:cubicBezTo>
                  <a:cubicBezTo>
                    <a:pt x="1406" y="281"/>
                    <a:pt x="1159" y="116"/>
                    <a:pt x="880" y="63"/>
                  </a:cubicBezTo>
                  <a:cubicBezTo>
                    <a:pt x="545" y="0"/>
                    <a:pt x="214" y="161"/>
                    <a:pt x="0" y="423"/>
                  </a:cubicBezTo>
                </a:path>
              </a:pathLst>
            </a:custGeom>
            <a:noFill/>
            <a:ln w="9525" cap="flat">
              <a:solidFill>
                <a:schemeClr val="tx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6" name="Freeform 9">
              <a:extLst>
                <a:ext uri="{FF2B5EF4-FFF2-40B4-BE49-F238E27FC236}">
                  <a16:creationId xmlns:a16="http://schemas.microsoft.com/office/drawing/2014/main" id="{765E127A-B6B7-4B1D-B7BD-6C8C969D29C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701" y="6186246"/>
              <a:ext cx="504825" cy="681527"/>
            </a:xfrm>
            <a:custGeom>
              <a:avLst/>
              <a:gdLst/>
              <a:ahLst/>
              <a:cxnLst/>
              <a:rect l="0" t="0" r="r" b="b"/>
              <a:pathLst>
                <a:path w="106" h="143">
                  <a:moveTo>
                    <a:pt x="0" y="0"/>
                  </a:moveTo>
                  <a:cubicBezTo>
                    <a:pt x="35" y="54"/>
                    <a:pt x="70" y="101"/>
                    <a:pt x="106" y="143"/>
                  </a:cubicBezTo>
                </a:path>
              </a:pathLst>
            </a:custGeom>
            <a:noFill/>
            <a:ln w="4763" cap="flat">
              <a:solidFill>
                <a:schemeClr val="tx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7" name="Freeform 10">
              <a:extLst>
                <a:ext uri="{FF2B5EF4-FFF2-40B4-BE49-F238E27FC236}">
                  <a16:creationId xmlns:a16="http://schemas.microsoft.com/office/drawing/2014/main" id="{3BCA9D9E-C72C-4751-BFA9-10B85CACE3C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1" y="-51881"/>
              <a:ext cx="11091863" cy="6923796"/>
            </a:xfrm>
            <a:custGeom>
              <a:avLst/>
              <a:gdLst/>
              <a:ahLst/>
              <a:cxnLst/>
              <a:rect l="0" t="0" r="r" b="b"/>
              <a:pathLst>
                <a:path w="2330" h="1452">
                  <a:moveTo>
                    <a:pt x="2046" y="1452"/>
                  </a:moveTo>
                  <a:cubicBezTo>
                    <a:pt x="2330" y="1153"/>
                    <a:pt x="2049" y="821"/>
                    <a:pt x="1813" y="601"/>
                  </a:cubicBezTo>
                  <a:cubicBezTo>
                    <a:pt x="1569" y="375"/>
                    <a:pt x="1282" y="179"/>
                    <a:pt x="956" y="97"/>
                  </a:cubicBezTo>
                  <a:cubicBezTo>
                    <a:pt x="572" y="0"/>
                    <a:pt x="292" y="101"/>
                    <a:pt x="0" y="366"/>
                  </a:cubicBezTo>
                </a:path>
              </a:pathLst>
            </a:custGeom>
            <a:noFill/>
            <a:ln w="9525" cap="flat">
              <a:solidFill>
                <a:schemeClr val="tx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8" name="Freeform 11">
              <a:extLst>
                <a:ext uri="{FF2B5EF4-FFF2-40B4-BE49-F238E27FC236}">
                  <a16:creationId xmlns:a16="http://schemas.microsoft.com/office/drawing/2014/main" id="{080C708C-69BF-441B-AB75-C98160ED06D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426601" y="5579"/>
              <a:ext cx="5788025" cy="6847184"/>
            </a:xfrm>
            <a:custGeom>
              <a:avLst/>
              <a:gdLst/>
              <a:ahLst/>
              <a:cxnLst/>
              <a:rect l="0" t="0" r="r" b="b"/>
              <a:pathLst>
                <a:path w="1216" h="1436">
                  <a:moveTo>
                    <a:pt x="1094" y="1436"/>
                  </a:moveTo>
                  <a:cubicBezTo>
                    <a:pt x="1216" y="1114"/>
                    <a:pt x="904" y="770"/>
                    <a:pt x="709" y="551"/>
                  </a:cubicBezTo>
                  <a:cubicBezTo>
                    <a:pt x="509" y="327"/>
                    <a:pt x="274" y="127"/>
                    <a:pt x="0" y="0"/>
                  </a:cubicBezTo>
                </a:path>
              </a:pathLst>
            </a:custGeom>
            <a:noFill/>
            <a:ln w="9525" cap="flat">
              <a:solidFill>
                <a:schemeClr val="tx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9" name="Freeform 12">
              <a:extLst>
                <a:ext uri="{FF2B5EF4-FFF2-40B4-BE49-F238E27FC236}">
                  <a16:creationId xmlns:a16="http://schemas.microsoft.com/office/drawing/2014/main" id="{3E79964E-F8F1-4763-8892-7BC3DAE306E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1" y="5579"/>
              <a:ext cx="1057275" cy="614491"/>
            </a:xfrm>
            <a:custGeom>
              <a:avLst/>
              <a:gdLst/>
              <a:ahLst/>
              <a:cxnLst/>
              <a:rect l="0" t="0" r="r" b="b"/>
              <a:pathLst>
                <a:path w="222" h="129">
                  <a:moveTo>
                    <a:pt x="222" y="0"/>
                  </a:moveTo>
                  <a:cubicBezTo>
                    <a:pt x="152" y="35"/>
                    <a:pt x="76" y="78"/>
                    <a:pt x="0" y="129"/>
                  </a:cubicBezTo>
                </a:path>
              </a:pathLst>
            </a:custGeom>
            <a:noFill/>
            <a:ln w="9525" cap="flat">
              <a:solidFill>
                <a:schemeClr val="tx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0" name="Freeform 13">
              <a:extLst>
                <a:ext uri="{FF2B5EF4-FFF2-40B4-BE49-F238E27FC236}">
                  <a16:creationId xmlns:a16="http://schemas.microsoft.com/office/drawing/2014/main" id="{FE09592A-FCC9-4AE5-BA0B-730C6F3BBE9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821889" y="5579"/>
              <a:ext cx="5588000" cy="6866337"/>
            </a:xfrm>
            <a:custGeom>
              <a:avLst/>
              <a:gdLst/>
              <a:ahLst/>
              <a:cxnLst/>
              <a:rect l="0" t="0" r="r" b="b"/>
              <a:pathLst>
                <a:path w="1174" h="1440">
                  <a:moveTo>
                    <a:pt x="1067" y="1440"/>
                  </a:moveTo>
                  <a:cubicBezTo>
                    <a:pt x="1174" y="1124"/>
                    <a:pt x="887" y="797"/>
                    <a:pt x="698" y="577"/>
                  </a:cubicBezTo>
                  <a:cubicBezTo>
                    <a:pt x="500" y="348"/>
                    <a:pt x="270" y="141"/>
                    <a:pt x="0" y="0"/>
                  </a:cubicBezTo>
                </a:path>
              </a:pathLst>
            </a:custGeom>
            <a:noFill/>
            <a:ln w="9525" cap="flat">
              <a:solidFill>
                <a:schemeClr val="tx1">
                  <a:alpha val="35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21" name="Freeform 14">
              <a:extLst>
                <a:ext uri="{FF2B5EF4-FFF2-40B4-BE49-F238E27FC236}">
                  <a16:creationId xmlns:a16="http://schemas.microsoft.com/office/drawing/2014/main" id="{96448994-820C-4BC1-ABF3-4579C6F99A6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701" y="790"/>
              <a:ext cx="595313" cy="352734"/>
            </a:xfrm>
            <a:custGeom>
              <a:avLst/>
              <a:gdLst/>
              <a:ahLst/>
              <a:cxnLst/>
              <a:rect l="0" t="0" r="r" b="b"/>
              <a:pathLst>
                <a:path w="125" h="74">
                  <a:moveTo>
                    <a:pt x="125" y="0"/>
                  </a:moveTo>
                  <a:cubicBezTo>
                    <a:pt x="85" y="22"/>
                    <a:pt x="43" y="47"/>
                    <a:pt x="0" y="74"/>
                  </a:cubicBezTo>
                </a:path>
              </a:pathLst>
            </a:custGeom>
            <a:noFill/>
            <a:ln w="9525" cap="flat">
              <a:solidFill>
                <a:schemeClr val="tx1">
                  <a:alpha val="35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22" name="Freeform 15">
              <a:extLst>
                <a:ext uri="{FF2B5EF4-FFF2-40B4-BE49-F238E27FC236}">
                  <a16:creationId xmlns:a16="http://schemas.microsoft.com/office/drawing/2014/main" id="{9BB0D192-565A-42B9-B292-CC032D71A6A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012389" y="5579"/>
              <a:ext cx="5497513" cy="6866337"/>
            </a:xfrm>
            <a:custGeom>
              <a:avLst/>
              <a:gdLst/>
              <a:ahLst/>
              <a:cxnLst/>
              <a:rect l="0" t="0" r="r" b="b"/>
              <a:pathLst>
                <a:path w="1155" h="1440">
                  <a:moveTo>
                    <a:pt x="1056" y="1440"/>
                  </a:moveTo>
                  <a:cubicBezTo>
                    <a:pt x="1155" y="1123"/>
                    <a:pt x="875" y="801"/>
                    <a:pt x="686" y="580"/>
                  </a:cubicBezTo>
                  <a:cubicBezTo>
                    <a:pt x="491" y="352"/>
                    <a:pt x="264" y="145"/>
                    <a:pt x="0" y="0"/>
                  </a:cubicBezTo>
                </a:path>
              </a:pathLst>
            </a:custGeom>
            <a:noFill/>
            <a:ln w="12700" cap="flat">
              <a:solidFill>
                <a:schemeClr val="tx1">
                  <a:alpha val="35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23" name="Freeform 16">
              <a:extLst>
                <a:ext uri="{FF2B5EF4-FFF2-40B4-BE49-F238E27FC236}">
                  <a16:creationId xmlns:a16="http://schemas.microsoft.com/office/drawing/2014/main" id="{6D1CA09C-5F40-4E92-A7E9-D1FCEE51283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1" y="5579"/>
              <a:ext cx="357188" cy="213875"/>
            </a:xfrm>
            <a:custGeom>
              <a:avLst/>
              <a:gdLst/>
              <a:ahLst/>
              <a:cxnLst/>
              <a:rect l="0" t="0" r="r" b="b"/>
              <a:pathLst>
                <a:path w="75" h="45">
                  <a:moveTo>
                    <a:pt x="75" y="0"/>
                  </a:moveTo>
                  <a:cubicBezTo>
                    <a:pt x="50" y="14"/>
                    <a:pt x="25" y="29"/>
                    <a:pt x="0" y="45"/>
                  </a:cubicBezTo>
                </a:path>
              </a:pathLst>
            </a:custGeom>
            <a:noFill/>
            <a:ln w="12700" cap="flat">
              <a:solidFill>
                <a:schemeClr val="tx1">
                  <a:alpha val="35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24" name="Freeform 17">
              <a:extLst>
                <a:ext uri="{FF2B5EF4-FFF2-40B4-BE49-F238E27FC236}">
                  <a16:creationId xmlns:a16="http://schemas.microsoft.com/office/drawing/2014/main" id="{379F5AA5-2E14-4880-A5A6-07AEF2AD89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210826" y="790"/>
              <a:ext cx="5522913" cy="6871126"/>
            </a:xfrm>
            <a:custGeom>
              <a:avLst/>
              <a:gdLst/>
              <a:ahLst/>
              <a:cxnLst/>
              <a:rect l="0" t="0" r="r" b="b"/>
              <a:pathLst>
                <a:path w="1160" h="1441">
                  <a:moveTo>
                    <a:pt x="1053" y="1441"/>
                  </a:moveTo>
                  <a:cubicBezTo>
                    <a:pt x="1160" y="1129"/>
                    <a:pt x="892" y="817"/>
                    <a:pt x="705" y="599"/>
                  </a:cubicBezTo>
                  <a:cubicBezTo>
                    <a:pt x="503" y="365"/>
                    <a:pt x="270" y="152"/>
                    <a:pt x="0" y="0"/>
                  </a:cubicBezTo>
                </a:path>
              </a:pathLst>
            </a:custGeom>
            <a:noFill/>
            <a:ln w="9525" cap="flat">
              <a:solidFill>
                <a:schemeClr val="tx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5" name="Freeform 18">
              <a:extLst>
                <a:ext uri="{FF2B5EF4-FFF2-40B4-BE49-F238E27FC236}">
                  <a16:creationId xmlns:a16="http://schemas.microsoft.com/office/drawing/2014/main" id="{EF14BD32-D239-4DA3-98B3-7752073657C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463239" y="5579"/>
              <a:ext cx="5413375" cy="6866337"/>
            </a:xfrm>
            <a:custGeom>
              <a:avLst/>
              <a:gdLst/>
              <a:ahLst/>
              <a:cxnLst/>
              <a:rect l="0" t="0" r="r" b="b"/>
              <a:pathLst>
                <a:path w="1137" h="1440">
                  <a:moveTo>
                    <a:pt x="1040" y="1440"/>
                  </a:moveTo>
                  <a:cubicBezTo>
                    <a:pt x="1137" y="1131"/>
                    <a:pt x="883" y="828"/>
                    <a:pt x="698" y="611"/>
                  </a:cubicBezTo>
                  <a:cubicBezTo>
                    <a:pt x="498" y="375"/>
                    <a:pt x="268" y="159"/>
                    <a:pt x="0" y="0"/>
                  </a:cubicBezTo>
                </a:path>
              </a:pathLst>
            </a:custGeom>
            <a:noFill/>
            <a:ln w="9525" cap="flat">
              <a:solidFill>
                <a:schemeClr val="tx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6" name="Freeform 19">
              <a:extLst>
                <a:ext uri="{FF2B5EF4-FFF2-40B4-BE49-F238E27FC236}">
                  <a16:creationId xmlns:a16="http://schemas.microsoft.com/office/drawing/2014/main" id="{CF07B250-E5E4-4624-9BD7-8D513A67B73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877576" y="5579"/>
              <a:ext cx="5037138" cy="6861550"/>
            </a:xfrm>
            <a:custGeom>
              <a:avLst/>
              <a:gdLst/>
              <a:ahLst/>
              <a:cxnLst/>
              <a:rect l="0" t="0" r="r" b="b"/>
              <a:pathLst>
                <a:path w="1058" h="1439">
                  <a:moveTo>
                    <a:pt x="1011" y="1439"/>
                  </a:moveTo>
                  <a:cubicBezTo>
                    <a:pt x="1058" y="1131"/>
                    <a:pt x="825" y="841"/>
                    <a:pt x="648" y="617"/>
                  </a:cubicBezTo>
                  <a:cubicBezTo>
                    <a:pt x="462" y="383"/>
                    <a:pt x="248" y="168"/>
                    <a:pt x="0" y="0"/>
                  </a:cubicBezTo>
                </a:path>
              </a:pathLst>
            </a:custGeom>
            <a:noFill/>
            <a:ln w="9525" cap="flat">
              <a:solidFill>
                <a:schemeClr val="tx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7" name="Freeform 20">
              <a:extLst>
                <a:ext uri="{FF2B5EF4-FFF2-40B4-BE49-F238E27FC236}">
                  <a16:creationId xmlns:a16="http://schemas.microsoft.com/office/drawing/2014/main" id="{BCC5D120-7C8C-4290-865C-4EE6E4F245F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8768289" y="5579"/>
              <a:ext cx="3417888" cy="2742066"/>
            </a:xfrm>
            <a:custGeom>
              <a:avLst/>
              <a:gdLst/>
              <a:ahLst/>
              <a:cxnLst/>
              <a:rect l="0" t="0" r="r" b="b"/>
              <a:pathLst>
                <a:path w="718" h="575">
                  <a:moveTo>
                    <a:pt x="718" y="575"/>
                  </a:moveTo>
                  <a:cubicBezTo>
                    <a:pt x="500" y="360"/>
                    <a:pt x="260" y="163"/>
                    <a:pt x="0" y="0"/>
                  </a:cubicBezTo>
                </a:path>
              </a:pathLst>
            </a:custGeom>
            <a:noFill/>
            <a:ln w="9525" cap="flat">
              <a:solidFill>
                <a:schemeClr val="tx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8" name="Freeform 21">
              <a:extLst>
                <a:ext uri="{FF2B5EF4-FFF2-40B4-BE49-F238E27FC236}">
                  <a16:creationId xmlns:a16="http://schemas.microsoft.com/office/drawing/2014/main" id="{C24688C6-CAE5-4EF2-B2BA-A138DA0A24B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235014" y="10367"/>
              <a:ext cx="2951163" cy="2555325"/>
            </a:xfrm>
            <a:custGeom>
              <a:avLst/>
              <a:gdLst/>
              <a:ahLst/>
              <a:cxnLst/>
              <a:rect l="0" t="0" r="r" b="b"/>
              <a:pathLst>
                <a:path w="620" h="536">
                  <a:moveTo>
                    <a:pt x="620" y="536"/>
                  </a:moveTo>
                  <a:cubicBezTo>
                    <a:pt x="404" y="314"/>
                    <a:pt x="196" y="138"/>
                    <a:pt x="0" y="0"/>
                  </a:cubicBezTo>
                </a:path>
              </a:pathLst>
            </a:custGeom>
            <a:noFill/>
            <a:ln w="9525" cap="flat">
              <a:solidFill>
                <a:schemeClr val="tx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9" name="Freeform 22">
              <a:extLst>
                <a:ext uri="{FF2B5EF4-FFF2-40B4-BE49-F238E27FC236}">
                  <a16:creationId xmlns:a16="http://schemas.microsoft.com/office/drawing/2014/main" id="{6BD31099-7C13-4901-A04F-632B1CD8462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020826" y="5579"/>
              <a:ext cx="2165350" cy="1358265"/>
            </a:xfrm>
            <a:custGeom>
              <a:avLst/>
              <a:gdLst/>
              <a:ahLst/>
              <a:cxnLst/>
              <a:rect l="0" t="0" r="r" b="b"/>
              <a:pathLst>
                <a:path w="455" h="285">
                  <a:moveTo>
                    <a:pt x="0" y="0"/>
                  </a:moveTo>
                  <a:cubicBezTo>
                    <a:pt x="153" y="85"/>
                    <a:pt x="308" y="180"/>
                    <a:pt x="455" y="285"/>
                  </a:cubicBezTo>
                </a:path>
              </a:pathLst>
            </a:custGeom>
            <a:noFill/>
            <a:ln w="9525" cap="flat">
              <a:solidFill>
                <a:schemeClr val="tx1">
                  <a:alpha val="35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30" name="Freeform 23">
              <a:extLst>
                <a:ext uri="{FF2B5EF4-FFF2-40B4-BE49-F238E27FC236}">
                  <a16:creationId xmlns:a16="http://schemas.microsoft.com/office/drawing/2014/main" id="{679F5FF7-82B2-4033-8FBE-63170C93783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90826" y="5579"/>
              <a:ext cx="895350" cy="534687"/>
            </a:xfrm>
            <a:custGeom>
              <a:avLst/>
              <a:gdLst/>
              <a:ahLst/>
              <a:cxnLst/>
              <a:rect l="0" t="0" r="r" b="b"/>
              <a:pathLst>
                <a:path w="188" h="112">
                  <a:moveTo>
                    <a:pt x="0" y="0"/>
                  </a:moveTo>
                  <a:cubicBezTo>
                    <a:pt x="63" y="36"/>
                    <a:pt x="126" y="73"/>
                    <a:pt x="188" y="112"/>
                  </a:cubicBezTo>
                </a:path>
              </a:pathLst>
            </a:custGeom>
            <a:noFill/>
            <a:ln w="9525" cap="flat">
              <a:solidFill>
                <a:schemeClr val="tx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sp>
        <p:nvSpPr>
          <p:cNvPr id="2" name="Title 1">
            <a:extLst>
              <a:ext uri="{FF2B5EF4-FFF2-40B4-BE49-F238E27FC236}">
                <a16:creationId xmlns:a16="http://schemas.microsoft.com/office/drawing/2014/main" id="{54DB4805-28EA-CCF8-8613-EAE9437B7CC5}"/>
              </a:ext>
            </a:extLst>
          </p:cNvPr>
          <p:cNvSpPr>
            <a:spLocks noGrp="1"/>
          </p:cNvSpPr>
          <p:nvPr>
            <p:ph type="title"/>
          </p:nvPr>
        </p:nvSpPr>
        <p:spPr>
          <a:xfrm>
            <a:off x="409971" y="4760132"/>
            <a:ext cx="3217067" cy="1777829"/>
          </a:xfrm>
        </p:spPr>
        <p:txBody>
          <a:bodyPr>
            <a:normAutofit/>
          </a:bodyPr>
          <a:lstStyle/>
          <a:p>
            <a:r>
              <a:rPr lang="en-US" sz="3500" dirty="0"/>
              <a:t>Royal College of Optometrists</a:t>
            </a:r>
          </a:p>
        </p:txBody>
      </p:sp>
      <p:sp>
        <p:nvSpPr>
          <p:cNvPr id="32" name="Freeform: Shape 31">
            <a:extLst>
              <a:ext uri="{FF2B5EF4-FFF2-40B4-BE49-F238E27FC236}">
                <a16:creationId xmlns:a16="http://schemas.microsoft.com/office/drawing/2014/main" id="{44C110BA-81E8-4247-853A-5F2B93E92E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4537825"/>
          </a:xfrm>
          <a:custGeom>
            <a:avLst/>
            <a:gdLst>
              <a:gd name="connsiteX0" fmla="*/ 0 w 12192000"/>
              <a:gd name="connsiteY0" fmla="*/ 0 h 4537825"/>
              <a:gd name="connsiteX1" fmla="*/ 12192000 w 12192000"/>
              <a:gd name="connsiteY1" fmla="*/ 0 h 4537825"/>
              <a:gd name="connsiteX2" fmla="*/ 12192000 w 12192000"/>
              <a:gd name="connsiteY2" fmla="*/ 3020937 h 4537825"/>
              <a:gd name="connsiteX3" fmla="*/ 12192000 w 12192000"/>
              <a:gd name="connsiteY3" fmla="*/ 3213062 h 4537825"/>
              <a:gd name="connsiteX4" fmla="*/ 12192000 w 12192000"/>
              <a:gd name="connsiteY4" fmla="*/ 4188880 h 4537825"/>
              <a:gd name="connsiteX5" fmla="*/ 12113803 w 12192000"/>
              <a:gd name="connsiteY5" fmla="*/ 4197163 h 4537825"/>
              <a:gd name="connsiteX6" fmla="*/ 6753597 w 12192000"/>
              <a:gd name="connsiteY6" fmla="*/ 4520720 h 4537825"/>
              <a:gd name="connsiteX7" fmla="*/ 400746 w 12192000"/>
              <a:gd name="connsiteY7" fmla="*/ 4349377 h 4537825"/>
              <a:gd name="connsiteX8" fmla="*/ 0 w 12192000"/>
              <a:gd name="connsiteY8" fmla="*/ 4312401 h 4537825"/>
              <a:gd name="connsiteX9" fmla="*/ 0 w 12192000"/>
              <a:gd name="connsiteY9" fmla="*/ 3213062 h 4537825"/>
              <a:gd name="connsiteX10" fmla="*/ 0 w 12192000"/>
              <a:gd name="connsiteY10" fmla="*/ 3020937 h 4537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192000" h="4537825">
                <a:moveTo>
                  <a:pt x="0" y="0"/>
                </a:moveTo>
                <a:lnTo>
                  <a:pt x="12192000" y="0"/>
                </a:lnTo>
                <a:lnTo>
                  <a:pt x="12192000" y="3020937"/>
                </a:lnTo>
                <a:lnTo>
                  <a:pt x="12192000" y="3213062"/>
                </a:lnTo>
                <a:lnTo>
                  <a:pt x="12192000" y="4188880"/>
                </a:lnTo>
                <a:lnTo>
                  <a:pt x="12113803" y="4197163"/>
                </a:lnTo>
                <a:cubicBezTo>
                  <a:pt x="10139508" y="4395112"/>
                  <a:pt x="8237152" y="4488115"/>
                  <a:pt x="6753597" y="4520720"/>
                </a:cubicBezTo>
                <a:cubicBezTo>
                  <a:pt x="4940362" y="4560569"/>
                  <a:pt x="2657278" y="4541239"/>
                  <a:pt x="400746" y="4349377"/>
                </a:cubicBezTo>
                <a:lnTo>
                  <a:pt x="0" y="4312401"/>
                </a:lnTo>
                <a:lnTo>
                  <a:pt x="0" y="3213062"/>
                </a:lnTo>
                <a:lnTo>
                  <a:pt x="0" y="3020937"/>
                </a:lnTo>
                <a:close/>
              </a:path>
            </a:pathLst>
          </a:custGeom>
          <a:solidFill>
            <a:schemeClr val="tx1"/>
          </a:solidFill>
          <a:ln w="44450">
            <a:noFill/>
          </a:ln>
          <a:effectLst/>
        </p:spPr>
        <p:style>
          <a:lnRef idx="2">
            <a:schemeClr val="accent1">
              <a:shade val="50000"/>
            </a:schemeClr>
          </a:lnRef>
          <a:fillRef idx="1003">
            <a:schemeClr val="dk2"/>
          </a:fillRef>
          <a:effectRef idx="0">
            <a:schemeClr val="accent1"/>
          </a:effectRef>
          <a:fontRef idx="minor">
            <a:schemeClr val="lt1"/>
          </a:fontRef>
        </p:style>
        <p:txBody>
          <a:bodyPr wrap="square" rtlCol="0" anchor="ctr">
            <a:noAutofit/>
          </a:bodyPr>
          <a:lstStyle/>
          <a:p>
            <a:pPr algn="ctr"/>
            <a:endParaRPr lang="en-US"/>
          </a:p>
        </p:txBody>
      </p:sp>
      <p:pic>
        <p:nvPicPr>
          <p:cNvPr id="4" name="Picture 3">
            <a:extLst>
              <a:ext uri="{FF2B5EF4-FFF2-40B4-BE49-F238E27FC236}">
                <a16:creationId xmlns:a16="http://schemas.microsoft.com/office/drawing/2014/main" id="{8A8BA886-6562-0B08-6DD6-31473CF8753D}"/>
              </a:ext>
            </a:extLst>
          </p:cNvPr>
          <p:cNvPicPr>
            <a:picLocks noChangeAspect="1"/>
          </p:cNvPicPr>
          <p:nvPr/>
        </p:nvPicPr>
        <p:blipFill>
          <a:blip r:embed="rId2"/>
          <a:stretch>
            <a:fillRect/>
          </a:stretch>
        </p:blipFill>
        <p:spPr>
          <a:xfrm>
            <a:off x="65485" y="166421"/>
            <a:ext cx="8699493" cy="2819551"/>
          </a:xfrm>
          <a:prstGeom prst="rect">
            <a:avLst/>
          </a:prstGeom>
        </p:spPr>
      </p:pic>
      <p:sp>
        <p:nvSpPr>
          <p:cNvPr id="3" name="Content Placeholder 2">
            <a:extLst>
              <a:ext uri="{FF2B5EF4-FFF2-40B4-BE49-F238E27FC236}">
                <a16:creationId xmlns:a16="http://schemas.microsoft.com/office/drawing/2014/main" id="{D0ABAA1E-FEDD-D7C9-0EF5-12F8D6590053}"/>
              </a:ext>
            </a:extLst>
          </p:cNvPr>
          <p:cNvSpPr>
            <a:spLocks noGrp="1"/>
          </p:cNvSpPr>
          <p:nvPr>
            <p:ph idx="1"/>
          </p:nvPr>
        </p:nvSpPr>
        <p:spPr>
          <a:xfrm>
            <a:off x="3838835" y="4767660"/>
            <a:ext cx="5116651" cy="1770300"/>
          </a:xfrm>
        </p:spPr>
        <p:txBody>
          <a:bodyPr anchor="ctr">
            <a:normAutofit/>
          </a:bodyPr>
          <a:lstStyle/>
          <a:p>
            <a:r>
              <a:rPr lang="en-US" sz="2000" dirty="0"/>
              <a:t>Falls Checklist</a:t>
            </a:r>
          </a:p>
          <a:p>
            <a:r>
              <a:rPr lang="en-US" sz="2000" dirty="0"/>
              <a:t>The Ageing Eye: Vision and Falls Course</a:t>
            </a:r>
          </a:p>
          <a:p>
            <a:r>
              <a:rPr lang="en-US" sz="2000" dirty="0"/>
              <a:t>https://</a:t>
            </a:r>
            <a:r>
              <a:rPr lang="en-US" sz="2000" dirty="0" err="1"/>
              <a:t>www.college-optometrists.org</a:t>
            </a:r>
            <a:r>
              <a:rPr lang="en-US" sz="2000" dirty="0"/>
              <a:t>/category-landing-pages/falls/focus-on-falls</a:t>
            </a:r>
          </a:p>
        </p:txBody>
      </p:sp>
      <p:pic>
        <p:nvPicPr>
          <p:cNvPr id="5" name="Picture 5">
            <a:extLst>
              <a:ext uri="{FF2B5EF4-FFF2-40B4-BE49-F238E27FC236}">
                <a16:creationId xmlns:a16="http://schemas.microsoft.com/office/drawing/2014/main" id="{F06BC9C0-6DB8-7763-2BD4-C35EFFF860B2}"/>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2966410" y="3066506"/>
            <a:ext cx="883728" cy="13907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a:extLst>
              <a:ext uri="{FF2B5EF4-FFF2-40B4-BE49-F238E27FC236}">
                <a16:creationId xmlns:a16="http://schemas.microsoft.com/office/drawing/2014/main" id="{FFB277CC-4965-F10F-6DC2-7F195ADD2E2F}"/>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164464" y="3091143"/>
            <a:ext cx="990586" cy="1356478"/>
          </a:xfrm>
          <a:prstGeom prst="rect">
            <a:avLst/>
          </a:prstGeom>
        </p:spPr>
      </p:pic>
    </p:spTree>
    <p:extLst>
      <p:ext uri="{BB962C8B-B14F-4D97-AF65-F5344CB8AC3E}">
        <p14:creationId xmlns:p14="http://schemas.microsoft.com/office/powerpoint/2010/main" val="2117159457"/>
      </p:ext>
    </p:extLst>
  </p:cSld>
  <p:clrMapOvr>
    <a:overrideClrMapping bg1="dk1" tx1="lt1" bg2="dk2" tx2="lt2" accent1="accent1" accent2="accent2" accent3="accent3" accent4="accent4" accent5="accent5" accent6="accent6" hlink="hlink" folHlink="folHlink"/>
  </p:clrMapOvr>
</p:sld>
</file>

<file path=ppt/slides/slide75.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useBgFill="1">
        <p:nvSpPr>
          <p:cNvPr id="10" name="!!BGRectangle">
            <a:extLst>
              <a:ext uri="{FF2B5EF4-FFF2-40B4-BE49-F238E27FC236}">
                <a16:creationId xmlns:a16="http://schemas.microsoft.com/office/drawing/2014/main" id="{9B76D444-2756-434F-AE61-96D69830C1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B44A3D18-47FA-D5F4-DBFC-33641750BB5D}"/>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293927" y="573678"/>
            <a:ext cx="3827404" cy="5710645"/>
          </a:xfrm>
          <a:prstGeom prst="rect">
            <a:avLst/>
          </a:prstGeom>
        </p:spPr>
      </p:pic>
      <p:sp>
        <p:nvSpPr>
          <p:cNvPr id="12" name="!!Line">
            <a:extLst>
              <a:ext uri="{FF2B5EF4-FFF2-40B4-BE49-F238E27FC236}">
                <a16:creationId xmlns:a16="http://schemas.microsoft.com/office/drawing/2014/main" id="{0AF80B57-54E2-4D01-8731-3F38B0C56C9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81144" y="1417320"/>
            <a:ext cx="6858" cy="402336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4F1CA143-D782-DDAB-8B72-38A1BBE3C022}"/>
              </a:ext>
            </a:extLst>
          </p:cNvPr>
          <p:cNvSpPr>
            <a:spLocks noGrp="1"/>
          </p:cNvSpPr>
          <p:nvPr>
            <p:ph idx="1"/>
          </p:nvPr>
        </p:nvSpPr>
        <p:spPr>
          <a:xfrm>
            <a:off x="5022671" y="371748"/>
            <a:ext cx="3917552" cy="6114504"/>
          </a:xfrm>
        </p:spPr>
        <p:txBody>
          <a:bodyPr anchor="t">
            <a:normAutofit lnSpcReduction="10000"/>
          </a:bodyPr>
          <a:lstStyle/>
          <a:p>
            <a:pPr marL="0" indent="0">
              <a:buNone/>
            </a:pPr>
            <a:r>
              <a:rPr lang="en-US" sz="2000" dirty="0"/>
              <a:t>Recommendations for identifying patients at high risk of falls include:</a:t>
            </a:r>
          </a:p>
          <a:p>
            <a:endParaRPr lang="en-US" sz="2000" dirty="0"/>
          </a:p>
          <a:p>
            <a:r>
              <a:rPr lang="en-US" sz="2000" dirty="0"/>
              <a:t>asking about fall history for those at risk</a:t>
            </a:r>
          </a:p>
          <a:p>
            <a:r>
              <a:rPr lang="en-US" sz="2000" dirty="0"/>
              <a:t>promoting more regular eye exams with smaller prescription changes</a:t>
            </a:r>
          </a:p>
          <a:p>
            <a:r>
              <a:rPr lang="en-US" sz="2000" dirty="0"/>
              <a:t>suggesting earlier first eye cataract surgery</a:t>
            </a:r>
          </a:p>
          <a:p>
            <a:r>
              <a:rPr lang="en-US" sz="2000" dirty="0"/>
              <a:t>advising patients about spectacle magnification effects on gait</a:t>
            </a:r>
          </a:p>
          <a:p>
            <a:r>
              <a:rPr lang="en-US" sz="2000" dirty="0"/>
              <a:t>proposing either an additional intermediate add multifocal or distance single vision spectacles to active long-term multifocal wearers</a:t>
            </a:r>
          </a:p>
          <a:p>
            <a:r>
              <a:rPr lang="en-US" sz="2000" dirty="0"/>
              <a:t>and referring low vision patients for home hazard modification using the College’s falls team directory.</a:t>
            </a:r>
          </a:p>
        </p:txBody>
      </p:sp>
    </p:spTree>
    <p:extLst>
      <p:ext uri="{BB962C8B-B14F-4D97-AF65-F5344CB8AC3E}">
        <p14:creationId xmlns:p14="http://schemas.microsoft.com/office/powerpoint/2010/main" val="3728792803"/>
      </p:ext>
    </p:extLst>
  </p:cSld>
  <p:clrMapOvr>
    <a:overrideClrMapping bg1="dk1" tx1="lt1" bg2="dk2" tx2="lt2" accent1="accent1" accent2="accent2" accent3="accent3" accent4="accent4" accent5="accent5" accent6="accent6" hlink="hlink" folHlink="folHlink"/>
  </p:clrMapOvr>
</p:sld>
</file>

<file path=ppt/slides/slide7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3AD1A23-ECD3-0DEC-D84A-BE5C3BCDCA55}"/>
              </a:ext>
            </a:extLst>
          </p:cNvPr>
          <p:cNvPicPr>
            <a:picLocks noChangeAspect="1"/>
          </p:cNvPicPr>
          <p:nvPr/>
        </p:nvPicPr>
        <p:blipFill>
          <a:blip r:embed="rId2"/>
          <a:stretch>
            <a:fillRect/>
          </a:stretch>
        </p:blipFill>
        <p:spPr>
          <a:xfrm>
            <a:off x="3829769" y="182880"/>
            <a:ext cx="5072063" cy="1311275"/>
          </a:xfrm>
          <a:prstGeom prst="rect">
            <a:avLst/>
          </a:prstGeom>
        </p:spPr>
      </p:pic>
      <p:pic>
        <p:nvPicPr>
          <p:cNvPr id="5" name="Content Placeholder 4">
            <a:extLst>
              <a:ext uri="{FF2B5EF4-FFF2-40B4-BE49-F238E27FC236}">
                <a16:creationId xmlns:a16="http://schemas.microsoft.com/office/drawing/2014/main" id="{696E0A6C-5470-3C18-3DB9-02DEC34166D0}"/>
              </a:ext>
            </a:extLst>
          </p:cNvPr>
          <p:cNvPicPr>
            <a:picLocks noGrp="1" noChangeAspect="1"/>
          </p:cNvPicPr>
          <p:nvPr>
            <p:ph idx="1"/>
          </p:nvPr>
        </p:nvPicPr>
        <p:blipFill>
          <a:blip r:embed="rId3" cstate="screen">
            <a:extLst>
              <a:ext uri="{28A0092B-C50C-407E-A947-70E740481C1C}">
                <a14:useLocalDpi xmlns:a14="http://schemas.microsoft.com/office/drawing/2010/main"/>
              </a:ext>
            </a:extLst>
          </a:blip>
          <a:stretch>
            <a:fillRect/>
          </a:stretch>
        </p:blipFill>
        <p:spPr>
          <a:xfrm>
            <a:off x="2836588" y="1494155"/>
            <a:ext cx="6307412" cy="3853542"/>
          </a:xfrm>
          <a:prstGeom prst="rect">
            <a:avLst/>
          </a:prstGeom>
        </p:spPr>
      </p:pic>
      <p:sp>
        <p:nvSpPr>
          <p:cNvPr id="2" name="Title 1">
            <a:extLst>
              <a:ext uri="{FF2B5EF4-FFF2-40B4-BE49-F238E27FC236}">
                <a16:creationId xmlns:a16="http://schemas.microsoft.com/office/drawing/2014/main" id="{3B866957-88FA-E2D1-3D4A-CB54480623D2}"/>
              </a:ext>
            </a:extLst>
          </p:cNvPr>
          <p:cNvSpPr>
            <a:spLocks noGrp="1"/>
          </p:cNvSpPr>
          <p:nvPr>
            <p:ph type="title"/>
          </p:nvPr>
        </p:nvSpPr>
        <p:spPr>
          <a:xfrm>
            <a:off x="326571" y="182880"/>
            <a:ext cx="2451630" cy="6544491"/>
          </a:xfrm>
          <a:prstGeom prst="rect">
            <a:avLst/>
          </a:prstGeom>
          <a:solidFill>
            <a:srgbClr val="3F5B5E"/>
          </a:solidFill>
          <a:ln>
            <a:solidFill>
              <a:srgbClr val="3F5B5E"/>
            </a:solidFill>
          </a:ln>
        </p:spPr>
        <p:txBody>
          <a:bodyPr vert="horz" lIns="91440" tIns="45720" rIns="91440" bIns="45720" rtlCol="0" anchor="ctr">
            <a:normAutofit/>
          </a:bodyPr>
          <a:lstStyle/>
          <a:p>
            <a:pPr algn="ctr"/>
            <a:r>
              <a:rPr lang="en-US" sz="2400" kern="1200" dirty="0">
                <a:solidFill>
                  <a:srgbClr val="FFFFFF"/>
                </a:solidFill>
                <a:effectLst/>
                <a:latin typeface="+mj-lt"/>
                <a:ea typeface="+mj-ea"/>
                <a:cs typeface="+mj-cs"/>
              </a:rPr>
              <a:t>System and Assurance Framework for Eye-health (SAFE)</a:t>
            </a:r>
            <a:br>
              <a:rPr lang="en-US" sz="2400" kern="1200" dirty="0">
                <a:solidFill>
                  <a:srgbClr val="FFFFFF"/>
                </a:solidFill>
                <a:effectLst/>
                <a:latin typeface="+mj-lt"/>
                <a:ea typeface="+mj-ea"/>
                <a:cs typeface="+mj-cs"/>
              </a:rPr>
            </a:br>
            <a:br>
              <a:rPr lang="en-US" sz="2400" kern="1200" dirty="0">
                <a:solidFill>
                  <a:srgbClr val="FFFFFF"/>
                </a:solidFill>
                <a:effectLst/>
                <a:latin typeface="+mj-lt"/>
                <a:ea typeface="+mj-ea"/>
                <a:cs typeface="+mj-cs"/>
              </a:rPr>
            </a:br>
            <a:r>
              <a:rPr lang="en-GB" sz="2000" dirty="0">
                <a:solidFill>
                  <a:schemeClr val="bg1"/>
                </a:solidFill>
                <a:effectLst/>
                <a:latin typeface="+mn-lt"/>
              </a:rPr>
              <a:t>The Clinical Council for Eye Health Commissioning (CCEHC) England</a:t>
            </a:r>
            <a:br>
              <a:rPr lang="en-GB" sz="1050" dirty="0">
                <a:effectLst/>
                <a:latin typeface="Arial" panose="020B0604020202020204" pitchFamily="34" charset="0"/>
              </a:rPr>
            </a:br>
            <a:r>
              <a:rPr lang="en-US" sz="2400" kern="1200" dirty="0">
                <a:solidFill>
                  <a:srgbClr val="FFFFFF"/>
                </a:solidFill>
                <a:effectLst/>
                <a:latin typeface="+mj-lt"/>
                <a:ea typeface="+mj-ea"/>
                <a:cs typeface="+mj-cs"/>
              </a:rPr>
              <a:t> </a:t>
            </a:r>
            <a:br>
              <a:rPr lang="en-US" sz="2400" kern="1200" dirty="0">
                <a:solidFill>
                  <a:srgbClr val="FFFFFF"/>
                </a:solidFill>
                <a:effectLst/>
                <a:latin typeface="+mj-lt"/>
                <a:ea typeface="+mj-ea"/>
                <a:cs typeface="+mj-cs"/>
              </a:rPr>
            </a:br>
            <a:endParaRPr lang="en-US" sz="2400" kern="1200" dirty="0">
              <a:solidFill>
                <a:srgbClr val="FFFFFF"/>
              </a:solidFill>
              <a:latin typeface="+mj-lt"/>
              <a:ea typeface="+mj-ea"/>
              <a:cs typeface="+mj-cs"/>
            </a:endParaRPr>
          </a:p>
        </p:txBody>
      </p:sp>
      <p:sp>
        <p:nvSpPr>
          <p:cNvPr id="7" name="TextBox 6">
            <a:extLst>
              <a:ext uri="{FF2B5EF4-FFF2-40B4-BE49-F238E27FC236}">
                <a16:creationId xmlns:a16="http://schemas.microsoft.com/office/drawing/2014/main" id="{A16C634B-54B5-FC96-9A92-EADA13B642F3}"/>
              </a:ext>
            </a:extLst>
          </p:cNvPr>
          <p:cNvSpPr txBox="1"/>
          <p:nvPr/>
        </p:nvSpPr>
        <p:spPr>
          <a:xfrm>
            <a:off x="3704294" y="5718407"/>
            <a:ext cx="4572000" cy="923330"/>
          </a:xfrm>
          <a:prstGeom prst="rect">
            <a:avLst/>
          </a:prstGeom>
          <a:noFill/>
        </p:spPr>
        <p:txBody>
          <a:bodyPr wrap="square">
            <a:spAutoFit/>
          </a:bodyPr>
          <a:lstStyle/>
          <a:p>
            <a:r>
              <a:rPr lang="en-US" dirty="0"/>
              <a:t>And for Scotland - https://</a:t>
            </a:r>
            <a:r>
              <a:rPr lang="en-US" dirty="0" err="1"/>
              <a:t>www.isdscotland.org</a:t>
            </a:r>
            <a:r>
              <a:rPr lang="en-US" dirty="0"/>
              <a:t>/health-topics/eye-care/general-ophthalmic-services/</a:t>
            </a:r>
          </a:p>
        </p:txBody>
      </p:sp>
    </p:spTree>
    <p:extLst>
      <p:ext uri="{BB962C8B-B14F-4D97-AF65-F5344CB8AC3E}">
        <p14:creationId xmlns:p14="http://schemas.microsoft.com/office/powerpoint/2010/main" val="3800092175"/>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386DDF-8AC8-E133-2F1E-0F6D67CFBB52}"/>
              </a:ext>
            </a:extLst>
          </p:cNvPr>
          <p:cNvSpPr>
            <a:spLocks noGrp="1"/>
          </p:cNvSpPr>
          <p:nvPr>
            <p:ph type="title"/>
          </p:nvPr>
        </p:nvSpPr>
        <p:spPr>
          <a:xfrm>
            <a:off x="457200" y="4385066"/>
            <a:ext cx="8192729" cy="1317643"/>
          </a:xfrm>
        </p:spPr>
        <p:txBody>
          <a:bodyPr vert="horz" lIns="91440" tIns="45720" rIns="91440" bIns="45720" rtlCol="0" anchor="b">
            <a:normAutofit/>
          </a:bodyPr>
          <a:lstStyle/>
          <a:p>
            <a:r>
              <a:rPr lang="en-US" sz="5700" kern="1200" dirty="0">
                <a:solidFill>
                  <a:schemeClr val="tx1"/>
                </a:solidFill>
                <a:latin typeface="+mj-lt"/>
                <a:ea typeface="+mj-ea"/>
                <a:cs typeface="+mj-cs"/>
              </a:rPr>
              <a:t>VISIBILE Resources</a:t>
            </a:r>
          </a:p>
        </p:txBody>
      </p:sp>
      <p:pic>
        <p:nvPicPr>
          <p:cNvPr id="4" name="Content Placeholder 3">
            <a:extLst>
              <a:ext uri="{FF2B5EF4-FFF2-40B4-BE49-F238E27FC236}">
                <a16:creationId xmlns:a16="http://schemas.microsoft.com/office/drawing/2014/main" id="{DFE959C6-F13B-0F25-2A56-C76A6C49B288}"/>
              </a:ext>
            </a:extLst>
          </p:cNvPr>
          <p:cNvPicPr>
            <a:picLocks noGrp="1" noChangeAspect="1"/>
          </p:cNvPicPr>
          <p:nvPr>
            <p:ph idx="1"/>
          </p:nvPr>
        </p:nvPicPr>
        <p:blipFill rotWithShape="1">
          <a:blip r:embed="rId2" cstate="screen">
            <a:extLst>
              <a:ext uri="{28A0092B-C50C-407E-A947-70E740481C1C}">
                <a14:useLocalDpi xmlns:a14="http://schemas.microsoft.com/office/drawing/2010/main"/>
              </a:ext>
            </a:extLst>
          </a:blip>
          <a:srcRect/>
          <a:stretch/>
        </p:blipFill>
        <p:spPr>
          <a:xfrm>
            <a:off x="20" y="10"/>
            <a:ext cx="3044932" cy="4242806"/>
          </a:xfrm>
          <a:prstGeom prst="rect">
            <a:avLst/>
          </a:prstGeom>
        </p:spPr>
      </p:pic>
      <p:pic>
        <p:nvPicPr>
          <p:cNvPr id="6" name="Picture 5">
            <a:extLst>
              <a:ext uri="{FF2B5EF4-FFF2-40B4-BE49-F238E27FC236}">
                <a16:creationId xmlns:a16="http://schemas.microsoft.com/office/drawing/2014/main" id="{F8F75AA1-9B42-20DE-E154-02F676026EEB}"/>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6099050" y="-3383"/>
            <a:ext cx="3047189" cy="4242816"/>
          </a:xfrm>
          <a:prstGeom prst="rect">
            <a:avLst/>
          </a:prstGeom>
        </p:spPr>
      </p:pic>
      <p:pic>
        <p:nvPicPr>
          <p:cNvPr id="5" name="Picture 4">
            <a:extLst>
              <a:ext uri="{FF2B5EF4-FFF2-40B4-BE49-F238E27FC236}">
                <a16:creationId xmlns:a16="http://schemas.microsoft.com/office/drawing/2014/main" id="{F756C912-F194-29F1-BE92-3A03F4122D8E}"/>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3031088" y="-24964"/>
            <a:ext cx="3044952" cy="4242806"/>
          </a:xfrm>
          <a:prstGeom prst="rect">
            <a:avLst/>
          </a:prstGeom>
        </p:spPr>
      </p:pic>
      <p:cxnSp>
        <p:nvCxnSpPr>
          <p:cNvPr id="11" name="Straight Connector 10">
            <a:extLst>
              <a:ext uri="{FF2B5EF4-FFF2-40B4-BE49-F238E27FC236}">
                <a16:creationId xmlns:a16="http://schemas.microsoft.com/office/drawing/2014/main" id="{C800968E-0A99-46C4-A9B2-6A63AC66F4B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 y="4242136"/>
            <a:ext cx="9144001" cy="0"/>
          </a:xfrm>
          <a:prstGeom prst="line">
            <a:avLst/>
          </a:prstGeom>
          <a:ln w="1016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0627B73E-D784-4780-AA33-DCDFE7DA16E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047189" y="-680"/>
            <a:ext cx="0" cy="4242816"/>
          </a:xfrm>
          <a:prstGeom prst="line">
            <a:avLst/>
          </a:prstGeom>
          <a:ln w="1016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EBAD6A72-88E8-42F7-88B9-CAF744536BE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094378" y="-680"/>
            <a:ext cx="0" cy="4242816"/>
          </a:xfrm>
          <a:prstGeom prst="line">
            <a:avLst/>
          </a:prstGeom>
          <a:ln w="101600">
            <a:solidFill>
              <a:schemeClr val="tx1"/>
            </a:solidFill>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89423333-DEFF-A93B-F151-D759F10F1A8E}"/>
              </a:ext>
            </a:extLst>
          </p:cNvPr>
          <p:cNvSpPr txBox="1"/>
          <p:nvPr/>
        </p:nvSpPr>
        <p:spPr>
          <a:xfrm>
            <a:off x="457200" y="6097230"/>
            <a:ext cx="6910252" cy="369332"/>
          </a:xfrm>
          <a:prstGeom prst="rect">
            <a:avLst/>
          </a:prstGeom>
          <a:noFill/>
        </p:spPr>
        <p:txBody>
          <a:bodyPr wrap="square">
            <a:spAutoFit/>
          </a:bodyPr>
          <a:lstStyle/>
          <a:p>
            <a:r>
              <a:rPr lang="en-US" dirty="0"/>
              <a:t>https://</a:t>
            </a:r>
            <a:r>
              <a:rPr lang="en-US" dirty="0" err="1"/>
              <a:t>healthinnovationnetwork.com</a:t>
            </a:r>
            <a:r>
              <a:rPr lang="en-US" dirty="0"/>
              <a:t>/visible/?</a:t>
            </a:r>
            <a:r>
              <a:rPr lang="en-US" dirty="0" err="1"/>
              <a:t>cn</a:t>
            </a:r>
            <a:r>
              <a:rPr lang="en-US" dirty="0"/>
              <a:t>-reloaded=1</a:t>
            </a:r>
          </a:p>
        </p:txBody>
      </p:sp>
    </p:spTree>
    <p:extLst>
      <p:ext uri="{BB962C8B-B14F-4D97-AF65-F5344CB8AC3E}">
        <p14:creationId xmlns:p14="http://schemas.microsoft.com/office/powerpoint/2010/main" val="1306856546"/>
      </p:ext>
    </p:extLst>
  </p:cSld>
  <p:clrMapOvr>
    <a:overrideClrMapping bg1="dk1" tx1="lt1" bg2="dk2" tx2="lt2" accent1="accent1" accent2="accent2" accent3="accent3" accent4="accent4" accent5="accent5" accent6="accent6" hlink="hlink" folHlink="folHlink"/>
  </p:clrMapOvr>
</p:sld>
</file>

<file path=ppt/slides/slide7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08373A3F-54E0-424E-A84D-3522122109F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solidFill>
            <a:schemeClr val="tx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2FBE8EA-3F98-9B28-CE14-FEC4948C889B}"/>
              </a:ext>
            </a:extLst>
          </p:cNvPr>
          <p:cNvSpPr>
            <a:spLocks noGrp="1"/>
          </p:cNvSpPr>
          <p:nvPr>
            <p:ph type="title"/>
          </p:nvPr>
        </p:nvSpPr>
        <p:spPr>
          <a:xfrm>
            <a:off x="3265884" y="841375"/>
            <a:ext cx="2628900" cy="3114698"/>
          </a:xfrm>
        </p:spPr>
        <p:txBody>
          <a:bodyPr vert="horz" lIns="91440" tIns="45720" rIns="91440" bIns="45720" rtlCol="0" anchor="b">
            <a:normAutofit/>
          </a:bodyPr>
          <a:lstStyle/>
          <a:p>
            <a:pPr algn="ctr"/>
            <a:r>
              <a:rPr lang="en-US" sz="4900" dirty="0">
                <a:solidFill>
                  <a:schemeClr val="bg1"/>
                </a:solidFill>
              </a:rPr>
              <a:t>NFPCG Posters</a:t>
            </a:r>
          </a:p>
        </p:txBody>
      </p:sp>
      <p:grpSp>
        <p:nvGrpSpPr>
          <p:cNvPr id="14" name="Group 13">
            <a:extLst>
              <a:ext uri="{FF2B5EF4-FFF2-40B4-BE49-F238E27FC236}">
                <a16:creationId xmlns:a16="http://schemas.microsoft.com/office/drawing/2014/main" id="{B7BAEF06-AB74-442C-8C30-B88233FD836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3065730" cy="6858000"/>
            <a:chOff x="1" y="0"/>
            <a:chExt cx="4087640" cy="6858000"/>
          </a:xfrm>
          <a:effectLst>
            <a:outerShdw blurRad="381000" dist="152400" algn="ctr" rotWithShape="0">
              <a:srgbClr val="000000">
                <a:alpha val="10000"/>
              </a:srgbClr>
            </a:outerShdw>
          </a:effectLst>
        </p:grpSpPr>
        <p:grpSp>
          <p:nvGrpSpPr>
            <p:cNvPr id="15" name="Group 14">
              <a:extLst>
                <a:ext uri="{FF2B5EF4-FFF2-40B4-BE49-F238E27FC236}">
                  <a16:creationId xmlns:a16="http://schemas.microsoft.com/office/drawing/2014/main" id="{BDFD9AA5-A6A4-499F-BB09-5CD7F814589B}"/>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1" y="0"/>
              <a:ext cx="3986041" cy="6858000"/>
              <a:chOff x="1" y="0"/>
              <a:chExt cx="3986041" cy="6858000"/>
            </a:xfrm>
          </p:grpSpPr>
          <p:sp>
            <p:nvSpPr>
              <p:cNvPr id="19" name="Freeform: Shape 18">
                <a:extLst>
                  <a:ext uri="{FF2B5EF4-FFF2-40B4-BE49-F238E27FC236}">
                    <a16:creationId xmlns:a16="http://schemas.microsoft.com/office/drawing/2014/main" id="{5F499571-4EEA-4442-B71C-2972335B354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 y="0"/>
                <a:ext cx="3986041" cy="6858000"/>
              </a:xfrm>
              <a:custGeom>
                <a:avLst/>
                <a:gdLst>
                  <a:gd name="connsiteX0" fmla="*/ 0 w 3986041"/>
                  <a:gd name="connsiteY0" fmla="*/ 0 h 6858000"/>
                  <a:gd name="connsiteX1" fmla="*/ 3066495 w 3986041"/>
                  <a:gd name="connsiteY1" fmla="*/ 0 h 6858000"/>
                  <a:gd name="connsiteX2" fmla="*/ 3427241 w 3986041"/>
                  <a:gd name="connsiteY2" fmla="*/ 1211943 h 6858000"/>
                  <a:gd name="connsiteX3" fmla="*/ 3986041 w 3986041"/>
                  <a:gd name="connsiteY3" fmla="*/ 4122057 h 6858000"/>
                  <a:gd name="connsiteX4" fmla="*/ 3751724 w 3986041"/>
                  <a:gd name="connsiteY4" fmla="*/ 6858000 h 6858000"/>
                  <a:gd name="connsiteX5" fmla="*/ 0 w 3986041"/>
                  <a:gd name="connsiteY5"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86041" h="6858000">
                    <a:moveTo>
                      <a:pt x="0" y="0"/>
                    </a:moveTo>
                    <a:lnTo>
                      <a:pt x="3066495" y="0"/>
                    </a:lnTo>
                    <a:lnTo>
                      <a:pt x="3427241" y="1211943"/>
                    </a:lnTo>
                    <a:lnTo>
                      <a:pt x="3986041" y="4122057"/>
                    </a:lnTo>
                    <a:lnTo>
                      <a:pt x="3751724" y="6858000"/>
                    </a:lnTo>
                    <a:lnTo>
                      <a:pt x="0" y="6858000"/>
                    </a:lnTo>
                    <a:close/>
                  </a:path>
                </a:pathLst>
              </a:custGeom>
              <a:solidFill>
                <a:schemeClr val="tx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Freeform: Shape 19">
                <a:extLst>
                  <a:ext uri="{FF2B5EF4-FFF2-40B4-BE49-F238E27FC236}">
                    <a16:creationId xmlns:a16="http://schemas.microsoft.com/office/drawing/2014/main" id="{9FFC7284-7A71-4F33-AB06-E0D1EB1CAFF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 y="0"/>
                <a:ext cx="3986041" cy="6858000"/>
              </a:xfrm>
              <a:custGeom>
                <a:avLst/>
                <a:gdLst>
                  <a:gd name="connsiteX0" fmla="*/ 0 w 3986041"/>
                  <a:gd name="connsiteY0" fmla="*/ 0 h 6858000"/>
                  <a:gd name="connsiteX1" fmla="*/ 3066495 w 3986041"/>
                  <a:gd name="connsiteY1" fmla="*/ 0 h 6858000"/>
                  <a:gd name="connsiteX2" fmla="*/ 3427241 w 3986041"/>
                  <a:gd name="connsiteY2" fmla="*/ 1211943 h 6858000"/>
                  <a:gd name="connsiteX3" fmla="*/ 3986041 w 3986041"/>
                  <a:gd name="connsiteY3" fmla="*/ 4122057 h 6858000"/>
                  <a:gd name="connsiteX4" fmla="*/ 3751724 w 3986041"/>
                  <a:gd name="connsiteY4" fmla="*/ 6858000 h 6858000"/>
                  <a:gd name="connsiteX5" fmla="*/ 0 w 3986041"/>
                  <a:gd name="connsiteY5"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86041" h="6858000">
                    <a:moveTo>
                      <a:pt x="0" y="0"/>
                    </a:moveTo>
                    <a:lnTo>
                      <a:pt x="3066495" y="0"/>
                    </a:lnTo>
                    <a:lnTo>
                      <a:pt x="3427241" y="1211943"/>
                    </a:lnTo>
                    <a:lnTo>
                      <a:pt x="3986041" y="4122057"/>
                    </a:lnTo>
                    <a:lnTo>
                      <a:pt x="3751724" y="6858000"/>
                    </a:lnTo>
                    <a:lnTo>
                      <a:pt x="0" y="6858000"/>
                    </a:lnTo>
                    <a:close/>
                  </a:path>
                </a:pathLst>
              </a:custGeom>
              <a:solidFill>
                <a:schemeClr val="bg1">
                  <a:alpha val="14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6" name="Group 15">
              <a:extLst>
                <a:ext uri="{FF2B5EF4-FFF2-40B4-BE49-F238E27FC236}">
                  <a16:creationId xmlns:a16="http://schemas.microsoft.com/office/drawing/2014/main" id="{C27F758D-B23C-459E-AD21-6621782C7268}"/>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2748588" y="0"/>
              <a:ext cx="1339053" cy="6858000"/>
              <a:chOff x="2748588" y="0"/>
              <a:chExt cx="1339053" cy="6858000"/>
            </a:xfrm>
          </p:grpSpPr>
          <p:sp>
            <p:nvSpPr>
              <p:cNvPr id="17" name="Freeform: Shape 16">
                <a:extLst>
                  <a:ext uri="{FF2B5EF4-FFF2-40B4-BE49-F238E27FC236}">
                    <a16:creationId xmlns:a16="http://schemas.microsoft.com/office/drawing/2014/main" id="{08DD5D69-A882-48D7-ACFB-68E2DC6B04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748588" y="0"/>
                <a:ext cx="1339053" cy="6858000"/>
              </a:xfrm>
              <a:custGeom>
                <a:avLst/>
                <a:gdLst>
                  <a:gd name="connsiteX0" fmla="*/ 850532 w 1339053"/>
                  <a:gd name="connsiteY0" fmla="*/ 3481838 h 6858000"/>
                  <a:gd name="connsiteX1" fmla="*/ 877027 w 1339053"/>
                  <a:gd name="connsiteY1" fmla="*/ 3490955 h 6858000"/>
                  <a:gd name="connsiteX2" fmla="*/ 922718 w 1339053"/>
                  <a:gd name="connsiteY2" fmla="*/ 3516472 h 6858000"/>
                  <a:gd name="connsiteX3" fmla="*/ 1094179 w 1339053"/>
                  <a:gd name="connsiteY3" fmla="*/ 3567567 h 6858000"/>
                  <a:gd name="connsiteX4" fmla="*/ 1118891 w 1339053"/>
                  <a:gd name="connsiteY4" fmla="*/ 3568331 h 6858000"/>
                  <a:gd name="connsiteX5" fmla="*/ 1295961 w 1339053"/>
                  <a:gd name="connsiteY5" fmla="*/ 3584709 h 6858000"/>
                  <a:gd name="connsiteX6" fmla="*/ 1308070 w 1339053"/>
                  <a:gd name="connsiteY6" fmla="*/ 3585183 h 6858000"/>
                  <a:gd name="connsiteX7" fmla="*/ 1325263 w 1339053"/>
                  <a:gd name="connsiteY7" fmla="*/ 3705453 h 6858000"/>
                  <a:gd name="connsiteX8" fmla="*/ 1334107 w 1339053"/>
                  <a:gd name="connsiteY8" fmla="*/ 3772268 h 6858000"/>
                  <a:gd name="connsiteX9" fmla="*/ 1338203 w 1339053"/>
                  <a:gd name="connsiteY9" fmla="*/ 3831076 h 6858000"/>
                  <a:gd name="connsiteX10" fmla="*/ 1338805 w 1339053"/>
                  <a:gd name="connsiteY10" fmla="*/ 3839709 h 6858000"/>
                  <a:gd name="connsiteX11" fmla="*/ 1335635 w 1339053"/>
                  <a:gd name="connsiteY11" fmla="*/ 4118635 h 6858000"/>
                  <a:gd name="connsiteX12" fmla="*/ 1337171 w 1339053"/>
                  <a:gd name="connsiteY12" fmla="*/ 4209403 h 6858000"/>
                  <a:gd name="connsiteX13" fmla="*/ 1325840 w 1339053"/>
                  <a:gd name="connsiteY13" fmla="*/ 4309174 h 6858000"/>
                  <a:gd name="connsiteX14" fmla="*/ 1321122 w 1339053"/>
                  <a:gd name="connsiteY14" fmla="*/ 4473630 h 6858000"/>
                  <a:gd name="connsiteX15" fmla="*/ 1302196 w 1339053"/>
                  <a:gd name="connsiteY15" fmla="*/ 4791709 h 6858000"/>
                  <a:gd name="connsiteX16" fmla="*/ 1293239 w 1339053"/>
                  <a:gd name="connsiteY16" fmla="*/ 4860048 h 6858000"/>
                  <a:gd name="connsiteX17" fmla="*/ 1288829 w 1339053"/>
                  <a:gd name="connsiteY17" fmla="*/ 5039837 h 6858000"/>
                  <a:gd name="connsiteX18" fmla="*/ 1289584 w 1339053"/>
                  <a:gd name="connsiteY18" fmla="*/ 5148703 h 6858000"/>
                  <a:gd name="connsiteX19" fmla="*/ 1282205 w 1339053"/>
                  <a:gd name="connsiteY19" fmla="*/ 5236435 h 6858000"/>
                  <a:gd name="connsiteX20" fmla="*/ 1268145 w 1339053"/>
                  <a:gd name="connsiteY20" fmla="*/ 5311662 h 6858000"/>
                  <a:gd name="connsiteX21" fmla="*/ 1250547 w 1339053"/>
                  <a:gd name="connsiteY21" fmla="*/ 5515595 h 6858000"/>
                  <a:gd name="connsiteX22" fmla="*/ 1243323 w 1339053"/>
                  <a:gd name="connsiteY22" fmla="*/ 5596885 h 6858000"/>
                  <a:gd name="connsiteX23" fmla="*/ 1238303 w 1339053"/>
                  <a:gd name="connsiteY23" fmla="*/ 5812036 h 6858000"/>
                  <a:gd name="connsiteX24" fmla="*/ 1223551 w 1339053"/>
                  <a:gd name="connsiteY24" fmla="*/ 5991171 h 6858000"/>
                  <a:gd name="connsiteX25" fmla="*/ 1219699 w 1339053"/>
                  <a:gd name="connsiteY25" fmla="*/ 6066726 h 6858000"/>
                  <a:gd name="connsiteX26" fmla="*/ 1199935 w 1339053"/>
                  <a:gd name="connsiteY26" fmla="*/ 6236130 h 6858000"/>
                  <a:gd name="connsiteX27" fmla="*/ 1192857 w 1339053"/>
                  <a:gd name="connsiteY27" fmla="*/ 6333267 h 6858000"/>
                  <a:gd name="connsiteX28" fmla="*/ 1148174 w 1339053"/>
                  <a:gd name="connsiteY28" fmla="*/ 6561849 h 6858000"/>
                  <a:gd name="connsiteX29" fmla="*/ 1100424 w 1339053"/>
                  <a:gd name="connsiteY29" fmla="*/ 6797385 h 6858000"/>
                  <a:gd name="connsiteX30" fmla="*/ 1085621 w 1339053"/>
                  <a:gd name="connsiteY30" fmla="*/ 6858000 h 6858000"/>
                  <a:gd name="connsiteX31" fmla="*/ 932341 w 1339053"/>
                  <a:gd name="connsiteY31" fmla="*/ 6858000 h 6858000"/>
                  <a:gd name="connsiteX32" fmla="*/ 944496 w 1339053"/>
                  <a:gd name="connsiteY32" fmla="*/ 6829656 h 6858000"/>
                  <a:gd name="connsiteX33" fmla="*/ 913239 w 1339053"/>
                  <a:gd name="connsiteY33" fmla="*/ 6720119 h 6858000"/>
                  <a:gd name="connsiteX34" fmla="*/ 870682 w 1339053"/>
                  <a:gd name="connsiteY34" fmla="*/ 6655346 h 6858000"/>
                  <a:gd name="connsiteX35" fmla="*/ 846442 w 1339053"/>
                  <a:gd name="connsiteY35" fmla="*/ 6498594 h 6858000"/>
                  <a:gd name="connsiteX36" fmla="*/ 881150 w 1339053"/>
                  <a:gd name="connsiteY36" fmla="*/ 6473756 h 6858000"/>
                  <a:gd name="connsiteX37" fmla="*/ 922470 w 1339053"/>
                  <a:gd name="connsiteY37" fmla="*/ 6377035 h 6858000"/>
                  <a:gd name="connsiteX38" fmla="*/ 955039 w 1339053"/>
                  <a:gd name="connsiteY38" fmla="*/ 6268585 h 6858000"/>
                  <a:gd name="connsiteX39" fmla="*/ 1024350 w 1339053"/>
                  <a:gd name="connsiteY39" fmla="*/ 6083443 h 6858000"/>
                  <a:gd name="connsiteX40" fmla="*/ 999696 w 1339053"/>
                  <a:gd name="connsiteY40" fmla="*/ 5938416 h 6858000"/>
                  <a:gd name="connsiteX41" fmla="*/ 988342 w 1339053"/>
                  <a:gd name="connsiteY41" fmla="*/ 5882426 h 6858000"/>
                  <a:gd name="connsiteX42" fmla="*/ 985444 w 1339053"/>
                  <a:gd name="connsiteY42" fmla="*/ 5832438 h 6858000"/>
                  <a:gd name="connsiteX43" fmla="*/ 992016 w 1339053"/>
                  <a:gd name="connsiteY43" fmla="*/ 5777751 h 6858000"/>
                  <a:gd name="connsiteX44" fmla="*/ 995028 w 1339053"/>
                  <a:gd name="connsiteY44" fmla="*/ 5641832 h 6858000"/>
                  <a:gd name="connsiteX45" fmla="*/ 981247 w 1339053"/>
                  <a:gd name="connsiteY45" fmla="*/ 5562522 h 6858000"/>
                  <a:gd name="connsiteX46" fmla="*/ 995131 w 1339053"/>
                  <a:gd name="connsiteY46" fmla="*/ 5398075 h 6858000"/>
                  <a:gd name="connsiteX47" fmla="*/ 997379 w 1339053"/>
                  <a:gd name="connsiteY47" fmla="*/ 5283928 h 6858000"/>
                  <a:gd name="connsiteX48" fmla="*/ 979617 w 1339053"/>
                  <a:gd name="connsiteY48" fmla="*/ 5157396 h 6858000"/>
                  <a:gd name="connsiteX49" fmla="*/ 976441 w 1339053"/>
                  <a:gd name="connsiteY49" fmla="*/ 5139485 h 6858000"/>
                  <a:gd name="connsiteX50" fmla="*/ 953793 w 1339053"/>
                  <a:gd name="connsiteY50" fmla="*/ 5091862 h 6858000"/>
                  <a:gd name="connsiteX51" fmla="*/ 853056 w 1339053"/>
                  <a:gd name="connsiteY51" fmla="*/ 5001787 h 6858000"/>
                  <a:gd name="connsiteX52" fmla="*/ 833979 w 1339053"/>
                  <a:gd name="connsiteY52" fmla="*/ 4978966 h 6858000"/>
                  <a:gd name="connsiteX53" fmla="*/ 796995 w 1339053"/>
                  <a:gd name="connsiteY53" fmla="*/ 4813768 h 6858000"/>
                  <a:gd name="connsiteX54" fmla="*/ 820590 w 1339053"/>
                  <a:gd name="connsiteY54" fmla="*/ 4764057 h 6858000"/>
                  <a:gd name="connsiteX55" fmla="*/ 864688 w 1339053"/>
                  <a:gd name="connsiteY55" fmla="*/ 4714752 h 6858000"/>
                  <a:gd name="connsiteX56" fmla="*/ 910485 w 1339053"/>
                  <a:gd name="connsiteY56" fmla="*/ 4590911 h 6858000"/>
                  <a:gd name="connsiteX57" fmla="*/ 911445 w 1339053"/>
                  <a:gd name="connsiteY57" fmla="*/ 4539571 h 6858000"/>
                  <a:gd name="connsiteX58" fmla="*/ 900285 w 1339053"/>
                  <a:gd name="connsiteY58" fmla="*/ 4445837 h 6858000"/>
                  <a:gd name="connsiteX59" fmla="*/ 863237 w 1339053"/>
                  <a:gd name="connsiteY59" fmla="*/ 4364703 h 6858000"/>
                  <a:gd name="connsiteX60" fmla="*/ 798070 w 1339053"/>
                  <a:gd name="connsiteY60" fmla="*/ 4243284 h 6858000"/>
                  <a:gd name="connsiteX61" fmla="*/ 817097 w 1339053"/>
                  <a:gd name="connsiteY61" fmla="*/ 4054750 h 6858000"/>
                  <a:gd name="connsiteX62" fmla="*/ 826251 w 1339053"/>
                  <a:gd name="connsiteY62" fmla="*/ 3982801 h 6858000"/>
                  <a:gd name="connsiteX63" fmla="*/ 836848 w 1339053"/>
                  <a:gd name="connsiteY63" fmla="*/ 3784939 h 6858000"/>
                  <a:gd name="connsiteX64" fmla="*/ 841285 w 1339053"/>
                  <a:gd name="connsiteY64" fmla="*/ 3766755 h 6858000"/>
                  <a:gd name="connsiteX65" fmla="*/ 841284 w 1339053"/>
                  <a:gd name="connsiteY65" fmla="*/ 3766755 h 6858000"/>
                  <a:gd name="connsiteX66" fmla="*/ 852925 w 1339053"/>
                  <a:gd name="connsiteY66" fmla="*/ 3719034 h 6858000"/>
                  <a:gd name="connsiteX67" fmla="*/ 857932 w 1339053"/>
                  <a:gd name="connsiteY67" fmla="*/ 3696880 h 6858000"/>
                  <a:gd name="connsiteX68" fmla="*/ 853534 w 1339053"/>
                  <a:gd name="connsiteY68" fmla="*/ 3507036 h 6858000"/>
                  <a:gd name="connsiteX69" fmla="*/ 850226 w 1339053"/>
                  <a:gd name="connsiteY69" fmla="*/ 3485839 h 6858000"/>
                  <a:gd name="connsiteX70" fmla="*/ 0 w 1339053"/>
                  <a:gd name="connsiteY70" fmla="*/ 0 h 6858000"/>
                  <a:gd name="connsiteX71" fmla="*/ 455609 w 1339053"/>
                  <a:gd name="connsiteY71" fmla="*/ 0 h 6858000"/>
                  <a:gd name="connsiteX72" fmla="*/ 459171 w 1339053"/>
                  <a:gd name="connsiteY72" fmla="*/ 72395 h 6858000"/>
                  <a:gd name="connsiteX73" fmla="*/ 460041 w 1339053"/>
                  <a:gd name="connsiteY73" fmla="*/ 131917 h 6858000"/>
                  <a:gd name="connsiteX74" fmla="*/ 504421 w 1339053"/>
                  <a:gd name="connsiteY74" fmla="*/ 389691 h 6858000"/>
                  <a:gd name="connsiteX75" fmla="*/ 582097 w 1339053"/>
                  <a:gd name="connsiteY75" fmla="*/ 634609 h 6858000"/>
                  <a:gd name="connsiteX76" fmla="*/ 702468 w 1339053"/>
                  <a:gd name="connsiteY76" fmla="*/ 834019 h 6858000"/>
                  <a:gd name="connsiteX77" fmla="*/ 729203 w 1339053"/>
                  <a:gd name="connsiteY77" fmla="*/ 887701 h 6858000"/>
                  <a:gd name="connsiteX78" fmla="*/ 743787 w 1339053"/>
                  <a:gd name="connsiteY78" fmla="*/ 1016355 h 6858000"/>
                  <a:gd name="connsiteX79" fmla="*/ 750083 w 1339053"/>
                  <a:gd name="connsiteY79" fmla="*/ 1128060 h 6858000"/>
                  <a:gd name="connsiteX80" fmla="*/ 768866 w 1339053"/>
                  <a:gd name="connsiteY80" fmla="*/ 1213431 h 6858000"/>
                  <a:gd name="connsiteX81" fmla="*/ 787802 w 1339053"/>
                  <a:gd name="connsiteY81" fmla="*/ 1286432 h 6858000"/>
                  <a:gd name="connsiteX82" fmla="*/ 842837 w 1339053"/>
                  <a:gd name="connsiteY82" fmla="*/ 1455511 h 6858000"/>
                  <a:gd name="connsiteX83" fmla="*/ 877988 w 1339053"/>
                  <a:gd name="connsiteY83" fmla="*/ 1634814 h 6858000"/>
                  <a:gd name="connsiteX84" fmla="*/ 941063 w 1339053"/>
                  <a:gd name="connsiteY84" fmla="*/ 1789731 h 6858000"/>
                  <a:gd name="connsiteX85" fmla="*/ 980124 w 1339053"/>
                  <a:gd name="connsiteY85" fmla="*/ 1857657 h 6858000"/>
                  <a:gd name="connsiteX86" fmla="*/ 984484 w 1339053"/>
                  <a:gd name="connsiteY86" fmla="*/ 1976384 h 6858000"/>
                  <a:gd name="connsiteX87" fmla="*/ 1007189 w 1339053"/>
                  <a:gd name="connsiteY87" fmla="*/ 2110650 h 6858000"/>
                  <a:gd name="connsiteX88" fmla="*/ 1039893 w 1339053"/>
                  <a:gd name="connsiteY88" fmla="*/ 2211041 h 6858000"/>
                  <a:gd name="connsiteX89" fmla="*/ 1059162 w 1339053"/>
                  <a:gd name="connsiteY89" fmla="*/ 2286682 h 6858000"/>
                  <a:gd name="connsiteX90" fmla="*/ 1070522 w 1339053"/>
                  <a:gd name="connsiteY90" fmla="*/ 2388667 h 6858000"/>
                  <a:gd name="connsiteX91" fmla="*/ 1093939 w 1339053"/>
                  <a:gd name="connsiteY91" fmla="*/ 2494653 h 6858000"/>
                  <a:gd name="connsiteX92" fmla="*/ 1112007 w 1339053"/>
                  <a:gd name="connsiteY92" fmla="*/ 2548197 h 6858000"/>
                  <a:gd name="connsiteX93" fmla="*/ 1138346 w 1339053"/>
                  <a:gd name="connsiteY93" fmla="*/ 2649163 h 6858000"/>
                  <a:gd name="connsiteX94" fmla="*/ 1160337 w 1339053"/>
                  <a:gd name="connsiteY94" fmla="*/ 2751608 h 6858000"/>
                  <a:gd name="connsiteX95" fmla="*/ 1165737 w 1339053"/>
                  <a:gd name="connsiteY95" fmla="*/ 2933012 h 6858000"/>
                  <a:gd name="connsiteX96" fmla="*/ 1202029 w 1339053"/>
                  <a:gd name="connsiteY96" fmla="*/ 3107873 h 6858000"/>
                  <a:gd name="connsiteX97" fmla="*/ 1225692 w 1339053"/>
                  <a:gd name="connsiteY97" fmla="*/ 3244974 h 6858000"/>
                  <a:gd name="connsiteX98" fmla="*/ 1243916 w 1339053"/>
                  <a:gd name="connsiteY98" fmla="*/ 3326221 h 6858000"/>
                  <a:gd name="connsiteX99" fmla="*/ 1293067 w 1339053"/>
                  <a:gd name="connsiteY99" fmla="*/ 3480219 h 6858000"/>
                  <a:gd name="connsiteX100" fmla="*/ 1308071 w 1339053"/>
                  <a:gd name="connsiteY100" fmla="*/ 3585182 h 6858000"/>
                  <a:gd name="connsiteX101" fmla="*/ 1295962 w 1339053"/>
                  <a:gd name="connsiteY101" fmla="*/ 3584708 h 6858000"/>
                  <a:gd name="connsiteX102" fmla="*/ 1118893 w 1339053"/>
                  <a:gd name="connsiteY102" fmla="*/ 3568330 h 6858000"/>
                  <a:gd name="connsiteX103" fmla="*/ 1094179 w 1339053"/>
                  <a:gd name="connsiteY103" fmla="*/ 3567566 h 6858000"/>
                  <a:gd name="connsiteX104" fmla="*/ 922719 w 1339053"/>
                  <a:gd name="connsiteY104" fmla="*/ 3516472 h 6858000"/>
                  <a:gd name="connsiteX105" fmla="*/ 877028 w 1339053"/>
                  <a:gd name="connsiteY105" fmla="*/ 3490955 h 6858000"/>
                  <a:gd name="connsiteX106" fmla="*/ 850533 w 1339053"/>
                  <a:gd name="connsiteY106" fmla="*/ 3481837 h 6858000"/>
                  <a:gd name="connsiteX107" fmla="*/ 852113 w 1339053"/>
                  <a:gd name="connsiteY107" fmla="*/ 3461170 h 6858000"/>
                  <a:gd name="connsiteX108" fmla="*/ 831383 w 1339053"/>
                  <a:gd name="connsiteY108" fmla="*/ 3399179 h 6858000"/>
                  <a:gd name="connsiteX109" fmla="*/ 743141 w 1339053"/>
                  <a:gd name="connsiteY109" fmla="*/ 3320580 h 6858000"/>
                  <a:gd name="connsiteX110" fmla="*/ 713221 w 1339053"/>
                  <a:gd name="connsiteY110" fmla="*/ 3251241 h 6858000"/>
                  <a:gd name="connsiteX111" fmla="*/ 697098 w 1339053"/>
                  <a:gd name="connsiteY111" fmla="*/ 3202528 h 6858000"/>
                  <a:gd name="connsiteX112" fmla="*/ 664820 w 1339053"/>
                  <a:gd name="connsiteY112" fmla="*/ 3154190 h 6858000"/>
                  <a:gd name="connsiteX113" fmla="*/ 572501 w 1339053"/>
                  <a:gd name="connsiteY113" fmla="*/ 3087312 h 6858000"/>
                  <a:gd name="connsiteX114" fmla="*/ 497703 w 1339053"/>
                  <a:gd name="connsiteY114" fmla="*/ 3005243 h 6858000"/>
                  <a:gd name="connsiteX115" fmla="*/ 476984 w 1339053"/>
                  <a:gd name="connsiteY115" fmla="*/ 2892751 h 6858000"/>
                  <a:gd name="connsiteX116" fmla="*/ 468947 w 1339053"/>
                  <a:gd name="connsiteY116" fmla="*/ 2824527 h 6858000"/>
                  <a:gd name="connsiteX117" fmla="*/ 569138 w 1339053"/>
                  <a:gd name="connsiteY117" fmla="*/ 2595026 h 6858000"/>
                  <a:gd name="connsiteX118" fmla="*/ 645397 w 1339053"/>
                  <a:gd name="connsiteY118" fmla="*/ 2440808 h 6858000"/>
                  <a:gd name="connsiteX119" fmla="*/ 651820 w 1339053"/>
                  <a:gd name="connsiteY119" fmla="*/ 2384384 h 6858000"/>
                  <a:gd name="connsiteX120" fmla="*/ 612994 w 1339053"/>
                  <a:gd name="connsiteY120" fmla="*/ 2207332 h 6858000"/>
                  <a:gd name="connsiteX121" fmla="*/ 620894 w 1339053"/>
                  <a:gd name="connsiteY121" fmla="*/ 2046679 h 6858000"/>
                  <a:gd name="connsiteX122" fmla="*/ 644614 w 1339053"/>
                  <a:gd name="connsiteY122" fmla="*/ 1931265 h 6858000"/>
                  <a:gd name="connsiteX123" fmla="*/ 665994 w 1339053"/>
                  <a:gd name="connsiteY123" fmla="*/ 1832337 h 6858000"/>
                  <a:gd name="connsiteX124" fmla="*/ 678276 w 1339053"/>
                  <a:gd name="connsiteY124" fmla="*/ 1709437 h 6858000"/>
                  <a:gd name="connsiteX125" fmla="*/ 672955 w 1339053"/>
                  <a:gd name="connsiteY125" fmla="*/ 1636123 h 6858000"/>
                  <a:gd name="connsiteX126" fmla="*/ 668480 w 1339053"/>
                  <a:gd name="connsiteY126" fmla="*/ 1520749 h 6858000"/>
                  <a:gd name="connsiteX127" fmla="*/ 653920 w 1339053"/>
                  <a:gd name="connsiteY127" fmla="*/ 1399437 h 6858000"/>
                  <a:gd name="connsiteX128" fmla="*/ 612686 w 1339053"/>
                  <a:gd name="connsiteY128" fmla="*/ 1296979 h 6858000"/>
                  <a:gd name="connsiteX129" fmla="*/ 570220 w 1339053"/>
                  <a:gd name="connsiteY129" fmla="*/ 1235618 h 6858000"/>
                  <a:gd name="connsiteX130" fmla="*/ 529736 w 1339053"/>
                  <a:gd name="connsiteY130" fmla="*/ 1081752 h 6858000"/>
                  <a:gd name="connsiteX131" fmla="*/ 414305 w 1339053"/>
                  <a:gd name="connsiteY131" fmla="*/ 918292 h 6858000"/>
                  <a:gd name="connsiteX132" fmla="*/ 373924 w 1339053"/>
                  <a:gd name="connsiteY132" fmla="*/ 825689 h 6858000"/>
                  <a:gd name="connsiteX133" fmla="*/ 368949 w 1339053"/>
                  <a:gd name="connsiteY133" fmla="*/ 778726 h 6858000"/>
                  <a:gd name="connsiteX134" fmla="*/ 347020 w 1339053"/>
                  <a:gd name="connsiteY134" fmla="*/ 694643 h 6858000"/>
                  <a:gd name="connsiteX135" fmla="*/ 327478 w 1339053"/>
                  <a:gd name="connsiteY135" fmla="*/ 642898 h 6858000"/>
                  <a:gd name="connsiteX136" fmla="*/ 243468 w 1339053"/>
                  <a:gd name="connsiteY136" fmla="*/ 491960 h 6858000"/>
                  <a:gd name="connsiteX137" fmla="*/ 218930 w 1339053"/>
                  <a:gd name="connsiteY137" fmla="*/ 446010 h 6858000"/>
                  <a:gd name="connsiteX138" fmla="*/ 180614 w 1339053"/>
                  <a:gd name="connsiteY138" fmla="*/ 354892 h 6858000"/>
                  <a:gd name="connsiteX139" fmla="*/ 171988 w 1339053"/>
                  <a:gd name="connsiteY139" fmla="*/ 317521 h 6858000"/>
                  <a:gd name="connsiteX140" fmla="*/ 139875 w 1339053"/>
                  <a:gd name="connsiteY140" fmla="*/ 246378 h 6858000"/>
                  <a:gd name="connsiteX141" fmla="*/ 51499 w 1339053"/>
                  <a:gd name="connsiteY141" fmla="*/ 73211 h 6858000"/>
                  <a:gd name="connsiteX142" fmla="*/ 19690 w 1339053"/>
                  <a:gd name="connsiteY142" fmla="*/ 3662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Lst>
                <a:rect l="l" t="t" r="r" b="b"/>
                <a:pathLst>
                  <a:path w="1339053" h="6858000">
                    <a:moveTo>
                      <a:pt x="850532" y="3481838"/>
                    </a:moveTo>
                    <a:lnTo>
                      <a:pt x="877027" y="3490955"/>
                    </a:lnTo>
                    <a:cubicBezTo>
                      <a:pt x="892941" y="3497986"/>
                      <a:pt x="908176" y="3506416"/>
                      <a:pt x="922718" y="3516472"/>
                    </a:cubicBezTo>
                    <a:cubicBezTo>
                      <a:pt x="967062" y="3547282"/>
                      <a:pt x="1027547" y="3564030"/>
                      <a:pt x="1094179" y="3567567"/>
                    </a:cubicBezTo>
                    <a:cubicBezTo>
                      <a:pt x="1102515" y="3567965"/>
                      <a:pt x="1113434" y="3565936"/>
                      <a:pt x="1118891" y="3568331"/>
                    </a:cubicBezTo>
                    <a:cubicBezTo>
                      <a:pt x="1180628" y="3594888"/>
                      <a:pt x="1237753" y="3586304"/>
                      <a:pt x="1295961" y="3584709"/>
                    </a:cubicBezTo>
                    <a:lnTo>
                      <a:pt x="1308070" y="3585183"/>
                    </a:lnTo>
                    <a:lnTo>
                      <a:pt x="1325263" y="3705453"/>
                    </a:lnTo>
                    <a:cubicBezTo>
                      <a:pt x="1328254" y="3727679"/>
                      <a:pt x="1331526" y="3749922"/>
                      <a:pt x="1334107" y="3772268"/>
                    </a:cubicBezTo>
                    <a:lnTo>
                      <a:pt x="1338203" y="3831076"/>
                    </a:lnTo>
                    <a:lnTo>
                      <a:pt x="1338805" y="3839709"/>
                    </a:lnTo>
                    <a:cubicBezTo>
                      <a:pt x="1339996" y="3932341"/>
                      <a:pt x="1336568" y="4025809"/>
                      <a:pt x="1335635" y="4118635"/>
                    </a:cubicBezTo>
                    <a:cubicBezTo>
                      <a:pt x="1335202" y="4148976"/>
                      <a:pt x="1338805" y="4178868"/>
                      <a:pt x="1337171" y="4209403"/>
                    </a:cubicBezTo>
                    <a:cubicBezTo>
                      <a:pt x="1335445" y="4242449"/>
                      <a:pt x="1327565" y="4276129"/>
                      <a:pt x="1325840" y="4309174"/>
                    </a:cubicBezTo>
                    <a:cubicBezTo>
                      <a:pt x="1322853" y="4364122"/>
                      <a:pt x="1323899" y="4418621"/>
                      <a:pt x="1321122" y="4473630"/>
                    </a:cubicBezTo>
                    <a:cubicBezTo>
                      <a:pt x="1315632" y="4579723"/>
                      <a:pt x="1309019" y="4685750"/>
                      <a:pt x="1302196" y="4791709"/>
                    </a:cubicBezTo>
                    <a:cubicBezTo>
                      <a:pt x="1300696" y="4814383"/>
                      <a:pt x="1294244" y="4837504"/>
                      <a:pt x="1293239" y="4860048"/>
                    </a:cubicBezTo>
                    <a:cubicBezTo>
                      <a:pt x="1290785" y="4919957"/>
                      <a:pt x="1289660" y="4979994"/>
                      <a:pt x="1288829" y="5039837"/>
                    </a:cubicBezTo>
                    <a:cubicBezTo>
                      <a:pt x="1288401" y="5076103"/>
                      <a:pt x="1290512" y="5112310"/>
                      <a:pt x="1289584" y="5148703"/>
                    </a:cubicBezTo>
                    <a:cubicBezTo>
                      <a:pt x="1288845" y="5177820"/>
                      <a:pt x="1286193" y="5207193"/>
                      <a:pt x="1282205" y="5236435"/>
                    </a:cubicBezTo>
                    <a:cubicBezTo>
                      <a:pt x="1278784" y="5261619"/>
                      <a:pt x="1270649" y="5286477"/>
                      <a:pt x="1268145" y="5311662"/>
                    </a:cubicBezTo>
                    <a:cubicBezTo>
                      <a:pt x="1261308" y="5379812"/>
                      <a:pt x="1256387" y="5447703"/>
                      <a:pt x="1250547" y="5515595"/>
                    </a:cubicBezTo>
                    <a:cubicBezTo>
                      <a:pt x="1248113" y="5542776"/>
                      <a:pt x="1244054" y="5570023"/>
                      <a:pt x="1243323" y="5596885"/>
                    </a:cubicBezTo>
                    <a:cubicBezTo>
                      <a:pt x="1241082" y="5668709"/>
                      <a:pt x="1241668" y="5740276"/>
                      <a:pt x="1238303" y="5812036"/>
                    </a:cubicBezTo>
                    <a:cubicBezTo>
                      <a:pt x="1235508" y="5871554"/>
                      <a:pt x="1228259" y="5931392"/>
                      <a:pt x="1223551" y="5991171"/>
                    </a:cubicBezTo>
                    <a:cubicBezTo>
                      <a:pt x="1221675" y="6016549"/>
                      <a:pt x="1222415" y="6041609"/>
                      <a:pt x="1219699" y="6066726"/>
                    </a:cubicBezTo>
                    <a:cubicBezTo>
                      <a:pt x="1213776" y="6123024"/>
                      <a:pt x="1205938" y="6179576"/>
                      <a:pt x="1199935" y="6236130"/>
                    </a:cubicBezTo>
                    <a:cubicBezTo>
                      <a:pt x="1196614" y="6268403"/>
                      <a:pt x="1198425" y="6301127"/>
                      <a:pt x="1192857" y="6333267"/>
                    </a:cubicBezTo>
                    <a:cubicBezTo>
                      <a:pt x="1179603" y="6409590"/>
                      <a:pt x="1163470" y="6485591"/>
                      <a:pt x="1148174" y="6561849"/>
                    </a:cubicBezTo>
                    <a:cubicBezTo>
                      <a:pt x="1132370" y="6640486"/>
                      <a:pt x="1117066" y="6719000"/>
                      <a:pt x="1100424" y="6797385"/>
                    </a:cubicBezTo>
                    <a:lnTo>
                      <a:pt x="1085621" y="6858000"/>
                    </a:lnTo>
                    <a:lnTo>
                      <a:pt x="932341" y="6858000"/>
                    </a:lnTo>
                    <a:lnTo>
                      <a:pt x="944496" y="6829656"/>
                    </a:lnTo>
                    <a:cubicBezTo>
                      <a:pt x="964836" y="6776399"/>
                      <a:pt x="953622" y="6744439"/>
                      <a:pt x="913239" y="6720119"/>
                    </a:cubicBezTo>
                    <a:cubicBezTo>
                      <a:pt x="890880" y="6706443"/>
                      <a:pt x="866986" y="6690318"/>
                      <a:pt x="870682" y="6655346"/>
                    </a:cubicBezTo>
                    <a:cubicBezTo>
                      <a:pt x="876846" y="6598274"/>
                      <a:pt x="889503" y="6540954"/>
                      <a:pt x="846442" y="6498594"/>
                    </a:cubicBezTo>
                    <a:cubicBezTo>
                      <a:pt x="862273" y="6487399"/>
                      <a:pt x="871751" y="6480449"/>
                      <a:pt x="881150" y="6473756"/>
                    </a:cubicBezTo>
                    <a:cubicBezTo>
                      <a:pt x="907245" y="6455292"/>
                      <a:pt x="930705" y="6407516"/>
                      <a:pt x="922470" y="6377035"/>
                    </a:cubicBezTo>
                    <a:cubicBezTo>
                      <a:pt x="910652" y="6332192"/>
                      <a:pt x="925705" y="6299028"/>
                      <a:pt x="955039" y="6268585"/>
                    </a:cubicBezTo>
                    <a:cubicBezTo>
                      <a:pt x="1003777" y="6217606"/>
                      <a:pt x="1017630" y="6148240"/>
                      <a:pt x="1024350" y="6083443"/>
                    </a:cubicBezTo>
                    <a:cubicBezTo>
                      <a:pt x="1029590" y="6034553"/>
                      <a:pt x="1028255" y="5980246"/>
                      <a:pt x="999696" y="5938416"/>
                    </a:cubicBezTo>
                    <a:cubicBezTo>
                      <a:pt x="990505" y="5925141"/>
                      <a:pt x="991039" y="5901884"/>
                      <a:pt x="988342" y="5882426"/>
                    </a:cubicBezTo>
                    <a:cubicBezTo>
                      <a:pt x="986229" y="5866254"/>
                      <a:pt x="984774" y="5849442"/>
                      <a:pt x="985444" y="5832438"/>
                    </a:cubicBezTo>
                    <a:cubicBezTo>
                      <a:pt x="986010" y="5814273"/>
                      <a:pt x="985042" y="5793656"/>
                      <a:pt x="992016" y="5777751"/>
                    </a:cubicBezTo>
                    <a:cubicBezTo>
                      <a:pt x="1012886" y="5729456"/>
                      <a:pt x="1014467" y="5686488"/>
                      <a:pt x="995028" y="5641832"/>
                    </a:cubicBezTo>
                    <a:cubicBezTo>
                      <a:pt x="984984" y="5618696"/>
                      <a:pt x="974301" y="5585771"/>
                      <a:pt x="981247" y="5562522"/>
                    </a:cubicBezTo>
                    <a:cubicBezTo>
                      <a:pt x="998041" y="5505913"/>
                      <a:pt x="997454" y="5454379"/>
                      <a:pt x="995131" y="5398075"/>
                    </a:cubicBezTo>
                    <a:cubicBezTo>
                      <a:pt x="993724" y="5361807"/>
                      <a:pt x="997229" y="5322258"/>
                      <a:pt x="997379" y="5283928"/>
                    </a:cubicBezTo>
                    <a:cubicBezTo>
                      <a:pt x="997473" y="5239095"/>
                      <a:pt x="1006631" y="5193105"/>
                      <a:pt x="979617" y="5157396"/>
                    </a:cubicBezTo>
                    <a:cubicBezTo>
                      <a:pt x="976728" y="5153402"/>
                      <a:pt x="978724" y="5144705"/>
                      <a:pt x="976441" y="5139485"/>
                    </a:cubicBezTo>
                    <a:cubicBezTo>
                      <a:pt x="969619" y="5122991"/>
                      <a:pt x="964828" y="5102888"/>
                      <a:pt x="953793" y="5091862"/>
                    </a:cubicBezTo>
                    <a:cubicBezTo>
                      <a:pt x="921506" y="5059884"/>
                      <a:pt x="886609" y="5031900"/>
                      <a:pt x="853056" y="5001787"/>
                    </a:cubicBezTo>
                    <a:cubicBezTo>
                      <a:pt x="845882" y="4995337"/>
                      <a:pt x="836325" y="4988437"/>
                      <a:pt x="833979" y="4978966"/>
                    </a:cubicBezTo>
                    <a:cubicBezTo>
                      <a:pt x="820602" y="4924328"/>
                      <a:pt x="808509" y="4869239"/>
                      <a:pt x="796995" y="4813768"/>
                    </a:cubicBezTo>
                    <a:cubicBezTo>
                      <a:pt x="792418" y="4791474"/>
                      <a:pt x="803209" y="4777314"/>
                      <a:pt x="820590" y="4764057"/>
                    </a:cubicBezTo>
                    <a:cubicBezTo>
                      <a:pt x="837188" y="4751123"/>
                      <a:pt x="855398" y="4734452"/>
                      <a:pt x="864688" y="4714752"/>
                    </a:cubicBezTo>
                    <a:cubicBezTo>
                      <a:pt x="883062" y="4675275"/>
                      <a:pt x="897521" y="4632902"/>
                      <a:pt x="910485" y="4590911"/>
                    </a:cubicBezTo>
                    <a:cubicBezTo>
                      <a:pt x="915338" y="4575199"/>
                      <a:pt x="912978" y="4556131"/>
                      <a:pt x="911445" y="4539571"/>
                    </a:cubicBezTo>
                    <a:cubicBezTo>
                      <a:pt x="908527" y="4508200"/>
                      <a:pt x="900999" y="4477659"/>
                      <a:pt x="900285" y="4445837"/>
                    </a:cubicBezTo>
                    <a:cubicBezTo>
                      <a:pt x="899539" y="4408923"/>
                      <a:pt x="887958" y="4383340"/>
                      <a:pt x="863237" y="4364703"/>
                    </a:cubicBezTo>
                    <a:cubicBezTo>
                      <a:pt x="826431" y="4336971"/>
                      <a:pt x="808536" y="4292507"/>
                      <a:pt x="798070" y="4243284"/>
                    </a:cubicBezTo>
                    <a:cubicBezTo>
                      <a:pt x="784617" y="4180721"/>
                      <a:pt x="805728" y="4117545"/>
                      <a:pt x="817097" y="4054750"/>
                    </a:cubicBezTo>
                    <a:cubicBezTo>
                      <a:pt x="821537" y="4030724"/>
                      <a:pt x="826632" y="4006057"/>
                      <a:pt x="826251" y="3982801"/>
                    </a:cubicBezTo>
                    <a:cubicBezTo>
                      <a:pt x="825347" y="3916709"/>
                      <a:pt x="825150" y="3850833"/>
                      <a:pt x="836848" y="3784939"/>
                    </a:cubicBezTo>
                    <a:lnTo>
                      <a:pt x="841285" y="3766755"/>
                    </a:lnTo>
                    <a:lnTo>
                      <a:pt x="841284" y="3766755"/>
                    </a:lnTo>
                    <a:lnTo>
                      <a:pt x="852925" y="3719034"/>
                    </a:lnTo>
                    <a:cubicBezTo>
                      <a:pt x="855152" y="3711822"/>
                      <a:pt x="856753" y="3704413"/>
                      <a:pt x="857932" y="3696880"/>
                    </a:cubicBezTo>
                    <a:cubicBezTo>
                      <a:pt x="868683" y="3631632"/>
                      <a:pt x="885300" y="3565939"/>
                      <a:pt x="853534" y="3507036"/>
                    </a:cubicBezTo>
                    <a:cubicBezTo>
                      <a:pt x="850623" y="3501622"/>
                      <a:pt x="849992" y="3494020"/>
                      <a:pt x="850226" y="3485839"/>
                    </a:cubicBezTo>
                    <a:close/>
                    <a:moveTo>
                      <a:pt x="0" y="0"/>
                    </a:moveTo>
                    <a:lnTo>
                      <a:pt x="455609" y="0"/>
                    </a:lnTo>
                    <a:lnTo>
                      <a:pt x="459171" y="72395"/>
                    </a:lnTo>
                    <a:cubicBezTo>
                      <a:pt x="459671" y="92301"/>
                      <a:pt x="456894" y="113171"/>
                      <a:pt x="460041" y="131917"/>
                    </a:cubicBezTo>
                    <a:cubicBezTo>
                      <a:pt x="474213" y="218122"/>
                      <a:pt x="492031" y="302910"/>
                      <a:pt x="504421" y="389691"/>
                    </a:cubicBezTo>
                    <a:cubicBezTo>
                      <a:pt x="517349" y="479177"/>
                      <a:pt x="539516" y="562489"/>
                      <a:pt x="582097" y="634609"/>
                    </a:cubicBezTo>
                    <a:cubicBezTo>
                      <a:pt x="621686" y="701573"/>
                      <a:pt x="662589" y="767248"/>
                      <a:pt x="702468" y="834019"/>
                    </a:cubicBezTo>
                    <a:cubicBezTo>
                      <a:pt x="712587" y="850968"/>
                      <a:pt x="725536" y="867665"/>
                      <a:pt x="729203" y="887701"/>
                    </a:cubicBezTo>
                    <a:cubicBezTo>
                      <a:pt x="736973" y="929321"/>
                      <a:pt x="740155" y="973193"/>
                      <a:pt x="743787" y="1016355"/>
                    </a:cubicBezTo>
                    <a:cubicBezTo>
                      <a:pt x="746786" y="1053398"/>
                      <a:pt x="745800" y="1091467"/>
                      <a:pt x="750083" y="1128060"/>
                    </a:cubicBezTo>
                    <a:cubicBezTo>
                      <a:pt x="753428" y="1157309"/>
                      <a:pt x="762038" y="1185083"/>
                      <a:pt x="768866" y="1213431"/>
                    </a:cubicBezTo>
                    <a:cubicBezTo>
                      <a:pt x="774767" y="1238107"/>
                      <a:pt x="778357" y="1264327"/>
                      <a:pt x="787802" y="1286432"/>
                    </a:cubicBezTo>
                    <a:cubicBezTo>
                      <a:pt x="810582" y="1340304"/>
                      <a:pt x="832653" y="1394242"/>
                      <a:pt x="842837" y="1455511"/>
                    </a:cubicBezTo>
                    <a:cubicBezTo>
                      <a:pt x="853049" y="1515944"/>
                      <a:pt x="867276" y="1574511"/>
                      <a:pt x="877988" y="1634814"/>
                    </a:cubicBezTo>
                    <a:cubicBezTo>
                      <a:pt x="888390" y="1693895"/>
                      <a:pt x="902813" y="1748857"/>
                      <a:pt x="941063" y="1789731"/>
                    </a:cubicBezTo>
                    <a:cubicBezTo>
                      <a:pt x="957906" y="1807908"/>
                      <a:pt x="975122" y="1831564"/>
                      <a:pt x="980124" y="1857657"/>
                    </a:cubicBezTo>
                    <a:cubicBezTo>
                      <a:pt x="987207" y="1894833"/>
                      <a:pt x="980788" y="1937150"/>
                      <a:pt x="984484" y="1976384"/>
                    </a:cubicBezTo>
                    <a:cubicBezTo>
                      <a:pt x="988781" y="2022576"/>
                      <a:pt x="988793" y="2074493"/>
                      <a:pt x="1007189" y="2110650"/>
                    </a:cubicBezTo>
                    <a:cubicBezTo>
                      <a:pt x="1023612" y="2142809"/>
                      <a:pt x="1034723" y="2173610"/>
                      <a:pt x="1039893" y="2211041"/>
                    </a:cubicBezTo>
                    <a:cubicBezTo>
                      <a:pt x="1043484" y="2237261"/>
                      <a:pt x="1057690" y="2260269"/>
                      <a:pt x="1059162" y="2286682"/>
                    </a:cubicBezTo>
                    <a:cubicBezTo>
                      <a:pt x="1061252" y="2321469"/>
                      <a:pt x="1060754" y="2355740"/>
                      <a:pt x="1070522" y="2388667"/>
                    </a:cubicBezTo>
                    <a:cubicBezTo>
                      <a:pt x="1080600" y="2422815"/>
                      <a:pt x="1085513" y="2459602"/>
                      <a:pt x="1093939" y="2494653"/>
                    </a:cubicBezTo>
                    <a:cubicBezTo>
                      <a:pt x="1098500" y="2513273"/>
                      <a:pt x="1106866" y="2529964"/>
                      <a:pt x="1112007" y="2548197"/>
                    </a:cubicBezTo>
                    <a:cubicBezTo>
                      <a:pt x="1121409" y="2581573"/>
                      <a:pt x="1130232" y="2615336"/>
                      <a:pt x="1138346" y="2649163"/>
                    </a:cubicBezTo>
                    <a:cubicBezTo>
                      <a:pt x="1146465" y="2682988"/>
                      <a:pt x="1157699" y="2716368"/>
                      <a:pt x="1160337" y="2751608"/>
                    </a:cubicBezTo>
                    <a:cubicBezTo>
                      <a:pt x="1164714" y="2811646"/>
                      <a:pt x="1159211" y="2873999"/>
                      <a:pt x="1165737" y="2933012"/>
                    </a:cubicBezTo>
                    <a:cubicBezTo>
                      <a:pt x="1172445" y="2992925"/>
                      <a:pt x="1185964" y="3051556"/>
                      <a:pt x="1202029" y="3107873"/>
                    </a:cubicBezTo>
                    <a:cubicBezTo>
                      <a:pt x="1214635" y="3152396"/>
                      <a:pt x="1227749" y="3194534"/>
                      <a:pt x="1225692" y="3244974"/>
                    </a:cubicBezTo>
                    <a:cubicBezTo>
                      <a:pt x="1224565" y="3273123"/>
                      <a:pt x="1231196" y="3305079"/>
                      <a:pt x="1243916" y="3326221"/>
                    </a:cubicBezTo>
                    <a:cubicBezTo>
                      <a:pt x="1271701" y="3372044"/>
                      <a:pt x="1285247" y="3423911"/>
                      <a:pt x="1293067" y="3480219"/>
                    </a:cubicBezTo>
                    <a:lnTo>
                      <a:pt x="1308071" y="3585182"/>
                    </a:lnTo>
                    <a:lnTo>
                      <a:pt x="1295962" y="3584708"/>
                    </a:lnTo>
                    <a:cubicBezTo>
                      <a:pt x="1237754" y="3586303"/>
                      <a:pt x="1180629" y="3594888"/>
                      <a:pt x="1118893" y="3568330"/>
                    </a:cubicBezTo>
                    <a:cubicBezTo>
                      <a:pt x="1113435" y="3565936"/>
                      <a:pt x="1102517" y="3567964"/>
                      <a:pt x="1094179" y="3567566"/>
                    </a:cubicBezTo>
                    <a:cubicBezTo>
                      <a:pt x="1027548" y="3564029"/>
                      <a:pt x="967064" y="3547281"/>
                      <a:pt x="922719" y="3516472"/>
                    </a:cubicBezTo>
                    <a:cubicBezTo>
                      <a:pt x="908178" y="3506414"/>
                      <a:pt x="892942" y="3497984"/>
                      <a:pt x="877028" y="3490955"/>
                    </a:cubicBezTo>
                    <a:lnTo>
                      <a:pt x="850533" y="3481837"/>
                    </a:lnTo>
                    <a:lnTo>
                      <a:pt x="852113" y="3461170"/>
                    </a:lnTo>
                    <a:cubicBezTo>
                      <a:pt x="854391" y="3434500"/>
                      <a:pt x="848474" y="3414331"/>
                      <a:pt x="831383" y="3399179"/>
                    </a:cubicBezTo>
                    <a:cubicBezTo>
                      <a:pt x="801767" y="3373388"/>
                      <a:pt x="773654" y="3344957"/>
                      <a:pt x="743141" y="3320580"/>
                    </a:cubicBezTo>
                    <a:cubicBezTo>
                      <a:pt x="722236" y="3303685"/>
                      <a:pt x="714543" y="3281842"/>
                      <a:pt x="713221" y="3251241"/>
                    </a:cubicBezTo>
                    <a:cubicBezTo>
                      <a:pt x="712555" y="3234106"/>
                      <a:pt x="704768" y="3217029"/>
                      <a:pt x="697098" y="3202528"/>
                    </a:cubicBezTo>
                    <a:cubicBezTo>
                      <a:pt x="687845" y="3184997"/>
                      <a:pt x="672212" y="3172554"/>
                      <a:pt x="664820" y="3154190"/>
                    </a:cubicBezTo>
                    <a:cubicBezTo>
                      <a:pt x="646169" y="3109209"/>
                      <a:pt x="616744" y="3087991"/>
                      <a:pt x="572501" y="3087312"/>
                    </a:cubicBezTo>
                    <a:cubicBezTo>
                      <a:pt x="533259" y="3086763"/>
                      <a:pt x="493731" y="3044085"/>
                      <a:pt x="497703" y="3005243"/>
                    </a:cubicBezTo>
                    <a:cubicBezTo>
                      <a:pt x="502030" y="2962279"/>
                      <a:pt x="490540" y="2928257"/>
                      <a:pt x="476984" y="2892751"/>
                    </a:cubicBezTo>
                    <a:cubicBezTo>
                      <a:pt x="469363" y="2872905"/>
                      <a:pt x="465404" y="2847135"/>
                      <a:pt x="468947" y="2824527"/>
                    </a:cubicBezTo>
                    <a:cubicBezTo>
                      <a:pt x="482188" y="2738605"/>
                      <a:pt x="520979" y="2665650"/>
                      <a:pt x="569138" y="2595026"/>
                    </a:cubicBezTo>
                    <a:cubicBezTo>
                      <a:pt x="600577" y="2548865"/>
                      <a:pt x="622260" y="2493483"/>
                      <a:pt x="645397" y="2440808"/>
                    </a:cubicBezTo>
                    <a:cubicBezTo>
                      <a:pt x="652529" y="2424387"/>
                      <a:pt x="655029" y="2401457"/>
                      <a:pt x="651820" y="2384384"/>
                    </a:cubicBezTo>
                    <a:cubicBezTo>
                      <a:pt x="640949" y="2324596"/>
                      <a:pt x="629163" y="2264805"/>
                      <a:pt x="612994" y="2207332"/>
                    </a:cubicBezTo>
                    <a:cubicBezTo>
                      <a:pt x="597678" y="2153787"/>
                      <a:pt x="601053" y="2099808"/>
                      <a:pt x="620894" y="2046679"/>
                    </a:cubicBezTo>
                    <a:cubicBezTo>
                      <a:pt x="635367" y="2007977"/>
                      <a:pt x="641110" y="1970814"/>
                      <a:pt x="644614" y="1931265"/>
                    </a:cubicBezTo>
                    <a:cubicBezTo>
                      <a:pt x="647465" y="1898285"/>
                      <a:pt x="653360" y="1862859"/>
                      <a:pt x="665994" y="1832337"/>
                    </a:cubicBezTo>
                    <a:cubicBezTo>
                      <a:pt x="683779" y="1789578"/>
                      <a:pt x="688928" y="1751381"/>
                      <a:pt x="678276" y="1709437"/>
                    </a:cubicBezTo>
                    <a:cubicBezTo>
                      <a:pt x="672576" y="1687079"/>
                      <a:pt x="673987" y="1660990"/>
                      <a:pt x="672955" y="1636123"/>
                    </a:cubicBezTo>
                    <a:cubicBezTo>
                      <a:pt x="671272" y="1597795"/>
                      <a:pt x="671867" y="1558758"/>
                      <a:pt x="668480" y="1520749"/>
                    </a:cubicBezTo>
                    <a:cubicBezTo>
                      <a:pt x="665050" y="1479903"/>
                      <a:pt x="655019" y="1440408"/>
                      <a:pt x="653920" y="1399437"/>
                    </a:cubicBezTo>
                    <a:cubicBezTo>
                      <a:pt x="652652" y="1355309"/>
                      <a:pt x="639893" y="1323154"/>
                      <a:pt x="612686" y="1296979"/>
                    </a:cubicBezTo>
                    <a:cubicBezTo>
                      <a:pt x="595576" y="1280408"/>
                      <a:pt x="578401" y="1259588"/>
                      <a:pt x="570220" y="1235618"/>
                    </a:cubicBezTo>
                    <a:cubicBezTo>
                      <a:pt x="553631" y="1186194"/>
                      <a:pt x="545669" y="1131821"/>
                      <a:pt x="529736" y="1081752"/>
                    </a:cubicBezTo>
                    <a:cubicBezTo>
                      <a:pt x="507466" y="1011390"/>
                      <a:pt x="481332" y="944631"/>
                      <a:pt x="414305" y="918292"/>
                    </a:cubicBezTo>
                    <a:cubicBezTo>
                      <a:pt x="377314" y="903769"/>
                      <a:pt x="368843" y="874065"/>
                      <a:pt x="373924" y="825689"/>
                    </a:cubicBezTo>
                    <a:cubicBezTo>
                      <a:pt x="375689" y="809590"/>
                      <a:pt x="376722" y="786203"/>
                      <a:pt x="368949" y="778726"/>
                    </a:cubicBezTo>
                    <a:cubicBezTo>
                      <a:pt x="345838" y="756354"/>
                      <a:pt x="349308" y="725824"/>
                      <a:pt x="347020" y="694643"/>
                    </a:cubicBezTo>
                    <a:cubicBezTo>
                      <a:pt x="345704" y="675894"/>
                      <a:pt x="339306" y="651346"/>
                      <a:pt x="327478" y="642898"/>
                    </a:cubicBezTo>
                    <a:cubicBezTo>
                      <a:pt x="279698" y="608395"/>
                      <a:pt x="263590" y="549247"/>
                      <a:pt x="243468" y="491960"/>
                    </a:cubicBezTo>
                    <a:cubicBezTo>
                      <a:pt x="237433" y="475142"/>
                      <a:pt x="230250" y="456843"/>
                      <a:pt x="218930" y="446010"/>
                    </a:cubicBezTo>
                    <a:cubicBezTo>
                      <a:pt x="194433" y="422927"/>
                      <a:pt x="180036" y="395344"/>
                      <a:pt x="180614" y="354892"/>
                    </a:cubicBezTo>
                    <a:cubicBezTo>
                      <a:pt x="180923" y="342010"/>
                      <a:pt x="176523" y="328798"/>
                      <a:pt x="171988" y="317521"/>
                    </a:cubicBezTo>
                    <a:cubicBezTo>
                      <a:pt x="162052" y="293291"/>
                      <a:pt x="148442" y="271315"/>
                      <a:pt x="139875" y="246378"/>
                    </a:cubicBezTo>
                    <a:cubicBezTo>
                      <a:pt x="117577" y="182780"/>
                      <a:pt x="95749" y="119890"/>
                      <a:pt x="51499" y="73211"/>
                    </a:cubicBezTo>
                    <a:cubicBezTo>
                      <a:pt x="40691" y="61834"/>
                      <a:pt x="29467" y="49763"/>
                      <a:pt x="19690" y="36621"/>
                    </a:cubicBezTo>
                    <a:close/>
                  </a:path>
                </a:pathLst>
              </a:custGeom>
              <a:solidFill>
                <a:srgbClr val="FFFFF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8" name="Freeform: Shape 17">
                <a:extLst>
                  <a:ext uri="{FF2B5EF4-FFF2-40B4-BE49-F238E27FC236}">
                    <a16:creationId xmlns:a16="http://schemas.microsoft.com/office/drawing/2014/main" id="{A2432BD6-3DCC-4397-BD7F-3FE84F32100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748588" y="0"/>
                <a:ext cx="1339053" cy="6858000"/>
              </a:xfrm>
              <a:custGeom>
                <a:avLst/>
                <a:gdLst>
                  <a:gd name="connsiteX0" fmla="*/ 850532 w 1339053"/>
                  <a:gd name="connsiteY0" fmla="*/ 3481838 h 6858000"/>
                  <a:gd name="connsiteX1" fmla="*/ 877027 w 1339053"/>
                  <a:gd name="connsiteY1" fmla="*/ 3490955 h 6858000"/>
                  <a:gd name="connsiteX2" fmla="*/ 922718 w 1339053"/>
                  <a:gd name="connsiteY2" fmla="*/ 3516472 h 6858000"/>
                  <a:gd name="connsiteX3" fmla="*/ 1094179 w 1339053"/>
                  <a:gd name="connsiteY3" fmla="*/ 3567567 h 6858000"/>
                  <a:gd name="connsiteX4" fmla="*/ 1118891 w 1339053"/>
                  <a:gd name="connsiteY4" fmla="*/ 3568331 h 6858000"/>
                  <a:gd name="connsiteX5" fmla="*/ 1295961 w 1339053"/>
                  <a:gd name="connsiteY5" fmla="*/ 3584709 h 6858000"/>
                  <a:gd name="connsiteX6" fmla="*/ 1308070 w 1339053"/>
                  <a:gd name="connsiteY6" fmla="*/ 3585183 h 6858000"/>
                  <a:gd name="connsiteX7" fmla="*/ 1325263 w 1339053"/>
                  <a:gd name="connsiteY7" fmla="*/ 3705453 h 6858000"/>
                  <a:gd name="connsiteX8" fmla="*/ 1334107 w 1339053"/>
                  <a:gd name="connsiteY8" fmla="*/ 3772268 h 6858000"/>
                  <a:gd name="connsiteX9" fmla="*/ 1338203 w 1339053"/>
                  <a:gd name="connsiteY9" fmla="*/ 3831076 h 6858000"/>
                  <a:gd name="connsiteX10" fmla="*/ 1338805 w 1339053"/>
                  <a:gd name="connsiteY10" fmla="*/ 3839709 h 6858000"/>
                  <a:gd name="connsiteX11" fmla="*/ 1335635 w 1339053"/>
                  <a:gd name="connsiteY11" fmla="*/ 4118635 h 6858000"/>
                  <a:gd name="connsiteX12" fmla="*/ 1337171 w 1339053"/>
                  <a:gd name="connsiteY12" fmla="*/ 4209403 h 6858000"/>
                  <a:gd name="connsiteX13" fmla="*/ 1325840 w 1339053"/>
                  <a:gd name="connsiteY13" fmla="*/ 4309174 h 6858000"/>
                  <a:gd name="connsiteX14" fmla="*/ 1321122 w 1339053"/>
                  <a:gd name="connsiteY14" fmla="*/ 4473630 h 6858000"/>
                  <a:gd name="connsiteX15" fmla="*/ 1302196 w 1339053"/>
                  <a:gd name="connsiteY15" fmla="*/ 4791709 h 6858000"/>
                  <a:gd name="connsiteX16" fmla="*/ 1293239 w 1339053"/>
                  <a:gd name="connsiteY16" fmla="*/ 4860048 h 6858000"/>
                  <a:gd name="connsiteX17" fmla="*/ 1288829 w 1339053"/>
                  <a:gd name="connsiteY17" fmla="*/ 5039837 h 6858000"/>
                  <a:gd name="connsiteX18" fmla="*/ 1289584 w 1339053"/>
                  <a:gd name="connsiteY18" fmla="*/ 5148703 h 6858000"/>
                  <a:gd name="connsiteX19" fmla="*/ 1282205 w 1339053"/>
                  <a:gd name="connsiteY19" fmla="*/ 5236435 h 6858000"/>
                  <a:gd name="connsiteX20" fmla="*/ 1268145 w 1339053"/>
                  <a:gd name="connsiteY20" fmla="*/ 5311662 h 6858000"/>
                  <a:gd name="connsiteX21" fmla="*/ 1250547 w 1339053"/>
                  <a:gd name="connsiteY21" fmla="*/ 5515595 h 6858000"/>
                  <a:gd name="connsiteX22" fmla="*/ 1243323 w 1339053"/>
                  <a:gd name="connsiteY22" fmla="*/ 5596885 h 6858000"/>
                  <a:gd name="connsiteX23" fmla="*/ 1238303 w 1339053"/>
                  <a:gd name="connsiteY23" fmla="*/ 5812036 h 6858000"/>
                  <a:gd name="connsiteX24" fmla="*/ 1223551 w 1339053"/>
                  <a:gd name="connsiteY24" fmla="*/ 5991171 h 6858000"/>
                  <a:gd name="connsiteX25" fmla="*/ 1219699 w 1339053"/>
                  <a:gd name="connsiteY25" fmla="*/ 6066726 h 6858000"/>
                  <a:gd name="connsiteX26" fmla="*/ 1199935 w 1339053"/>
                  <a:gd name="connsiteY26" fmla="*/ 6236130 h 6858000"/>
                  <a:gd name="connsiteX27" fmla="*/ 1192857 w 1339053"/>
                  <a:gd name="connsiteY27" fmla="*/ 6333267 h 6858000"/>
                  <a:gd name="connsiteX28" fmla="*/ 1148174 w 1339053"/>
                  <a:gd name="connsiteY28" fmla="*/ 6561849 h 6858000"/>
                  <a:gd name="connsiteX29" fmla="*/ 1100424 w 1339053"/>
                  <a:gd name="connsiteY29" fmla="*/ 6797385 h 6858000"/>
                  <a:gd name="connsiteX30" fmla="*/ 1085621 w 1339053"/>
                  <a:gd name="connsiteY30" fmla="*/ 6858000 h 6858000"/>
                  <a:gd name="connsiteX31" fmla="*/ 932341 w 1339053"/>
                  <a:gd name="connsiteY31" fmla="*/ 6858000 h 6858000"/>
                  <a:gd name="connsiteX32" fmla="*/ 944496 w 1339053"/>
                  <a:gd name="connsiteY32" fmla="*/ 6829656 h 6858000"/>
                  <a:gd name="connsiteX33" fmla="*/ 913239 w 1339053"/>
                  <a:gd name="connsiteY33" fmla="*/ 6720119 h 6858000"/>
                  <a:gd name="connsiteX34" fmla="*/ 870682 w 1339053"/>
                  <a:gd name="connsiteY34" fmla="*/ 6655346 h 6858000"/>
                  <a:gd name="connsiteX35" fmla="*/ 846442 w 1339053"/>
                  <a:gd name="connsiteY35" fmla="*/ 6498594 h 6858000"/>
                  <a:gd name="connsiteX36" fmla="*/ 881150 w 1339053"/>
                  <a:gd name="connsiteY36" fmla="*/ 6473756 h 6858000"/>
                  <a:gd name="connsiteX37" fmla="*/ 922470 w 1339053"/>
                  <a:gd name="connsiteY37" fmla="*/ 6377035 h 6858000"/>
                  <a:gd name="connsiteX38" fmla="*/ 955039 w 1339053"/>
                  <a:gd name="connsiteY38" fmla="*/ 6268585 h 6858000"/>
                  <a:gd name="connsiteX39" fmla="*/ 1024350 w 1339053"/>
                  <a:gd name="connsiteY39" fmla="*/ 6083443 h 6858000"/>
                  <a:gd name="connsiteX40" fmla="*/ 999696 w 1339053"/>
                  <a:gd name="connsiteY40" fmla="*/ 5938416 h 6858000"/>
                  <a:gd name="connsiteX41" fmla="*/ 988342 w 1339053"/>
                  <a:gd name="connsiteY41" fmla="*/ 5882426 h 6858000"/>
                  <a:gd name="connsiteX42" fmla="*/ 985444 w 1339053"/>
                  <a:gd name="connsiteY42" fmla="*/ 5832438 h 6858000"/>
                  <a:gd name="connsiteX43" fmla="*/ 992016 w 1339053"/>
                  <a:gd name="connsiteY43" fmla="*/ 5777751 h 6858000"/>
                  <a:gd name="connsiteX44" fmla="*/ 995028 w 1339053"/>
                  <a:gd name="connsiteY44" fmla="*/ 5641832 h 6858000"/>
                  <a:gd name="connsiteX45" fmla="*/ 981247 w 1339053"/>
                  <a:gd name="connsiteY45" fmla="*/ 5562522 h 6858000"/>
                  <a:gd name="connsiteX46" fmla="*/ 995131 w 1339053"/>
                  <a:gd name="connsiteY46" fmla="*/ 5398075 h 6858000"/>
                  <a:gd name="connsiteX47" fmla="*/ 997379 w 1339053"/>
                  <a:gd name="connsiteY47" fmla="*/ 5283928 h 6858000"/>
                  <a:gd name="connsiteX48" fmla="*/ 979617 w 1339053"/>
                  <a:gd name="connsiteY48" fmla="*/ 5157396 h 6858000"/>
                  <a:gd name="connsiteX49" fmla="*/ 976441 w 1339053"/>
                  <a:gd name="connsiteY49" fmla="*/ 5139485 h 6858000"/>
                  <a:gd name="connsiteX50" fmla="*/ 953793 w 1339053"/>
                  <a:gd name="connsiteY50" fmla="*/ 5091862 h 6858000"/>
                  <a:gd name="connsiteX51" fmla="*/ 853056 w 1339053"/>
                  <a:gd name="connsiteY51" fmla="*/ 5001787 h 6858000"/>
                  <a:gd name="connsiteX52" fmla="*/ 833979 w 1339053"/>
                  <a:gd name="connsiteY52" fmla="*/ 4978966 h 6858000"/>
                  <a:gd name="connsiteX53" fmla="*/ 796995 w 1339053"/>
                  <a:gd name="connsiteY53" fmla="*/ 4813768 h 6858000"/>
                  <a:gd name="connsiteX54" fmla="*/ 820590 w 1339053"/>
                  <a:gd name="connsiteY54" fmla="*/ 4764057 h 6858000"/>
                  <a:gd name="connsiteX55" fmla="*/ 864688 w 1339053"/>
                  <a:gd name="connsiteY55" fmla="*/ 4714752 h 6858000"/>
                  <a:gd name="connsiteX56" fmla="*/ 910485 w 1339053"/>
                  <a:gd name="connsiteY56" fmla="*/ 4590911 h 6858000"/>
                  <a:gd name="connsiteX57" fmla="*/ 911445 w 1339053"/>
                  <a:gd name="connsiteY57" fmla="*/ 4539571 h 6858000"/>
                  <a:gd name="connsiteX58" fmla="*/ 900285 w 1339053"/>
                  <a:gd name="connsiteY58" fmla="*/ 4445837 h 6858000"/>
                  <a:gd name="connsiteX59" fmla="*/ 863237 w 1339053"/>
                  <a:gd name="connsiteY59" fmla="*/ 4364703 h 6858000"/>
                  <a:gd name="connsiteX60" fmla="*/ 798070 w 1339053"/>
                  <a:gd name="connsiteY60" fmla="*/ 4243284 h 6858000"/>
                  <a:gd name="connsiteX61" fmla="*/ 817097 w 1339053"/>
                  <a:gd name="connsiteY61" fmla="*/ 4054750 h 6858000"/>
                  <a:gd name="connsiteX62" fmla="*/ 826251 w 1339053"/>
                  <a:gd name="connsiteY62" fmla="*/ 3982801 h 6858000"/>
                  <a:gd name="connsiteX63" fmla="*/ 836848 w 1339053"/>
                  <a:gd name="connsiteY63" fmla="*/ 3784939 h 6858000"/>
                  <a:gd name="connsiteX64" fmla="*/ 841285 w 1339053"/>
                  <a:gd name="connsiteY64" fmla="*/ 3766755 h 6858000"/>
                  <a:gd name="connsiteX65" fmla="*/ 841284 w 1339053"/>
                  <a:gd name="connsiteY65" fmla="*/ 3766755 h 6858000"/>
                  <a:gd name="connsiteX66" fmla="*/ 852925 w 1339053"/>
                  <a:gd name="connsiteY66" fmla="*/ 3719034 h 6858000"/>
                  <a:gd name="connsiteX67" fmla="*/ 857932 w 1339053"/>
                  <a:gd name="connsiteY67" fmla="*/ 3696880 h 6858000"/>
                  <a:gd name="connsiteX68" fmla="*/ 853534 w 1339053"/>
                  <a:gd name="connsiteY68" fmla="*/ 3507036 h 6858000"/>
                  <a:gd name="connsiteX69" fmla="*/ 850226 w 1339053"/>
                  <a:gd name="connsiteY69" fmla="*/ 3485839 h 6858000"/>
                  <a:gd name="connsiteX70" fmla="*/ 0 w 1339053"/>
                  <a:gd name="connsiteY70" fmla="*/ 0 h 6858000"/>
                  <a:gd name="connsiteX71" fmla="*/ 455609 w 1339053"/>
                  <a:gd name="connsiteY71" fmla="*/ 0 h 6858000"/>
                  <a:gd name="connsiteX72" fmla="*/ 459171 w 1339053"/>
                  <a:gd name="connsiteY72" fmla="*/ 72395 h 6858000"/>
                  <a:gd name="connsiteX73" fmla="*/ 460041 w 1339053"/>
                  <a:gd name="connsiteY73" fmla="*/ 131917 h 6858000"/>
                  <a:gd name="connsiteX74" fmla="*/ 504421 w 1339053"/>
                  <a:gd name="connsiteY74" fmla="*/ 389691 h 6858000"/>
                  <a:gd name="connsiteX75" fmla="*/ 582097 w 1339053"/>
                  <a:gd name="connsiteY75" fmla="*/ 634609 h 6858000"/>
                  <a:gd name="connsiteX76" fmla="*/ 702468 w 1339053"/>
                  <a:gd name="connsiteY76" fmla="*/ 834019 h 6858000"/>
                  <a:gd name="connsiteX77" fmla="*/ 729203 w 1339053"/>
                  <a:gd name="connsiteY77" fmla="*/ 887701 h 6858000"/>
                  <a:gd name="connsiteX78" fmla="*/ 743787 w 1339053"/>
                  <a:gd name="connsiteY78" fmla="*/ 1016355 h 6858000"/>
                  <a:gd name="connsiteX79" fmla="*/ 750083 w 1339053"/>
                  <a:gd name="connsiteY79" fmla="*/ 1128060 h 6858000"/>
                  <a:gd name="connsiteX80" fmla="*/ 768866 w 1339053"/>
                  <a:gd name="connsiteY80" fmla="*/ 1213431 h 6858000"/>
                  <a:gd name="connsiteX81" fmla="*/ 787802 w 1339053"/>
                  <a:gd name="connsiteY81" fmla="*/ 1286432 h 6858000"/>
                  <a:gd name="connsiteX82" fmla="*/ 842837 w 1339053"/>
                  <a:gd name="connsiteY82" fmla="*/ 1455511 h 6858000"/>
                  <a:gd name="connsiteX83" fmla="*/ 877988 w 1339053"/>
                  <a:gd name="connsiteY83" fmla="*/ 1634814 h 6858000"/>
                  <a:gd name="connsiteX84" fmla="*/ 941063 w 1339053"/>
                  <a:gd name="connsiteY84" fmla="*/ 1789731 h 6858000"/>
                  <a:gd name="connsiteX85" fmla="*/ 980124 w 1339053"/>
                  <a:gd name="connsiteY85" fmla="*/ 1857657 h 6858000"/>
                  <a:gd name="connsiteX86" fmla="*/ 984484 w 1339053"/>
                  <a:gd name="connsiteY86" fmla="*/ 1976384 h 6858000"/>
                  <a:gd name="connsiteX87" fmla="*/ 1007189 w 1339053"/>
                  <a:gd name="connsiteY87" fmla="*/ 2110650 h 6858000"/>
                  <a:gd name="connsiteX88" fmla="*/ 1039893 w 1339053"/>
                  <a:gd name="connsiteY88" fmla="*/ 2211041 h 6858000"/>
                  <a:gd name="connsiteX89" fmla="*/ 1059162 w 1339053"/>
                  <a:gd name="connsiteY89" fmla="*/ 2286682 h 6858000"/>
                  <a:gd name="connsiteX90" fmla="*/ 1070522 w 1339053"/>
                  <a:gd name="connsiteY90" fmla="*/ 2388667 h 6858000"/>
                  <a:gd name="connsiteX91" fmla="*/ 1093939 w 1339053"/>
                  <a:gd name="connsiteY91" fmla="*/ 2494653 h 6858000"/>
                  <a:gd name="connsiteX92" fmla="*/ 1112007 w 1339053"/>
                  <a:gd name="connsiteY92" fmla="*/ 2548197 h 6858000"/>
                  <a:gd name="connsiteX93" fmla="*/ 1138346 w 1339053"/>
                  <a:gd name="connsiteY93" fmla="*/ 2649163 h 6858000"/>
                  <a:gd name="connsiteX94" fmla="*/ 1160337 w 1339053"/>
                  <a:gd name="connsiteY94" fmla="*/ 2751608 h 6858000"/>
                  <a:gd name="connsiteX95" fmla="*/ 1165737 w 1339053"/>
                  <a:gd name="connsiteY95" fmla="*/ 2933012 h 6858000"/>
                  <a:gd name="connsiteX96" fmla="*/ 1202029 w 1339053"/>
                  <a:gd name="connsiteY96" fmla="*/ 3107873 h 6858000"/>
                  <a:gd name="connsiteX97" fmla="*/ 1225692 w 1339053"/>
                  <a:gd name="connsiteY97" fmla="*/ 3244974 h 6858000"/>
                  <a:gd name="connsiteX98" fmla="*/ 1243916 w 1339053"/>
                  <a:gd name="connsiteY98" fmla="*/ 3326221 h 6858000"/>
                  <a:gd name="connsiteX99" fmla="*/ 1293067 w 1339053"/>
                  <a:gd name="connsiteY99" fmla="*/ 3480219 h 6858000"/>
                  <a:gd name="connsiteX100" fmla="*/ 1308071 w 1339053"/>
                  <a:gd name="connsiteY100" fmla="*/ 3585182 h 6858000"/>
                  <a:gd name="connsiteX101" fmla="*/ 1295962 w 1339053"/>
                  <a:gd name="connsiteY101" fmla="*/ 3584708 h 6858000"/>
                  <a:gd name="connsiteX102" fmla="*/ 1118893 w 1339053"/>
                  <a:gd name="connsiteY102" fmla="*/ 3568330 h 6858000"/>
                  <a:gd name="connsiteX103" fmla="*/ 1094179 w 1339053"/>
                  <a:gd name="connsiteY103" fmla="*/ 3567566 h 6858000"/>
                  <a:gd name="connsiteX104" fmla="*/ 922719 w 1339053"/>
                  <a:gd name="connsiteY104" fmla="*/ 3516472 h 6858000"/>
                  <a:gd name="connsiteX105" fmla="*/ 877028 w 1339053"/>
                  <a:gd name="connsiteY105" fmla="*/ 3490955 h 6858000"/>
                  <a:gd name="connsiteX106" fmla="*/ 850533 w 1339053"/>
                  <a:gd name="connsiteY106" fmla="*/ 3481837 h 6858000"/>
                  <a:gd name="connsiteX107" fmla="*/ 852113 w 1339053"/>
                  <a:gd name="connsiteY107" fmla="*/ 3461170 h 6858000"/>
                  <a:gd name="connsiteX108" fmla="*/ 831383 w 1339053"/>
                  <a:gd name="connsiteY108" fmla="*/ 3399179 h 6858000"/>
                  <a:gd name="connsiteX109" fmla="*/ 743141 w 1339053"/>
                  <a:gd name="connsiteY109" fmla="*/ 3320580 h 6858000"/>
                  <a:gd name="connsiteX110" fmla="*/ 713221 w 1339053"/>
                  <a:gd name="connsiteY110" fmla="*/ 3251241 h 6858000"/>
                  <a:gd name="connsiteX111" fmla="*/ 697098 w 1339053"/>
                  <a:gd name="connsiteY111" fmla="*/ 3202528 h 6858000"/>
                  <a:gd name="connsiteX112" fmla="*/ 664820 w 1339053"/>
                  <a:gd name="connsiteY112" fmla="*/ 3154190 h 6858000"/>
                  <a:gd name="connsiteX113" fmla="*/ 572501 w 1339053"/>
                  <a:gd name="connsiteY113" fmla="*/ 3087312 h 6858000"/>
                  <a:gd name="connsiteX114" fmla="*/ 497703 w 1339053"/>
                  <a:gd name="connsiteY114" fmla="*/ 3005243 h 6858000"/>
                  <a:gd name="connsiteX115" fmla="*/ 476984 w 1339053"/>
                  <a:gd name="connsiteY115" fmla="*/ 2892751 h 6858000"/>
                  <a:gd name="connsiteX116" fmla="*/ 468947 w 1339053"/>
                  <a:gd name="connsiteY116" fmla="*/ 2824527 h 6858000"/>
                  <a:gd name="connsiteX117" fmla="*/ 569138 w 1339053"/>
                  <a:gd name="connsiteY117" fmla="*/ 2595026 h 6858000"/>
                  <a:gd name="connsiteX118" fmla="*/ 645397 w 1339053"/>
                  <a:gd name="connsiteY118" fmla="*/ 2440808 h 6858000"/>
                  <a:gd name="connsiteX119" fmla="*/ 651820 w 1339053"/>
                  <a:gd name="connsiteY119" fmla="*/ 2384384 h 6858000"/>
                  <a:gd name="connsiteX120" fmla="*/ 612994 w 1339053"/>
                  <a:gd name="connsiteY120" fmla="*/ 2207332 h 6858000"/>
                  <a:gd name="connsiteX121" fmla="*/ 620894 w 1339053"/>
                  <a:gd name="connsiteY121" fmla="*/ 2046679 h 6858000"/>
                  <a:gd name="connsiteX122" fmla="*/ 644614 w 1339053"/>
                  <a:gd name="connsiteY122" fmla="*/ 1931265 h 6858000"/>
                  <a:gd name="connsiteX123" fmla="*/ 665994 w 1339053"/>
                  <a:gd name="connsiteY123" fmla="*/ 1832337 h 6858000"/>
                  <a:gd name="connsiteX124" fmla="*/ 678276 w 1339053"/>
                  <a:gd name="connsiteY124" fmla="*/ 1709437 h 6858000"/>
                  <a:gd name="connsiteX125" fmla="*/ 672955 w 1339053"/>
                  <a:gd name="connsiteY125" fmla="*/ 1636123 h 6858000"/>
                  <a:gd name="connsiteX126" fmla="*/ 668480 w 1339053"/>
                  <a:gd name="connsiteY126" fmla="*/ 1520749 h 6858000"/>
                  <a:gd name="connsiteX127" fmla="*/ 653920 w 1339053"/>
                  <a:gd name="connsiteY127" fmla="*/ 1399437 h 6858000"/>
                  <a:gd name="connsiteX128" fmla="*/ 612686 w 1339053"/>
                  <a:gd name="connsiteY128" fmla="*/ 1296979 h 6858000"/>
                  <a:gd name="connsiteX129" fmla="*/ 570220 w 1339053"/>
                  <a:gd name="connsiteY129" fmla="*/ 1235618 h 6858000"/>
                  <a:gd name="connsiteX130" fmla="*/ 529736 w 1339053"/>
                  <a:gd name="connsiteY130" fmla="*/ 1081752 h 6858000"/>
                  <a:gd name="connsiteX131" fmla="*/ 414305 w 1339053"/>
                  <a:gd name="connsiteY131" fmla="*/ 918292 h 6858000"/>
                  <a:gd name="connsiteX132" fmla="*/ 373924 w 1339053"/>
                  <a:gd name="connsiteY132" fmla="*/ 825689 h 6858000"/>
                  <a:gd name="connsiteX133" fmla="*/ 368949 w 1339053"/>
                  <a:gd name="connsiteY133" fmla="*/ 778726 h 6858000"/>
                  <a:gd name="connsiteX134" fmla="*/ 347020 w 1339053"/>
                  <a:gd name="connsiteY134" fmla="*/ 694643 h 6858000"/>
                  <a:gd name="connsiteX135" fmla="*/ 327478 w 1339053"/>
                  <a:gd name="connsiteY135" fmla="*/ 642898 h 6858000"/>
                  <a:gd name="connsiteX136" fmla="*/ 243468 w 1339053"/>
                  <a:gd name="connsiteY136" fmla="*/ 491960 h 6858000"/>
                  <a:gd name="connsiteX137" fmla="*/ 218930 w 1339053"/>
                  <a:gd name="connsiteY137" fmla="*/ 446010 h 6858000"/>
                  <a:gd name="connsiteX138" fmla="*/ 180614 w 1339053"/>
                  <a:gd name="connsiteY138" fmla="*/ 354892 h 6858000"/>
                  <a:gd name="connsiteX139" fmla="*/ 171988 w 1339053"/>
                  <a:gd name="connsiteY139" fmla="*/ 317521 h 6858000"/>
                  <a:gd name="connsiteX140" fmla="*/ 139875 w 1339053"/>
                  <a:gd name="connsiteY140" fmla="*/ 246378 h 6858000"/>
                  <a:gd name="connsiteX141" fmla="*/ 51499 w 1339053"/>
                  <a:gd name="connsiteY141" fmla="*/ 73211 h 6858000"/>
                  <a:gd name="connsiteX142" fmla="*/ 19690 w 1339053"/>
                  <a:gd name="connsiteY142" fmla="*/ 3662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Lst>
                <a:rect l="l" t="t" r="r" b="b"/>
                <a:pathLst>
                  <a:path w="1339053" h="6858000">
                    <a:moveTo>
                      <a:pt x="850532" y="3481838"/>
                    </a:moveTo>
                    <a:lnTo>
                      <a:pt x="877027" y="3490955"/>
                    </a:lnTo>
                    <a:cubicBezTo>
                      <a:pt x="892941" y="3497986"/>
                      <a:pt x="908176" y="3506416"/>
                      <a:pt x="922718" y="3516472"/>
                    </a:cubicBezTo>
                    <a:cubicBezTo>
                      <a:pt x="967062" y="3547282"/>
                      <a:pt x="1027547" y="3564030"/>
                      <a:pt x="1094179" y="3567567"/>
                    </a:cubicBezTo>
                    <a:cubicBezTo>
                      <a:pt x="1102515" y="3567965"/>
                      <a:pt x="1113434" y="3565936"/>
                      <a:pt x="1118891" y="3568331"/>
                    </a:cubicBezTo>
                    <a:cubicBezTo>
                      <a:pt x="1180628" y="3594888"/>
                      <a:pt x="1237753" y="3586304"/>
                      <a:pt x="1295961" y="3584709"/>
                    </a:cubicBezTo>
                    <a:lnTo>
                      <a:pt x="1308070" y="3585183"/>
                    </a:lnTo>
                    <a:lnTo>
                      <a:pt x="1325263" y="3705453"/>
                    </a:lnTo>
                    <a:cubicBezTo>
                      <a:pt x="1328254" y="3727679"/>
                      <a:pt x="1331526" y="3749922"/>
                      <a:pt x="1334107" y="3772268"/>
                    </a:cubicBezTo>
                    <a:lnTo>
                      <a:pt x="1338203" y="3831076"/>
                    </a:lnTo>
                    <a:lnTo>
                      <a:pt x="1338805" y="3839709"/>
                    </a:lnTo>
                    <a:cubicBezTo>
                      <a:pt x="1339996" y="3932341"/>
                      <a:pt x="1336568" y="4025809"/>
                      <a:pt x="1335635" y="4118635"/>
                    </a:cubicBezTo>
                    <a:cubicBezTo>
                      <a:pt x="1335202" y="4148976"/>
                      <a:pt x="1338805" y="4178868"/>
                      <a:pt x="1337171" y="4209403"/>
                    </a:cubicBezTo>
                    <a:cubicBezTo>
                      <a:pt x="1335445" y="4242449"/>
                      <a:pt x="1327565" y="4276129"/>
                      <a:pt x="1325840" y="4309174"/>
                    </a:cubicBezTo>
                    <a:cubicBezTo>
                      <a:pt x="1322853" y="4364122"/>
                      <a:pt x="1323899" y="4418621"/>
                      <a:pt x="1321122" y="4473630"/>
                    </a:cubicBezTo>
                    <a:cubicBezTo>
                      <a:pt x="1315632" y="4579723"/>
                      <a:pt x="1309019" y="4685750"/>
                      <a:pt x="1302196" y="4791709"/>
                    </a:cubicBezTo>
                    <a:cubicBezTo>
                      <a:pt x="1300696" y="4814383"/>
                      <a:pt x="1294244" y="4837504"/>
                      <a:pt x="1293239" y="4860048"/>
                    </a:cubicBezTo>
                    <a:cubicBezTo>
                      <a:pt x="1290785" y="4919957"/>
                      <a:pt x="1289660" y="4979994"/>
                      <a:pt x="1288829" y="5039837"/>
                    </a:cubicBezTo>
                    <a:cubicBezTo>
                      <a:pt x="1288401" y="5076103"/>
                      <a:pt x="1290512" y="5112310"/>
                      <a:pt x="1289584" y="5148703"/>
                    </a:cubicBezTo>
                    <a:cubicBezTo>
                      <a:pt x="1288845" y="5177820"/>
                      <a:pt x="1286193" y="5207193"/>
                      <a:pt x="1282205" y="5236435"/>
                    </a:cubicBezTo>
                    <a:cubicBezTo>
                      <a:pt x="1278784" y="5261619"/>
                      <a:pt x="1270649" y="5286477"/>
                      <a:pt x="1268145" y="5311662"/>
                    </a:cubicBezTo>
                    <a:cubicBezTo>
                      <a:pt x="1261308" y="5379812"/>
                      <a:pt x="1256387" y="5447703"/>
                      <a:pt x="1250547" y="5515595"/>
                    </a:cubicBezTo>
                    <a:cubicBezTo>
                      <a:pt x="1248113" y="5542776"/>
                      <a:pt x="1244054" y="5570023"/>
                      <a:pt x="1243323" y="5596885"/>
                    </a:cubicBezTo>
                    <a:cubicBezTo>
                      <a:pt x="1241082" y="5668709"/>
                      <a:pt x="1241668" y="5740276"/>
                      <a:pt x="1238303" y="5812036"/>
                    </a:cubicBezTo>
                    <a:cubicBezTo>
                      <a:pt x="1235508" y="5871554"/>
                      <a:pt x="1228259" y="5931392"/>
                      <a:pt x="1223551" y="5991171"/>
                    </a:cubicBezTo>
                    <a:cubicBezTo>
                      <a:pt x="1221675" y="6016549"/>
                      <a:pt x="1222415" y="6041609"/>
                      <a:pt x="1219699" y="6066726"/>
                    </a:cubicBezTo>
                    <a:cubicBezTo>
                      <a:pt x="1213776" y="6123024"/>
                      <a:pt x="1205938" y="6179576"/>
                      <a:pt x="1199935" y="6236130"/>
                    </a:cubicBezTo>
                    <a:cubicBezTo>
                      <a:pt x="1196614" y="6268403"/>
                      <a:pt x="1198425" y="6301127"/>
                      <a:pt x="1192857" y="6333267"/>
                    </a:cubicBezTo>
                    <a:cubicBezTo>
                      <a:pt x="1179603" y="6409590"/>
                      <a:pt x="1163470" y="6485591"/>
                      <a:pt x="1148174" y="6561849"/>
                    </a:cubicBezTo>
                    <a:cubicBezTo>
                      <a:pt x="1132370" y="6640486"/>
                      <a:pt x="1117066" y="6719000"/>
                      <a:pt x="1100424" y="6797385"/>
                    </a:cubicBezTo>
                    <a:lnTo>
                      <a:pt x="1085621" y="6858000"/>
                    </a:lnTo>
                    <a:lnTo>
                      <a:pt x="932341" y="6858000"/>
                    </a:lnTo>
                    <a:lnTo>
                      <a:pt x="944496" y="6829656"/>
                    </a:lnTo>
                    <a:cubicBezTo>
                      <a:pt x="964836" y="6776399"/>
                      <a:pt x="953622" y="6744439"/>
                      <a:pt x="913239" y="6720119"/>
                    </a:cubicBezTo>
                    <a:cubicBezTo>
                      <a:pt x="890880" y="6706443"/>
                      <a:pt x="866986" y="6690318"/>
                      <a:pt x="870682" y="6655346"/>
                    </a:cubicBezTo>
                    <a:cubicBezTo>
                      <a:pt x="876846" y="6598274"/>
                      <a:pt x="889503" y="6540954"/>
                      <a:pt x="846442" y="6498594"/>
                    </a:cubicBezTo>
                    <a:cubicBezTo>
                      <a:pt x="862273" y="6487399"/>
                      <a:pt x="871751" y="6480449"/>
                      <a:pt x="881150" y="6473756"/>
                    </a:cubicBezTo>
                    <a:cubicBezTo>
                      <a:pt x="907245" y="6455292"/>
                      <a:pt x="930705" y="6407516"/>
                      <a:pt x="922470" y="6377035"/>
                    </a:cubicBezTo>
                    <a:cubicBezTo>
                      <a:pt x="910652" y="6332192"/>
                      <a:pt x="925705" y="6299028"/>
                      <a:pt x="955039" y="6268585"/>
                    </a:cubicBezTo>
                    <a:cubicBezTo>
                      <a:pt x="1003777" y="6217606"/>
                      <a:pt x="1017630" y="6148240"/>
                      <a:pt x="1024350" y="6083443"/>
                    </a:cubicBezTo>
                    <a:cubicBezTo>
                      <a:pt x="1029590" y="6034553"/>
                      <a:pt x="1028255" y="5980246"/>
                      <a:pt x="999696" y="5938416"/>
                    </a:cubicBezTo>
                    <a:cubicBezTo>
                      <a:pt x="990505" y="5925141"/>
                      <a:pt x="991039" y="5901884"/>
                      <a:pt x="988342" y="5882426"/>
                    </a:cubicBezTo>
                    <a:cubicBezTo>
                      <a:pt x="986229" y="5866254"/>
                      <a:pt x="984774" y="5849442"/>
                      <a:pt x="985444" y="5832438"/>
                    </a:cubicBezTo>
                    <a:cubicBezTo>
                      <a:pt x="986010" y="5814273"/>
                      <a:pt x="985042" y="5793656"/>
                      <a:pt x="992016" y="5777751"/>
                    </a:cubicBezTo>
                    <a:cubicBezTo>
                      <a:pt x="1012886" y="5729456"/>
                      <a:pt x="1014467" y="5686488"/>
                      <a:pt x="995028" y="5641832"/>
                    </a:cubicBezTo>
                    <a:cubicBezTo>
                      <a:pt x="984984" y="5618696"/>
                      <a:pt x="974301" y="5585771"/>
                      <a:pt x="981247" y="5562522"/>
                    </a:cubicBezTo>
                    <a:cubicBezTo>
                      <a:pt x="998041" y="5505913"/>
                      <a:pt x="997454" y="5454379"/>
                      <a:pt x="995131" y="5398075"/>
                    </a:cubicBezTo>
                    <a:cubicBezTo>
                      <a:pt x="993724" y="5361807"/>
                      <a:pt x="997229" y="5322258"/>
                      <a:pt x="997379" y="5283928"/>
                    </a:cubicBezTo>
                    <a:cubicBezTo>
                      <a:pt x="997473" y="5239095"/>
                      <a:pt x="1006631" y="5193105"/>
                      <a:pt x="979617" y="5157396"/>
                    </a:cubicBezTo>
                    <a:cubicBezTo>
                      <a:pt x="976728" y="5153402"/>
                      <a:pt x="978724" y="5144705"/>
                      <a:pt x="976441" y="5139485"/>
                    </a:cubicBezTo>
                    <a:cubicBezTo>
                      <a:pt x="969619" y="5122991"/>
                      <a:pt x="964828" y="5102888"/>
                      <a:pt x="953793" y="5091862"/>
                    </a:cubicBezTo>
                    <a:cubicBezTo>
                      <a:pt x="921506" y="5059884"/>
                      <a:pt x="886609" y="5031900"/>
                      <a:pt x="853056" y="5001787"/>
                    </a:cubicBezTo>
                    <a:cubicBezTo>
                      <a:pt x="845882" y="4995337"/>
                      <a:pt x="836325" y="4988437"/>
                      <a:pt x="833979" y="4978966"/>
                    </a:cubicBezTo>
                    <a:cubicBezTo>
                      <a:pt x="820602" y="4924328"/>
                      <a:pt x="808509" y="4869239"/>
                      <a:pt x="796995" y="4813768"/>
                    </a:cubicBezTo>
                    <a:cubicBezTo>
                      <a:pt x="792418" y="4791474"/>
                      <a:pt x="803209" y="4777314"/>
                      <a:pt x="820590" y="4764057"/>
                    </a:cubicBezTo>
                    <a:cubicBezTo>
                      <a:pt x="837188" y="4751123"/>
                      <a:pt x="855398" y="4734452"/>
                      <a:pt x="864688" y="4714752"/>
                    </a:cubicBezTo>
                    <a:cubicBezTo>
                      <a:pt x="883062" y="4675275"/>
                      <a:pt x="897521" y="4632902"/>
                      <a:pt x="910485" y="4590911"/>
                    </a:cubicBezTo>
                    <a:cubicBezTo>
                      <a:pt x="915338" y="4575199"/>
                      <a:pt x="912978" y="4556131"/>
                      <a:pt x="911445" y="4539571"/>
                    </a:cubicBezTo>
                    <a:cubicBezTo>
                      <a:pt x="908527" y="4508200"/>
                      <a:pt x="900999" y="4477659"/>
                      <a:pt x="900285" y="4445837"/>
                    </a:cubicBezTo>
                    <a:cubicBezTo>
                      <a:pt x="899539" y="4408923"/>
                      <a:pt x="887958" y="4383340"/>
                      <a:pt x="863237" y="4364703"/>
                    </a:cubicBezTo>
                    <a:cubicBezTo>
                      <a:pt x="826431" y="4336971"/>
                      <a:pt x="808536" y="4292507"/>
                      <a:pt x="798070" y="4243284"/>
                    </a:cubicBezTo>
                    <a:cubicBezTo>
                      <a:pt x="784617" y="4180721"/>
                      <a:pt x="805728" y="4117545"/>
                      <a:pt x="817097" y="4054750"/>
                    </a:cubicBezTo>
                    <a:cubicBezTo>
                      <a:pt x="821537" y="4030724"/>
                      <a:pt x="826632" y="4006057"/>
                      <a:pt x="826251" y="3982801"/>
                    </a:cubicBezTo>
                    <a:cubicBezTo>
                      <a:pt x="825347" y="3916709"/>
                      <a:pt x="825150" y="3850833"/>
                      <a:pt x="836848" y="3784939"/>
                    </a:cubicBezTo>
                    <a:lnTo>
                      <a:pt x="841285" y="3766755"/>
                    </a:lnTo>
                    <a:lnTo>
                      <a:pt x="841284" y="3766755"/>
                    </a:lnTo>
                    <a:lnTo>
                      <a:pt x="852925" y="3719034"/>
                    </a:lnTo>
                    <a:cubicBezTo>
                      <a:pt x="855152" y="3711822"/>
                      <a:pt x="856753" y="3704413"/>
                      <a:pt x="857932" y="3696880"/>
                    </a:cubicBezTo>
                    <a:cubicBezTo>
                      <a:pt x="868683" y="3631632"/>
                      <a:pt x="885300" y="3565939"/>
                      <a:pt x="853534" y="3507036"/>
                    </a:cubicBezTo>
                    <a:cubicBezTo>
                      <a:pt x="850623" y="3501622"/>
                      <a:pt x="849992" y="3494020"/>
                      <a:pt x="850226" y="3485839"/>
                    </a:cubicBezTo>
                    <a:close/>
                    <a:moveTo>
                      <a:pt x="0" y="0"/>
                    </a:moveTo>
                    <a:lnTo>
                      <a:pt x="455609" y="0"/>
                    </a:lnTo>
                    <a:lnTo>
                      <a:pt x="459171" y="72395"/>
                    </a:lnTo>
                    <a:cubicBezTo>
                      <a:pt x="459671" y="92301"/>
                      <a:pt x="456894" y="113171"/>
                      <a:pt x="460041" y="131917"/>
                    </a:cubicBezTo>
                    <a:cubicBezTo>
                      <a:pt x="474213" y="218122"/>
                      <a:pt x="492031" y="302910"/>
                      <a:pt x="504421" y="389691"/>
                    </a:cubicBezTo>
                    <a:cubicBezTo>
                      <a:pt x="517349" y="479177"/>
                      <a:pt x="539516" y="562489"/>
                      <a:pt x="582097" y="634609"/>
                    </a:cubicBezTo>
                    <a:cubicBezTo>
                      <a:pt x="621686" y="701573"/>
                      <a:pt x="662589" y="767248"/>
                      <a:pt x="702468" y="834019"/>
                    </a:cubicBezTo>
                    <a:cubicBezTo>
                      <a:pt x="712587" y="850968"/>
                      <a:pt x="725536" y="867665"/>
                      <a:pt x="729203" y="887701"/>
                    </a:cubicBezTo>
                    <a:cubicBezTo>
                      <a:pt x="736973" y="929321"/>
                      <a:pt x="740155" y="973193"/>
                      <a:pt x="743787" y="1016355"/>
                    </a:cubicBezTo>
                    <a:cubicBezTo>
                      <a:pt x="746786" y="1053398"/>
                      <a:pt x="745800" y="1091467"/>
                      <a:pt x="750083" y="1128060"/>
                    </a:cubicBezTo>
                    <a:cubicBezTo>
                      <a:pt x="753428" y="1157309"/>
                      <a:pt x="762038" y="1185083"/>
                      <a:pt x="768866" y="1213431"/>
                    </a:cubicBezTo>
                    <a:cubicBezTo>
                      <a:pt x="774767" y="1238107"/>
                      <a:pt x="778357" y="1264327"/>
                      <a:pt x="787802" y="1286432"/>
                    </a:cubicBezTo>
                    <a:cubicBezTo>
                      <a:pt x="810582" y="1340304"/>
                      <a:pt x="832653" y="1394242"/>
                      <a:pt x="842837" y="1455511"/>
                    </a:cubicBezTo>
                    <a:cubicBezTo>
                      <a:pt x="853049" y="1515944"/>
                      <a:pt x="867276" y="1574511"/>
                      <a:pt x="877988" y="1634814"/>
                    </a:cubicBezTo>
                    <a:cubicBezTo>
                      <a:pt x="888390" y="1693895"/>
                      <a:pt x="902813" y="1748857"/>
                      <a:pt x="941063" y="1789731"/>
                    </a:cubicBezTo>
                    <a:cubicBezTo>
                      <a:pt x="957906" y="1807908"/>
                      <a:pt x="975122" y="1831564"/>
                      <a:pt x="980124" y="1857657"/>
                    </a:cubicBezTo>
                    <a:cubicBezTo>
                      <a:pt x="987207" y="1894833"/>
                      <a:pt x="980788" y="1937150"/>
                      <a:pt x="984484" y="1976384"/>
                    </a:cubicBezTo>
                    <a:cubicBezTo>
                      <a:pt x="988781" y="2022576"/>
                      <a:pt x="988793" y="2074493"/>
                      <a:pt x="1007189" y="2110650"/>
                    </a:cubicBezTo>
                    <a:cubicBezTo>
                      <a:pt x="1023612" y="2142809"/>
                      <a:pt x="1034723" y="2173610"/>
                      <a:pt x="1039893" y="2211041"/>
                    </a:cubicBezTo>
                    <a:cubicBezTo>
                      <a:pt x="1043484" y="2237261"/>
                      <a:pt x="1057690" y="2260269"/>
                      <a:pt x="1059162" y="2286682"/>
                    </a:cubicBezTo>
                    <a:cubicBezTo>
                      <a:pt x="1061252" y="2321469"/>
                      <a:pt x="1060754" y="2355740"/>
                      <a:pt x="1070522" y="2388667"/>
                    </a:cubicBezTo>
                    <a:cubicBezTo>
                      <a:pt x="1080600" y="2422815"/>
                      <a:pt x="1085513" y="2459602"/>
                      <a:pt x="1093939" y="2494653"/>
                    </a:cubicBezTo>
                    <a:cubicBezTo>
                      <a:pt x="1098500" y="2513273"/>
                      <a:pt x="1106866" y="2529964"/>
                      <a:pt x="1112007" y="2548197"/>
                    </a:cubicBezTo>
                    <a:cubicBezTo>
                      <a:pt x="1121409" y="2581573"/>
                      <a:pt x="1130232" y="2615336"/>
                      <a:pt x="1138346" y="2649163"/>
                    </a:cubicBezTo>
                    <a:cubicBezTo>
                      <a:pt x="1146465" y="2682988"/>
                      <a:pt x="1157699" y="2716368"/>
                      <a:pt x="1160337" y="2751608"/>
                    </a:cubicBezTo>
                    <a:cubicBezTo>
                      <a:pt x="1164714" y="2811646"/>
                      <a:pt x="1159211" y="2873999"/>
                      <a:pt x="1165737" y="2933012"/>
                    </a:cubicBezTo>
                    <a:cubicBezTo>
                      <a:pt x="1172445" y="2992925"/>
                      <a:pt x="1185964" y="3051556"/>
                      <a:pt x="1202029" y="3107873"/>
                    </a:cubicBezTo>
                    <a:cubicBezTo>
                      <a:pt x="1214635" y="3152396"/>
                      <a:pt x="1227749" y="3194534"/>
                      <a:pt x="1225692" y="3244974"/>
                    </a:cubicBezTo>
                    <a:cubicBezTo>
                      <a:pt x="1224565" y="3273123"/>
                      <a:pt x="1231196" y="3305079"/>
                      <a:pt x="1243916" y="3326221"/>
                    </a:cubicBezTo>
                    <a:cubicBezTo>
                      <a:pt x="1271701" y="3372044"/>
                      <a:pt x="1285247" y="3423911"/>
                      <a:pt x="1293067" y="3480219"/>
                    </a:cubicBezTo>
                    <a:lnTo>
                      <a:pt x="1308071" y="3585182"/>
                    </a:lnTo>
                    <a:lnTo>
                      <a:pt x="1295962" y="3584708"/>
                    </a:lnTo>
                    <a:cubicBezTo>
                      <a:pt x="1237754" y="3586303"/>
                      <a:pt x="1180629" y="3594888"/>
                      <a:pt x="1118893" y="3568330"/>
                    </a:cubicBezTo>
                    <a:cubicBezTo>
                      <a:pt x="1113435" y="3565936"/>
                      <a:pt x="1102517" y="3567964"/>
                      <a:pt x="1094179" y="3567566"/>
                    </a:cubicBezTo>
                    <a:cubicBezTo>
                      <a:pt x="1027548" y="3564029"/>
                      <a:pt x="967064" y="3547281"/>
                      <a:pt x="922719" y="3516472"/>
                    </a:cubicBezTo>
                    <a:cubicBezTo>
                      <a:pt x="908178" y="3506414"/>
                      <a:pt x="892942" y="3497984"/>
                      <a:pt x="877028" y="3490955"/>
                    </a:cubicBezTo>
                    <a:lnTo>
                      <a:pt x="850533" y="3481837"/>
                    </a:lnTo>
                    <a:lnTo>
                      <a:pt x="852113" y="3461170"/>
                    </a:lnTo>
                    <a:cubicBezTo>
                      <a:pt x="854391" y="3434500"/>
                      <a:pt x="848474" y="3414331"/>
                      <a:pt x="831383" y="3399179"/>
                    </a:cubicBezTo>
                    <a:cubicBezTo>
                      <a:pt x="801767" y="3373388"/>
                      <a:pt x="773654" y="3344957"/>
                      <a:pt x="743141" y="3320580"/>
                    </a:cubicBezTo>
                    <a:cubicBezTo>
                      <a:pt x="722236" y="3303685"/>
                      <a:pt x="714543" y="3281842"/>
                      <a:pt x="713221" y="3251241"/>
                    </a:cubicBezTo>
                    <a:cubicBezTo>
                      <a:pt x="712555" y="3234106"/>
                      <a:pt x="704768" y="3217029"/>
                      <a:pt x="697098" y="3202528"/>
                    </a:cubicBezTo>
                    <a:cubicBezTo>
                      <a:pt x="687845" y="3184997"/>
                      <a:pt x="672212" y="3172554"/>
                      <a:pt x="664820" y="3154190"/>
                    </a:cubicBezTo>
                    <a:cubicBezTo>
                      <a:pt x="646169" y="3109209"/>
                      <a:pt x="616744" y="3087991"/>
                      <a:pt x="572501" y="3087312"/>
                    </a:cubicBezTo>
                    <a:cubicBezTo>
                      <a:pt x="533259" y="3086763"/>
                      <a:pt x="493731" y="3044085"/>
                      <a:pt x="497703" y="3005243"/>
                    </a:cubicBezTo>
                    <a:cubicBezTo>
                      <a:pt x="502030" y="2962279"/>
                      <a:pt x="490540" y="2928257"/>
                      <a:pt x="476984" y="2892751"/>
                    </a:cubicBezTo>
                    <a:cubicBezTo>
                      <a:pt x="469363" y="2872905"/>
                      <a:pt x="465404" y="2847135"/>
                      <a:pt x="468947" y="2824527"/>
                    </a:cubicBezTo>
                    <a:cubicBezTo>
                      <a:pt x="482188" y="2738605"/>
                      <a:pt x="520979" y="2665650"/>
                      <a:pt x="569138" y="2595026"/>
                    </a:cubicBezTo>
                    <a:cubicBezTo>
                      <a:pt x="600577" y="2548865"/>
                      <a:pt x="622260" y="2493483"/>
                      <a:pt x="645397" y="2440808"/>
                    </a:cubicBezTo>
                    <a:cubicBezTo>
                      <a:pt x="652529" y="2424387"/>
                      <a:pt x="655029" y="2401457"/>
                      <a:pt x="651820" y="2384384"/>
                    </a:cubicBezTo>
                    <a:cubicBezTo>
                      <a:pt x="640949" y="2324596"/>
                      <a:pt x="629163" y="2264805"/>
                      <a:pt x="612994" y="2207332"/>
                    </a:cubicBezTo>
                    <a:cubicBezTo>
                      <a:pt x="597678" y="2153787"/>
                      <a:pt x="601053" y="2099808"/>
                      <a:pt x="620894" y="2046679"/>
                    </a:cubicBezTo>
                    <a:cubicBezTo>
                      <a:pt x="635367" y="2007977"/>
                      <a:pt x="641110" y="1970814"/>
                      <a:pt x="644614" y="1931265"/>
                    </a:cubicBezTo>
                    <a:cubicBezTo>
                      <a:pt x="647465" y="1898285"/>
                      <a:pt x="653360" y="1862859"/>
                      <a:pt x="665994" y="1832337"/>
                    </a:cubicBezTo>
                    <a:cubicBezTo>
                      <a:pt x="683779" y="1789578"/>
                      <a:pt x="688928" y="1751381"/>
                      <a:pt x="678276" y="1709437"/>
                    </a:cubicBezTo>
                    <a:cubicBezTo>
                      <a:pt x="672576" y="1687079"/>
                      <a:pt x="673987" y="1660990"/>
                      <a:pt x="672955" y="1636123"/>
                    </a:cubicBezTo>
                    <a:cubicBezTo>
                      <a:pt x="671272" y="1597795"/>
                      <a:pt x="671867" y="1558758"/>
                      <a:pt x="668480" y="1520749"/>
                    </a:cubicBezTo>
                    <a:cubicBezTo>
                      <a:pt x="665050" y="1479903"/>
                      <a:pt x="655019" y="1440408"/>
                      <a:pt x="653920" y="1399437"/>
                    </a:cubicBezTo>
                    <a:cubicBezTo>
                      <a:pt x="652652" y="1355309"/>
                      <a:pt x="639893" y="1323154"/>
                      <a:pt x="612686" y="1296979"/>
                    </a:cubicBezTo>
                    <a:cubicBezTo>
                      <a:pt x="595576" y="1280408"/>
                      <a:pt x="578401" y="1259588"/>
                      <a:pt x="570220" y="1235618"/>
                    </a:cubicBezTo>
                    <a:cubicBezTo>
                      <a:pt x="553631" y="1186194"/>
                      <a:pt x="545669" y="1131821"/>
                      <a:pt x="529736" y="1081752"/>
                    </a:cubicBezTo>
                    <a:cubicBezTo>
                      <a:pt x="507466" y="1011390"/>
                      <a:pt x="481332" y="944631"/>
                      <a:pt x="414305" y="918292"/>
                    </a:cubicBezTo>
                    <a:cubicBezTo>
                      <a:pt x="377314" y="903769"/>
                      <a:pt x="368843" y="874065"/>
                      <a:pt x="373924" y="825689"/>
                    </a:cubicBezTo>
                    <a:cubicBezTo>
                      <a:pt x="375689" y="809590"/>
                      <a:pt x="376722" y="786203"/>
                      <a:pt x="368949" y="778726"/>
                    </a:cubicBezTo>
                    <a:cubicBezTo>
                      <a:pt x="345838" y="756354"/>
                      <a:pt x="349308" y="725824"/>
                      <a:pt x="347020" y="694643"/>
                    </a:cubicBezTo>
                    <a:cubicBezTo>
                      <a:pt x="345704" y="675894"/>
                      <a:pt x="339306" y="651346"/>
                      <a:pt x="327478" y="642898"/>
                    </a:cubicBezTo>
                    <a:cubicBezTo>
                      <a:pt x="279698" y="608395"/>
                      <a:pt x="263590" y="549247"/>
                      <a:pt x="243468" y="491960"/>
                    </a:cubicBezTo>
                    <a:cubicBezTo>
                      <a:pt x="237433" y="475142"/>
                      <a:pt x="230250" y="456843"/>
                      <a:pt x="218930" y="446010"/>
                    </a:cubicBezTo>
                    <a:cubicBezTo>
                      <a:pt x="194433" y="422927"/>
                      <a:pt x="180036" y="395344"/>
                      <a:pt x="180614" y="354892"/>
                    </a:cubicBezTo>
                    <a:cubicBezTo>
                      <a:pt x="180923" y="342010"/>
                      <a:pt x="176523" y="328798"/>
                      <a:pt x="171988" y="317521"/>
                    </a:cubicBezTo>
                    <a:cubicBezTo>
                      <a:pt x="162052" y="293291"/>
                      <a:pt x="148442" y="271315"/>
                      <a:pt x="139875" y="246378"/>
                    </a:cubicBezTo>
                    <a:cubicBezTo>
                      <a:pt x="117577" y="182780"/>
                      <a:pt x="95749" y="119890"/>
                      <a:pt x="51499" y="73211"/>
                    </a:cubicBezTo>
                    <a:cubicBezTo>
                      <a:pt x="40691" y="61834"/>
                      <a:pt x="29467" y="49763"/>
                      <a:pt x="19690" y="36621"/>
                    </a:cubicBezTo>
                    <a:close/>
                  </a:path>
                </a:pathLst>
              </a:custGeom>
              <a:blipFill dpi="0" rotWithShape="1">
                <a:blip r:embed="rId2">
                  <a:alphaModFix amt="57000"/>
                </a:blip>
                <a:srcRect/>
                <a:tile tx="0" ty="0" sx="100000" sy="100000" flip="none" algn="tl"/>
              </a:bli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grpSp>
      <p:pic>
        <p:nvPicPr>
          <p:cNvPr id="7" name="Picture 6">
            <a:extLst>
              <a:ext uri="{FF2B5EF4-FFF2-40B4-BE49-F238E27FC236}">
                <a16:creationId xmlns:a16="http://schemas.microsoft.com/office/drawing/2014/main" id="{4269A8EE-7F98-2CB3-B14E-4E03AAD954D4}"/>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7975" y="1832502"/>
            <a:ext cx="2272937" cy="3022171"/>
          </a:xfrm>
          <a:prstGeom prst="rect">
            <a:avLst/>
          </a:prstGeom>
        </p:spPr>
      </p:pic>
      <p:grpSp>
        <p:nvGrpSpPr>
          <p:cNvPr id="22" name="Group 21">
            <a:extLst>
              <a:ext uri="{FF2B5EF4-FFF2-40B4-BE49-F238E27FC236}">
                <a16:creationId xmlns:a16="http://schemas.microsoft.com/office/drawing/2014/main" id="{C9829185-6353-4E3C-B082-AA7F5193916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a:off x="6078270" y="0"/>
            <a:ext cx="3065730" cy="6858000"/>
            <a:chOff x="1" y="0"/>
            <a:chExt cx="4087640" cy="6858000"/>
          </a:xfrm>
          <a:effectLst>
            <a:outerShdw blurRad="381000" dist="152400" algn="ctr" rotWithShape="0">
              <a:srgbClr val="000000">
                <a:alpha val="10000"/>
              </a:srgbClr>
            </a:outerShdw>
          </a:effectLst>
        </p:grpSpPr>
        <p:grpSp>
          <p:nvGrpSpPr>
            <p:cNvPr id="23" name="Group 22">
              <a:extLst>
                <a:ext uri="{FF2B5EF4-FFF2-40B4-BE49-F238E27FC236}">
                  <a16:creationId xmlns:a16="http://schemas.microsoft.com/office/drawing/2014/main" id="{BB7BB359-8B77-484C-B9CD-6376139A3ABD}"/>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1" y="0"/>
              <a:ext cx="3986041" cy="6858000"/>
              <a:chOff x="1" y="0"/>
              <a:chExt cx="3986041" cy="6858000"/>
            </a:xfrm>
          </p:grpSpPr>
          <p:sp>
            <p:nvSpPr>
              <p:cNvPr id="27" name="Freeform: Shape 26">
                <a:extLst>
                  <a:ext uri="{FF2B5EF4-FFF2-40B4-BE49-F238E27FC236}">
                    <a16:creationId xmlns:a16="http://schemas.microsoft.com/office/drawing/2014/main" id="{AA96BE9D-5B3B-4CA9-8895-33FAA380468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 y="0"/>
                <a:ext cx="3986041" cy="6858000"/>
              </a:xfrm>
              <a:custGeom>
                <a:avLst/>
                <a:gdLst>
                  <a:gd name="connsiteX0" fmla="*/ 0 w 3986041"/>
                  <a:gd name="connsiteY0" fmla="*/ 0 h 6858000"/>
                  <a:gd name="connsiteX1" fmla="*/ 3066495 w 3986041"/>
                  <a:gd name="connsiteY1" fmla="*/ 0 h 6858000"/>
                  <a:gd name="connsiteX2" fmla="*/ 3427241 w 3986041"/>
                  <a:gd name="connsiteY2" fmla="*/ 1211943 h 6858000"/>
                  <a:gd name="connsiteX3" fmla="*/ 3986041 w 3986041"/>
                  <a:gd name="connsiteY3" fmla="*/ 4122057 h 6858000"/>
                  <a:gd name="connsiteX4" fmla="*/ 3751724 w 3986041"/>
                  <a:gd name="connsiteY4" fmla="*/ 6858000 h 6858000"/>
                  <a:gd name="connsiteX5" fmla="*/ 0 w 3986041"/>
                  <a:gd name="connsiteY5"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86041" h="6858000">
                    <a:moveTo>
                      <a:pt x="0" y="0"/>
                    </a:moveTo>
                    <a:lnTo>
                      <a:pt x="3066495" y="0"/>
                    </a:lnTo>
                    <a:lnTo>
                      <a:pt x="3427241" y="1211943"/>
                    </a:lnTo>
                    <a:lnTo>
                      <a:pt x="3986041" y="4122057"/>
                    </a:lnTo>
                    <a:lnTo>
                      <a:pt x="3751724" y="6858000"/>
                    </a:lnTo>
                    <a:lnTo>
                      <a:pt x="0" y="6858000"/>
                    </a:lnTo>
                    <a:close/>
                  </a:path>
                </a:pathLst>
              </a:custGeom>
              <a:solidFill>
                <a:schemeClr val="tx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Freeform: Shape 27">
                <a:extLst>
                  <a:ext uri="{FF2B5EF4-FFF2-40B4-BE49-F238E27FC236}">
                    <a16:creationId xmlns:a16="http://schemas.microsoft.com/office/drawing/2014/main" id="{7840E2BF-E954-4173-BF70-2DAE9E19A0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 y="0"/>
                <a:ext cx="3986041" cy="6858000"/>
              </a:xfrm>
              <a:custGeom>
                <a:avLst/>
                <a:gdLst>
                  <a:gd name="connsiteX0" fmla="*/ 0 w 3986041"/>
                  <a:gd name="connsiteY0" fmla="*/ 0 h 6858000"/>
                  <a:gd name="connsiteX1" fmla="*/ 3066495 w 3986041"/>
                  <a:gd name="connsiteY1" fmla="*/ 0 h 6858000"/>
                  <a:gd name="connsiteX2" fmla="*/ 3427241 w 3986041"/>
                  <a:gd name="connsiteY2" fmla="*/ 1211943 h 6858000"/>
                  <a:gd name="connsiteX3" fmla="*/ 3986041 w 3986041"/>
                  <a:gd name="connsiteY3" fmla="*/ 4122057 h 6858000"/>
                  <a:gd name="connsiteX4" fmla="*/ 3751724 w 3986041"/>
                  <a:gd name="connsiteY4" fmla="*/ 6858000 h 6858000"/>
                  <a:gd name="connsiteX5" fmla="*/ 0 w 3986041"/>
                  <a:gd name="connsiteY5"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86041" h="6858000">
                    <a:moveTo>
                      <a:pt x="0" y="0"/>
                    </a:moveTo>
                    <a:lnTo>
                      <a:pt x="3066495" y="0"/>
                    </a:lnTo>
                    <a:lnTo>
                      <a:pt x="3427241" y="1211943"/>
                    </a:lnTo>
                    <a:lnTo>
                      <a:pt x="3986041" y="4122057"/>
                    </a:lnTo>
                    <a:lnTo>
                      <a:pt x="3751724" y="6858000"/>
                    </a:lnTo>
                    <a:lnTo>
                      <a:pt x="0" y="6858000"/>
                    </a:lnTo>
                    <a:close/>
                  </a:path>
                </a:pathLst>
              </a:custGeom>
              <a:solidFill>
                <a:schemeClr val="bg1">
                  <a:alpha val="14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4" name="Group 23">
              <a:extLst>
                <a:ext uri="{FF2B5EF4-FFF2-40B4-BE49-F238E27FC236}">
                  <a16:creationId xmlns:a16="http://schemas.microsoft.com/office/drawing/2014/main" id="{3F125B5A-DFAC-4B6D-B14F-287F8C436AAB}"/>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2748588" y="0"/>
              <a:ext cx="1339053" cy="6858000"/>
              <a:chOff x="2748588" y="0"/>
              <a:chExt cx="1339053" cy="6858000"/>
            </a:xfrm>
          </p:grpSpPr>
          <p:sp>
            <p:nvSpPr>
              <p:cNvPr id="25" name="Freeform: Shape 24">
                <a:extLst>
                  <a:ext uri="{FF2B5EF4-FFF2-40B4-BE49-F238E27FC236}">
                    <a16:creationId xmlns:a16="http://schemas.microsoft.com/office/drawing/2014/main" id="{6AF4804F-69E5-479A-9F45-C0E46317159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748588" y="0"/>
                <a:ext cx="1339053" cy="6858000"/>
              </a:xfrm>
              <a:custGeom>
                <a:avLst/>
                <a:gdLst>
                  <a:gd name="connsiteX0" fmla="*/ 850532 w 1339053"/>
                  <a:gd name="connsiteY0" fmla="*/ 3481838 h 6858000"/>
                  <a:gd name="connsiteX1" fmla="*/ 877027 w 1339053"/>
                  <a:gd name="connsiteY1" fmla="*/ 3490955 h 6858000"/>
                  <a:gd name="connsiteX2" fmla="*/ 922718 w 1339053"/>
                  <a:gd name="connsiteY2" fmla="*/ 3516472 h 6858000"/>
                  <a:gd name="connsiteX3" fmla="*/ 1094179 w 1339053"/>
                  <a:gd name="connsiteY3" fmla="*/ 3567567 h 6858000"/>
                  <a:gd name="connsiteX4" fmla="*/ 1118891 w 1339053"/>
                  <a:gd name="connsiteY4" fmla="*/ 3568331 h 6858000"/>
                  <a:gd name="connsiteX5" fmla="*/ 1295961 w 1339053"/>
                  <a:gd name="connsiteY5" fmla="*/ 3584709 h 6858000"/>
                  <a:gd name="connsiteX6" fmla="*/ 1308070 w 1339053"/>
                  <a:gd name="connsiteY6" fmla="*/ 3585183 h 6858000"/>
                  <a:gd name="connsiteX7" fmla="*/ 1325263 w 1339053"/>
                  <a:gd name="connsiteY7" fmla="*/ 3705453 h 6858000"/>
                  <a:gd name="connsiteX8" fmla="*/ 1334107 w 1339053"/>
                  <a:gd name="connsiteY8" fmla="*/ 3772268 h 6858000"/>
                  <a:gd name="connsiteX9" fmla="*/ 1338203 w 1339053"/>
                  <a:gd name="connsiteY9" fmla="*/ 3831076 h 6858000"/>
                  <a:gd name="connsiteX10" fmla="*/ 1338805 w 1339053"/>
                  <a:gd name="connsiteY10" fmla="*/ 3839709 h 6858000"/>
                  <a:gd name="connsiteX11" fmla="*/ 1335635 w 1339053"/>
                  <a:gd name="connsiteY11" fmla="*/ 4118635 h 6858000"/>
                  <a:gd name="connsiteX12" fmla="*/ 1337171 w 1339053"/>
                  <a:gd name="connsiteY12" fmla="*/ 4209403 h 6858000"/>
                  <a:gd name="connsiteX13" fmla="*/ 1325840 w 1339053"/>
                  <a:gd name="connsiteY13" fmla="*/ 4309174 h 6858000"/>
                  <a:gd name="connsiteX14" fmla="*/ 1321122 w 1339053"/>
                  <a:gd name="connsiteY14" fmla="*/ 4473630 h 6858000"/>
                  <a:gd name="connsiteX15" fmla="*/ 1302196 w 1339053"/>
                  <a:gd name="connsiteY15" fmla="*/ 4791709 h 6858000"/>
                  <a:gd name="connsiteX16" fmla="*/ 1293239 w 1339053"/>
                  <a:gd name="connsiteY16" fmla="*/ 4860048 h 6858000"/>
                  <a:gd name="connsiteX17" fmla="*/ 1288829 w 1339053"/>
                  <a:gd name="connsiteY17" fmla="*/ 5039837 h 6858000"/>
                  <a:gd name="connsiteX18" fmla="*/ 1289584 w 1339053"/>
                  <a:gd name="connsiteY18" fmla="*/ 5148703 h 6858000"/>
                  <a:gd name="connsiteX19" fmla="*/ 1282205 w 1339053"/>
                  <a:gd name="connsiteY19" fmla="*/ 5236435 h 6858000"/>
                  <a:gd name="connsiteX20" fmla="*/ 1268145 w 1339053"/>
                  <a:gd name="connsiteY20" fmla="*/ 5311662 h 6858000"/>
                  <a:gd name="connsiteX21" fmla="*/ 1250547 w 1339053"/>
                  <a:gd name="connsiteY21" fmla="*/ 5515595 h 6858000"/>
                  <a:gd name="connsiteX22" fmla="*/ 1243323 w 1339053"/>
                  <a:gd name="connsiteY22" fmla="*/ 5596885 h 6858000"/>
                  <a:gd name="connsiteX23" fmla="*/ 1238303 w 1339053"/>
                  <a:gd name="connsiteY23" fmla="*/ 5812036 h 6858000"/>
                  <a:gd name="connsiteX24" fmla="*/ 1223551 w 1339053"/>
                  <a:gd name="connsiteY24" fmla="*/ 5991171 h 6858000"/>
                  <a:gd name="connsiteX25" fmla="*/ 1219699 w 1339053"/>
                  <a:gd name="connsiteY25" fmla="*/ 6066726 h 6858000"/>
                  <a:gd name="connsiteX26" fmla="*/ 1199935 w 1339053"/>
                  <a:gd name="connsiteY26" fmla="*/ 6236130 h 6858000"/>
                  <a:gd name="connsiteX27" fmla="*/ 1192857 w 1339053"/>
                  <a:gd name="connsiteY27" fmla="*/ 6333267 h 6858000"/>
                  <a:gd name="connsiteX28" fmla="*/ 1148174 w 1339053"/>
                  <a:gd name="connsiteY28" fmla="*/ 6561849 h 6858000"/>
                  <a:gd name="connsiteX29" fmla="*/ 1100424 w 1339053"/>
                  <a:gd name="connsiteY29" fmla="*/ 6797385 h 6858000"/>
                  <a:gd name="connsiteX30" fmla="*/ 1085621 w 1339053"/>
                  <a:gd name="connsiteY30" fmla="*/ 6858000 h 6858000"/>
                  <a:gd name="connsiteX31" fmla="*/ 932341 w 1339053"/>
                  <a:gd name="connsiteY31" fmla="*/ 6858000 h 6858000"/>
                  <a:gd name="connsiteX32" fmla="*/ 944496 w 1339053"/>
                  <a:gd name="connsiteY32" fmla="*/ 6829656 h 6858000"/>
                  <a:gd name="connsiteX33" fmla="*/ 913239 w 1339053"/>
                  <a:gd name="connsiteY33" fmla="*/ 6720119 h 6858000"/>
                  <a:gd name="connsiteX34" fmla="*/ 870682 w 1339053"/>
                  <a:gd name="connsiteY34" fmla="*/ 6655346 h 6858000"/>
                  <a:gd name="connsiteX35" fmla="*/ 846442 w 1339053"/>
                  <a:gd name="connsiteY35" fmla="*/ 6498594 h 6858000"/>
                  <a:gd name="connsiteX36" fmla="*/ 881150 w 1339053"/>
                  <a:gd name="connsiteY36" fmla="*/ 6473756 h 6858000"/>
                  <a:gd name="connsiteX37" fmla="*/ 922470 w 1339053"/>
                  <a:gd name="connsiteY37" fmla="*/ 6377035 h 6858000"/>
                  <a:gd name="connsiteX38" fmla="*/ 955039 w 1339053"/>
                  <a:gd name="connsiteY38" fmla="*/ 6268585 h 6858000"/>
                  <a:gd name="connsiteX39" fmla="*/ 1024350 w 1339053"/>
                  <a:gd name="connsiteY39" fmla="*/ 6083443 h 6858000"/>
                  <a:gd name="connsiteX40" fmla="*/ 999696 w 1339053"/>
                  <a:gd name="connsiteY40" fmla="*/ 5938416 h 6858000"/>
                  <a:gd name="connsiteX41" fmla="*/ 988342 w 1339053"/>
                  <a:gd name="connsiteY41" fmla="*/ 5882426 h 6858000"/>
                  <a:gd name="connsiteX42" fmla="*/ 985444 w 1339053"/>
                  <a:gd name="connsiteY42" fmla="*/ 5832438 h 6858000"/>
                  <a:gd name="connsiteX43" fmla="*/ 992016 w 1339053"/>
                  <a:gd name="connsiteY43" fmla="*/ 5777751 h 6858000"/>
                  <a:gd name="connsiteX44" fmla="*/ 995028 w 1339053"/>
                  <a:gd name="connsiteY44" fmla="*/ 5641832 h 6858000"/>
                  <a:gd name="connsiteX45" fmla="*/ 981247 w 1339053"/>
                  <a:gd name="connsiteY45" fmla="*/ 5562522 h 6858000"/>
                  <a:gd name="connsiteX46" fmla="*/ 995131 w 1339053"/>
                  <a:gd name="connsiteY46" fmla="*/ 5398075 h 6858000"/>
                  <a:gd name="connsiteX47" fmla="*/ 997379 w 1339053"/>
                  <a:gd name="connsiteY47" fmla="*/ 5283928 h 6858000"/>
                  <a:gd name="connsiteX48" fmla="*/ 979617 w 1339053"/>
                  <a:gd name="connsiteY48" fmla="*/ 5157396 h 6858000"/>
                  <a:gd name="connsiteX49" fmla="*/ 976441 w 1339053"/>
                  <a:gd name="connsiteY49" fmla="*/ 5139485 h 6858000"/>
                  <a:gd name="connsiteX50" fmla="*/ 953793 w 1339053"/>
                  <a:gd name="connsiteY50" fmla="*/ 5091862 h 6858000"/>
                  <a:gd name="connsiteX51" fmla="*/ 853056 w 1339053"/>
                  <a:gd name="connsiteY51" fmla="*/ 5001787 h 6858000"/>
                  <a:gd name="connsiteX52" fmla="*/ 833979 w 1339053"/>
                  <a:gd name="connsiteY52" fmla="*/ 4978966 h 6858000"/>
                  <a:gd name="connsiteX53" fmla="*/ 796995 w 1339053"/>
                  <a:gd name="connsiteY53" fmla="*/ 4813768 h 6858000"/>
                  <a:gd name="connsiteX54" fmla="*/ 820590 w 1339053"/>
                  <a:gd name="connsiteY54" fmla="*/ 4764057 h 6858000"/>
                  <a:gd name="connsiteX55" fmla="*/ 864688 w 1339053"/>
                  <a:gd name="connsiteY55" fmla="*/ 4714752 h 6858000"/>
                  <a:gd name="connsiteX56" fmla="*/ 910485 w 1339053"/>
                  <a:gd name="connsiteY56" fmla="*/ 4590911 h 6858000"/>
                  <a:gd name="connsiteX57" fmla="*/ 911445 w 1339053"/>
                  <a:gd name="connsiteY57" fmla="*/ 4539571 h 6858000"/>
                  <a:gd name="connsiteX58" fmla="*/ 900285 w 1339053"/>
                  <a:gd name="connsiteY58" fmla="*/ 4445837 h 6858000"/>
                  <a:gd name="connsiteX59" fmla="*/ 863237 w 1339053"/>
                  <a:gd name="connsiteY59" fmla="*/ 4364703 h 6858000"/>
                  <a:gd name="connsiteX60" fmla="*/ 798070 w 1339053"/>
                  <a:gd name="connsiteY60" fmla="*/ 4243284 h 6858000"/>
                  <a:gd name="connsiteX61" fmla="*/ 817097 w 1339053"/>
                  <a:gd name="connsiteY61" fmla="*/ 4054750 h 6858000"/>
                  <a:gd name="connsiteX62" fmla="*/ 826251 w 1339053"/>
                  <a:gd name="connsiteY62" fmla="*/ 3982801 h 6858000"/>
                  <a:gd name="connsiteX63" fmla="*/ 836848 w 1339053"/>
                  <a:gd name="connsiteY63" fmla="*/ 3784939 h 6858000"/>
                  <a:gd name="connsiteX64" fmla="*/ 841285 w 1339053"/>
                  <a:gd name="connsiteY64" fmla="*/ 3766755 h 6858000"/>
                  <a:gd name="connsiteX65" fmla="*/ 841284 w 1339053"/>
                  <a:gd name="connsiteY65" fmla="*/ 3766755 h 6858000"/>
                  <a:gd name="connsiteX66" fmla="*/ 852925 w 1339053"/>
                  <a:gd name="connsiteY66" fmla="*/ 3719034 h 6858000"/>
                  <a:gd name="connsiteX67" fmla="*/ 857932 w 1339053"/>
                  <a:gd name="connsiteY67" fmla="*/ 3696880 h 6858000"/>
                  <a:gd name="connsiteX68" fmla="*/ 853534 w 1339053"/>
                  <a:gd name="connsiteY68" fmla="*/ 3507036 h 6858000"/>
                  <a:gd name="connsiteX69" fmla="*/ 850226 w 1339053"/>
                  <a:gd name="connsiteY69" fmla="*/ 3485839 h 6858000"/>
                  <a:gd name="connsiteX70" fmla="*/ 0 w 1339053"/>
                  <a:gd name="connsiteY70" fmla="*/ 0 h 6858000"/>
                  <a:gd name="connsiteX71" fmla="*/ 455609 w 1339053"/>
                  <a:gd name="connsiteY71" fmla="*/ 0 h 6858000"/>
                  <a:gd name="connsiteX72" fmla="*/ 459171 w 1339053"/>
                  <a:gd name="connsiteY72" fmla="*/ 72395 h 6858000"/>
                  <a:gd name="connsiteX73" fmla="*/ 460041 w 1339053"/>
                  <a:gd name="connsiteY73" fmla="*/ 131917 h 6858000"/>
                  <a:gd name="connsiteX74" fmla="*/ 504421 w 1339053"/>
                  <a:gd name="connsiteY74" fmla="*/ 389691 h 6858000"/>
                  <a:gd name="connsiteX75" fmla="*/ 582097 w 1339053"/>
                  <a:gd name="connsiteY75" fmla="*/ 634609 h 6858000"/>
                  <a:gd name="connsiteX76" fmla="*/ 702468 w 1339053"/>
                  <a:gd name="connsiteY76" fmla="*/ 834019 h 6858000"/>
                  <a:gd name="connsiteX77" fmla="*/ 729203 w 1339053"/>
                  <a:gd name="connsiteY77" fmla="*/ 887701 h 6858000"/>
                  <a:gd name="connsiteX78" fmla="*/ 743787 w 1339053"/>
                  <a:gd name="connsiteY78" fmla="*/ 1016355 h 6858000"/>
                  <a:gd name="connsiteX79" fmla="*/ 750083 w 1339053"/>
                  <a:gd name="connsiteY79" fmla="*/ 1128060 h 6858000"/>
                  <a:gd name="connsiteX80" fmla="*/ 768866 w 1339053"/>
                  <a:gd name="connsiteY80" fmla="*/ 1213431 h 6858000"/>
                  <a:gd name="connsiteX81" fmla="*/ 787802 w 1339053"/>
                  <a:gd name="connsiteY81" fmla="*/ 1286432 h 6858000"/>
                  <a:gd name="connsiteX82" fmla="*/ 842837 w 1339053"/>
                  <a:gd name="connsiteY82" fmla="*/ 1455511 h 6858000"/>
                  <a:gd name="connsiteX83" fmla="*/ 877988 w 1339053"/>
                  <a:gd name="connsiteY83" fmla="*/ 1634814 h 6858000"/>
                  <a:gd name="connsiteX84" fmla="*/ 941063 w 1339053"/>
                  <a:gd name="connsiteY84" fmla="*/ 1789731 h 6858000"/>
                  <a:gd name="connsiteX85" fmla="*/ 980124 w 1339053"/>
                  <a:gd name="connsiteY85" fmla="*/ 1857657 h 6858000"/>
                  <a:gd name="connsiteX86" fmla="*/ 984484 w 1339053"/>
                  <a:gd name="connsiteY86" fmla="*/ 1976384 h 6858000"/>
                  <a:gd name="connsiteX87" fmla="*/ 1007189 w 1339053"/>
                  <a:gd name="connsiteY87" fmla="*/ 2110650 h 6858000"/>
                  <a:gd name="connsiteX88" fmla="*/ 1039893 w 1339053"/>
                  <a:gd name="connsiteY88" fmla="*/ 2211041 h 6858000"/>
                  <a:gd name="connsiteX89" fmla="*/ 1059162 w 1339053"/>
                  <a:gd name="connsiteY89" fmla="*/ 2286682 h 6858000"/>
                  <a:gd name="connsiteX90" fmla="*/ 1070522 w 1339053"/>
                  <a:gd name="connsiteY90" fmla="*/ 2388667 h 6858000"/>
                  <a:gd name="connsiteX91" fmla="*/ 1093939 w 1339053"/>
                  <a:gd name="connsiteY91" fmla="*/ 2494653 h 6858000"/>
                  <a:gd name="connsiteX92" fmla="*/ 1112007 w 1339053"/>
                  <a:gd name="connsiteY92" fmla="*/ 2548197 h 6858000"/>
                  <a:gd name="connsiteX93" fmla="*/ 1138346 w 1339053"/>
                  <a:gd name="connsiteY93" fmla="*/ 2649163 h 6858000"/>
                  <a:gd name="connsiteX94" fmla="*/ 1160337 w 1339053"/>
                  <a:gd name="connsiteY94" fmla="*/ 2751608 h 6858000"/>
                  <a:gd name="connsiteX95" fmla="*/ 1165737 w 1339053"/>
                  <a:gd name="connsiteY95" fmla="*/ 2933012 h 6858000"/>
                  <a:gd name="connsiteX96" fmla="*/ 1202029 w 1339053"/>
                  <a:gd name="connsiteY96" fmla="*/ 3107873 h 6858000"/>
                  <a:gd name="connsiteX97" fmla="*/ 1225692 w 1339053"/>
                  <a:gd name="connsiteY97" fmla="*/ 3244974 h 6858000"/>
                  <a:gd name="connsiteX98" fmla="*/ 1243916 w 1339053"/>
                  <a:gd name="connsiteY98" fmla="*/ 3326221 h 6858000"/>
                  <a:gd name="connsiteX99" fmla="*/ 1293067 w 1339053"/>
                  <a:gd name="connsiteY99" fmla="*/ 3480219 h 6858000"/>
                  <a:gd name="connsiteX100" fmla="*/ 1308071 w 1339053"/>
                  <a:gd name="connsiteY100" fmla="*/ 3585182 h 6858000"/>
                  <a:gd name="connsiteX101" fmla="*/ 1295962 w 1339053"/>
                  <a:gd name="connsiteY101" fmla="*/ 3584708 h 6858000"/>
                  <a:gd name="connsiteX102" fmla="*/ 1118893 w 1339053"/>
                  <a:gd name="connsiteY102" fmla="*/ 3568330 h 6858000"/>
                  <a:gd name="connsiteX103" fmla="*/ 1094179 w 1339053"/>
                  <a:gd name="connsiteY103" fmla="*/ 3567566 h 6858000"/>
                  <a:gd name="connsiteX104" fmla="*/ 922719 w 1339053"/>
                  <a:gd name="connsiteY104" fmla="*/ 3516472 h 6858000"/>
                  <a:gd name="connsiteX105" fmla="*/ 877028 w 1339053"/>
                  <a:gd name="connsiteY105" fmla="*/ 3490955 h 6858000"/>
                  <a:gd name="connsiteX106" fmla="*/ 850533 w 1339053"/>
                  <a:gd name="connsiteY106" fmla="*/ 3481837 h 6858000"/>
                  <a:gd name="connsiteX107" fmla="*/ 852113 w 1339053"/>
                  <a:gd name="connsiteY107" fmla="*/ 3461170 h 6858000"/>
                  <a:gd name="connsiteX108" fmla="*/ 831383 w 1339053"/>
                  <a:gd name="connsiteY108" fmla="*/ 3399179 h 6858000"/>
                  <a:gd name="connsiteX109" fmla="*/ 743141 w 1339053"/>
                  <a:gd name="connsiteY109" fmla="*/ 3320580 h 6858000"/>
                  <a:gd name="connsiteX110" fmla="*/ 713221 w 1339053"/>
                  <a:gd name="connsiteY110" fmla="*/ 3251241 h 6858000"/>
                  <a:gd name="connsiteX111" fmla="*/ 697098 w 1339053"/>
                  <a:gd name="connsiteY111" fmla="*/ 3202528 h 6858000"/>
                  <a:gd name="connsiteX112" fmla="*/ 664820 w 1339053"/>
                  <a:gd name="connsiteY112" fmla="*/ 3154190 h 6858000"/>
                  <a:gd name="connsiteX113" fmla="*/ 572501 w 1339053"/>
                  <a:gd name="connsiteY113" fmla="*/ 3087312 h 6858000"/>
                  <a:gd name="connsiteX114" fmla="*/ 497703 w 1339053"/>
                  <a:gd name="connsiteY114" fmla="*/ 3005243 h 6858000"/>
                  <a:gd name="connsiteX115" fmla="*/ 476984 w 1339053"/>
                  <a:gd name="connsiteY115" fmla="*/ 2892751 h 6858000"/>
                  <a:gd name="connsiteX116" fmla="*/ 468947 w 1339053"/>
                  <a:gd name="connsiteY116" fmla="*/ 2824527 h 6858000"/>
                  <a:gd name="connsiteX117" fmla="*/ 569138 w 1339053"/>
                  <a:gd name="connsiteY117" fmla="*/ 2595026 h 6858000"/>
                  <a:gd name="connsiteX118" fmla="*/ 645397 w 1339053"/>
                  <a:gd name="connsiteY118" fmla="*/ 2440808 h 6858000"/>
                  <a:gd name="connsiteX119" fmla="*/ 651820 w 1339053"/>
                  <a:gd name="connsiteY119" fmla="*/ 2384384 h 6858000"/>
                  <a:gd name="connsiteX120" fmla="*/ 612994 w 1339053"/>
                  <a:gd name="connsiteY120" fmla="*/ 2207332 h 6858000"/>
                  <a:gd name="connsiteX121" fmla="*/ 620894 w 1339053"/>
                  <a:gd name="connsiteY121" fmla="*/ 2046679 h 6858000"/>
                  <a:gd name="connsiteX122" fmla="*/ 644614 w 1339053"/>
                  <a:gd name="connsiteY122" fmla="*/ 1931265 h 6858000"/>
                  <a:gd name="connsiteX123" fmla="*/ 665994 w 1339053"/>
                  <a:gd name="connsiteY123" fmla="*/ 1832337 h 6858000"/>
                  <a:gd name="connsiteX124" fmla="*/ 678276 w 1339053"/>
                  <a:gd name="connsiteY124" fmla="*/ 1709437 h 6858000"/>
                  <a:gd name="connsiteX125" fmla="*/ 672955 w 1339053"/>
                  <a:gd name="connsiteY125" fmla="*/ 1636123 h 6858000"/>
                  <a:gd name="connsiteX126" fmla="*/ 668480 w 1339053"/>
                  <a:gd name="connsiteY126" fmla="*/ 1520749 h 6858000"/>
                  <a:gd name="connsiteX127" fmla="*/ 653920 w 1339053"/>
                  <a:gd name="connsiteY127" fmla="*/ 1399437 h 6858000"/>
                  <a:gd name="connsiteX128" fmla="*/ 612686 w 1339053"/>
                  <a:gd name="connsiteY128" fmla="*/ 1296979 h 6858000"/>
                  <a:gd name="connsiteX129" fmla="*/ 570220 w 1339053"/>
                  <a:gd name="connsiteY129" fmla="*/ 1235618 h 6858000"/>
                  <a:gd name="connsiteX130" fmla="*/ 529736 w 1339053"/>
                  <a:gd name="connsiteY130" fmla="*/ 1081752 h 6858000"/>
                  <a:gd name="connsiteX131" fmla="*/ 414305 w 1339053"/>
                  <a:gd name="connsiteY131" fmla="*/ 918292 h 6858000"/>
                  <a:gd name="connsiteX132" fmla="*/ 373924 w 1339053"/>
                  <a:gd name="connsiteY132" fmla="*/ 825689 h 6858000"/>
                  <a:gd name="connsiteX133" fmla="*/ 368949 w 1339053"/>
                  <a:gd name="connsiteY133" fmla="*/ 778726 h 6858000"/>
                  <a:gd name="connsiteX134" fmla="*/ 347020 w 1339053"/>
                  <a:gd name="connsiteY134" fmla="*/ 694643 h 6858000"/>
                  <a:gd name="connsiteX135" fmla="*/ 327478 w 1339053"/>
                  <a:gd name="connsiteY135" fmla="*/ 642898 h 6858000"/>
                  <a:gd name="connsiteX136" fmla="*/ 243468 w 1339053"/>
                  <a:gd name="connsiteY136" fmla="*/ 491960 h 6858000"/>
                  <a:gd name="connsiteX137" fmla="*/ 218930 w 1339053"/>
                  <a:gd name="connsiteY137" fmla="*/ 446010 h 6858000"/>
                  <a:gd name="connsiteX138" fmla="*/ 180614 w 1339053"/>
                  <a:gd name="connsiteY138" fmla="*/ 354892 h 6858000"/>
                  <a:gd name="connsiteX139" fmla="*/ 171988 w 1339053"/>
                  <a:gd name="connsiteY139" fmla="*/ 317521 h 6858000"/>
                  <a:gd name="connsiteX140" fmla="*/ 139875 w 1339053"/>
                  <a:gd name="connsiteY140" fmla="*/ 246378 h 6858000"/>
                  <a:gd name="connsiteX141" fmla="*/ 51499 w 1339053"/>
                  <a:gd name="connsiteY141" fmla="*/ 73211 h 6858000"/>
                  <a:gd name="connsiteX142" fmla="*/ 19690 w 1339053"/>
                  <a:gd name="connsiteY142" fmla="*/ 3662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Lst>
                <a:rect l="l" t="t" r="r" b="b"/>
                <a:pathLst>
                  <a:path w="1339053" h="6858000">
                    <a:moveTo>
                      <a:pt x="850532" y="3481838"/>
                    </a:moveTo>
                    <a:lnTo>
                      <a:pt x="877027" y="3490955"/>
                    </a:lnTo>
                    <a:cubicBezTo>
                      <a:pt x="892941" y="3497986"/>
                      <a:pt x="908176" y="3506416"/>
                      <a:pt x="922718" y="3516472"/>
                    </a:cubicBezTo>
                    <a:cubicBezTo>
                      <a:pt x="967062" y="3547282"/>
                      <a:pt x="1027547" y="3564030"/>
                      <a:pt x="1094179" y="3567567"/>
                    </a:cubicBezTo>
                    <a:cubicBezTo>
                      <a:pt x="1102515" y="3567965"/>
                      <a:pt x="1113434" y="3565936"/>
                      <a:pt x="1118891" y="3568331"/>
                    </a:cubicBezTo>
                    <a:cubicBezTo>
                      <a:pt x="1180628" y="3594888"/>
                      <a:pt x="1237753" y="3586304"/>
                      <a:pt x="1295961" y="3584709"/>
                    </a:cubicBezTo>
                    <a:lnTo>
                      <a:pt x="1308070" y="3585183"/>
                    </a:lnTo>
                    <a:lnTo>
                      <a:pt x="1325263" y="3705453"/>
                    </a:lnTo>
                    <a:cubicBezTo>
                      <a:pt x="1328254" y="3727679"/>
                      <a:pt x="1331526" y="3749922"/>
                      <a:pt x="1334107" y="3772268"/>
                    </a:cubicBezTo>
                    <a:lnTo>
                      <a:pt x="1338203" y="3831076"/>
                    </a:lnTo>
                    <a:lnTo>
                      <a:pt x="1338805" y="3839709"/>
                    </a:lnTo>
                    <a:cubicBezTo>
                      <a:pt x="1339996" y="3932341"/>
                      <a:pt x="1336568" y="4025809"/>
                      <a:pt x="1335635" y="4118635"/>
                    </a:cubicBezTo>
                    <a:cubicBezTo>
                      <a:pt x="1335202" y="4148976"/>
                      <a:pt x="1338805" y="4178868"/>
                      <a:pt x="1337171" y="4209403"/>
                    </a:cubicBezTo>
                    <a:cubicBezTo>
                      <a:pt x="1335445" y="4242449"/>
                      <a:pt x="1327565" y="4276129"/>
                      <a:pt x="1325840" y="4309174"/>
                    </a:cubicBezTo>
                    <a:cubicBezTo>
                      <a:pt x="1322853" y="4364122"/>
                      <a:pt x="1323899" y="4418621"/>
                      <a:pt x="1321122" y="4473630"/>
                    </a:cubicBezTo>
                    <a:cubicBezTo>
                      <a:pt x="1315632" y="4579723"/>
                      <a:pt x="1309019" y="4685750"/>
                      <a:pt x="1302196" y="4791709"/>
                    </a:cubicBezTo>
                    <a:cubicBezTo>
                      <a:pt x="1300696" y="4814383"/>
                      <a:pt x="1294244" y="4837504"/>
                      <a:pt x="1293239" y="4860048"/>
                    </a:cubicBezTo>
                    <a:cubicBezTo>
                      <a:pt x="1290785" y="4919957"/>
                      <a:pt x="1289660" y="4979994"/>
                      <a:pt x="1288829" y="5039837"/>
                    </a:cubicBezTo>
                    <a:cubicBezTo>
                      <a:pt x="1288401" y="5076103"/>
                      <a:pt x="1290512" y="5112310"/>
                      <a:pt x="1289584" y="5148703"/>
                    </a:cubicBezTo>
                    <a:cubicBezTo>
                      <a:pt x="1288845" y="5177820"/>
                      <a:pt x="1286193" y="5207193"/>
                      <a:pt x="1282205" y="5236435"/>
                    </a:cubicBezTo>
                    <a:cubicBezTo>
                      <a:pt x="1278784" y="5261619"/>
                      <a:pt x="1270649" y="5286477"/>
                      <a:pt x="1268145" y="5311662"/>
                    </a:cubicBezTo>
                    <a:cubicBezTo>
                      <a:pt x="1261308" y="5379812"/>
                      <a:pt x="1256387" y="5447703"/>
                      <a:pt x="1250547" y="5515595"/>
                    </a:cubicBezTo>
                    <a:cubicBezTo>
                      <a:pt x="1248113" y="5542776"/>
                      <a:pt x="1244054" y="5570023"/>
                      <a:pt x="1243323" y="5596885"/>
                    </a:cubicBezTo>
                    <a:cubicBezTo>
                      <a:pt x="1241082" y="5668709"/>
                      <a:pt x="1241668" y="5740276"/>
                      <a:pt x="1238303" y="5812036"/>
                    </a:cubicBezTo>
                    <a:cubicBezTo>
                      <a:pt x="1235508" y="5871554"/>
                      <a:pt x="1228259" y="5931392"/>
                      <a:pt x="1223551" y="5991171"/>
                    </a:cubicBezTo>
                    <a:cubicBezTo>
                      <a:pt x="1221675" y="6016549"/>
                      <a:pt x="1222415" y="6041609"/>
                      <a:pt x="1219699" y="6066726"/>
                    </a:cubicBezTo>
                    <a:cubicBezTo>
                      <a:pt x="1213776" y="6123024"/>
                      <a:pt x="1205938" y="6179576"/>
                      <a:pt x="1199935" y="6236130"/>
                    </a:cubicBezTo>
                    <a:cubicBezTo>
                      <a:pt x="1196614" y="6268403"/>
                      <a:pt x="1198425" y="6301127"/>
                      <a:pt x="1192857" y="6333267"/>
                    </a:cubicBezTo>
                    <a:cubicBezTo>
                      <a:pt x="1179603" y="6409590"/>
                      <a:pt x="1163470" y="6485591"/>
                      <a:pt x="1148174" y="6561849"/>
                    </a:cubicBezTo>
                    <a:cubicBezTo>
                      <a:pt x="1132370" y="6640486"/>
                      <a:pt x="1117066" y="6719000"/>
                      <a:pt x="1100424" y="6797385"/>
                    </a:cubicBezTo>
                    <a:lnTo>
                      <a:pt x="1085621" y="6858000"/>
                    </a:lnTo>
                    <a:lnTo>
                      <a:pt x="932341" y="6858000"/>
                    </a:lnTo>
                    <a:lnTo>
                      <a:pt x="944496" y="6829656"/>
                    </a:lnTo>
                    <a:cubicBezTo>
                      <a:pt x="964836" y="6776399"/>
                      <a:pt x="953622" y="6744439"/>
                      <a:pt x="913239" y="6720119"/>
                    </a:cubicBezTo>
                    <a:cubicBezTo>
                      <a:pt x="890880" y="6706443"/>
                      <a:pt x="866986" y="6690318"/>
                      <a:pt x="870682" y="6655346"/>
                    </a:cubicBezTo>
                    <a:cubicBezTo>
                      <a:pt x="876846" y="6598274"/>
                      <a:pt x="889503" y="6540954"/>
                      <a:pt x="846442" y="6498594"/>
                    </a:cubicBezTo>
                    <a:cubicBezTo>
                      <a:pt x="862273" y="6487399"/>
                      <a:pt x="871751" y="6480449"/>
                      <a:pt x="881150" y="6473756"/>
                    </a:cubicBezTo>
                    <a:cubicBezTo>
                      <a:pt x="907245" y="6455292"/>
                      <a:pt x="930705" y="6407516"/>
                      <a:pt x="922470" y="6377035"/>
                    </a:cubicBezTo>
                    <a:cubicBezTo>
                      <a:pt x="910652" y="6332192"/>
                      <a:pt x="925705" y="6299028"/>
                      <a:pt x="955039" y="6268585"/>
                    </a:cubicBezTo>
                    <a:cubicBezTo>
                      <a:pt x="1003777" y="6217606"/>
                      <a:pt x="1017630" y="6148240"/>
                      <a:pt x="1024350" y="6083443"/>
                    </a:cubicBezTo>
                    <a:cubicBezTo>
                      <a:pt x="1029590" y="6034553"/>
                      <a:pt x="1028255" y="5980246"/>
                      <a:pt x="999696" y="5938416"/>
                    </a:cubicBezTo>
                    <a:cubicBezTo>
                      <a:pt x="990505" y="5925141"/>
                      <a:pt x="991039" y="5901884"/>
                      <a:pt x="988342" y="5882426"/>
                    </a:cubicBezTo>
                    <a:cubicBezTo>
                      <a:pt x="986229" y="5866254"/>
                      <a:pt x="984774" y="5849442"/>
                      <a:pt x="985444" y="5832438"/>
                    </a:cubicBezTo>
                    <a:cubicBezTo>
                      <a:pt x="986010" y="5814273"/>
                      <a:pt x="985042" y="5793656"/>
                      <a:pt x="992016" y="5777751"/>
                    </a:cubicBezTo>
                    <a:cubicBezTo>
                      <a:pt x="1012886" y="5729456"/>
                      <a:pt x="1014467" y="5686488"/>
                      <a:pt x="995028" y="5641832"/>
                    </a:cubicBezTo>
                    <a:cubicBezTo>
                      <a:pt x="984984" y="5618696"/>
                      <a:pt x="974301" y="5585771"/>
                      <a:pt x="981247" y="5562522"/>
                    </a:cubicBezTo>
                    <a:cubicBezTo>
                      <a:pt x="998041" y="5505913"/>
                      <a:pt x="997454" y="5454379"/>
                      <a:pt x="995131" y="5398075"/>
                    </a:cubicBezTo>
                    <a:cubicBezTo>
                      <a:pt x="993724" y="5361807"/>
                      <a:pt x="997229" y="5322258"/>
                      <a:pt x="997379" y="5283928"/>
                    </a:cubicBezTo>
                    <a:cubicBezTo>
                      <a:pt x="997473" y="5239095"/>
                      <a:pt x="1006631" y="5193105"/>
                      <a:pt x="979617" y="5157396"/>
                    </a:cubicBezTo>
                    <a:cubicBezTo>
                      <a:pt x="976728" y="5153402"/>
                      <a:pt x="978724" y="5144705"/>
                      <a:pt x="976441" y="5139485"/>
                    </a:cubicBezTo>
                    <a:cubicBezTo>
                      <a:pt x="969619" y="5122991"/>
                      <a:pt x="964828" y="5102888"/>
                      <a:pt x="953793" y="5091862"/>
                    </a:cubicBezTo>
                    <a:cubicBezTo>
                      <a:pt x="921506" y="5059884"/>
                      <a:pt x="886609" y="5031900"/>
                      <a:pt x="853056" y="5001787"/>
                    </a:cubicBezTo>
                    <a:cubicBezTo>
                      <a:pt x="845882" y="4995337"/>
                      <a:pt x="836325" y="4988437"/>
                      <a:pt x="833979" y="4978966"/>
                    </a:cubicBezTo>
                    <a:cubicBezTo>
                      <a:pt x="820602" y="4924328"/>
                      <a:pt x="808509" y="4869239"/>
                      <a:pt x="796995" y="4813768"/>
                    </a:cubicBezTo>
                    <a:cubicBezTo>
                      <a:pt x="792418" y="4791474"/>
                      <a:pt x="803209" y="4777314"/>
                      <a:pt x="820590" y="4764057"/>
                    </a:cubicBezTo>
                    <a:cubicBezTo>
                      <a:pt x="837188" y="4751123"/>
                      <a:pt x="855398" y="4734452"/>
                      <a:pt x="864688" y="4714752"/>
                    </a:cubicBezTo>
                    <a:cubicBezTo>
                      <a:pt x="883062" y="4675275"/>
                      <a:pt x="897521" y="4632902"/>
                      <a:pt x="910485" y="4590911"/>
                    </a:cubicBezTo>
                    <a:cubicBezTo>
                      <a:pt x="915338" y="4575199"/>
                      <a:pt x="912978" y="4556131"/>
                      <a:pt x="911445" y="4539571"/>
                    </a:cubicBezTo>
                    <a:cubicBezTo>
                      <a:pt x="908527" y="4508200"/>
                      <a:pt x="900999" y="4477659"/>
                      <a:pt x="900285" y="4445837"/>
                    </a:cubicBezTo>
                    <a:cubicBezTo>
                      <a:pt x="899539" y="4408923"/>
                      <a:pt x="887958" y="4383340"/>
                      <a:pt x="863237" y="4364703"/>
                    </a:cubicBezTo>
                    <a:cubicBezTo>
                      <a:pt x="826431" y="4336971"/>
                      <a:pt x="808536" y="4292507"/>
                      <a:pt x="798070" y="4243284"/>
                    </a:cubicBezTo>
                    <a:cubicBezTo>
                      <a:pt x="784617" y="4180721"/>
                      <a:pt x="805728" y="4117545"/>
                      <a:pt x="817097" y="4054750"/>
                    </a:cubicBezTo>
                    <a:cubicBezTo>
                      <a:pt x="821537" y="4030724"/>
                      <a:pt x="826632" y="4006057"/>
                      <a:pt x="826251" y="3982801"/>
                    </a:cubicBezTo>
                    <a:cubicBezTo>
                      <a:pt x="825347" y="3916709"/>
                      <a:pt x="825150" y="3850833"/>
                      <a:pt x="836848" y="3784939"/>
                    </a:cubicBezTo>
                    <a:lnTo>
                      <a:pt x="841285" y="3766755"/>
                    </a:lnTo>
                    <a:lnTo>
                      <a:pt x="841284" y="3766755"/>
                    </a:lnTo>
                    <a:lnTo>
                      <a:pt x="852925" y="3719034"/>
                    </a:lnTo>
                    <a:cubicBezTo>
                      <a:pt x="855152" y="3711822"/>
                      <a:pt x="856753" y="3704413"/>
                      <a:pt x="857932" y="3696880"/>
                    </a:cubicBezTo>
                    <a:cubicBezTo>
                      <a:pt x="868683" y="3631632"/>
                      <a:pt x="885300" y="3565939"/>
                      <a:pt x="853534" y="3507036"/>
                    </a:cubicBezTo>
                    <a:cubicBezTo>
                      <a:pt x="850623" y="3501622"/>
                      <a:pt x="849992" y="3494020"/>
                      <a:pt x="850226" y="3485839"/>
                    </a:cubicBezTo>
                    <a:close/>
                    <a:moveTo>
                      <a:pt x="0" y="0"/>
                    </a:moveTo>
                    <a:lnTo>
                      <a:pt x="455609" y="0"/>
                    </a:lnTo>
                    <a:lnTo>
                      <a:pt x="459171" y="72395"/>
                    </a:lnTo>
                    <a:cubicBezTo>
                      <a:pt x="459671" y="92301"/>
                      <a:pt x="456894" y="113171"/>
                      <a:pt x="460041" y="131917"/>
                    </a:cubicBezTo>
                    <a:cubicBezTo>
                      <a:pt x="474213" y="218122"/>
                      <a:pt x="492031" y="302910"/>
                      <a:pt x="504421" y="389691"/>
                    </a:cubicBezTo>
                    <a:cubicBezTo>
                      <a:pt x="517349" y="479177"/>
                      <a:pt x="539516" y="562489"/>
                      <a:pt x="582097" y="634609"/>
                    </a:cubicBezTo>
                    <a:cubicBezTo>
                      <a:pt x="621686" y="701573"/>
                      <a:pt x="662589" y="767248"/>
                      <a:pt x="702468" y="834019"/>
                    </a:cubicBezTo>
                    <a:cubicBezTo>
                      <a:pt x="712587" y="850968"/>
                      <a:pt x="725536" y="867665"/>
                      <a:pt x="729203" y="887701"/>
                    </a:cubicBezTo>
                    <a:cubicBezTo>
                      <a:pt x="736973" y="929321"/>
                      <a:pt x="740155" y="973193"/>
                      <a:pt x="743787" y="1016355"/>
                    </a:cubicBezTo>
                    <a:cubicBezTo>
                      <a:pt x="746786" y="1053398"/>
                      <a:pt x="745800" y="1091467"/>
                      <a:pt x="750083" y="1128060"/>
                    </a:cubicBezTo>
                    <a:cubicBezTo>
                      <a:pt x="753428" y="1157309"/>
                      <a:pt x="762038" y="1185083"/>
                      <a:pt x="768866" y="1213431"/>
                    </a:cubicBezTo>
                    <a:cubicBezTo>
                      <a:pt x="774767" y="1238107"/>
                      <a:pt x="778357" y="1264327"/>
                      <a:pt x="787802" y="1286432"/>
                    </a:cubicBezTo>
                    <a:cubicBezTo>
                      <a:pt x="810582" y="1340304"/>
                      <a:pt x="832653" y="1394242"/>
                      <a:pt x="842837" y="1455511"/>
                    </a:cubicBezTo>
                    <a:cubicBezTo>
                      <a:pt x="853049" y="1515944"/>
                      <a:pt x="867276" y="1574511"/>
                      <a:pt x="877988" y="1634814"/>
                    </a:cubicBezTo>
                    <a:cubicBezTo>
                      <a:pt x="888390" y="1693895"/>
                      <a:pt x="902813" y="1748857"/>
                      <a:pt x="941063" y="1789731"/>
                    </a:cubicBezTo>
                    <a:cubicBezTo>
                      <a:pt x="957906" y="1807908"/>
                      <a:pt x="975122" y="1831564"/>
                      <a:pt x="980124" y="1857657"/>
                    </a:cubicBezTo>
                    <a:cubicBezTo>
                      <a:pt x="987207" y="1894833"/>
                      <a:pt x="980788" y="1937150"/>
                      <a:pt x="984484" y="1976384"/>
                    </a:cubicBezTo>
                    <a:cubicBezTo>
                      <a:pt x="988781" y="2022576"/>
                      <a:pt x="988793" y="2074493"/>
                      <a:pt x="1007189" y="2110650"/>
                    </a:cubicBezTo>
                    <a:cubicBezTo>
                      <a:pt x="1023612" y="2142809"/>
                      <a:pt x="1034723" y="2173610"/>
                      <a:pt x="1039893" y="2211041"/>
                    </a:cubicBezTo>
                    <a:cubicBezTo>
                      <a:pt x="1043484" y="2237261"/>
                      <a:pt x="1057690" y="2260269"/>
                      <a:pt x="1059162" y="2286682"/>
                    </a:cubicBezTo>
                    <a:cubicBezTo>
                      <a:pt x="1061252" y="2321469"/>
                      <a:pt x="1060754" y="2355740"/>
                      <a:pt x="1070522" y="2388667"/>
                    </a:cubicBezTo>
                    <a:cubicBezTo>
                      <a:pt x="1080600" y="2422815"/>
                      <a:pt x="1085513" y="2459602"/>
                      <a:pt x="1093939" y="2494653"/>
                    </a:cubicBezTo>
                    <a:cubicBezTo>
                      <a:pt x="1098500" y="2513273"/>
                      <a:pt x="1106866" y="2529964"/>
                      <a:pt x="1112007" y="2548197"/>
                    </a:cubicBezTo>
                    <a:cubicBezTo>
                      <a:pt x="1121409" y="2581573"/>
                      <a:pt x="1130232" y="2615336"/>
                      <a:pt x="1138346" y="2649163"/>
                    </a:cubicBezTo>
                    <a:cubicBezTo>
                      <a:pt x="1146465" y="2682988"/>
                      <a:pt x="1157699" y="2716368"/>
                      <a:pt x="1160337" y="2751608"/>
                    </a:cubicBezTo>
                    <a:cubicBezTo>
                      <a:pt x="1164714" y="2811646"/>
                      <a:pt x="1159211" y="2873999"/>
                      <a:pt x="1165737" y="2933012"/>
                    </a:cubicBezTo>
                    <a:cubicBezTo>
                      <a:pt x="1172445" y="2992925"/>
                      <a:pt x="1185964" y="3051556"/>
                      <a:pt x="1202029" y="3107873"/>
                    </a:cubicBezTo>
                    <a:cubicBezTo>
                      <a:pt x="1214635" y="3152396"/>
                      <a:pt x="1227749" y="3194534"/>
                      <a:pt x="1225692" y="3244974"/>
                    </a:cubicBezTo>
                    <a:cubicBezTo>
                      <a:pt x="1224565" y="3273123"/>
                      <a:pt x="1231196" y="3305079"/>
                      <a:pt x="1243916" y="3326221"/>
                    </a:cubicBezTo>
                    <a:cubicBezTo>
                      <a:pt x="1271701" y="3372044"/>
                      <a:pt x="1285247" y="3423911"/>
                      <a:pt x="1293067" y="3480219"/>
                    </a:cubicBezTo>
                    <a:lnTo>
                      <a:pt x="1308071" y="3585182"/>
                    </a:lnTo>
                    <a:lnTo>
                      <a:pt x="1295962" y="3584708"/>
                    </a:lnTo>
                    <a:cubicBezTo>
                      <a:pt x="1237754" y="3586303"/>
                      <a:pt x="1180629" y="3594888"/>
                      <a:pt x="1118893" y="3568330"/>
                    </a:cubicBezTo>
                    <a:cubicBezTo>
                      <a:pt x="1113435" y="3565936"/>
                      <a:pt x="1102517" y="3567964"/>
                      <a:pt x="1094179" y="3567566"/>
                    </a:cubicBezTo>
                    <a:cubicBezTo>
                      <a:pt x="1027548" y="3564029"/>
                      <a:pt x="967064" y="3547281"/>
                      <a:pt x="922719" y="3516472"/>
                    </a:cubicBezTo>
                    <a:cubicBezTo>
                      <a:pt x="908178" y="3506414"/>
                      <a:pt x="892942" y="3497984"/>
                      <a:pt x="877028" y="3490955"/>
                    </a:cubicBezTo>
                    <a:lnTo>
                      <a:pt x="850533" y="3481837"/>
                    </a:lnTo>
                    <a:lnTo>
                      <a:pt x="852113" y="3461170"/>
                    </a:lnTo>
                    <a:cubicBezTo>
                      <a:pt x="854391" y="3434500"/>
                      <a:pt x="848474" y="3414331"/>
                      <a:pt x="831383" y="3399179"/>
                    </a:cubicBezTo>
                    <a:cubicBezTo>
                      <a:pt x="801767" y="3373388"/>
                      <a:pt x="773654" y="3344957"/>
                      <a:pt x="743141" y="3320580"/>
                    </a:cubicBezTo>
                    <a:cubicBezTo>
                      <a:pt x="722236" y="3303685"/>
                      <a:pt x="714543" y="3281842"/>
                      <a:pt x="713221" y="3251241"/>
                    </a:cubicBezTo>
                    <a:cubicBezTo>
                      <a:pt x="712555" y="3234106"/>
                      <a:pt x="704768" y="3217029"/>
                      <a:pt x="697098" y="3202528"/>
                    </a:cubicBezTo>
                    <a:cubicBezTo>
                      <a:pt x="687845" y="3184997"/>
                      <a:pt x="672212" y="3172554"/>
                      <a:pt x="664820" y="3154190"/>
                    </a:cubicBezTo>
                    <a:cubicBezTo>
                      <a:pt x="646169" y="3109209"/>
                      <a:pt x="616744" y="3087991"/>
                      <a:pt x="572501" y="3087312"/>
                    </a:cubicBezTo>
                    <a:cubicBezTo>
                      <a:pt x="533259" y="3086763"/>
                      <a:pt x="493731" y="3044085"/>
                      <a:pt x="497703" y="3005243"/>
                    </a:cubicBezTo>
                    <a:cubicBezTo>
                      <a:pt x="502030" y="2962279"/>
                      <a:pt x="490540" y="2928257"/>
                      <a:pt x="476984" y="2892751"/>
                    </a:cubicBezTo>
                    <a:cubicBezTo>
                      <a:pt x="469363" y="2872905"/>
                      <a:pt x="465404" y="2847135"/>
                      <a:pt x="468947" y="2824527"/>
                    </a:cubicBezTo>
                    <a:cubicBezTo>
                      <a:pt x="482188" y="2738605"/>
                      <a:pt x="520979" y="2665650"/>
                      <a:pt x="569138" y="2595026"/>
                    </a:cubicBezTo>
                    <a:cubicBezTo>
                      <a:pt x="600577" y="2548865"/>
                      <a:pt x="622260" y="2493483"/>
                      <a:pt x="645397" y="2440808"/>
                    </a:cubicBezTo>
                    <a:cubicBezTo>
                      <a:pt x="652529" y="2424387"/>
                      <a:pt x="655029" y="2401457"/>
                      <a:pt x="651820" y="2384384"/>
                    </a:cubicBezTo>
                    <a:cubicBezTo>
                      <a:pt x="640949" y="2324596"/>
                      <a:pt x="629163" y="2264805"/>
                      <a:pt x="612994" y="2207332"/>
                    </a:cubicBezTo>
                    <a:cubicBezTo>
                      <a:pt x="597678" y="2153787"/>
                      <a:pt x="601053" y="2099808"/>
                      <a:pt x="620894" y="2046679"/>
                    </a:cubicBezTo>
                    <a:cubicBezTo>
                      <a:pt x="635367" y="2007977"/>
                      <a:pt x="641110" y="1970814"/>
                      <a:pt x="644614" y="1931265"/>
                    </a:cubicBezTo>
                    <a:cubicBezTo>
                      <a:pt x="647465" y="1898285"/>
                      <a:pt x="653360" y="1862859"/>
                      <a:pt x="665994" y="1832337"/>
                    </a:cubicBezTo>
                    <a:cubicBezTo>
                      <a:pt x="683779" y="1789578"/>
                      <a:pt x="688928" y="1751381"/>
                      <a:pt x="678276" y="1709437"/>
                    </a:cubicBezTo>
                    <a:cubicBezTo>
                      <a:pt x="672576" y="1687079"/>
                      <a:pt x="673987" y="1660990"/>
                      <a:pt x="672955" y="1636123"/>
                    </a:cubicBezTo>
                    <a:cubicBezTo>
                      <a:pt x="671272" y="1597795"/>
                      <a:pt x="671867" y="1558758"/>
                      <a:pt x="668480" y="1520749"/>
                    </a:cubicBezTo>
                    <a:cubicBezTo>
                      <a:pt x="665050" y="1479903"/>
                      <a:pt x="655019" y="1440408"/>
                      <a:pt x="653920" y="1399437"/>
                    </a:cubicBezTo>
                    <a:cubicBezTo>
                      <a:pt x="652652" y="1355309"/>
                      <a:pt x="639893" y="1323154"/>
                      <a:pt x="612686" y="1296979"/>
                    </a:cubicBezTo>
                    <a:cubicBezTo>
                      <a:pt x="595576" y="1280408"/>
                      <a:pt x="578401" y="1259588"/>
                      <a:pt x="570220" y="1235618"/>
                    </a:cubicBezTo>
                    <a:cubicBezTo>
                      <a:pt x="553631" y="1186194"/>
                      <a:pt x="545669" y="1131821"/>
                      <a:pt x="529736" y="1081752"/>
                    </a:cubicBezTo>
                    <a:cubicBezTo>
                      <a:pt x="507466" y="1011390"/>
                      <a:pt x="481332" y="944631"/>
                      <a:pt x="414305" y="918292"/>
                    </a:cubicBezTo>
                    <a:cubicBezTo>
                      <a:pt x="377314" y="903769"/>
                      <a:pt x="368843" y="874065"/>
                      <a:pt x="373924" y="825689"/>
                    </a:cubicBezTo>
                    <a:cubicBezTo>
                      <a:pt x="375689" y="809590"/>
                      <a:pt x="376722" y="786203"/>
                      <a:pt x="368949" y="778726"/>
                    </a:cubicBezTo>
                    <a:cubicBezTo>
                      <a:pt x="345838" y="756354"/>
                      <a:pt x="349308" y="725824"/>
                      <a:pt x="347020" y="694643"/>
                    </a:cubicBezTo>
                    <a:cubicBezTo>
                      <a:pt x="345704" y="675894"/>
                      <a:pt x="339306" y="651346"/>
                      <a:pt x="327478" y="642898"/>
                    </a:cubicBezTo>
                    <a:cubicBezTo>
                      <a:pt x="279698" y="608395"/>
                      <a:pt x="263590" y="549247"/>
                      <a:pt x="243468" y="491960"/>
                    </a:cubicBezTo>
                    <a:cubicBezTo>
                      <a:pt x="237433" y="475142"/>
                      <a:pt x="230250" y="456843"/>
                      <a:pt x="218930" y="446010"/>
                    </a:cubicBezTo>
                    <a:cubicBezTo>
                      <a:pt x="194433" y="422927"/>
                      <a:pt x="180036" y="395344"/>
                      <a:pt x="180614" y="354892"/>
                    </a:cubicBezTo>
                    <a:cubicBezTo>
                      <a:pt x="180923" y="342010"/>
                      <a:pt x="176523" y="328798"/>
                      <a:pt x="171988" y="317521"/>
                    </a:cubicBezTo>
                    <a:cubicBezTo>
                      <a:pt x="162052" y="293291"/>
                      <a:pt x="148442" y="271315"/>
                      <a:pt x="139875" y="246378"/>
                    </a:cubicBezTo>
                    <a:cubicBezTo>
                      <a:pt x="117577" y="182780"/>
                      <a:pt x="95749" y="119890"/>
                      <a:pt x="51499" y="73211"/>
                    </a:cubicBezTo>
                    <a:cubicBezTo>
                      <a:pt x="40691" y="61834"/>
                      <a:pt x="29467" y="49763"/>
                      <a:pt x="19690" y="36621"/>
                    </a:cubicBezTo>
                    <a:close/>
                  </a:path>
                </a:pathLst>
              </a:custGeom>
              <a:solidFill>
                <a:srgbClr val="FFFFF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6" name="Freeform: Shape 25">
                <a:extLst>
                  <a:ext uri="{FF2B5EF4-FFF2-40B4-BE49-F238E27FC236}">
                    <a16:creationId xmlns:a16="http://schemas.microsoft.com/office/drawing/2014/main" id="{3CA5C733-38F9-4D36-A78D-0AB08CCBB5A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748588" y="0"/>
                <a:ext cx="1339053" cy="6858000"/>
              </a:xfrm>
              <a:custGeom>
                <a:avLst/>
                <a:gdLst>
                  <a:gd name="connsiteX0" fmla="*/ 850532 w 1339053"/>
                  <a:gd name="connsiteY0" fmla="*/ 3481838 h 6858000"/>
                  <a:gd name="connsiteX1" fmla="*/ 877027 w 1339053"/>
                  <a:gd name="connsiteY1" fmla="*/ 3490955 h 6858000"/>
                  <a:gd name="connsiteX2" fmla="*/ 922718 w 1339053"/>
                  <a:gd name="connsiteY2" fmla="*/ 3516472 h 6858000"/>
                  <a:gd name="connsiteX3" fmla="*/ 1094179 w 1339053"/>
                  <a:gd name="connsiteY3" fmla="*/ 3567567 h 6858000"/>
                  <a:gd name="connsiteX4" fmla="*/ 1118891 w 1339053"/>
                  <a:gd name="connsiteY4" fmla="*/ 3568331 h 6858000"/>
                  <a:gd name="connsiteX5" fmla="*/ 1295961 w 1339053"/>
                  <a:gd name="connsiteY5" fmla="*/ 3584709 h 6858000"/>
                  <a:gd name="connsiteX6" fmla="*/ 1308070 w 1339053"/>
                  <a:gd name="connsiteY6" fmla="*/ 3585183 h 6858000"/>
                  <a:gd name="connsiteX7" fmla="*/ 1325263 w 1339053"/>
                  <a:gd name="connsiteY7" fmla="*/ 3705453 h 6858000"/>
                  <a:gd name="connsiteX8" fmla="*/ 1334107 w 1339053"/>
                  <a:gd name="connsiteY8" fmla="*/ 3772268 h 6858000"/>
                  <a:gd name="connsiteX9" fmla="*/ 1338203 w 1339053"/>
                  <a:gd name="connsiteY9" fmla="*/ 3831076 h 6858000"/>
                  <a:gd name="connsiteX10" fmla="*/ 1338805 w 1339053"/>
                  <a:gd name="connsiteY10" fmla="*/ 3839709 h 6858000"/>
                  <a:gd name="connsiteX11" fmla="*/ 1335635 w 1339053"/>
                  <a:gd name="connsiteY11" fmla="*/ 4118635 h 6858000"/>
                  <a:gd name="connsiteX12" fmla="*/ 1337171 w 1339053"/>
                  <a:gd name="connsiteY12" fmla="*/ 4209403 h 6858000"/>
                  <a:gd name="connsiteX13" fmla="*/ 1325840 w 1339053"/>
                  <a:gd name="connsiteY13" fmla="*/ 4309174 h 6858000"/>
                  <a:gd name="connsiteX14" fmla="*/ 1321122 w 1339053"/>
                  <a:gd name="connsiteY14" fmla="*/ 4473630 h 6858000"/>
                  <a:gd name="connsiteX15" fmla="*/ 1302196 w 1339053"/>
                  <a:gd name="connsiteY15" fmla="*/ 4791709 h 6858000"/>
                  <a:gd name="connsiteX16" fmla="*/ 1293239 w 1339053"/>
                  <a:gd name="connsiteY16" fmla="*/ 4860048 h 6858000"/>
                  <a:gd name="connsiteX17" fmla="*/ 1288829 w 1339053"/>
                  <a:gd name="connsiteY17" fmla="*/ 5039837 h 6858000"/>
                  <a:gd name="connsiteX18" fmla="*/ 1289584 w 1339053"/>
                  <a:gd name="connsiteY18" fmla="*/ 5148703 h 6858000"/>
                  <a:gd name="connsiteX19" fmla="*/ 1282205 w 1339053"/>
                  <a:gd name="connsiteY19" fmla="*/ 5236435 h 6858000"/>
                  <a:gd name="connsiteX20" fmla="*/ 1268145 w 1339053"/>
                  <a:gd name="connsiteY20" fmla="*/ 5311662 h 6858000"/>
                  <a:gd name="connsiteX21" fmla="*/ 1250547 w 1339053"/>
                  <a:gd name="connsiteY21" fmla="*/ 5515595 h 6858000"/>
                  <a:gd name="connsiteX22" fmla="*/ 1243323 w 1339053"/>
                  <a:gd name="connsiteY22" fmla="*/ 5596885 h 6858000"/>
                  <a:gd name="connsiteX23" fmla="*/ 1238303 w 1339053"/>
                  <a:gd name="connsiteY23" fmla="*/ 5812036 h 6858000"/>
                  <a:gd name="connsiteX24" fmla="*/ 1223551 w 1339053"/>
                  <a:gd name="connsiteY24" fmla="*/ 5991171 h 6858000"/>
                  <a:gd name="connsiteX25" fmla="*/ 1219699 w 1339053"/>
                  <a:gd name="connsiteY25" fmla="*/ 6066726 h 6858000"/>
                  <a:gd name="connsiteX26" fmla="*/ 1199935 w 1339053"/>
                  <a:gd name="connsiteY26" fmla="*/ 6236130 h 6858000"/>
                  <a:gd name="connsiteX27" fmla="*/ 1192857 w 1339053"/>
                  <a:gd name="connsiteY27" fmla="*/ 6333267 h 6858000"/>
                  <a:gd name="connsiteX28" fmla="*/ 1148174 w 1339053"/>
                  <a:gd name="connsiteY28" fmla="*/ 6561849 h 6858000"/>
                  <a:gd name="connsiteX29" fmla="*/ 1100424 w 1339053"/>
                  <a:gd name="connsiteY29" fmla="*/ 6797385 h 6858000"/>
                  <a:gd name="connsiteX30" fmla="*/ 1085621 w 1339053"/>
                  <a:gd name="connsiteY30" fmla="*/ 6858000 h 6858000"/>
                  <a:gd name="connsiteX31" fmla="*/ 932341 w 1339053"/>
                  <a:gd name="connsiteY31" fmla="*/ 6858000 h 6858000"/>
                  <a:gd name="connsiteX32" fmla="*/ 944496 w 1339053"/>
                  <a:gd name="connsiteY32" fmla="*/ 6829656 h 6858000"/>
                  <a:gd name="connsiteX33" fmla="*/ 913239 w 1339053"/>
                  <a:gd name="connsiteY33" fmla="*/ 6720119 h 6858000"/>
                  <a:gd name="connsiteX34" fmla="*/ 870682 w 1339053"/>
                  <a:gd name="connsiteY34" fmla="*/ 6655346 h 6858000"/>
                  <a:gd name="connsiteX35" fmla="*/ 846442 w 1339053"/>
                  <a:gd name="connsiteY35" fmla="*/ 6498594 h 6858000"/>
                  <a:gd name="connsiteX36" fmla="*/ 881150 w 1339053"/>
                  <a:gd name="connsiteY36" fmla="*/ 6473756 h 6858000"/>
                  <a:gd name="connsiteX37" fmla="*/ 922470 w 1339053"/>
                  <a:gd name="connsiteY37" fmla="*/ 6377035 h 6858000"/>
                  <a:gd name="connsiteX38" fmla="*/ 955039 w 1339053"/>
                  <a:gd name="connsiteY38" fmla="*/ 6268585 h 6858000"/>
                  <a:gd name="connsiteX39" fmla="*/ 1024350 w 1339053"/>
                  <a:gd name="connsiteY39" fmla="*/ 6083443 h 6858000"/>
                  <a:gd name="connsiteX40" fmla="*/ 999696 w 1339053"/>
                  <a:gd name="connsiteY40" fmla="*/ 5938416 h 6858000"/>
                  <a:gd name="connsiteX41" fmla="*/ 988342 w 1339053"/>
                  <a:gd name="connsiteY41" fmla="*/ 5882426 h 6858000"/>
                  <a:gd name="connsiteX42" fmla="*/ 985444 w 1339053"/>
                  <a:gd name="connsiteY42" fmla="*/ 5832438 h 6858000"/>
                  <a:gd name="connsiteX43" fmla="*/ 992016 w 1339053"/>
                  <a:gd name="connsiteY43" fmla="*/ 5777751 h 6858000"/>
                  <a:gd name="connsiteX44" fmla="*/ 995028 w 1339053"/>
                  <a:gd name="connsiteY44" fmla="*/ 5641832 h 6858000"/>
                  <a:gd name="connsiteX45" fmla="*/ 981247 w 1339053"/>
                  <a:gd name="connsiteY45" fmla="*/ 5562522 h 6858000"/>
                  <a:gd name="connsiteX46" fmla="*/ 995131 w 1339053"/>
                  <a:gd name="connsiteY46" fmla="*/ 5398075 h 6858000"/>
                  <a:gd name="connsiteX47" fmla="*/ 997379 w 1339053"/>
                  <a:gd name="connsiteY47" fmla="*/ 5283928 h 6858000"/>
                  <a:gd name="connsiteX48" fmla="*/ 979617 w 1339053"/>
                  <a:gd name="connsiteY48" fmla="*/ 5157396 h 6858000"/>
                  <a:gd name="connsiteX49" fmla="*/ 976441 w 1339053"/>
                  <a:gd name="connsiteY49" fmla="*/ 5139485 h 6858000"/>
                  <a:gd name="connsiteX50" fmla="*/ 953793 w 1339053"/>
                  <a:gd name="connsiteY50" fmla="*/ 5091862 h 6858000"/>
                  <a:gd name="connsiteX51" fmla="*/ 853056 w 1339053"/>
                  <a:gd name="connsiteY51" fmla="*/ 5001787 h 6858000"/>
                  <a:gd name="connsiteX52" fmla="*/ 833979 w 1339053"/>
                  <a:gd name="connsiteY52" fmla="*/ 4978966 h 6858000"/>
                  <a:gd name="connsiteX53" fmla="*/ 796995 w 1339053"/>
                  <a:gd name="connsiteY53" fmla="*/ 4813768 h 6858000"/>
                  <a:gd name="connsiteX54" fmla="*/ 820590 w 1339053"/>
                  <a:gd name="connsiteY54" fmla="*/ 4764057 h 6858000"/>
                  <a:gd name="connsiteX55" fmla="*/ 864688 w 1339053"/>
                  <a:gd name="connsiteY55" fmla="*/ 4714752 h 6858000"/>
                  <a:gd name="connsiteX56" fmla="*/ 910485 w 1339053"/>
                  <a:gd name="connsiteY56" fmla="*/ 4590911 h 6858000"/>
                  <a:gd name="connsiteX57" fmla="*/ 911445 w 1339053"/>
                  <a:gd name="connsiteY57" fmla="*/ 4539571 h 6858000"/>
                  <a:gd name="connsiteX58" fmla="*/ 900285 w 1339053"/>
                  <a:gd name="connsiteY58" fmla="*/ 4445837 h 6858000"/>
                  <a:gd name="connsiteX59" fmla="*/ 863237 w 1339053"/>
                  <a:gd name="connsiteY59" fmla="*/ 4364703 h 6858000"/>
                  <a:gd name="connsiteX60" fmla="*/ 798070 w 1339053"/>
                  <a:gd name="connsiteY60" fmla="*/ 4243284 h 6858000"/>
                  <a:gd name="connsiteX61" fmla="*/ 817097 w 1339053"/>
                  <a:gd name="connsiteY61" fmla="*/ 4054750 h 6858000"/>
                  <a:gd name="connsiteX62" fmla="*/ 826251 w 1339053"/>
                  <a:gd name="connsiteY62" fmla="*/ 3982801 h 6858000"/>
                  <a:gd name="connsiteX63" fmla="*/ 836848 w 1339053"/>
                  <a:gd name="connsiteY63" fmla="*/ 3784939 h 6858000"/>
                  <a:gd name="connsiteX64" fmla="*/ 841285 w 1339053"/>
                  <a:gd name="connsiteY64" fmla="*/ 3766755 h 6858000"/>
                  <a:gd name="connsiteX65" fmla="*/ 841284 w 1339053"/>
                  <a:gd name="connsiteY65" fmla="*/ 3766755 h 6858000"/>
                  <a:gd name="connsiteX66" fmla="*/ 852925 w 1339053"/>
                  <a:gd name="connsiteY66" fmla="*/ 3719034 h 6858000"/>
                  <a:gd name="connsiteX67" fmla="*/ 857932 w 1339053"/>
                  <a:gd name="connsiteY67" fmla="*/ 3696880 h 6858000"/>
                  <a:gd name="connsiteX68" fmla="*/ 853534 w 1339053"/>
                  <a:gd name="connsiteY68" fmla="*/ 3507036 h 6858000"/>
                  <a:gd name="connsiteX69" fmla="*/ 850226 w 1339053"/>
                  <a:gd name="connsiteY69" fmla="*/ 3485839 h 6858000"/>
                  <a:gd name="connsiteX70" fmla="*/ 0 w 1339053"/>
                  <a:gd name="connsiteY70" fmla="*/ 0 h 6858000"/>
                  <a:gd name="connsiteX71" fmla="*/ 455609 w 1339053"/>
                  <a:gd name="connsiteY71" fmla="*/ 0 h 6858000"/>
                  <a:gd name="connsiteX72" fmla="*/ 459171 w 1339053"/>
                  <a:gd name="connsiteY72" fmla="*/ 72395 h 6858000"/>
                  <a:gd name="connsiteX73" fmla="*/ 460041 w 1339053"/>
                  <a:gd name="connsiteY73" fmla="*/ 131917 h 6858000"/>
                  <a:gd name="connsiteX74" fmla="*/ 504421 w 1339053"/>
                  <a:gd name="connsiteY74" fmla="*/ 389691 h 6858000"/>
                  <a:gd name="connsiteX75" fmla="*/ 582097 w 1339053"/>
                  <a:gd name="connsiteY75" fmla="*/ 634609 h 6858000"/>
                  <a:gd name="connsiteX76" fmla="*/ 702468 w 1339053"/>
                  <a:gd name="connsiteY76" fmla="*/ 834019 h 6858000"/>
                  <a:gd name="connsiteX77" fmla="*/ 729203 w 1339053"/>
                  <a:gd name="connsiteY77" fmla="*/ 887701 h 6858000"/>
                  <a:gd name="connsiteX78" fmla="*/ 743787 w 1339053"/>
                  <a:gd name="connsiteY78" fmla="*/ 1016355 h 6858000"/>
                  <a:gd name="connsiteX79" fmla="*/ 750083 w 1339053"/>
                  <a:gd name="connsiteY79" fmla="*/ 1128060 h 6858000"/>
                  <a:gd name="connsiteX80" fmla="*/ 768866 w 1339053"/>
                  <a:gd name="connsiteY80" fmla="*/ 1213431 h 6858000"/>
                  <a:gd name="connsiteX81" fmla="*/ 787802 w 1339053"/>
                  <a:gd name="connsiteY81" fmla="*/ 1286432 h 6858000"/>
                  <a:gd name="connsiteX82" fmla="*/ 842837 w 1339053"/>
                  <a:gd name="connsiteY82" fmla="*/ 1455511 h 6858000"/>
                  <a:gd name="connsiteX83" fmla="*/ 877988 w 1339053"/>
                  <a:gd name="connsiteY83" fmla="*/ 1634814 h 6858000"/>
                  <a:gd name="connsiteX84" fmla="*/ 941063 w 1339053"/>
                  <a:gd name="connsiteY84" fmla="*/ 1789731 h 6858000"/>
                  <a:gd name="connsiteX85" fmla="*/ 980124 w 1339053"/>
                  <a:gd name="connsiteY85" fmla="*/ 1857657 h 6858000"/>
                  <a:gd name="connsiteX86" fmla="*/ 984484 w 1339053"/>
                  <a:gd name="connsiteY86" fmla="*/ 1976384 h 6858000"/>
                  <a:gd name="connsiteX87" fmla="*/ 1007189 w 1339053"/>
                  <a:gd name="connsiteY87" fmla="*/ 2110650 h 6858000"/>
                  <a:gd name="connsiteX88" fmla="*/ 1039893 w 1339053"/>
                  <a:gd name="connsiteY88" fmla="*/ 2211041 h 6858000"/>
                  <a:gd name="connsiteX89" fmla="*/ 1059162 w 1339053"/>
                  <a:gd name="connsiteY89" fmla="*/ 2286682 h 6858000"/>
                  <a:gd name="connsiteX90" fmla="*/ 1070522 w 1339053"/>
                  <a:gd name="connsiteY90" fmla="*/ 2388667 h 6858000"/>
                  <a:gd name="connsiteX91" fmla="*/ 1093939 w 1339053"/>
                  <a:gd name="connsiteY91" fmla="*/ 2494653 h 6858000"/>
                  <a:gd name="connsiteX92" fmla="*/ 1112007 w 1339053"/>
                  <a:gd name="connsiteY92" fmla="*/ 2548197 h 6858000"/>
                  <a:gd name="connsiteX93" fmla="*/ 1138346 w 1339053"/>
                  <a:gd name="connsiteY93" fmla="*/ 2649163 h 6858000"/>
                  <a:gd name="connsiteX94" fmla="*/ 1160337 w 1339053"/>
                  <a:gd name="connsiteY94" fmla="*/ 2751608 h 6858000"/>
                  <a:gd name="connsiteX95" fmla="*/ 1165737 w 1339053"/>
                  <a:gd name="connsiteY95" fmla="*/ 2933012 h 6858000"/>
                  <a:gd name="connsiteX96" fmla="*/ 1202029 w 1339053"/>
                  <a:gd name="connsiteY96" fmla="*/ 3107873 h 6858000"/>
                  <a:gd name="connsiteX97" fmla="*/ 1225692 w 1339053"/>
                  <a:gd name="connsiteY97" fmla="*/ 3244974 h 6858000"/>
                  <a:gd name="connsiteX98" fmla="*/ 1243916 w 1339053"/>
                  <a:gd name="connsiteY98" fmla="*/ 3326221 h 6858000"/>
                  <a:gd name="connsiteX99" fmla="*/ 1293067 w 1339053"/>
                  <a:gd name="connsiteY99" fmla="*/ 3480219 h 6858000"/>
                  <a:gd name="connsiteX100" fmla="*/ 1308071 w 1339053"/>
                  <a:gd name="connsiteY100" fmla="*/ 3585182 h 6858000"/>
                  <a:gd name="connsiteX101" fmla="*/ 1295962 w 1339053"/>
                  <a:gd name="connsiteY101" fmla="*/ 3584708 h 6858000"/>
                  <a:gd name="connsiteX102" fmla="*/ 1118893 w 1339053"/>
                  <a:gd name="connsiteY102" fmla="*/ 3568330 h 6858000"/>
                  <a:gd name="connsiteX103" fmla="*/ 1094179 w 1339053"/>
                  <a:gd name="connsiteY103" fmla="*/ 3567566 h 6858000"/>
                  <a:gd name="connsiteX104" fmla="*/ 922719 w 1339053"/>
                  <a:gd name="connsiteY104" fmla="*/ 3516472 h 6858000"/>
                  <a:gd name="connsiteX105" fmla="*/ 877028 w 1339053"/>
                  <a:gd name="connsiteY105" fmla="*/ 3490955 h 6858000"/>
                  <a:gd name="connsiteX106" fmla="*/ 850533 w 1339053"/>
                  <a:gd name="connsiteY106" fmla="*/ 3481837 h 6858000"/>
                  <a:gd name="connsiteX107" fmla="*/ 852113 w 1339053"/>
                  <a:gd name="connsiteY107" fmla="*/ 3461170 h 6858000"/>
                  <a:gd name="connsiteX108" fmla="*/ 831383 w 1339053"/>
                  <a:gd name="connsiteY108" fmla="*/ 3399179 h 6858000"/>
                  <a:gd name="connsiteX109" fmla="*/ 743141 w 1339053"/>
                  <a:gd name="connsiteY109" fmla="*/ 3320580 h 6858000"/>
                  <a:gd name="connsiteX110" fmla="*/ 713221 w 1339053"/>
                  <a:gd name="connsiteY110" fmla="*/ 3251241 h 6858000"/>
                  <a:gd name="connsiteX111" fmla="*/ 697098 w 1339053"/>
                  <a:gd name="connsiteY111" fmla="*/ 3202528 h 6858000"/>
                  <a:gd name="connsiteX112" fmla="*/ 664820 w 1339053"/>
                  <a:gd name="connsiteY112" fmla="*/ 3154190 h 6858000"/>
                  <a:gd name="connsiteX113" fmla="*/ 572501 w 1339053"/>
                  <a:gd name="connsiteY113" fmla="*/ 3087312 h 6858000"/>
                  <a:gd name="connsiteX114" fmla="*/ 497703 w 1339053"/>
                  <a:gd name="connsiteY114" fmla="*/ 3005243 h 6858000"/>
                  <a:gd name="connsiteX115" fmla="*/ 476984 w 1339053"/>
                  <a:gd name="connsiteY115" fmla="*/ 2892751 h 6858000"/>
                  <a:gd name="connsiteX116" fmla="*/ 468947 w 1339053"/>
                  <a:gd name="connsiteY116" fmla="*/ 2824527 h 6858000"/>
                  <a:gd name="connsiteX117" fmla="*/ 569138 w 1339053"/>
                  <a:gd name="connsiteY117" fmla="*/ 2595026 h 6858000"/>
                  <a:gd name="connsiteX118" fmla="*/ 645397 w 1339053"/>
                  <a:gd name="connsiteY118" fmla="*/ 2440808 h 6858000"/>
                  <a:gd name="connsiteX119" fmla="*/ 651820 w 1339053"/>
                  <a:gd name="connsiteY119" fmla="*/ 2384384 h 6858000"/>
                  <a:gd name="connsiteX120" fmla="*/ 612994 w 1339053"/>
                  <a:gd name="connsiteY120" fmla="*/ 2207332 h 6858000"/>
                  <a:gd name="connsiteX121" fmla="*/ 620894 w 1339053"/>
                  <a:gd name="connsiteY121" fmla="*/ 2046679 h 6858000"/>
                  <a:gd name="connsiteX122" fmla="*/ 644614 w 1339053"/>
                  <a:gd name="connsiteY122" fmla="*/ 1931265 h 6858000"/>
                  <a:gd name="connsiteX123" fmla="*/ 665994 w 1339053"/>
                  <a:gd name="connsiteY123" fmla="*/ 1832337 h 6858000"/>
                  <a:gd name="connsiteX124" fmla="*/ 678276 w 1339053"/>
                  <a:gd name="connsiteY124" fmla="*/ 1709437 h 6858000"/>
                  <a:gd name="connsiteX125" fmla="*/ 672955 w 1339053"/>
                  <a:gd name="connsiteY125" fmla="*/ 1636123 h 6858000"/>
                  <a:gd name="connsiteX126" fmla="*/ 668480 w 1339053"/>
                  <a:gd name="connsiteY126" fmla="*/ 1520749 h 6858000"/>
                  <a:gd name="connsiteX127" fmla="*/ 653920 w 1339053"/>
                  <a:gd name="connsiteY127" fmla="*/ 1399437 h 6858000"/>
                  <a:gd name="connsiteX128" fmla="*/ 612686 w 1339053"/>
                  <a:gd name="connsiteY128" fmla="*/ 1296979 h 6858000"/>
                  <a:gd name="connsiteX129" fmla="*/ 570220 w 1339053"/>
                  <a:gd name="connsiteY129" fmla="*/ 1235618 h 6858000"/>
                  <a:gd name="connsiteX130" fmla="*/ 529736 w 1339053"/>
                  <a:gd name="connsiteY130" fmla="*/ 1081752 h 6858000"/>
                  <a:gd name="connsiteX131" fmla="*/ 414305 w 1339053"/>
                  <a:gd name="connsiteY131" fmla="*/ 918292 h 6858000"/>
                  <a:gd name="connsiteX132" fmla="*/ 373924 w 1339053"/>
                  <a:gd name="connsiteY132" fmla="*/ 825689 h 6858000"/>
                  <a:gd name="connsiteX133" fmla="*/ 368949 w 1339053"/>
                  <a:gd name="connsiteY133" fmla="*/ 778726 h 6858000"/>
                  <a:gd name="connsiteX134" fmla="*/ 347020 w 1339053"/>
                  <a:gd name="connsiteY134" fmla="*/ 694643 h 6858000"/>
                  <a:gd name="connsiteX135" fmla="*/ 327478 w 1339053"/>
                  <a:gd name="connsiteY135" fmla="*/ 642898 h 6858000"/>
                  <a:gd name="connsiteX136" fmla="*/ 243468 w 1339053"/>
                  <a:gd name="connsiteY136" fmla="*/ 491960 h 6858000"/>
                  <a:gd name="connsiteX137" fmla="*/ 218930 w 1339053"/>
                  <a:gd name="connsiteY137" fmla="*/ 446010 h 6858000"/>
                  <a:gd name="connsiteX138" fmla="*/ 180614 w 1339053"/>
                  <a:gd name="connsiteY138" fmla="*/ 354892 h 6858000"/>
                  <a:gd name="connsiteX139" fmla="*/ 171988 w 1339053"/>
                  <a:gd name="connsiteY139" fmla="*/ 317521 h 6858000"/>
                  <a:gd name="connsiteX140" fmla="*/ 139875 w 1339053"/>
                  <a:gd name="connsiteY140" fmla="*/ 246378 h 6858000"/>
                  <a:gd name="connsiteX141" fmla="*/ 51499 w 1339053"/>
                  <a:gd name="connsiteY141" fmla="*/ 73211 h 6858000"/>
                  <a:gd name="connsiteX142" fmla="*/ 19690 w 1339053"/>
                  <a:gd name="connsiteY142" fmla="*/ 3662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Lst>
                <a:rect l="l" t="t" r="r" b="b"/>
                <a:pathLst>
                  <a:path w="1339053" h="6858000">
                    <a:moveTo>
                      <a:pt x="850532" y="3481838"/>
                    </a:moveTo>
                    <a:lnTo>
                      <a:pt x="877027" y="3490955"/>
                    </a:lnTo>
                    <a:cubicBezTo>
                      <a:pt x="892941" y="3497986"/>
                      <a:pt x="908176" y="3506416"/>
                      <a:pt x="922718" y="3516472"/>
                    </a:cubicBezTo>
                    <a:cubicBezTo>
                      <a:pt x="967062" y="3547282"/>
                      <a:pt x="1027547" y="3564030"/>
                      <a:pt x="1094179" y="3567567"/>
                    </a:cubicBezTo>
                    <a:cubicBezTo>
                      <a:pt x="1102515" y="3567965"/>
                      <a:pt x="1113434" y="3565936"/>
                      <a:pt x="1118891" y="3568331"/>
                    </a:cubicBezTo>
                    <a:cubicBezTo>
                      <a:pt x="1180628" y="3594888"/>
                      <a:pt x="1237753" y="3586304"/>
                      <a:pt x="1295961" y="3584709"/>
                    </a:cubicBezTo>
                    <a:lnTo>
                      <a:pt x="1308070" y="3585183"/>
                    </a:lnTo>
                    <a:lnTo>
                      <a:pt x="1325263" y="3705453"/>
                    </a:lnTo>
                    <a:cubicBezTo>
                      <a:pt x="1328254" y="3727679"/>
                      <a:pt x="1331526" y="3749922"/>
                      <a:pt x="1334107" y="3772268"/>
                    </a:cubicBezTo>
                    <a:lnTo>
                      <a:pt x="1338203" y="3831076"/>
                    </a:lnTo>
                    <a:lnTo>
                      <a:pt x="1338805" y="3839709"/>
                    </a:lnTo>
                    <a:cubicBezTo>
                      <a:pt x="1339996" y="3932341"/>
                      <a:pt x="1336568" y="4025809"/>
                      <a:pt x="1335635" y="4118635"/>
                    </a:cubicBezTo>
                    <a:cubicBezTo>
                      <a:pt x="1335202" y="4148976"/>
                      <a:pt x="1338805" y="4178868"/>
                      <a:pt x="1337171" y="4209403"/>
                    </a:cubicBezTo>
                    <a:cubicBezTo>
                      <a:pt x="1335445" y="4242449"/>
                      <a:pt x="1327565" y="4276129"/>
                      <a:pt x="1325840" y="4309174"/>
                    </a:cubicBezTo>
                    <a:cubicBezTo>
                      <a:pt x="1322853" y="4364122"/>
                      <a:pt x="1323899" y="4418621"/>
                      <a:pt x="1321122" y="4473630"/>
                    </a:cubicBezTo>
                    <a:cubicBezTo>
                      <a:pt x="1315632" y="4579723"/>
                      <a:pt x="1309019" y="4685750"/>
                      <a:pt x="1302196" y="4791709"/>
                    </a:cubicBezTo>
                    <a:cubicBezTo>
                      <a:pt x="1300696" y="4814383"/>
                      <a:pt x="1294244" y="4837504"/>
                      <a:pt x="1293239" y="4860048"/>
                    </a:cubicBezTo>
                    <a:cubicBezTo>
                      <a:pt x="1290785" y="4919957"/>
                      <a:pt x="1289660" y="4979994"/>
                      <a:pt x="1288829" y="5039837"/>
                    </a:cubicBezTo>
                    <a:cubicBezTo>
                      <a:pt x="1288401" y="5076103"/>
                      <a:pt x="1290512" y="5112310"/>
                      <a:pt x="1289584" y="5148703"/>
                    </a:cubicBezTo>
                    <a:cubicBezTo>
                      <a:pt x="1288845" y="5177820"/>
                      <a:pt x="1286193" y="5207193"/>
                      <a:pt x="1282205" y="5236435"/>
                    </a:cubicBezTo>
                    <a:cubicBezTo>
                      <a:pt x="1278784" y="5261619"/>
                      <a:pt x="1270649" y="5286477"/>
                      <a:pt x="1268145" y="5311662"/>
                    </a:cubicBezTo>
                    <a:cubicBezTo>
                      <a:pt x="1261308" y="5379812"/>
                      <a:pt x="1256387" y="5447703"/>
                      <a:pt x="1250547" y="5515595"/>
                    </a:cubicBezTo>
                    <a:cubicBezTo>
                      <a:pt x="1248113" y="5542776"/>
                      <a:pt x="1244054" y="5570023"/>
                      <a:pt x="1243323" y="5596885"/>
                    </a:cubicBezTo>
                    <a:cubicBezTo>
                      <a:pt x="1241082" y="5668709"/>
                      <a:pt x="1241668" y="5740276"/>
                      <a:pt x="1238303" y="5812036"/>
                    </a:cubicBezTo>
                    <a:cubicBezTo>
                      <a:pt x="1235508" y="5871554"/>
                      <a:pt x="1228259" y="5931392"/>
                      <a:pt x="1223551" y="5991171"/>
                    </a:cubicBezTo>
                    <a:cubicBezTo>
                      <a:pt x="1221675" y="6016549"/>
                      <a:pt x="1222415" y="6041609"/>
                      <a:pt x="1219699" y="6066726"/>
                    </a:cubicBezTo>
                    <a:cubicBezTo>
                      <a:pt x="1213776" y="6123024"/>
                      <a:pt x="1205938" y="6179576"/>
                      <a:pt x="1199935" y="6236130"/>
                    </a:cubicBezTo>
                    <a:cubicBezTo>
                      <a:pt x="1196614" y="6268403"/>
                      <a:pt x="1198425" y="6301127"/>
                      <a:pt x="1192857" y="6333267"/>
                    </a:cubicBezTo>
                    <a:cubicBezTo>
                      <a:pt x="1179603" y="6409590"/>
                      <a:pt x="1163470" y="6485591"/>
                      <a:pt x="1148174" y="6561849"/>
                    </a:cubicBezTo>
                    <a:cubicBezTo>
                      <a:pt x="1132370" y="6640486"/>
                      <a:pt x="1117066" y="6719000"/>
                      <a:pt x="1100424" y="6797385"/>
                    </a:cubicBezTo>
                    <a:lnTo>
                      <a:pt x="1085621" y="6858000"/>
                    </a:lnTo>
                    <a:lnTo>
                      <a:pt x="932341" y="6858000"/>
                    </a:lnTo>
                    <a:lnTo>
                      <a:pt x="944496" y="6829656"/>
                    </a:lnTo>
                    <a:cubicBezTo>
                      <a:pt x="964836" y="6776399"/>
                      <a:pt x="953622" y="6744439"/>
                      <a:pt x="913239" y="6720119"/>
                    </a:cubicBezTo>
                    <a:cubicBezTo>
                      <a:pt x="890880" y="6706443"/>
                      <a:pt x="866986" y="6690318"/>
                      <a:pt x="870682" y="6655346"/>
                    </a:cubicBezTo>
                    <a:cubicBezTo>
                      <a:pt x="876846" y="6598274"/>
                      <a:pt x="889503" y="6540954"/>
                      <a:pt x="846442" y="6498594"/>
                    </a:cubicBezTo>
                    <a:cubicBezTo>
                      <a:pt x="862273" y="6487399"/>
                      <a:pt x="871751" y="6480449"/>
                      <a:pt x="881150" y="6473756"/>
                    </a:cubicBezTo>
                    <a:cubicBezTo>
                      <a:pt x="907245" y="6455292"/>
                      <a:pt x="930705" y="6407516"/>
                      <a:pt x="922470" y="6377035"/>
                    </a:cubicBezTo>
                    <a:cubicBezTo>
                      <a:pt x="910652" y="6332192"/>
                      <a:pt x="925705" y="6299028"/>
                      <a:pt x="955039" y="6268585"/>
                    </a:cubicBezTo>
                    <a:cubicBezTo>
                      <a:pt x="1003777" y="6217606"/>
                      <a:pt x="1017630" y="6148240"/>
                      <a:pt x="1024350" y="6083443"/>
                    </a:cubicBezTo>
                    <a:cubicBezTo>
                      <a:pt x="1029590" y="6034553"/>
                      <a:pt x="1028255" y="5980246"/>
                      <a:pt x="999696" y="5938416"/>
                    </a:cubicBezTo>
                    <a:cubicBezTo>
                      <a:pt x="990505" y="5925141"/>
                      <a:pt x="991039" y="5901884"/>
                      <a:pt x="988342" y="5882426"/>
                    </a:cubicBezTo>
                    <a:cubicBezTo>
                      <a:pt x="986229" y="5866254"/>
                      <a:pt x="984774" y="5849442"/>
                      <a:pt x="985444" y="5832438"/>
                    </a:cubicBezTo>
                    <a:cubicBezTo>
                      <a:pt x="986010" y="5814273"/>
                      <a:pt x="985042" y="5793656"/>
                      <a:pt x="992016" y="5777751"/>
                    </a:cubicBezTo>
                    <a:cubicBezTo>
                      <a:pt x="1012886" y="5729456"/>
                      <a:pt x="1014467" y="5686488"/>
                      <a:pt x="995028" y="5641832"/>
                    </a:cubicBezTo>
                    <a:cubicBezTo>
                      <a:pt x="984984" y="5618696"/>
                      <a:pt x="974301" y="5585771"/>
                      <a:pt x="981247" y="5562522"/>
                    </a:cubicBezTo>
                    <a:cubicBezTo>
                      <a:pt x="998041" y="5505913"/>
                      <a:pt x="997454" y="5454379"/>
                      <a:pt x="995131" y="5398075"/>
                    </a:cubicBezTo>
                    <a:cubicBezTo>
                      <a:pt x="993724" y="5361807"/>
                      <a:pt x="997229" y="5322258"/>
                      <a:pt x="997379" y="5283928"/>
                    </a:cubicBezTo>
                    <a:cubicBezTo>
                      <a:pt x="997473" y="5239095"/>
                      <a:pt x="1006631" y="5193105"/>
                      <a:pt x="979617" y="5157396"/>
                    </a:cubicBezTo>
                    <a:cubicBezTo>
                      <a:pt x="976728" y="5153402"/>
                      <a:pt x="978724" y="5144705"/>
                      <a:pt x="976441" y="5139485"/>
                    </a:cubicBezTo>
                    <a:cubicBezTo>
                      <a:pt x="969619" y="5122991"/>
                      <a:pt x="964828" y="5102888"/>
                      <a:pt x="953793" y="5091862"/>
                    </a:cubicBezTo>
                    <a:cubicBezTo>
                      <a:pt x="921506" y="5059884"/>
                      <a:pt x="886609" y="5031900"/>
                      <a:pt x="853056" y="5001787"/>
                    </a:cubicBezTo>
                    <a:cubicBezTo>
                      <a:pt x="845882" y="4995337"/>
                      <a:pt x="836325" y="4988437"/>
                      <a:pt x="833979" y="4978966"/>
                    </a:cubicBezTo>
                    <a:cubicBezTo>
                      <a:pt x="820602" y="4924328"/>
                      <a:pt x="808509" y="4869239"/>
                      <a:pt x="796995" y="4813768"/>
                    </a:cubicBezTo>
                    <a:cubicBezTo>
                      <a:pt x="792418" y="4791474"/>
                      <a:pt x="803209" y="4777314"/>
                      <a:pt x="820590" y="4764057"/>
                    </a:cubicBezTo>
                    <a:cubicBezTo>
                      <a:pt x="837188" y="4751123"/>
                      <a:pt x="855398" y="4734452"/>
                      <a:pt x="864688" y="4714752"/>
                    </a:cubicBezTo>
                    <a:cubicBezTo>
                      <a:pt x="883062" y="4675275"/>
                      <a:pt x="897521" y="4632902"/>
                      <a:pt x="910485" y="4590911"/>
                    </a:cubicBezTo>
                    <a:cubicBezTo>
                      <a:pt x="915338" y="4575199"/>
                      <a:pt x="912978" y="4556131"/>
                      <a:pt x="911445" y="4539571"/>
                    </a:cubicBezTo>
                    <a:cubicBezTo>
                      <a:pt x="908527" y="4508200"/>
                      <a:pt x="900999" y="4477659"/>
                      <a:pt x="900285" y="4445837"/>
                    </a:cubicBezTo>
                    <a:cubicBezTo>
                      <a:pt x="899539" y="4408923"/>
                      <a:pt x="887958" y="4383340"/>
                      <a:pt x="863237" y="4364703"/>
                    </a:cubicBezTo>
                    <a:cubicBezTo>
                      <a:pt x="826431" y="4336971"/>
                      <a:pt x="808536" y="4292507"/>
                      <a:pt x="798070" y="4243284"/>
                    </a:cubicBezTo>
                    <a:cubicBezTo>
                      <a:pt x="784617" y="4180721"/>
                      <a:pt x="805728" y="4117545"/>
                      <a:pt x="817097" y="4054750"/>
                    </a:cubicBezTo>
                    <a:cubicBezTo>
                      <a:pt x="821537" y="4030724"/>
                      <a:pt x="826632" y="4006057"/>
                      <a:pt x="826251" y="3982801"/>
                    </a:cubicBezTo>
                    <a:cubicBezTo>
                      <a:pt x="825347" y="3916709"/>
                      <a:pt x="825150" y="3850833"/>
                      <a:pt x="836848" y="3784939"/>
                    </a:cubicBezTo>
                    <a:lnTo>
                      <a:pt x="841285" y="3766755"/>
                    </a:lnTo>
                    <a:lnTo>
                      <a:pt x="841284" y="3766755"/>
                    </a:lnTo>
                    <a:lnTo>
                      <a:pt x="852925" y="3719034"/>
                    </a:lnTo>
                    <a:cubicBezTo>
                      <a:pt x="855152" y="3711822"/>
                      <a:pt x="856753" y="3704413"/>
                      <a:pt x="857932" y="3696880"/>
                    </a:cubicBezTo>
                    <a:cubicBezTo>
                      <a:pt x="868683" y="3631632"/>
                      <a:pt x="885300" y="3565939"/>
                      <a:pt x="853534" y="3507036"/>
                    </a:cubicBezTo>
                    <a:cubicBezTo>
                      <a:pt x="850623" y="3501622"/>
                      <a:pt x="849992" y="3494020"/>
                      <a:pt x="850226" y="3485839"/>
                    </a:cubicBezTo>
                    <a:close/>
                    <a:moveTo>
                      <a:pt x="0" y="0"/>
                    </a:moveTo>
                    <a:lnTo>
                      <a:pt x="455609" y="0"/>
                    </a:lnTo>
                    <a:lnTo>
                      <a:pt x="459171" y="72395"/>
                    </a:lnTo>
                    <a:cubicBezTo>
                      <a:pt x="459671" y="92301"/>
                      <a:pt x="456894" y="113171"/>
                      <a:pt x="460041" y="131917"/>
                    </a:cubicBezTo>
                    <a:cubicBezTo>
                      <a:pt x="474213" y="218122"/>
                      <a:pt x="492031" y="302910"/>
                      <a:pt x="504421" y="389691"/>
                    </a:cubicBezTo>
                    <a:cubicBezTo>
                      <a:pt x="517349" y="479177"/>
                      <a:pt x="539516" y="562489"/>
                      <a:pt x="582097" y="634609"/>
                    </a:cubicBezTo>
                    <a:cubicBezTo>
                      <a:pt x="621686" y="701573"/>
                      <a:pt x="662589" y="767248"/>
                      <a:pt x="702468" y="834019"/>
                    </a:cubicBezTo>
                    <a:cubicBezTo>
                      <a:pt x="712587" y="850968"/>
                      <a:pt x="725536" y="867665"/>
                      <a:pt x="729203" y="887701"/>
                    </a:cubicBezTo>
                    <a:cubicBezTo>
                      <a:pt x="736973" y="929321"/>
                      <a:pt x="740155" y="973193"/>
                      <a:pt x="743787" y="1016355"/>
                    </a:cubicBezTo>
                    <a:cubicBezTo>
                      <a:pt x="746786" y="1053398"/>
                      <a:pt x="745800" y="1091467"/>
                      <a:pt x="750083" y="1128060"/>
                    </a:cubicBezTo>
                    <a:cubicBezTo>
                      <a:pt x="753428" y="1157309"/>
                      <a:pt x="762038" y="1185083"/>
                      <a:pt x="768866" y="1213431"/>
                    </a:cubicBezTo>
                    <a:cubicBezTo>
                      <a:pt x="774767" y="1238107"/>
                      <a:pt x="778357" y="1264327"/>
                      <a:pt x="787802" y="1286432"/>
                    </a:cubicBezTo>
                    <a:cubicBezTo>
                      <a:pt x="810582" y="1340304"/>
                      <a:pt x="832653" y="1394242"/>
                      <a:pt x="842837" y="1455511"/>
                    </a:cubicBezTo>
                    <a:cubicBezTo>
                      <a:pt x="853049" y="1515944"/>
                      <a:pt x="867276" y="1574511"/>
                      <a:pt x="877988" y="1634814"/>
                    </a:cubicBezTo>
                    <a:cubicBezTo>
                      <a:pt x="888390" y="1693895"/>
                      <a:pt x="902813" y="1748857"/>
                      <a:pt x="941063" y="1789731"/>
                    </a:cubicBezTo>
                    <a:cubicBezTo>
                      <a:pt x="957906" y="1807908"/>
                      <a:pt x="975122" y="1831564"/>
                      <a:pt x="980124" y="1857657"/>
                    </a:cubicBezTo>
                    <a:cubicBezTo>
                      <a:pt x="987207" y="1894833"/>
                      <a:pt x="980788" y="1937150"/>
                      <a:pt x="984484" y="1976384"/>
                    </a:cubicBezTo>
                    <a:cubicBezTo>
                      <a:pt x="988781" y="2022576"/>
                      <a:pt x="988793" y="2074493"/>
                      <a:pt x="1007189" y="2110650"/>
                    </a:cubicBezTo>
                    <a:cubicBezTo>
                      <a:pt x="1023612" y="2142809"/>
                      <a:pt x="1034723" y="2173610"/>
                      <a:pt x="1039893" y="2211041"/>
                    </a:cubicBezTo>
                    <a:cubicBezTo>
                      <a:pt x="1043484" y="2237261"/>
                      <a:pt x="1057690" y="2260269"/>
                      <a:pt x="1059162" y="2286682"/>
                    </a:cubicBezTo>
                    <a:cubicBezTo>
                      <a:pt x="1061252" y="2321469"/>
                      <a:pt x="1060754" y="2355740"/>
                      <a:pt x="1070522" y="2388667"/>
                    </a:cubicBezTo>
                    <a:cubicBezTo>
                      <a:pt x="1080600" y="2422815"/>
                      <a:pt x="1085513" y="2459602"/>
                      <a:pt x="1093939" y="2494653"/>
                    </a:cubicBezTo>
                    <a:cubicBezTo>
                      <a:pt x="1098500" y="2513273"/>
                      <a:pt x="1106866" y="2529964"/>
                      <a:pt x="1112007" y="2548197"/>
                    </a:cubicBezTo>
                    <a:cubicBezTo>
                      <a:pt x="1121409" y="2581573"/>
                      <a:pt x="1130232" y="2615336"/>
                      <a:pt x="1138346" y="2649163"/>
                    </a:cubicBezTo>
                    <a:cubicBezTo>
                      <a:pt x="1146465" y="2682988"/>
                      <a:pt x="1157699" y="2716368"/>
                      <a:pt x="1160337" y="2751608"/>
                    </a:cubicBezTo>
                    <a:cubicBezTo>
                      <a:pt x="1164714" y="2811646"/>
                      <a:pt x="1159211" y="2873999"/>
                      <a:pt x="1165737" y="2933012"/>
                    </a:cubicBezTo>
                    <a:cubicBezTo>
                      <a:pt x="1172445" y="2992925"/>
                      <a:pt x="1185964" y="3051556"/>
                      <a:pt x="1202029" y="3107873"/>
                    </a:cubicBezTo>
                    <a:cubicBezTo>
                      <a:pt x="1214635" y="3152396"/>
                      <a:pt x="1227749" y="3194534"/>
                      <a:pt x="1225692" y="3244974"/>
                    </a:cubicBezTo>
                    <a:cubicBezTo>
                      <a:pt x="1224565" y="3273123"/>
                      <a:pt x="1231196" y="3305079"/>
                      <a:pt x="1243916" y="3326221"/>
                    </a:cubicBezTo>
                    <a:cubicBezTo>
                      <a:pt x="1271701" y="3372044"/>
                      <a:pt x="1285247" y="3423911"/>
                      <a:pt x="1293067" y="3480219"/>
                    </a:cubicBezTo>
                    <a:lnTo>
                      <a:pt x="1308071" y="3585182"/>
                    </a:lnTo>
                    <a:lnTo>
                      <a:pt x="1295962" y="3584708"/>
                    </a:lnTo>
                    <a:cubicBezTo>
                      <a:pt x="1237754" y="3586303"/>
                      <a:pt x="1180629" y="3594888"/>
                      <a:pt x="1118893" y="3568330"/>
                    </a:cubicBezTo>
                    <a:cubicBezTo>
                      <a:pt x="1113435" y="3565936"/>
                      <a:pt x="1102517" y="3567964"/>
                      <a:pt x="1094179" y="3567566"/>
                    </a:cubicBezTo>
                    <a:cubicBezTo>
                      <a:pt x="1027548" y="3564029"/>
                      <a:pt x="967064" y="3547281"/>
                      <a:pt x="922719" y="3516472"/>
                    </a:cubicBezTo>
                    <a:cubicBezTo>
                      <a:pt x="908178" y="3506414"/>
                      <a:pt x="892942" y="3497984"/>
                      <a:pt x="877028" y="3490955"/>
                    </a:cubicBezTo>
                    <a:lnTo>
                      <a:pt x="850533" y="3481837"/>
                    </a:lnTo>
                    <a:lnTo>
                      <a:pt x="852113" y="3461170"/>
                    </a:lnTo>
                    <a:cubicBezTo>
                      <a:pt x="854391" y="3434500"/>
                      <a:pt x="848474" y="3414331"/>
                      <a:pt x="831383" y="3399179"/>
                    </a:cubicBezTo>
                    <a:cubicBezTo>
                      <a:pt x="801767" y="3373388"/>
                      <a:pt x="773654" y="3344957"/>
                      <a:pt x="743141" y="3320580"/>
                    </a:cubicBezTo>
                    <a:cubicBezTo>
                      <a:pt x="722236" y="3303685"/>
                      <a:pt x="714543" y="3281842"/>
                      <a:pt x="713221" y="3251241"/>
                    </a:cubicBezTo>
                    <a:cubicBezTo>
                      <a:pt x="712555" y="3234106"/>
                      <a:pt x="704768" y="3217029"/>
                      <a:pt x="697098" y="3202528"/>
                    </a:cubicBezTo>
                    <a:cubicBezTo>
                      <a:pt x="687845" y="3184997"/>
                      <a:pt x="672212" y="3172554"/>
                      <a:pt x="664820" y="3154190"/>
                    </a:cubicBezTo>
                    <a:cubicBezTo>
                      <a:pt x="646169" y="3109209"/>
                      <a:pt x="616744" y="3087991"/>
                      <a:pt x="572501" y="3087312"/>
                    </a:cubicBezTo>
                    <a:cubicBezTo>
                      <a:pt x="533259" y="3086763"/>
                      <a:pt x="493731" y="3044085"/>
                      <a:pt x="497703" y="3005243"/>
                    </a:cubicBezTo>
                    <a:cubicBezTo>
                      <a:pt x="502030" y="2962279"/>
                      <a:pt x="490540" y="2928257"/>
                      <a:pt x="476984" y="2892751"/>
                    </a:cubicBezTo>
                    <a:cubicBezTo>
                      <a:pt x="469363" y="2872905"/>
                      <a:pt x="465404" y="2847135"/>
                      <a:pt x="468947" y="2824527"/>
                    </a:cubicBezTo>
                    <a:cubicBezTo>
                      <a:pt x="482188" y="2738605"/>
                      <a:pt x="520979" y="2665650"/>
                      <a:pt x="569138" y="2595026"/>
                    </a:cubicBezTo>
                    <a:cubicBezTo>
                      <a:pt x="600577" y="2548865"/>
                      <a:pt x="622260" y="2493483"/>
                      <a:pt x="645397" y="2440808"/>
                    </a:cubicBezTo>
                    <a:cubicBezTo>
                      <a:pt x="652529" y="2424387"/>
                      <a:pt x="655029" y="2401457"/>
                      <a:pt x="651820" y="2384384"/>
                    </a:cubicBezTo>
                    <a:cubicBezTo>
                      <a:pt x="640949" y="2324596"/>
                      <a:pt x="629163" y="2264805"/>
                      <a:pt x="612994" y="2207332"/>
                    </a:cubicBezTo>
                    <a:cubicBezTo>
                      <a:pt x="597678" y="2153787"/>
                      <a:pt x="601053" y="2099808"/>
                      <a:pt x="620894" y="2046679"/>
                    </a:cubicBezTo>
                    <a:cubicBezTo>
                      <a:pt x="635367" y="2007977"/>
                      <a:pt x="641110" y="1970814"/>
                      <a:pt x="644614" y="1931265"/>
                    </a:cubicBezTo>
                    <a:cubicBezTo>
                      <a:pt x="647465" y="1898285"/>
                      <a:pt x="653360" y="1862859"/>
                      <a:pt x="665994" y="1832337"/>
                    </a:cubicBezTo>
                    <a:cubicBezTo>
                      <a:pt x="683779" y="1789578"/>
                      <a:pt x="688928" y="1751381"/>
                      <a:pt x="678276" y="1709437"/>
                    </a:cubicBezTo>
                    <a:cubicBezTo>
                      <a:pt x="672576" y="1687079"/>
                      <a:pt x="673987" y="1660990"/>
                      <a:pt x="672955" y="1636123"/>
                    </a:cubicBezTo>
                    <a:cubicBezTo>
                      <a:pt x="671272" y="1597795"/>
                      <a:pt x="671867" y="1558758"/>
                      <a:pt x="668480" y="1520749"/>
                    </a:cubicBezTo>
                    <a:cubicBezTo>
                      <a:pt x="665050" y="1479903"/>
                      <a:pt x="655019" y="1440408"/>
                      <a:pt x="653920" y="1399437"/>
                    </a:cubicBezTo>
                    <a:cubicBezTo>
                      <a:pt x="652652" y="1355309"/>
                      <a:pt x="639893" y="1323154"/>
                      <a:pt x="612686" y="1296979"/>
                    </a:cubicBezTo>
                    <a:cubicBezTo>
                      <a:pt x="595576" y="1280408"/>
                      <a:pt x="578401" y="1259588"/>
                      <a:pt x="570220" y="1235618"/>
                    </a:cubicBezTo>
                    <a:cubicBezTo>
                      <a:pt x="553631" y="1186194"/>
                      <a:pt x="545669" y="1131821"/>
                      <a:pt x="529736" y="1081752"/>
                    </a:cubicBezTo>
                    <a:cubicBezTo>
                      <a:pt x="507466" y="1011390"/>
                      <a:pt x="481332" y="944631"/>
                      <a:pt x="414305" y="918292"/>
                    </a:cubicBezTo>
                    <a:cubicBezTo>
                      <a:pt x="377314" y="903769"/>
                      <a:pt x="368843" y="874065"/>
                      <a:pt x="373924" y="825689"/>
                    </a:cubicBezTo>
                    <a:cubicBezTo>
                      <a:pt x="375689" y="809590"/>
                      <a:pt x="376722" y="786203"/>
                      <a:pt x="368949" y="778726"/>
                    </a:cubicBezTo>
                    <a:cubicBezTo>
                      <a:pt x="345838" y="756354"/>
                      <a:pt x="349308" y="725824"/>
                      <a:pt x="347020" y="694643"/>
                    </a:cubicBezTo>
                    <a:cubicBezTo>
                      <a:pt x="345704" y="675894"/>
                      <a:pt x="339306" y="651346"/>
                      <a:pt x="327478" y="642898"/>
                    </a:cubicBezTo>
                    <a:cubicBezTo>
                      <a:pt x="279698" y="608395"/>
                      <a:pt x="263590" y="549247"/>
                      <a:pt x="243468" y="491960"/>
                    </a:cubicBezTo>
                    <a:cubicBezTo>
                      <a:pt x="237433" y="475142"/>
                      <a:pt x="230250" y="456843"/>
                      <a:pt x="218930" y="446010"/>
                    </a:cubicBezTo>
                    <a:cubicBezTo>
                      <a:pt x="194433" y="422927"/>
                      <a:pt x="180036" y="395344"/>
                      <a:pt x="180614" y="354892"/>
                    </a:cubicBezTo>
                    <a:cubicBezTo>
                      <a:pt x="180923" y="342010"/>
                      <a:pt x="176523" y="328798"/>
                      <a:pt x="171988" y="317521"/>
                    </a:cubicBezTo>
                    <a:cubicBezTo>
                      <a:pt x="162052" y="293291"/>
                      <a:pt x="148442" y="271315"/>
                      <a:pt x="139875" y="246378"/>
                    </a:cubicBezTo>
                    <a:cubicBezTo>
                      <a:pt x="117577" y="182780"/>
                      <a:pt x="95749" y="119890"/>
                      <a:pt x="51499" y="73211"/>
                    </a:cubicBezTo>
                    <a:cubicBezTo>
                      <a:pt x="40691" y="61834"/>
                      <a:pt x="29467" y="49763"/>
                      <a:pt x="19690" y="36621"/>
                    </a:cubicBezTo>
                    <a:close/>
                  </a:path>
                </a:pathLst>
              </a:custGeom>
              <a:blipFill dpi="0" rotWithShape="1">
                <a:blip r:embed="rId2">
                  <a:alphaModFix amt="57000"/>
                </a:blip>
                <a:srcRect/>
                <a:tile tx="0" ty="0" sx="100000" sy="100000" flip="none" algn="tl"/>
              </a:bli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grpSp>
      <p:pic>
        <p:nvPicPr>
          <p:cNvPr id="5" name="Picture 4">
            <a:extLst>
              <a:ext uri="{FF2B5EF4-FFF2-40B4-BE49-F238E27FC236}">
                <a16:creationId xmlns:a16="http://schemas.microsoft.com/office/drawing/2014/main" id="{6EE1BA44-E56F-750B-061C-C534BCFD6B5A}"/>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742189" y="1832502"/>
            <a:ext cx="2378782" cy="3192995"/>
          </a:xfrm>
          <a:prstGeom prst="rect">
            <a:avLst/>
          </a:prstGeom>
        </p:spPr>
      </p:pic>
    </p:spTree>
    <p:extLst>
      <p:ext uri="{BB962C8B-B14F-4D97-AF65-F5344CB8AC3E}">
        <p14:creationId xmlns:p14="http://schemas.microsoft.com/office/powerpoint/2010/main" val="660338368"/>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A30EE6-BBE8-99E6-17EF-5A7DE920ED5C}"/>
              </a:ext>
            </a:extLst>
          </p:cNvPr>
          <p:cNvSpPr>
            <a:spLocks noGrp="1"/>
          </p:cNvSpPr>
          <p:nvPr>
            <p:ph type="title"/>
          </p:nvPr>
        </p:nvSpPr>
        <p:spPr>
          <a:xfrm>
            <a:off x="354952" y="612676"/>
            <a:ext cx="8073390" cy="994172"/>
          </a:xfrm>
        </p:spPr>
        <p:txBody>
          <a:bodyPr>
            <a:normAutofit fontScale="90000"/>
          </a:bodyPr>
          <a:lstStyle/>
          <a:p>
            <a:r>
              <a:rPr lang="en-GB" sz="3000" b="1" dirty="0"/>
              <a:t>NFPCG Deconditioning Resource Suite </a:t>
            </a:r>
            <a:r>
              <a:rPr lang="en-GB" sz="2325" dirty="0">
                <a:hlinkClick r:id="rId2"/>
              </a:rPr>
              <a:t>https://www.bgs.org.uk/resources/deconditioning-information-for-providers-of-services-for-older-people-and-the-public</a:t>
            </a:r>
            <a:br>
              <a:rPr lang="en-GB" dirty="0"/>
            </a:br>
            <a:endParaRPr lang="en-GB" dirty="0"/>
          </a:p>
        </p:txBody>
      </p:sp>
      <p:pic>
        <p:nvPicPr>
          <p:cNvPr id="20" name="Content Placeholder 19">
            <a:extLst>
              <a:ext uri="{FF2B5EF4-FFF2-40B4-BE49-F238E27FC236}">
                <a16:creationId xmlns:a16="http://schemas.microsoft.com/office/drawing/2014/main" id="{97A24A07-48E4-9FFE-FB81-42A9D95466CA}"/>
              </a:ext>
            </a:extLst>
          </p:cNvPr>
          <p:cNvPicPr>
            <a:picLocks noGrp="1" noChangeAspect="1"/>
          </p:cNvPicPr>
          <p:nvPr>
            <p:ph sz="half" idx="1"/>
          </p:nvPr>
        </p:nvPicPr>
        <p:blipFill rotWithShape="1">
          <a:blip r:embed="rId3" cstate="screen">
            <a:extLst>
              <a:ext uri="{28A0092B-C50C-407E-A947-70E740481C1C}">
                <a14:useLocalDpi xmlns:a14="http://schemas.microsoft.com/office/drawing/2010/main"/>
              </a:ext>
            </a:extLst>
          </a:blip>
          <a:srcRect/>
          <a:stretch/>
        </p:blipFill>
        <p:spPr>
          <a:xfrm>
            <a:off x="1609604" y="3962588"/>
            <a:ext cx="2005937" cy="2869758"/>
          </a:xfrm>
        </p:spPr>
      </p:pic>
      <p:pic>
        <p:nvPicPr>
          <p:cNvPr id="5" name="Picture 4">
            <a:extLst>
              <a:ext uri="{FF2B5EF4-FFF2-40B4-BE49-F238E27FC236}">
                <a16:creationId xmlns:a16="http://schemas.microsoft.com/office/drawing/2014/main" id="{2A4BBDCD-925F-6474-68B8-03B3E5E412A2}"/>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5551715" y="1640651"/>
            <a:ext cx="3592286" cy="2591963"/>
          </a:xfrm>
          <a:prstGeom prst="rect">
            <a:avLst/>
          </a:prstGeom>
        </p:spPr>
      </p:pic>
      <p:pic>
        <p:nvPicPr>
          <p:cNvPr id="7" name="Picture 6">
            <a:extLst>
              <a:ext uri="{FF2B5EF4-FFF2-40B4-BE49-F238E27FC236}">
                <a16:creationId xmlns:a16="http://schemas.microsoft.com/office/drawing/2014/main" id="{3D0A0C23-1954-B27A-1D1A-341980A92CD1}"/>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5551714" y="4265271"/>
            <a:ext cx="3592286" cy="2567075"/>
          </a:xfrm>
          <a:prstGeom prst="rect">
            <a:avLst/>
          </a:prstGeom>
        </p:spPr>
      </p:pic>
      <p:pic>
        <p:nvPicPr>
          <p:cNvPr id="9" name="Picture 8">
            <a:extLst>
              <a:ext uri="{FF2B5EF4-FFF2-40B4-BE49-F238E27FC236}">
                <a16:creationId xmlns:a16="http://schemas.microsoft.com/office/drawing/2014/main" id="{7D67CE61-0846-4275-5114-A043EF9E04D1}"/>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280034" y="1640651"/>
            <a:ext cx="3257615" cy="2359667"/>
          </a:xfrm>
          <a:prstGeom prst="rect">
            <a:avLst/>
          </a:prstGeom>
        </p:spPr>
      </p:pic>
      <p:pic>
        <p:nvPicPr>
          <p:cNvPr id="18" name="Content Placeholder 17">
            <a:extLst>
              <a:ext uri="{FF2B5EF4-FFF2-40B4-BE49-F238E27FC236}">
                <a16:creationId xmlns:a16="http://schemas.microsoft.com/office/drawing/2014/main" id="{F7215FD5-214C-F645-47B8-21625D7E90F5}"/>
              </a:ext>
            </a:extLst>
          </p:cNvPr>
          <p:cNvPicPr>
            <a:picLocks noGrp="1" noChangeAspect="1"/>
          </p:cNvPicPr>
          <p:nvPr>
            <p:ph sz="half" idx="2"/>
          </p:nvPr>
        </p:nvPicPr>
        <p:blipFill rotWithShape="1">
          <a:blip r:embed="rId7" cstate="screen">
            <a:extLst>
              <a:ext uri="{28A0092B-C50C-407E-A947-70E740481C1C}">
                <a14:useLocalDpi xmlns:a14="http://schemas.microsoft.com/office/drawing/2010/main"/>
              </a:ext>
            </a:extLst>
          </a:blip>
          <a:srcRect/>
          <a:stretch/>
        </p:blipFill>
        <p:spPr>
          <a:xfrm>
            <a:off x="3592286" y="1607922"/>
            <a:ext cx="1959428" cy="2797688"/>
          </a:xfrm>
        </p:spPr>
      </p:pic>
      <p:sp>
        <p:nvSpPr>
          <p:cNvPr id="21" name="TextBox 20">
            <a:extLst>
              <a:ext uri="{FF2B5EF4-FFF2-40B4-BE49-F238E27FC236}">
                <a16:creationId xmlns:a16="http://schemas.microsoft.com/office/drawing/2014/main" id="{A05C98BD-E23C-74B3-E8A4-AB0433F51323}"/>
              </a:ext>
            </a:extLst>
          </p:cNvPr>
          <p:cNvSpPr txBox="1"/>
          <p:nvPr/>
        </p:nvSpPr>
        <p:spPr>
          <a:xfrm>
            <a:off x="313082" y="5240407"/>
            <a:ext cx="1461053" cy="507831"/>
          </a:xfrm>
          <a:prstGeom prst="rect">
            <a:avLst/>
          </a:prstGeom>
          <a:noFill/>
        </p:spPr>
        <p:txBody>
          <a:bodyPr wrap="square" rtlCol="0">
            <a:spAutoFit/>
          </a:bodyPr>
          <a:lstStyle/>
          <a:p>
            <a:r>
              <a:rPr lang="en-GB" sz="1350" b="1" dirty="0"/>
              <a:t>Launched 19</a:t>
            </a:r>
            <a:r>
              <a:rPr lang="en-GB" sz="1350" b="1" baseline="30000" dirty="0"/>
              <a:t>th</a:t>
            </a:r>
            <a:r>
              <a:rPr lang="en-GB" sz="1350" b="1" dirty="0"/>
              <a:t> April 2022</a:t>
            </a:r>
            <a:endParaRPr lang="en-GB" sz="1350" dirty="0"/>
          </a:p>
        </p:txBody>
      </p:sp>
      <p:pic>
        <p:nvPicPr>
          <p:cNvPr id="22" name="Picture 21">
            <a:extLst>
              <a:ext uri="{FF2B5EF4-FFF2-40B4-BE49-F238E27FC236}">
                <a16:creationId xmlns:a16="http://schemas.microsoft.com/office/drawing/2014/main" id="{7D6AD327-E9F0-5CF9-DAE2-B57124EDDD7A}"/>
              </a:ext>
            </a:extLst>
          </p:cNvPr>
          <p:cNvPicPr>
            <a:picLocks noChangeAspect="1"/>
          </p:cNvPicPr>
          <p:nvPr/>
        </p:nvPicPr>
        <p:blipFill>
          <a:blip r:embed="rId8"/>
          <a:stretch>
            <a:fillRect/>
          </a:stretch>
        </p:blipFill>
        <p:spPr>
          <a:xfrm>
            <a:off x="8114492" y="408042"/>
            <a:ext cx="674556" cy="701720"/>
          </a:xfrm>
          <a:prstGeom prst="rect">
            <a:avLst/>
          </a:prstGeom>
        </p:spPr>
      </p:pic>
    </p:spTree>
    <p:extLst>
      <p:ext uri="{BB962C8B-B14F-4D97-AF65-F5344CB8AC3E}">
        <p14:creationId xmlns:p14="http://schemas.microsoft.com/office/powerpoint/2010/main" val="26380195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91BEA72-4E17-C1A4-C87B-286204D3BE5E}"/>
              </a:ext>
            </a:extLst>
          </p:cNvPr>
          <p:cNvSpPr>
            <a:spLocks noGrp="1"/>
          </p:cNvSpPr>
          <p:nvPr>
            <p:ph type="title"/>
          </p:nvPr>
        </p:nvSpPr>
        <p:spPr>
          <a:xfrm>
            <a:off x="480060" y="325370"/>
            <a:ext cx="3276451" cy="1490368"/>
          </a:xfrm>
        </p:spPr>
        <p:txBody>
          <a:bodyPr anchor="b">
            <a:normAutofit/>
          </a:bodyPr>
          <a:lstStyle/>
          <a:p>
            <a:r>
              <a:rPr lang="en-US" sz="4700" dirty="0"/>
              <a:t>Trippers or fallers?</a:t>
            </a:r>
          </a:p>
        </p:txBody>
      </p:sp>
      <p:sp>
        <p:nvSpPr>
          <p:cNvPr id="11"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0060" y="2586994"/>
            <a:ext cx="2606040" cy="18288"/>
          </a:xfrm>
          <a:custGeom>
            <a:avLst/>
            <a:gdLst>
              <a:gd name="connsiteX0" fmla="*/ 0 w 2606040"/>
              <a:gd name="connsiteY0" fmla="*/ 0 h 18288"/>
              <a:gd name="connsiteX1" fmla="*/ 625450 w 2606040"/>
              <a:gd name="connsiteY1" fmla="*/ 0 h 18288"/>
              <a:gd name="connsiteX2" fmla="*/ 1224839 w 2606040"/>
              <a:gd name="connsiteY2" fmla="*/ 0 h 18288"/>
              <a:gd name="connsiteX3" fmla="*/ 1824228 w 2606040"/>
              <a:gd name="connsiteY3" fmla="*/ 0 h 18288"/>
              <a:gd name="connsiteX4" fmla="*/ 2606040 w 2606040"/>
              <a:gd name="connsiteY4" fmla="*/ 0 h 18288"/>
              <a:gd name="connsiteX5" fmla="*/ 2606040 w 2606040"/>
              <a:gd name="connsiteY5" fmla="*/ 18288 h 18288"/>
              <a:gd name="connsiteX6" fmla="*/ 1902409 w 2606040"/>
              <a:gd name="connsiteY6" fmla="*/ 18288 h 18288"/>
              <a:gd name="connsiteX7" fmla="*/ 1276960 w 2606040"/>
              <a:gd name="connsiteY7" fmla="*/ 18288 h 18288"/>
              <a:gd name="connsiteX8" fmla="*/ 677570 w 2606040"/>
              <a:gd name="connsiteY8" fmla="*/ 18288 h 18288"/>
              <a:gd name="connsiteX9" fmla="*/ 0 w 2606040"/>
              <a:gd name="connsiteY9" fmla="*/ 18288 h 18288"/>
              <a:gd name="connsiteX10" fmla="*/ 0 w 2606040"/>
              <a:gd name="connsiteY10" fmla="*/ 0 h 18288"/>
              <a:gd name="connsiteX0" fmla="*/ 0 w 2606040"/>
              <a:gd name="connsiteY0" fmla="*/ 0 h 18288"/>
              <a:gd name="connsiteX1" fmla="*/ 599389 w 2606040"/>
              <a:gd name="connsiteY1" fmla="*/ 0 h 18288"/>
              <a:gd name="connsiteX2" fmla="*/ 1303020 w 2606040"/>
              <a:gd name="connsiteY2" fmla="*/ 0 h 18288"/>
              <a:gd name="connsiteX3" fmla="*/ 1876349 w 2606040"/>
              <a:gd name="connsiteY3" fmla="*/ 0 h 18288"/>
              <a:gd name="connsiteX4" fmla="*/ 2606040 w 2606040"/>
              <a:gd name="connsiteY4" fmla="*/ 0 h 18288"/>
              <a:gd name="connsiteX5" fmla="*/ 2606040 w 2606040"/>
              <a:gd name="connsiteY5" fmla="*/ 18288 h 18288"/>
              <a:gd name="connsiteX6" fmla="*/ 1980590 w 2606040"/>
              <a:gd name="connsiteY6" fmla="*/ 18288 h 18288"/>
              <a:gd name="connsiteX7" fmla="*/ 1276960 w 2606040"/>
              <a:gd name="connsiteY7" fmla="*/ 18288 h 18288"/>
              <a:gd name="connsiteX8" fmla="*/ 651510 w 2606040"/>
              <a:gd name="connsiteY8" fmla="*/ 18288 h 18288"/>
              <a:gd name="connsiteX9" fmla="*/ 0 w 2606040"/>
              <a:gd name="connsiteY9" fmla="*/ 18288 h 18288"/>
              <a:gd name="connsiteX10" fmla="*/ 0 w 2606040"/>
              <a:gd name="connsiteY10"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606040" h="18288" fill="none" extrusionOk="0">
                <a:moveTo>
                  <a:pt x="0" y="0"/>
                </a:moveTo>
                <a:cubicBezTo>
                  <a:pt x="211079" y="-22080"/>
                  <a:pt x="479378" y="-26537"/>
                  <a:pt x="625450" y="0"/>
                </a:cubicBezTo>
                <a:cubicBezTo>
                  <a:pt x="925937" y="-4758"/>
                  <a:pt x="973176" y="15739"/>
                  <a:pt x="1224839" y="0"/>
                </a:cubicBezTo>
                <a:cubicBezTo>
                  <a:pt x="1479663" y="-11328"/>
                  <a:pt x="1566636" y="18697"/>
                  <a:pt x="1824228" y="0"/>
                </a:cubicBezTo>
                <a:cubicBezTo>
                  <a:pt x="2086799" y="-72665"/>
                  <a:pt x="2306223" y="-891"/>
                  <a:pt x="2606040" y="0"/>
                </a:cubicBezTo>
                <a:cubicBezTo>
                  <a:pt x="2606645" y="4461"/>
                  <a:pt x="2607031" y="13181"/>
                  <a:pt x="2606040" y="18288"/>
                </a:cubicBezTo>
                <a:cubicBezTo>
                  <a:pt x="2260204" y="29342"/>
                  <a:pt x="2175708" y="5614"/>
                  <a:pt x="1902409" y="18288"/>
                </a:cubicBezTo>
                <a:cubicBezTo>
                  <a:pt x="1638502" y="41064"/>
                  <a:pt x="1460923" y="-16269"/>
                  <a:pt x="1276960" y="18288"/>
                </a:cubicBezTo>
                <a:cubicBezTo>
                  <a:pt x="1057717" y="14361"/>
                  <a:pt x="867956" y="2320"/>
                  <a:pt x="677570" y="18288"/>
                </a:cubicBezTo>
                <a:cubicBezTo>
                  <a:pt x="457951" y="33373"/>
                  <a:pt x="189752" y="55388"/>
                  <a:pt x="0" y="18288"/>
                </a:cubicBezTo>
                <a:cubicBezTo>
                  <a:pt x="1586" y="13022"/>
                  <a:pt x="-95" y="4569"/>
                  <a:pt x="0" y="0"/>
                </a:cubicBezTo>
                <a:close/>
              </a:path>
              <a:path w="2606040" h="18288" stroke="0" extrusionOk="0">
                <a:moveTo>
                  <a:pt x="0" y="0"/>
                </a:moveTo>
                <a:cubicBezTo>
                  <a:pt x="172759" y="3236"/>
                  <a:pt x="361166" y="-13413"/>
                  <a:pt x="599389" y="0"/>
                </a:cubicBezTo>
                <a:cubicBezTo>
                  <a:pt x="841226" y="37042"/>
                  <a:pt x="968991" y="14587"/>
                  <a:pt x="1303020" y="0"/>
                </a:cubicBezTo>
                <a:cubicBezTo>
                  <a:pt x="1643101" y="-7120"/>
                  <a:pt x="1717813" y="7213"/>
                  <a:pt x="1876349" y="0"/>
                </a:cubicBezTo>
                <a:cubicBezTo>
                  <a:pt x="2036762" y="-14138"/>
                  <a:pt x="2426397" y="-4451"/>
                  <a:pt x="2606040" y="0"/>
                </a:cubicBezTo>
                <a:cubicBezTo>
                  <a:pt x="2606314" y="8448"/>
                  <a:pt x="2606550" y="14527"/>
                  <a:pt x="2606040" y="18288"/>
                </a:cubicBezTo>
                <a:cubicBezTo>
                  <a:pt x="2344840" y="2643"/>
                  <a:pt x="2192043" y="7399"/>
                  <a:pt x="1980590" y="18288"/>
                </a:cubicBezTo>
                <a:cubicBezTo>
                  <a:pt x="1783984" y="-9745"/>
                  <a:pt x="1487673" y="45908"/>
                  <a:pt x="1276960" y="18288"/>
                </a:cubicBezTo>
                <a:cubicBezTo>
                  <a:pt x="1088134" y="-41257"/>
                  <a:pt x="877974" y="49968"/>
                  <a:pt x="651510" y="18288"/>
                </a:cubicBezTo>
                <a:cubicBezTo>
                  <a:pt x="430798" y="-27764"/>
                  <a:pt x="132889" y="-33467"/>
                  <a:pt x="0" y="18288"/>
                </a:cubicBezTo>
                <a:cubicBezTo>
                  <a:pt x="212" y="10845"/>
                  <a:pt x="-833" y="6193"/>
                  <a:pt x="0" y="0"/>
                </a:cubicBezTo>
                <a:close/>
              </a:path>
              <a:path w="2606040" h="18288" fill="none" stroke="0" extrusionOk="0">
                <a:moveTo>
                  <a:pt x="0" y="0"/>
                </a:moveTo>
                <a:cubicBezTo>
                  <a:pt x="202328" y="-14716"/>
                  <a:pt x="332722" y="-11499"/>
                  <a:pt x="625450" y="0"/>
                </a:cubicBezTo>
                <a:cubicBezTo>
                  <a:pt x="927712" y="6878"/>
                  <a:pt x="971143" y="7084"/>
                  <a:pt x="1224839" y="0"/>
                </a:cubicBezTo>
                <a:cubicBezTo>
                  <a:pt x="1477775" y="-16815"/>
                  <a:pt x="1569904" y="19146"/>
                  <a:pt x="1824228" y="0"/>
                </a:cubicBezTo>
                <a:cubicBezTo>
                  <a:pt x="2055206" y="24867"/>
                  <a:pt x="2317192" y="-62872"/>
                  <a:pt x="2606040" y="0"/>
                </a:cubicBezTo>
                <a:cubicBezTo>
                  <a:pt x="2606166" y="3680"/>
                  <a:pt x="2606905" y="11461"/>
                  <a:pt x="2606040" y="18288"/>
                </a:cubicBezTo>
                <a:cubicBezTo>
                  <a:pt x="2234648" y="26976"/>
                  <a:pt x="2180202" y="-10361"/>
                  <a:pt x="1902409" y="18288"/>
                </a:cubicBezTo>
                <a:cubicBezTo>
                  <a:pt x="1635562" y="47194"/>
                  <a:pt x="1477339" y="4794"/>
                  <a:pt x="1276960" y="18288"/>
                </a:cubicBezTo>
                <a:cubicBezTo>
                  <a:pt x="1058094" y="66922"/>
                  <a:pt x="904206" y="-20636"/>
                  <a:pt x="677570" y="18288"/>
                </a:cubicBezTo>
                <a:cubicBezTo>
                  <a:pt x="485746" y="14713"/>
                  <a:pt x="195925" y="33005"/>
                  <a:pt x="0" y="18288"/>
                </a:cubicBezTo>
                <a:cubicBezTo>
                  <a:pt x="1168" y="12774"/>
                  <a:pt x="-229" y="3745"/>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custGeom>
                    <a:avLst/>
                    <a:gdLst>
                      <a:gd name="connsiteX0" fmla="*/ 0 w 2606040"/>
                      <a:gd name="connsiteY0" fmla="*/ 0 h 18288"/>
                      <a:gd name="connsiteX1" fmla="*/ 625450 w 2606040"/>
                      <a:gd name="connsiteY1" fmla="*/ 0 h 18288"/>
                      <a:gd name="connsiteX2" fmla="*/ 1224839 w 2606040"/>
                      <a:gd name="connsiteY2" fmla="*/ 0 h 18288"/>
                      <a:gd name="connsiteX3" fmla="*/ 1824228 w 2606040"/>
                      <a:gd name="connsiteY3" fmla="*/ 0 h 18288"/>
                      <a:gd name="connsiteX4" fmla="*/ 2606040 w 2606040"/>
                      <a:gd name="connsiteY4" fmla="*/ 0 h 18288"/>
                      <a:gd name="connsiteX5" fmla="*/ 2606040 w 2606040"/>
                      <a:gd name="connsiteY5" fmla="*/ 18288 h 18288"/>
                      <a:gd name="connsiteX6" fmla="*/ 1902409 w 2606040"/>
                      <a:gd name="connsiteY6" fmla="*/ 18288 h 18288"/>
                      <a:gd name="connsiteX7" fmla="*/ 1276960 w 2606040"/>
                      <a:gd name="connsiteY7" fmla="*/ 18288 h 18288"/>
                      <a:gd name="connsiteX8" fmla="*/ 677570 w 2606040"/>
                      <a:gd name="connsiteY8" fmla="*/ 18288 h 18288"/>
                      <a:gd name="connsiteX9" fmla="*/ 0 w 2606040"/>
                      <a:gd name="connsiteY9" fmla="*/ 18288 h 18288"/>
                      <a:gd name="connsiteX10" fmla="*/ 0 w 2606040"/>
                      <a:gd name="connsiteY10"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606040" h="18288" fill="none" extrusionOk="0">
                        <a:moveTo>
                          <a:pt x="0" y="0"/>
                        </a:moveTo>
                        <a:cubicBezTo>
                          <a:pt x="266776" y="-600"/>
                          <a:pt x="322756" y="3201"/>
                          <a:pt x="625450" y="0"/>
                        </a:cubicBezTo>
                        <a:cubicBezTo>
                          <a:pt x="928144" y="-3201"/>
                          <a:pt x="968141" y="9269"/>
                          <a:pt x="1224839" y="0"/>
                        </a:cubicBezTo>
                        <a:cubicBezTo>
                          <a:pt x="1481537" y="-9269"/>
                          <a:pt x="1569059" y="21947"/>
                          <a:pt x="1824228" y="0"/>
                        </a:cubicBezTo>
                        <a:cubicBezTo>
                          <a:pt x="2079397" y="-21947"/>
                          <a:pt x="2326053" y="-10194"/>
                          <a:pt x="2606040" y="0"/>
                        </a:cubicBezTo>
                        <a:cubicBezTo>
                          <a:pt x="2605462" y="4771"/>
                          <a:pt x="2606793" y="12323"/>
                          <a:pt x="2606040" y="18288"/>
                        </a:cubicBezTo>
                        <a:cubicBezTo>
                          <a:pt x="2256758" y="31410"/>
                          <a:pt x="2173673" y="-12878"/>
                          <a:pt x="1902409" y="18288"/>
                        </a:cubicBezTo>
                        <a:cubicBezTo>
                          <a:pt x="1631145" y="49454"/>
                          <a:pt x="1461378" y="5466"/>
                          <a:pt x="1276960" y="18288"/>
                        </a:cubicBezTo>
                        <a:cubicBezTo>
                          <a:pt x="1092542" y="31110"/>
                          <a:pt x="890442" y="13213"/>
                          <a:pt x="677570" y="18288"/>
                        </a:cubicBezTo>
                        <a:cubicBezTo>
                          <a:pt x="464698" y="23364"/>
                          <a:pt x="187648" y="35837"/>
                          <a:pt x="0" y="18288"/>
                        </a:cubicBezTo>
                        <a:cubicBezTo>
                          <a:pt x="841" y="12879"/>
                          <a:pt x="-726" y="3977"/>
                          <a:pt x="0" y="0"/>
                        </a:cubicBezTo>
                        <a:close/>
                      </a:path>
                      <a:path w="2606040" h="18288" stroke="0" extrusionOk="0">
                        <a:moveTo>
                          <a:pt x="0" y="0"/>
                        </a:moveTo>
                        <a:cubicBezTo>
                          <a:pt x="197231" y="3803"/>
                          <a:pt x="358914" y="-9291"/>
                          <a:pt x="599389" y="0"/>
                        </a:cubicBezTo>
                        <a:cubicBezTo>
                          <a:pt x="839864" y="9291"/>
                          <a:pt x="979371" y="8509"/>
                          <a:pt x="1303020" y="0"/>
                        </a:cubicBezTo>
                        <a:cubicBezTo>
                          <a:pt x="1626669" y="-8509"/>
                          <a:pt x="1726300" y="7440"/>
                          <a:pt x="1876349" y="0"/>
                        </a:cubicBezTo>
                        <a:cubicBezTo>
                          <a:pt x="2026398" y="-7440"/>
                          <a:pt x="2430712" y="17957"/>
                          <a:pt x="2606040" y="0"/>
                        </a:cubicBezTo>
                        <a:cubicBezTo>
                          <a:pt x="2605426" y="8857"/>
                          <a:pt x="2606544" y="13619"/>
                          <a:pt x="2606040" y="18288"/>
                        </a:cubicBezTo>
                        <a:cubicBezTo>
                          <a:pt x="2393024" y="2241"/>
                          <a:pt x="2191161" y="39259"/>
                          <a:pt x="1980590" y="18288"/>
                        </a:cubicBezTo>
                        <a:cubicBezTo>
                          <a:pt x="1770019" y="-2683"/>
                          <a:pt x="1476440" y="36114"/>
                          <a:pt x="1276960" y="18288"/>
                        </a:cubicBezTo>
                        <a:cubicBezTo>
                          <a:pt x="1077480" y="463"/>
                          <a:pt x="880988" y="42125"/>
                          <a:pt x="651510" y="18288"/>
                        </a:cubicBezTo>
                        <a:cubicBezTo>
                          <a:pt x="422032" y="-5549"/>
                          <a:pt x="130744" y="-1947"/>
                          <a:pt x="0" y="18288"/>
                        </a:cubicBezTo>
                        <a:cubicBezTo>
                          <a:pt x="-487" y="10816"/>
                          <a:pt x="-839" y="6058"/>
                          <a:pt x="0" y="0"/>
                        </a:cubicBezTo>
                        <a:close/>
                      </a:path>
                    </a:pathLst>
                  </a:cu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FA41940A-6B99-59B9-5184-914189BF9634}"/>
              </a:ext>
            </a:extLst>
          </p:cNvPr>
          <p:cNvSpPr>
            <a:spLocks noGrp="1"/>
          </p:cNvSpPr>
          <p:nvPr>
            <p:ph idx="1"/>
          </p:nvPr>
        </p:nvSpPr>
        <p:spPr>
          <a:xfrm>
            <a:off x="480060" y="2872899"/>
            <a:ext cx="3182691" cy="3320668"/>
          </a:xfrm>
        </p:spPr>
        <p:txBody>
          <a:bodyPr>
            <a:noAutofit/>
          </a:bodyPr>
          <a:lstStyle/>
          <a:p>
            <a:pPr eaLnBrk="0" hangingPunct="0">
              <a:lnSpc>
                <a:spcPct val="130000"/>
              </a:lnSpc>
              <a:spcBef>
                <a:spcPct val="50000"/>
              </a:spcBef>
              <a:defRPr/>
            </a:pPr>
            <a:r>
              <a:rPr lang="en-GB" sz="2000" b="1" dirty="0">
                <a:latin typeface="+mn-lt"/>
                <a:ea typeface="+mn-ea"/>
                <a:cs typeface="Arial" pitchFamily="34" charset="0"/>
              </a:rPr>
              <a:t>When intrinsic abilities to remain upright cannot cope with extrinsic risk factors</a:t>
            </a:r>
          </a:p>
          <a:p>
            <a:pPr eaLnBrk="0" hangingPunct="0">
              <a:lnSpc>
                <a:spcPct val="130000"/>
              </a:lnSpc>
              <a:spcBef>
                <a:spcPct val="50000"/>
              </a:spcBef>
              <a:defRPr/>
            </a:pPr>
            <a:r>
              <a:rPr lang="en-GB" sz="2000" dirty="0">
                <a:latin typeface="+mn-lt"/>
                <a:ea typeface="+mn-ea"/>
                <a:cs typeface="Arial" pitchFamily="34" charset="0"/>
              </a:rPr>
              <a:t>Nervous system, reaction times and gait speed slows</a:t>
            </a:r>
          </a:p>
          <a:p>
            <a:pPr eaLnBrk="0" hangingPunct="0">
              <a:lnSpc>
                <a:spcPct val="130000"/>
              </a:lnSpc>
              <a:spcBef>
                <a:spcPct val="50000"/>
              </a:spcBef>
              <a:defRPr/>
            </a:pPr>
            <a:r>
              <a:rPr lang="en-GB" sz="2000" dirty="0">
                <a:latin typeface="+mn-lt"/>
                <a:ea typeface="+mn-ea"/>
                <a:cs typeface="Arial" pitchFamily="34" charset="0"/>
              </a:rPr>
              <a:t>Balance and strength deteriorates</a:t>
            </a:r>
          </a:p>
          <a:p>
            <a:endParaRPr lang="en-US" sz="2000" dirty="0"/>
          </a:p>
        </p:txBody>
      </p:sp>
      <p:pic>
        <p:nvPicPr>
          <p:cNvPr id="4" name="Picture 4" descr="00005575">
            <a:extLst>
              <a:ext uri="{FF2B5EF4-FFF2-40B4-BE49-F238E27FC236}">
                <a16:creationId xmlns:a16="http://schemas.microsoft.com/office/drawing/2014/main" id="{9A520F98-1936-F19D-61CC-0FD02A16C980}"/>
              </a:ext>
            </a:extLst>
          </p:cNvPr>
          <p:cNvPicPr>
            <a:picLocks noChangeAspect="1" noChangeArrowheads="1"/>
          </p:cNvPicPr>
          <p:nvPr/>
        </p:nvPicPr>
        <p:blipFill rotWithShape="1">
          <a:blip r:embed="rId2" cstate="screen">
            <a:extLst>
              <a:ext uri="{28A0092B-C50C-407E-A947-70E740481C1C}">
                <a14:useLocalDpi xmlns:a14="http://schemas.microsoft.com/office/drawing/2010/main"/>
              </a:ext>
            </a:extLst>
          </a:blip>
          <a:srcRect/>
          <a:stretch/>
        </p:blipFill>
        <p:spPr>
          <a:xfrm>
            <a:off x="3983776" y="10"/>
            <a:ext cx="5159081"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a:noFill/>
        </p:spPr>
      </p:pic>
    </p:spTree>
    <p:extLst>
      <p:ext uri="{BB962C8B-B14F-4D97-AF65-F5344CB8AC3E}">
        <p14:creationId xmlns:p14="http://schemas.microsoft.com/office/powerpoint/2010/main" val="1407305461"/>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247" name="Rectangle 10246">
            <a:extLst>
              <a:ext uri="{FF2B5EF4-FFF2-40B4-BE49-F238E27FC236}">
                <a16:creationId xmlns:a16="http://schemas.microsoft.com/office/drawing/2014/main" id="{B95B9BA8-1D69-4796-85F5-B6D0BD5235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solidFill>
            <a:schemeClr val="tx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07DD0F0-769B-BCA4-4E5E-2BB604F48E25}"/>
              </a:ext>
            </a:extLst>
          </p:cNvPr>
          <p:cNvSpPr>
            <a:spLocks noGrp="1"/>
          </p:cNvSpPr>
          <p:nvPr>
            <p:ph type="title"/>
          </p:nvPr>
        </p:nvSpPr>
        <p:spPr>
          <a:xfrm>
            <a:off x="313135" y="600891"/>
            <a:ext cx="3606402" cy="1563923"/>
          </a:xfrm>
        </p:spPr>
        <p:txBody>
          <a:bodyPr anchor="t">
            <a:normAutofit/>
          </a:bodyPr>
          <a:lstStyle/>
          <a:p>
            <a:r>
              <a:rPr lang="en-US" sz="3600" dirty="0">
                <a:solidFill>
                  <a:schemeClr val="bg1"/>
                </a:solidFill>
              </a:rPr>
              <a:t>What can you do better tomorrow?</a:t>
            </a:r>
          </a:p>
        </p:txBody>
      </p:sp>
      <p:sp>
        <p:nvSpPr>
          <p:cNvPr id="3" name="Content Placeholder 2">
            <a:extLst>
              <a:ext uri="{FF2B5EF4-FFF2-40B4-BE49-F238E27FC236}">
                <a16:creationId xmlns:a16="http://schemas.microsoft.com/office/drawing/2014/main" id="{6075EA49-3527-09C1-EE60-2AB1CEDCB016}"/>
              </a:ext>
            </a:extLst>
          </p:cNvPr>
          <p:cNvSpPr>
            <a:spLocks noGrp="1"/>
          </p:cNvSpPr>
          <p:nvPr>
            <p:ph idx="1"/>
          </p:nvPr>
        </p:nvSpPr>
        <p:spPr>
          <a:xfrm>
            <a:off x="313135" y="2164814"/>
            <a:ext cx="3945731" cy="2862288"/>
          </a:xfrm>
        </p:spPr>
        <p:txBody>
          <a:bodyPr>
            <a:noAutofit/>
          </a:bodyPr>
          <a:lstStyle/>
          <a:p>
            <a:r>
              <a:rPr lang="en-US" sz="2000" dirty="0">
                <a:solidFill>
                  <a:schemeClr val="bg1">
                    <a:alpha val="80000"/>
                  </a:schemeClr>
                </a:solidFill>
              </a:rPr>
              <a:t>Be aware </a:t>
            </a:r>
          </a:p>
          <a:p>
            <a:r>
              <a:rPr lang="en-US" sz="2000" dirty="0">
                <a:solidFill>
                  <a:schemeClr val="bg1">
                    <a:alpha val="80000"/>
                  </a:schemeClr>
                </a:solidFill>
              </a:rPr>
              <a:t>Put posters up</a:t>
            </a:r>
          </a:p>
          <a:p>
            <a:r>
              <a:rPr lang="en-US" sz="2000" dirty="0">
                <a:solidFill>
                  <a:schemeClr val="bg1">
                    <a:alpha val="80000"/>
                  </a:schemeClr>
                </a:solidFill>
              </a:rPr>
              <a:t>Print out info on local falls services</a:t>
            </a:r>
          </a:p>
          <a:p>
            <a:r>
              <a:rPr lang="en-US" sz="2000" dirty="0">
                <a:solidFill>
                  <a:schemeClr val="bg1">
                    <a:alpha val="80000"/>
                  </a:schemeClr>
                </a:solidFill>
              </a:rPr>
              <a:t>Watch people walk in</a:t>
            </a:r>
          </a:p>
          <a:p>
            <a:r>
              <a:rPr lang="en-US" sz="2000" dirty="0">
                <a:solidFill>
                  <a:schemeClr val="bg1">
                    <a:alpha val="80000"/>
                  </a:schemeClr>
                </a:solidFill>
              </a:rPr>
              <a:t>Ask about falls</a:t>
            </a:r>
          </a:p>
          <a:p>
            <a:r>
              <a:rPr lang="en-US" sz="2000" dirty="0">
                <a:solidFill>
                  <a:schemeClr val="bg1">
                    <a:alpha val="80000"/>
                  </a:schemeClr>
                </a:solidFill>
              </a:rPr>
              <a:t>Promote physical activity </a:t>
            </a:r>
          </a:p>
          <a:p>
            <a:r>
              <a:rPr lang="en-US" sz="2000" dirty="0">
                <a:solidFill>
                  <a:schemeClr val="bg1">
                    <a:alpha val="80000"/>
                  </a:schemeClr>
                </a:solidFill>
              </a:rPr>
              <a:t>Refer / recommend to attend Falls Clinic</a:t>
            </a:r>
          </a:p>
          <a:p>
            <a:r>
              <a:rPr lang="en-US" sz="2000" dirty="0">
                <a:solidFill>
                  <a:schemeClr val="bg1">
                    <a:alpha val="80000"/>
                  </a:schemeClr>
                </a:solidFill>
              </a:rPr>
              <a:t>Refer / recommend to do strength and balance exercise</a:t>
            </a:r>
          </a:p>
        </p:txBody>
      </p:sp>
      <p:pic>
        <p:nvPicPr>
          <p:cNvPr id="10242" name="Picture 2" descr="How Do Our Eyes Impact Our Sense of Balance? | The Neuro Visual Center of  New York">
            <a:extLst>
              <a:ext uri="{FF2B5EF4-FFF2-40B4-BE49-F238E27FC236}">
                <a16:creationId xmlns:a16="http://schemas.microsoft.com/office/drawing/2014/main" id="{3002626F-6321-4480-ED4F-FC3844F2385A}"/>
              </a:ext>
            </a:extLst>
          </p:cNvPr>
          <p:cNvPicPr>
            <a:picLocks noChangeAspect="1" noChangeArrowheads="1"/>
          </p:cNvPicPr>
          <p:nvPr/>
        </p:nvPicPr>
        <p:blipFill rotWithShape="1">
          <a:blip r:embed="rId2" cstate="screen">
            <a:extLst>
              <a:ext uri="{28A0092B-C50C-407E-A947-70E740481C1C}">
                <a14:useLocalDpi xmlns:a14="http://schemas.microsoft.com/office/drawing/2010/main"/>
              </a:ext>
            </a:extLst>
          </a:blip>
          <a:srcRect b="-2"/>
          <a:stretch/>
        </p:blipFill>
        <p:spPr bwMode="auto">
          <a:xfrm>
            <a:off x="4572000" y="841375"/>
            <a:ext cx="3945731" cy="4645025"/>
          </a:xfrm>
          <a:custGeom>
            <a:avLst/>
            <a:gdLst/>
            <a:ahLst/>
            <a:cxnLst/>
            <a:rect l="l" t="t" r="r" b="b"/>
            <a:pathLst>
              <a:path w="5260975" h="4707593">
                <a:moveTo>
                  <a:pt x="0" y="0"/>
                </a:moveTo>
                <a:lnTo>
                  <a:pt x="5260975" y="0"/>
                </a:lnTo>
                <a:lnTo>
                  <a:pt x="5260975" y="3296937"/>
                </a:lnTo>
                <a:lnTo>
                  <a:pt x="5260975" y="3518571"/>
                </a:lnTo>
                <a:lnTo>
                  <a:pt x="5226503" y="3534000"/>
                </a:lnTo>
                <a:cubicBezTo>
                  <a:pt x="5219783" y="3536785"/>
                  <a:pt x="5212389" y="3538321"/>
                  <a:pt x="5206341" y="3542065"/>
                </a:cubicBezTo>
                <a:cubicBezTo>
                  <a:pt x="5178495" y="3559156"/>
                  <a:pt x="5151515" y="3577591"/>
                  <a:pt x="5123287" y="3594010"/>
                </a:cubicBezTo>
                <a:cubicBezTo>
                  <a:pt x="5094195" y="3611004"/>
                  <a:pt x="5068175" y="3631071"/>
                  <a:pt x="5048107" y="3658244"/>
                </a:cubicBezTo>
                <a:cubicBezTo>
                  <a:pt x="5029480" y="3683496"/>
                  <a:pt x="5011429" y="3709131"/>
                  <a:pt x="4992899" y="3734479"/>
                </a:cubicBezTo>
                <a:cubicBezTo>
                  <a:pt x="4988194" y="3740912"/>
                  <a:pt x="4983873" y="3748498"/>
                  <a:pt x="4977440" y="3752627"/>
                </a:cubicBezTo>
                <a:cubicBezTo>
                  <a:pt x="4964094" y="3761268"/>
                  <a:pt x="4949499" y="3768277"/>
                  <a:pt x="4935193" y="3775382"/>
                </a:cubicBezTo>
                <a:cubicBezTo>
                  <a:pt x="4922903" y="3781431"/>
                  <a:pt x="4909845" y="3785943"/>
                  <a:pt x="4897844" y="3792472"/>
                </a:cubicBezTo>
                <a:cubicBezTo>
                  <a:pt x="4888243" y="3797658"/>
                  <a:pt x="4879697" y="3804859"/>
                  <a:pt x="4870767" y="3811388"/>
                </a:cubicBezTo>
                <a:cubicBezTo>
                  <a:pt x="4862990" y="3817052"/>
                  <a:pt x="4854445" y="3821949"/>
                  <a:pt x="4847916" y="3828767"/>
                </a:cubicBezTo>
                <a:cubicBezTo>
                  <a:pt x="4831977" y="3845281"/>
                  <a:pt x="4815942" y="3861508"/>
                  <a:pt x="4796163" y="3873702"/>
                </a:cubicBezTo>
                <a:cubicBezTo>
                  <a:pt x="4776672" y="3885799"/>
                  <a:pt x="4758237" y="3899338"/>
                  <a:pt x="4738843" y="3911628"/>
                </a:cubicBezTo>
                <a:cubicBezTo>
                  <a:pt x="4719831" y="3923630"/>
                  <a:pt x="4702645" y="3936783"/>
                  <a:pt x="4692755" y="3958099"/>
                </a:cubicBezTo>
                <a:cubicBezTo>
                  <a:pt x="4688339" y="3967508"/>
                  <a:pt x="4682097" y="3977782"/>
                  <a:pt x="4673744" y="3983255"/>
                </a:cubicBezTo>
                <a:cubicBezTo>
                  <a:pt x="4661838" y="3991032"/>
                  <a:pt x="4646764" y="3993817"/>
                  <a:pt x="4633801" y="4000442"/>
                </a:cubicBezTo>
                <a:cubicBezTo>
                  <a:pt x="4618535" y="4008219"/>
                  <a:pt x="4600869" y="4014940"/>
                  <a:pt x="4590499" y="4027326"/>
                </a:cubicBezTo>
                <a:cubicBezTo>
                  <a:pt x="4581281" y="4038368"/>
                  <a:pt x="4571968" y="4047009"/>
                  <a:pt x="4559773" y="4054018"/>
                </a:cubicBezTo>
                <a:cubicBezTo>
                  <a:pt x="4551229" y="4058915"/>
                  <a:pt x="4544892" y="4067844"/>
                  <a:pt x="4536059" y="4071877"/>
                </a:cubicBezTo>
                <a:cubicBezTo>
                  <a:pt x="4524441" y="4077254"/>
                  <a:pt x="4512727" y="4081479"/>
                  <a:pt x="4502549" y="4089832"/>
                </a:cubicBezTo>
                <a:cubicBezTo>
                  <a:pt x="4491987" y="4098473"/>
                  <a:pt x="4479986" y="4105290"/>
                  <a:pt x="4468944" y="4113356"/>
                </a:cubicBezTo>
                <a:cubicBezTo>
                  <a:pt x="4463087" y="4117676"/>
                  <a:pt x="4458286" y="4123341"/>
                  <a:pt x="4452622" y="4127854"/>
                </a:cubicBezTo>
                <a:cubicBezTo>
                  <a:pt x="4442252" y="4136111"/>
                  <a:pt x="4431690" y="4144176"/>
                  <a:pt x="4421032" y="4151953"/>
                </a:cubicBezTo>
                <a:cubicBezTo>
                  <a:pt x="4410375" y="4159731"/>
                  <a:pt x="4400197" y="4168756"/>
                  <a:pt x="4388483" y="4174421"/>
                </a:cubicBezTo>
                <a:cubicBezTo>
                  <a:pt x="4368513" y="4184023"/>
                  <a:pt x="4346717" y="4189784"/>
                  <a:pt x="4327321" y="4200153"/>
                </a:cubicBezTo>
                <a:cubicBezTo>
                  <a:pt x="4307639" y="4210714"/>
                  <a:pt x="4289107" y="4223965"/>
                  <a:pt x="4271633" y="4237983"/>
                </a:cubicBezTo>
                <a:cubicBezTo>
                  <a:pt x="4257807" y="4249025"/>
                  <a:pt x="4244845" y="4259971"/>
                  <a:pt x="4227465" y="4265635"/>
                </a:cubicBezTo>
                <a:cubicBezTo>
                  <a:pt x="4217768" y="4268804"/>
                  <a:pt x="4207591" y="4275717"/>
                  <a:pt x="4201733" y="4283783"/>
                </a:cubicBezTo>
                <a:cubicBezTo>
                  <a:pt x="4189059" y="4301353"/>
                  <a:pt x="4172833" y="4313739"/>
                  <a:pt x="4154494" y="4324301"/>
                </a:cubicBezTo>
                <a:cubicBezTo>
                  <a:pt x="4130010" y="4338511"/>
                  <a:pt x="4105814" y="4353009"/>
                  <a:pt x="4081234" y="4366931"/>
                </a:cubicBezTo>
                <a:cubicBezTo>
                  <a:pt x="4066737" y="4375189"/>
                  <a:pt x="4052335" y="4383926"/>
                  <a:pt x="4036971" y="4389975"/>
                </a:cubicBezTo>
                <a:cubicBezTo>
                  <a:pt x="4005575" y="4402457"/>
                  <a:pt x="3973410" y="4413114"/>
                  <a:pt x="3941725" y="4424733"/>
                </a:cubicBezTo>
                <a:cubicBezTo>
                  <a:pt x="3931355" y="4428477"/>
                  <a:pt x="3921561" y="4433854"/>
                  <a:pt x="3910999" y="4437119"/>
                </a:cubicBezTo>
                <a:cubicBezTo>
                  <a:pt x="3899573" y="4440671"/>
                  <a:pt x="3887285" y="4441727"/>
                  <a:pt x="3875859" y="4445280"/>
                </a:cubicBezTo>
                <a:cubicBezTo>
                  <a:pt x="3856847" y="4451136"/>
                  <a:pt x="3838412" y="4458626"/>
                  <a:pt x="3819401" y="4464579"/>
                </a:cubicBezTo>
                <a:cubicBezTo>
                  <a:pt x="3782723" y="4476005"/>
                  <a:pt x="3745949" y="4486951"/>
                  <a:pt x="3709176" y="4497800"/>
                </a:cubicBezTo>
                <a:cubicBezTo>
                  <a:pt x="3701303" y="4500105"/>
                  <a:pt x="3692757" y="4500393"/>
                  <a:pt x="3684981" y="4502889"/>
                </a:cubicBezTo>
                <a:cubicBezTo>
                  <a:pt x="3664337" y="4509610"/>
                  <a:pt x="3643789" y="4516907"/>
                  <a:pt x="3623338" y="4524300"/>
                </a:cubicBezTo>
                <a:cubicBezTo>
                  <a:pt x="3610953" y="4528813"/>
                  <a:pt x="3598854" y="4534382"/>
                  <a:pt x="3586373" y="4538702"/>
                </a:cubicBezTo>
                <a:cubicBezTo>
                  <a:pt x="3576387" y="4542159"/>
                  <a:pt x="3566113" y="4544847"/>
                  <a:pt x="3555743" y="4546960"/>
                </a:cubicBezTo>
                <a:cubicBezTo>
                  <a:pt x="3546814" y="4548785"/>
                  <a:pt x="3537501" y="4548592"/>
                  <a:pt x="3528667" y="4550801"/>
                </a:cubicBezTo>
                <a:cubicBezTo>
                  <a:pt x="3504759" y="4556753"/>
                  <a:pt x="3481140" y="4563475"/>
                  <a:pt x="3457424" y="4569811"/>
                </a:cubicBezTo>
                <a:cubicBezTo>
                  <a:pt x="3447919" y="4572308"/>
                  <a:pt x="3438221" y="4574133"/>
                  <a:pt x="3429003" y="4577301"/>
                </a:cubicBezTo>
                <a:cubicBezTo>
                  <a:pt x="3404327" y="4585654"/>
                  <a:pt x="3380036" y="4595159"/>
                  <a:pt x="3355264" y="4603033"/>
                </a:cubicBezTo>
                <a:cubicBezTo>
                  <a:pt x="3334717" y="4609562"/>
                  <a:pt x="3313593" y="4614266"/>
                  <a:pt x="3292757" y="4620027"/>
                </a:cubicBezTo>
                <a:cubicBezTo>
                  <a:pt x="3283924" y="4622524"/>
                  <a:pt x="3275475" y="4626077"/>
                  <a:pt x="3266643" y="4628188"/>
                </a:cubicBezTo>
                <a:cubicBezTo>
                  <a:pt x="3246863" y="4632990"/>
                  <a:pt x="3226796" y="4637022"/>
                  <a:pt x="3206921" y="4641823"/>
                </a:cubicBezTo>
                <a:cubicBezTo>
                  <a:pt x="3195590" y="4644607"/>
                  <a:pt x="3184645" y="4649600"/>
                  <a:pt x="3173123" y="4651425"/>
                </a:cubicBezTo>
                <a:cubicBezTo>
                  <a:pt x="3145759" y="4655745"/>
                  <a:pt x="3118203" y="4658817"/>
                  <a:pt x="3090646" y="4662274"/>
                </a:cubicBezTo>
                <a:cubicBezTo>
                  <a:pt x="3062227" y="4665826"/>
                  <a:pt x="3033902" y="4669571"/>
                  <a:pt x="3005480" y="4672739"/>
                </a:cubicBezTo>
                <a:cubicBezTo>
                  <a:pt x="2989926" y="4674372"/>
                  <a:pt x="2974275" y="4674660"/>
                  <a:pt x="2958721" y="4676196"/>
                </a:cubicBezTo>
                <a:cubicBezTo>
                  <a:pt x="2945087" y="4677541"/>
                  <a:pt x="2931549" y="4680037"/>
                  <a:pt x="2917915" y="4681670"/>
                </a:cubicBezTo>
                <a:cubicBezTo>
                  <a:pt x="2906105" y="4683013"/>
                  <a:pt x="2894199" y="4683781"/>
                  <a:pt x="2882389" y="4685126"/>
                </a:cubicBezTo>
                <a:cubicBezTo>
                  <a:pt x="2863475" y="4687334"/>
                  <a:pt x="2844655" y="4689831"/>
                  <a:pt x="2825837" y="4692135"/>
                </a:cubicBezTo>
                <a:cubicBezTo>
                  <a:pt x="2817964" y="4692999"/>
                  <a:pt x="2809706" y="4695399"/>
                  <a:pt x="2802313" y="4693960"/>
                </a:cubicBezTo>
                <a:cubicBezTo>
                  <a:pt x="2783686" y="4690310"/>
                  <a:pt x="2765347" y="4691367"/>
                  <a:pt x="2746816" y="4693863"/>
                </a:cubicBezTo>
                <a:cubicBezTo>
                  <a:pt x="2740479" y="4694728"/>
                  <a:pt x="2733662" y="4694535"/>
                  <a:pt x="2727517" y="4692903"/>
                </a:cubicBezTo>
                <a:cubicBezTo>
                  <a:pt x="2714939" y="4689638"/>
                  <a:pt x="2702745" y="4685029"/>
                  <a:pt x="2690359" y="4680997"/>
                </a:cubicBezTo>
                <a:cubicBezTo>
                  <a:pt x="2689014" y="4680517"/>
                  <a:pt x="2687382" y="4680421"/>
                  <a:pt x="2685943" y="4680133"/>
                </a:cubicBezTo>
                <a:cubicBezTo>
                  <a:pt x="2677781" y="4678500"/>
                  <a:pt x="2669717" y="4676868"/>
                  <a:pt x="2661554" y="4675428"/>
                </a:cubicBezTo>
                <a:cubicBezTo>
                  <a:pt x="2657138" y="4674660"/>
                  <a:pt x="2652625" y="4674564"/>
                  <a:pt x="2648208" y="4673892"/>
                </a:cubicBezTo>
                <a:cubicBezTo>
                  <a:pt x="2631118" y="4671203"/>
                  <a:pt x="2612299" y="4675716"/>
                  <a:pt x="2597512" y="4664099"/>
                </a:cubicBezTo>
                <a:cubicBezTo>
                  <a:pt x="2587911" y="4656609"/>
                  <a:pt x="2578597" y="4658338"/>
                  <a:pt x="2568324" y="4659490"/>
                </a:cubicBezTo>
                <a:cubicBezTo>
                  <a:pt x="2560547" y="4660354"/>
                  <a:pt x="2552577" y="4660065"/>
                  <a:pt x="2544704" y="4660162"/>
                </a:cubicBezTo>
                <a:cubicBezTo>
                  <a:pt x="2530878" y="4660449"/>
                  <a:pt x="2517052" y="4660546"/>
                  <a:pt x="2503225" y="4661026"/>
                </a:cubicBezTo>
                <a:cubicBezTo>
                  <a:pt x="2498808" y="4661218"/>
                  <a:pt x="2494297" y="4663619"/>
                  <a:pt x="2489975" y="4663235"/>
                </a:cubicBezTo>
                <a:cubicBezTo>
                  <a:pt x="2470004" y="4661410"/>
                  <a:pt x="2450033" y="4658529"/>
                  <a:pt x="2430061" y="4656897"/>
                </a:cubicBezTo>
                <a:cubicBezTo>
                  <a:pt x="2418732" y="4655938"/>
                  <a:pt x="2407114" y="4657761"/>
                  <a:pt x="2395880" y="4656417"/>
                </a:cubicBezTo>
                <a:cubicBezTo>
                  <a:pt x="2382919" y="4654881"/>
                  <a:pt x="2370245" y="4650945"/>
                  <a:pt x="2357378" y="4648544"/>
                </a:cubicBezTo>
                <a:cubicBezTo>
                  <a:pt x="2353826" y="4647872"/>
                  <a:pt x="2349889" y="4648736"/>
                  <a:pt x="2346145" y="4648928"/>
                </a:cubicBezTo>
                <a:cubicBezTo>
                  <a:pt x="2341920" y="4649120"/>
                  <a:pt x="2337791" y="4649504"/>
                  <a:pt x="2333567" y="4649600"/>
                </a:cubicBezTo>
                <a:cubicBezTo>
                  <a:pt x="2320700" y="4649793"/>
                  <a:pt x="2307835" y="4649504"/>
                  <a:pt x="2294968" y="4650177"/>
                </a:cubicBezTo>
                <a:cubicBezTo>
                  <a:pt x="2287095" y="4650561"/>
                  <a:pt x="2278839" y="4654497"/>
                  <a:pt x="2271540" y="4653057"/>
                </a:cubicBezTo>
                <a:cubicBezTo>
                  <a:pt x="2256659" y="4650272"/>
                  <a:pt x="2241776" y="4656513"/>
                  <a:pt x="2226895" y="4651329"/>
                </a:cubicBezTo>
                <a:cubicBezTo>
                  <a:pt x="2222285" y="4649793"/>
                  <a:pt x="2215948" y="4653633"/>
                  <a:pt x="2210379" y="4653825"/>
                </a:cubicBezTo>
                <a:cubicBezTo>
                  <a:pt x="2196457" y="4654305"/>
                  <a:pt x="2182535" y="4654209"/>
                  <a:pt x="2168613" y="4654113"/>
                </a:cubicBezTo>
                <a:cubicBezTo>
                  <a:pt x="2156131" y="4654017"/>
                  <a:pt x="2143168" y="4655361"/>
                  <a:pt x="2131167" y="4652673"/>
                </a:cubicBezTo>
                <a:cubicBezTo>
                  <a:pt x="2118588" y="4649793"/>
                  <a:pt x="2107259" y="4650177"/>
                  <a:pt x="2095065" y="4653441"/>
                </a:cubicBezTo>
                <a:cubicBezTo>
                  <a:pt x="2086711" y="4655649"/>
                  <a:pt x="2077878" y="4655938"/>
                  <a:pt x="2069237" y="4656609"/>
                </a:cubicBezTo>
                <a:cubicBezTo>
                  <a:pt x="2059924" y="4657377"/>
                  <a:pt x="2049650" y="4655361"/>
                  <a:pt x="2041201" y="4658529"/>
                </a:cubicBezTo>
                <a:cubicBezTo>
                  <a:pt x="2016044" y="4667939"/>
                  <a:pt x="1990216" y="4669955"/>
                  <a:pt x="1963909" y="4669955"/>
                </a:cubicBezTo>
                <a:cubicBezTo>
                  <a:pt x="1959107" y="4669955"/>
                  <a:pt x="1954210" y="4668612"/>
                  <a:pt x="1949603" y="4667171"/>
                </a:cubicBezTo>
                <a:cubicBezTo>
                  <a:pt x="1922717" y="4658529"/>
                  <a:pt x="1895737" y="4659297"/>
                  <a:pt x="1868373" y="4664578"/>
                </a:cubicBezTo>
                <a:cubicBezTo>
                  <a:pt x="1862708" y="4665731"/>
                  <a:pt x="1856372" y="4665923"/>
                  <a:pt x="1850707" y="4664771"/>
                </a:cubicBezTo>
                <a:cubicBezTo>
                  <a:pt x="1834768" y="4661410"/>
                  <a:pt x="1819309" y="4655841"/>
                  <a:pt x="1803275" y="4653441"/>
                </a:cubicBezTo>
                <a:cubicBezTo>
                  <a:pt x="1776775" y="4649504"/>
                  <a:pt x="1753828" y="4662754"/>
                  <a:pt x="1730112" y="4671396"/>
                </a:cubicBezTo>
                <a:cubicBezTo>
                  <a:pt x="1707548" y="4679557"/>
                  <a:pt x="1688345" y="4697992"/>
                  <a:pt x="1661652" y="4693863"/>
                </a:cubicBezTo>
                <a:cubicBezTo>
                  <a:pt x="1658965" y="4693479"/>
                  <a:pt x="1655988" y="4696071"/>
                  <a:pt x="1653011" y="4696744"/>
                </a:cubicBezTo>
                <a:cubicBezTo>
                  <a:pt x="1644850" y="4698568"/>
                  <a:pt x="1636689" y="4700776"/>
                  <a:pt x="1628431" y="4701641"/>
                </a:cubicBezTo>
                <a:cubicBezTo>
                  <a:pt x="1618350" y="4702793"/>
                  <a:pt x="1608076" y="4702409"/>
                  <a:pt x="1597995" y="4703369"/>
                </a:cubicBezTo>
                <a:cubicBezTo>
                  <a:pt x="1585032" y="4704521"/>
                  <a:pt x="1572263" y="4707593"/>
                  <a:pt x="1559396" y="4707593"/>
                </a:cubicBezTo>
                <a:cubicBezTo>
                  <a:pt x="1549026" y="4707593"/>
                  <a:pt x="1538753" y="4704041"/>
                  <a:pt x="1528480" y="4702312"/>
                </a:cubicBezTo>
                <a:cubicBezTo>
                  <a:pt x="1513981" y="4699912"/>
                  <a:pt x="1498042" y="4700584"/>
                  <a:pt x="1485272" y="4694439"/>
                </a:cubicBezTo>
                <a:cubicBezTo>
                  <a:pt x="1471639" y="4687910"/>
                  <a:pt x="1458676" y="4684934"/>
                  <a:pt x="1444562" y="4686950"/>
                </a:cubicBezTo>
                <a:cubicBezTo>
                  <a:pt x="1439857" y="4687622"/>
                  <a:pt x="1433808" y="4691655"/>
                  <a:pt x="1431696" y="4695783"/>
                </a:cubicBezTo>
                <a:cubicBezTo>
                  <a:pt x="1426991" y="4705001"/>
                  <a:pt x="1420559" y="4706634"/>
                  <a:pt x="1411821" y="4703464"/>
                </a:cubicBezTo>
                <a:cubicBezTo>
                  <a:pt x="1404236" y="4700776"/>
                  <a:pt x="1394922" y="4699432"/>
                  <a:pt x="1389738" y="4694247"/>
                </a:cubicBezTo>
                <a:cubicBezTo>
                  <a:pt x="1375047" y="4679557"/>
                  <a:pt x="1356324" y="4679077"/>
                  <a:pt x="1338081" y="4675141"/>
                </a:cubicBezTo>
                <a:cubicBezTo>
                  <a:pt x="1326945" y="4672739"/>
                  <a:pt x="1316574" y="4672644"/>
                  <a:pt x="1305436" y="4674276"/>
                </a:cubicBezTo>
                <a:cubicBezTo>
                  <a:pt x="1281241" y="4677925"/>
                  <a:pt x="1257717" y="4672739"/>
                  <a:pt x="1234481" y="4666115"/>
                </a:cubicBezTo>
                <a:cubicBezTo>
                  <a:pt x="1219118" y="4661698"/>
                  <a:pt x="1203372" y="4659010"/>
                  <a:pt x="1188106" y="4654497"/>
                </a:cubicBezTo>
                <a:cubicBezTo>
                  <a:pt x="1176680" y="4651041"/>
                  <a:pt x="1165255" y="4646912"/>
                  <a:pt x="1154790" y="4641343"/>
                </a:cubicBezTo>
                <a:cubicBezTo>
                  <a:pt x="1139618" y="4633181"/>
                  <a:pt x="1126369" y="4620891"/>
                  <a:pt x="1107069" y="4624156"/>
                </a:cubicBezTo>
                <a:cubicBezTo>
                  <a:pt x="1090074" y="4627036"/>
                  <a:pt x="1074713" y="4620988"/>
                  <a:pt x="1059158" y="4615227"/>
                </a:cubicBezTo>
                <a:cubicBezTo>
                  <a:pt x="1047732" y="4611002"/>
                  <a:pt x="1036308" y="4606681"/>
                  <a:pt x="1024496" y="4603993"/>
                </a:cubicBezTo>
                <a:cubicBezTo>
                  <a:pt x="1010478" y="4600824"/>
                  <a:pt x="994635" y="4602169"/>
                  <a:pt x="982153" y="4596311"/>
                </a:cubicBezTo>
                <a:cubicBezTo>
                  <a:pt x="969095" y="4590166"/>
                  <a:pt x="958246" y="4594295"/>
                  <a:pt x="946628" y="4596024"/>
                </a:cubicBezTo>
                <a:cubicBezTo>
                  <a:pt x="928097" y="4598712"/>
                  <a:pt x="909661" y="4603705"/>
                  <a:pt x="890939" y="4597368"/>
                </a:cubicBezTo>
                <a:cubicBezTo>
                  <a:pt x="868184" y="4589687"/>
                  <a:pt x="845620" y="4581430"/>
                  <a:pt x="822769" y="4574133"/>
                </a:cubicBezTo>
                <a:cubicBezTo>
                  <a:pt x="813934" y="4571347"/>
                  <a:pt x="804431" y="4570195"/>
                  <a:pt x="795212" y="4568947"/>
                </a:cubicBezTo>
                <a:cubicBezTo>
                  <a:pt x="786476" y="4567891"/>
                  <a:pt x="776010" y="4570579"/>
                  <a:pt x="769288" y="4566547"/>
                </a:cubicBezTo>
                <a:cubicBezTo>
                  <a:pt x="752005" y="4556178"/>
                  <a:pt x="734243" y="4551089"/>
                  <a:pt x="714271" y="4551089"/>
                </a:cubicBezTo>
                <a:cubicBezTo>
                  <a:pt x="706781" y="4551089"/>
                  <a:pt x="699484" y="4546768"/>
                  <a:pt x="691900" y="4545999"/>
                </a:cubicBezTo>
                <a:cubicBezTo>
                  <a:pt x="681529" y="4545040"/>
                  <a:pt x="669623" y="4542447"/>
                  <a:pt x="660598" y="4546096"/>
                </a:cubicBezTo>
                <a:cubicBezTo>
                  <a:pt x="639379" y="4554737"/>
                  <a:pt x="622193" y="4547536"/>
                  <a:pt x="603662" y="4538991"/>
                </a:cubicBezTo>
                <a:cubicBezTo>
                  <a:pt x="585418" y="4530541"/>
                  <a:pt x="566215" y="4523821"/>
                  <a:pt x="546821" y="4518251"/>
                </a:cubicBezTo>
                <a:cubicBezTo>
                  <a:pt x="539524" y="4516235"/>
                  <a:pt x="530787" y="4519596"/>
                  <a:pt x="522721" y="4520267"/>
                </a:cubicBezTo>
                <a:cubicBezTo>
                  <a:pt x="519840" y="4520460"/>
                  <a:pt x="516671" y="4520748"/>
                  <a:pt x="514080" y="4519788"/>
                </a:cubicBezTo>
                <a:cubicBezTo>
                  <a:pt x="489020" y="4510570"/>
                  <a:pt x="463575" y="4503561"/>
                  <a:pt x="436404" y="4508361"/>
                </a:cubicBezTo>
                <a:cubicBezTo>
                  <a:pt x="433908" y="4508842"/>
                  <a:pt x="431123" y="4507786"/>
                  <a:pt x="428626" y="4507114"/>
                </a:cubicBezTo>
                <a:cubicBezTo>
                  <a:pt x="416432" y="4503657"/>
                  <a:pt x="404526" y="4498184"/>
                  <a:pt x="392141" y="4496936"/>
                </a:cubicBezTo>
                <a:cubicBezTo>
                  <a:pt x="361608" y="4493864"/>
                  <a:pt x="330884" y="4492615"/>
                  <a:pt x="300157" y="4490599"/>
                </a:cubicBezTo>
                <a:cubicBezTo>
                  <a:pt x="298237" y="4490503"/>
                  <a:pt x="296221" y="4490503"/>
                  <a:pt x="294493" y="4489831"/>
                </a:cubicBezTo>
                <a:cubicBezTo>
                  <a:pt x="283163" y="4485702"/>
                  <a:pt x="273274" y="4487047"/>
                  <a:pt x="263671" y="4494919"/>
                </a:cubicBezTo>
                <a:cubicBezTo>
                  <a:pt x="259447" y="4498376"/>
                  <a:pt x="253686" y="4500200"/>
                  <a:pt x="248406" y="4502121"/>
                </a:cubicBezTo>
                <a:cubicBezTo>
                  <a:pt x="240628" y="4505002"/>
                  <a:pt x="232659" y="4507786"/>
                  <a:pt x="224594" y="4509610"/>
                </a:cubicBezTo>
                <a:cubicBezTo>
                  <a:pt x="216624" y="4511338"/>
                  <a:pt x="208079" y="4513738"/>
                  <a:pt x="200398" y="4512395"/>
                </a:cubicBezTo>
                <a:cubicBezTo>
                  <a:pt x="186572" y="4509994"/>
                  <a:pt x="173417" y="4504618"/>
                  <a:pt x="159783" y="4501064"/>
                </a:cubicBezTo>
                <a:cubicBezTo>
                  <a:pt x="155079" y="4499816"/>
                  <a:pt x="149893" y="4500009"/>
                  <a:pt x="144997" y="4499912"/>
                </a:cubicBezTo>
                <a:cubicBezTo>
                  <a:pt x="133763" y="4499625"/>
                  <a:pt x="122241" y="4502409"/>
                  <a:pt x="112064" y="4494440"/>
                </a:cubicBezTo>
                <a:cubicBezTo>
                  <a:pt x="102655" y="4486951"/>
                  <a:pt x="93148" y="4489158"/>
                  <a:pt x="83259" y="4494824"/>
                </a:cubicBezTo>
                <a:cubicBezTo>
                  <a:pt x="76154" y="4498857"/>
                  <a:pt x="68090" y="4502025"/>
                  <a:pt x="60120" y="4503561"/>
                </a:cubicBezTo>
                <a:cubicBezTo>
                  <a:pt x="49174" y="4505673"/>
                  <a:pt x="38324" y="4506538"/>
                  <a:pt x="26514" y="4505289"/>
                </a:cubicBezTo>
                <a:cubicBezTo>
                  <a:pt x="18161" y="4504425"/>
                  <a:pt x="11343" y="4504041"/>
                  <a:pt x="4814" y="4498952"/>
                </a:cubicBezTo>
                <a:cubicBezTo>
                  <a:pt x="3759" y="4498184"/>
                  <a:pt x="1839" y="4497992"/>
                  <a:pt x="398" y="4498089"/>
                </a:cubicBezTo>
                <a:lnTo>
                  <a:pt x="0" y="4498087"/>
                </a:lnTo>
                <a:close/>
              </a:path>
            </a:pathLst>
          </a:custGeom>
          <a:noFill/>
          <a:effectLst>
            <a:outerShdw blurRad="381000" dist="152400" dir="5400000" algn="t" rotWithShape="0">
              <a:prstClr val="black">
                <a:alpha val="10000"/>
              </a:prstClr>
            </a:outerShdw>
          </a:effectLst>
          <a:extLst>
            <a:ext uri="{909E8E84-426E-40DD-AFC4-6F175D3DCCD1}">
              <a14:hiddenFill xmlns:a14="http://schemas.microsoft.com/office/drawing/2010/main">
                <a:solidFill>
                  <a:srgbClr val="FFFFFF"/>
                </a:solidFill>
              </a14:hiddenFill>
            </a:ext>
          </a:extLst>
        </p:spPr>
      </p:pic>
      <p:grpSp>
        <p:nvGrpSpPr>
          <p:cNvPr id="10249" name="Group 10248">
            <a:extLst>
              <a:ext uri="{FF2B5EF4-FFF2-40B4-BE49-F238E27FC236}">
                <a16:creationId xmlns:a16="http://schemas.microsoft.com/office/drawing/2014/main" id="{23705FF7-CAB4-430F-A07B-AF2245F17F1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572000" y="4138312"/>
            <a:ext cx="3945731" cy="1410656"/>
            <a:chOff x="6096000" y="4138312"/>
            <a:chExt cx="5260975" cy="1410656"/>
          </a:xfrm>
        </p:grpSpPr>
        <p:sp>
          <p:nvSpPr>
            <p:cNvPr id="10250" name="Freeform: Shape 10249">
              <a:extLst>
                <a:ext uri="{FF2B5EF4-FFF2-40B4-BE49-F238E27FC236}">
                  <a16:creationId xmlns:a16="http://schemas.microsoft.com/office/drawing/2014/main" id="{6BFFE2ED-DBB9-4090-905D-1939650FC54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96000" y="4138312"/>
              <a:ext cx="5260975" cy="1410656"/>
            </a:xfrm>
            <a:custGeom>
              <a:avLst/>
              <a:gdLst>
                <a:gd name="connsiteX0" fmla="*/ 5260975 w 5260975"/>
                <a:gd name="connsiteY0" fmla="*/ 0 h 1410656"/>
                <a:gd name="connsiteX1" fmla="*/ 5260975 w 5260975"/>
                <a:gd name="connsiteY1" fmla="*/ 221634 h 1410656"/>
                <a:gd name="connsiteX2" fmla="*/ 5226503 w 5260975"/>
                <a:gd name="connsiteY2" fmla="*/ 237063 h 1410656"/>
                <a:gd name="connsiteX3" fmla="*/ 5206341 w 5260975"/>
                <a:gd name="connsiteY3" fmla="*/ 245128 h 1410656"/>
                <a:gd name="connsiteX4" fmla="*/ 5123287 w 5260975"/>
                <a:gd name="connsiteY4" fmla="*/ 297073 h 1410656"/>
                <a:gd name="connsiteX5" fmla="*/ 5048107 w 5260975"/>
                <a:gd name="connsiteY5" fmla="*/ 361307 h 1410656"/>
                <a:gd name="connsiteX6" fmla="*/ 4992899 w 5260975"/>
                <a:gd name="connsiteY6" fmla="*/ 437542 h 1410656"/>
                <a:gd name="connsiteX7" fmla="*/ 4977440 w 5260975"/>
                <a:gd name="connsiteY7" fmla="*/ 455690 h 1410656"/>
                <a:gd name="connsiteX8" fmla="*/ 4935193 w 5260975"/>
                <a:gd name="connsiteY8" fmla="*/ 478445 h 1410656"/>
                <a:gd name="connsiteX9" fmla="*/ 4897844 w 5260975"/>
                <a:gd name="connsiteY9" fmla="*/ 495535 h 1410656"/>
                <a:gd name="connsiteX10" fmla="*/ 4870767 w 5260975"/>
                <a:gd name="connsiteY10" fmla="*/ 514451 h 1410656"/>
                <a:gd name="connsiteX11" fmla="*/ 4847916 w 5260975"/>
                <a:gd name="connsiteY11" fmla="*/ 531830 h 1410656"/>
                <a:gd name="connsiteX12" fmla="*/ 4796163 w 5260975"/>
                <a:gd name="connsiteY12" fmla="*/ 576765 h 1410656"/>
                <a:gd name="connsiteX13" fmla="*/ 4738843 w 5260975"/>
                <a:gd name="connsiteY13" fmla="*/ 614691 h 1410656"/>
                <a:gd name="connsiteX14" fmla="*/ 4692755 w 5260975"/>
                <a:gd name="connsiteY14" fmla="*/ 661162 h 1410656"/>
                <a:gd name="connsiteX15" fmla="*/ 4673744 w 5260975"/>
                <a:gd name="connsiteY15" fmla="*/ 686318 h 1410656"/>
                <a:gd name="connsiteX16" fmla="*/ 4633801 w 5260975"/>
                <a:gd name="connsiteY16" fmla="*/ 703505 h 1410656"/>
                <a:gd name="connsiteX17" fmla="*/ 4590499 w 5260975"/>
                <a:gd name="connsiteY17" fmla="*/ 730389 h 1410656"/>
                <a:gd name="connsiteX18" fmla="*/ 4559773 w 5260975"/>
                <a:gd name="connsiteY18" fmla="*/ 757081 h 1410656"/>
                <a:gd name="connsiteX19" fmla="*/ 4536059 w 5260975"/>
                <a:gd name="connsiteY19" fmla="*/ 774940 h 1410656"/>
                <a:gd name="connsiteX20" fmla="*/ 4502549 w 5260975"/>
                <a:gd name="connsiteY20" fmla="*/ 792895 h 1410656"/>
                <a:gd name="connsiteX21" fmla="*/ 4468944 w 5260975"/>
                <a:gd name="connsiteY21" fmla="*/ 816419 h 1410656"/>
                <a:gd name="connsiteX22" fmla="*/ 4452622 w 5260975"/>
                <a:gd name="connsiteY22" fmla="*/ 830917 h 1410656"/>
                <a:gd name="connsiteX23" fmla="*/ 4421032 w 5260975"/>
                <a:gd name="connsiteY23" fmla="*/ 855016 h 1410656"/>
                <a:gd name="connsiteX24" fmla="*/ 4388483 w 5260975"/>
                <a:gd name="connsiteY24" fmla="*/ 877484 h 1410656"/>
                <a:gd name="connsiteX25" fmla="*/ 4327321 w 5260975"/>
                <a:gd name="connsiteY25" fmla="*/ 903216 h 1410656"/>
                <a:gd name="connsiteX26" fmla="*/ 4271633 w 5260975"/>
                <a:gd name="connsiteY26" fmla="*/ 941046 h 1410656"/>
                <a:gd name="connsiteX27" fmla="*/ 4227465 w 5260975"/>
                <a:gd name="connsiteY27" fmla="*/ 968698 h 1410656"/>
                <a:gd name="connsiteX28" fmla="*/ 4201733 w 5260975"/>
                <a:gd name="connsiteY28" fmla="*/ 986846 h 1410656"/>
                <a:gd name="connsiteX29" fmla="*/ 4154494 w 5260975"/>
                <a:gd name="connsiteY29" fmla="*/ 1027364 h 1410656"/>
                <a:gd name="connsiteX30" fmla="*/ 4081234 w 5260975"/>
                <a:gd name="connsiteY30" fmla="*/ 1069994 h 1410656"/>
                <a:gd name="connsiteX31" fmla="*/ 4036971 w 5260975"/>
                <a:gd name="connsiteY31" fmla="*/ 1093038 h 1410656"/>
                <a:gd name="connsiteX32" fmla="*/ 3941725 w 5260975"/>
                <a:gd name="connsiteY32" fmla="*/ 1127796 h 1410656"/>
                <a:gd name="connsiteX33" fmla="*/ 3910999 w 5260975"/>
                <a:gd name="connsiteY33" fmla="*/ 1140182 h 1410656"/>
                <a:gd name="connsiteX34" fmla="*/ 3875859 w 5260975"/>
                <a:gd name="connsiteY34" fmla="*/ 1148343 h 1410656"/>
                <a:gd name="connsiteX35" fmla="*/ 3819401 w 5260975"/>
                <a:gd name="connsiteY35" fmla="*/ 1167642 h 1410656"/>
                <a:gd name="connsiteX36" fmla="*/ 3709176 w 5260975"/>
                <a:gd name="connsiteY36" fmla="*/ 1200863 h 1410656"/>
                <a:gd name="connsiteX37" fmla="*/ 3684981 w 5260975"/>
                <a:gd name="connsiteY37" fmla="*/ 1205952 h 1410656"/>
                <a:gd name="connsiteX38" fmla="*/ 3623338 w 5260975"/>
                <a:gd name="connsiteY38" fmla="*/ 1227363 h 1410656"/>
                <a:gd name="connsiteX39" fmla="*/ 3586373 w 5260975"/>
                <a:gd name="connsiteY39" fmla="*/ 1241765 h 1410656"/>
                <a:gd name="connsiteX40" fmla="*/ 3555743 w 5260975"/>
                <a:gd name="connsiteY40" fmla="*/ 1250023 h 1410656"/>
                <a:gd name="connsiteX41" fmla="*/ 3528667 w 5260975"/>
                <a:gd name="connsiteY41" fmla="*/ 1253864 h 1410656"/>
                <a:gd name="connsiteX42" fmla="*/ 3457424 w 5260975"/>
                <a:gd name="connsiteY42" fmla="*/ 1272874 h 1410656"/>
                <a:gd name="connsiteX43" fmla="*/ 3429003 w 5260975"/>
                <a:gd name="connsiteY43" fmla="*/ 1280364 h 1410656"/>
                <a:gd name="connsiteX44" fmla="*/ 3355264 w 5260975"/>
                <a:gd name="connsiteY44" fmla="*/ 1306096 h 1410656"/>
                <a:gd name="connsiteX45" fmla="*/ 3292757 w 5260975"/>
                <a:gd name="connsiteY45" fmla="*/ 1323090 h 1410656"/>
                <a:gd name="connsiteX46" fmla="*/ 3266643 w 5260975"/>
                <a:gd name="connsiteY46" fmla="*/ 1331251 h 1410656"/>
                <a:gd name="connsiteX47" fmla="*/ 3206921 w 5260975"/>
                <a:gd name="connsiteY47" fmla="*/ 1344886 h 1410656"/>
                <a:gd name="connsiteX48" fmla="*/ 3173123 w 5260975"/>
                <a:gd name="connsiteY48" fmla="*/ 1354488 h 1410656"/>
                <a:gd name="connsiteX49" fmla="*/ 3090646 w 5260975"/>
                <a:gd name="connsiteY49" fmla="*/ 1365337 h 1410656"/>
                <a:gd name="connsiteX50" fmla="*/ 3005480 w 5260975"/>
                <a:gd name="connsiteY50" fmla="*/ 1375802 h 1410656"/>
                <a:gd name="connsiteX51" fmla="*/ 2958721 w 5260975"/>
                <a:gd name="connsiteY51" fmla="*/ 1379259 h 1410656"/>
                <a:gd name="connsiteX52" fmla="*/ 2917915 w 5260975"/>
                <a:gd name="connsiteY52" fmla="*/ 1384733 h 1410656"/>
                <a:gd name="connsiteX53" fmla="*/ 2882389 w 5260975"/>
                <a:gd name="connsiteY53" fmla="*/ 1388189 h 1410656"/>
                <a:gd name="connsiteX54" fmla="*/ 2825837 w 5260975"/>
                <a:gd name="connsiteY54" fmla="*/ 1395198 h 1410656"/>
                <a:gd name="connsiteX55" fmla="*/ 2802313 w 5260975"/>
                <a:gd name="connsiteY55" fmla="*/ 1397023 h 1410656"/>
                <a:gd name="connsiteX56" fmla="*/ 2746816 w 5260975"/>
                <a:gd name="connsiteY56" fmla="*/ 1396926 h 1410656"/>
                <a:gd name="connsiteX57" fmla="*/ 2727517 w 5260975"/>
                <a:gd name="connsiteY57" fmla="*/ 1395966 h 1410656"/>
                <a:gd name="connsiteX58" fmla="*/ 2690359 w 5260975"/>
                <a:gd name="connsiteY58" fmla="*/ 1384060 h 1410656"/>
                <a:gd name="connsiteX59" fmla="*/ 2685943 w 5260975"/>
                <a:gd name="connsiteY59" fmla="*/ 1383196 h 1410656"/>
                <a:gd name="connsiteX60" fmla="*/ 2661554 w 5260975"/>
                <a:gd name="connsiteY60" fmla="*/ 1378491 h 1410656"/>
                <a:gd name="connsiteX61" fmla="*/ 2648208 w 5260975"/>
                <a:gd name="connsiteY61" fmla="*/ 1376955 h 1410656"/>
                <a:gd name="connsiteX62" fmla="*/ 2597512 w 5260975"/>
                <a:gd name="connsiteY62" fmla="*/ 1367162 h 1410656"/>
                <a:gd name="connsiteX63" fmla="*/ 2568324 w 5260975"/>
                <a:gd name="connsiteY63" fmla="*/ 1362553 h 1410656"/>
                <a:gd name="connsiteX64" fmla="*/ 2544704 w 5260975"/>
                <a:gd name="connsiteY64" fmla="*/ 1363225 h 1410656"/>
                <a:gd name="connsiteX65" fmla="*/ 2503225 w 5260975"/>
                <a:gd name="connsiteY65" fmla="*/ 1364089 h 1410656"/>
                <a:gd name="connsiteX66" fmla="*/ 2489975 w 5260975"/>
                <a:gd name="connsiteY66" fmla="*/ 1366298 h 1410656"/>
                <a:gd name="connsiteX67" fmla="*/ 2430061 w 5260975"/>
                <a:gd name="connsiteY67" fmla="*/ 1359960 h 1410656"/>
                <a:gd name="connsiteX68" fmla="*/ 2395880 w 5260975"/>
                <a:gd name="connsiteY68" fmla="*/ 1359480 h 1410656"/>
                <a:gd name="connsiteX69" fmla="*/ 2357378 w 5260975"/>
                <a:gd name="connsiteY69" fmla="*/ 1351607 h 1410656"/>
                <a:gd name="connsiteX70" fmla="*/ 2346145 w 5260975"/>
                <a:gd name="connsiteY70" fmla="*/ 1351991 h 1410656"/>
                <a:gd name="connsiteX71" fmla="*/ 2333567 w 5260975"/>
                <a:gd name="connsiteY71" fmla="*/ 1352663 h 1410656"/>
                <a:gd name="connsiteX72" fmla="*/ 2294968 w 5260975"/>
                <a:gd name="connsiteY72" fmla="*/ 1353240 h 1410656"/>
                <a:gd name="connsiteX73" fmla="*/ 2271540 w 5260975"/>
                <a:gd name="connsiteY73" fmla="*/ 1356120 h 1410656"/>
                <a:gd name="connsiteX74" fmla="*/ 2226895 w 5260975"/>
                <a:gd name="connsiteY74" fmla="*/ 1354392 h 1410656"/>
                <a:gd name="connsiteX75" fmla="*/ 2210379 w 5260975"/>
                <a:gd name="connsiteY75" fmla="*/ 1356888 h 1410656"/>
                <a:gd name="connsiteX76" fmla="*/ 2168613 w 5260975"/>
                <a:gd name="connsiteY76" fmla="*/ 1357176 h 1410656"/>
                <a:gd name="connsiteX77" fmla="*/ 2131167 w 5260975"/>
                <a:gd name="connsiteY77" fmla="*/ 1355736 h 1410656"/>
                <a:gd name="connsiteX78" fmla="*/ 2095065 w 5260975"/>
                <a:gd name="connsiteY78" fmla="*/ 1356504 h 1410656"/>
                <a:gd name="connsiteX79" fmla="*/ 2069237 w 5260975"/>
                <a:gd name="connsiteY79" fmla="*/ 1359672 h 1410656"/>
                <a:gd name="connsiteX80" fmla="*/ 2041201 w 5260975"/>
                <a:gd name="connsiteY80" fmla="*/ 1361592 h 1410656"/>
                <a:gd name="connsiteX81" fmla="*/ 1963909 w 5260975"/>
                <a:gd name="connsiteY81" fmla="*/ 1373018 h 1410656"/>
                <a:gd name="connsiteX82" fmla="*/ 1949603 w 5260975"/>
                <a:gd name="connsiteY82" fmla="*/ 1370234 h 1410656"/>
                <a:gd name="connsiteX83" fmla="*/ 1868373 w 5260975"/>
                <a:gd name="connsiteY83" fmla="*/ 1367641 h 1410656"/>
                <a:gd name="connsiteX84" fmla="*/ 1850707 w 5260975"/>
                <a:gd name="connsiteY84" fmla="*/ 1367834 h 1410656"/>
                <a:gd name="connsiteX85" fmla="*/ 1803275 w 5260975"/>
                <a:gd name="connsiteY85" fmla="*/ 1356504 h 1410656"/>
                <a:gd name="connsiteX86" fmla="*/ 1730112 w 5260975"/>
                <a:gd name="connsiteY86" fmla="*/ 1374459 h 1410656"/>
                <a:gd name="connsiteX87" fmla="*/ 1661652 w 5260975"/>
                <a:gd name="connsiteY87" fmla="*/ 1396926 h 1410656"/>
                <a:gd name="connsiteX88" fmla="*/ 1653011 w 5260975"/>
                <a:gd name="connsiteY88" fmla="*/ 1399807 h 1410656"/>
                <a:gd name="connsiteX89" fmla="*/ 1628431 w 5260975"/>
                <a:gd name="connsiteY89" fmla="*/ 1404704 h 1410656"/>
                <a:gd name="connsiteX90" fmla="*/ 1597995 w 5260975"/>
                <a:gd name="connsiteY90" fmla="*/ 1406432 h 1410656"/>
                <a:gd name="connsiteX91" fmla="*/ 1559396 w 5260975"/>
                <a:gd name="connsiteY91" fmla="*/ 1410656 h 1410656"/>
                <a:gd name="connsiteX92" fmla="*/ 1528480 w 5260975"/>
                <a:gd name="connsiteY92" fmla="*/ 1405375 h 1410656"/>
                <a:gd name="connsiteX93" fmla="*/ 1485272 w 5260975"/>
                <a:gd name="connsiteY93" fmla="*/ 1397502 h 1410656"/>
                <a:gd name="connsiteX94" fmla="*/ 1444562 w 5260975"/>
                <a:gd name="connsiteY94" fmla="*/ 1390013 h 1410656"/>
                <a:gd name="connsiteX95" fmla="*/ 1431696 w 5260975"/>
                <a:gd name="connsiteY95" fmla="*/ 1398846 h 1410656"/>
                <a:gd name="connsiteX96" fmla="*/ 1411821 w 5260975"/>
                <a:gd name="connsiteY96" fmla="*/ 1406527 h 1410656"/>
                <a:gd name="connsiteX97" fmla="*/ 1389738 w 5260975"/>
                <a:gd name="connsiteY97" fmla="*/ 1397310 h 1410656"/>
                <a:gd name="connsiteX98" fmla="*/ 1338081 w 5260975"/>
                <a:gd name="connsiteY98" fmla="*/ 1378204 h 1410656"/>
                <a:gd name="connsiteX99" fmla="*/ 1305436 w 5260975"/>
                <a:gd name="connsiteY99" fmla="*/ 1377339 h 1410656"/>
                <a:gd name="connsiteX100" fmla="*/ 1234481 w 5260975"/>
                <a:gd name="connsiteY100" fmla="*/ 1369178 h 1410656"/>
                <a:gd name="connsiteX101" fmla="*/ 1188106 w 5260975"/>
                <a:gd name="connsiteY101" fmla="*/ 1357560 h 1410656"/>
                <a:gd name="connsiteX102" fmla="*/ 1154790 w 5260975"/>
                <a:gd name="connsiteY102" fmla="*/ 1344406 h 1410656"/>
                <a:gd name="connsiteX103" fmla="*/ 1107069 w 5260975"/>
                <a:gd name="connsiteY103" fmla="*/ 1327219 h 1410656"/>
                <a:gd name="connsiteX104" fmla="*/ 1059158 w 5260975"/>
                <a:gd name="connsiteY104" fmla="*/ 1318290 h 1410656"/>
                <a:gd name="connsiteX105" fmla="*/ 1024496 w 5260975"/>
                <a:gd name="connsiteY105" fmla="*/ 1307056 h 1410656"/>
                <a:gd name="connsiteX106" fmla="*/ 982153 w 5260975"/>
                <a:gd name="connsiteY106" fmla="*/ 1299374 h 1410656"/>
                <a:gd name="connsiteX107" fmla="*/ 946628 w 5260975"/>
                <a:gd name="connsiteY107" fmla="*/ 1299087 h 1410656"/>
                <a:gd name="connsiteX108" fmla="*/ 890939 w 5260975"/>
                <a:gd name="connsiteY108" fmla="*/ 1300431 h 1410656"/>
                <a:gd name="connsiteX109" fmla="*/ 822769 w 5260975"/>
                <a:gd name="connsiteY109" fmla="*/ 1277196 h 1410656"/>
                <a:gd name="connsiteX110" fmla="*/ 795212 w 5260975"/>
                <a:gd name="connsiteY110" fmla="*/ 1272010 h 1410656"/>
                <a:gd name="connsiteX111" fmla="*/ 769288 w 5260975"/>
                <a:gd name="connsiteY111" fmla="*/ 1269610 h 1410656"/>
                <a:gd name="connsiteX112" fmla="*/ 714271 w 5260975"/>
                <a:gd name="connsiteY112" fmla="*/ 1254152 h 1410656"/>
                <a:gd name="connsiteX113" fmla="*/ 691900 w 5260975"/>
                <a:gd name="connsiteY113" fmla="*/ 1249062 h 1410656"/>
                <a:gd name="connsiteX114" fmla="*/ 660598 w 5260975"/>
                <a:gd name="connsiteY114" fmla="*/ 1249159 h 1410656"/>
                <a:gd name="connsiteX115" fmla="*/ 603662 w 5260975"/>
                <a:gd name="connsiteY115" fmla="*/ 1242054 h 1410656"/>
                <a:gd name="connsiteX116" fmla="*/ 546821 w 5260975"/>
                <a:gd name="connsiteY116" fmla="*/ 1221314 h 1410656"/>
                <a:gd name="connsiteX117" fmla="*/ 522721 w 5260975"/>
                <a:gd name="connsiteY117" fmla="*/ 1223330 h 1410656"/>
                <a:gd name="connsiteX118" fmla="*/ 514080 w 5260975"/>
                <a:gd name="connsiteY118" fmla="*/ 1222851 h 1410656"/>
                <a:gd name="connsiteX119" fmla="*/ 436404 w 5260975"/>
                <a:gd name="connsiteY119" fmla="*/ 1211424 h 1410656"/>
                <a:gd name="connsiteX120" fmla="*/ 428626 w 5260975"/>
                <a:gd name="connsiteY120" fmla="*/ 1210177 h 1410656"/>
                <a:gd name="connsiteX121" fmla="*/ 392141 w 5260975"/>
                <a:gd name="connsiteY121" fmla="*/ 1199999 h 1410656"/>
                <a:gd name="connsiteX122" fmla="*/ 300157 w 5260975"/>
                <a:gd name="connsiteY122" fmla="*/ 1193662 h 1410656"/>
                <a:gd name="connsiteX123" fmla="*/ 294493 w 5260975"/>
                <a:gd name="connsiteY123" fmla="*/ 1192894 h 1410656"/>
                <a:gd name="connsiteX124" fmla="*/ 263671 w 5260975"/>
                <a:gd name="connsiteY124" fmla="*/ 1197982 h 1410656"/>
                <a:gd name="connsiteX125" fmla="*/ 248406 w 5260975"/>
                <a:gd name="connsiteY125" fmla="*/ 1205184 h 1410656"/>
                <a:gd name="connsiteX126" fmla="*/ 224594 w 5260975"/>
                <a:gd name="connsiteY126" fmla="*/ 1212673 h 1410656"/>
                <a:gd name="connsiteX127" fmla="*/ 200398 w 5260975"/>
                <a:gd name="connsiteY127" fmla="*/ 1215458 h 1410656"/>
                <a:gd name="connsiteX128" fmla="*/ 159783 w 5260975"/>
                <a:gd name="connsiteY128" fmla="*/ 1204127 h 1410656"/>
                <a:gd name="connsiteX129" fmla="*/ 144997 w 5260975"/>
                <a:gd name="connsiteY129" fmla="*/ 1202975 h 1410656"/>
                <a:gd name="connsiteX130" fmla="*/ 112064 w 5260975"/>
                <a:gd name="connsiteY130" fmla="*/ 1197503 h 1410656"/>
                <a:gd name="connsiteX131" fmla="*/ 83259 w 5260975"/>
                <a:gd name="connsiteY131" fmla="*/ 1197887 h 1410656"/>
                <a:gd name="connsiteX132" fmla="*/ 60120 w 5260975"/>
                <a:gd name="connsiteY132" fmla="*/ 1206624 h 1410656"/>
                <a:gd name="connsiteX133" fmla="*/ 26514 w 5260975"/>
                <a:gd name="connsiteY133" fmla="*/ 1208352 h 1410656"/>
                <a:gd name="connsiteX134" fmla="*/ 4814 w 5260975"/>
                <a:gd name="connsiteY134" fmla="*/ 1202015 h 1410656"/>
                <a:gd name="connsiteX135" fmla="*/ 398 w 5260975"/>
                <a:gd name="connsiteY135" fmla="*/ 1201152 h 1410656"/>
                <a:gd name="connsiteX136" fmla="*/ 0 w 5260975"/>
                <a:gd name="connsiteY136" fmla="*/ 1201150 h 1410656"/>
                <a:gd name="connsiteX137" fmla="*/ 0 w 5260975"/>
                <a:gd name="connsiteY137" fmla="*/ 1004512 h 1410656"/>
                <a:gd name="connsiteX138" fmla="*/ 30355 w 5260975"/>
                <a:gd name="connsiteY138" fmla="*/ 1002784 h 1410656"/>
                <a:gd name="connsiteX139" fmla="*/ 52151 w 5260975"/>
                <a:gd name="connsiteY139" fmla="*/ 997695 h 1410656"/>
                <a:gd name="connsiteX140" fmla="*/ 64248 w 5260975"/>
                <a:gd name="connsiteY140" fmla="*/ 994430 h 1410656"/>
                <a:gd name="connsiteX141" fmla="*/ 126370 w 5260975"/>
                <a:gd name="connsiteY141" fmla="*/ 985405 h 1410656"/>
                <a:gd name="connsiteX142" fmla="*/ 154022 w 5260975"/>
                <a:gd name="connsiteY142" fmla="*/ 975708 h 1410656"/>
                <a:gd name="connsiteX143" fmla="*/ 161512 w 5260975"/>
                <a:gd name="connsiteY143" fmla="*/ 974268 h 1410656"/>
                <a:gd name="connsiteX144" fmla="*/ 202510 w 5260975"/>
                <a:gd name="connsiteY144" fmla="*/ 978300 h 1410656"/>
                <a:gd name="connsiteX145" fmla="*/ 233235 w 5260975"/>
                <a:gd name="connsiteY145" fmla="*/ 993950 h 1410656"/>
                <a:gd name="connsiteX146" fmla="*/ 239188 w 5260975"/>
                <a:gd name="connsiteY146" fmla="*/ 999231 h 1410656"/>
                <a:gd name="connsiteX147" fmla="*/ 324834 w 5260975"/>
                <a:gd name="connsiteY147" fmla="*/ 997407 h 1410656"/>
                <a:gd name="connsiteX148" fmla="*/ 337987 w 5260975"/>
                <a:gd name="connsiteY148" fmla="*/ 995198 h 1410656"/>
                <a:gd name="connsiteX149" fmla="*/ 401550 w 5260975"/>
                <a:gd name="connsiteY149" fmla="*/ 1004416 h 1410656"/>
                <a:gd name="connsiteX150" fmla="*/ 420081 w 5260975"/>
                <a:gd name="connsiteY150" fmla="*/ 1006240 h 1410656"/>
                <a:gd name="connsiteX151" fmla="*/ 486523 w 5260975"/>
                <a:gd name="connsiteY151" fmla="*/ 1014498 h 1410656"/>
                <a:gd name="connsiteX152" fmla="*/ 495932 w 5260975"/>
                <a:gd name="connsiteY152" fmla="*/ 1006817 h 1410656"/>
                <a:gd name="connsiteX153" fmla="*/ 523009 w 5260975"/>
                <a:gd name="connsiteY153" fmla="*/ 987517 h 1410656"/>
                <a:gd name="connsiteX154" fmla="*/ 576393 w 5260975"/>
                <a:gd name="connsiteY154" fmla="*/ 970427 h 1410656"/>
                <a:gd name="connsiteX155" fmla="*/ 590892 w 5260975"/>
                <a:gd name="connsiteY155" fmla="*/ 971387 h 1410656"/>
                <a:gd name="connsiteX156" fmla="*/ 627569 w 5260975"/>
                <a:gd name="connsiteY156" fmla="*/ 999904 h 1410656"/>
                <a:gd name="connsiteX157" fmla="*/ 645429 w 5260975"/>
                <a:gd name="connsiteY157" fmla="*/ 1011329 h 1410656"/>
                <a:gd name="connsiteX158" fmla="*/ 696125 w 5260975"/>
                <a:gd name="connsiteY158" fmla="*/ 1032356 h 1410656"/>
                <a:gd name="connsiteX159" fmla="*/ 700349 w 5260975"/>
                <a:gd name="connsiteY159" fmla="*/ 1036197 h 1410656"/>
                <a:gd name="connsiteX160" fmla="*/ 737795 w 5260975"/>
                <a:gd name="connsiteY160" fmla="*/ 1081804 h 1410656"/>
                <a:gd name="connsiteX161" fmla="*/ 746244 w 5260975"/>
                <a:gd name="connsiteY161" fmla="*/ 1089581 h 1410656"/>
                <a:gd name="connsiteX162" fmla="*/ 756422 w 5260975"/>
                <a:gd name="connsiteY162" fmla="*/ 1101680 h 1410656"/>
                <a:gd name="connsiteX163" fmla="*/ 788202 w 5260975"/>
                <a:gd name="connsiteY163" fmla="*/ 1125108 h 1410656"/>
                <a:gd name="connsiteX164" fmla="*/ 827569 w 5260975"/>
                <a:gd name="connsiteY164" fmla="*/ 1132596 h 1410656"/>
                <a:gd name="connsiteX165" fmla="*/ 875097 w 5260975"/>
                <a:gd name="connsiteY165" fmla="*/ 1144022 h 1410656"/>
                <a:gd name="connsiteX166" fmla="*/ 894972 w 5260975"/>
                <a:gd name="connsiteY166" fmla="*/ 1151704 h 1410656"/>
                <a:gd name="connsiteX167" fmla="*/ 948260 w 5260975"/>
                <a:gd name="connsiteY167" fmla="*/ 1166298 h 1410656"/>
                <a:gd name="connsiteX168" fmla="*/ 986282 w 5260975"/>
                <a:gd name="connsiteY168" fmla="*/ 1178588 h 1410656"/>
                <a:gd name="connsiteX169" fmla="*/ 1041107 w 5260975"/>
                <a:gd name="connsiteY169" fmla="*/ 1185789 h 1410656"/>
                <a:gd name="connsiteX170" fmla="*/ 1067703 w 5260975"/>
                <a:gd name="connsiteY170" fmla="*/ 1186076 h 1410656"/>
                <a:gd name="connsiteX171" fmla="*/ 1116574 w 5260975"/>
                <a:gd name="connsiteY171" fmla="*/ 1222946 h 1410656"/>
                <a:gd name="connsiteX172" fmla="*/ 1155557 w 5260975"/>
                <a:gd name="connsiteY172" fmla="*/ 1247335 h 1410656"/>
                <a:gd name="connsiteX173" fmla="*/ 1196556 w 5260975"/>
                <a:gd name="connsiteY173" fmla="*/ 1235525 h 1410656"/>
                <a:gd name="connsiteX174" fmla="*/ 1207693 w 5260975"/>
                <a:gd name="connsiteY174" fmla="*/ 1224387 h 1410656"/>
                <a:gd name="connsiteX175" fmla="*/ 1274904 w 5260975"/>
                <a:gd name="connsiteY175" fmla="*/ 1213826 h 1410656"/>
                <a:gd name="connsiteX176" fmla="*/ 1370919 w 5260975"/>
                <a:gd name="connsiteY176" fmla="*/ 1213442 h 1410656"/>
                <a:gd name="connsiteX177" fmla="*/ 1530593 w 5260975"/>
                <a:gd name="connsiteY177" fmla="*/ 1189437 h 1410656"/>
                <a:gd name="connsiteX178" fmla="*/ 1558436 w 5260975"/>
                <a:gd name="connsiteY178" fmla="*/ 1178299 h 1410656"/>
                <a:gd name="connsiteX179" fmla="*/ 1589737 w 5260975"/>
                <a:gd name="connsiteY179" fmla="*/ 1175515 h 1410656"/>
                <a:gd name="connsiteX180" fmla="*/ 1601740 w 5260975"/>
                <a:gd name="connsiteY180" fmla="*/ 1182333 h 1410656"/>
                <a:gd name="connsiteX181" fmla="*/ 1654259 w 5260975"/>
                <a:gd name="connsiteY181" fmla="*/ 1192510 h 1410656"/>
                <a:gd name="connsiteX182" fmla="*/ 1664246 w 5260975"/>
                <a:gd name="connsiteY182" fmla="*/ 1192702 h 1410656"/>
                <a:gd name="connsiteX183" fmla="*/ 1698427 w 5260975"/>
                <a:gd name="connsiteY183" fmla="*/ 1188381 h 1410656"/>
                <a:gd name="connsiteX184" fmla="*/ 1730112 w 5260975"/>
                <a:gd name="connsiteY184" fmla="*/ 1185885 h 1410656"/>
                <a:gd name="connsiteX185" fmla="*/ 1809996 w 5260975"/>
                <a:gd name="connsiteY185" fmla="*/ 1194046 h 1410656"/>
                <a:gd name="connsiteX186" fmla="*/ 1871254 w 5260975"/>
                <a:gd name="connsiteY186" fmla="*/ 1192126 h 1410656"/>
                <a:gd name="connsiteX187" fmla="*/ 1899482 w 5260975"/>
                <a:gd name="connsiteY187" fmla="*/ 1194046 h 1410656"/>
                <a:gd name="connsiteX188" fmla="*/ 1915420 w 5260975"/>
                <a:gd name="connsiteY188" fmla="*/ 1196927 h 1410656"/>
                <a:gd name="connsiteX189" fmla="*/ 1951522 w 5260975"/>
                <a:gd name="connsiteY189" fmla="*/ 1216994 h 1410656"/>
                <a:gd name="connsiteX190" fmla="*/ 1971302 w 5260975"/>
                <a:gd name="connsiteY190" fmla="*/ 1221507 h 1410656"/>
                <a:gd name="connsiteX191" fmla="*/ 2030831 w 5260975"/>
                <a:gd name="connsiteY191" fmla="*/ 1221123 h 1410656"/>
                <a:gd name="connsiteX192" fmla="*/ 2120125 w 5260975"/>
                <a:gd name="connsiteY192" fmla="*/ 1190878 h 1410656"/>
                <a:gd name="connsiteX193" fmla="*/ 2129439 w 5260975"/>
                <a:gd name="connsiteY193" fmla="*/ 1186845 h 1410656"/>
                <a:gd name="connsiteX194" fmla="*/ 2174854 w 5260975"/>
                <a:gd name="connsiteY194" fmla="*/ 1181852 h 1410656"/>
                <a:gd name="connsiteX195" fmla="*/ 2205674 w 5260975"/>
                <a:gd name="connsiteY195" fmla="*/ 1188669 h 1410656"/>
                <a:gd name="connsiteX196" fmla="*/ 2247634 w 5260975"/>
                <a:gd name="connsiteY196" fmla="*/ 1202784 h 1410656"/>
                <a:gd name="connsiteX197" fmla="*/ 2285367 w 5260975"/>
                <a:gd name="connsiteY197" fmla="*/ 1214594 h 1410656"/>
                <a:gd name="connsiteX198" fmla="*/ 2312827 w 5260975"/>
                <a:gd name="connsiteY198" fmla="*/ 1227939 h 1410656"/>
                <a:gd name="connsiteX199" fmla="*/ 2375622 w 5260975"/>
                <a:gd name="connsiteY199" fmla="*/ 1237733 h 1410656"/>
                <a:gd name="connsiteX200" fmla="*/ 2382151 w 5260975"/>
                <a:gd name="connsiteY200" fmla="*/ 1239365 h 1410656"/>
                <a:gd name="connsiteX201" fmla="*/ 2429390 w 5260975"/>
                <a:gd name="connsiteY201" fmla="*/ 1227459 h 1410656"/>
                <a:gd name="connsiteX202" fmla="*/ 2486134 w 5260975"/>
                <a:gd name="connsiteY202" fmla="*/ 1215362 h 1410656"/>
                <a:gd name="connsiteX203" fmla="*/ 2506394 w 5260975"/>
                <a:gd name="connsiteY203" fmla="*/ 1219490 h 1410656"/>
                <a:gd name="connsiteX204" fmla="*/ 2534142 w 5260975"/>
                <a:gd name="connsiteY204" fmla="*/ 1225347 h 1410656"/>
                <a:gd name="connsiteX205" fmla="*/ 2559874 w 5260975"/>
                <a:gd name="connsiteY205" fmla="*/ 1222275 h 1410656"/>
                <a:gd name="connsiteX206" fmla="*/ 2575525 w 5260975"/>
                <a:gd name="connsiteY206" fmla="*/ 1221987 h 1410656"/>
                <a:gd name="connsiteX207" fmla="*/ 2646960 w 5260975"/>
                <a:gd name="connsiteY207" fmla="*/ 1257896 h 1410656"/>
                <a:gd name="connsiteX208" fmla="*/ 2665107 w 5260975"/>
                <a:gd name="connsiteY208" fmla="*/ 1260873 h 1410656"/>
                <a:gd name="connsiteX209" fmla="*/ 2675381 w 5260975"/>
                <a:gd name="connsiteY209" fmla="*/ 1265290 h 1410656"/>
                <a:gd name="connsiteX210" fmla="*/ 2737311 w 5260975"/>
                <a:gd name="connsiteY210" fmla="*/ 1309841 h 1410656"/>
                <a:gd name="connsiteX211" fmla="*/ 2763619 w 5260975"/>
                <a:gd name="connsiteY211" fmla="*/ 1318866 h 1410656"/>
                <a:gd name="connsiteX212" fmla="*/ 2792519 w 5260975"/>
                <a:gd name="connsiteY212" fmla="*/ 1317041 h 1410656"/>
                <a:gd name="connsiteX213" fmla="*/ 2809226 w 5260975"/>
                <a:gd name="connsiteY213" fmla="*/ 1313777 h 1410656"/>
                <a:gd name="connsiteX214" fmla="*/ 2850705 w 5260975"/>
                <a:gd name="connsiteY214" fmla="*/ 1285452 h 1410656"/>
                <a:gd name="connsiteX215" fmla="*/ 2874324 w 5260975"/>
                <a:gd name="connsiteY215" fmla="*/ 1286413 h 1410656"/>
                <a:gd name="connsiteX216" fmla="*/ 2911194 w 5260975"/>
                <a:gd name="connsiteY216" fmla="*/ 1305903 h 1410656"/>
                <a:gd name="connsiteX217" fmla="*/ 2978116 w 5260975"/>
                <a:gd name="connsiteY217" fmla="*/ 1314641 h 1410656"/>
                <a:gd name="connsiteX218" fmla="*/ 3012106 w 5260975"/>
                <a:gd name="connsiteY218" fmla="*/ 1287373 h 1410656"/>
                <a:gd name="connsiteX219" fmla="*/ 3029676 w 5260975"/>
                <a:gd name="connsiteY219" fmla="*/ 1261161 h 1410656"/>
                <a:gd name="connsiteX220" fmla="*/ 3080469 w 5260975"/>
                <a:gd name="connsiteY220" fmla="*/ 1230724 h 1410656"/>
                <a:gd name="connsiteX221" fmla="*/ 3092567 w 5260975"/>
                <a:gd name="connsiteY221" fmla="*/ 1242054 h 1410656"/>
                <a:gd name="connsiteX222" fmla="*/ 3129821 w 5260975"/>
                <a:gd name="connsiteY222" fmla="*/ 1246855 h 1410656"/>
                <a:gd name="connsiteX223" fmla="*/ 3170147 w 5260975"/>
                <a:gd name="connsiteY223" fmla="*/ 1246471 h 1410656"/>
                <a:gd name="connsiteX224" fmla="*/ 3240429 w 5260975"/>
                <a:gd name="connsiteY224" fmla="*/ 1251559 h 1410656"/>
                <a:gd name="connsiteX225" fmla="*/ 3287189 w 5260975"/>
                <a:gd name="connsiteY225" fmla="*/ 1222466 h 1410656"/>
                <a:gd name="connsiteX226" fmla="*/ 3305049 w 5260975"/>
                <a:gd name="connsiteY226" fmla="*/ 1210465 h 1410656"/>
                <a:gd name="connsiteX227" fmla="*/ 3321755 w 5260975"/>
                <a:gd name="connsiteY227" fmla="*/ 1202784 h 1410656"/>
                <a:gd name="connsiteX228" fmla="*/ 3341055 w 5260975"/>
                <a:gd name="connsiteY228" fmla="*/ 1198463 h 1410656"/>
                <a:gd name="connsiteX229" fmla="*/ 3387621 w 5260975"/>
                <a:gd name="connsiteY229" fmla="*/ 1182140 h 1410656"/>
                <a:gd name="connsiteX230" fmla="*/ 3413161 w 5260975"/>
                <a:gd name="connsiteY230" fmla="*/ 1166105 h 1410656"/>
                <a:gd name="connsiteX231" fmla="*/ 3470579 w 5260975"/>
                <a:gd name="connsiteY231" fmla="*/ 1150647 h 1410656"/>
                <a:gd name="connsiteX232" fmla="*/ 3509657 w 5260975"/>
                <a:gd name="connsiteY232" fmla="*/ 1136821 h 1410656"/>
                <a:gd name="connsiteX233" fmla="*/ 3550847 w 5260975"/>
                <a:gd name="connsiteY233" fmla="*/ 1113009 h 1410656"/>
                <a:gd name="connsiteX234" fmla="*/ 3556608 w 5260975"/>
                <a:gd name="connsiteY234" fmla="*/ 1109361 h 1410656"/>
                <a:gd name="connsiteX235" fmla="*/ 3570435 w 5260975"/>
                <a:gd name="connsiteY235" fmla="*/ 1093710 h 1410656"/>
                <a:gd name="connsiteX236" fmla="*/ 3590501 w 5260975"/>
                <a:gd name="connsiteY236" fmla="*/ 1039846 h 1410656"/>
                <a:gd name="connsiteX237" fmla="*/ 3596263 w 5260975"/>
                <a:gd name="connsiteY237" fmla="*/ 1028900 h 1410656"/>
                <a:gd name="connsiteX238" fmla="*/ 3648591 w 5260975"/>
                <a:gd name="connsiteY238" fmla="*/ 992030 h 1410656"/>
                <a:gd name="connsiteX239" fmla="*/ 3667986 w 5260975"/>
                <a:gd name="connsiteY239" fmla="*/ 995487 h 1410656"/>
                <a:gd name="connsiteX240" fmla="*/ 3689397 w 5260975"/>
                <a:gd name="connsiteY240" fmla="*/ 1007585 h 1410656"/>
                <a:gd name="connsiteX241" fmla="*/ 3736349 w 5260975"/>
                <a:gd name="connsiteY241" fmla="*/ 1010753 h 1410656"/>
                <a:gd name="connsiteX242" fmla="*/ 3753919 w 5260975"/>
                <a:gd name="connsiteY242" fmla="*/ 1004513 h 1410656"/>
                <a:gd name="connsiteX243" fmla="*/ 3784643 w 5260975"/>
                <a:gd name="connsiteY243" fmla="*/ 987710 h 1410656"/>
                <a:gd name="connsiteX244" fmla="*/ 3808359 w 5260975"/>
                <a:gd name="connsiteY244" fmla="*/ 961689 h 1410656"/>
                <a:gd name="connsiteX245" fmla="*/ 3842829 w 5260975"/>
                <a:gd name="connsiteY245" fmla="*/ 918674 h 1410656"/>
                <a:gd name="connsiteX246" fmla="*/ 3908983 w 5260975"/>
                <a:gd name="connsiteY246" fmla="*/ 902256 h 1410656"/>
                <a:gd name="connsiteX247" fmla="*/ 3934428 w 5260975"/>
                <a:gd name="connsiteY247" fmla="*/ 896783 h 1410656"/>
                <a:gd name="connsiteX248" fmla="*/ 4026987 w 5260975"/>
                <a:gd name="connsiteY248" fmla="*/ 873835 h 1410656"/>
                <a:gd name="connsiteX249" fmla="*/ 4035051 w 5260975"/>
                <a:gd name="connsiteY249" fmla="*/ 873067 h 1410656"/>
                <a:gd name="connsiteX250" fmla="*/ 4099189 w 5260975"/>
                <a:gd name="connsiteY250" fmla="*/ 846664 h 1410656"/>
                <a:gd name="connsiteX251" fmla="*/ 4114647 w 5260975"/>
                <a:gd name="connsiteY251" fmla="*/ 840134 h 1410656"/>
                <a:gd name="connsiteX252" fmla="*/ 4133563 w 5260975"/>
                <a:gd name="connsiteY252" fmla="*/ 823427 h 1410656"/>
                <a:gd name="connsiteX253" fmla="*/ 4151039 w 5260975"/>
                <a:gd name="connsiteY253" fmla="*/ 776284 h 1410656"/>
                <a:gd name="connsiteX254" fmla="*/ 4171489 w 5260975"/>
                <a:gd name="connsiteY254" fmla="*/ 754776 h 1410656"/>
                <a:gd name="connsiteX255" fmla="*/ 4186372 w 5260975"/>
                <a:gd name="connsiteY255" fmla="*/ 741718 h 1410656"/>
                <a:gd name="connsiteX256" fmla="*/ 4199429 w 5260975"/>
                <a:gd name="connsiteY256" fmla="*/ 721940 h 1410656"/>
                <a:gd name="connsiteX257" fmla="*/ 4212487 w 5260975"/>
                <a:gd name="connsiteY257" fmla="*/ 674604 h 1410656"/>
                <a:gd name="connsiteX258" fmla="*/ 4232555 w 5260975"/>
                <a:gd name="connsiteY258" fmla="*/ 632645 h 1410656"/>
                <a:gd name="connsiteX259" fmla="*/ 4268657 w 5260975"/>
                <a:gd name="connsiteY259" fmla="*/ 609410 h 1410656"/>
                <a:gd name="connsiteX260" fmla="*/ 4291028 w 5260975"/>
                <a:gd name="connsiteY260" fmla="*/ 597216 h 1410656"/>
                <a:gd name="connsiteX261" fmla="*/ 4379651 w 5260975"/>
                <a:gd name="connsiteY261" fmla="*/ 609506 h 1410656"/>
                <a:gd name="connsiteX262" fmla="*/ 4440139 w 5260975"/>
                <a:gd name="connsiteY262" fmla="*/ 621507 h 1410656"/>
                <a:gd name="connsiteX263" fmla="*/ 4460015 w 5260975"/>
                <a:gd name="connsiteY263" fmla="*/ 616899 h 1410656"/>
                <a:gd name="connsiteX264" fmla="*/ 4516183 w 5260975"/>
                <a:gd name="connsiteY264" fmla="*/ 577724 h 1410656"/>
                <a:gd name="connsiteX265" fmla="*/ 4571681 w 5260975"/>
                <a:gd name="connsiteY265" fmla="*/ 560250 h 1410656"/>
                <a:gd name="connsiteX266" fmla="*/ 4613447 w 5260975"/>
                <a:gd name="connsiteY266" fmla="*/ 555257 h 1410656"/>
                <a:gd name="connsiteX267" fmla="*/ 4649355 w 5260975"/>
                <a:gd name="connsiteY267" fmla="*/ 551417 h 1410656"/>
                <a:gd name="connsiteX268" fmla="*/ 4692467 w 5260975"/>
                <a:gd name="connsiteY268" fmla="*/ 540663 h 1410656"/>
                <a:gd name="connsiteX269" fmla="*/ 4716855 w 5260975"/>
                <a:gd name="connsiteY269" fmla="*/ 528949 h 1410656"/>
                <a:gd name="connsiteX270" fmla="*/ 4755645 w 5260975"/>
                <a:gd name="connsiteY270" fmla="*/ 512147 h 1410656"/>
                <a:gd name="connsiteX271" fmla="*/ 4795395 w 5260975"/>
                <a:gd name="connsiteY271" fmla="*/ 490351 h 1410656"/>
                <a:gd name="connsiteX272" fmla="*/ 4825928 w 5260975"/>
                <a:gd name="connsiteY272" fmla="*/ 459818 h 1410656"/>
                <a:gd name="connsiteX273" fmla="*/ 4842347 w 5260975"/>
                <a:gd name="connsiteY273" fmla="*/ 434086 h 1410656"/>
                <a:gd name="connsiteX274" fmla="*/ 4890451 w 5260975"/>
                <a:gd name="connsiteY274" fmla="*/ 397216 h 1410656"/>
                <a:gd name="connsiteX275" fmla="*/ 4933945 w 5260975"/>
                <a:gd name="connsiteY275" fmla="*/ 327701 h 1410656"/>
                <a:gd name="connsiteX276" fmla="*/ 4961214 w 5260975"/>
                <a:gd name="connsiteY276" fmla="*/ 298801 h 1410656"/>
                <a:gd name="connsiteX277" fmla="*/ 4976672 w 5260975"/>
                <a:gd name="connsiteY277" fmla="*/ 290639 h 1410656"/>
                <a:gd name="connsiteX278" fmla="*/ 5002979 w 5260975"/>
                <a:gd name="connsiteY278" fmla="*/ 270573 h 1410656"/>
                <a:gd name="connsiteX279" fmla="*/ 5018535 w 5260975"/>
                <a:gd name="connsiteY279" fmla="*/ 255690 h 1410656"/>
                <a:gd name="connsiteX280" fmla="*/ 5061069 w 5260975"/>
                <a:gd name="connsiteY280" fmla="*/ 200961 h 1410656"/>
                <a:gd name="connsiteX281" fmla="*/ 5074127 w 5260975"/>
                <a:gd name="connsiteY281" fmla="*/ 184735 h 1410656"/>
                <a:gd name="connsiteX282" fmla="*/ 5101108 w 5260975"/>
                <a:gd name="connsiteY282" fmla="*/ 156891 h 1410656"/>
                <a:gd name="connsiteX283" fmla="*/ 5112918 w 5260975"/>
                <a:gd name="connsiteY283" fmla="*/ 148441 h 1410656"/>
                <a:gd name="connsiteX284" fmla="*/ 5133753 w 5260975"/>
                <a:gd name="connsiteY284" fmla="*/ 125782 h 1410656"/>
                <a:gd name="connsiteX285" fmla="*/ 5183393 w 5260975"/>
                <a:gd name="connsiteY285" fmla="*/ 66348 h 1410656"/>
                <a:gd name="connsiteX286" fmla="*/ 5204709 w 5260975"/>
                <a:gd name="connsiteY286" fmla="*/ 33030 h 1410656"/>
                <a:gd name="connsiteX287" fmla="*/ 5247243 w 5260975"/>
                <a:gd name="connsiteY287" fmla="*/ 8451 h 1410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Lst>
              <a:rect l="l" t="t" r="r" b="b"/>
              <a:pathLst>
                <a:path w="5260975" h="1410656">
                  <a:moveTo>
                    <a:pt x="5260975" y="0"/>
                  </a:moveTo>
                  <a:lnTo>
                    <a:pt x="5260975" y="221634"/>
                  </a:lnTo>
                  <a:lnTo>
                    <a:pt x="5226503" y="237063"/>
                  </a:lnTo>
                  <a:cubicBezTo>
                    <a:pt x="5219783" y="239848"/>
                    <a:pt x="5212389" y="241384"/>
                    <a:pt x="5206341" y="245128"/>
                  </a:cubicBezTo>
                  <a:cubicBezTo>
                    <a:pt x="5178495" y="262219"/>
                    <a:pt x="5151515" y="280654"/>
                    <a:pt x="5123287" y="297073"/>
                  </a:cubicBezTo>
                  <a:cubicBezTo>
                    <a:pt x="5094195" y="314067"/>
                    <a:pt x="5068175" y="334134"/>
                    <a:pt x="5048107" y="361307"/>
                  </a:cubicBezTo>
                  <a:cubicBezTo>
                    <a:pt x="5029480" y="386559"/>
                    <a:pt x="5011429" y="412194"/>
                    <a:pt x="4992899" y="437542"/>
                  </a:cubicBezTo>
                  <a:cubicBezTo>
                    <a:pt x="4988194" y="443975"/>
                    <a:pt x="4983873" y="451561"/>
                    <a:pt x="4977440" y="455690"/>
                  </a:cubicBezTo>
                  <a:cubicBezTo>
                    <a:pt x="4964094" y="464331"/>
                    <a:pt x="4949499" y="471340"/>
                    <a:pt x="4935193" y="478445"/>
                  </a:cubicBezTo>
                  <a:cubicBezTo>
                    <a:pt x="4922903" y="484494"/>
                    <a:pt x="4909845" y="489006"/>
                    <a:pt x="4897844" y="495535"/>
                  </a:cubicBezTo>
                  <a:cubicBezTo>
                    <a:pt x="4888243" y="500721"/>
                    <a:pt x="4879697" y="507922"/>
                    <a:pt x="4870767" y="514451"/>
                  </a:cubicBezTo>
                  <a:cubicBezTo>
                    <a:pt x="4862990" y="520115"/>
                    <a:pt x="4854445" y="525012"/>
                    <a:pt x="4847916" y="531830"/>
                  </a:cubicBezTo>
                  <a:cubicBezTo>
                    <a:pt x="4831977" y="548344"/>
                    <a:pt x="4815942" y="564571"/>
                    <a:pt x="4796163" y="576765"/>
                  </a:cubicBezTo>
                  <a:cubicBezTo>
                    <a:pt x="4776672" y="588862"/>
                    <a:pt x="4758237" y="602401"/>
                    <a:pt x="4738843" y="614691"/>
                  </a:cubicBezTo>
                  <a:cubicBezTo>
                    <a:pt x="4719831" y="626693"/>
                    <a:pt x="4702645" y="639846"/>
                    <a:pt x="4692755" y="661162"/>
                  </a:cubicBezTo>
                  <a:cubicBezTo>
                    <a:pt x="4688339" y="670571"/>
                    <a:pt x="4682097" y="680845"/>
                    <a:pt x="4673744" y="686318"/>
                  </a:cubicBezTo>
                  <a:cubicBezTo>
                    <a:pt x="4661838" y="694095"/>
                    <a:pt x="4646764" y="696880"/>
                    <a:pt x="4633801" y="703505"/>
                  </a:cubicBezTo>
                  <a:cubicBezTo>
                    <a:pt x="4618535" y="711282"/>
                    <a:pt x="4600869" y="718003"/>
                    <a:pt x="4590499" y="730389"/>
                  </a:cubicBezTo>
                  <a:cubicBezTo>
                    <a:pt x="4581281" y="741431"/>
                    <a:pt x="4571968" y="750072"/>
                    <a:pt x="4559773" y="757081"/>
                  </a:cubicBezTo>
                  <a:cubicBezTo>
                    <a:pt x="4551229" y="761978"/>
                    <a:pt x="4544892" y="770907"/>
                    <a:pt x="4536059" y="774940"/>
                  </a:cubicBezTo>
                  <a:cubicBezTo>
                    <a:pt x="4524441" y="780317"/>
                    <a:pt x="4512727" y="784542"/>
                    <a:pt x="4502549" y="792895"/>
                  </a:cubicBezTo>
                  <a:cubicBezTo>
                    <a:pt x="4491987" y="801536"/>
                    <a:pt x="4479986" y="808353"/>
                    <a:pt x="4468944" y="816419"/>
                  </a:cubicBezTo>
                  <a:cubicBezTo>
                    <a:pt x="4463087" y="820739"/>
                    <a:pt x="4458286" y="826404"/>
                    <a:pt x="4452622" y="830917"/>
                  </a:cubicBezTo>
                  <a:cubicBezTo>
                    <a:pt x="4442252" y="839174"/>
                    <a:pt x="4431690" y="847239"/>
                    <a:pt x="4421032" y="855016"/>
                  </a:cubicBezTo>
                  <a:cubicBezTo>
                    <a:pt x="4410375" y="862794"/>
                    <a:pt x="4400197" y="871819"/>
                    <a:pt x="4388483" y="877484"/>
                  </a:cubicBezTo>
                  <a:cubicBezTo>
                    <a:pt x="4368513" y="887086"/>
                    <a:pt x="4346717" y="892847"/>
                    <a:pt x="4327321" y="903216"/>
                  </a:cubicBezTo>
                  <a:cubicBezTo>
                    <a:pt x="4307639" y="913777"/>
                    <a:pt x="4289107" y="927028"/>
                    <a:pt x="4271633" y="941046"/>
                  </a:cubicBezTo>
                  <a:cubicBezTo>
                    <a:pt x="4257807" y="952088"/>
                    <a:pt x="4244845" y="963034"/>
                    <a:pt x="4227465" y="968698"/>
                  </a:cubicBezTo>
                  <a:cubicBezTo>
                    <a:pt x="4217768" y="971867"/>
                    <a:pt x="4207591" y="978780"/>
                    <a:pt x="4201733" y="986846"/>
                  </a:cubicBezTo>
                  <a:cubicBezTo>
                    <a:pt x="4189059" y="1004416"/>
                    <a:pt x="4172833" y="1016802"/>
                    <a:pt x="4154494" y="1027364"/>
                  </a:cubicBezTo>
                  <a:cubicBezTo>
                    <a:pt x="4130010" y="1041574"/>
                    <a:pt x="4105814" y="1056072"/>
                    <a:pt x="4081234" y="1069994"/>
                  </a:cubicBezTo>
                  <a:cubicBezTo>
                    <a:pt x="4066737" y="1078252"/>
                    <a:pt x="4052335" y="1086989"/>
                    <a:pt x="4036971" y="1093038"/>
                  </a:cubicBezTo>
                  <a:cubicBezTo>
                    <a:pt x="4005575" y="1105520"/>
                    <a:pt x="3973410" y="1116177"/>
                    <a:pt x="3941725" y="1127796"/>
                  </a:cubicBezTo>
                  <a:cubicBezTo>
                    <a:pt x="3931355" y="1131540"/>
                    <a:pt x="3921561" y="1136917"/>
                    <a:pt x="3910999" y="1140182"/>
                  </a:cubicBezTo>
                  <a:cubicBezTo>
                    <a:pt x="3899573" y="1143734"/>
                    <a:pt x="3887285" y="1144790"/>
                    <a:pt x="3875859" y="1148343"/>
                  </a:cubicBezTo>
                  <a:cubicBezTo>
                    <a:pt x="3856847" y="1154199"/>
                    <a:pt x="3838412" y="1161689"/>
                    <a:pt x="3819401" y="1167642"/>
                  </a:cubicBezTo>
                  <a:cubicBezTo>
                    <a:pt x="3782723" y="1179068"/>
                    <a:pt x="3745949" y="1190014"/>
                    <a:pt x="3709176" y="1200863"/>
                  </a:cubicBezTo>
                  <a:cubicBezTo>
                    <a:pt x="3701303" y="1203168"/>
                    <a:pt x="3692757" y="1203456"/>
                    <a:pt x="3684981" y="1205952"/>
                  </a:cubicBezTo>
                  <a:cubicBezTo>
                    <a:pt x="3664337" y="1212673"/>
                    <a:pt x="3643789" y="1219970"/>
                    <a:pt x="3623338" y="1227363"/>
                  </a:cubicBezTo>
                  <a:cubicBezTo>
                    <a:pt x="3610953" y="1231876"/>
                    <a:pt x="3598854" y="1237445"/>
                    <a:pt x="3586373" y="1241765"/>
                  </a:cubicBezTo>
                  <a:cubicBezTo>
                    <a:pt x="3576387" y="1245222"/>
                    <a:pt x="3566113" y="1247910"/>
                    <a:pt x="3555743" y="1250023"/>
                  </a:cubicBezTo>
                  <a:cubicBezTo>
                    <a:pt x="3546814" y="1251848"/>
                    <a:pt x="3537501" y="1251655"/>
                    <a:pt x="3528667" y="1253864"/>
                  </a:cubicBezTo>
                  <a:cubicBezTo>
                    <a:pt x="3504759" y="1259816"/>
                    <a:pt x="3481140" y="1266538"/>
                    <a:pt x="3457424" y="1272874"/>
                  </a:cubicBezTo>
                  <a:cubicBezTo>
                    <a:pt x="3447919" y="1275371"/>
                    <a:pt x="3438221" y="1277196"/>
                    <a:pt x="3429003" y="1280364"/>
                  </a:cubicBezTo>
                  <a:cubicBezTo>
                    <a:pt x="3404327" y="1288717"/>
                    <a:pt x="3380036" y="1298222"/>
                    <a:pt x="3355264" y="1306096"/>
                  </a:cubicBezTo>
                  <a:cubicBezTo>
                    <a:pt x="3334717" y="1312625"/>
                    <a:pt x="3313593" y="1317329"/>
                    <a:pt x="3292757" y="1323090"/>
                  </a:cubicBezTo>
                  <a:cubicBezTo>
                    <a:pt x="3283924" y="1325587"/>
                    <a:pt x="3275475" y="1329140"/>
                    <a:pt x="3266643" y="1331251"/>
                  </a:cubicBezTo>
                  <a:cubicBezTo>
                    <a:pt x="3246863" y="1336053"/>
                    <a:pt x="3226796" y="1340085"/>
                    <a:pt x="3206921" y="1344886"/>
                  </a:cubicBezTo>
                  <a:cubicBezTo>
                    <a:pt x="3195590" y="1347670"/>
                    <a:pt x="3184645" y="1352663"/>
                    <a:pt x="3173123" y="1354488"/>
                  </a:cubicBezTo>
                  <a:cubicBezTo>
                    <a:pt x="3145759" y="1358808"/>
                    <a:pt x="3118203" y="1361880"/>
                    <a:pt x="3090646" y="1365337"/>
                  </a:cubicBezTo>
                  <a:cubicBezTo>
                    <a:pt x="3062227" y="1368889"/>
                    <a:pt x="3033902" y="1372634"/>
                    <a:pt x="3005480" y="1375802"/>
                  </a:cubicBezTo>
                  <a:cubicBezTo>
                    <a:pt x="2989926" y="1377435"/>
                    <a:pt x="2974275" y="1377723"/>
                    <a:pt x="2958721" y="1379259"/>
                  </a:cubicBezTo>
                  <a:cubicBezTo>
                    <a:pt x="2945087" y="1380604"/>
                    <a:pt x="2931549" y="1383100"/>
                    <a:pt x="2917915" y="1384733"/>
                  </a:cubicBezTo>
                  <a:cubicBezTo>
                    <a:pt x="2906105" y="1386076"/>
                    <a:pt x="2894199" y="1386844"/>
                    <a:pt x="2882389" y="1388189"/>
                  </a:cubicBezTo>
                  <a:cubicBezTo>
                    <a:pt x="2863475" y="1390397"/>
                    <a:pt x="2844655" y="1392894"/>
                    <a:pt x="2825837" y="1395198"/>
                  </a:cubicBezTo>
                  <a:cubicBezTo>
                    <a:pt x="2817964" y="1396062"/>
                    <a:pt x="2809706" y="1398462"/>
                    <a:pt x="2802313" y="1397023"/>
                  </a:cubicBezTo>
                  <a:cubicBezTo>
                    <a:pt x="2783686" y="1393373"/>
                    <a:pt x="2765347" y="1394430"/>
                    <a:pt x="2746816" y="1396926"/>
                  </a:cubicBezTo>
                  <a:cubicBezTo>
                    <a:pt x="2740479" y="1397791"/>
                    <a:pt x="2733662" y="1397598"/>
                    <a:pt x="2727517" y="1395966"/>
                  </a:cubicBezTo>
                  <a:cubicBezTo>
                    <a:pt x="2714939" y="1392701"/>
                    <a:pt x="2702745" y="1388092"/>
                    <a:pt x="2690359" y="1384060"/>
                  </a:cubicBezTo>
                  <a:cubicBezTo>
                    <a:pt x="2689014" y="1383580"/>
                    <a:pt x="2687382" y="1383484"/>
                    <a:pt x="2685943" y="1383196"/>
                  </a:cubicBezTo>
                  <a:cubicBezTo>
                    <a:pt x="2677781" y="1381563"/>
                    <a:pt x="2669717" y="1379931"/>
                    <a:pt x="2661554" y="1378491"/>
                  </a:cubicBezTo>
                  <a:cubicBezTo>
                    <a:pt x="2657138" y="1377723"/>
                    <a:pt x="2652625" y="1377627"/>
                    <a:pt x="2648208" y="1376955"/>
                  </a:cubicBezTo>
                  <a:cubicBezTo>
                    <a:pt x="2631118" y="1374266"/>
                    <a:pt x="2612299" y="1378779"/>
                    <a:pt x="2597512" y="1367162"/>
                  </a:cubicBezTo>
                  <a:cubicBezTo>
                    <a:pt x="2587911" y="1359672"/>
                    <a:pt x="2578597" y="1361401"/>
                    <a:pt x="2568324" y="1362553"/>
                  </a:cubicBezTo>
                  <a:cubicBezTo>
                    <a:pt x="2560547" y="1363417"/>
                    <a:pt x="2552577" y="1363128"/>
                    <a:pt x="2544704" y="1363225"/>
                  </a:cubicBezTo>
                  <a:cubicBezTo>
                    <a:pt x="2530878" y="1363512"/>
                    <a:pt x="2517052" y="1363609"/>
                    <a:pt x="2503225" y="1364089"/>
                  </a:cubicBezTo>
                  <a:cubicBezTo>
                    <a:pt x="2498808" y="1364281"/>
                    <a:pt x="2494297" y="1366682"/>
                    <a:pt x="2489975" y="1366298"/>
                  </a:cubicBezTo>
                  <a:cubicBezTo>
                    <a:pt x="2470004" y="1364473"/>
                    <a:pt x="2450033" y="1361592"/>
                    <a:pt x="2430061" y="1359960"/>
                  </a:cubicBezTo>
                  <a:cubicBezTo>
                    <a:pt x="2418732" y="1359001"/>
                    <a:pt x="2407114" y="1360824"/>
                    <a:pt x="2395880" y="1359480"/>
                  </a:cubicBezTo>
                  <a:cubicBezTo>
                    <a:pt x="2382919" y="1357944"/>
                    <a:pt x="2370245" y="1354008"/>
                    <a:pt x="2357378" y="1351607"/>
                  </a:cubicBezTo>
                  <a:cubicBezTo>
                    <a:pt x="2353826" y="1350935"/>
                    <a:pt x="2349889" y="1351799"/>
                    <a:pt x="2346145" y="1351991"/>
                  </a:cubicBezTo>
                  <a:cubicBezTo>
                    <a:pt x="2341920" y="1352183"/>
                    <a:pt x="2337791" y="1352567"/>
                    <a:pt x="2333567" y="1352663"/>
                  </a:cubicBezTo>
                  <a:cubicBezTo>
                    <a:pt x="2320700" y="1352856"/>
                    <a:pt x="2307835" y="1352567"/>
                    <a:pt x="2294968" y="1353240"/>
                  </a:cubicBezTo>
                  <a:cubicBezTo>
                    <a:pt x="2287095" y="1353624"/>
                    <a:pt x="2278839" y="1357560"/>
                    <a:pt x="2271540" y="1356120"/>
                  </a:cubicBezTo>
                  <a:cubicBezTo>
                    <a:pt x="2256659" y="1353335"/>
                    <a:pt x="2241776" y="1359576"/>
                    <a:pt x="2226895" y="1354392"/>
                  </a:cubicBezTo>
                  <a:cubicBezTo>
                    <a:pt x="2222285" y="1352856"/>
                    <a:pt x="2215948" y="1356696"/>
                    <a:pt x="2210379" y="1356888"/>
                  </a:cubicBezTo>
                  <a:cubicBezTo>
                    <a:pt x="2196457" y="1357368"/>
                    <a:pt x="2182535" y="1357272"/>
                    <a:pt x="2168613" y="1357176"/>
                  </a:cubicBezTo>
                  <a:cubicBezTo>
                    <a:pt x="2156131" y="1357080"/>
                    <a:pt x="2143168" y="1358424"/>
                    <a:pt x="2131167" y="1355736"/>
                  </a:cubicBezTo>
                  <a:cubicBezTo>
                    <a:pt x="2118588" y="1352856"/>
                    <a:pt x="2107259" y="1353240"/>
                    <a:pt x="2095065" y="1356504"/>
                  </a:cubicBezTo>
                  <a:cubicBezTo>
                    <a:pt x="2086711" y="1358712"/>
                    <a:pt x="2077878" y="1359001"/>
                    <a:pt x="2069237" y="1359672"/>
                  </a:cubicBezTo>
                  <a:cubicBezTo>
                    <a:pt x="2059924" y="1360440"/>
                    <a:pt x="2049650" y="1358424"/>
                    <a:pt x="2041201" y="1361592"/>
                  </a:cubicBezTo>
                  <a:cubicBezTo>
                    <a:pt x="2016044" y="1371002"/>
                    <a:pt x="1990216" y="1373018"/>
                    <a:pt x="1963909" y="1373018"/>
                  </a:cubicBezTo>
                  <a:cubicBezTo>
                    <a:pt x="1959107" y="1373018"/>
                    <a:pt x="1954210" y="1371675"/>
                    <a:pt x="1949603" y="1370234"/>
                  </a:cubicBezTo>
                  <a:cubicBezTo>
                    <a:pt x="1922717" y="1361592"/>
                    <a:pt x="1895737" y="1362360"/>
                    <a:pt x="1868373" y="1367641"/>
                  </a:cubicBezTo>
                  <a:cubicBezTo>
                    <a:pt x="1862708" y="1368794"/>
                    <a:pt x="1856372" y="1368986"/>
                    <a:pt x="1850707" y="1367834"/>
                  </a:cubicBezTo>
                  <a:cubicBezTo>
                    <a:pt x="1834768" y="1364473"/>
                    <a:pt x="1819309" y="1358904"/>
                    <a:pt x="1803275" y="1356504"/>
                  </a:cubicBezTo>
                  <a:cubicBezTo>
                    <a:pt x="1776775" y="1352567"/>
                    <a:pt x="1753828" y="1365817"/>
                    <a:pt x="1730112" y="1374459"/>
                  </a:cubicBezTo>
                  <a:cubicBezTo>
                    <a:pt x="1707548" y="1382620"/>
                    <a:pt x="1688345" y="1401055"/>
                    <a:pt x="1661652" y="1396926"/>
                  </a:cubicBezTo>
                  <a:cubicBezTo>
                    <a:pt x="1658965" y="1396542"/>
                    <a:pt x="1655988" y="1399134"/>
                    <a:pt x="1653011" y="1399807"/>
                  </a:cubicBezTo>
                  <a:cubicBezTo>
                    <a:pt x="1644850" y="1401631"/>
                    <a:pt x="1636689" y="1403839"/>
                    <a:pt x="1628431" y="1404704"/>
                  </a:cubicBezTo>
                  <a:cubicBezTo>
                    <a:pt x="1618350" y="1405856"/>
                    <a:pt x="1608076" y="1405472"/>
                    <a:pt x="1597995" y="1406432"/>
                  </a:cubicBezTo>
                  <a:cubicBezTo>
                    <a:pt x="1585032" y="1407584"/>
                    <a:pt x="1572263" y="1410656"/>
                    <a:pt x="1559396" y="1410656"/>
                  </a:cubicBezTo>
                  <a:cubicBezTo>
                    <a:pt x="1549026" y="1410656"/>
                    <a:pt x="1538753" y="1407104"/>
                    <a:pt x="1528480" y="1405375"/>
                  </a:cubicBezTo>
                  <a:cubicBezTo>
                    <a:pt x="1513981" y="1402975"/>
                    <a:pt x="1498042" y="1403647"/>
                    <a:pt x="1485272" y="1397502"/>
                  </a:cubicBezTo>
                  <a:cubicBezTo>
                    <a:pt x="1471639" y="1390973"/>
                    <a:pt x="1458676" y="1387997"/>
                    <a:pt x="1444562" y="1390013"/>
                  </a:cubicBezTo>
                  <a:cubicBezTo>
                    <a:pt x="1439857" y="1390685"/>
                    <a:pt x="1433808" y="1394718"/>
                    <a:pt x="1431696" y="1398846"/>
                  </a:cubicBezTo>
                  <a:cubicBezTo>
                    <a:pt x="1426991" y="1408064"/>
                    <a:pt x="1420559" y="1409697"/>
                    <a:pt x="1411821" y="1406527"/>
                  </a:cubicBezTo>
                  <a:cubicBezTo>
                    <a:pt x="1404236" y="1403839"/>
                    <a:pt x="1394922" y="1402495"/>
                    <a:pt x="1389738" y="1397310"/>
                  </a:cubicBezTo>
                  <a:cubicBezTo>
                    <a:pt x="1375047" y="1382620"/>
                    <a:pt x="1356324" y="1382140"/>
                    <a:pt x="1338081" y="1378204"/>
                  </a:cubicBezTo>
                  <a:cubicBezTo>
                    <a:pt x="1326945" y="1375802"/>
                    <a:pt x="1316574" y="1375707"/>
                    <a:pt x="1305436" y="1377339"/>
                  </a:cubicBezTo>
                  <a:cubicBezTo>
                    <a:pt x="1281241" y="1380988"/>
                    <a:pt x="1257717" y="1375802"/>
                    <a:pt x="1234481" y="1369178"/>
                  </a:cubicBezTo>
                  <a:cubicBezTo>
                    <a:pt x="1219118" y="1364761"/>
                    <a:pt x="1203372" y="1362073"/>
                    <a:pt x="1188106" y="1357560"/>
                  </a:cubicBezTo>
                  <a:cubicBezTo>
                    <a:pt x="1176680" y="1354104"/>
                    <a:pt x="1165255" y="1349975"/>
                    <a:pt x="1154790" y="1344406"/>
                  </a:cubicBezTo>
                  <a:cubicBezTo>
                    <a:pt x="1139618" y="1336244"/>
                    <a:pt x="1126369" y="1323954"/>
                    <a:pt x="1107069" y="1327219"/>
                  </a:cubicBezTo>
                  <a:cubicBezTo>
                    <a:pt x="1090074" y="1330099"/>
                    <a:pt x="1074713" y="1324051"/>
                    <a:pt x="1059158" y="1318290"/>
                  </a:cubicBezTo>
                  <a:cubicBezTo>
                    <a:pt x="1047732" y="1314065"/>
                    <a:pt x="1036308" y="1309744"/>
                    <a:pt x="1024496" y="1307056"/>
                  </a:cubicBezTo>
                  <a:cubicBezTo>
                    <a:pt x="1010478" y="1303887"/>
                    <a:pt x="994635" y="1305232"/>
                    <a:pt x="982153" y="1299374"/>
                  </a:cubicBezTo>
                  <a:cubicBezTo>
                    <a:pt x="969095" y="1293229"/>
                    <a:pt x="958246" y="1297358"/>
                    <a:pt x="946628" y="1299087"/>
                  </a:cubicBezTo>
                  <a:cubicBezTo>
                    <a:pt x="928097" y="1301775"/>
                    <a:pt x="909661" y="1306768"/>
                    <a:pt x="890939" y="1300431"/>
                  </a:cubicBezTo>
                  <a:cubicBezTo>
                    <a:pt x="868184" y="1292750"/>
                    <a:pt x="845620" y="1284493"/>
                    <a:pt x="822769" y="1277196"/>
                  </a:cubicBezTo>
                  <a:cubicBezTo>
                    <a:pt x="813934" y="1274410"/>
                    <a:pt x="804431" y="1273258"/>
                    <a:pt x="795212" y="1272010"/>
                  </a:cubicBezTo>
                  <a:cubicBezTo>
                    <a:pt x="786476" y="1270954"/>
                    <a:pt x="776010" y="1273642"/>
                    <a:pt x="769288" y="1269610"/>
                  </a:cubicBezTo>
                  <a:cubicBezTo>
                    <a:pt x="752005" y="1259241"/>
                    <a:pt x="734243" y="1254152"/>
                    <a:pt x="714271" y="1254152"/>
                  </a:cubicBezTo>
                  <a:cubicBezTo>
                    <a:pt x="706781" y="1254152"/>
                    <a:pt x="699484" y="1249831"/>
                    <a:pt x="691900" y="1249062"/>
                  </a:cubicBezTo>
                  <a:cubicBezTo>
                    <a:pt x="681529" y="1248103"/>
                    <a:pt x="669623" y="1245510"/>
                    <a:pt x="660598" y="1249159"/>
                  </a:cubicBezTo>
                  <a:cubicBezTo>
                    <a:pt x="639379" y="1257800"/>
                    <a:pt x="622193" y="1250599"/>
                    <a:pt x="603662" y="1242054"/>
                  </a:cubicBezTo>
                  <a:cubicBezTo>
                    <a:pt x="585418" y="1233604"/>
                    <a:pt x="566215" y="1226884"/>
                    <a:pt x="546821" y="1221314"/>
                  </a:cubicBezTo>
                  <a:cubicBezTo>
                    <a:pt x="539524" y="1219298"/>
                    <a:pt x="530787" y="1222659"/>
                    <a:pt x="522721" y="1223330"/>
                  </a:cubicBezTo>
                  <a:cubicBezTo>
                    <a:pt x="519840" y="1223523"/>
                    <a:pt x="516671" y="1223811"/>
                    <a:pt x="514080" y="1222851"/>
                  </a:cubicBezTo>
                  <a:cubicBezTo>
                    <a:pt x="489020" y="1213633"/>
                    <a:pt x="463575" y="1206624"/>
                    <a:pt x="436404" y="1211424"/>
                  </a:cubicBezTo>
                  <a:cubicBezTo>
                    <a:pt x="433908" y="1211905"/>
                    <a:pt x="431123" y="1210849"/>
                    <a:pt x="428626" y="1210177"/>
                  </a:cubicBezTo>
                  <a:cubicBezTo>
                    <a:pt x="416432" y="1206720"/>
                    <a:pt x="404526" y="1201247"/>
                    <a:pt x="392141" y="1199999"/>
                  </a:cubicBezTo>
                  <a:cubicBezTo>
                    <a:pt x="361608" y="1196927"/>
                    <a:pt x="330884" y="1195678"/>
                    <a:pt x="300157" y="1193662"/>
                  </a:cubicBezTo>
                  <a:cubicBezTo>
                    <a:pt x="298237" y="1193566"/>
                    <a:pt x="296221" y="1193566"/>
                    <a:pt x="294493" y="1192894"/>
                  </a:cubicBezTo>
                  <a:cubicBezTo>
                    <a:pt x="283163" y="1188765"/>
                    <a:pt x="273274" y="1190110"/>
                    <a:pt x="263671" y="1197982"/>
                  </a:cubicBezTo>
                  <a:cubicBezTo>
                    <a:pt x="259447" y="1201439"/>
                    <a:pt x="253686" y="1203263"/>
                    <a:pt x="248406" y="1205184"/>
                  </a:cubicBezTo>
                  <a:cubicBezTo>
                    <a:pt x="240628" y="1208065"/>
                    <a:pt x="232659" y="1210849"/>
                    <a:pt x="224594" y="1212673"/>
                  </a:cubicBezTo>
                  <a:cubicBezTo>
                    <a:pt x="216624" y="1214401"/>
                    <a:pt x="208079" y="1216801"/>
                    <a:pt x="200398" y="1215458"/>
                  </a:cubicBezTo>
                  <a:cubicBezTo>
                    <a:pt x="186572" y="1213057"/>
                    <a:pt x="173417" y="1207681"/>
                    <a:pt x="159783" y="1204127"/>
                  </a:cubicBezTo>
                  <a:cubicBezTo>
                    <a:pt x="155079" y="1202879"/>
                    <a:pt x="149893" y="1203072"/>
                    <a:pt x="144997" y="1202975"/>
                  </a:cubicBezTo>
                  <a:cubicBezTo>
                    <a:pt x="133763" y="1202688"/>
                    <a:pt x="122241" y="1205472"/>
                    <a:pt x="112064" y="1197503"/>
                  </a:cubicBezTo>
                  <a:cubicBezTo>
                    <a:pt x="102655" y="1190014"/>
                    <a:pt x="93148" y="1192221"/>
                    <a:pt x="83259" y="1197887"/>
                  </a:cubicBezTo>
                  <a:cubicBezTo>
                    <a:pt x="76154" y="1201920"/>
                    <a:pt x="68090" y="1205088"/>
                    <a:pt x="60120" y="1206624"/>
                  </a:cubicBezTo>
                  <a:cubicBezTo>
                    <a:pt x="49174" y="1208736"/>
                    <a:pt x="38324" y="1209601"/>
                    <a:pt x="26514" y="1208352"/>
                  </a:cubicBezTo>
                  <a:cubicBezTo>
                    <a:pt x="18161" y="1207488"/>
                    <a:pt x="11343" y="1207104"/>
                    <a:pt x="4814" y="1202015"/>
                  </a:cubicBezTo>
                  <a:cubicBezTo>
                    <a:pt x="3759" y="1201247"/>
                    <a:pt x="1839" y="1201055"/>
                    <a:pt x="398" y="1201152"/>
                  </a:cubicBezTo>
                  <a:lnTo>
                    <a:pt x="0" y="1201150"/>
                  </a:lnTo>
                  <a:lnTo>
                    <a:pt x="0" y="1004512"/>
                  </a:lnTo>
                  <a:lnTo>
                    <a:pt x="30355" y="1002784"/>
                  </a:lnTo>
                  <a:cubicBezTo>
                    <a:pt x="37748" y="1002111"/>
                    <a:pt x="44853" y="999520"/>
                    <a:pt x="52151" y="997695"/>
                  </a:cubicBezTo>
                  <a:cubicBezTo>
                    <a:pt x="56183" y="996639"/>
                    <a:pt x="60504" y="993855"/>
                    <a:pt x="64248" y="994430"/>
                  </a:cubicBezTo>
                  <a:cubicBezTo>
                    <a:pt x="85948" y="997791"/>
                    <a:pt x="105823" y="989534"/>
                    <a:pt x="126370" y="985405"/>
                  </a:cubicBezTo>
                  <a:cubicBezTo>
                    <a:pt x="135876" y="983485"/>
                    <a:pt x="144805" y="978876"/>
                    <a:pt x="154022" y="975708"/>
                  </a:cubicBezTo>
                  <a:cubicBezTo>
                    <a:pt x="156423" y="974843"/>
                    <a:pt x="159111" y="974075"/>
                    <a:pt x="161512" y="974268"/>
                  </a:cubicBezTo>
                  <a:cubicBezTo>
                    <a:pt x="175242" y="975420"/>
                    <a:pt x="188876" y="977052"/>
                    <a:pt x="202510" y="978300"/>
                  </a:cubicBezTo>
                  <a:cubicBezTo>
                    <a:pt x="214896" y="979452"/>
                    <a:pt x="227378" y="979836"/>
                    <a:pt x="233235" y="993950"/>
                  </a:cubicBezTo>
                  <a:cubicBezTo>
                    <a:pt x="234100" y="996159"/>
                    <a:pt x="236979" y="997791"/>
                    <a:pt x="239188" y="999231"/>
                  </a:cubicBezTo>
                  <a:cubicBezTo>
                    <a:pt x="273274" y="1021411"/>
                    <a:pt x="291516" y="1020835"/>
                    <a:pt x="324834" y="997407"/>
                  </a:cubicBezTo>
                  <a:cubicBezTo>
                    <a:pt x="328290" y="995007"/>
                    <a:pt x="335683" y="993278"/>
                    <a:pt x="337987" y="995198"/>
                  </a:cubicBezTo>
                  <a:cubicBezTo>
                    <a:pt x="357575" y="1011137"/>
                    <a:pt x="378986" y="1009409"/>
                    <a:pt x="401550" y="1004416"/>
                  </a:cubicBezTo>
                  <a:cubicBezTo>
                    <a:pt x="407407" y="1003072"/>
                    <a:pt x="415664" y="1003072"/>
                    <a:pt x="420081" y="1006240"/>
                  </a:cubicBezTo>
                  <a:cubicBezTo>
                    <a:pt x="441108" y="1020930"/>
                    <a:pt x="463672" y="1018819"/>
                    <a:pt x="486523" y="1014498"/>
                  </a:cubicBezTo>
                  <a:cubicBezTo>
                    <a:pt x="490075" y="1013826"/>
                    <a:pt x="494397" y="1010177"/>
                    <a:pt x="495932" y="1006817"/>
                  </a:cubicBezTo>
                  <a:cubicBezTo>
                    <a:pt x="501406" y="994911"/>
                    <a:pt x="511680" y="990878"/>
                    <a:pt x="523009" y="987517"/>
                  </a:cubicBezTo>
                  <a:cubicBezTo>
                    <a:pt x="540868" y="982044"/>
                    <a:pt x="558438" y="975611"/>
                    <a:pt x="576393" y="970427"/>
                  </a:cubicBezTo>
                  <a:cubicBezTo>
                    <a:pt x="580811" y="969179"/>
                    <a:pt x="586283" y="969947"/>
                    <a:pt x="590892" y="971387"/>
                  </a:cubicBezTo>
                  <a:cubicBezTo>
                    <a:pt x="606638" y="976284"/>
                    <a:pt x="616624" y="988574"/>
                    <a:pt x="627569" y="999904"/>
                  </a:cubicBezTo>
                  <a:cubicBezTo>
                    <a:pt x="632370" y="1004897"/>
                    <a:pt x="638995" y="1008449"/>
                    <a:pt x="645429" y="1011329"/>
                  </a:cubicBezTo>
                  <a:cubicBezTo>
                    <a:pt x="662135" y="1018723"/>
                    <a:pt x="679226" y="1025348"/>
                    <a:pt x="696125" y="1032356"/>
                  </a:cubicBezTo>
                  <a:cubicBezTo>
                    <a:pt x="697757" y="1033029"/>
                    <a:pt x="699100" y="1034757"/>
                    <a:pt x="700349" y="1036197"/>
                  </a:cubicBezTo>
                  <a:cubicBezTo>
                    <a:pt x="712831" y="1051368"/>
                    <a:pt x="725216" y="1066634"/>
                    <a:pt x="737795" y="1081804"/>
                  </a:cubicBezTo>
                  <a:cubicBezTo>
                    <a:pt x="740195" y="1084684"/>
                    <a:pt x="743652" y="1086797"/>
                    <a:pt x="746244" y="1089581"/>
                  </a:cubicBezTo>
                  <a:cubicBezTo>
                    <a:pt x="749893" y="1093422"/>
                    <a:pt x="754502" y="1097071"/>
                    <a:pt x="756422" y="1101680"/>
                  </a:cubicBezTo>
                  <a:cubicBezTo>
                    <a:pt x="762374" y="1116177"/>
                    <a:pt x="773801" y="1122419"/>
                    <a:pt x="788202" y="1125108"/>
                  </a:cubicBezTo>
                  <a:cubicBezTo>
                    <a:pt x="801357" y="1127603"/>
                    <a:pt x="814511" y="1129716"/>
                    <a:pt x="827569" y="1132596"/>
                  </a:cubicBezTo>
                  <a:cubicBezTo>
                    <a:pt x="843507" y="1136053"/>
                    <a:pt x="859350" y="1139798"/>
                    <a:pt x="875097" y="1144022"/>
                  </a:cubicBezTo>
                  <a:cubicBezTo>
                    <a:pt x="881913" y="1145847"/>
                    <a:pt x="889115" y="1147959"/>
                    <a:pt x="894972" y="1151704"/>
                  </a:cubicBezTo>
                  <a:cubicBezTo>
                    <a:pt x="911390" y="1162073"/>
                    <a:pt x="928961" y="1169082"/>
                    <a:pt x="948260" y="1166298"/>
                  </a:cubicBezTo>
                  <a:cubicBezTo>
                    <a:pt x="963718" y="1164089"/>
                    <a:pt x="976680" y="1169754"/>
                    <a:pt x="986282" y="1178588"/>
                  </a:cubicBezTo>
                  <a:cubicBezTo>
                    <a:pt x="1003757" y="1194623"/>
                    <a:pt x="1022479" y="1190973"/>
                    <a:pt x="1041107" y="1185789"/>
                  </a:cubicBezTo>
                  <a:cubicBezTo>
                    <a:pt x="1050708" y="1183101"/>
                    <a:pt x="1058581" y="1183485"/>
                    <a:pt x="1067703" y="1186076"/>
                  </a:cubicBezTo>
                  <a:cubicBezTo>
                    <a:pt x="1088826" y="1192126"/>
                    <a:pt x="1102941" y="1208544"/>
                    <a:pt x="1116574" y="1222946"/>
                  </a:cubicBezTo>
                  <a:cubicBezTo>
                    <a:pt x="1128193" y="1235236"/>
                    <a:pt x="1141251" y="1242149"/>
                    <a:pt x="1155557" y="1247335"/>
                  </a:cubicBezTo>
                  <a:cubicBezTo>
                    <a:pt x="1173608" y="1253959"/>
                    <a:pt x="1187914" y="1251464"/>
                    <a:pt x="1196556" y="1235525"/>
                  </a:cubicBezTo>
                  <a:cubicBezTo>
                    <a:pt x="1198956" y="1231012"/>
                    <a:pt x="1203180" y="1225730"/>
                    <a:pt x="1207693" y="1224387"/>
                  </a:cubicBezTo>
                  <a:cubicBezTo>
                    <a:pt x="1229488" y="1217666"/>
                    <a:pt x="1251572" y="1207872"/>
                    <a:pt x="1274904" y="1213826"/>
                  </a:cubicBezTo>
                  <a:cubicBezTo>
                    <a:pt x="1307165" y="1221987"/>
                    <a:pt x="1338658" y="1221507"/>
                    <a:pt x="1370919" y="1213442"/>
                  </a:cubicBezTo>
                  <a:cubicBezTo>
                    <a:pt x="1423247" y="1200383"/>
                    <a:pt x="1475575" y="1186557"/>
                    <a:pt x="1530593" y="1189437"/>
                  </a:cubicBezTo>
                  <a:cubicBezTo>
                    <a:pt x="1539713" y="1189917"/>
                    <a:pt x="1550563" y="1184060"/>
                    <a:pt x="1558436" y="1178299"/>
                  </a:cubicBezTo>
                  <a:cubicBezTo>
                    <a:pt x="1573511" y="1167354"/>
                    <a:pt x="1572838" y="1166489"/>
                    <a:pt x="1589737" y="1175515"/>
                  </a:cubicBezTo>
                  <a:cubicBezTo>
                    <a:pt x="1593770" y="1177724"/>
                    <a:pt x="1598763" y="1179068"/>
                    <a:pt x="1601740" y="1182333"/>
                  </a:cubicBezTo>
                  <a:cubicBezTo>
                    <a:pt x="1616909" y="1198943"/>
                    <a:pt x="1635633" y="1194910"/>
                    <a:pt x="1654259" y="1192510"/>
                  </a:cubicBezTo>
                  <a:cubicBezTo>
                    <a:pt x="1657524" y="1192030"/>
                    <a:pt x="1661460" y="1191358"/>
                    <a:pt x="1664246" y="1192702"/>
                  </a:cubicBezTo>
                  <a:cubicBezTo>
                    <a:pt x="1676823" y="1198750"/>
                    <a:pt x="1687481" y="1196639"/>
                    <a:pt x="1698427" y="1188381"/>
                  </a:cubicBezTo>
                  <a:cubicBezTo>
                    <a:pt x="1707932" y="1181276"/>
                    <a:pt x="1718878" y="1177052"/>
                    <a:pt x="1730112" y="1185885"/>
                  </a:cubicBezTo>
                  <a:cubicBezTo>
                    <a:pt x="1755076" y="1205472"/>
                    <a:pt x="1781767" y="1206432"/>
                    <a:pt x="1809996" y="1194046"/>
                  </a:cubicBezTo>
                  <a:cubicBezTo>
                    <a:pt x="1830159" y="1185213"/>
                    <a:pt x="1850034" y="1183196"/>
                    <a:pt x="1871254" y="1192126"/>
                  </a:cubicBezTo>
                  <a:cubicBezTo>
                    <a:pt x="1879415" y="1195582"/>
                    <a:pt x="1889977" y="1193278"/>
                    <a:pt x="1899482" y="1194046"/>
                  </a:cubicBezTo>
                  <a:cubicBezTo>
                    <a:pt x="1904859" y="1194430"/>
                    <a:pt x="1910813" y="1194526"/>
                    <a:pt x="1915420" y="1196927"/>
                  </a:cubicBezTo>
                  <a:cubicBezTo>
                    <a:pt x="1927711" y="1203072"/>
                    <a:pt x="1939136" y="1210945"/>
                    <a:pt x="1951522" y="1216994"/>
                  </a:cubicBezTo>
                  <a:cubicBezTo>
                    <a:pt x="1957475" y="1219874"/>
                    <a:pt x="1964580" y="1221410"/>
                    <a:pt x="1971302" y="1221507"/>
                  </a:cubicBezTo>
                  <a:cubicBezTo>
                    <a:pt x="1991177" y="1221987"/>
                    <a:pt x="2011052" y="1221987"/>
                    <a:pt x="2030831" y="1221123"/>
                  </a:cubicBezTo>
                  <a:cubicBezTo>
                    <a:pt x="2063476" y="1219778"/>
                    <a:pt x="2096601" y="1219490"/>
                    <a:pt x="2120125" y="1190878"/>
                  </a:cubicBezTo>
                  <a:cubicBezTo>
                    <a:pt x="2122046" y="1188573"/>
                    <a:pt x="2126174" y="1187229"/>
                    <a:pt x="2129439" y="1186845"/>
                  </a:cubicBezTo>
                  <a:cubicBezTo>
                    <a:pt x="2144513" y="1185021"/>
                    <a:pt x="2159971" y="1184828"/>
                    <a:pt x="2174854" y="1181852"/>
                  </a:cubicBezTo>
                  <a:cubicBezTo>
                    <a:pt x="2186760" y="1179452"/>
                    <a:pt x="2196650" y="1180220"/>
                    <a:pt x="2205674" y="1188669"/>
                  </a:cubicBezTo>
                  <a:cubicBezTo>
                    <a:pt x="2217485" y="1199807"/>
                    <a:pt x="2231887" y="1206336"/>
                    <a:pt x="2247634" y="1202784"/>
                  </a:cubicBezTo>
                  <a:cubicBezTo>
                    <a:pt x="2263379" y="1199327"/>
                    <a:pt x="2273749" y="1206816"/>
                    <a:pt x="2285367" y="1214594"/>
                  </a:cubicBezTo>
                  <a:cubicBezTo>
                    <a:pt x="2293817" y="1220258"/>
                    <a:pt x="2303418" y="1227363"/>
                    <a:pt x="2312827" y="1227939"/>
                  </a:cubicBezTo>
                  <a:cubicBezTo>
                    <a:pt x="2334143" y="1229187"/>
                    <a:pt x="2352482" y="1248967"/>
                    <a:pt x="2375622" y="1237733"/>
                  </a:cubicBezTo>
                  <a:cubicBezTo>
                    <a:pt x="2377158" y="1236965"/>
                    <a:pt x="2379942" y="1238885"/>
                    <a:pt x="2382151" y="1239365"/>
                  </a:cubicBezTo>
                  <a:cubicBezTo>
                    <a:pt x="2399817" y="1243014"/>
                    <a:pt x="2416428" y="1239461"/>
                    <a:pt x="2429390" y="1227459"/>
                  </a:cubicBezTo>
                  <a:cubicBezTo>
                    <a:pt x="2446385" y="1211809"/>
                    <a:pt x="2465203" y="1210272"/>
                    <a:pt x="2486134" y="1215362"/>
                  </a:cubicBezTo>
                  <a:cubicBezTo>
                    <a:pt x="2492856" y="1216994"/>
                    <a:pt x="2499577" y="1218146"/>
                    <a:pt x="2506394" y="1219490"/>
                  </a:cubicBezTo>
                  <a:cubicBezTo>
                    <a:pt x="2515611" y="1221410"/>
                    <a:pt x="2524925" y="1223427"/>
                    <a:pt x="2534142" y="1225347"/>
                  </a:cubicBezTo>
                  <a:cubicBezTo>
                    <a:pt x="2543072" y="1227268"/>
                    <a:pt x="2552962" y="1230532"/>
                    <a:pt x="2559874" y="1222275"/>
                  </a:cubicBezTo>
                  <a:cubicBezTo>
                    <a:pt x="2565827" y="1215169"/>
                    <a:pt x="2570052" y="1215842"/>
                    <a:pt x="2575525" y="1221987"/>
                  </a:cubicBezTo>
                  <a:cubicBezTo>
                    <a:pt x="2594536" y="1243494"/>
                    <a:pt x="2617580" y="1256936"/>
                    <a:pt x="2646960" y="1257896"/>
                  </a:cubicBezTo>
                  <a:cubicBezTo>
                    <a:pt x="2653009" y="1258088"/>
                    <a:pt x="2659154" y="1259432"/>
                    <a:pt x="2665107" y="1260873"/>
                  </a:cubicBezTo>
                  <a:cubicBezTo>
                    <a:pt x="2668756" y="1261736"/>
                    <a:pt x="2673173" y="1262697"/>
                    <a:pt x="2675381" y="1265290"/>
                  </a:cubicBezTo>
                  <a:cubicBezTo>
                    <a:pt x="2692567" y="1285068"/>
                    <a:pt x="2713979" y="1298799"/>
                    <a:pt x="2737311" y="1309841"/>
                  </a:cubicBezTo>
                  <a:cubicBezTo>
                    <a:pt x="2745664" y="1313777"/>
                    <a:pt x="2754594" y="1317713"/>
                    <a:pt x="2763619" y="1318866"/>
                  </a:cubicBezTo>
                  <a:cubicBezTo>
                    <a:pt x="2773028" y="1320018"/>
                    <a:pt x="2782917" y="1318098"/>
                    <a:pt x="2792519" y="1317041"/>
                  </a:cubicBezTo>
                  <a:cubicBezTo>
                    <a:pt x="2798184" y="1316466"/>
                    <a:pt x="2804713" y="1316561"/>
                    <a:pt x="2809226" y="1313777"/>
                  </a:cubicBezTo>
                  <a:cubicBezTo>
                    <a:pt x="2823532" y="1305039"/>
                    <a:pt x="2837358" y="1295631"/>
                    <a:pt x="2850705" y="1285452"/>
                  </a:cubicBezTo>
                  <a:cubicBezTo>
                    <a:pt x="2862131" y="1276715"/>
                    <a:pt x="2864435" y="1275467"/>
                    <a:pt x="2874324" y="1286413"/>
                  </a:cubicBezTo>
                  <a:cubicBezTo>
                    <a:pt x="2884502" y="1297647"/>
                    <a:pt x="2897176" y="1303503"/>
                    <a:pt x="2911194" y="1305903"/>
                  </a:cubicBezTo>
                  <a:cubicBezTo>
                    <a:pt x="2933373" y="1309648"/>
                    <a:pt x="2955745" y="1312816"/>
                    <a:pt x="2978116" y="1314641"/>
                  </a:cubicBezTo>
                  <a:cubicBezTo>
                    <a:pt x="2998375" y="1316273"/>
                    <a:pt x="3008073" y="1307440"/>
                    <a:pt x="3012106" y="1287373"/>
                  </a:cubicBezTo>
                  <a:cubicBezTo>
                    <a:pt x="3014410" y="1276235"/>
                    <a:pt x="3017387" y="1264137"/>
                    <a:pt x="3029676" y="1261161"/>
                  </a:cubicBezTo>
                  <a:cubicBezTo>
                    <a:pt x="3049744" y="1256360"/>
                    <a:pt x="3070579" y="1254248"/>
                    <a:pt x="3080469" y="1230724"/>
                  </a:cubicBezTo>
                  <a:cubicBezTo>
                    <a:pt x="3085941" y="1235909"/>
                    <a:pt x="3089302" y="1238981"/>
                    <a:pt x="3092567" y="1242054"/>
                  </a:cubicBezTo>
                  <a:cubicBezTo>
                    <a:pt x="3101592" y="1250599"/>
                    <a:pt x="3120314" y="1254248"/>
                    <a:pt x="3129821" y="1246855"/>
                  </a:cubicBezTo>
                  <a:cubicBezTo>
                    <a:pt x="3143839" y="1236101"/>
                    <a:pt x="3156705" y="1238117"/>
                    <a:pt x="3170147" y="1246471"/>
                  </a:cubicBezTo>
                  <a:cubicBezTo>
                    <a:pt x="3192615" y="1260297"/>
                    <a:pt x="3217674" y="1257128"/>
                    <a:pt x="3240429" y="1251559"/>
                  </a:cubicBezTo>
                  <a:cubicBezTo>
                    <a:pt x="3257617" y="1247430"/>
                    <a:pt x="3275956" y="1239845"/>
                    <a:pt x="3287189" y="1222466"/>
                  </a:cubicBezTo>
                  <a:cubicBezTo>
                    <a:pt x="3290741" y="1216898"/>
                    <a:pt x="3298711" y="1214113"/>
                    <a:pt x="3305049" y="1210465"/>
                  </a:cubicBezTo>
                  <a:cubicBezTo>
                    <a:pt x="3310329" y="1207488"/>
                    <a:pt x="3315898" y="1204704"/>
                    <a:pt x="3321755" y="1202784"/>
                  </a:cubicBezTo>
                  <a:cubicBezTo>
                    <a:pt x="3327995" y="1200671"/>
                    <a:pt x="3334909" y="1197598"/>
                    <a:pt x="3341055" y="1198463"/>
                  </a:cubicBezTo>
                  <a:cubicBezTo>
                    <a:pt x="3359681" y="1200959"/>
                    <a:pt x="3374467" y="1196062"/>
                    <a:pt x="3387621" y="1182140"/>
                  </a:cubicBezTo>
                  <a:cubicBezTo>
                    <a:pt x="3394439" y="1174939"/>
                    <a:pt x="3404520" y="1166202"/>
                    <a:pt x="3413161" y="1166105"/>
                  </a:cubicBezTo>
                  <a:cubicBezTo>
                    <a:pt x="3434189" y="1165818"/>
                    <a:pt x="3451663" y="1158905"/>
                    <a:pt x="3470579" y="1150647"/>
                  </a:cubicBezTo>
                  <a:cubicBezTo>
                    <a:pt x="3482772" y="1145366"/>
                    <a:pt x="3496598" y="1141718"/>
                    <a:pt x="3509657" y="1136821"/>
                  </a:cubicBezTo>
                  <a:cubicBezTo>
                    <a:pt x="3524923" y="1131060"/>
                    <a:pt x="3541534" y="1128948"/>
                    <a:pt x="3550847" y="1113009"/>
                  </a:cubicBezTo>
                  <a:cubicBezTo>
                    <a:pt x="3551903" y="1111281"/>
                    <a:pt x="3555072" y="1110993"/>
                    <a:pt x="3556608" y="1109361"/>
                  </a:cubicBezTo>
                  <a:cubicBezTo>
                    <a:pt x="3561505" y="1104368"/>
                    <a:pt x="3567842" y="1099760"/>
                    <a:pt x="3570435" y="1093710"/>
                  </a:cubicBezTo>
                  <a:cubicBezTo>
                    <a:pt x="3577923" y="1076044"/>
                    <a:pt x="3583780" y="1057800"/>
                    <a:pt x="3590501" y="1039846"/>
                  </a:cubicBezTo>
                  <a:cubicBezTo>
                    <a:pt x="3591942" y="1036005"/>
                    <a:pt x="3593285" y="1031108"/>
                    <a:pt x="3596263" y="1028900"/>
                  </a:cubicBezTo>
                  <a:cubicBezTo>
                    <a:pt x="3613449" y="1016226"/>
                    <a:pt x="3630925" y="1004032"/>
                    <a:pt x="3648591" y="992030"/>
                  </a:cubicBezTo>
                  <a:cubicBezTo>
                    <a:pt x="3655696" y="987229"/>
                    <a:pt x="3661649" y="989918"/>
                    <a:pt x="3667986" y="995487"/>
                  </a:cubicBezTo>
                  <a:cubicBezTo>
                    <a:pt x="3674131" y="1000768"/>
                    <a:pt x="3681717" y="1006240"/>
                    <a:pt x="3689397" y="1007585"/>
                  </a:cubicBezTo>
                  <a:cubicBezTo>
                    <a:pt x="3704760" y="1010177"/>
                    <a:pt x="3720698" y="1010753"/>
                    <a:pt x="3736349" y="1010753"/>
                  </a:cubicBezTo>
                  <a:cubicBezTo>
                    <a:pt x="3742205" y="1010753"/>
                    <a:pt x="3748446" y="1007297"/>
                    <a:pt x="3753919" y="1004513"/>
                  </a:cubicBezTo>
                  <a:cubicBezTo>
                    <a:pt x="3764289" y="999231"/>
                    <a:pt x="3773890" y="992126"/>
                    <a:pt x="3784643" y="987710"/>
                  </a:cubicBezTo>
                  <a:cubicBezTo>
                    <a:pt x="3797126" y="982621"/>
                    <a:pt x="3804615" y="974459"/>
                    <a:pt x="3808359" y="961689"/>
                  </a:cubicBezTo>
                  <a:cubicBezTo>
                    <a:pt x="3813929" y="942679"/>
                    <a:pt x="3827179" y="929428"/>
                    <a:pt x="3842829" y="918674"/>
                  </a:cubicBezTo>
                  <a:cubicBezTo>
                    <a:pt x="3862705" y="904944"/>
                    <a:pt x="3886421" y="905616"/>
                    <a:pt x="3908983" y="902256"/>
                  </a:cubicBezTo>
                  <a:cubicBezTo>
                    <a:pt x="3917625" y="901008"/>
                    <a:pt x="3926555" y="899951"/>
                    <a:pt x="3934428" y="896783"/>
                  </a:cubicBezTo>
                  <a:cubicBezTo>
                    <a:pt x="3964288" y="884877"/>
                    <a:pt x="3994149" y="873548"/>
                    <a:pt x="4026987" y="873835"/>
                  </a:cubicBezTo>
                  <a:cubicBezTo>
                    <a:pt x="4029674" y="873835"/>
                    <a:pt x="4032363" y="873548"/>
                    <a:pt x="4035051" y="873067"/>
                  </a:cubicBezTo>
                  <a:cubicBezTo>
                    <a:pt x="4058383" y="869131"/>
                    <a:pt x="4082483" y="867594"/>
                    <a:pt x="4099189" y="846664"/>
                  </a:cubicBezTo>
                  <a:cubicBezTo>
                    <a:pt x="4102261" y="842823"/>
                    <a:pt x="4109271" y="841671"/>
                    <a:pt x="4114647" y="840134"/>
                  </a:cubicBezTo>
                  <a:cubicBezTo>
                    <a:pt x="4123961" y="837638"/>
                    <a:pt x="4130203" y="832549"/>
                    <a:pt x="4133563" y="823427"/>
                  </a:cubicBezTo>
                  <a:cubicBezTo>
                    <a:pt x="4139229" y="807681"/>
                    <a:pt x="4145949" y="792223"/>
                    <a:pt x="4151039" y="776284"/>
                  </a:cubicBezTo>
                  <a:cubicBezTo>
                    <a:pt x="4154591" y="765338"/>
                    <a:pt x="4161215" y="759289"/>
                    <a:pt x="4171489" y="754776"/>
                  </a:cubicBezTo>
                  <a:cubicBezTo>
                    <a:pt x="4177251" y="752280"/>
                    <a:pt x="4182243" y="746808"/>
                    <a:pt x="4186372" y="741718"/>
                  </a:cubicBezTo>
                  <a:cubicBezTo>
                    <a:pt x="4191365" y="735573"/>
                    <a:pt x="4193957" y="727412"/>
                    <a:pt x="4199429" y="721940"/>
                  </a:cubicBezTo>
                  <a:cubicBezTo>
                    <a:pt x="4212775" y="708305"/>
                    <a:pt x="4216905" y="693231"/>
                    <a:pt x="4212487" y="674604"/>
                  </a:cubicBezTo>
                  <a:cubicBezTo>
                    <a:pt x="4208551" y="658090"/>
                    <a:pt x="4218921" y="636006"/>
                    <a:pt x="4232555" y="632645"/>
                  </a:cubicBezTo>
                  <a:cubicBezTo>
                    <a:pt x="4247629" y="628900"/>
                    <a:pt x="4257999" y="619684"/>
                    <a:pt x="4268657" y="609410"/>
                  </a:cubicBezTo>
                  <a:cubicBezTo>
                    <a:pt x="4274609" y="603649"/>
                    <a:pt x="4282963" y="598656"/>
                    <a:pt x="4291028" y="597216"/>
                  </a:cubicBezTo>
                  <a:cubicBezTo>
                    <a:pt x="4321657" y="591647"/>
                    <a:pt x="4350557" y="598464"/>
                    <a:pt x="4379651" y="609506"/>
                  </a:cubicBezTo>
                  <a:cubicBezTo>
                    <a:pt x="4398661" y="616707"/>
                    <a:pt x="4419784" y="618627"/>
                    <a:pt x="4440139" y="621507"/>
                  </a:cubicBezTo>
                  <a:cubicBezTo>
                    <a:pt x="4446477" y="622371"/>
                    <a:pt x="4454542" y="620452"/>
                    <a:pt x="4460015" y="616899"/>
                  </a:cubicBezTo>
                  <a:cubicBezTo>
                    <a:pt x="4479218" y="604609"/>
                    <a:pt x="4498325" y="591935"/>
                    <a:pt x="4516183" y="577724"/>
                  </a:cubicBezTo>
                  <a:cubicBezTo>
                    <a:pt x="4532795" y="564379"/>
                    <a:pt x="4551517" y="558810"/>
                    <a:pt x="4571681" y="560250"/>
                  </a:cubicBezTo>
                  <a:cubicBezTo>
                    <a:pt x="4586371" y="561306"/>
                    <a:pt x="4599621" y="558905"/>
                    <a:pt x="4613447" y="555257"/>
                  </a:cubicBezTo>
                  <a:cubicBezTo>
                    <a:pt x="4624969" y="552185"/>
                    <a:pt x="4637643" y="550072"/>
                    <a:pt x="4649355" y="551417"/>
                  </a:cubicBezTo>
                  <a:cubicBezTo>
                    <a:pt x="4665775" y="553337"/>
                    <a:pt x="4679313" y="550553"/>
                    <a:pt x="4692467" y="540663"/>
                  </a:cubicBezTo>
                  <a:cubicBezTo>
                    <a:pt x="4699476" y="535382"/>
                    <a:pt x="4708502" y="532598"/>
                    <a:pt x="4716855" y="528949"/>
                  </a:cubicBezTo>
                  <a:cubicBezTo>
                    <a:pt x="4729721" y="523284"/>
                    <a:pt x="4743067" y="518483"/>
                    <a:pt x="4755645" y="512147"/>
                  </a:cubicBezTo>
                  <a:cubicBezTo>
                    <a:pt x="4769183" y="505425"/>
                    <a:pt x="4781569" y="496112"/>
                    <a:pt x="4795395" y="490351"/>
                  </a:cubicBezTo>
                  <a:cubicBezTo>
                    <a:pt x="4810278" y="484110"/>
                    <a:pt x="4819879" y="474605"/>
                    <a:pt x="4825928" y="459818"/>
                  </a:cubicBezTo>
                  <a:cubicBezTo>
                    <a:pt x="4829769" y="450504"/>
                    <a:pt x="4835049" y="440615"/>
                    <a:pt x="4842347" y="434086"/>
                  </a:cubicBezTo>
                  <a:cubicBezTo>
                    <a:pt x="4857422" y="420740"/>
                    <a:pt x="4875087" y="410370"/>
                    <a:pt x="4890451" y="397216"/>
                  </a:cubicBezTo>
                  <a:cubicBezTo>
                    <a:pt x="4912054" y="378781"/>
                    <a:pt x="4932025" y="359194"/>
                    <a:pt x="4933945" y="327701"/>
                  </a:cubicBezTo>
                  <a:cubicBezTo>
                    <a:pt x="4935001" y="310322"/>
                    <a:pt x="4944219" y="302929"/>
                    <a:pt x="4961214" y="298801"/>
                  </a:cubicBezTo>
                  <a:cubicBezTo>
                    <a:pt x="4966878" y="297457"/>
                    <a:pt x="4974945" y="294864"/>
                    <a:pt x="4976672" y="290639"/>
                  </a:cubicBezTo>
                  <a:cubicBezTo>
                    <a:pt x="4981857" y="278061"/>
                    <a:pt x="4992610" y="275565"/>
                    <a:pt x="5002979" y="270573"/>
                  </a:cubicBezTo>
                  <a:cubicBezTo>
                    <a:pt x="5009221" y="267596"/>
                    <a:pt x="5016903" y="261739"/>
                    <a:pt x="5018535" y="255690"/>
                  </a:cubicBezTo>
                  <a:cubicBezTo>
                    <a:pt x="5025255" y="231206"/>
                    <a:pt x="5043690" y="216804"/>
                    <a:pt x="5061069" y="200961"/>
                  </a:cubicBezTo>
                  <a:cubicBezTo>
                    <a:pt x="5066158" y="196256"/>
                    <a:pt x="5071631" y="190879"/>
                    <a:pt x="5074127" y="184735"/>
                  </a:cubicBezTo>
                  <a:cubicBezTo>
                    <a:pt x="5079409" y="171484"/>
                    <a:pt x="5087281" y="161882"/>
                    <a:pt x="5101108" y="156891"/>
                  </a:cubicBezTo>
                  <a:cubicBezTo>
                    <a:pt x="5105524" y="155354"/>
                    <a:pt x="5109557" y="151801"/>
                    <a:pt x="5112918" y="148441"/>
                  </a:cubicBezTo>
                  <a:cubicBezTo>
                    <a:pt x="5120119" y="141144"/>
                    <a:pt x="5126167" y="132598"/>
                    <a:pt x="5133753" y="125782"/>
                  </a:cubicBezTo>
                  <a:cubicBezTo>
                    <a:pt x="5153051" y="108211"/>
                    <a:pt x="5172159" y="90928"/>
                    <a:pt x="5183393" y="66348"/>
                  </a:cubicBezTo>
                  <a:cubicBezTo>
                    <a:pt x="5188865" y="54346"/>
                    <a:pt x="5195107" y="41288"/>
                    <a:pt x="5204709" y="33030"/>
                  </a:cubicBezTo>
                  <a:cubicBezTo>
                    <a:pt x="5216903" y="22565"/>
                    <a:pt x="5232937" y="16612"/>
                    <a:pt x="5247243" y="8451"/>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251" name="Freeform: Shape 10250">
              <a:extLst>
                <a:ext uri="{FF2B5EF4-FFF2-40B4-BE49-F238E27FC236}">
                  <a16:creationId xmlns:a16="http://schemas.microsoft.com/office/drawing/2014/main" id="{E4D1EC16-E672-4366-A091-73675BE5485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96000" y="4138312"/>
              <a:ext cx="5260975" cy="1410656"/>
            </a:xfrm>
            <a:custGeom>
              <a:avLst/>
              <a:gdLst>
                <a:gd name="connsiteX0" fmla="*/ 5260975 w 5260975"/>
                <a:gd name="connsiteY0" fmla="*/ 0 h 1410656"/>
                <a:gd name="connsiteX1" fmla="*/ 5260975 w 5260975"/>
                <a:gd name="connsiteY1" fmla="*/ 221634 h 1410656"/>
                <a:gd name="connsiteX2" fmla="*/ 5226503 w 5260975"/>
                <a:gd name="connsiteY2" fmla="*/ 237063 h 1410656"/>
                <a:gd name="connsiteX3" fmla="*/ 5206341 w 5260975"/>
                <a:gd name="connsiteY3" fmla="*/ 245128 h 1410656"/>
                <a:gd name="connsiteX4" fmla="*/ 5123287 w 5260975"/>
                <a:gd name="connsiteY4" fmla="*/ 297073 h 1410656"/>
                <a:gd name="connsiteX5" fmla="*/ 5048107 w 5260975"/>
                <a:gd name="connsiteY5" fmla="*/ 361307 h 1410656"/>
                <a:gd name="connsiteX6" fmla="*/ 4992899 w 5260975"/>
                <a:gd name="connsiteY6" fmla="*/ 437542 h 1410656"/>
                <a:gd name="connsiteX7" fmla="*/ 4977440 w 5260975"/>
                <a:gd name="connsiteY7" fmla="*/ 455690 h 1410656"/>
                <a:gd name="connsiteX8" fmla="*/ 4935193 w 5260975"/>
                <a:gd name="connsiteY8" fmla="*/ 478445 h 1410656"/>
                <a:gd name="connsiteX9" fmla="*/ 4897844 w 5260975"/>
                <a:gd name="connsiteY9" fmla="*/ 495535 h 1410656"/>
                <a:gd name="connsiteX10" fmla="*/ 4870767 w 5260975"/>
                <a:gd name="connsiteY10" fmla="*/ 514451 h 1410656"/>
                <a:gd name="connsiteX11" fmla="*/ 4847916 w 5260975"/>
                <a:gd name="connsiteY11" fmla="*/ 531830 h 1410656"/>
                <a:gd name="connsiteX12" fmla="*/ 4796163 w 5260975"/>
                <a:gd name="connsiteY12" fmla="*/ 576765 h 1410656"/>
                <a:gd name="connsiteX13" fmla="*/ 4738843 w 5260975"/>
                <a:gd name="connsiteY13" fmla="*/ 614691 h 1410656"/>
                <a:gd name="connsiteX14" fmla="*/ 4692755 w 5260975"/>
                <a:gd name="connsiteY14" fmla="*/ 661162 h 1410656"/>
                <a:gd name="connsiteX15" fmla="*/ 4673744 w 5260975"/>
                <a:gd name="connsiteY15" fmla="*/ 686318 h 1410656"/>
                <a:gd name="connsiteX16" fmla="*/ 4633801 w 5260975"/>
                <a:gd name="connsiteY16" fmla="*/ 703505 h 1410656"/>
                <a:gd name="connsiteX17" fmla="*/ 4590499 w 5260975"/>
                <a:gd name="connsiteY17" fmla="*/ 730389 h 1410656"/>
                <a:gd name="connsiteX18" fmla="*/ 4559773 w 5260975"/>
                <a:gd name="connsiteY18" fmla="*/ 757081 h 1410656"/>
                <a:gd name="connsiteX19" fmla="*/ 4536059 w 5260975"/>
                <a:gd name="connsiteY19" fmla="*/ 774940 h 1410656"/>
                <a:gd name="connsiteX20" fmla="*/ 4502549 w 5260975"/>
                <a:gd name="connsiteY20" fmla="*/ 792895 h 1410656"/>
                <a:gd name="connsiteX21" fmla="*/ 4468944 w 5260975"/>
                <a:gd name="connsiteY21" fmla="*/ 816419 h 1410656"/>
                <a:gd name="connsiteX22" fmla="*/ 4452622 w 5260975"/>
                <a:gd name="connsiteY22" fmla="*/ 830917 h 1410656"/>
                <a:gd name="connsiteX23" fmla="*/ 4421032 w 5260975"/>
                <a:gd name="connsiteY23" fmla="*/ 855016 h 1410656"/>
                <a:gd name="connsiteX24" fmla="*/ 4388483 w 5260975"/>
                <a:gd name="connsiteY24" fmla="*/ 877484 h 1410656"/>
                <a:gd name="connsiteX25" fmla="*/ 4327321 w 5260975"/>
                <a:gd name="connsiteY25" fmla="*/ 903216 h 1410656"/>
                <a:gd name="connsiteX26" fmla="*/ 4271633 w 5260975"/>
                <a:gd name="connsiteY26" fmla="*/ 941046 h 1410656"/>
                <a:gd name="connsiteX27" fmla="*/ 4227465 w 5260975"/>
                <a:gd name="connsiteY27" fmla="*/ 968698 h 1410656"/>
                <a:gd name="connsiteX28" fmla="*/ 4201733 w 5260975"/>
                <a:gd name="connsiteY28" fmla="*/ 986846 h 1410656"/>
                <a:gd name="connsiteX29" fmla="*/ 4154494 w 5260975"/>
                <a:gd name="connsiteY29" fmla="*/ 1027364 h 1410656"/>
                <a:gd name="connsiteX30" fmla="*/ 4081234 w 5260975"/>
                <a:gd name="connsiteY30" fmla="*/ 1069994 h 1410656"/>
                <a:gd name="connsiteX31" fmla="*/ 4036971 w 5260975"/>
                <a:gd name="connsiteY31" fmla="*/ 1093038 h 1410656"/>
                <a:gd name="connsiteX32" fmla="*/ 3941725 w 5260975"/>
                <a:gd name="connsiteY32" fmla="*/ 1127796 h 1410656"/>
                <a:gd name="connsiteX33" fmla="*/ 3910999 w 5260975"/>
                <a:gd name="connsiteY33" fmla="*/ 1140182 h 1410656"/>
                <a:gd name="connsiteX34" fmla="*/ 3875859 w 5260975"/>
                <a:gd name="connsiteY34" fmla="*/ 1148343 h 1410656"/>
                <a:gd name="connsiteX35" fmla="*/ 3819401 w 5260975"/>
                <a:gd name="connsiteY35" fmla="*/ 1167642 h 1410656"/>
                <a:gd name="connsiteX36" fmla="*/ 3709176 w 5260975"/>
                <a:gd name="connsiteY36" fmla="*/ 1200863 h 1410656"/>
                <a:gd name="connsiteX37" fmla="*/ 3684981 w 5260975"/>
                <a:gd name="connsiteY37" fmla="*/ 1205952 h 1410656"/>
                <a:gd name="connsiteX38" fmla="*/ 3623338 w 5260975"/>
                <a:gd name="connsiteY38" fmla="*/ 1227363 h 1410656"/>
                <a:gd name="connsiteX39" fmla="*/ 3586373 w 5260975"/>
                <a:gd name="connsiteY39" fmla="*/ 1241765 h 1410656"/>
                <a:gd name="connsiteX40" fmla="*/ 3555743 w 5260975"/>
                <a:gd name="connsiteY40" fmla="*/ 1250023 h 1410656"/>
                <a:gd name="connsiteX41" fmla="*/ 3528667 w 5260975"/>
                <a:gd name="connsiteY41" fmla="*/ 1253864 h 1410656"/>
                <a:gd name="connsiteX42" fmla="*/ 3457424 w 5260975"/>
                <a:gd name="connsiteY42" fmla="*/ 1272874 h 1410656"/>
                <a:gd name="connsiteX43" fmla="*/ 3429003 w 5260975"/>
                <a:gd name="connsiteY43" fmla="*/ 1280364 h 1410656"/>
                <a:gd name="connsiteX44" fmla="*/ 3355264 w 5260975"/>
                <a:gd name="connsiteY44" fmla="*/ 1306096 h 1410656"/>
                <a:gd name="connsiteX45" fmla="*/ 3292757 w 5260975"/>
                <a:gd name="connsiteY45" fmla="*/ 1323090 h 1410656"/>
                <a:gd name="connsiteX46" fmla="*/ 3266643 w 5260975"/>
                <a:gd name="connsiteY46" fmla="*/ 1331251 h 1410656"/>
                <a:gd name="connsiteX47" fmla="*/ 3206921 w 5260975"/>
                <a:gd name="connsiteY47" fmla="*/ 1344886 h 1410656"/>
                <a:gd name="connsiteX48" fmla="*/ 3173123 w 5260975"/>
                <a:gd name="connsiteY48" fmla="*/ 1354488 h 1410656"/>
                <a:gd name="connsiteX49" fmla="*/ 3090646 w 5260975"/>
                <a:gd name="connsiteY49" fmla="*/ 1365337 h 1410656"/>
                <a:gd name="connsiteX50" fmla="*/ 3005480 w 5260975"/>
                <a:gd name="connsiteY50" fmla="*/ 1375802 h 1410656"/>
                <a:gd name="connsiteX51" fmla="*/ 2958721 w 5260975"/>
                <a:gd name="connsiteY51" fmla="*/ 1379259 h 1410656"/>
                <a:gd name="connsiteX52" fmla="*/ 2917915 w 5260975"/>
                <a:gd name="connsiteY52" fmla="*/ 1384733 h 1410656"/>
                <a:gd name="connsiteX53" fmla="*/ 2882389 w 5260975"/>
                <a:gd name="connsiteY53" fmla="*/ 1388189 h 1410656"/>
                <a:gd name="connsiteX54" fmla="*/ 2825837 w 5260975"/>
                <a:gd name="connsiteY54" fmla="*/ 1395198 h 1410656"/>
                <a:gd name="connsiteX55" fmla="*/ 2802313 w 5260975"/>
                <a:gd name="connsiteY55" fmla="*/ 1397023 h 1410656"/>
                <a:gd name="connsiteX56" fmla="*/ 2746816 w 5260975"/>
                <a:gd name="connsiteY56" fmla="*/ 1396926 h 1410656"/>
                <a:gd name="connsiteX57" fmla="*/ 2727517 w 5260975"/>
                <a:gd name="connsiteY57" fmla="*/ 1395966 h 1410656"/>
                <a:gd name="connsiteX58" fmla="*/ 2690359 w 5260975"/>
                <a:gd name="connsiteY58" fmla="*/ 1384060 h 1410656"/>
                <a:gd name="connsiteX59" fmla="*/ 2685943 w 5260975"/>
                <a:gd name="connsiteY59" fmla="*/ 1383196 h 1410656"/>
                <a:gd name="connsiteX60" fmla="*/ 2661554 w 5260975"/>
                <a:gd name="connsiteY60" fmla="*/ 1378491 h 1410656"/>
                <a:gd name="connsiteX61" fmla="*/ 2648208 w 5260975"/>
                <a:gd name="connsiteY61" fmla="*/ 1376955 h 1410656"/>
                <a:gd name="connsiteX62" fmla="*/ 2597512 w 5260975"/>
                <a:gd name="connsiteY62" fmla="*/ 1367162 h 1410656"/>
                <a:gd name="connsiteX63" fmla="*/ 2568324 w 5260975"/>
                <a:gd name="connsiteY63" fmla="*/ 1362553 h 1410656"/>
                <a:gd name="connsiteX64" fmla="*/ 2544704 w 5260975"/>
                <a:gd name="connsiteY64" fmla="*/ 1363225 h 1410656"/>
                <a:gd name="connsiteX65" fmla="*/ 2503225 w 5260975"/>
                <a:gd name="connsiteY65" fmla="*/ 1364089 h 1410656"/>
                <a:gd name="connsiteX66" fmla="*/ 2489975 w 5260975"/>
                <a:gd name="connsiteY66" fmla="*/ 1366298 h 1410656"/>
                <a:gd name="connsiteX67" fmla="*/ 2430061 w 5260975"/>
                <a:gd name="connsiteY67" fmla="*/ 1359960 h 1410656"/>
                <a:gd name="connsiteX68" fmla="*/ 2395880 w 5260975"/>
                <a:gd name="connsiteY68" fmla="*/ 1359480 h 1410656"/>
                <a:gd name="connsiteX69" fmla="*/ 2357378 w 5260975"/>
                <a:gd name="connsiteY69" fmla="*/ 1351607 h 1410656"/>
                <a:gd name="connsiteX70" fmla="*/ 2346145 w 5260975"/>
                <a:gd name="connsiteY70" fmla="*/ 1351991 h 1410656"/>
                <a:gd name="connsiteX71" fmla="*/ 2333567 w 5260975"/>
                <a:gd name="connsiteY71" fmla="*/ 1352663 h 1410656"/>
                <a:gd name="connsiteX72" fmla="*/ 2294968 w 5260975"/>
                <a:gd name="connsiteY72" fmla="*/ 1353240 h 1410656"/>
                <a:gd name="connsiteX73" fmla="*/ 2271540 w 5260975"/>
                <a:gd name="connsiteY73" fmla="*/ 1356120 h 1410656"/>
                <a:gd name="connsiteX74" fmla="*/ 2226895 w 5260975"/>
                <a:gd name="connsiteY74" fmla="*/ 1354392 h 1410656"/>
                <a:gd name="connsiteX75" fmla="*/ 2210379 w 5260975"/>
                <a:gd name="connsiteY75" fmla="*/ 1356888 h 1410656"/>
                <a:gd name="connsiteX76" fmla="*/ 2168613 w 5260975"/>
                <a:gd name="connsiteY76" fmla="*/ 1357176 h 1410656"/>
                <a:gd name="connsiteX77" fmla="*/ 2131167 w 5260975"/>
                <a:gd name="connsiteY77" fmla="*/ 1355736 h 1410656"/>
                <a:gd name="connsiteX78" fmla="*/ 2095065 w 5260975"/>
                <a:gd name="connsiteY78" fmla="*/ 1356504 h 1410656"/>
                <a:gd name="connsiteX79" fmla="*/ 2069237 w 5260975"/>
                <a:gd name="connsiteY79" fmla="*/ 1359672 h 1410656"/>
                <a:gd name="connsiteX80" fmla="*/ 2041201 w 5260975"/>
                <a:gd name="connsiteY80" fmla="*/ 1361592 h 1410656"/>
                <a:gd name="connsiteX81" fmla="*/ 1963909 w 5260975"/>
                <a:gd name="connsiteY81" fmla="*/ 1373018 h 1410656"/>
                <a:gd name="connsiteX82" fmla="*/ 1949603 w 5260975"/>
                <a:gd name="connsiteY82" fmla="*/ 1370234 h 1410656"/>
                <a:gd name="connsiteX83" fmla="*/ 1868373 w 5260975"/>
                <a:gd name="connsiteY83" fmla="*/ 1367641 h 1410656"/>
                <a:gd name="connsiteX84" fmla="*/ 1850707 w 5260975"/>
                <a:gd name="connsiteY84" fmla="*/ 1367834 h 1410656"/>
                <a:gd name="connsiteX85" fmla="*/ 1803275 w 5260975"/>
                <a:gd name="connsiteY85" fmla="*/ 1356504 h 1410656"/>
                <a:gd name="connsiteX86" fmla="*/ 1730112 w 5260975"/>
                <a:gd name="connsiteY86" fmla="*/ 1374459 h 1410656"/>
                <a:gd name="connsiteX87" fmla="*/ 1661652 w 5260975"/>
                <a:gd name="connsiteY87" fmla="*/ 1396926 h 1410656"/>
                <a:gd name="connsiteX88" fmla="*/ 1653011 w 5260975"/>
                <a:gd name="connsiteY88" fmla="*/ 1399807 h 1410656"/>
                <a:gd name="connsiteX89" fmla="*/ 1628431 w 5260975"/>
                <a:gd name="connsiteY89" fmla="*/ 1404704 h 1410656"/>
                <a:gd name="connsiteX90" fmla="*/ 1597995 w 5260975"/>
                <a:gd name="connsiteY90" fmla="*/ 1406432 h 1410656"/>
                <a:gd name="connsiteX91" fmla="*/ 1559396 w 5260975"/>
                <a:gd name="connsiteY91" fmla="*/ 1410656 h 1410656"/>
                <a:gd name="connsiteX92" fmla="*/ 1528480 w 5260975"/>
                <a:gd name="connsiteY92" fmla="*/ 1405375 h 1410656"/>
                <a:gd name="connsiteX93" fmla="*/ 1485272 w 5260975"/>
                <a:gd name="connsiteY93" fmla="*/ 1397502 h 1410656"/>
                <a:gd name="connsiteX94" fmla="*/ 1444562 w 5260975"/>
                <a:gd name="connsiteY94" fmla="*/ 1390013 h 1410656"/>
                <a:gd name="connsiteX95" fmla="*/ 1431696 w 5260975"/>
                <a:gd name="connsiteY95" fmla="*/ 1398846 h 1410656"/>
                <a:gd name="connsiteX96" fmla="*/ 1411821 w 5260975"/>
                <a:gd name="connsiteY96" fmla="*/ 1406527 h 1410656"/>
                <a:gd name="connsiteX97" fmla="*/ 1389738 w 5260975"/>
                <a:gd name="connsiteY97" fmla="*/ 1397310 h 1410656"/>
                <a:gd name="connsiteX98" fmla="*/ 1338081 w 5260975"/>
                <a:gd name="connsiteY98" fmla="*/ 1378204 h 1410656"/>
                <a:gd name="connsiteX99" fmla="*/ 1305436 w 5260975"/>
                <a:gd name="connsiteY99" fmla="*/ 1377339 h 1410656"/>
                <a:gd name="connsiteX100" fmla="*/ 1234481 w 5260975"/>
                <a:gd name="connsiteY100" fmla="*/ 1369178 h 1410656"/>
                <a:gd name="connsiteX101" fmla="*/ 1188106 w 5260975"/>
                <a:gd name="connsiteY101" fmla="*/ 1357560 h 1410656"/>
                <a:gd name="connsiteX102" fmla="*/ 1154790 w 5260975"/>
                <a:gd name="connsiteY102" fmla="*/ 1344406 h 1410656"/>
                <a:gd name="connsiteX103" fmla="*/ 1107069 w 5260975"/>
                <a:gd name="connsiteY103" fmla="*/ 1327219 h 1410656"/>
                <a:gd name="connsiteX104" fmla="*/ 1059158 w 5260975"/>
                <a:gd name="connsiteY104" fmla="*/ 1318290 h 1410656"/>
                <a:gd name="connsiteX105" fmla="*/ 1024496 w 5260975"/>
                <a:gd name="connsiteY105" fmla="*/ 1307056 h 1410656"/>
                <a:gd name="connsiteX106" fmla="*/ 982153 w 5260975"/>
                <a:gd name="connsiteY106" fmla="*/ 1299374 h 1410656"/>
                <a:gd name="connsiteX107" fmla="*/ 946628 w 5260975"/>
                <a:gd name="connsiteY107" fmla="*/ 1299087 h 1410656"/>
                <a:gd name="connsiteX108" fmla="*/ 890939 w 5260975"/>
                <a:gd name="connsiteY108" fmla="*/ 1300431 h 1410656"/>
                <a:gd name="connsiteX109" fmla="*/ 822769 w 5260975"/>
                <a:gd name="connsiteY109" fmla="*/ 1277196 h 1410656"/>
                <a:gd name="connsiteX110" fmla="*/ 795212 w 5260975"/>
                <a:gd name="connsiteY110" fmla="*/ 1272010 h 1410656"/>
                <a:gd name="connsiteX111" fmla="*/ 769288 w 5260975"/>
                <a:gd name="connsiteY111" fmla="*/ 1269610 h 1410656"/>
                <a:gd name="connsiteX112" fmla="*/ 714271 w 5260975"/>
                <a:gd name="connsiteY112" fmla="*/ 1254152 h 1410656"/>
                <a:gd name="connsiteX113" fmla="*/ 691900 w 5260975"/>
                <a:gd name="connsiteY113" fmla="*/ 1249062 h 1410656"/>
                <a:gd name="connsiteX114" fmla="*/ 660598 w 5260975"/>
                <a:gd name="connsiteY114" fmla="*/ 1249159 h 1410656"/>
                <a:gd name="connsiteX115" fmla="*/ 603662 w 5260975"/>
                <a:gd name="connsiteY115" fmla="*/ 1242054 h 1410656"/>
                <a:gd name="connsiteX116" fmla="*/ 546821 w 5260975"/>
                <a:gd name="connsiteY116" fmla="*/ 1221314 h 1410656"/>
                <a:gd name="connsiteX117" fmla="*/ 522721 w 5260975"/>
                <a:gd name="connsiteY117" fmla="*/ 1223330 h 1410656"/>
                <a:gd name="connsiteX118" fmla="*/ 514080 w 5260975"/>
                <a:gd name="connsiteY118" fmla="*/ 1222851 h 1410656"/>
                <a:gd name="connsiteX119" fmla="*/ 436404 w 5260975"/>
                <a:gd name="connsiteY119" fmla="*/ 1211424 h 1410656"/>
                <a:gd name="connsiteX120" fmla="*/ 428626 w 5260975"/>
                <a:gd name="connsiteY120" fmla="*/ 1210177 h 1410656"/>
                <a:gd name="connsiteX121" fmla="*/ 392141 w 5260975"/>
                <a:gd name="connsiteY121" fmla="*/ 1199999 h 1410656"/>
                <a:gd name="connsiteX122" fmla="*/ 300157 w 5260975"/>
                <a:gd name="connsiteY122" fmla="*/ 1193662 h 1410656"/>
                <a:gd name="connsiteX123" fmla="*/ 294493 w 5260975"/>
                <a:gd name="connsiteY123" fmla="*/ 1192894 h 1410656"/>
                <a:gd name="connsiteX124" fmla="*/ 263671 w 5260975"/>
                <a:gd name="connsiteY124" fmla="*/ 1197982 h 1410656"/>
                <a:gd name="connsiteX125" fmla="*/ 248406 w 5260975"/>
                <a:gd name="connsiteY125" fmla="*/ 1205184 h 1410656"/>
                <a:gd name="connsiteX126" fmla="*/ 224594 w 5260975"/>
                <a:gd name="connsiteY126" fmla="*/ 1212673 h 1410656"/>
                <a:gd name="connsiteX127" fmla="*/ 200398 w 5260975"/>
                <a:gd name="connsiteY127" fmla="*/ 1215458 h 1410656"/>
                <a:gd name="connsiteX128" fmla="*/ 159783 w 5260975"/>
                <a:gd name="connsiteY128" fmla="*/ 1204127 h 1410656"/>
                <a:gd name="connsiteX129" fmla="*/ 144997 w 5260975"/>
                <a:gd name="connsiteY129" fmla="*/ 1202975 h 1410656"/>
                <a:gd name="connsiteX130" fmla="*/ 112064 w 5260975"/>
                <a:gd name="connsiteY130" fmla="*/ 1197503 h 1410656"/>
                <a:gd name="connsiteX131" fmla="*/ 83259 w 5260975"/>
                <a:gd name="connsiteY131" fmla="*/ 1197887 h 1410656"/>
                <a:gd name="connsiteX132" fmla="*/ 60120 w 5260975"/>
                <a:gd name="connsiteY132" fmla="*/ 1206624 h 1410656"/>
                <a:gd name="connsiteX133" fmla="*/ 26514 w 5260975"/>
                <a:gd name="connsiteY133" fmla="*/ 1208352 h 1410656"/>
                <a:gd name="connsiteX134" fmla="*/ 4814 w 5260975"/>
                <a:gd name="connsiteY134" fmla="*/ 1202015 h 1410656"/>
                <a:gd name="connsiteX135" fmla="*/ 398 w 5260975"/>
                <a:gd name="connsiteY135" fmla="*/ 1201152 h 1410656"/>
                <a:gd name="connsiteX136" fmla="*/ 0 w 5260975"/>
                <a:gd name="connsiteY136" fmla="*/ 1201150 h 1410656"/>
                <a:gd name="connsiteX137" fmla="*/ 0 w 5260975"/>
                <a:gd name="connsiteY137" fmla="*/ 1004512 h 1410656"/>
                <a:gd name="connsiteX138" fmla="*/ 30355 w 5260975"/>
                <a:gd name="connsiteY138" fmla="*/ 1002784 h 1410656"/>
                <a:gd name="connsiteX139" fmla="*/ 52151 w 5260975"/>
                <a:gd name="connsiteY139" fmla="*/ 997695 h 1410656"/>
                <a:gd name="connsiteX140" fmla="*/ 64248 w 5260975"/>
                <a:gd name="connsiteY140" fmla="*/ 994430 h 1410656"/>
                <a:gd name="connsiteX141" fmla="*/ 126370 w 5260975"/>
                <a:gd name="connsiteY141" fmla="*/ 985405 h 1410656"/>
                <a:gd name="connsiteX142" fmla="*/ 154022 w 5260975"/>
                <a:gd name="connsiteY142" fmla="*/ 975708 h 1410656"/>
                <a:gd name="connsiteX143" fmla="*/ 161512 w 5260975"/>
                <a:gd name="connsiteY143" fmla="*/ 974268 h 1410656"/>
                <a:gd name="connsiteX144" fmla="*/ 202510 w 5260975"/>
                <a:gd name="connsiteY144" fmla="*/ 978300 h 1410656"/>
                <a:gd name="connsiteX145" fmla="*/ 233235 w 5260975"/>
                <a:gd name="connsiteY145" fmla="*/ 993950 h 1410656"/>
                <a:gd name="connsiteX146" fmla="*/ 239188 w 5260975"/>
                <a:gd name="connsiteY146" fmla="*/ 999231 h 1410656"/>
                <a:gd name="connsiteX147" fmla="*/ 324834 w 5260975"/>
                <a:gd name="connsiteY147" fmla="*/ 997407 h 1410656"/>
                <a:gd name="connsiteX148" fmla="*/ 337987 w 5260975"/>
                <a:gd name="connsiteY148" fmla="*/ 995198 h 1410656"/>
                <a:gd name="connsiteX149" fmla="*/ 401550 w 5260975"/>
                <a:gd name="connsiteY149" fmla="*/ 1004416 h 1410656"/>
                <a:gd name="connsiteX150" fmla="*/ 420081 w 5260975"/>
                <a:gd name="connsiteY150" fmla="*/ 1006240 h 1410656"/>
                <a:gd name="connsiteX151" fmla="*/ 486523 w 5260975"/>
                <a:gd name="connsiteY151" fmla="*/ 1014498 h 1410656"/>
                <a:gd name="connsiteX152" fmla="*/ 495932 w 5260975"/>
                <a:gd name="connsiteY152" fmla="*/ 1006817 h 1410656"/>
                <a:gd name="connsiteX153" fmla="*/ 523009 w 5260975"/>
                <a:gd name="connsiteY153" fmla="*/ 987517 h 1410656"/>
                <a:gd name="connsiteX154" fmla="*/ 576393 w 5260975"/>
                <a:gd name="connsiteY154" fmla="*/ 970427 h 1410656"/>
                <a:gd name="connsiteX155" fmla="*/ 590892 w 5260975"/>
                <a:gd name="connsiteY155" fmla="*/ 971387 h 1410656"/>
                <a:gd name="connsiteX156" fmla="*/ 627569 w 5260975"/>
                <a:gd name="connsiteY156" fmla="*/ 999904 h 1410656"/>
                <a:gd name="connsiteX157" fmla="*/ 645429 w 5260975"/>
                <a:gd name="connsiteY157" fmla="*/ 1011329 h 1410656"/>
                <a:gd name="connsiteX158" fmla="*/ 696125 w 5260975"/>
                <a:gd name="connsiteY158" fmla="*/ 1032356 h 1410656"/>
                <a:gd name="connsiteX159" fmla="*/ 700349 w 5260975"/>
                <a:gd name="connsiteY159" fmla="*/ 1036197 h 1410656"/>
                <a:gd name="connsiteX160" fmla="*/ 737795 w 5260975"/>
                <a:gd name="connsiteY160" fmla="*/ 1081804 h 1410656"/>
                <a:gd name="connsiteX161" fmla="*/ 746244 w 5260975"/>
                <a:gd name="connsiteY161" fmla="*/ 1089581 h 1410656"/>
                <a:gd name="connsiteX162" fmla="*/ 756422 w 5260975"/>
                <a:gd name="connsiteY162" fmla="*/ 1101680 h 1410656"/>
                <a:gd name="connsiteX163" fmla="*/ 788202 w 5260975"/>
                <a:gd name="connsiteY163" fmla="*/ 1125108 h 1410656"/>
                <a:gd name="connsiteX164" fmla="*/ 827569 w 5260975"/>
                <a:gd name="connsiteY164" fmla="*/ 1132596 h 1410656"/>
                <a:gd name="connsiteX165" fmla="*/ 875097 w 5260975"/>
                <a:gd name="connsiteY165" fmla="*/ 1144022 h 1410656"/>
                <a:gd name="connsiteX166" fmla="*/ 894972 w 5260975"/>
                <a:gd name="connsiteY166" fmla="*/ 1151704 h 1410656"/>
                <a:gd name="connsiteX167" fmla="*/ 948260 w 5260975"/>
                <a:gd name="connsiteY167" fmla="*/ 1166298 h 1410656"/>
                <a:gd name="connsiteX168" fmla="*/ 986282 w 5260975"/>
                <a:gd name="connsiteY168" fmla="*/ 1178588 h 1410656"/>
                <a:gd name="connsiteX169" fmla="*/ 1041107 w 5260975"/>
                <a:gd name="connsiteY169" fmla="*/ 1185789 h 1410656"/>
                <a:gd name="connsiteX170" fmla="*/ 1067703 w 5260975"/>
                <a:gd name="connsiteY170" fmla="*/ 1186076 h 1410656"/>
                <a:gd name="connsiteX171" fmla="*/ 1116574 w 5260975"/>
                <a:gd name="connsiteY171" fmla="*/ 1222946 h 1410656"/>
                <a:gd name="connsiteX172" fmla="*/ 1155557 w 5260975"/>
                <a:gd name="connsiteY172" fmla="*/ 1247335 h 1410656"/>
                <a:gd name="connsiteX173" fmla="*/ 1196556 w 5260975"/>
                <a:gd name="connsiteY173" fmla="*/ 1235525 h 1410656"/>
                <a:gd name="connsiteX174" fmla="*/ 1207693 w 5260975"/>
                <a:gd name="connsiteY174" fmla="*/ 1224387 h 1410656"/>
                <a:gd name="connsiteX175" fmla="*/ 1274904 w 5260975"/>
                <a:gd name="connsiteY175" fmla="*/ 1213826 h 1410656"/>
                <a:gd name="connsiteX176" fmla="*/ 1370919 w 5260975"/>
                <a:gd name="connsiteY176" fmla="*/ 1213442 h 1410656"/>
                <a:gd name="connsiteX177" fmla="*/ 1530593 w 5260975"/>
                <a:gd name="connsiteY177" fmla="*/ 1189437 h 1410656"/>
                <a:gd name="connsiteX178" fmla="*/ 1558436 w 5260975"/>
                <a:gd name="connsiteY178" fmla="*/ 1178299 h 1410656"/>
                <a:gd name="connsiteX179" fmla="*/ 1589737 w 5260975"/>
                <a:gd name="connsiteY179" fmla="*/ 1175515 h 1410656"/>
                <a:gd name="connsiteX180" fmla="*/ 1601740 w 5260975"/>
                <a:gd name="connsiteY180" fmla="*/ 1182333 h 1410656"/>
                <a:gd name="connsiteX181" fmla="*/ 1654259 w 5260975"/>
                <a:gd name="connsiteY181" fmla="*/ 1192510 h 1410656"/>
                <a:gd name="connsiteX182" fmla="*/ 1664246 w 5260975"/>
                <a:gd name="connsiteY182" fmla="*/ 1192702 h 1410656"/>
                <a:gd name="connsiteX183" fmla="*/ 1698427 w 5260975"/>
                <a:gd name="connsiteY183" fmla="*/ 1188381 h 1410656"/>
                <a:gd name="connsiteX184" fmla="*/ 1730112 w 5260975"/>
                <a:gd name="connsiteY184" fmla="*/ 1185885 h 1410656"/>
                <a:gd name="connsiteX185" fmla="*/ 1809996 w 5260975"/>
                <a:gd name="connsiteY185" fmla="*/ 1194046 h 1410656"/>
                <a:gd name="connsiteX186" fmla="*/ 1871254 w 5260975"/>
                <a:gd name="connsiteY186" fmla="*/ 1192126 h 1410656"/>
                <a:gd name="connsiteX187" fmla="*/ 1899482 w 5260975"/>
                <a:gd name="connsiteY187" fmla="*/ 1194046 h 1410656"/>
                <a:gd name="connsiteX188" fmla="*/ 1915420 w 5260975"/>
                <a:gd name="connsiteY188" fmla="*/ 1196927 h 1410656"/>
                <a:gd name="connsiteX189" fmla="*/ 1951522 w 5260975"/>
                <a:gd name="connsiteY189" fmla="*/ 1216994 h 1410656"/>
                <a:gd name="connsiteX190" fmla="*/ 1971302 w 5260975"/>
                <a:gd name="connsiteY190" fmla="*/ 1221507 h 1410656"/>
                <a:gd name="connsiteX191" fmla="*/ 2030831 w 5260975"/>
                <a:gd name="connsiteY191" fmla="*/ 1221123 h 1410656"/>
                <a:gd name="connsiteX192" fmla="*/ 2120125 w 5260975"/>
                <a:gd name="connsiteY192" fmla="*/ 1190878 h 1410656"/>
                <a:gd name="connsiteX193" fmla="*/ 2129439 w 5260975"/>
                <a:gd name="connsiteY193" fmla="*/ 1186845 h 1410656"/>
                <a:gd name="connsiteX194" fmla="*/ 2174854 w 5260975"/>
                <a:gd name="connsiteY194" fmla="*/ 1181852 h 1410656"/>
                <a:gd name="connsiteX195" fmla="*/ 2205674 w 5260975"/>
                <a:gd name="connsiteY195" fmla="*/ 1188669 h 1410656"/>
                <a:gd name="connsiteX196" fmla="*/ 2247634 w 5260975"/>
                <a:gd name="connsiteY196" fmla="*/ 1202784 h 1410656"/>
                <a:gd name="connsiteX197" fmla="*/ 2285367 w 5260975"/>
                <a:gd name="connsiteY197" fmla="*/ 1214594 h 1410656"/>
                <a:gd name="connsiteX198" fmla="*/ 2312827 w 5260975"/>
                <a:gd name="connsiteY198" fmla="*/ 1227939 h 1410656"/>
                <a:gd name="connsiteX199" fmla="*/ 2375622 w 5260975"/>
                <a:gd name="connsiteY199" fmla="*/ 1237733 h 1410656"/>
                <a:gd name="connsiteX200" fmla="*/ 2382151 w 5260975"/>
                <a:gd name="connsiteY200" fmla="*/ 1239365 h 1410656"/>
                <a:gd name="connsiteX201" fmla="*/ 2429390 w 5260975"/>
                <a:gd name="connsiteY201" fmla="*/ 1227459 h 1410656"/>
                <a:gd name="connsiteX202" fmla="*/ 2486134 w 5260975"/>
                <a:gd name="connsiteY202" fmla="*/ 1215362 h 1410656"/>
                <a:gd name="connsiteX203" fmla="*/ 2506394 w 5260975"/>
                <a:gd name="connsiteY203" fmla="*/ 1219490 h 1410656"/>
                <a:gd name="connsiteX204" fmla="*/ 2534142 w 5260975"/>
                <a:gd name="connsiteY204" fmla="*/ 1225347 h 1410656"/>
                <a:gd name="connsiteX205" fmla="*/ 2559874 w 5260975"/>
                <a:gd name="connsiteY205" fmla="*/ 1222275 h 1410656"/>
                <a:gd name="connsiteX206" fmla="*/ 2575525 w 5260975"/>
                <a:gd name="connsiteY206" fmla="*/ 1221987 h 1410656"/>
                <a:gd name="connsiteX207" fmla="*/ 2646960 w 5260975"/>
                <a:gd name="connsiteY207" fmla="*/ 1257896 h 1410656"/>
                <a:gd name="connsiteX208" fmla="*/ 2665107 w 5260975"/>
                <a:gd name="connsiteY208" fmla="*/ 1260873 h 1410656"/>
                <a:gd name="connsiteX209" fmla="*/ 2675381 w 5260975"/>
                <a:gd name="connsiteY209" fmla="*/ 1265290 h 1410656"/>
                <a:gd name="connsiteX210" fmla="*/ 2737311 w 5260975"/>
                <a:gd name="connsiteY210" fmla="*/ 1309841 h 1410656"/>
                <a:gd name="connsiteX211" fmla="*/ 2763619 w 5260975"/>
                <a:gd name="connsiteY211" fmla="*/ 1318866 h 1410656"/>
                <a:gd name="connsiteX212" fmla="*/ 2792519 w 5260975"/>
                <a:gd name="connsiteY212" fmla="*/ 1317041 h 1410656"/>
                <a:gd name="connsiteX213" fmla="*/ 2809226 w 5260975"/>
                <a:gd name="connsiteY213" fmla="*/ 1313777 h 1410656"/>
                <a:gd name="connsiteX214" fmla="*/ 2850705 w 5260975"/>
                <a:gd name="connsiteY214" fmla="*/ 1285452 h 1410656"/>
                <a:gd name="connsiteX215" fmla="*/ 2874324 w 5260975"/>
                <a:gd name="connsiteY215" fmla="*/ 1286413 h 1410656"/>
                <a:gd name="connsiteX216" fmla="*/ 2911194 w 5260975"/>
                <a:gd name="connsiteY216" fmla="*/ 1305903 h 1410656"/>
                <a:gd name="connsiteX217" fmla="*/ 2978116 w 5260975"/>
                <a:gd name="connsiteY217" fmla="*/ 1314641 h 1410656"/>
                <a:gd name="connsiteX218" fmla="*/ 3012106 w 5260975"/>
                <a:gd name="connsiteY218" fmla="*/ 1287373 h 1410656"/>
                <a:gd name="connsiteX219" fmla="*/ 3029676 w 5260975"/>
                <a:gd name="connsiteY219" fmla="*/ 1261161 h 1410656"/>
                <a:gd name="connsiteX220" fmla="*/ 3080469 w 5260975"/>
                <a:gd name="connsiteY220" fmla="*/ 1230724 h 1410656"/>
                <a:gd name="connsiteX221" fmla="*/ 3092567 w 5260975"/>
                <a:gd name="connsiteY221" fmla="*/ 1242054 h 1410656"/>
                <a:gd name="connsiteX222" fmla="*/ 3129821 w 5260975"/>
                <a:gd name="connsiteY222" fmla="*/ 1246855 h 1410656"/>
                <a:gd name="connsiteX223" fmla="*/ 3170147 w 5260975"/>
                <a:gd name="connsiteY223" fmla="*/ 1246471 h 1410656"/>
                <a:gd name="connsiteX224" fmla="*/ 3240429 w 5260975"/>
                <a:gd name="connsiteY224" fmla="*/ 1251559 h 1410656"/>
                <a:gd name="connsiteX225" fmla="*/ 3287189 w 5260975"/>
                <a:gd name="connsiteY225" fmla="*/ 1222466 h 1410656"/>
                <a:gd name="connsiteX226" fmla="*/ 3305049 w 5260975"/>
                <a:gd name="connsiteY226" fmla="*/ 1210465 h 1410656"/>
                <a:gd name="connsiteX227" fmla="*/ 3321755 w 5260975"/>
                <a:gd name="connsiteY227" fmla="*/ 1202784 h 1410656"/>
                <a:gd name="connsiteX228" fmla="*/ 3341055 w 5260975"/>
                <a:gd name="connsiteY228" fmla="*/ 1198463 h 1410656"/>
                <a:gd name="connsiteX229" fmla="*/ 3387621 w 5260975"/>
                <a:gd name="connsiteY229" fmla="*/ 1182140 h 1410656"/>
                <a:gd name="connsiteX230" fmla="*/ 3413161 w 5260975"/>
                <a:gd name="connsiteY230" fmla="*/ 1166105 h 1410656"/>
                <a:gd name="connsiteX231" fmla="*/ 3470579 w 5260975"/>
                <a:gd name="connsiteY231" fmla="*/ 1150647 h 1410656"/>
                <a:gd name="connsiteX232" fmla="*/ 3509657 w 5260975"/>
                <a:gd name="connsiteY232" fmla="*/ 1136821 h 1410656"/>
                <a:gd name="connsiteX233" fmla="*/ 3550847 w 5260975"/>
                <a:gd name="connsiteY233" fmla="*/ 1113009 h 1410656"/>
                <a:gd name="connsiteX234" fmla="*/ 3556608 w 5260975"/>
                <a:gd name="connsiteY234" fmla="*/ 1109361 h 1410656"/>
                <a:gd name="connsiteX235" fmla="*/ 3570435 w 5260975"/>
                <a:gd name="connsiteY235" fmla="*/ 1093710 h 1410656"/>
                <a:gd name="connsiteX236" fmla="*/ 3590501 w 5260975"/>
                <a:gd name="connsiteY236" fmla="*/ 1039846 h 1410656"/>
                <a:gd name="connsiteX237" fmla="*/ 3596263 w 5260975"/>
                <a:gd name="connsiteY237" fmla="*/ 1028900 h 1410656"/>
                <a:gd name="connsiteX238" fmla="*/ 3648591 w 5260975"/>
                <a:gd name="connsiteY238" fmla="*/ 992030 h 1410656"/>
                <a:gd name="connsiteX239" fmla="*/ 3667986 w 5260975"/>
                <a:gd name="connsiteY239" fmla="*/ 995487 h 1410656"/>
                <a:gd name="connsiteX240" fmla="*/ 3689397 w 5260975"/>
                <a:gd name="connsiteY240" fmla="*/ 1007585 h 1410656"/>
                <a:gd name="connsiteX241" fmla="*/ 3736349 w 5260975"/>
                <a:gd name="connsiteY241" fmla="*/ 1010753 h 1410656"/>
                <a:gd name="connsiteX242" fmla="*/ 3753919 w 5260975"/>
                <a:gd name="connsiteY242" fmla="*/ 1004513 h 1410656"/>
                <a:gd name="connsiteX243" fmla="*/ 3784643 w 5260975"/>
                <a:gd name="connsiteY243" fmla="*/ 987710 h 1410656"/>
                <a:gd name="connsiteX244" fmla="*/ 3808359 w 5260975"/>
                <a:gd name="connsiteY244" fmla="*/ 961689 h 1410656"/>
                <a:gd name="connsiteX245" fmla="*/ 3842829 w 5260975"/>
                <a:gd name="connsiteY245" fmla="*/ 918674 h 1410656"/>
                <a:gd name="connsiteX246" fmla="*/ 3908983 w 5260975"/>
                <a:gd name="connsiteY246" fmla="*/ 902256 h 1410656"/>
                <a:gd name="connsiteX247" fmla="*/ 3934428 w 5260975"/>
                <a:gd name="connsiteY247" fmla="*/ 896783 h 1410656"/>
                <a:gd name="connsiteX248" fmla="*/ 4026987 w 5260975"/>
                <a:gd name="connsiteY248" fmla="*/ 873835 h 1410656"/>
                <a:gd name="connsiteX249" fmla="*/ 4035051 w 5260975"/>
                <a:gd name="connsiteY249" fmla="*/ 873067 h 1410656"/>
                <a:gd name="connsiteX250" fmla="*/ 4099189 w 5260975"/>
                <a:gd name="connsiteY250" fmla="*/ 846664 h 1410656"/>
                <a:gd name="connsiteX251" fmla="*/ 4114647 w 5260975"/>
                <a:gd name="connsiteY251" fmla="*/ 840134 h 1410656"/>
                <a:gd name="connsiteX252" fmla="*/ 4133563 w 5260975"/>
                <a:gd name="connsiteY252" fmla="*/ 823427 h 1410656"/>
                <a:gd name="connsiteX253" fmla="*/ 4151039 w 5260975"/>
                <a:gd name="connsiteY253" fmla="*/ 776284 h 1410656"/>
                <a:gd name="connsiteX254" fmla="*/ 4171489 w 5260975"/>
                <a:gd name="connsiteY254" fmla="*/ 754776 h 1410656"/>
                <a:gd name="connsiteX255" fmla="*/ 4186372 w 5260975"/>
                <a:gd name="connsiteY255" fmla="*/ 741718 h 1410656"/>
                <a:gd name="connsiteX256" fmla="*/ 4199429 w 5260975"/>
                <a:gd name="connsiteY256" fmla="*/ 721940 h 1410656"/>
                <a:gd name="connsiteX257" fmla="*/ 4212487 w 5260975"/>
                <a:gd name="connsiteY257" fmla="*/ 674604 h 1410656"/>
                <a:gd name="connsiteX258" fmla="*/ 4232555 w 5260975"/>
                <a:gd name="connsiteY258" fmla="*/ 632645 h 1410656"/>
                <a:gd name="connsiteX259" fmla="*/ 4268657 w 5260975"/>
                <a:gd name="connsiteY259" fmla="*/ 609410 h 1410656"/>
                <a:gd name="connsiteX260" fmla="*/ 4291028 w 5260975"/>
                <a:gd name="connsiteY260" fmla="*/ 597216 h 1410656"/>
                <a:gd name="connsiteX261" fmla="*/ 4379651 w 5260975"/>
                <a:gd name="connsiteY261" fmla="*/ 609506 h 1410656"/>
                <a:gd name="connsiteX262" fmla="*/ 4440139 w 5260975"/>
                <a:gd name="connsiteY262" fmla="*/ 621507 h 1410656"/>
                <a:gd name="connsiteX263" fmla="*/ 4460015 w 5260975"/>
                <a:gd name="connsiteY263" fmla="*/ 616899 h 1410656"/>
                <a:gd name="connsiteX264" fmla="*/ 4516183 w 5260975"/>
                <a:gd name="connsiteY264" fmla="*/ 577724 h 1410656"/>
                <a:gd name="connsiteX265" fmla="*/ 4571681 w 5260975"/>
                <a:gd name="connsiteY265" fmla="*/ 560250 h 1410656"/>
                <a:gd name="connsiteX266" fmla="*/ 4613447 w 5260975"/>
                <a:gd name="connsiteY266" fmla="*/ 555257 h 1410656"/>
                <a:gd name="connsiteX267" fmla="*/ 4649355 w 5260975"/>
                <a:gd name="connsiteY267" fmla="*/ 551417 h 1410656"/>
                <a:gd name="connsiteX268" fmla="*/ 4692467 w 5260975"/>
                <a:gd name="connsiteY268" fmla="*/ 540663 h 1410656"/>
                <a:gd name="connsiteX269" fmla="*/ 4716855 w 5260975"/>
                <a:gd name="connsiteY269" fmla="*/ 528949 h 1410656"/>
                <a:gd name="connsiteX270" fmla="*/ 4755645 w 5260975"/>
                <a:gd name="connsiteY270" fmla="*/ 512147 h 1410656"/>
                <a:gd name="connsiteX271" fmla="*/ 4795395 w 5260975"/>
                <a:gd name="connsiteY271" fmla="*/ 490351 h 1410656"/>
                <a:gd name="connsiteX272" fmla="*/ 4825928 w 5260975"/>
                <a:gd name="connsiteY272" fmla="*/ 459818 h 1410656"/>
                <a:gd name="connsiteX273" fmla="*/ 4842347 w 5260975"/>
                <a:gd name="connsiteY273" fmla="*/ 434086 h 1410656"/>
                <a:gd name="connsiteX274" fmla="*/ 4890451 w 5260975"/>
                <a:gd name="connsiteY274" fmla="*/ 397216 h 1410656"/>
                <a:gd name="connsiteX275" fmla="*/ 4933945 w 5260975"/>
                <a:gd name="connsiteY275" fmla="*/ 327701 h 1410656"/>
                <a:gd name="connsiteX276" fmla="*/ 4961214 w 5260975"/>
                <a:gd name="connsiteY276" fmla="*/ 298801 h 1410656"/>
                <a:gd name="connsiteX277" fmla="*/ 4976672 w 5260975"/>
                <a:gd name="connsiteY277" fmla="*/ 290639 h 1410656"/>
                <a:gd name="connsiteX278" fmla="*/ 5002979 w 5260975"/>
                <a:gd name="connsiteY278" fmla="*/ 270573 h 1410656"/>
                <a:gd name="connsiteX279" fmla="*/ 5018535 w 5260975"/>
                <a:gd name="connsiteY279" fmla="*/ 255690 h 1410656"/>
                <a:gd name="connsiteX280" fmla="*/ 5061069 w 5260975"/>
                <a:gd name="connsiteY280" fmla="*/ 200961 h 1410656"/>
                <a:gd name="connsiteX281" fmla="*/ 5074127 w 5260975"/>
                <a:gd name="connsiteY281" fmla="*/ 184735 h 1410656"/>
                <a:gd name="connsiteX282" fmla="*/ 5101108 w 5260975"/>
                <a:gd name="connsiteY282" fmla="*/ 156891 h 1410656"/>
                <a:gd name="connsiteX283" fmla="*/ 5112918 w 5260975"/>
                <a:gd name="connsiteY283" fmla="*/ 148441 h 1410656"/>
                <a:gd name="connsiteX284" fmla="*/ 5133753 w 5260975"/>
                <a:gd name="connsiteY284" fmla="*/ 125782 h 1410656"/>
                <a:gd name="connsiteX285" fmla="*/ 5183393 w 5260975"/>
                <a:gd name="connsiteY285" fmla="*/ 66348 h 1410656"/>
                <a:gd name="connsiteX286" fmla="*/ 5204709 w 5260975"/>
                <a:gd name="connsiteY286" fmla="*/ 33030 h 1410656"/>
                <a:gd name="connsiteX287" fmla="*/ 5247243 w 5260975"/>
                <a:gd name="connsiteY287" fmla="*/ 8451 h 1410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Lst>
              <a:rect l="l" t="t" r="r" b="b"/>
              <a:pathLst>
                <a:path w="5260975" h="1410656">
                  <a:moveTo>
                    <a:pt x="5260975" y="0"/>
                  </a:moveTo>
                  <a:lnTo>
                    <a:pt x="5260975" y="221634"/>
                  </a:lnTo>
                  <a:lnTo>
                    <a:pt x="5226503" y="237063"/>
                  </a:lnTo>
                  <a:cubicBezTo>
                    <a:pt x="5219783" y="239848"/>
                    <a:pt x="5212389" y="241384"/>
                    <a:pt x="5206341" y="245128"/>
                  </a:cubicBezTo>
                  <a:cubicBezTo>
                    <a:pt x="5178495" y="262219"/>
                    <a:pt x="5151515" y="280654"/>
                    <a:pt x="5123287" y="297073"/>
                  </a:cubicBezTo>
                  <a:cubicBezTo>
                    <a:pt x="5094195" y="314067"/>
                    <a:pt x="5068175" y="334134"/>
                    <a:pt x="5048107" y="361307"/>
                  </a:cubicBezTo>
                  <a:cubicBezTo>
                    <a:pt x="5029480" y="386559"/>
                    <a:pt x="5011429" y="412194"/>
                    <a:pt x="4992899" y="437542"/>
                  </a:cubicBezTo>
                  <a:cubicBezTo>
                    <a:pt x="4988194" y="443975"/>
                    <a:pt x="4983873" y="451561"/>
                    <a:pt x="4977440" y="455690"/>
                  </a:cubicBezTo>
                  <a:cubicBezTo>
                    <a:pt x="4964094" y="464331"/>
                    <a:pt x="4949499" y="471340"/>
                    <a:pt x="4935193" y="478445"/>
                  </a:cubicBezTo>
                  <a:cubicBezTo>
                    <a:pt x="4922903" y="484494"/>
                    <a:pt x="4909845" y="489006"/>
                    <a:pt x="4897844" y="495535"/>
                  </a:cubicBezTo>
                  <a:cubicBezTo>
                    <a:pt x="4888243" y="500721"/>
                    <a:pt x="4879697" y="507922"/>
                    <a:pt x="4870767" y="514451"/>
                  </a:cubicBezTo>
                  <a:cubicBezTo>
                    <a:pt x="4862990" y="520115"/>
                    <a:pt x="4854445" y="525012"/>
                    <a:pt x="4847916" y="531830"/>
                  </a:cubicBezTo>
                  <a:cubicBezTo>
                    <a:pt x="4831977" y="548344"/>
                    <a:pt x="4815942" y="564571"/>
                    <a:pt x="4796163" y="576765"/>
                  </a:cubicBezTo>
                  <a:cubicBezTo>
                    <a:pt x="4776672" y="588862"/>
                    <a:pt x="4758237" y="602401"/>
                    <a:pt x="4738843" y="614691"/>
                  </a:cubicBezTo>
                  <a:cubicBezTo>
                    <a:pt x="4719831" y="626693"/>
                    <a:pt x="4702645" y="639846"/>
                    <a:pt x="4692755" y="661162"/>
                  </a:cubicBezTo>
                  <a:cubicBezTo>
                    <a:pt x="4688339" y="670571"/>
                    <a:pt x="4682097" y="680845"/>
                    <a:pt x="4673744" y="686318"/>
                  </a:cubicBezTo>
                  <a:cubicBezTo>
                    <a:pt x="4661838" y="694095"/>
                    <a:pt x="4646764" y="696880"/>
                    <a:pt x="4633801" y="703505"/>
                  </a:cubicBezTo>
                  <a:cubicBezTo>
                    <a:pt x="4618535" y="711282"/>
                    <a:pt x="4600869" y="718003"/>
                    <a:pt x="4590499" y="730389"/>
                  </a:cubicBezTo>
                  <a:cubicBezTo>
                    <a:pt x="4581281" y="741431"/>
                    <a:pt x="4571968" y="750072"/>
                    <a:pt x="4559773" y="757081"/>
                  </a:cubicBezTo>
                  <a:cubicBezTo>
                    <a:pt x="4551229" y="761978"/>
                    <a:pt x="4544892" y="770907"/>
                    <a:pt x="4536059" y="774940"/>
                  </a:cubicBezTo>
                  <a:cubicBezTo>
                    <a:pt x="4524441" y="780317"/>
                    <a:pt x="4512727" y="784542"/>
                    <a:pt x="4502549" y="792895"/>
                  </a:cubicBezTo>
                  <a:cubicBezTo>
                    <a:pt x="4491987" y="801536"/>
                    <a:pt x="4479986" y="808353"/>
                    <a:pt x="4468944" y="816419"/>
                  </a:cubicBezTo>
                  <a:cubicBezTo>
                    <a:pt x="4463087" y="820739"/>
                    <a:pt x="4458286" y="826404"/>
                    <a:pt x="4452622" y="830917"/>
                  </a:cubicBezTo>
                  <a:cubicBezTo>
                    <a:pt x="4442252" y="839174"/>
                    <a:pt x="4431690" y="847239"/>
                    <a:pt x="4421032" y="855016"/>
                  </a:cubicBezTo>
                  <a:cubicBezTo>
                    <a:pt x="4410375" y="862794"/>
                    <a:pt x="4400197" y="871819"/>
                    <a:pt x="4388483" y="877484"/>
                  </a:cubicBezTo>
                  <a:cubicBezTo>
                    <a:pt x="4368513" y="887086"/>
                    <a:pt x="4346717" y="892847"/>
                    <a:pt x="4327321" y="903216"/>
                  </a:cubicBezTo>
                  <a:cubicBezTo>
                    <a:pt x="4307639" y="913777"/>
                    <a:pt x="4289107" y="927028"/>
                    <a:pt x="4271633" y="941046"/>
                  </a:cubicBezTo>
                  <a:cubicBezTo>
                    <a:pt x="4257807" y="952088"/>
                    <a:pt x="4244845" y="963034"/>
                    <a:pt x="4227465" y="968698"/>
                  </a:cubicBezTo>
                  <a:cubicBezTo>
                    <a:pt x="4217768" y="971867"/>
                    <a:pt x="4207591" y="978780"/>
                    <a:pt x="4201733" y="986846"/>
                  </a:cubicBezTo>
                  <a:cubicBezTo>
                    <a:pt x="4189059" y="1004416"/>
                    <a:pt x="4172833" y="1016802"/>
                    <a:pt x="4154494" y="1027364"/>
                  </a:cubicBezTo>
                  <a:cubicBezTo>
                    <a:pt x="4130010" y="1041574"/>
                    <a:pt x="4105814" y="1056072"/>
                    <a:pt x="4081234" y="1069994"/>
                  </a:cubicBezTo>
                  <a:cubicBezTo>
                    <a:pt x="4066737" y="1078252"/>
                    <a:pt x="4052335" y="1086989"/>
                    <a:pt x="4036971" y="1093038"/>
                  </a:cubicBezTo>
                  <a:cubicBezTo>
                    <a:pt x="4005575" y="1105520"/>
                    <a:pt x="3973410" y="1116177"/>
                    <a:pt x="3941725" y="1127796"/>
                  </a:cubicBezTo>
                  <a:cubicBezTo>
                    <a:pt x="3931355" y="1131540"/>
                    <a:pt x="3921561" y="1136917"/>
                    <a:pt x="3910999" y="1140182"/>
                  </a:cubicBezTo>
                  <a:cubicBezTo>
                    <a:pt x="3899573" y="1143734"/>
                    <a:pt x="3887285" y="1144790"/>
                    <a:pt x="3875859" y="1148343"/>
                  </a:cubicBezTo>
                  <a:cubicBezTo>
                    <a:pt x="3856847" y="1154199"/>
                    <a:pt x="3838412" y="1161689"/>
                    <a:pt x="3819401" y="1167642"/>
                  </a:cubicBezTo>
                  <a:cubicBezTo>
                    <a:pt x="3782723" y="1179068"/>
                    <a:pt x="3745949" y="1190014"/>
                    <a:pt x="3709176" y="1200863"/>
                  </a:cubicBezTo>
                  <a:cubicBezTo>
                    <a:pt x="3701303" y="1203168"/>
                    <a:pt x="3692757" y="1203456"/>
                    <a:pt x="3684981" y="1205952"/>
                  </a:cubicBezTo>
                  <a:cubicBezTo>
                    <a:pt x="3664337" y="1212673"/>
                    <a:pt x="3643789" y="1219970"/>
                    <a:pt x="3623338" y="1227363"/>
                  </a:cubicBezTo>
                  <a:cubicBezTo>
                    <a:pt x="3610953" y="1231876"/>
                    <a:pt x="3598854" y="1237445"/>
                    <a:pt x="3586373" y="1241765"/>
                  </a:cubicBezTo>
                  <a:cubicBezTo>
                    <a:pt x="3576387" y="1245222"/>
                    <a:pt x="3566113" y="1247910"/>
                    <a:pt x="3555743" y="1250023"/>
                  </a:cubicBezTo>
                  <a:cubicBezTo>
                    <a:pt x="3546814" y="1251848"/>
                    <a:pt x="3537501" y="1251655"/>
                    <a:pt x="3528667" y="1253864"/>
                  </a:cubicBezTo>
                  <a:cubicBezTo>
                    <a:pt x="3504759" y="1259816"/>
                    <a:pt x="3481140" y="1266538"/>
                    <a:pt x="3457424" y="1272874"/>
                  </a:cubicBezTo>
                  <a:cubicBezTo>
                    <a:pt x="3447919" y="1275371"/>
                    <a:pt x="3438221" y="1277196"/>
                    <a:pt x="3429003" y="1280364"/>
                  </a:cubicBezTo>
                  <a:cubicBezTo>
                    <a:pt x="3404327" y="1288717"/>
                    <a:pt x="3380036" y="1298222"/>
                    <a:pt x="3355264" y="1306096"/>
                  </a:cubicBezTo>
                  <a:cubicBezTo>
                    <a:pt x="3334717" y="1312625"/>
                    <a:pt x="3313593" y="1317329"/>
                    <a:pt x="3292757" y="1323090"/>
                  </a:cubicBezTo>
                  <a:cubicBezTo>
                    <a:pt x="3283924" y="1325587"/>
                    <a:pt x="3275475" y="1329140"/>
                    <a:pt x="3266643" y="1331251"/>
                  </a:cubicBezTo>
                  <a:cubicBezTo>
                    <a:pt x="3246863" y="1336053"/>
                    <a:pt x="3226796" y="1340085"/>
                    <a:pt x="3206921" y="1344886"/>
                  </a:cubicBezTo>
                  <a:cubicBezTo>
                    <a:pt x="3195590" y="1347670"/>
                    <a:pt x="3184645" y="1352663"/>
                    <a:pt x="3173123" y="1354488"/>
                  </a:cubicBezTo>
                  <a:cubicBezTo>
                    <a:pt x="3145759" y="1358808"/>
                    <a:pt x="3118203" y="1361880"/>
                    <a:pt x="3090646" y="1365337"/>
                  </a:cubicBezTo>
                  <a:cubicBezTo>
                    <a:pt x="3062227" y="1368889"/>
                    <a:pt x="3033902" y="1372634"/>
                    <a:pt x="3005480" y="1375802"/>
                  </a:cubicBezTo>
                  <a:cubicBezTo>
                    <a:pt x="2989926" y="1377435"/>
                    <a:pt x="2974275" y="1377723"/>
                    <a:pt x="2958721" y="1379259"/>
                  </a:cubicBezTo>
                  <a:cubicBezTo>
                    <a:pt x="2945087" y="1380604"/>
                    <a:pt x="2931549" y="1383100"/>
                    <a:pt x="2917915" y="1384733"/>
                  </a:cubicBezTo>
                  <a:cubicBezTo>
                    <a:pt x="2906105" y="1386076"/>
                    <a:pt x="2894199" y="1386844"/>
                    <a:pt x="2882389" y="1388189"/>
                  </a:cubicBezTo>
                  <a:cubicBezTo>
                    <a:pt x="2863475" y="1390397"/>
                    <a:pt x="2844655" y="1392894"/>
                    <a:pt x="2825837" y="1395198"/>
                  </a:cubicBezTo>
                  <a:cubicBezTo>
                    <a:pt x="2817964" y="1396062"/>
                    <a:pt x="2809706" y="1398462"/>
                    <a:pt x="2802313" y="1397023"/>
                  </a:cubicBezTo>
                  <a:cubicBezTo>
                    <a:pt x="2783686" y="1393373"/>
                    <a:pt x="2765347" y="1394430"/>
                    <a:pt x="2746816" y="1396926"/>
                  </a:cubicBezTo>
                  <a:cubicBezTo>
                    <a:pt x="2740479" y="1397791"/>
                    <a:pt x="2733662" y="1397598"/>
                    <a:pt x="2727517" y="1395966"/>
                  </a:cubicBezTo>
                  <a:cubicBezTo>
                    <a:pt x="2714939" y="1392701"/>
                    <a:pt x="2702745" y="1388092"/>
                    <a:pt x="2690359" y="1384060"/>
                  </a:cubicBezTo>
                  <a:cubicBezTo>
                    <a:pt x="2689014" y="1383580"/>
                    <a:pt x="2687382" y="1383484"/>
                    <a:pt x="2685943" y="1383196"/>
                  </a:cubicBezTo>
                  <a:cubicBezTo>
                    <a:pt x="2677781" y="1381563"/>
                    <a:pt x="2669717" y="1379931"/>
                    <a:pt x="2661554" y="1378491"/>
                  </a:cubicBezTo>
                  <a:cubicBezTo>
                    <a:pt x="2657138" y="1377723"/>
                    <a:pt x="2652625" y="1377627"/>
                    <a:pt x="2648208" y="1376955"/>
                  </a:cubicBezTo>
                  <a:cubicBezTo>
                    <a:pt x="2631118" y="1374266"/>
                    <a:pt x="2612299" y="1378779"/>
                    <a:pt x="2597512" y="1367162"/>
                  </a:cubicBezTo>
                  <a:cubicBezTo>
                    <a:pt x="2587911" y="1359672"/>
                    <a:pt x="2578597" y="1361401"/>
                    <a:pt x="2568324" y="1362553"/>
                  </a:cubicBezTo>
                  <a:cubicBezTo>
                    <a:pt x="2560547" y="1363417"/>
                    <a:pt x="2552577" y="1363128"/>
                    <a:pt x="2544704" y="1363225"/>
                  </a:cubicBezTo>
                  <a:cubicBezTo>
                    <a:pt x="2530878" y="1363512"/>
                    <a:pt x="2517052" y="1363609"/>
                    <a:pt x="2503225" y="1364089"/>
                  </a:cubicBezTo>
                  <a:cubicBezTo>
                    <a:pt x="2498808" y="1364281"/>
                    <a:pt x="2494297" y="1366682"/>
                    <a:pt x="2489975" y="1366298"/>
                  </a:cubicBezTo>
                  <a:cubicBezTo>
                    <a:pt x="2470004" y="1364473"/>
                    <a:pt x="2450033" y="1361592"/>
                    <a:pt x="2430061" y="1359960"/>
                  </a:cubicBezTo>
                  <a:cubicBezTo>
                    <a:pt x="2418732" y="1359001"/>
                    <a:pt x="2407114" y="1360824"/>
                    <a:pt x="2395880" y="1359480"/>
                  </a:cubicBezTo>
                  <a:cubicBezTo>
                    <a:pt x="2382919" y="1357944"/>
                    <a:pt x="2370245" y="1354008"/>
                    <a:pt x="2357378" y="1351607"/>
                  </a:cubicBezTo>
                  <a:cubicBezTo>
                    <a:pt x="2353826" y="1350935"/>
                    <a:pt x="2349889" y="1351799"/>
                    <a:pt x="2346145" y="1351991"/>
                  </a:cubicBezTo>
                  <a:cubicBezTo>
                    <a:pt x="2341920" y="1352183"/>
                    <a:pt x="2337791" y="1352567"/>
                    <a:pt x="2333567" y="1352663"/>
                  </a:cubicBezTo>
                  <a:cubicBezTo>
                    <a:pt x="2320700" y="1352856"/>
                    <a:pt x="2307835" y="1352567"/>
                    <a:pt x="2294968" y="1353240"/>
                  </a:cubicBezTo>
                  <a:cubicBezTo>
                    <a:pt x="2287095" y="1353624"/>
                    <a:pt x="2278839" y="1357560"/>
                    <a:pt x="2271540" y="1356120"/>
                  </a:cubicBezTo>
                  <a:cubicBezTo>
                    <a:pt x="2256659" y="1353335"/>
                    <a:pt x="2241776" y="1359576"/>
                    <a:pt x="2226895" y="1354392"/>
                  </a:cubicBezTo>
                  <a:cubicBezTo>
                    <a:pt x="2222285" y="1352856"/>
                    <a:pt x="2215948" y="1356696"/>
                    <a:pt x="2210379" y="1356888"/>
                  </a:cubicBezTo>
                  <a:cubicBezTo>
                    <a:pt x="2196457" y="1357368"/>
                    <a:pt x="2182535" y="1357272"/>
                    <a:pt x="2168613" y="1357176"/>
                  </a:cubicBezTo>
                  <a:cubicBezTo>
                    <a:pt x="2156131" y="1357080"/>
                    <a:pt x="2143168" y="1358424"/>
                    <a:pt x="2131167" y="1355736"/>
                  </a:cubicBezTo>
                  <a:cubicBezTo>
                    <a:pt x="2118588" y="1352856"/>
                    <a:pt x="2107259" y="1353240"/>
                    <a:pt x="2095065" y="1356504"/>
                  </a:cubicBezTo>
                  <a:cubicBezTo>
                    <a:pt x="2086711" y="1358712"/>
                    <a:pt x="2077878" y="1359001"/>
                    <a:pt x="2069237" y="1359672"/>
                  </a:cubicBezTo>
                  <a:cubicBezTo>
                    <a:pt x="2059924" y="1360440"/>
                    <a:pt x="2049650" y="1358424"/>
                    <a:pt x="2041201" y="1361592"/>
                  </a:cubicBezTo>
                  <a:cubicBezTo>
                    <a:pt x="2016044" y="1371002"/>
                    <a:pt x="1990216" y="1373018"/>
                    <a:pt x="1963909" y="1373018"/>
                  </a:cubicBezTo>
                  <a:cubicBezTo>
                    <a:pt x="1959107" y="1373018"/>
                    <a:pt x="1954210" y="1371675"/>
                    <a:pt x="1949603" y="1370234"/>
                  </a:cubicBezTo>
                  <a:cubicBezTo>
                    <a:pt x="1922717" y="1361592"/>
                    <a:pt x="1895737" y="1362360"/>
                    <a:pt x="1868373" y="1367641"/>
                  </a:cubicBezTo>
                  <a:cubicBezTo>
                    <a:pt x="1862708" y="1368794"/>
                    <a:pt x="1856372" y="1368986"/>
                    <a:pt x="1850707" y="1367834"/>
                  </a:cubicBezTo>
                  <a:cubicBezTo>
                    <a:pt x="1834768" y="1364473"/>
                    <a:pt x="1819309" y="1358904"/>
                    <a:pt x="1803275" y="1356504"/>
                  </a:cubicBezTo>
                  <a:cubicBezTo>
                    <a:pt x="1776775" y="1352567"/>
                    <a:pt x="1753828" y="1365817"/>
                    <a:pt x="1730112" y="1374459"/>
                  </a:cubicBezTo>
                  <a:cubicBezTo>
                    <a:pt x="1707548" y="1382620"/>
                    <a:pt x="1688345" y="1401055"/>
                    <a:pt x="1661652" y="1396926"/>
                  </a:cubicBezTo>
                  <a:cubicBezTo>
                    <a:pt x="1658965" y="1396542"/>
                    <a:pt x="1655988" y="1399134"/>
                    <a:pt x="1653011" y="1399807"/>
                  </a:cubicBezTo>
                  <a:cubicBezTo>
                    <a:pt x="1644850" y="1401631"/>
                    <a:pt x="1636689" y="1403839"/>
                    <a:pt x="1628431" y="1404704"/>
                  </a:cubicBezTo>
                  <a:cubicBezTo>
                    <a:pt x="1618350" y="1405856"/>
                    <a:pt x="1608076" y="1405472"/>
                    <a:pt x="1597995" y="1406432"/>
                  </a:cubicBezTo>
                  <a:cubicBezTo>
                    <a:pt x="1585032" y="1407584"/>
                    <a:pt x="1572263" y="1410656"/>
                    <a:pt x="1559396" y="1410656"/>
                  </a:cubicBezTo>
                  <a:cubicBezTo>
                    <a:pt x="1549026" y="1410656"/>
                    <a:pt x="1538753" y="1407104"/>
                    <a:pt x="1528480" y="1405375"/>
                  </a:cubicBezTo>
                  <a:cubicBezTo>
                    <a:pt x="1513981" y="1402975"/>
                    <a:pt x="1498042" y="1403647"/>
                    <a:pt x="1485272" y="1397502"/>
                  </a:cubicBezTo>
                  <a:cubicBezTo>
                    <a:pt x="1471639" y="1390973"/>
                    <a:pt x="1458676" y="1387997"/>
                    <a:pt x="1444562" y="1390013"/>
                  </a:cubicBezTo>
                  <a:cubicBezTo>
                    <a:pt x="1439857" y="1390685"/>
                    <a:pt x="1433808" y="1394718"/>
                    <a:pt x="1431696" y="1398846"/>
                  </a:cubicBezTo>
                  <a:cubicBezTo>
                    <a:pt x="1426991" y="1408064"/>
                    <a:pt x="1420559" y="1409697"/>
                    <a:pt x="1411821" y="1406527"/>
                  </a:cubicBezTo>
                  <a:cubicBezTo>
                    <a:pt x="1404236" y="1403839"/>
                    <a:pt x="1394922" y="1402495"/>
                    <a:pt x="1389738" y="1397310"/>
                  </a:cubicBezTo>
                  <a:cubicBezTo>
                    <a:pt x="1375047" y="1382620"/>
                    <a:pt x="1356324" y="1382140"/>
                    <a:pt x="1338081" y="1378204"/>
                  </a:cubicBezTo>
                  <a:cubicBezTo>
                    <a:pt x="1326945" y="1375802"/>
                    <a:pt x="1316574" y="1375707"/>
                    <a:pt x="1305436" y="1377339"/>
                  </a:cubicBezTo>
                  <a:cubicBezTo>
                    <a:pt x="1281241" y="1380988"/>
                    <a:pt x="1257717" y="1375802"/>
                    <a:pt x="1234481" y="1369178"/>
                  </a:cubicBezTo>
                  <a:cubicBezTo>
                    <a:pt x="1219118" y="1364761"/>
                    <a:pt x="1203372" y="1362073"/>
                    <a:pt x="1188106" y="1357560"/>
                  </a:cubicBezTo>
                  <a:cubicBezTo>
                    <a:pt x="1176680" y="1354104"/>
                    <a:pt x="1165255" y="1349975"/>
                    <a:pt x="1154790" y="1344406"/>
                  </a:cubicBezTo>
                  <a:cubicBezTo>
                    <a:pt x="1139618" y="1336244"/>
                    <a:pt x="1126369" y="1323954"/>
                    <a:pt x="1107069" y="1327219"/>
                  </a:cubicBezTo>
                  <a:cubicBezTo>
                    <a:pt x="1090074" y="1330099"/>
                    <a:pt x="1074713" y="1324051"/>
                    <a:pt x="1059158" y="1318290"/>
                  </a:cubicBezTo>
                  <a:cubicBezTo>
                    <a:pt x="1047732" y="1314065"/>
                    <a:pt x="1036308" y="1309744"/>
                    <a:pt x="1024496" y="1307056"/>
                  </a:cubicBezTo>
                  <a:cubicBezTo>
                    <a:pt x="1010478" y="1303887"/>
                    <a:pt x="994635" y="1305232"/>
                    <a:pt x="982153" y="1299374"/>
                  </a:cubicBezTo>
                  <a:cubicBezTo>
                    <a:pt x="969095" y="1293229"/>
                    <a:pt x="958246" y="1297358"/>
                    <a:pt x="946628" y="1299087"/>
                  </a:cubicBezTo>
                  <a:cubicBezTo>
                    <a:pt x="928097" y="1301775"/>
                    <a:pt x="909661" y="1306768"/>
                    <a:pt x="890939" y="1300431"/>
                  </a:cubicBezTo>
                  <a:cubicBezTo>
                    <a:pt x="868184" y="1292750"/>
                    <a:pt x="845620" y="1284493"/>
                    <a:pt x="822769" y="1277196"/>
                  </a:cubicBezTo>
                  <a:cubicBezTo>
                    <a:pt x="813934" y="1274410"/>
                    <a:pt x="804431" y="1273258"/>
                    <a:pt x="795212" y="1272010"/>
                  </a:cubicBezTo>
                  <a:cubicBezTo>
                    <a:pt x="786476" y="1270954"/>
                    <a:pt x="776010" y="1273642"/>
                    <a:pt x="769288" y="1269610"/>
                  </a:cubicBezTo>
                  <a:cubicBezTo>
                    <a:pt x="752005" y="1259241"/>
                    <a:pt x="734243" y="1254152"/>
                    <a:pt x="714271" y="1254152"/>
                  </a:cubicBezTo>
                  <a:cubicBezTo>
                    <a:pt x="706781" y="1254152"/>
                    <a:pt x="699484" y="1249831"/>
                    <a:pt x="691900" y="1249062"/>
                  </a:cubicBezTo>
                  <a:cubicBezTo>
                    <a:pt x="681529" y="1248103"/>
                    <a:pt x="669623" y="1245510"/>
                    <a:pt x="660598" y="1249159"/>
                  </a:cubicBezTo>
                  <a:cubicBezTo>
                    <a:pt x="639379" y="1257800"/>
                    <a:pt x="622193" y="1250599"/>
                    <a:pt x="603662" y="1242054"/>
                  </a:cubicBezTo>
                  <a:cubicBezTo>
                    <a:pt x="585418" y="1233604"/>
                    <a:pt x="566215" y="1226884"/>
                    <a:pt x="546821" y="1221314"/>
                  </a:cubicBezTo>
                  <a:cubicBezTo>
                    <a:pt x="539524" y="1219298"/>
                    <a:pt x="530787" y="1222659"/>
                    <a:pt x="522721" y="1223330"/>
                  </a:cubicBezTo>
                  <a:cubicBezTo>
                    <a:pt x="519840" y="1223523"/>
                    <a:pt x="516671" y="1223811"/>
                    <a:pt x="514080" y="1222851"/>
                  </a:cubicBezTo>
                  <a:cubicBezTo>
                    <a:pt x="489020" y="1213633"/>
                    <a:pt x="463575" y="1206624"/>
                    <a:pt x="436404" y="1211424"/>
                  </a:cubicBezTo>
                  <a:cubicBezTo>
                    <a:pt x="433908" y="1211905"/>
                    <a:pt x="431123" y="1210849"/>
                    <a:pt x="428626" y="1210177"/>
                  </a:cubicBezTo>
                  <a:cubicBezTo>
                    <a:pt x="416432" y="1206720"/>
                    <a:pt x="404526" y="1201247"/>
                    <a:pt x="392141" y="1199999"/>
                  </a:cubicBezTo>
                  <a:cubicBezTo>
                    <a:pt x="361608" y="1196927"/>
                    <a:pt x="330884" y="1195678"/>
                    <a:pt x="300157" y="1193662"/>
                  </a:cubicBezTo>
                  <a:cubicBezTo>
                    <a:pt x="298237" y="1193566"/>
                    <a:pt x="296221" y="1193566"/>
                    <a:pt x="294493" y="1192894"/>
                  </a:cubicBezTo>
                  <a:cubicBezTo>
                    <a:pt x="283163" y="1188765"/>
                    <a:pt x="273274" y="1190110"/>
                    <a:pt x="263671" y="1197982"/>
                  </a:cubicBezTo>
                  <a:cubicBezTo>
                    <a:pt x="259447" y="1201439"/>
                    <a:pt x="253686" y="1203263"/>
                    <a:pt x="248406" y="1205184"/>
                  </a:cubicBezTo>
                  <a:cubicBezTo>
                    <a:pt x="240628" y="1208065"/>
                    <a:pt x="232659" y="1210849"/>
                    <a:pt x="224594" y="1212673"/>
                  </a:cubicBezTo>
                  <a:cubicBezTo>
                    <a:pt x="216624" y="1214401"/>
                    <a:pt x="208079" y="1216801"/>
                    <a:pt x="200398" y="1215458"/>
                  </a:cubicBezTo>
                  <a:cubicBezTo>
                    <a:pt x="186572" y="1213057"/>
                    <a:pt x="173417" y="1207681"/>
                    <a:pt x="159783" y="1204127"/>
                  </a:cubicBezTo>
                  <a:cubicBezTo>
                    <a:pt x="155079" y="1202879"/>
                    <a:pt x="149893" y="1203072"/>
                    <a:pt x="144997" y="1202975"/>
                  </a:cubicBezTo>
                  <a:cubicBezTo>
                    <a:pt x="133763" y="1202688"/>
                    <a:pt x="122241" y="1205472"/>
                    <a:pt x="112064" y="1197503"/>
                  </a:cubicBezTo>
                  <a:cubicBezTo>
                    <a:pt x="102655" y="1190014"/>
                    <a:pt x="93148" y="1192221"/>
                    <a:pt x="83259" y="1197887"/>
                  </a:cubicBezTo>
                  <a:cubicBezTo>
                    <a:pt x="76154" y="1201920"/>
                    <a:pt x="68090" y="1205088"/>
                    <a:pt x="60120" y="1206624"/>
                  </a:cubicBezTo>
                  <a:cubicBezTo>
                    <a:pt x="49174" y="1208736"/>
                    <a:pt x="38324" y="1209601"/>
                    <a:pt x="26514" y="1208352"/>
                  </a:cubicBezTo>
                  <a:cubicBezTo>
                    <a:pt x="18161" y="1207488"/>
                    <a:pt x="11343" y="1207104"/>
                    <a:pt x="4814" y="1202015"/>
                  </a:cubicBezTo>
                  <a:cubicBezTo>
                    <a:pt x="3759" y="1201247"/>
                    <a:pt x="1839" y="1201055"/>
                    <a:pt x="398" y="1201152"/>
                  </a:cubicBezTo>
                  <a:lnTo>
                    <a:pt x="0" y="1201150"/>
                  </a:lnTo>
                  <a:lnTo>
                    <a:pt x="0" y="1004512"/>
                  </a:lnTo>
                  <a:lnTo>
                    <a:pt x="30355" y="1002784"/>
                  </a:lnTo>
                  <a:cubicBezTo>
                    <a:pt x="37748" y="1002111"/>
                    <a:pt x="44853" y="999520"/>
                    <a:pt x="52151" y="997695"/>
                  </a:cubicBezTo>
                  <a:cubicBezTo>
                    <a:pt x="56183" y="996639"/>
                    <a:pt x="60504" y="993855"/>
                    <a:pt x="64248" y="994430"/>
                  </a:cubicBezTo>
                  <a:cubicBezTo>
                    <a:pt x="85948" y="997791"/>
                    <a:pt x="105823" y="989534"/>
                    <a:pt x="126370" y="985405"/>
                  </a:cubicBezTo>
                  <a:cubicBezTo>
                    <a:pt x="135876" y="983485"/>
                    <a:pt x="144805" y="978876"/>
                    <a:pt x="154022" y="975708"/>
                  </a:cubicBezTo>
                  <a:cubicBezTo>
                    <a:pt x="156423" y="974843"/>
                    <a:pt x="159111" y="974075"/>
                    <a:pt x="161512" y="974268"/>
                  </a:cubicBezTo>
                  <a:cubicBezTo>
                    <a:pt x="175242" y="975420"/>
                    <a:pt x="188876" y="977052"/>
                    <a:pt x="202510" y="978300"/>
                  </a:cubicBezTo>
                  <a:cubicBezTo>
                    <a:pt x="214896" y="979452"/>
                    <a:pt x="227378" y="979836"/>
                    <a:pt x="233235" y="993950"/>
                  </a:cubicBezTo>
                  <a:cubicBezTo>
                    <a:pt x="234100" y="996159"/>
                    <a:pt x="236979" y="997791"/>
                    <a:pt x="239188" y="999231"/>
                  </a:cubicBezTo>
                  <a:cubicBezTo>
                    <a:pt x="273274" y="1021411"/>
                    <a:pt x="291516" y="1020835"/>
                    <a:pt x="324834" y="997407"/>
                  </a:cubicBezTo>
                  <a:cubicBezTo>
                    <a:pt x="328290" y="995007"/>
                    <a:pt x="335683" y="993278"/>
                    <a:pt x="337987" y="995198"/>
                  </a:cubicBezTo>
                  <a:cubicBezTo>
                    <a:pt x="357575" y="1011137"/>
                    <a:pt x="378986" y="1009409"/>
                    <a:pt x="401550" y="1004416"/>
                  </a:cubicBezTo>
                  <a:cubicBezTo>
                    <a:pt x="407407" y="1003072"/>
                    <a:pt x="415664" y="1003072"/>
                    <a:pt x="420081" y="1006240"/>
                  </a:cubicBezTo>
                  <a:cubicBezTo>
                    <a:pt x="441108" y="1020930"/>
                    <a:pt x="463672" y="1018819"/>
                    <a:pt x="486523" y="1014498"/>
                  </a:cubicBezTo>
                  <a:cubicBezTo>
                    <a:pt x="490075" y="1013826"/>
                    <a:pt x="494397" y="1010177"/>
                    <a:pt x="495932" y="1006817"/>
                  </a:cubicBezTo>
                  <a:cubicBezTo>
                    <a:pt x="501406" y="994911"/>
                    <a:pt x="511680" y="990878"/>
                    <a:pt x="523009" y="987517"/>
                  </a:cubicBezTo>
                  <a:cubicBezTo>
                    <a:pt x="540868" y="982044"/>
                    <a:pt x="558438" y="975611"/>
                    <a:pt x="576393" y="970427"/>
                  </a:cubicBezTo>
                  <a:cubicBezTo>
                    <a:pt x="580811" y="969179"/>
                    <a:pt x="586283" y="969947"/>
                    <a:pt x="590892" y="971387"/>
                  </a:cubicBezTo>
                  <a:cubicBezTo>
                    <a:pt x="606638" y="976284"/>
                    <a:pt x="616624" y="988574"/>
                    <a:pt x="627569" y="999904"/>
                  </a:cubicBezTo>
                  <a:cubicBezTo>
                    <a:pt x="632370" y="1004897"/>
                    <a:pt x="638995" y="1008449"/>
                    <a:pt x="645429" y="1011329"/>
                  </a:cubicBezTo>
                  <a:cubicBezTo>
                    <a:pt x="662135" y="1018723"/>
                    <a:pt x="679226" y="1025348"/>
                    <a:pt x="696125" y="1032356"/>
                  </a:cubicBezTo>
                  <a:cubicBezTo>
                    <a:pt x="697757" y="1033029"/>
                    <a:pt x="699100" y="1034757"/>
                    <a:pt x="700349" y="1036197"/>
                  </a:cubicBezTo>
                  <a:cubicBezTo>
                    <a:pt x="712831" y="1051368"/>
                    <a:pt x="725216" y="1066634"/>
                    <a:pt x="737795" y="1081804"/>
                  </a:cubicBezTo>
                  <a:cubicBezTo>
                    <a:pt x="740195" y="1084684"/>
                    <a:pt x="743652" y="1086797"/>
                    <a:pt x="746244" y="1089581"/>
                  </a:cubicBezTo>
                  <a:cubicBezTo>
                    <a:pt x="749893" y="1093422"/>
                    <a:pt x="754502" y="1097071"/>
                    <a:pt x="756422" y="1101680"/>
                  </a:cubicBezTo>
                  <a:cubicBezTo>
                    <a:pt x="762374" y="1116177"/>
                    <a:pt x="773801" y="1122419"/>
                    <a:pt x="788202" y="1125108"/>
                  </a:cubicBezTo>
                  <a:cubicBezTo>
                    <a:pt x="801357" y="1127603"/>
                    <a:pt x="814511" y="1129716"/>
                    <a:pt x="827569" y="1132596"/>
                  </a:cubicBezTo>
                  <a:cubicBezTo>
                    <a:pt x="843507" y="1136053"/>
                    <a:pt x="859350" y="1139798"/>
                    <a:pt x="875097" y="1144022"/>
                  </a:cubicBezTo>
                  <a:cubicBezTo>
                    <a:pt x="881913" y="1145847"/>
                    <a:pt x="889115" y="1147959"/>
                    <a:pt x="894972" y="1151704"/>
                  </a:cubicBezTo>
                  <a:cubicBezTo>
                    <a:pt x="911390" y="1162073"/>
                    <a:pt x="928961" y="1169082"/>
                    <a:pt x="948260" y="1166298"/>
                  </a:cubicBezTo>
                  <a:cubicBezTo>
                    <a:pt x="963718" y="1164089"/>
                    <a:pt x="976680" y="1169754"/>
                    <a:pt x="986282" y="1178588"/>
                  </a:cubicBezTo>
                  <a:cubicBezTo>
                    <a:pt x="1003757" y="1194623"/>
                    <a:pt x="1022479" y="1190973"/>
                    <a:pt x="1041107" y="1185789"/>
                  </a:cubicBezTo>
                  <a:cubicBezTo>
                    <a:pt x="1050708" y="1183101"/>
                    <a:pt x="1058581" y="1183485"/>
                    <a:pt x="1067703" y="1186076"/>
                  </a:cubicBezTo>
                  <a:cubicBezTo>
                    <a:pt x="1088826" y="1192126"/>
                    <a:pt x="1102941" y="1208544"/>
                    <a:pt x="1116574" y="1222946"/>
                  </a:cubicBezTo>
                  <a:cubicBezTo>
                    <a:pt x="1128193" y="1235236"/>
                    <a:pt x="1141251" y="1242149"/>
                    <a:pt x="1155557" y="1247335"/>
                  </a:cubicBezTo>
                  <a:cubicBezTo>
                    <a:pt x="1173608" y="1253959"/>
                    <a:pt x="1187914" y="1251464"/>
                    <a:pt x="1196556" y="1235525"/>
                  </a:cubicBezTo>
                  <a:cubicBezTo>
                    <a:pt x="1198956" y="1231012"/>
                    <a:pt x="1203180" y="1225730"/>
                    <a:pt x="1207693" y="1224387"/>
                  </a:cubicBezTo>
                  <a:cubicBezTo>
                    <a:pt x="1229488" y="1217666"/>
                    <a:pt x="1251572" y="1207872"/>
                    <a:pt x="1274904" y="1213826"/>
                  </a:cubicBezTo>
                  <a:cubicBezTo>
                    <a:pt x="1307165" y="1221987"/>
                    <a:pt x="1338658" y="1221507"/>
                    <a:pt x="1370919" y="1213442"/>
                  </a:cubicBezTo>
                  <a:cubicBezTo>
                    <a:pt x="1423247" y="1200383"/>
                    <a:pt x="1475575" y="1186557"/>
                    <a:pt x="1530593" y="1189437"/>
                  </a:cubicBezTo>
                  <a:cubicBezTo>
                    <a:pt x="1539713" y="1189917"/>
                    <a:pt x="1550563" y="1184060"/>
                    <a:pt x="1558436" y="1178299"/>
                  </a:cubicBezTo>
                  <a:cubicBezTo>
                    <a:pt x="1573511" y="1167354"/>
                    <a:pt x="1572838" y="1166489"/>
                    <a:pt x="1589737" y="1175515"/>
                  </a:cubicBezTo>
                  <a:cubicBezTo>
                    <a:pt x="1593770" y="1177724"/>
                    <a:pt x="1598763" y="1179068"/>
                    <a:pt x="1601740" y="1182333"/>
                  </a:cubicBezTo>
                  <a:cubicBezTo>
                    <a:pt x="1616909" y="1198943"/>
                    <a:pt x="1635633" y="1194910"/>
                    <a:pt x="1654259" y="1192510"/>
                  </a:cubicBezTo>
                  <a:cubicBezTo>
                    <a:pt x="1657524" y="1192030"/>
                    <a:pt x="1661460" y="1191358"/>
                    <a:pt x="1664246" y="1192702"/>
                  </a:cubicBezTo>
                  <a:cubicBezTo>
                    <a:pt x="1676823" y="1198750"/>
                    <a:pt x="1687481" y="1196639"/>
                    <a:pt x="1698427" y="1188381"/>
                  </a:cubicBezTo>
                  <a:cubicBezTo>
                    <a:pt x="1707932" y="1181276"/>
                    <a:pt x="1718878" y="1177052"/>
                    <a:pt x="1730112" y="1185885"/>
                  </a:cubicBezTo>
                  <a:cubicBezTo>
                    <a:pt x="1755076" y="1205472"/>
                    <a:pt x="1781767" y="1206432"/>
                    <a:pt x="1809996" y="1194046"/>
                  </a:cubicBezTo>
                  <a:cubicBezTo>
                    <a:pt x="1830159" y="1185213"/>
                    <a:pt x="1850034" y="1183196"/>
                    <a:pt x="1871254" y="1192126"/>
                  </a:cubicBezTo>
                  <a:cubicBezTo>
                    <a:pt x="1879415" y="1195582"/>
                    <a:pt x="1889977" y="1193278"/>
                    <a:pt x="1899482" y="1194046"/>
                  </a:cubicBezTo>
                  <a:cubicBezTo>
                    <a:pt x="1904859" y="1194430"/>
                    <a:pt x="1910813" y="1194526"/>
                    <a:pt x="1915420" y="1196927"/>
                  </a:cubicBezTo>
                  <a:cubicBezTo>
                    <a:pt x="1927711" y="1203072"/>
                    <a:pt x="1939136" y="1210945"/>
                    <a:pt x="1951522" y="1216994"/>
                  </a:cubicBezTo>
                  <a:cubicBezTo>
                    <a:pt x="1957475" y="1219874"/>
                    <a:pt x="1964580" y="1221410"/>
                    <a:pt x="1971302" y="1221507"/>
                  </a:cubicBezTo>
                  <a:cubicBezTo>
                    <a:pt x="1991177" y="1221987"/>
                    <a:pt x="2011052" y="1221987"/>
                    <a:pt x="2030831" y="1221123"/>
                  </a:cubicBezTo>
                  <a:cubicBezTo>
                    <a:pt x="2063476" y="1219778"/>
                    <a:pt x="2096601" y="1219490"/>
                    <a:pt x="2120125" y="1190878"/>
                  </a:cubicBezTo>
                  <a:cubicBezTo>
                    <a:pt x="2122046" y="1188573"/>
                    <a:pt x="2126174" y="1187229"/>
                    <a:pt x="2129439" y="1186845"/>
                  </a:cubicBezTo>
                  <a:cubicBezTo>
                    <a:pt x="2144513" y="1185021"/>
                    <a:pt x="2159971" y="1184828"/>
                    <a:pt x="2174854" y="1181852"/>
                  </a:cubicBezTo>
                  <a:cubicBezTo>
                    <a:pt x="2186760" y="1179452"/>
                    <a:pt x="2196650" y="1180220"/>
                    <a:pt x="2205674" y="1188669"/>
                  </a:cubicBezTo>
                  <a:cubicBezTo>
                    <a:pt x="2217485" y="1199807"/>
                    <a:pt x="2231887" y="1206336"/>
                    <a:pt x="2247634" y="1202784"/>
                  </a:cubicBezTo>
                  <a:cubicBezTo>
                    <a:pt x="2263379" y="1199327"/>
                    <a:pt x="2273749" y="1206816"/>
                    <a:pt x="2285367" y="1214594"/>
                  </a:cubicBezTo>
                  <a:cubicBezTo>
                    <a:pt x="2293817" y="1220258"/>
                    <a:pt x="2303418" y="1227363"/>
                    <a:pt x="2312827" y="1227939"/>
                  </a:cubicBezTo>
                  <a:cubicBezTo>
                    <a:pt x="2334143" y="1229187"/>
                    <a:pt x="2352482" y="1248967"/>
                    <a:pt x="2375622" y="1237733"/>
                  </a:cubicBezTo>
                  <a:cubicBezTo>
                    <a:pt x="2377158" y="1236965"/>
                    <a:pt x="2379942" y="1238885"/>
                    <a:pt x="2382151" y="1239365"/>
                  </a:cubicBezTo>
                  <a:cubicBezTo>
                    <a:pt x="2399817" y="1243014"/>
                    <a:pt x="2416428" y="1239461"/>
                    <a:pt x="2429390" y="1227459"/>
                  </a:cubicBezTo>
                  <a:cubicBezTo>
                    <a:pt x="2446385" y="1211809"/>
                    <a:pt x="2465203" y="1210272"/>
                    <a:pt x="2486134" y="1215362"/>
                  </a:cubicBezTo>
                  <a:cubicBezTo>
                    <a:pt x="2492856" y="1216994"/>
                    <a:pt x="2499577" y="1218146"/>
                    <a:pt x="2506394" y="1219490"/>
                  </a:cubicBezTo>
                  <a:cubicBezTo>
                    <a:pt x="2515611" y="1221410"/>
                    <a:pt x="2524925" y="1223427"/>
                    <a:pt x="2534142" y="1225347"/>
                  </a:cubicBezTo>
                  <a:cubicBezTo>
                    <a:pt x="2543072" y="1227268"/>
                    <a:pt x="2552962" y="1230532"/>
                    <a:pt x="2559874" y="1222275"/>
                  </a:cubicBezTo>
                  <a:cubicBezTo>
                    <a:pt x="2565827" y="1215169"/>
                    <a:pt x="2570052" y="1215842"/>
                    <a:pt x="2575525" y="1221987"/>
                  </a:cubicBezTo>
                  <a:cubicBezTo>
                    <a:pt x="2594536" y="1243494"/>
                    <a:pt x="2617580" y="1256936"/>
                    <a:pt x="2646960" y="1257896"/>
                  </a:cubicBezTo>
                  <a:cubicBezTo>
                    <a:pt x="2653009" y="1258088"/>
                    <a:pt x="2659154" y="1259432"/>
                    <a:pt x="2665107" y="1260873"/>
                  </a:cubicBezTo>
                  <a:cubicBezTo>
                    <a:pt x="2668756" y="1261736"/>
                    <a:pt x="2673173" y="1262697"/>
                    <a:pt x="2675381" y="1265290"/>
                  </a:cubicBezTo>
                  <a:cubicBezTo>
                    <a:pt x="2692567" y="1285068"/>
                    <a:pt x="2713979" y="1298799"/>
                    <a:pt x="2737311" y="1309841"/>
                  </a:cubicBezTo>
                  <a:cubicBezTo>
                    <a:pt x="2745664" y="1313777"/>
                    <a:pt x="2754594" y="1317713"/>
                    <a:pt x="2763619" y="1318866"/>
                  </a:cubicBezTo>
                  <a:cubicBezTo>
                    <a:pt x="2773028" y="1320018"/>
                    <a:pt x="2782917" y="1318098"/>
                    <a:pt x="2792519" y="1317041"/>
                  </a:cubicBezTo>
                  <a:cubicBezTo>
                    <a:pt x="2798184" y="1316466"/>
                    <a:pt x="2804713" y="1316561"/>
                    <a:pt x="2809226" y="1313777"/>
                  </a:cubicBezTo>
                  <a:cubicBezTo>
                    <a:pt x="2823532" y="1305039"/>
                    <a:pt x="2837358" y="1295631"/>
                    <a:pt x="2850705" y="1285452"/>
                  </a:cubicBezTo>
                  <a:cubicBezTo>
                    <a:pt x="2862131" y="1276715"/>
                    <a:pt x="2864435" y="1275467"/>
                    <a:pt x="2874324" y="1286413"/>
                  </a:cubicBezTo>
                  <a:cubicBezTo>
                    <a:pt x="2884502" y="1297647"/>
                    <a:pt x="2897176" y="1303503"/>
                    <a:pt x="2911194" y="1305903"/>
                  </a:cubicBezTo>
                  <a:cubicBezTo>
                    <a:pt x="2933373" y="1309648"/>
                    <a:pt x="2955745" y="1312816"/>
                    <a:pt x="2978116" y="1314641"/>
                  </a:cubicBezTo>
                  <a:cubicBezTo>
                    <a:pt x="2998375" y="1316273"/>
                    <a:pt x="3008073" y="1307440"/>
                    <a:pt x="3012106" y="1287373"/>
                  </a:cubicBezTo>
                  <a:cubicBezTo>
                    <a:pt x="3014410" y="1276235"/>
                    <a:pt x="3017387" y="1264137"/>
                    <a:pt x="3029676" y="1261161"/>
                  </a:cubicBezTo>
                  <a:cubicBezTo>
                    <a:pt x="3049744" y="1256360"/>
                    <a:pt x="3070579" y="1254248"/>
                    <a:pt x="3080469" y="1230724"/>
                  </a:cubicBezTo>
                  <a:cubicBezTo>
                    <a:pt x="3085941" y="1235909"/>
                    <a:pt x="3089302" y="1238981"/>
                    <a:pt x="3092567" y="1242054"/>
                  </a:cubicBezTo>
                  <a:cubicBezTo>
                    <a:pt x="3101592" y="1250599"/>
                    <a:pt x="3120314" y="1254248"/>
                    <a:pt x="3129821" y="1246855"/>
                  </a:cubicBezTo>
                  <a:cubicBezTo>
                    <a:pt x="3143839" y="1236101"/>
                    <a:pt x="3156705" y="1238117"/>
                    <a:pt x="3170147" y="1246471"/>
                  </a:cubicBezTo>
                  <a:cubicBezTo>
                    <a:pt x="3192615" y="1260297"/>
                    <a:pt x="3217674" y="1257128"/>
                    <a:pt x="3240429" y="1251559"/>
                  </a:cubicBezTo>
                  <a:cubicBezTo>
                    <a:pt x="3257617" y="1247430"/>
                    <a:pt x="3275956" y="1239845"/>
                    <a:pt x="3287189" y="1222466"/>
                  </a:cubicBezTo>
                  <a:cubicBezTo>
                    <a:pt x="3290741" y="1216898"/>
                    <a:pt x="3298711" y="1214113"/>
                    <a:pt x="3305049" y="1210465"/>
                  </a:cubicBezTo>
                  <a:cubicBezTo>
                    <a:pt x="3310329" y="1207488"/>
                    <a:pt x="3315898" y="1204704"/>
                    <a:pt x="3321755" y="1202784"/>
                  </a:cubicBezTo>
                  <a:cubicBezTo>
                    <a:pt x="3327995" y="1200671"/>
                    <a:pt x="3334909" y="1197598"/>
                    <a:pt x="3341055" y="1198463"/>
                  </a:cubicBezTo>
                  <a:cubicBezTo>
                    <a:pt x="3359681" y="1200959"/>
                    <a:pt x="3374467" y="1196062"/>
                    <a:pt x="3387621" y="1182140"/>
                  </a:cubicBezTo>
                  <a:cubicBezTo>
                    <a:pt x="3394439" y="1174939"/>
                    <a:pt x="3404520" y="1166202"/>
                    <a:pt x="3413161" y="1166105"/>
                  </a:cubicBezTo>
                  <a:cubicBezTo>
                    <a:pt x="3434189" y="1165818"/>
                    <a:pt x="3451663" y="1158905"/>
                    <a:pt x="3470579" y="1150647"/>
                  </a:cubicBezTo>
                  <a:cubicBezTo>
                    <a:pt x="3482772" y="1145366"/>
                    <a:pt x="3496598" y="1141718"/>
                    <a:pt x="3509657" y="1136821"/>
                  </a:cubicBezTo>
                  <a:cubicBezTo>
                    <a:pt x="3524923" y="1131060"/>
                    <a:pt x="3541534" y="1128948"/>
                    <a:pt x="3550847" y="1113009"/>
                  </a:cubicBezTo>
                  <a:cubicBezTo>
                    <a:pt x="3551903" y="1111281"/>
                    <a:pt x="3555072" y="1110993"/>
                    <a:pt x="3556608" y="1109361"/>
                  </a:cubicBezTo>
                  <a:cubicBezTo>
                    <a:pt x="3561505" y="1104368"/>
                    <a:pt x="3567842" y="1099760"/>
                    <a:pt x="3570435" y="1093710"/>
                  </a:cubicBezTo>
                  <a:cubicBezTo>
                    <a:pt x="3577923" y="1076044"/>
                    <a:pt x="3583780" y="1057800"/>
                    <a:pt x="3590501" y="1039846"/>
                  </a:cubicBezTo>
                  <a:cubicBezTo>
                    <a:pt x="3591942" y="1036005"/>
                    <a:pt x="3593285" y="1031108"/>
                    <a:pt x="3596263" y="1028900"/>
                  </a:cubicBezTo>
                  <a:cubicBezTo>
                    <a:pt x="3613449" y="1016226"/>
                    <a:pt x="3630925" y="1004032"/>
                    <a:pt x="3648591" y="992030"/>
                  </a:cubicBezTo>
                  <a:cubicBezTo>
                    <a:pt x="3655696" y="987229"/>
                    <a:pt x="3661649" y="989918"/>
                    <a:pt x="3667986" y="995487"/>
                  </a:cubicBezTo>
                  <a:cubicBezTo>
                    <a:pt x="3674131" y="1000768"/>
                    <a:pt x="3681717" y="1006240"/>
                    <a:pt x="3689397" y="1007585"/>
                  </a:cubicBezTo>
                  <a:cubicBezTo>
                    <a:pt x="3704760" y="1010177"/>
                    <a:pt x="3720698" y="1010753"/>
                    <a:pt x="3736349" y="1010753"/>
                  </a:cubicBezTo>
                  <a:cubicBezTo>
                    <a:pt x="3742205" y="1010753"/>
                    <a:pt x="3748446" y="1007297"/>
                    <a:pt x="3753919" y="1004513"/>
                  </a:cubicBezTo>
                  <a:cubicBezTo>
                    <a:pt x="3764289" y="999231"/>
                    <a:pt x="3773890" y="992126"/>
                    <a:pt x="3784643" y="987710"/>
                  </a:cubicBezTo>
                  <a:cubicBezTo>
                    <a:pt x="3797126" y="982621"/>
                    <a:pt x="3804615" y="974459"/>
                    <a:pt x="3808359" y="961689"/>
                  </a:cubicBezTo>
                  <a:cubicBezTo>
                    <a:pt x="3813929" y="942679"/>
                    <a:pt x="3827179" y="929428"/>
                    <a:pt x="3842829" y="918674"/>
                  </a:cubicBezTo>
                  <a:cubicBezTo>
                    <a:pt x="3862705" y="904944"/>
                    <a:pt x="3886421" y="905616"/>
                    <a:pt x="3908983" y="902256"/>
                  </a:cubicBezTo>
                  <a:cubicBezTo>
                    <a:pt x="3917625" y="901008"/>
                    <a:pt x="3926555" y="899951"/>
                    <a:pt x="3934428" y="896783"/>
                  </a:cubicBezTo>
                  <a:cubicBezTo>
                    <a:pt x="3964288" y="884877"/>
                    <a:pt x="3994149" y="873548"/>
                    <a:pt x="4026987" y="873835"/>
                  </a:cubicBezTo>
                  <a:cubicBezTo>
                    <a:pt x="4029674" y="873835"/>
                    <a:pt x="4032363" y="873548"/>
                    <a:pt x="4035051" y="873067"/>
                  </a:cubicBezTo>
                  <a:cubicBezTo>
                    <a:pt x="4058383" y="869131"/>
                    <a:pt x="4082483" y="867594"/>
                    <a:pt x="4099189" y="846664"/>
                  </a:cubicBezTo>
                  <a:cubicBezTo>
                    <a:pt x="4102261" y="842823"/>
                    <a:pt x="4109271" y="841671"/>
                    <a:pt x="4114647" y="840134"/>
                  </a:cubicBezTo>
                  <a:cubicBezTo>
                    <a:pt x="4123961" y="837638"/>
                    <a:pt x="4130203" y="832549"/>
                    <a:pt x="4133563" y="823427"/>
                  </a:cubicBezTo>
                  <a:cubicBezTo>
                    <a:pt x="4139229" y="807681"/>
                    <a:pt x="4145949" y="792223"/>
                    <a:pt x="4151039" y="776284"/>
                  </a:cubicBezTo>
                  <a:cubicBezTo>
                    <a:pt x="4154591" y="765338"/>
                    <a:pt x="4161215" y="759289"/>
                    <a:pt x="4171489" y="754776"/>
                  </a:cubicBezTo>
                  <a:cubicBezTo>
                    <a:pt x="4177251" y="752280"/>
                    <a:pt x="4182243" y="746808"/>
                    <a:pt x="4186372" y="741718"/>
                  </a:cubicBezTo>
                  <a:cubicBezTo>
                    <a:pt x="4191365" y="735573"/>
                    <a:pt x="4193957" y="727412"/>
                    <a:pt x="4199429" y="721940"/>
                  </a:cubicBezTo>
                  <a:cubicBezTo>
                    <a:pt x="4212775" y="708305"/>
                    <a:pt x="4216905" y="693231"/>
                    <a:pt x="4212487" y="674604"/>
                  </a:cubicBezTo>
                  <a:cubicBezTo>
                    <a:pt x="4208551" y="658090"/>
                    <a:pt x="4218921" y="636006"/>
                    <a:pt x="4232555" y="632645"/>
                  </a:cubicBezTo>
                  <a:cubicBezTo>
                    <a:pt x="4247629" y="628900"/>
                    <a:pt x="4257999" y="619684"/>
                    <a:pt x="4268657" y="609410"/>
                  </a:cubicBezTo>
                  <a:cubicBezTo>
                    <a:pt x="4274609" y="603649"/>
                    <a:pt x="4282963" y="598656"/>
                    <a:pt x="4291028" y="597216"/>
                  </a:cubicBezTo>
                  <a:cubicBezTo>
                    <a:pt x="4321657" y="591647"/>
                    <a:pt x="4350557" y="598464"/>
                    <a:pt x="4379651" y="609506"/>
                  </a:cubicBezTo>
                  <a:cubicBezTo>
                    <a:pt x="4398661" y="616707"/>
                    <a:pt x="4419784" y="618627"/>
                    <a:pt x="4440139" y="621507"/>
                  </a:cubicBezTo>
                  <a:cubicBezTo>
                    <a:pt x="4446477" y="622371"/>
                    <a:pt x="4454542" y="620452"/>
                    <a:pt x="4460015" y="616899"/>
                  </a:cubicBezTo>
                  <a:cubicBezTo>
                    <a:pt x="4479218" y="604609"/>
                    <a:pt x="4498325" y="591935"/>
                    <a:pt x="4516183" y="577724"/>
                  </a:cubicBezTo>
                  <a:cubicBezTo>
                    <a:pt x="4532795" y="564379"/>
                    <a:pt x="4551517" y="558810"/>
                    <a:pt x="4571681" y="560250"/>
                  </a:cubicBezTo>
                  <a:cubicBezTo>
                    <a:pt x="4586371" y="561306"/>
                    <a:pt x="4599621" y="558905"/>
                    <a:pt x="4613447" y="555257"/>
                  </a:cubicBezTo>
                  <a:cubicBezTo>
                    <a:pt x="4624969" y="552185"/>
                    <a:pt x="4637643" y="550072"/>
                    <a:pt x="4649355" y="551417"/>
                  </a:cubicBezTo>
                  <a:cubicBezTo>
                    <a:pt x="4665775" y="553337"/>
                    <a:pt x="4679313" y="550553"/>
                    <a:pt x="4692467" y="540663"/>
                  </a:cubicBezTo>
                  <a:cubicBezTo>
                    <a:pt x="4699476" y="535382"/>
                    <a:pt x="4708502" y="532598"/>
                    <a:pt x="4716855" y="528949"/>
                  </a:cubicBezTo>
                  <a:cubicBezTo>
                    <a:pt x="4729721" y="523284"/>
                    <a:pt x="4743067" y="518483"/>
                    <a:pt x="4755645" y="512147"/>
                  </a:cubicBezTo>
                  <a:cubicBezTo>
                    <a:pt x="4769183" y="505425"/>
                    <a:pt x="4781569" y="496112"/>
                    <a:pt x="4795395" y="490351"/>
                  </a:cubicBezTo>
                  <a:cubicBezTo>
                    <a:pt x="4810278" y="484110"/>
                    <a:pt x="4819879" y="474605"/>
                    <a:pt x="4825928" y="459818"/>
                  </a:cubicBezTo>
                  <a:cubicBezTo>
                    <a:pt x="4829769" y="450504"/>
                    <a:pt x="4835049" y="440615"/>
                    <a:pt x="4842347" y="434086"/>
                  </a:cubicBezTo>
                  <a:cubicBezTo>
                    <a:pt x="4857422" y="420740"/>
                    <a:pt x="4875087" y="410370"/>
                    <a:pt x="4890451" y="397216"/>
                  </a:cubicBezTo>
                  <a:cubicBezTo>
                    <a:pt x="4912054" y="378781"/>
                    <a:pt x="4932025" y="359194"/>
                    <a:pt x="4933945" y="327701"/>
                  </a:cubicBezTo>
                  <a:cubicBezTo>
                    <a:pt x="4935001" y="310322"/>
                    <a:pt x="4944219" y="302929"/>
                    <a:pt x="4961214" y="298801"/>
                  </a:cubicBezTo>
                  <a:cubicBezTo>
                    <a:pt x="4966878" y="297457"/>
                    <a:pt x="4974945" y="294864"/>
                    <a:pt x="4976672" y="290639"/>
                  </a:cubicBezTo>
                  <a:cubicBezTo>
                    <a:pt x="4981857" y="278061"/>
                    <a:pt x="4992610" y="275565"/>
                    <a:pt x="5002979" y="270573"/>
                  </a:cubicBezTo>
                  <a:cubicBezTo>
                    <a:pt x="5009221" y="267596"/>
                    <a:pt x="5016903" y="261739"/>
                    <a:pt x="5018535" y="255690"/>
                  </a:cubicBezTo>
                  <a:cubicBezTo>
                    <a:pt x="5025255" y="231206"/>
                    <a:pt x="5043690" y="216804"/>
                    <a:pt x="5061069" y="200961"/>
                  </a:cubicBezTo>
                  <a:cubicBezTo>
                    <a:pt x="5066158" y="196256"/>
                    <a:pt x="5071631" y="190879"/>
                    <a:pt x="5074127" y="184735"/>
                  </a:cubicBezTo>
                  <a:cubicBezTo>
                    <a:pt x="5079409" y="171484"/>
                    <a:pt x="5087281" y="161882"/>
                    <a:pt x="5101108" y="156891"/>
                  </a:cubicBezTo>
                  <a:cubicBezTo>
                    <a:pt x="5105524" y="155354"/>
                    <a:pt x="5109557" y="151801"/>
                    <a:pt x="5112918" y="148441"/>
                  </a:cubicBezTo>
                  <a:cubicBezTo>
                    <a:pt x="5120119" y="141144"/>
                    <a:pt x="5126167" y="132598"/>
                    <a:pt x="5133753" y="125782"/>
                  </a:cubicBezTo>
                  <a:cubicBezTo>
                    <a:pt x="5153051" y="108211"/>
                    <a:pt x="5172159" y="90928"/>
                    <a:pt x="5183393" y="66348"/>
                  </a:cubicBezTo>
                  <a:cubicBezTo>
                    <a:pt x="5188865" y="54346"/>
                    <a:pt x="5195107" y="41288"/>
                    <a:pt x="5204709" y="33030"/>
                  </a:cubicBezTo>
                  <a:cubicBezTo>
                    <a:pt x="5216903" y="22565"/>
                    <a:pt x="5232937" y="16612"/>
                    <a:pt x="5247243" y="8451"/>
                  </a:cubicBezTo>
                  <a:close/>
                </a:path>
              </a:pathLst>
            </a:custGeom>
            <a:blipFill dpi="0" rotWithShape="1">
              <a:blip r:embed="rId3">
                <a:alphaModFix amt="57000"/>
              </a:blip>
              <a:srcRect/>
              <a:tile tx="0" ty="0" sx="100000" sy="100000" flip="none" algn="tl"/>
            </a:bli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4" name="TextBox 3">
            <a:extLst>
              <a:ext uri="{FF2B5EF4-FFF2-40B4-BE49-F238E27FC236}">
                <a16:creationId xmlns:a16="http://schemas.microsoft.com/office/drawing/2014/main" id="{E7BB03AA-C43D-9A3C-F2A9-79B3BDBF4F72}"/>
              </a:ext>
            </a:extLst>
          </p:cNvPr>
          <p:cNvSpPr txBox="1"/>
          <p:nvPr/>
        </p:nvSpPr>
        <p:spPr>
          <a:xfrm>
            <a:off x="4572000" y="5760266"/>
            <a:ext cx="4062549" cy="954107"/>
          </a:xfrm>
          <a:prstGeom prst="rect">
            <a:avLst/>
          </a:prstGeom>
          <a:noFill/>
        </p:spPr>
        <p:txBody>
          <a:bodyPr wrap="square" rtlCol="0">
            <a:spAutoFit/>
          </a:bodyPr>
          <a:lstStyle/>
          <a:p>
            <a:r>
              <a:rPr lang="en-US" sz="2800" dirty="0">
                <a:solidFill>
                  <a:schemeClr val="bg1"/>
                </a:solidFill>
              </a:rPr>
              <a:t>THANK YOU </a:t>
            </a:r>
          </a:p>
          <a:p>
            <a:r>
              <a:rPr lang="en-US" sz="2800" dirty="0" err="1">
                <a:solidFill>
                  <a:schemeClr val="bg1"/>
                </a:solidFill>
              </a:rPr>
              <a:t>dawn.skelton@gcu.ac.uk</a:t>
            </a:r>
            <a:endParaRPr lang="en-US" sz="2800" dirty="0">
              <a:solidFill>
                <a:schemeClr val="bg1"/>
              </a:solidFill>
            </a:endParaRPr>
          </a:p>
        </p:txBody>
      </p:sp>
    </p:spTree>
    <p:extLst>
      <p:ext uri="{BB962C8B-B14F-4D97-AF65-F5344CB8AC3E}">
        <p14:creationId xmlns:p14="http://schemas.microsoft.com/office/powerpoint/2010/main" val="367291056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Title 1"/>
          <p:cNvSpPr>
            <a:spLocks noGrp="1"/>
          </p:cNvSpPr>
          <p:nvPr>
            <p:ph type="title"/>
          </p:nvPr>
        </p:nvSpPr>
        <p:spPr>
          <a:xfrm>
            <a:off x="271868" y="390750"/>
            <a:ext cx="7666306" cy="583406"/>
          </a:xfrm>
        </p:spPr>
        <p:txBody>
          <a:bodyPr>
            <a:normAutofit fontScale="90000"/>
          </a:bodyPr>
          <a:lstStyle/>
          <a:p>
            <a:r>
              <a:rPr lang="en-GB" dirty="0"/>
              <a:t>Sedentary</a:t>
            </a:r>
            <a:r>
              <a:rPr lang="en-GB" sz="3000" b="1" dirty="0">
                <a:latin typeface="Calibri" charset="0"/>
              </a:rPr>
              <a:t> </a:t>
            </a:r>
            <a:r>
              <a:rPr lang="en-GB" dirty="0"/>
              <a:t>behaviour health risks</a:t>
            </a:r>
          </a:p>
        </p:txBody>
      </p:sp>
      <p:sp>
        <p:nvSpPr>
          <p:cNvPr id="24578" name="Content Placeholder 2"/>
          <p:cNvSpPr>
            <a:spLocks noGrp="1"/>
          </p:cNvSpPr>
          <p:nvPr>
            <p:ph idx="1"/>
          </p:nvPr>
        </p:nvSpPr>
        <p:spPr>
          <a:xfrm>
            <a:off x="228268" y="1444343"/>
            <a:ext cx="8713788" cy="3969314"/>
          </a:xfrm>
        </p:spPr>
        <p:txBody>
          <a:bodyPr>
            <a:normAutofit/>
          </a:bodyPr>
          <a:lstStyle/>
          <a:p>
            <a:pPr marL="0" indent="0">
              <a:lnSpc>
                <a:spcPct val="100000"/>
              </a:lnSpc>
              <a:buNone/>
            </a:pPr>
            <a:r>
              <a:rPr lang="en-GB" sz="2000" dirty="0">
                <a:cs typeface="Verdana" charset="0"/>
              </a:rPr>
              <a:t>In older adults (&gt;60 years old), sedentary behaviour is significantly associated with:</a:t>
            </a:r>
          </a:p>
          <a:p>
            <a:pPr marL="0" indent="0">
              <a:buNone/>
            </a:pPr>
            <a:endParaRPr lang="en-GB" sz="1800" dirty="0">
              <a:cs typeface="Verdana" charset="0"/>
            </a:endParaRPr>
          </a:p>
          <a:p>
            <a:pPr marL="0" indent="0">
              <a:buNone/>
            </a:pPr>
            <a:endParaRPr lang="en-GB" sz="1800" dirty="0">
              <a:cs typeface="Verdana" charset="0"/>
            </a:endParaRPr>
          </a:p>
          <a:p>
            <a:pPr marL="0" indent="0">
              <a:buNone/>
            </a:pPr>
            <a:endParaRPr lang="en-GB" sz="1800" dirty="0">
              <a:cs typeface="Verdana" charset="0"/>
            </a:endParaRPr>
          </a:p>
          <a:p>
            <a:pPr marL="0" indent="0">
              <a:buNone/>
            </a:pPr>
            <a:endParaRPr lang="en-GB" sz="1800" dirty="0">
              <a:cs typeface="Verdana" charset="0"/>
            </a:endParaRPr>
          </a:p>
          <a:p>
            <a:pPr marL="0" indent="0">
              <a:buNone/>
            </a:pPr>
            <a:endParaRPr lang="en-GB" sz="1800" dirty="0">
              <a:cs typeface="Verdana" charset="0"/>
            </a:endParaRPr>
          </a:p>
          <a:p>
            <a:pPr marL="0" indent="0">
              <a:buNone/>
            </a:pPr>
            <a:endParaRPr lang="en-GB" sz="1800" dirty="0">
              <a:cs typeface="Verdana" charset="0"/>
            </a:endParaRPr>
          </a:p>
        </p:txBody>
      </p:sp>
      <p:pic>
        <p:nvPicPr>
          <p:cNvPr id="24579" name="Picture 3" descr="C:\Users\Lainey\Dropbox\MRC Website Info\Project Logo\MRC Seniors USP Logo Purple.PN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6431072" y="5873838"/>
            <a:ext cx="2555909" cy="76893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24580" name="TextBox 4"/>
          <p:cNvSpPr txBox="1">
            <a:spLocks noChangeArrowheads="1"/>
          </p:cNvSpPr>
          <p:nvPr/>
        </p:nvSpPr>
        <p:spPr bwMode="auto">
          <a:xfrm>
            <a:off x="271867" y="2574679"/>
            <a:ext cx="4412321" cy="306237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marL="285750" indent="-285750"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eaLnBrk="1" hangingPunct="1">
              <a:spcAft>
                <a:spcPts val="450"/>
              </a:spcAft>
              <a:buFont typeface="Arial" charset="0"/>
              <a:buChar char="•"/>
            </a:pPr>
            <a:r>
              <a:rPr lang="en-GB" dirty="0">
                <a:latin typeface="+mn-lt"/>
              </a:rPr>
              <a:t>Higher plasma glucose</a:t>
            </a:r>
          </a:p>
          <a:p>
            <a:pPr eaLnBrk="1" hangingPunct="1">
              <a:spcAft>
                <a:spcPts val="450"/>
              </a:spcAft>
              <a:buFont typeface="Arial" charset="0"/>
              <a:buChar char="•"/>
            </a:pPr>
            <a:r>
              <a:rPr lang="en-GB" dirty="0">
                <a:latin typeface="+mn-lt"/>
              </a:rPr>
              <a:t>Higher BMI and </a:t>
            </a:r>
            <a:r>
              <a:rPr lang="en-GB" dirty="0" err="1">
                <a:latin typeface="+mn-lt"/>
              </a:rPr>
              <a:t>waist:hip</a:t>
            </a:r>
            <a:r>
              <a:rPr lang="en-GB" dirty="0">
                <a:latin typeface="+mn-lt"/>
              </a:rPr>
              <a:t> ratio</a:t>
            </a:r>
          </a:p>
          <a:p>
            <a:pPr eaLnBrk="1" hangingPunct="1">
              <a:spcAft>
                <a:spcPts val="450"/>
              </a:spcAft>
              <a:buFont typeface="Arial" charset="0"/>
              <a:buChar char="•"/>
            </a:pPr>
            <a:r>
              <a:rPr lang="en-GB" dirty="0">
                <a:latin typeface="+mn-lt"/>
              </a:rPr>
              <a:t>Higher cholesterol</a:t>
            </a:r>
          </a:p>
          <a:p>
            <a:pPr eaLnBrk="1" hangingPunct="1">
              <a:spcAft>
                <a:spcPts val="450"/>
              </a:spcAft>
              <a:buFont typeface="Arial" charset="0"/>
              <a:buChar char="•"/>
            </a:pPr>
            <a:r>
              <a:rPr lang="en-GB" dirty="0">
                <a:solidFill>
                  <a:srgbClr val="7030A0"/>
                </a:solidFill>
                <a:latin typeface="+mn-lt"/>
              </a:rPr>
              <a:t>Reduced muscle strength</a:t>
            </a:r>
          </a:p>
          <a:p>
            <a:pPr eaLnBrk="1" hangingPunct="1">
              <a:spcAft>
                <a:spcPts val="450"/>
              </a:spcAft>
              <a:buFont typeface="Arial" charset="0"/>
              <a:buChar char="•"/>
            </a:pPr>
            <a:r>
              <a:rPr lang="en-GB" dirty="0">
                <a:solidFill>
                  <a:srgbClr val="7030A0"/>
                </a:solidFill>
                <a:latin typeface="+mn-lt"/>
              </a:rPr>
              <a:t>Reduced bone density</a:t>
            </a:r>
          </a:p>
          <a:p>
            <a:pPr eaLnBrk="1" hangingPunct="1">
              <a:spcAft>
                <a:spcPts val="450"/>
              </a:spcAft>
              <a:buFont typeface="Arial" charset="0"/>
              <a:buChar char="•"/>
            </a:pPr>
            <a:r>
              <a:rPr lang="en-GB" dirty="0">
                <a:solidFill>
                  <a:srgbClr val="7030A0"/>
                </a:solidFill>
                <a:latin typeface="+mn-lt"/>
              </a:rPr>
              <a:t>Increased frailty</a:t>
            </a:r>
          </a:p>
          <a:p>
            <a:pPr eaLnBrk="1" hangingPunct="1">
              <a:spcAft>
                <a:spcPts val="450"/>
              </a:spcAft>
              <a:buFont typeface="Arial" charset="0"/>
              <a:buChar char="•"/>
            </a:pPr>
            <a:r>
              <a:rPr lang="en-GB" dirty="0">
                <a:solidFill>
                  <a:srgbClr val="7030A0"/>
                </a:solidFill>
                <a:latin typeface="+mn-lt"/>
              </a:rPr>
              <a:t>Increased falls </a:t>
            </a:r>
          </a:p>
        </p:txBody>
      </p:sp>
      <p:sp>
        <p:nvSpPr>
          <p:cNvPr id="24581" name="TextBox 5"/>
          <p:cNvSpPr txBox="1">
            <a:spLocks noChangeArrowheads="1"/>
          </p:cNvSpPr>
          <p:nvPr/>
        </p:nvSpPr>
        <p:spPr bwMode="auto">
          <a:xfrm>
            <a:off x="271868" y="5882934"/>
            <a:ext cx="6220586" cy="83099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eaLnBrk="1" hangingPunct="1"/>
            <a:r>
              <a:rPr lang="en-GB" sz="1600" i="1" dirty="0"/>
              <a:t>Copeland, Dogra (2017) Brit J Sports Med, </a:t>
            </a:r>
            <a:r>
              <a:rPr lang="en-GB" sz="1600" i="1" dirty="0" err="1"/>
              <a:t>Gennuso</a:t>
            </a:r>
            <a:r>
              <a:rPr lang="en-GB" sz="1600" i="1" dirty="0"/>
              <a:t> (2013) Med Sci Sports </a:t>
            </a:r>
            <a:r>
              <a:rPr lang="en-GB" sz="1600" i="1" dirty="0" err="1"/>
              <a:t>Exerc</a:t>
            </a:r>
            <a:r>
              <a:rPr lang="en-GB" sz="1600" i="1" dirty="0"/>
              <a:t>.; Skelton (2001) Age Ageing; </a:t>
            </a:r>
            <a:r>
              <a:rPr lang="en-GB" sz="1600" i="1" dirty="0" err="1"/>
              <a:t>Chastin</a:t>
            </a:r>
            <a:r>
              <a:rPr lang="en-GB" sz="1600" i="1" dirty="0"/>
              <a:t> (2014) Bone; Rosenberg (2021) JAGS</a:t>
            </a:r>
          </a:p>
        </p:txBody>
      </p:sp>
      <p:pic>
        <p:nvPicPr>
          <p:cNvPr id="24582" name="Picture 3"/>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4899295" y="1915682"/>
            <a:ext cx="4244705" cy="2406450"/>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
        <p:nvSpPr>
          <p:cNvPr id="2" name="Rectangle 1">
            <a:extLst>
              <a:ext uri="{FF2B5EF4-FFF2-40B4-BE49-F238E27FC236}">
                <a16:creationId xmlns:a16="http://schemas.microsoft.com/office/drawing/2014/main" id="{DFC4C86B-656E-D141-9F07-748F57335427}"/>
              </a:ext>
            </a:extLst>
          </p:cNvPr>
          <p:cNvSpPr/>
          <p:nvPr/>
        </p:nvSpPr>
        <p:spPr>
          <a:xfrm>
            <a:off x="6791253" y="3289256"/>
            <a:ext cx="2293841" cy="2354491"/>
          </a:xfrm>
          <a:prstGeom prst="rect">
            <a:avLst/>
          </a:prstGeom>
          <a:solidFill>
            <a:srgbClr val="7030A0"/>
          </a:solidFill>
          <a:ln>
            <a:solidFill>
              <a:schemeClr val="bg1"/>
            </a:solidFill>
          </a:ln>
        </p:spPr>
        <p:txBody>
          <a:bodyPr wrap="square">
            <a:spAutoFit/>
          </a:bodyPr>
          <a:lstStyle/>
          <a:p>
            <a:pPr algn="ctr"/>
            <a:r>
              <a:rPr lang="en-US" sz="2100" dirty="0">
                <a:solidFill>
                  <a:schemeClr val="bg1"/>
                </a:solidFill>
                <a:latin typeface="Calibri" panose="020F0502020204030204" pitchFamily="34" charset="0"/>
                <a:cs typeface="Calibri" panose="020F0502020204030204" pitchFamily="34" charset="0"/>
              </a:rPr>
              <a:t>Those with highest quartile of sedentary behaviour had a 26% higher risk of falling relative to the lowest quartile</a:t>
            </a:r>
          </a:p>
        </p:txBody>
      </p:sp>
    </p:spTree>
    <p:extLst>
      <p:ext uri="{BB962C8B-B14F-4D97-AF65-F5344CB8AC3E}">
        <p14:creationId xmlns:p14="http://schemas.microsoft.com/office/powerpoint/2010/main" val="239604219"/>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Public Health England">
    <a:dk1>
      <a:sysClr val="windowText" lastClr="000000"/>
    </a:dk1>
    <a:lt1>
      <a:sysClr val="window" lastClr="FFFFFF"/>
    </a:lt1>
    <a:dk2>
      <a:srgbClr val="009966"/>
    </a:dk2>
    <a:lt2>
      <a:srgbClr val="98002E"/>
    </a:lt2>
    <a:accent1>
      <a:srgbClr val="11175E"/>
    </a:accent1>
    <a:accent2>
      <a:srgbClr val="D8B5A3"/>
    </a:accent2>
    <a:accent3>
      <a:srgbClr val="F9A25E"/>
    </a:accent3>
    <a:accent4>
      <a:srgbClr val="EEB111"/>
    </a:accent4>
    <a:accent5>
      <a:srgbClr val="00B274"/>
    </a:accent5>
    <a:accent6>
      <a:srgbClr val="A7A9AC"/>
    </a:accent6>
    <a:hlink>
      <a:srgbClr val="000000"/>
    </a:hlink>
    <a:folHlink>
      <a:srgbClr val="00000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emplate>Office Theme</Template>
  <TotalTime>1835</TotalTime>
  <Words>4510</Words>
  <Application>Microsoft Macintosh PowerPoint</Application>
  <PresentationFormat>On-screen Show (4:3)</PresentationFormat>
  <Paragraphs>610</Paragraphs>
  <Slides>80</Slides>
  <Notes>2</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80</vt:i4>
      </vt:variant>
    </vt:vector>
  </HeadingPairs>
  <TitlesOfParts>
    <vt:vector size="92" baseType="lpstr">
      <vt:lpstr>Arial</vt:lpstr>
      <vt:lpstr>Avenir Next LT Pro</vt:lpstr>
      <vt:lpstr>Calibri</vt:lpstr>
      <vt:lpstr>Calibri Light</vt:lpstr>
      <vt:lpstr>Courier New</vt:lpstr>
      <vt:lpstr>fsingrid</vt:lpstr>
      <vt:lpstr>Lucida Sans</vt:lpstr>
      <vt:lpstr>system-ui</vt:lpstr>
      <vt:lpstr>Tw Cen MT</vt:lpstr>
      <vt:lpstr>Verdana</vt:lpstr>
      <vt:lpstr>Wingdings</vt:lpstr>
      <vt:lpstr>Office Theme</vt:lpstr>
      <vt:lpstr>Falls &amp; Vision:  More than meets the eye!</vt:lpstr>
      <vt:lpstr>This afternoon…</vt:lpstr>
      <vt:lpstr>How big a problem are falls?</vt:lpstr>
      <vt:lpstr>Falls in Scotland</vt:lpstr>
      <vt:lpstr>Costs of falls</vt:lpstr>
      <vt:lpstr>Covid-19 and social restrictions</vt:lpstr>
      <vt:lpstr>The cost of reduced incidental activity</vt:lpstr>
      <vt:lpstr>Trippers or fallers?</vt:lpstr>
      <vt:lpstr>Sedentary behaviour health risks</vt:lpstr>
      <vt:lpstr>How is vision implicated in falls?</vt:lpstr>
      <vt:lpstr>Stability and Balance</vt:lpstr>
      <vt:lpstr>Visual Impairment and Falls</vt:lpstr>
      <vt:lpstr>BSc Dissertation – Welsh 2011</vt:lpstr>
      <vt:lpstr>Unilateral vs bilateral VI and falls</vt:lpstr>
      <vt:lpstr>Dual sensory loss and where you live</vt:lpstr>
      <vt:lpstr>Dual Sensory Loss</vt:lpstr>
      <vt:lpstr>Fear of falling with AMD</vt:lpstr>
      <vt:lpstr>Missing that step</vt:lpstr>
      <vt:lpstr>PowerPoint Presentation</vt:lpstr>
      <vt:lpstr>Knowing where to cross</vt:lpstr>
      <vt:lpstr>Dizziness</vt:lpstr>
      <vt:lpstr>PowerPoint Presentation</vt:lpstr>
      <vt:lpstr>PowerPoint Presentation</vt:lpstr>
      <vt:lpstr>PowerPoint Presentation</vt:lpstr>
      <vt:lpstr>PowerPoint Presentation</vt:lpstr>
      <vt:lpstr>PowerPoint Presentation</vt:lpstr>
      <vt:lpstr>Multi-focal and Bi-focal glasses</vt:lpstr>
      <vt:lpstr>Physical activity in those with glaucoma</vt:lpstr>
      <vt:lpstr>Fear = restriction in activity</vt:lpstr>
      <vt:lpstr>BSc Dissertation – Welsh 2011</vt:lpstr>
      <vt:lpstr>Spiral of inactivity</vt:lpstr>
      <vt:lpstr>Views about falls</vt:lpstr>
      <vt:lpstr>Views about falls</vt:lpstr>
      <vt:lpstr>Can we prevent falls?</vt:lpstr>
      <vt:lpstr>What works to reduce falls?</vt:lpstr>
      <vt:lpstr>Multifactorial Interventions for reducing falls</vt:lpstr>
      <vt:lpstr>Exercise interventions for reducing falls </vt:lpstr>
      <vt:lpstr>PowerPoint Presentation</vt:lpstr>
      <vt:lpstr>The evidence….. What works best?</vt:lpstr>
      <vt:lpstr>BUT - Not all physical activity is the same…</vt:lpstr>
      <vt:lpstr>Can we prevent falls in people with visual impairment?</vt:lpstr>
      <vt:lpstr>PowerPoint Presentation</vt:lpstr>
      <vt:lpstr>Take action - Guidelines </vt:lpstr>
      <vt:lpstr>In a Falls Clinic</vt:lpstr>
      <vt:lpstr>PowerPoint Presentation</vt:lpstr>
      <vt:lpstr>PowerPoint Presentation</vt:lpstr>
      <vt:lpstr>PowerPoint Presentation</vt:lpstr>
      <vt:lpstr>Take action - Guidelines </vt:lpstr>
      <vt:lpstr>Cataract Surgery expedited</vt:lpstr>
      <vt:lpstr>Cataract Surgery 1st and 2nd eye</vt:lpstr>
      <vt:lpstr>New glasses?</vt:lpstr>
      <vt:lpstr>Changing multifocals back to single lens glasses?</vt:lpstr>
      <vt:lpstr>Vision intervention as a component in a multi-component falls intervention</vt:lpstr>
      <vt:lpstr>Intervention for VIP older people</vt:lpstr>
      <vt:lpstr>Challenges</vt:lpstr>
      <vt:lpstr>Facilitators</vt:lpstr>
      <vt:lpstr>VIP2UK </vt:lpstr>
      <vt:lpstr>Lessons learned in VIP2UK</vt:lpstr>
      <vt:lpstr>Barriers to home safety interventions</vt:lpstr>
      <vt:lpstr>Barriers to home exercise interventions</vt:lpstr>
      <vt:lpstr>Enablers to home safety interventions</vt:lpstr>
      <vt:lpstr>Enablers to home exercise interventions</vt:lpstr>
      <vt:lpstr>PowerPoint Presentation</vt:lpstr>
      <vt:lpstr>Views about group exercise</vt:lpstr>
      <vt:lpstr>Views about group exercise</vt:lpstr>
      <vt:lpstr>Adaptations to FaME delivery</vt:lpstr>
      <vt:lpstr>First steps</vt:lpstr>
      <vt:lpstr>They may need?</vt:lpstr>
      <vt:lpstr>They may need?</vt:lpstr>
      <vt:lpstr>They may need?</vt:lpstr>
      <vt:lpstr>Resources</vt:lpstr>
      <vt:lpstr>Community Falls Prevention Programme  </vt:lpstr>
      <vt:lpstr>PowerPoint Presentation</vt:lpstr>
      <vt:lpstr>Royal College of Optometrists</vt:lpstr>
      <vt:lpstr>PowerPoint Presentation</vt:lpstr>
      <vt:lpstr>System and Assurance Framework for Eye-health (SAFE)  The Clinical Council for Eye Health Commissioning (CCEHC) England   </vt:lpstr>
      <vt:lpstr>VISIBILE Resources</vt:lpstr>
      <vt:lpstr>NFPCG Posters</vt:lpstr>
      <vt:lpstr>NFPCG Deconditioning Resource Suite https://www.bgs.org.uk/resources/deconditioning-information-for-providers-of-services-for-older-people-and-the-public </vt:lpstr>
      <vt:lpstr>What can you do better tomorrow?</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Falls &amp; Vision:  More than meets the eye!</dc:title>
  <dc:creator>Dawn Skelton</dc:creator>
  <cp:lastModifiedBy>Dawn Skelton</cp:lastModifiedBy>
  <cp:revision>88</cp:revision>
  <cp:lastPrinted>2022-09-04T16:29:56Z</cp:lastPrinted>
  <dcterms:created xsi:type="dcterms:W3CDTF">2022-09-03T10:20:22Z</dcterms:created>
  <dcterms:modified xsi:type="dcterms:W3CDTF">2022-09-04T17:05:00Z</dcterms:modified>
</cp:coreProperties>
</file>