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74" r:id="rId7"/>
    <p:sldId id="264" r:id="rId8"/>
    <p:sldId id="265" r:id="rId9"/>
    <p:sldId id="266" r:id="rId10"/>
    <p:sldId id="270" r:id="rId11"/>
    <p:sldId id="267" r:id="rId12"/>
    <p:sldId id="272" r:id="rId13"/>
    <p:sldId id="271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70912C-AEF8-493D-9A7A-51E078472F54}">
          <p14:sldIdLst>
            <p14:sldId id="256"/>
            <p14:sldId id="269"/>
            <p14:sldId id="274"/>
            <p14:sldId id="264"/>
            <p14:sldId id="265"/>
            <p14:sldId id="266"/>
            <p14:sldId id="270"/>
            <p14:sldId id="267"/>
            <p14:sldId id="272"/>
            <p14:sldId id="271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10E3C-379F-7593-CD49-C39DB9099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F88D3A-1E1C-CF62-C2FC-2507C94B1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FB219-4B84-42EB-21CC-97753FAA7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3A7D6-DCF4-AFDF-2B18-4C017213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B01BA-2EA4-DF98-3BAA-2B4F95D7A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66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DD133-99CC-E5C9-83F8-58B7B2D0C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4C369-ED5F-89AD-B6B0-FE609BE65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32DFB-1F8A-DD6E-49C2-2F1704708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30FF6-05E9-FAE2-37E8-10556E081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C05E8-F4B3-2AE7-1FEA-4A9DA6BA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38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79EB0-FB8C-83E1-6B50-70EB32F29D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E97D4-32C1-8B91-50DC-9C6F8D10E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348BF-B90E-919B-BED2-5E8D6ADA0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B613A-56B4-7268-8F15-E8443DA2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6AF76-DCBB-7341-0324-60615F68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45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50E84-39FD-E4D5-F0B3-ABAB3199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DD49B-90BF-A9A1-B6D7-D6B0211E2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31C69-FD1C-E4AF-CDBB-E46FE90BF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F0EE4-F581-DEEF-E68D-CCF1B6DFB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0195F-EB30-328C-38F8-ACECFD0D8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73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86379-E757-AAAA-FD18-C22678656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B4346-B5FF-6BAD-C93C-09B0F6BE8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A6DFD-492F-3232-7FD5-C3386B5F2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1DFD3-022D-0C0F-1E05-36965DC3C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2EF99-4FA5-F625-E912-254B73CB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93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78169-ECF3-20AD-7973-DED89CD97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E274B-C3F9-338D-A264-1D8E27387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2C747-08CF-DFCB-209F-A0663B807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8C5C2-42FE-B6EF-C1FA-1841193C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2A9BA-2AA8-141C-18C5-760C66AD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B6E04-6C71-B0A3-9912-BF7F16446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45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13EC7-FAFE-7FCE-2AF1-DBC6BFF8D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EEC5B-DCCC-97B7-E16C-8A587499F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5FFF70-41B7-181D-2392-0E19563FE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24F051-B340-3257-51E9-12784142C9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2E84DD-9B86-816C-BF5B-48BF0061C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144A29-710A-CCF8-D334-DA55E7FAE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5244CC-AEA4-56EE-CA03-83F151F5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E31178-077A-3CC4-D6D4-513A7B5E8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72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5664A-47BD-7215-9463-5A14D0D9E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B80E67-4034-E041-1B4C-6595CC5F9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2C0963-E2AA-53FC-B114-A32E02F06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3DC94F-EF13-5A36-E105-5ECC7FD51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74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CCB57-01D3-3A04-7624-44236857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59407A-6CB6-1E80-3E7A-10422FCE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36ECD-AD1E-CE42-3563-6249CE24A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93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525C-7CE6-E0C7-7278-9C093950A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0098F-C4D9-F1DB-BA95-3E9B9FF6C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5AC50-C601-9AA9-65C9-48AE30B50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70BF8-3326-8F63-85D6-1895D24DD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25F07-AB03-612E-9AC2-AA8385E94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D2B93-35C3-E83F-EA55-B9E5362BF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20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29FFD-F112-D87B-5DF7-237E56722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345DA7-7DE1-9F56-B0A9-313637BDE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6B6E45-36CB-0087-D5D2-946AE5E9E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5C5FD-EB2F-921C-EA3A-A294C856E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7A015-F01D-3243-2F64-484625A60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CE2AF-94C7-ED76-22A9-3342E50F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37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871F0E-E66D-A615-CA74-EE4C5A30E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D8F5A-2A6E-616B-9419-E9AF6D898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B574A-A405-591B-9ADE-936F048D0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4A0C7-D6D3-4EBB-B66B-69B9AAAF6367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0CE8F-F8BF-DC61-91E0-C5247FAE2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3995C-2183-951E-7E2F-856C395FE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CB22B-2A6E-49BE-9DC2-29B218CC8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41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F7951-8147-F6BB-00C3-C4CBAE4BEA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9600" b="1" dirty="0">
                <a:latin typeface="+mn-lt"/>
              </a:rPr>
              <a:t>The</a:t>
            </a:r>
            <a:r>
              <a:rPr lang="en-GB" sz="9600" b="1" dirty="0"/>
              <a:t> </a:t>
            </a:r>
            <a:r>
              <a:rPr lang="en-GB" sz="9600" b="1" dirty="0">
                <a:solidFill>
                  <a:srgbClr val="0000FF"/>
                </a:solidFill>
                <a:latin typeface="+mn-lt"/>
              </a:rPr>
              <a:t>Sen</a:t>
            </a:r>
            <a:r>
              <a:rPr lang="en-GB" sz="9600" b="1" dirty="0">
                <a:latin typeface="+mn-lt"/>
              </a:rPr>
              <a:t>scot</a:t>
            </a:r>
            <a:r>
              <a:rPr lang="en-GB" sz="9600" b="1" dirty="0"/>
              <a:t> </a:t>
            </a:r>
            <a:r>
              <a:rPr lang="en-GB" sz="9600" b="1" dirty="0">
                <a:latin typeface="+mn-lt"/>
              </a:rPr>
              <a:t>Story</a:t>
            </a:r>
            <a:r>
              <a:rPr lang="en-GB" sz="9600" b="1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D482E-D79D-57CC-0655-8889CF89F9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1999-2020</a:t>
            </a:r>
          </a:p>
        </p:txBody>
      </p:sp>
    </p:spTree>
    <p:extLst>
      <p:ext uri="{BB962C8B-B14F-4D97-AF65-F5344CB8AC3E}">
        <p14:creationId xmlns:p14="http://schemas.microsoft.com/office/powerpoint/2010/main" val="315161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27BC2-AD3B-ABDA-BE16-25B4EB81B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  Looking Forward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6C0F3-22E4-8D27-9DEC-6C47F0058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GB" sz="2400" b="1" dirty="0"/>
              <a:t>Relationship with Govt  </a:t>
            </a:r>
            <a:r>
              <a:rPr lang="en-GB" sz="2400" dirty="0"/>
              <a:t>- promoting/raising awareness SE is the easy bit - </a:t>
            </a:r>
          </a:p>
          <a:p>
            <a:pPr marL="0" indent="0">
              <a:buNone/>
            </a:pPr>
            <a:r>
              <a:rPr lang="en-GB" sz="2400" dirty="0"/>
              <a:t>   but will the new SI be brave enough to challenge Govt. Can it represent the interests of the grassroots most effectively ‘in the tent or outside the tent’.</a:t>
            </a:r>
          </a:p>
          <a:p>
            <a:pPr>
              <a:buFontTx/>
              <a:buChar char="-"/>
            </a:pPr>
            <a:r>
              <a:rPr lang="en-GB" sz="2400" dirty="0"/>
              <a:t>Will it be bold enough to look at what has worked/not worked (Peer Support/ Pockets and Prospects  v Procurement/Impact assessment etc) – and say so.</a:t>
            </a:r>
          </a:p>
          <a:p>
            <a:pPr>
              <a:buFontTx/>
              <a:buChar char="-"/>
            </a:pPr>
            <a:r>
              <a:rPr lang="en-GB" sz="2400" dirty="0"/>
              <a:t>And, if so, will it also hold support orgs to account – to ensure sector is accessing the support it needs – as opposed to the support on offer.</a:t>
            </a:r>
          </a:p>
          <a:p>
            <a:pPr>
              <a:buFontTx/>
              <a:buChar char="-"/>
            </a:pPr>
            <a:r>
              <a:rPr lang="en-GB" sz="2400" b="1" dirty="0"/>
              <a:t>Will it genuinely be able act in the best interests of the ‘broad church</a:t>
            </a:r>
            <a:r>
              <a:rPr lang="en-GB" sz="2400" dirty="0"/>
              <a:t>’. (Growth v local - for the many – or for the few). </a:t>
            </a:r>
          </a:p>
          <a:p>
            <a:pPr>
              <a:buFontTx/>
              <a:buChar char="-"/>
            </a:pPr>
            <a:r>
              <a:rPr lang="en-GB" sz="2400" dirty="0"/>
              <a:t>These are key challenges in terms of the single intermediary’s credibility and standing with the sector. If it can’t – or doesn’t - new dissenting voices will quickly emerge. Is the sector better served by a more plural approach?</a:t>
            </a:r>
          </a:p>
          <a:p>
            <a:pPr>
              <a:buFontTx/>
              <a:buChar char="-"/>
            </a:pPr>
            <a:endParaRPr lang="en-GB" sz="2400" dirty="0"/>
          </a:p>
          <a:p>
            <a:pPr>
              <a:buFontTx/>
              <a:buChar char="-"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>
              <a:buFontTx/>
              <a:buChar char="-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24335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866ED-BEA9-DEAA-6DE1-C5ACCCBD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Looking Forward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FC132-DB05-38E7-297C-B179ABF1C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800" dirty="0"/>
          </a:p>
          <a:p>
            <a:pPr>
              <a:buFontTx/>
              <a:buChar char="-"/>
            </a:pPr>
            <a:r>
              <a:rPr lang="en-GB" sz="2400" dirty="0"/>
              <a:t>The SI has potential to carry a lot of clout – and shouldn’t underestimate the importance of this. If it can gain the trust of the sector – it can play an important leadership role. </a:t>
            </a:r>
          </a:p>
          <a:p>
            <a:pPr>
              <a:buFontTx/>
              <a:buChar char="-"/>
            </a:pPr>
            <a:r>
              <a:rPr lang="en-GB" sz="2400" dirty="0"/>
              <a:t>The Transition Group – looking at the functions/role/new board etc – will give an early indication of the direction of travel</a:t>
            </a:r>
          </a:p>
          <a:p>
            <a:r>
              <a:rPr lang="en-GB" sz="2400" dirty="0"/>
              <a:t>SE maybe at a bit of a crossroads - Social enterprises themselves aren’t going anywhere – they have demonstrated their resilience and commitment to their communities time and time again – that will not change.</a:t>
            </a:r>
          </a:p>
          <a:p>
            <a:r>
              <a:rPr lang="en-GB" sz="2400" dirty="0"/>
              <a:t>Senscot has made its </a:t>
            </a:r>
            <a:r>
              <a:rPr lang="en-GB" sz="2400"/>
              <a:t>own contribution </a:t>
            </a:r>
            <a:r>
              <a:rPr lang="en-GB" sz="2400" dirty="0"/>
              <a:t>along the way – now it’s time for a new chapter to begin.</a:t>
            </a:r>
            <a:endParaRPr lang="en-GB" sz="2400" b="1" dirty="0"/>
          </a:p>
          <a:p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599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162CF-DFEE-937F-E0D2-C4AE1E8C2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                Introduction and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F80C9-A92B-FD7A-F64F-4FEB7E9F3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318" y="1525822"/>
            <a:ext cx="10515600" cy="4351338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Senscot links/connections with John Pearce and Glasgow Caley Archive</a:t>
            </a:r>
          </a:p>
          <a:p>
            <a:pPr marL="0" lvl="0" indent="0">
              <a:lnSpc>
                <a:spcPct val="107000"/>
              </a:lnSpc>
              <a:buNone/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 to Senscot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referencing and acknowledging key role played by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board, staff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members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 mention to founder, Laurence Demarco,  and also to Rodney Stares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Senscot’s main objective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to create a national network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community activists and their enterprises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would look to act on behalf of grassroot/frontline social enterprises(SE) and, when required, act as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dissenting voice</a:t>
            </a:r>
          </a:p>
        </p:txBody>
      </p:sp>
    </p:spTree>
    <p:extLst>
      <p:ext uri="{BB962C8B-B14F-4D97-AF65-F5344CB8AC3E}">
        <p14:creationId xmlns:p14="http://schemas.microsoft.com/office/powerpoint/2010/main" val="3090471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4CE50-762A-CA33-AB91-640004BB2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 Introduction and Background </a:t>
            </a:r>
            <a:r>
              <a:rPr lang="en-GB" b="1" dirty="0" err="1"/>
              <a:t>contd</a:t>
            </a:r>
            <a:r>
              <a:rPr lang="en-GB" b="1" dirty="0"/>
              <a:t>……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236AA-B353-A748-C4F1-A9E9E5293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Founding Principles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important in understanding the specific approach Senscot sought to take in seeking to support the development of SE in Scotland.</a:t>
            </a:r>
          </a:p>
          <a:p>
            <a:pPr>
              <a:buFontTx/>
              <a:buChar char="-"/>
            </a:pPr>
            <a:r>
              <a:rPr lang="en-GB" dirty="0"/>
              <a:t>The ‘</a:t>
            </a:r>
            <a:r>
              <a:rPr lang="en-GB" sz="2400" dirty="0"/>
              <a:t>network’ should always determine what happens next – coming from bottom up</a:t>
            </a:r>
          </a:p>
          <a:p>
            <a:pPr>
              <a:buFontTx/>
              <a:buChar char="-"/>
            </a:pPr>
            <a:r>
              <a:rPr lang="en-GB" sz="2400" dirty="0"/>
              <a:t>Don’t step on toes of existing ‘players’- avoid duplication/competition</a:t>
            </a:r>
          </a:p>
          <a:p>
            <a:pPr>
              <a:buFontTx/>
              <a:buChar char="-"/>
            </a:pPr>
            <a:r>
              <a:rPr lang="en-GB" sz="2400" dirty="0"/>
              <a:t>Forming coalitions/partnerships wherever possible</a:t>
            </a:r>
          </a:p>
          <a:p>
            <a:pPr>
              <a:buFontTx/>
              <a:buChar char="-"/>
            </a:pPr>
            <a:r>
              <a:rPr lang="en-GB" sz="2400" dirty="0"/>
              <a:t>Relinquishing ownership and control asap – allowing new services to be independent – steering their own course</a:t>
            </a: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400" b="1" dirty="0"/>
              <a:t>Core activities</a:t>
            </a:r>
          </a:p>
          <a:p>
            <a:pPr marL="0" indent="0">
              <a:buNone/>
            </a:pPr>
            <a:r>
              <a:rPr lang="en-GB" sz="2400" b="1" dirty="0"/>
              <a:t>-  </a:t>
            </a:r>
            <a:r>
              <a:rPr lang="en-GB" sz="2400" dirty="0"/>
              <a:t>Connecting/Informing (Website/Bulletin)</a:t>
            </a:r>
          </a:p>
          <a:p>
            <a:pPr>
              <a:buFontTx/>
              <a:buChar char="-"/>
            </a:pPr>
            <a:r>
              <a:rPr lang="en-GB" sz="2400" dirty="0"/>
              <a:t>Establishing/supporting SENs – both local and thematic</a:t>
            </a:r>
          </a:p>
          <a:p>
            <a:pPr>
              <a:buFontTx/>
              <a:buChar char="-"/>
            </a:pPr>
            <a:r>
              <a:rPr lang="en-GB" sz="2400" dirty="0"/>
              <a:t>Developing new services (pipeline of support)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898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A0E6B-0A8A-3D6A-9726-3E634866E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                            </a:t>
            </a:r>
            <a:r>
              <a:rPr lang="en-GB" b="1" dirty="0"/>
              <a:t>1999 - 2006</a:t>
            </a:r>
            <a:br>
              <a:rPr lang="en-GB" b="1" dirty="0"/>
            </a:br>
            <a:r>
              <a:rPr lang="en-GB" b="1" dirty="0"/>
              <a:t>  </a:t>
            </a:r>
            <a:r>
              <a:rPr lang="en-GB" sz="2800" b="1" dirty="0">
                <a:solidFill>
                  <a:srgbClr val="0000FF"/>
                </a:solidFill>
              </a:rPr>
              <a:t>Trying to get our foot in the door –  some of the challenges and issues faced</a:t>
            </a:r>
            <a:endParaRPr lang="en-GB" sz="2800" dirty="0">
              <a:solidFill>
                <a:srgbClr val="0000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88DE2-067A-EDDE-5517-0EBA6D453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US" sz="26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term, social enterprise (SE), was not familiar to many folk</a:t>
            </a:r>
            <a:endParaRPr lang="en-GB" sz="26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US" sz="26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Govt/Politicians </a:t>
            </a:r>
            <a:r>
              <a:rPr lang="en-US" sz="26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initially</a:t>
            </a:r>
            <a:r>
              <a:rPr lang="en-US" sz="26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sceptical – Local Govt/Trade Unions often saw it as ‘privatisation through back door’.</a:t>
            </a:r>
            <a:endParaRPr lang="en-GB" sz="26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US" sz="26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SCVO pretty hostile – setting SE as a </a:t>
            </a:r>
            <a:r>
              <a:rPr lang="en-US" sz="26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distinct part of the third sector was viewed as </a:t>
            </a:r>
            <a:r>
              <a:rPr lang="en-US" sz="26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‘balkanising’ the sector.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US" sz="26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 Funding – allowed us to get staff in place – and begin developing core activities – including the first SEN in Fife (2004)</a:t>
            </a:r>
            <a:endParaRPr lang="en-US" sz="26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US" sz="26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 gaining some traction – with establishment of Scotland </a:t>
            </a:r>
            <a:r>
              <a:rPr lang="en-US" sz="2600" kern="15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unLtd</a:t>
            </a:r>
            <a:r>
              <a:rPr lang="en-US" sz="26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DTA Scotland; the SE Academy etc.</a:t>
            </a:r>
            <a:endParaRPr lang="en-GB" sz="26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US" sz="2600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only Senscot – others as well – together formed the Scottish Social Enterprise Coalition (SSEC) in 2005</a:t>
            </a:r>
            <a:endParaRPr lang="en-GB" sz="26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0056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46BA-F24C-6334-647F-CA3A3CBD8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                            2007-2015</a:t>
            </a:r>
            <a:br>
              <a:rPr lang="en-GB" b="1" dirty="0"/>
            </a:br>
            <a:r>
              <a:rPr lang="en-GB" sz="2800" b="1" dirty="0"/>
              <a:t>              </a:t>
            </a:r>
            <a:r>
              <a:rPr lang="en-GB" sz="2800" b="1" dirty="0">
                <a:solidFill>
                  <a:srgbClr val="0000FF"/>
                </a:solidFill>
              </a:rPr>
              <a:t>bedding in – and growing - but also early signs of differences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A9641-0C3A-7A7C-0ABD-C6BC8B427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GB" sz="2400" dirty="0"/>
          </a:p>
          <a:p>
            <a:r>
              <a:rPr lang="en-GB" sz="3100" dirty="0"/>
              <a:t>Changing Govts in Holyrood and Westminster – with both impacting differently  on sector north and south of border.</a:t>
            </a:r>
          </a:p>
          <a:p>
            <a:r>
              <a:rPr lang="en-GB" sz="3100" dirty="0"/>
              <a:t>Enterprising Third Sector Action Plan –  3 year funding deals – a significant milestone for the sector</a:t>
            </a:r>
          </a:p>
          <a:p>
            <a:r>
              <a:rPr lang="en-GB" sz="3100" dirty="0"/>
              <a:t>Allows core infrastructure to bed in – and sees formation of new services - Senscot Legal/SCRT etc</a:t>
            </a:r>
          </a:p>
          <a:p>
            <a:r>
              <a:rPr lang="en-GB" sz="3100" dirty="0"/>
              <a:t>More SENs being set up - as well as new Thematic SENs. Nearly 1500 SEs directly engaged with or members of SENs</a:t>
            </a:r>
          </a:p>
          <a:p>
            <a:r>
              <a:rPr lang="en-GB" sz="3100" dirty="0"/>
              <a:t>Differences begin to emerge between approach in Scotland and influences from down south and internationally (NB – not Europe) – basically between  left wing/right wing and/or neoliberal/social democratic approaches etc.</a:t>
            </a:r>
          </a:p>
          <a:p>
            <a:r>
              <a:rPr lang="en-GB" sz="3100" dirty="0"/>
              <a:t>The SE Voluntary Code established – setting out a benchmark for SE in Scotland</a:t>
            </a:r>
          </a:p>
          <a:p>
            <a:r>
              <a:rPr lang="en-GB" sz="3100" dirty="0"/>
              <a:t>Period ends with SE Vision 2025 – and early work on a SE Strategy for Scotland – and 1</a:t>
            </a:r>
            <a:r>
              <a:rPr lang="en-GB" sz="3100" baseline="30000" dirty="0"/>
              <a:t>st</a:t>
            </a:r>
            <a:r>
              <a:rPr lang="en-GB" sz="3100" dirty="0"/>
              <a:t> SE Census</a:t>
            </a:r>
          </a:p>
        </p:txBody>
      </p:sp>
    </p:spTree>
    <p:extLst>
      <p:ext uri="{BB962C8B-B14F-4D97-AF65-F5344CB8AC3E}">
        <p14:creationId xmlns:p14="http://schemas.microsoft.com/office/powerpoint/2010/main" val="128125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0E396-E410-2539-75F3-026E334D1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                                2016-2020</a:t>
            </a:r>
            <a:br>
              <a:rPr lang="en-GB" b="1" dirty="0"/>
            </a:br>
            <a:r>
              <a:rPr lang="en-GB" sz="2400" b="1" dirty="0">
                <a:solidFill>
                  <a:srgbClr val="0000FF"/>
                </a:solidFill>
                <a:latin typeface="+mn-lt"/>
              </a:rPr>
              <a:t>Govt approach changes – Senscot’s influence on the wane –  other voices on the rise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E5488-0217-024F-6324-3D4DDA513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GB" sz="2400" dirty="0"/>
          </a:p>
          <a:p>
            <a:r>
              <a:rPr lang="en-GB" sz="2400" dirty="0"/>
              <a:t>Strategy - a big turning point for sector – and also for Senscot</a:t>
            </a:r>
          </a:p>
          <a:p>
            <a:r>
              <a:rPr lang="en-GB" sz="2400" dirty="0"/>
              <a:t>Govt’s approach becomes far more directive – looking to deliver the Strategy and Action Plan through a select number of ‘support organisations’</a:t>
            </a:r>
          </a:p>
          <a:p>
            <a:r>
              <a:rPr lang="en-GB" sz="2400" dirty="0"/>
              <a:t>Signs of Senscot’s influence waning – other voices holding greater sway</a:t>
            </a:r>
          </a:p>
          <a:p>
            <a:r>
              <a:rPr lang="en-GB" sz="2400" dirty="0"/>
              <a:t>Genuine concerns from frontline about delivery of AP/Strategy now viewed as being ‘negative’</a:t>
            </a:r>
          </a:p>
          <a:p>
            <a:r>
              <a:rPr lang="en-GB" sz="2400" dirty="0"/>
              <a:t>Govt also was very clear – they would only fund one ‘representative’ voice for sector</a:t>
            </a:r>
          </a:p>
          <a:p>
            <a:r>
              <a:rPr lang="en-GB" sz="2400" dirty="0"/>
              <a:t>AP -  ‘Intermediary Review’ –  discussions re merger – take up best part of two years</a:t>
            </a:r>
          </a:p>
          <a:p>
            <a:r>
              <a:rPr lang="en-GB" sz="2400" dirty="0"/>
              <a:t>Merger with Social Firms Scotland takes place in July 2020</a:t>
            </a:r>
          </a:p>
        </p:txBody>
      </p:sp>
    </p:spTree>
    <p:extLst>
      <p:ext uri="{BB962C8B-B14F-4D97-AF65-F5344CB8AC3E}">
        <p14:creationId xmlns:p14="http://schemas.microsoft.com/office/powerpoint/2010/main" val="535215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507B7-1A15-562C-C3A8-68699520B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  Core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CC8D9-7FB5-5500-0A1A-9492C8159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600" b="1" dirty="0"/>
              <a:t>Bulletin</a:t>
            </a:r>
            <a:r>
              <a:rPr lang="en-GB" sz="2600" dirty="0"/>
              <a:t> - promoting work and values of SE and wider third sector/civil society – sought to hold a mirror up to the sector – and to hold to account some of the ‘big boys’ – including Govt. Proved very popular (up to 5,000 subscribers) – but also ruffled a few feathers.</a:t>
            </a:r>
          </a:p>
          <a:p>
            <a:r>
              <a:rPr lang="en-GB" sz="2600" b="1" dirty="0"/>
              <a:t>SENs</a:t>
            </a:r>
            <a:r>
              <a:rPr lang="en-GB" sz="2600" dirty="0"/>
              <a:t> - Bedrock of the sector – and where Senscot channelled most energy. Today, there is still lack of a consistent funding model for SENs. Some TSIs are very good – others are less interested. </a:t>
            </a:r>
          </a:p>
          <a:p>
            <a:r>
              <a:rPr lang="en-GB" sz="2600" b="1" dirty="0"/>
              <a:t>The Ceilidh – </a:t>
            </a:r>
            <a:r>
              <a:rPr lang="en-GB" sz="2600" dirty="0"/>
              <a:t>very popular annual event (2005-19) – bringing the sector together to address key issues of the moment – but also in a social setting</a:t>
            </a:r>
            <a:r>
              <a:rPr lang="en-GB" sz="2600" b="1" dirty="0"/>
              <a:t>.</a:t>
            </a:r>
          </a:p>
          <a:p>
            <a:r>
              <a:rPr lang="en-GB" sz="2600" b="1" dirty="0"/>
              <a:t>The Code </a:t>
            </a:r>
            <a:r>
              <a:rPr lang="en-GB" sz="2600" dirty="0"/>
              <a:t>– benchmark for identifying core values/behaviours of SEs in Scotland.</a:t>
            </a:r>
          </a:p>
          <a:p>
            <a:r>
              <a:rPr lang="en-GB" sz="2600" b="1" dirty="0"/>
              <a:t>New Services </a:t>
            </a:r>
            <a:r>
              <a:rPr lang="en-GB" sz="2600" dirty="0"/>
              <a:t>– developing a pipeline of support – some very successful – some maybe not same impact –  no matter, a number are now major players in the sector – and a key part of the Govt’s delivery of the Strategy and Action Plans.</a:t>
            </a:r>
          </a:p>
        </p:txBody>
      </p:sp>
    </p:spTree>
    <p:extLst>
      <p:ext uri="{BB962C8B-B14F-4D97-AF65-F5344CB8AC3E}">
        <p14:creationId xmlns:p14="http://schemas.microsoft.com/office/powerpoint/2010/main" val="3410460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4AD46-849E-61DB-BB5A-F812D0CDC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  Looking Back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4889-3980-CEBF-3EE4-1E5C6F3BA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sz="2600" dirty="0"/>
          </a:p>
          <a:p>
            <a:r>
              <a:rPr lang="en-GB" dirty="0"/>
              <a:t>Was our approach right – yes, in many ways. Would we change things - some thing, of course: a) Not being financially independent – and it cost Senscot when Govt chose to support a single intermediary; b) Not managing to get a consistent and equitable funding deal for all SENs</a:t>
            </a:r>
          </a:p>
          <a:p>
            <a:r>
              <a:rPr lang="en-GB" dirty="0"/>
              <a:t>Senscot’s legacy – not really that important – for others to decide.</a:t>
            </a:r>
          </a:p>
          <a:p>
            <a:r>
              <a:rPr lang="en-GB" dirty="0"/>
              <a:t>Senscot had maybe run its course – don’t think Senscot was cut out to be single intermediary – on the terms expected by Govt</a:t>
            </a:r>
          </a:p>
          <a:p>
            <a:r>
              <a:rPr lang="en-GB" dirty="0"/>
              <a:t>To do so, would have meant a considerable amount of compromise. Not sure we could have gone that far – without ‘selling the jerseys’.</a:t>
            </a:r>
          </a:p>
          <a:p>
            <a:r>
              <a:rPr lang="en-GB" dirty="0"/>
              <a:t>Govt had, in the past, supported the notion of ‘plurality’ – not any more!!</a:t>
            </a:r>
          </a:p>
          <a:p>
            <a:r>
              <a:rPr lang="en-GB" dirty="0"/>
              <a:t>Big question – Should Govt be deciding how sector organises itself??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85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B03D-9A71-84C4-7ACD-BE15D629B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   Looking Back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0593E-DE5B-79EC-15A5-DA7A217BD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600" dirty="0"/>
              <a:t>Are we in a better place? Overall - yes. Has the sector changed? Yes - it has grown, evolved and matured.</a:t>
            </a:r>
          </a:p>
          <a:p>
            <a:r>
              <a:rPr lang="en-GB" sz="2600" dirty="0"/>
              <a:t>However, the sector is still made up, overwhelmingly, of small local organisations trying to get by. (70/80% of sector – re SE Censuses 2015/17/19).</a:t>
            </a:r>
          </a:p>
          <a:p>
            <a:r>
              <a:rPr lang="en-GB" sz="2600" dirty="0"/>
              <a:t>The Strategy was a landmark moment – lots of optimism – but for now, hard to gauge benefits – impact of pandemic –  cost of living crisis etc.</a:t>
            </a:r>
          </a:p>
          <a:p>
            <a:r>
              <a:rPr lang="en-GB" sz="2600" dirty="0"/>
              <a:t>Lots of positives – but also questions –  decision making re what and who is funded is still unclear to many. A sense of the Strategy  ‘being done to - rather than with the sector’.</a:t>
            </a:r>
          </a:p>
          <a:p>
            <a:pPr>
              <a:buFontTx/>
              <a:buChar char="-"/>
            </a:pPr>
            <a:r>
              <a:rPr lang="en-GB" sz="2600" dirty="0"/>
              <a:t>Nonetheless – the reality is it is a time of and for change and the start of a new cycle  – to reflect the developments and changes within the sector over last decade or so.</a:t>
            </a:r>
          </a:p>
          <a:p>
            <a:pPr>
              <a:buFontTx/>
              <a:buChar char="-"/>
            </a:pPr>
            <a:r>
              <a:rPr lang="en-GB" sz="2600" dirty="0"/>
              <a:t>The new Single Intermediary (SI) will be central to this – and faces big questions and challenges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598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9204A634E60545B53D879851C8E254" ma:contentTypeVersion="14" ma:contentTypeDescription="Create a new document." ma:contentTypeScope="" ma:versionID="170546a008a450b098388132e1678f4f">
  <xsd:schema xmlns:xsd="http://www.w3.org/2001/XMLSchema" xmlns:xs="http://www.w3.org/2001/XMLSchema" xmlns:p="http://schemas.microsoft.com/office/2006/metadata/properties" xmlns:ns3="43dcf2c1-91d1-4da0-beaf-a72729ced873" xmlns:ns4="e2334505-9d23-4bda-bd24-99b5c63bfecb" targetNamespace="http://schemas.microsoft.com/office/2006/metadata/properties" ma:root="true" ma:fieldsID="b34e7fedd221062327dcbbfa5d03dd6d" ns3:_="" ns4:_="">
    <xsd:import namespace="43dcf2c1-91d1-4da0-beaf-a72729ced873"/>
    <xsd:import namespace="e2334505-9d23-4bda-bd24-99b5c63bfec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dcf2c1-91d1-4da0-beaf-a72729ced8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334505-9d23-4bda-bd24-99b5c63bfec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3F3636-22A4-4209-8693-897E00EC58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dcf2c1-91d1-4da0-beaf-a72729ced873"/>
    <ds:schemaRef ds:uri="e2334505-9d23-4bda-bd24-99b5c63bfe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29E8E6-5523-4B30-9E18-044DCAB560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029F6C-663B-492A-8206-8CAD3558770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2334505-9d23-4bda-bd24-99b5c63bfecb"/>
    <ds:schemaRef ds:uri="http://purl.org/dc/elements/1.1/"/>
    <ds:schemaRef ds:uri="http://schemas.microsoft.com/office/2006/metadata/properties"/>
    <ds:schemaRef ds:uri="43dcf2c1-91d1-4da0-beaf-a72729ced87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1440</Words>
  <Application>Microsoft Office PowerPoint</Application>
  <PresentationFormat>Widescreen</PresentationFormat>
  <Paragraphs>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The Senscot Story </vt:lpstr>
      <vt:lpstr>                Introduction and Background</vt:lpstr>
      <vt:lpstr> Introduction and Background contd……</vt:lpstr>
      <vt:lpstr>                             1999 - 2006   Trying to get our foot in the door –  some of the challenges and issues faced</vt:lpstr>
      <vt:lpstr>                            2007-2015               bedding in – and growing - but also early signs of differences</vt:lpstr>
      <vt:lpstr>                                2016-2020 Govt approach changes – Senscot’s influence on the wane –  other voices on the rise</vt:lpstr>
      <vt:lpstr>                         Core Activities</vt:lpstr>
      <vt:lpstr>                         Looking Back 1</vt:lpstr>
      <vt:lpstr>                          Looking Back 2</vt:lpstr>
      <vt:lpstr>                         Looking Forward 1</vt:lpstr>
      <vt:lpstr>                       Looking Forward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Senscot Story</dc:title>
  <dc:creator>Aidan Pia</dc:creator>
  <cp:lastModifiedBy>Murray, Gillian (Yunus Centre)</cp:lastModifiedBy>
  <cp:revision>140</cp:revision>
  <dcterms:created xsi:type="dcterms:W3CDTF">2022-09-08T09:36:44Z</dcterms:created>
  <dcterms:modified xsi:type="dcterms:W3CDTF">2022-10-28T08:44:55Z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0x0101002D9204A634E60545B53D879851C8E254</vt:lpwstr>
  </property>
</Properties>
</file>