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338" r:id="rId6"/>
    <p:sldId id="325" r:id="rId7"/>
    <p:sldId id="358" r:id="rId8"/>
    <p:sldId id="362" r:id="rId9"/>
    <p:sldId id="360" r:id="rId10"/>
    <p:sldId id="346" r:id="rId11"/>
    <p:sldId id="341" r:id="rId12"/>
    <p:sldId id="365" r:id="rId13"/>
    <p:sldId id="343" r:id="rId14"/>
    <p:sldId id="359" r:id="rId15"/>
    <p:sldId id="361" r:id="rId16"/>
    <p:sldId id="364" r:id="rId17"/>
    <p:sldId id="367" r:id="rId18"/>
    <p:sldId id="366" r:id="rId19"/>
    <p:sldId id="369" r:id="rId20"/>
    <p:sldId id="372" r:id="rId21"/>
    <p:sldId id="371" r:id="rId22"/>
    <p:sldId id="375" r:id="rId23"/>
    <p:sldId id="378" r:id="rId24"/>
    <p:sldId id="377" r:id="rId25"/>
    <p:sldId id="376" r:id="rId26"/>
    <p:sldId id="368" r:id="rId27"/>
    <p:sldId id="3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6A"/>
    <a:srgbClr val="8DB9EB"/>
    <a:srgbClr val="004BB6"/>
    <a:srgbClr val="001D47"/>
    <a:srgbClr val="252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05" autoAdjust="0"/>
  </p:normalViewPr>
  <p:slideViewPr>
    <p:cSldViewPr snapToGrid="0">
      <p:cViewPr varScale="1">
        <p:scale>
          <a:sx n="68" d="100"/>
          <a:sy n="68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AC39C-EC96-4D09-8586-19820FC3E09E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9D51C-C2E8-4255-974D-5F17DE73E0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53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78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8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1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82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57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16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346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75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6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880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38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90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92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651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84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88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5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76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2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9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3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9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45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9D51C-C2E8-4255-974D-5F17DE73E0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0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dden mast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249827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57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B84-B7C4-4E74-AB76-7C4859FC4F8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DA37-00D7-48AF-AE3C-B2FF046A1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21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B84-B7C4-4E74-AB76-7C4859FC4F8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DA37-00D7-48AF-AE3C-B2FF046A1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21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B84-B7C4-4E74-AB76-7C4859FC4F8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DA37-00D7-48AF-AE3C-B2FF046A1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2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B84-B7C4-4E74-AB76-7C4859FC4F8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DA37-00D7-48AF-AE3C-B2FF046A1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34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9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B84-B7C4-4E74-AB76-7C4859FC4F8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DA37-00D7-48AF-AE3C-B2FF046A1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18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B84-B7C4-4E74-AB76-7C4859FC4F8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DA37-00D7-48AF-AE3C-B2FF046A1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82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B84-B7C4-4E74-AB76-7C4859FC4F8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DA37-00D7-48AF-AE3C-B2FF046A1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1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B84-B7C4-4E74-AB76-7C4859FC4F8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DA37-00D7-48AF-AE3C-B2FF046A1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4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0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idden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636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EB84-B7C4-4E74-AB76-7C4859FC4F8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5DA37-00D7-48AF-AE3C-B2FF046A1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4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EB84-B7C4-4E74-AB76-7C4859FC4F8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5DA37-00D7-48AF-AE3C-B2FF046A1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7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ver.gcu.ac.uk/permalink/44GLCU_INST/1ulognu/alma99100273086940383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-citethemrightonline-com.gcu.idm.oclc.org/tutoria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cu.libguides.com/referencin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cu.ac.uk/currentstudents/onlinelearning/assessmentandintegrity" TargetMode="External"/><Relationship Id="rId4" Type="http://schemas.openxmlformats.org/officeDocument/2006/relationships/hyperlink" Target="https://edshare.gcu.ac.uk/10129/2/Cite%20Them%20Right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1553146"/>
            <a:ext cx="12192000" cy="3719624"/>
          </a:xfrm>
          <a:prstGeom prst="rect">
            <a:avLst/>
          </a:prstGeom>
          <a:solidFill>
            <a:srgbClr val="00276A"/>
          </a:solidFill>
          <a:ln>
            <a:solidFill>
              <a:srgbClr val="2523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1520" y="1895116"/>
            <a:ext cx="1124712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Referencing/Cite Them Right for Beginners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8349" y="3946810"/>
            <a:ext cx="11247120" cy="523220"/>
          </a:xfrm>
          <a:prstGeom prst="rect">
            <a:avLst/>
          </a:prstGeom>
          <a:solidFill>
            <a:srgbClr val="00276A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rgbClr val="8DB9EB"/>
                </a:solidFill>
              </a:rPr>
              <a:t>Sir Alex Ferguson Library</a:t>
            </a:r>
            <a:endParaRPr lang="en-GB" sz="2800" dirty="0">
              <a:solidFill>
                <a:srgbClr val="8DB9EB"/>
              </a:solidFill>
              <a:cs typeface="Calibri"/>
            </a:endParaRPr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" y="4962884"/>
            <a:ext cx="12191999" cy="347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3ADBFB42-F97B-4F9F-BA75-E742ED70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498277"/>
            <a:ext cx="9144000" cy="2387600"/>
          </a:xfrm>
        </p:spPr>
        <p:txBody>
          <a:bodyPr/>
          <a:lstStyle/>
          <a:p>
            <a:r>
              <a:rPr lang="en-GB" dirty="0"/>
              <a:t>Referencing/Cite Them Right for beginners</a:t>
            </a:r>
            <a:endParaRPr lang="en-US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80" y="5373560"/>
            <a:ext cx="1484440" cy="14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51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</a:rPr>
              <a:t>	Parts of a reference</a:t>
            </a:r>
            <a:endParaRPr lang="en-GB">
              <a:solidFill>
                <a:schemeClr val="bg1"/>
              </a:solidFill>
              <a:latin typeface="+mn-lt"/>
              <a:cs typeface="Calibri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BCFE88-1F4A-4FD2-9536-1E14F8B72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28021" y="-1488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cs typeface="Calibri Light"/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460CC611-57A3-0870-F5FE-FBADE626F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31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A reference is always made up of two parts: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457200" indent="-457200"/>
            <a:r>
              <a:rPr lang="en-GB" dirty="0">
                <a:cs typeface="Calibri"/>
              </a:rPr>
              <a:t>The </a:t>
            </a:r>
            <a:r>
              <a:rPr lang="en-GB" b="1" dirty="0">
                <a:cs typeface="Calibri"/>
              </a:rPr>
              <a:t>in-text citation</a:t>
            </a:r>
            <a:r>
              <a:rPr lang="en-GB" dirty="0">
                <a:cs typeface="Calibri"/>
              </a:rPr>
              <a:t> in the body/text of your essay. This includes the author’s surname, the year and (if using a direct quote or paraphrasing) the page number.</a:t>
            </a:r>
          </a:p>
          <a:p>
            <a:pPr marL="457200" indent="-457200"/>
            <a:r>
              <a:rPr lang="en-GB" dirty="0">
                <a:cs typeface="Calibri"/>
              </a:rPr>
              <a:t>The </a:t>
            </a:r>
            <a:r>
              <a:rPr lang="en-GB" b="1" dirty="0">
                <a:cs typeface="Calibri"/>
              </a:rPr>
              <a:t>full reference</a:t>
            </a:r>
            <a:r>
              <a:rPr lang="en-GB" dirty="0">
                <a:cs typeface="Calibri"/>
              </a:rPr>
              <a:t> in your reference list at the end of your work.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Parts of a reference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5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</a:rPr>
              <a:t>	What referencing style do I need to use?</a:t>
            </a:r>
            <a:endParaRPr lang="en-GB">
              <a:solidFill>
                <a:schemeClr val="bg1"/>
              </a:solidFill>
              <a:latin typeface="+mn-lt"/>
              <a:cs typeface="Calibri Light"/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460CC611-57A3-0870-F5FE-FBADE626F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31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Different referencing styles have different requirements.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Many assignments at GCU will use the style </a:t>
            </a:r>
            <a:r>
              <a:rPr lang="en-GB" b="1" dirty="0">
                <a:cs typeface="Calibri"/>
              </a:rPr>
              <a:t>Cite Them Right Harvard</a:t>
            </a:r>
            <a:r>
              <a:rPr lang="en-GB" dirty="0">
                <a:cs typeface="Calibri"/>
              </a:rPr>
              <a:t>, but different courses will use different styles.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Always check your module handbook or ask your tutor if you are unsure.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What referencing style do I need to use?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  <a:cs typeface="Calibri"/>
              </a:rPr>
              <a:t>     Harvard referencing styles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460CC611-57A3-0870-F5FE-FBADE626F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31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There are lots of referencing styles called Harvard. Different journals and academics use different versions of Harvard.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We use the </a:t>
            </a:r>
            <a:r>
              <a:rPr lang="en-GB" b="1" dirty="0">
                <a:cs typeface="Calibri"/>
              </a:rPr>
              <a:t>Cite Them Right Harvard </a:t>
            </a:r>
            <a:r>
              <a:rPr lang="en-GB" dirty="0">
                <a:cs typeface="Calibri"/>
              </a:rPr>
              <a:t>style at GCU.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You don’t need to memorise this style - use our Cite Them Right platform to find the correct information.</a:t>
            </a:r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Harvard referencing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8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Cite Them Right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  <a:cs typeface="Calibri"/>
              </a:rPr>
              <a:t>     Cite Them Right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460CC611-57A3-0870-F5FE-FBADE626F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331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cs typeface="Calibri"/>
                <a:hlinkClick r:id="rId3"/>
              </a:rPr>
              <a:t>Cite Them Right</a:t>
            </a:r>
            <a:r>
              <a:rPr lang="en-GB" dirty="0">
                <a:cs typeface="Calibri"/>
              </a:rPr>
              <a:t> is an online platform which includes all the information you need about many styles used at GCU.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It has a </a:t>
            </a:r>
            <a:r>
              <a:rPr lang="en-GB" dirty="0">
                <a:cs typeface="Calibri"/>
                <a:hlinkClick r:id="rId4"/>
              </a:rPr>
              <a:t>Tutorial</a:t>
            </a:r>
            <a:r>
              <a:rPr lang="en-GB" dirty="0">
                <a:cs typeface="Calibri"/>
              </a:rPr>
              <a:t> which you can work through in your own time. This covers the basics of referencing.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cs typeface="Calibri"/>
              </a:rPr>
              <a:t>Cite Them Right has detailed examples of references for many information 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14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cs typeface="Calibri"/>
              </a:rPr>
              <a:t>     Open Cite Them Right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Open Cite Them Right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38D25B-A18B-4554-B091-CB9624A67B88}"/>
              </a:ext>
            </a:extLst>
          </p:cNvPr>
          <p:cNvSpPr txBox="1"/>
          <p:nvPr/>
        </p:nvSpPr>
        <p:spPr>
          <a:xfrm>
            <a:off x="528021" y="1796143"/>
            <a:ext cx="10800000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Open your Internet browser (Google Chrome, Microsoft Edge). Type </a:t>
            </a:r>
            <a:r>
              <a:rPr lang="en-GB" sz="2800" b="1" dirty="0"/>
              <a:t>‘</a:t>
            </a:r>
            <a:r>
              <a:rPr lang="en-GB" sz="2800" b="1" dirty="0" err="1"/>
              <a:t>gcu</a:t>
            </a:r>
            <a:r>
              <a:rPr lang="en-GB" sz="2800" b="1" dirty="0"/>
              <a:t> library’</a:t>
            </a:r>
            <a:r>
              <a:rPr lang="en-GB" sz="2800" dirty="0"/>
              <a:t> into the search bar and select the top result. This is the Library homepage.</a:t>
            </a:r>
            <a:endParaRPr lang="en-GB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On the left-hand menu, select ‘</a:t>
            </a:r>
            <a:r>
              <a:rPr lang="en-GB" sz="2800" b="1" dirty="0"/>
              <a:t>Online Resources’</a:t>
            </a:r>
            <a:r>
              <a:rPr lang="en-GB" sz="2800" dirty="0"/>
              <a:t>, then choose ‘</a:t>
            </a:r>
            <a:r>
              <a:rPr lang="en-GB" sz="2800" b="1" dirty="0"/>
              <a:t>Database A-Z’</a:t>
            </a:r>
            <a:r>
              <a:rPr lang="en-GB" sz="2800" dirty="0"/>
              <a:t>.</a:t>
            </a:r>
            <a:endParaRPr lang="en-GB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GB" sz="2800" b="1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Click '</a:t>
            </a:r>
            <a:r>
              <a:rPr lang="en-GB" sz="2800" b="1" dirty="0"/>
              <a:t>C'. </a:t>
            </a:r>
            <a:r>
              <a:rPr lang="en-GB" sz="2800" dirty="0"/>
              <a:t>Scroll down to the result called </a:t>
            </a:r>
            <a:r>
              <a:rPr lang="en-GB" sz="2800" b="1" dirty="0"/>
              <a:t>Cite Them Right.</a:t>
            </a:r>
            <a:r>
              <a:rPr lang="en-GB" sz="2800" dirty="0"/>
              <a:t> Click </a:t>
            </a:r>
            <a:r>
              <a:rPr lang="en-GB" sz="2800" b="1" dirty="0"/>
              <a:t>‘Available Online’.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2201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  <a:cs typeface="Calibri"/>
              </a:rPr>
              <a:t>     Cite Them Right – access the tutorial</a:t>
            </a:r>
          </a:p>
        </p:txBody>
      </p:sp>
      <p:sp>
        <p:nvSpPr>
          <p:cNvPr id="9" name="Title 1" descr="Cite Them Right - access the tutorial">
            <a:extLst>
              <a:ext uri="{FF2B5EF4-FFF2-40B4-BE49-F238E27FC236}">
                <a16:creationId xmlns:a16="http://schemas.microsoft.com/office/drawing/2014/main" id="{20BCFE88-1F4A-4FD2-9536-1E14F8B7241A}"/>
              </a:ext>
            </a:extLst>
          </p:cNvPr>
          <p:cNvSpPr txBox="1">
            <a:spLocks/>
          </p:cNvSpPr>
          <p:nvPr/>
        </p:nvSpPr>
        <p:spPr>
          <a:xfrm>
            <a:off x="528021" y="-1488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cs typeface="Calibri Light"/>
            </a:endParaRPr>
          </a:p>
        </p:txBody>
      </p:sp>
      <p:sp>
        <p:nvSpPr>
          <p:cNvPr id="30" name="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Cite Them Right – access the tutorial</a:t>
            </a:r>
            <a:endParaRPr lang="en-US"/>
          </a:p>
        </p:txBody>
      </p:sp>
      <p:pic>
        <p:nvPicPr>
          <p:cNvPr id="5" name="Picture 4" descr="Screenshot of Cite Them Right homepage. The Tutorial option in the top menu is highlighted.">
            <a:extLst>
              <a:ext uri="{FF2B5EF4-FFF2-40B4-BE49-F238E27FC236}">
                <a16:creationId xmlns:a16="http://schemas.microsoft.com/office/drawing/2014/main" id="{1C1C1F8F-0209-4D5F-81E3-CA2E74AB4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117"/>
            <a:ext cx="12192000" cy="5487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56C56E-7FC9-40F7-8CF7-87ADBAA00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1457" y="1611086"/>
            <a:ext cx="1240972" cy="5551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68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  <a:cs typeface="Calibri"/>
              </a:rPr>
              <a:t>     Cite Them Right – find your style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Cite Them Right – find your style</a:t>
            </a:r>
            <a:endParaRPr lang="en-US"/>
          </a:p>
        </p:txBody>
      </p:sp>
      <p:pic>
        <p:nvPicPr>
          <p:cNvPr id="5" name="Picture 4" descr="Screenshot of Cite Them Right homepage. The Choose your referencing style button in the middle of the page is highlighted.">
            <a:extLst>
              <a:ext uri="{FF2B5EF4-FFF2-40B4-BE49-F238E27FC236}">
                <a16:creationId xmlns:a16="http://schemas.microsoft.com/office/drawing/2014/main" id="{1C1C1F8F-0209-4D5F-81E3-CA2E74AB47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117"/>
            <a:ext cx="12192000" cy="5487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56C56E-7FC9-40F7-8CF7-87ADBAA00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9742" y="5487883"/>
            <a:ext cx="4212772" cy="794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1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  <a:cs typeface="Calibri"/>
              </a:rPr>
              <a:t>     Cite Them Right – choose a source type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Cite Them Right – choose a source type</a:t>
            </a:r>
            <a:endParaRPr lang="en-US"/>
          </a:p>
        </p:txBody>
      </p:sp>
      <p:pic>
        <p:nvPicPr>
          <p:cNvPr id="4" name="Picture 3" descr="The Cite Them Right Harvard reference list. The Quick Links options with reference types are highlighted. The Printed Books option is also highlighted.">
            <a:extLst>
              <a:ext uri="{FF2B5EF4-FFF2-40B4-BE49-F238E27FC236}">
                <a16:creationId xmlns:a16="http://schemas.microsoft.com/office/drawing/2014/main" id="{074FE155-0E06-4BAA-A61B-F2256C96B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79448"/>
            <a:ext cx="10961914" cy="5378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56C56E-7FC9-40F7-8CF7-87ADBAA00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485" y="1549624"/>
            <a:ext cx="10961913" cy="10088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B1C46-D887-496F-996D-B456DC648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7459" y="3668486"/>
            <a:ext cx="1992086" cy="5075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57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9083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cs typeface="Calibri"/>
              </a:rPr>
              <a:t>     CTR Harvard - Example book reference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Example book reference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EA4F9-B127-4B80-80C2-D534640C7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29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333333"/>
                </a:solidFill>
              </a:rPr>
              <a:t>In-text citation: (Cottrell, 2019, p.20)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333333"/>
                </a:solidFill>
              </a:rPr>
              <a:t>Full reference:</a:t>
            </a:r>
          </a:p>
          <a:p>
            <a:pPr marL="0" indent="0">
              <a:buNone/>
            </a:pPr>
            <a:endParaRPr lang="en-GB" sz="3200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GB" sz="4000" dirty="0"/>
              <a:t>Cottrell, S. (2019) </a:t>
            </a:r>
            <a:r>
              <a:rPr lang="en-GB" sz="4000" i="1" dirty="0"/>
              <a:t>The study skills handbook</a:t>
            </a:r>
            <a:r>
              <a:rPr lang="en-GB" sz="4000" dirty="0"/>
              <a:t>. 5th </a:t>
            </a:r>
            <a:r>
              <a:rPr lang="en-GB" sz="4000" dirty="0" err="1"/>
              <a:t>edn</a:t>
            </a:r>
            <a:r>
              <a:rPr lang="en-GB" sz="4000" dirty="0"/>
              <a:t>. London: Red Globe Press.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16A61D-54CC-4FB4-A74F-801E6B460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642188" y="3825551"/>
            <a:ext cx="195943" cy="373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965D1D-B984-48D5-811E-6B8F01998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856653" y="3638938"/>
            <a:ext cx="195943" cy="373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2DA2C9-DFE6-4AA9-ACB1-A4CD0C626FCF}"/>
              </a:ext>
            </a:extLst>
          </p:cNvPr>
          <p:cNvSpPr txBox="1"/>
          <p:nvPr/>
        </p:nvSpPr>
        <p:spPr>
          <a:xfrm>
            <a:off x="838200" y="3105834"/>
            <a:ext cx="23699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Author’s surname, initial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6F4D3-181B-4014-9B97-2A5FAB0E4A37}"/>
              </a:ext>
            </a:extLst>
          </p:cNvPr>
          <p:cNvSpPr txBox="1"/>
          <p:nvPr/>
        </p:nvSpPr>
        <p:spPr>
          <a:xfrm>
            <a:off x="3614057" y="2895896"/>
            <a:ext cx="15084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Year of publication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271EBD-D542-4C34-A7A4-62B39DF5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7525139" y="3635861"/>
            <a:ext cx="195943" cy="373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F8154EF-08FE-4A50-8B4C-90DC5AF0AF38}"/>
              </a:ext>
            </a:extLst>
          </p:cNvPr>
          <p:cNvSpPr txBox="1"/>
          <p:nvPr/>
        </p:nvSpPr>
        <p:spPr>
          <a:xfrm>
            <a:off x="6721832" y="3181646"/>
            <a:ext cx="23699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Title of book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268016-EA19-4BC3-8915-67F39690B048}"/>
              </a:ext>
            </a:extLst>
          </p:cNvPr>
          <p:cNvSpPr txBox="1"/>
          <p:nvPr/>
        </p:nvSpPr>
        <p:spPr>
          <a:xfrm>
            <a:off x="1283736" y="5689577"/>
            <a:ext cx="9128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Edition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C15A23-3615-4C2D-97B1-E04F28408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614197" y="5174233"/>
            <a:ext cx="125962" cy="3972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FAA222-7467-489A-9603-F5DD80A03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592286" y="5240265"/>
            <a:ext cx="108856" cy="4214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952A04-C7D4-4F67-A7E2-DF1185F315D6}"/>
              </a:ext>
            </a:extLst>
          </p:cNvPr>
          <p:cNvSpPr txBox="1"/>
          <p:nvPr/>
        </p:nvSpPr>
        <p:spPr>
          <a:xfrm>
            <a:off x="3102428" y="5785220"/>
            <a:ext cx="15084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Place of publication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905FE8-E5E0-4308-AFF4-8DA2F20C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6194068" y="5355228"/>
            <a:ext cx="116633" cy="4135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82FD587-4E09-489C-A630-2FA6BA0FA5E1}"/>
              </a:ext>
            </a:extLst>
          </p:cNvPr>
          <p:cNvSpPr txBox="1"/>
          <p:nvPr/>
        </p:nvSpPr>
        <p:spPr>
          <a:xfrm>
            <a:off x="5879742" y="5879068"/>
            <a:ext cx="11531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Publisher</a:t>
            </a:r>
          </a:p>
        </p:txBody>
      </p:sp>
    </p:spTree>
    <p:extLst>
      <p:ext uri="{BB962C8B-B14F-4D97-AF65-F5344CB8AC3E}">
        <p14:creationId xmlns:p14="http://schemas.microsoft.com/office/powerpoint/2010/main" val="4204573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cs typeface="Calibri"/>
              </a:rPr>
              <a:t>     CTR Harvard - Example article reference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Example article reference</a:t>
            </a:r>
            <a:endParaRPr lang="en-GB"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EA4F9-B127-4B80-80C2-D534640C7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829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 dirty="0"/>
              <a:t>In-text citation: (Bose, 2020, p.68)</a:t>
            </a:r>
          </a:p>
          <a:p>
            <a:pPr marL="0" indent="0">
              <a:buNone/>
            </a:pPr>
            <a:r>
              <a:rPr lang="en-GB" sz="3200" dirty="0"/>
              <a:t>Full reference: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4000" dirty="0"/>
              <a:t>Bose, M. (2020) ‘Public leadership in a public sector’, </a:t>
            </a:r>
            <a:r>
              <a:rPr lang="en-GB" sz="4000" i="1" dirty="0"/>
              <a:t>Journal of Leadership Studies</a:t>
            </a:r>
            <a:r>
              <a:rPr lang="en-GB" sz="4000" dirty="0"/>
              <a:t>, 14(1), pp.66-73.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B21F8-E99C-4EAB-93D5-2C48E97944BE}"/>
              </a:ext>
            </a:extLst>
          </p:cNvPr>
          <p:cNvSpPr txBox="1"/>
          <p:nvPr/>
        </p:nvSpPr>
        <p:spPr>
          <a:xfrm>
            <a:off x="3072881" y="3105834"/>
            <a:ext cx="15084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Year of publication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A3514-EA5D-4035-8E93-B130CA6DBDC9}"/>
              </a:ext>
            </a:extLst>
          </p:cNvPr>
          <p:cNvSpPr txBox="1"/>
          <p:nvPr/>
        </p:nvSpPr>
        <p:spPr>
          <a:xfrm>
            <a:off x="838200" y="3105834"/>
            <a:ext cx="19423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Author’s surname, initial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01647-1598-48D5-A420-2D7D6CF28D33}"/>
              </a:ext>
            </a:extLst>
          </p:cNvPr>
          <p:cNvSpPr txBox="1"/>
          <p:nvPr/>
        </p:nvSpPr>
        <p:spPr>
          <a:xfrm>
            <a:off x="5753100" y="3244333"/>
            <a:ext cx="15807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Title of article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BE52C-CF77-4E34-8B4C-68A8EA1B4763}"/>
              </a:ext>
            </a:extLst>
          </p:cNvPr>
          <p:cNvSpPr txBox="1"/>
          <p:nvPr/>
        </p:nvSpPr>
        <p:spPr>
          <a:xfrm>
            <a:off x="4609132" y="5778013"/>
            <a:ext cx="15807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Title of journal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E6C6A-3091-4295-A4AB-48E30E0EF3C8}"/>
              </a:ext>
            </a:extLst>
          </p:cNvPr>
          <p:cNvSpPr txBox="1"/>
          <p:nvPr/>
        </p:nvSpPr>
        <p:spPr>
          <a:xfrm>
            <a:off x="8539842" y="5527839"/>
            <a:ext cx="158076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Volume and issue number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A7C6EA-B25F-420D-8485-BFEBBACC9E64}"/>
              </a:ext>
            </a:extLst>
          </p:cNvPr>
          <p:cNvSpPr txBox="1"/>
          <p:nvPr/>
        </p:nvSpPr>
        <p:spPr>
          <a:xfrm>
            <a:off x="1346330" y="6234203"/>
            <a:ext cx="158076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/>
              <a:t>Page numbers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DCAF36-91E5-47FB-AB4B-E9795475C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642188" y="3825551"/>
            <a:ext cx="195943" cy="373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A4FEA1-E742-4345-B82C-9FCEED276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631162" y="3761496"/>
            <a:ext cx="195943" cy="373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42F05-3AD0-47CA-8D70-20FCF3B30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369694" y="3657321"/>
            <a:ext cx="195943" cy="3732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047930-8EC3-470D-9F4E-45437A68E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937465" y="5709873"/>
            <a:ext cx="111966" cy="4642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B51F0D-0A3B-4C3D-9B2F-9F9A40F80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287547" y="5253742"/>
            <a:ext cx="111966" cy="4642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31F001-75F6-48AE-ACC6-24E387EE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9152942" y="5169767"/>
            <a:ext cx="111966" cy="3161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0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ims of the session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	Aims of the session</a:t>
            </a:r>
            <a:endParaRPr lang="en-US" dirty="0">
              <a:solidFill>
                <a:schemeClr val="bg1"/>
              </a:solidFill>
              <a:latin typeface="+mn-lt"/>
              <a:cs typeface="Calibri Light"/>
            </a:endParaRPr>
          </a:p>
        </p:txBody>
      </p:sp>
      <p:sp>
        <p:nvSpPr>
          <p:cNvPr id="5" name="Content Placeholder 4" descr="Text in box"/>
          <p:cNvSpPr>
            <a:spLocks noGrp="1"/>
          </p:cNvSpPr>
          <p:nvPr>
            <p:ph sz="half" idx="1"/>
          </p:nvPr>
        </p:nvSpPr>
        <p:spPr>
          <a:xfrm>
            <a:off x="838199" y="1850571"/>
            <a:ext cx="10291483" cy="4326392"/>
          </a:xfrm>
          <a:solidFill>
            <a:schemeClr val="lt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 dirty="0">
                <a:cs typeface="Calibri" panose="020F0502020204030204"/>
              </a:rPr>
              <a:t>By the end of this session, you'll be able to: 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Recognise the importance of referencing</a:t>
            </a:r>
            <a:endParaRPr lang="en-GB" sz="3200" dirty="0">
              <a:cs typeface="Calibri"/>
            </a:endParaRPr>
          </a:p>
          <a:p>
            <a:r>
              <a:rPr lang="en-GB" sz="3200" dirty="0">
                <a:cs typeface="Calibri"/>
              </a:rPr>
              <a:t>Find the information you need for a reference</a:t>
            </a:r>
          </a:p>
          <a:p>
            <a:r>
              <a:rPr lang="en-GB" sz="3200" dirty="0">
                <a:cs typeface="Calibri"/>
              </a:rPr>
              <a:t>Recognise the referencing style you need for your assignments</a:t>
            </a:r>
          </a:p>
          <a:p>
            <a:r>
              <a:rPr lang="en-GB" sz="3200" dirty="0">
                <a:cs typeface="Calibri"/>
              </a:rPr>
              <a:t>Access Cite Them Right to find examples of your referencing style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9F6BC72-FA16-4532-A510-E2B58725DA53}"/>
              </a:ext>
            </a:extLst>
          </p:cNvPr>
          <p:cNvSpPr txBox="1">
            <a:spLocks/>
          </p:cNvSpPr>
          <p:nvPr/>
        </p:nvSpPr>
        <p:spPr>
          <a:xfrm>
            <a:off x="1524000" y="-249827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Aims of the session</a:t>
            </a:r>
            <a:endParaRPr lang="en-GB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450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cs typeface="Calibri"/>
              </a:rPr>
              <a:t>     Reference list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Reference 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EA4F9-B127-4B80-80C2-D534640C7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88870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Your reference list goes at the end of your assignment and should include everything you have read.</a:t>
            </a: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If you’re using Cite Them Right Harvard, the list should be arranged </a:t>
            </a:r>
            <a:r>
              <a:rPr lang="en-GB" b="1" dirty="0">
                <a:cs typeface="Calibri" panose="020F0502020204030204"/>
              </a:rPr>
              <a:t>alphabetically</a:t>
            </a:r>
            <a:r>
              <a:rPr lang="en-GB" dirty="0">
                <a:cs typeface="Calibri" panose="020F0502020204030204"/>
              </a:rPr>
              <a:t> by the first author’s surname. If you’re using a different style, check the Cite Them Right website for advice.</a:t>
            </a:r>
          </a:p>
        </p:txBody>
      </p:sp>
    </p:spTree>
    <p:extLst>
      <p:ext uri="{BB962C8B-B14F-4D97-AF65-F5344CB8AC3E}">
        <p14:creationId xmlns:p14="http://schemas.microsoft.com/office/powerpoint/2010/main" val="388120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cs typeface="Calibri"/>
              </a:rPr>
              <a:t>     Multiple authors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Multiple authors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EA4F9-B127-4B80-80C2-D534640C7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05421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Q: </a:t>
            </a:r>
            <a:r>
              <a:rPr lang="en-GB" dirty="0"/>
              <a:t>If the source has lots of authors, do I list them all?</a:t>
            </a:r>
          </a:p>
          <a:p>
            <a:pPr marL="0" indent="0">
              <a:buNone/>
            </a:pPr>
            <a:r>
              <a:rPr lang="en-GB" dirty="0"/>
              <a:t>- 1 to 3 authors – list them all.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- If your source has four or more authors, use the first author’s name and then the phrase ‘et al’. Use this phrase in your citation and the full reference list.</a:t>
            </a:r>
          </a:p>
          <a:p>
            <a:pPr marL="0" indent="0">
              <a:buNone/>
            </a:pPr>
            <a:endParaRPr lang="en-GB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b="1" dirty="0">
                <a:cs typeface="Calibri" panose="020F0502020204030204"/>
              </a:rPr>
              <a:t>Example: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In a review of the literature (Norrie </a:t>
            </a:r>
            <a:r>
              <a:rPr lang="en-GB" i="1" dirty="0">
                <a:cs typeface="Calibri" panose="020F0502020204030204"/>
              </a:rPr>
              <a:t>et al</a:t>
            </a:r>
            <a:r>
              <a:rPr lang="en-GB" dirty="0">
                <a:cs typeface="Calibri" panose="020F0502020204030204"/>
              </a:rPr>
              <a:t>., 2012)…</a:t>
            </a:r>
          </a:p>
          <a:p>
            <a:pPr marL="0" indent="0">
              <a:buNone/>
            </a:pPr>
            <a:endParaRPr lang="en-GB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Norrie, C. </a:t>
            </a:r>
            <a:r>
              <a:rPr lang="en-GB" i="1" dirty="0">
                <a:cs typeface="Calibri" panose="020F0502020204030204"/>
              </a:rPr>
              <a:t>et al. </a:t>
            </a:r>
            <a:r>
              <a:rPr lang="en-GB" dirty="0">
                <a:cs typeface="Calibri" panose="020F0502020204030204"/>
              </a:rPr>
              <a:t>(2012) 'Doing it differently? A review of literature on teaching reflective practice across health and social care professions', </a:t>
            </a:r>
            <a:r>
              <a:rPr lang="en-GB" i="1" dirty="0">
                <a:cs typeface="Calibri" panose="020F0502020204030204"/>
              </a:rPr>
              <a:t>Reflective Practice</a:t>
            </a:r>
            <a:r>
              <a:rPr lang="en-GB" dirty="0">
                <a:cs typeface="Calibri" panose="020F0502020204030204"/>
              </a:rPr>
              <a:t>, 13(4), pp. 565–578.</a:t>
            </a:r>
          </a:p>
        </p:txBody>
      </p:sp>
    </p:spTree>
    <p:extLst>
      <p:ext uri="{BB962C8B-B14F-4D97-AF65-F5344CB8AC3E}">
        <p14:creationId xmlns:p14="http://schemas.microsoft.com/office/powerpoint/2010/main" val="765166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cs typeface="Calibri"/>
              </a:rPr>
              <a:t>     Individual vs group authors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Individual vs group authors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EA4F9-B127-4B80-80C2-D534640C7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680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b="1" dirty="0"/>
              <a:t>Q: </a:t>
            </a:r>
            <a:r>
              <a:rPr lang="en-GB" dirty="0"/>
              <a:t>What if there isn’t an individual author?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- If a group or organisation created your source, list them as the author.</a:t>
            </a:r>
          </a:p>
          <a:p>
            <a:pPr marL="0" indent="0">
              <a:buNone/>
            </a:pPr>
            <a:endParaRPr lang="en-GB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b="1" dirty="0">
                <a:cs typeface="Calibri" panose="020F0502020204030204"/>
              </a:rPr>
              <a:t>Example: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According to recent figures (Scottish Government, 2022)…</a:t>
            </a: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Scottish Government (2022) </a:t>
            </a:r>
            <a:r>
              <a:rPr lang="en-GB" i="1" dirty="0">
                <a:cs typeface="Calibri" panose="020F0502020204030204"/>
              </a:rPr>
              <a:t>The Scottish Health Survey: 2021 edition</a:t>
            </a:r>
            <a:r>
              <a:rPr lang="en-GB" dirty="0">
                <a:cs typeface="Calibri" panose="020F0502020204030204"/>
              </a:rPr>
              <a:t>. Available at: https://www.gov.scot/publications/scottish-health-survey-2021-volume-1-main-report/ (Accessed: 11 November 2022).</a:t>
            </a:r>
          </a:p>
        </p:txBody>
      </p:sp>
    </p:spTree>
    <p:extLst>
      <p:ext uri="{BB962C8B-B14F-4D97-AF65-F5344CB8AC3E}">
        <p14:creationId xmlns:p14="http://schemas.microsoft.com/office/powerpoint/2010/main" val="1144861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  <a:cs typeface="Calibri"/>
              </a:rPr>
              <a:t>     Further help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E375B2E-65C1-DA14-FF03-E16233927730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Further help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EA4F9-B127-4B80-80C2-D534640C7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992556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Our Referencing and Plagiarism guide includes these links and support.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Referencing and Plagiarism guide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have a short online video which covers the basics of the Cite Them Right platform.</a:t>
            </a:r>
            <a:endParaRPr lang="en-US" dirty="0"/>
          </a:p>
          <a:p>
            <a:pPr marL="0" indent="0">
              <a:buNone/>
            </a:pPr>
            <a:r>
              <a:rPr lang="en-GB" dirty="0">
                <a:hlinkClick r:id="rId4"/>
              </a:rPr>
              <a:t>Link to video (4 minutes)</a:t>
            </a: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The University has more support around academic integrity, including a GCU Learn module where you can learn and test your knowledge.</a:t>
            </a:r>
          </a:p>
          <a:p>
            <a:pPr marL="0" indent="0">
              <a:buNone/>
            </a:pPr>
            <a:r>
              <a:rPr lang="en-GB" dirty="0">
                <a:cs typeface="Calibri" panose="020F0502020204030204"/>
                <a:hlinkClick r:id="rId5"/>
              </a:rPr>
              <a:t>Academic Integrity</a:t>
            </a: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9769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	Aims of the session (recap)</a:t>
            </a:r>
            <a:endParaRPr lang="en-US" dirty="0">
              <a:solidFill>
                <a:schemeClr val="bg1"/>
              </a:solidFill>
              <a:latin typeface="+mn-lt"/>
              <a:cs typeface="Calibri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50571"/>
            <a:ext cx="10291483" cy="4326392"/>
          </a:xfrm>
          <a:solidFill>
            <a:schemeClr val="lt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 dirty="0">
                <a:cs typeface="Calibri" panose="020F0502020204030204"/>
              </a:rPr>
              <a:t>By the end of this session, you'll be able to: 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Recognise the importance of referencing</a:t>
            </a:r>
            <a:endParaRPr lang="en-GB" sz="3200" dirty="0">
              <a:cs typeface="Calibri"/>
            </a:endParaRPr>
          </a:p>
          <a:p>
            <a:r>
              <a:rPr lang="en-GB" sz="3200" dirty="0">
                <a:cs typeface="Calibri"/>
              </a:rPr>
              <a:t>Find the information you need for a reference</a:t>
            </a:r>
          </a:p>
          <a:p>
            <a:r>
              <a:rPr lang="en-GB" sz="3200" dirty="0">
                <a:cs typeface="Calibri"/>
              </a:rPr>
              <a:t>Recognise the referencing style you need for your assignments</a:t>
            </a:r>
          </a:p>
          <a:p>
            <a:r>
              <a:rPr lang="en-GB" sz="3200" dirty="0">
                <a:cs typeface="Calibri"/>
              </a:rPr>
              <a:t>Access Cite Them Right to find examples of your referencing style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9F6BC72-FA16-4532-A510-E2B58725DA53}"/>
              </a:ext>
            </a:extLst>
          </p:cNvPr>
          <p:cNvSpPr txBox="1">
            <a:spLocks/>
          </p:cNvSpPr>
          <p:nvPr/>
        </p:nvSpPr>
        <p:spPr>
          <a:xfrm>
            <a:off x="1524000" y="-249827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Aims of the session (recap)</a:t>
            </a:r>
            <a:endParaRPr lang="en-GB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09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referencing?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838200" y="1953540"/>
            <a:ext cx="6743700" cy="3921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Referencing is the process of acknowledging </a:t>
            </a:r>
            <a:r>
              <a:rPr lang="en-US" sz="3200" b="1">
                <a:cs typeface="Calibri"/>
              </a:rPr>
              <a:t>any </a:t>
            </a:r>
            <a:r>
              <a:rPr lang="en-US" sz="3200">
                <a:cs typeface="Calibri"/>
              </a:rPr>
              <a:t>work you have used in your assignments.</a:t>
            </a:r>
          </a:p>
          <a:p>
            <a:pPr marL="0" indent="0">
              <a:buNone/>
            </a:pPr>
            <a:endParaRPr lang="en-US" sz="3200">
              <a:cs typeface="Calibri"/>
            </a:endParaRPr>
          </a:p>
          <a:p>
            <a:pPr marL="0" indent="0">
              <a:buNone/>
            </a:pPr>
            <a:r>
              <a:rPr lang="en-US" sz="3200">
                <a:cs typeface="Calibri"/>
              </a:rPr>
              <a:t>It is a key component of academic writing. You are required to reference all your assignments at GCU.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F644BA-4519-8385-A276-AF88A0B0F205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0800000" cy="900000"/>
          </a:xfrm>
          <a:prstGeom prst="rect">
            <a:avLst/>
          </a:prstGeom>
          <a:solidFill>
            <a:srgbClr val="00276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  <a:latin typeface="+mn-lt"/>
              </a:rPr>
              <a:t>       What is referencing?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 do we reference?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838200" y="1709125"/>
            <a:ext cx="6743700" cy="3921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We reference for many reasons:</a:t>
            </a:r>
            <a:br>
              <a:rPr lang="en-US" sz="3200">
                <a:cs typeface="Calibri"/>
              </a:rPr>
            </a:br>
            <a:endParaRPr lang="en-US" sz="3200">
              <a:cs typeface="Calibri"/>
            </a:endParaRPr>
          </a:p>
          <a:p>
            <a:pPr marL="457200" indent="-457200"/>
            <a:r>
              <a:rPr lang="en-US" sz="3200">
                <a:cs typeface="Calibri"/>
              </a:rPr>
              <a:t>It shows the evidence for your ideas.</a:t>
            </a:r>
          </a:p>
          <a:p>
            <a:pPr marL="457200" indent="-457200"/>
            <a:r>
              <a:rPr lang="en-US" sz="3200">
                <a:ea typeface="+mn-lt"/>
                <a:cs typeface="+mn-lt"/>
              </a:rPr>
              <a:t>It shows that you have done research.</a:t>
            </a:r>
          </a:p>
          <a:p>
            <a:pPr marL="457200" indent="-457200"/>
            <a:r>
              <a:rPr lang="en-US" sz="3200">
                <a:ea typeface="+mn-lt"/>
                <a:cs typeface="+mn-lt"/>
              </a:rPr>
              <a:t>It allows the reader to find the sources you have used.</a:t>
            </a:r>
          </a:p>
          <a:p>
            <a:pPr marL="457200" indent="-457200"/>
            <a:r>
              <a:rPr lang="en-US" sz="3200">
                <a:ea typeface="+mn-lt"/>
                <a:cs typeface="+mn-lt"/>
              </a:rPr>
              <a:t>It helps you avoid academic misconduct or plagiarism.</a:t>
            </a:r>
          </a:p>
          <a:p>
            <a:pPr marL="457200" indent="-457200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F644BA-4519-8385-A276-AF88A0B0F205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0800000" cy="900000"/>
          </a:xfrm>
          <a:prstGeom prst="rect">
            <a:avLst/>
          </a:prstGeom>
          <a:solidFill>
            <a:srgbClr val="00276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  <a:latin typeface="+mn-lt"/>
              </a:rPr>
              <a:t>      Why do we reference?</a:t>
            </a:r>
            <a:endParaRPr lang="en-GB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05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plagiarism?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21898" y="1709126"/>
            <a:ext cx="6014289" cy="42805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>
                <a:cs typeface="Calibri"/>
              </a:rPr>
              <a:t>Plagiarism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sz="3200" dirty="0">
                <a:cs typeface="Calibri"/>
              </a:rPr>
              <a:t>is using someone else's work as your own without crediting them.</a:t>
            </a:r>
          </a:p>
          <a:p>
            <a:pPr marL="0" indent="0">
              <a:buNone/>
            </a:pPr>
            <a:endParaRPr lang="en-US" sz="3200" b="1" dirty="0"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It can be deliberate or accidental – both are taken seriously by GCU.</a:t>
            </a:r>
          </a:p>
          <a:p>
            <a:pPr marL="0" indent="0">
              <a:buNone/>
            </a:pPr>
            <a:endParaRPr lang="en-US" sz="3200" dirty="0">
              <a:cs typeface="Calibri"/>
            </a:endParaRPr>
          </a:p>
          <a:p>
            <a:pPr marL="0" indent="0">
              <a:buNone/>
            </a:pPr>
            <a:r>
              <a:rPr lang="en-US" sz="3200" dirty="0">
                <a:cs typeface="Calibri"/>
              </a:rPr>
              <a:t>Referencing and note-taking will help you to avoid plagiarism.</a:t>
            </a:r>
            <a:endParaRPr lang="en-US" dirty="0">
              <a:cs typeface="Calibri" panose="020F0502020204030204"/>
            </a:endParaRPr>
          </a:p>
          <a:p>
            <a:pPr marL="457200" indent="-457200"/>
            <a:endParaRPr lang="en-US" dirty="0">
              <a:cs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F644BA-4519-8385-A276-AF88A0B0F205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0800000" cy="900000"/>
          </a:xfrm>
          <a:prstGeom prst="rect">
            <a:avLst/>
          </a:prstGeom>
          <a:solidFill>
            <a:srgbClr val="00276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  <a:latin typeface="+mn-lt"/>
              </a:rPr>
              <a:t>      What is plagiarism?</a:t>
            </a:r>
            <a:endParaRPr lang="en-GB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36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do I need to reference?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838200" y="1953540"/>
            <a:ext cx="6743700" cy="3921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You</a:t>
            </a:r>
            <a:r>
              <a:rPr lang="en-US" sz="3200">
                <a:ea typeface="+mn-lt"/>
                <a:cs typeface="+mn-lt"/>
              </a:rPr>
              <a:t> need to reference when you:</a:t>
            </a:r>
            <a:br>
              <a:rPr lang="en-US" sz="3200">
                <a:ea typeface="+mn-lt"/>
                <a:cs typeface="+mn-lt"/>
              </a:rPr>
            </a:br>
            <a:endParaRPr lang="en-US" sz="3200"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3200">
                <a:cs typeface="Calibri"/>
              </a:rPr>
              <a:t>Directly quote or use the exact words from a source</a:t>
            </a:r>
          </a:p>
          <a:p>
            <a:pPr marL="514350" indent="-514350">
              <a:buAutoNum type="arabicPeriod"/>
            </a:pPr>
            <a:r>
              <a:rPr lang="en-US" sz="3200">
                <a:cs typeface="Calibri"/>
              </a:rPr>
              <a:t>Put ideas from a source into your own words (paraphrasing)</a:t>
            </a:r>
          </a:p>
          <a:p>
            <a:pPr marL="514350" indent="-514350">
              <a:buAutoNum type="arabicPeriod"/>
            </a:pPr>
            <a:r>
              <a:rPr lang="en-US" sz="3200">
                <a:cs typeface="Calibri"/>
              </a:rPr>
              <a:t>Use someone else's work to support your ideas</a:t>
            </a:r>
          </a:p>
          <a:p>
            <a:pPr marL="457200" indent="-457200"/>
            <a:endParaRPr lang="en-US">
              <a:cs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F644BA-4519-8385-A276-AF88A0B0F205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0800000" cy="900000"/>
          </a:xfrm>
          <a:prstGeom prst="rect">
            <a:avLst/>
          </a:prstGeom>
          <a:solidFill>
            <a:srgbClr val="00276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  <a:latin typeface="+mn-lt"/>
              </a:rPr>
              <a:t>      When do I need to reference?</a:t>
            </a:r>
            <a:endParaRPr lang="en-GB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005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types of sources need a reference?</a:t>
            </a:r>
            <a:endParaRPr lang="en-GB">
              <a:cs typeface="Calibri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28041" y="1768347"/>
            <a:ext cx="10530098" cy="39211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You need to reference </a:t>
            </a:r>
            <a:r>
              <a:rPr lang="en-US" b="1" dirty="0">
                <a:cs typeface="Calibri"/>
              </a:rPr>
              <a:t>any </a:t>
            </a:r>
            <a:r>
              <a:rPr lang="en-US" dirty="0">
                <a:cs typeface="Calibri"/>
              </a:rPr>
              <a:t>source you use in your assignments.</a:t>
            </a:r>
            <a:endParaRPr lang="en-US" dirty="0"/>
          </a:p>
          <a:p>
            <a:pPr marL="0" indent="0">
              <a:buNone/>
            </a:pP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This includes:</a:t>
            </a:r>
          </a:p>
          <a:p>
            <a:pPr marL="457200" indent="-457200"/>
            <a:r>
              <a:rPr lang="en-US" dirty="0">
                <a:cs typeface="Calibri"/>
              </a:rPr>
              <a:t>Books</a:t>
            </a:r>
          </a:p>
          <a:p>
            <a:pPr marL="457200" indent="-457200"/>
            <a:r>
              <a:rPr lang="en-US" dirty="0">
                <a:cs typeface="Calibri"/>
              </a:rPr>
              <a:t>Journal articles</a:t>
            </a:r>
          </a:p>
          <a:p>
            <a:pPr marL="457200" indent="-457200"/>
            <a:r>
              <a:rPr lang="en-US" dirty="0">
                <a:cs typeface="Calibri"/>
              </a:rPr>
              <a:t>Reports</a:t>
            </a:r>
          </a:p>
          <a:p>
            <a:pPr marL="457200" indent="-457200"/>
            <a:r>
              <a:rPr lang="en-US" dirty="0">
                <a:cs typeface="Calibri"/>
              </a:rPr>
              <a:t>Statistics</a:t>
            </a:r>
          </a:p>
          <a:p>
            <a:pPr marL="457200" indent="-457200"/>
            <a:r>
              <a:rPr lang="en-US" dirty="0">
                <a:cs typeface="Calibri"/>
              </a:rPr>
              <a:t>Online resources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cs typeface="Calibri"/>
              </a:rPr>
              <a:t>All </a:t>
            </a:r>
            <a:r>
              <a:rPr lang="en-US" dirty="0">
                <a:cs typeface="Calibri"/>
              </a:rPr>
              <a:t>of the sources you use in your work need to be referenced.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F644BA-4519-8385-A276-AF88A0B0F205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0800000" cy="900000"/>
          </a:xfrm>
          <a:prstGeom prst="rect">
            <a:avLst/>
          </a:prstGeom>
          <a:solidFill>
            <a:srgbClr val="00276A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bg1"/>
                </a:solidFill>
                <a:latin typeface="Calibri"/>
                <a:cs typeface="Calibri"/>
              </a:rPr>
              <a:t>      What types of source need a reference?</a:t>
            </a:r>
          </a:p>
        </p:txBody>
      </p:sp>
    </p:spTree>
    <p:extLst>
      <p:ext uri="{BB962C8B-B14F-4D97-AF65-F5344CB8AC3E}">
        <p14:creationId xmlns:p14="http://schemas.microsoft.com/office/powerpoint/2010/main" val="357043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</a:rPr>
              <a:t>	What information do I need for a reference?</a:t>
            </a:r>
            <a:endParaRPr lang="en-GB">
              <a:solidFill>
                <a:schemeClr val="bg1"/>
              </a:solidFill>
              <a:latin typeface="+mn-lt"/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13DA0-60D5-A646-5E91-F9C98ED15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499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>
                <a:cs typeface="Calibri"/>
              </a:rPr>
              <a:t>All references will need the same general pieces of information. Find this information for every source you use.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457200" indent="-457200"/>
            <a:r>
              <a:rPr lang="en-GB">
                <a:cs typeface="Calibri"/>
              </a:rPr>
              <a:t>Author – </a:t>
            </a:r>
            <a:r>
              <a:rPr lang="en-GB" b="1">
                <a:cs typeface="Calibri"/>
              </a:rPr>
              <a:t>who </a:t>
            </a:r>
            <a:r>
              <a:rPr lang="en-GB">
                <a:cs typeface="Calibri"/>
              </a:rPr>
              <a:t>created the source?</a:t>
            </a:r>
          </a:p>
          <a:p>
            <a:pPr marL="457200" indent="-457200"/>
            <a:r>
              <a:rPr lang="en-GB">
                <a:cs typeface="Calibri"/>
              </a:rPr>
              <a:t>Year – </a:t>
            </a:r>
            <a:r>
              <a:rPr lang="en-GB" b="1">
                <a:cs typeface="Calibri"/>
              </a:rPr>
              <a:t>when </a:t>
            </a:r>
            <a:r>
              <a:rPr lang="en-GB">
                <a:cs typeface="Calibri"/>
              </a:rPr>
              <a:t>was the source created?</a:t>
            </a:r>
          </a:p>
          <a:p>
            <a:pPr marL="457200" indent="-457200"/>
            <a:r>
              <a:rPr lang="en-GB">
                <a:cs typeface="Calibri"/>
              </a:rPr>
              <a:t>Title – </a:t>
            </a:r>
            <a:r>
              <a:rPr lang="en-GB" b="1">
                <a:cs typeface="Calibri"/>
              </a:rPr>
              <a:t>what </a:t>
            </a:r>
            <a:r>
              <a:rPr lang="en-GB">
                <a:cs typeface="Calibri"/>
              </a:rPr>
              <a:t>is the name of the source?</a:t>
            </a:r>
          </a:p>
          <a:p>
            <a:pPr marL="457200" indent="-457200"/>
            <a:r>
              <a:rPr lang="en-GB">
                <a:cs typeface="Calibri"/>
              </a:rPr>
              <a:t>Publication details – </a:t>
            </a:r>
            <a:r>
              <a:rPr lang="en-GB" b="1">
                <a:cs typeface="Calibri"/>
              </a:rPr>
              <a:t>where </a:t>
            </a:r>
            <a:r>
              <a:rPr lang="en-GB">
                <a:cs typeface="Calibri"/>
              </a:rPr>
              <a:t>can you find the source?</a:t>
            </a:r>
          </a:p>
          <a:p>
            <a:pPr marL="457200" indent="-457200"/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cs typeface="Calibri"/>
              </a:rPr>
              <a:t>Once you have this information, you can create a reference. You write this information in a specific order/format (also called a </a:t>
            </a:r>
            <a:r>
              <a:rPr lang="en-GB" b="1">
                <a:cs typeface="Calibri"/>
              </a:rPr>
              <a:t>style</a:t>
            </a:r>
            <a:r>
              <a:rPr lang="en-GB">
                <a:cs typeface="Calibri"/>
              </a:rPr>
              <a:t>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2EA091-D6AB-1092-CB99-EA10532FCDFD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What information do I need for a reference?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800000" cy="900000"/>
          </a:xfrm>
          <a:solidFill>
            <a:srgbClr val="00276A"/>
          </a:solidFill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latin typeface="+mn-lt"/>
              </a:rPr>
              <a:t>	Where do I find information about a source?</a:t>
            </a:r>
            <a:endParaRPr lang="en-GB">
              <a:solidFill>
                <a:schemeClr val="bg1"/>
              </a:solidFill>
              <a:latin typeface="+mn-lt"/>
              <a:cs typeface="Calibri Ligh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13DA0-60D5-A646-5E91-F9C98ED15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49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cs typeface="Calibri"/>
              </a:rPr>
              <a:t>Depending on the source, the information you need is in different places: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b="1">
                <a:cs typeface="Calibri"/>
              </a:rPr>
              <a:t>Books</a:t>
            </a:r>
            <a:r>
              <a:rPr lang="en-GB">
                <a:cs typeface="Calibri"/>
              </a:rPr>
              <a:t>: front cover, first page of the book</a:t>
            </a:r>
          </a:p>
          <a:p>
            <a:pPr marL="0" indent="0">
              <a:buNone/>
            </a:pPr>
            <a:r>
              <a:rPr lang="en-GB" b="1">
                <a:cs typeface="Calibri"/>
              </a:rPr>
              <a:t>Journal articles</a:t>
            </a:r>
            <a:r>
              <a:rPr lang="en-GB">
                <a:cs typeface="Calibri"/>
              </a:rPr>
              <a:t>: first page, across the top or bottom of the page</a:t>
            </a:r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cs typeface="Calibri"/>
              </a:rPr>
              <a:t>If you find the source through our Discover search, the Discover page will also have the information you need.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2EA091-D6AB-1092-CB99-EA10532FCDFD}"/>
              </a:ext>
            </a:extLst>
          </p:cNvPr>
          <p:cNvSpPr txBox="1">
            <a:spLocks/>
          </p:cNvSpPr>
          <p:nvPr/>
        </p:nvSpPr>
        <p:spPr>
          <a:xfrm>
            <a:off x="838200" y="-14636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Where do I find information about a source?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6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FD5A5C411BCA45BA1507F97FFE3712" ma:contentTypeVersion="16" ma:contentTypeDescription="Create a new document." ma:contentTypeScope="" ma:versionID="e7f308cd9336cef0336e476a141c9bc4">
  <xsd:schema xmlns:xsd="http://www.w3.org/2001/XMLSchema" xmlns:xs="http://www.w3.org/2001/XMLSchema" xmlns:p="http://schemas.microsoft.com/office/2006/metadata/properties" xmlns:ns2="c780d941-6450-40b4-897c-8f9fd09d98ef" xmlns:ns3="7e621456-a892-4f7d-8a6f-55951ef7faec" targetNamespace="http://schemas.microsoft.com/office/2006/metadata/properties" ma:root="true" ma:fieldsID="e0039266e802596c6c63ef086c8a0727" ns2:_="" ns3:_="">
    <xsd:import namespace="c780d941-6450-40b4-897c-8f9fd09d98ef"/>
    <xsd:import namespace="7e621456-a892-4f7d-8a6f-55951ef7fa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0d941-6450-40b4-897c-8f9fd09d98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78c17a2-a205-424a-a7c0-06792d0f4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21456-a892-4f7d-8a6f-55951ef7fae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a56adae-8cd0-42a2-81c6-c0d88d084de9}" ma:internalName="TaxCatchAll" ma:showField="CatchAllData" ma:web="7e621456-a892-4f7d-8a6f-55951ef7fa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621456-a892-4f7d-8a6f-55951ef7faec" xsi:nil="true"/>
    <lcf76f155ced4ddcb4097134ff3c332f xmlns="c780d941-6450-40b4-897c-8f9fd09d98ef">
      <Terms xmlns="http://schemas.microsoft.com/office/infopath/2007/PartnerControls"/>
    </lcf76f155ced4ddcb4097134ff3c332f>
    <SharedWithUsers xmlns="7e621456-a892-4f7d-8a6f-55951ef7faec">
      <UserInfo>
        <DisplayName>Gardiner, Lisa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3CB54AC-E2C1-4099-8C4C-E9380EAE8697}">
  <ds:schemaRefs>
    <ds:schemaRef ds:uri="7e621456-a892-4f7d-8a6f-55951ef7faec"/>
    <ds:schemaRef ds:uri="c780d941-6450-40b4-897c-8f9fd09d98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B30A11-3777-4699-97F0-12E42A0090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B06265-DF03-4916-A9DE-2FBDD8DD11B2}">
  <ds:schemaRefs>
    <ds:schemaRef ds:uri="http://schemas.microsoft.com/office/2006/metadata/properties"/>
    <ds:schemaRef ds:uri="http://schemas.microsoft.com/office/2006/documentManagement/types"/>
    <ds:schemaRef ds:uri="c780d941-6450-40b4-897c-8f9fd09d98ef"/>
    <ds:schemaRef ds:uri="http://purl.org/dc/terms/"/>
    <ds:schemaRef ds:uri="7e621456-a892-4f7d-8a6f-55951ef7faec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1499</Words>
  <Application>Microsoft Office PowerPoint</Application>
  <PresentationFormat>Widescreen</PresentationFormat>
  <Paragraphs>196</Paragraphs>
  <Slides>24</Slides>
  <Notes>24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Referencing/Cite Them Right for beginners</vt:lpstr>
      <vt:lpstr> Aims of the session</vt:lpstr>
      <vt:lpstr>What is referencing?</vt:lpstr>
      <vt:lpstr>Why do we reference?</vt:lpstr>
      <vt:lpstr>What is plagiarism?</vt:lpstr>
      <vt:lpstr>When do I need to reference?</vt:lpstr>
      <vt:lpstr>What types of sources need a reference?</vt:lpstr>
      <vt:lpstr> What information do I need for a reference?</vt:lpstr>
      <vt:lpstr> Where do I find information about a source?</vt:lpstr>
      <vt:lpstr> Parts of a reference</vt:lpstr>
      <vt:lpstr> What referencing style do I need to use?</vt:lpstr>
      <vt:lpstr>     Harvard referencing styles</vt:lpstr>
      <vt:lpstr>     Cite Them Right</vt:lpstr>
      <vt:lpstr>     Open Cite Them Right</vt:lpstr>
      <vt:lpstr>     Cite Them Right – access the tutorial</vt:lpstr>
      <vt:lpstr>     Cite Them Right – find your style</vt:lpstr>
      <vt:lpstr>     Cite Them Right – choose a source type</vt:lpstr>
      <vt:lpstr>     CTR Harvard - Example book reference</vt:lpstr>
      <vt:lpstr>     CTR Harvard - Example article reference</vt:lpstr>
      <vt:lpstr>     Reference list</vt:lpstr>
      <vt:lpstr>     Multiple authors</vt:lpstr>
      <vt:lpstr>     Individual vs group authors</vt:lpstr>
      <vt:lpstr>     Further help</vt:lpstr>
      <vt:lpstr> Aims of the session (recap)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your librarians</dc:title>
  <dc:creator>Brennan, Amanda</dc:creator>
  <cp:lastModifiedBy>McCulloch, Caitlin</cp:lastModifiedBy>
  <cp:revision>30</cp:revision>
  <dcterms:created xsi:type="dcterms:W3CDTF">2020-06-02T14:21:17Z</dcterms:created>
  <dcterms:modified xsi:type="dcterms:W3CDTF">2023-01-20T10:35:18Z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0x01010009FD5A5C411BCA45BA1507F97FFE3712</vt:lpwstr>
  </property>
  <property fmtid="{D5CDD505-2E9C-101B-9397-08002B2CF9AE}" pid="3" name="MediaServiceImageTags">
    <vt:lpwstr/>
  </property>
</Properties>
</file>