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6" r:id="rId2"/>
  </p:sldMasterIdLst>
  <p:notesMasterIdLst>
    <p:notesMasterId r:id="rId41"/>
  </p:notesMasterIdLst>
  <p:sldIdLst>
    <p:sldId id="257" r:id="rId3"/>
    <p:sldId id="259" r:id="rId4"/>
    <p:sldId id="260" r:id="rId5"/>
    <p:sldId id="280" r:id="rId6"/>
    <p:sldId id="303" r:id="rId7"/>
    <p:sldId id="304" r:id="rId8"/>
    <p:sldId id="308" r:id="rId9"/>
    <p:sldId id="307" r:id="rId10"/>
    <p:sldId id="309" r:id="rId11"/>
    <p:sldId id="310" r:id="rId12"/>
    <p:sldId id="311" r:id="rId13"/>
    <p:sldId id="275" r:id="rId14"/>
    <p:sldId id="312" r:id="rId15"/>
    <p:sldId id="313" r:id="rId16"/>
    <p:sldId id="314" r:id="rId17"/>
    <p:sldId id="315" r:id="rId18"/>
    <p:sldId id="316" r:id="rId19"/>
    <p:sldId id="276" r:id="rId20"/>
    <p:sldId id="277" r:id="rId21"/>
    <p:sldId id="317" r:id="rId22"/>
    <p:sldId id="318" r:id="rId23"/>
    <p:sldId id="319" r:id="rId24"/>
    <p:sldId id="320" r:id="rId25"/>
    <p:sldId id="321" r:id="rId26"/>
    <p:sldId id="268" r:id="rId27"/>
    <p:sldId id="278" r:id="rId28"/>
    <p:sldId id="270" r:id="rId29"/>
    <p:sldId id="272" r:id="rId30"/>
    <p:sldId id="271" r:id="rId31"/>
    <p:sldId id="273" r:id="rId32"/>
    <p:sldId id="323" r:id="rId33"/>
    <p:sldId id="322" r:id="rId34"/>
    <p:sldId id="324" r:id="rId35"/>
    <p:sldId id="325" r:id="rId36"/>
    <p:sldId id="326" r:id="rId37"/>
    <p:sldId id="327" r:id="rId38"/>
    <p:sldId id="328" r:id="rId39"/>
    <p:sldId id="329" r:id="rId4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80000" autoAdjust="0"/>
  </p:normalViewPr>
  <p:slideViewPr>
    <p:cSldViewPr snapToGrid="0" snapToObjects="1">
      <p:cViewPr varScale="1">
        <p:scale>
          <a:sx n="72" d="100"/>
          <a:sy n="72" d="100"/>
        </p:scale>
        <p:origin x="82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">
            <a:extLst>
              <a:ext uri="{FF2B5EF4-FFF2-40B4-BE49-F238E27FC236}">
                <a16:creationId xmlns:a16="http://schemas.microsoft.com/office/drawing/2014/main" id="{F610A62C-7CCF-B1E8-CEDB-6A02B26A2E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8012712C-F969-4FBD-AA37-7481D7947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B6C5F3B-3D84-3782-3740-B9910306B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755B5B0-CB6E-EE95-CEF7-8CAF6E84EE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B41FD59-1671-306C-A4BC-6000A9B804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A2DB54C-BF59-1DCB-6224-E59F9E91B3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C3EE091-AD30-6A19-8700-70994AE23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6961327-6AD9-48F3-6602-0B9614119D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959AE9D-E1AE-8ED0-4676-CCD01893C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10125DF-CC0C-4EAB-76CC-CD4EF730F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Why?</a:t>
            </a:r>
          </a:p>
          <a:p>
            <a:pPr eaLnBrk="1" hangingPunct="1"/>
            <a:r>
              <a:rPr lang="en-GB" altLang="en-US"/>
              <a:t>An area that personally interested me. Wanted to find out how other libraries in Scotland support OER. An area where there has been little research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2708780-52A4-CD41-4581-77BF66DF1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54E324F-4877-701A-DD46-D8353CA04A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My literature review was 5000- not going to bore you to death with all of it, but some of the key areas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30D22FB-D7EB-0611-5D17-7CBF8FE41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4D33045-A12B-0F0D-72C9-591021DDEC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Identified</a:t>
            </a:r>
            <a:r>
              <a:rPr lang="en-GB" altLang="en-US" i="1"/>
              <a:t> </a:t>
            </a:r>
            <a:r>
              <a:rPr lang="en-US" altLang="en-US"/>
              <a:t>OER engagement changing conventional institutional educational practices</a:t>
            </a:r>
          </a:p>
          <a:p>
            <a:endParaRPr lang="en-US" altLang="en-US"/>
          </a:p>
          <a:p>
            <a:r>
              <a:rPr lang="en-US" altLang="en-US"/>
              <a:t>Three significant OER teaching and learning outcomes were discovered:</a:t>
            </a:r>
            <a:endParaRPr lang="en-GB" altLang="en-US"/>
          </a:p>
          <a:p>
            <a:r>
              <a:rPr lang="en-US" altLang="en-US"/>
              <a:t>Increased student resource access</a:t>
            </a:r>
            <a:endParaRPr lang="en-GB" altLang="en-US"/>
          </a:p>
          <a:p>
            <a:r>
              <a:rPr lang="en-US" altLang="en-US"/>
              <a:t>Improved pedagogy</a:t>
            </a:r>
            <a:endParaRPr lang="en-GB" altLang="en-US"/>
          </a:p>
          <a:p>
            <a:r>
              <a:rPr lang="en-US" altLang="en-US"/>
              <a:t>Greater sharing between educators</a:t>
            </a:r>
          </a:p>
          <a:p>
            <a:endParaRPr lang="en-US" altLang="en-US"/>
          </a:p>
          <a:p>
            <a:r>
              <a:rPr lang="en-GB" altLang="en-US"/>
              <a:t>Examples of positive student experiences:</a:t>
            </a:r>
          </a:p>
          <a:p>
            <a:r>
              <a:rPr lang="en-GB" altLang="en-US"/>
              <a:t>Increased confidence in learning</a:t>
            </a:r>
          </a:p>
          <a:p>
            <a:r>
              <a:rPr lang="en-GB" altLang="en-US"/>
              <a:t>improved learning experiences within collaborative projects</a:t>
            </a:r>
          </a:p>
          <a:p>
            <a:endParaRPr lang="en-GB" altLang="en-US"/>
          </a:p>
          <a:p>
            <a:r>
              <a:rPr lang="en-GB" altLang="en-US"/>
              <a:t>Furthermore, educators had:</a:t>
            </a:r>
          </a:p>
          <a:p>
            <a:r>
              <a:rPr lang="en-GB" altLang="en-US"/>
              <a:t>deeper reflections on teaching practices</a:t>
            </a:r>
          </a:p>
          <a:p>
            <a:r>
              <a:rPr lang="en-GB" altLang="en-US"/>
              <a:t>improved quality of learning materials</a:t>
            </a:r>
          </a:p>
          <a:p>
            <a:r>
              <a:rPr lang="en-GB" altLang="en-US"/>
              <a:t>enhanced digital literacies</a:t>
            </a:r>
          </a:p>
          <a:p>
            <a:endParaRPr lang="en-GB" altLang="en-US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Five broad motivations to adopt OER identified amongst educators and institutions:</a:t>
            </a:r>
            <a:endParaRPr lang="en-GB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To build reputation</a:t>
            </a:r>
            <a:endParaRPr lang="en-GB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Improve efficiency, cost and quality of resources</a:t>
            </a:r>
            <a:endParaRPr lang="en-GB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Open access to knowledge</a:t>
            </a:r>
            <a:endParaRPr lang="en-GB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Improving pedagogy and student experience</a:t>
            </a:r>
            <a:endParaRPr lang="en-GB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>
                <a:solidFill>
                  <a:srgbClr val="000000"/>
                </a:solidFill>
                <a:cs typeface="Times New Roman" panose="02020603050405020304" pitchFamily="18" charset="0"/>
              </a:rPr>
              <a:t>To build technological momentum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1400"/>
          </a:p>
          <a:p>
            <a:r>
              <a:rPr lang="en-GB" altLang="en-US"/>
              <a:t>However, at the time I did my disseration, comparative or contradictory data was pretty much non-existent. I couldn’t find articles that disputed studies like the aboves claims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6240CBE-248F-DC87-73E9-125D7DBD2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92CD0DC-35F8-CA7E-0CB3-B9CABAFFD6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However, what I did find…</a:t>
            </a:r>
          </a:p>
          <a:p>
            <a:endParaRPr lang="en-GB" altLang="en-US"/>
          </a:p>
          <a:p>
            <a:r>
              <a:rPr lang="en-US" altLang="en-US"/>
              <a:t>The OEPS project ascertained OER awareness levels amongst Scottish HE educators to be generally low from an educator survey in 19 Scottish HE institutions</a:t>
            </a:r>
          </a:p>
          <a:p>
            <a:endParaRPr lang="en-US" altLang="en-US"/>
          </a:p>
          <a:p>
            <a:r>
              <a:rPr lang="en-US" altLang="en-US"/>
              <a:t>Recommended more advocacy work across HE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12FC30F-3C04-C0C7-C6F7-AE455AF25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56EA78F-7975-DB63-7EEB-DC9C3F0D71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75D3193-7239-2D71-F2E8-3D53E685B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39D7D6B-5177-E99E-3F85-CF8ABE592D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DB8937D-8866-CC02-1949-9089C1D0D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EE5CF0E-4C26-2EC7-00C4-11CBA9199A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BB7EAE24-C93C-4EEA-1B5E-E6F623898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F369F6D-5B98-5006-7E47-F70FAF3F3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Environmental scan of all Scottish HEI webpages that mention OER. Purposive sample</a:t>
            </a:r>
          </a:p>
          <a:p>
            <a:endParaRPr lang="en-GB" altLang="en-US"/>
          </a:p>
          <a:p>
            <a:r>
              <a:rPr lang="en-GB" altLang="en-US"/>
              <a:t>A multiple-case case study provided evidence from multiple sources, and provided greater opportunities to compare, contrast and triangulate.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98AB177-D2BF-4564-5B4F-8B1C4ADC1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26E9101-E853-E522-CDDF-2BFD3510D2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B007CC5-E868-9EDF-0F22-0CEA446D4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58DB6ED-EA32-D5C6-0AF5-FA7024329B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E75C047-F239-E56A-DC6A-6F272BDC3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41A229AF-18DD-03F6-F066-6DD2A2DB99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05FF3E0-C2D3-43B6-2080-2E59D1555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CD5B5BD-5345-CE4F-BBB8-DBBBA92449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BAB63C3-75B2-958A-D318-AA2C67216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8800493-0326-7637-A224-F2352E6DA8B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3 interviews at GCU and UoG, 2 interviews at UoE</a:t>
            </a:r>
          </a:p>
          <a:p>
            <a:endParaRPr lang="en-GB" altLang="en-US"/>
          </a:p>
          <a:p>
            <a:r>
              <a:rPr lang="en-GB" altLang="en-US"/>
              <a:t>Semi-structured interview schedule and document request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9CEA1F1-B15C-2C1F-1E41-849AEDB20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63B0FDDF-07F3-B93E-43AF-1D9DCEADA7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4A0F4F2-8076-7D0C-4CC5-0D651A309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CC2C946E-2976-4F12-6C38-E4FF944D54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88F67494-7865-A9EE-D081-01DC36F7C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4D8C4CB-DBD2-FCFE-4B04-75A6E2CD1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Collaboration with individuals and departments external to OER services to develop and improve services</a:t>
            </a:r>
          </a:p>
          <a:p>
            <a:endParaRPr lang="en-GB" altLang="en-US"/>
          </a:p>
          <a:p>
            <a:r>
              <a:rPr lang="en-GB" altLang="en-US"/>
              <a:t>Libraries should be setting an example</a:t>
            </a:r>
          </a:p>
          <a:p>
            <a:endParaRPr lang="en-GB" altLang="en-US"/>
          </a:p>
          <a:p>
            <a:r>
              <a:rPr lang="en-GB" altLang="en-US"/>
              <a:t>Supporting moves toward digital teaching</a:t>
            </a:r>
          </a:p>
          <a:p>
            <a:endParaRPr lang="en-GB" altLang="en-US"/>
          </a:p>
          <a:p>
            <a:r>
              <a:rPr lang="en-GB" altLang="en-US"/>
              <a:t>Providing a service for educators to showcase resources (especially if they do not perform research)</a:t>
            </a:r>
          </a:p>
          <a:p>
            <a:endParaRPr lang="en-GB" altLang="en-US"/>
          </a:p>
          <a:p>
            <a:r>
              <a:rPr lang="en-GB" altLang="en-US"/>
              <a:t>However…</a:t>
            </a:r>
          </a:p>
          <a:p>
            <a:endParaRPr lang="en-GB" altLang="en-US"/>
          </a:p>
          <a:p>
            <a:r>
              <a:rPr lang="en-GB" altLang="en-US"/>
              <a:t>All cases tempered responses with cautionary statements:</a:t>
            </a:r>
          </a:p>
          <a:p>
            <a:endParaRPr lang="en-GB" altLang="en-US"/>
          </a:p>
          <a:p>
            <a:r>
              <a:rPr lang="en-GB" altLang="en-US"/>
              <a:t>Frameworks- policy, guidance, statements</a:t>
            </a:r>
          </a:p>
          <a:p>
            <a:endParaRPr lang="en-GB" altLang="en-US"/>
          </a:p>
          <a:p>
            <a:r>
              <a:rPr lang="en-GB" altLang="en-US"/>
              <a:t>Institution- not monetized</a:t>
            </a:r>
          </a:p>
          <a:p>
            <a:endParaRPr lang="en-GB" altLang="en-US"/>
          </a:p>
          <a:p>
            <a:r>
              <a:rPr lang="en-GB" altLang="en-US"/>
              <a:t>External drivers- not REF equivalent, not mandated by institutions</a:t>
            </a:r>
          </a:p>
          <a:p>
            <a:endParaRPr lang="en-GB" altLang="en-US"/>
          </a:p>
          <a:p>
            <a:r>
              <a:rPr lang="en-GB" altLang="en-US"/>
              <a:t>Educator OER inclination- more on this later</a:t>
            </a:r>
          </a:p>
          <a:p>
            <a:endParaRPr lang="en-GB" altLang="en-US"/>
          </a:p>
          <a:p>
            <a:r>
              <a:rPr lang="en-GB" altLang="en-US"/>
              <a:t>Uniquely placed- knowledge in online searching and digital skill development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43FCA279-31C1-6DA6-A42F-C3808D06E5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E0044E02-251D-5E27-A7F2-B2ABEC693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5BD92B4-7B1A-645B-8472-791944BB9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BB69494-7825-9023-16F4-0BD154C3A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All cases agree- need for OER advocacy and training amongst educators</a:t>
            </a:r>
          </a:p>
          <a:p>
            <a:endParaRPr lang="en-GB" altLang="en-US"/>
          </a:p>
          <a:p>
            <a:r>
              <a:rPr lang="en-GB" altLang="en-US"/>
              <a:t>GCU, UoG- edShare. edShare training provided when requested. Initial edShare advocacy sessions, however not continually timetabled. Copyright and licensing advice/training also on request. Copyright OER developed at GCU, suite of copyright tools/docs available from UoG. Both libraries provide webpages supporting OER- how to find/how to use</a:t>
            </a:r>
          </a:p>
          <a:p>
            <a:endParaRPr lang="en-GB" altLang="en-US"/>
          </a:p>
          <a:p>
            <a:r>
              <a:rPr lang="en-GB" altLang="en-US"/>
              <a:t>UoE- focus on developing digital skills and copyright literacy. Do not have an institutional educational resource repository (do have a media asset platform). Encourage sharing on web based OER channels- TES Connect, Sketchfab, Wikimedia Commons, Flickr and Youtube</a:t>
            </a:r>
          </a:p>
          <a:p>
            <a:endParaRPr lang="en-GB" altLang="en-US"/>
          </a:p>
          <a:p>
            <a:r>
              <a:rPr lang="en-GB" altLang="en-US"/>
              <a:t>UoE/GCU- support OER policy. UoG- no policy</a:t>
            </a:r>
          </a:p>
          <a:p>
            <a:endParaRPr lang="en-GB" altLang="en-US"/>
          </a:p>
          <a:p>
            <a:r>
              <a:rPr lang="en-GB" altLang="en-US"/>
              <a:t>All cases- staff resource and time an impacting factor on service capabilities. GCU/UoG- edShare and OER not the sole responsibility of one person or their entire role. UoE- 1 x full time, 1 x ¾ time member of staff limits reach across institution</a:t>
            </a:r>
          </a:p>
          <a:p>
            <a:endParaRPr lang="en-GB" altLang="en-US"/>
          </a:p>
          <a:p>
            <a:r>
              <a:rPr lang="en-GB" altLang="en-US"/>
              <a:t>UoE- service based in Learning and Teaching directorate- interviewees felt this may be why skill development favoured over curation based services.</a:t>
            </a:r>
          </a:p>
          <a:p>
            <a:endParaRPr lang="en-GB" altLang="en-US"/>
          </a:p>
          <a:p>
            <a:r>
              <a:rPr lang="en-GB" altLang="en-US"/>
              <a:t>edShare level of openness- GCU open ‘worldwide’, UoG open to institution. Risk averse/risk managed? Openness at UoG was considered an improvement on previous approaches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7E83D8F-3834-5BEB-B714-7EC42F215C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85FD767-BDAD-AE84-6ABC-748EC13E1B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99EE4C1-8EC2-8C91-B24C-9ECFFBA01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83CE330-5B5C-BD8E-CF35-5D2C1DA60B0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AEE0BF5-C388-1037-A783-263A1633F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78C545B-F267-EC95-CEF0-F1DF04F18D5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All cases identified a lack of educator copyright and licensing knowledge</a:t>
            </a:r>
          </a:p>
          <a:p>
            <a:endParaRPr lang="en-GB" altLang="en-US"/>
          </a:p>
          <a:p>
            <a:r>
              <a:rPr lang="en-GB" altLang="en-US"/>
              <a:t>Copyright can be challenging!</a:t>
            </a:r>
          </a:p>
          <a:p>
            <a:endParaRPr lang="en-GB" altLang="en-US"/>
          </a:p>
          <a:p>
            <a:r>
              <a:rPr lang="en-GB" altLang="en-US"/>
              <a:t>All cases- a potential barrier to engagement with OER services.</a:t>
            </a:r>
          </a:p>
          <a:p>
            <a:endParaRPr lang="en-GB" altLang="en-US"/>
          </a:p>
          <a:p>
            <a:r>
              <a:rPr lang="en-GB" altLang="en-US"/>
              <a:t>Fear of loss of control of resource may highlight a lack of CC license understanding amongst educators.</a:t>
            </a:r>
          </a:p>
          <a:p>
            <a:endParaRPr lang="en-GB" altLang="en-US"/>
          </a:p>
          <a:p>
            <a:r>
              <a:rPr lang="en-GB" altLang="en-US"/>
              <a:t>Services to address copyright and licensing presented at each case, though staff not qualified to deliver legal advice</a:t>
            </a:r>
          </a:p>
          <a:p>
            <a:endParaRPr lang="en-GB" altLang="en-US"/>
          </a:p>
          <a:p>
            <a:r>
              <a:rPr lang="en-GB" altLang="en-US"/>
              <a:t>GCU/UoE- importance of good copyright and licensing practices from the beginning of OER creation process. Costs associated with retrospective license checking, copyright debt. Mitigate Potential for license stacking</a:t>
            </a:r>
          </a:p>
          <a:p>
            <a:endParaRPr lang="en-GB" altLang="en-US"/>
          </a:p>
          <a:p>
            <a:r>
              <a:rPr lang="en-GB" altLang="en-US"/>
              <a:t>Interviewees at each case stated desires to educate teaching staff in copyright and licensing- however, also agreed educators must take responsibility for resource copyright and license compliance. At GCU/UoE policy states this</a:t>
            </a:r>
          </a:p>
          <a:p>
            <a:endParaRPr lang="en-GB" altLang="en-US"/>
          </a:p>
          <a:p>
            <a:r>
              <a:rPr lang="en-GB" altLang="en-US"/>
              <a:t>UoE- highlighted examples of educators who engaged with OER services becoming more copyright and CC license conscious- leading to potential widening of access to/use of resources. Focus on positive framing of copyright and licensing as facilitating open access as opposed to closing access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6D54A68-4D3C-725D-70E8-A95664322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2AFE9AC-1DD1-FCA0-7B5E-EFE39F9DAC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465061F8-2A61-B02A-58E1-B34F1DCA7E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BF177BFD-0D1B-5D78-9F21-E7586636C2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… did not aim to suggest that OER support should be library exclusive- as identified by UoE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B547A484-5F44-CF44-3DFD-5C6B4A769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16625AAE-2CAB-8274-A8FF-329D12DB41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DCAA9EA-6393-5C46-065D-45880C468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FB2F399B-BDA4-38CD-69D4-ABE871A0F2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A7B6EE5-4B40-B7A2-296E-F77BFF30B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238222E4-4F2F-0E8F-E965-075539C693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982247F7-AD83-7118-D54C-D257350B78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895D1F2-6600-231A-36F7-8CDCB052B8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27B30725-FE7F-55A9-A7E8-2FCB21288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11F5EC1-3FF6-7C54-1C1E-CEE964CA98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62F5C7A6-5075-A39B-1919-3D69EB2C70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6F5B3A3B-4CC5-9391-A8CE-7C19FFF5ED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FE2F636-0284-8924-F4D4-6A43F9D56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16FEBA3-424D-55F0-4C70-A89891D93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D5647A-A1C3-C312-21C1-B910B036C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D714D33-43D3-05D0-F7A3-4148D4AC36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2ED37FF-3F5A-102C-CB59-A7ACA2461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1B31A13-97CC-7884-44BF-F298F5C138D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2D0D8F-E009-D90A-6682-B956E7052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725222-3F0B-D06A-75C8-B1515D323D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Origins of OER:</a:t>
            </a:r>
          </a:p>
          <a:p>
            <a:endParaRPr lang="en-GB" altLang="en-US"/>
          </a:p>
          <a:p>
            <a:r>
              <a:rPr lang="en-GB" altLang="en-US"/>
              <a:t>USA: David Wiley, Utah State University –  proposed license for free and open content (1998); Massachusetts Institute of Technology (MIT) – OpenCourseWare (OCW, 1999)</a:t>
            </a:r>
          </a:p>
          <a:p>
            <a:endParaRPr lang="en-GB" altLang="en-US"/>
          </a:p>
          <a:p>
            <a:r>
              <a:rPr lang="en-GB" altLang="en-US"/>
              <a:t>UK: OER being developed by communities of enthusiasts; HEFCE funded programme (£16m) of development through the HEA and JISC 2008-2012; Open Scotland Education Declaration (2013); OEPS Report (2017)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726CDBB-6C0E-803C-3714-ADE04C69B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D74C747-837A-38BB-A326-7AE4E41EF8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E4E0471-DF34-1F3B-0434-F7389641F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87F25F3-8B3D-F30D-C676-1AD62A5961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15593" y="908051"/>
            <a:ext cx="10561492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815593" y="1628776"/>
            <a:ext cx="1056149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817035" y="547688"/>
            <a:ext cx="10560048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576484" y="900001"/>
            <a:ext cx="480060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576483" y="1396801"/>
            <a:ext cx="4799516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9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/>
          </p:nvPr>
        </p:nvSpPr>
        <p:spPr>
          <a:xfrm>
            <a:off x="818093" y="547688"/>
            <a:ext cx="10560048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8093" y="3059996"/>
            <a:ext cx="4801635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16001" y="3556801"/>
            <a:ext cx="4801633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54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4916" y="547687"/>
            <a:ext cx="48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576484" y="547687"/>
            <a:ext cx="480060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02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034" y="547688"/>
            <a:ext cx="4798367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576485" y="547200"/>
            <a:ext cx="4798367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84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75999" y="547200"/>
            <a:ext cx="480108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814918" y="547200"/>
            <a:ext cx="4798367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38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7035" y="547688"/>
            <a:ext cx="480059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576484" y="547688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54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4917" y="547688"/>
            <a:ext cx="480048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17033" y="4687888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17033" y="5227637"/>
            <a:ext cx="479836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6577084" y="547201"/>
            <a:ext cx="48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63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576485" y="547688"/>
            <a:ext cx="480108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576484" y="4687200"/>
            <a:ext cx="480156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576484" y="5227638"/>
            <a:ext cx="480156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14917" y="547689"/>
            <a:ext cx="48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55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8621" y="547688"/>
            <a:ext cx="1055899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1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ED5B80-3FF4-F4AF-E298-82F3CAB2D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941763"/>
            <a:ext cx="3806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8117" y="2347914"/>
            <a:ext cx="1056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6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8117" y="547688"/>
            <a:ext cx="1056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14918" y="3427414"/>
            <a:ext cx="1056211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3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4917" y="547689"/>
            <a:ext cx="1056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8117" y="2888551"/>
            <a:ext cx="105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8117" y="1985988"/>
            <a:ext cx="1056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4869" y="547689"/>
            <a:ext cx="10560049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4869" y="1987200"/>
            <a:ext cx="10560049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4917" y="2887200"/>
            <a:ext cx="1056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61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8093" y="547689"/>
            <a:ext cx="10560049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8" y="1987201"/>
            <a:ext cx="10560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14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8093" y="547689"/>
            <a:ext cx="10560048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817035" y="1987199"/>
            <a:ext cx="10560048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1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7" y="547201"/>
            <a:ext cx="10560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1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1C1CC-58CA-A600-B707-916614A21AC4}"/>
              </a:ext>
            </a:extLst>
          </p:cNvPr>
          <p:cNvSpPr/>
          <p:nvPr userDrawn="1"/>
        </p:nvSpPr>
        <p:spPr>
          <a:xfrm>
            <a:off x="817563" y="539750"/>
            <a:ext cx="10560050" cy="540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817035" y="547688"/>
            <a:ext cx="10560048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86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EEE7243-D17E-7EE8-8043-48EB19BA6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091113"/>
            <a:ext cx="28813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DCFB6189-146D-AEA9-E7FA-F5A1B0D8AEE7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12190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CD38E770-D758-EAF3-30F4-FDAFEAF8D3A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6283325"/>
            <a:ext cx="33591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C1429752-80D2-24E0-380D-53ADBD5E597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059488"/>
            <a:ext cx="1439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72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th.thompson@gcu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4.0/deed.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3.0/igo/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lic.kr/p/zgtHQ4" TargetMode="External"/><Relationship Id="rId4" Type="http://schemas.openxmlformats.org/officeDocument/2006/relationships/hyperlink" Target="https://creativecommons.org/licenses/by/2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oer/paris-decla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ixabay.com/service/licen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rworldmap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ntent.org/defini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4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4365-A8F5-4EAF-8B2B-77630A1989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75" y="779463"/>
            <a:ext cx="10561638" cy="1939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A discussion of Open Educational Resources (OER) support provided by Higher Education Institutions (HEIs) and University Libraries in Scotland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A7ADD-2A35-4C63-BFF3-F13CCAFB5EAF}"/>
              </a:ext>
            </a:extLst>
          </p:cNvPr>
          <p:cNvSpPr txBox="1"/>
          <p:nvPr/>
        </p:nvSpPr>
        <p:spPr>
          <a:xfrm>
            <a:off x="8078788" y="4241800"/>
            <a:ext cx="33512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</a:rPr>
              <a:t>Seth Thompson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</a:rPr>
              <a:t>Resource Librarian (Open Access)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</a:rPr>
              <a:t>Collections and Discovery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</a:rPr>
              <a:t>Glasgow Caledonian University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  <a:hlinkClick r:id="rId3"/>
              </a:rPr>
              <a:t>seth.thompson@gcu.ac.uk</a:t>
            </a:r>
            <a:endParaRPr lang="en-GB" sz="1600" dirty="0">
              <a:solidFill>
                <a:prstClr val="black"/>
              </a:solidFill>
              <a:latin typeface="Calibri"/>
              <a:cs typeface="+mn-cs"/>
              <a:sym typeface="Arial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+mn-cs"/>
                <a:sym typeface="Arial" charset="0"/>
              </a:rPr>
              <a:t>Twitter: @sthom23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6EECF-F0B8-41B4-A7E1-9F10905BF9FA}"/>
              </a:ext>
            </a:extLst>
          </p:cNvPr>
          <p:cNvSpPr txBox="1"/>
          <p:nvPr/>
        </p:nvSpPr>
        <p:spPr>
          <a:xfrm>
            <a:off x="8078788" y="5816600"/>
            <a:ext cx="3298825" cy="523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Presentation licensed under the terms of  a </a:t>
            </a:r>
            <a:r>
              <a:rPr lang="en-GB" dirty="0">
                <a:solidFill>
                  <a:schemeClr val="tx1"/>
                </a:solidFill>
                <a:latin typeface="+mn-lt"/>
                <a:hlinkClick r:id="rId4"/>
              </a:rPr>
              <a:t>CC-BY-4.0 license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CE74F32B-1ED7-2735-9556-8AF38DBF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6110288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>
            <a:extLst>
              <a:ext uri="{FF2B5EF4-FFF2-40B4-BE49-F238E27FC236}">
                <a16:creationId xmlns:a16="http://schemas.microsoft.com/office/drawing/2014/main" id="{0DBE673A-1A00-0380-3CD8-FB3B2CC4F0F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5975" y="2555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Open Licenses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0DBE9C-7C7F-4D93-B152-C483CC3704A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605088" y="968375"/>
            <a:ext cx="6118225" cy="4921250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0107E-48E5-16E0-42E1-591D7EA2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738" y="5078413"/>
            <a:ext cx="3141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 sz="1100"/>
              <a:t>Creative Commons Platforms. Creative Commons website. </a:t>
            </a:r>
            <a:r>
              <a:rPr lang="en-US" altLang="en-US" sz="1100"/>
              <a:t>licensed under the </a:t>
            </a:r>
            <a:r>
              <a:rPr lang="en-US" altLang="en-US" sz="1100">
                <a:hlinkClick r:id="rId4"/>
              </a:rPr>
              <a:t>Creative Commons Attribution 4.0 International License.</a:t>
            </a:r>
            <a:r>
              <a:rPr lang="en-US" altLang="en-US" sz="1100"/>
              <a:t> </a:t>
            </a:r>
            <a:endParaRPr lang="en-GB" altLang="en-US" sz="1100"/>
          </a:p>
          <a:p>
            <a:endParaRPr lang="en-GB" altLang="en-US" sz="110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85807C9-1ACC-A20C-0194-A3FCC4BB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3" y="5737225"/>
            <a:ext cx="6381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3771B46C-E525-C939-ED49-072D69D9CB4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1827213" y="2249488"/>
            <a:ext cx="8537575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Does anyone have any questions?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>
            <a:extLst>
              <a:ext uri="{FF2B5EF4-FFF2-40B4-BE49-F238E27FC236}">
                <a16:creationId xmlns:a16="http://schemas.microsoft.com/office/drawing/2014/main" id="{3C2443AE-E587-9566-6378-4638B4E673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3190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Research Aim and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FDF2-029E-4AD1-A053-8E188A95F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3" y="944563"/>
            <a:ext cx="10560050" cy="49688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200" dirty="0"/>
              <a:t>Aim…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To examine how Scottish </a:t>
            </a:r>
            <a:r>
              <a:rPr lang="en-GB" sz="2200" dirty="0"/>
              <a:t>HEI academic libraries support OER, and investigate if the academic library may be a viable support structure for OER within </a:t>
            </a:r>
            <a:r>
              <a:rPr lang="en-US" sz="2200" dirty="0"/>
              <a:t>Scottish </a:t>
            </a:r>
            <a:r>
              <a:rPr lang="en-GB" sz="2200" dirty="0"/>
              <a:t>HEIs.</a:t>
            </a:r>
          </a:p>
          <a:p>
            <a:pPr>
              <a:buFont typeface="Arial" charset="0"/>
              <a:buNone/>
              <a:defRPr/>
            </a:pPr>
            <a:endParaRPr lang="en-GB" sz="2200" dirty="0"/>
          </a:p>
          <a:p>
            <a:pPr>
              <a:buFont typeface="Arial" charset="0"/>
              <a:buNone/>
              <a:defRPr/>
            </a:pPr>
            <a:r>
              <a:rPr lang="en-GB" sz="2200" dirty="0"/>
              <a:t>Objectives…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Discover why academic libraries may wish to support OER within their institutions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Identify any potential factors affecting academic libraries ability to support OERs within their institutions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Critically evaluate how academic libraries are currently supporting OER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Formulate recommendations </a:t>
            </a:r>
            <a:r>
              <a:rPr lang="en-US" sz="2200" dirty="0"/>
              <a:t>on issues relating to academic libraries’ current and future ability to support OER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>
            <a:extLst>
              <a:ext uri="{FF2B5EF4-FFF2-40B4-BE49-F238E27FC236}">
                <a16:creationId xmlns:a16="http://schemas.microsoft.com/office/drawing/2014/main" id="{C8BA473A-3A83-AA97-D358-D8CF5C3C2D2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96875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 brief overview of OER literature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FD524029-5937-955C-88DC-72B2B73098DD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1077913"/>
            <a:ext cx="27892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2CDFC-94CA-4888-AAAC-3A9E2FF28636}"/>
              </a:ext>
            </a:extLst>
          </p:cNvPr>
          <p:cNvSpPr txBox="1"/>
          <p:nvPr/>
        </p:nvSpPr>
        <p:spPr>
          <a:xfrm>
            <a:off x="614363" y="1106488"/>
            <a:ext cx="46418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Drivers for OER…</a:t>
            </a:r>
          </a:p>
          <a:p>
            <a:pPr>
              <a:defRPr/>
            </a:pPr>
            <a:endParaRPr lang="en-GB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United Nations Educational, Scientific and Cultural Organisation (UNESCO)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Transformative potential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+mn-lt"/>
              </a:rPr>
              <a:t>OER could: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+mn-lt"/>
              </a:rPr>
              <a:t>Improve curricula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+mn-lt"/>
              </a:rPr>
              <a:t>reduce cost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+mn-lt"/>
              </a:rPr>
              <a:t>support educational transformation</a:t>
            </a:r>
          </a:p>
          <a:p>
            <a:pPr>
              <a:defRPr/>
            </a:pPr>
            <a:r>
              <a:rPr lang="en-GB" sz="2400" dirty="0">
                <a:latin typeface="+mn-lt"/>
              </a:rPr>
              <a:t>	UNESCO (2011b)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F36CF248-F7EF-7B8F-F4D3-7CEE7674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077913"/>
            <a:ext cx="28511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7">
            <a:extLst>
              <a:ext uri="{FF2B5EF4-FFF2-40B4-BE49-F238E27FC236}">
                <a16:creationId xmlns:a16="http://schemas.microsoft.com/office/drawing/2014/main" id="{E0975657-194A-71FC-B514-AE0E5FF3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5721350"/>
            <a:ext cx="3005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/>
              <a:t>Image: Guidelines for OER in HE front cover. Adam Jones </a:t>
            </a:r>
            <a:r>
              <a:rPr lang="en-GB" altLang="en-US">
                <a:hlinkClick r:id="rId5"/>
              </a:rPr>
              <a:t>CC BY-SA</a:t>
            </a:r>
            <a:endParaRPr lang="en-GB" altLang="en-US"/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A1F0D414-2C57-7E06-CDC3-2060E0DC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5721350"/>
            <a:ext cx="3538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/>
              <a:t>Image: OER and change in HE front cover. Commonwealth of Learning </a:t>
            </a:r>
            <a:r>
              <a:rPr lang="en-GB" altLang="en-US">
                <a:hlinkClick r:id="rId6"/>
              </a:rPr>
              <a:t>CC BY</a:t>
            </a:r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1">
            <a:extLst>
              <a:ext uri="{FF2B5EF4-FFF2-40B4-BE49-F238E27FC236}">
                <a16:creationId xmlns:a16="http://schemas.microsoft.com/office/drawing/2014/main" id="{0AA9A99C-0E97-1B9A-04EE-1AA369A2778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 brief overview of OER literature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6A6A3-EBAF-466E-B39B-B9B515ABD8E2}"/>
              </a:ext>
            </a:extLst>
          </p:cNvPr>
          <p:cNvSpPr/>
          <p:nvPr/>
        </p:nvSpPr>
        <p:spPr>
          <a:xfrm>
            <a:off x="396875" y="1335088"/>
            <a:ext cx="526256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JISC UKOER/SCORE Review of HEFCE funded OER projects: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Increased access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Improved pedagogy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Greater sharing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Increased confidence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Improved collaborative projects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Educator reflections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quality of learning materials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Enhanced digital literacies</a:t>
            </a:r>
          </a:p>
          <a:p>
            <a:pPr marL="742950" lvl="1">
              <a:defRPr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1A7F7-B43C-4A9E-99EB-1E5336A66E32}"/>
              </a:ext>
            </a:extLst>
          </p:cNvPr>
          <p:cNvSpPr txBox="1"/>
          <p:nvPr/>
        </p:nvSpPr>
        <p:spPr>
          <a:xfrm>
            <a:off x="6096000" y="1335088"/>
            <a:ext cx="3794125" cy="4367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Motivations to adopt OER: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Improve efficiency (cost, quality)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Open access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Pedagogy and student experience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Technological enhancement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defRPr/>
            </a:pPr>
            <a:endParaRPr lang="en-GB" sz="2000" dirty="0"/>
          </a:p>
          <a:p>
            <a:pPr lvl="2"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000" dirty="0"/>
              <a:t>McGill et al. (2013)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defRPr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>
            <a:extLst>
              <a:ext uri="{FF2B5EF4-FFF2-40B4-BE49-F238E27FC236}">
                <a16:creationId xmlns:a16="http://schemas.microsoft.com/office/drawing/2014/main" id="{BFDC4DAE-0D30-7775-421F-832A3FF5D1F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 brief overview of OER literature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DA462D98-C5B6-173A-AA05-355F3554B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97013"/>
            <a:ext cx="6005512" cy="3611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8B6AD9-F9C4-4268-A135-F8A1011C9F2F}"/>
              </a:ext>
            </a:extLst>
          </p:cNvPr>
          <p:cNvSpPr txBox="1"/>
          <p:nvPr/>
        </p:nvSpPr>
        <p:spPr>
          <a:xfrm>
            <a:off x="7513638" y="1281113"/>
            <a:ext cx="3459162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OEPS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Lack of awareness of OER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Difficulties locating quality OER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/>
              <a:t>Lack of copyright and licensing confidence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de los Arcos et. al (2016)</a:t>
            </a:r>
          </a:p>
        </p:txBody>
      </p:sp>
      <p:sp>
        <p:nvSpPr>
          <p:cNvPr id="34821" name="TextBox 5">
            <a:extLst>
              <a:ext uri="{FF2B5EF4-FFF2-40B4-BE49-F238E27FC236}">
                <a16:creationId xmlns:a16="http://schemas.microsoft.com/office/drawing/2014/main" id="{DFDFF503-5659-B6BF-1E83-1301C9BC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5473700"/>
            <a:ext cx="600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/>
              <a:t>Image: Anna Page </a:t>
            </a:r>
            <a:r>
              <a:rPr lang="en-GB" altLang="en-US">
                <a:hlinkClick r:id="rId4"/>
              </a:rPr>
              <a:t>CC-BY</a:t>
            </a:r>
            <a:r>
              <a:rPr lang="en-GB" altLang="en-US"/>
              <a:t> </a:t>
            </a:r>
            <a:r>
              <a:rPr lang="en-GB" altLang="en-US">
                <a:hlinkClick r:id="rId5"/>
              </a:rPr>
              <a:t>https://flic.kr/p/zgtHQ4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90596F79-A523-B508-61AF-C4966BC47CB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117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 brief overview of OER literature</a:t>
            </a:r>
          </a:p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6D55-B62E-42A4-A3B9-B40283F75D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4388" y="1452563"/>
            <a:ext cx="10560050" cy="3952875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Other issues...</a:t>
            </a:r>
          </a:p>
          <a:p>
            <a:pPr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Shared drives, institutional repositories or wider social sites?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Institutional policy- hard mandate or soft encouragement?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Institutional culture- collegiate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Sustainability- financial and critical mass of resources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Educators, academics themselves- personal open practice, to share or not to share?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77C4BF9-2DA4-8B87-2D5E-DC2A11D9CBDA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1827213" y="2249488"/>
            <a:ext cx="8537575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Does anyone have any 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>
            <a:extLst>
              <a:ext uri="{FF2B5EF4-FFF2-40B4-BE49-F238E27FC236}">
                <a16:creationId xmlns:a16="http://schemas.microsoft.com/office/drawing/2014/main" id="{6AA00890-E87B-CFD6-2412-66A3A60A7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0A55C26-F67F-7996-2674-5C8396C02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14388" y="1268413"/>
            <a:ext cx="10560050" cy="465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What is a case study?..</a:t>
            </a:r>
          </a:p>
          <a:p>
            <a:endParaRPr lang="en-GB" altLang="en-US"/>
          </a:p>
          <a:p>
            <a:r>
              <a:rPr lang="en-GB" altLang="en-US"/>
              <a:t>Yin in Remenyi (2013 p. 2) defines a case study as:</a:t>
            </a:r>
          </a:p>
          <a:p>
            <a:endParaRPr lang="en-GB" altLang="en-US"/>
          </a:p>
          <a:p>
            <a:r>
              <a:rPr lang="en-GB" altLang="en-US"/>
              <a:t>… an empirical enquiry that investigates a contemporary phenomenon within its real-life context, when boundaries between phenomenon and context are not clearly evident, and in which multiple sources of evidence are used.</a:t>
            </a:r>
          </a:p>
          <a:p>
            <a:endParaRPr lang="en-GB" altLang="en-US"/>
          </a:p>
          <a:p>
            <a:r>
              <a:rPr lang="en-GB" altLang="en-US"/>
              <a:t>Case studies may be appropriate when research attempts to investigate ‘how’ or ‘why’, there is little control over behavioural events, and research focuses on contemporary events (Yin 2018).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1">
            <a:extLst>
              <a:ext uri="{FF2B5EF4-FFF2-40B4-BE49-F238E27FC236}">
                <a16:creationId xmlns:a16="http://schemas.microsoft.com/office/drawing/2014/main" id="{5FB6C2B8-6824-B0FB-D4BC-B5222F33AD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3179-3AB4-4FF0-878F-994E83A78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3" y="1385888"/>
            <a:ext cx="10560050" cy="3859212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Environmental scan of all Scottish HEI webpages for OER support services identified three potential cases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 multiple-case case study (three cases) utilising Yin’s (2018) framework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University of Glasgow (UoG)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Glasgow Caledonian University (GCU)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University of Edinburgh (UoE)</a:t>
            </a:r>
          </a:p>
          <a:p>
            <a:pPr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>
            <a:extLst>
              <a:ext uri="{FF2B5EF4-FFF2-40B4-BE49-F238E27FC236}">
                <a16:creationId xmlns:a16="http://schemas.microsoft.com/office/drawing/2014/main" id="{952C3F52-0941-B10E-01CB-A0C8236C7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Personal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AA623-EAF1-429A-932D-567362D65A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414463"/>
            <a:ext cx="10560050" cy="4376737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Seth Thompson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Resource Librarian (Open Access)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Collections and Discovery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RGU graduate November 2018: MSc Information and Library Studies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Worked at GCU Library for approaching 7 years (January 2020)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4 years + in Collections Discovery</a:t>
            </a:r>
          </a:p>
          <a:p>
            <a:pPr marL="1485900" lvl="2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/>
              <a:t>Library Assistant – Senior Library Administrator – Resource Librarian (OA)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2 years as a Library Assistant at Library Desk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1">
            <a:extLst>
              <a:ext uri="{FF2B5EF4-FFF2-40B4-BE49-F238E27FC236}">
                <a16:creationId xmlns:a16="http://schemas.microsoft.com/office/drawing/2014/main" id="{C68A5A0E-31C4-0FA5-DDDB-31DD2704EFF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90525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88AF050D-2429-D9E6-E911-24E092AB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31900"/>
            <a:ext cx="5175250" cy="4784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161CF-65D3-41D0-940F-E7299DA09080}"/>
              </a:ext>
            </a:extLst>
          </p:cNvPr>
          <p:cNvSpPr txBox="1"/>
          <p:nvPr/>
        </p:nvSpPr>
        <p:spPr>
          <a:xfrm>
            <a:off x="6951663" y="1231900"/>
            <a:ext cx="4425950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OER related services: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Learning and teaching repository (edShare)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 formal edShare training- delivered as and when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Copyright advice service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and CC webpages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MOOC statement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1">
            <a:extLst>
              <a:ext uri="{FF2B5EF4-FFF2-40B4-BE49-F238E27FC236}">
                <a16:creationId xmlns:a16="http://schemas.microsoft.com/office/drawing/2014/main" id="{EAD6124C-BB9B-9CD8-050F-3C144F5A6C6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6353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02002C4D-128A-4035-6404-37A5F4BE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209675"/>
            <a:ext cx="6497637" cy="4700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818D3-924C-461C-90A7-CEA8696A68CA}"/>
              </a:ext>
            </a:extLst>
          </p:cNvPr>
          <p:cNvSpPr/>
          <p:nvPr/>
        </p:nvSpPr>
        <p:spPr>
          <a:xfrm>
            <a:off x="7553325" y="1209675"/>
            <a:ext cx="4294188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OER related services: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policy support (led policy development)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repository (edShare)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edShare training, webpages and guides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Copyright training and advice service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and reusing content/ CC webpages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1">
            <a:extLst>
              <a:ext uri="{FF2B5EF4-FFF2-40B4-BE49-F238E27FC236}">
                <a16:creationId xmlns:a16="http://schemas.microsoft.com/office/drawing/2014/main" id="{E2B9597C-14A4-66D9-386D-A16C8282CD8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17500"/>
            <a:ext cx="105600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818D3-924C-461C-90A7-CEA8696A68CA}"/>
              </a:ext>
            </a:extLst>
          </p:cNvPr>
          <p:cNvSpPr/>
          <p:nvPr/>
        </p:nvSpPr>
        <p:spPr>
          <a:xfrm>
            <a:off x="7183438" y="1209675"/>
            <a:ext cx="4292600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OER related services: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Designated, centrally funded OER service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policy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service webpages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Copyright and licensing service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Ongoing OER, copyright and licensing, and digital literacy training schedule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channel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OER guides, blogs and events webpages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3F5F4FA5-72C8-4394-6BCE-6F444706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09675"/>
            <a:ext cx="56102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1">
            <a:extLst>
              <a:ext uri="{FF2B5EF4-FFF2-40B4-BE49-F238E27FC236}">
                <a16:creationId xmlns:a16="http://schemas.microsoft.com/office/drawing/2014/main" id="{E3AA693D-DB40-7F7B-F046-6354B1632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Case study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3179-3AB4-4FF0-878F-994E83A78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3" y="1385888"/>
            <a:ext cx="10560050" cy="2603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At each case…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Thematic analysis of qualitative interview and case documents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Data transcribed, coded and organised into themes for analysis, discussion and completion of dissertation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83DF9659-F0D3-29EF-1F77-52AB8BB0C197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1827213" y="2249488"/>
            <a:ext cx="8537575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Does anyone have any questions?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1">
            <a:extLst>
              <a:ext uri="{FF2B5EF4-FFF2-40B4-BE49-F238E27FC236}">
                <a16:creationId xmlns:a16="http://schemas.microsoft.com/office/drawing/2014/main" id="{ECF0839A-C770-B0BA-1D96-48DA4E1CA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What I found out-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12285-A90E-4135-A28B-230341AEA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17563" y="1539875"/>
            <a:ext cx="10560050" cy="312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dirty="0"/>
              <a:t>Five main themes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Academic libraries and departments within HEIs should support OER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Institutional approaches to OER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Approaches to OER service delivery at cases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Educators and OER</a:t>
            </a:r>
            <a:endParaRPr lang="en-GB" altLang="en-US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Copyright and licensing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Placeholder 3">
            <a:extLst>
              <a:ext uri="{FF2B5EF4-FFF2-40B4-BE49-F238E27FC236}">
                <a16:creationId xmlns:a16="http://schemas.microsoft.com/office/drawing/2014/main" id="{0DA6E2A9-5B5D-827E-30CB-F8B9C734C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33438" y="2487613"/>
            <a:ext cx="10558462" cy="174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i="1">
                <a:solidFill>
                  <a:schemeClr val="tx2"/>
                </a:solidFill>
              </a:rPr>
              <a:t>Academic libraries and departments within HEIs should support OER?</a:t>
            </a:r>
          </a:p>
          <a:p>
            <a:endParaRPr lang="en-GB" altLang="en-US"/>
          </a:p>
        </p:txBody>
      </p:sp>
      <p:grpSp>
        <p:nvGrpSpPr>
          <p:cNvPr id="12291" name="Group 18">
            <a:extLst>
              <a:ext uri="{FF2B5EF4-FFF2-40B4-BE49-F238E27FC236}">
                <a16:creationId xmlns:a16="http://schemas.microsoft.com/office/drawing/2014/main" id="{DE3C83DD-1DB3-4551-B5C6-35DF7F9D682D}"/>
              </a:ext>
            </a:extLst>
          </p:cNvPr>
          <p:cNvGrpSpPr>
            <a:grpSpLocks/>
          </p:cNvGrpSpPr>
          <p:nvPr/>
        </p:nvGrpSpPr>
        <p:grpSpPr bwMode="auto">
          <a:xfrm>
            <a:off x="58024" y="284099"/>
            <a:ext cx="3227388" cy="1841500"/>
            <a:chOff x="193637" y="196295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F70CE4E2-4089-4257-A18B-526A17DD4988}"/>
                </a:ext>
              </a:extLst>
            </p:cNvPr>
            <p:cNvSpPr/>
            <p:nvPr/>
          </p:nvSpPr>
          <p:spPr>
            <a:xfrm>
              <a:off x="193637" y="196295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305" name="TextBox 11">
              <a:extLst>
                <a:ext uri="{FF2B5EF4-FFF2-40B4-BE49-F238E27FC236}">
                  <a16:creationId xmlns:a16="http://schemas.microsoft.com/office/drawing/2014/main" id="{3424B1D4-E3C1-4778-8777-A287B7035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12" y="855616"/>
              <a:ext cx="192457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Strong consensus- yes!</a:t>
              </a:r>
            </a:p>
          </p:txBody>
        </p:sp>
      </p:grpSp>
      <p:grpSp>
        <p:nvGrpSpPr>
          <p:cNvPr id="12292" name="Group 19">
            <a:extLst>
              <a:ext uri="{FF2B5EF4-FFF2-40B4-BE49-F238E27FC236}">
                <a16:creationId xmlns:a16="http://schemas.microsoft.com/office/drawing/2014/main" id="{866DFBE3-74AE-4634-A4BC-3F766DCA2E27}"/>
              </a:ext>
            </a:extLst>
          </p:cNvPr>
          <p:cNvGrpSpPr>
            <a:grpSpLocks/>
          </p:cNvGrpSpPr>
          <p:nvPr/>
        </p:nvGrpSpPr>
        <p:grpSpPr bwMode="auto">
          <a:xfrm>
            <a:off x="5608854" y="407061"/>
            <a:ext cx="3225800" cy="1843087"/>
            <a:chOff x="4315868" y="122576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Cloud Callout 9">
              <a:extLst>
                <a:ext uri="{FF2B5EF4-FFF2-40B4-BE49-F238E27FC236}">
                  <a16:creationId xmlns:a16="http://schemas.microsoft.com/office/drawing/2014/main" id="{68DAE749-D75A-4C1D-9F55-A6ECA2BBD755}"/>
                </a:ext>
              </a:extLst>
            </p:cNvPr>
            <p:cNvSpPr/>
            <p:nvPr/>
          </p:nvSpPr>
          <p:spPr>
            <a:xfrm>
              <a:off x="4315868" y="122576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303" name="TextBox 12">
              <a:extLst>
                <a:ext uri="{FF2B5EF4-FFF2-40B4-BE49-F238E27FC236}">
                  <a16:creationId xmlns:a16="http://schemas.microsoft.com/office/drawing/2014/main" id="{524D4D3C-F384-41B3-A926-D12F734FC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516" y="639820"/>
              <a:ext cx="1924579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Need for collaboration, value in co-creative approaches</a:t>
              </a:r>
            </a:p>
          </p:txBody>
        </p:sp>
      </p:grpSp>
      <p:grpSp>
        <p:nvGrpSpPr>
          <p:cNvPr id="12293" name="Group 20">
            <a:extLst>
              <a:ext uri="{FF2B5EF4-FFF2-40B4-BE49-F238E27FC236}">
                <a16:creationId xmlns:a16="http://schemas.microsoft.com/office/drawing/2014/main" id="{2DC9CA45-5240-4453-A935-219C2350FE94}"/>
              </a:ext>
            </a:extLst>
          </p:cNvPr>
          <p:cNvGrpSpPr>
            <a:grpSpLocks/>
          </p:cNvGrpSpPr>
          <p:nvPr/>
        </p:nvGrpSpPr>
        <p:grpSpPr bwMode="auto">
          <a:xfrm>
            <a:off x="8816333" y="71088"/>
            <a:ext cx="3227387" cy="1841500"/>
            <a:chOff x="8660538" y="235220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3696E665-88E5-4F89-93EC-B5C046830F49}"/>
                </a:ext>
              </a:extLst>
            </p:cNvPr>
            <p:cNvSpPr/>
            <p:nvPr/>
          </p:nvSpPr>
          <p:spPr>
            <a:xfrm>
              <a:off x="8660538" y="235220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301" name="TextBox 13">
              <a:extLst>
                <a:ext uri="{FF2B5EF4-FFF2-40B4-BE49-F238E27FC236}">
                  <a16:creationId xmlns:a16="http://schemas.microsoft.com/office/drawing/2014/main" id="{D4BF96CD-616D-41D1-B976-61810500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1513" y="571259"/>
              <a:ext cx="1924579" cy="11697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UoG- libraries have a responsibility to support, but  haven’t mastered ‘joining it all up’ yet</a:t>
              </a:r>
            </a:p>
          </p:txBody>
        </p:sp>
      </p:grpSp>
      <p:grpSp>
        <p:nvGrpSpPr>
          <p:cNvPr id="12294" name="Group 21">
            <a:extLst>
              <a:ext uri="{FF2B5EF4-FFF2-40B4-BE49-F238E27FC236}">
                <a16:creationId xmlns:a16="http://schemas.microsoft.com/office/drawing/2014/main" id="{31CD063A-669C-8453-3EDB-BE0C7B7E6FBF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4224338"/>
            <a:ext cx="3225800" cy="1841500"/>
            <a:chOff x="1806901" y="3706150"/>
            <a:chExt cx="3226526" cy="1841863"/>
          </a:xfrm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BFCDC24D-2DD6-4D5B-9D6B-F857061EB4DB}"/>
                </a:ext>
              </a:extLst>
            </p:cNvPr>
            <p:cNvSpPr/>
            <p:nvPr/>
          </p:nvSpPr>
          <p:spPr>
            <a:xfrm>
              <a:off x="1806901" y="3706150"/>
              <a:ext cx="3226526" cy="1841863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57363" name="TextBox 14">
              <a:extLst>
                <a:ext uri="{FF2B5EF4-FFF2-40B4-BE49-F238E27FC236}">
                  <a16:creationId xmlns:a16="http://schemas.microsoft.com/office/drawing/2014/main" id="{25CD10E9-DCCC-011A-8F7E-869FD10C6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874" y="4150027"/>
              <a:ext cx="192457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UoE- OER a growing movement, don’t want to get left behind</a:t>
              </a: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6A851DEC-08C1-4204-B649-3DC98700EA89}"/>
              </a:ext>
            </a:extLst>
          </p:cNvPr>
          <p:cNvGrpSpPr>
            <a:grpSpLocks/>
          </p:cNvGrpSpPr>
          <p:nvPr/>
        </p:nvGrpSpPr>
        <p:grpSpPr bwMode="auto">
          <a:xfrm>
            <a:off x="2765034" y="185245"/>
            <a:ext cx="3225800" cy="1841500"/>
            <a:chOff x="1151724" y="195940"/>
            <a:chExt cx="3226526" cy="18418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5AE9D734-55E6-498C-9B80-74F02E4BDAB0}"/>
                </a:ext>
              </a:extLst>
            </p:cNvPr>
            <p:cNvSpPr/>
            <p:nvPr/>
          </p:nvSpPr>
          <p:spPr>
            <a:xfrm>
              <a:off x="1151724" y="195940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276CB317-3025-4CFE-92CB-D9B887D5D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697" y="747539"/>
              <a:ext cx="1924579" cy="7386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Need for institutional OER frameworks</a:t>
              </a: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11EC7D63-C76B-3730-E9B5-914BD9AAC916}"/>
              </a:ext>
            </a:extLst>
          </p:cNvPr>
          <p:cNvGrpSpPr>
            <a:grpSpLocks/>
          </p:cNvGrpSpPr>
          <p:nvPr/>
        </p:nvGrpSpPr>
        <p:grpSpPr bwMode="auto">
          <a:xfrm>
            <a:off x="58738" y="3127375"/>
            <a:ext cx="3227387" cy="1843088"/>
            <a:chOff x="8240577" y="197527"/>
            <a:chExt cx="3226526" cy="1841863"/>
          </a:xfrm>
        </p:grpSpPr>
        <p:sp>
          <p:nvSpPr>
            <p:cNvPr id="23" name="Cloud Callout 22">
              <a:extLst>
                <a:ext uri="{FF2B5EF4-FFF2-40B4-BE49-F238E27FC236}">
                  <a16:creationId xmlns:a16="http://schemas.microsoft.com/office/drawing/2014/main" id="{CA08B052-F2CB-4E03-8551-A233A1233AC2}"/>
                </a:ext>
              </a:extLst>
            </p:cNvPr>
            <p:cNvSpPr/>
            <p:nvPr/>
          </p:nvSpPr>
          <p:spPr>
            <a:xfrm>
              <a:off x="8240577" y="197527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57361" name="TextBox 14">
              <a:extLst>
                <a:ext uri="{FF2B5EF4-FFF2-40B4-BE49-F238E27FC236}">
                  <a16:creationId xmlns:a16="http://schemas.microsoft.com/office/drawing/2014/main" id="{2C0E634E-433E-14F1-19E5-DEFE7F327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9273" y="721150"/>
              <a:ext cx="192457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Some difficulties ‘pitching’ OER- institutionally and to educators </a:t>
              </a:r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B77E61AF-669B-00CF-5BD9-93A3CB7A9295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3635375"/>
            <a:ext cx="3227388" cy="1841500"/>
            <a:chOff x="274320" y="3246118"/>
            <a:chExt cx="3226526" cy="1841863"/>
          </a:xfrm>
        </p:grpSpPr>
        <p:sp>
          <p:nvSpPr>
            <p:cNvPr id="26" name="Cloud Callout 25">
              <a:extLst>
                <a:ext uri="{FF2B5EF4-FFF2-40B4-BE49-F238E27FC236}">
                  <a16:creationId xmlns:a16="http://schemas.microsoft.com/office/drawing/2014/main" id="{FE0B700D-F936-486A-98EA-25AF88B21A8E}"/>
                </a:ext>
              </a:extLst>
            </p:cNvPr>
            <p:cNvSpPr/>
            <p:nvPr/>
          </p:nvSpPr>
          <p:spPr>
            <a:xfrm>
              <a:off x="274320" y="3246118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57359" name="TextBox 15">
              <a:extLst>
                <a:ext uri="{FF2B5EF4-FFF2-40B4-BE49-F238E27FC236}">
                  <a16:creationId xmlns:a16="http://schemas.microsoft.com/office/drawing/2014/main" id="{2984D95F-4497-D5A6-F520-F5C17AE2D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292" y="3905439"/>
              <a:ext cx="1924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Lack of external drivers</a:t>
              </a: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605D73B5-D12A-76B5-60F2-1518AB4AC1AA}"/>
              </a:ext>
            </a:extLst>
          </p:cNvPr>
          <p:cNvGrpSpPr>
            <a:grpSpLocks/>
          </p:cNvGrpSpPr>
          <p:nvPr/>
        </p:nvGrpSpPr>
        <p:grpSpPr bwMode="auto">
          <a:xfrm>
            <a:off x="8834438" y="3009900"/>
            <a:ext cx="3227387" cy="1841500"/>
            <a:chOff x="4362994" y="411468"/>
            <a:chExt cx="3226526" cy="1841863"/>
          </a:xfrm>
        </p:grpSpPr>
        <p:sp>
          <p:nvSpPr>
            <p:cNvPr id="29" name="Cloud Callout 28">
              <a:extLst>
                <a:ext uri="{FF2B5EF4-FFF2-40B4-BE49-F238E27FC236}">
                  <a16:creationId xmlns:a16="http://schemas.microsoft.com/office/drawing/2014/main" id="{C2749630-2185-440A-982A-8D2EEF530544}"/>
                </a:ext>
              </a:extLst>
            </p:cNvPr>
            <p:cNvSpPr/>
            <p:nvPr/>
          </p:nvSpPr>
          <p:spPr>
            <a:xfrm>
              <a:off x="4362994" y="411468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57357" name="TextBox 12">
              <a:extLst>
                <a:ext uri="{FF2B5EF4-FFF2-40B4-BE49-F238E27FC236}">
                  <a16:creationId xmlns:a16="http://schemas.microsoft.com/office/drawing/2014/main" id="{2488D57D-FA2E-8572-4420-03487FBB6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967" y="1115807"/>
              <a:ext cx="1924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Educator OER inclination</a:t>
              </a:r>
            </a:p>
          </p:txBody>
        </p:sp>
      </p:grpSp>
      <p:grpSp>
        <p:nvGrpSpPr>
          <p:cNvPr id="12295" name="Group 22">
            <a:extLst>
              <a:ext uri="{FF2B5EF4-FFF2-40B4-BE49-F238E27FC236}">
                <a16:creationId xmlns:a16="http://schemas.microsoft.com/office/drawing/2014/main" id="{C6F8B167-D7A4-4E7C-91DA-7FAC35DA451F}"/>
              </a:ext>
            </a:extLst>
          </p:cNvPr>
          <p:cNvGrpSpPr>
            <a:grpSpLocks/>
          </p:cNvGrpSpPr>
          <p:nvPr/>
        </p:nvGrpSpPr>
        <p:grpSpPr bwMode="auto">
          <a:xfrm>
            <a:off x="6907186" y="4224591"/>
            <a:ext cx="3227387" cy="1841500"/>
            <a:chOff x="7047276" y="3898393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A7829AFB-5C75-4E86-A61E-524A8846F153}"/>
                </a:ext>
              </a:extLst>
            </p:cNvPr>
            <p:cNvSpPr/>
            <p:nvPr/>
          </p:nvSpPr>
          <p:spPr>
            <a:xfrm>
              <a:off x="7047276" y="3898393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297" name="TextBox 15">
              <a:extLst>
                <a:ext uri="{FF2B5EF4-FFF2-40B4-BE49-F238E27FC236}">
                  <a16:creationId xmlns:a16="http://schemas.microsoft.com/office/drawing/2014/main" id="{B3EA3C83-524E-4F77-BC2D-A6AE871A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249" y="4342270"/>
              <a:ext cx="1924579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dirty="0"/>
                <a:t>GCU/UoG- libraries uniquely place to support discovery and location of OER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Placeholder 1">
            <a:extLst>
              <a:ext uri="{FF2B5EF4-FFF2-40B4-BE49-F238E27FC236}">
                <a16:creationId xmlns:a16="http://schemas.microsoft.com/office/drawing/2014/main" id="{53DC44C5-0036-9717-86CD-C910BD906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2851150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i="1">
                <a:solidFill>
                  <a:schemeClr val="tx2"/>
                </a:solidFill>
              </a:rPr>
              <a:t>Institutional approaches to OER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087D83-1125-43DE-9644-4FBBF2FCA88C}"/>
              </a:ext>
            </a:extLst>
          </p:cNvPr>
          <p:cNvGrpSpPr/>
          <p:nvPr/>
        </p:nvGrpSpPr>
        <p:grpSpPr>
          <a:xfrm>
            <a:off x="160756" y="440377"/>
            <a:ext cx="2967395" cy="1972371"/>
            <a:chOff x="8365345" y="19427"/>
            <a:chExt cx="3460694" cy="21657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44A9A00E-2301-4235-942C-09F25F9CE909}"/>
                </a:ext>
              </a:extLst>
            </p:cNvPr>
            <p:cNvSpPr/>
            <p:nvPr/>
          </p:nvSpPr>
          <p:spPr bwMode="auto">
            <a:xfrm>
              <a:off x="8365345" y="19427"/>
              <a:ext cx="3460694" cy="216572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C8FFBA-5ACE-4409-A5D6-BE66F3A26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621" y="642339"/>
              <a:ext cx="2288142" cy="7386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GCU/UoG- edShare and OER services received project funding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66A8C1-6339-FCA4-B8F8-A53D6C03EB58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3175"/>
            <a:ext cx="3055937" cy="1971675"/>
            <a:chOff x="5352439" y="190061"/>
            <a:chExt cx="3679088" cy="2165720"/>
          </a:xfrm>
        </p:grpSpPr>
        <p:sp>
          <p:nvSpPr>
            <p:cNvPr id="10" name="Cloud Callout 9">
              <a:extLst>
                <a:ext uri="{FF2B5EF4-FFF2-40B4-BE49-F238E27FC236}">
                  <a16:creationId xmlns:a16="http://schemas.microsoft.com/office/drawing/2014/main" id="{8BB8884E-8FD0-4532-870D-903BF9FFC671}"/>
                </a:ext>
              </a:extLst>
            </p:cNvPr>
            <p:cNvSpPr/>
            <p:nvPr/>
          </p:nvSpPr>
          <p:spPr bwMode="auto">
            <a:xfrm>
              <a:off x="5352439" y="190061"/>
              <a:ext cx="3679088" cy="216572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9D6A0-2687-4000-8EF4-1760B9C6B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5495" y="903250"/>
              <a:ext cx="2432976" cy="7393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UoE- OER service centrally funded, strategic institutional focus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CA7B4E-2AAB-4AE9-BDEE-250C4487949E}"/>
              </a:ext>
            </a:extLst>
          </p:cNvPr>
          <p:cNvGrpSpPr>
            <a:grpSpLocks/>
          </p:cNvGrpSpPr>
          <p:nvPr/>
        </p:nvGrpSpPr>
        <p:grpSpPr bwMode="auto">
          <a:xfrm>
            <a:off x="8909050" y="1423988"/>
            <a:ext cx="3163888" cy="1731962"/>
            <a:chOff x="1488893" y="3740569"/>
            <a:chExt cx="3679088" cy="2165720"/>
          </a:xfrm>
        </p:grpSpPr>
        <p:sp>
          <p:nvSpPr>
            <p:cNvPr id="15" name="Cloud Callout 14">
              <a:extLst>
                <a:ext uri="{FF2B5EF4-FFF2-40B4-BE49-F238E27FC236}">
                  <a16:creationId xmlns:a16="http://schemas.microsoft.com/office/drawing/2014/main" id="{6F747470-F3DD-43EB-9340-8A7366C1C599}"/>
                </a:ext>
              </a:extLst>
            </p:cNvPr>
            <p:cNvSpPr/>
            <p:nvPr/>
          </p:nvSpPr>
          <p:spPr bwMode="auto">
            <a:xfrm>
              <a:off x="1488893" y="3740569"/>
              <a:ext cx="3679088" cy="216572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02006-3B5B-40E1-9390-B36E982C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843" y="4453212"/>
              <a:ext cx="2431189" cy="7404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UoE- service must present evidence of service impact</a:t>
              </a:r>
            </a:p>
          </p:txBody>
        </p:sp>
      </p:grp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1735F8B8-4F23-BCFF-9CA2-90B76EC16E2A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3517900"/>
            <a:ext cx="3055937" cy="1998663"/>
            <a:chOff x="6376339" y="3307019"/>
            <a:chExt cx="3055814" cy="1998442"/>
          </a:xfrm>
        </p:grpSpPr>
        <p:sp>
          <p:nvSpPr>
            <p:cNvPr id="23" name="Cloud Callout 22">
              <a:extLst>
                <a:ext uri="{FF2B5EF4-FFF2-40B4-BE49-F238E27FC236}">
                  <a16:creationId xmlns:a16="http://schemas.microsoft.com/office/drawing/2014/main" id="{FBD09E9D-75EF-484B-ACA8-71B5D0D5C446}"/>
                </a:ext>
              </a:extLst>
            </p:cNvPr>
            <p:cNvSpPr/>
            <p:nvPr/>
          </p:nvSpPr>
          <p:spPr bwMode="auto">
            <a:xfrm>
              <a:off x="6376339" y="3307019"/>
              <a:ext cx="3055814" cy="1998442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D6DC4F-D7C1-4780-949D-114C78896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843" y="3737184"/>
              <a:ext cx="2020806" cy="8809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GCU/UoE policy- provides guidance on attribution, copyright, licensing and IP ownership</a:t>
              </a:r>
            </a:p>
          </p:txBody>
        </p:sp>
      </p:grpSp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5A54F6E6-5F19-3697-1EED-C5A107F48C6F}"/>
              </a:ext>
            </a:extLst>
          </p:cNvPr>
          <p:cNvGrpSpPr>
            <a:grpSpLocks/>
          </p:cNvGrpSpPr>
          <p:nvPr/>
        </p:nvGrpSpPr>
        <p:grpSpPr bwMode="auto">
          <a:xfrm>
            <a:off x="28575" y="2951163"/>
            <a:ext cx="3048000" cy="2247900"/>
            <a:chOff x="-46117" y="3023911"/>
            <a:chExt cx="3438734" cy="2144615"/>
          </a:xfrm>
        </p:grpSpPr>
        <p:sp>
          <p:nvSpPr>
            <p:cNvPr id="27" name="Cloud Callout 26">
              <a:extLst>
                <a:ext uri="{FF2B5EF4-FFF2-40B4-BE49-F238E27FC236}">
                  <a16:creationId xmlns:a16="http://schemas.microsoft.com/office/drawing/2014/main" id="{341DE306-8284-4637-A9B1-B1DA41030B8F}"/>
                </a:ext>
              </a:extLst>
            </p:cNvPr>
            <p:cNvSpPr/>
            <p:nvPr/>
          </p:nvSpPr>
          <p:spPr bwMode="auto">
            <a:xfrm>
              <a:off x="-46117" y="3023911"/>
              <a:ext cx="3438734" cy="2144615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E19929-64FE-4679-BC72-E6210C43F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75" y="3487366"/>
              <a:ext cx="2439352" cy="12843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UoE- students association, diverse curriculums and freely available resources</a:t>
              </a:r>
            </a:p>
            <a:p>
              <a:pPr algn="ctr">
                <a:defRPr/>
              </a:pPr>
              <a:r>
                <a:rPr lang="en-GB" altLang="en-US" b="1" i="1" dirty="0"/>
                <a:t>Senior Management ‘buy in’</a:t>
              </a:r>
            </a:p>
            <a:p>
              <a:pPr algn="ctr">
                <a:defRPr/>
              </a:pPr>
              <a:endParaRPr lang="en-GB" altLang="en-US" b="1" i="1" dirty="0"/>
            </a:p>
            <a:p>
              <a:pPr algn="ctr">
                <a:defRPr/>
              </a:pPr>
              <a:endParaRPr lang="en-GB" altLang="en-US" b="1" i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632727-5E3D-C0E6-4313-E7ED9A6661B9}"/>
              </a:ext>
            </a:extLst>
          </p:cNvPr>
          <p:cNvGrpSpPr>
            <a:grpSpLocks/>
          </p:cNvGrpSpPr>
          <p:nvPr/>
        </p:nvGrpSpPr>
        <p:grpSpPr bwMode="auto">
          <a:xfrm>
            <a:off x="9129713" y="4106863"/>
            <a:ext cx="2943225" cy="1841500"/>
            <a:chOff x="4105890" y="3836101"/>
            <a:chExt cx="3926001" cy="2354634"/>
          </a:xfrm>
        </p:grpSpPr>
        <p:sp>
          <p:nvSpPr>
            <p:cNvPr id="32" name="Cloud Callout 31">
              <a:extLst>
                <a:ext uri="{FF2B5EF4-FFF2-40B4-BE49-F238E27FC236}">
                  <a16:creationId xmlns:a16="http://schemas.microsoft.com/office/drawing/2014/main" id="{6D232741-1BA1-4314-891A-356459540474}"/>
                </a:ext>
              </a:extLst>
            </p:cNvPr>
            <p:cNvSpPr/>
            <p:nvPr/>
          </p:nvSpPr>
          <p:spPr bwMode="auto">
            <a:xfrm>
              <a:off x="4105890" y="3836101"/>
              <a:ext cx="3926001" cy="2354634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E93E14-8947-4819-9F38-7437E0397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54" y="4428819"/>
              <a:ext cx="2706273" cy="9540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UoE- 3 strand policy: common good, university at it’s best, and institutional treasures</a:t>
              </a:r>
            </a:p>
          </p:txBody>
        </p:sp>
      </p:grpSp>
      <p:grpSp>
        <p:nvGrpSpPr>
          <p:cNvPr id="14344" name="Group 14343">
            <a:extLst>
              <a:ext uri="{FF2B5EF4-FFF2-40B4-BE49-F238E27FC236}">
                <a16:creationId xmlns:a16="http://schemas.microsoft.com/office/drawing/2014/main" id="{CD7BA20C-4759-BDD8-0DBA-637174A89448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290513"/>
            <a:ext cx="3670300" cy="1952625"/>
            <a:chOff x="3077084" y="551066"/>
            <a:chExt cx="3669957" cy="1951896"/>
          </a:xfrm>
        </p:grpSpPr>
        <p:sp>
          <p:nvSpPr>
            <p:cNvPr id="35" name="Cloud Callout 34">
              <a:extLst>
                <a:ext uri="{FF2B5EF4-FFF2-40B4-BE49-F238E27FC236}">
                  <a16:creationId xmlns:a16="http://schemas.microsoft.com/office/drawing/2014/main" id="{73D7DCFC-F723-4028-8FFB-17592ADDA136}"/>
                </a:ext>
              </a:extLst>
            </p:cNvPr>
            <p:cNvSpPr/>
            <p:nvPr/>
          </p:nvSpPr>
          <p:spPr bwMode="auto">
            <a:xfrm>
              <a:off x="3077084" y="551066"/>
              <a:ext cx="3669957" cy="1951896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11336E-56E4-423A-9CDC-0AE3431CA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289" y="1038246"/>
              <a:ext cx="2585796" cy="977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Do policies represent the institutional OER view? What role does institutional culture play? Educator agency/attitude?</a:t>
              </a:r>
            </a:p>
          </p:txBody>
        </p:sp>
      </p:grpSp>
      <p:grpSp>
        <p:nvGrpSpPr>
          <p:cNvPr id="14340" name="Group 14339">
            <a:extLst>
              <a:ext uri="{FF2B5EF4-FFF2-40B4-BE49-F238E27FC236}">
                <a16:creationId xmlns:a16="http://schemas.microsoft.com/office/drawing/2014/main" id="{32533F76-022C-DC68-F818-2D0AEC8EB085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4311650"/>
            <a:ext cx="4621212" cy="1927225"/>
            <a:chOff x="2026508" y="3992217"/>
            <a:chExt cx="5436973" cy="1926669"/>
          </a:xfrm>
        </p:grpSpPr>
        <p:sp>
          <p:nvSpPr>
            <p:cNvPr id="39" name="Cloud Callout 38">
              <a:extLst>
                <a:ext uri="{FF2B5EF4-FFF2-40B4-BE49-F238E27FC236}">
                  <a16:creationId xmlns:a16="http://schemas.microsoft.com/office/drawing/2014/main" id="{00E154CA-E067-45D8-8B8A-4421186C4FA9}"/>
                </a:ext>
              </a:extLst>
            </p:cNvPr>
            <p:cNvSpPr/>
            <p:nvPr/>
          </p:nvSpPr>
          <p:spPr bwMode="auto">
            <a:xfrm>
              <a:off x="2026508" y="3992217"/>
              <a:ext cx="5436973" cy="1926669"/>
            </a:xfrm>
            <a:prstGeom prst="cloudCallout">
              <a:avLst>
                <a:gd name="adj1" fmla="val -13560"/>
                <a:gd name="adj2" fmla="val 55445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6B6E5D-EE32-4A8C-B81D-99634A832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67" y="4371521"/>
              <a:ext cx="3993215" cy="11680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Lack of external motivators-</a:t>
              </a:r>
            </a:p>
            <a:p>
              <a:pPr algn="ctr">
                <a:defRPr/>
              </a:pPr>
              <a:r>
                <a:rPr lang="en-GB" b="1" i="1" dirty="0"/>
                <a:t>OER as professional development initiatives? Library incentivised OER use? Should OER engagement be optional or mandated?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1">
            <a:extLst>
              <a:ext uri="{FF2B5EF4-FFF2-40B4-BE49-F238E27FC236}">
                <a16:creationId xmlns:a16="http://schemas.microsoft.com/office/drawing/2014/main" id="{3D6ABA96-EC16-7268-3F2C-2E41D5E3F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01688" y="2989263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i="1">
                <a:solidFill>
                  <a:schemeClr val="tx2"/>
                </a:solidFill>
              </a:rPr>
              <a:t>Approaches to OER service delivery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798445A-D2DA-468D-89C7-FC2E9D26B926}"/>
              </a:ext>
            </a:extLst>
          </p:cNvPr>
          <p:cNvGrpSpPr>
            <a:grpSpLocks/>
          </p:cNvGrpSpPr>
          <p:nvPr/>
        </p:nvGrpSpPr>
        <p:grpSpPr bwMode="auto">
          <a:xfrm>
            <a:off x="5737032" y="753799"/>
            <a:ext cx="3227388" cy="1841500"/>
            <a:chOff x="193637" y="196295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3B5842E9-9132-44C8-A746-EC2C7F05DE16}"/>
                </a:ext>
              </a:extLst>
            </p:cNvPr>
            <p:cNvSpPr/>
            <p:nvPr/>
          </p:nvSpPr>
          <p:spPr>
            <a:xfrm>
              <a:off x="193637" y="196295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E02694D6-9E8B-45EA-9A4D-152A2E00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10" y="640078"/>
              <a:ext cx="1924579" cy="954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GCU, UoG similar approaches- edShare and OER supporting services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05DF99B8-7731-4E15-B1CF-DBEB1B03135D}"/>
              </a:ext>
            </a:extLst>
          </p:cNvPr>
          <p:cNvGrpSpPr>
            <a:grpSpLocks/>
          </p:cNvGrpSpPr>
          <p:nvPr/>
        </p:nvGrpSpPr>
        <p:grpSpPr bwMode="auto">
          <a:xfrm>
            <a:off x="8543834" y="81745"/>
            <a:ext cx="3518629" cy="2009861"/>
            <a:chOff x="193637" y="196295"/>
            <a:chExt cx="3226526" cy="18418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3245E798-6937-43B5-B5F3-F900F25D324A}"/>
                </a:ext>
              </a:extLst>
            </p:cNvPr>
            <p:cNvSpPr/>
            <p:nvPr/>
          </p:nvSpPr>
          <p:spPr>
            <a:xfrm>
              <a:off x="193637" y="196295"/>
              <a:ext cx="3226526" cy="1841863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2EB6297-2A74-4384-B134-775BA7728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26" y="618509"/>
              <a:ext cx="2280947" cy="10717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 approach- focus on developing digital skills and copyright literacy, no designated educational resource repository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21E97-6C3A-4C74-9432-93BD99D74018}"/>
              </a:ext>
            </a:extLst>
          </p:cNvPr>
          <p:cNvGrpSpPr/>
          <p:nvPr/>
        </p:nvGrpSpPr>
        <p:grpSpPr>
          <a:xfrm>
            <a:off x="4370851" y="3964127"/>
            <a:ext cx="3227388" cy="1841500"/>
            <a:chOff x="8574387" y="354734"/>
            <a:chExt cx="3227388" cy="18415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" name="Cloud Callout 10">
              <a:extLst>
                <a:ext uri="{FF2B5EF4-FFF2-40B4-BE49-F238E27FC236}">
                  <a16:creationId xmlns:a16="http://schemas.microsoft.com/office/drawing/2014/main" id="{5E2E9665-C3EB-4825-A4F3-9D19FFA71F5C}"/>
                </a:ext>
              </a:extLst>
            </p:cNvPr>
            <p:cNvSpPr/>
            <p:nvPr/>
          </p:nvSpPr>
          <p:spPr bwMode="auto">
            <a:xfrm>
              <a:off x="8574387" y="354734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166A4F-CC35-4577-A702-35BDCE0B0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5536" y="1013925"/>
              <a:ext cx="1925093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GCU, UoE- OER policy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8C96DE7F-64D9-FAE9-51A9-7F047ACFCBCC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3787775"/>
            <a:ext cx="3225800" cy="1841500"/>
            <a:chOff x="1151724" y="195940"/>
            <a:chExt cx="3226526" cy="1841863"/>
          </a:xfrm>
        </p:grpSpPr>
        <p:sp>
          <p:nvSpPr>
            <p:cNvPr id="17" name="Cloud Callout 16">
              <a:extLst>
                <a:ext uri="{FF2B5EF4-FFF2-40B4-BE49-F238E27FC236}">
                  <a16:creationId xmlns:a16="http://schemas.microsoft.com/office/drawing/2014/main" id="{E31B029C-0212-4D3F-A7C1-B315C391D7BE}"/>
                </a:ext>
              </a:extLst>
            </p:cNvPr>
            <p:cNvSpPr/>
            <p:nvPr/>
          </p:nvSpPr>
          <p:spPr>
            <a:xfrm>
              <a:off x="1151724" y="195940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1455" name="TextBox 10">
              <a:extLst>
                <a:ext uri="{FF2B5EF4-FFF2-40B4-BE49-F238E27FC236}">
                  <a16:creationId xmlns:a16="http://schemas.microsoft.com/office/drawing/2014/main" id="{27C57289-9F28-3ACC-EE7F-D2FC99DEA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697" y="747467"/>
              <a:ext cx="1924579" cy="95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UoE- service based in Learning and Teaching directorate (not library)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6B620-EDB5-43E9-A198-21C88596BD3D}"/>
              </a:ext>
            </a:extLst>
          </p:cNvPr>
          <p:cNvGrpSpPr/>
          <p:nvPr/>
        </p:nvGrpSpPr>
        <p:grpSpPr>
          <a:xfrm>
            <a:off x="84341" y="93175"/>
            <a:ext cx="3227388" cy="1841500"/>
            <a:chOff x="8726787" y="3471777"/>
            <a:chExt cx="3227388" cy="18415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Cloud Callout 22">
              <a:extLst>
                <a:ext uri="{FF2B5EF4-FFF2-40B4-BE49-F238E27FC236}">
                  <a16:creationId xmlns:a16="http://schemas.microsoft.com/office/drawing/2014/main" id="{B4BB1303-B5BB-4134-A963-241690920EFA}"/>
                </a:ext>
              </a:extLst>
            </p:cNvPr>
            <p:cNvSpPr/>
            <p:nvPr/>
          </p:nvSpPr>
          <p:spPr bwMode="auto">
            <a:xfrm>
              <a:off x="8726787" y="3471777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27EA97-760B-4AD2-BB1A-38F074D4D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4554" y="3915473"/>
              <a:ext cx="1925093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 agree- need for OER advocacy and training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B2E3D0-08F0-1405-C975-D712744D52D4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3549650"/>
            <a:ext cx="3225800" cy="1841500"/>
            <a:chOff x="1257766" y="295095"/>
            <a:chExt cx="3226526" cy="1841863"/>
          </a:xfrm>
        </p:grpSpPr>
        <p:sp>
          <p:nvSpPr>
            <p:cNvPr id="27" name="Cloud Callout 26">
              <a:extLst>
                <a:ext uri="{FF2B5EF4-FFF2-40B4-BE49-F238E27FC236}">
                  <a16:creationId xmlns:a16="http://schemas.microsoft.com/office/drawing/2014/main" id="{469BD794-DE72-4368-B95D-8A27527BC449}"/>
                </a:ext>
              </a:extLst>
            </p:cNvPr>
            <p:cNvSpPr/>
            <p:nvPr/>
          </p:nvSpPr>
          <p:spPr>
            <a:xfrm>
              <a:off x="1257766" y="295095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1453" name="TextBox 10">
              <a:extLst>
                <a:ext uri="{FF2B5EF4-FFF2-40B4-BE49-F238E27FC236}">
                  <a16:creationId xmlns:a16="http://schemas.microsoft.com/office/drawing/2014/main" id="{848BC45B-E3EF-FA96-6C99-9C781C1F5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697" y="794906"/>
              <a:ext cx="1924579" cy="73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edShare default level of openness- GCU/UoG</a:t>
              </a: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0F1810F1-7608-A4FE-3648-938B0AB6272D}"/>
              </a:ext>
            </a:extLst>
          </p:cNvPr>
          <p:cNvGrpSpPr>
            <a:grpSpLocks/>
          </p:cNvGrpSpPr>
          <p:nvPr/>
        </p:nvGrpSpPr>
        <p:grpSpPr bwMode="auto">
          <a:xfrm>
            <a:off x="2605088" y="804863"/>
            <a:ext cx="3225800" cy="1841500"/>
            <a:chOff x="1151724" y="195940"/>
            <a:chExt cx="3226526" cy="1841863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929B89E5-CCFB-483F-BC9E-8FF3EEE755E4}"/>
                </a:ext>
              </a:extLst>
            </p:cNvPr>
            <p:cNvSpPr/>
            <p:nvPr/>
          </p:nvSpPr>
          <p:spPr>
            <a:xfrm>
              <a:off x="1151724" y="195940"/>
              <a:ext cx="3226526" cy="184186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1451" name="TextBox 10">
              <a:extLst>
                <a:ext uri="{FF2B5EF4-FFF2-40B4-BE49-F238E27FC236}">
                  <a16:creationId xmlns:a16="http://schemas.microsoft.com/office/drawing/2014/main" id="{1DB0E29D-3B28-028F-6CA8-A4263A7EC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697" y="531980"/>
              <a:ext cx="1924579" cy="116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i="1"/>
                <a:t>All cases- staff resource and time an impacting factor on service capabilities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1">
            <a:extLst>
              <a:ext uri="{FF2B5EF4-FFF2-40B4-BE49-F238E27FC236}">
                <a16:creationId xmlns:a16="http://schemas.microsoft.com/office/drawing/2014/main" id="{F96BC14B-CD41-3668-9117-5DCA52AE6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5975" y="259873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i="1">
                <a:solidFill>
                  <a:schemeClr val="tx2"/>
                </a:solidFill>
              </a:rPr>
              <a:t>Educators and OER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BBA98E-C821-0E9D-CE50-8E5B50A6A41F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200025"/>
            <a:ext cx="2938463" cy="1831975"/>
            <a:chOff x="-46117" y="3023911"/>
            <a:chExt cx="3438734" cy="2144615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06156D48-AF56-4120-9489-D10F63CFFC0C}"/>
                </a:ext>
              </a:extLst>
            </p:cNvPr>
            <p:cNvSpPr/>
            <p:nvPr/>
          </p:nvSpPr>
          <p:spPr bwMode="auto">
            <a:xfrm>
              <a:off x="-46117" y="3023911"/>
              <a:ext cx="3438734" cy="2144615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F8DC59-EAAC-4A4C-9B3B-D0CB4DC42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24" y="3523826"/>
              <a:ext cx="2439252" cy="7396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cases- positive examples of educators using their services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FB1B98-23ED-0872-412E-BD915C9872DF}"/>
              </a:ext>
            </a:extLst>
          </p:cNvPr>
          <p:cNvGrpSpPr>
            <a:grpSpLocks/>
          </p:cNvGrpSpPr>
          <p:nvPr/>
        </p:nvGrpSpPr>
        <p:grpSpPr bwMode="auto">
          <a:xfrm>
            <a:off x="3184525" y="436563"/>
            <a:ext cx="3422650" cy="1709737"/>
            <a:chOff x="3843203" y="284202"/>
            <a:chExt cx="3422570" cy="1710220"/>
          </a:xfrm>
        </p:grpSpPr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A46B661B-73BF-4D8F-9699-4B1D8F99B723}"/>
                </a:ext>
              </a:extLst>
            </p:cNvPr>
            <p:cNvSpPr/>
            <p:nvPr/>
          </p:nvSpPr>
          <p:spPr bwMode="auto">
            <a:xfrm>
              <a:off x="3843203" y="284202"/>
              <a:ext cx="3422570" cy="1710220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279AE-0476-4799-962D-909AD2702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016" y="816164"/>
              <a:ext cx="2412944" cy="6462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Lack of OER, copyright and licensing awareness and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808BAA-4591-D30A-24E2-352A6A811EC1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96838"/>
            <a:ext cx="3783012" cy="1857375"/>
            <a:chOff x="7746004" y="420130"/>
            <a:chExt cx="3782850" cy="1857333"/>
          </a:xfrm>
        </p:grpSpPr>
        <p:sp>
          <p:nvSpPr>
            <p:cNvPr id="16" name="Cloud Callout 15">
              <a:extLst>
                <a:ext uri="{FF2B5EF4-FFF2-40B4-BE49-F238E27FC236}">
                  <a16:creationId xmlns:a16="http://schemas.microsoft.com/office/drawing/2014/main" id="{E7E5F0FE-57A4-4EAE-844A-BBE2D8A1A098}"/>
                </a:ext>
              </a:extLst>
            </p:cNvPr>
            <p:cNvSpPr/>
            <p:nvPr/>
          </p:nvSpPr>
          <p:spPr bwMode="auto">
            <a:xfrm>
              <a:off x="7746004" y="420130"/>
              <a:ext cx="3782850" cy="1857333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1056C9-B657-4AD1-9FF0-DCEBF3626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662" y="764609"/>
              <a:ext cx="2433534" cy="11683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Fear of peer judgement, loss of control, resource protectionism, anxieties surrounding quality, reputation, job security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7EFE8B-4F22-3BAA-C1B0-45D02EC858F5}"/>
              </a:ext>
            </a:extLst>
          </p:cNvPr>
          <p:cNvGrpSpPr>
            <a:grpSpLocks/>
          </p:cNvGrpSpPr>
          <p:nvPr/>
        </p:nvGrpSpPr>
        <p:grpSpPr bwMode="auto">
          <a:xfrm>
            <a:off x="9428163" y="1474788"/>
            <a:ext cx="2649537" cy="1617662"/>
            <a:chOff x="415203" y="3139240"/>
            <a:chExt cx="2649274" cy="1618111"/>
          </a:xfrm>
        </p:grpSpPr>
        <p:sp>
          <p:nvSpPr>
            <p:cNvPr id="20" name="Cloud Callout 19">
              <a:extLst>
                <a:ext uri="{FF2B5EF4-FFF2-40B4-BE49-F238E27FC236}">
                  <a16:creationId xmlns:a16="http://schemas.microsoft.com/office/drawing/2014/main" id="{323AD141-4811-406B-B9C8-D3E2A8B4AD13}"/>
                </a:ext>
              </a:extLst>
            </p:cNvPr>
            <p:cNvSpPr/>
            <p:nvPr/>
          </p:nvSpPr>
          <p:spPr bwMode="auto">
            <a:xfrm>
              <a:off x="415203" y="3139240"/>
              <a:ext cx="2649274" cy="1618111"/>
            </a:xfrm>
            <a:prstGeom prst="cloudCallout">
              <a:avLst>
                <a:gd name="adj1" fmla="val -4508"/>
                <a:gd name="adj2" fmla="val 69373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990539-F0B2-4DF8-B0B1-BEBC14581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927" y="3471119"/>
              <a:ext cx="1877827" cy="9543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GCU/UoE- educate CC license, any resource can be an OER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11E5A4-7102-9D8F-3B3C-BFB804D34C0A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2384425"/>
            <a:ext cx="2649537" cy="1617663"/>
            <a:chOff x="476825" y="2384074"/>
            <a:chExt cx="2649274" cy="1618111"/>
          </a:xfrm>
        </p:grpSpPr>
        <p:sp>
          <p:nvSpPr>
            <p:cNvPr id="24" name="Cloud Callout 23">
              <a:extLst>
                <a:ext uri="{FF2B5EF4-FFF2-40B4-BE49-F238E27FC236}">
                  <a16:creationId xmlns:a16="http://schemas.microsoft.com/office/drawing/2014/main" id="{D3B6F833-65E4-46B2-BE94-DCFF1922584A}"/>
                </a:ext>
              </a:extLst>
            </p:cNvPr>
            <p:cNvSpPr/>
            <p:nvPr/>
          </p:nvSpPr>
          <p:spPr bwMode="auto">
            <a:xfrm>
              <a:off x="476825" y="2384074"/>
              <a:ext cx="2649274" cy="1618111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116E1A-D3D8-479F-A107-C7228D1A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03" y="2715954"/>
              <a:ext cx="1877827" cy="9543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GCU/UoE- OER searchers of an adaptation/remix mind-set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FC831B-81BB-CB56-452C-E8D1E5286577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4316413"/>
            <a:ext cx="2649538" cy="1617662"/>
            <a:chOff x="555163" y="4316434"/>
            <a:chExt cx="2649274" cy="1618111"/>
          </a:xfrm>
        </p:grpSpPr>
        <p:sp>
          <p:nvSpPr>
            <p:cNvPr id="28" name="Cloud Callout 27">
              <a:extLst>
                <a:ext uri="{FF2B5EF4-FFF2-40B4-BE49-F238E27FC236}">
                  <a16:creationId xmlns:a16="http://schemas.microsoft.com/office/drawing/2014/main" id="{F8678FED-AECE-436B-AE8C-DA2642DA4B45}"/>
                </a:ext>
              </a:extLst>
            </p:cNvPr>
            <p:cNvSpPr/>
            <p:nvPr/>
          </p:nvSpPr>
          <p:spPr bwMode="auto">
            <a:xfrm>
              <a:off x="555163" y="4316434"/>
              <a:ext cx="2649274" cy="1618111"/>
            </a:xfrm>
            <a:prstGeom prst="cloudCallout">
              <a:avLst>
                <a:gd name="adj1" fmla="val -7307"/>
                <a:gd name="adj2" fmla="val 63264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29BF3C-0800-494A-A301-9714CC239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888" y="4651489"/>
              <a:ext cx="1877825" cy="9527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cases- educators responsible for resources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175DD1-7395-54D9-0B29-D740B976F784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4776788"/>
            <a:ext cx="2647950" cy="1617662"/>
            <a:chOff x="3434370" y="3948295"/>
            <a:chExt cx="2649274" cy="1618111"/>
          </a:xfrm>
        </p:grpSpPr>
        <p:sp>
          <p:nvSpPr>
            <p:cNvPr id="31" name="Cloud Callout 30">
              <a:extLst>
                <a:ext uri="{FF2B5EF4-FFF2-40B4-BE49-F238E27FC236}">
                  <a16:creationId xmlns:a16="http://schemas.microsoft.com/office/drawing/2014/main" id="{C90B2331-7703-4B4C-8824-55C931E61785}"/>
                </a:ext>
              </a:extLst>
            </p:cNvPr>
            <p:cNvSpPr/>
            <p:nvPr/>
          </p:nvSpPr>
          <p:spPr bwMode="auto">
            <a:xfrm>
              <a:off x="3434370" y="3948295"/>
              <a:ext cx="2649274" cy="1618111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62CEBD-1EC1-454D-BF40-AF0B89D0F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326" y="4280174"/>
              <a:ext cx="1877363" cy="9543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Open practice- complex, personal, contextual and negotiated</a:t>
              </a:r>
            </a:p>
          </p:txBody>
        </p:sp>
      </p:grpSp>
      <p:grpSp>
        <p:nvGrpSpPr>
          <p:cNvPr id="16394" name="Group 39">
            <a:extLst>
              <a:ext uri="{FF2B5EF4-FFF2-40B4-BE49-F238E27FC236}">
                <a16:creationId xmlns:a16="http://schemas.microsoft.com/office/drawing/2014/main" id="{D238999A-87D3-4CDE-A65E-D2E88F3DC406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3194050"/>
            <a:ext cx="3422650" cy="1709738"/>
            <a:chOff x="2458320" y="3184464"/>
            <a:chExt cx="3422570" cy="1710220"/>
          </a:xfrm>
        </p:grpSpPr>
        <p:sp>
          <p:nvSpPr>
            <p:cNvPr id="34" name="Cloud Callout 33">
              <a:extLst>
                <a:ext uri="{FF2B5EF4-FFF2-40B4-BE49-F238E27FC236}">
                  <a16:creationId xmlns:a16="http://schemas.microsoft.com/office/drawing/2014/main" id="{8EA3838E-03F2-47BC-93BD-37CBD398217D}"/>
                </a:ext>
              </a:extLst>
            </p:cNvPr>
            <p:cNvSpPr/>
            <p:nvPr/>
          </p:nvSpPr>
          <p:spPr bwMode="auto">
            <a:xfrm>
              <a:off x="2458320" y="3184464"/>
              <a:ext cx="3422570" cy="1710220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52CF89-953E-4592-85D7-CE1A4A45C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133" y="3716427"/>
              <a:ext cx="2412944" cy="7383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Have services met the pedagogical needs of educator? </a:t>
              </a:r>
            </a:p>
          </p:txBody>
        </p:sp>
      </p:grpSp>
      <p:grpSp>
        <p:nvGrpSpPr>
          <p:cNvPr id="16395" name="Group 35">
            <a:extLst>
              <a:ext uri="{FF2B5EF4-FFF2-40B4-BE49-F238E27FC236}">
                <a16:creationId xmlns:a16="http://schemas.microsoft.com/office/drawing/2014/main" id="{C74F1584-8672-6FB2-5A1B-075DEEC3A31F}"/>
              </a:ext>
            </a:extLst>
          </p:cNvPr>
          <p:cNvGrpSpPr>
            <a:grpSpLocks/>
          </p:cNvGrpSpPr>
          <p:nvPr/>
        </p:nvGrpSpPr>
        <p:grpSpPr bwMode="auto">
          <a:xfrm>
            <a:off x="9088438" y="4681538"/>
            <a:ext cx="3003550" cy="1360487"/>
            <a:chOff x="6424845" y="3093185"/>
            <a:chExt cx="3003360" cy="1361450"/>
          </a:xfrm>
        </p:grpSpPr>
        <p:sp>
          <p:nvSpPr>
            <p:cNvPr id="38" name="Cloud Callout 37">
              <a:extLst>
                <a:ext uri="{FF2B5EF4-FFF2-40B4-BE49-F238E27FC236}">
                  <a16:creationId xmlns:a16="http://schemas.microsoft.com/office/drawing/2014/main" id="{7C1B763B-7E02-441C-B5FA-825EFD1046C0}"/>
                </a:ext>
              </a:extLst>
            </p:cNvPr>
            <p:cNvSpPr/>
            <p:nvPr/>
          </p:nvSpPr>
          <p:spPr bwMode="auto">
            <a:xfrm>
              <a:off x="6424845" y="3093185"/>
              <a:ext cx="3003360" cy="1361450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E8D5DE-2F2E-4FD3-9D98-82B475C99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7729" y="3483986"/>
              <a:ext cx="2117591" cy="4162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Have services considered educator perspective?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2C919-EE84-E688-55BD-3209CEE61BE5}"/>
              </a:ext>
            </a:extLst>
          </p:cNvPr>
          <p:cNvGrpSpPr>
            <a:grpSpLocks/>
          </p:cNvGrpSpPr>
          <p:nvPr/>
        </p:nvGrpSpPr>
        <p:grpSpPr bwMode="auto">
          <a:xfrm>
            <a:off x="3030538" y="3414713"/>
            <a:ext cx="3422650" cy="1711325"/>
            <a:chOff x="2981011" y="3415270"/>
            <a:chExt cx="3422570" cy="1710220"/>
          </a:xfrm>
        </p:grpSpPr>
        <p:sp>
          <p:nvSpPr>
            <p:cNvPr id="44" name="Cloud Callout 43">
              <a:extLst>
                <a:ext uri="{FF2B5EF4-FFF2-40B4-BE49-F238E27FC236}">
                  <a16:creationId xmlns:a16="http://schemas.microsoft.com/office/drawing/2014/main" id="{684793F8-8513-45D1-B5E7-4B9141FC55EF}"/>
                </a:ext>
              </a:extLst>
            </p:cNvPr>
            <p:cNvSpPr/>
            <p:nvPr/>
          </p:nvSpPr>
          <p:spPr bwMode="auto">
            <a:xfrm>
              <a:off x="2981011" y="3415270"/>
              <a:ext cx="3422570" cy="1710220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BA444D-4648-4BFB-A4C0-950BFFCCA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824" y="3946739"/>
              <a:ext cx="2412944" cy="7392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Institutional culture impact upon educator agency?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>
            <a:extLst>
              <a:ext uri="{FF2B5EF4-FFF2-40B4-BE49-F238E27FC236}">
                <a16:creationId xmlns:a16="http://schemas.microsoft.com/office/drawing/2014/main" id="{70937DC9-885C-A70E-F04D-C6AF40455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9395-E018-4313-BCC8-1E4EDE964B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550988"/>
            <a:ext cx="10560050" cy="3416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45-60 minute presentation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MSc Dissertation</a:t>
            </a:r>
          </a:p>
          <a:p>
            <a:pPr marL="120015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An investigation into academic library support of Open Educational Resources: a case study of Scottish universities</a:t>
            </a:r>
          </a:p>
          <a:p>
            <a:pPr marL="1200150" lvl="1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January 2018- October 2018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Opportunities for questions throughout… and hopefully a few minutes at the end also!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Placeholder 1">
            <a:extLst>
              <a:ext uri="{FF2B5EF4-FFF2-40B4-BE49-F238E27FC236}">
                <a16:creationId xmlns:a16="http://schemas.microsoft.com/office/drawing/2014/main" id="{7B835B88-D937-264F-0727-F41D177ED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25550" y="2911475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i="1">
                <a:solidFill>
                  <a:schemeClr val="tx2"/>
                </a:solidFill>
              </a:rPr>
              <a:t>Copyright and licensing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C88CC-AA05-4EC6-8569-B272385024E9}"/>
              </a:ext>
            </a:extLst>
          </p:cNvPr>
          <p:cNvGrpSpPr/>
          <p:nvPr/>
        </p:nvGrpSpPr>
        <p:grpSpPr>
          <a:xfrm>
            <a:off x="84341" y="17887"/>
            <a:ext cx="3227388" cy="1841500"/>
            <a:chOff x="8726787" y="3471777"/>
            <a:chExt cx="3227388" cy="1841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CD95EDE4-6EFB-4795-9CCE-408CC96B6AE5}"/>
                </a:ext>
              </a:extLst>
            </p:cNvPr>
            <p:cNvSpPr/>
            <p:nvPr/>
          </p:nvSpPr>
          <p:spPr bwMode="auto">
            <a:xfrm>
              <a:off x="8726787" y="3471777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2E144-FC8A-4076-B7DB-5A5458B5C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4554" y="3915473"/>
              <a:ext cx="1925093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cases- lack of educator copyright and licensing knowledge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33666A-E5DC-4620-854C-A14A10DEE2FF}"/>
              </a:ext>
            </a:extLst>
          </p:cNvPr>
          <p:cNvGrpSpPr/>
          <p:nvPr/>
        </p:nvGrpSpPr>
        <p:grpSpPr>
          <a:xfrm>
            <a:off x="8804808" y="114098"/>
            <a:ext cx="3227388" cy="1841500"/>
            <a:chOff x="8726787" y="3471777"/>
            <a:chExt cx="3227388" cy="1841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Cloud Callout 7">
              <a:extLst>
                <a:ext uri="{FF2B5EF4-FFF2-40B4-BE49-F238E27FC236}">
                  <a16:creationId xmlns:a16="http://schemas.microsoft.com/office/drawing/2014/main" id="{F01F2ADD-55F4-47CC-84E2-0122E65F1C89}"/>
                </a:ext>
              </a:extLst>
            </p:cNvPr>
            <p:cNvSpPr/>
            <p:nvPr/>
          </p:nvSpPr>
          <p:spPr bwMode="auto">
            <a:xfrm>
              <a:off x="8726787" y="3471777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07EA9B-F0E3-46BD-B4E9-37E86BC7E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4553" y="3915473"/>
              <a:ext cx="1925093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Copyright a challenge…</a:t>
              </a:r>
            </a:p>
            <a:p>
              <a:pPr algn="ctr">
                <a:defRPr/>
              </a:pPr>
              <a:endParaRPr lang="en-GB" altLang="en-US" b="1" i="1" dirty="0"/>
            </a:p>
            <a:p>
              <a:pPr algn="ctr">
                <a:defRPr/>
              </a:pPr>
              <a:r>
                <a:rPr lang="en-GB" altLang="en-US" b="1" i="1" dirty="0"/>
                <a:t>a potential barrier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BC11CE-B299-495F-B803-6561B76B3298}"/>
              </a:ext>
            </a:extLst>
          </p:cNvPr>
          <p:cNvGrpSpPr/>
          <p:nvPr/>
        </p:nvGrpSpPr>
        <p:grpSpPr>
          <a:xfrm>
            <a:off x="1587049" y="4186826"/>
            <a:ext cx="3227388" cy="1841500"/>
            <a:chOff x="8726787" y="3471777"/>
            <a:chExt cx="3227388" cy="1841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Callout 10">
              <a:extLst>
                <a:ext uri="{FF2B5EF4-FFF2-40B4-BE49-F238E27FC236}">
                  <a16:creationId xmlns:a16="http://schemas.microsoft.com/office/drawing/2014/main" id="{43FA56BC-B459-4FDE-8ACF-E6A89278DC43}"/>
                </a:ext>
              </a:extLst>
            </p:cNvPr>
            <p:cNvSpPr/>
            <p:nvPr/>
          </p:nvSpPr>
          <p:spPr bwMode="auto">
            <a:xfrm>
              <a:off x="8726787" y="3471777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9AF82-F1B3-4E88-B477-2C5C8B819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4553" y="3807751"/>
              <a:ext cx="1925093" cy="11695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b="1" i="1" dirty="0"/>
                <a:t>Fear of loss of control of resource may highlight lack of CC license understanding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DFBF34-80CB-4E0B-BA1F-90AF781C4AEF}"/>
              </a:ext>
            </a:extLst>
          </p:cNvPr>
          <p:cNvGrpSpPr/>
          <p:nvPr/>
        </p:nvGrpSpPr>
        <p:grpSpPr>
          <a:xfrm>
            <a:off x="8850477" y="3036958"/>
            <a:ext cx="3227388" cy="1841500"/>
            <a:chOff x="8574387" y="354734"/>
            <a:chExt cx="3227388" cy="18415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3E1BEA2B-818E-4C6A-9D2F-F3D832D08923}"/>
                </a:ext>
              </a:extLst>
            </p:cNvPr>
            <p:cNvSpPr/>
            <p:nvPr/>
          </p:nvSpPr>
          <p:spPr bwMode="auto">
            <a:xfrm>
              <a:off x="8574387" y="354734"/>
              <a:ext cx="3227388" cy="184150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1B8BB4-23C0-4037-94BD-65E35A540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5536" y="798430"/>
              <a:ext cx="1925093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cases- services to address copyright and licensing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EA30E8-366A-42DE-8515-EFE3F96C2614}"/>
              </a:ext>
            </a:extLst>
          </p:cNvPr>
          <p:cNvGrpSpPr/>
          <p:nvPr/>
        </p:nvGrpSpPr>
        <p:grpSpPr>
          <a:xfrm>
            <a:off x="4336406" y="39577"/>
            <a:ext cx="4338338" cy="2533136"/>
            <a:chOff x="8574387" y="354734"/>
            <a:chExt cx="3227388" cy="18415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Cloud Callout 16">
              <a:extLst>
                <a:ext uri="{FF2B5EF4-FFF2-40B4-BE49-F238E27FC236}">
                  <a16:creationId xmlns:a16="http://schemas.microsoft.com/office/drawing/2014/main" id="{B08A1D1C-8F93-4CC8-B1BD-F7D85A7F086F}"/>
                </a:ext>
              </a:extLst>
            </p:cNvPr>
            <p:cNvSpPr/>
            <p:nvPr/>
          </p:nvSpPr>
          <p:spPr bwMode="auto">
            <a:xfrm>
              <a:off x="8574387" y="354734"/>
              <a:ext cx="3227388" cy="1841500"/>
            </a:xfrm>
            <a:prstGeom prst="cloudCallout">
              <a:avLst>
                <a:gd name="adj1" fmla="val -38856"/>
                <a:gd name="adj2" fmla="val 520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68D45D-75F7-4D9F-8BDB-2C46A8F9E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7859" y="668292"/>
              <a:ext cx="2296521" cy="1163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GCU/UoE- importance of good copyright and licensing practices from the outset of OER creation. </a:t>
              </a:r>
            </a:p>
            <a:p>
              <a:pPr algn="ctr">
                <a:defRPr/>
              </a:pPr>
              <a:endParaRPr lang="en-GB" altLang="en-US" b="1" i="1" dirty="0"/>
            </a:p>
            <a:p>
              <a:pPr algn="ctr">
                <a:defRPr/>
              </a:pPr>
              <a:r>
                <a:rPr lang="en-GB" altLang="en-US" b="1" i="1" dirty="0"/>
                <a:t>Mitigate against retrospective checking, license stacking and ‘copyright debt’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97C389-2FD9-49F9-9F45-B2AA86BA938B}"/>
              </a:ext>
            </a:extLst>
          </p:cNvPr>
          <p:cNvGrpSpPr/>
          <p:nvPr/>
        </p:nvGrpSpPr>
        <p:grpSpPr>
          <a:xfrm>
            <a:off x="84342" y="2160614"/>
            <a:ext cx="3679088" cy="2165720"/>
            <a:chOff x="8515125" y="236359"/>
            <a:chExt cx="3460694" cy="21657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Cloud Callout 19">
              <a:extLst>
                <a:ext uri="{FF2B5EF4-FFF2-40B4-BE49-F238E27FC236}">
                  <a16:creationId xmlns:a16="http://schemas.microsoft.com/office/drawing/2014/main" id="{0A56E960-113A-40EB-876F-FF670445A199}"/>
                </a:ext>
              </a:extLst>
            </p:cNvPr>
            <p:cNvSpPr/>
            <p:nvPr/>
          </p:nvSpPr>
          <p:spPr bwMode="auto">
            <a:xfrm>
              <a:off x="8515125" y="236359"/>
              <a:ext cx="3460694" cy="2165720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B255CE-2F4F-4F97-83D1-BC90BD65B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621" y="648458"/>
              <a:ext cx="2288142" cy="1384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All cases- interviewees wished to educate but not take responsibility.</a:t>
              </a:r>
            </a:p>
            <a:p>
              <a:pPr algn="ctr">
                <a:defRPr/>
              </a:pPr>
              <a:endParaRPr lang="en-GB" altLang="en-US" b="1" i="1" dirty="0"/>
            </a:p>
            <a:p>
              <a:pPr algn="ctr">
                <a:defRPr/>
              </a:pPr>
              <a:r>
                <a:rPr lang="en-GB" altLang="en-US" b="1" i="1" dirty="0"/>
                <a:t>GCU/UoE- Policy may assist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35788F-1F18-44C7-81D2-23F43A6E0C03}"/>
              </a:ext>
            </a:extLst>
          </p:cNvPr>
          <p:cNvGrpSpPr/>
          <p:nvPr/>
        </p:nvGrpSpPr>
        <p:grpSpPr>
          <a:xfrm>
            <a:off x="5136542" y="3999781"/>
            <a:ext cx="3828070" cy="2066574"/>
            <a:chOff x="8731877" y="354733"/>
            <a:chExt cx="3401432" cy="194798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Cloud Callout 24">
              <a:extLst>
                <a:ext uri="{FF2B5EF4-FFF2-40B4-BE49-F238E27FC236}">
                  <a16:creationId xmlns:a16="http://schemas.microsoft.com/office/drawing/2014/main" id="{9747E475-3FB9-4F54-AB23-6CC1DF05CF75}"/>
                </a:ext>
              </a:extLst>
            </p:cNvPr>
            <p:cNvSpPr/>
            <p:nvPr/>
          </p:nvSpPr>
          <p:spPr bwMode="auto">
            <a:xfrm>
              <a:off x="8731877" y="354733"/>
              <a:ext cx="3401432" cy="1947985"/>
            </a:xfrm>
            <a:prstGeom prst="cloudCallou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ym typeface="Arial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CE1E32-C519-4302-9EAE-1A5451732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4488" y="702206"/>
              <a:ext cx="2196210" cy="1305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b="1" i="1" dirty="0"/>
                <a:t>UoE- engagement with OER copyright services- leading to widening of access/use of resources</a:t>
              </a:r>
            </a:p>
            <a:p>
              <a:pPr algn="ctr">
                <a:defRPr/>
              </a:pPr>
              <a:endParaRPr lang="en-GB" altLang="en-US" b="1" i="1" dirty="0"/>
            </a:p>
            <a:p>
              <a:pPr algn="ctr">
                <a:defRPr/>
              </a:pPr>
              <a:r>
                <a:rPr lang="en-GB" altLang="en-US" b="1" i="1" dirty="0"/>
                <a:t>Copyright a facilitator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5D1453BB-4C9C-6AA6-C806-EFEF6AB08F33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1827213" y="2249488"/>
            <a:ext cx="8537575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Does anyone have any questions?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Placeholder 1">
            <a:extLst>
              <a:ext uri="{FF2B5EF4-FFF2-40B4-BE49-F238E27FC236}">
                <a16:creationId xmlns:a16="http://schemas.microsoft.com/office/drawing/2014/main" id="{06B5B6EB-26C8-8B1C-8DFA-DE06FE50D3A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74650"/>
            <a:ext cx="105600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69635" name="Text Placeholder 2">
            <a:extLst>
              <a:ext uri="{FF2B5EF4-FFF2-40B4-BE49-F238E27FC236}">
                <a16:creationId xmlns:a16="http://schemas.microsoft.com/office/drawing/2014/main" id="{A3935982-9E5C-EA17-3E59-AD28C74134C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17563" y="1154113"/>
            <a:ext cx="10560050" cy="319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Research aim to compile a multiple-case study which examined how Scottish HEI academic libraries support OER, and investigate if the academic library may be a viable support structure for OER within Scottish HEIs.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Based on findings, it is considered that Scottish HEIs academic libraries may be a feasible institutional OER support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… however, as you can imagine there are a number of ‘ifs, buts, wells and maybes!’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Placeholder 1">
            <a:extLst>
              <a:ext uri="{FF2B5EF4-FFF2-40B4-BE49-F238E27FC236}">
                <a16:creationId xmlns:a16="http://schemas.microsoft.com/office/drawing/2014/main" id="{72C3FDC1-0741-50B0-3904-5A146EF6EC8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74650"/>
            <a:ext cx="105600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9AE8C-23EF-44C1-8D83-925F02961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3" y="1154113"/>
            <a:ext cx="10560050" cy="3859212"/>
          </a:xfrm>
        </p:spPr>
        <p:txBody>
          <a:bodyPr/>
          <a:lstStyle/>
          <a:p>
            <a:pPr>
              <a:defRPr/>
            </a:pPr>
            <a:r>
              <a:rPr lang="en-GB" dirty="0"/>
              <a:t>Recommendations based around themes...</a:t>
            </a:r>
          </a:p>
          <a:p>
            <a:pPr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Academic library and HEI department OER support</a:t>
            </a:r>
          </a:p>
          <a:p>
            <a:pPr marL="1200150" lvl="1" indent="-4572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Libraries looking to support OER should create OER themselves</a:t>
            </a:r>
          </a:p>
          <a:p>
            <a:pPr marL="1200150" lvl="1" indent="-4572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Collaboration can enable OER projects, whilst OER is a catalyst for collaboration</a:t>
            </a:r>
          </a:p>
          <a:p>
            <a:pPr marL="1200150" lvl="1" indent="-4572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May be beneficial to state agreed missions, objectives, and goals to focus service scope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1">
            <a:extLst>
              <a:ext uri="{FF2B5EF4-FFF2-40B4-BE49-F238E27FC236}">
                <a16:creationId xmlns:a16="http://schemas.microsoft.com/office/drawing/2014/main" id="{1B41FBB5-CA1E-1C26-CC1D-A42E182C1E0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74650"/>
            <a:ext cx="105600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73731" name="Text Placeholder 2">
            <a:extLst>
              <a:ext uri="{FF2B5EF4-FFF2-40B4-BE49-F238E27FC236}">
                <a16:creationId xmlns:a16="http://schemas.microsoft.com/office/drawing/2014/main" id="{6B0B9AC3-01B5-656E-5C2C-0319FEA960F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17563" y="1154113"/>
            <a:ext cx="1056005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Institutional approaches to OER recommendations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Libraries may wish to consider lobbying senior executives to deliver an OER support statement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Libraries should consider institutional culture and if OER philosophies reflect institutional mission and vision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Libraries may wish to consider encouraging senior executives and educators to think about open practice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altLang="en-US"/>
              <a:t>A supportive collegiate culture may foster an environment </a:t>
            </a:r>
            <a:r>
              <a:rPr lang="en-US" altLang="en-US"/>
              <a:t>within which educators feel free to exhibit high levels of OER agency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Placeholder 1">
            <a:extLst>
              <a:ext uri="{FF2B5EF4-FFF2-40B4-BE49-F238E27FC236}">
                <a16:creationId xmlns:a16="http://schemas.microsoft.com/office/drawing/2014/main" id="{699A79EA-9635-EBA3-E823-CDC199AFC53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74650"/>
            <a:ext cx="105600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75779" name="Text Placeholder 2">
            <a:extLst>
              <a:ext uri="{FF2B5EF4-FFF2-40B4-BE49-F238E27FC236}">
                <a16:creationId xmlns:a16="http://schemas.microsoft.com/office/drawing/2014/main" id="{941117C5-32B3-5E3D-FD0D-CB262DE474A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17563" y="1154113"/>
            <a:ext cx="10560050" cy="319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Approaches to OER service delivery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altLang="en-US" sz="2400"/>
              <a:t>Consultation with educators to establish OER related needs is identified as critical to ensuring service developments reflect institutional and educator pedagogical needs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altLang="en-US" sz="2400"/>
              <a:t>Developing services that advocate OER benefits, enhance educator knowledge, understanding and digital skills relating to OER and associated areas such as copyright and CC licensing may be key to success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Placeholder 1">
            <a:extLst>
              <a:ext uri="{FF2B5EF4-FFF2-40B4-BE49-F238E27FC236}">
                <a16:creationId xmlns:a16="http://schemas.microsoft.com/office/drawing/2014/main" id="{1323E211-4BF2-1360-BFB5-ECD3FEE7302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AF85-F0A3-4733-87FC-489A3624B5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7563" y="1346200"/>
            <a:ext cx="10560050" cy="3952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Educators and OER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Natural sharing instincts may be complex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Moral standing may be influenced by cultural surroundings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Create environments that value open practice and social responsibility which may boost educator sharing instincts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Reinforce that OER are adaptable resources to address fear of resource judgement</a:t>
            </a:r>
            <a:endParaRPr lang="en-US" sz="2400" dirty="0"/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Placeholder 1">
            <a:extLst>
              <a:ext uri="{FF2B5EF4-FFF2-40B4-BE49-F238E27FC236}">
                <a16:creationId xmlns:a16="http://schemas.microsoft.com/office/drawing/2014/main" id="{B8826760-546B-22C5-D607-795B1CF83E7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Conclusions and recommendations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46AE32DF-1A9D-BD6C-88AA-362F7D1CCDE2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815975" y="1350963"/>
            <a:ext cx="10560050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Copyright and licensing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Facilitating copyright understanding amongst educators may be an ongoing task which requires continual support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Librarians may require copyright training to support educator’s OER needs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GB" altLang="en-US" sz="2400"/>
              <a:t>Copyright services should aim to empower staff to make educated risk aware decisions and guard against retrospective OER copyright and license checking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291A4586-E307-92B6-C864-75914B12DBD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1827213" y="1427163"/>
            <a:ext cx="8537575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Last chance for questions?</a:t>
            </a:r>
          </a:p>
          <a:p>
            <a:pPr algn="ctr"/>
            <a:endParaRPr lang="en-GB" altLang="en-US" sz="3200" b="1">
              <a:solidFill>
                <a:schemeClr val="tx2"/>
              </a:solidFill>
            </a:endParaRPr>
          </a:p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Thanks for coming!</a:t>
            </a:r>
          </a:p>
          <a:p>
            <a:pPr algn="ctr"/>
            <a:endParaRPr lang="en-GB" altLang="en-US" sz="3200" b="1">
              <a:solidFill>
                <a:schemeClr val="tx2"/>
              </a:solidFill>
            </a:endParaRPr>
          </a:p>
          <a:p>
            <a:pPr algn="ctr"/>
            <a:r>
              <a:rPr lang="en-GB" altLang="en-US" sz="3200" b="1">
                <a:solidFill>
                  <a:schemeClr val="tx2"/>
                </a:solidFill>
              </a:rPr>
              <a:t>All references and full dissertation available on request</a:t>
            </a:r>
          </a:p>
          <a:p>
            <a:pPr algn="ctr"/>
            <a:endParaRPr lang="en-GB" altLang="en-US" sz="3200" b="1">
              <a:solidFill>
                <a:schemeClr val="tx2"/>
              </a:solidFill>
            </a:endParaRPr>
          </a:p>
          <a:p>
            <a:pPr algn="ctr"/>
            <a:endParaRPr lang="en-GB" alt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>
            <a:extLst>
              <a:ext uri="{FF2B5EF4-FFF2-40B4-BE49-F238E27FC236}">
                <a16:creationId xmlns:a16="http://schemas.microsoft.com/office/drawing/2014/main" id="{9D8339DF-5239-273F-D92F-7D815E06023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Presentation content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9C5F6E9-1A88-4355-BB60-FCC310DD4906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817563" y="1131888"/>
            <a:ext cx="10560050" cy="4808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What are OER?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My dissertation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Research aim and objectives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 brief overview of OER literature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Case study methodology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I found out- results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Conclusions and recommendations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>
            <a:extLst>
              <a:ext uri="{FF2B5EF4-FFF2-40B4-BE49-F238E27FC236}">
                <a16:creationId xmlns:a16="http://schemas.microsoft.com/office/drawing/2014/main" id="{11340881-F38B-BFD4-7E16-7FF19C7131E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971550" y="625475"/>
            <a:ext cx="7920038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What are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3592-ACDF-1E39-90C4-7F1B431735BB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971550" y="1452563"/>
            <a:ext cx="7918450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OER are teaching, learning and research materials in any medium, digital or otherwise, that reside in the public domain or have been released under an open license that permits no-cost access, use, adaptation and redistribution by others with no or limited restrictions.</a:t>
            </a:r>
          </a:p>
          <a:p>
            <a:endParaRPr lang="en-GB" altLang="en-US"/>
          </a:p>
          <a:p>
            <a:r>
              <a:rPr lang="en-GB" altLang="en-US" sz="1600">
                <a:hlinkClick r:id="rId3"/>
              </a:rPr>
              <a:t>UNESCO Paris Declaration (2012)</a:t>
            </a:r>
            <a:endParaRPr lang="en-GB" altLang="en-US" sz="1600"/>
          </a:p>
          <a:p>
            <a:r>
              <a:rPr lang="en-GB" altLang="en-US" sz="1600"/>
              <a:t>UNESCO (2011a; 2011b)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>
            <a:extLst>
              <a:ext uri="{FF2B5EF4-FFF2-40B4-BE49-F238E27FC236}">
                <a16:creationId xmlns:a16="http://schemas.microsoft.com/office/drawing/2014/main" id="{AF5ADA76-9557-7D6B-8C91-A92B64E3D0E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2"/>
                </a:solidFill>
              </a:rPr>
              <a:t>What are OER?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9512E-BF95-419E-8B11-7138A0EE7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3" y="3471863"/>
            <a:ext cx="2144712" cy="2770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2542D-1350-47CA-A1DA-A98F1FB33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1354138"/>
            <a:ext cx="2928938" cy="2225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8A22A-54CB-438A-A69C-82083D4BC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354138"/>
            <a:ext cx="3371850" cy="1897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51E98A-AFBD-492B-90F7-F6C9D972A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3916363"/>
            <a:ext cx="3922713" cy="165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06B035-71E7-5F8F-7C23-A2630B49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5719763"/>
            <a:ext cx="4384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 sz="1100"/>
              <a:t>All images </a:t>
            </a:r>
            <a:r>
              <a:rPr lang="en-GB" altLang="en-US" sz="1100">
                <a:hlinkClick r:id="rId7"/>
              </a:rPr>
              <a:t>Pixabay Licensed</a:t>
            </a:r>
            <a:r>
              <a:rPr lang="en-GB" altLang="en-US" sz="1100"/>
              <a:t>. Free for commercial use. No attribution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>
            <a:extLst>
              <a:ext uri="{FF2B5EF4-FFF2-40B4-BE49-F238E27FC236}">
                <a16:creationId xmlns:a16="http://schemas.microsoft.com/office/drawing/2014/main" id="{1F257B47-A58E-CD60-3CE1-CFF5F62F4CE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What are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1203-52AC-C882-289B-A5174C2976CD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7173913" y="5238750"/>
            <a:ext cx="2884487" cy="8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100"/>
              <a:t>OER World Map. </a:t>
            </a:r>
            <a:r>
              <a:rPr lang="en-GB" altLang="en-US" sz="1100">
                <a:hlinkClick r:id="rId3"/>
              </a:rPr>
              <a:t> </a:t>
            </a:r>
            <a:r>
              <a:rPr lang="en-GB" altLang="en-US" sz="1100">
                <a:hlinkClick r:id="rId4"/>
              </a:rPr>
              <a:t>Licensed </a:t>
            </a:r>
            <a:r>
              <a:rPr lang="en-GB" altLang="en-US" sz="1100">
                <a:ea typeface="Calibri" panose="020F0502020204030204" pitchFamily="34" charset="0"/>
                <a:hlinkClick r:id="rId4"/>
              </a:rPr>
              <a:t>under a Creative Commons Attribution 4.0 International License </a:t>
            </a:r>
            <a:endParaRPr lang="en-GB" altLang="en-US" sz="1100"/>
          </a:p>
          <a:p>
            <a:r>
              <a:rPr lang="en-GB" altLang="en-US" sz="12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505DD-297A-445D-A34E-B06FAF334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363" y="1279525"/>
            <a:ext cx="7989887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DCA61375-0B84-C01F-9058-70D19A40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5640388"/>
            <a:ext cx="6381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75AEB3-6820-A39A-37E0-E70A5D38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330825"/>
            <a:ext cx="302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>
                <a:hlinkClick r:id="rId3"/>
              </a:rPr>
              <a:t>https://oerworldmap.org/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21A20DBC-2E56-2CB3-31B4-FAB99E8B35A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547688"/>
            <a:ext cx="10560050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What are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C3FB-B6DB-4F4A-A666-77326782BA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7563" y="1471613"/>
            <a:ext cx="7920037" cy="3952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5 Rs of OER 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Retain- make, own, control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Reuse- wide ranging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Revise- adapt, adjust, modify, alter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Remix- combine, create new</a:t>
            </a:r>
          </a:p>
          <a:p>
            <a:pPr marL="1085850" lvl="1" indent="-342900"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Redistribute- share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n-GB" sz="2400" dirty="0"/>
          </a:p>
          <a:p>
            <a:pPr lvl="1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(Wiley n.d., available from: </a:t>
            </a:r>
            <a:r>
              <a:rPr lang="en-GB" sz="1600" dirty="0">
                <a:hlinkClick r:id="rId3"/>
              </a:rPr>
              <a:t>http://opencontent.org/definition/</a:t>
            </a:r>
            <a:r>
              <a:rPr lang="en-GB" sz="1600" dirty="0"/>
              <a:t>)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>
            <a:extLst>
              <a:ext uri="{FF2B5EF4-FFF2-40B4-BE49-F238E27FC236}">
                <a16:creationId xmlns:a16="http://schemas.microsoft.com/office/drawing/2014/main" id="{6B88AE58-62BB-3528-F445-1B8BE0DD776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17563" y="341313"/>
            <a:ext cx="10560050" cy="58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Open Licenses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F14492-AC52-438B-BA00-C63346F46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130300"/>
            <a:ext cx="3149600" cy="5092700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C46CD-31EF-5C4C-77AA-D7835443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300163"/>
            <a:ext cx="33258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Creative Commons Licenses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7 licenses with different level of openness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CCO- waive rights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CC BY- attribution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SA- share alike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NC- non-commercial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/>
              <a:t>ND- non-derivatives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02264-93E8-DF09-7283-DD07EFF8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449888"/>
            <a:ext cx="3943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altLang="en-US" sz="1100"/>
              <a:t>Creative commons license spectrum. Created by Shaddim and </a:t>
            </a:r>
            <a:r>
              <a:rPr lang="en-US" altLang="en-US" sz="1100"/>
              <a:t>licensed under the </a:t>
            </a:r>
            <a:r>
              <a:rPr lang="en-US" altLang="en-US" sz="1100">
                <a:hlinkClick r:id="rId4"/>
              </a:rPr>
              <a:t>Creative Commons Attribution 4.0 International License.</a:t>
            </a:r>
            <a:r>
              <a:rPr lang="en-US" altLang="en-US" sz="1100"/>
              <a:t> </a:t>
            </a:r>
            <a:endParaRPr lang="en-GB" altLang="en-US" sz="110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B5A3876-8333-EC3C-44E1-8D0D1E3A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843588"/>
            <a:ext cx="6381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2806</Words>
  <Application>Microsoft Office PowerPoint</Application>
  <PresentationFormat>Widescreen</PresentationFormat>
  <Paragraphs>363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Frame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Thompson, Seth</cp:lastModifiedBy>
  <cp:revision>114</cp:revision>
  <cp:lastPrinted>2021-10-28T18:31:20Z</cp:lastPrinted>
  <dcterms:modified xsi:type="dcterms:W3CDTF">2023-07-04T14:11:57Z</dcterms:modified>
</cp:coreProperties>
</file>