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7" r:id="rId3"/>
  </p:sldMasterIdLst>
  <p:notesMasterIdLst>
    <p:notesMasterId r:id="rId38"/>
  </p:notesMasterIdLst>
  <p:sldIdLst>
    <p:sldId id="257" r:id="rId4"/>
    <p:sldId id="278" r:id="rId5"/>
    <p:sldId id="279" r:id="rId6"/>
    <p:sldId id="258" r:id="rId7"/>
    <p:sldId id="284" r:id="rId8"/>
    <p:sldId id="290" r:id="rId9"/>
    <p:sldId id="291" r:id="rId10"/>
    <p:sldId id="271" r:id="rId11"/>
    <p:sldId id="293" r:id="rId12"/>
    <p:sldId id="294" r:id="rId13"/>
    <p:sldId id="295" r:id="rId14"/>
    <p:sldId id="275" r:id="rId15"/>
    <p:sldId id="297" r:id="rId16"/>
    <p:sldId id="299" r:id="rId17"/>
    <p:sldId id="298" r:id="rId18"/>
    <p:sldId id="288" r:id="rId19"/>
    <p:sldId id="272" r:id="rId20"/>
    <p:sldId id="273" r:id="rId21"/>
    <p:sldId id="289" r:id="rId22"/>
    <p:sldId id="301" r:id="rId23"/>
    <p:sldId id="296" r:id="rId24"/>
    <p:sldId id="259" r:id="rId25"/>
    <p:sldId id="262" r:id="rId26"/>
    <p:sldId id="285" r:id="rId27"/>
    <p:sldId id="260" r:id="rId28"/>
    <p:sldId id="261" r:id="rId29"/>
    <p:sldId id="300" r:id="rId30"/>
    <p:sldId id="280" r:id="rId31"/>
    <p:sldId id="263" r:id="rId32"/>
    <p:sldId id="283" r:id="rId33"/>
    <p:sldId id="281" r:id="rId34"/>
    <p:sldId id="264" r:id="rId35"/>
    <p:sldId id="276" r:id="rId36"/>
    <p:sldId id="292"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77657" autoAdjust="0"/>
  </p:normalViewPr>
  <p:slideViewPr>
    <p:cSldViewPr>
      <p:cViewPr varScale="1">
        <p:scale>
          <a:sx n="67" d="100"/>
          <a:sy n="67" d="100"/>
        </p:scale>
        <p:origin x="1253"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3E9DCC8-890C-4A96-8395-E31005FDE271}" type="datetimeFigureOut">
              <a:rPr lang="en-GB" smtClean="0"/>
              <a:t>11/07/2023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4DBF85-AFD7-4B01-8AB9-1F5A2F95A2C6}" type="slidenum">
              <a:rPr lang="en-GB" smtClean="0"/>
              <a:t>‹#›</a:t>
            </a:fld>
            <a:endParaRPr lang="en-GB" dirty="0"/>
          </a:p>
        </p:txBody>
      </p:sp>
    </p:spTree>
    <p:extLst>
      <p:ext uri="{BB962C8B-B14F-4D97-AF65-F5344CB8AC3E}">
        <p14:creationId xmlns:p14="http://schemas.microsoft.com/office/powerpoint/2010/main" val="274631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4DBF85-AFD7-4B01-8AB9-1F5A2F95A2C6}" type="slidenum">
              <a:rPr lang="en-GB" smtClean="0"/>
              <a:t>1</a:t>
            </a:fld>
            <a:endParaRPr lang="en-GB" dirty="0"/>
          </a:p>
        </p:txBody>
      </p:sp>
    </p:spTree>
    <p:extLst>
      <p:ext uri="{BB962C8B-B14F-4D97-AF65-F5344CB8AC3E}">
        <p14:creationId xmlns:p14="http://schemas.microsoft.com/office/powerpoint/2010/main" val="57587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4DBF85-AFD7-4B01-8AB9-1F5A2F95A2C6}" type="slidenum">
              <a:rPr lang="en-GB" smtClean="0"/>
              <a:t>10</a:t>
            </a:fld>
            <a:endParaRPr lang="en-GB" dirty="0"/>
          </a:p>
        </p:txBody>
      </p:sp>
    </p:spTree>
    <p:extLst>
      <p:ext uri="{BB962C8B-B14F-4D97-AF65-F5344CB8AC3E}">
        <p14:creationId xmlns:p14="http://schemas.microsoft.com/office/powerpoint/2010/main" val="2429632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4DBF85-AFD7-4B01-8AB9-1F5A2F95A2C6}" type="slidenum">
              <a:rPr lang="en-GB" smtClean="0"/>
              <a:t>11</a:t>
            </a:fld>
            <a:endParaRPr lang="en-GB" dirty="0"/>
          </a:p>
        </p:txBody>
      </p:sp>
    </p:spTree>
    <p:extLst>
      <p:ext uri="{BB962C8B-B14F-4D97-AF65-F5344CB8AC3E}">
        <p14:creationId xmlns:p14="http://schemas.microsoft.com/office/powerpoint/2010/main" val="3540136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Approved by GCU Executive Board in 2015</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BF85-AFD7-4B01-8AB9-1F5A2F95A2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039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4DBF85-AFD7-4B01-8AB9-1F5A2F95A2C6}" type="slidenum">
              <a:rPr lang="en-GB" smtClean="0"/>
              <a:t>13</a:t>
            </a:fld>
            <a:endParaRPr lang="en-GB" dirty="0"/>
          </a:p>
        </p:txBody>
      </p:sp>
    </p:spTree>
    <p:extLst>
      <p:ext uri="{BB962C8B-B14F-4D97-AF65-F5344CB8AC3E}">
        <p14:creationId xmlns:p14="http://schemas.microsoft.com/office/powerpoint/2010/main" val="2953052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4DBF85-AFD7-4B01-8AB9-1F5A2F95A2C6}" type="slidenum">
              <a:rPr lang="en-GB" smtClean="0"/>
              <a:t>14</a:t>
            </a:fld>
            <a:endParaRPr lang="en-GB" dirty="0"/>
          </a:p>
        </p:txBody>
      </p:sp>
    </p:spTree>
    <p:extLst>
      <p:ext uri="{BB962C8B-B14F-4D97-AF65-F5344CB8AC3E}">
        <p14:creationId xmlns:p14="http://schemas.microsoft.com/office/powerpoint/2010/main" val="486695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BF85-AFD7-4B01-8AB9-1F5A2F95A2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075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solidFill>
                  <a:prstClr val="black"/>
                </a:solidFill>
                <a:latin typeface="Arial"/>
              </a:rPr>
              <a:t>CC An international legally binding scheme which is complimentary to copyright laws</a:t>
            </a:r>
          </a:p>
          <a:p>
            <a:pPr marL="0" indent="0">
              <a:buFont typeface="Arial" panose="020B0604020202020204" pitchFamily="34" charset="0"/>
              <a:buNone/>
            </a:pPr>
            <a:r>
              <a:rPr lang="en-GB" sz="1200" dirty="0"/>
              <a:t>Provides people and organisations with a simple, and standardised method to grant copyright permissions for creative and academic works; ensure proper attribution; and allow others to copy, distribute, and make use of those works</a:t>
            </a:r>
          </a:p>
          <a:p>
            <a:pPr marL="0" indent="0">
              <a:buFont typeface="Arial" panose="020B0604020202020204" pitchFamily="34" charset="0"/>
              <a:buNone/>
            </a:pPr>
            <a:r>
              <a:rPr lang="en-GB" sz="1200" dirty="0"/>
              <a:t>You may encounter CC licenses when searching online for teaching materials</a:t>
            </a:r>
          </a:p>
          <a:p>
            <a:pPr marL="0" indent="0">
              <a:buFont typeface="Arial" panose="020B0604020202020204" pitchFamily="34" charset="0"/>
              <a:buNone/>
            </a:pPr>
            <a:r>
              <a:rPr lang="en-GB" sz="1200" dirty="0"/>
              <a:t>You can apply a CC license to any resources you develop- allows you to control how your resource can be reused </a:t>
            </a:r>
          </a:p>
          <a:p>
            <a:pPr marL="342900" indent="-342900">
              <a:buFont typeface="Arial" panose="020B0604020202020204" pitchFamily="34" charset="0"/>
              <a:buChar char="•"/>
            </a:pPr>
            <a:endParaRPr lang="en-GB" sz="1200" dirty="0"/>
          </a:p>
          <a:p>
            <a:r>
              <a:rPr lang="en-GB" sz="1200" dirty="0"/>
              <a:t>(Creative Commons, n.d. CC-BY 4.0)</a:t>
            </a:r>
          </a:p>
          <a:p>
            <a:endParaRPr lang="en-GB" dirty="0"/>
          </a:p>
        </p:txBody>
      </p:sp>
      <p:sp>
        <p:nvSpPr>
          <p:cNvPr id="4" name="Slide Number Placeholder 3"/>
          <p:cNvSpPr>
            <a:spLocks noGrp="1"/>
          </p:cNvSpPr>
          <p:nvPr>
            <p:ph type="sldNum" sz="quarter" idx="5"/>
          </p:nvPr>
        </p:nvSpPr>
        <p:spPr/>
        <p:txBody>
          <a:bodyPr/>
          <a:lstStyle/>
          <a:p>
            <a:fld id="{B44DBF85-AFD7-4B01-8AB9-1F5A2F95A2C6}" type="slidenum">
              <a:rPr lang="en-GB" smtClean="0"/>
              <a:t>16</a:t>
            </a:fld>
            <a:endParaRPr lang="en-GB" dirty="0"/>
          </a:p>
        </p:txBody>
      </p:sp>
    </p:spTree>
    <p:extLst>
      <p:ext uri="{BB962C8B-B14F-4D97-AF65-F5344CB8AC3E}">
        <p14:creationId xmlns:p14="http://schemas.microsoft.com/office/powerpoint/2010/main" val="1540250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Retain - make, own, and control a copy of the resource (e.g., download and keep your own copy)</a:t>
            </a:r>
          </a:p>
          <a:p>
            <a:r>
              <a:rPr lang="en-GB" dirty="0"/>
              <a:t>Revise - edit, adapt, and modify your copy of the resource (e.g., translate into another language)</a:t>
            </a:r>
          </a:p>
          <a:p>
            <a:r>
              <a:rPr lang="en-GB" dirty="0"/>
              <a:t>Remix - combine your original or revised copy of the resource with other existing material to create something new (e.g., make a mashup)</a:t>
            </a:r>
          </a:p>
          <a:p>
            <a:r>
              <a:rPr lang="en-GB" dirty="0"/>
              <a:t>Reuse - use your original, revised, or remixed copy of the resource publicly (e.g., on a website, in a presentation, in a class)</a:t>
            </a:r>
          </a:p>
          <a:p>
            <a:r>
              <a:rPr lang="en-GB" dirty="0"/>
              <a:t>Redistribute - share copies of your original, revised, or remixed copy of the resource with others (e.g., post a copy online or give one to a friend)</a:t>
            </a:r>
          </a:p>
          <a:p>
            <a:r>
              <a:rPr lang="en-GB" dirty="0"/>
              <a:t>(Wiley, n.d.)</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BF85-AFD7-4B01-8AB9-1F5A2F95A2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2643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BF85-AFD7-4B01-8AB9-1F5A2F95A2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0265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4DBF85-AFD7-4B01-8AB9-1F5A2F95A2C6}" type="slidenum">
              <a:rPr lang="en-GB" smtClean="0"/>
              <a:t>19</a:t>
            </a:fld>
            <a:endParaRPr lang="en-GB" dirty="0"/>
          </a:p>
        </p:txBody>
      </p:sp>
    </p:spTree>
    <p:extLst>
      <p:ext uri="{BB962C8B-B14F-4D97-AF65-F5344CB8AC3E}">
        <p14:creationId xmlns:p14="http://schemas.microsoft.com/office/powerpoint/2010/main" val="412318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b="1" dirty="0"/>
              <a:t>Session Recording</a:t>
            </a:r>
          </a:p>
          <a:p>
            <a:pPr marL="0" indent="0">
              <a:buFont typeface="Arial" panose="020B0604020202020204" pitchFamily="34" charset="0"/>
              <a:buNone/>
            </a:pPr>
            <a:r>
              <a:rPr lang="en-US" sz="1600" b="0" dirty="0"/>
              <a:t>This webinar is being recorded</a:t>
            </a:r>
          </a:p>
          <a:p>
            <a:pPr marL="0" indent="0">
              <a:buFont typeface="Arial" panose="020B0604020202020204" pitchFamily="34" charset="0"/>
              <a:buNone/>
            </a:pPr>
            <a:r>
              <a:rPr lang="en-US" sz="1600" b="0" dirty="0"/>
              <a:t>Participants contributions via “Chat” is anonymised for the purpose of recording </a:t>
            </a:r>
          </a:p>
          <a:p>
            <a:endParaRPr lang="en-GB" sz="1600" b="1" dirty="0"/>
          </a:p>
        </p:txBody>
      </p:sp>
      <p:sp>
        <p:nvSpPr>
          <p:cNvPr id="4" name="Slide Number Placeholder 3"/>
          <p:cNvSpPr>
            <a:spLocks noGrp="1"/>
          </p:cNvSpPr>
          <p:nvPr>
            <p:ph type="sldNum" sz="quarter" idx="10"/>
          </p:nvPr>
        </p:nvSpPr>
        <p:spPr/>
        <p:txBody>
          <a:bodyPr/>
          <a:lstStyle/>
          <a:p>
            <a:pPr marL="0" marR="0" lvl="0" indent="0" algn="r" defTabSz="913590" rtl="0" eaLnBrk="1" fontAlgn="auto" latinLnBrk="0" hangingPunct="1">
              <a:lnSpc>
                <a:spcPct val="100000"/>
              </a:lnSpc>
              <a:spcBef>
                <a:spcPts val="0"/>
              </a:spcBef>
              <a:spcAft>
                <a:spcPts val="0"/>
              </a:spcAft>
              <a:buClrTx/>
              <a:buSzTx/>
              <a:buFontTx/>
              <a:buNone/>
              <a:tabLst/>
              <a:defRPr/>
            </a:pPr>
            <a:fld id="{C1D8F010-3DC6-4935-AECA-6281BA0159A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9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4787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4DBF85-AFD7-4B01-8AB9-1F5A2F95A2C6}" type="slidenum">
              <a:rPr lang="en-GB" smtClean="0"/>
              <a:t>20</a:t>
            </a:fld>
            <a:endParaRPr lang="en-GB" dirty="0"/>
          </a:p>
        </p:txBody>
      </p:sp>
    </p:spTree>
    <p:extLst>
      <p:ext uri="{BB962C8B-B14F-4D97-AF65-F5344CB8AC3E}">
        <p14:creationId xmlns:p14="http://schemas.microsoft.com/office/powerpoint/2010/main" val="3010501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b="1" dirty="0"/>
              <a:t>Session Recording</a:t>
            </a:r>
          </a:p>
          <a:p>
            <a:pPr marL="0" indent="0">
              <a:buFont typeface="Arial" panose="020B0604020202020204" pitchFamily="34" charset="0"/>
              <a:buNone/>
            </a:pPr>
            <a:r>
              <a:rPr lang="en-US" sz="1600" b="0" dirty="0"/>
              <a:t>This webinar is being recorded</a:t>
            </a:r>
          </a:p>
          <a:p>
            <a:pPr marL="0" indent="0">
              <a:buFont typeface="Arial" panose="020B0604020202020204" pitchFamily="34" charset="0"/>
              <a:buNone/>
            </a:pPr>
            <a:r>
              <a:rPr lang="en-US" sz="1600" b="0" dirty="0"/>
              <a:t>Participants contributions via “Chat” is anonymised for the purpose of recording </a:t>
            </a:r>
          </a:p>
          <a:p>
            <a:endParaRPr lang="en-GB" sz="1600" b="1" dirty="0"/>
          </a:p>
        </p:txBody>
      </p:sp>
      <p:sp>
        <p:nvSpPr>
          <p:cNvPr id="4" name="Slide Number Placeholder 3"/>
          <p:cNvSpPr>
            <a:spLocks noGrp="1"/>
          </p:cNvSpPr>
          <p:nvPr>
            <p:ph type="sldNum" sz="quarter" idx="10"/>
          </p:nvPr>
        </p:nvSpPr>
        <p:spPr/>
        <p:txBody>
          <a:bodyPr/>
          <a:lstStyle/>
          <a:p>
            <a:pPr marL="0" marR="0" lvl="0" indent="0" algn="r" defTabSz="913590" rtl="0" eaLnBrk="1" fontAlgn="auto" latinLnBrk="0" hangingPunct="1">
              <a:lnSpc>
                <a:spcPct val="100000"/>
              </a:lnSpc>
              <a:spcBef>
                <a:spcPts val="0"/>
              </a:spcBef>
              <a:spcAft>
                <a:spcPts val="0"/>
              </a:spcAft>
              <a:buClrTx/>
              <a:buSzTx/>
              <a:buFontTx/>
              <a:buNone/>
              <a:tabLst/>
              <a:defRPr/>
            </a:pPr>
            <a:fld id="{C1D8F010-3DC6-4935-AECA-6281BA0159A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9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3794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edShare</a:t>
            </a:r>
            <a:r>
              <a:rPr lang="en-GB" baseline="0" dirty="0"/>
              <a:t>@GCU launched 2016</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edShare repositories developed by the University of Southampton School of Electronics and Computer Science using a variant of their EPrints repository platform</a:t>
            </a:r>
          </a:p>
          <a:p>
            <a:endParaRPr lang="en-GB" dirty="0"/>
          </a:p>
        </p:txBody>
      </p:sp>
      <p:sp>
        <p:nvSpPr>
          <p:cNvPr id="4" name="Slide Number Placeholder 3"/>
          <p:cNvSpPr>
            <a:spLocks noGrp="1"/>
          </p:cNvSpPr>
          <p:nvPr>
            <p:ph type="sldNum" sz="quarter" idx="10"/>
          </p:nvPr>
        </p:nvSpPr>
        <p:spPr/>
        <p:txBody>
          <a:bodyPr/>
          <a:lstStyle/>
          <a:p>
            <a:fld id="{B44DBF85-AFD7-4B01-8AB9-1F5A2F95A2C6}" type="slidenum">
              <a:rPr lang="en-GB" smtClean="0"/>
              <a:t>22</a:t>
            </a:fld>
            <a:endParaRPr lang="en-GB" dirty="0"/>
          </a:p>
        </p:txBody>
      </p:sp>
    </p:spTree>
    <p:extLst>
      <p:ext uri="{BB962C8B-B14F-4D97-AF65-F5344CB8AC3E}">
        <p14:creationId xmlns:p14="http://schemas.microsoft.com/office/powerpoint/2010/main" val="3654682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4DBF85-AFD7-4B01-8AB9-1F5A2F95A2C6}" type="slidenum">
              <a:rPr lang="en-GB" smtClean="0"/>
              <a:t>23</a:t>
            </a:fld>
            <a:endParaRPr lang="en-GB" dirty="0"/>
          </a:p>
        </p:txBody>
      </p:sp>
    </p:spTree>
    <p:extLst>
      <p:ext uri="{BB962C8B-B14F-4D97-AF65-F5344CB8AC3E}">
        <p14:creationId xmlns:p14="http://schemas.microsoft.com/office/powerpoint/2010/main" val="1460270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use Planet </a:t>
            </a:r>
            <a:r>
              <a:rPr lang="en-GB" dirty="0" err="1"/>
              <a:t>eStream</a:t>
            </a:r>
            <a:r>
              <a:rPr lang="en-GB" baseline="0" dirty="0"/>
              <a:t> for accessibility functionality- automated captioning</a:t>
            </a:r>
          </a:p>
          <a:p>
            <a:endParaRPr lang="en-GB" baseline="0" dirty="0"/>
          </a:p>
          <a:p>
            <a:r>
              <a:rPr lang="en-GB" baseline="0" dirty="0"/>
              <a:t>If you would like to have your resource on Planet </a:t>
            </a:r>
            <a:r>
              <a:rPr lang="en-GB" baseline="0" dirty="0" err="1"/>
              <a:t>eStream</a:t>
            </a:r>
            <a:r>
              <a:rPr lang="en-GB" baseline="0" dirty="0"/>
              <a:t> and on edShare, or you would like to have your resource on edShare with captions – please contact us</a:t>
            </a:r>
            <a:endParaRPr lang="en-GB" dirty="0"/>
          </a:p>
        </p:txBody>
      </p:sp>
      <p:sp>
        <p:nvSpPr>
          <p:cNvPr id="4" name="Slide Number Placeholder 3"/>
          <p:cNvSpPr>
            <a:spLocks noGrp="1"/>
          </p:cNvSpPr>
          <p:nvPr>
            <p:ph type="sldNum" sz="quarter" idx="10"/>
          </p:nvPr>
        </p:nvSpPr>
        <p:spPr/>
        <p:txBody>
          <a:bodyPr/>
          <a:lstStyle/>
          <a:p>
            <a:fld id="{B44DBF85-AFD7-4B01-8AB9-1F5A2F95A2C6}" type="slidenum">
              <a:rPr lang="en-GB" smtClean="0"/>
              <a:t>24</a:t>
            </a:fld>
            <a:endParaRPr lang="en-GB" dirty="0"/>
          </a:p>
        </p:txBody>
      </p:sp>
    </p:spTree>
    <p:extLst>
      <p:ext uri="{BB962C8B-B14F-4D97-AF65-F5344CB8AC3E}">
        <p14:creationId xmlns:p14="http://schemas.microsoft.com/office/powerpoint/2010/main" val="4191113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4DBF85-AFD7-4B01-8AB9-1F5A2F95A2C6}" type="slidenum">
              <a:rPr lang="en-GB" smtClean="0"/>
              <a:t>25</a:t>
            </a:fld>
            <a:endParaRPr lang="en-GB" dirty="0"/>
          </a:p>
        </p:txBody>
      </p:sp>
    </p:spTree>
    <p:extLst>
      <p:ext uri="{BB962C8B-B14F-4D97-AF65-F5344CB8AC3E}">
        <p14:creationId xmlns:p14="http://schemas.microsoft.com/office/powerpoint/2010/main" val="2896890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4DBF85-AFD7-4B01-8AB9-1F5A2F95A2C6}" type="slidenum">
              <a:rPr lang="en-GB" smtClean="0"/>
              <a:t>26</a:t>
            </a:fld>
            <a:endParaRPr lang="en-GB" dirty="0"/>
          </a:p>
        </p:txBody>
      </p:sp>
    </p:spTree>
    <p:extLst>
      <p:ext uri="{BB962C8B-B14F-4D97-AF65-F5344CB8AC3E}">
        <p14:creationId xmlns:p14="http://schemas.microsoft.com/office/powerpoint/2010/main" val="2442957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4DBF85-AFD7-4B01-8AB9-1F5A2F95A2C6}" type="slidenum">
              <a:rPr lang="en-GB" smtClean="0"/>
              <a:t>27</a:t>
            </a:fld>
            <a:endParaRPr lang="en-GB" dirty="0"/>
          </a:p>
        </p:txBody>
      </p:sp>
    </p:spTree>
    <p:extLst>
      <p:ext uri="{BB962C8B-B14F-4D97-AF65-F5344CB8AC3E}">
        <p14:creationId xmlns:p14="http://schemas.microsoft.com/office/powerpoint/2010/main" val="24980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b="1" dirty="0"/>
              <a:t>Session Recording</a:t>
            </a:r>
          </a:p>
          <a:p>
            <a:pPr marL="0" indent="0">
              <a:buFont typeface="Arial" panose="020B0604020202020204" pitchFamily="34" charset="0"/>
              <a:buNone/>
            </a:pPr>
            <a:r>
              <a:rPr lang="en-US" sz="1600" b="0" dirty="0"/>
              <a:t>This webinar is being recorded</a:t>
            </a:r>
          </a:p>
          <a:p>
            <a:pPr marL="0" indent="0">
              <a:buFont typeface="Arial" panose="020B0604020202020204" pitchFamily="34" charset="0"/>
              <a:buNone/>
            </a:pPr>
            <a:r>
              <a:rPr lang="en-US" sz="1600" b="0" dirty="0"/>
              <a:t>Participants contributions via “Chat” is anonymised for the purpose of recording </a:t>
            </a:r>
          </a:p>
          <a:p>
            <a:endParaRPr lang="en-GB" sz="1600" b="1" dirty="0"/>
          </a:p>
        </p:txBody>
      </p:sp>
      <p:sp>
        <p:nvSpPr>
          <p:cNvPr id="4" name="Slide Number Placeholder 3"/>
          <p:cNvSpPr>
            <a:spLocks noGrp="1"/>
          </p:cNvSpPr>
          <p:nvPr>
            <p:ph type="sldNum" sz="quarter" idx="10"/>
          </p:nvPr>
        </p:nvSpPr>
        <p:spPr/>
        <p:txBody>
          <a:bodyPr/>
          <a:lstStyle/>
          <a:p>
            <a:pPr marL="0" marR="0" lvl="0" indent="0" algn="r" defTabSz="913590" rtl="0" eaLnBrk="1" fontAlgn="auto" latinLnBrk="0" hangingPunct="1">
              <a:lnSpc>
                <a:spcPct val="100000"/>
              </a:lnSpc>
              <a:spcBef>
                <a:spcPts val="0"/>
              </a:spcBef>
              <a:spcAft>
                <a:spcPts val="0"/>
              </a:spcAft>
              <a:buClrTx/>
              <a:buSzTx/>
              <a:buFontTx/>
              <a:buNone/>
              <a:tabLst/>
              <a:defRPr/>
            </a:pPr>
            <a:fld id="{C1D8F010-3DC6-4935-AECA-6281BA0159A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9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961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4DBF85-AFD7-4B01-8AB9-1F5A2F95A2C6}" type="slidenum">
              <a:rPr lang="en-GB" smtClean="0"/>
              <a:t>29</a:t>
            </a:fld>
            <a:endParaRPr lang="en-GB" dirty="0"/>
          </a:p>
        </p:txBody>
      </p:sp>
    </p:spTree>
    <p:extLst>
      <p:ext uri="{BB962C8B-B14F-4D97-AF65-F5344CB8AC3E}">
        <p14:creationId xmlns:p14="http://schemas.microsoft.com/office/powerpoint/2010/main" val="406598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4DBF85-AFD7-4B01-8AB9-1F5A2F95A2C6}" type="slidenum">
              <a:rPr lang="en-GB" smtClean="0"/>
              <a:t>3</a:t>
            </a:fld>
            <a:endParaRPr lang="en-GB" dirty="0"/>
          </a:p>
        </p:txBody>
      </p:sp>
    </p:spTree>
    <p:extLst>
      <p:ext uri="{BB962C8B-B14F-4D97-AF65-F5344CB8AC3E}">
        <p14:creationId xmlns:p14="http://schemas.microsoft.com/office/powerpoint/2010/main" val="57587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b="1" dirty="0"/>
              <a:t>Demonstration</a:t>
            </a:r>
            <a:endParaRPr lang="en-US" sz="1600" b="0" dirty="0"/>
          </a:p>
          <a:p>
            <a:endParaRPr lang="en-GB" sz="1600" b="1" dirty="0"/>
          </a:p>
        </p:txBody>
      </p:sp>
      <p:sp>
        <p:nvSpPr>
          <p:cNvPr id="4" name="Slide Number Placeholder 3"/>
          <p:cNvSpPr>
            <a:spLocks noGrp="1"/>
          </p:cNvSpPr>
          <p:nvPr>
            <p:ph type="sldNum" sz="quarter" idx="10"/>
          </p:nvPr>
        </p:nvSpPr>
        <p:spPr/>
        <p:txBody>
          <a:bodyPr/>
          <a:lstStyle/>
          <a:p>
            <a:pPr defTabSz="913590">
              <a:defRPr/>
            </a:pPr>
            <a:fld id="{C1D8F010-3DC6-4935-AECA-6281BA0159A2}" type="slidenum">
              <a:rPr lang="en-GB" smtClean="0">
                <a:solidFill>
                  <a:prstClr val="black"/>
                </a:solidFill>
              </a:rPr>
              <a:pPr defTabSz="913590">
                <a:defRPr/>
              </a:pPr>
              <a:t>30</a:t>
            </a:fld>
            <a:endParaRPr lang="en-GB">
              <a:solidFill>
                <a:prstClr val="black"/>
              </a:solidFill>
            </a:endParaRPr>
          </a:p>
        </p:txBody>
      </p:sp>
    </p:spTree>
    <p:extLst>
      <p:ext uri="{BB962C8B-B14F-4D97-AF65-F5344CB8AC3E}">
        <p14:creationId xmlns:p14="http://schemas.microsoft.com/office/powerpoint/2010/main" val="3004787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b="1" dirty="0"/>
              <a:t>Session Recording</a:t>
            </a:r>
          </a:p>
          <a:p>
            <a:pPr marL="0" indent="0">
              <a:buFont typeface="Arial" panose="020B0604020202020204" pitchFamily="34" charset="0"/>
              <a:buNone/>
            </a:pPr>
            <a:r>
              <a:rPr lang="en-US" sz="1600" b="0" dirty="0"/>
              <a:t>This webinar is being recorded</a:t>
            </a:r>
          </a:p>
          <a:p>
            <a:pPr marL="0" indent="0">
              <a:buFont typeface="Arial" panose="020B0604020202020204" pitchFamily="34" charset="0"/>
              <a:buNone/>
            </a:pPr>
            <a:r>
              <a:rPr lang="en-US" sz="1600" b="0" dirty="0"/>
              <a:t>Participants contributions via “Chat” is anonymised for the purpose of recording </a:t>
            </a:r>
          </a:p>
          <a:p>
            <a:endParaRPr lang="en-GB" sz="1600" b="1" dirty="0"/>
          </a:p>
        </p:txBody>
      </p:sp>
      <p:sp>
        <p:nvSpPr>
          <p:cNvPr id="4" name="Slide Number Placeholder 3"/>
          <p:cNvSpPr>
            <a:spLocks noGrp="1"/>
          </p:cNvSpPr>
          <p:nvPr>
            <p:ph type="sldNum" sz="quarter" idx="10"/>
          </p:nvPr>
        </p:nvSpPr>
        <p:spPr/>
        <p:txBody>
          <a:bodyPr/>
          <a:lstStyle/>
          <a:p>
            <a:pPr marL="0" marR="0" lvl="0" indent="0" algn="r" defTabSz="913590" rtl="0" eaLnBrk="1" fontAlgn="auto" latinLnBrk="0" hangingPunct="1">
              <a:lnSpc>
                <a:spcPct val="100000"/>
              </a:lnSpc>
              <a:spcBef>
                <a:spcPts val="0"/>
              </a:spcBef>
              <a:spcAft>
                <a:spcPts val="0"/>
              </a:spcAft>
              <a:buClrTx/>
              <a:buSzTx/>
              <a:buFontTx/>
              <a:buNone/>
              <a:tabLst/>
              <a:defRPr/>
            </a:pPr>
            <a:fld id="{C1D8F010-3DC6-4935-AECA-6281BA0159A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9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961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4DBF85-AFD7-4B01-8AB9-1F5A2F95A2C6}" type="slidenum">
              <a:rPr lang="en-GB" smtClean="0"/>
              <a:t>32</a:t>
            </a:fld>
            <a:endParaRPr lang="en-GB" dirty="0"/>
          </a:p>
        </p:txBody>
      </p:sp>
    </p:spTree>
    <p:extLst>
      <p:ext uri="{BB962C8B-B14F-4D97-AF65-F5344CB8AC3E}">
        <p14:creationId xmlns:p14="http://schemas.microsoft.com/office/powerpoint/2010/main" val="4038090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4DBF85-AFD7-4B01-8AB9-1F5A2F95A2C6}" type="slidenum">
              <a:rPr lang="en-GB" smtClean="0"/>
              <a:t>33</a:t>
            </a:fld>
            <a:endParaRPr lang="en-GB" dirty="0"/>
          </a:p>
        </p:txBody>
      </p:sp>
    </p:spTree>
    <p:extLst>
      <p:ext uri="{BB962C8B-B14F-4D97-AF65-F5344CB8AC3E}">
        <p14:creationId xmlns:p14="http://schemas.microsoft.com/office/powerpoint/2010/main" val="1860482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4DBF85-AFD7-4B01-8AB9-1F5A2F95A2C6}" type="slidenum">
              <a:rPr lang="en-GB" smtClean="0"/>
              <a:t>34</a:t>
            </a:fld>
            <a:endParaRPr lang="en-GB" dirty="0"/>
          </a:p>
        </p:txBody>
      </p:sp>
    </p:spTree>
    <p:extLst>
      <p:ext uri="{BB962C8B-B14F-4D97-AF65-F5344CB8AC3E}">
        <p14:creationId xmlns:p14="http://schemas.microsoft.com/office/powerpoint/2010/main" val="336722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4DBF85-AFD7-4B01-8AB9-1F5A2F95A2C6}" type="slidenum">
              <a:rPr lang="en-GB" smtClean="0"/>
              <a:t>4</a:t>
            </a:fld>
            <a:endParaRPr lang="en-GB" dirty="0"/>
          </a:p>
        </p:txBody>
      </p:sp>
    </p:spTree>
    <p:extLst>
      <p:ext uri="{BB962C8B-B14F-4D97-AF65-F5344CB8AC3E}">
        <p14:creationId xmlns:p14="http://schemas.microsoft.com/office/powerpoint/2010/main" val="2582614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4DBF85-AFD7-4B01-8AB9-1F5A2F95A2C6}" type="slidenum">
              <a:rPr lang="en-GB" smtClean="0"/>
              <a:t>5</a:t>
            </a:fld>
            <a:endParaRPr lang="en-GB" dirty="0"/>
          </a:p>
        </p:txBody>
      </p:sp>
    </p:spTree>
    <p:extLst>
      <p:ext uri="{BB962C8B-B14F-4D97-AF65-F5344CB8AC3E}">
        <p14:creationId xmlns:p14="http://schemas.microsoft.com/office/powerpoint/2010/main" val="2146353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4DBF85-AFD7-4B01-8AB9-1F5A2F95A2C6}" type="slidenum">
              <a:rPr lang="en-GB" smtClean="0"/>
              <a:t>6</a:t>
            </a:fld>
            <a:endParaRPr lang="en-GB" dirty="0"/>
          </a:p>
        </p:txBody>
      </p:sp>
    </p:spTree>
    <p:extLst>
      <p:ext uri="{BB962C8B-B14F-4D97-AF65-F5344CB8AC3E}">
        <p14:creationId xmlns:p14="http://schemas.microsoft.com/office/powerpoint/2010/main" val="195435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Another way of conceptualising and realising the potential of open education is through the enactment of open educational practices (OEP)</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practice, educators who use OEP seek to build opportunities for learners to:</a:t>
            </a:r>
          </a:p>
          <a:p>
            <a:pPr marL="171450" indent="-171450">
              <a:buFont typeface="Arial" panose="020B0604020202020204" pitchFamily="34" charset="0"/>
              <a:buChar char="•"/>
            </a:pPr>
            <a:r>
              <a:rPr lang="en-GB" sz="1200" b="0" i="1" kern="1200" dirty="0">
                <a:solidFill>
                  <a:schemeClr val="tx1"/>
                </a:solidFill>
                <a:effectLst/>
                <a:latin typeface="+mn-lt"/>
                <a:ea typeface="+mn-ea"/>
                <a:cs typeface="+mn-cs"/>
              </a:rPr>
              <a:t>access</a:t>
            </a:r>
            <a:r>
              <a:rPr lang="en-GB" sz="1200" b="0" i="0" kern="1200" dirty="0">
                <a:solidFill>
                  <a:schemeClr val="tx1"/>
                </a:solidFill>
                <a:effectLst/>
                <a:latin typeface="+mn-lt"/>
                <a:ea typeface="+mn-ea"/>
                <a:cs typeface="+mn-cs"/>
              </a:rPr>
              <a:t> education, open educational resources, open textbooks, and open scholarship,</a:t>
            </a:r>
          </a:p>
          <a:p>
            <a:pPr marL="171450" indent="-171450">
              <a:buFont typeface="Arial" panose="020B0604020202020204" pitchFamily="34" charset="0"/>
              <a:buChar char="•"/>
            </a:pPr>
            <a:r>
              <a:rPr lang="en-GB" sz="1200" b="0" i="1" kern="1200" dirty="0">
                <a:solidFill>
                  <a:schemeClr val="tx1"/>
                </a:solidFill>
                <a:effectLst/>
                <a:latin typeface="+mn-lt"/>
                <a:ea typeface="+mn-ea"/>
                <a:cs typeface="+mn-cs"/>
              </a:rPr>
              <a:t>collaborate</a:t>
            </a:r>
            <a:r>
              <a:rPr lang="en-GB" sz="1200" b="0" i="0" kern="1200" dirty="0">
                <a:solidFill>
                  <a:schemeClr val="tx1"/>
                </a:solidFill>
                <a:effectLst/>
                <a:latin typeface="+mn-lt"/>
                <a:ea typeface="+mn-ea"/>
                <a:cs typeface="+mn-cs"/>
              </a:rPr>
              <a:t> with others, across the boundaries of institutions, institutional systems, and geographic locations,</a:t>
            </a:r>
          </a:p>
          <a:p>
            <a:pPr marL="171450" indent="-171450">
              <a:buFont typeface="Arial" panose="020B0604020202020204" pitchFamily="34" charset="0"/>
              <a:buChar char="•"/>
            </a:pPr>
            <a:r>
              <a:rPr lang="en-GB" sz="1200" b="0" i="1" kern="1200" dirty="0">
                <a:solidFill>
                  <a:schemeClr val="tx1"/>
                </a:solidFill>
                <a:effectLst/>
                <a:latin typeface="+mn-lt"/>
                <a:ea typeface="+mn-ea"/>
                <a:cs typeface="+mn-cs"/>
              </a:rPr>
              <a:t>create </a:t>
            </a:r>
            <a:r>
              <a:rPr lang="en-GB" sz="1200" b="0" i="0" kern="1200" dirty="0">
                <a:solidFill>
                  <a:schemeClr val="tx1"/>
                </a:solidFill>
                <a:effectLst/>
                <a:latin typeface="+mn-lt"/>
                <a:ea typeface="+mn-ea"/>
                <a:cs typeface="+mn-cs"/>
              </a:rPr>
              <a:t>and</a:t>
            </a:r>
            <a:r>
              <a:rPr lang="en-GB" sz="1200" b="0" i="1" kern="1200" dirty="0">
                <a:solidFill>
                  <a:schemeClr val="tx1"/>
                </a:solidFill>
                <a:effectLst/>
                <a:latin typeface="+mn-lt"/>
                <a:ea typeface="+mn-ea"/>
                <a:cs typeface="+mn-cs"/>
              </a:rPr>
              <a:t> co-create</a:t>
            </a:r>
            <a:r>
              <a:rPr lang="en-GB" sz="1200" b="0" i="0" kern="1200" dirty="0">
                <a:solidFill>
                  <a:schemeClr val="tx1"/>
                </a:solidFill>
                <a:effectLst/>
                <a:latin typeface="+mn-lt"/>
                <a:ea typeface="+mn-ea"/>
                <a:cs typeface="+mn-cs"/>
              </a:rPr>
              <a:t> knowledge openly, and</a:t>
            </a:r>
          </a:p>
          <a:p>
            <a:pPr marL="171450" indent="-171450">
              <a:buFont typeface="Arial" panose="020B0604020202020204" pitchFamily="34" charset="0"/>
              <a:buChar char="•"/>
            </a:pPr>
            <a:r>
              <a:rPr lang="en-GB" sz="1200" b="0" i="1" kern="1200" dirty="0">
                <a:solidFill>
                  <a:schemeClr val="tx1"/>
                </a:solidFill>
                <a:effectLst/>
                <a:latin typeface="+mn-lt"/>
                <a:ea typeface="+mn-ea"/>
                <a:cs typeface="+mn-cs"/>
              </a:rPr>
              <a:t>integrate</a:t>
            </a:r>
            <a:r>
              <a:rPr lang="en-GB" sz="1200" b="0" i="0" kern="1200" dirty="0">
                <a:solidFill>
                  <a:schemeClr val="tx1"/>
                </a:solidFill>
                <a:effectLst/>
                <a:latin typeface="+mn-lt"/>
                <a:ea typeface="+mn-ea"/>
                <a:cs typeface="+mn-cs"/>
              </a:rPr>
              <a:t> formal and informal learning practices, networks, and identities</a:t>
            </a:r>
          </a:p>
          <a:p>
            <a:endParaRPr lang="en-GB" dirty="0"/>
          </a:p>
        </p:txBody>
      </p:sp>
      <p:sp>
        <p:nvSpPr>
          <p:cNvPr id="4" name="Slide Number Placeholder 3"/>
          <p:cNvSpPr>
            <a:spLocks noGrp="1"/>
          </p:cNvSpPr>
          <p:nvPr>
            <p:ph type="sldNum" sz="quarter" idx="5"/>
          </p:nvPr>
        </p:nvSpPr>
        <p:spPr/>
        <p:txBody>
          <a:bodyPr/>
          <a:lstStyle/>
          <a:p>
            <a:fld id="{B44DBF85-AFD7-4B01-8AB9-1F5A2F95A2C6}" type="slidenum">
              <a:rPr lang="en-GB" smtClean="0"/>
              <a:t>7</a:t>
            </a:fld>
            <a:endParaRPr lang="en-GB" dirty="0"/>
          </a:p>
        </p:txBody>
      </p:sp>
    </p:spTree>
    <p:extLst>
      <p:ext uri="{BB962C8B-B14F-4D97-AF65-F5344CB8AC3E}">
        <p14:creationId xmlns:p14="http://schemas.microsoft.com/office/powerpoint/2010/main" val="237180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BF85-AFD7-4B01-8AB9-1F5A2F95A2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5948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OER can be documents, images, moving image, software (open source), data sets, textbooks, MOOCs… </a:t>
            </a:r>
          </a:p>
          <a:p>
            <a:endParaRPr lang="en-GB" dirty="0"/>
          </a:p>
        </p:txBody>
      </p:sp>
      <p:sp>
        <p:nvSpPr>
          <p:cNvPr id="4" name="Slide Number Placeholder 3"/>
          <p:cNvSpPr>
            <a:spLocks noGrp="1"/>
          </p:cNvSpPr>
          <p:nvPr>
            <p:ph type="sldNum" sz="quarter" idx="5"/>
          </p:nvPr>
        </p:nvSpPr>
        <p:spPr/>
        <p:txBody>
          <a:bodyPr/>
          <a:lstStyle/>
          <a:p>
            <a:fld id="{B44DBF85-AFD7-4B01-8AB9-1F5A2F95A2C6}" type="slidenum">
              <a:rPr lang="en-GB" smtClean="0"/>
              <a:t>9</a:t>
            </a:fld>
            <a:endParaRPr lang="en-GB" dirty="0"/>
          </a:p>
        </p:txBody>
      </p:sp>
    </p:spTree>
    <p:extLst>
      <p:ext uri="{BB962C8B-B14F-4D97-AF65-F5344CB8AC3E}">
        <p14:creationId xmlns:p14="http://schemas.microsoft.com/office/powerpoint/2010/main" val="352700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008EAE8-E5B9-4A2A-8FD6-EE23F38C86A4}" type="datetimeFigureOut">
              <a:rPr lang="en-GB" smtClean="0"/>
              <a:t>11/07/2023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B0F0F1-2595-4079-A952-218863F7D71F}" type="slidenum">
              <a:rPr lang="en-GB" smtClean="0"/>
              <a:t>‹#›</a:t>
            </a:fld>
            <a:endParaRPr lang="en-GB" dirty="0"/>
          </a:p>
        </p:txBody>
      </p:sp>
    </p:spTree>
    <p:extLst>
      <p:ext uri="{BB962C8B-B14F-4D97-AF65-F5344CB8AC3E}">
        <p14:creationId xmlns:p14="http://schemas.microsoft.com/office/powerpoint/2010/main" val="362963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08EAE8-E5B9-4A2A-8FD6-EE23F38C86A4}" type="datetimeFigureOut">
              <a:rPr lang="en-GB" smtClean="0"/>
              <a:t>11/07/2023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B0F0F1-2595-4079-A952-218863F7D71F}" type="slidenum">
              <a:rPr lang="en-GB" smtClean="0"/>
              <a:t>‹#›</a:t>
            </a:fld>
            <a:endParaRPr lang="en-GB" dirty="0"/>
          </a:p>
        </p:txBody>
      </p:sp>
    </p:spTree>
    <p:extLst>
      <p:ext uri="{BB962C8B-B14F-4D97-AF65-F5344CB8AC3E}">
        <p14:creationId xmlns:p14="http://schemas.microsoft.com/office/powerpoint/2010/main" val="238718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08EAE8-E5B9-4A2A-8FD6-EE23F38C86A4}" type="datetimeFigureOut">
              <a:rPr lang="en-GB" smtClean="0"/>
              <a:t>11/07/2023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B0F0F1-2595-4079-A952-218863F7D71F}" type="slidenum">
              <a:rPr lang="en-GB" smtClean="0"/>
              <a:t>‹#›</a:t>
            </a:fld>
            <a:endParaRPr lang="en-GB" dirty="0"/>
          </a:p>
        </p:txBody>
      </p:sp>
    </p:spTree>
    <p:extLst>
      <p:ext uri="{BB962C8B-B14F-4D97-AF65-F5344CB8AC3E}">
        <p14:creationId xmlns:p14="http://schemas.microsoft.com/office/powerpoint/2010/main" val="3416980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Start">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1498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7592" y="6229042"/>
            <a:ext cx="3704960" cy="25471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127" y="5409253"/>
            <a:ext cx="1914660" cy="1080000"/>
          </a:xfrm>
          <a:prstGeom prst="rect">
            <a:avLst/>
          </a:prstGeom>
        </p:spPr>
      </p:pic>
      <p:sp>
        <p:nvSpPr>
          <p:cNvPr id="12" name="Text Placeholder 2"/>
          <p:cNvSpPr>
            <a:spLocks noGrp="1"/>
          </p:cNvSpPr>
          <p:nvPr>
            <p:ph type="body" sz="quarter" idx="10" hasCustomPrompt="1"/>
          </p:nvPr>
        </p:nvSpPr>
        <p:spPr>
          <a:xfrm>
            <a:off x="431471" y="1178700"/>
            <a:ext cx="5760746" cy="400110"/>
          </a:xfrm>
          <a:prstGeom prst="rect">
            <a:avLst/>
          </a:prstGeom>
        </p:spPr>
        <p:txBody>
          <a:bodyPr wrap="square">
            <a:sp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GB" dirty="0"/>
              <a:t>Presenter’s Name (click to edit)</a:t>
            </a:r>
          </a:p>
        </p:txBody>
      </p:sp>
      <p:sp>
        <p:nvSpPr>
          <p:cNvPr id="13" name="Text Placeholder 4"/>
          <p:cNvSpPr>
            <a:spLocks noGrp="1"/>
          </p:cNvSpPr>
          <p:nvPr>
            <p:ph type="body" sz="quarter" idx="11" hasCustomPrompt="1"/>
          </p:nvPr>
        </p:nvSpPr>
        <p:spPr>
          <a:xfrm>
            <a:off x="431412" y="1988808"/>
            <a:ext cx="5760806" cy="400110"/>
          </a:xfrm>
          <a:prstGeom prst="rect">
            <a:avLst/>
          </a:prstGeom>
        </p:spPr>
        <p:txBody>
          <a:bodyPr wrap="square">
            <a:sp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GB" dirty="0"/>
              <a:t>Presentation Title (click to edit)</a:t>
            </a:r>
          </a:p>
        </p:txBody>
      </p:sp>
      <p:sp>
        <p:nvSpPr>
          <p:cNvPr id="2" name="Rectangle 1"/>
          <p:cNvSpPr/>
          <p:nvPr userDrawn="1"/>
        </p:nvSpPr>
        <p:spPr>
          <a:xfrm>
            <a:off x="6552200" y="374614"/>
            <a:ext cx="2160000" cy="216029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6926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132"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a:t>Section Title (click to edit)</a:t>
            </a:r>
          </a:p>
        </p:txBody>
      </p:sp>
      <p:sp>
        <p:nvSpPr>
          <p:cNvPr id="7" name="Text Placeholder 6"/>
          <p:cNvSpPr>
            <a:spLocks noGrp="1"/>
          </p:cNvSpPr>
          <p:nvPr>
            <p:ph type="body" sz="quarter" idx="11" hasCustomPrompt="1"/>
          </p:nvPr>
        </p:nvSpPr>
        <p:spPr>
          <a:xfrm>
            <a:off x="431132" y="2170427"/>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a:t>Section Paragraph (click to edit)</a:t>
            </a:r>
          </a:p>
        </p:txBody>
      </p:sp>
      <p:sp>
        <p:nvSpPr>
          <p:cNvPr id="8" name="Text Placeholder 7"/>
          <p:cNvSpPr>
            <a:spLocks noGrp="1"/>
          </p:cNvSpPr>
          <p:nvPr>
            <p:ph type="body" sz="quarter" idx="12" hasCustomPrompt="1"/>
          </p:nvPr>
        </p:nvSpPr>
        <p:spPr>
          <a:xfrm>
            <a:off x="431800" y="1358900"/>
            <a:ext cx="8279732" cy="400110"/>
          </a:xfrm>
          <a:prstGeom prst="rect">
            <a:avLst/>
          </a:prstGeom>
        </p:spPr>
        <p:txBody>
          <a:bodyPr wrap="square">
            <a:spAutoFit/>
          </a:bodyPr>
          <a:lstStyle>
            <a:lvl1pPr marL="0" indent="0">
              <a:buNone/>
              <a:defRPr sz="2000" b="1" baseline="0">
                <a:latin typeface="Arial" pitchFamily="34" charset="0"/>
                <a:cs typeface="Arial" pitchFamily="34" charset="0"/>
              </a:defRPr>
            </a:lvl1pPr>
          </a:lstStyle>
          <a:p>
            <a:pPr lvl="0"/>
            <a:r>
              <a:rPr lang="en-GB" dirty="0">
                <a:latin typeface="Arial" pitchFamily="34" charset="0"/>
                <a:cs typeface="Arial" pitchFamily="34" charset="0"/>
              </a:rPr>
              <a:t>Section Subtitle (click to edit)</a:t>
            </a:r>
          </a:p>
        </p:txBody>
      </p:sp>
    </p:spTree>
    <p:extLst>
      <p:ext uri="{BB962C8B-B14F-4D97-AF65-F5344CB8AC3E}">
        <p14:creationId xmlns:p14="http://schemas.microsoft.com/office/powerpoint/2010/main" val="2604415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431132"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a:t>Section Title (click to edit)</a:t>
            </a:r>
          </a:p>
        </p:txBody>
      </p:sp>
      <p:sp>
        <p:nvSpPr>
          <p:cNvPr id="5" name="Text Placeholder 6"/>
          <p:cNvSpPr>
            <a:spLocks noGrp="1"/>
          </p:cNvSpPr>
          <p:nvPr>
            <p:ph type="body" sz="quarter" idx="11" hasCustomPrompt="1"/>
          </p:nvPr>
        </p:nvSpPr>
        <p:spPr>
          <a:xfrm>
            <a:off x="429680" y="1358900"/>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a:t>Section Paragraph (click to edit)</a:t>
            </a:r>
          </a:p>
        </p:txBody>
      </p:sp>
    </p:spTree>
    <p:extLst>
      <p:ext uri="{BB962C8B-B14F-4D97-AF65-F5344CB8AC3E}">
        <p14:creationId xmlns:p14="http://schemas.microsoft.com/office/powerpoint/2010/main" val="2029580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431800" y="368300"/>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a:t>Section Paragraph (click to edit)</a:t>
            </a:r>
          </a:p>
        </p:txBody>
      </p:sp>
    </p:spTree>
    <p:extLst>
      <p:ext uri="{BB962C8B-B14F-4D97-AF65-F5344CB8AC3E}">
        <p14:creationId xmlns:p14="http://schemas.microsoft.com/office/powerpoint/2010/main" val="176717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Object">
    <p:spTree>
      <p:nvGrpSpPr>
        <p:cNvPr id="1" name=""/>
        <p:cNvGrpSpPr/>
        <p:nvPr/>
      </p:nvGrpSpPr>
      <p:grpSpPr>
        <a:xfrm>
          <a:off x="0" y="0"/>
          <a:ext cx="0" cy="0"/>
          <a:chOff x="0" y="0"/>
          <a:chExt cx="0" cy="0"/>
        </a:xfrm>
      </p:grpSpPr>
      <p:sp>
        <p:nvSpPr>
          <p:cNvPr id="12" name="Content Placeholder 11"/>
          <p:cNvSpPr>
            <a:spLocks noGrp="1"/>
          </p:cNvSpPr>
          <p:nvPr>
            <p:ph sz="quarter" idx="13" hasCustomPrompt="1"/>
          </p:nvPr>
        </p:nvSpPr>
        <p:spPr>
          <a:xfrm>
            <a:off x="431800" y="2168525"/>
            <a:ext cx="8280400" cy="3690938"/>
          </a:xfrm>
          <a:prstGeom prst="rect">
            <a:avLst/>
          </a:prstGeom>
        </p:spPr>
        <p:txBody>
          <a:bodyPr/>
          <a:lstStyle>
            <a:lvl1pPr marL="0" indent="0">
              <a:buNone/>
              <a:defRPr sz="2400">
                <a:latin typeface="Arial" pitchFamily="34" charset="0"/>
                <a:cs typeface="Arial" pitchFamily="34" charset="0"/>
              </a:defRPr>
            </a:lvl1pPr>
          </a:lstStyle>
          <a:p>
            <a:pPr lvl="0"/>
            <a:r>
              <a:rPr lang="en-GB" dirty="0"/>
              <a:t>Object (Click an icon below)</a:t>
            </a:r>
          </a:p>
        </p:txBody>
      </p:sp>
      <p:sp>
        <p:nvSpPr>
          <p:cNvPr id="5" name="Text Placeholder 9"/>
          <p:cNvSpPr>
            <a:spLocks noGrp="1"/>
          </p:cNvSpPr>
          <p:nvPr>
            <p:ph type="body" sz="quarter" idx="10" hasCustomPrompt="1"/>
          </p:nvPr>
        </p:nvSpPr>
        <p:spPr>
          <a:xfrm>
            <a:off x="431800"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a:t>Section Title (click to edit)</a:t>
            </a:r>
          </a:p>
        </p:txBody>
      </p:sp>
      <p:sp>
        <p:nvSpPr>
          <p:cNvPr id="6" name="Text Placeholder 7"/>
          <p:cNvSpPr>
            <a:spLocks noGrp="1"/>
          </p:cNvSpPr>
          <p:nvPr>
            <p:ph type="body" sz="quarter" idx="12" hasCustomPrompt="1"/>
          </p:nvPr>
        </p:nvSpPr>
        <p:spPr>
          <a:xfrm>
            <a:off x="431800" y="1358900"/>
            <a:ext cx="8280400" cy="400110"/>
          </a:xfrm>
          <a:prstGeom prst="rect">
            <a:avLst/>
          </a:prstGeom>
        </p:spPr>
        <p:txBody>
          <a:bodyPr wrap="square">
            <a:spAutoFit/>
          </a:bodyPr>
          <a:lstStyle>
            <a:lvl1pPr marL="0" indent="0">
              <a:buNone/>
              <a:defRPr sz="2000" b="1" baseline="0">
                <a:latin typeface="Arial" pitchFamily="34" charset="0"/>
                <a:cs typeface="Arial" pitchFamily="34" charset="0"/>
              </a:defRPr>
            </a:lvl1pPr>
          </a:lstStyle>
          <a:p>
            <a:pPr lvl="0"/>
            <a:r>
              <a:rPr lang="en-GB" dirty="0">
                <a:latin typeface="Arial" pitchFamily="34" charset="0"/>
                <a:cs typeface="Arial" pitchFamily="34" charset="0"/>
              </a:rPr>
              <a:t>Section Subtitle (click to edit)</a:t>
            </a:r>
          </a:p>
        </p:txBody>
      </p:sp>
    </p:spTree>
    <p:extLst>
      <p:ext uri="{BB962C8B-B14F-4D97-AF65-F5344CB8AC3E}">
        <p14:creationId xmlns:p14="http://schemas.microsoft.com/office/powerpoint/2010/main" val="1766009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bject">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431800" y="1358899"/>
            <a:ext cx="8280400" cy="4500563"/>
          </a:xfrm>
          <a:prstGeom prst="rect">
            <a:avLst/>
          </a:prstGeom>
        </p:spPr>
        <p:txBody>
          <a:bodyPr/>
          <a:lstStyle>
            <a:lvl1pPr marL="0" indent="0">
              <a:buNone/>
              <a:defRPr sz="2400">
                <a:latin typeface="Arial" pitchFamily="34" charset="0"/>
                <a:cs typeface="Arial" pitchFamily="34" charset="0"/>
              </a:defRPr>
            </a:lvl1pPr>
          </a:lstStyle>
          <a:p>
            <a:pPr lvl="0"/>
            <a:r>
              <a:rPr lang="en-GB" dirty="0"/>
              <a:t>Object (Click an icon below)</a:t>
            </a:r>
          </a:p>
        </p:txBody>
      </p:sp>
      <p:sp>
        <p:nvSpPr>
          <p:cNvPr id="4" name="Text Placeholder 9"/>
          <p:cNvSpPr>
            <a:spLocks noGrp="1"/>
          </p:cNvSpPr>
          <p:nvPr>
            <p:ph type="body" sz="quarter" idx="12" hasCustomPrompt="1"/>
          </p:nvPr>
        </p:nvSpPr>
        <p:spPr>
          <a:xfrm>
            <a:off x="431800"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a:t>Section Title (click to edit)</a:t>
            </a:r>
          </a:p>
        </p:txBody>
      </p:sp>
    </p:spTree>
    <p:extLst>
      <p:ext uri="{BB962C8B-B14F-4D97-AF65-F5344CB8AC3E}">
        <p14:creationId xmlns:p14="http://schemas.microsoft.com/office/powerpoint/2010/main" val="775737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Rectangle 2"/>
          <p:cNvSpPr/>
          <p:nvPr userDrawn="1"/>
        </p:nvSpPr>
        <p:spPr>
          <a:xfrm>
            <a:off x="431802" y="368301"/>
            <a:ext cx="8101012" cy="50409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8" name="Content Placeholder 7"/>
          <p:cNvSpPr>
            <a:spLocks noGrp="1"/>
          </p:cNvSpPr>
          <p:nvPr>
            <p:ph sz="quarter" idx="10" hasCustomPrompt="1"/>
          </p:nvPr>
        </p:nvSpPr>
        <p:spPr>
          <a:xfrm>
            <a:off x="431802" y="368299"/>
            <a:ext cx="8280399" cy="549116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Object (Click an icon below)</a:t>
            </a:r>
          </a:p>
        </p:txBody>
      </p:sp>
    </p:spTree>
    <p:extLst>
      <p:ext uri="{BB962C8B-B14F-4D97-AF65-F5344CB8AC3E}">
        <p14:creationId xmlns:p14="http://schemas.microsoft.com/office/powerpoint/2010/main" val="292261824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 Overlay (top right)">
    <p:spTree>
      <p:nvGrpSpPr>
        <p:cNvPr id="1" name=""/>
        <p:cNvGrpSpPr/>
        <p:nvPr/>
      </p:nvGrpSpPr>
      <p:grpSpPr>
        <a:xfrm>
          <a:off x="0" y="0"/>
          <a:ext cx="0" cy="0"/>
          <a:chOff x="0" y="0"/>
          <a:chExt cx="0" cy="0"/>
        </a:xfrm>
      </p:grpSpPr>
      <p:sp>
        <p:nvSpPr>
          <p:cNvPr id="11" name="Content Placeholder 7"/>
          <p:cNvSpPr>
            <a:spLocks noGrp="1"/>
          </p:cNvSpPr>
          <p:nvPr>
            <p:ph sz="quarter" idx="13" hasCustomPrompt="1"/>
          </p:nvPr>
        </p:nvSpPr>
        <p:spPr>
          <a:xfrm>
            <a:off x="431801" y="368301"/>
            <a:ext cx="8280729" cy="5491162"/>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Object (Click an icon below)</a:t>
            </a:r>
          </a:p>
        </p:txBody>
      </p:sp>
      <p:sp>
        <p:nvSpPr>
          <p:cNvPr id="13" name="Text Placeholder 12"/>
          <p:cNvSpPr>
            <a:spLocks noGrp="1"/>
          </p:cNvSpPr>
          <p:nvPr>
            <p:ph type="body" sz="quarter" idx="11" hasCustomPrompt="1"/>
          </p:nvPr>
        </p:nvSpPr>
        <p:spPr>
          <a:xfrm>
            <a:off x="4932036" y="375319"/>
            <a:ext cx="3780165" cy="496805"/>
          </a:xfrm>
          <a:prstGeom prst="rect">
            <a:avLst/>
          </a:prstGeom>
          <a:solidFill>
            <a:schemeClr val="bg1">
              <a:alpha val="88000"/>
            </a:schemeClr>
          </a:solidFill>
        </p:spPr>
        <p:txBody>
          <a:bodyPr lIns="180000" tIns="93600" rIns="180000" bIns="93600">
            <a:normAutofit/>
          </a:bodyPr>
          <a:lstStyle>
            <a:lvl1pPr marL="0" indent="0">
              <a:buNone/>
              <a:defRPr sz="2000" b="1" baseline="0">
                <a:latin typeface="Arial" pitchFamily="34" charset="0"/>
                <a:cs typeface="Arial" pitchFamily="34" charset="0"/>
              </a:defRPr>
            </a:lvl1pPr>
          </a:lstStyle>
          <a:p>
            <a:pPr lvl="0"/>
            <a:r>
              <a:rPr lang="en-GB" sz="2000" b="1" dirty="0">
                <a:latin typeface="Arial" pitchFamily="34" charset="0"/>
                <a:cs typeface="Arial" pitchFamily="34" charset="0"/>
              </a:rPr>
              <a:t>Subtitle (click to edit)</a:t>
            </a:r>
            <a:endParaRPr lang="en-GB" sz="2400" b="1" dirty="0">
              <a:latin typeface="Arial" pitchFamily="34" charset="0"/>
              <a:cs typeface="Arial" pitchFamily="34" charset="0"/>
            </a:endParaRPr>
          </a:p>
        </p:txBody>
      </p:sp>
      <p:sp>
        <p:nvSpPr>
          <p:cNvPr id="15" name="Text Placeholder 14"/>
          <p:cNvSpPr>
            <a:spLocks noGrp="1"/>
          </p:cNvSpPr>
          <p:nvPr>
            <p:ph type="body" sz="quarter" idx="12" hasCustomPrompt="1"/>
          </p:nvPr>
        </p:nvSpPr>
        <p:spPr>
          <a:xfrm>
            <a:off x="4932363" y="872124"/>
            <a:ext cx="3780167" cy="2558463"/>
          </a:xfrm>
          <a:prstGeom prst="rect">
            <a:avLst/>
          </a:prstGeom>
          <a:solidFill>
            <a:schemeClr val="bg1">
              <a:alpha val="88000"/>
            </a:schemeClr>
          </a:solidFill>
        </p:spPr>
        <p:txBody>
          <a:bodyPr lIns="180000" tIns="93600" rIns="180000" bIns="93600">
            <a:normAutofit/>
          </a:bodyPr>
          <a:lstStyle>
            <a:lvl1pPr marL="0" indent="0">
              <a:buNone/>
              <a:defRPr sz="2000" baseline="0">
                <a:latin typeface="Arial" pitchFamily="34" charset="0"/>
                <a:cs typeface="Arial" pitchFamily="34" charset="0"/>
              </a:defRPr>
            </a:lvl1pPr>
          </a:lstStyle>
          <a:p>
            <a:pPr lvl="0"/>
            <a:r>
              <a:rPr lang="en-GB" dirty="0"/>
              <a:t>Paragraph (click to edit)</a:t>
            </a:r>
          </a:p>
        </p:txBody>
      </p:sp>
    </p:spTree>
    <p:extLst>
      <p:ext uri="{BB962C8B-B14F-4D97-AF65-F5344CB8AC3E}">
        <p14:creationId xmlns:p14="http://schemas.microsoft.com/office/powerpoint/2010/main" val="36392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08EAE8-E5B9-4A2A-8FD6-EE23F38C86A4}" type="datetimeFigureOut">
              <a:rPr lang="en-GB" smtClean="0"/>
              <a:t>11/07/2023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B0F0F1-2595-4079-A952-218863F7D71F}" type="slidenum">
              <a:rPr lang="en-GB" smtClean="0"/>
              <a:t>‹#›</a:t>
            </a:fld>
            <a:endParaRPr lang="en-GB" dirty="0"/>
          </a:p>
        </p:txBody>
      </p:sp>
    </p:spTree>
    <p:extLst>
      <p:ext uri="{BB962C8B-B14F-4D97-AF65-F5344CB8AC3E}">
        <p14:creationId xmlns:p14="http://schemas.microsoft.com/office/powerpoint/2010/main" val="1458173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 Overlay (bottom left)">
    <p:spTree>
      <p:nvGrpSpPr>
        <p:cNvPr id="1" name=""/>
        <p:cNvGrpSpPr/>
        <p:nvPr/>
      </p:nvGrpSpPr>
      <p:grpSpPr>
        <a:xfrm>
          <a:off x="0" y="0"/>
          <a:ext cx="0" cy="0"/>
          <a:chOff x="0" y="0"/>
          <a:chExt cx="0" cy="0"/>
        </a:xfrm>
      </p:grpSpPr>
      <p:sp>
        <p:nvSpPr>
          <p:cNvPr id="10" name="Content Placeholder 7"/>
          <p:cNvSpPr>
            <a:spLocks noGrp="1" noChangeAspect="1"/>
          </p:cNvSpPr>
          <p:nvPr>
            <p:ph sz="quarter" idx="13" hasCustomPrompt="1"/>
          </p:nvPr>
        </p:nvSpPr>
        <p:spPr>
          <a:xfrm>
            <a:off x="431801" y="368300"/>
            <a:ext cx="8280400" cy="549116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Object (Click an icon below)</a:t>
            </a:r>
          </a:p>
        </p:txBody>
      </p:sp>
      <p:sp>
        <p:nvSpPr>
          <p:cNvPr id="13" name="Text Placeholder 12"/>
          <p:cNvSpPr>
            <a:spLocks noGrp="1"/>
          </p:cNvSpPr>
          <p:nvPr>
            <p:ph type="body" sz="quarter" idx="11" hasCustomPrompt="1"/>
          </p:nvPr>
        </p:nvSpPr>
        <p:spPr>
          <a:xfrm>
            <a:off x="431801" y="2935552"/>
            <a:ext cx="3780152" cy="496805"/>
          </a:xfrm>
          <a:prstGeom prst="rect">
            <a:avLst/>
          </a:prstGeom>
          <a:solidFill>
            <a:srgbClr val="01498E">
              <a:alpha val="88000"/>
            </a:srgbClr>
          </a:solidFill>
        </p:spPr>
        <p:txBody>
          <a:bodyPr lIns="180000" tIns="93600" rIns="180000" bIns="93600">
            <a:normAutofit/>
          </a:bodyPr>
          <a:lstStyle>
            <a:lvl1pPr marL="0" indent="0">
              <a:buNone/>
              <a:defRPr sz="2000" b="1" baseline="0">
                <a:solidFill>
                  <a:schemeClr val="bg1"/>
                </a:solidFill>
                <a:latin typeface="Arial" pitchFamily="34" charset="0"/>
                <a:cs typeface="Arial" pitchFamily="34" charset="0"/>
              </a:defRPr>
            </a:lvl1pPr>
          </a:lstStyle>
          <a:p>
            <a:pPr lvl="0"/>
            <a:r>
              <a:rPr lang="en-GB" dirty="0"/>
              <a:t>Subtitle (click to edit)</a:t>
            </a:r>
          </a:p>
        </p:txBody>
      </p:sp>
      <p:sp>
        <p:nvSpPr>
          <p:cNvPr id="15" name="Text Placeholder 14"/>
          <p:cNvSpPr>
            <a:spLocks noGrp="1"/>
          </p:cNvSpPr>
          <p:nvPr>
            <p:ph type="body" sz="quarter" idx="12" hasCustomPrompt="1"/>
          </p:nvPr>
        </p:nvSpPr>
        <p:spPr>
          <a:xfrm>
            <a:off x="431802" y="3429001"/>
            <a:ext cx="3780150" cy="2430462"/>
          </a:xfrm>
          <a:prstGeom prst="rect">
            <a:avLst/>
          </a:prstGeom>
          <a:solidFill>
            <a:srgbClr val="01498E">
              <a:alpha val="88000"/>
            </a:srgbClr>
          </a:solidFill>
        </p:spPr>
        <p:txBody>
          <a:bodyPr lIns="180000" tIns="93600" rIns="180000" bIns="93600">
            <a:normAutofit/>
          </a:bodyPr>
          <a:lstStyle>
            <a:lvl1pPr marL="0" indent="0">
              <a:buNone/>
              <a:defRPr sz="2000" baseline="0">
                <a:solidFill>
                  <a:schemeClr val="bg1"/>
                </a:solidFill>
                <a:latin typeface="Arial" pitchFamily="34" charset="0"/>
                <a:cs typeface="Arial" pitchFamily="34" charset="0"/>
              </a:defRPr>
            </a:lvl1pPr>
          </a:lstStyle>
          <a:p>
            <a:pPr lvl="0"/>
            <a:r>
              <a:rPr lang="en-GB" dirty="0"/>
              <a:t>Paragraph (click to edit)</a:t>
            </a:r>
          </a:p>
        </p:txBody>
      </p:sp>
    </p:spTree>
    <p:extLst>
      <p:ext uri="{BB962C8B-B14F-4D97-AF65-F5344CB8AC3E}">
        <p14:creationId xmlns:p14="http://schemas.microsoft.com/office/powerpoint/2010/main" val="1181571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left), Object (right)">
    <p:spTree>
      <p:nvGrpSpPr>
        <p:cNvPr id="1" name=""/>
        <p:cNvGrpSpPr/>
        <p:nvPr/>
      </p:nvGrpSpPr>
      <p:grpSpPr>
        <a:xfrm>
          <a:off x="0" y="0"/>
          <a:ext cx="0" cy="0"/>
          <a:chOff x="0" y="0"/>
          <a:chExt cx="0" cy="0"/>
        </a:xfrm>
      </p:grpSpPr>
      <p:sp>
        <p:nvSpPr>
          <p:cNvPr id="7" name="Content Placeholder 6"/>
          <p:cNvSpPr>
            <a:spLocks noGrp="1"/>
          </p:cNvSpPr>
          <p:nvPr>
            <p:ph sz="quarter" idx="12" hasCustomPrompt="1"/>
          </p:nvPr>
        </p:nvSpPr>
        <p:spPr>
          <a:xfrm>
            <a:off x="4751389" y="368609"/>
            <a:ext cx="3960812" cy="5490853"/>
          </a:xfrm>
          <a:prstGeom prst="rect">
            <a:avLst/>
          </a:prstGeom>
        </p:spPr>
        <p:txBody>
          <a:bodyPr/>
          <a:lstStyle>
            <a:lvl1pPr marL="0" indent="0">
              <a:buNone/>
              <a:defRPr/>
            </a:lvl1pPr>
          </a:lstStyle>
          <a:p>
            <a:pPr lvl="0"/>
            <a:r>
              <a:rPr lang="en-GB" dirty="0"/>
              <a:t>Object (Click an icon below)</a:t>
            </a:r>
          </a:p>
        </p:txBody>
      </p:sp>
      <p:sp>
        <p:nvSpPr>
          <p:cNvPr id="4" name="Text Placeholder 6"/>
          <p:cNvSpPr>
            <a:spLocks noGrp="1"/>
          </p:cNvSpPr>
          <p:nvPr>
            <p:ph type="body" sz="quarter" idx="13" hasCustomPrompt="1"/>
          </p:nvPr>
        </p:nvSpPr>
        <p:spPr>
          <a:xfrm>
            <a:off x="431800" y="368609"/>
            <a:ext cx="3960813"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a:t>Paragraph Text (click to edit)</a:t>
            </a:r>
          </a:p>
        </p:txBody>
      </p:sp>
    </p:spTree>
    <p:extLst>
      <p:ext uri="{BB962C8B-B14F-4D97-AF65-F5344CB8AC3E}">
        <p14:creationId xmlns:p14="http://schemas.microsoft.com/office/powerpoint/2010/main" val="3844901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bject (left), Object (right)">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431802" y="368300"/>
            <a:ext cx="3960811" cy="5491163"/>
          </a:xfrm>
          <a:prstGeom prst="rect">
            <a:avLst/>
          </a:prstGeom>
        </p:spPr>
        <p:txBody>
          <a:bodyPr/>
          <a:lstStyle>
            <a:lvl1pPr marL="0" indent="0">
              <a:buNone/>
              <a:defRPr/>
            </a:lvl1pPr>
          </a:lstStyle>
          <a:p>
            <a:pPr lvl="0"/>
            <a:r>
              <a:rPr lang="en-GB" dirty="0"/>
              <a:t>Object (Click an icon below)</a:t>
            </a:r>
          </a:p>
        </p:txBody>
      </p:sp>
      <p:sp>
        <p:nvSpPr>
          <p:cNvPr id="11" name="Content Placeholder 2"/>
          <p:cNvSpPr>
            <a:spLocks noGrp="1"/>
          </p:cNvSpPr>
          <p:nvPr>
            <p:ph sz="quarter" idx="13" hasCustomPrompt="1"/>
          </p:nvPr>
        </p:nvSpPr>
        <p:spPr>
          <a:xfrm>
            <a:off x="4751388" y="368300"/>
            <a:ext cx="3960812" cy="5491162"/>
          </a:xfrm>
          <a:prstGeom prst="rect">
            <a:avLst/>
          </a:prstGeom>
        </p:spPr>
        <p:txBody>
          <a:bodyPr/>
          <a:lstStyle>
            <a:lvl1pPr marL="0" indent="0">
              <a:buNone/>
              <a:defRPr/>
            </a:lvl1pPr>
          </a:lstStyle>
          <a:p>
            <a:pPr lvl="0"/>
            <a:r>
              <a:rPr lang="en-GB" dirty="0"/>
              <a:t>Object (Click an icon below)</a:t>
            </a:r>
          </a:p>
        </p:txBody>
      </p:sp>
    </p:spTree>
    <p:extLst>
      <p:ext uri="{BB962C8B-B14F-4D97-AF65-F5344CB8AC3E}">
        <p14:creationId xmlns:p14="http://schemas.microsoft.com/office/powerpoint/2010/main" val="2016990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ejct  (left), Text (right)">
    <p:spTree>
      <p:nvGrpSpPr>
        <p:cNvPr id="1" name=""/>
        <p:cNvGrpSpPr/>
        <p:nvPr/>
      </p:nvGrpSpPr>
      <p:grpSpPr>
        <a:xfrm>
          <a:off x="0" y="0"/>
          <a:ext cx="0" cy="0"/>
          <a:chOff x="0" y="0"/>
          <a:chExt cx="0" cy="0"/>
        </a:xfrm>
      </p:grpSpPr>
      <p:sp>
        <p:nvSpPr>
          <p:cNvPr id="11" name="Content Placeholder 2"/>
          <p:cNvSpPr>
            <a:spLocks noGrp="1"/>
          </p:cNvSpPr>
          <p:nvPr>
            <p:ph sz="quarter" idx="12" hasCustomPrompt="1"/>
          </p:nvPr>
        </p:nvSpPr>
        <p:spPr>
          <a:xfrm>
            <a:off x="431801" y="368300"/>
            <a:ext cx="3960812" cy="5491163"/>
          </a:xfrm>
          <a:prstGeom prst="rect">
            <a:avLst/>
          </a:prstGeom>
        </p:spPr>
        <p:txBody>
          <a:bodyPr/>
          <a:lstStyle>
            <a:lvl1pPr marL="0" indent="0">
              <a:buNone/>
              <a:defRPr/>
            </a:lvl1pPr>
          </a:lstStyle>
          <a:p>
            <a:pPr lvl="0"/>
            <a:r>
              <a:rPr lang="en-GB" dirty="0"/>
              <a:t>Object (Click an icon below)</a:t>
            </a:r>
          </a:p>
        </p:txBody>
      </p:sp>
      <p:sp>
        <p:nvSpPr>
          <p:cNvPr id="4" name="Text Placeholder 6"/>
          <p:cNvSpPr>
            <a:spLocks noGrp="1"/>
          </p:cNvSpPr>
          <p:nvPr>
            <p:ph type="body" sz="quarter" idx="13" hasCustomPrompt="1"/>
          </p:nvPr>
        </p:nvSpPr>
        <p:spPr>
          <a:xfrm>
            <a:off x="4751389" y="368609"/>
            <a:ext cx="3960812"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a:t>Paragraph Text (click to edit)</a:t>
            </a:r>
          </a:p>
        </p:txBody>
      </p:sp>
    </p:spTree>
    <p:extLst>
      <p:ext uri="{BB962C8B-B14F-4D97-AF65-F5344CB8AC3E}">
        <p14:creationId xmlns:p14="http://schemas.microsoft.com/office/powerpoint/2010/main" val="2814112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left), Text (right)">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431800" y="368609"/>
            <a:ext cx="3960813"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a:t>Paragraph Text (click to edit)</a:t>
            </a:r>
          </a:p>
        </p:txBody>
      </p:sp>
      <p:sp>
        <p:nvSpPr>
          <p:cNvPr id="5" name="Text Placeholder 6"/>
          <p:cNvSpPr>
            <a:spLocks noGrp="1"/>
          </p:cNvSpPr>
          <p:nvPr>
            <p:ph type="body" sz="quarter" idx="14" hasCustomPrompt="1"/>
          </p:nvPr>
        </p:nvSpPr>
        <p:spPr>
          <a:xfrm>
            <a:off x="4751389" y="368609"/>
            <a:ext cx="3960814"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a:t>Paragraph Text (click to edit)</a:t>
            </a:r>
          </a:p>
        </p:txBody>
      </p:sp>
    </p:spTree>
    <p:extLst>
      <p:ext uri="{BB962C8B-B14F-4D97-AF65-F5344CB8AC3E}">
        <p14:creationId xmlns:p14="http://schemas.microsoft.com/office/powerpoint/2010/main" val="3263254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084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resentation Start">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1498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7592" y="6229042"/>
            <a:ext cx="3704960" cy="25471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127" y="5409253"/>
            <a:ext cx="1914660" cy="1080000"/>
          </a:xfrm>
          <a:prstGeom prst="rect">
            <a:avLst/>
          </a:prstGeom>
        </p:spPr>
      </p:pic>
      <p:sp>
        <p:nvSpPr>
          <p:cNvPr id="12" name="Text Placeholder 2"/>
          <p:cNvSpPr>
            <a:spLocks noGrp="1"/>
          </p:cNvSpPr>
          <p:nvPr>
            <p:ph type="body" sz="quarter" idx="10" hasCustomPrompt="1"/>
          </p:nvPr>
        </p:nvSpPr>
        <p:spPr>
          <a:xfrm>
            <a:off x="431471" y="1178700"/>
            <a:ext cx="5760746" cy="400110"/>
          </a:xfrm>
          <a:prstGeom prst="rect">
            <a:avLst/>
          </a:prstGeom>
        </p:spPr>
        <p:txBody>
          <a:bodyPr wrap="square">
            <a:sp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GB" dirty="0"/>
              <a:t>Presenter’s Name (click to edit)</a:t>
            </a:r>
          </a:p>
        </p:txBody>
      </p:sp>
      <p:sp>
        <p:nvSpPr>
          <p:cNvPr id="13" name="Text Placeholder 4"/>
          <p:cNvSpPr>
            <a:spLocks noGrp="1"/>
          </p:cNvSpPr>
          <p:nvPr>
            <p:ph type="body" sz="quarter" idx="11" hasCustomPrompt="1"/>
          </p:nvPr>
        </p:nvSpPr>
        <p:spPr>
          <a:xfrm>
            <a:off x="431412" y="1988808"/>
            <a:ext cx="5760806" cy="400110"/>
          </a:xfrm>
          <a:prstGeom prst="rect">
            <a:avLst/>
          </a:prstGeom>
        </p:spPr>
        <p:txBody>
          <a:bodyPr wrap="square">
            <a:sp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GB" dirty="0"/>
              <a:t>Presentation Title (click to edit)</a:t>
            </a:r>
          </a:p>
        </p:txBody>
      </p:sp>
      <p:sp>
        <p:nvSpPr>
          <p:cNvPr id="2" name="Rectangle 1"/>
          <p:cNvSpPr/>
          <p:nvPr userDrawn="1"/>
        </p:nvSpPr>
        <p:spPr>
          <a:xfrm>
            <a:off x="6552200" y="374614"/>
            <a:ext cx="2160000" cy="216029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43956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Presentation Start">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1498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7592" y="6229042"/>
            <a:ext cx="3704960" cy="25471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127" y="5409253"/>
            <a:ext cx="1914660" cy="1080000"/>
          </a:xfrm>
          <a:prstGeom prst="rect">
            <a:avLst/>
          </a:prstGeom>
        </p:spPr>
      </p:pic>
      <p:sp>
        <p:nvSpPr>
          <p:cNvPr id="12" name="Text Placeholder 2"/>
          <p:cNvSpPr>
            <a:spLocks noGrp="1"/>
          </p:cNvSpPr>
          <p:nvPr>
            <p:ph type="body" sz="quarter" idx="10" hasCustomPrompt="1"/>
          </p:nvPr>
        </p:nvSpPr>
        <p:spPr>
          <a:xfrm>
            <a:off x="431471" y="1178700"/>
            <a:ext cx="5760746" cy="400110"/>
          </a:xfrm>
          <a:prstGeom prst="rect">
            <a:avLst/>
          </a:prstGeom>
        </p:spPr>
        <p:txBody>
          <a:bodyPr wrap="square">
            <a:sp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GB" dirty="0"/>
              <a:t>Presenter’s Name (click to edit)</a:t>
            </a:r>
          </a:p>
        </p:txBody>
      </p:sp>
      <p:sp>
        <p:nvSpPr>
          <p:cNvPr id="13" name="Text Placeholder 4"/>
          <p:cNvSpPr>
            <a:spLocks noGrp="1"/>
          </p:cNvSpPr>
          <p:nvPr>
            <p:ph type="body" sz="quarter" idx="11" hasCustomPrompt="1"/>
          </p:nvPr>
        </p:nvSpPr>
        <p:spPr>
          <a:xfrm>
            <a:off x="431412" y="1988808"/>
            <a:ext cx="5760806" cy="400110"/>
          </a:xfrm>
          <a:prstGeom prst="rect">
            <a:avLst/>
          </a:prstGeom>
        </p:spPr>
        <p:txBody>
          <a:bodyPr wrap="square">
            <a:sp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GB" dirty="0"/>
              <a:t>Presentation Title (click to edit)</a:t>
            </a:r>
          </a:p>
        </p:txBody>
      </p:sp>
      <p:sp>
        <p:nvSpPr>
          <p:cNvPr id="2" name="Rectangle 1"/>
          <p:cNvSpPr/>
          <p:nvPr userDrawn="1"/>
        </p:nvSpPr>
        <p:spPr>
          <a:xfrm>
            <a:off x="6552200" y="374614"/>
            <a:ext cx="2160000" cy="216029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43956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bject">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431800" y="1358899"/>
            <a:ext cx="8280400" cy="4500563"/>
          </a:xfrm>
          <a:prstGeom prst="rect">
            <a:avLst/>
          </a:prstGeom>
        </p:spPr>
        <p:txBody>
          <a:bodyPr/>
          <a:lstStyle>
            <a:lvl1pPr marL="0" indent="0">
              <a:buNone/>
              <a:defRPr sz="2400">
                <a:latin typeface="Arial" pitchFamily="34" charset="0"/>
                <a:cs typeface="Arial" pitchFamily="34" charset="0"/>
              </a:defRPr>
            </a:lvl1pPr>
          </a:lstStyle>
          <a:p>
            <a:pPr lvl="0"/>
            <a:r>
              <a:rPr lang="en-GB" dirty="0"/>
              <a:t>Object (Click an icon below)</a:t>
            </a:r>
          </a:p>
        </p:txBody>
      </p:sp>
      <p:sp>
        <p:nvSpPr>
          <p:cNvPr id="4" name="Text Placeholder 9"/>
          <p:cNvSpPr>
            <a:spLocks noGrp="1"/>
          </p:cNvSpPr>
          <p:nvPr>
            <p:ph type="body" sz="quarter" idx="12" hasCustomPrompt="1"/>
          </p:nvPr>
        </p:nvSpPr>
        <p:spPr>
          <a:xfrm>
            <a:off x="431800"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a:t>Section Title (click to edit)</a:t>
            </a:r>
          </a:p>
        </p:txBody>
      </p:sp>
    </p:spTree>
    <p:extLst>
      <p:ext uri="{BB962C8B-B14F-4D97-AF65-F5344CB8AC3E}">
        <p14:creationId xmlns:p14="http://schemas.microsoft.com/office/powerpoint/2010/main" val="775737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36F04E-8AA2-48E8-8AC0-B99FB39E255C}"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2247F-FDF9-4501-A9C3-F53B1FE23C73}" type="slidenum">
              <a:rPr lang="en-GB" smtClean="0"/>
              <a:t>‹#›</a:t>
            </a:fld>
            <a:endParaRPr lang="en-GB"/>
          </a:p>
        </p:txBody>
      </p:sp>
    </p:spTree>
    <p:extLst>
      <p:ext uri="{BB962C8B-B14F-4D97-AF65-F5344CB8AC3E}">
        <p14:creationId xmlns:p14="http://schemas.microsoft.com/office/powerpoint/2010/main" val="317933794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08EAE8-E5B9-4A2A-8FD6-EE23F38C86A4}" type="datetimeFigureOut">
              <a:rPr lang="en-GB" smtClean="0"/>
              <a:t>11/07/2023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B0F0F1-2595-4079-A952-218863F7D71F}" type="slidenum">
              <a:rPr lang="en-GB" smtClean="0"/>
              <a:t>‹#›</a:t>
            </a:fld>
            <a:endParaRPr lang="en-GB" dirty="0"/>
          </a:p>
        </p:txBody>
      </p:sp>
    </p:spTree>
    <p:extLst>
      <p:ext uri="{BB962C8B-B14F-4D97-AF65-F5344CB8AC3E}">
        <p14:creationId xmlns:p14="http://schemas.microsoft.com/office/powerpoint/2010/main" val="146732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36F04E-8AA2-48E8-8AC0-B99FB39E255C}"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2247F-FDF9-4501-A9C3-F53B1FE23C73}" type="slidenum">
              <a:rPr lang="en-GB" smtClean="0"/>
              <a:t>‹#›</a:t>
            </a:fld>
            <a:endParaRPr lang="en-GB"/>
          </a:p>
        </p:txBody>
      </p:sp>
    </p:spTree>
    <p:extLst>
      <p:ext uri="{BB962C8B-B14F-4D97-AF65-F5344CB8AC3E}">
        <p14:creationId xmlns:p14="http://schemas.microsoft.com/office/powerpoint/2010/main" val="266238193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36F04E-8AA2-48E8-8AC0-B99FB39E255C}"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2247F-FDF9-4501-A9C3-F53B1FE23C73}" type="slidenum">
              <a:rPr lang="en-GB" smtClean="0"/>
              <a:t>‹#›</a:t>
            </a:fld>
            <a:endParaRPr lang="en-GB"/>
          </a:p>
        </p:txBody>
      </p:sp>
    </p:spTree>
    <p:extLst>
      <p:ext uri="{BB962C8B-B14F-4D97-AF65-F5344CB8AC3E}">
        <p14:creationId xmlns:p14="http://schemas.microsoft.com/office/powerpoint/2010/main" val="352211799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36F04E-8AA2-48E8-8AC0-B99FB39E255C}"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2247F-FDF9-4501-A9C3-F53B1FE23C73}" type="slidenum">
              <a:rPr lang="en-GB" smtClean="0"/>
              <a:t>‹#›</a:t>
            </a:fld>
            <a:endParaRPr lang="en-GB"/>
          </a:p>
        </p:txBody>
      </p:sp>
    </p:spTree>
    <p:extLst>
      <p:ext uri="{BB962C8B-B14F-4D97-AF65-F5344CB8AC3E}">
        <p14:creationId xmlns:p14="http://schemas.microsoft.com/office/powerpoint/2010/main" val="247655630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36F04E-8AA2-48E8-8AC0-B99FB39E255C}" type="datetimeFigureOut">
              <a:rPr lang="en-GB" smtClean="0"/>
              <a:t>11/07/2023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92247F-FDF9-4501-A9C3-F53B1FE23C73}" type="slidenum">
              <a:rPr lang="en-GB" smtClean="0"/>
              <a:t>‹#›</a:t>
            </a:fld>
            <a:endParaRPr lang="en-GB"/>
          </a:p>
        </p:txBody>
      </p:sp>
    </p:spTree>
    <p:extLst>
      <p:ext uri="{BB962C8B-B14F-4D97-AF65-F5344CB8AC3E}">
        <p14:creationId xmlns:p14="http://schemas.microsoft.com/office/powerpoint/2010/main" val="77521268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36F04E-8AA2-48E8-8AC0-B99FB39E255C}" type="datetimeFigureOut">
              <a:rPr lang="en-GB" smtClean="0"/>
              <a:t>11/07/2023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92247F-FDF9-4501-A9C3-F53B1FE23C73}" type="slidenum">
              <a:rPr lang="en-GB" smtClean="0"/>
              <a:t>‹#›</a:t>
            </a:fld>
            <a:endParaRPr lang="en-GB"/>
          </a:p>
        </p:txBody>
      </p:sp>
    </p:spTree>
    <p:extLst>
      <p:ext uri="{BB962C8B-B14F-4D97-AF65-F5344CB8AC3E}">
        <p14:creationId xmlns:p14="http://schemas.microsoft.com/office/powerpoint/2010/main" val="3586515138"/>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6F04E-8AA2-48E8-8AC0-B99FB39E255C}" type="datetimeFigureOut">
              <a:rPr lang="en-GB" smtClean="0"/>
              <a:t>11/07/2023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92247F-FDF9-4501-A9C3-F53B1FE23C73}" type="slidenum">
              <a:rPr lang="en-GB" smtClean="0"/>
              <a:t>‹#›</a:t>
            </a:fld>
            <a:endParaRPr lang="en-GB"/>
          </a:p>
        </p:txBody>
      </p:sp>
    </p:spTree>
    <p:extLst>
      <p:ext uri="{BB962C8B-B14F-4D97-AF65-F5344CB8AC3E}">
        <p14:creationId xmlns:p14="http://schemas.microsoft.com/office/powerpoint/2010/main" val="11128536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36F04E-8AA2-48E8-8AC0-B99FB39E255C}"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2247F-FDF9-4501-A9C3-F53B1FE23C73}" type="slidenum">
              <a:rPr lang="en-GB" smtClean="0"/>
              <a:t>‹#›</a:t>
            </a:fld>
            <a:endParaRPr lang="en-GB"/>
          </a:p>
        </p:txBody>
      </p:sp>
    </p:spTree>
    <p:extLst>
      <p:ext uri="{BB962C8B-B14F-4D97-AF65-F5344CB8AC3E}">
        <p14:creationId xmlns:p14="http://schemas.microsoft.com/office/powerpoint/2010/main" val="14123107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36F04E-8AA2-48E8-8AC0-B99FB39E255C}"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2247F-FDF9-4501-A9C3-F53B1FE23C73}" type="slidenum">
              <a:rPr lang="en-GB" smtClean="0"/>
              <a:t>‹#›</a:t>
            </a:fld>
            <a:endParaRPr lang="en-GB"/>
          </a:p>
        </p:txBody>
      </p:sp>
    </p:spTree>
    <p:extLst>
      <p:ext uri="{BB962C8B-B14F-4D97-AF65-F5344CB8AC3E}">
        <p14:creationId xmlns:p14="http://schemas.microsoft.com/office/powerpoint/2010/main" val="406556927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36F04E-8AA2-48E8-8AC0-B99FB39E255C}"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2247F-FDF9-4501-A9C3-F53B1FE23C73}" type="slidenum">
              <a:rPr lang="en-GB" smtClean="0"/>
              <a:t>‹#›</a:t>
            </a:fld>
            <a:endParaRPr lang="en-GB"/>
          </a:p>
        </p:txBody>
      </p:sp>
    </p:spTree>
    <p:extLst>
      <p:ext uri="{BB962C8B-B14F-4D97-AF65-F5344CB8AC3E}">
        <p14:creationId xmlns:p14="http://schemas.microsoft.com/office/powerpoint/2010/main" val="3456404402"/>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36F04E-8AA2-48E8-8AC0-B99FB39E255C}"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2247F-FDF9-4501-A9C3-F53B1FE23C73}" type="slidenum">
              <a:rPr lang="en-GB" smtClean="0"/>
              <a:t>‹#›</a:t>
            </a:fld>
            <a:endParaRPr lang="en-GB"/>
          </a:p>
        </p:txBody>
      </p:sp>
    </p:spTree>
    <p:extLst>
      <p:ext uri="{BB962C8B-B14F-4D97-AF65-F5344CB8AC3E}">
        <p14:creationId xmlns:p14="http://schemas.microsoft.com/office/powerpoint/2010/main" val="260344121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08EAE8-E5B9-4A2A-8FD6-EE23F38C86A4}" type="datetimeFigureOut">
              <a:rPr lang="en-GB" smtClean="0"/>
              <a:t>11/07/2023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8B0F0F1-2595-4079-A952-218863F7D71F}" type="slidenum">
              <a:rPr lang="en-GB" smtClean="0"/>
              <a:t>‹#›</a:t>
            </a:fld>
            <a:endParaRPr lang="en-GB" dirty="0"/>
          </a:p>
        </p:txBody>
      </p:sp>
    </p:spTree>
    <p:extLst>
      <p:ext uri="{BB962C8B-B14F-4D97-AF65-F5344CB8AC3E}">
        <p14:creationId xmlns:p14="http://schemas.microsoft.com/office/powerpoint/2010/main" val="2896900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resentation Start">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1498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7592" y="6229042"/>
            <a:ext cx="3704960" cy="25471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127" y="5409253"/>
            <a:ext cx="1914660" cy="1080000"/>
          </a:xfrm>
          <a:prstGeom prst="rect">
            <a:avLst/>
          </a:prstGeom>
        </p:spPr>
      </p:pic>
      <p:sp>
        <p:nvSpPr>
          <p:cNvPr id="12" name="Text Placeholder 2"/>
          <p:cNvSpPr>
            <a:spLocks noGrp="1"/>
          </p:cNvSpPr>
          <p:nvPr>
            <p:ph type="body" sz="quarter" idx="10" hasCustomPrompt="1"/>
          </p:nvPr>
        </p:nvSpPr>
        <p:spPr>
          <a:xfrm>
            <a:off x="431471" y="1178700"/>
            <a:ext cx="5760746" cy="400110"/>
          </a:xfrm>
          <a:prstGeom prst="rect">
            <a:avLst/>
          </a:prstGeom>
        </p:spPr>
        <p:txBody>
          <a:bodyPr wrap="square">
            <a:sp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GB" dirty="0"/>
              <a:t>Presenter’s Name (click to edit)</a:t>
            </a:r>
          </a:p>
        </p:txBody>
      </p:sp>
      <p:sp>
        <p:nvSpPr>
          <p:cNvPr id="13" name="Text Placeholder 4"/>
          <p:cNvSpPr>
            <a:spLocks noGrp="1"/>
          </p:cNvSpPr>
          <p:nvPr>
            <p:ph type="body" sz="quarter" idx="11" hasCustomPrompt="1"/>
          </p:nvPr>
        </p:nvSpPr>
        <p:spPr>
          <a:xfrm>
            <a:off x="431412" y="1988808"/>
            <a:ext cx="5760806" cy="400110"/>
          </a:xfrm>
          <a:prstGeom prst="rect">
            <a:avLst/>
          </a:prstGeom>
        </p:spPr>
        <p:txBody>
          <a:bodyPr wrap="square">
            <a:sp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GB" dirty="0"/>
              <a:t>Presentation Title (click to edit)</a:t>
            </a:r>
          </a:p>
        </p:txBody>
      </p:sp>
      <p:sp>
        <p:nvSpPr>
          <p:cNvPr id="2" name="Rectangle 1"/>
          <p:cNvSpPr/>
          <p:nvPr userDrawn="1"/>
        </p:nvSpPr>
        <p:spPr>
          <a:xfrm>
            <a:off x="6552200" y="374614"/>
            <a:ext cx="2160000" cy="216029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43956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Object">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431800" y="1358899"/>
            <a:ext cx="8280400" cy="4500563"/>
          </a:xfrm>
          <a:prstGeom prst="rect">
            <a:avLst/>
          </a:prstGeom>
        </p:spPr>
        <p:txBody>
          <a:bodyPr/>
          <a:lstStyle>
            <a:lvl1pPr marL="0" indent="0">
              <a:buNone/>
              <a:defRPr sz="2400">
                <a:latin typeface="Arial" pitchFamily="34" charset="0"/>
                <a:cs typeface="Arial" pitchFamily="34" charset="0"/>
              </a:defRPr>
            </a:lvl1pPr>
          </a:lstStyle>
          <a:p>
            <a:pPr lvl="0"/>
            <a:r>
              <a:rPr lang="en-GB" dirty="0"/>
              <a:t>Object (Click an icon below)</a:t>
            </a:r>
          </a:p>
        </p:txBody>
      </p:sp>
      <p:sp>
        <p:nvSpPr>
          <p:cNvPr id="4" name="Text Placeholder 9"/>
          <p:cNvSpPr>
            <a:spLocks noGrp="1"/>
          </p:cNvSpPr>
          <p:nvPr>
            <p:ph type="body" sz="quarter" idx="12" hasCustomPrompt="1"/>
          </p:nvPr>
        </p:nvSpPr>
        <p:spPr>
          <a:xfrm>
            <a:off x="431800"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a:t>Section Title (click to edit)</a:t>
            </a:r>
          </a:p>
        </p:txBody>
      </p:sp>
    </p:spTree>
    <p:extLst>
      <p:ext uri="{BB962C8B-B14F-4D97-AF65-F5344CB8AC3E}">
        <p14:creationId xmlns:p14="http://schemas.microsoft.com/office/powerpoint/2010/main" val="77573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08EAE8-E5B9-4A2A-8FD6-EE23F38C86A4}" type="datetimeFigureOut">
              <a:rPr lang="en-GB" smtClean="0"/>
              <a:t>11/07/2023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8B0F0F1-2595-4079-A952-218863F7D71F}" type="slidenum">
              <a:rPr lang="en-GB" smtClean="0"/>
              <a:t>‹#›</a:t>
            </a:fld>
            <a:endParaRPr lang="en-GB" dirty="0"/>
          </a:p>
        </p:txBody>
      </p:sp>
    </p:spTree>
    <p:extLst>
      <p:ext uri="{BB962C8B-B14F-4D97-AF65-F5344CB8AC3E}">
        <p14:creationId xmlns:p14="http://schemas.microsoft.com/office/powerpoint/2010/main" val="376725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08EAE8-E5B9-4A2A-8FD6-EE23F38C86A4}" type="datetimeFigureOut">
              <a:rPr lang="en-GB" smtClean="0"/>
              <a:t>11/07/2023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8B0F0F1-2595-4079-A952-218863F7D71F}" type="slidenum">
              <a:rPr lang="en-GB" smtClean="0"/>
              <a:t>‹#›</a:t>
            </a:fld>
            <a:endParaRPr lang="en-GB" dirty="0"/>
          </a:p>
        </p:txBody>
      </p:sp>
    </p:spTree>
    <p:extLst>
      <p:ext uri="{BB962C8B-B14F-4D97-AF65-F5344CB8AC3E}">
        <p14:creationId xmlns:p14="http://schemas.microsoft.com/office/powerpoint/2010/main" val="216882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8EAE8-E5B9-4A2A-8FD6-EE23F38C86A4}" type="datetimeFigureOut">
              <a:rPr lang="en-GB" smtClean="0"/>
              <a:t>11/07/2023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8B0F0F1-2595-4079-A952-218863F7D71F}" type="slidenum">
              <a:rPr lang="en-GB" smtClean="0"/>
              <a:t>‹#›</a:t>
            </a:fld>
            <a:endParaRPr lang="en-GB" dirty="0"/>
          </a:p>
        </p:txBody>
      </p:sp>
    </p:spTree>
    <p:extLst>
      <p:ext uri="{BB962C8B-B14F-4D97-AF65-F5344CB8AC3E}">
        <p14:creationId xmlns:p14="http://schemas.microsoft.com/office/powerpoint/2010/main" val="428721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08EAE8-E5B9-4A2A-8FD6-EE23F38C86A4}" type="datetimeFigureOut">
              <a:rPr lang="en-GB" smtClean="0"/>
              <a:t>11/07/2023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8B0F0F1-2595-4079-A952-218863F7D71F}" type="slidenum">
              <a:rPr lang="en-GB" smtClean="0"/>
              <a:t>‹#›</a:t>
            </a:fld>
            <a:endParaRPr lang="en-GB" dirty="0"/>
          </a:p>
        </p:txBody>
      </p:sp>
    </p:spTree>
    <p:extLst>
      <p:ext uri="{BB962C8B-B14F-4D97-AF65-F5344CB8AC3E}">
        <p14:creationId xmlns:p14="http://schemas.microsoft.com/office/powerpoint/2010/main" val="228631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08EAE8-E5B9-4A2A-8FD6-EE23F38C86A4}" type="datetimeFigureOut">
              <a:rPr lang="en-GB" smtClean="0"/>
              <a:t>11/07/2023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8B0F0F1-2595-4079-A952-218863F7D71F}" type="slidenum">
              <a:rPr lang="en-GB" smtClean="0"/>
              <a:t>‹#›</a:t>
            </a:fld>
            <a:endParaRPr lang="en-GB" dirty="0"/>
          </a:p>
        </p:txBody>
      </p:sp>
    </p:spTree>
    <p:extLst>
      <p:ext uri="{BB962C8B-B14F-4D97-AF65-F5344CB8AC3E}">
        <p14:creationId xmlns:p14="http://schemas.microsoft.com/office/powerpoint/2010/main" val="84890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4.em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8EAE8-E5B9-4A2A-8FD6-EE23F38C86A4}" type="datetimeFigureOut">
              <a:rPr lang="en-GB" smtClean="0"/>
              <a:t>11/07/2023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0F0F1-2595-4079-A952-218863F7D71F}" type="slidenum">
              <a:rPr lang="en-GB" smtClean="0"/>
              <a:t>‹#›</a:t>
            </a:fld>
            <a:endParaRPr lang="en-GB" dirty="0"/>
          </a:p>
        </p:txBody>
      </p:sp>
    </p:spTree>
    <p:extLst>
      <p:ext uri="{BB962C8B-B14F-4D97-AF65-F5344CB8AC3E}">
        <p14:creationId xmlns:p14="http://schemas.microsoft.com/office/powerpoint/2010/main" val="4053488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3556" y="5945640"/>
            <a:ext cx="957330" cy="540000"/>
          </a:xfrm>
          <a:prstGeom prst="rect">
            <a:avLst/>
          </a:prstGeom>
        </p:spPr>
      </p:pic>
      <p:sp>
        <p:nvSpPr>
          <p:cNvPr id="5" name="TextBox 4"/>
          <p:cNvSpPr txBox="1"/>
          <p:nvPr userDrawn="1"/>
        </p:nvSpPr>
        <p:spPr>
          <a:xfrm>
            <a:off x="4932046" y="6453644"/>
            <a:ext cx="3962717" cy="215444"/>
          </a:xfrm>
          <a:prstGeom prst="rect">
            <a:avLst/>
          </a:prstGeom>
          <a:noFill/>
        </p:spPr>
        <p:txBody>
          <a:bodyPr wrap="square" rtlCol="0">
            <a:spAutoFit/>
          </a:bodyPr>
          <a:lstStyle/>
          <a:p>
            <a:pPr algn="r" defTabSz="457200"/>
            <a:fld id="{268E1414-5F24-4E3F-ACA1-76792B015177}" type="slidenum">
              <a:rPr lang="en-GB" sz="800">
                <a:solidFill>
                  <a:prstClr val="black"/>
                </a:solidFill>
              </a:rPr>
              <a:pPr algn="r" defTabSz="457200"/>
              <a:t>‹#›</a:t>
            </a:fld>
            <a:endParaRPr lang="en-GB" sz="800" dirty="0">
              <a:solidFill>
                <a:prstClr val="black"/>
              </a:solidFill>
            </a:endParaRPr>
          </a:p>
        </p:txBody>
      </p:sp>
    </p:spTree>
    <p:extLst>
      <p:ext uri="{BB962C8B-B14F-4D97-AF65-F5344CB8AC3E}">
        <p14:creationId xmlns:p14="http://schemas.microsoft.com/office/powerpoint/2010/main" val="41337874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705" r:id="rId14"/>
    <p:sldLayoutId id="2147483735" r:id="rId15"/>
    <p:sldLayoutId id="2147483736" r:id="rId1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8EAE8-E5B9-4A2A-8FD6-EE23F38C86A4}" type="datetimeFigureOut">
              <a:rPr lang="en-GB" smtClean="0"/>
              <a:t>11/07/2023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0F0F1-2595-4079-A952-218863F7D71F}" type="slidenum">
              <a:rPr lang="en-GB" smtClean="0"/>
              <a:t>‹#›</a:t>
            </a:fld>
            <a:endParaRPr lang="en-GB"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33556" y="5945640"/>
            <a:ext cx="957330" cy="540000"/>
          </a:xfrm>
          <a:prstGeom prst="rect">
            <a:avLst/>
          </a:prstGeom>
        </p:spPr>
      </p:pic>
      <p:sp>
        <p:nvSpPr>
          <p:cNvPr id="8" name="TextBox 7"/>
          <p:cNvSpPr txBox="1"/>
          <p:nvPr userDrawn="1"/>
        </p:nvSpPr>
        <p:spPr>
          <a:xfrm>
            <a:off x="4932046" y="6453644"/>
            <a:ext cx="3962717" cy="215444"/>
          </a:xfrm>
          <a:prstGeom prst="rect">
            <a:avLst/>
          </a:prstGeom>
          <a:noFill/>
        </p:spPr>
        <p:txBody>
          <a:bodyPr wrap="square" rtlCol="0">
            <a:spAutoFit/>
          </a:bodyPr>
          <a:lstStyle/>
          <a:p>
            <a:pPr algn="r" defTabSz="457200"/>
            <a:fld id="{268E1414-5F24-4E3F-ACA1-76792B015177}" type="slidenum">
              <a:rPr lang="en-GB" sz="800">
                <a:solidFill>
                  <a:prstClr val="black"/>
                </a:solidFill>
              </a:rPr>
              <a:pPr algn="r" defTabSz="457200"/>
              <a:t>‹#›</a:t>
            </a:fld>
            <a:endParaRPr lang="en-GB" sz="800" dirty="0">
              <a:solidFill>
                <a:prstClr val="black"/>
              </a:solidFill>
            </a:endParaRPr>
          </a:p>
        </p:txBody>
      </p:sp>
    </p:spTree>
    <p:extLst>
      <p:ext uri="{BB962C8B-B14F-4D97-AF65-F5344CB8AC3E}">
        <p14:creationId xmlns:p14="http://schemas.microsoft.com/office/powerpoint/2010/main" val="2043874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hyperlink" Target="https://edshare.gcu.ac.uk/4481/13/CARP/inde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hyperlink" Target="https://edshare.gcu.ac.uk/9114/"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edshare.gcu.ac.uk/5415/" TargetMode="External"/><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hyperlink" Target="https://edshare.gcu.ac.uk/help/KeepingItLegal.pdf" TargetMode="External"/><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hyperlink" Target="mailto:libraryresearch@gcu.ac.u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onnected.gcu.ac.uk/sites/AcademicDevelopment/Pages/Digital-Accessibility.aspx" TargetMode="External"/><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1.xml"/><Relationship Id="rId4" Type="http://schemas.openxmlformats.org/officeDocument/2006/relationships/hyperlink" Target="https://creativecommons.org/licenses/by/4.0/deed.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hyperlink" Target="https://www.gcu.ac.uk/currentstudents/essentials/library/teaching/copyright/reusingcontent" TargetMode="External"/><Relationship Id="rId2" Type="http://schemas.openxmlformats.org/officeDocument/2006/relationships/notesSlide" Target="../notesSlides/notesSlide18.xml"/><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1.xml"/><Relationship Id="rId4" Type="http://schemas.openxmlformats.org/officeDocument/2006/relationships/hyperlink" Target="https://creativecommons.org/licenses/by/4.0/deed.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hyperlink" Target="https://www.pexels.com/" TargetMode="External"/><Relationship Id="rId2" Type="http://schemas.openxmlformats.org/officeDocument/2006/relationships/notesSlide" Target="../notesSlides/notesSlide20.xml"/><Relationship Id="rId1" Type="http://schemas.openxmlformats.org/officeDocument/2006/relationships/slideLayout" Target="../slideLayouts/slideLayout41.xml"/><Relationship Id="rId5" Type="http://schemas.openxmlformats.org/officeDocument/2006/relationships/hyperlink" Target="https://images.google.com/" TargetMode="External"/><Relationship Id="rId4" Type="http://schemas.openxmlformats.org/officeDocument/2006/relationships/hyperlink" Target="https://pixabay.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hyperlink" Target="mailto:clascanrequests@gcu.ac.uk" TargetMode="External"/><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hyperlink" Target="https://www.gcu.ac.uk/currentstudents/essentials/library/teaching/edsharegcu" TargetMode="External"/><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hyperlink" Target="https://www.gcu.ac.uk/currentstudents/essentials/library/teaching/edsharegcu" TargetMode="External"/><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libraryresearch@gcu.ac.uk"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33.xml"/><Relationship Id="rId1" Type="http://schemas.openxmlformats.org/officeDocument/2006/relationships/slideLayout" Target="../slideLayouts/slideLayout41.xml"/><Relationship Id="rId6" Type="http://schemas.openxmlformats.org/officeDocument/2006/relationships/hyperlink" Target="https://www.gcu.ac.uk/currentstudents/essentials/library/teaching/copyright" TargetMode="External"/><Relationship Id="rId5" Type="http://schemas.openxmlformats.org/officeDocument/2006/relationships/hyperlink" Target="https://www.gcu.ac.uk/currentstudents/essentials/library/teaching/edsharegcu" TargetMode="External"/><Relationship Id="rId4" Type="http://schemas.openxmlformats.org/officeDocument/2006/relationships/hyperlink" Target="mailto:edshare@gcu.ac.u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9173/irrodl.v18i5.3096" TargetMode="External"/><Relationship Id="rId2" Type="http://schemas.openxmlformats.org/officeDocument/2006/relationships/notesSlide" Target="../notesSlides/notesSlide34.xml"/><Relationship Id="rId1" Type="http://schemas.openxmlformats.org/officeDocument/2006/relationships/slideLayout" Target="../slideLayouts/slideLayout41.xml"/><Relationship Id="rId5" Type="http://schemas.openxmlformats.org/officeDocument/2006/relationships/hyperlink" Target="http://opencontent.org/definition/" TargetMode="External"/><Relationship Id="rId4" Type="http://schemas.openxmlformats.org/officeDocument/2006/relationships/hyperlink" Target="https://joint-research-centre.ec.europa.eu/what-open-education_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hyperlink" Target="https://joint-research-centre.ec.europa.eu/what-open-education_en" TargetMode="External"/><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9173/irrodl.v18i5.3096" TargetMode="External"/><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hyperlink" Target="https://en.unesco.org/icted/content/basic-guide-open-educational-resources-oer" TargetMode="External"/><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image" Target="../media/image9.PNG"/><Relationship Id="rId5" Type="http://schemas.openxmlformats.org/officeDocument/2006/relationships/hyperlink" Target="https://pixabay.com/service/license/"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471" y="1088688"/>
            <a:ext cx="5760746" cy="646331"/>
          </a:xfrm>
        </p:spPr>
        <p:txBody>
          <a:bodyPr/>
          <a:lstStyle/>
          <a:p>
            <a:r>
              <a:rPr lang="en-GB" sz="3600" dirty="0"/>
              <a:t>Seth Thompson</a:t>
            </a:r>
          </a:p>
        </p:txBody>
      </p:sp>
      <p:sp>
        <p:nvSpPr>
          <p:cNvPr id="3" name="Text Placeholder 2"/>
          <p:cNvSpPr>
            <a:spLocks noGrp="1"/>
          </p:cNvSpPr>
          <p:nvPr>
            <p:ph type="body" sz="quarter" idx="11"/>
          </p:nvPr>
        </p:nvSpPr>
        <p:spPr>
          <a:xfrm>
            <a:off x="431412" y="2348856"/>
            <a:ext cx="7020972" cy="1754326"/>
          </a:xfrm>
        </p:spPr>
        <p:txBody>
          <a:bodyPr/>
          <a:lstStyle/>
          <a:p>
            <a:r>
              <a:rPr lang="en-GB" sz="3600" dirty="0"/>
              <a:t>An introduction to Open Educational Resources (OER) and edShare@GCU</a:t>
            </a:r>
          </a:p>
        </p:txBody>
      </p:sp>
      <p:sp>
        <p:nvSpPr>
          <p:cNvPr id="5" name="TextBox 4"/>
          <p:cNvSpPr txBox="1"/>
          <p:nvPr/>
        </p:nvSpPr>
        <p:spPr>
          <a:xfrm>
            <a:off x="4969728" y="4869160"/>
            <a:ext cx="3744416" cy="923330"/>
          </a:xfrm>
          <a:prstGeom prst="rect">
            <a:avLst/>
          </a:prstGeom>
          <a:noFill/>
          <a:ln>
            <a:solidFill>
              <a:sysClr val="window" lastClr="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Presentation by Seth Thompson. Licensed under the terms of  a </a:t>
            </a:r>
            <a:r>
              <a:rPr kumimoji="0" lang="en-GB" sz="1800" b="0" i="0" u="none" strike="noStrike" kern="0" cap="none" spc="0" normalizeH="0" baseline="0" noProof="0" dirty="0">
                <a:ln>
                  <a:noFill/>
                </a:ln>
                <a:solidFill>
                  <a:prstClr val="white"/>
                </a:solidFill>
                <a:effectLst/>
                <a:uLnTx/>
                <a:uFillTx/>
                <a:hlinkClick r:id="rId3"/>
              </a:rPr>
              <a:t>CC-BY-4.0 license</a:t>
            </a:r>
            <a:r>
              <a:rPr kumimoji="0" lang="en-GB" sz="1800" b="0" i="0" u="none" strike="noStrike" kern="0" cap="none" spc="0" normalizeH="0" baseline="0" noProof="0" dirty="0">
                <a:ln>
                  <a:noFill/>
                </a:ln>
                <a:solidFill>
                  <a:prstClr val="white"/>
                </a:solidFill>
                <a:effectLst/>
                <a:uLnTx/>
                <a:uFillTx/>
              </a:rPr>
              <a:t> </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661" y="5502186"/>
            <a:ext cx="6762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7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of GCU UK Copyright Advisor user interface">
            <a:extLst>
              <a:ext uri="{FF2B5EF4-FFF2-40B4-BE49-F238E27FC236}">
                <a16:creationId xmlns:a16="http://schemas.microsoft.com/office/drawing/2014/main" id="{B13C586D-0503-46D8-A44C-BA06D116C79A}"/>
              </a:ext>
            </a:extLst>
          </p:cNvPr>
          <p:cNvPicPr>
            <a:picLocks noGrp="1" noChangeAspect="1"/>
          </p:cNvPicPr>
          <p:nvPr>
            <p:ph sz="quarter" idx="11"/>
          </p:nvPr>
        </p:nvPicPr>
        <p:blipFill>
          <a:blip r:embed="rId3"/>
          <a:stretch>
            <a:fillRect/>
          </a:stretch>
        </p:blipFill>
        <p:spPr>
          <a:xfrm>
            <a:off x="719571" y="1516485"/>
            <a:ext cx="7704856" cy="3844317"/>
          </a:xfrm>
          <a:prstGeom prst="rect">
            <a:avLst/>
          </a:prstGeom>
          <a:ln>
            <a:solidFill>
              <a:schemeClr val="tx1"/>
            </a:solidFill>
          </a:ln>
        </p:spPr>
      </p:pic>
      <p:sp>
        <p:nvSpPr>
          <p:cNvPr id="3" name="Text Placeholder 2">
            <a:extLst>
              <a:ext uri="{FF2B5EF4-FFF2-40B4-BE49-F238E27FC236}">
                <a16:creationId xmlns:a16="http://schemas.microsoft.com/office/drawing/2014/main" id="{9B50B18A-B84F-48C5-BB8E-A4B8C4273731}"/>
              </a:ext>
            </a:extLst>
          </p:cNvPr>
          <p:cNvSpPr>
            <a:spLocks noGrp="1"/>
          </p:cNvSpPr>
          <p:nvPr>
            <p:ph type="body" sz="quarter" idx="12"/>
          </p:nvPr>
        </p:nvSpPr>
        <p:spPr>
          <a:xfrm>
            <a:off x="431800" y="368302"/>
            <a:ext cx="8280400" cy="516244"/>
          </a:xfrm>
        </p:spPr>
        <p:txBody>
          <a:bodyPr/>
          <a:lstStyle/>
          <a:p>
            <a:r>
              <a:rPr lang="en-GB" dirty="0"/>
              <a:t>What are OER?</a:t>
            </a:r>
          </a:p>
          <a:p>
            <a:endParaRPr lang="en-GB" dirty="0"/>
          </a:p>
        </p:txBody>
      </p:sp>
      <p:sp>
        <p:nvSpPr>
          <p:cNvPr id="6" name="TextBox 5">
            <a:extLst>
              <a:ext uri="{FF2B5EF4-FFF2-40B4-BE49-F238E27FC236}">
                <a16:creationId xmlns:a16="http://schemas.microsoft.com/office/drawing/2014/main" id="{3B9F82D0-C781-461F-BD28-636053A09862}"/>
              </a:ext>
            </a:extLst>
          </p:cNvPr>
          <p:cNvSpPr txBox="1"/>
          <p:nvPr/>
        </p:nvSpPr>
        <p:spPr>
          <a:xfrm>
            <a:off x="1734838" y="5584836"/>
            <a:ext cx="6948772" cy="646331"/>
          </a:xfrm>
          <a:prstGeom prst="rect">
            <a:avLst/>
          </a:prstGeom>
          <a:noFill/>
        </p:spPr>
        <p:txBody>
          <a:bodyPr wrap="square" rtlCol="0">
            <a:spAutoFit/>
          </a:bodyPr>
          <a:lstStyle/>
          <a:p>
            <a:r>
              <a:rPr lang="en-GB" dirty="0"/>
              <a:t>GCU UK Copyright Advisor:</a:t>
            </a:r>
            <a:endParaRPr lang="en-GB" dirty="0">
              <a:hlinkClick r:id="rId4"/>
            </a:endParaRPr>
          </a:p>
          <a:p>
            <a:r>
              <a:rPr lang="en-GB" dirty="0">
                <a:hlinkClick r:id="rId4"/>
              </a:rPr>
              <a:t>https://edshare.gcu.ac.uk/4481/13/CARP/index.html</a:t>
            </a:r>
            <a:r>
              <a:rPr lang="en-GB" dirty="0"/>
              <a:t> </a:t>
            </a:r>
          </a:p>
        </p:txBody>
      </p:sp>
      <p:sp>
        <p:nvSpPr>
          <p:cNvPr id="2" name="Rectangle 1">
            <a:extLst>
              <a:ext uri="{FF2B5EF4-FFF2-40B4-BE49-F238E27FC236}">
                <a16:creationId xmlns:a16="http://schemas.microsoft.com/office/drawing/2014/main" id="{C93690F3-BB07-4D29-BAB9-BEB546F4EF51}"/>
              </a:ext>
            </a:extLst>
          </p:cNvPr>
          <p:cNvSpPr/>
          <p:nvPr/>
        </p:nvSpPr>
        <p:spPr>
          <a:xfrm>
            <a:off x="611560" y="908582"/>
            <a:ext cx="3273653" cy="369332"/>
          </a:xfrm>
          <a:prstGeom prst="rect">
            <a:avLst/>
          </a:prstGeom>
        </p:spPr>
        <p:txBody>
          <a:bodyPr wrap="none">
            <a:spAutoFit/>
          </a:bodyPr>
          <a:lstStyle/>
          <a:p>
            <a:pPr marL="342900" indent="-342900">
              <a:buFont typeface="Arial" panose="020B0604020202020204" pitchFamily="34" charset="0"/>
              <a:buChar char="•"/>
            </a:pPr>
            <a:r>
              <a:rPr lang="en-GB" dirty="0"/>
              <a:t>Some GCU library examples…</a:t>
            </a:r>
          </a:p>
        </p:txBody>
      </p:sp>
    </p:spTree>
    <p:extLst>
      <p:ext uri="{BB962C8B-B14F-4D97-AF65-F5344CB8AC3E}">
        <p14:creationId xmlns:p14="http://schemas.microsoft.com/office/powerpoint/2010/main" val="354197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FBE88C-8771-4984-A8A8-E08DEE0FDBAE}"/>
              </a:ext>
            </a:extLst>
          </p:cNvPr>
          <p:cNvSpPr>
            <a:spLocks noGrp="1"/>
          </p:cNvSpPr>
          <p:nvPr>
            <p:ph type="body" sz="quarter" idx="12"/>
          </p:nvPr>
        </p:nvSpPr>
        <p:spPr/>
        <p:txBody>
          <a:bodyPr/>
          <a:lstStyle/>
          <a:p>
            <a:r>
              <a:rPr lang="en-GB" dirty="0"/>
              <a:t>What are OER?</a:t>
            </a:r>
          </a:p>
        </p:txBody>
      </p:sp>
      <p:pic>
        <p:nvPicPr>
          <p:cNvPr id="4" name="Picture 3" descr="Image of edShare user interface and resource summary page for a PDF resource titled 'Keywords guide'">
            <a:extLst>
              <a:ext uri="{FF2B5EF4-FFF2-40B4-BE49-F238E27FC236}">
                <a16:creationId xmlns:a16="http://schemas.microsoft.com/office/drawing/2014/main" id="{C4136063-646A-4771-A676-27552571C095}"/>
              </a:ext>
            </a:extLst>
          </p:cNvPr>
          <p:cNvPicPr>
            <a:picLocks noChangeAspect="1"/>
          </p:cNvPicPr>
          <p:nvPr/>
        </p:nvPicPr>
        <p:blipFill>
          <a:blip r:embed="rId3"/>
          <a:stretch>
            <a:fillRect/>
          </a:stretch>
        </p:blipFill>
        <p:spPr>
          <a:xfrm>
            <a:off x="571599" y="1529846"/>
            <a:ext cx="4000401" cy="3798308"/>
          </a:xfrm>
          <a:prstGeom prst="rect">
            <a:avLst/>
          </a:prstGeom>
          <a:ln>
            <a:solidFill>
              <a:schemeClr val="tx1"/>
            </a:solidFill>
          </a:ln>
        </p:spPr>
      </p:pic>
      <p:pic>
        <p:nvPicPr>
          <p:cNvPr id="5" name="Picture 4" descr="Image of 'Keywords guide' with Creative Commons license statement">
            <a:extLst>
              <a:ext uri="{FF2B5EF4-FFF2-40B4-BE49-F238E27FC236}">
                <a16:creationId xmlns:a16="http://schemas.microsoft.com/office/drawing/2014/main" id="{9E54A97A-120B-4FA1-B8EF-E0173922EEBC}"/>
              </a:ext>
            </a:extLst>
          </p:cNvPr>
          <p:cNvPicPr>
            <a:picLocks noChangeAspect="1"/>
          </p:cNvPicPr>
          <p:nvPr/>
        </p:nvPicPr>
        <p:blipFill>
          <a:blip r:embed="rId4"/>
          <a:stretch>
            <a:fillRect/>
          </a:stretch>
        </p:blipFill>
        <p:spPr>
          <a:xfrm>
            <a:off x="4827896" y="1615327"/>
            <a:ext cx="4035688" cy="3627346"/>
          </a:xfrm>
          <a:prstGeom prst="rect">
            <a:avLst/>
          </a:prstGeom>
          <a:ln>
            <a:solidFill>
              <a:schemeClr val="tx1"/>
            </a:solidFill>
          </a:ln>
        </p:spPr>
      </p:pic>
      <p:sp>
        <p:nvSpPr>
          <p:cNvPr id="8" name="Content Placeholder 7">
            <a:extLst>
              <a:ext uri="{FF2B5EF4-FFF2-40B4-BE49-F238E27FC236}">
                <a16:creationId xmlns:a16="http://schemas.microsoft.com/office/drawing/2014/main" id="{15AEE397-5CC5-4570-AD9C-0F273EA769BE}"/>
              </a:ext>
            </a:extLst>
          </p:cNvPr>
          <p:cNvSpPr>
            <a:spLocks noGrp="1"/>
          </p:cNvSpPr>
          <p:nvPr>
            <p:ph sz="quarter" idx="11"/>
          </p:nvPr>
        </p:nvSpPr>
        <p:spPr>
          <a:xfrm>
            <a:off x="4831023" y="5562978"/>
            <a:ext cx="3132088" cy="552120"/>
          </a:xfrm>
        </p:spPr>
        <p:txBody>
          <a:bodyPr>
            <a:normAutofit fontScale="62500" lnSpcReduction="20000"/>
          </a:bodyPr>
          <a:lstStyle/>
          <a:p>
            <a:r>
              <a:rPr lang="en-GB" dirty="0"/>
              <a:t>Keywords guide:</a:t>
            </a:r>
          </a:p>
          <a:p>
            <a:r>
              <a:rPr lang="en-GB" dirty="0">
                <a:hlinkClick r:id="rId5"/>
              </a:rPr>
              <a:t>https://edshare.gcu.ac.uk/9114/</a:t>
            </a:r>
            <a:r>
              <a:rPr lang="en-GB" dirty="0"/>
              <a:t> </a:t>
            </a:r>
          </a:p>
          <a:p>
            <a:endParaRPr lang="en-GB" dirty="0"/>
          </a:p>
        </p:txBody>
      </p:sp>
      <p:sp>
        <p:nvSpPr>
          <p:cNvPr id="6" name="Rectangle 5">
            <a:extLst>
              <a:ext uri="{FF2B5EF4-FFF2-40B4-BE49-F238E27FC236}">
                <a16:creationId xmlns:a16="http://schemas.microsoft.com/office/drawing/2014/main" id="{EB607AB7-E406-458D-853F-448134766517}"/>
              </a:ext>
            </a:extLst>
          </p:cNvPr>
          <p:cNvSpPr/>
          <p:nvPr/>
        </p:nvSpPr>
        <p:spPr>
          <a:xfrm>
            <a:off x="431800" y="909759"/>
            <a:ext cx="3273653" cy="369332"/>
          </a:xfrm>
          <a:prstGeom prst="rect">
            <a:avLst/>
          </a:prstGeom>
        </p:spPr>
        <p:txBody>
          <a:bodyPr wrap="none">
            <a:spAutoFit/>
          </a:bodyPr>
          <a:lstStyle/>
          <a:p>
            <a:pPr marL="342900" indent="-342900">
              <a:buFont typeface="Arial" panose="020B0604020202020204" pitchFamily="34" charset="0"/>
              <a:buChar char="•"/>
            </a:pPr>
            <a:r>
              <a:rPr lang="en-GB" dirty="0"/>
              <a:t>Some GCU library examples…</a:t>
            </a:r>
          </a:p>
        </p:txBody>
      </p:sp>
    </p:spTree>
    <p:extLst>
      <p:ext uri="{BB962C8B-B14F-4D97-AF65-F5344CB8AC3E}">
        <p14:creationId xmlns:p14="http://schemas.microsoft.com/office/powerpoint/2010/main" val="2723551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35238" y="850574"/>
            <a:ext cx="8280400" cy="4500563"/>
          </a:xfrm>
        </p:spPr>
        <p:txBody>
          <a:bodyPr/>
          <a:lstStyle/>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Your GCU contract of employment</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Contains information on copyright and intellectual property rights for resources created whilst employed by the University</a:t>
            </a:r>
          </a:p>
          <a:p>
            <a:pPr lvl="1" indent="0">
              <a:buNone/>
            </a:pPr>
            <a:endParaRPr lang="en-GB"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800" dirty="0"/>
              <a:t>GCU had a policy on Open Education Resources (OER), encourages: </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Depositing resources in edShare@GCU</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Make resources openly available to the world</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License resources so they can be reused and adapted</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Approved by GCU Executive Board in 2015</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hlinkClick r:id="rId3"/>
              </a:rPr>
              <a:t>https://edshare.gcu.ac.uk/5415/</a:t>
            </a:r>
            <a:endParaRPr lang="en-GB" sz="1800" dirty="0">
              <a:latin typeface="Arial" panose="020B0604020202020204" pitchFamily="34" charset="0"/>
              <a:cs typeface="Arial" panose="020B0604020202020204" pitchFamily="34" charset="0"/>
            </a:endParaRPr>
          </a:p>
          <a:p>
            <a:pPr marL="1085850" lvl="1" indent="-342900">
              <a:buFont typeface="Courier New" panose="02070309020205020404" pitchFamily="49" charset="0"/>
              <a:buChar char="o"/>
            </a:pPr>
            <a:endParaRPr lang="en-GB" sz="2000" dirty="0"/>
          </a:p>
        </p:txBody>
      </p:sp>
      <p:sp>
        <p:nvSpPr>
          <p:cNvPr id="3" name="Text Placeholder 2"/>
          <p:cNvSpPr>
            <a:spLocks noGrp="1"/>
          </p:cNvSpPr>
          <p:nvPr>
            <p:ph type="body" sz="quarter" idx="12"/>
          </p:nvPr>
        </p:nvSpPr>
        <p:spPr>
          <a:xfrm>
            <a:off x="455806" y="388909"/>
            <a:ext cx="8280400" cy="461665"/>
          </a:xfrm>
        </p:spPr>
        <p:txBody>
          <a:bodyPr/>
          <a:lstStyle/>
          <a:p>
            <a:r>
              <a:rPr lang="en-GB" dirty="0"/>
              <a:t>Things to consider when creating OER</a:t>
            </a:r>
          </a:p>
        </p:txBody>
      </p:sp>
    </p:spTree>
    <p:extLst>
      <p:ext uri="{BB962C8B-B14F-4D97-AF65-F5344CB8AC3E}">
        <p14:creationId xmlns:p14="http://schemas.microsoft.com/office/powerpoint/2010/main" val="1040636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4B7E79-4981-4284-9C29-FDD7C0F880F9}"/>
              </a:ext>
            </a:extLst>
          </p:cNvPr>
          <p:cNvSpPr>
            <a:spLocks noGrp="1"/>
          </p:cNvSpPr>
          <p:nvPr>
            <p:ph sz="quarter" idx="11"/>
          </p:nvPr>
        </p:nvSpPr>
        <p:spPr>
          <a:xfrm>
            <a:off x="431800" y="932756"/>
            <a:ext cx="8280400" cy="5844975"/>
          </a:xfrm>
        </p:spPr>
        <p:txBody>
          <a:bodyPr>
            <a:normAutofit/>
          </a:bodyPr>
          <a:lstStyle/>
          <a:p>
            <a:pPr marL="285750" indent="-285750">
              <a:buFont typeface="Arial" panose="020B0604020202020204" pitchFamily="34" charset="0"/>
              <a:buChar char="•"/>
            </a:pPr>
            <a:r>
              <a:rPr lang="en-GB" sz="1800" dirty="0"/>
              <a:t>If you’re using third party copyright material, do you have permission to use it?</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Is the material available under a license?</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Are there circumstances under which you might be able to apply an exception to copyright?</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Use the GCU UK copyright advisor for basic queries</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Check out- </a:t>
            </a:r>
            <a:r>
              <a:rPr lang="en-GB" sz="1800" dirty="0">
                <a:latin typeface="Arial" panose="020B0604020202020204" pitchFamily="34" charset="0"/>
                <a:cs typeface="Arial" panose="020B0604020202020204" pitchFamily="34" charset="0"/>
                <a:hlinkClick r:id="rId3"/>
              </a:rPr>
              <a:t>https://edshare.gcu.ac.uk/help/KeepingItLegal.pdf</a:t>
            </a:r>
            <a:endParaRPr lang="en-GB" sz="1800" dirty="0">
              <a:latin typeface="Arial" panose="020B0604020202020204" pitchFamily="34" charset="0"/>
              <a:cs typeface="Arial" panose="020B0604020202020204" pitchFamily="34" charset="0"/>
            </a:endParaRP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 or get in touch, </a:t>
            </a:r>
            <a:r>
              <a:rPr lang="en-GB" sz="1800" dirty="0">
                <a:latin typeface="Arial" panose="020B0604020202020204" pitchFamily="34" charset="0"/>
                <a:cs typeface="Arial" panose="020B0604020202020204" pitchFamily="34" charset="0"/>
                <a:hlinkClick r:id="rId4"/>
              </a:rPr>
              <a:t>libraryresearch@gcu.ac.uk</a:t>
            </a:r>
            <a:r>
              <a:rPr lang="en-GB" sz="1800" dirty="0">
                <a:latin typeface="Arial" panose="020B0604020202020204" pitchFamily="34" charset="0"/>
                <a:cs typeface="Arial" panose="020B0604020202020204" pitchFamily="34" charset="0"/>
              </a:rPr>
              <a:t> </a:t>
            </a:r>
          </a:p>
          <a:p>
            <a:pPr marL="1085850" lvl="1" indent="-342900">
              <a:buFont typeface="Courier New" panose="02070309020205020404" pitchFamily="49" charset="0"/>
              <a:buChar char="o"/>
            </a:pPr>
            <a:endParaRPr lang="en-GB" sz="16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endParaRPr lang="en-GB" dirty="0"/>
          </a:p>
          <a:p>
            <a:endParaRPr lang="en-GB" dirty="0"/>
          </a:p>
        </p:txBody>
      </p:sp>
      <p:sp>
        <p:nvSpPr>
          <p:cNvPr id="3" name="Text Placeholder 2">
            <a:extLst>
              <a:ext uri="{FF2B5EF4-FFF2-40B4-BE49-F238E27FC236}">
                <a16:creationId xmlns:a16="http://schemas.microsoft.com/office/drawing/2014/main" id="{CB1AD292-04A5-4349-89FF-A3B5929FA067}"/>
              </a:ext>
            </a:extLst>
          </p:cNvPr>
          <p:cNvSpPr>
            <a:spLocks noGrp="1"/>
          </p:cNvSpPr>
          <p:nvPr>
            <p:ph type="body" sz="quarter" idx="12"/>
          </p:nvPr>
        </p:nvSpPr>
        <p:spPr>
          <a:xfrm>
            <a:off x="431800" y="368301"/>
            <a:ext cx="8280400" cy="564455"/>
          </a:xfrm>
        </p:spPr>
        <p:txBody>
          <a:bodyPr/>
          <a:lstStyle/>
          <a:p>
            <a:r>
              <a:rPr lang="en-GB" dirty="0"/>
              <a:t>Things to consider when creating OER</a:t>
            </a:r>
          </a:p>
          <a:p>
            <a:endParaRPr lang="en-GB" dirty="0"/>
          </a:p>
        </p:txBody>
      </p:sp>
    </p:spTree>
    <p:extLst>
      <p:ext uri="{BB962C8B-B14F-4D97-AF65-F5344CB8AC3E}">
        <p14:creationId xmlns:p14="http://schemas.microsoft.com/office/powerpoint/2010/main" val="3551329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85B610-B4BF-4FE8-BA96-9272F27041D8}"/>
              </a:ext>
            </a:extLst>
          </p:cNvPr>
          <p:cNvSpPr>
            <a:spLocks noGrp="1"/>
          </p:cNvSpPr>
          <p:nvPr>
            <p:ph sz="quarter" idx="11"/>
          </p:nvPr>
        </p:nvSpPr>
        <p:spPr>
          <a:xfrm>
            <a:off x="456962" y="1052736"/>
            <a:ext cx="3636144" cy="4824536"/>
          </a:xfrm>
        </p:spPr>
        <p:txBody>
          <a:bodyPr>
            <a:normAutofit fontScale="92500"/>
          </a:bodyPr>
          <a:lstStyle/>
          <a:p>
            <a:pPr marL="342900" indent="-342900">
              <a:buFont typeface="Arial" panose="020B0604020202020204" pitchFamily="34" charset="0"/>
              <a:buChar char="•"/>
            </a:pPr>
            <a:r>
              <a:rPr lang="en-GB" sz="1800" dirty="0"/>
              <a:t>Things to consider when creating OER…</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Digital accessibility</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Are your OERs accessible and inclusive by design?</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Check out- </a:t>
            </a:r>
            <a:r>
              <a:rPr lang="en-GB" sz="1800" dirty="0">
                <a:latin typeface="Arial" panose="020B0604020202020204" pitchFamily="34" charset="0"/>
                <a:cs typeface="Arial" panose="020B0604020202020204" pitchFamily="34" charset="0"/>
                <a:hlinkClick r:id="rId3"/>
              </a:rPr>
              <a:t>https://www.connected.gcu.ac.uk/sites/AcademicDevelopment/Pages/Digital-Accessibility.aspx</a:t>
            </a:r>
            <a:r>
              <a:rPr lang="en-GB" sz="1800" dirty="0">
                <a:latin typeface="Arial" panose="020B0604020202020204" pitchFamily="34" charset="0"/>
                <a:cs typeface="Arial" panose="020B0604020202020204" pitchFamily="34" charset="0"/>
              </a:rPr>
              <a:t> </a:t>
            </a:r>
          </a:p>
          <a:p>
            <a:pPr lvl="1" indent="0">
              <a:buNone/>
            </a:pPr>
            <a:endParaRPr lang="en-GB"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800" dirty="0"/>
              <a:t>Consider copyright, licensing and digital accessibility from the beginning of resource creation!</a:t>
            </a:r>
          </a:p>
          <a:p>
            <a:endParaRPr lang="en-GB" dirty="0"/>
          </a:p>
        </p:txBody>
      </p:sp>
      <p:sp>
        <p:nvSpPr>
          <p:cNvPr id="3" name="Text Placeholder 2">
            <a:extLst>
              <a:ext uri="{FF2B5EF4-FFF2-40B4-BE49-F238E27FC236}">
                <a16:creationId xmlns:a16="http://schemas.microsoft.com/office/drawing/2014/main" id="{420E63B7-CEDC-4C35-863D-29E6304FA43D}"/>
              </a:ext>
            </a:extLst>
          </p:cNvPr>
          <p:cNvSpPr>
            <a:spLocks noGrp="1"/>
          </p:cNvSpPr>
          <p:nvPr>
            <p:ph type="body" sz="quarter" idx="12"/>
          </p:nvPr>
        </p:nvSpPr>
        <p:spPr/>
        <p:txBody>
          <a:bodyPr/>
          <a:lstStyle/>
          <a:p>
            <a:r>
              <a:rPr lang="en-GB" dirty="0"/>
              <a:t>Things to consider when creating OER</a:t>
            </a:r>
          </a:p>
        </p:txBody>
      </p:sp>
      <p:pic>
        <p:nvPicPr>
          <p:cNvPr id="4" name="Picture 3" descr="Image of GCU Digital Accessibility Network THRIVES acronym ">
            <a:extLst>
              <a:ext uri="{FF2B5EF4-FFF2-40B4-BE49-F238E27FC236}">
                <a16:creationId xmlns:a16="http://schemas.microsoft.com/office/drawing/2014/main" id="{A6291E9A-1F33-4C8C-92FB-516F105EAEBC}"/>
              </a:ext>
            </a:extLst>
          </p:cNvPr>
          <p:cNvPicPr>
            <a:picLocks noChangeAspect="1"/>
          </p:cNvPicPr>
          <p:nvPr/>
        </p:nvPicPr>
        <p:blipFill>
          <a:blip r:embed="rId4"/>
          <a:stretch>
            <a:fillRect/>
          </a:stretch>
        </p:blipFill>
        <p:spPr>
          <a:xfrm>
            <a:off x="4355976" y="1700808"/>
            <a:ext cx="4451071" cy="3127052"/>
          </a:xfrm>
          <a:prstGeom prst="rect">
            <a:avLst/>
          </a:prstGeom>
          <a:ln>
            <a:solidFill>
              <a:schemeClr val="tx1"/>
            </a:solidFill>
          </a:ln>
        </p:spPr>
      </p:pic>
    </p:spTree>
    <p:extLst>
      <p:ext uri="{BB962C8B-B14F-4D97-AF65-F5344CB8AC3E}">
        <p14:creationId xmlns:p14="http://schemas.microsoft.com/office/powerpoint/2010/main" val="531829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31800" y="599133"/>
            <a:ext cx="8280400" cy="4500563"/>
          </a:xfrm>
        </p:spPr>
        <p:txBody>
          <a:bodyPr>
            <a:normAutofit/>
          </a:bodyPr>
          <a:lstStyle/>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Things to consider when creating OER…</a:t>
            </a:r>
          </a:p>
          <a:p>
            <a:endParaRPr lang="en-GB" sz="1800" dirty="0"/>
          </a:p>
          <a:p>
            <a:pPr marL="342900" indent="-342900">
              <a:buFont typeface="Arial" panose="020B0604020202020204" pitchFamily="34" charset="0"/>
              <a:buChar char="•"/>
            </a:pPr>
            <a:r>
              <a:rPr lang="en-GB" sz="1800" dirty="0"/>
              <a:t>Good practice when creating a resource is to a</a:t>
            </a:r>
            <a:r>
              <a:rPr lang="en-GB" sz="1800" dirty="0">
                <a:latin typeface="Arial" panose="020B0604020202020204" pitchFamily="34" charset="0"/>
                <a:cs typeface="Arial" panose="020B0604020202020204" pitchFamily="34" charset="0"/>
              </a:rPr>
              <a:t>dd a standard attribution statement, for example…</a:t>
            </a:r>
          </a:p>
          <a:p>
            <a:pPr lvl="1" indent="0">
              <a:buNone/>
            </a:pPr>
            <a:endParaRPr lang="en-GB" sz="1800" dirty="0">
              <a:latin typeface="Arial" panose="020B0604020202020204" pitchFamily="34" charset="0"/>
              <a:cs typeface="Arial" panose="020B0604020202020204" pitchFamily="34" charset="0"/>
            </a:endParaRPr>
          </a:p>
          <a:p>
            <a:pPr marL="1028700" lvl="1">
              <a:buFont typeface="Courier New" panose="02070309020205020404" pitchFamily="49" charset="0"/>
              <a:buChar char="o"/>
            </a:pPr>
            <a:r>
              <a:rPr lang="en-GB" sz="1800" dirty="0">
                <a:latin typeface="Arial" panose="020B0604020202020204" pitchFamily="34" charset="0"/>
                <a:cs typeface="Arial" panose="020B0604020202020204" pitchFamily="34" charset="0"/>
              </a:rPr>
              <a:t>Presentation: </a:t>
            </a:r>
            <a:r>
              <a:rPr lang="en-GB" sz="1800" u="sng" dirty="0">
                <a:solidFill>
                  <a:srgbClr val="0070C0"/>
                </a:solidFill>
                <a:latin typeface="Arial" panose="020B0604020202020204" pitchFamily="34" charset="0"/>
                <a:cs typeface="Arial" panose="020B0604020202020204" pitchFamily="34" charset="0"/>
              </a:rPr>
              <a:t>An introduction to Open Educational Resources (OER) and edShare@GCU </a:t>
            </a:r>
            <a:r>
              <a:rPr lang="en-GB" sz="1800" dirty="0">
                <a:latin typeface="Arial" panose="020B0604020202020204" pitchFamily="34" charset="0"/>
                <a:cs typeface="Arial" panose="020B0604020202020204" pitchFamily="34" charset="0"/>
              </a:rPr>
              <a:t>by Seth Thompson. Licensed under a </a:t>
            </a:r>
            <a:r>
              <a:rPr lang="en-GB" sz="1800" u="sng" dirty="0">
                <a:solidFill>
                  <a:srgbClr val="0070C0"/>
                </a:solidFill>
                <a:latin typeface="Arial" panose="020B0604020202020204" pitchFamily="34" charset="0"/>
                <a:cs typeface="Arial" panose="020B0604020202020204" pitchFamily="34" charset="0"/>
              </a:rPr>
              <a:t>CC-BY 4.0 license</a:t>
            </a:r>
            <a:r>
              <a:rPr lang="en-GB" sz="1800" dirty="0">
                <a:solidFill>
                  <a:srgbClr val="0070C0"/>
                </a:solidFill>
                <a:latin typeface="Arial" panose="020B0604020202020204" pitchFamily="34" charset="0"/>
                <a:cs typeface="Arial" panose="020B0604020202020204" pitchFamily="34" charset="0"/>
              </a:rPr>
              <a:t>.</a:t>
            </a:r>
          </a:p>
          <a:p>
            <a:pPr marL="1485900" lvl="2" indent="-285750">
              <a:buFont typeface="Wingdings" panose="05000000000000000000" pitchFamily="2" charset="2"/>
              <a:buChar char="§"/>
            </a:pPr>
            <a:endParaRPr lang="en-GB" sz="1800" dirty="0">
              <a:latin typeface="Arial" panose="020B0604020202020204" pitchFamily="34" charset="0"/>
              <a:cs typeface="Arial" panose="020B0604020202020204" pitchFamily="34" charset="0"/>
            </a:endParaRPr>
          </a:p>
          <a:p>
            <a:pPr marL="1485900" lvl="2" indent="-285750">
              <a:buFont typeface="Wingdings" panose="05000000000000000000" pitchFamily="2" charset="2"/>
              <a:buChar char="§"/>
            </a:pPr>
            <a:r>
              <a:rPr lang="en-GB" sz="1800" dirty="0">
                <a:latin typeface="Arial" panose="020B0604020202020204" pitchFamily="34" charset="0"/>
                <a:cs typeface="Arial" panose="020B0604020202020204" pitchFamily="34" charset="0"/>
              </a:rPr>
              <a:t>Type of content: Title (link to source), author, license (link to license).</a:t>
            </a:r>
            <a:endParaRPr lang="en-GB" dirty="0">
              <a:latin typeface="Arial" panose="020B0604020202020204" pitchFamily="34" charset="0"/>
              <a:cs typeface="Arial" panose="020B0604020202020204" pitchFamily="34" charset="0"/>
            </a:endParaRPr>
          </a:p>
          <a:p>
            <a:endParaRPr lang="en-GB" dirty="0"/>
          </a:p>
        </p:txBody>
      </p:sp>
      <p:sp>
        <p:nvSpPr>
          <p:cNvPr id="3" name="Text Placeholder 2"/>
          <p:cNvSpPr>
            <a:spLocks noGrp="1"/>
          </p:cNvSpPr>
          <p:nvPr>
            <p:ph type="body" sz="quarter" idx="12"/>
          </p:nvPr>
        </p:nvSpPr>
        <p:spPr/>
        <p:txBody>
          <a:bodyPr/>
          <a:lstStyle/>
          <a:p>
            <a:r>
              <a:rPr lang="en-GB" dirty="0"/>
              <a:t>Things to consider when creating OER</a:t>
            </a:r>
          </a:p>
        </p:txBody>
      </p:sp>
    </p:spTree>
    <p:extLst>
      <p:ext uri="{BB962C8B-B14F-4D97-AF65-F5344CB8AC3E}">
        <p14:creationId xmlns:p14="http://schemas.microsoft.com/office/powerpoint/2010/main" val="995101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21DE8C-84A9-4CE1-AFAD-0654AC1E3AB2}"/>
              </a:ext>
            </a:extLst>
          </p:cNvPr>
          <p:cNvSpPr>
            <a:spLocks noGrp="1"/>
          </p:cNvSpPr>
          <p:nvPr>
            <p:ph type="body" sz="quarter" idx="12"/>
          </p:nvPr>
        </p:nvSpPr>
        <p:spPr/>
        <p:txBody>
          <a:bodyPr/>
          <a:lstStyle/>
          <a:p>
            <a:r>
              <a:rPr lang="en-GB" dirty="0"/>
              <a:t>OER and Creative Commons licenses</a:t>
            </a:r>
          </a:p>
        </p:txBody>
      </p:sp>
      <p:pic>
        <p:nvPicPr>
          <p:cNvPr id="4" name="Content Placeholder 3" descr="Image of Creative Commons license spectrum. The most open licenses are at the top of the image in green (CC0, CC BY, CC BY-SA), moderately open licenses are light green (CC BY-NC, CC BY-NC-SA) and yellow (CC BY-ND, CC BY-NC-ND), and copyright all rights reserved is associated with the colour red.">
            <a:extLst>
              <a:ext uri="{FF2B5EF4-FFF2-40B4-BE49-F238E27FC236}">
                <a16:creationId xmlns:a16="http://schemas.microsoft.com/office/drawing/2014/main" id="{D3DFBEFF-F6F5-45F5-8CBF-D2CF026075FA}"/>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187624" y="1124262"/>
            <a:ext cx="2794919" cy="4519908"/>
          </a:xfrm>
          <a:ln>
            <a:solidFill>
              <a:schemeClr val="tx1"/>
            </a:solidFill>
          </a:ln>
          <a:effectLst>
            <a:outerShdw blurRad="50800" dist="38100" algn="l" rotWithShape="0">
              <a:prstClr val="black">
                <a:alpha val="40000"/>
              </a:prstClr>
            </a:outerShdw>
          </a:effectLst>
        </p:spPr>
      </p:pic>
      <p:sp>
        <p:nvSpPr>
          <p:cNvPr id="5" name="TextBox 4">
            <a:extLst>
              <a:ext uri="{FF2B5EF4-FFF2-40B4-BE49-F238E27FC236}">
                <a16:creationId xmlns:a16="http://schemas.microsoft.com/office/drawing/2014/main" id="{C60991D3-E34B-425B-939B-E1288C8F74F2}"/>
              </a:ext>
            </a:extLst>
          </p:cNvPr>
          <p:cNvSpPr txBox="1">
            <a:spLocks noChangeArrowheads="1"/>
          </p:cNvSpPr>
          <p:nvPr/>
        </p:nvSpPr>
        <p:spPr bwMode="auto">
          <a:xfrm>
            <a:off x="4283968" y="1124262"/>
            <a:ext cx="460851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Char char="•"/>
            </a:pPr>
            <a:r>
              <a:rPr lang="en-GB" altLang="en-US" sz="1800" dirty="0"/>
              <a:t>OERs and Creative Commons (CC) licenses</a:t>
            </a:r>
          </a:p>
          <a:p>
            <a:pPr lvl="1">
              <a:buFont typeface="Courier New" panose="02070309020205020404" pitchFamily="49" charset="0"/>
              <a:buChar char="o"/>
            </a:pPr>
            <a:r>
              <a:rPr lang="en-GB" altLang="en-US" sz="1800" dirty="0"/>
              <a:t>7 licenses with different level of openness</a:t>
            </a:r>
          </a:p>
          <a:p>
            <a:pPr lvl="1">
              <a:buFont typeface="Courier New" panose="02070309020205020404" pitchFamily="49" charset="0"/>
              <a:buChar char="o"/>
            </a:pPr>
            <a:r>
              <a:rPr lang="en-GB" altLang="en-US" sz="1800" dirty="0"/>
              <a:t>CCO- waive rights</a:t>
            </a:r>
          </a:p>
          <a:p>
            <a:pPr lvl="1">
              <a:buFont typeface="Courier New" panose="02070309020205020404" pitchFamily="49" charset="0"/>
              <a:buChar char="o"/>
            </a:pPr>
            <a:r>
              <a:rPr lang="en-GB" altLang="en-US" sz="1800" dirty="0"/>
              <a:t>CC BY- attribution</a:t>
            </a:r>
          </a:p>
          <a:p>
            <a:pPr lvl="1">
              <a:buFont typeface="Courier New" panose="02070309020205020404" pitchFamily="49" charset="0"/>
              <a:buChar char="o"/>
            </a:pPr>
            <a:r>
              <a:rPr lang="en-GB" altLang="en-US" sz="1800" dirty="0"/>
              <a:t>SA- share alike</a:t>
            </a:r>
          </a:p>
          <a:p>
            <a:pPr lvl="1">
              <a:buFont typeface="Courier New" panose="02070309020205020404" pitchFamily="49" charset="0"/>
              <a:buChar char="o"/>
            </a:pPr>
            <a:r>
              <a:rPr lang="en-GB" altLang="en-US" sz="1800" dirty="0"/>
              <a:t>NC- non-commercial</a:t>
            </a:r>
          </a:p>
          <a:p>
            <a:pPr lvl="1">
              <a:buFont typeface="Courier New" panose="02070309020205020404" pitchFamily="49" charset="0"/>
              <a:buChar char="o"/>
            </a:pPr>
            <a:r>
              <a:rPr lang="en-GB" altLang="en-US" sz="1800" dirty="0"/>
              <a:t>ND- non-derivatives</a:t>
            </a:r>
          </a:p>
        </p:txBody>
      </p:sp>
      <p:sp>
        <p:nvSpPr>
          <p:cNvPr id="8" name="TextBox 7">
            <a:extLst>
              <a:ext uri="{FF2B5EF4-FFF2-40B4-BE49-F238E27FC236}">
                <a16:creationId xmlns:a16="http://schemas.microsoft.com/office/drawing/2014/main" id="{5EE75B4B-CFB9-4680-A51F-96EC6B886E5E}"/>
              </a:ext>
            </a:extLst>
          </p:cNvPr>
          <p:cNvSpPr txBox="1">
            <a:spLocks noChangeArrowheads="1"/>
          </p:cNvSpPr>
          <p:nvPr/>
        </p:nvSpPr>
        <p:spPr bwMode="auto">
          <a:xfrm>
            <a:off x="4860032" y="5332609"/>
            <a:ext cx="3943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GB" altLang="en-US" sz="1100" dirty="0"/>
              <a:t>Creative commons license spectrum. Created by </a:t>
            </a:r>
            <a:r>
              <a:rPr lang="en-GB" altLang="en-US" sz="1100" dirty="0" err="1"/>
              <a:t>Shaddim</a:t>
            </a:r>
            <a:r>
              <a:rPr lang="en-GB" altLang="en-US" sz="1100" dirty="0"/>
              <a:t> and </a:t>
            </a:r>
            <a:r>
              <a:rPr lang="en-US" altLang="en-US" sz="1100" dirty="0"/>
              <a:t>licensed under the </a:t>
            </a:r>
            <a:r>
              <a:rPr lang="en-US" altLang="en-US" sz="1100" dirty="0">
                <a:hlinkClick r:id="rId4"/>
              </a:rPr>
              <a:t>Creative Commons Attribution 4.0 International License.</a:t>
            </a:r>
            <a:r>
              <a:rPr lang="en-US" altLang="en-US" sz="1100" dirty="0"/>
              <a:t> </a:t>
            </a:r>
            <a:endParaRPr lang="en-GB" altLang="en-US" sz="1100" dirty="0"/>
          </a:p>
        </p:txBody>
      </p:sp>
    </p:spTree>
    <p:extLst>
      <p:ext uri="{BB962C8B-B14F-4D97-AF65-F5344CB8AC3E}">
        <p14:creationId xmlns:p14="http://schemas.microsoft.com/office/powerpoint/2010/main" val="4283195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67544" y="980728"/>
            <a:ext cx="8280400" cy="4500563"/>
          </a:xfrm>
        </p:spPr>
        <p:txBody>
          <a:bodyPr>
            <a:normAutofit/>
          </a:bodyPr>
          <a:lstStyle/>
          <a:p>
            <a:pPr marL="342900" indent="-342900">
              <a:buFont typeface="Arial" panose="020B0604020202020204" pitchFamily="34" charset="0"/>
              <a:buChar char="•"/>
            </a:pPr>
            <a:r>
              <a:rPr lang="en-GB" sz="1800" dirty="0"/>
              <a:t>Pretty much whatever you like... as long as you stick to the terms of the license applied to the resource!</a:t>
            </a:r>
          </a:p>
          <a:p>
            <a:endParaRPr lang="en-GB" sz="1800" dirty="0"/>
          </a:p>
          <a:p>
            <a:pPr marL="342900" indent="-342900">
              <a:buFont typeface="Arial" panose="020B0604020202020204" pitchFamily="34" charset="0"/>
              <a:buChar char="•"/>
              <a:defRPr/>
            </a:pPr>
            <a:r>
              <a:rPr lang="en-GB" sz="1800" dirty="0"/>
              <a:t>The 5 Rs of OER </a:t>
            </a:r>
          </a:p>
          <a:p>
            <a:pPr marL="1085850" lvl="1" indent="-342900">
              <a:buFont typeface="Courier New" panose="02070309020205020404" pitchFamily="49" charset="0"/>
              <a:buChar char="o"/>
              <a:defRPr/>
            </a:pPr>
            <a:r>
              <a:rPr lang="en-GB" sz="1800" dirty="0">
                <a:latin typeface="Arial" panose="020B0604020202020204" pitchFamily="34" charset="0"/>
                <a:cs typeface="Arial" panose="020B0604020202020204" pitchFamily="34" charset="0"/>
              </a:rPr>
              <a:t>Retain- make, own, control</a:t>
            </a:r>
          </a:p>
          <a:p>
            <a:pPr marL="1085850" lvl="1" indent="-342900">
              <a:buFont typeface="Courier New" panose="02070309020205020404" pitchFamily="49" charset="0"/>
              <a:buChar char="o"/>
              <a:defRPr/>
            </a:pPr>
            <a:r>
              <a:rPr lang="en-GB" sz="1800" dirty="0">
                <a:latin typeface="Arial" panose="020B0604020202020204" pitchFamily="34" charset="0"/>
                <a:cs typeface="Arial" panose="020B0604020202020204" pitchFamily="34" charset="0"/>
              </a:rPr>
              <a:t>Reuse- wide ranging</a:t>
            </a:r>
          </a:p>
          <a:p>
            <a:pPr marL="1085850" lvl="1" indent="-342900">
              <a:buFont typeface="Courier New" panose="02070309020205020404" pitchFamily="49" charset="0"/>
              <a:buChar char="o"/>
              <a:defRPr/>
            </a:pPr>
            <a:r>
              <a:rPr lang="en-GB" sz="1800" dirty="0">
                <a:latin typeface="Arial" panose="020B0604020202020204" pitchFamily="34" charset="0"/>
                <a:cs typeface="Arial" panose="020B0604020202020204" pitchFamily="34" charset="0"/>
              </a:rPr>
              <a:t>Revise- adapt, adjust, modify, alter</a:t>
            </a:r>
          </a:p>
          <a:p>
            <a:pPr marL="1085850" lvl="1" indent="-342900">
              <a:buFont typeface="Courier New" panose="02070309020205020404" pitchFamily="49" charset="0"/>
              <a:buChar char="o"/>
              <a:defRPr/>
            </a:pPr>
            <a:r>
              <a:rPr lang="en-GB" sz="1800" dirty="0">
                <a:latin typeface="Arial" panose="020B0604020202020204" pitchFamily="34" charset="0"/>
                <a:cs typeface="Arial" panose="020B0604020202020204" pitchFamily="34" charset="0"/>
              </a:rPr>
              <a:t>Remix- combine, create new</a:t>
            </a:r>
          </a:p>
          <a:p>
            <a:pPr marL="1085850" lvl="1" indent="-342900">
              <a:buFont typeface="Courier New" panose="02070309020205020404" pitchFamily="49" charset="0"/>
              <a:buChar char="o"/>
              <a:defRPr/>
            </a:pPr>
            <a:r>
              <a:rPr lang="en-GB" sz="1800" dirty="0">
                <a:latin typeface="Arial" panose="020B0604020202020204" pitchFamily="34" charset="0"/>
                <a:cs typeface="Arial" panose="020B0604020202020204" pitchFamily="34" charset="0"/>
              </a:rPr>
              <a:t>Redistribute- share</a:t>
            </a:r>
          </a:p>
          <a:p>
            <a:pPr lvl="1" indent="0">
              <a:buNone/>
              <a:defRPr/>
            </a:pPr>
            <a:endParaRPr lang="en-GB" sz="2400" dirty="0"/>
          </a:p>
          <a:p>
            <a:pPr lvl="1" indent="0">
              <a:buNone/>
              <a:defRPr/>
            </a:pPr>
            <a:r>
              <a:rPr lang="en-GB" sz="1600" dirty="0">
                <a:latin typeface="Arial" panose="020B0604020202020204" pitchFamily="34" charset="0"/>
                <a:cs typeface="Arial" panose="020B0604020202020204" pitchFamily="34" charset="0"/>
              </a:rPr>
              <a:t>Wiley (n.d.), available from: </a:t>
            </a:r>
            <a:r>
              <a:rPr lang="en-GB" sz="1600" dirty="0">
                <a:latin typeface="Arial" panose="020B0604020202020204" pitchFamily="34" charset="0"/>
                <a:cs typeface="Arial" panose="020B0604020202020204" pitchFamily="34" charset="0"/>
                <a:hlinkClick r:id="rId3"/>
              </a:rPr>
              <a:t>http://opencontent.org/definition/</a:t>
            </a:r>
            <a:r>
              <a:rPr lang="en-GB" sz="1600" dirty="0">
                <a:latin typeface="Arial" panose="020B0604020202020204" pitchFamily="34" charset="0"/>
                <a:cs typeface="Arial" panose="020B0604020202020204" pitchFamily="34" charset="0"/>
              </a:rPr>
              <a:t> </a:t>
            </a:r>
            <a:endParaRPr lang="en-GB" sz="1800" dirty="0"/>
          </a:p>
        </p:txBody>
      </p:sp>
      <p:sp>
        <p:nvSpPr>
          <p:cNvPr id="3" name="Text Placeholder 2"/>
          <p:cNvSpPr>
            <a:spLocks noGrp="1"/>
          </p:cNvSpPr>
          <p:nvPr>
            <p:ph type="body" sz="quarter" idx="12"/>
          </p:nvPr>
        </p:nvSpPr>
        <p:spPr/>
        <p:txBody>
          <a:bodyPr/>
          <a:lstStyle/>
          <a:p>
            <a:r>
              <a:rPr lang="en-GB" dirty="0"/>
              <a:t>What can I do with OER?</a:t>
            </a:r>
          </a:p>
        </p:txBody>
      </p:sp>
    </p:spTree>
    <p:extLst>
      <p:ext uri="{BB962C8B-B14F-4D97-AF65-F5344CB8AC3E}">
        <p14:creationId xmlns:p14="http://schemas.microsoft.com/office/powerpoint/2010/main" val="289809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51520" y="980728"/>
            <a:ext cx="8568952" cy="4500563"/>
          </a:xfrm>
        </p:spPr>
        <p:txBody>
          <a:bodyPr/>
          <a:lstStyle/>
          <a:p>
            <a:pPr marL="342900" indent="-342900">
              <a:buFont typeface="Arial" panose="020B0604020202020204" pitchFamily="34" charset="0"/>
              <a:buChar char="•"/>
            </a:pPr>
            <a:r>
              <a:rPr lang="en-GB" sz="1800" dirty="0"/>
              <a:t>You can start by having a look at the links on our reusing content webpage:</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hlinkClick r:id="rId3"/>
              </a:rPr>
              <a:t>https://www.gcu.ac.uk/currentstudents/essentials/library/teaching/copyright/reusingcontent</a:t>
            </a:r>
            <a:r>
              <a:rPr lang="en-GB" sz="1800" dirty="0">
                <a:latin typeface="Arial" panose="020B0604020202020204" pitchFamily="34" charset="0"/>
                <a:cs typeface="Arial" panose="020B0604020202020204" pitchFamily="34" charset="0"/>
              </a:rPr>
              <a:t> </a:t>
            </a:r>
          </a:p>
          <a:p>
            <a:pPr marL="1200150" lvl="1" indent="-457200">
              <a:buFont typeface="Courier New" panose="02070309020205020404" pitchFamily="49" charset="0"/>
              <a:buChar char="o"/>
            </a:pPr>
            <a:r>
              <a:rPr lang="en-GB" sz="1800" dirty="0">
                <a:latin typeface="Arial" panose="020B0604020202020204" pitchFamily="34" charset="0"/>
                <a:cs typeface="Arial" panose="020B0604020202020204" pitchFamily="34" charset="0"/>
              </a:rPr>
              <a:t>… have a look under ‘Finding reusable resource’ and ‘Open textbooks’ drop down sections</a:t>
            </a:r>
          </a:p>
          <a:p>
            <a:pPr marL="457200" indent="-457200">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200150" lvl="1" indent="-457200">
              <a:buFont typeface="Courier New" panose="02070309020205020404" pitchFamily="49" charset="0"/>
              <a:buChar char="o"/>
            </a:pPr>
            <a:endParaRPr lang="en-GB" sz="1800" dirty="0">
              <a:latin typeface="Arial" panose="020B0604020202020204" pitchFamily="34" charset="0"/>
              <a:cs typeface="Arial" panose="020B0604020202020204" pitchFamily="34" charset="0"/>
            </a:endParaRPr>
          </a:p>
          <a:p>
            <a:pPr marL="1200150" lvl="1" indent="-457200">
              <a:buFont typeface="Courier New" panose="02070309020205020404" pitchFamily="49" charset="0"/>
              <a:buChar char="o"/>
            </a:pPr>
            <a:endParaRPr lang="en-GB" sz="1800" dirty="0">
              <a:latin typeface="Arial" panose="020B0604020202020204" pitchFamily="34" charset="0"/>
              <a:cs typeface="Arial" panose="020B0604020202020204" pitchFamily="34" charset="0"/>
            </a:endParaRPr>
          </a:p>
          <a:p>
            <a:pPr lvl="1" indent="0">
              <a:buNone/>
            </a:pPr>
            <a:endParaRPr lang="en-GB" sz="1800" dirty="0"/>
          </a:p>
        </p:txBody>
      </p:sp>
      <p:sp>
        <p:nvSpPr>
          <p:cNvPr id="3" name="Text Placeholder 2"/>
          <p:cNvSpPr>
            <a:spLocks noGrp="1"/>
          </p:cNvSpPr>
          <p:nvPr>
            <p:ph type="body" sz="quarter" idx="12"/>
          </p:nvPr>
        </p:nvSpPr>
        <p:spPr/>
        <p:txBody>
          <a:bodyPr/>
          <a:lstStyle/>
          <a:p>
            <a:r>
              <a:rPr lang="en-GB" dirty="0"/>
              <a:t>Where can I find OER?</a:t>
            </a:r>
          </a:p>
        </p:txBody>
      </p:sp>
      <p:pic>
        <p:nvPicPr>
          <p:cNvPr id="4" name="Picture 3" descr="Image of library reusing content webpage with ‘Finding reusable resource’ and ‘Open textbooks’ drop down sections highlighted">
            <a:extLst>
              <a:ext uri="{FF2B5EF4-FFF2-40B4-BE49-F238E27FC236}">
                <a16:creationId xmlns:a16="http://schemas.microsoft.com/office/drawing/2014/main" id="{D3700061-8569-4273-9838-6627AC941543}"/>
              </a:ext>
            </a:extLst>
          </p:cNvPr>
          <p:cNvPicPr>
            <a:picLocks noChangeAspect="1"/>
          </p:cNvPicPr>
          <p:nvPr/>
        </p:nvPicPr>
        <p:blipFill>
          <a:blip r:embed="rId4"/>
          <a:stretch>
            <a:fillRect/>
          </a:stretch>
        </p:blipFill>
        <p:spPr>
          <a:xfrm>
            <a:off x="2267744" y="2708920"/>
            <a:ext cx="4608512" cy="3642536"/>
          </a:xfrm>
          <a:prstGeom prst="rect">
            <a:avLst/>
          </a:prstGeom>
          <a:ln>
            <a:solidFill>
              <a:schemeClr val="tx1"/>
            </a:solidFill>
          </a:ln>
        </p:spPr>
      </p:pic>
      <p:sp>
        <p:nvSpPr>
          <p:cNvPr id="5" name="Oval 4">
            <a:extLst>
              <a:ext uri="{FF2B5EF4-FFF2-40B4-BE49-F238E27FC236}">
                <a16:creationId xmlns:a16="http://schemas.microsoft.com/office/drawing/2014/main" id="{A81735ED-62D3-4B14-B0B0-EB3D060EEF8A}"/>
              </a:ext>
            </a:extLst>
          </p:cNvPr>
          <p:cNvSpPr/>
          <p:nvPr/>
        </p:nvSpPr>
        <p:spPr>
          <a:xfrm>
            <a:off x="3131840" y="5568562"/>
            <a:ext cx="3456384" cy="6772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003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D4E8DE-05DA-4AA6-BA9B-61BA9D96B855}"/>
              </a:ext>
            </a:extLst>
          </p:cNvPr>
          <p:cNvSpPr>
            <a:spLocks noGrp="1"/>
          </p:cNvSpPr>
          <p:nvPr>
            <p:ph type="body" sz="quarter" idx="12"/>
          </p:nvPr>
        </p:nvSpPr>
        <p:spPr>
          <a:xfrm>
            <a:off x="431800" y="368301"/>
            <a:ext cx="8280400" cy="630237"/>
          </a:xfrm>
        </p:spPr>
        <p:txBody>
          <a:bodyPr/>
          <a:lstStyle/>
          <a:p>
            <a:r>
              <a:rPr lang="en-GB" dirty="0"/>
              <a:t>Where can I find OER?</a:t>
            </a:r>
          </a:p>
          <a:p>
            <a:endParaRPr lang="en-GB" dirty="0"/>
          </a:p>
        </p:txBody>
      </p:sp>
      <p:pic>
        <p:nvPicPr>
          <p:cNvPr id="4" name="Content Placeholder 3" descr="Image of online platform which contain Creative Commons licenced resources">
            <a:extLst>
              <a:ext uri="{FF2B5EF4-FFF2-40B4-BE49-F238E27FC236}">
                <a16:creationId xmlns:a16="http://schemas.microsoft.com/office/drawing/2014/main" id="{085F11F1-A166-48C3-A8A6-89262C5AB2B8}"/>
              </a:ext>
            </a:extLst>
          </p:cNvPr>
          <p:cNvPicPr>
            <a:picLocks noChangeAspect="1"/>
          </p:cNvPicPr>
          <p:nvPr/>
        </p:nvPicPr>
        <p:blipFill>
          <a:blip r:embed="rId3"/>
          <a:stretch>
            <a:fillRect/>
          </a:stretch>
        </p:blipFill>
        <p:spPr>
          <a:xfrm>
            <a:off x="1684064" y="998538"/>
            <a:ext cx="5775872" cy="4645876"/>
          </a:xfrm>
          <a:prstGeom prst="rect">
            <a:avLst/>
          </a:prstGeom>
          <a:ln>
            <a:solidFill>
              <a:schemeClr val="tx1"/>
            </a:solidFill>
          </a:ln>
          <a:effectLst>
            <a:outerShdw blurRad="50800" dist="38100" algn="l" rotWithShape="0">
              <a:prstClr val="black">
                <a:alpha val="40000"/>
              </a:prstClr>
            </a:outerShdw>
          </a:effectLst>
        </p:spPr>
      </p:pic>
      <p:sp>
        <p:nvSpPr>
          <p:cNvPr id="7" name="TextBox 6">
            <a:extLst>
              <a:ext uri="{FF2B5EF4-FFF2-40B4-BE49-F238E27FC236}">
                <a16:creationId xmlns:a16="http://schemas.microsoft.com/office/drawing/2014/main" id="{23720062-44DA-4B35-A027-CA0D42254345}"/>
              </a:ext>
            </a:extLst>
          </p:cNvPr>
          <p:cNvSpPr txBox="1">
            <a:spLocks noChangeArrowheads="1"/>
          </p:cNvSpPr>
          <p:nvPr/>
        </p:nvSpPr>
        <p:spPr bwMode="auto">
          <a:xfrm>
            <a:off x="2987824" y="5926873"/>
            <a:ext cx="518457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GB" altLang="en-US" sz="1100" dirty="0"/>
              <a:t>Creative Commons Platforms. Creative Commons website. </a:t>
            </a:r>
            <a:r>
              <a:rPr lang="en-US" altLang="en-US" sz="1100" dirty="0"/>
              <a:t>licensed under the </a:t>
            </a:r>
            <a:r>
              <a:rPr lang="en-US" altLang="en-US" sz="1100" dirty="0">
                <a:hlinkClick r:id="rId4"/>
              </a:rPr>
              <a:t>Creative Commons Attribution 4.0 International License.</a:t>
            </a:r>
            <a:r>
              <a:rPr lang="en-US" altLang="en-US" sz="1100" dirty="0"/>
              <a:t> </a:t>
            </a:r>
            <a:endParaRPr lang="en-GB" altLang="en-US" sz="1100" dirty="0"/>
          </a:p>
          <a:p>
            <a:endParaRPr lang="en-GB" altLang="en-US" sz="1100" dirty="0"/>
          </a:p>
        </p:txBody>
      </p:sp>
    </p:spTree>
    <p:extLst>
      <p:ext uri="{BB962C8B-B14F-4D97-AF65-F5344CB8AC3E}">
        <p14:creationId xmlns:p14="http://schemas.microsoft.com/office/powerpoint/2010/main" val="362175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Rectangle 5"/>
          <p:cNvSpPr/>
          <p:nvPr/>
        </p:nvSpPr>
        <p:spPr>
          <a:xfrm>
            <a:off x="0" y="857250"/>
            <a:ext cx="9144000" cy="1059582"/>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68"/>
            <a:endParaRPr lang="en-US" sz="2000" dirty="0">
              <a:solidFill>
                <a:prstClr val="black"/>
              </a:solidFill>
              <a:latin typeface="Segoe UI"/>
            </a:endParaRPr>
          </a:p>
        </p:txBody>
      </p:sp>
      <p:sp>
        <p:nvSpPr>
          <p:cNvPr id="8" name="TextBox 7"/>
          <p:cNvSpPr txBox="1"/>
          <p:nvPr/>
        </p:nvSpPr>
        <p:spPr>
          <a:xfrm>
            <a:off x="143509" y="1213408"/>
            <a:ext cx="8712968" cy="584775"/>
          </a:xfrm>
          <a:prstGeom prst="rect">
            <a:avLst/>
          </a:prstGeom>
          <a:noFill/>
        </p:spPr>
        <p:txBody>
          <a:bodyPr wrap="square" rtlCol="0">
            <a:spAutoFit/>
          </a:bodyPr>
          <a:lstStyle/>
          <a:p>
            <a:pPr algn="ctr" defTabSz="913568"/>
            <a:r>
              <a:rPr lang="en-US" sz="3200" b="1" dirty="0">
                <a:solidFill>
                  <a:prstClr val="black"/>
                </a:solidFill>
                <a:latin typeface="Segoe UI"/>
              </a:rPr>
              <a:t>Session Recording</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131841" y="2492897"/>
            <a:ext cx="2870051" cy="2870051"/>
          </a:xfrm>
          <a:prstGeom prst="rect">
            <a:avLst/>
          </a:prstGeom>
        </p:spPr>
      </p:pic>
    </p:spTree>
    <p:extLst>
      <p:ext uri="{BB962C8B-B14F-4D97-AF65-F5344CB8AC3E}">
        <p14:creationId xmlns:p14="http://schemas.microsoft.com/office/powerpoint/2010/main" val="1182742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EC6DD0-7728-4515-A43D-555CCBBABF5A}"/>
              </a:ext>
            </a:extLst>
          </p:cNvPr>
          <p:cNvSpPr>
            <a:spLocks noGrp="1"/>
          </p:cNvSpPr>
          <p:nvPr>
            <p:ph sz="quarter" idx="11"/>
          </p:nvPr>
        </p:nvSpPr>
        <p:spPr>
          <a:xfrm>
            <a:off x="431800" y="980728"/>
            <a:ext cx="8280400" cy="4500563"/>
          </a:xfrm>
        </p:spPr>
        <p:txBody>
          <a:bodyPr>
            <a:normAutofit/>
          </a:bodyPr>
          <a:lstStyle/>
          <a:p>
            <a:pPr marL="342900" indent="-342900">
              <a:buFont typeface="Arial" panose="020B0604020202020204" pitchFamily="34" charset="0"/>
              <a:buChar char="•"/>
            </a:pPr>
            <a:r>
              <a:rPr lang="en-GB" sz="1800" dirty="0"/>
              <a:t>Where can I find OER images?</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hlinkClick r:id="rId3"/>
              </a:rPr>
              <a:t>https://www.pexels.com/</a:t>
            </a:r>
            <a:endParaRPr lang="en-GB" sz="1800" dirty="0">
              <a:latin typeface="Arial" panose="020B0604020202020204" pitchFamily="34" charset="0"/>
              <a:cs typeface="Arial" panose="020B0604020202020204" pitchFamily="34" charset="0"/>
            </a:endParaRP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hlinkClick r:id="rId4"/>
              </a:rPr>
              <a:t>https://pixabay.com/</a:t>
            </a:r>
            <a:r>
              <a:rPr lang="en-GB" sz="1800" dirty="0">
                <a:latin typeface="Arial" panose="020B0604020202020204" pitchFamily="34" charset="0"/>
                <a:cs typeface="Arial" panose="020B0604020202020204" pitchFamily="34" charset="0"/>
              </a:rPr>
              <a:t> </a:t>
            </a:r>
          </a:p>
          <a:p>
            <a:pPr marL="1485900" lvl="2" indent="-342900">
              <a:buFont typeface="Wingdings" panose="05000000000000000000" pitchFamily="2" charset="2"/>
              <a:buChar char="§"/>
            </a:pPr>
            <a:r>
              <a:rPr lang="en-GB" sz="1800" dirty="0">
                <a:latin typeface="Arial" panose="020B0604020202020204" pitchFamily="34" charset="0"/>
                <a:cs typeface="Arial" panose="020B0604020202020204" pitchFamily="34" charset="0"/>
              </a:rPr>
              <a:t>Both sites have non-commercial ‘free to use’ license</a:t>
            </a:r>
          </a:p>
          <a:p>
            <a:pPr marL="1943100" lvl="3" indent="-342900">
              <a:buFont typeface="Arial" panose="020B0604020202020204" pitchFamily="34" charset="0"/>
              <a:buChar char="•"/>
            </a:pPr>
            <a:r>
              <a:rPr lang="en-GB" sz="1800" dirty="0">
                <a:latin typeface="Arial" panose="020B0604020202020204" pitchFamily="34" charset="0"/>
                <a:cs typeface="Arial" panose="020B0604020202020204" pitchFamily="34" charset="0"/>
              </a:rPr>
              <a:t>However, check terms as some conditions!</a:t>
            </a:r>
          </a:p>
          <a:p>
            <a:endParaRPr lang="en-GB" sz="1800" dirty="0"/>
          </a:p>
          <a:p>
            <a:pPr marL="1028700" lvl="1">
              <a:buFont typeface="Courier New" panose="02070309020205020404" pitchFamily="49" charset="0"/>
              <a:buChar char="o"/>
            </a:pPr>
            <a:r>
              <a:rPr lang="en-GB" sz="1800" dirty="0">
                <a:latin typeface="Arial" panose="020B0604020202020204" pitchFamily="34" charset="0"/>
                <a:cs typeface="Arial" panose="020B0604020202020204" pitchFamily="34" charset="0"/>
              </a:rPr>
              <a:t>Google image search</a:t>
            </a:r>
          </a:p>
          <a:p>
            <a:pPr marL="1485900" lvl="2" indent="-285750">
              <a:buFont typeface="Wingdings" panose="05000000000000000000" pitchFamily="2" charset="2"/>
              <a:buChar char="§"/>
            </a:pPr>
            <a:r>
              <a:rPr lang="en-GB" sz="1800" dirty="0">
                <a:latin typeface="Arial" panose="020B0604020202020204" pitchFamily="34" charset="0"/>
                <a:cs typeface="Arial" panose="020B0604020202020204" pitchFamily="34" charset="0"/>
                <a:hlinkClick r:id="rId5"/>
              </a:rPr>
              <a:t>https://images.google.com/</a:t>
            </a:r>
            <a:endParaRPr lang="en-GB" sz="1800" dirty="0">
              <a:latin typeface="Arial" panose="020B0604020202020204" pitchFamily="34" charset="0"/>
              <a:cs typeface="Arial" panose="020B0604020202020204" pitchFamily="34" charset="0"/>
            </a:endParaRPr>
          </a:p>
          <a:p>
            <a:pPr marL="1943100" lvl="3"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Tools &gt; Usage rights &gt; Creative Commons licenses</a:t>
            </a:r>
          </a:p>
          <a:p>
            <a:pPr marL="1028700" lvl="1">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1943100" lvl="3" indent="-342900">
              <a:buFont typeface="Courier New" panose="02070309020205020404" pitchFamily="49" charset="0"/>
              <a:buChar char="o"/>
            </a:pPr>
            <a:endParaRPr lang="en-GB"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CBC18F0-3188-4ED0-A03D-3F79B6435F61}"/>
              </a:ext>
            </a:extLst>
          </p:cNvPr>
          <p:cNvSpPr>
            <a:spLocks noGrp="1"/>
          </p:cNvSpPr>
          <p:nvPr>
            <p:ph type="body" sz="quarter" idx="12"/>
          </p:nvPr>
        </p:nvSpPr>
        <p:spPr>
          <a:xfrm>
            <a:off x="431800" y="368301"/>
            <a:ext cx="8280400" cy="612427"/>
          </a:xfrm>
        </p:spPr>
        <p:txBody>
          <a:bodyPr/>
          <a:lstStyle/>
          <a:p>
            <a:r>
              <a:rPr lang="en-GB" dirty="0"/>
              <a:t>Where can I find OER?</a:t>
            </a:r>
          </a:p>
          <a:p>
            <a:endParaRPr lang="en-GB" dirty="0"/>
          </a:p>
        </p:txBody>
      </p:sp>
    </p:spTree>
    <p:extLst>
      <p:ext uri="{BB962C8B-B14F-4D97-AF65-F5344CB8AC3E}">
        <p14:creationId xmlns:p14="http://schemas.microsoft.com/office/powerpoint/2010/main" val="2159901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Rectangle 5"/>
          <p:cNvSpPr/>
          <p:nvPr/>
        </p:nvSpPr>
        <p:spPr>
          <a:xfrm>
            <a:off x="0" y="857250"/>
            <a:ext cx="9144000" cy="1059582"/>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68"/>
            <a:endParaRPr lang="en-US" sz="2000" dirty="0">
              <a:solidFill>
                <a:prstClr val="black"/>
              </a:solidFill>
              <a:latin typeface="Segoe UI"/>
            </a:endParaRPr>
          </a:p>
        </p:txBody>
      </p:sp>
      <p:sp>
        <p:nvSpPr>
          <p:cNvPr id="8" name="TextBox 7"/>
          <p:cNvSpPr txBox="1"/>
          <p:nvPr/>
        </p:nvSpPr>
        <p:spPr>
          <a:xfrm>
            <a:off x="143509" y="1213408"/>
            <a:ext cx="8712968" cy="584775"/>
          </a:xfrm>
          <a:prstGeom prst="rect">
            <a:avLst/>
          </a:prstGeom>
          <a:noFill/>
        </p:spPr>
        <p:txBody>
          <a:bodyPr wrap="square" rtlCol="0">
            <a:spAutoFit/>
          </a:bodyPr>
          <a:lstStyle/>
          <a:p>
            <a:pPr algn="ctr" defTabSz="913568"/>
            <a:r>
              <a:rPr lang="en-US" sz="3200" b="1" dirty="0">
                <a:solidFill>
                  <a:prstClr val="black"/>
                </a:solidFill>
                <a:latin typeface="Segoe UI"/>
              </a:rPr>
              <a:t>Questions</a:t>
            </a:r>
          </a:p>
        </p:txBody>
      </p:sp>
      <p:pic>
        <p:nvPicPr>
          <p:cNvPr id="2" name="Picture 1"/>
          <p:cNvPicPr>
            <a:picLocks noChangeAspect="1"/>
          </p:cNvPicPr>
          <p:nvPr/>
        </p:nvPicPr>
        <p:blipFill>
          <a:blip r:embed="rId3">
            <a:duotone>
              <a:schemeClr val="accent1">
                <a:shade val="45000"/>
                <a:satMod val="135000"/>
              </a:schemeClr>
              <a:prstClr val="white"/>
            </a:duotone>
          </a:blip>
          <a:stretch>
            <a:fillRect/>
          </a:stretch>
        </p:blipFill>
        <p:spPr>
          <a:xfrm>
            <a:off x="3050542" y="2398087"/>
            <a:ext cx="2898899" cy="3109229"/>
          </a:xfrm>
          <a:prstGeom prst="rect">
            <a:avLst/>
          </a:prstGeom>
        </p:spPr>
      </p:pic>
    </p:spTree>
    <p:extLst>
      <p:ext uri="{BB962C8B-B14F-4D97-AF65-F5344CB8AC3E}">
        <p14:creationId xmlns:p14="http://schemas.microsoft.com/office/powerpoint/2010/main" val="3109517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08146" y="980728"/>
            <a:ext cx="3672408" cy="4464496"/>
          </a:xfrm>
        </p:spPr>
        <p:txBody>
          <a:bodyPr>
            <a:normAutofit lnSpcReduction="10000"/>
          </a:bodyPr>
          <a:lstStyle/>
          <a:p>
            <a:pPr marL="342900" indent="-342900">
              <a:buFont typeface="Arial" panose="020B0604020202020204" pitchFamily="34" charset="0"/>
              <a:buChar char="•"/>
            </a:pPr>
            <a:r>
              <a:rPr lang="en-GB" sz="1800" dirty="0"/>
              <a:t>edShare@GCU is a learning and teaching resource repository for the GCU community</a:t>
            </a:r>
          </a:p>
          <a:p>
            <a:endParaRPr lang="en-GB" sz="1800" dirty="0"/>
          </a:p>
          <a:p>
            <a:pPr marL="342900" indent="-342900">
              <a:buFont typeface="Arial" panose="020B0604020202020204" pitchFamily="34" charset="0"/>
              <a:buChar char="•"/>
            </a:pPr>
            <a:r>
              <a:rPr lang="en-GB" sz="1800" dirty="0"/>
              <a:t>Accepts any permanent resources created by GCU staff</a:t>
            </a:r>
          </a:p>
          <a:p>
            <a:endParaRPr lang="en-GB" sz="1800" dirty="0"/>
          </a:p>
          <a:p>
            <a:pPr marL="342900" indent="-342900">
              <a:buFont typeface="Arial" panose="020B0604020202020204" pitchFamily="34" charset="0"/>
              <a:buChar char="•"/>
            </a:pPr>
            <a:r>
              <a:rPr lang="en-GB" sz="1800" dirty="0"/>
              <a:t>The services that support edShare@GCU also provide a point of contact for copyright, licensing and intellectual property rights (IPR) advice</a:t>
            </a:r>
          </a:p>
          <a:p>
            <a:r>
              <a:rPr lang="en-GB" dirty="0"/>
              <a:t> </a:t>
            </a:r>
          </a:p>
        </p:txBody>
      </p:sp>
      <p:sp>
        <p:nvSpPr>
          <p:cNvPr id="3" name="Text Placeholder 2"/>
          <p:cNvSpPr>
            <a:spLocks noGrp="1"/>
          </p:cNvSpPr>
          <p:nvPr>
            <p:ph type="body" sz="quarter" idx="12"/>
          </p:nvPr>
        </p:nvSpPr>
        <p:spPr/>
        <p:txBody>
          <a:bodyPr/>
          <a:lstStyle/>
          <a:p>
            <a:r>
              <a:rPr lang="en-GB" dirty="0"/>
              <a:t>What is </a:t>
            </a:r>
            <a:r>
              <a:rPr lang="en-GB" dirty="0" err="1"/>
              <a:t>edShare@GCU</a:t>
            </a:r>
            <a:r>
              <a:rPr lang="en-GB" dirty="0"/>
              <a:t>?</a:t>
            </a:r>
          </a:p>
        </p:txBody>
      </p:sp>
      <p:pic>
        <p:nvPicPr>
          <p:cNvPr id="5" name="Picture 4" descr="Image of edShare homepage">
            <a:extLst>
              <a:ext uri="{FF2B5EF4-FFF2-40B4-BE49-F238E27FC236}">
                <a16:creationId xmlns:a16="http://schemas.microsoft.com/office/drawing/2014/main" id="{14803960-B576-4A7B-9D96-EE2226D5D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028" y="994470"/>
            <a:ext cx="4654826" cy="3474006"/>
          </a:xfrm>
          <a:prstGeom prst="rect">
            <a:avLst/>
          </a:prstGeom>
          <a:ln>
            <a:solidFill>
              <a:schemeClr val="tx1"/>
            </a:solidFill>
          </a:ln>
        </p:spPr>
      </p:pic>
    </p:spTree>
    <p:extLst>
      <p:ext uri="{BB962C8B-B14F-4D97-AF65-F5344CB8AC3E}">
        <p14:creationId xmlns:p14="http://schemas.microsoft.com/office/powerpoint/2010/main" val="4112336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31800" y="1003040"/>
            <a:ext cx="8280400" cy="4851920"/>
          </a:xfrm>
        </p:spPr>
        <p:txBody>
          <a:bodyPr/>
          <a:lstStyle/>
          <a:p>
            <a:pPr marL="342900" indent="-342900">
              <a:buFont typeface="Arial" panose="020B0604020202020204" pitchFamily="34" charset="0"/>
              <a:buChar char="•"/>
            </a:pPr>
            <a:r>
              <a:rPr lang="en-GB" sz="1800" dirty="0"/>
              <a:t>edShare@GCU aims to:</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Enhance learning and teaching by enabling staff to manage, store and share a greater variety of digital resources, providing broader and deeper learning opportunities for students</a:t>
            </a:r>
          </a:p>
          <a:p>
            <a:pPr marL="1085850" lvl="1" indent="-342900">
              <a:buFont typeface="Courier New" panose="02070309020205020404" pitchFamily="49" charset="0"/>
              <a:buChar char="o"/>
            </a:pPr>
            <a:endParaRPr lang="en-GB" sz="1800" dirty="0">
              <a:latin typeface="Arial" panose="020B0604020202020204" pitchFamily="34" charset="0"/>
              <a:cs typeface="Arial" panose="020B0604020202020204" pitchFamily="34" charset="0"/>
            </a:endParaRP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Enable long-term preservation of University’s educational output</a:t>
            </a:r>
          </a:p>
          <a:p>
            <a:pPr lvl="1" indent="0">
              <a:buNone/>
            </a:pPr>
            <a:endParaRPr lang="en-GB" sz="1800" dirty="0">
              <a:latin typeface="Arial" panose="020B0604020202020204" pitchFamily="34" charset="0"/>
              <a:cs typeface="Arial" panose="020B0604020202020204" pitchFamily="34" charset="0"/>
            </a:endParaRP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Support flexible learning by enabling digital resources to be embedded into GCU Learn and GCU website</a:t>
            </a:r>
          </a:p>
          <a:p>
            <a:pPr lvl="1" indent="0">
              <a:buNone/>
            </a:pPr>
            <a:endParaRPr lang="en-GB" sz="1800" dirty="0">
              <a:latin typeface="Arial" panose="020B0604020202020204" pitchFamily="34" charset="0"/>
              <a:cs typeface="Arial" panose="020B0604020202020204" pitchFamily="34" charset="0"/>
            </a:endParaRP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Enable GCU staff to make digital resources openly available online</a:t>
            </a:r>
          </a:p>
          <a:p>
            <a:pPr marL="1485900" lvl="2" indent="-342900">
              <a:buFont typeface="Wingdings" panose="05000000000000000000" pitchFamily="2" charset="2"/>
              <a:buChar char="§"/>
            </a:pPr>
            <a:r>
              <a:rPr lang="en-GB" sz="1800" dirty="0">
                <a:latin typeface="Arial" panose="020B0604020202020204" pitchFamily="34" charset="0"/>
                <a:cs typeface="Arial" panose="020B0604020202020204" pitchFamily="34" charset="0"/>
              </a:rPr>
              <a:t>By opening access, supports learning in developing communities by providing free access to educational resources</a:t>
            </a:r>
          </a:p>
          <a:p>
            <a:pPr marL="1485900" lvl="2" indent="-342900">
              <a:buFont typeface="Wingdings" panose="05000000000000000000" pitchFamily="2" charset="2"/>
              <a:buChar char="§"/>
            </a:pPr>
            <a:r>
              <a:rPr lang="en-GB" sz="1800" dirty="0">
                <a:latin typeface="Arial" panose="020B0604020202020204" pitchFamily="34" charset="0"/>
                <a:cs typeface="Arial" panose="020B0604020202020204" pitchFamily="34" charset="0"/>
              </a:rPr>
              <a:t>Support the “Common Good”</a:t>
            </a:r>
            <a:r>
              <a:rPr lang="en-GB" sz="1800" dirty="0"/>
              <a:t>	</a:t>
            </a:r>
          </a:p>
          <a:p>
            <a:pPr marL="1085850" lvl="1" indent="-342900">
              <a:buFont typeface="Courier New" panose="02070309020205020404" pitchFamily="49" charset="0"/>
              <a:buChar char="o"/>
            </a:pPr>
            <a:endParaRPr lang="en-GB" sz="2000" dirty="0"/>
          </a:p>
          <a:p>
            <a:pPr marL="1085850" lvl="1" indent="-342900">
              <a:buFont typeface="Courier New" panose="02070309020205020404" pitchFamily="49" charset="0"/>
              <a:buChar char="o"/>
            </a:pPr>
            <a:endParaRPr lang="en-GB" sz="2000" dirty="0"/>
          </a:p>
        </p:txBody>
      </p:sp>
      <p:sp>
        <p:nvSpPr>
          <p:cNvPr id="3" name="Text Placeholder 2"/>
          <p:cNvSpPr>
            <a:spLocks noGrp="1"/>
          </p:cNvSpPr>
          <p:nvPr>
            <p:ph type="body" sz="quarter" idx="12"/>
          </p:nvPr>
        </p:nvSpPr>
        <p:spPr/>
        <p:txBody>
          <a:bodyPr/>
          <a:lstStyle/>
          <a:p>
            <a:r>
              <a:rPr lang="en-GB" dirty="0"/>
              <a:t>What is </a:t>
            </a:r>
            <a:r>
              <a:rPr lang="en-GB" dirty="0" err="1"/>
              <a:t>edShare@GCU</a:t>
            </a:r>
            <a:r>
              <a:rPr lang="en-GB" dirty="0"/>
              <a:t>?</a:t>
            </a:r>
          </a:p>
        </p:txBody>
      </p:sp>
    </p:spTree>
    <p:extLst>
      <p:ext uri="{BB962C8B-B14F-4D97-AF65-F5344CB8AC3E}">
        <p14:creationId xmlns:p14="http://schemas.microsoft.com/office/powerpoint/2010/main" val="796714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48930" y="980728"/>
            <a:ext cx="8280400" cy="4500563"/>
          </a:xfrm>
        </p:spPr>
        <p:txBody>
          <a:bodyPr>
            <a:normAutofit/>
          </a:bodyPr>
          <a:lstStyle/>
          <a:p>
            <a:pPr marL="342900" indent="-342900">
              <a:buFont typeface="Arial" panose="020B0604020202020204" pitchFamily="34" charset="0"/>
              <a:buChar char="•"/>
            </a:pPr>
            <a:r>
              <a:rPr lang="en-GB" sz="1800" dirty="0">
                <a:solidFill>
                  <a:srgbClr val="000000"/>
                </a:solidFill>
              </a:rPr>
              <a:t>Planet eStream is a streaming media server and primarily used for lecture recordings and request TV programmes to be added to GCULearn (under ERA license terms)</a:t>
            </a:r>
          </a:p>
          <a:p>
            <a:endParaRPr lang="en-GB" sz="1800" dirty="0">
              <a:solidFill>
                <a:srgbClr val="000000"/>
              </a:solidFill>
            </a:endParaRPr>
          </a:p>
          <a:p>
            <a:pPr marL="342900" indent="-342900">
              <a:buFont typeface="Arial" panose="020B0604020202020204" pitchFamily="34" charset="0"/>
              <a:buChar char="•"/>
            </a:pPr>
            <a:r>
              <a:rPr lang="en-GB" sz="1800" dirty="0">
                <a:solidFill>
                  <a:srgbClr val="000000"/>
                </a:solidFill>
              </a:rPr>
              <a:t>EdShare is for long term preservation of teaching materials, and for where resources can be made openly available</a:t>
            </a:r>
            <a:endParaRPr lang="en-GB" sz="1800" dirty="0"/>
          </a:p>
        </p:txBody>
      </p:sp>
      <p:sp>
        <p:nvSpPr>
          <p:cNvPr id="3" name="Text Placeholder 2"/>
          <p:cNvSpPr>
            <a:spLocks noGrp="1"/>
          </p:cNvSpPr>
          <p:nvPr>
            <p:ph type="body" sz="quarter" idx="12"/>
          </p:nvPr>
        </p:nvSpPr>
        <p:spPr>
          <a:xfrm>
            <a:off x="431800" y="368301"/>
            <a:ext cx="8280400" cy="904863"/>
          </a:xfrm>
        </p:spPr>
        <p:txBody>
          <a:bodyPr/>
          <a:lstStyle/>
          <a:p>
            <a:r>
              <a:rPr lang="en-GB" dirty="0" err="1"/>
              <a:t>edShare@GCU</a:t>
            </a:r>
            <a:r>
              <a:rPr lang="en-GB" dirty="0"/>
              <a:t> and Planet </a:t>
            </a:r>
            <a:r>
              <a:rPr lang="en-GB" dirty="0" err="1"/>
              <a:t>eStream</a:t>
            </a:r>
            <a:endParaRPr lang="en-GB" dirty="0"/>
          </a:p>
          <a:p>
            <a:endParaRPr lang="en-GB" dirty="0"/>
          </a:p>
        </p:txBody>
      </p:sp>
    </p:spTree>
    <p:extLst>
      <p:ext uri="{BB962C8B-B14F-4D97-AF65-F5344CB8AC3E}">
        <p14:creationId xmlns:p14="http://schemas.microsoft.com/office/powerpoint/2010/main" val="2491569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23528" y="980728"/>
            <a:ext cx="8280400" cy="3888432"/>
          </a:xfrm>
        </p:spPr>
        <p:txBody>
          <a:bodyPr/>
          <a:lstStyle/>
          <a:p>
            <a:pPr marL="342900" indent="-342900">
              <a:buFont typeface="Arial" panose="020B0604020202020204" pitchFamily="34" charset="0"/>
              <a:buChar char="•"/>
            </a:pPr>
            <a:r>
              <a:rPr lang="en-GB" sz="1800" dirty="0"/>
              <a:t>Store, share and preserve a wide variety of learning and teaching materials in one central location</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Staff can upload and manage their own resources and have the option to share them openly on the internet, with all members of the University, or with a select group of students or staff</a:t>
            </a:r>
          </a:p>
        </p:txBody>
      </p:sp>
      <p:sp>
        <p:nvSpPr>
          <p:cNvPr id="3" name="Text Placeholder 2"/>
          <p:cNvSpPr>
            <a:spLocks noGrp="1"/>
          </p:cNvSpPr>
          <p:nvPr>
            <p:ph type="body" sz="quarter" idx="12"/>
          </p:nvPr>
        </p:nvSpPr>
        <p:spPr/>
        <p:txBody>
          <a:bodyPr/>
          <a:lstStyle/>
          <a:p>
            <a:r>
              <a:rPr lang="en-GB" dirty="0"/>
              <a:t>What can edShare@GCU be used for?</a:t>
            </a:r>
          </a:p>
        </p:txBody>
      </p:sp>
    </p:spTree>
    <p:extLst>
      <p:ext uri="{BB962C8B-B14F-4D97-AF65-F5344CB8AC3E}">
        <p14:creationId xmlns:p14="http://schemas.microsoft.com/office/powerpoint/2010/main" val="2140383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67544" y="1052736"/>
            <a:ext cx="8280400" cy="4500563"/>
          </a:xfrm>
        </p:spPr>
        <p:txBody>
          <a:bodyPr/>
          <a:lstStyle/>
          <a:p>
            <a:pPr marL="342900" indent="-342900">
              <a:buFont typeface="Arial" panose="020B0604020202020204" pitchFamily="34" charset="0"/>
              <a:buChar char="•"/>
            </a:pPr>
            <a:r>
              <a:rPr lang="en-GB" sz="1800" dirty="0"/>
              <a:t>What can I upload?</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rPr>
              <a:t>Virtually anything you have created</a:t>
            </a:r>
          </a:p>
          <a:p>
            <a:pPr marL="1600200" lvl="2" indent="-457200">
              <a:buFont typeface="Wingdings" panose="05000000000000000000" pitchFamily="2" charset="2"/>
              <a:buChar char="§"/>
            </a:pPr>
            <a:r>
              <a:rPr lang="en-GB" sz="1800" dirty="0">
                <a:latin typeface="Arial" panose="020B0604020202020204" pitchFamily="34" charset="0"/>
                <a:cs typeface="Arial" panose="020B0604020202020204" pitchFamily="34" charset="0"/>
              </a:rPr>
              <a:t>Multimedia (video, audio, animations)</a:t>
            </a:r>
          </a:p>
          <a:p>
            <a:pPr marL="1600200" lvl="2" indent="-457200">
              <a:buFont typeface="Wingdings" panose="05000000000000000000" pitchFamily="2" charset="2"/>
              <a:buChar char="§"/>
            </a:pPr>
            <a:r>
              <a:rPr lang="en-GB" sz="1800" dirty="0">
                <a:latin typeface="Arial" panose="020B0604020202020204" pitchFamily="34" charset="0"/>
                <a:cs typeface="Arial" panose="020B0604020202020204" pitchFamily="34" charset="0"/>
              </a:rPr>
              <a:t>Images</a:t>
            </a:r>
          </a:p>
          <a:p>
            <a:pPr marL="1600200" lvl="2" indent="-457200">
              <a:buFont typeface="Wingdings" panose="05000000000000000000" pitchFamily="2" charset="2"/>
              <a:buChar char="§"/>
            </a:pPr>
            <a:r>
              <a:rPr lang="en-GB" sz="1800" dirty="0">
                <a:latin typeface="Arial" panose="020B0604020202020204" pitchFamily="34" charset="0"/>
                <a:cs typeface="Arial" panose="020B0604020202020204" pitchFamily="34" charset="0"/>
              </a:rPr>
              <a:t>Documents (including PDFs)</a:t>
            </a:r>
          </a:p>
          <a:p>
            <a:pPr marL="1600200" lvl="2" indent="-457200">
              <a:buFont typeface="Wingdings" panose="05000000000000000000" pitchFamily="2" charset="2"/>
              <a:buChar char="§"/>
            </a:pPr>
            <a:r>
              <a:rPr lang="en-GB" sz="1800" dirty="0">
                <a:latin typeface="Arial" panose="020B0604020202020204" pitchFamily="34" charset="0"/>
                <a:cs typeface="Arial" panose="020B0604020202020204" pitchFamily="34" charset="0"/>
              </a:rPr>
              <a:t>Exam past-papers</a:t>
            </a:r>
          </a:p>
          <a:p>
            <a:pPr marL="1600200" lvl="2" indent="-457200">
              <a:buFont typeface="Wingdings" panose="05000000000000000000" pitchFamily="2" charset="2"/>
              <a:buChar char="§"/>
            </a:pPr>
            <a:r>
              <a:rPr lang="en-GB" sz="1800" dirty="0">
                <a:latin typeface="Arial" panose="020B0604020202020204" pitchFamily="34" charset="0"/>
                <a:cs typeface="Arial" panose="020B0604020202020204" pitchFamily="34" charset="0"/>
              </a:rPr>
              <a:t>eLearning resources (for example iSpring, Captivate)</a:t>
            </a:r>
          </a:p>
          <a:p>
            <a:pPr marL="1600200" lvl="2" indent="-457200">
              <a:buFont typeface="Wingdings" panose="05000000000000000000" pitchFamily="2" charset="2"/>
              <a:buChar char="§"/>
            </a:pPr>
            <a:endParaRPr lang="en-GB"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endParaRPr lang="en-GB" sz="1800" dirty="0"/>
          </a:p>
        </p:txBody>
      </p:sp>
      <p:sp>
        <p:nvSpPr>
          <p:cNvPr id="3" name="Text Placeholder 2"/>
          <p:cNvSpPr>
            <a:spLocks noGrp="1"/>
          </p:cNvSpPr>
          <p:nvPr>
            <p:ph type="body" sz="quarter" idx="12"/>
          </p:nvPr>
        </p:nvSpPr>
        <p:spPr>
          <a:xfrm>
            <a:off x="431800" y="368301"/>
            <a:ext cx="8280400" cy="468411"/>
          </a:xfrm>
        </p:spPr>
        <p:txBody>
          <a:bodyPr/>
          <a:lstStyle/>
          <a:p>
            <a:r>
              <a:rPr lang="en-GB" dirty="0"/>
              <a:t>What can edShare@GCU be used for?</a:t>
            </a:r>
          </a:p>
          <a:p>
            <a:endParaRPr lang="en-GB" dirty="0"/>
          </a:p>
        </p:txBody>
      </p:sp>
    </p:spTree>
    <p:extLst>
      <p:ext uri="{BB962C8B-B14F-4D97-AF65-F5344CB8AC3E}">
        <p14:creationId xmlns:p14="http://schemas.microsoft.com/office/powerpoint/2010/main" val="1616885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59224" y="872716"/>
            <a:ext cx="8280400" cy="5112568"/>
          </a:xfrm>
        </p:spPr>
        <p:txBody>
          <a:bodyPr>
            <a:normAutofit/>
          </a:bodyPr>
          <a:lstStyle/>
          <a:p>
            <a:pPr marL="400500" indent="-342900">
              <a:buFont typeface="Arial" panose="020B0604020202020204" pitchFamily="34" charset="0"/>
              <a:buChar char="•"/>
            </a:pPr>
            <a:r>
              <a:rPr lang="en-GB" sz="1800" dirty="0"/>
              <a:t>What should not be uploaded to edShare…</a:t>
            </a:r>
            <a:endParaRPr lang="en-GB" sz="2200" dirty="0"/>
          </a:p>
          <a:p>
            <a:pPr marL="400500" indent="-342900">
              <a:buFont typeface="Arial" panose="020B0604020202020204" pitchFamily="34" charset="0"/>
              <a:buChar char="•"/>
            </a:pPr>
            <a:endParaRPr lang="en-GB" sz="1800" dirty="0"/>
          </a:p>
          <a:p>
            <a:pPr marL="400500" indent="-342900">
              <a:buFont typeface="Arial" panose="020B0604020202020204" pitchFamily="34" charset="0"/>
              <a:buChar char="•"/>
            </a:pPr>
            <a:r>
              <a:rPr lang="en-GB" sz="1800" dirty="0"/>
              <a:t>Library’s electronic and print resources</a:t>
            </a:r>
          </a:p>
          <a:p>
            <a:pPr marL="1085850" lvl="1">
              <a:buFont typeface="Courier New" panose="02070309020205020404" pitchFamily="49" charset="0"/>
              <a:buChar char="o"/>
            </a:pPr>
            <a:r>
              <a:rPr lang="en-GB" sz="1800" dirty="0">
                <a:latin typeface="Arial" panose="020B0604020202020204" pitchFamily="34" charset="0"/>
                <a:cs typeface="Arial" panose="020B0604020202020204" pitchFamily="34" charset="0"/>
              </a:rPr>
              <a:t>Copyright held by various publishers</a:t>
            </a:r>
          </a:p>
          <a:p>
            <a:pPr marL="1085850" lvl="1">
              <a:buFont typeface="Courier New" panose="02070309020205020404" pitchFamily="49" charset="0"/>
              <a:buChar char="o"/>
            </a:pPr>
            <a:r>
              <a:rPr lang="en-GB" sz="1800" dirty="0">
                <a:latin typeface="Arial" panose="020B0604020202020204" pitchFamily="34" charset="0"/>
                <a:cs typeface="Arial" panose="020B0604020202020204" pitchFamily="34" charset="0"/>
              </a:rPr>
              <a:t>In general, edShare@GCU not the place to deposit</a:t>
            </a:r>
          </a:p>
          <a:p>
            <a:pPr marL="1143000" lvl="1" indent="-342900">
              <a:buFont typeface="Courier New" panose="02070309020205020404" pitchFamily="49" charset="0"/>
              <a:buChar char="o"/>
            </a:pPr>
            <a:r>
              <a:rPr lang="en-GB" sz="1800" dirty="0">
                <a:solidFill>
                  <a:srgbClr val="000000"/>
                </a:solidFill>
                <a:latin typeface="Arial" panose="020B0604020202020204" pitchFamily="34" charset="0"/>
                <a:cs typeface="Arial" panose="020B0604020202020204" pitchFamily="34" charset="0"/>
              </a:rPr>
              <a:t>You must not scan published articles or chapters and deposit in edShare@GCU- contact Library Scanning Team</a:t>
            </a:r>
          </a:p>
          <a:p>
            <a:pPr marL="1543050" lvl="2" indent="-342900">
              <a:buFont typeface="Wingdings" panose="05000000000000000000" pitchFamily="2" charset="2"/>
              <a:buChar char="§"/>
            </a:pPr>
            <a:r>
              <a:rPr lang="en-GB" sz="1800" u="sng" dirty="0">
                <a:latin typeface="Arial" panose="020B0604020202020204" pitchFamily="34" charset="0"/>
                <a:cs typeface="Arial" panose="020B0604020202020204" pitchFamily="34" charset="0"/>
                <a:hlinkClick r:id="rId3"/>
              </a:rPr>
              <a:t>clascanrequests@gcu.ac.uk</a:t>
            </a:r>
            <a:endParaRPr lang="en-GB" sz="1800" dirty="0">
              <a:solidFill>
                <a:srgbClr val="000000"/>
              </a:solidFill>
              <a:latin typeface="Arial" panose="020B0604020202020204" pitchFamily="34" charset="0"/>
              <a:cs typeface="Arial" panose="020B0604020202020204" pitchFamily="34" charset="0"/>
            </a:endParaRPr>
          </a:p>
          <a:p>
            <a:pPr marL="1200150" lvl="2" indent="0">
              <a:buNone/>
            </a:pPr>
            <a:endParaRPr lang="en-GB" sz="1800" dirty="0">
              <a:solidFill>
                <a:srgbClr val="000000"/>
              </a:solidFill>
              <a:latin typeface="Arial" panose="020B0604020202020204" pitchFamily="34" charset="0"/>
              <a:cs typeface="Arial" panose="020B0604020202020204" pitchFamily="34" charset="0"/>
            </a:endParaRPr>
          </a:p>
          <a:p>
            <a:pPr marL="342900" indent="-285750">
              <a:buFont typeface="Arial" panose="020B0604020202020204" pitchFamily="34" charset="0"/>
              <a:buChar char="•"/>
            </a:pPr>
            <a:r>
              <a:rPr lang="en-GB" sz="1800" dirty="0">
                <a:solidFill>
                  <a:srgbClr val="000000"/>
                </a:solidFill>
              </a:rPr>
              <a:t>Resources from the internet</a:t>
            </a:r>
          </a:p>
          <a:p>
            <a:pPr marL="1257300" lvl="1" indent="-457200">
              <a:buFont typeface="Courier New" panose="02070309020205020404" pitchFamily="49" charset="0"/>
              <a:buChar char="o"/>
            </a:pPr>
            <a:r>
              <a:rPr lang="en-GB" sz="1800" dirty="0">
                <a:solidFill>
                  <a:srgbClr val="000000"/>
                </a:solidFill>
                <a:latin typeface="Arial" panose="020B0604020202020204" pitchFamily="34" charset="0"/>
                <a:cs typeface="Arial" panose="020B0604020202020204" pitchFamily="34" charset="0"/>
              </a:rPr>
              <a:t>Check terms and conditions</a:t>
            </a:r>
          </a:p>
          <a:p>
            <a:pPr marL="1257300" lvl="1" indent="-457200">
              <a:buFont typeface="Courier New" panose="02070309020205020404" pitchFamily="49" charset="0"/>
              <a:buChar char="o"/>
            </a:pPr>
            <a:r>
              <a:rPr lang="en-GB" sz="1800" dirty="0">
                <a:solidFill>
                  <a:srgbClr val="000000"/>
                </a:solidFill>
                <a:latin typeface="Arial" panose="020B0604020202020204" pitchFamily="34" charset="0"/>
                <a:cs typeface="Arial" panose="020B0604020202020204" pitchFamily="34" charset="0"/>
              </a:rPr>
              <a:t>Reuse only licensed content (for example Creative Commons)</a:t>
            </a:r>
          </a:p>
          <a:p>
            <a:pPr marL="1257300" lvl="1" indent="-457200">
              <a:buFont typeface="Courier New" panose="02070309020205020404" pitchFamily="49" charset="0"/>
              <a:buChar char="o"/>
            </a:pPr>
            <a:r>
              <a:rPr lang="en-GB" sz="1800" dirty="0">
                <a:solidFill>
                  <a:srgbClr val="000000"/>
                </a:solidFill>
                <a:latin typeface="Arial" panose="020B0604020202020204" pitchFamily="34" charset="0"/>
                <a:cs typeface="Arial" panose="020B0604020202020204" pitchFamily="34" charset="0"/>
              </a:rPr>
              <a:t>Adhere to license</a:t>
            </a:r>
          </a:p>
          <a:p>
            <a:pPr marL="1257300" lvl="1" indent="-457200">
              <a:buFont typeface="Courier New" panose="02070309020205020404" pitchFamily="49" charset="0"/>
              <a:buChar char="o"/>
            </a:pPr>
            <a:r>
              <a:rPr lang="en-GB" sz="1800" dirty="0">
                <a:solidFill>
                  <a:srgbClr val="000000"/>
                </a:solidFill>
                <a:latin typeface="Arial" panose="020B0604020202020204" pitchFamily="34" charset="0"/>
                <a:cs typeface="Arial" panose="020B0604020202020204" pitchFamily="34" charset="0"/>
              </a:rPr>
              <a:t>Cite content</a:t>
            </a:r>
          </a:p>
          <a:p>
            <a:pPr marL="285750" indent="-285750">
              <a:buFont typeface="Arial" panose="020B0604020202020204" pitchFamily="34" charset="0"/>
              <a:buChar char="•"/>
            </a:pPr>
            <a:endParaRPr lang="en-GB" sz="1800" dirty="0"/>
          </a:p>
          <a:p>
            <a:endParaRPr lang="en-GB" sz="1800" dirty="0"/>
          </a:p>
          <a:p>
            <a:pPr marL="1028700" lvl="1">
              <a:buFont typeface="Courier New" panose="02070309020205020404" pitchFamily="49" charset="0"/>
              <a:buChar char="o"/>
            </a:pPr>
            <a:endParaRPr lang="en-GB" sz="1800" dirty="0"/>
          </a:p>
          <a:p>
            <a:endParaRPr lang="en-GB" dirty="0"/>
          </a:p>
        </p:txBody>
      </p:sp>
      <p:sp>
        <p:nvSpPr>
          <p:cNvPr id="3" name="Text Placeholder 2"/>
          <p:cNvSpPr>
            <a:spLocks noGrp="1"/>
          </p:cNvSpPr>
          <p:nvPr>
            <p:ph type="body" sz="quarter" idx="12"/>
          </p:nvPr>
        </p:nvSpPr>
        <p:spPr/>
        <p:txBody>
          <a:bodyPr/>
          <a:lstStyle/>
          <a:p>
            <a:r>
              <a:rPr lang="en-GB" dirty="0"/>
              <a:t>What can edShare@GCU be used for?</a:t>
            </a:r>
          </a:p>
        </p:txBody>
      </p:sp>
    </p:spTree>
    <p:extLst>
      <p:ext uri="{BB962C8B-B14F-4D97-AF65-F5344CB8AC3E}">
        <p14:creationId xmlns:p14="http://schemas.microsoft.com/office/powerpoint/2010/main" val="269951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Rectangle 5"/>
          <p:cNvSpPr/>
          <p:nvPr/>
        </p:nvSpPr>
        <p:spPr>
          <a:xfrm>
            <a:off x="0" y="857250"/>
            <a:ext cx="9144000" cy="1059582"/>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68"/>
            <a:endParaRPr lang="en-US" sz="2000" dirty="0">
              <a:solidFill>
                <a:prstClr val="black"/>
              </a:solidFill>
              <a:latin typeface="Segoe UI"/>
            </a:endParaRPr>
          </a:p>
        </p:txBody>
      </p:sp>
      <p:sp>
        <p:nvSpPr>
          <p:cNvPr id="8" name="TextBox 7"/>
          <p:cNvSpPr txBox="1"/>
          <p:nvPr/>
        </p:nvSpPr>
        <p:spPr>
          <a:xfrm>
            <a:off x="143509" y="1213408"/>
            <a:ext cx="8712968" cy="584775"/>
          </a:xfrm>
          <a:prstGeom prst="rect">
            <a:avLst/>
          </a:prstGeom>
          <a:noFill/>
        </p:spPr>
        <p:txBody>
          <a:bodyPr wrap="square" rtlCol="0">
            <a:spAutoFit/>
          </a:bodyPr>
          <a:lstStyle/>
          <a:p>
            <a:pPr algn="ctr" defTabSz="913568"/>
            <a:r>
              <a:rPr lang="en-US" sz="3200" b="1" dirty="0">
                <a:solidFill>
                  <a:prstClr val="black"/>
                </a:solidFill>
                <a:latin typeface="Segoe UI"/>
              </a:rPr>
              <a:t>Questions</a:t>
            </a:r>
          </a:p>
        </p:txBody>
      </p:sp>
      <p:pic>
        <p:nvPicPr>
          <p:cNvPr id="2" name="Picture 1"/>
          <p:cNvPicPr>
            <a:picLocks noChangeAspect="1"/>
          </p:cNvPicPr>
          <p:nvPr/>
        </p:nvPicPr>
        <p:blipFill>
          <a:blip r:embed="rId3">
            <a:duotone>
              <a:schemeClr val="accent1">
                <a:shade val="45000"/>
                <a:satMod val="135000"/>
              </a:schemeClr>
              <a:prstClr val="white"/>
            </a:duotone>
          </a:blip>
          <a:stretch>
            <a:fillRect/>
          </a:stretch>
        </p:blipFill>
        <p:spPr>
          <a:xfrm>
            <a:off x="3050542" y="2398087"/>
            <a:ext cx="2898899" cy="3109229"/>
          </a:xfrm>
          <a:prstGeom prst="rect">
            <a:avLst/>
          </a:prstGeom>
        </p:spPr>
      </p:pic>
    </p:spTree>
    <p:extLst>
      <p:ext uri="{BB962C8B-B14F-4D97-AF65-F5344CB8AC3E}">
        <p14:creationId xmlns:p14="http://schemas.microsoft.com/office/powerpoint/2010/main" val="1975108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95536" y="980728"/>
            <a:ext cx="8280400" cy="4500563"/>
          </a:xfrm>
        </p:spPr>
        <p:txBody>
          <a:bodyPr/>
          <a:lstStyle/>
          <a:p>
            <a:pPr marL="342900" indent="-342900">
              <a:buFont typeface="Arial" panose="020B0604020202020204" pitchFamily="34" charset="0"/>
              <a:buChar char="•"/>
            </a:pPr>
            <a:r>
              <a:rPr lang="en-GB" sz="1800" dirty="0"/>
              <a:t>Practical demonstration of edShare@GCU</a:t>
            </a:r>
          </a:p>
          <a:p>
            <a:pPr marL="1200150" lvl="1" indent="-457200">
              <a:buFont typeface="Courier New" panose="02070309020205020404" pitchFamily="49" charset="0"/>
              <a:buChar char="o"/>
            </a:pPr>
            <a:r>
              <a:rPr lang="en-GB" sz="1800" dirty="0">
                <a:latin typeface="Arial" panose="020B0604020202020204" pitchFamily="34" charset="0"/>
                <a:cs typeface="Arial" panose="020B0604020202020204" pitchFamily="34" charset="0"/>
              </a:rPr>
              <a:t>Uploading a file</a:t>
            </a:r>
          </a:p>
          <a:p>
            <a:pPr marL="1200150" lvl="1" indent="-457200">
              <a:buFont typeface="Courier New" panose="02070309020205020404" pitchFamily="49" charset="0"/>
              <a:buChar char="o"/>
            </a:pPr>
            <a:r>
              <a:rPr lang="en-GB" sz="1800" dirty="0">
                <a:latin typeface="Arial" panose="020B0604020202020204" pitchFamily="34" charset="0"/>
                <a:cs typeface="Arial" panose="020B0604020202020204" pitchFamily="34" charset="0"/>
              </a:rPr>
              <a:t>Adding metadata</a:t>
            </a:r>
          </a:p>
          <a:p>
            <a:pPr marL="1200150" lvl="1" indent="-457200">
              <a:buFont typeface="Courier New" panose="02070309020205020404" pitchFamily="49" charset="0"/>
              <a:buChar char="o"/>
            </a:pPr>
            <a:r>
              <a:rPr lang="en-GB" sz="1800" dirty="0">
                <a:latin typeface="Arial" panose="020B0604020202020204" pitchFamily="34" charset="0"/>
                <a:cs typeface="Arial" panose="020B0604020202020204" pitchFamily="34" charset="0"/>
              </a:rPr>
              <a:t>Version control (versioning)</a:t>
            </a:r>
          </a:p>
          <a:p>
            <a:pPr marL="1200150" lvl="1" indent="-457200">
              <a:buFont typeface="Courier New" panose="02070309020205020404" pitchFamily="49" charset="0"/>
              <a:buChar char="o"/>
            </a:pPr>
            <a:endParaRPr lang="en-GB" sz="1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800" dirty="0">
                <a:hlinkClick r:id="rId3"/>
              </a:rPr>
              <a:t>https://www.gcu.ac.uk/currentstudents/essentials/library/teaching/edsharegcu</a:t>
            </a:r>
            <a:r>
              <a:rPr lang="en-GB" sz="1800" dirty="0"/>
              <a:t> </a:t>
            </a:r>
          </a:p>
          <a:p>
            <a:pPr marL="457200" indent="-457200">
              <a:buFont typeface="Arial" panose="020B0604020202020204" pitchFamily="34" charset="0"/>
              <a:buChar char="•"/>
            </a:pPr>
            <a:endParaRPr lang="en-GB" sz="2000" dirty="0"/>
          </a:p>
          <a:p>
            <a:endParaRPr lang="en-GB" dirty="0"/>
          </a:p>
        </p:txBody>
      </p:sp>
      <p:sp>
        <p:nvSpPr>
          <p:cNvPr id="3" name="Text Placeholder 2"/>
          <p:cNvSpPr>
            <a:spLocks noGrp="1"/>
          </p:cNvSpPr>
          <p:nvPr>
            <p:ph type="body" sz="quarter" idx="12"/>
          </p:nvPr>
        </p:nvSpPr>
        <p:spPr>
          <a:xfrm>
            <a:off x="431800" y="368301"/>
            <a:ext cx="8280400" cy="904863"/>
          </a:xfrm>
        </p:spPr>
        <p:txBody>
          <a:bodyPr/>
          <a:lstStyle/>
          <a:p>
            <a:r>
              <a:rPr lang="en-GB" dirty="0"/>
              <a:t>Practical demonstration</a:t>
            </a:r>
          </a:p>
          <a:p>
            <a:endParaRPr lang="en-GB" dirty="0"/>
          </a:p>
        </p:txBody>
      </p:sp>
    </p:spTree>
    <p:extLst>
      <p:ext uri="{BB962C8B-B14F-4D97-AF65-F5344CB8AC3E}">
        <p14:creationId xmlns:p14="http://schemas.microsoft.com/office/powerpoint/2010/main" val="1834388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471" y="1088688"/>
            <a:ext cx="5760746" cy="646331"/>
          </a:xfrm>
        </p:spPr>
        <p:txBody>
          <a:bodyPr/>
          <a:lstStyle/>
          <a:p>
            <a:r>
              <a:rPr lang="en-GB" sz="3600" dirty="0"/>
              <a:t>Seth Thompson</a:t>
            </a:r>
          </a:p>
        </p:txBody>
      </p:sp>
      <p:sp>
        <p:nvSpPr>
          <p:cNvPr id="3" name="Text Placeholder 2"/>
          <p:cNvSpPr>
            <a:spLocks noGrp="1"/>
          </p:cNvSpPr>
          <p:nvPr>
            <p:ph type="body" sz="quarter" idx="11"/>
          </p:nvPr>
        </p:nvSpPr>
        <p:spPr>
          <a:xfrm>
            <a:off x="431412" y="2348856"/>
            <a:ext cx="7020972" cy="1754326"/>
          </a:xfrm>
        </p:spPr>
        <p:txBody>
          <a:bodyPr/>
          <a:lstStyle/>
          <a:p>
            <a:r>
              <a:rPr lang="en-GB" sz="3600" dirty="0"/>
              <a:t>An introduction to Open Educational Resources (OER) and edShare@GCU </a:t>
            </a:r>
          </a:p>
        </p:txBody>
      </p:sp>
      <p:sp>
        <p:nvSpPr>
          <p:cNvPr id="5" name="TextBox 4"/>
          <p:cNvSpPr txBox="1"/>
          <p:nvPr/>
        </p:nvSpPr>
        <p:spPr>
          <a:xfrm>
            <a:off x="4969728" y="4869160"/>
            <a:ext cx="3744416" cy="923330"/>
          </a:xfrm>
          <a:prstGeom prst="rect">
            <a:avLst/>
          </a:prstGeom>
          <a:noFill/>
          <a:ln>
            <a:solidFill>
              <a:sysClr val="window" lastClr="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Presentation by Seth Thompson. Licensed under the terms of  a </a:t>
            </a:r>
            <a:r>
              <a:rPr kumimoji="0" lang="en-GB" sz="1800" b="0" i="0" u="none" strike="noStrike" kern="0" cap="none" spc="0" normalizeH="0" baseline="0" noProof="0" dirty="0">
                <a:ln>
                  <a:noFill/>
                </a:ln>
                <a:solidFill>
                  <a:prstClr val="white"/>
                </a:solidFill>
                <a:effectLst/>
                <a:uLnTx/>
                <a:uFillTx/>
                <a:hlinkClick r:id="rId3"/>
              </a:rPr>
              <a:t>CC-BY-4.0 license</a:t>
            </a:r>
            <a:r>
              <a:rPr kumimoji="0" lang="en-GB" sz="1800" b="0" i="0" u="none" strike="noStrike" kern="0" cap="none" spc="0" normalizeH="0" baseline="0" noProof="0" dirty="0">
                <a:ln>
                  <a:noFill/>
                </a:ln>
                <a:solidFill>
                  <a:prstClr val="white"/>
                </a:solidFill>
                <a:effectLst/>
                <a:uLnTx/>
                <a:uFillTx/>
              </a:rPr>
              <a:t> </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661" y="5502186"/>
            <a:ext cx="6762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403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6948" y="2483966"/>
            <a:ext cx="2924944" cy="2924944"/>
          </a:xfrm>
          <a:prstGeom prst="rect">
            <a:avLst/>
          </a:prstGeom>
        </p:spPr>
      </p:pic>
      <p:sp>
        <p:nvSpPr>
          <p:cNvPr id="6" name="Rectangle 5"/>
          <p:cNvSpPr/>
          <p:nvPr/>
        </p:nvSpPr>
        <p:spPr>
          <a:xfrm>
            <a:off x="0" y="857250"/>
            <a:ext cx="9144000" cy="1059582"/>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68"/>
            <a:endParaRPr lang="en-US" sz="2000" dirty="0">
              <a:solidFill>
                <a:prstClr val="black"/>
              </a:solidFill>
            </a:endParaRPr>
          </a:p>
        </p:txBody>
      </p:sp>
      <p:sp>
        <p:nvSpPr>
          <p:cNvPr id="8" name="TextBox 7"/>
          <p:cNvSpPr txBox="1"/>
          <p:nvPr/>
        </p:nvSpPr>
        <p:spPr>
          <a:xfrm>
            <a:off x="143509" y="1213408"/>
            <a:ext cx="8712968" cy="584775"/>
          </a:xfrm>
          <a:prstGeom prst="rect">
            <a:avLst/>
          </a:prstGeom>
          <a:noFill/>
        </p:spPr>
        <p:txBody>
          <a:bodyPr wrap="square" rtlCol="0">
            <a:spAutoFit/>
          </a:bodyPr>
          <a:lstStyle/>
          <a:p>
            <a:pPr algn="ctr" defTabSz="913568"/>
            <a:r>
              <a:rPr lang="en-US" sz="3200" b="1" dirty="0">
                <a:solidFill>
                  <a:prstClr val="black"/>
                </a:solidFill>
              </a:rPr>
              <a:t>Demonstration</a:t>
            </a:r>
          </a:p>
        </p:txBody>
      </p:sp>
    </p:spTree>
    <p:extLst>
      <p:ext uri="{BB962C8B-B14F-4D97-AF65-F5344CB8AC3E}">
        <p14:creationId xmlns:p14="http://schemas.microsoft.com/office/powerpoint/2010/main" val="3155607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Rectangle 5"/>
          <p:cNvSpPr/>
          <p:nvPr/>
        </p:nvSpPr>
        <p:spPr>
          <a:xfrm>
            <a:off x="0" y="857250"/>
            <a:ext cx="9144000" cy="1059582"/>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68"/>
            <a:endParaRPr lang="en-US" sz="2000" dirty="0">
              <a:solidFill>
                <a:prstClr val="black"/>
              </a:solidFill>
              <a:latin typeface="Segoe UI"/>
            </a:endParaRPr>
          </a:p>
        </p:txBody>
      </p:sp>
      <p:sp>
        <p:nvSpPr>
          <p:cNvPr id="8" name="TextBox 7"/>
          <p:cNvSpPr txBox="1"/>
          <p:nvPr/>
        </p:nvSpPr>
        <p:spPr>
          <a:xfrm>
            <a:off x="143509" y="1213408"/>
            <a:ext cx="8712968" cy="584775"/>
          </a:xfrm>
          <a:prstGeom prst="rect">
            <a:avLst/>
          </a:prstGeom>
          <a:noFill/>
        </p:spPr>
        <p:txBody>
          <a:bodyPr wrap="square" rtlCol="0">
            <a:spAutoFit/>
          </a:bodyPr>
          <a:lstStyle/>
          <a:p>
            <a:pPr algn="ctr" defTabSz="913568"/>
            <a:r>
              <a:rPr lang="en-US" sz="3200" b="1" dirty="0">
                <a:solidFill>
                  <a:prstClr val="black"/>
                </a:solidFill>
                <a:latin typeface="Segoe UI"/>
              </a:rPr>
              <a:t>Questions</a:t>
            </a:r>
          </a:p>
        </p:txBody>
      </p:sp>
      <p:pic>
        <p:nvPicPr>
          <p:cNvPr id="2" name="Picture 1"/>
          <p:cNvPicPr>
            <a:picLocks noChangeAspect="1"/>
          </p:cNvPicPr>
          <p:nvPr/>
        </p:nvPicPr>
        <p:blipFill>
          <a:blip r:embed="rId3">
            <a:duotone>
              <a:schemeClr val="accent1">
                <a:shade val="45000"/>
                <a:satMod val="135000"/>
              </a:schemeClr>
              <a:prstClr val="white"/>
            </a:duotone>
          </a:blip>
          <a:stretch>
            <a:fillRect/>
          </a:stretch>
        </p:blipFill>
        <p:spPr>
          <a:xfrm>
            <a:off x="3050542" y="2398087"/>
            <a:ext cx="2898899" cy="3109229"/>
          </a:xfrm>
          <a:prstGeom prst="rect">
            <a:avLst/>
          </a:prstGeom>
        </p:spPr>
      </p:pic>
    </p:spTree>
    <p:extLst>
      <p:ext uri="{BB962C8B-B14F-4D97-AF65-F5344CB8AC3E}">
        <p14:creationId xmlns:p14="http://schemas.microsoft.com/office/powerpoint/2010/main" val="3947278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67544" y="980728"/>
            <a:ext cx="8424936" cy="4500563"/>
          </a:xfrm>
        </p:spPr>
        <p:txBody>
          <a:bodyPr/>
          <a:lstStyle/>
          <a:p>
            <a:pPr marL="342900" indent="-342900">
              <a:buFont typeface="Arial" panose="020B0604020202020204" pitchFamily="34" charset="0"/>
              <a:buChar char="•"/>
            </a:pPr>
            <a:r>
              <a:rPr lang="en-GB" sz="1800" dirty="0"/>
              <a:t>edShare@GCU webpage and guides:</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hlinkClick r:id="rId3"/>
              </a:rPr>
              <a:t>https://www.gcu.ac.uk/currentstudents/essentials/library/teaching/edsharegcu</a:t>
            </a:r>
            <a:endParaRPr lang="en-GB" sz="1800" dirty="0">
              <a:latin typeface="Arial" panose="020B0604020202020204" pitchFamily="34" charset="0"/>
              <a:cs typeface="Arial" panose="020B0604020202020204" pitchFamily="34" charset="0"/>
            </a:endParaRPr>
          </a:p>
          <a:p>
            <a:pPr marL="1485900" lvl="2" indent="-342900">
              <a:buFont typeface="Wingdings" panose="05000000000000000000" pitchFamily="2" charset="2"/>
              <a:buChar char="§"/>
            </a:pPr>
            <a:r>
              <a:rPr lang="en-GB" sz="1800" dirty="0">
                <a:latin typeface="Arial" panose="020B0604020202020204" pitchFamily="34" charset="0"/>
                <a:cs typeface="Arial" panose="020B0604020202020204" pitchFamily="34" charset="0"/>
              </a:rPr>
              <a:t>Full edShare user guide</a:t>
            </a:r>
          </a:p>
          <a:p>
            <a:pPr marL="1485900" lvl="2" indent="-342900">
              <a:buFont typeface="Wingdings" panose="05000000000000000000" pitchFamily="2" charset="2"/>
              <a:buChar char="§"/>
            </a:pPr>
            <a:r>
              <a:rPr lang="en-GB" sz="1800" dirty="0">
                <a:latin typeface="Arial" panose="020B0604020202020204" pitchFamily="34" charset="0"/>
                <a:cs typeface="Arial" panose="020B0604020202020204" pitchFamily="34" charset="0"/>
              </a:rPr>
              <a:t>Uploading content</a:t>
            </a:r>
          </a:p>
          <a:p>
            <a:pPr marL="1485900" lvl="2" indent="-342900">
              <a:buFont typeface="Wingdings" panose="05000000000000000000" pitchFamily="2" charset="2"/>
              <a:buChar char="§"/>
            </a:pPr>
            <a:r>
              <a:rPr lang="en-GB" sz="1800" dirty="0">
                <a:latin typeface="Arial" panose="020B0604020202020204" pitchFamily="34" charset="0"/>
                <a:cs typeface="Arial" panose="020B0604020202020204" pitchFamily="34" charset="0"/>
              </a:rPr>
              <a:t>Creating new versions of resources</a:t>
            </a:r>
          </a:p>
          <a:p>
            <a:pPr marL="1485900" lvl="2" indent="-342900">
              <a:buFont typeface="Wingdings" panose="05000000000000000000" pitchFamily="2" charset="2"/>
              <a:buChar char="§"/>
            </a:pPr>
            <a:r>
              <a:rPr lang="en-GB" sz="1800" dirty="0">
                <a:latin typeface="Arial" panose="020B0604020202020204" pitchFamily="34" charset="0"/>
                <a:cs typeface="Arial" panose="020B0604020202020204" pitchFamily="34" charset="0"/>
              </a:rPr>
              <a:t>Uploading eLearning resources</a:t>
            </a:r>
          </a:p>
          <a:p>
            <a:pPr marL="1485900" lvl="2" indent="-342900">
              <a:buFont typeface="Wingdings" panose="05000000000000000000" pitchFamily="2" charset="2"/>
              <a:buChar char="§"/>
            </a:pPr>
            <a:r>
              <a:rPr lang="en-GB" sz="1800" dirty="0">
                <a:latin typeface="Arial" panose="020B0604020202020204" pitchFamily="34" charset="0"/>
                <a:cs typeface="Arial" panose="020B0604020202020204" pitchFamily="34" charset="0"/>
              </a:rPr>
              <a:t>Keeping it legal guide (copyright and licensing)</a:t>
            </a:r>
          </a:p>
          <a:p>
            <a:pPr marL="1485900" lvl="2" indent="-342900">
              <a:buFont typeface="Wingdings" panose="05000000000000000000" pitchFamily="2" charset="2"/>
              <a:buChar char="§"/>
            </a:pPr>
            <a:r>
              <a:rPr lang="en-GB" sz="1800" dirty="0">
                <a:latin typeface="Arial" panose="020B0604020202020204" pitchFamily="34" charset="0"/>
                <a:cs typeface="Arial" panose="020B0604020202020204" pitchFamily="34" charset="0"/>
              </a:rPr>
              <a:t>Editing videos</a:t>
            </a:r>
          </a:p>
          <a:p>
            <a:pPr marL="1485900" lvl="2" indent="-342900">
              <a:buFont typeface="Wingdings" panose="05000000000000000000" pitchFamily="2" charset="2"/>
              <a:buChar char="§"/>
            </a:pPr>
            <a:r>
              <a:rPr lang="en-GB" sz="1800" dirty="0">
                <a:latin typeface="Arial" panose="020B0604020202020204" pitchFamily="34" charset="0"/>
                <a:cs typeface="Arial" panose="020B0604020202020204" pitchFamily="34" charset="0"/>
              </a:rPr>
              <a:t>Top tips for stress free edShare use!</a:t>
            </a:r>
          </a:p>
        </p:txBody>
      </p:sp>
      <p:sp>
        <p:nvSpPr>
          <p:cNvPr id="3" name="Text Placeholder 2"/>
          <p:cNvSpPr>
            <a:spLocks noGrp="1"/>
          </p:cNvSpPr>
          <p:nvPr>
            <p:ph type="body" sz="quarter" idx="12"/>
          </p:nvPr>
        </p:nvSpPr>
        <p:spPr/>
        <p:txBody>
          <a:bodyPr/>
          <a:lstStyle/>
          <a:p>
            <a:r>
              <a:rPr lang="en-GB" dirty="0"/>
              <a:t>edShare guides and resources</a:t>
            </a:r>
          </a:p>
        </p:txBody>
      </p:sp>
    </p:spTree>
    <p:extLst>
      <p:ext uri="{BB962C8B-B14F-4D97-AF65-F5344CB8AC3E}">
        <p14:creationId xmlns:p14="http://schemas.microsoft.com/office/powerpoint/2010/main" val="3832218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39552" y="766574"/>
            <a:ext cx="8280400" cy="4041783"/>
          </a:xfrm>
        </p:spPr>
        <p:txBody>
          <a:bodyPr>
            <a:normAutofit fontScale="92500"/>
          </a:bodyPr>
          <a:lstStyle/>
          <a:p>
            <a:endParaRPr lang="en-GB" sz="1800" dirty="0"/>
          </a:p>
          <a:p>
            <a:pPr marL="342900" indent="-342900">
              <a:buFont typeface="Arial" panose="020B0604020202020204" pitchFamily="34" charset="0"/>
              <a:buChar char="•"/>
            </a:pPr>
            <a:r>
              <a:rPr lang="en-GB" sz="1800" dirty="0"/>
              <a:t>If you have any queries about OER or edShare@GCU you can contact us at:</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hlinkClick r:id="rId3"/>
              </a:rPr>
              <a:t>libraryresearch@gcu.ac.uk</a:t>
            </a:r>
            <a:r>
              <a:rPr lang="en-GB" sz="1800" dirty="0">
                <a:latin typeface="Arial" panose="020B0604020202020204" pitchFamily="34" charset="0"/>
                <a:cs typeface="Arial" panose="020B0604020202020204" pitchFamily="34" charset="0"/>
              </a:rPr>
              <a:t> </a:t>
            </a:r>
          </a:p>
          <a:p>
            <a:pPr marL="1085850" lvl="1" indent="-342900">
              <a:buFont typeface="Courier New" panose="02070309020205020404" pitchFamily="49" charset="0"/>
              <a:buChar char="o"/>
            </a:pPr>
            <a:r>
              <a:rPr lang="en-GB" sz="1800" dirty="0">
                <a:latin typeface="Arial" panose="020B0604020202020204" pitchFamily="34" charset="0"/>
                <a:cs typeface="Arial" panose="020B0604020202020204" pitchFamily="34" charset="0"/>
                <a:hlinkClick r:id="rId4"/>
              </a:rPr>
              <a:t>edshare@gcu.ac.uk</a:t>
            </a:r>
            <a:endParaRPr lang="en-GB" sz="1800" dirty="0">
              <a:latin typeface="Arial" panose="020B0604020202020204" pitchFamily="34" charset="0"/>
              <a:cs typeface="Arial" panose="020B0604020202020204" pitchFamily="34" charset="0"/>
            </a:endParaRPr>
          </a:p>
          <a:p>
            <a:pPr marL="1085850" lvl="1" indent="-342900">
              <a:buFont typeface="Courier New" panose="02070309020205020404" pitchFamily="49" charset="0"/>
              <a:buChar char="o"/>
            </a:pPr>
            <a:endParaRPr lang="en-GB"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800" dirty="0"/>
              <a:t>You can also check out our edShare, copyright, reusing and creating content webpages for more information:</a:t>
            </a:r>
          </a:p>
          <a:p>
            <a:pPr marL="1085850" lvl="1" indent="-342900">
              <a:buFont typeface="Courier New" panose="02070309020205020404" pitchFamily="49" charset="0"/>
              <a:buChar char="o"/>
            </a:pPr>
            <a:r>
              <a:rPr lang="en-GB" sz="1900" dirty="0">
                <a:latin typeface="Arial" panose="020B0604020202020204" pitchFamily="34" charset="0"/>
                <a:cs typeface="Arial" panose="020B0604020202020204" pitchFamily="34" charset="0"/>
                <a:hlinkClick r:id="rId5"/>
              </a:rPr>
              <a:t>https://www.gcu.ac.uk/currentstudents/essentials/library/teaching/edsharegcu</a:t>
            </a:r>
            <a:r>
              <a:rPr lang="en-GB" sz="1900" dirty="0">
                <a:latin typeface="Arial" panose="020B0604020202020204" pitchFamily="34" charset="0"/>
                <a:cs typeface="Arial" panose="020B0604020202020204" pitchFamily="34" charset="0"/>
              </a:rPr>
              <a:t> </a:t>
            </a:r>
          </a:p>
          <a:p>
            <a:pPr marL="1085850" lvl="1" indent="-342900">
              <a:buFont typeface="Courier New" panose="02070309020205020404" pitchFamily="49" charset="0"/>
              <a:buChar char="o"/>
            </a:pPr>
            <a:r>
              <a:rPr lang="en-GB" sz="1900" dirty="0">
                <a:latin typeface="Arial" panose="020B0604020202020204" pitchFamily="34" charset="0"/>
                <a:cs typeface="Arial" panose="020B0604020202020204" pitchFamily="34" charset="0"/>
                <a:hlinkClick r:id="rId6"/>
              </a:rPr>
              <a:t>https://www.gcu.ac.uk/currentstudents/essentials/library/teaching/copyright</a:t>
            </a:r>
            <a:r>
              <a:rPr lang="en-GB" sz="19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Thanks for coming!</a:t>
            </a:r>
          </a:p>
        </p:txBody>
      </p:sp>
      <p:sp>
        <p:nvSpPr>
          <p:cNvPr id="3" name="Text Placeholder 2"/>
          <p:cNvSpPr>
            <a:spLocks noGrp="1"/>
          </p:cNvSpPr>
          <p:nvPr>
            <p:ph type="body" sz="quarter" idx="12"/>
          </p:nvPr>
        </p:nvSpPr>
        <p:spPr>
          <a:xfrm>
            <a:off x="431800" y="368301"/>
            <a:ext cx="8280400" cy="461665"/>
          </a:xfrm>
        </p:spPr>
        <p:txBody>
          <a:bodyPr/>
          <a:lstStyle/>
          <a:p>
            <a:r>
              <a:rPr lang="en-GB" dirty="0"/>
              <a:t>Thanks for coming and contact details</a:t>
            </a:r>
          </a:p>
        </p:txBody>
      </p:sp>
      <p:sp>
        <p:nvSpPr>
          <p:cNvPr id="4" name="TextBox 3"/>
          <p:cNvSpPr txBox="1"/>
          <p:nvPr/>
        </p:nvSpPr>
        <p:spPr>
          <a:xfrm>
            <a:off x="4967784" y="4842628"/>
            <a:ext cx="3744416" cy="923330"/>
          </a:xfrm>
          <a:prstGeom prst="rect">
            <a:avLst/>
          </a:prstGeom>
          <a:noFill/>
          <a:ln>
            <a:solidFill>
              <a:schemeClr val="tx1"/>
            </a:solidFill>
          </a:ln>
        </p:spPr>
        <p:txBody>
          <a:bodyPr wrap="square" rtlCol="0">
            <a:spAutoFit/>
          </a:bodyPr>
          <a:lstStyle/>
          <a:p>
            <a:r>
              <a:rPr lang="en-GB" kern="0" dirty="0">
                <a:latin typeface="Arial" panose="020B0604020202020204" pitchFamily="34" charset="0"/>
                <a:cs typeface="Arial" panose="020B0604020202020204" pitchFamily="34" charset="0"/>
              </a:rPr>
              <a:t>Presentation by Seth Thompson. Licensed under the terms of  a </a:t>
            </a:r>
            <a:r>
              <a:rPr lang="en-GB" kern="0" dirty="0">
                <a:solidFill>
                  <a:prstClr val="white"/>
                </a:solidFill>
                <a:latin typeface="Arial" panose="020B0604020202020204" pitchFamily="34" charset="0"/>
                <a:cs typeface="Arial" panose="020B0604020202020204" pitchFamily="34" charset="0"/>
                <a:hlinkClick r:id="rId7"/>
              </a:rPr>
              <a:t>CC-BY-4.0 license</a:t>
            </a:r>
            <a:r>
              <a:rPr lang="en-GB" kern="0" dirty="0">
                <a:solidFill>
                  <a:prstClr val="white"/>
                </a:solidFill>
                <a:latin typeface="Arial" panose="020B0604020202020204" pitchFamily="34" charset="0"/>
                <a:cs typeface="Arial" panose="020B0604020202020204" pitchFamily="34" charset="0"/>
              </a:rPr>
              <a:t> </a:t>
            </a:r>
          </a:p>
        </p:txBody>
      </p:sp>
      <p:pic>
        <p:nvPicPr>
          <p:cNvPr id="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8044" y="5493563"/>
            <a:ext cx="6762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881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7913FF-687A-4FAD-AE9B-578347E5BF2C}"/>
              </a:ext>
            </a:extLst>
          </p:cNvPr>
          <p:cNvSpPr>
            <a:spLocks noGrp="1"/>
          </p:cNvSpPr>
          <p:nvPr>
            <p:ph sz="quarter" idx="11"/>
          </p:nvPr>
        </p:nvSpPr>
        <p:spPr>
          <a:xfrm>
            <a:off x="431800" y="908720"/>
            <a:ext cx="8280400" cy="4500563"/>
          </a:xfrm>
        </p:spPr>
        <p:txBody>
          <a:bodyPr>
            <a:normAutofit lnSpcReduction="10000"/>
          </a:bodyPr>
          <a:lstStyle/>
          <a:p>
            <a:r>
              <a:rPr lang="en-GB" sz="1900" dirty="0"/>
              <a:t>Cronin, C. (2017). Openness and Praxis: Exploring the Use of Open Educational Practices in Higher Education. The International Review of Research in Open and Distributed Learning, 18(5). </a:t>
            </a:r>
            <a:r>
              <a:rPr lang="en-GB" sz="1900" u="sng" dirty="0">
                <a:hlinkClick r:id="rId3"/>
              </a:rPr>
              <a:t>https://doi.org/10.19173/irrodl.v18i5.3096</a:t>
            </a:r>
            <a:endParaRPr lang="en-GB" sz="1900" u="sng" dirty="0"/>
          </a:p>
          <a:p>
            <a:endParaRPr lang="en-GB" sz="1900" dirty="0"/>
          </a:p>
          <a:p>
            <a:r>
              <a:rPr lang="en-GB" sz="1900" i="1" dirty="0"/>
              <a:t>What is open education? </a:t>
            </a:r>
            <a:r>
              <a:rPr lang="en-GB" sz="1900" dirty="0"/>
              <a:t>(2016) Available at: </a:t>
            </a:r>
            <a:r>
              <a:rPr lang="en-GB" sz="1900" u="sng" dirty="0">
                <a:hlinkClick r:id="rId4"/>
              </a:rPr>
              <a:t>https://joint-research-centre.ec.europa.eu/what-open-education_en</a:t>
            </a:r>
            <a:r>
              <a:rPr lang="en-GB" sz="1900" dirty="0"/>
              <a:t> (Accessed: 10 July 2023).</a:t>
            </a:r>
          </a:p>
          <a:p>
            <a:endParaRPr lang="en-GB" sz="1900" dirty="0"/>
          </a:p>
          <a:p>
            <a:r>
              <a:rPr lang="en-GB" sz="1900" dirty="0"/>
              <a:t>Butcher, N. Kanwar, A. and </a:t>
            </a:r>
            <a:r>
              <a:rPr lang="en-GB" sz="1900" dirty="0" err="1"/>
              <a:t>Uvalic-Trumbic</a:t>
            </a:r>
            <a:r>
              <a:rPr lang="en-GB" sz="1900" dirty="0"/>
              <a:t>, S. (2011) </a:t>
            </a:r>
            <a:r>
              <a:rPr lang="en-GB" sz="1900" i="1" dirty="0"/>
              <a:t>A basic guide to Open Educational Resources (OER). </a:t>
            </a:r>
            <a:r>
              <a:rPr lang="en-GB" sz="1900" dirty="0"/>
              <a:t>British Columbia, Canada: Commonwealth of Learning and Paris, France: UNESCO.</a:t>
            </a:r>
          </a:p>
          <a:p>
            <a:endParaRPr lang="en-GB" sz="1900" dirty="0"/>
          </a:p>
          <a:p>
            <a:r>
              <a:rPr lang="en-GB" sz="1900" dirty="0"/>
              <a:t>Wiley, D. (no date) </a:t>
            </a:r>
            <a:r>
              <a:rPr lang="en-GB" sz="1900" i="1" dirty="0"/>
              <a:t>Defining the "open" in open content and Open Educational Resources. </a:t>
            </a:r>
            <a:r>
              <a:rPr lang="en-GB" sz="1900" dirty="0"/>
              <a:t>Available at: </a:t>
            </a:r>
            <a:r>
              <a:rPr lang="en-GB" sz="1900" u="sng" dirty="0">
                <a:hlinkClick r:id="rId5"/>
              </a:rPr>
              <a:t>http://opencontent.org/definition/</a:t>
            </a:r>
            <a:r>
              <a:rPr lang="en-GB" sz="1900" dirty="0"/>
              <a:t> (Accessed 10 July 2023).</a:t>
            </a:r>
          </a:p>
          <a:p>
            <a:endParaRPr lang="en-GB" dirty="0"/>
          </a:p>
        </p:txBody>
      </p:sp>
      <p:sp>
        <p:nvSpPr>
          <p:cNvPr id="3" name="Text Placeholder 2">
            <a:extLst>
              <a:ext uri="{FF2B5EF4-FFF2-40B4-BE49-F238E27FC236}">
                <a16:creationId xmlns:a16="http://schemas.microsoft.com/office/drawing/2014/main" id="{8252B5D0-F933-46EF-9899-D97A53552E2B}"/>
              </a:ext>
            </a:extLst>
          </p:cNvPr>
          <p:cNvSpPr>
            <a:spLocks noGrp="1"/>
          </p:cNvSpPr>
          <p:nvPr>
            <p:ph type="body" sz="quarter" idx="12"/>
          </p:nvPr>
        </p:nvSpPr>
        <p:spPr/>
        <p:txBody>
          <a:bodyPr/>
          <a:lstStyle/>
          <a:p>
            <a:r>
              <a:rPr lang="en-GB" dirty="0"/>
              <a:t>References</a:t>
            </a:r>
          </a:p>
        </p:txBody>
      </p:sp>
    </p:spTree>
    <p:extLst>
      <p:ext uri="{BB962C8B-B14F-4D97-AF65-F5344CB8AC3E}">
        <p14:creationId xmlns:p14="http://schemas.microsoft.com/office/powerpoint/2010/main" val="43093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95536" y="980728"/>
            <a:ext cx="8280400" cy="4752528"/>
          </a:xfrm>
        </p:spPr>
        <p:txBody>
          <a:bodyPr>
            <a:normAutofit lnSpcReduction="10000"/>
          </a:bodyPr>
          <a:lstStyle/>
          <a:p>
            <a:pPr marL="342900" indent="-342900">
              <a:buFont typeface="Arial" panose="020B0604020202020204" pitchFamily="34" charset="0"/>
              <a:buChar char="•"/>
            </a:pPr>
            <a:r>
              <a:rPr lang="en-GB" sz="1800" dirty="0"/>
              <a:t>Webinar objectives and key skills</a:t>
            </a:r>
          </a:p>
          <a:p>
            <a:endParaRPr lang="en-GB" sz="1800" dirty="0"/>
          </a:p>
          <a:p>
            <a:pPr marL="342900" indent="-342900">
              <a:buFont typeface="Arial" panose="020B0604020202020204" pitchFamily="34" charset="0"/>
              <a:buChar char="•"/>
            </a:pPr>
            <a:r>
              <a:rPr lang="en-GB" sz="1800" dirty="0"/>
              <a:t>What are Open Educational Resources (OER)?</a:t>
            </a:r>
          </a:p>
          <a:p>
            <a:pPr marL="342900" indent="-342900">
              <a:buFont typeface="Arial" panose="020B0604020202020204" pitchFamily="34" charset="0"/>
              <a:buChar char="•"/>
            </a:pPr>
            <a:r>
              <a:rPr lang="en-GB" sz="1800" dirty="0"/>
              <a:t>Things to consider when creating OER</a:t>
            </a:r>
          </a:p>
          <a:p>
            <a:pPr marL="342900" indent="-342900">
              <a:buFont typeface="Arial" panose="020B0604020202020204" pitchFamily="34" charset="0"/>
              <a:buChar char="•"/>
            </a:pPr>
            <a:r>
              <a:rPr lang="en-GB" sz="1800" dirty="0"/>
              <a:t>OER and Creative Commons licenses</a:t>
            </a:r>
          </a:p>
          <a:p>
            <a:pPr marL="342900" indent="-342900">
              <a:buFont typeface="Arial" panose="020B0604020202020204" pitchFamily="34" charset="0"/>
              <a:buChar char="•"/>
            </a:pPr>
            <a:r>
              <a:rPr lang="en-GB" sz="1800" dirty="0"/>
              <a:t>What can I do with OER?</a:t>
            </a:r>
          </a:p>
          <a:p>
            <a:pPr marL="342900" indent="-342900">
              <a:buFont typeface="Arial" panose="020B0604020202020204" pitchFamily="34" charset="0"/>
              <a:buChar char="•"/>
            </a:pPr>
            <a:r>
              <a:rPr lang="en-GB" sz="1800" dirty="0"/>
              <a:t>Where can I find OER?</a:t>
            </a:r>
          </a:p>
          <a:p>
            <a:endParaRPr lang="en-GB" sz="1800" dirty="0"/>
          </a:p>
          <a:p>
            <a:pPr marL="285750" indent="-285750">
              <a:buFont typeface="Arial" panose="020B0604020202020204" pitchFamily="34" charset="0"/>
              <a:buChar char="•"/>
            </a:pPr>
            <a:r>
              <a:rPr lang="en-GB" sz="1800" dirty="0"/>
              <a:t>What is edShare@GCU?</a:t>
            </a:r>
          </a:p>
          <a:p>
            <a:pPr marL="285750" indent="-285750">
              <a:buFont typeface="Arial" panose="020B0604020202020204" pitchFamily="34" charset="0"/>
              <a:buChar char="•"/>
            </a:pPr>
            <a:r>
              <a:rPr lang="en-GB" sz="1800" dirty="0" err="1"/>
              <a:t>edShare@GCU</a:t>
            </a:r>
            <a:r>
              <a:rPr lang="en-GB" sz="1800" dirty="0"/>
              <a:t> and Planet </a:t>
            </a:r>
            <a:r>
              <a:rPr lang="en-GB" sz="1800" dirty="0" err="1"/>
              <a:t>eStream</a:t>
            </a:r>
            <a:endParaRPr lang="en-GB" sz="1800" dirty="0"/>
          </a:p>
          <a:p>
            <a:pPr marL="285750" indent="-285750">
              <a:buFont typeface="Arial" panose="020B0604020202020204" pitchFamily="34" charset="0"/>
              <a:buChar char="•"/>
            </a:pPr>
            <a:r>
              <a:rPr lang="en-GB" sz="1800" dirty="0"/>
              <a:t>What can edShare@GCU be used for?</a:t>
            </a:r>
          </a:p>
          <a:p>
            <a:pPr marL="285750" indent="-285750">
              <a:buFont typeface="Arial" panose="020B0604020202020204" pitchFamily="34" charset="0"/>
              <a:buChar char="•"/>
            </a:pPr>
            <a:r>
              <a:rPr lang="en-GB" sz="1800" dirty="0"/>
              <a:t>Practical demonstration</a:t>
            </a:r>
          </a:p>
          <a:p>
            <a:pPr marL="1028700" lvl="1">
              <a:buFont typeface="Courier New" panose="02070309020205020404" pitchFamily="49" charset="0"/>
              <a:buChar char="o"/>
            </a:pPr>
            <a:r>
              <a:rPr lang="en-GB" sz="1800" dirty="0">
                <a:latin typeface="Arial" panose="020B0604020202020204" pitchFamily="34" charset="0"/>
                <a:cs typeface="Arial" panose="020B0604020202020204" pitchFamily="34" charset="0"/>
              </a:rPr>
              <a:t>Uploading a file</a:t>
            </a:r>
          </a:p>
          <a:p>
            <a:pPr marL="1028700" lvl="1">
              <a:buFont typeface="Courier New" panose="02070309020205020404" pitchFamily="49" charset="0"/>
              <a:buChar char="o"/>
            </a:pPr>
            <a:r>
              <a:rPr lang="en-GB" sz="1800" dirty="0">
                <a:latin typeface="Arial" panose="020B0604020202020204" pitchFamily="34" charset="0"/>
                <a:cs typeface="Arial" panose="020B0604020202020204" pitchFamily="34" charset="0"/>
              </a:rPr>
              <a:t>Adding metadata and versioning</a:t>
            </a:r>
          </a:p>
          <a:p>
            <a:pPr marL="285750" indent="-285750">
              <a:buFont typeface="Arial" panose="020B0604020202020204" pitchFamily="34" charset="0"/>
              <a:buChar char="•"/>
            </a:pPr>
            <a:r>
              <a:rPr lang="en-GB" sz="1800" dirty="0"/>
              <a:t>edShare guides and resources</a:t>
            </a:r>
          </a:p>
        </p:txBody>
      </p:sp>
      <p:sp>
        <p:nvSpPr>
          <p:cNvPr id="3" name="Text Placeholder 2"/>
          <p:cNvSpPr>
            <a:spLocks noGrp="1"/>
          </p:cNvSpPr>
          <p:nvPr>
            <p:ph type="body" sz="quarter" idx="12"/>
          </p:nvPr>
        </p:nvSpPr>
        <p:spPr/>
        <p:txBody>
          <a:bodyPr/>
          <a:lstStyle/>
          <a:p>
            <a:r>
              <a:rPr lang="en-GB" dirty="0"/>
              <a:t>What we will cover in this workshop</a:t>
            </a:r>
          </a:p>
        </p:txBody>
      </p:sp>
    </p:spTree>
    <p:extLst>
      <p:ext uri="{BB962C8B-B14F-4D97-AF65-F5344CB8AC3E}">
        <p14:creationId xmlns:p14="http://schemas.microsoft.com/office/powerpoint/2010/main" val="241688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31800" y="1052736"/>
            <a:ext cx="8280400" cy="4500563"/>
          </a:xfrm>
        </p:spPr>
        <p:txBody>
          <a:bodyPr/>
          <a:lstStyle/>
          <a:p>
            <a:r>
              <a:rPr lang="en-GB" sz="1800" dirty="0"/>
              <a:t>Objectives</a:t>
            </a:r>
          </a:p>
          <a:p>
            <a:pPr marL="342900" indent="-342900">
              <a:lnSpc>
                <a:spcPct val="107000"/>
              </a:lnSpc>
              <a:buFont typeface="+mj-lt"/>
              <a:buAutoNum type="arabicPeriod"/>
            </a:pPr>
            <a:r>
              <a:rPr lang="en-US" sz="1800" dirty="0">
                <a:ea typeface="Calibri"/>
              </a:rPr>
              <a:t>To gain a basic understanding of Open Educational Resources (OER)</a:t>
            </a:r>
          </a:p>
          <a:p>
            <a:pPr marL="342900" indent="-342900">
              <a:lnSpc>
                <a:spcPct val="107000"/>
              </a:lnSpc>
              <a:buFont typeface="+mj-lt"/>
              <a:buAutoNum type="arabicPeriod"/>
            </a:pPr>
            <a:r>
              <a:rPr lang="en-US" sz="1800" dirty="0">
                <a:ea typeface="Calibri"/>
              </a:rPr>
              <a:t>To gain a basic understanding of Creative Commons (CC) licenses</a:t>
            </a:r>
          </a:p>
          <a:p>
            <a:pPr marL="342900" lvl="0" indent="-342900">
              <a:lnSpc>
                <a:spcPct val="107000"/>
              </a:lnSpc>
              <a:spcAft>
                <a:spcPts val="0"/>
              </a:spcAft>
              <a:buFont typeface="+mj-lt"/>
              <a:buAutoNum type="arabicPeriod"/>
            </a:pPr>
            <a:r>
              <a:rPr lang="en-US" sz="1800" dirty="0">
                <a:ea typeface="Calibri"/>
              </a:rPr>
              <a:t>To gain a familiarity with the edShare@GCU educational resource repository</a:t>
            </a:r>
            <a:endParaRPr lang="en-GB" sz="1800" dirty="0">
              <a:ea typeface="Calibri"/>
            </a:endParaRPr>
          </a:p>
          <a:p>
            <a:pPr marL="342900" lvl="0" indent="-342900">
              <a:lnSpc>
                <a:spcPct val="107000"/>
              </a:lnSpc>
              <a:spcAft>
                <a:spcPts val="800"/>
              </a:spcAft>
              <a:buFont typeface="+mj-lt"/>
              <a:buAutoNum type="arabicPeriod"/>
            </a:pPr>
            <a:endParaRPr lang="en-US" sz="1800" dirty="0">
              <a:ea typeface="Calibri"/>
            </a:endParaRPr>
          </a:p>
          <a:p>
            <a:pPr lvl="0">
              <a:lnSpc>
                <a:spcPct val="107000"/>
              </a:lnSpc>
              <a:spcAft>
                <a:spcPts val="800"/>
              </a:spcAft>
            </a:pPr>
            <a:r>
              <a:rPr lang="en-US" sz="1800" dirty="0">
                <a:ea typeface="Calibri"/>
              </a:rPr>
              <a:t>Key skills</a:t>
            </a:r>
          </a:p>
          <a:p>
            <a:pPr marL="342900" lvl="0" indent="-342900">
              <a:lnSpc>
                <a:spcPct val="107000"/>
              </a:lnSpc>
              <a:spcAft>
                <a:spcPts val="0"/>
              </a:spcAft>
              <a:buFont typeface="+mj-lt"/>
              <a:buAutoNum type="arabicPeriod"/>
            </a:pPr>
            <a:r>
              <a:rPr lang="en-US" sz="1800" dirty="0">
                <a:ea typeface="Calibri"/>
              </a:rPr>
              <a:t>How to create an edShare resource</a:t>
            </a:r>
            <a:endParaRPr lang="en-GB" sz="1800" dirty="0">
              <a:ea typeface="Calibri"/>
            </a:endParaRPr>
          </a:p>
          <a:p>
            <a:pPr marL="342900" lvl="0" indent="-342900">
              <a:lnSpc>
                <a:spcPct val="107000"/>
              </a:lnSpc>
              <a:spcAft>
                <a:spcPts val="0"/>
              </a:spcAft>
              <a:buFont typeface="+mj-lt"/>
              <a:buAutoNum type="arabicPeriod"/>
            </a:pPr>
            <a:r>
              <a:rPr lang="en-US" sz="1800" dirty="0">
                <a:ea typeface="Calibri"/>
              </a:rPr>
              <a:t>How to add metadata to an edShare resource</a:t>
            </a:r>
            <a:endParaRPr lang="en-GB" sz="1800" dirty="0">
              <a:ea typeface="Calibri"/>
            </a:endParaRPr>
          </a:p>
          <a:p>
            <a:pPr marL="342900" lvl="0" indent="-342900">
              <a:lnSpc>
                <a:spcPct val="107000"/>
              </a:lnSpc>
              <a:spcAft>
                <a:spcPts val="0"/>
              </a:spcAft>
              <a:buFont typeface="+mj-lt"/>
              <a:buAutoNum type="arabicPeriod"/>
            </a:pPr>
            <a:r>
              <a:rPr lang="en-US" sz="1800" dirty="0">
                <a:ea typeface="Calibri"/>
              </a:rPr>
              <a:t>How to upload a file to an edShare resource</a:t>
            </a:r>
            <a:endParaRPr lang="en-GB" sz="1800" dirty="0">
              <a:ea typeface="Calibri"/>
            </a:endParaRPr>
          </a:p>
          <a:p>
            <a:pPr marL="342900" lvl="0" indent="-342900">
              <a:lnSpc>
                <a:spcPct val="107000"/>
              </a:lnSpc>
              <a:spcAft>
                <a:spcPts val="0"/>
              </a:spcAft>
              <a:buFont typeface="+mj-lt"/>
              <a:buAutoNum type="arabicPeriod"/>
            </a:pPr>
            <a:r>
              <a:rPr lang="en-US" sz="1800" dirty="0">
                <a:ea typeface="Calibri"/>
              </a:rPr>
              <a:t>How to add a Creative Commons license to an edShare resource (how to create a licensed OER)</a:t>
            </a:r>
          </a:p>
          <a:p>
            <a:pPr lvl="0">
              <a:lnSpc>
                <a:spcPct val="107000"/>
              </a:lnSpc>
              <a:spcAft>
                <a:spcPts val="800"/>
              </a:spcAft>
            </a:pPr>
            <a:endParaRPr lang="en-GB" sz="1800" dirty="0">
              <a:latin typeface="Calibri"/>
              <a:ea typeface="Calibri"/>
              <a:cs typeface="Times New Roman"/>
            </a:endParaRPr>
          </a:p>
          <a:p>
            <a:endParaRPr lang="en-GB" dirty="0"/>
          </a:p>
        </p:txBody>
      </p:sp>
      <p:sp>
        <p:nvSpPr>
          <p:cNvPr id="3" name="Text Placeholder 2"/>
          <p:cNvSpPr>
            <a:spLocks noGrp="1"/>
          </p:cNvSpPr>
          <p:nvPr>
            <p:ph type="body" sz="quarter" idx="12"/>
          </p:nvPr>
        </p:nvSpPr>
        <p:spPr>
          <a:xfrm>
            <a:off x="431800" y="368301"/>
            <a:ext cx="8280400" cy="904863"/>
          </a:xfrm>
        </p:spPr>
        <p:txBody>
          <a:bodyPr/>
          <a:lstStyle/>
          <a:p>
            <a:r>
              <a:rPr lang="en-GB" dirty="0"/>
              <a:t>Webinar objectives and key skills</a:t>
            </a:r>
          </a:p>
          <a:p>
            <a:endParaRPr lang="en-GB" dirty="0"/>
          </a:p>
        </p:txBody>
      </p:sp>
    </p:spTree>
    <p:extLst>
      <p:ext uri="{BB962C8B-B14F-4D97-AF65-F5344CB8AC3E}">
        <p14:creationId xmlns:p14="http://schemas.microsoft.com/office/powerpoint/2010/main" val="286383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F6682C-DC27-4667-8286-5C2976C166AE}"/>
              </a:ext>
            </a:extLst>
          </p:cNvPr>
          <p:cNvSpPr>
            <a:spLocks noGrp="1"/>
          </p:cNvSpPr>
          <p:nvPr>
            <p:ph sz="quarter" idx="11"/>
          </p:nvPr>
        </p:nvSpPr>
        <p:spPr>
          <a:xfrm>
            <a:off x="431800" y="980728"/>
            <a:ext cx="8280400" cy="4500563"/>
          </a:xfrm>
        </p:spPr>
        <p:txBody>
          <a:bodyPr/>
          <a:lstStyle/>
          <a:p>
            <a:pPr marL="342900" indent="-342900">
              <a:buFont typeface="Arial" panose="020B0604020202020204" pitchFamily="34" charset="0"/>
              <a:buChar char="•"/>
            </a:pPr>
            <a:r>
              <a:rPr lang="en-GB" sz="1800" dirty="0"/>
              <a:t>Part of broader concept of open education…</a:t>
            </a:r>
          </a:p>
          <a:p>
            <a:endParaRPr lang="en-GB" sz="1800" dirty="0"/>
          </a:p>
          <a:p>
            <a:pPr marL="285750" indent="-285750">
              <a:buFont typeface="Arial" panose="020B0604020202020204" pitchFamily="34" charset="0"/>
              <a:buChar char="•"/>
            </a:pPr>
            <a:r>
              <a:rPr lang="en-GB" sz="1800" dirty="0"/>
              <a:t>‘… a way of carrying out education, often using digital technologies. Its aim is to widen access and participation to everyone by removing barriers and making learning accessible, abundant, and customisable for all. It offers multiple ways of teaching and learning, building and sharing knowledge. It also provides a variety of access routes to formal and non-formal education, and connects the two.’</a:t>
            </a:r>
          </a:p>
          <a:p>
            <a:endParaRPr lang="en-GB" sz="1800" dirty="0"/>
          </a:p>
          <a:p>
            <a:pPr marL="457200" lvl="1" indent="0">
              <a:buNone/>
            </a:pPr>
            <a:r>
              <a:rPr lang="en-GB" sz="1600" dirty="0">
                <a:latin typeface="Arial" panose="020B0604020202020204" pitchFamily="34" charset="0"/>
                <a:cs typeface="Arial" panose="020B0604020202020204" pitchFamily="34" charset="0"/>
              </a:rPr>
              <a:t>European Commission (2016), available from: </a:t>
            </a:r>
            <a:r>
              <a:rPr lang="en-GB" sz="1600" dirty="0">
                <a:latin typeface="Arial" panose="020B0604020202020204" pitchFamily="34" charset="0"/>
                <a:cs typeface="Arial" panose="020B0604020202020204" pitchFamily="34" charset="0"/>
                <a:hlinkClick r:id="rId3"/>
              </a:rPr>
              <a:t>https://joint-research-centre.ec.europa.eu/what-open-education_en</a:t>
            </a:r>
            <a:r>
              <a:rPr lang="en-GB" sz="1600" dirty="0">
                <a:latin typeface="Arial" panose="020B0604020202020204" pitchFamily="34" charset="0"/>
                <a:cs typeface="Arial" panose="020B0604020202020204" pitchFamily="34" charset="0"/>
              </a:rPr>
              <a:t> </a:t>
            </a:r>
          </a:p>
        </p:txBody>
      </p:sp>
      <p:sp>
        <p:nvSpPr>
          <p:cNvPr id="3" name="Text Placeholder 2">
            <a:extLst>
              <a:ext uri="{FF2B5EF4-FFF2-40B4-BE49-F238E27FC236}">
                <a16:creationId xmlns:a16="http://schemas.microsoft.com/office/drawing/2014/main" id="{6A72FF0E-77D2-47FF-AEB7-89E50420FDCA}"/>
              </a:ext>
            </a:extLst>
          </p:cNvPr>
          <p:cNvSpPr>
            <a:spLocks noGrp="1"/>
          </p:cNvSpPr>
          <p:nvPr>
            <p:ph type="body" sz="quarter" idx="12"/>
          </p:nvPr>
        </p:nvSpPr>
        <p:spPr>
          <a:xfrm>
            <a:off x="431800" y="368301"/>
            <a:ext cx="8280400" cy="904863"/>
          </a:xfrm>
        </p:spPr>
        <p:txBody>
          <a:bodyPr/>
          <a:lstStyle/>
          <a:p>
            <a:r>
              <a:rPr lang="en-GB" dirty="0"/>
              <a:t>What are Open Educational Resources (OER)?</a:t>
            </a:r>
          </a:p>
          <a:p>
            <a:endParaRPr lang="en-GB" dirty="0"/>
          </a:p>
        </p:txBody>
      </p:sp>
    </p:spTree>
    <p:extLst>
      <p:ext uri="{BB962C8B-B14F-4D97-AF65-F5344CB8AC3E}">
        <p14:creationId xmlns:p14="http://schemas.microsoft.com/office/powerpoint/2010/main" val="210668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340D6E-6648-4376-A710-3A849F9644B6}"/>
              </a:ext>
            </a:extLst>
          </p:cNvPr>
          <p:cNvSpPr>
            <a:spLocks noGrp="1"/>
          </p:cNvSpPr>
          <p:nvPr>
            <p:ph sz="quarter" idx="11"/>
          </p:nvPr>
        </p:nvSpPr>
        <p:spPr>
          <a:xfrm>
            <a:off x="431800" y="908720"/>
            <a:ext cx="8280400" cy="4500563"/>
          </a:xfrm>
        </p:spPr>
        <p:txBody>
          <a:bodyPr>
            <a:normAutofit/>
          </a:bodyPr>
          <a:lstStyle/>
          <a:p>
            <a:pPr marL="342900" indent="-342900">
              <a:buFont typeface="Arial" panose="020B0604020202020204" pitchFamily="34" charset="0"/>
              <a:buChar char="•"/>
            </a:pPr>
            <a:r>
              <a:rPr lang="en-GB" sz="1800" dirty="0"/>
              <a:t>… and open educational practices (OEP)</a:t>
            </a:r>
          </a:p>
          <a:p>
            <a:endParaRPr lang="en-GB" sz="1800" dirty="0"/>
          </a:p>
          <a:p>
            <a:pPr marL="342900" indent="-342900">
              <a:buFont typeface="Arial" panose="020B0604020202020204" pitchFamily="34" charset="0"/>
              <a:buChar char="•"/>
            </a:pPr>
            <a:r>
              <a:rPr lang="en-GB" sz="1800" dirty="0"/>
              <a:t>OEP is a term inclusive of the use of OER and open pedagogy</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 collaborative practices that include the creation, use, and reuse of OER, as well as pedagogical practices employing participatory technologies and social networks for interaction, peer-learning, knowledge creation, and empowerment of learners.’</a:t>
            </a:r>
          </a:p>
          <a:p>
            <a:pPr marL="342900" indent="-342900">
              <a:buFont typeface="Arial" panose="020B0604020202020204" pitchFamily="34" charset="0"/>
              <a:buChar char="•"/>
            </a:pPr>
            <a:endParaRPr lang="en-GB" sz="1800" dirty="0"/>
          </a:p>
          <a:p>
            <a:pPr marL="457200" lvl="1" indent="0">
              <a:buNone/>
            </a:pPr>
            <a:r>
              <a:rPr lang="en-GB" sz="1600" dirty="0">
                <a:latin typeface="Arial" panose="020B0604020202020204" pitchFamily="34" charset="0"/>
                <a:cs typeface="Arial" panose="020B0604020202020204" pitchFamily="34" charset="0"/>
              </a:rPr>
              <a:t>Cronin (2017), available from: </a:t>
            </a:r>
            <a:r>
              <a:rPr lang="en-GB" sz="1600" dirty="0">
                <a:latin typeface="Arial" panose="020B0604020202020204" pitchFamily="34" charset="0"/>
                <a:cs typeface="Arial" panose="020B0604020202020204" pitchFamily="34" charset="0"/>
                <a:hlinkClick r:id="rId3"/>
              </a:rPr>
              <a:t>https://doi.org/10.19173/irrodl.v18i5.3096</a:t>
            </a:r>
            <a:r>
              <a:rPr lang="en-GB" sz="1600" dirty="0">
                <a:latin typeface="Arial" panose="020B0604020202020204" pitchFamily="34" charset="0"/>
                <a:cs typeface="Arial" panose="020B0604020202020204" pitchFamily="34" charset="0"/>
              </a:rPr>
              <a:t> </a:t>
            </a:r>
          </a:p>
        </p:txBody>
      </p:sp>
      <p:sp>
        <p:nvSpPr>
          <p:cNvPr id="3" name="Text Placeholder 2">
            <a:extLst>
              <a:ext uri="{FF2B5EF4-FFF2-40B4-BE49-F238E27FC236}">
                <a16:creationId xmlns:a16="http://schemas.microsoft.com/office/drawing/2014/main" id="{7B0C4575-5B5E-42DD-AA6D-95F53B983689}"/>
              </a:ext>
            </a:extLst>
          </p:cNvPr>
          <p:cNvSpPr>
            <a:spLocks noGrp="1"/>
          </p:cNvSpPr>
          <p:nvPr>
            <p:ph type="body" sz="quarter" idx="12"/>
          </p:nvPr>
        </p:nvSpPr>
        <p:spPr>
          <a:xfrm>
            <a:off x="431800" y="368301"/>
            <a:ext cx="8280400" cy="684435"/>
          </a:xfrm>
        </p:spPr>
        <p:txBody>
          <a:bodyPr/>
          <a:lstStyle/>
          <a:p>
            <a:r>
              <a:rPr lang="en-GB" dirty="0"/>
              <a:t>What are OER?</a:t>
            </a:r>
          </a:p>
          <a:p>
            <a:endParaRPr lang="en-GB" dirty="0"/>
          </a:p>
        </p:txBody>
      </p:sp>
    </p:spTree>
    <p:extLst>
      <p:ext uri="{BB962C8B-B14F-4D97-AF65-F5344CB8AC3E}">
        <p14:creationId xmlns:p14="http://schemas.microsoft.com/office/powerpoint/2010/main" val="352816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67544" y="1052736"/>
            <a:ext cx="8280400" cy="4500563"/>
          </a:xfrm>
        </p:spPr>
        <p:txBody>
          <a:bodyPr>
            <a:normAutofit/>
          </a:bodyPr>
          <a:lstStyle/>
          <a:p>
            <a:pPr marL="285750" indent="-285750">
              <a:buFont typeface="Arial" panose="020B0604020202020204" pitchFamily="34" charset="0"/>
              <a:buChar char="•"/>
            </a:pPr>
            <a:r>
              <a:rPr lang="en-GB" sz="1800" dirty="0"/>
              <a:t>Open Educational Resources (OER) are teaching, learning and research materials in any medium – digital or otherwise – that reside in the public domain or have been released under an open license that permits no-cost access, use, adaptation and redistribution by others with no or limited restrictions.</a:t>
            </a:r>
          </a:p>
          <a:p>
            <a:endParaRPr lang="en-GB" sz="1800" dirty="0"/>
          </a:p>
          <a:p>
            <a:pPr marL="457200" lvl="1" indent="0">
              <a:buNone/>
            </a:pPr>
            <a:r>
              <a:rPr lang="en-GB" sz="1600" dirty="0">
                <a:latin typeface="Arial" panose="020B0604020202020204" pitchFamily="34" charset="0"/>
                <a:cs typeface="Arial" panose="020B0604020202020204" pitchFamily="34" charset="0"/>
              </a:rPr>
              <a:t>UNESCO (2011), available from: </a:t>
            </a:r>
            <a:r>
              <a:rPr lang="en-GB" sz="1600" dirty="0">
                <a:latin typeface="Arial" panose="020B0604020202020204" pitchFamily="34" charset="0"/>
                <a:cs typeface="Arial" panose="020B0604020202020204" pitchFamily="34" charset="0"/>
                <a:hlinkClick r:id="rId3"/>
              </a:rPr>
              <a:t>https://en.unesco.org/icted/content/basic-guide-open-educational-resources-oer</a:t>
            </a:r>
            <a:r>
              <a:rPr lang="en-GB" sz="1600" dirty="0">
                <a:latin typeface="Arial" panose="020B0604020202020204" pitchFamily="34" charset="0"/>
                <a:cs typeface="Arial" panose="020B0604020202020204" pitchFamily="34" charset="0"/>
              </a:rPr>
              <a:t> </a:t>
            </a:r>
          </a:p>
        </p:txBody>
      </p:sp>
      <p:sp>
        <p:nvSpPr>
          <p:cNvPr id="3" name="Text Placeholder 2"/>
          <p:cNvSpPr>
            <a:spLocks noGrp="1"/>
          </p:cNvSpPr>
          <p:nvPr>
            <p:ph type="body" sz="quarter" idx="12"/>
          </p:nvPr>
        </p:nvSpPr>
        <p:spPr/>
        <p:txBody>
          <a:bodyPr/>
          <a:lstStyle/>
          <a:p>
            <a:r>
              <a:rPr lang="en-GB" dirty="0"/>
              <a:t>What are OER?</a:t>
            </a:r>
          </a:p>
        </p:txBody>
      </p:sp>
    </p:spTree>
    <p:extLst>
      <p:ext uri="{BB962C8B-B14F-4D97-AF65-F5344CB8AC3E}">
        <p14:creationId xmlns:p14="http://schemas.microsoft.com/office/powerpoint/2010/main" val="372297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2BC088-4EF4-498F-AFD3-FE953A985B29}"/>
              </a:ext>
            </a:extLst>
          </p:cNvPr>
          <p:cNvSpPr>
            <a:spLocks noGrp="1"/>
          </p:cNvSpPr>
          <p:nvPr>
            <p:ph sz="quarter" idx="11"/>
          </p:nvPr>
        </p:nvSpPr>
        <p:spPr>
          <a:xfrm>
            <a:off x="431800" y="908720"/>
            <a:ext cx="8280400" cy="4500563"/>
          </a:xfrm>
        </p:spPr>
        <p:txBody>
          <a:bodyPr>
            <a:normAutofit/>
          </a:bodyPr>
          <a:lstStyle/>
          <a:p>
            <a:pPr marL="342900" indent="-342900">
              <a:buFont typeface="Arial" panose="020B0604020202020204" pitchFamily="34" charset="0"/>
              <a:buChar char="•"/>
            </a:pPr>
            <a:r>
              <a:rPr lang="en-GB" sz="1800" dirty="0"/>
              <a:t>They can be anything!</a:t>
            </a:r>
          </a:p>
          <a:p>
            <a:pPr marL="1085850" lvl="1" indent="-342900">
              <a:buFont typeface="Arial" panose="020B0604020202020204" pitchFamily="34" charset="0"/>
              <a:buChar char="•"/>
            </a:pPr>
            <a:r>
              <a:rPr lang="en-GB" sz="1800" dirty="0">
                <a:latin typeface="Arial" panose="020B0604020202020204" pitchFamily="34" charset="0"/>
                <a:cs typeface="Arial" panose="020B0604020202020204" pitchFamily="34" charset="0"/>
              </a:rPr>
              <a:t>… the everyday, like a basic Word document</a:t>
            </a:r>
          </a:p>
          <a:p>
            <a:pPr marL="1085850" lvl="1" indent="-342900">
              <a:buFont typeface="Arial" panose="020B0604020202020204" pitchFamily="34" charset="0"/>
              <a:buChar char="•"/>
            </a:pPr>
            <a:r>
              <a:rPr lang="en-GB" sz="1800" dirty="0">
                <a:latin typeface="Arial" panose="020B0604020202020204" pitchFamily="34" charset="0"/>
                <a:cs typeface="Arial" panose="020B0604020202020204" pitchFamily="34" charset="0"/>
              </a:rPr>
              <a:t>… GCU ‘at it’s best’… a big shiny, ‘show stopper’, fancy resource!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p:txBody>
      </p:sp>
      <p:sp>
        <p:nvSpPr>
          <p:cNvPr id="3" name="Text Placeholder 2">
            <a:extLst>
              <a:ext uri="{FF2B5EF4-FFF2-40B4-BE49-F238E27FC236}">
                <a16:creationId xmlns:a16="http://schemas.microsoft.com/office/drawing/2014/main" id="{F53DD6A7-6FEA-4981-9DE5-1CE139623546}"/>
              </a:ext>
            </a:extLst>
          </p:cNvPr>
          <p:cNvSpPr>
            <a:spLocks noGrp="1"/>
          </p:cNvSpPr>
          <p:nvPr>
            <p:ph type="body" sz="quarter" idx="12"/>
          </p:nvPr>
        </p:nvSpPr>
        <p:spPr/>
        <p:txBody>
          <a:bodyPr/>
          <a:lstStyle/>
          <a:p>
            <a:r>
              <a:rPr lang="en-GB" dirty="0"/>
              <a:t>What are OER?</a:t>
            </a:r>
          </a:p>
        </p:txBody>
      </p:sp>
      <p:pic>
        <p:nvPicPr>
          <p:cNvPr id="4" name="Picture 3" descr="Image of a lake with mountains, trees and clouds">
            <a:extLst>
              <a:ext uri="{FF2B5EF4-FFF2-40B4-BE49-F238E27FC236}">
                <a16:creationId xmlns:a16="http://schemas.microsoft.com/office/drawing/2014/main" id="{981A53CF-7863-46B5-B92D-AD29F17CEA37}"/>
              </a:ext>
            </a:extLst>
          </p:cNvPr>
          <p:cNvPicPr>
            <a:picLocks noChangeAspect="1"/>
          </p:cNvPicPr>
          <p:nvPr/>
        </p:nvPicPr>
        <p:blipFill>
          <a:blip r:embed="rId3"/>
          <a:stretch>
            <a:fillRect/>
          </a:stretch>
        </p:blipFill>
        <p:spPr>
          <a:xfrm>
            <a:off x="3131889" y="3027192"/>
            <a:ext cx="3132490" cy="1814120"/>
          </a:xfrm>
          <a:prstGeom prst="rect">
            <a:avLst/>
          </a:prstGeom>
        </p:spPr>
      </p:pic>
      <p:pic>
        <p:nvPicPr>
          <p:cNvPr id="5" name="Picture 4" descr="Image of four textbooks (blue, green, white and turquoise covers) ">
            <a:extLst>
              <a:ext uri="{FF2B5EF4-FFF2-40B4-BE49-F238E27FC236}">
                <a16:creationId xmlns:a16="http://schemas.microsoft.com/office/drawing/2014/main" id="{6A652E0C-80F9-4AEE-8897-03F3AA51DB83}"/>
              </a:ext>
            </a:extLst>
          </p:cNvPr>
          <p:cNvPicPr>
            <a:picLocks noChangeAspect="1"/>
          </p:cNvPicPr>
          <p:nvPr/>
        </p:nvPicPr>
        <p:blipFill>
          <a:blip r:embed="rId4"/>
          <a:stretch>
            <a:fillRect/>
          </a:stretch>
        </p:blipFill>
        <p:spPr>
          <a:xfrm>
            <a:off x="6364625" y="2546220"/>
            <a:ext cx="2181192" cy="2776063"/>
          </a:xfrm>
          <a:prstGeom prst="rect">
            <a:avLst/>
          </a:prstGeom>
        </p:spPr>
      </p:pic>
      <p:sp>
        <p:nvSpPr>
          <p:cNvPr id="6" name="TextBox 5">
            <a:extLst>
              <a:ext uri="{FF2B5EF4-FFF2-40B4-BE49-F238E27FC236}">
                <a16:creationId xmlns:a16="http://schemas.microsoft.com/office/drawing/2014/main" id="{C03C53A3-F8C3-436C-9F15-C9C40AC1ED1C}"/>
              </a:ext>
            </a:extLst>
          </p:cNvPr>
          <p:cNvSpPr txBox="1">
            <a:spLocks noChangeArrowheads="1"/>
          </p:cNvSpPr>
          <p:nvPr/>
        </p:nvSpPr>
        <p:spPr bwMode="auto">
          <a:xfrm>
            <a:off x="4327525" y="5794161"/>
            <a:ext cx="43846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GB" altLang="en-US" sz="1100" dirty="0"/>
              <a:t>Image of lake, mountains and clouds in sky, and image of textbooks </a:t>
            </a:r>
            <a:r>
              <a:rPr lang="en-GB" altLang="en-US" sz="1100" dirty="0" err="1">
                <a:hlinkClick r:id="rId5"/>
              </a:rPr>
              <a:t>Pixabay</a:t>
            </a:r>
            <a:r>
              <a:rPr lang="en-GB" altLang="en-US" sz="1100" dirty="0">
                <a:hlinkClick r:id="rId5"/>
              </a:rPr>
              <a:t> Licensed</a:t>
            </a:r>
            <a:r>
              <a:rPr lang="en-GB" altLang="en-US" sz="1100" dirty="0"/>
              <a:t>. Free for commercial use. No attribution required.</a:t>
            </a:r>
          </a:p>
        </p:txBody>
      </p:sp>
      <p:pic>
        <p:nvPicPr>
          <p:cNvPr id="8" name="Picture 7" descr="Image of a screenshot of Microsoft Word, PowerPoint and Excel file icons">
            <a:extLst>
              <a:ext uri="{FF2B5EF4-FFF2-40B4-BE49-F238E27FC236}">
                <a16:creationId xmlns:a16="http://schemas.microsoft.com/office/drawing/2014/main" id="{13B40F10-E7A3-4139-B750-C7414FD155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158" y="3425949"/>
            <a:ext cx="2510583" cy="1016609"/>
          </a:xfrm>
          <a:prstGeom prst="rect">
            <a:avLst/>
          </a:prstGeom>
          <a:ln>
            <a:solidFill>
              <a:schemeClr val="tx1"/>
            </a:solidFill>
          </a:ln>
        </p:spPr>
      </p:pic>
    </p:spTree>
    <p:extLst>
      <p:ext uri="{BB962C8B-B14F-4D97-AF65-F5344CB8AC3E}">
        <p14:creationId xmlns:p14="http://schemas.microsoft.com/office/powerpoint/2010/main" val="3676007880"/>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
  <a:themeElements>
    <a:clrScheme name="GCU">
      <a:dk1>
        <a:sysClr val="windowText" lastClr="000000"/>
      </a:dk1>
      <a:lt1>
        <a:srgbClr val="FFFFFF"/>
      </a:lt1>
      <a:dk2>
        <a:srgbClr val="006CB4"/>
      </a:dk2>
      <a:lt2>
        <a:srgbClr val="EFEEED"/>
      </a:lt2>
      <a:accent1>
        <a:srgbClr val="0092BC"/>
      </a:accent1>
      <a:accent2>
        <a:srgbClr val="64A70B"/>
      </a:accent2>
      <a:accent3>
        <a:srgbClr val="AA0061"/>
      </a:accent3>
      <a:accent4>
        <a:srgbClr val="642667"/>
      </a:accent4>
      <a:accent5>
        <a:srgbClr val="B5BD00"/>
      </a:accent5>
      <a:accent6>
        <a:srgbClr val="00A9E0"/>
      </a:accent6>
      <a:hlink>
        <a:srgbClr val="64A70B"/>
      </a:hlink>
      <a:folHlink>
        <a:srgbClr val="DAAA00"/>
      </a:folHlink>
    </a:clrScheme>
    <a:fontScheme name="GC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1484</TotalTime>
  <Words>2508</Words>
  <Application>Microsoft Office PowerPoint</Application>
  <PresentationFormat>On-screen Show (4:3)</PresentationFormat>
  <Paragraphs>313</Paragraphs>
  <Slides>34</Slides>
  <Notes>34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Arial</vt:lpstr>
      <vt:lpstr>Calibri</vt:lpstr>
      <vt:lpstr>Courier New</vt:lpstr>
      <vt:lpstr>Segoe UI</vt:lpstr>
      <vt:lpstr>Times New Roman</vt:lpstr>
      <vt:lpstr>Wingdings</vt:lpstr>
      <vt:lpstr>Office Theme</vt:lpstr>
      <vt:lpstr>Slides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Glasgow Caledonian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Setup</dc:creator>
  <cp:lastModifiedBy>Thompson, Seth</cp:lastModifiedBy>
  <cp:revision>91</cp:revision>
  <cp:lastPrinted>2023-07-11T09:50:08Z</cp:lastPrinted>
  <dcterms:created xsi:type="dcterms:W3CDTF">2020-02-03T15:38:41Z</dcterms:created>
  <dcterms:modified xsi:type="dcterms:W3CDTF">2023-07-11T09:58:28Z</dcterms:modified>
</cp:coreProperties>
</file>