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38" r:id="rId6"/>
    <p:sldId id="325" r:id="rId7"/>
    <p:sldId id="358" r:id="rId8"/>
    <p:sldId id="363" r:id="rId9"/>
    <p:sldId id="364" r:id="rId10"/>
    <p:sldId id="357" r:id="rId11"/>
    <p:sldId id="360" r:id="rId12"/>
    <p:sldId id="362" r:id="rId13"/>
    <p:sldId id="355" r:id="rId14"/>
    <p:sldId id="354" r:id="rId15"/>
    <p:sldId id="346" r:id="rId16"/>
    <p:sldId id="356" r:id="rId17"/>
    <p:sldId id="359" r:id="rId18"/>
    <p:sldId id="347" r:id="rId19"/>
    <p:sldId id="352" r:id="rId20"/>
    <p:sldId id="365" r:id="rId21"/>
    <p:sldId id="340" r:id="rId22"/>
    <p:sldId id="330" r:id="rId23"/>
    <p:sldId id="361" r:id="rId24"/>
    <p:sldId id="296"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6A"/>
    <a:srgbClr val="8DB9EB"/>
    <a:srgbClr val="004BB6"/>
    <a:srgbClr val="001D47"/>
    <a:srgbClr val="2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32E26-4E43-4F00-9904-AA5D2882E936}" v="3" dt="2022-10-11T09:06:53.472"/>
    <p1510:client id="{1BEDAD96-DBBE-51F2-CEFD-86547F2B5809}" v="17" dt="2023-09-29T11:25:28.769"/>
    <p1510:client id="{2BEF51E0-9985-4477-9FB2-26CCAEBD40BD}" v="28" dt="2022-09-22T10:25:54.771"/>
    <p1510:client id="{333F4CC8-C560-342A-0D65-04BAE67EB569}" v="216" dt="2023-09-28T15:48:23.297"/>
    <p1510:client id="{358CF9CC-3A8F-C885-23DA-6B94317DE945}" v="1" dt="2023-09-28T14:50:13.702"/>
    <p1510:client id="{43D90C70-D28A-40E8-9510-17F10777FAA7}" v="41" dt="2022-10-04T13:34:11.414"/>
    <p1510:client id="{5EB18498-F549-4720-B197-7A05F109DF0C}" v="113" dt="2022-09-22T10:13:36.091"/>
    <p1510:client id="{6E2144F6-40BB-473B-A5D4-D8203DDC9FF8}" v="89" dt="2022-09-22T10:00:29.168"/>
    <p1510:client id="{87711ED8-9185-C5B5-933D-5F11A5E9FFA7}" v="10" dt="2022-09-22T10:37:49.959"/>
    <p1510:client id="{A4365F61-4F00-4CC1-954F-438603F48BD4}" v="58" dt="2022-09-22T09:53:59.182"/>
    <p1510:client id="{AE039D9F-954D-4150-AF04-6AE81BF78057}" v="18" dt="2022-10-20T13:13:36.755"/>
    <p1510:client id="{B1275980-C753-47B1-BD79-8B34C33610D5}" v="33" dt="2022-09-22T10:20:26.844"/>
    <p1510:client id="{B2AC3251-8251-E9A2-C216-34B8AE86B391}" v="22" dt="2023-08-02T09:45:08.072"/>
    <p1510:client id="{EFA15AE6-FF12-54E0-1EFA-E4F07D354FA9}" v="168" dt="2023-09-29T12:27:40.487"/>
    <p1510:client id="{FD21EE9C-3EA9-7941-7AF0-B9B82F31F065}" v="1072" dt="2023-09-29T10:45:26.971"/>
    <p1510:client id="{FDC7BCD3-90F4-4500-A1A7-A52E687F8749}" v="271" dt="2023-08-28T09:53:46.955"/>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1" autoAdjust="0"/>
  </p:normalViewPr>
  <p:slideViewPr>
    <p:cSldViewPr snapToGrid="0">
      <p:cViewPr varScale="1">
        <p:scale>
          <a:sx n="70" d="100"/>
          <a:sy n="70" d="100"/>
        </p:scale>
        <p:origin x="512" y="76"/>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0BC5A-653C-4507-8A0E-FF686C720F3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7DCB747-3CBD-4883-99B4-AA9F7997A3FA}">
      <dgm:prSet phldrT="[Text]"/>
      <dgm:spPr/>
      <dgm:t>
        <a:bodyPr/>
        <a:lstStyle/>
        <a:p>
          <a:r>
            <a:rPr lang="en-US" dirty="0"/>
            <a:t>Level 4</a:t>
          </a:r>
        </a:p>
      </dgm:t>
    </dgm:pt>
    <dgm:pt modelId="{916BE99E-D44C-4B19-93DD-13A570783AE8}" type="parTrans" cxnId="{49B7E8B0-CF30-439C-B450-48C61A55BC54}">
      <dgm:prSet/>
      <dgm:spPr/>
      <dgm:t>
        <a:bodyPr/>
        <a:lstStyle/>
        <a:p>
          <a:endParaRPr lang="en-US"/>
        </a:p>
      </dgm:t>
    </dgm:pt>
    <dgm:pt modelId="{5EC898B6-D919-4B38-B954-2109C823236B}" type="sibTrans" cxnId="{49B7E8B0-CF30-439C-B450-48C61A55BC54}">
      <dgm:prSet/>
      <dgm:spPr/>
      <dgm:t>
        <a:bodyPr/>
        <a:lstStyle/>
        <a:p>
          <a:endParaRPr lang="en-US"/>
        </a:p>
      </dgm:t>
    </dgm:pt>
    <dgm:pt modelId="{EDCA06E1-7ACE-4626-BB6F-641F5AE7B65E}">
      <dgm:prSet phldrT="[Text]" custT="1"/>
      <dgm:spPr/>
      <dgm:t>
        <a:bodyPr/>
        <a:lstStyle/>
        <a:p>
          <a:pPr rtl="0"/>
          <a:r>
            <a:rPr lang="en-US" sz="2400" dirty="0"/>
            <a:t>Silent study</a:t>
          </a:r>
          <a:r>
            <a:rPr lang="en-US" sz="2400" dirty="0">
              <a:latin typeface="Calibri Light" panose="020F0302020204030204"/>
            </a:rPr>
            <a:t> </a:t>
          </a:r>
          <a:endParaRPr lang="en-US" sz="2400" dirty="0"/>
        </a:p>
      </dgm:t>
    </dgm:pt>
    <dgm:pt modelId="{311EFAAC-96BE-46C0-A7F4-4F9C2800F44D}" type="parTrans" cxnId="{BC5A09F7-04B7-4AFE-AD09-32EC5036D728}">
      <dgm:prSet/>
      <dgm:spPr/>
      <dgm:t>
        <a:bodyPr/>
        <a:lstStyle/>
        <a:p>
          <a:endParaRPr lang="en-US"/>
        </a:p>
      </dgm:t>
    </dgm:pt>
    <dgm:pt modelId="{FFB8080E-6D4E-46BB-A24D-F5454A29FFCD}" type="sibTrans" cxnId="{BC5A09F7-04B7-4AFE-AD09-32EC5036D728}">
      <dgm:prSet/>
      <dgm:spPr/>
      <dgm:t>
        <a:bodyPr/>
        <a:lstStyle/>
        <a:p>
          <a:endParaRPr lang="en-US"/>
        </a:p>
      </dgm:t>
    </dgm:pt>
    <dgm:pt modelId="{2E7EDFC7-CE00-4932-A4CE-BCC59FBD1C38}">
      <dgm:prSet phldrT="[Text]"/>
      <dgm:spPr/>
      <dgm:t>
        <a:bodyPr/>
        <a:lstStyle/>
        <a:p>
          <a:r>
            <a:rPr lang="en-US" dirty="0"/>
            <a:t>Level 3</a:t>
          </a:r>
        </a:p>
      </dgm:t>
    </dgm:pt>
    <dgm:pt modelId="{60F74936-49F8-4C7A-A5A5-4E057DE9BA3B}" type="parTrans" cxnId="{F90DF034-7AA1-4AAA-BF51-B08D177E72B7}">
      <dgm:prSet/>
      <dgm:spPr/>
      <dgm:t>
        <a:bodyPr/>
        <a:lstStyle/>
        <a:p>
          <a:endParaRPr lang="en-US"/>
        </a:p>
      </dgm:t>
    </dgm:pt>
    <dgm:pt modelId="{14560559-1DEC-47D4-90B8-28F2DA7B6C24}" type="sibTrans" cxnId="{F90DF034-7AA1-4AAA-BF51-B08D177E72B7}">
      <dgm:prSet/>
      <dgm:spPr/>
      <dgm:t>
        <a:bodyPr/>
        <a:lstStyle/>
        <a:p>
          <a:endParaRPr lang="en-US"/>
        </a:p>
      </dgm:t>
    </dgm:pt>
    <dgm:pt modelId="{589DC1AA-EC20-4ACA-A0FF-699A8E677FB2}">
      <dgm:prSet phldrT="[Text]" custT="1"/>
      <dgm:spPr/>
      <dgm:t>
        <a:bodyPr/>
        <a:lstStyle/>
        <a:p>
          <a:r>
            <a:rPr lang="en-US" sz="2400" dirty="0"/>
            <a:t>Silent study</a:t>
          </a:r>
        </a:p>
      </dgm:t>
    </dgm:pt>
    <dgm:pt modelId="{91A5CA5B-2769-4D29-8487-1A25FFEAF0B7}" type="parTrans" cxnId="{58583B54-41C1-49AA-95EF-2F67FF25663F}">
      <dgm:prSet/>
      <dgm:spPr/>
      <dgm:t>
        <a:bodyPr/>
        <a:lstStyle/>
        <a:p>
          <a:endParaRPr lang="en-US"/>
        </a:p>
      </dgm:t>
    </dgm:pt>
    <dgm:pt modelId="{8697FDCE-C439-4B23-A1AE-A7F3C5B328FD}" type="sibTrans" cxnId="{58583B54-41C1-49AA-95EF-2F67FF25663F}">
      <dgm:prSet/>
      <dgm:spPr/>
      <dgm:t>
        <a:bodyPr/>
        <a:lstStyle/>
        <a:p>
          <a:endParaRPr lang="en-US"/>
        </a:p>
      </dgm:t>
    </dgm:pt>
    <dgm:pt modelId="{485F73FE-C0E0-49FB-AD57-53A4F70CA0EB}">
      <dgm:prSet phldrT="[Text]" custT="1"/>
      <dgm:spPr/>
      <dgm:t>
        <a:bodyPr/>
        <a:lstStyle/>
        <a:p>
          <a:r>
            <a:rPr lang="en-US" sz="2400" dirty="0"/>
            <a:t>PCs</a:t>
          </a:r>
        </a:p>
      </dgm:t>
    </dgm:pt>
    <dgm:pt modelId="{C690D761-9376-4529-B758-C227B08694D1}" type="parTrans" cxnId="{AB20D2FC-67B0-4F17-B6AB-FA34DCED842C}">
      <dgm:prSet/>
      <dgm:spPr/>
      <dgm:t>
        <a:bodyPr/>
        <a:lstStyle/>
        <a:p>
          <a:endParaRPr lang="en-US"/>
        </a:p>
      </dgm:t>
    </dgm:pt>
    <dgm:pt modelId="{A9F8E7D4-FA8D-4C6A-A60F-A28CF7FDC89A}" type="sibTrans" cxnId="{AB20D2FC-67B0-4F17-B6AB-FA34DCED842C}">
      <dgm:prSet/>
      <dgm:spPr/>
      <dgm:t>
        <a:bodyPr/>
        <a:lstStyle/>
        <a:p>
          <a:endParaRPr lang="en-US"/>
        </a:p>
      </dgm:t>
    </dgm:pt>
    <dgm:pt modelId="{FF6E52AC-7681-4428-8306-0E102583666F}">
      <dgm:prSet phldrT="[Text]" custT="1"/>
      <dgm:spPr/>
      <dgm:t>
        <a:bodyPr/>
        <a:lstStyle/>
        <a:p>
          <a:pPr rtl="0"/>
          <a:r>
            <a:rPr lang="en-US" sz="2400" b="0" dirty="0"/>
            <a:t>Group </a:t>
          </a:r>
          <a:r>
            <a:rPr lang="en-US" sz="2400" b="0" dirty="0">
              <a:latin typeface="Calibri Light" panose="020F0302020204030204"/>
            </a:rPr>
            <a:t>work, study pods</a:t>
          </a:r>
          <a:endParaRPr lang="en-GB" sz="2400" b="0" dirty="0">
            <a:latin typeface="Calibri Light" panose="020F0302020204030204"/>
          </a:endParaRPr>
        </a:p>
      </dgm:t>
    </dgm:pt>
    <dgm:pt modelId="{4C6FBD4B-7DDD-4FC7-BD99-51019358C406}" type="parTrans" cxnId="{407E5E9B-DC6A-443E-A2F5-AAD198441997}">
      <dgm:prSet/>
      <dgm:spPr/>
      <dgm:t>
        <a:bodyPr/>
        <a:lstStyle/>
        <a:p>
          <a:endParaRPr lang="en-US"/>
        </a:p>
      </dgm:t>
    </dgm:pt>
    <dgm:pt modelId="{C08BA382-EB39-4EF2-A857-94BAA6DFAE5D}" type="sibTrans" cxnId="{407E5E9B-DC6A-443E-A2F5-AAD198441997}">
      <dgm:prSet/>
      <dgm:spPr/>
      <dgm:t>
        <a:bodyPr/>
        <a:lstStyle/>
        <a:p>
          <a:endParaRPr lang="en-US"/>
        </a:p>
      </dgm:t>
    </dgm:pt>
    <dgm:pt modelId="{D54246E0-8682-47EA-9329-99A5714AAAE6}">
      <dgm:prSet phldrT="[Text]" custT="1"/>
      <dgm:spPr/>
      <dgm:t>
        <a:bodyPr/>
        <a:lstStyle/>
        <a:p>
          <a:r>
            <a:rPr lang="en-US" sz="2400" dirty="0"/>
            <a:t>PCs</a:t>
          </a:r>
          <a:endParaRPr lang="en-US" sz="2400" b="0" dirty="0"/>
        </a:p>
      </dgm:t>
    </dgm:pt>
    <dgm:pt modelId="{2694DFD1-9BD2-4CCC-8A31-4399A8499231}" type="parTrans" cxnId="{27F740C6-AD5F-4089-AB94-E90B5A4BA70C}">
      <dgm:prSet/>
      <dgm:spPr/>
      <dgm:t>
        <a:bodyPr/>
        <a:lstStyle/>
        <a:p>
          <a:endParaRPr lang="en-US"/>
        </a:p>
      </dgm:t>
    </dgm:pt>
    <dgm:pt modelId="{5CDA4771-C151-444D-9254-84F65C544D8D}" type="sibTrans" cxnId="{27F740C6-AD5F-4089-AB94-E90B5A4BA70C}">
      <dgm:prSet/>
      <dgm:spPr/>
      <dgm:t>
        <a:bodyPr/>
        <a:lstStyle/>
        <a:p>
          <a:endParaRPr lang="en-US"/>
        </a:p>
      </dgm:t>
    </dgm:pt>
    <dgm:pt modelId="{DCA83074-0A58-43F5-8DF6-EF9E3E0666A4}">
      <dgm:prSet/>
      <dgm:spPr/>
      <dgm:t>
        <a:bodyPr/>
        <a:lstStyle/>
        <a:p>
          <a:r>
            <a:rPr lang="en-US" dirty="0"/>
            <a:t>Level 1</a:t>
          </a:r>
        </a:p>
      </dgm:t>
    </dgm:pt>
    <dgm:pt modelId="{A4647CAE-7424-479D-A339-4DB3957818CA}" type="parTrans" cxnId="{5FE2D6D6-2980-4F1C-BDF7-B77730198DB7}">
      <dgm:prSet/>
      <dgm:spPr/>
      <dgm:t>
        <a:bodyPr/>
        <a:lstStyle/>
        <a:p>
          <a:endParaRPr lang="en-US"/>
        </a:p>
      </dgm:t>
    </dgm:pt>
    <dgm:pt modelId="{E93CB980-2C7E-455A-BAA5-8138BE69D2C9}" type="sibTrans" cxnId="{5FE2D6D6-2980-4F1C-BDF7-B77730198DB7}">
      <dgm:prSet/>
      <dgm:spPr/>
      <dgm:t>
        <a:bodyPr/>
        <a:lstStyle/>
        <a:p>
          <a:endParaRPr lang="en-US"/>
        </a:p>
      </dgm:t>
    </dgm:pt>
    <dgm:pt modelId="{398E2C53-8689-4B14-8EDE-6E8468D8915E}">
      <dgm:prSet/>
      <dgm:spPr/>
      <dgm:t>
        <a:bodyPr/>
        <a:lstStyle/>
        <a:p>
          <a:r>
            <a:rPr lang="en-US" dirty="0"/>
            <a:t>Level 0</a:t>
          </a:r>
        </a:p>
      </dgm:t>
    </dgm:pt>
    <dgm:pt modelId="{1247DDAB-2F96-4118-9062-624C5651FFB3}" type="parTrans" cxnId="{C2FC9CB6-A47B-4FDA-A259-B30631CC2D5E}">
      <dgm:prSet/>
      <dgm:spPr/>
      <dgm:t>
        <a:bodyPr/>
        <a:lstStyle/>
        <a:p>
          <a:endParaRPr lang="en-US"/>
        </a:p>
      </dgm:t>
    </dgm:pt>
    <dgm:pt modelId="{473CD580-C246-4E6D-BD2E-A78E5B83030C}" type="sibTrans" cxnId="{C2FC9CB6-A47B-4FDA-A259-B30631CC2D5E}">
      <dgm:prSet/>
      <dgm:spPr/>
      <dgm:t>
        <a:bodyPr/>
        <a:lstStyle/>
        <a:p>
          <a:endParaRPr lang="en-US"/>
        </a:p>
      </dgm:t>
    </dgm:pt>
    <dgm:pt modelId="{E681E88E-A4F8-4C8D-A69C-E03E809AAF85}">
      <dgm:prSet custT="1"/>
      <dgm:spPr/>
      <dgm:t>
        <a:bodyPr/>
        <a:lstStyle/>
        <a:p>
          <a:pPr rtl="0"/>
          <a:r>
            <a:rPr lang="en-US" sz="2400" b="0" dirty="0"/>
            <a:t>Group</a:t>
          </a:r>
          <a:r>
            <a:rPr lang="en-US" sz="2400" b="0" dirty="0">
              <a:latin typeface="Calibri Light" panose="020F0302020204030204"/>
            </a:rPr>
            <a:t> </a:t>
          </a:r>
          <a:r>
            <a:rPr lang="en-US" sz="2400" b="1" dirty="0">
              <a:latin typeface="Calibri Light" panose="020F0302020204030204"/>
            </a:rPr>
            <a:t>work, Archives Centre</a:t>
          </a:r>
          <a:endParaRPr lang="en-US" sz="2400" b="1" dirty="0"/>
        </a:p>
      </dgm:t>
    </dgm:pt>
    <dgm:pt modelId="{ED3F8690-599B-42F0-B96E-F9909B4F49DB}" type="parTrans" cxnId="{1DF5FBFD-3FC0-470E-A8A6-4C18B3C3AD77}">
      <dgm:prSet/>
      <dgm:spPr/>
      <dgm:t>
        <a:bodyPr/>
        <a:lstStyle/>
        <a:p>
          <a:endParaRPr lang="en-US"/>
        </a:p>
      </dgm:t>
    </dgm:pt>
    <dgm:pt modelId="{C6DEB8CD-39A6-4501-B103-B803B5176189}" type="sibTrans" cxnId="{1DF5FBFD-3FC0-470E-A8A6-4C18B3C3AD77}">
      <dgm:prSet/>
      <dgm:spPr/>
      <dgm:t>
        <a:bodyPr/>
        <a:lstStyle/>
        <a:p>
          <a:endParaRPr lang="en-US"/>
        </a:p>
      </dgm:t>
    </dgm:pt>
    <dgm:pt modelId="{5CA496C3-E0DF-4929-8C6B-A5EFB0B9272A}">
      <dgm:prSet custT="1"/>
      <dgm:spPr/>
      <dgm:t>
        <a:bodyPr/>
        <a:lstStyle/>
        <a:p>
          <a:r>
            <a:rPr lang="en-US" sz="2400" dirty="0"/>
            <a:t>Library Desk, café, laptop borrowing</a:t>
          </a:r>
        </a:p>
      </dgm:t>
    </dgm:pt>
    <dgm:pt modelId="{9EE8CE32-3499-4D7C-B2DA-4D172877E0C3}" type="parTrans" cxnId="{2F577FD2-C305-4812-8578-81E025639D7E}">
      <dgm:prSet/>
      <dgm:spPr/>
      <dgm:t>
        <a:bodyPr/>
        <a:lstStyle/>
        <a:p>
          <a:endParaRPr lang="en-US"/>
        </a:p>
      </dgm:t>
    </dgm:pt>
    <dgm:pt modelId="{3538B3EA-91FB-4B64-AE77-474C4443E1DE}" type="sibTrans" cxnId="{2F577FD2-C305-4812-8578-81E025639D7E}">
      <dgm:prSet/>
      <dgm:spPr/>
      <dgm:t>
        <a:bodyPr/>
        <a:lstStyle/>
        <a:p>
          <a:endParaRPr lang="en-US"/>
        </a:p>
      </dgm:t>
    </dgm:pt>
    <dgm:pt modelId="{C3E5A1D0-D156-41F3-9BAC-F35CBA3EAC2C}">
      <dgm:prSet phldrT="[Text]" custT="1"/>
      <dgm:spPr/>
      <dgm:t>
        <a:bodyPr/>
        <a:lstStyle/>
        <a:p>
          <a:r>
            <a:rPr lang="en-US" sz="2400" dirty="0"/>
            <a:t>Bring your own devices</a:t>
          </a:r>
        </a:p>
      </dgm:t>
    </dgm:pt>
    <dgm:pt modelId="{D34F5900-4ED0-4580-A5CE-B7379C07F356}" type="sibTrans" cxnId="{28AE17F1-0373-4EA6-B829-4794A08E8107}">
      <dgm:prSet/>
      <dgm:spPr/>
      <dgm:t>
        <a:bodyPr/>
        <a:lstStyle/>
        <a:p>
          <a:endParaRPr lang="en-US"/>
        </a:p>
      </dgm:t>
    </dgm:pt>
    <dgm:pt modelId="{9550E85A-B54B-4CC7-9221-C4CF74FD514D}" type="parTrans" cxnId="{28AE17F1-0373-4EA6-B829-4794A08E8107}">
      <dgm:prSet/>
      <dgm:spPr/>
      <dgm:t>
        <a:bodyPr/>
        <a:lstStyle/>
        <a:p>
          <a:endParaRPr lang="en-US"/>
        </a:p>
      </dgm:t>
    </dgm:pt>
    <dgm:pt modelId="{E755068A-42A2-46F8-AD23-70D1D242ED39}">
      <dgm:prSet phldrT="[Text]"/>
      <dgm:spPr/>
      <dgm:t>
        <a:bodyPr/>
        <a:lstStyle/>
        <a:p>
          <a:r>
            <a:rPr lang="en-US" dirty="0"/>
            <a:t>Level 2</a:t>
          </a:r>
        </a:p>
      </dgm:t>
    </dgm:pt>
    <dgm:pt modelId="{1004E23F-0200-444A-98AC-0F509B28DE60}" type="sibTrans" cxnId="{58C40D30-44F3-4A80-8D9B-8FABAB032B4A}">
      <dgm:prSet/>
      <dgm:spPr/>
      <dgm:t>
        <a:bodyPr/>
        <a:lstStyle/>
        <a:p>
          <a:endParaRPr lang="en-US"/>
        </a:p>
      </dgm:t>
    </dgm:pt>
    <dgm:pt modelId="{D3296990-2F94-4768-8A39-4BD88B5556D3}" type="parTrans" cxnId="{58C40D30-44F3-4A80-8D9B-8FABAB032B4A}">
      <dgm:prSet/>
      <dgm:spPr/>
      <dgm:t>
        <a:bodyPr/>
        <a:lstStyle/>
        <a:p>
          <a:endParaRPr lang="en-US"/>
        </a:p>
      </dgm:t>
    </dgm:pt>
    <dgm:pt modelId="{7EF48312-D18E-47DB-BF27-94B0F47227F1}">
      <dgm:prSet custT="1"/>
      <dgm:spPr/>
      <dgm:t>
        <a:bodyPr/>
        <a:lstStyle/>
        <a:p>
          <a:pPr rtl="0"/>
          <a:r>
            <a:rPr lang="en-US" sz="2400" dirty="0">
              <a:latin typeface="+mn-lt"/>
            </a:rPr>
            <a:t>Group</a:t>
          </a:r>
          <a:r>
            <a:rPr lang="en-US" sz="2400" b="0" dirty="0">
              <a:latin typeface="+mn-lt"/>
            </a:rPr>
            <a:t> work, drop-ins, study pods</a:t>
          </a:r>
        </a:p>
      </dgm:t>
    </dgm:pt>
    <dgm:pt modelId="{3DC35D01-7B93-4232-A31A-12DAF040A6A9}" type="parTrans" cxnId="{2E58BE92-7773-4B2A-BA74-075DA85C502D}">
      <dgm:prSet/>
      <dgm:spPr/>
      <dgm:t>
        <a:bodyPr/>
        <a:lstStyle/>
        <a:p>
          <a:endParaRPr lang="en-GB"/>
        </a:p>
      </dgm:t>
    </dgm:pt>
    <dgm:pt modelId="{C9204C12-A894-431D-950C-7A4EC1B01962}" type="sibTrans" cxnId="{2E58BE92-7773-4B2A-BA74-075DA85C502D}">
      <dgm:prSet/>
      <dgm:spPr/>
      <dgm:t>
        <a:bodyPr/>
        <a:lstStyle/>
        <a:p>
          <a:endParaRPr lang="en-GB"/>
        </a:p>
      </dgm:t>
    </dgm:pt>
    <dgm:pt modelId="{D43A71DF-2A8E-4D4A-99CE-45CC234B0E38}">
      <dgm:prSet custT="1"/>
      <dgm:spPr/>
      <dgm:t>
        <a:bodyPr/>
        <a:lstStyle/>
        <a:p>
          <a:r>
            <a:rPr lang="en-US" sz="2400" dirty="0">
              <a:latin typeface="+mn-lt"/>
            </a:rPr>
            <a:t>Bring your own devices</a:t>
          </a:r>
        </a:p>
      </dgm:t>
    </dgm:pt>
    <dgm:pt modelId="{B9550046-EEAC-4C12-888C-07B5E7F53CF7}" type="parTrans" cxnId="{192A641D-88DD-46ED-BAF1-EBEEBA6CF232}">
      <dgm:prSet/>
      <dgm:spPr/>
      <dgm:t>
        <a:bodyPr/>
        <a:lstStyle/>
        <a:p>
          <a:endParaRPr lang="en-GB"/>
        </a:p>
      </dgm:t>
    </dgm:pt>
    <dgm:pt modelId="{43BC939F-DFA4-41D2-BA1F-3A4569DC0EDD}" type="sibTrans" cxnId="{192A641D-88DD-46ED-BAF1-EBEEBA6CF232}">
      <dgm:prSet/>
      <dgm:spPr/>
      <dgm:t>
        <a:bodyPr/>
        <a:lstStyle/>
        <a:p>
          <a:endParaRPr lang="en-GB"/>
        </a:p>
      </dgm:t>
    </dgm:pt>
    <dgm:pt modelId="{8DAB27EA-6EAC-4188-9686-7BF624F35B2D}" type="pres">
      <dgm:prSet presAssocID="{F390BC5A-653C-4507-8A0E-FF686C720F3C}" presName="Name0" presStyleCnt="0">
        <dgm:presLayoutVars>
          <dgm:dir/>
          <dgm:animLvl val="lvl"/>
          <dgm:resizeHandles val="exact"/>
        </dgm:presLayoutVars>
      </dgm:prSet>
      <dgm:spPr/>
      <dgm:t>
        <a:bodyPr/>
        <a:lstStyle/>
        <a:p>
          <a:endParaRPr lang="en-US"/>
        </a:p>
      </dgm:t>
    </dgm:pt>
    <dgm:pt modelId="{185241C7-ADA5-4BE7-96E8-FA57BB3D1449}" type="pres">
      <dgm:prSet presAssocID="{F7DCB747-3CBD-4883-99B4-AA9F7997A3FA}" presName="linNode" presStyleCnt="0"/>
      <dgm:spPr/>
    </dgm:pt>
    <dgm:pt modelId="{BCB64F51-6D14-4F47-9081-DBF26E5E0F6A}" type="pres">
      <dgm:prSet presAssocID="{F7DCB747-3CBD-4883-99B4-AA9F7997A3FA}" presName="parentText" presStyleLbl="node1" presStyleIdx="0" presStyleCnt="5">
        <dgm:presLayoutVars>
          <dgm:chMax val="1"/>
          <dgm:bulletEnabled val="1"/>
        </dgm:presLayoutVars>
      </dgm:prSet>
      <dgm:spPr/>
      <dgm:t>
        <a:bodyPr/>
        <a:lstStyle/>
        <a:p>
          <a:endParaRPr lang="en-US"/>
        </a:p>
      </dgm:t>
    </dgm:pt>
    <dgm:pt modelId="{3B658BBE-5838-422B-9007-219F11E1B701}" type="pres">
      <dgm:prSet presAssocID="{F7DCB747-3CBD-4883-99B4-AA9F7997A3FA}" presName="descendantText" presStyleLbl="alignAccFollowNode1" presStyleIdx="0" presStyleCnt="5">
        <dgm:presLayoutVars>
          <dgm:bulletEnabled val="1"/>
        </dgm:presLayoutVars>
      </dgm:prSet>
      <dgm:spPr/>
      <dgm:t>
        <a:bodyPr/>
        <a:lstStyle/>
        <a:p>
          <a:endParaRPr lang="en-US"/>
        </a:p>
      </dgm:t>
    </dgm:pt>
    <dgm:pt modelId="{D584B631-DCAB-4B0F-B5B5-CE2BA66524E9}" type="pres">
      <dgm:prSet presAssocID="{5EC898B6-D919-4B38-B954-2109C823236B}" presName="sp" presStyleCnt="0"/>
      <dgm:spPr/>
    </dgm:pt>
    <dgm:pt modelId="{34F981A7-C26B-43DC-89D7-BA192EBDAB9C}" type="pres">
      <dgm:prSet presAssocID="{2E7EDFC7-CE00-4932-A4CE-BCC59FBD1C38}" presName="linNode" presStyleCnt="0"/>
      <dgm:spPr/>
    </dgm:pt>
    <dgm:pt modelId="{A4CEE029-E8CF-4412-BC64-F85CA16EF983}" type="pres">
      <dgm:prSet presAssocID="{2E7EDFC7-CE00-4932-A4CE-BCC59FBD1C38}" presName="parentText" presStyleLbl="node1" presStyleIdx="1" presStyleCnt="5">
        <dgm:presLayoutVars>
          <dgm:chMax val="1"/>
          <dgm:bulletEnabled val="1"/>
        </dgm:presLayoutVars>
      </dgm:prSet>
      <dgm:spPr/>
      <dgm:t>
        <a:bodyPr/>
        <a:lstStyle/>
        <a:p>
          <a:endParaRPr lang="en-US"/>
        </a:p>
      </dgm:t>
    </dgm:pt>
    <dgm:pt modelId="{468B6163-9E35-408A-9C37-5E28F7E80530}" type="pres">
      <dgm:prSet presAssocID="{2E7EDFC7-CE00-4932-A4CE-BCC59FBD1C38}" presName="descendantText" presStyleLbl="alignAccFollowNode1" presStyleIdx="1" presStyleCnt="5">
        <dgm:presLayoutVars>
          <dgm:bulletEnabled val="1"/>
        </dgm:presLayoutVars>
      </dgm:prSet>
      <dgm:spPr/>
      <dgm:t>
        <a:bodyPr/>
        <a:lstStyle/>
        <a:p>
          <a:endParaRPr lang="en-US"/>
        </a:p>
      </dgm:t>
    </dgm:pt>
    <dgm:pt modelId="{4891D82A-F581-40F0-A846-B58646895C4C}" type="pres">
      <dgm:prSet presAssocID="{14560559-1DEC-47D4-90B8-28F2DA7B6C24}" presName="sp" presStyleCnt="0"/>
      <dgm:spPr/>
    </dgm:pt>
    <dgm:pt modelId="{F610F7C6-3511-46C7-B170-3754A9CBFDFD}" type="pres">
      <dgm:prSet presAssocID="{E755068A-42A2-46F8-AD23-70D1D242ED39}" presName="linNode" presStyleCnt="0"/>
      <dgm:spPr/>
    </dgm:pt>
    <dgm:pt modelId="{99B039DE-6971-46D9-A576-0A98772BE2BE}" type="pres">
      <dgm:prSet presAssocID="{E755068A-42A2-46F8-AD23-70D1D242ED39}" presName="parentText" presStyleLbl="node1" presStyleIdx="2" presStyleCnt="5">
        <dgm:presLayoutVars>
          <dgm:chMax val="1"/>
          <dgm:bulletEnabled val="1"/>
        </dgm:presLayoutVars>
      </dgm:prSet>
      <dgm:spPr/>
      <dgm:t>
        <a:bodyPr/>
        <a:lstStyle/>
        <a:p>
          <a:endParaRPr lang="en-US"/>
        </a:p>
      </dgm:t>
    </dgm:pt>
    <dgm:pt modelId="{59DEE5B3-6573-4E14-8C90-704E9FFBE799}" type="pres">
      <dgm:prSet presAssocID="{E755068A-42A2-46F8-AD23-70D1D242ED39}" presName="descendantText" presStyleLbl="alignAccFollowNode1" presStyleIdx="2" presStyleCnt="5">
        <dgm:presLayoutVars>
          <dgm:bulletEnabled val="1"/>
        </dgm:presLayoutVars>
      </dgm:prSet>
      <dgm:spPr/>
      <dgm:t>
        <a:bodyPr/>
        <a:lstStyle/>
        <a:p>
          <a:endParaRPr lang="en-US"/>
        </a:p>
      </dgm:t>
    </dgm:pt>
    <dgm:pt modelId="{D53B92F2-A201-456C-AF94-4D2BFB7DD37B}" type="pres">
      <dgm:prSet presAssocID="{1004E23F-0200-444A-98AC-0F509B28DE60}" presName="sp" presStyleCnt="0"/>
      <dgm:spPr/>
    </dgm:pt>
    <dgm:pt modelId="{0D75EA79-24F8-4CD5-BA88-5385EACC7594}" type="pres">
      <dgm:prSet presAssocID="{DCA83074-0A58-43F5-8DF6-EF9E3E0666A4}" presName="linNode" presStyleCnt="0"/>
      <dgm:spPr/>
    </dgm:pt>
    <dgm:pt modelId="{BF91EA68-4232-4ECD-9A4C-FA2044CA1199}" type="pres">
      <dgm:prSet presAssocID="{DCA83074-0A58-43F5-8DF6-EF9E3E0666A4}" presName="parentText" presStyleLbl="node1" presStyleIdx="3" presStyleCnt="5">
        <dgm:presLayoutVars>
          <dgm:chMax val="1"/>
          <dgm:bulletEnabled val="1"/>
        </dgm:presLayoutVars>
      </dgm:prSet>
      <dgm:spPr/>
      <dgm:t>
        <a:bodyPr/>
        <a:lstStyle/>
        <a:p>
          <a:endParaRPr lang="en-US"/>
        </a:p>
      </dgm:t>
    </dgm:pt>
    <dgm:pt modelId="{C84F6002-2D94-4CF9-9E90-4DC24C2C1F02}" type="pres">
      <dgm:prSet presAssocID="{DCA83074-0A58-43F5-8DF6-EF9E3E0666A4}" presName="descendantText" presStyleLbl="alignAccFollowNode1" presStyleIdx="3" presStyleCnt="5">
        <dgm:presLayoutVars>
          <dgm:bulletEnabled val="1"/>
        </dgm:presLayoutVars>
      </dgm:prSet>
      <dgm:spPr/>
      <dgm:t>
        <a:bodyPr/>
        <a:lstStyle/>
        <a:p>
          <a:endParaRPr lang="en-US"/>
        </a:p>
      </dgm:t>
    </dgm:pt>
    <dgm:pt modelId="{FDC6B93A-D126-4DA9-AFD2-C50C58BEE3CE}" type="pres">
      <dgm:prSet presAssocID="{E93CB980-2C7E-455A-BAA5-8138BE69D2C9}" presName="sp" presStyleCnt="0"/>
      <dgm:spPr/>
    </dgm:pt>
    <dgm:pt modelId="{7A81A87A-9D12-4A14-B2E6-9F82C63EC75E}" type="pres">
      <dgm:prSet presAssocID="{398E2C53-8689-4B14-8EDE-6E8468D8915E}" presName="linNode" presStyleCnt="0"/>
      <dgm:spPr/>
    </dgm:pt>
    <dgm:pt modelId="{D33A77C1-6B9C-4289-B635-352EA5EB95D0}" type="pres">
      <dgm:prSet presAssocID="{398E2C53-8689-4B14-8EDE-6E8468D8915E}" presName="parentText" presStyleLbl="node1" presStyleIdx="4" presStyleCnt="5">
        <dgm:presLayoutVars>
          <dgm:chMax val="1"/>
          <dgm:bulletEnabled val="1"/>
        </dgm:presLayoutVars>
      </dgm:prSet>
      <dgm:spPr/>
      <dgm:t>
        <a:bodyPr/>
        <a:lstStyle/>
        <a:p>
          <a:endParaRPr lang="en-US"/>
        </a:p>
      </dgm:t>
    </dgm:pt>
    <dgm:pt modelId="{3CF4958D-618D-4EBA-80EC-D4EDCA9F487E}" type="pres">
      <dgm:prSet presAssocID="{398E2C53-8689-4B14-8EDE-6E8468D8915E}" presName="descendantText" presStyleLbl="alignAccFollowNode1" presStyleIdx="4" presStyleCnt="5">
        <dgm:presLayoutVars>
          <dgm:bulletEnabled val="1"/>
        </dgm:presLayoutVars>
      </dgm:prSet>
      <dgm:spPr/>
      <dgm:t>
        <a:bodyPr/>
        <a:lstStyle/>
        <a:p>
          <a:endParaRPr lang="en-US"/>
        </a:p>
      </dgm:t>
    </dgm:pt>
  </dgm:ptLst>
  <dgm:cxnLst>
    <dgm:cxn modelId="{F90DF034-7AA1-4AAA-BF51-B08D177E72B7}" srcId="{F390BC5A-653C-4507-8A0E-FF686C720F3C}" destId="{2E7EDFC7-CE00-4932-A4CE-BCC59FBD1C38}" srcOrd="1" destOrd="0" parTransId="{60F74936-49F8-4C7A-A5A5-4E057DE9BA3B}" sibTransId="{14560559-1DEC-47D4-90B8-28F2DA7B6C24}"/>
    <dgm:cxn modelId="{B7D49AA7-D4AD-47BD-B187-D399DC986FB6}" type="presOf" srcId="{D43A71DF-2A8E-4D4A-99CE-45CC234B0E38}" destId="{C84F6002-2D94-4CF9-9E90-4DC24C2C1F02}" srcOrd="0" destOrd="1" presId="urn:microsoft.com/office/officeart/2005/8/layout/vList5"/>
    <dgm:cxn modelId="{69ED2804-DF47-4897-9673-0B5795F7B938}" type="presOf" srcId="{485F73FE-C0E0-49FB-AD57-53A4F70CA0EB}" destId="{468B6163-9E35-408A-9C37-5E28F7E80530}" srcOrd="0" destOrd="1" presId="urn:microsoft.com/office/officeart/2005/8/layout/vList5"/>
    <dgm:cxn modelId="{EF075816-C653-4C17-B772-DE25F953F528}" type="presOf" srcId="{E755068A-42A2-46F8-AD23-70D1D242ED39}" destId="{99B039DE-6971-46D9-A576-0A98772BE2BE}" srcOrd="0" destOrd="0" presId="urn:microsoft.com/office/officeart/2005/8/layout/vList5"/>
    <dgm:cxn modelId="{192A641D-88DD-46ED-BAF1-EBEEBA6CF232}" srcId="{DCA83074-0A58-43F5-8DF6-EF9E3E0666A4}" destId="{D43A71DF-2A8E-4D4A-99CE-45CC234B0E38}" srcOrd="1" destOrd="0" parTransId="{B9550046-EEAC-4C12-888C-07B5E7F53CF7}" sibTransId="{43BC939F-DFA4-41D2-BA1F-3A4569DC0EDD}"/>
    <dgm:cxn modelId="{C2FC9CB6-A47B-4FDA-A259-B30631CC2D5E}" srcId="{F390BC5A-653C-4507-8A0E-FF686C720F3C}" destId="{398E2C53-8689-4B14-8EDE-6E8468D8915E}" srcOrd="4" destOrd="0" parTransId="{1247DDAB-2F96-4118-9062-624C5651FFB3}" sibTransId="{473CD580-C246-4E6D-BD2E-A78E5B83030C}"/>
    <dgm:cxn modelId="{782A3D1F-76F2-4E31-94B5-29563B4B838D}" type="presOf" srcId="{E681E88E-A4F8-4C8D-A69C-E03E809AAF85}" destId="{3CF4958D-618D-4EBA-80EC-D4EDCA9F487E}" srcOrd="0" destOrd="0" presId="urn:microsoft.com/office/officeart/2005/8/layout/vList5"/>
    <dgm:cxn modelId="{0B497253-4C49-4432-B07D-15BCFE64ED48}" type="presOf" srcId="{398E2C53-8689-4B14-8EDE-6E8468D8915E}" destId="{D33A77C1-6B9C-4289-B635-352EA5EB95D0}" srcOrd="0" destOrd="0" presId="urn:microsoft.com/office/officeart/2005/8/layout/vList5"/>
    <dgm:cxn modelId="{94B737EE-C973-4E36-B39B-7DD6D95DF9D6}" type="presOf" srcId="{EDCA06E1-7ACE-4626-BB6F-641F5AE7B65E}" destId="{3B658BBE-5838-422B-9007-219F11E1B701}" srcOrd="0" destOrd="0" presId="urn:microsoft.com/office/officeart/2005/8/layout/vList5"/>
    <dgm:cxn modelId="{BC5A09F7-04B7-4AFE-AD09-32EC5036D728}" srcId="{F7DCB747-3CBD-4883-99B4-AA9F7997A3FA}" destId="{EDCA06E1-7ACE-4626-BB6F-641F5AE7B65E}" srcOrd="0" destOrd="0" parTransId="{311EFAAC-96BE-46C0-A7F4-4F9C2800F44D}" sibTransId="{FFB8080E-6D4E-46BB-A24D-F5454A29FFCD}"/>
    <dgm:cxn modelId="{28AE17F1-0373-4EA6-B829-4794A08E8107}" srcId="{F7DCB747-3CBD-4883-99B4-AA9F7997A3FA}" destId="{C3E5A1D0-D156-41F3-9BAC-F35CBA3EAC2C}" srcOrd="1" destOrd="0" parTransId="{9550E85A-B54B-4CC7-9221-C4CF74FD514D}" sibTransId="{D34F5900-4ED0-4580-A5CE-B7379C07F356}"/>
    <dgm:cxn modelId="{49B7E8B0-CF30-439C-B450-48C61A55BC54}" srcId="{F390BC5A-653C-4507-8A0E-FF686C720F3C}" destId="{F7DCB747-3CBD-4883-99B4-AA9F7997A3FA}" srcOrd="0" destOrd="0" parTransId="{916BE99E-D44C-4B19-93DD-13A570783AE8}" sibTransId="{5EC898B6-D919-4B38-B954-2109C823236B}"/>
    <dgm:cxn modelId="{A0B1F963-93B2-4E6D-A12F-05C43CB18218}" type="presOf" srcId="{7EF48312-D18E-47DB-BF27-94B0F47227F1}" destId="{C84F6002-2D94-4CF9-9E90-4DC24C2C1F02}" srcOrd="0" destOrd="0" presId="urn:microsoft.com/office/officeart/2005/8/layout/vList5"/>
    <dgm:cxn modelId="{2E58BE92-7773-4B2A-BA74-075DA85C502D}" srcId="{DCA83074-0A58-43F5-8DF6-EF9E3E0666A4}" destId="{7EF48312-D18E-47DB-BF27-94B0F47227F1}" srcOrd="0" destOrd="0" parTransId="{3DC35D01-7B93-4232-A31A-12DAF040A6A9}" sibTransId="{C9204C12-A894-431D-950C-7A4EC1B01962}"/>
    <dgm:cxn modelId="{58583B54-41C1-49AA-95EF-2F67FF25663F}" srcId="{2E7EDFC7-CE00-4932-A4CE-BCC59FBD1C38}" destId="{589DC1AA-EC20-4ACA-A0FF-699A8E677FB2}" srcOrd="0" destOrd="0" parTransId="{91A5CA5B-2769-4D29-8487-1A25FFEAF0B7}" sibTransId="{8697FDCE-C439-4B23-A1AE-A7F3C5B328FD}"/>
    <dgm:cxn modelId="{11B25724-224F-4CC2-A258-0718BA9D4FF8}" type="presOf" srcId="{F390BC5A-653C-4507-8A0E-FF686C720F3C}" destId="{8DAB27EA-6EAC-4188-9686-7BF624F35B2D}" srcOrd="0" destOrd="0" presId="urn:microsoft.com/office/officeart/2005/8/layout/vList5"/>
    <dgm:cxn modelId="{1DF5FBFD-3FC0-470E-A8A6-4C18B3C3AD77}" srcId="{398E2C53-8689-4B14-8EDE-6E8468D8915E}" destId="{E681E88E-A4F8-4C8D-A69C-E03E809AAF85}" srcOrd="0" destOrd="0" parTransId="{ED3F8690-599B-42F0-B96E-F9909B4F49DB}" sibTransId="{C6DEB8CD-39A6-4501-B103-B803B5176189}"/>
    <dgm:cxn modelId="{58066444-1727-4047-B391-B960D429B5E7}" type="presOf" srcId="{C3E5A1D0-D156-41F3-9BAC-F35CBA3EAC2C}" destId="{3B658BBE-5838-422B-9007-219F11E1B701}" srcOrd="0" destOrd="1" presId="urn:microsoft.com/office/officeart/2005/8/layout/vList5"/>
    <dgm:cxn modelId="{407E5E9B-DC6A-443E-A2F5-AAD198441997}" srcId="{E755068A-42A2-46F8-AD23-70D1D242ED39}" destId="{FF6E52AC-7681-4428-8306-0E102583666F}" srcOrd="0" destOrd="0" parTransId="{4C6FBD4B-7DDD-4FC7-BD99-51019358C406}" sibTransId="{C08BA382-EB39-4EF2-A857-94BAA6DFAE5D}"/>
    <dgm:cxn modelId="{1018CFA1-75FD-4687-98A4-FC0A76C159AA}" type="presOf" srcId="{D54246E0-8682-47EA-9329-99A5714AAAE6}" destId="{59DEE5B3-6573-4E14-8C90-704E9FFBE799}" srcOrd="0" destOrd="1" presId="urn:microsoft.com/office/officeart/2005/8/layout/vList5"/>
    <dgm:cxn modelId="{58C40D30-44F3-4A80-8D9B-8FABAB032B4A}" srcId="{F390BC5A-653C-4507-8A0E-FF686C720F3C}" destId="{E755068A-42A2-46F8-AD23-70D1D242ED39}" srcOrd="2" destOrd="0" parTransId="{D3296990-2F94-4768-8A39-4BD88B5556D3}" sibTransId="{1004E23F-0200-444A-98AC-0F509B28DE60}"/>
    <dgm:cxn modelId="{723195EC-AAEE-4660-B0BE-48E46405861F}" type="presOf" srcId="{2E7EDFC7-CE00-4932-A4CE-BCC59FBD1C38}" destId="{A4CEE029-E8CF-4412-BC64-F85CA16EF983}" srcOrd="0" destOrd="0" presId="urn:microsoft.com/office/officeart/2005/8/layout/vList5"/>
    <dgm:cxn modelId="{AB20D2FC-67B0-4F17-B6AB-FA34DCED842C}" srcId="{2E7EDFC7-CE00-4932-A4CE-BCC59FBD1C38}" destId="{485F73FE-C0E0-49FB-AD57-53A4F70CA0EB}" srcOrd="1" destOrd="0" parTransId="{C690D761-9376-4529-B758-C227B08694D1}" sibTransId="{A9F8E7D4-FA8D-4C6A-A60F-A28CF7FDC89A}"/>
    <dgm:cxn modelId="{55854896-6EEF-4DC9-A464-3E597F0E4E35}" type="presOf" srcId="{F7DCB747-3CBD-4883-99B4-AA9F7997A3FA}" destId="{BCB64F51-6D14-4F47-9081-DBF26E5E0F6A}" srcOrd="0" destOrd="0" presId="urn:microsoft.com/office/officeart/2005/8/layout/vList5"/>
    <dgm:cxn modelId="{5FE2D6D6-2980-4F1C-BDF7-B77730198DB7}" srcId="{F390BC5A-653C-4507-8A0E-FF686C720F3C}" destId="{DCA83074-0A58-43F5-8DF6-EF9E3E0666A4}" srcOrd="3" destOrd="0" parTransId="{A4647CAE-7424-479D-A339-4DB3957818CA}" sibTransId="{E93CB980-2C7E-455A-BAA5-8138BE69D2C9}"/>
    <dgm:cxn modelId="{27F740C6-AD5F-4089-AB94-E90B5A4BA70C}" srcId="{E755068A-42A2-46F8-AD23-70D1D242ED39}" destId="{D54246E0-8682-47EA-9329-99A5714AAAE6}" srcOrd="1" destOrd="0" parTransId="{2694DFD1-9BD2-4CCC-8A31-4399A8499231}" sibTransId="{5CDA4771-C151-444D-9254-84F65C544D8D}"/>
    <dgm:cxn modelId="{2C42DEBE-D488-4878-81E7-7666D532743E}" type="presOf" srcId="{5CA496C3-E0DF-4929-8C6B-A5EFB0B9272A}" destId="{3CF4958D-618D-4EBA-80EC-D4EDCA9F487E}" srcOrd="0" destOrd="1" presId="urn:microsoft.com/office/officeart/2005/8/layout/vList5"/>
    <dgm:cxn modelId="{B0BE5FFB-E0DD-4C40-B299-9DC56785AE08}" type="presOf" srcId="{589DC1AA-EC20-4ACA-A0FF-699A8E677FB2}" destId="{468B6163-9E35-408A-9C37-5E28F7E80530}" srcOrd="0" destOrd="0" presId="urn:microsoft.com/office/officeart/2005/8/layout/vList5"/>
    <dgm:cxn modelId="{2F577FD2-C305-4812-8578-81E025639D7E}" srcId="{398E2C53-8689-4B14-8EDE-6E8468D8915E}" destId="{5CA496C3-E0DF-4929-8C6B-A5EFB0B9272A}" srcOrd="1" destOrd="0" parTransId="{9EE8CE32-3499-4D7C-B2DA-4D172877E0C3}" sibTransId="{3538B3EA-91FB-4B64-AE77-474C4443E1DE}"/>
    <dgm:cxn modelId="{A54D607D-305F-49A5-86C2-8730BEB79B75}" type="presOf" srcId="{DCA83074-0A58-43F5-8DF6-EF9E3E0666A4}" destId="{BF91EA68-4232-4ECD-9A4C-FA2044CA1199}" srcOrd="0" destOrd="0" presId="urn:microsoft.com/office/officeart/2005/8/layout/vList5"/>
    <dgm:cxn modelId="{96B8E3E3-8C2D-4032-976B-C0E1389002AC}" type="presOf" srcId="{FF6E52AC-7681-4428-8306-0E102583666F}" destId="{59DEE5B3-6573-4E14-8C90-704E9FFBE799}" srcOrd="0" destOrd="0" presId="urn:microsoft.com/office/officeart/2005/8/layout/vList5"/>
    <dgm:cxn modelId="{210B59D4-B95C-444A-9CAF-8F56F0B496CD}" type="presParOf" srcId="{8DAB27EA-6EAC-4188-9686-7BF624F35B2D}" destId="{185241C7-ADA5-4BE7-96E8-FA57BB3D1449}" srcOrd="0" destOrd="0" presId="urn:microsoft.com/office/officeart/2005/8/layout/vList5"/>
    <dgm:cxn modelId="{26CFBD28-99E9-4080-A24C-32AA4373FC88}" type="presParOf" srcId="{185241C7-ADA5-4BE7-96E8-FA57BB3D1449}" destId="{BCB64F51-6D14-4F47-9081-DBF26E5E0F6A}" srcOrd="0" destOrd="0" presId="urn:microsoft.com/office/officeart/2005/8/layout/vList5"/>
    <dgm:cxn modelId="{777D12C8-7354-43C2-9B5D-4C4E0EF4933A}" type="presParOf" srcId="{185241C7-ADA5-4BE7-96E8-FA57BB3D1449}" destId="{3B658BBE-5838-422B-9007-219F11E1B701}" srcOrd="1" destOrd="0" presId="urn:microsoft.com/office/officeart/2005/8/layout/vList5"/>
    <dgm:cxn modelId="{0648E0CC-D746-4FF2-B678-753550306C7C}" type="presParOf" srcId="{8DAB27EA-6EAC-4188-9686-7BF624F35B2D}" destId="{D584B631-DCAB-4B0F-B5B5-CE2BA66524E9}" srcOrd="1" destOrd="0" presId="urn:microsoft.com/office/officeart/2005/8/layout/vList5"/>
    <dgm:cxn modelId="{588D9465-683F-441F-BAFA-70680740E167}" type="presParOf" srcId="{8DAB27EA-6EAC-4188-9686-7BF624F35B2D}" destId="{34F981A7-C26B-43DC-89D7-BA192EBDAB9C}" srcOrd="2" destOrd="0" presId="urn:microsoft.com/office/officeart/2005/8/layout/vList5"/>
    <dgm:cxn modelId="{CEE025A4-E887-4BE5-BB03-1FEBDD1F9BF6}" type="presParOf" srcId="{34F981A7-C26B-43DC-89D7-BA192EBDAB9C}" destId="{A4CEE029-E8CF-4412-BC64-F85CA16EF983}" srcOrd="0" destOrd="0" presId="urn:microsoft.com/office/officeart/2005/8/layout/vList5"/>
    <dgm:cxn modelId="{C168F2A9-34E4-43BD-8EC8-5A709B031E8B}" type="presParOf" srcId="{34F981A7-C26B-43DC-89D7-BA192EBDAB9C}" destId="{468B6163-9E35-408A-9C37-5E28F7E80530}" srcOrd="1" destOrd="0" presId="urn:microsoft.com/office/officeart/2005/8/layout/vList5"/>
    <dgm:cxn modelId="{E87564BD-BCC3-4336-A72E-C96B8F5C9F3C}" type="presParOf" srcId="{8DAB27EA-6EAC-4188-9686-7BF624F35B2D}" destId="{4891D82A-F581-40F0-A846-B58646895C4C}" srcOrd="3" destOrd="0" presId="urn:microsoft.com/office/officeart/2005/8/layout/vList5"/>
    <dgm:cxn modelId="{1F2A3A32-C8F0-4DE7-85EB-0E5A9EF13FDF}" type="presParOf" srcId="{8DAB27EA-6EAC-4188-9686-7BF624F35B2D}" destId="{F610F7C6-3511-46C7-B170-3754A9CBFDFD}" srcOrd="4" destOrd="0" presId="urn:microsoft.com/office/officeart/2005/8/layout/vList5"/>
    <dgm:cxn modelId="{0149180D-8F32-4D8E-BA42-234F220C8D8D}" type="presParOf" srcId="{F610F7C6-3511-46C7-B170-3754A9CBFDFD}" destId="{99B039DE-6971-46D9-A576-0A98772BE2BE}" srcOrd="0" destOrd="0" presId="urn:microsoft.com/office/officeart/2005/8/layout/vList5"/>
    <dgm:cxn modelId="{9CB533EE-DBF1-4C5D-AC16-A21BA9C1288A}" type="presParOf" srcId="{F610F7C6-3511-46C7-B170-3754A9CBFDFD}" destId="{59DEE5B3-6573-4E14-8C90-704E9FFBE799}" srcOrd="1" destOrd="0" presId="urn:microsoft.com/office/officeart/2005/8/layout/vList5"/>
    <dgm:cxn modelId="{F5908D1F-64F5-4344-ACC0-674E0F60DAF8}" type="presParOf" srcId="{8DAB27EA-6EAC-4188-9686-7BF624F35B2D}" destId="{D53B92F2-A201-456C-AF94-4D2BFB7DD37B}" srcOrd="5" destOrd="0" presId="urn:microsoft.com/office/officeart/2005/8/layout/vList5"/>
    <dgm:cxn modelId="{C09075F4-AE55-4B94-9A7A-50CAE8EAB308}" type="presParOf" srcId="{8DAB27EA-6EAC-4188-9686-7BF624F35B2D}" destId="{0D75EA79-24F8-4CD5-BA88-5385EACC7594}" srcOrd="6" destOrd="0" presId="urn:microsoft.com/office/officeart/2005/8/layout/vList5"/>
    <dgm:cxn modelId="{A15FD271-DBF5-49EE-9298-73E31D51DD4B}" type="presParOf" srcId="{0D75EA79-24F8-4CD5-BA88-5385EACC7594}" destId="{BF91EA68-4232-4ECD-9A4C-FA2044CA1199}" srcOrd="0" destOrd="0" presId="urn:microsoft.com/office/officeart/2005/8/layout/vList5"/>
    <dgm:cxn modelId="{0E5990A6-819C-4D58-B4DF-079EEC6A8DC7}" type="presParOf" srcId="{0D75EA79-24F8-4CD5-BA88-5385EACC7594}" destId="{C84F6002-2D94-4CF9-9E90-4DC24C2C1F02}" srcOrd="1" destOrd="0" presId="urn:microsoft.com/office/officeart/2005/8/layout/vList5"/>
    <dgm:cxn modelId="{893EDFAC-7324-4C6E-A816-717A8A65F577}" type="presParOf" srcId="{8DAB27EA-6EAC-4188-9686-7BF624F35B2D}" destId="{FDC6B93A-D126-4DA9-AFD2-C50C58BEE3CE}" srcOrd="7" destOrd="0" presId="urn:microsoft.com/office/officeart/2005/8/layout/vList5"/>
    <dgm:cxn modelId="{50DF04F8-11E7-45B1-86EC-3F0CE313FAAB}" type="presParOf" srcId="{8DAB27EA-6EAC-4188-9686-7BF624F35B2D}" destId="{7A81A87A-9D12-4A14-B2E6-9F82C63EC75E}" srcOrd="8" destOrd="0" presId="urn:microsoft.com/office/officeart/2005/8/layout/vList5"/>
    <dgm:cxn modelId="{C180E3E6-A4A2-4597-9AC3-DCB64442D9EC}" type="presParOf" srcId="{7A81A87A-9D12-4A14-B2E6-9F82C63EC75E}" destId="{D33A77C1-6B9C-4289-B635-352EA5EB95D0}" srcOrd="0" destOrd="0" presId="urn:microsoft.com/office/officeart/2005/8/layout/vList5"/>
    <dgm:cxn modelId="{7E40AC9E-CD4E-4472-9FCC-65A7B399F9B7}" type="presParOf" srcId="{7A81A87A-9D12-4A14-B2E6-9F82C63EC75E}" destId="{3CF4958D-618D-4EBA-80EC-D4EDCA9F487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4F8D3-1D0B-40BC-8F1A-D86A4388DAF0}" type="doc">
      <dgm:prSet loTypeId="urn:microsoft.com/office/officeart/2005/8/layout/pyramid1" loCatId="pyramid" qsTypeId="urn:microsoft.com/office/officeart/2005/8/quickstyle/simple1" qsCatId="simple" csTypeId="urn:microsoft.com/office/officeart/2005/8/colors/accent1_2" csCatId="accent1" phldr="1"/>
      <dgm:spPr/>
    </dgm:pt>
    <dgm:pt modelId="{D05B6AA8-9741-47DE-9838-79A81FC21F7A}">
      <dgm:prSet phldrT="[Text]" phldr="0"/>
      <dgm:spPr/>
      <dgm:t>
        <a:bodyPr/>
        <a:lstStyle/>
        <a:p>
          <a:r>
            <a:rPr lang="en-GB" dirty="0">
              <a:latin typeface="Calibri Light" panose="020F0302020204030204"/>
            </a:rPr>
            <a:t>Conclusions</a:t>
          </a:r>
          <a:endParaRPr lang="en-GB" dirty="0"/>
        </a:p>
      </dgm:t>
    </dgm:pt>
    <dgm:pt modelId="{3DD8F1C1-AE92-4A83-B3EC-4F818407454D}" type="parTrans" cxnId="{ADA66DEB-B8CD-4DD9-BCC1-B9AD7AEBE8C6}">
      <dgm:prSet/>
      <dgm:spPr/>
    </dgm:pt>
    <dgm:pt modelId="{9BBEFB26-94A4-4318-91A8-01301B5CCD49}" type="sibTrans" cxnId="{ADA66DEB-B8CD-4DD9-BCC1-B9AD7AEBE8C6}">
      <dgm:prSet/>
      <dgm:spPr/>
    </dgm:pt>
    <dgm:pt modelId="{3AEAA8CF-5F70-4524-A911-B1D152046249}">
      <dgm:prSet phldrT="[Text]" phldr="0"/>
      <dgm:spPr/>
      <dgm:t>
        <a:bodyPr/>
        <a:lstStyle/>
        <a:p>
          <a:r>
            <a:rPr lang="en-GB" dirty="0">
              <a:latin typeface="Calibri Light" panose="020F0302020204030204"/>
            </a:rPr>
            <a:t>Points/ideas</a:t>
          </a:r>
          <a:endParaRPr lang="en-GB" dirty="0"/>
        </a:p>
      </dgm:t>
    </dgm:pt>
    <dgm:pt modelId="{05E89776-C3E1-4EF9-AEA3-9607D8EDA424}" type="parTrans" cxnId="{ADC6DEF5-ADB2-4C50-B9A9-FEDF6387E5BF}">
      <dgm:prSet/>
      <dgm:spPr/>
    </dgm:pt>
    <dgm:pt modelId="{8F5A2451-9275-4F16-9F2A-0A1C2DC5018E}" type="sibTrans" cxnId="{ADC6DEF5-ADB2-4C50-B9A9-FEDF6387E5BF}">
      <dgm:prSet/>
      <dgm:spPr/>
    </dgm:pt>
    <dgm:pt modelId="{D4BD3A7F-EFC1-418B-9D54-17EC2B9854F3}">
      <dgm:prSet phldrT="[Text]" phldr="0"/>
      <dgm:spPr/>
      <dgm:t>
        <a:bodyPr/>
        <a:lstStyle/>
        <a:p>
          <a:r>
            <a:rPr lang="en-GB" b="1" dirty="0">
              <a:latin typeface="Calibri Light" panose="020F0302020204030204"/>
            </a:rPr>
            <a:t>Evidence</a:t>
          </a:r>
          <a:endParaRPr lang="en-GB" b="1" dirty="0"/>
        </a:p>
      </dgm:t>
    </dgm:pt>
    <dgm:pt modelId="{D28723E4-ABF0-4AC5-A283-30084825735D}" type="parTrans" cxnId="{E8485795-D974-4C5D-A4A9-182FC75B8092}">
      <dgm:prSet/>
      <dgm:spPr/>
    </dgm:pt>
    <dgm:pt modelId="{FD82E2CF-6351-45C0-9748-56D0AFF7CF20}" type="sibTrans" cxnId="{E8485795-D974-4C5D-A4A9-182FC75B8092}">
      <dgm:prSet/>
      <dgm:spPr/>
    </dgm:pt>
    <dgm:pt modelId="{00EA6D31-6DC5-472D-BE73-AEFE02BFA458}" type="pres">
      <dgm:prSet presAssocID="{C5C4F8D3-1D0B-40BC-8F1A-D86A4388DAF0}" presName="Name0" presStyleCnt="0">
        <dgm:presLayoutVars>
          <dgm:dir/>
          <dgm:animLvl val="lvl"/>
          <dgm:resizeHandles val="exact"/>
        </dgm:presLayoutVars>
      </dgm:prSet>
      <dgm:spPr/>
    </dgm:pt>
    <dgm:pt modelId="{55A6B41E-CA59-493F-AF72-6EC80FEDB2C8}" type="pres">
      <dgm:prSet presAssocID="{D05B6AA8-9741-47DE-9838-79A81FC21F7A}" presName="Name8" presStyleCnt="0"/>
      <dgm:spPr/>
    </dgm:pt>
    <dgm:pt modelId="{883D271D-E1AC-4E28-B73D-983559C6AD50}" type="pres">
      <dgm:prSet presAssocID="{D05B6AA8-9741-47DE-9838-79A81FC21F7A}" presName="level" presStyleLbl="node1" presStyleIdx="0" presStyleCnt="3">
        <dgm:presLayoutVars>
          <dgm:chMax val="1"/>
          <dgm:bulletEnabled val="1"/>
        </dgm:presLayoutVars>
      </dgm:prSet>
      <dgm:spPr/>
      <dgm:t>
        <a:bodyPr/>
        <a:lstStyle/>
        <a:p>
          <a:endParaRPr lang="en-US"/>
        </a:p>
      </dgm:t>
    </dgm:pt>
    <dgm:pt modelId="{7A4024B1-A574-41BE-83BE-E5FD9AFA6725}" type="pres">
      <dgm:prSet presAssocID="{D05B6AA8-9741-47DE-9838-79A81FC21F7A}" presName="levelTx" presStyleLbl="revTx" presStyleIdx="0" presStyleCnt="0">
        <dgm:presLayoutVars>
          <dgm:chMax val="1"/>
          <dgm:bulletEnabled val="1"/>
        </dgm:presLayoutVars>
      </dgm:prSet>
      <dgm:spPr/>
      <dgm:t>
        <a:bodyPr/>
        <a:lstStyle/>
        <a:p>
          <a:endParaRPr lang="en-US"/>
        </a:p>
      </dgm:t>
    </dgm:pt>
    <dgm:pt modelId="{9B89D1D5-40F2-4C3A-B1C0-8C870A873DF7}" type="pres">
      <dgm:prSet presAssocID="{3AEAA8CF-5F70-4524-A911-B1D152046249}" presName="Name8" presStyleCnt="0"/>
      <dgm:spPr/>
    </dgm:pt>
    <dgm:pt modelId="{34EE2B43-7EFC-46DC-A66F-18CD0807CD52}" type="pres">
      <dgm:prSet presAssocID="{3AEAA8CF-5F70-4524-A911-B1D152046249}" presName="level" presStyleLbl="node1" presStyleIdx="1" presStyleCnt="3">
        <dgm:presLayoutVars>
          <dgm:chMax val="1"/>
          <dgm:bulletEnabled val="1"/>
        </dgm:presLayoutVars>
      </dgm:prSet>
      <dgm:spPr/>
      <dgm:t>
        <a:bodyPr/>
        <a:lstStyle/>
        <a:p>
          <a:endParaRPr lang="en-US"/>
        </a:p>
      </dgm:t>
    </dgm:pt>
    <dgm:pt modelId="{53549605-F5D9-4358-88D6-BAF2537175C3}" type="pres">
      <dgm:prSet presAssocID="{3AEAA8CF-5F70-4524-A911-B1D152046249}" presName="levelTx" presStyleLbl="revTx" presStyleIdx="0" presStyleCnt="0">
        <dgm:presLayoutVars>
          <dgm:chMax val="1"/>
          <dgm:bulletEnabled val="1"/>
        </dgm:presLayoutVars>
      </dgm:prSet>
      <dgm:spPr/>
      <dgm:t>
        <a:bodyPr/>
        <a:lstStyle/>
        <a:p>
          <a:endParaRPr lang="en-US"/>
        </a:p>
      </dgm:t>
    </dgm:pt>
    <dgm:pt modelId="{072A1825-6C5F-4341-A975-8B62F2B7E0F1}" type="pres">
      <dgm:prSet presAssocID="{D4BD3A7F-EFC1-418B-9D54-17EC2B9854F3}" presName="Name8" presStyleCnt="0"/>
      <dgm:spPr/>
    </dgm:pt>
    <dgm:pt modelId="{4C0CBD90-1577-4630-A483-12E7304AE143}" type="pres">
      <dgm:prSet presAssocID="{D4BD3A7F-EFC1-418B-9D54-17EC2B9854F3}" presName="level" presStyleLbl="node1" presStyleIdx="2" presStyleCnt="3">
        <dgm:presLayoutVars>
          <dgm:chMax val="1"/>
          <dgm:bulletEnabled val="1"/>
        </dgm:presLayoutVars>
      </dgm:prSet>
      <dgm:spPr/>
      <dgm:t>
        <a:bodyPr/>
        <a:lstStyle/>
        <a:p>
          <a:endParaRPr lang="en-US"/>
        </a:p>
      </dgm:t>
    </dgm:pt>
    <dgm:pt modelId="{A1E5F678-B0FE-48A9-A6C2-873C41ED7F2A}" type="pres">
      <dgm:prSet presAssocID="{D4BD3A7F-EFC1-418B-9D54-17EC2B9854F3}" presName="levelTx" presStyleLbl="revTx" presStyleIdx="0" presStyleCnt="0">
        <dgm:presLayoutVars>
          <dgm:chMax val="1"/>
          <dgm:bulletEnabled val="1"/>
        </dgm:presLayoutVars>
      </dgm:prSet>
      <dgm:spPr/>
      <dgm:t>
        <a:bodyPr/>
        <a:lstStyle/>
        <a:p>
          <a:endParaRPr lang="en-US"/>
        </a:p>
      </dgm:t>
    </dgm:pt>
  </dgm:ptLst>
  <dgm:cxnLst>
    <dgm:cxn modelId="{C6E7F8DC-A731-44AB-9FCA-7B138A8D93C0}" type="presOf" srcId="{D4BD3A7F-EFC1-418B-9D54-17EC2B9854F3}" destId="{4C0CBD90-1577-4630-A483-12E7304AE143}" srcOrd="0" destOrd="0" presId="urn:microsoft.com/office/officeart/2005/8/layout/pyramid1"/>
    <dgm:cxn modelId="{C0DA65F1-6055-412D-83C2-C0DC39D23F84}" type="presOf" srcId="{3AEAA8CF-5F70-4524-A911-B1D152046249}" destId="{53549605-F5D9-4358-88D6-BAF2537175C3}" srcOrd="1" destOrd="0" presId="urn:microsoft.com/office/officeart/2005/8/layout/pyramid1"/>
    <dgm:cxn modelId="{084C86E1-B8B5-4B0A-A8EC-80EC08406F61}" type="presOf" srcId="{C5C4F8D3-1D0B-40BC-8F1A-D86A4388DAF0}" destId="{00EA6D31-6DC5-472D-BE73-AEFE02BFA458}" srcOrd="0" destOrd="0" presId="urn:microsoft.com/office/officeart/2005/8/layout/pyramid1"/>
    <dgm:cxn modelId="{ADC6DEF5-ADB2-4C50-B9A9-FEDF6387E5BF}" srcId="{C5C4F8D3-1D0B-40BC-8F1A-D86A4388DAF0}" destId="{3AEAA8CF-5F70-4524-A911-B1D152046249}" srcOrd="1" destOrd="0" parTransId="{05E89776-C3E1-4EF9-AEA3-9607D8EDA424}" sibTransId="{8F5A2451-9275-4F16-9F2A-0A1C2DC5018E}"/>
    <dgm:cxn modelId="{3C7F0FC9-2DA1-4ADB-AC61-D5D440D8482D}" type="presOf" srcId="{D4BD3A7F-EFC1-418B-9D54-17EC2B9854F3}" destId="{A1E5F678-B0FE-48A9-A6C2-873C41ED7F2A}" srcOrd="1" destOrd="0" presId="urn:microsoft.com/office/officeart/2005/8/layout/pyramid1"/>
    <dgm:cxn modelId="{76316371-2A7D-4B45-9B00-11C94236DB55}" type="presOf" srcId="{D05B6AA8-9741-47DE-9838-79A81FC21F7A}" destId="{883D271D-E1AC-4E28-B73D-983559C6AD50}" srcOrd="0" destOrd="0" presId="urn:microsoft.com/office/officeart/2005/8/layout/pyramid1"/>
    <dgm:cxn modelId="{ADA66DEB-B8CD-4DD9-BCC1-B9AD7AEBE8C6}" srcId="{C5C4F8D3-1D0B-40BC-8F1A-D86A4388DAF0}" destId="{D05B6AA8-9741-47DE-9838-79A81FC21F7A}" srcOrd="0" destOrd="0" parTransId="{3DD8F1C1-AE92-4A83-B3EC-4F818407454D}" sibTransId="{9BBEFB26-94A4-4318-91A8-01301B5CCD49}"/>
    <dgm:cxn modelId="{F526633B-57FA-41DB-A830-BA10BFAC945A}" type="presOf" srcId="{3AEAA8CF-5F70-4524-A911-B1D152046249}" destId="{34EE2B43-7EFC-46DC-A66F-18CD0807CD52}" srcOrd="0" destOrd="0" presId="urn:microsoft.com/office/officeart/2005/8/layout/pyramid1"/>
    <dgm:cxn modelId="{D6126116-733E-4513-823C-63E33ABCDA65}" type="presOf" srcId="{D05B6AA8-9741-47DE-9838-79A81FC21F7A}" destId="{7A4024B1-A574-41BE-83BE-E5FD9AFA6725}" srcOrd="1" destOrd="0" presId="urn:microsoft.com/office/officeart/2005/8/layout/pyramid1"/>
    <dgm:cxn modelId="{E8485795-D974-4C5D-A4A9-182FC75B8092}" srcId="{C5C4F8D3-1D0B-40BC-8F1A-D86A4388DAF0}" destId="{D4BD3A7F-EFC1-418B-9D54-17EC2B9854F3}" srcOrd="2" destOrd="0" parTransId="{D28723E4-ABF0-4AC5-A283-30084825735D}" sibTransId="{FD82E2CF-6351-45C0-9748-56D0AFF7CF20}"/>
    <dgm:cxn modelId="{759FA82C-B98D-4A0A-B4CF-4BBEDB73DFCC}" type="presParOf" srcId="{00EA6D31-6DC5-472D-BE73-AEFE02BFA458}" destId="{55A6B41E-CA59-493F-AF72-6EC80FEDB2C8}" srcOrd="0" destOrd="0" presId="urn:microsoft.com/office/officeart/2005/8/layout/pyramid1"/>
    <dgm:cxn modelId="{30A5101F-895E-4CE9-89CB-BFEAAF1415CC}" type="presParOf" srcId="{55A6B41E-CA59-493F-AF72-6EC80FEDB2C8}" destId="{883D271D-E1AC-4E28-B73D-983559C6AD50}" srcOrd="0" destOrd="0" presId="urn:microsoft.com/office/officeart/2005/8/layout/pyramid1"/>
    <dgm:cxn modelId="{8DD0039F-8598-4CAF-9494-5A3178E128A1}" type="presParOf" srcId="{55A6B41E-CA59-493F-AF72-6EC80FEDB2C8}" destId="{7A4024B1-A574-41BE-83BE-E5FD9AFA6725}" srcOrd="1" destOrd="0" presId="urn:microsoft.com/office/officeart/2005/8/layout/pyramid1"/>
    <dgm:cxn modelId="{C32A23B4-64C3-42EA-94C8-F0BBF5E56608}" type="presParOf" srcId="{00EA6D31-6DC5-472D-BE73-AEFE02BFA458}" destId="{9B89D1D5-40F2-4C3A-B1C0-8C870A873DF7}" srcOrd="1" destOrd="0" presId="urn:microsoft.com/office/officeart/2005/8/layout/pyramid1"/>
    <dgm:cxn modelId="{153CB96D-E850-4D17-A797-1CED202841F0}" type="presParOf" srcId="{9B89D1D5-40F2-4C3A-B1C0-8C870A873DF7}" destId="{34EE2B43-7EFC-46DC-A66F-18CD0807CD52}" srcOrd="0" destOrd="0" presId="urn:microsoft.com/office/officeart/2005/8/layout/pyramid1"/>
    <dgm:cxn modelId="{0CD3A49B-3637-4FE2-8B2A-8551A87F61A1}" type="presParOf" srcId="{9B89D1D5-40F2-4C3A-B1C0-8C870A873DF7}" destId="{53549605-F5D9-4358-88D6-BAF2537175C3}" srcOrd="1" destOrd="0" presId="urn:microsoft.com/office/officeart/2005/8/layout/pyramid1"/>
    <dgm:cxn modelId="{59540B76-EBF1-4A5F-A520-503A6C97572D}" type="presParOf" srcId="{00EA6D31-6DC5-472D-BE73-AEFE02BFA458}" destId="{072A1825-6C5F-4341-A975-8B62F2B7E0F1}" srcOrd="2" destOrd="0" presId="urn:microsoft.com/office/officeart/2005/8/layout/pyramid1"/>
    <dgm:cxn modelId="{378F4891-8F63-42DC-9D42-F9C9670A1CFA}" type="presParOf" srcId="{072A1825-6C5F-4341-A975-8B62F2B7E0F1}" destId="{4C0CBD90-1577-4630-A483-12E7304AE143}" srcOrd="0" destOrd="0" presId="urn:microsoft.com/office/officeart/2005/8/layout/pyramid1"/>
    <dgm:cxn modelId="{2602A7D7-E911-4125-9DAE-1F67DA060401}" type="presParOf" srcId="{072A1825-6C5F-4341-A975-8B62F2B7E0F1}" destId="{A1E5F678-B0FE-48A9-A6C2-873C41ED7F2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8815A6-CE9D-4362-AB44-7E777BE40D7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284C7ABD-CAA4-4264-BE9A-C9F53322275C}">
      <dgm:prSet phldrT="[Text]" phldr="0" custT="1"/>
      <dgm:spPr/>
      <dgm:t>
        <a:bodyPr/>
        <a:lstStyle/>
        <a:p>
          <a:r>
            <a:rPr lang="en-GB" sz="2800">
              <a:latin typeface="Calibri Light" panose="020F0302020204030204"/>
            </a:rPr>
            <a:t>Recent</a:t>
          </a:r>
          <a:endParaRPr lang="en-GB" sz="2800"/>
        </a:p>
      </dgm:t>
    </dgm:pt>
    <dgm:pt modelId="{E7C06072-73D1-4EF3-BF7A-BCD70537FBA1}" type="parTrans" cxnId="{9663261E-9BC5-494B-8081-4A7854E01D05}">
      <dgm:prSet/>
      <dgm:spPr/>
      <dgm:t>
        <a:bodyPr/>
        <a:lstStyle/>
        <a:p>
          <a:endParaRPr lang="en-GB"/>
        </a:p>
      </dgm:t>
    </dgm:pt>
    <dgm:pt modelId="{06667509-6EEB-44FB-8E08-7DD439EBF565}" type="sibTrans" cxnId="{9663261E-9BC5-494B-8081-4A7854E01D05}">
      <dgm:prSet/>
      <dgm:spPr/>
      <dgm:t>
        <a:bodyPr/>
        <a:lstStyle/>
        <a:p>
          <a:endParaRPr lang="en-GB"/>
        </a:p>
      </dgm:t>
    </dgm:pt>
    <dgm:pt modelId="{FCB5B3B4-20B6-4ADC-A377-C9FF9FDD07BF}">
      <dgm:prSet phldrT="[Text]" phldr="0" custT="1"/>
      <dgm:spPr/>
      <dgm:t>
        <a:bodyPr/>
        <a:lstStyle/>
        <a:p>
          <a:pPr rtl="0"/>
          <a:r>
            <a:rPr lang="en-GB" sz="2000">
              <a:latin typeface="Calibri Light" panose="020F0302020204030204"/>
            </a:rPr>
            <a:t>When was it written or created?</a:t>
          </a:r>
          <a:endParaRPr lang="en-GB" sz="2000"/>
        </a:p>
      </dgm:t>
    </dgm:pt>
    <dgm:pt modelId="{9B57FA59-AAF4-493C-894F-D532F792A597}" type="parTrans" cxnId="{98786950-17B6-475B-8685-24AF214BB1A3}">
      <dgm:prSet/>
      <dgm:spPr/>
      <dgm:t>
        <a:bodyPr/>
        <a:lstStyle/>
        <a:p>
          <a:endParaRPr lang="en-GB"/>
        </a:p>
      </dgm:t>
    </dgm:pt>
    <dgm:pt modelId="{636DE9DD-CA04-4BF0-BDEF-61335DE47076}" type="sibTrans" cxnId="{98786950-17B6-475B-8685-24AF214BB1A3}">
      <dgm:prSet/>
      <dgm:spPr/>
      <dgm:t>
        <a:bodyPr/>
        <a:lstStyle/>
        <a:p>
          <a:endParaRPr lang="en-GB"/>
        </a:p>
      </dgm:t>
    </dgm:pt>
    <dgm:pt modelId="{6378C7C9-4991-46DE-BCC4-0F66EACC07C9}">
      <dgm:prSet phldrT="[Text]" phldr="0" custT="1"/>
      <dgm:spPr/>
      <dgm:t>
        <a:bodyPr/>
        <a:lstStyle/>
        <a:p>
          <a:pPr rtl="0"/>
          <a:r>
            <a:rPr lang="en-GB" sz="2000">
              <a:latin typeface="Calibri Light" panose="020F0302020204030204"/>
            </a:rPr>
            <a:t>Is there more up-to-date info on  the topic?</a:t>
          </a:r>
          <a:endParaRPr lang="en-GB" sz="2000"/>
        </a:p>
      </dgm:t>
    </dgm:pt>
    <dgm:pt modelId="{9E125F4C-4487-49C4-A060-2491887B27F4}" type="parTrans" cxnId="{85FED973-72E5-4E1A-998A-A34F50B09937}">
      <dgm:prSet/>
      <dgm:spPr/>
      <dgm:t>
        <a:bodyPr/>
        <a:lstStyle/>
        <a:p>
          <a:endParaRPr lang="en-GB"/>
        </a:p>
      </dgm:t>
    </dgm:pt>
    <dgm:pt modelId="{14038F2E-43A1-4051-8D31-0D40BE052C2A}" type="sibTrans" cxnId="{85FED973-72E5-4E1A-998A-A34F50B09937}">
      <dgm:prSet/>
      <dgm:spPr/>
      <dgm:t>
        <a:bodyPr/>
        <a:lstStyle/>
        <a:p>
          <a:endParaRPr lang="en-GB"/>
        </a:p>
      </dgm:t>
    </dgm:pt>
    <dgm:pt modelId="{C0D20A2F-5BE8-4A9A-9B9E-CA0780D65E96}">
      <dgm:prSet phldrT="[Text]" phldr="0" custT="1"/>
      <dgm:spPr/>
      <dgm:t>
        <a:bodyPr/>
        <a:lstStyle/>
        <a:p>
          <a:r>
            <a:rPr lang="en-GB" sz="2800">
              <a:latin typeface="Calibri Light" panose="020F0302020204030204"/>
            </a:rPr>
            <a:t>Relevant</a:t>
          </a:r>
          <a:endParaRPr lang="en-GB" sz="2400"/>
        </a:p>
      </dgm:t>
    </dgm:pt>
    <dgm:pt modelId="{6E0DD316-43D3-47FB-B6F4-EBBED1B4D39A}" type="parTrans" cxnId="{BE62827F-088A-48E7-AFC2-7A347AB70892}">
      <dgm:prSet/>
      <dgm:spPr/>
      <dgm:t>
        <a:bodyPr/>
        <a:lstStyle/>
        <a:p>
          <a:endParaRPr lang="en-GB"/>
        </a:p>
      </dgm:t>
    </dgm:pt>
    <dgm:pt modelId="{51B024FC-AF99-4FA0-9B07-CB7A54CD32BF}" type="sibTrans" cxnId="{BE62827F-088A-48E7-AFC2-7A347AB70892}">
      <dgm:prSet/>
      <dgm:spPr/>
      <dgm:t>
        <a:bodyPr/>
        <a:lstStyle/>
        <a:p>
          <a:endParaRPr lang="en-GB"/>
        </a:p>
      </dgm:t>
    </dgm:pt>
    <dgm:pt modelId="{6E17C66A-7C5B-4A4B-A33A-EB0291649CB0}">
      <dgm:prSet phldrT="[Text]" phldr="0" custT="1"/>
      <dgm:spPr/>
      <dgm:t>
        <a:bodyPr/>
        <a:lstStyle/>
        <a:p>
          <a:pPr rtl="0"/>
          <a:r>
            <a:rPr lang="en-GB" sz="2000">
              <a:latin typeface="Calibri Light" panose="020F0302020204030204"/>
            </a:rPr>
            <a:t>How well does it answer your question?</a:t>
          </a:r>
          <a:endParaRPr lang="en-GB" sz="2000"/>
        </a:p>
      </dgm:t>
    </dgm:pt>
    <dgm:pt modelId="{77F3294A-ED01-4D7F-B165-440C6AD13CB9}" type="parTrans" cxnId="{A3129F15-4688-4AE2-9C14-A00C3768B66B}">
      <dgm:prSet/>
      <dgm:spPr/>
      <dgm:t>
        <a:bodyPr/>
        <a:lstStyle/>
        <a:p>
          <a:endParaRPr lang="en-GB"/>
        </a:p>
      </dgm:t>
    </dgm:pt>
    <dgm:pt modelId="{575365E3-5512-49E2-A790-A53AE3B1851E}" type="sibTrans" cxnId="{A3129F15-4688-4AE2-9C14-A00C3768B66B}">
      <dgm:prSet/>
      <dgm:spPr/>
      <dgm:t>
        <a:bodyPr/>
        <a:lstStyle/>
        <a:p>
          <a:endParaRPr lang="en-GB"/>
        </a:p>
      </dgm:t>
    </dgm:pt>
    <dgm:pt modelId="{E4F4F415-0803-4258-A8E2-38DE002922FC}">
      <dgm:prSet phldrT="[Text]" phldr="0" custT="1"/>
      <dgm:spPr>
        <a:solidFill>
          <a:srgbClr val="00276A"/>
        </a:solidFill>
      </dgm:spPr>
      <dgm:t>
        <a:bodyPr/>
        <a:lstStyle/>
        <a:p>
          <a:r>
            <a:rPr lang="en-GB" sz="2800">
              <a:latin typeface="Calibri Light" panose="020F0302020204030204"/>
            </a:rPr>
            <a:t>Reliable</a:t>
          </a:r>
          <a:endParaRPr lang="en-GB" sz="2800"/>
        </a:p>
      </dgm:t>
    </dgm:pt>
    <dgm:pt modelId="{20EE58D3-A76F-4B28-B1B6-8F7E11DA73B5}" type="parTrans" cxnId="{6391FEEC-0745-4BD4-82EF-627A15CA9D5F}">
      <dgm:prSet/>
      <dgm:spPr/>
      <dgm:t>
        <a:bodyPr/>
        <a:lstStyle/>
        <a:p>
          <a:endParaRPr lang="en-GB"/>
        </a:p>
      </dgm:t>
    </dgm:pt>
    <dgm:pt modelId="{30CAFB81-15FD-4E4E-BB95-AC15E1835089}" type="sibTrans" cxnId="{6391FEEC-0745-4BD4-82EF-627A15CA9D5F}">
      <dgm:prSet/>
      <dgm:spPr/>
      <dgm:t>
        <a:bodyPr/>
        <a:lstStyle/>
        <a:p>
          <a:endParaRPr lang="en-GB"/>
        </a:p>
      </dgm:t>
    </dgm:pt>
    <dgm:pt modelId="{1521174C-3CCB-40E1-80E4-5D7896097150}">
      <dgm:prSet phldrT="[Text]" phldr="0" custT="1"/>
      <dgm:spPr/>
      <dgm:t>
        <a:bodyPr/>
        <a:lstStyle/>
        <a:p>
          <a:pPr rtl="0"/>
          <a:r>
            <a:rPr lang="en-GB" sz="2000">
              <a:latin typeface="Calibri Light" panose="020F0302020204030204"/>
            </a:rPr>
            <a:t>Who wrote or created it?</a:t>
          </a:r>
          <a:endParaRPr lang="en-GB" sz="2000"/>
        </a:p>
      </dgm:t>
    </dgm:pt>
    <dgm:pt modelId="{40F073F1-77E5-42B7-B7CC-8C3214EB0B7D}" type="parTrans" cxnId="{992B7176-501D-45DD-AFFC-53DD83328798}">
      <dgm:prSet/>
      <dgm:spPr/>
      <dgm:t>
        <a:bodyPr/>
        <a:lstStyle/>
        <a:p>
          <a:endParaRPr lang="en-GB"/>
        </a:p>
      </dgm:t>
    </dgm:pt>
    <dgm:pt modelId="{C9C782E0-1576-41AC-A163-45A6F31167FA}" type="sibTrans" cxnId="{992B7176-501D-45DD-AFFC-53DD83328798}">
      <dgm:prSet/>
      <dgm:spPr/>
      <dgm:t>
        <a:bodyPr/>
        <a:lstStyle/>
        <a:p>
          <a:endParaRPr lang="en-GB"/>
        </a:p>
      </dgm:t>
    </dgm:pt>
    <dgm:pt modelId="{C999062D-E2C5-494E-B6A8-88391D1862C1}">
      <dgm:prSet phldrT="[Text]" phldr="0" custT="1"/>
      <dgm:spPr/>
      <dgm:t>
        <a:bodyPr/>
        <a:lstStyle/>
        <a:p>
          <a:pPr rtl="0"/>
          <a:r>
            <a:rPr lang="en-GB" sz="2000">
              <a:latin typeface="Calibri Light" panose="020F0302020204030204"/>
            </a:rPr>
            <a:t>Why was it written or created?</a:t>
          </a:r>
          <a:endParaRPr lang="en-GB" sz="2000"/>
        </a:p>
      </dgm:t>
    </dgm:pt>
    <dgm:pt modelId="{E0D29AA7-AA64-453E-A1FB-68F437AF1F33}" type="parTrans" cxnId="{97B0BA51-1EC4-4504-B164-2666B12423BE}">
      <dgm:prSet/>
      <dgm:spPr/>
      <dgm:t>
        <a:bodyPr/>
        <a:lstStyle/>
        <a:p>
          <a:endParaRPr lang="en-GB"/>
        </a:p>
      </dgm:t>
    </dgm:pt>
    <dgm:pt modelId="{CBCF1EB7-0189-4B19-A95F-EA127B0779A7}" type="sibTrans" cxnId="{97B0BA51-1EC4-4504-B164-2666B12423BE}">
      <dgm:prSet/>
      <dgm:spPr/>
      <dgm:t>
        <a:bodyPr/>
        <a:lstStyle/>
        <a:p>
          <a:endParaRPr lang="en-GB"/>
        </a:p>
      </dgm:t>
    </dgm:pt>
    <dgm:pt modelId="{69EE1F37-5747-4226-85D4-9D9E58DD51E7}" type="pres">
      <dgm:prSet presAssocID="{1F8815A6-CE9D-4362-AB44-7E777BE40D7D}" presName="Name0" presStyleCnt="0">
        <dgm:presLayoutVars>
          <dgm:dir/>
          <dgm:animLvl val="lvl"/>
          <dgm:resizeHandles val="exact"/>
        </dgm:presLayoutVars>
      </dgm:prSet>
      <dgm:spPr/>
      <dgm:t>
        <a:bodyPr/>
        <a:lstStyle/>
        <a:p>
          <a:endParaRPr lang="en-US"/>
        </a:p>
      </dgm:t>
    </dgm:pt>
    <dgm:pt modelId="{73679242-715D-4EF2-AC51-61F4CC596D93}" type="pres">
      <dgm:prSet presAssocID="{E4F4F415-0803-4258-A8E2-38DE002922FC}" presName="boxAndChildren" presStyleCnt="0"/>
      <dgm:spPr/>
    </dgm:pt>
    <dgm:pt modelId="{FEB544A6-F8D1-4D54-9525-9198BEFFAD9D}" type="pres">
      <dgm:prSet presAssocID="{E4F4F415-0803-4258-A8E2-38DE002922FC}" presName="parentTextBox" presStyleLbl="node1" presStyleIdx="0" presStyleCnt="3"/>
      <dgm:spPr/>
      <dgm:t>
        <a:bodyPr/>
        <a:lstStyle/>
        <a:p>
          <a:endParaRPr lang="en-US"/>
        </a:p>
      </dgm:t>
    </dgm:pt>
    <dgm:pt modelId="{C44557C7-1505-4EBE-AB2F-954C39C73FC7}" type="pres">
      <dgm:prSet presAssocID="{E4F4F415-0803-4258-A8E2-38DE002922FC}" presName="entireBox" presStyleLbl="node1" presStyleIdx="0" presStyleCnt="3"/>
      <dgm:spPr/>
      <dgm:t>
        <a:bodyPr/>
        <a:lstStyle/>
        <a:p>
          <a:endParaRPr lang="en-US"/>
        </a:p>
      </dgm:t>
    </dgm:pt>
    <dgm:pt modelId="{D75F403C-B96B-4640-9386-BD318440E84C}" type="pres">
      <dgm:prSet presAssocID="{E4F4F415-0803-4258-A8E2-38DE002922FC}" presName="descendantBox" presStyleCnt="0"/>
      <dgm:spPr/>
    </dgm:pt>
    <dgm:pt modelId="{883C7A2C-9509-4EB5-AFAF-88DF6A233B50}" type="pres">
      <dgm:prSet presAssocID="{1521174C-3CCB-40E1-80E4-5D7896097150}" presName="childTextBox" presStyleLbl="fgAccFollowNode1" presStyleIdx="0" presStyleCnt="5">
        <dgm:presLayoutVars>
          <dgm:bulletEnabled val="1"/>
        </dgm:presLayoutVars>
      </dgm:prSet>
      <dgm:spPr/>
      <dgm:t>
        <a:bodyPr/>
        <a:lstStyle/>
        <a:p>
          <a:endParaRPr lang="en-US"/>
        </a:p>
      </dgm:t>
    </dgm:pt>
    <dgm:pt modelId="{80EB236F-C1DD-4F60-8300-821656587126}" type="pres">
      <dgm:prSet presAssocID="{C999062D-E2C5-494E-B6A8-88391D1862C1}" presName="childTextBox" presStyleLbl="fgAccFollowNode1" presStyleIdx="1" presStyleCnt="5">
        <dgm:presLayoutVars>
          <dgm:bulletEnabled val="1"/>
        </dgm:presLayoutVars>
      </dgm:prSet>
      <dgm:spPr/>
      <dgm:t>
        <a:bodyPr/>
        <a:lstStyle/>
        <a:p>
          <a:endParaRPr lang="en-US"/>
        </a:p>
      </dgm:t>
    </dgm:pt>
    <dgm:pt modelId="{2BB89D1B-1BD6-4F00-B7EB-C3519512DBBE}" type="pres">
      <dgm:prSet presAssocID="{51B024FC-AF99-4FA0-9B07-CB7A54CD32BF}" presName="sp" presStyleCnt="0"/>
      <dgm:spPr/>
    </dgm:pt>
    <dgm:pt modelId="{9C6533DC-5642-4297-8962-8A9269DE0B19}" type="pres">
      <dgm:prSet presAssocID="{C0D20A2F-5BE8-4A9A-9B9E-CA0780D65E96}" presName="arrowAndChildren" presStyleCnt="0"/>
      <dgm:spPr/>
    </dgm:pt>
    <dgm:pt modelId="{2FD348E8-5B07-4B60-8A32-3138165947B6}" type="pres">
      <dgm:prSet presAssocID="{C0D20A2F-5BE8-4A9A-9B9E-CA0780D65E96}" presName="parentTextArrow" presStyleLbl="node1" presStyleIdx="0" presStyleCnt="3"/>
      <dgm:spPr/>
      <dgm:t>
        <a:bodyPr/>
        <a:lstStyle/>
        <a:p>
          <a:endParaRPr lang="en-US"/>
        </a:p>
      </dgm:t>
    </dgm:pt>
    <dgm:pt modelId="{FB2AEEA9-59FA-4047-A321-0150AA8904C9}" type="pres">
      <dgm:prSet presAssocID="{C0D20A2F-5BE8-4A9A-9B9E-CA0780D65E96}" presName="arrow" presStyleLbl="node1" presStyleIdx="1" presStyleCnt="3"/>
      <dgm:spPr/>
      <dgm:t>
        <a:bodyPr/>
        <a:lstStyle/>
        <a:p>
          <a:endParaRPr lang="en-US"/>
        </a:p>
      </dgm:t>
    </dgm:pt>
    <dgm:pt modelId="{CDAC3624-0033-49BB-8C80-4B23DDC0626F}" type="pres">
      <dgm:prSet presAssocID="{C0D20A2F-5BE8-4A9A-9B9E-CA0780D65E96}" presName="descendantArrow" presStyleCnt="0"/>
      <dgm:spPr/>
    </dgm:pt>
    <dgm:pt modelId="{D569B560-E02E-425E-AAED-9297788EE6CA}" type="pres">
      <dgm:prSet presAssocID="{6E17C66A-7C5B-4A4B-A33A-EB0291649CB0}" presName="childTextArrow" presStyleLbl="fgAccFollowNode1" presStyleIdx="2" presStyleCnt="5">
        <dgm:presLayoutVars>
          <dgm:bulletEnabled val="1"/>
        </dgm:presLayoutVars>
      </dgm:prSet>
      <dgm:spPr/>
      <dgm:t>
        <a:bodyPr/>
        <a:lstStyle/>
        <a:p>
          <a:endParaRPr lang="en-US"/>
        </a:p>
      </dgm:t>
    </dgm:pt>
    <dgm:pt modelId="{50B68951-531C-41AA-AF8E-DFD1DA1B30C2}" type="pres">
      <dgm:prSet presAssocID="{06667509-6EEB-44FB-8E08-7DD439EBF565}" presName="sp" presStyleCnt="0"/>
      <dgm:spPr/>
    </dgm:pt>
    <dgm:pt modelId="{F71348AB-EBD1-40A1-89E9-F5E8AB8E0CEF}" type="pres">
      <dgm:prSet presAssocID="{284C7ABD-CAA4-4264-BE9A-C9F53322275C}" presName="arrowAndChildren" presStyleCnt="0"/>
      <dgm:spPr/>
    </dgm:pt>
    <dgm:pt modelId="{E0E6BE67-54B4-4D96-8D77-A966AD06A4D7}" type="pres">
      <dgm:prSet presAssocID="{284C7ABD-CAA4-4264-BE9A-C9F53322275C}" presName="parentTextArrow" presStyleLbl="node1" presStyleIdx="1" presStyleCnt="3"/>
      <dgm:spPr/>
      <dgm:t>
        <a:bodyPr/>
        <a:lstStyle/>
        <a:p>
          <a:endParaRPr lang="en-US"/>
        </a:p>
      </dgm:t>
    </dgm:pt>
    <dgm:pt modelId="{E1722479-6B04-4B34-8DD2-65C02FA7E232}" type="pres">
      <dgm:prSet presAssocID="{284C7ABD-CAA4-4264-BE9A-C9F53322275C}" presName="arrow" presStyleLbl="node1" presStyleIdx="2" presStyleCnt="3"/>
      <dgm:spPr/>
      <dgm:t>
        <a:bodyPr/>
        <a:lstStyle/>
        <a:p>
          <a:endParaRPr lang="en-US"/>
        </a:p>
      </dgm:t>
    </dgm:pt>
    <dgm:pt modelId="{09EEF045-E1F7-43F2-9171-0883B980A2C0}" type="pres">
      <dgm:prSet presAssocID="{284C7ABD-CAA4-4264-BE9A-C9F53322275C}" presName="descendantArrow" presStyleCnt="0"/>
      <dgm:spPr/>
    </dgm:pt>
    <dgm:pt modelId="{F665579F-1884-4E7D-B836-A1FD9ABEAEF7}" type="pres">
      <dgm:prSet presAssocID="{FCB5B3B4-20B6-4ADC-A377-C9FF9FDD07BF}" presName="childTextArrow" presStyleLbl="fgAccFollowNode1" presStyleIdx="3" presStyleCnt="5">
        <dgm:presLayoutVars>
          <dgm:bulletEnabled val="1"/>
        </dgm:presLayoutVars>
      </dgm:prSet>
      <dgm:spPr/>
      <dgm:t>
        <a:bodyPr/>
        <a:lstStyle/>
        <a:p>
          <a:endParaRPr lang="en-US"/>
        </a:p>
      </dgm:t>
    </dgm:pt>
    <dgm:pt modelId="{5755BFC3-FB17-431D-8BB4-1413C5F85CD2}" type="pres">
      <dgm:prSet presAssocID="{6378C7C9-4991-46DE-BCC4-0F66EACC07C9}" presName="childTextArrow" presStyleLbl="fgAccFollowNode1" presStyleIdx="4" presStyleCnt="5">
        <dgm:presLayoutVars>
          <dgm:bulletEnabled val="1"/>
        </dgm:presLayoutVars>
      </dgm:prSet>
      <dgm:spPr/>
      <dgm:t>
        <a:bodyPr/>
        <a:lstStyle/>
        <a:p>
          <a:endParaRPr lang="en-US"/>
        </a:p>
      </dgm:t>
    </dgm:pt>
  </dgm:ptLst>
  <dgm:cxnLst>
    <dgm:cxn modelId="{77C4236D-C8C1-42AC-96C2-4DE09BE04C03}" type="presOf" srcId="{6378C7C9-4991-46DE-BCC4-0F66EACC07C9}" destId="{5755BFC3-FB17-431D-8BB4-1413C5F85CD2}" srcOrd="0" destOrd="0" presId="urn:microsoft.com/office/officeart/2005/8/layout/process4"/>
    <dgm:cxn modelId="{4B855211-F7E9-45F9-A7CB-F4D0C4CD427A}" type="presOf" srcId="{1521174C-3CCB-40E1-80E4-5D7896097150}" destId="{883C7A2C-9509-4EB5-AFAF-88DF6A233B50}" srcOrd="0" destOrd="0" presId="urn:microsoft.com/office/officeart/2005/8/layout/process4"/>
    <dgm:cxn modelId="{992B7176-501D-45DD-AFFC-53DD83328798}" srcId="{E4F4F415-0803-4258-A8E2-38DE002922FC}" destId="{1521174C-3CCB-40E1-80E4-5D7896097150}" srcOrd="0" destOrd="0" parTransId="{40F073F1-77E5-42B7-B7CC-8C3214EB0B7D}" sibTransId="{C9C782E0-1576-41AC-A163-45A6F31167FA}"/>
    <dgm:cxn modelId="{9BC633FF-8023-4DB1-A657-C1AAB4E1CB46}" type="presOf" srcId="{284C7ABD-CAA4-4264-BE9A-C9F53322275C}" destId="{E1722479-6B04-4B34-8DD2-65C02FA7E232}" srcOrd="1" destOrd="0" presId="urn:microsoft.com/office/officeart/2005/8/layout/process4"/>
    <dgm:cxn modelId="{2CAF55D7-B35F-4772-9C53-65696F97DB2D}" type="presOf" srcId="{E4F4F415-0803-4258-A8E2-38DE002922FC}" destId="{C44557C7-1505-4EBE-AB2F-954C39C73FC7}" srcOrd="1" destOrd="0" presId="urn:microsoft.com/office/officeart/2005/8/layout/process4"/>
    <dgm:cxn modelId="{05F2900C-38B6-47E7-B044-D196CAC6A88B}" type="presOf" srcId="{E4F4F415-0803-4258-A8E2-38DE002922FC}" destId="{FEB544A6-F8D1-4D54-9525-9198BEFFAD9D}" srcOrd="0" destOrd="0" presId="urn:microsoft.com/office/officeart/2005/8/layout/process4"/>
    <dgm:cxn modelId="{9663261E-9BC5-494B-8081-4A7854E01D05}" srcId="{1F8815A6-CE9D-4362-AB44-7E777BE40D7D}" destId="{284C7ABD-CAA4-4264-BE9A-C9F53322275C}" srcOrd="0" destOrd="0" parTransId="{E7C06072-73D1-4EF3-BF7A-BCD70537FBA1}" sibTransId="{06667509-6EEB-44FB-8E08-7DD439EBF565}"/>
    <dgm:cxn modelId="{D2A3135B-6ABD-4C56-B626-50F1BFEC1A60}" type="presOf" srcId="{C0D20A2F-5BE8-4A9A-9B9E-CA0780D65E96}" destId="{FB2AEEA9-59FA-4047-A321-0150AA8904C9}" srcOrd="1" destOrd="0" presId="urn:microsoft.com/office/officeart/2005/8/layout/process4"/>
    <dgm:cxn modelId="{94CFC0C4-DC0F-4DD7-86B2-89DC28D657CD}" type="presOf" srcId="{FCB5B3B4-20B6-4ADC-A377-C9FF9FDD07BF}" destId="{F665579F-1884-4E7D-B836-A1FD9ABEAEF7}" srcOrd="0" destOrd="0" presId="urn:microsoft.com/office/officeart/2005/8/layout/process4"/>
    <dgm:cxn modelId="{A3129F15-4688-4AE2-9C14-A00C3768B66B}" srcId="{C0D20A2F-5BE8-4A9A-9B9E-CA0780D65E96}" destId="{6E17C66A-7C5B-4A4B-A33A-EB0291649CB0}" srcOrd="0" destOrd="0" parTransId="{77F3294A-ED01-4D7F-B165-440C6AD13CB9}" sibTransId="{575365E3-5512-49E2-A790-A53AE3B1851E}"/>
    <dgm:cxn modelId="{85FED973-72E5-4E1A-998A-A34F50B09937}" srcId="{284C7ABD-CAA4-4264-BE9A-C9F53322275C}" destId="{6378C7C9-4991-46DE-BCC4-0F66EACC07C9}" srcOrd="1" destOrd="0" parTransId="{9E125F4C-4487-49C4-A060-2491887B27F4}" sibTransId="{14038F2E-43A1-4051-8D31-0D40BE052C2A}"/>
    <dgm:cxn modelId="{97B0BA51-1EC4-4504-B164-2666B12423BE}" srcId="{E4F4F415-0803-4258-A8E2-38DE002922FC}" destId="{C999062D-E2C5-494E-B6A8-88391D1862C1}" srcOrd="1" destOrd="0" parTransId="{E0D29AA7-AA64-453E-A1FB-68F437AF1F33}" sibTransId="{CBCF1EB7-0189-4B19-A95F-EA127B0779A7}"/>
    <dgm:cxn modelId="{8ACFE677-F76F-4069-81E1-7196BA588DB9}" type="presOf" srcId="{1F8815A6-CE9D-4362-AB44-7E777BE40D7D}" destId="{69EE1F37-5747-4226-85D4-9D9E58DD51E7}" srcOrd="0" destOrd="0" presId="urn:microsoft.com/office/officeart/2005/8/layout/process4"/>
    <dgm:cxn modelId="{BE62827F-088A-48E7-AFC2-7A347AB70892}" srcId="{1F8815A6-CE9D-4362-AB44-7E777BE40D7D}" destId="{C0D20A2F-5BE8-4A9A-9B9E-CA0780D65E96}" srcOrd="1" destOrd="0" parTransId="{6E0DD316-43D3-47FB-B6F4-EBBED1B4D39A}" sibTransId="{51B024FC-AF99-4FA0-9B07-CB7A54CD32BF}"/>
    <dgm:cxn modelId="{A1C94D6D-B437-450B-9E8E-2734E61E5F7D}" type="presOf" srcId="{C0D20A2F-5BE8-4A9A-9B9E-CA0780D65E96}" destId="{2FD348E8-5B07-4B60-8A32-3138165947B6}" srcOrd="0" destOrd="0" presId="urn:microsoft.com/office/officeart/2005/8/layout/process4"/>
    <dgm:cxn modelId="{6391FEEC-0745-4BD4-82EF-627A15CA9D5F}" srcId="{1F8815A6-CE9D-4362-AB44-7E777BE40D7D}" destId="{E4F4F415-0803-4258-A8E2-38DE002922FC}" srcOrd="2" destOrd="0" parTransId="{20EE58D3-A76F-4B28-B1B6-8F7E11DA73B5}" sibTransId="{30CAFB81-15FD-4E4E-BB95-AC15E1835089}"/>
    <dgm:cxn modelId="{98786950-17B6-475B-8685-24AF214BB1A3}" srcId="{284C7ABD-CAA4-4264-BE9A-C9F53322275C}" destId="{FCB5B3B4-20B6-4ADC-A377-C9FF9FDD07BF}" srcOrd="0" destOrd="0" parTransId="{9B57FA59-AAF4-493C-894F-D532F792A597}" sibTransId="{636DE9DD-CA04-4BF0-BDEF-61335DE47076}"/>
    <dgm:cxn modelId="{660250E7-6FE4-46B2-AF79-22ECE1937390}" type="presOf" srcId="{284C7ABD-CAA4-4264-BE9A-C9F53322275C}" destId="{E0E6BE67-54B4-4D96-8D77-A966AD06A4D7}" srcOrd="0" destOrd="0" presId="urn:microsoft.com/office/officeart/2005/8/layout/process4"/>
    <dgm:cxn modelId="{554A06DB-5F9B-4878-90FE-47DEF92DE3BC}" type="presOf" srcId="{6E17C66A-7C5B-4A4B-A33A-EB0291649CB0}" destId="{D569B560-E02E-425E-AAED-9297788EE6CA}" srcOrd="0" destOrd="0" presId="urn:microsoft.com/office/officeart/2005/8/layout/process4"/>
    <dgm:cxn modelId="{E8EFD827-4679-44FA-ABCC-91AD0289B785}" type="presOf" srcId="{C999062D-E2C5-494E-B6A8-88391D1862C1}" destId="{80EB236F-C1DD-4F60-8300-821656587126}" srcOrd="0" destOrd="0" presId="urn:microsoft.com/office/officeart/2005/8/layout/process4"/>
    <dgm:cxn modelId="{856DEAD3-4A3C-4603-860A-7E429CF68527}" type="presParOf" srcId="{69EE1F37-5747-4226-85D4-9D9E58DD51E7}" destId="{73679242-715D-4EF2-AC51-61F4CC596D93}" srcOrd="0" destOrd="0" presId="urn:microsoft.com/office/officeart/2005/8/layout/process4"/>
    <dgm:cxn modelId="{682AAF69-724E-4119-9B8B-BAF5470AD518}" type="presParOf" srcId="{73679242-715D-4EF2-AC51-61F4CC596D93}" destId="{FEB544A6-F8D1-4D54-9525-9198BEFFAD9D}" srcOrd="0" destOrd="0" presId="urn:microsoft.com/office/officeart/2005/8/layout/process4"/>
    <dgm:cxn modelId="{6722622E-65D2-4AF6-AE55-885C4661CB68}" type="presParOf" srcId="{73679242-715D-4EF2-AC51-61F4CC596D93}" destId="{C44557C7-1505-4EBE-AB2F-954C39C73FC7}" srcOrd="1" destOrd="0" presId="urn:microsoft.com/office/officeart/2005/8/layout/process4"/>
    <dgm:cxn modelId="{7343E851-FBC0-4F5F-941C-3701E6B01150}" type="presParOf" srcId="{73679242-715D-4EF2-AC51-61F4CC596D93}" destId="{D75F403C-B96B-4640-9386-BD318440E84C}" srcOrd="2" destOrd="0" presId="urn:microsoft.com/office/officeart/2005/8/layout/process4"/>
    <dgm:cxn modelId="{EA687ED0-9D3F-4945-9BD4-6D6C12B30C13}" type="presParOf" srcId="{D75F403C-B96B-4640-9386-BD318440E84C}" destId="{883C7A2C-9509-4EB5-AFAF-88DF6A233B50}" srcOrd="0" destOrd="0" presId="urn:microsoft.com/office/officeart/2005/8/layout/process4"/>
    <dgm:cxn modelId="{4EFE7055-061A-40C4-91E0-70D39D45DF36}" type="presParOf" srcId="{D75F403C-B96B-4640-9386-BD318440E84C}" destId="{80EB236F-C1DD-4F60-8300-821656587126}" srcOrd="1" destOrd="0" presId="urn:microsoft.com/office/officeart/2005/8/layout/process4"/>
    <dgm:cxn modelId="{E2B14935-8E89-43C8-A028-6BE87CE42BB3}" type="presParOf" srcId="{69EE1F37-5747-4226-85D4-9D9E58DD51E7}" destId="{2BB89D1B-1BD6-4F00-B7EB-C3519512DBBE}" srcOrd="1" destOrd="0" presId="urn:microsoft.com/office/officeart/2005/8/layout/process4"/>
    <dgm:cxn modelId="{E1324C6C-7985-4C3A-8E8E-506DF75117E7}" type="presParOf" srcId="{69EE1F37-5747-4226-85D4-9D9E58DD51E7}" destId="{9C6533DC-5642-4297-8962-8A9269DE0B19}" srcOrd="2" destOrd="0" presId="urn:microsoft.com/office/officeart/2005/8/layout/process4"/>
    <dgm:cxn modelId="{839D9D35-7659-4D3C-B7AB-65618A727D63}" type="presParOf" srcId="{9C6533DC-5642-4297-8962-8A9269DE0B19}" destId="{2FD348E8-5B07-4B60-8A32-3138165947B6}" srcOrd="0" destOrd="0" presId="urn:microsoft.com/office/officeart/2005/8/layout/process4"/>
    <dgm:cxn modelId="{7F16D889-5992-4080-9D50-8B82D7261F81}" type="presParOf" srcId="{9C6533DC-5642-4297-8962-8A9269DE0B19}" destId="{FB2AEEA9-59FA-4047-A321-0150AA8904C9}" srcOrd="1" destOrd="0" presId="urn:microsoft.com/office/officeart/2005/8/layout/process4"/>
    <dgm:cxn modelId="{15F5D234-8989-4155-A4EF-9A63F1391501}" type="presParOf" srcId="{9C6533DC-5642-4297-8962-8A9269DE0B19}" destId="{CDAC3624-0033-49BB-8C80-4B23DDC0626F}" srcOrd="2" destOrd="0" presId="urn:microsoft.com/office/officeart/2005/8/layout/process4"/>
    <dgm:cxn modelId="{BBD91C3B-E1D3-4786-956F-5927B786145F}" type="presParOf" srcId="{CDAC3624-0033-49BB-8C80-4B23DDC0626F}" destId="{D569B560-E02E-425E-AAED-9297788EE6CA}" srcOrd="0" destOrd="0" presId="urn:microsoft.com/office/officeart/2005/8/layout/process4"/>
    <dgm:cxn modelId="{70543E21-9B15-4328-9010-25E93B845E0E}" type="presParOf" srcId="{69EE1F37-5747-4226-85D4-9D9E58DD51E7}" destId="{50B68951-531C-41AA-AF8E-DFD1DA1B30C2}" srcOrd="3" destOrd="0" presId="urn:microsoft.com/office/officeart/2005/8/layout/process4"/>
    <dgm:cxn modelId="{473B4543-B840-46B9-B37F-636FA662A82B}" type="presParOf" srcId="{69EE1F37-5747-4226-85D4-9D9E58DD51E7}" destId="{F71348AB-EBD1-40A1-89E9-F5E8AB8E0CEF}" srcOrd="4" destOrd="0" presId="urn:microsoft.com/office/officeart/2005/8/layout/process4"/>
    <dgm:cxn modelId="{5BB370F0-9F9C-4F3D-B9AC-8351BE2CF2A7}" type="presParOf" srcId="{F71348AB-EBD1-40A1-89E9-F5E8AB8E0CEF}" destId="{E0E6BE67-54B4-4D96-8D77-A966AD06A4D7}" srcOrd="0" destOrd="0" presId="urn:microsoft.com/office/officeart/2005/8/layout/process4"/>
    <dgm:cxn modelId="{34600199-25F9-46FF-B774-F5CEA39BCCA0}" type="presParOf" srcId="{F71348AB-EBD1-40A1-89E9-F5E8AB8E0CEF}" destId="{E1722479-6B04-4B34-8DD2-65C02FA7E232}" srcOrd="1" destOrd="0" presId="urn:microsoft.com/office/officeart/2005/8/layout/process4"/>
    <dgm:cxn modelId="{9DFD6559-83C8-4601-9A2F-1EDF1A7D00F1}" type="presParOf" srcId="{F71348AB-EBD1-40A1-89E9-F5E8AB8E0CEF}" destId="{09EEF045-E1F7-43F2-9171-0883B980A2C0}" srcOrd="2" destOrd="0" presId="urn:microsoft.com/office/officeart/2005/8/layout/process4"/>
    <dgm:cxn modelId="{E1E49018-539B-4607-AE73-8C752C0C91CA}" type="presParOf" srcId="{09EEF045-E1F7-43F2-9171-0883B980A2C0}" destId="{F665579F-1884-4E7D-B836-A1FD9ABEAEF7}" srcOrd="0" destOrd="0" presId="urn:microsoft.com/office/officeart/2005/8/layout/process4"/>
    <dgm:cxn modelId="{BE7B04BE-9A70-49BC-8E36-CE6075F0E429}" type="presParOf" srcId="{09EEF045-E1F7-43F2-9171-0883B980A2C0}" destId="{5755BFC3-FB17-431D-8BB4-1413C5F85CD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58BBE-5838-422B-9007-219F11E1B701}">
      <dsp:nvSpPr>
        <dsp:cNvPr id="0" name=""/>
        <dsp:cNvSpPr/>
      </dsp:nvSpPr>
      <dsp:spPr>
        <a:xfrm rot="5400000">
          <a:off x="6487266" y="-2746934"/>
          <a:ext cx="779226" cy="647235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Silent study</a:t>
          </a:r>
          <a:r>
            <a:rPr lang="en-US" sz="2400" kern="1200" dirty="0">
              <a:latin typeface="Calibri Light" panose="020F0302020204030204"/>
            </a:rPr>
            <a:t> </a:t>
          </a:r>
          <a:endParaRPr lang="en-US" sz="2400" kern="1200" dirty="0"/>
        </a:p>
        <a:p>
          <a:pPr marL="228600" lvl="1" indent="-228600" algn="l" defTabSz="1066800">
            <a:lnSpc>
              <a:spcPct val="90000"/>
            </a:lnSpc>
            <a:spcBef>
              <a:spcPct val="0"/>
            </a:spcBef>
            <a:spcAft>
              <a:spcPct val="15000"/>
            </a:spcAft>
            <a:buChar char="••"/>
          </a:pPr>
          <a:r>
            <a:rPr lang="en-US" sz="2400" kern="1200" dirty="0"/>
            <a:t>Bring your own devices</a:t>
          </a:r>
        </a:p>
      </dsp:txBody>
      <dsp:txXfrm rot="-5400000">
        <a:off x="3640701" y="137670"/>
        <a:ext cx="6434318" cy="703148"/>
      </dsp:txXfrm>
    </dsp:sp>
    <dsp:sp modelId="{BCB64F51-6D14-4F47-9081-DBF26E5E0F6A}">
      <dsp:nvSpPr>
        <dsp:cNvPr id="0" name=""/>
        <dsp:cNvSpPr/>
      </dsp:nvSpPr>
      <dsp:spPr>
        <a:xfrm>
          <a:off x="0" y="2227"/>
          <a:ext cx="3640701" cy="9740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Level 4</a:t>
          </a:r>
        </a:p>
      </dsp:txBody>
      <dsp:txXfrm>
        <a:off x="47548" y="49775"/>
        <a:ext cx="3545605" cy="878937"/>
      </dsp:txXfrm>
    </dsp:sp>
    <dsp:sp modelId="{468B6163-9E35-408A-9C37-5E28F7E80530}">
      <dsp:nvSpPr>
        <dsp:cNvPr id="0" name=""/>
        <dsp:cNvSpPr/>
      </dsp:nvSpPr>
      <dsp:spPr>
        <a:xfrm rot="5400000">
          <a:off x="6487266" y="-1724199"/>
          <a:ext cx="779226" cy="6472357"/>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Silent study</a:t>
          </a:r>
        </a:p>
        <a:p>
          <a:pPr marL="228600" lvl="1" indent="-228600" algn="l" defTabSz="1066800">
            <a:lnSpc>
              <a:spcPct val="90000"/>
            </a:lnSpc>
            <a:spcBef>
              <a:spcPct val="0"/>
            </a:spcBef>
            <a:spcAft>
              <a:spcPct val="15000"/>
            </a:spcAft>
            <a:buChar char="••"/>
          </a:pPr>
          <a:r>
            <a:rPr lang="en-US" sz="2400" kern="1200" dirty="0"/>
            <a:t>PCs</a:t>
          </a:r>
        </a:p>
      </dsp:txBody>
      <dsp:txXfrm rot="-5400000">
        <a:off x="3640701" y="1160405"/>
        <a:ext cx="6434318" cy="703148"/>
      </dsp:txXfrm>
    </dsp:sp>
    <dsp:sp modelId="{A4CEE029-E8CF-4412-BC64-F85CA16EF983}">
      <dsp:nvSpPr>
        <dsp:cNvPr id="0" name=""/>
        <dsp:cNvSpPr/>
      </dsp:nvSpPr>
      <dsp:spPr>
        <a:xfrm>
          <a:off x="0" y="1024962"/>
          <a:ext cx="3640701" cy="97403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Level 3</a:t>
          </a:r>
        </a:p>
      </dsp:txBody>
      <dsp:txXfrm>
        <a:off x="47548" y="1072510"/>
        <a:ext cx="3545605" cy="878937"/>
      </dsp:txXfrm>
    </dsp:sp>
    <dsp:sp modelId="{59DEE5B3-6573-4E14-8C90-704E9FFBE799}">
      <dsp:nvSpPr>
        <dsp:cNvPr id="0" name=""/>
        <dsp:cNvSpPr/>
      </dsp:nvSpPr>
      <dsp:spPr>
        <a:xfrm rot="5400000">
          <a:off x="6487266" y="-701464"/>
          <a:ext cx="779226" cy="6472357"/>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dirty="0"/>
            <a:t>Group </a:t>
          </a:r>
          <a:r>
            <a:rPr lang="en-US" sz="2400" b="0" kern="1200" dirty="0">
              <a:latin typeface="Calibri Light" panose="020F0302020204030204"/>
            </a:rPr>
            <a:t>work, study pods</a:t>
          </a:r>
          <a:endParaRPr lang="en-GB" sz="2400" b="0" kern="1200" dirty="0">
            <a:latin typeface="Calibri Light" panose="020F0302020204030204"/>
          </a:endParaRPr>
        </a:p>
        <a:p>
          <a:pPr marL="228600" lvl="1" indent="-228600" algn="l" defTabSz="1066800">
            <a:lnSpc>
              <a:spcPct val="90000"/>
            </a:lnSpc>
            <a:spcBef>
              <a:spcPct val="0"/>
            </a:spcBef>
            <a:spcAft>
              <a:spcPct val="15000"/>
            </a:spcAft>
            <a:buChar char="••"/>
          </a:pPr>
          <a:r>
            <a:rPr lang="en-US" sz="2400" kern="1200" dirty="0"/>
            <a:t>PCs</a:t>
          </a:r>
          <a:endParaRPr lang="en-US" sz="2400" b="0" kern="1200" dirty="0"/>
        </a:p>
      </dsp:txBody>
      <dsp:txXfrm rot="-5400000">
        <a:off x="3640701" y="2183140"/>
        <a:ext cx="6434318" cy="703148"/>
      </dsp:txXfrm>
    </dsp:sp>
    <dsp:sp modelId="{99B039DE-6971-46D9-A576-0A98772BE2BE}">
      <dsp:nvSpPr>
        <dsp:cNvPr id="0" name=""/>
        <dsp:cNvSpPr/>
      </dsp:nvSpPr>
      <dsp:spPr>
        <a:xfrm>
          <a:off x="0" y="2047697"/>
          <a:ext cx="3640701" cy="97403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Level 2</a:t>
          </a:r>
        </a:p>
      </dsp:txBody>
      <dsp:txXfrm>
        <a:off x="47548" y="2095245"/>
        <a:ext cx="3545605" cy="878937"/>
      </dsp:txXfrm>
    </dsp:sp>
    <dsp:sp modelId="{C84F6002-2D94-4CF9-9E90-4DC24C2C1F02}">
      <dsp:nvSpPr>
        <dsp:cNvPr id="0" name=""/>
        <dsp:cNvSpPr/>
      </dsp:nvSpPr>
      <dsp:spPr>
        <a:xfrm rot="5400000">
          <a:off x="6487266" y="321269"/>
          <a:ext cx="779226" cy="6472357"/>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latin typeface="+mn-lt"/>
            </a:rPr>
            <a:t>Group</a:t>
          </a:r>
          <a:r>
            <a:rPr lang="en-US" sz="2400" b="0" kern="1200" dirty="0">
              <a:latin typeface="+mn-lt"/>
            </a:rPr>
            <a:t> work, drop-ins, study pods</a:t>
          </a:r>
        </a:p>
        <a:p>
          <a:pPr marL="228600" lvl="1" indent="-228600" algn="l" defTabSz="1066800">
            <a:lnSpc>
              <a:spcPct val="90000"/>
            </a:lnSpc>
            <a:spcBef>
              <a:spcPct val="0"/>
            </a:spcBef>
            <a:spcAft>
              <a:spcPct val="15000"/>
            </a:spcAft>
            <a:buChar char="••"/>
          </a:pPr>
          <a:r>
            <a:rPr lang="en-US" sz="2400" kern="1200" dirty="0">
              <a:latin typeface="+mn-lt"/>
            </a:rPr>
            <a:t>Bring your own devices</a:t>
          </a:r>
        </a:p>
      </dsp:txBody>
      <dsp:txXfrm rot="-5400000">
        <a:off x="3640701" y="3205874"/>
        <a:ext cx="6434318" cy="703148"/>
      </dsp:txXfrm>
    </dsp:sp>
    <dsp:sp modelId="{BF91EA68-4232-4ECD-9A4C-FA2044CA1199}">
      <dsp:nvSpPr>
        <dsp:cNvPr id="0" name=""/>
        <dsp:cNvSpPr/>
      </dsp:nvSpPr>
      <dsp:spPr>
        <a:xfrm>
          <a:off x="0" y="3070432"/>
          <a:ext cx="3640701" cy="97403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Level 1</a:t>
          </a:r>
        </a:p>
      </dsp:txBody>
      <dsp:txXfrm>
        <a:off x="47548" y="3117980"/>
        <a:ext cx="3545605" cy="878937"/>
      </dsp:txXfrm>
    </dsp:sp>
    <dsp:sp modelId="{3CF4958D-618D-4EBA-80EC-D4EDCA9F487E}">
      <dsp:nvSpPr>
        <dsp:cNvPr id="0" name=""/>
        <dsp:cNvSpPr/>
      </dsp:nvSpPr>
      <dsp:spPr>
        <a:xfrm rot="5400000">
          <a:off x="6487266" y="1344004"/>
          <a:ext cx="779226" cy="6472357"/>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dirty="0"/>
            <a:t>Group</a:t>
          </a:r>
          <a:r>
            <a:rPr lang="en-US" sz="2400" b="0" kern="1200" dirty="0">
              <a:latin typeface="Calibri Light" panose="020F0302020204030204"/>
            </a:rPr>
            <a:t> </a:t>
          </a:r>
          <a:r>
            <a:rPr lang="en-US" sz="2400" b="1" kern="1200" dirty="0">
              <a:latin typeface="Calibri Light" panose="020F0302020204030204"/>
            </a:rPr>
            <a:t>work, Archives Centre</a:t>
          </a:r>
          <a:endParaRPr lang="en-US" sz="2400" b="1" kern="1200" dirty="0"/>
        </a:p>
        <a:p>
          <a:pPr marL="228600" lvl="1" indent="-228600" algn="l" defTabSz="1066800">
            <a:lnSpc>
              <a:spcPct val="90000"/>
            </a:lnSpc>
            <a:spcBef>
              <a:spcPct val="0"/>
            </a:spcBef>
            <a:spcAft>
              <a:spcPct val="15000"/>
            </a:spcAft>
            <a:buChar char="••"/>
          </a:pPr>
          <a:r>
            <a:rPr lang="en-US" sz="2400" kern="1200" dirty="0"/>
            <a:t>Library Desk, café, laptop borrowing</a:t>
          </a:r>
        </a:p>
      </dsp:txBody>
      <dsp:txXfrm rot="-5400000">
        <a:off x="3640701" y="4228609"/>
        <a:ext cx="6434318" cy="703148"/>
      </dsp:txXfrm>
    </dsp:sp>
    <dsp:sp modelId="{D33A77C1-6B9C-4289-B635-352EA5EB95D0}">
      <dsp:nvSpPr>
        <dsp:cNvPr id="0" name=""/>
        <dsp:cNvSpPr/>
      </dsp:nvSpPr>
      <dsp:spPr>
        <a:xfrm>
          <a:off x="0" y="4093167"/>
          <a:ext cx="3640701" cy="97403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Level 0</a:t>
          </a:r>
        </a:p>
      </dsp:txBody>
      <dsp:txXfrm>
        <a:off x="47548" y="4140715"/>
        <a:ext cx="3545605" cy="878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271D-E1AC-4E28-B73D-983559C6AD50}">
      <dsp:nvSpPr>
        <dsp:cNvPr id="0" name=""/>
        <dsp:cNvSpPr/>
      </dsp:nvSpPr>
      <dsp:spPr>
        <a:xfrm>
          <a:off x="1940943" y="0"/>
          <a:ext cx="1940943" cy="1559464"/>
        </a:xfrm>
        <a:prstGeom prst="trapezoid">
          <a:avLst>
            <a:gd name="adj" fmla="val 622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a:latin typeface="Calibri Light" panose="020F0302020204030204"/>
            </a:rPr>
            <a:t>Conclusions</a:t>
          </a:r>
          <a:endParaRPr lang="en-GB" sz="3000" kern="1200" dirty="0"/>
        </a:p>
      </dsp:txBody>
      <dsp:txXfrm>
        <a:off x="1940943" y="0"/>
        <a:ext cx="1940943" cy="1559464"/>
      </dsp:txXfrm>
    </dsp:sp>
    <dsp:sp modelId="{34EE2B43-7EFC-46DC-A66F-18CD0807CD52}">
      <dsp:nvSpPr>
        <dsp:cNvPr id="0" name=""/>
        <dsp:cNvSpPr/>
      </dsp:nvSpPr>
      <dsp:spPr>
        <a:xfrm>
          <a:off x="970471" y="1559463"/>
          <a:ext cx="3881886" cy="1559464"/>
        </a:xfrm>
        <a:prstGeom prst="trapezoid">
          <a:avLst>
            <a:gd name="adj" fmla="val 622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a:latin typeface="Calibri Light" panose="020F0302020204030204"/>
            </a:rPr>
            <a:t>Points/ideas</a:t>
          </a:r>
          <a:endParaRPr lang="en-GB" sz="3000" kern="1200" dirty="0"/>
        </a:p>
      </dsp:txBody>
      <dsp:txXfrm>
        <a:off x="1649801" y="1559463"/>
        <a:ext cx="2523226" cy="1559464"/>
      </dsp:txXfrm>
    </dsp:sp>
    <dsp:sp modelId="{4C0CBD90-1577-4630-A483-12E7304AE143}">
      <dsp:nvSpPr>
        <dsp:cNvPr id="0" name=""/>
        <dsp:cNvSpPr/>
      </dsp:nvSpPr>
      <dsp:spPr>
        <a:xfrm>
          <a:off x="0" y="3118927"/>
          <a:ext cx="5822830" cy="1559464"/>
        </a:xfrm>
        <a:prstGeom prst="trapezoid">
          <a:avLst>
            <a:gd name="adj" fmla="val 622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a:latin typeface="Calibri Light" panose="020F0302020204030204"/>
            </a:rPr>
            <a:t>Evidence</a:t>
          </a:r>
          <a:endParaRPr lang="en-GB" sz="3000" b="1" kern="1200" dirty="0"/>
        </a:p>
      </dsp:txBody>
      <dsp:txXfrm>
        <a:off x="1018995" y="3118927"/>
        <a:ext cx="3784839" cy="1559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557C7-1505-4EBE-AB2F-954C39C73FC7}">
      <dsp:nvSpPr>
        <dsp:cNvPr id="0" name=""/>
        <dsp:cNvSpPr/>
      </dsp:nvSpPr>
      <dsp:spPr>
        <a:xfrm>
          <a:off x="0" y="3788701"/>
          <a:ext cx="9980862" cy="1243536"/>
        </a:xfrm>
        <a:prstGeom prst="rect">
          <a:avLst/>
        </a:prstGeom>
        <a:solidFill>
          <a:srgbClr val="0027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a:latin typeface="Calibri Light" panose="020F0302020204030204"/>
            </a:rPr>
            <a:t>Reliable</a:t>
          </a:r>
          <a:endParaRPr lang="en-GB" sz="2800" kern="1200"/>
        </a:p>
      </dsp:txBody>
      <dsp:txXfrm>
        <a:off x="0" y="3788701"/>
        <a:ext cx="9980862" cy="671509"/>
      </dsp:txXfrm>
    </dsp:sp>
    <dsp:sp modelId="{883C7A2C-9509-4EB5-AFAF-88DF6A233B50}">
      <dsp:nvSpPr>
        <dsp:cNvPr id="0" name=""/>
        <dsp:cNvSpPr/>
      </dsp:nvSpPr>
      <dsp:spPr>
        <a:xfrm>
          <a:off x="0" y="4435339"/>
          <a:ext cx="4990431" cy="5720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GB" sz="2000" kern="1200">
              <a:latin typeface="Calibri Light" panose="020F0302020204030204"/>
            </a:rPr>
            <a:t>Who wrote or created it?</a:t>
          </a:r>
          <a:endParaRPr lang="en-GB" sz="2000" kern="1200"/>
        </a:p>
      </dsp:txBody>
      <dsp:txXfrm>
        <a:off x="0" y="4435339"/>
        <a:ext cx="4990431" cy="572026"/>
      </dsp:txXfrm>
    </dsp:sp>
    <dsp:sp modelId="{80EB236F-C1DD-4F60-8300-821656587126}">
      <dsp:nvSpPr>
        <dsp:cNvPr id="0" name=""/>
        <dsp:cNvSpPr/>
      </dsp:nvSpPr>
      <dsp:spPr>
        <a:xfrm>
          <a:off x="4990431" y="4435339"/>
          <a:ext cx="4990431" cy="572026"/>
        </a:xfrm>
        <a:prstGeom prst="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GB" sz="2000" kern="1200">
              <a:latin typeface="Calibri Light" panose="020F0302020204030204"/>
            </a:rPr>
            <a:t>Why was it written or created?</a:t>
          </a:r>
          <a:endParaRPr lang="en-GB" sz="2000" kern="1200"/>
        </a:p>
      </dsp:txBody>
      <dsp:txXfrm>
        <a:off x="4990431" y="4435339"/>
        <a:ext cx="4990431" cy="572026"/>
      </dsp:txXfrm>
    </dsp:sp>
    <dsp:sp modelId="{FB2AEEA9-59FA-4047-A321-0150AA8904C9}">
      <dsp:nvSpPr>
        <dsp:cNvPr id="0" name=""/>
        <dsp:cNvSpPr/>
      </dsp:nvSpPr>
      <dsp:spPr>
        <a:xfrm rot="10800000">
          <a:off x="0" y="1894795"/>
          <a:ext cx="9980862" cy="1912558"/>
        </a:xfrm>
        <a:prstGeom prst="upArrowCallou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a:latin typeface="Calibri Light" panose="020F0302020204030204"/>
            </a:rPr>
            <a:t>Relevant</a:t>
          </a:r>
          <a:endParaRPr lang="en-GB" sz="2400" kern="1200"/>
        </a:p>
      </dsp:txBody>
      <dsp:txXfrm rot="-10800000">
        <a:off x="0" y="1894795"/>
        <a:ext cx="9980862" cy="671308"/>
      </dsp:txXfrm>
    </dsp:sp>
    <dsp:sp modelId="{D569B560-E02E-425E-AAED-9297788EE6CA}">
      <dsp:nvSpPr>
        <dsp:cNvPr id="0" name=""/>
        <dsp:cNvSpPr/>
      </dsp:nvSpPr>
      <dsp:spPr>
        <a:xfrm>
          <a:off x="0" y="2566103"/>
          <a:ext cx="9980862" cy="571855"/>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GB" sz="2000" kern="1200">
              <a:latin typeface="Calibri Light" panose="020F0302020204030204"/>
            </a:rPr>
            <a:t>How well does it answer your question?</a:t>
          </a:r>
          <a:endParaRPr lang="en-GB" sz="2000" kern="1200"/>
        </a:p>
      </dsp:txBody>
      <dsp:txXfrm>
        <a:off x="0" y="2566103"/>
        <a:ext cx="9980862" cy="571855"/>
      </dsp:txXfrm>
    </dsp:sp>
    <dsp:sp modelId="{E1722479-6B04-4B34-8DD2-65C02FA7E232}">
      <dsp:nvSpPr>
        <dsp:cNvPr id="0" name=""/>
        <dsp:cNvSpPr/>
      </dsp:nvSpPr>
      <dsp:spPr>
        <a:xfrm rot="10800000">
          <a:off x="0" y="889"/>
          <a:ext cx="9980862" cy="1912558"/>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a:latin typeface="Calibri Light" panose="020F0302020204030204"/>
            </a:rPr>
            <a:t>Recent</a:t>
          </a:r>
          <a:endParaRPr lang="en-GB" sz="2800" kern="1200"/>
        </a:p>
      </dsp:txBody>
      <dsp:txXfrm rot="-10800000">
        <a:off x="0" y="889"/>
        <a:ext cx="9980862" cy="671308"/>
      </dsp:txXfrm>
    </dsp:sp>
    <dsp:sp modelId="{F665579F-1884-4E7D-B836-A1FD9ABEAEF7}">
      <dsp:nvSpPr>
        <dsp:cNvPr id="0" name=""/>
        <dsp:cNvSpPr/>
      </dsp:nvSpPr>
      <dsp:spPr>
        <a:xfrm>
          <a:off x="0" y="672197"/>
          <a:ext cx="4990431" cy="571855"/>
        </a:xfrm>
        <a:prstGeom prst="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GB" sz="2000" kern="1200">
              <a:latin typeface="Calibri Light" panose="020F0302020204030204"/>
            </a:rPr>
            <a:t>When was it written or created?</a:t>
          </a:r>
          <a:endParaRPr lang="en-GB" sz="2000" kern="1200"/>
        </a:p>
      </dsp:txBody>
      <dsp:txXfrm>
        <a:off x="0" y="672197"/>
        <a:ext cx="4990431" cy="571855"/>
      </dsp:txXfrm>
    </dsp:sp>
    <dsp:sp modelId="{5755BFC3-FB17-431D-8BB4-1413C5F85CD2}">
      <dsp:nvSpPr>
        <dsp:cNvPr id="0" name=""/>
        <dsp:cNvSpPr/>
      </dsp:nvSpPr>
      <dsp:spPr>
        <a:xfrm>
          <a:off x="4990431" y="672197"/>
          <a:ext cx="4990431" cy="57185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GB" sz="2000" kern="1200">
              <a:latin typeface="Calibri Light" panose="020F0302020204030204"/>
            </a:rPr>
            <a:t>Is there more up-to-date info on  the topic?</a:t>
          </a:r>
          <a:endParaRPr lang="en-GB" sz="2000" kern="1200"/>
        </a:p>
      </dsp:txBody>
      <dsp:txXfrm>
        <a:off x="4990431" y="672197"/>
        <a:ext cx="4990431" cy="5718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AC39C-EC96-4D09-8586-19820FC3E09E}"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9D51C-C2E8-4255-974D-5F17DE73E080}" type="slidenum">
              <a:rPr lang="en-GB" smtClean="0"/>
              <a:t>‹#›</a:t>
            </a:fld>
            <a:endParaRPr lang="en-GB"/>
          </a:p>
        </p:txBody>
      </p:sp>
    </p:spTree>
    <p:extLst>
      <p:ext uri="{BB962C8B-B14F-4D97-AF65-F5344CB8AC3E}">
        <p14:creationId xmlns:p14="http://schemas.microsoft.com/office/powerpoint/2010/main" val="45753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cu.ac.uk/currentstudents/essentials/libra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u.libguides.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cu.libguides.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19D51C-C2E8-4255-974D-5F17DE73E080}" type="slidenum">
              <a:rPr lang="en-GB" smtClean="0"/>
              <a:t>1</a:t>
            </a:fld>
            <a:endParaRPr lang="en-GB"/>
          </a:p>
        </p:txBody>
      </p:sp>
    </p:spTree>
    <p:extLst>
      <p:ext uri="{BB962C8B-B14F-4D97-AF65-F5344CB8AC3E}">
        <p14:creationId xmlns:p14="http://schemas.microsoft.com/office/powerpoint/2010/main" val="385067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As Social Science students, you’ll be expected to use a wide range of sources in your work, including primary and secondary sources.</a:t>
            </a:r>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10</a:t>
            </a:fld>
            <a:endParaRPr lang="en-GB"/>
          </a:p>
        </p:txBody>
      </p:sp>
    </p:spTree>
    <p:extLst>
      <p:ext uri="{BB962C8B-B14F-4D97-AF65-F5344CB8AC3E}">
        <p14:creationId xmlns:p14="http://schemas.microsoft.com/office/powerpoint/2010/main" val="223458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It can be overwhelming trying to figure out what to do with the amount of information available on a topic, either through the Library or any kind of online search. We're here to try and help make sense of it.</a:t>
            </a:r>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11</a:t>
            </a:fld>
            <a:endParaRPr lang="en-GB"/>
          </a:p>
        </p:txBody>
      </p:sp>
    </p:spTree>
    <p:extLst>
      <p:ext uri="{BB962C8B-B14F-4D97-AF65-F5344CB8AC3E}">
        <p14:creationId xmlns:p14="http://schemas.microsoft.com/office/powerpoint/2010/main" val="2393614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To start with, take a look at your resource list. This is </a:t>
            </a:r>
            <a:r>
              <a:rPr lang="en-GB" b="1" dirty="0">
                <a:ea typeface="Calibri"/>
                <a:cs typeface="Calibri"/>
              </a:rPr>
              <a:t>directed </a:t>
            </a:r>
            <a:r>
              <a:rPr lang="en-GB" dirty="0">
                <a:ea typeface="Calibri"/>
                <a:cs typeface="Calibri"/>
              </a:rPr>
              <a:t>reading from your lecturers and these titles have been chosen to help you understand your course and assignment. Resource lists can include books and articles, but also other sources such as websites and videos. </a:t>
            </a:r>
          </a:p>
          <a:p>
            <a:r>
              <a:rPr lang="en-GB" dirty="0">
                <a:ea typeface="Calibri"/>
                <a:cs typeface="Calibri"/>
              </a:rPr>
              <a:t>Social Science modules often have very long reading lists (hundreds of items). Realistically you aren’t expected to read all of these – use the importance levels of core/essential, recommended and further to guide your reading. </a:t>
            </a:r>
          </a:p>
          <a:p>
            <a:endParaRPr lang="en-GB" dirty="0">
              <a:ea typeface="Calibri"/>
              <a:cs typeface="Calibri"/>
            </a:endParaRPr>
          </a:p>
          <a:p>
            <a:r>
              <a:rPr lang="en-GB" dirty="0">
                <a:ea typeface="Calibri"/>
                <a:cs typeface="Calibri"/>
              </a:rPr>
              <a:t>As you move through your course, you are expected to go beyond this directed reading and find your own sources of information.</a:t>
            </a:r>
          </a:p>
        </p:txBody>
      </p:sp>
      <p:sp>
        <p:nvSpPr>
          <p:cNvPr id="4" name="Slide Number Placeholder 3"/>
          <p:cNvSpPr>
            <a:spLocks noGrp="1"/>
          </p:cNvSpPr>
          <p:nvPr>
            <p:ph type="sldNum" sz="quarter" idx="10"/>
          </p:nvPr>
        </p:nvSpPr>
        <p:spPr/>
        <p:txBody>
          <a:bodyPr/>
          <a:lstStyle/>
          <a:p>
            <a:fld id="{B319D51C-C2E8-4255-974D-5F17DE73E080}" type="slidenum">
              <a:rPr lang="en-GB" smtClean="0"/>
              <a:t>12</a:t>
            </a:fld>
            <a:endParaRPr lang="en-GB"/>
          </a:p>
        </p:txBody>
      </p:sp>
    </p:spTree>
    <p:extLst>
      <p:ext uri="{BB962C8B-B14F-4D97-AF65-F5344CB8AC3E}">
        <p14:creationId xmlns:p14="http://schemas.microsoft.com/office/powerpoint/2010/main" val="29590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Library homepage is your starting point for any Library resources. If you're looking for a resource, it's best to look for it here – we have special links set up that will recognise you as a GCU student. If you try and find these resources through Google, you may be asked to pay to access information when we already have it.</a:t>
            </a:r>
          </a:p>
          <a:p>
            <a:endParaRPr lang="en-GB" dirty="0">
              <a:ea typeface="Calibri"/>
              <a:cs typeface="Calibri"/>
            </a:endParaRPr>
          </a:p>
          <a:p>
            <a:r>
              <a:rPr lang="en-GB" dirty="0">
                <a:ea typeface="Calibri"/>
                <a:cs typeface="Calibri"/>
              </a:rPr>
              <a:t>You can access the library at </a:t>
            </a:r>
            <a:r>
              <a:rPr lang="en-GB" dirty="0">
                <a:hlinkClick r:id="rId3"/>
              </a:rPr>
              <a:t>https://www.gcu.ac.uk/currentstudents/essentials/library.</a:t>
            </a:r>
            <a:r>
              <a:rPr lang="en-GB" dirty="0"/>
              <a:t> </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13</a:t>
            </a:fld>
            <a:endParaRPr lang="en-GB"/>
          </a:p>
        </p:txBody>
      </p:sp>
    </p:spTree>
    <p:extLst>
      <p:ext uri="{BB962C8B-B14F-4D97-AF65-F5344CB8AC3E}">
        <p14:creationId xmlns:p14="http://schemas.microsoft.com/office/powerpoint/2010/main" val="179956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Discover is a good place to start your search because it only shows you things you can access with your GCU details. Discover can find books, e-books, journal articles and other sources such as conference papers.</a:t>
            </a:r>
          </a:p>
          <a:p>
            <a:endParaRPr lang="en-GB" dirty="0">
              <a:ea typeface="Calibri"/>
              <a:cs typeface="Calibri"/>
            </a:endParaRPr>
          </a:p>
          <a:p>
            <a:r>
              <a:rPr lang="en-GB" dirty="0">
                <a:ea typeface="Calibri"/>
                <a:cs typeface="Calibri"/>
              </a:rPr>
              <a:t>As you move through your course you'll need to go beyond Discover and look at subject databases – you can find these on your subject guide (</a:t>
            </a:r>
            <a:r>
              <a:rPr lang="en-GB" dirty="0">
                <a:hlinkClick r:id="rId3"/>
              </a:rPr>
              <a:t>https://gcu.libguides.com/</a:t>
            </a:r>
            <a:r>
              <a:rPr lang="en-GB" dirty="0"/>
              <a:t>). </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14</a:t>
            </a:fld>
            <a:endParaRPr lang="en-GB"/>
          </a:p>
        </p:txBody>
      </p:sp>
    </p:spTree>
    <p:extLst>
      <p:ext uri="{BB962C8B-B14F-4D97-AF65-F5344CB8AC3E}">
        <p14:creationId xmlns:p14="http://schemas.microsoft.com/office/powerpoint/2010/main" val="162378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15</a:t>
            </a:fld>
            <a:endParaRPr lang="en-GB"/>
          </a:p>
        </p:txBody>
      </p:sp>
    </p:spTree>
    <p:extLst>
      <p:ext uri="{BB962C8B-B14F-4D97-AF65-F5344CB8AC3E}">
        <p14:creationId xmlns:p14="http://schemas.microsoft.com/office/powerpoint/2010/main" val="367318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If you're running behind on an assignment, it can be tempting to just grab the first information you find on Google – but this won't help you find good quality information. Make sure to build in time in your studying to find and evaluate the information available.</a:t>
            </a:r>
          </a:p>
          <a:p>
            <a:endParaRPr lang="en-GB" dirty="0">
              <a:ea typeface="Calibri"/>
              <a:cs typeface="Calibri"/>
            </a:endParaRPr>
          </a:p>
          <a:p>
            <a:r>
              <a:rPr lang="en-GB" dirty="0">
                <a:ea typeface="Calibri"/>
                <a:cs typeface="Calibri"/>
              </a:rPr>
              <a:t>Similarly, if people are running low on time they might be tempted to use something like ChatGPT or other generative AI for writing their work. Unless you've been specifically told to use AI for an assignment, this considered </a:t>
            </a:r>
            <a:r>
              <a:rPr lang="en-GB" b="1" dirty="0">
                <a:ea typeface="Calibri"/>
                <a:cs typeface="Calibri"/>
              </a:rPr>
              <a:t>academic misconduct </a:t>
            </a:r>
            <a:r>
              <a:rPr lang="en-GB" dirty="0">
                <a:ea typeface="Calibri"/>
                <a:cs typeface="Calibri"/>
              </a:rPr>
              <a:t>and </a:t>
            </a:r>
            <a:r>
              <a:rPr lang="en-GB" b="1" dirty="0" err="1">
                <a:ea typeface="Calibri"/>
                <a:cs typeface="Calibri"/>
              </a:rPr>
              <a:t>ghostwriting</a:t>
            </a:r>
            <a:r>
              <a:rPr lang="en-GB" b="1" dirty="0">
                <a:ea typeface="Calibri"/>
                <a:cs typeface="Calibri"/>
              </a:rPr>
              <a:t> </a:t>
            </a:r>
            <a:r>
              <a:rPr lang="en-GB" dirty="0">
                <a:ea typeface="Calibri"/>
                <a:cs typeface="Calibri"/>
              </a:rPr>
              <a:t>by GCU and you will be disciplined if you do this – this could range from getting a 0 for the assignment to being removed from your course.</a:t>
            </a:r>
          </a:p>
        </p:txBody>
      </p:sp>
      <p:sp>
        <p:nvSpPr>
          <p:cNvPr id="4" name="Slide Number Placeholder 3"/>
          <p:cNvSpPr>
            <a:spLocks noGrp="1"/>
          </p:cNvSpPr>
          <p:nvPr>
            <p:ph type="sldNum" sz="quarter" idx="10"/>
          </p:nvPr>
        </p:nvSpPr>
        <p:spPr/>
        <p:txBody>
          <a:bodyPr/>
          <a:lstStyle/>
          <a:p>
            <a:fld id="{B319D51C-C2E8-4255-974D-5F17DE73E080}" type="slidenum">
              <a:rPr lang="en-GB" smtClean="0"/>
              <a:t>16</a:t>
            </a:fld>
            <a:endParaRPr lang="en-GB"/>
          </a:p>
        </p:txBody>
      </p:sp>
    </p:spTree>
    <p:extLst>
      <p:ext uri="{BB962C8B-B14F-4D97-AF65-F5344CB8AC3E}">
        <p14:creationId xmlns:p14="http://schemas.microsoft.com/office/powerpoint/2010/main" val="105502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It's often harder to judge information you find on the internet – don't assume it's true just because it's online.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9D51C-C2E8-4255-974D-5F17DE73E0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3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If you'd like more information and other frameworks for evaluating sources, find your subject guide (</a:t>
            </a:r>
            <a:r>
              <a:rPr lang="en-GB" dirty="0">
                <a:hlinkClick r:id="rId3"/>
              </a:rPr>
              <a:t>https://gcu.libguides.com/</a:t>
            </a:r>
            <a:r>
              <a:rPr lang="en-GB" dirty="0"/>
              <a:t>) and select 'Evaluating information'. </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18</a:t>
            </a:fld>
            <a:endParaRPr lang="en-GB"/>
          </a:p>
        </p:txBody>
      </p:sp>
    </p:spTree>
    <p:extLst>
      <p:ext uri="{BB962C8B-B14F-4D97-AF65-F5344CB8AC3E}">
        <p14:creationId xmlns:p14="http://schemas.microsoft.com/office/powerpoint/2010/main" val="366918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Referencing is a topic we get a lot of questions about. You're not expected to memorise how to reference information – we have an online platform, Cite Them Right, that tells you everything you need to know. As you get practice in referencing, you’ll become more familiar with how it works. Different areas of Social Sciences use different styles – make sure to check your module handbook so you know what to use.</a:t>
            </a: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19</a:t>
            </a:fld>
            <a:endParaRPr lang="en-GB"/>
          </a:p>
        </p:txBody>
      </p:sp>
    </p:spTree>
    <p:extLst>
      <p:ext uri="{BB962C8B-B14F-4D97-AF65-F5344CB8AC3E}">
        <p14:creationId xmlns:p14="http://schemas.microsoft.com/office/powerpoint/2010/main" val="15902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19D51C-C2E8-4255-974D-5F17DE73E080}" type="slidenum">
              <a:rPr lang="en-GB" smtClean="0"/>
              <a:t>2</a:t>
            </a:fld>
            <a:endParaRPr lang="en-GB"/>
          </a:p>
        </p:txBody>
      </p:sp>
    </p:spTree>
    <p:extLst>
      <p:ext uri="{BB962C8B-B14F-4D97-AF65-F5344CB8AC3E}">
        <p14:creationId xmlns:p14="http://schemas.microsoft.com/office/powerpoint/2010/main" val="388439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If you need help, let us know – you can speak to us individually or in a group if you prefer.</a:t>
            </a:r>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20</a:t>
            </a:fld>
            <a:endParaRPr lang="en-GB"/>
          </a:p>
        </p:txBody>
      </p:sp>
    </p:spTree>
    <p:extLst>
      <p:ext uri="{BB962C8B-B14F-4D97-AF65-F5344CB8AC3E}">
        <p14:creationId xmlns:p14="http://schemas.microsoft.com/office/powerpoint/2010/main" val="205502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If you need help, let us know – you can speak to us individually or in a group if you prefer.</a:t>
            </a:r>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21</a:t>
            </a:fld>
            <a:endParaRPr lang="en-GB"/>
          </a:p>
        </p:txBody>
      </p:sp>
    </p:spTree>
    <p:extLst>
      <p:ext uri="{BB962C8B-B14F-4D97-AF65-F5344CB8AC3E}">
        <p14:creationId xmlns:p14="http://schemas.microsoft.com/office/powerpoint/2010/main" val="244377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19D51C-C2E8-4255-974D-5F17DE73E080}" type="slidenum">
              <a:rPr lang="en-GB" smtClean="0"/>
              <a:t>22</a:t>
            </a:fld>
            <a:endParaRPr lang="en-GB"/>
          </a:p>
        </p:txBody>
      </p:sp>
    </p:spTree>
    <p:extLst>
      <p:ext uri="{BB962C8B-B14F-4D97-AF65-F5344CB8AC3E}">
        <p14:creationId xmlns:p14="http://schemas.microsoft.com/office/powerpoint/2010/main" val="328883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We're here to help you find, evaluate and reference information – if you've got questions just let us know.</a:t>
            </a:r>
            <a:endParaRPr lang="en-GB" dirty="0"/>
          </a:p>
        </p:txBody>
      </p:sp>
      <p:sp>
        <p:nvSpPr>
          <p:cNvPr id="4" name="Slide Number Placeholder 3"/>
          <p:cNvSpPr>
            <a:spLocks noGrp="1"/>
          </p:cNvSpPr>
          <p:nvPr>
            <p:ph type="sldNum" sz="quarter" idx="10"/>
          </p:nvPr>
        </p:nvSpPr>
        <p:spPr/>
        <p:txBody>
          <a:bodyPr/>
          <a:lstStyle/>
          <a:p>
            <a:fld id="{B319D51C-C2E8-4255-974D-5F17DE73E080}" type="slidenum">
              <a:rPr lang="en-GB" smtClean="0"/>
              <a:t>3</a:t>
            </a:fld>
            <a:endParaRPr lang="en-GB"/>
          </a:p>
        </p:txBody>
      </p:sp>
    </p:spTree>
    <p:extLst>
      <p:ext uri="{BB962C8B-B14F-4D97-AF65-F5344CB8AC3E}">
        <p14:creationId xmlns:p14="http://schemas.microsoft.com/office/powerpoint/2010/main" val="186437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Library building is in the centre of the campus and is a great place both to study and take a break.</a:t>
            </a:r>
          </a:p>
        </p:txBody>
      </p:sp>
      <p:sp>
        <p:nvSpPr>
          <p:cNvPr id="4" name="Slide Number Placeholder 3"/>
          <p:cNvSpPr>
            <a:spLocks noGrp="1"/>
          </p:cNvSpPr>
          <p:nvPr>
            <p:ph type="sldNum" sz="quarter" idx="10"/>
          </p:nvPr>
        </p:nvSpPr>
        <p:spPr/>
        <p:txBody>
          <a:bodyPr/>
          <a:lstStyle/>
          <a:p>
            <a:fld id="{B319D51C-C2E8-4255-974D-5F17DE73E080}" type="slidenum">
              <a:rPr lang="en-GB" smtClean="0"/>
              <a:t>4</a:t>
            </a:fld>
            <a:endParaRPr lang="en-GB"/>
          </a:p>
        </p:txBody>
      </p:sp>
    </p:spTree>
    <p:extLst>
      <p:ext uri="{BB962C8B-B14F-4D97-AF65-F5344CB8AC3E}">
        <p14:creationId xmlns:p14="http://schemas.microsoft.com/office/powerpoint/2010/main" val="147848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9D51C-C2E8-4255-974D-5F17DE73E0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45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Most of the sources we use in everyday life (Google, YouTube etc.) are free and quick. You all have search skills that you've used over time to find things, whether that's new clothes or information to make a decision. But for academic information, we need to be more selective about the information we use.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9D51C-C2E8-4255-974D-5F17DE73E0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02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We search for information all the time, and we can bring that experience over to finding academic information too.</a:t>
            </a:r>
          </a:p>
          <a:p>
            <a:endParaRPr lang="en-GB" dirty="0">
              <a:ea typeface="Calibri"/>
              <a:cs typeface="Calibri"/>
            </a:endParaRPr>
          </a:p>
          <a:p>
            <a:r>
              <a:rPr lang="en-GB" dirty="0">
                <a:ea typeface="Calibri"/>
                <a:cs typeface="Calibri"/>
              </a:rPr>
              <a:t>We often see students who have received feedback that the sources they've used in their work aren't suitable for an academic assignment, and this can really bring your mark down. Look at the marking guidance for your assignments – they will often specify that you need to find your own research to get a higher grade, and you are expected to use high-quality sources.</a:t>
            </a: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7</a:t>
            </a:fld>
            <a:endParaRPr lang="en-GB"/>
          </a:p>
        </p:txBody>
      </p:sp>
    </p:spTree>
    <p:extLst>
      <p:ext uri="{BB962C8B-B14F-4D97-AF65-F5344CB8AC3E}">
        <p14:creationId xmlns:p14="http://schemas.microsoft.com/office/powerpoint/2010/main" val="119241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8</a:t>
            </a:fld>
            <a:endParaRPr lang="en-GB"/>
          </a:p>
        </p:txBody>
      </p:sp>
    </p:spTree>
    <p:extLst>
      <p:ext uri="{BB962C8B-B14F-4D97-AF65-F5344CB8AC3E}">
        <p14:creationId xmlns:p14="http://schemas.microsoft.com/office/powerpoint/2010/main" val="1211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B319D51C-C2E8-4255-974D-5F17DE73E080}" type="slidenum">
              <a:rPr lang="en-GB" smtClean="0"/>
              <a:t>9</a:t>
            </a:fld>
            <a:endParaRPr lang="en-GB"/>
          </a:p>
        </p:txBody>
      </p:sp>
    </p:spTree>
    <p:extLst>
      <p:ext uri="{BB962C8B-B14F-4D97-AF65-F5344CB8AC3E}">
        <p14:creationId xmlns:p14="http://schemas.microsoft.com/office/powerpoint/2010/main" val="229283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idden master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8277"/>
            <a:ext cx="9144000" cy="2387600"/>
          </a:xfrm>
        </p:spPr>
        <p:txBody>
          <a:bodyPr anchor="b"/>
          <a:lstStyle>
            <a:lvl1pPr algn="ctr">
              <a:defRPr sz="6000"/>
            </a:lvl1pPr>
          </a:lstStyle>
          <a:p>
            <a:r>
              <a:rPr lang="en-US"/>
              <a:t>Click to edit Master title style</a:t>
            </a:r>
            <a:endParaRPr lang="en-GB"/>
          </a:p>
        </p:txBody>
      </p:sp>
    </p:spTree>
    <p:extLst>
      <p:ext uri="{BB962C8B-B14F-4D97-AF65-F5344CB8AC3E}">
        <p14:creationId xmlns:p14="http://schemas.microsoft.com/office/powerpoint/2010/main" val="368057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2EB84-B7C4-4E74-AB76-7C4859FC4F8F}"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64621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2EB84-B7C4-4E74-AB76-7C4859FC4F8F}"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65572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72EB84-B7C4-4E74-AB76-7C4859FC4F8F}"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01602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72EB84-B7C4-4E74-AB76-7C4859FC4F8F}"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22334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Tree>
    <p:extLst>
      <p:ext uri="{BB962C8B-B14F-4D97-AF65-F5344CB8AC3E}">
        <p14:creationId xmlns:p14="http://schemas.microsoft.com/office/powerpoint/2010/main" val="426049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72EB84-B7C4-4E74-AB76-7C4859FC4F8F}"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348318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2EB84-B7C4-4E74-AB76-7C4859FC4F8F}"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06182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72EB84-B7C4-4E74-AB76-7C4859FC4F8F}" type="datetimeFigureOut">
              <a:rPr lang="en-GB" smtClean="0"/>
              <a:t>06/10/2023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367411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72EB84-B7C4-4E74-AB76-7C4859FC4F8F}" type="datetimeFigureOut">
              <a:rPr lang="en-GB" smtClean="0"/>
              <a:t>06/10/2023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263934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6620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idden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463660"/>
            <a:ext cx="10515600" cy="1325563"/>
          </a:xfrm>
        </p:spPr>
        <p:txBody>
          <a:bodyPr/>
          <a:lstStyle/>
          <a:p>
            <a:r>
              <a:rPr lang="en-US"/>
              <a:t>Click to edit Master title style</a:t>
            </a:r>
            <a:endParaRPr lang="en-GB"/>
          </a:p>
        </p:txBody>
      </p:sp>
    </p:spTree>
    <p:extLst>
      <p:ext uri="{BB962C8B-B14F-4D97-AF65-F5344CB8AC3E}">
        <p14:creationId xmlns:p14="http://schemas.microsoft.com/office/powerpoint/2010/main" val="5226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EB84-B7C4-4E74-AB76-7C4859FC4F8F}" type="datetimeFigureOut">
              <a:rPr lang="en-GB" smtClean="0"/>
              <a:t>06/10/2023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D5DA37-00D7-48AF-AE3C-B2FF046A1F8E}" type="slidenum">
              <a:rPr lang="en-GB" smtClean="0"/>
              <a:t>‹#›</a:t>
            </a:fld>
            <a:endParaRPr lang="en-GB"/>
          </a:p>
        </p:txBody>
      </p:sp>
    </p:spTree>
    <p:extLst>
      <p:ext uri="{BB962C8B-B14F-4D97-AF65-F5344CB8AC3E}">
        <p14:creationId xmlns:p14="http://schemas.microsoft.com/office/powerpoint/2010/main" val="364974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EB84-B7C4-4E74-AB76-7C4859FC4F8F}" type="datetimeFigureOut">
              <a:rPr lang="en-GB" smtClean="0"/>
              <a:t>06/10/2023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5DA37-00D7-48AF-AE3C-B2FF046A1F8E}" type="slidenum">
              <a:rPr lang="en-GB" smtClean="0"/>
              <a:t>‹#›</a:t>
            </a:fld>
            <a:endParaRPr lang="en-GB"/>
          </a:p>
        </p:txBody>
      </p:sp>
    </p:spTree>
    <p:extLst>
      <p:ext uri="{BB962C8B-B14F-4D97-AF65-F5344CB8AC3E}">
        <p14:creationId xmlns:p14="http://schemas.microsoft.com/office/powerpoint/2010/main" val="15219712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iscover.gcu.ac.uk/"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gcu.libguides.com/socialscienc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s://gcu.libguides.com/newspapersandtelevis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tandfonline-com.gcu.idm.oclc.org/doi/full/10.1080/01639620590905618"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haenfler.sites.grinnell.edu/subcultural-theory-and-theorists/subcultures-race-and-deviance/"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itethemrightonline-com.gcu.idm.oclc.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gcu.libguides.com/referenc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mailto:lib-gsbs@gcu.ac.uk" TargetMode="External"/><Relationship Id="rId4" Type="http://schemas.openxmlformats.org/officeDocument/2006/relationships/hyperlink" Target="https://www.gcu.ac.uk/currentstudents/essentials/library/appointments/workshop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witter.com/SAFlibraryGCU" TargetMode="External"/><Relationship Id="rId7" Type="http://schemas.openxmlformats.org/officeDocument/2006/relationships/hyperlink" Target="https://www.instagram.com/SAFlibraryGC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facebook.com/SAFlibraryGCU"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mailto:lib-gsbs@gcu.ac.u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gcu.libguides.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Decorative blue box"/>
          <p:cNvSpPr/>
          <p:nvPr/>
        </p:nvSpPr>
        <p:spPr>
          <a:xfrm>
            <a:off x="1" y="1569188"/>
            <a:ext cx="12192000" cy="3719624"/>
          </a:xfrm>
          <a:prstGeom prst="rect">
            <a:avLst/>
          </a:prstGeom>
          <a:solidFill>
            <a:srgbClr val="00276A"/>
          </a:solidFill>
          <a:ln>
            <a:solidFill>
              <a:srgbClr val="252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2440" y="1976720"/>
            <a:ext cx="11247120" cy="1015663"/>
          </a:xfrm>
          <a:prstGeom prst="rect">
            <a:avLst/>
          </a:prstGeom>
          <a:noFill/>
        </p:spPr>
        <p:txBody>
          <a:bodyPr wrap="square" rtlCol="0">
            <a:spAutoFit/>
          </a:bodyPr>
          <a:lstStyle/>
          <a:p>
            <a:r>
              <a:rPr lang="en-GB" sz="6000" dirty="0">
                <a:solidFill>
                  <a:schemeClr val="bg1"/>
                </a:solidFill>
              </a:rPr>
              <a:t>Finding info for your assignments</a:t>
            </a:r>
            <a:endParaRPr lang="en-GB" sz="2800" dirty="0">
              <a:solidFill>
                <a:srgbClr val="8DB9EB"/>
              </a:solidFill>
            </a:endParaRPr>
          </a:p>
        </p:txBody>
      </p:sp>
      <p:sp>
        <p:nvSpPr>
          <p:cNvPr id="11" name="TextBox 10"/>
          <p:cNvSpPr txBox="1"/>
          <p:nvPr/>
        </p:nvSpPr>
        <p:spPr>
          <a:xfrm>
            <a:off x="472440" y="3624398"/>
            <a:ext cx="11247120" cy="954107"/>
          </a:xfrm>
          <a:prstGeom prst="rect">
            <a:avLst/>
          </a:prstGeom>
          <a:solidFill>
            <a:srgbClr val="00276A"/>
          </a:solidFill>
        </p:spPr>
        <p:txBody>
          <a:bodyPr wrap="square" rtlCol="0">
            <a:spAutoFit/>
          </a:bodyPr>
          <a:lstStyle/>
          <a:p>
            <a:r>
              <a:rPr lang="en-GB" sz="2800">
                <a:solidFill>
                  <a:srgbClr val="8DB9EB"/>
                </a:solidFill>
              </a:rPr>
              <a:t>Lisa Gardiner &amp; Caitlin McCulloch</a:t>
            </a:r>
          </a:p>
          <a:p>
            <a:r>
              <a:rPr lang="en-GB" sz="2800">
                <a:solidFill>
                  <a:srgbClr val="8DB9EB"/>
                </a:solidFill>
              </a:rPr>
              <a:t>Sir Alex Ferguson Library</a:t>
            </a:r>
          </a:p>
        </p:txBody>
      </p:sp>
      <p:sp>
        <p:nvSpPr>
          <p:cNvPr id="5" name="Rectangle 4" descr="Decorative box in light blue."/>
          <p:cNvSpPr/>
          <p:nvPr/>
        </p:nvSpPr>
        <p:spPr>
          <a:xfrm>
            <a:off x="2" y="4962884"/>
            <a:ext cx="12191999" cy="347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5">
            <a:extLst>
              <a:ext uri="{FF2B5EF4-FFF2-40B4-BE49-F238E27FC236}">
                <a16:creationId xmlns:a16="http://schemas.microsoft.com/office/drawing/2014/main" id="{3ADBFB42-F97B-4F9F-BA75-E742ED70E2ED}"/>
              </a:ext>
            </a:extLst>
          </p:cNvPr>
          <p:cNvSpPr>
            <a:spLocks noGrp="1"/>
          </p:cNvSpPr>
          <p:nvPr>
            <p:ph type="ctrTitle"/>
          </p:nvPr>
        </p:nvSpPr>
        <p:spPr>
          <a:xfrm>
            <a:off x="1524000" y="-2498277"/>
            <a:ext cx="9144000" cy="2387600"/>
          </a:xfrm>
        </p:spPr>
        <p:txBody>
          <a:bodyPr/>
          <a:lstStyle/>
          <a:p>
            <a:r>
              <a:rPr lang="en-GB" dirty="0"/>
              <a:t>Finding information for your assignments</a:t>
            </a:r>
          </a:p>
        </p:txBody>
      </p:sp>
      <p:pic>
        <p:nvPicPr>
          <p:cNvPr id="2" name="Picture 1" title="GCU Library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580" y="5373560"/>
            <a:ext cx="1484440" cy="1484440"/>
          </a:xfrm>
          <a:prstGeom prst="rect">
            <a:avLst/>
          </a:prstGeom>
        </p:spPr>
      </p:pic>
    </p:spTree>
    <p:extLst>
      <p:ext uri="{BB962C8B-B14F-4D97-AF65-F5344CB8AC3E}">
        <p14:creationId xmlns:p14="http://schemas.microsoft.com/office/powerpoint/2010/main" val="111715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2">
            <a:extLst>
              <a:ext uri="{FF2B5EF4-FFF2-40B4-BE49-F238E27FC236}">
                <a16:creationId xmlns:a16="http://schemas.microsoft.com/office/drawing/2014/main" id="{B712E947-0734-45F9-9C4F-41114EC3A3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313837" y="1323073"/>
            <a:ext cx="11629767" cy="3920596"/>
          </a:xfrm>
        </p:spPr>
        <p:txBody>
          <a:bodyPr vert="horz" lIns="91440" tIns="45720" rIns="91440" bIns="45720" rtlCol="0" anchor="t">
            <a:noAutofit/>
          </a:bodyPr>
          <a:lstStyle/>
          <a:p>
            <a:r>
              <a:rPr lang="en-US" sz="2400" b="1" dirty="0">
                <a:cs typeface="Calibri"/>
              </a:rPr>
              <a:t>Primary sources</a:t>
            </a:r>
          </a:p>
          <a:p>
            <a:pPr lvl="1"/>
            <a:r>
              <a:rPr lang="en-US" dirty="0">
                <a:cs typeface="Calibri"/>
              </a:rPr>
              <a:t>Original or ‘raw’ materials from a time, person or event.</a:t>
            </a:r>
          </a:p>
          <a:p>
            <a:endParaRPr lang="en-US" sz="2400" b="1" dirty="0">
              <a:cs typeface="Calibri"/>
            </a:endParaRPr>
          </a:p>
          <a:p>
            <a:r>
              <a:rPr lang="en-US" sz="2400" b="1" dirty="0">
                <a:cs typeface="Calibri"/>
              </a:rPr>
              <a:t>Books</a:t>
            </a:r>
            <a:endParaRPr lang="en-US" sz="2400" b="1" dirty="0">
              <a:ea typeface="Calibri"/>
              <a:cs typeface="Calibri"/>
            </a:endParaRPr>
          </a:p>
          <a:p>
            <a:pPr lvl="1"/>
            <a:r>
              <a:rPr lang="en-US" dirty="0">
                <a:cs typeface="Calibri"/>
              </a:rPr>
              <a:t>Introduction to a topic – definitions, theories, summaries. Often aimed at students.</a:t>
            </a:r>
          </a:p>
          <a:p>
            <a:pPr lvl="1"/>
            <a:endParaRPr lang="en-US" dirty="0">
              <a:cs typeface="Calibri"/>
            </a:endParaRPr>
          </a:p>
          <a:p>
            <a:r>
              <a:rPr lang="en-US" sz="2400" b="1" dirty="0">
                <a:cs typeface="Calibri"/>
              </a:rPr>
              <a:t>Journal articles</a:t>
            </a:r>
            <a:endParaRPr lang="en-US" sz="2400" b="1" dirty="0">
              <a:ea typeface="Calibri"/>
              <a:cs typeface="Calibri"/>
            </a:endParaRPr>
          </a:p>
          <a:p>
            <a:pPr lvl="1"/>
            <a:r>
              <a:rPr lang="en-US" dirty="0">
                <a:cs typeface="Calibri"/>
              </a:rPr>
              <a:t>Research on very specific topics or areas. Aimed at academic audiences.</a:t>
            </a:r>
            <a:endParaRPr lang="en-US" b="1" dirty="0">
              <a:ea typeface="Calibri" panose="020F0502020204030204"/>
              <a:cs typeface="Calibri"/>
            </a:endParaRPr>
          </a:p>
          <a:p>
            <a:pPr marL="0" indent="0">
              <a:buNone/>
            </a:pPr>
            <a:endParaRPr lang="en-US" sz="2400" b="1" dirty="0">
              <a:cs typeface="Calibri"/>
            </a:endParaRPr>
          </a:p>
          <a:p>
            <a:r>
              <a:rPr lang="en-US" sz="2400" b="1" dirty="0">
                <a:cs typeface="Calibri"/>
              </a:rPr>
              <a:t>Media</a:t>
            </a:r>
            <a:endParaRPr lang="en-US" sz="2400" b="1" dirty="0">
              <a:ea typeface="Calibri"/>
              <a:cs typeface="Calibri"/>
            </a:endParaRPr>
          </a:p>
          <a:p>
            <a:pPr lvl="1"/>
            <a:r>
              <a:rPr lang="en-US" dirty="0">
                <a:cs typeface="Calibri"/>
              </a:rPr>
              <a:t>Real-life examples of topics covered in classes. Aimed at the general public.</a:t>
            </a:r>
            <a:endParaRPr lang="en-US" dirty="0">
              <a:ea typeface="Calibri"/>
              <a:cs typeface="Calibri"/>
            </a:endParaRPr>
          </a:p>
          <a:p>
            <a:endParaRPr lang="en-US" sz="3600" dirty="0">
              <a:cs typeface="Calibri"/>
            </a:endParaRPr>
          </a:p>
        </p:txBody>
      </p:sp>
      <p:sp>
        <p:nvSpPr>
          <p:cNvPr id="8" name="Title 1" hidden="1">
            <a:extLst>
              <a:ext uri="{FF2B5EF4-FFF2-40B4-BE49-F238E27FC236}">
                <a16:creationId xmlns:a16="http://schemas.microsoft.com/office/drawing/2014/main" id="{27BB4750-581B-4729-B917-074C8C2C5ECC}"/>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a:t>Your Academic Librarians</a:t>
            </a:r>
          </a:p>
        </p:txBody>
      </p:sp>
      <p:sp>
        <p:nvSpPr>
          <p:cNvPr id="10" name="Title 1">
            <a:extLst>
              <a:ext uri="{FF2B5EF4-FFF2-40B4-BE49-F238E27FC236}">
                <a16:creationId xmlns:a16="http://schemas.microsoft.com/office/drawing/2014/main" id="{9CF644BA-4519-8385-A276-AF88A0B0F205}"/>
              </a:ext>
            </a:extLst>
          </p:cNvPr>
          <p:cNvSpPr txBox="1">
            <a:spLocks/>
          </p:cNvSpPr>
          <p:nvPr/>
        </p:nvSpPr>
        <p:spPr>
          <a:xfrm>
            <a:off x="0" y="247786"/>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     Some types of information sources</a:t>
            </a:r>
            <a:endParaRPr lang="en-US" dirty="0">
              <a:solidFill>
                <a:schemeClr val="bg1"/>
              </a:solidFill>
            </a:endParaRPr>
          </a:p>
        </p:txBody>
      </p:sp>
      <p:sp>
        <p:nvSpPr>
          <p:cNvPr id="9" name="Title 1">
            <a:extLst>
              <a:ext uri="{FF2B5EF4-FFF2-40B4-BE49-F238E27FC236}">
                <a16:creationId xmlns:a16="http://schemas.microsoft.com/office/drawing/2014/main" id="{9C588045-AF8D-4A80-B3DD-DA33CB01D3E7}"/>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Some types of information sources</a:t>
            </a:r>
            <a:endParaRPr lang="en-US" dirty="0"/>
          </a:p>
        </p:txBody>
      </p:sp>
    </p:spTree>
    <p:extLst>
      <p:ext uri="{BB962C8B-B14F-4D97-AF65-F5344CB8AC3E}">
        <p14:creationId xmlns:p14="http://schemas.microsoft.com/office/powerpoint/2010/main" val="334588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fontScale="90000"/>
          </a:bodyPr>
          <a:lstStyle/>
          <a:p>
            <a:r>
              <a:rPr lang="en-GB" dirty="0">
                <a:solidFill>
                  <a:schemeClr val="bg1"/>
                </a:solidFill>
                <a:latin typeface="+mn-lt"/>
                <a:cs typeface="Calibri"/>
              </a:rPr>
              <a:t>   Working through these sources can feel like this...</a:t>
            </a:r>
            <a:endParaRPr lang="en-GB" dirty="0">
              <a:solidFill>
                <a:schemeClr val="bg1"/>
              </a:solidFill>
              <a:latin typeface="+mn-lt"/>
              <a:ea typeface="Calibri"/>
              <a:cs typeface="Calibri"/>
            </a:endParaRP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Opening Times</a:t>
            </a:r>
          </a:p>
        </p:txBody>
      </p:sp>
      <p:sp>
        <p:nvSpPr>
          <p:cNvPr id="4" name="Title 1">
            <a:extLst>
              <a:ext uri="{FF2B5EF4-FFF2-40B4-BE49-F238E27FC236}">
                <a16:creationId xmlns:a16="http://schemas.microsoft.com/office/drawing/2014/main" id="{EF38A342-42ED-F594-92EA-72ADF863F390}"/>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Finding sources can feel like a jigsaw</a:t>
            </a:r>
            <a:endParaRPr lang="en-US" dirty="0"/>
          </a:p>
        </p:txBody>
      </p:sp>
    </p:spTree>
    <p:extLst>
      <p:ext uri="{BB962C8B-B14F-4D97-AF65-F5344CB8AC3E}">
        <p14:creationId xmlns:p14="http://schemas.microsoft.com/office/powerpoint/2010/main" val="1900274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8566150" y="1258888"/>
            <a:ext cx="3625850" cy="5416550"/>
          </a:xfrm>
        </p:spPr>
        <p:txBody>
          <a:bodyPr vert="horz" lIns="91440" tIns="45720" rIns="91440" bIns="45720" rtlCol="0" anchor="ctr">
            <a:noAutofit/>
          </a:bodyPr>
          <a:lstStyle/>
          <a:p>
            <a:r>
              <a:rPr lang="en-US" sz="2400" dirty="0"/>
              <a:t>Your resource lists tell you what to read/view and where to find it.</a:t>
            </a:r>
            <a:endParaRPr lang="en-US" sz="2400" dirty="0">
              <a:cs typeface="Calibri"/>
            </a:endParaRPr>
          </a:p>
          <a:p>
            <a:pPr marL="0"/>
            <a:endParaRPr lang="en-US" sz="2400" dirty="0">
              <a:cs typeface="Calibri"/>
            </a:endParaRPr>
          </a:p>
          <a:p>
            <a:r>
              <a:rPr lang="en-US" sz="2400" dirty="0"/>
              <a:t>If your module has a resource list, you can access it via GCU Learn or the library website.</a:t>
            </a:r>
            <a:endParaRPr lang="en-US" sz="2400" dirty="0">
              <a:cs typeface="Calibri"/>
            </a:endParaRPr>
          </a:p>
          <a:p>
            <a:endParaRPr lang="en-US" sz="1900" dirty="0"/>
          </a:p>
          <a:p>
            <a:r>
              <a:rPr lang="en-US" sz="2400" dirty="0"/>
              <a:t>You usually don’t need to read everything on the list – plan/prioritise your reading.</a:t>
            </a:r>
          </a:p>
        </p:txBody>
      </p:sp>
      <p:pic>
        <p:nvPicPr>
          <p:cNvPr id="3" name="Content Placeholder 2" title="Resource list icon"/>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t="22029" r="38261"/>
          <a:stretch/>
        </p:blipFill>
        <p:spPr>
          <a:xfrm>
            <a:off x="0" y="1511300"/>
            <a:ext cx="7527925" cy="5346700"/>
          </a:xfrm>
        </p:spPr>
      </p:pic>
      <p:sp>
        <p:nvSpPr>
          <p:cNvPr id="22" name="Title 1">
            <a:extLst>
              <a:ext uri="{FF2B5EF4-FFF2-40B4-BE49-F238E27FC236}">
                <a16:creationId xmlns:a16="http://schemas.microsoft.com/office/drawing/2014/main" id="{51294238-C376-8F4B-E891-56A6F3DEB0F5}"/>
              </a:ext>
            </a:extLst>
          </p:cNvPr>
          <p:cNvSpPr>
            <a:spLocks noGrp="1"/>
          </p:cNvSpPr>
          <p:nvPr/>
        </p:nvSpPr>
        <p:spPr>
          <a:xfrm>
            <a:off x="0" y="325370"/>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mn-lt"/>
              </a:rPr>
              <a:t>	</a:t>
            </a:r>
            <a:r>
              <a:rPr lang="en-GB">
                <a:solidFill>
                  <a:schemeClr val="bg1"/>
                </a:solidFill>
                <a:latin typeface="+mn-lt"/>
                <a:cs typeface="Arial" panose="020B0604020202020204" pitchFamily="34" charset="0"/>
              </a:rPr>
              <a:t>Resource Lists</a:t>
            </a:r>
            <a:endParaRPr lang="en-GB">
              <a:solidFill>
                <a:schemeClr val="bg1"/>
              </a:solidFill>
              <a:latin typeface="+mn-lt"/>
            </a:endParaRPr>
          </a:p>
        </p:txBody>
      </p:sp>
      <p:sp>
        <p:nvSpPr>
          <p:cNvPr id="6" name="Title 5"/>
          <p:cNvSpPr>
            <a:spLocks noGrp="1"/>
          </p:cNvSpPr>
          <p:nvPr>
            <p:ph type="title"/>
          </p:nvPr>
        </p:nvSpPr>
        <p:spPr/>
        <p:txBody>
          <a:bodyPr/>
          <a:lstStyle/>
          <a:p>
            <a:r>
              <a:rPr lang="en-GB" dirty="0"/>
              <a:t>Resource lists</a:t>
            </a:r>
          </a:p>
        </p:txBody>
      </p:sp>
    </p:spTree>
    <p:extLst>
      <p:ext uri="{BB962C8B-B14F-4D97-AF65-F5344CB8AC3E}">
        <p14:creationId xmlns:p14="http://schemas.microsoft.com/office/powerpoint/2010/main" val="423089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 y="-4393"/>
            <a:ext cx="10800000" cy="900000"/>
          </a:xfrm>
          <a:solidFill>
            <a:srgbClr val="00276A"/>
          </a:solidFill>
        </p:spPr>
        <p:txBody>
          <a:bodyPr>
            <a:normAutofit/>
          </a:bodyPr>
          <a:lstStyle/>
          <a:p>
            <a:r>
              <a:rPr lang="en-GB" dirty="0">
                <a:solidFill>
                  <a:schemeClr val="bg1"/>
                </a:solidFill>
                <a:latin typeface="+mn-lt"/>
                <a:cs typeface="Calibri"/>
              </a:rPr>
              <a:t>Library homepage</a:t>
            </a: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Opening Times</a:t>
            </a:r>
          </a:p>
        </p:txBody>
      </p:sp>
      <p:pic>
        <p:nvPicPr>
          <p:cNvPr id="3" name="Content Placeholder 2" descr="Homepage of the Library website">
            <a:extLst>
              <a:ext uri="{FF2B5EF4-FFF2-40B4-BE49-F238E27FC236}">
                <a16:creationId xmlns:a16="http://schemas.microsoft.com/office/drawing/2014/main" id="{930519E8-5CAA-C42A-BDB2-41B375E84A20}"/>
              </a:ext>
            </a:extLst>
          </p:cNvPr>
          <p:cNvPicPr>
            <a:picLocks noGrp="1" noChangeAspect="1"/>
          </p:cNvPicPr>
          <p:nvPr>
            <p:ph sz="half" idx="1"/>
          </p:nvPr>
        </p:nvPicPr>
        <p:blipFill>
          <a:blip r:embed="rId3"/>
          <a:stretch>
            <a:fillRect/>
          </a:stretch>
        </p:blipFill>
        <p:spPr>
          <a:xfrm>
            <a:off x="2398775" y="1151102"/>
            <a:ext cx="6761018" cy="5336092"/>
          </a:xfrm>
        </p:spPr>
      </p:pic>
      <p:sp>
        <p:nvSpPr>
          <p:cNvPr id="6" name="Title 1">
            <a:extLst>
              <a:ext uri="{FF2B5EF4-FFF2-40B4-BE49-F238E27FC236}">
                <a16:creationId xmlns:a16="http://schemas.microsoft.com/office/drawing/2014/main" id="{DEB08FFE-F255-19C6-9695-C77DD6BB0078}"/>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Library homepage</a:t>
            </a:r>
            <a:endParaRPr lang="en-US" dirty="0"/>
          </a:p>
        </p:txBody>
      </p:sp>
    </p:spTree>
    <p:extLst>
      <p:ext uri="{BB962C8B-B14F-4D97-AF65-F5344CB8AC3E}">
        <p14:creationId xmlns:p14="http://schemas.microsoft.com/office/powerpoint/2010/main" val="107854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370"/>
            <a:ext cx="10800000" cy="900000"/>
          </a:xfrm>
          <a:solidFill>
            <a:srgbClr val="00276A"/>
          </a:solidFill>
        </p:spPr>
        <p:txBody>
          <a:bodyPr>
            <a:normAutofit/>
          </a:bodyPr>
          <a:lstStyle/>
          <a:p>
            <a:r>
              <a:rPr lang="en-GB">
                <a:solidFill>
                  <a:schemeClr val="bg1"/>
                </a:solidFill>
                <a:latin typeface="+mn-lt"/>
              </a:rPr>
              <a:t>	</a:t>
            </a:r>
            <a:r>
              <a:rPr lang="en-GB">
                <a:solidFill>
                  <a:schemeClr val="bg1"/>
                </a:solidFill>
                <a:latin typeface="+mn-lt"/>
                <a:cs typeface="Arial" panose="020B0604020202020204" pitchFamily="34" charset="0"/>
              </a:rPr>
              <a:t>What is Discover?</a:t>
            </a:r>
            <a:endParaRPr lang="en-GB">
              <a:solidFill>
                <a:schemeClr val="bg1"/>
              </a:solidFill>
              <a:latin typeface="+mn-lt"/>
            </a:endParaRPr>
          </a:p>
        </p:txBody>
      </p:sp>
      <p:pic>
        <p:nvPicPr>
          <p:cNvPr id="5" name="Content Placeholder 7" descr="Screenshot of the Discover homepage" title="Image of Discover homepage">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13939"/>
            <a:ext cx="5181600" cy="3574710"/>
          </a:xfrm>
        </p:spPr>
      </p:pic>
      <p:sp>
        <p:nvSpPr>
          <p:cNvPr id="3" name="Content Placeholder 2"/>
          <p:cNvSpPr>
            <a:spLocks noGrp="1"/>
          </p:cNvSpPr>
          <p:nvPr>
            <p:ph sz="half" idx="1"/>
          </p:nvPr>
        </p:nvSpPr>
        <p:spPr/>
        <p:txBody>
          <a:bodyPr vert="horz" lIns="91440" tIns="45720" rIns="91440" bIns="45720" rtlCol="0" anchor="t">
            <a:normAutofit lnSpcReduction="10000"/>
          </a:bodyPr>
          <a:lstStyle/>
          <a:p>
            <a:r>
              <a:rPr lang="en-GB" sz="3200"/>
              <a:t>Discover is the library’s search engine.</a:t>
            </a:r>
          </a:p>
          <a:p>
            <a:r>
              <a:rPr lang="en-GB" sz="3200"/>
              <a:t>Use it to find books, e-books, articles and other library items.</a:t>
            </a:r>
          </a:p>
          <a:p>
            <a:pPr marL="0" indent="0">
              <a:buNone/>
            </a:pPr>
            <a:endParaRPr lang="en-GB" sz="3200"/>
          </a:p>
          <a:p>
            <a:pPr marL="0" indent="0">
              <a:buNone/>
            </a:pPr>
            <a:r>
              <a:rPr lang="en-GB" sz="3200"/>
              <a:t>You can find Discover on the library homepage. The direct link is </a:t>
            </a:r>
            <a:r>
              <a:rPr lang="en-GB" sz="3200">
                <a:hlinkClick r:id="rId3" tooltip="Discover"/>
              </a:rPr>
              <a:t>discover.gcu.ac.uk </a:t>
            </a:r>
            <a:endParaRPr lang="en-GB" sz="3200"/>
          </a:p>
          <a:p>
            <a:pPr marL="0" indent="0">
              <a:buNone/>
            </a:pPr>
            <a:endParaRPr lang="en-GB"/>
          </a:p>
        </p:txBody>
      </p:sp>
      <p:sp>
        <p:nvSpPr>
          <p:cNvPr id="6" name="Title 1" hidden="1">
            <a:extLst>
              <a:ext uri="{FF2B5EF4-FFF2-40B4-BE49-F238E27FC236}">
                <a16:creationId xmlns:a16="http://schemas.microsoft.com/office/drawing/2014/main" id="{C2A291CE-8BA6-4AB0-B60F-1CE50593FFFA}"/>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What is Discover?</a:t>
            </a:r>
          </a:p>
        </p:txBody>
      </p:sp>
      <p:sp>
        <p:nvSpPr>
          <p:cNvPr id="7" name="Title 1">
            <a:extLst>
              <a:ext uri="{FF2B5EF4-FFF2-40B4-BE49-F238E27FC236}">
                <a16:creationId xmlns:a16="http://schemas.microsoft.com/office/drawing/2014/main" id="{27EFDB52-CBD0-1B6A-2EC3-AF1AC9F784D9}"/>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is Discover?</a:t>
            </a:r>
            <a:endParaRPr lang="en-US" dirty="0"/>
          </a:p>
        </p:txBody>
      </p:sp>
    </p:spTree>
    <p:extLst>
      <p:ext uri="{BB962C8B-B14F-4D97-AF65-F5344CB8AC3E}">
        <p14:creationId xmlns:p14="http://schemas.microsoft.com/office/powerpoint/2010/main" val="164461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66" y="2020492"/>
            <a:ext cx="4243589" cy="3320668"/>
          </a:xfrm>
        </p:spPr>
        <p:txBody>
          <a:bodyPr vert="horz" lIns="91440" tIns="45720" rIns="91440" bIns="45720" rtlCol="0" anchor="t">
            <a:noAutofit/>
          </a:bodyPr>
          <a:lstStyle/>
          <a:p>
            <a:r>
              <a:rPr lang="en-US" sz="2400" dirty="0"/>
              <a:t>We’ve created subject guides with key resources.</a:t>
            </a:r>
            <a:endParaRPr lang="en-US" sz="2400" dirty="0">
              <a:ea typeface="Calibri"/>
              <a:cs typeface="Calibri"/>
            </a:endParaRPr>
          </a:p>
          <a:p>
            <a:endParaRPr lang="en-US" sz="2400" dirty="0">
              <a:ea typeface="Calibri"/>
              <a:cs typeface="Calibri"/>
            </a:endParaRPr>
          </a:p>
          <a:p>
            <a:r>
              <a:rPr lang="en-US" sz="2400" dirty="0">
                <a:hlinkClick r:id="rId3"/>
              </a:rPr>
              <a:t>Social Sciences Subject Guide</a:t>
            </a:r>
            <a:r>
              <a:rPr lang="en-US" sz="2400" dirty="0"/>
              <a:t> - or select Subject Guides in the Quick Links section of the Library homepage.</a:t>
            </a:r>
          </a:p>
          <a:p>
            <a:endParaRPr lang="en-US" sz="2400" dirty="0">
              <a:ea typeface="Calibri"/>
              <a:cs typeface="Calibri"/>
            </a:endParaRPr>
          </a:p>
          <a:p>
            <a:r>
              <a:rPr lang="en-US" sz="2400" dirty="0">
                <a:ea typeface="Calibri"/>
                <a:cs typeface="Calibri"/>
              </a:rPr>
              <a:t>We also have a </a:t>
            </a:r>
            <a:r>
              <a:rPr lang="en-US" sz="2400" dirty="0">
                <a:ea typeface="Calibri"/>
                <a:cs typeface="Calibri"/>
                <a:hlinkClick r:id="rId4"/>
              </a:rPr>
              <a:t>newspaper and television guide </a:t>
            </a:r>
            <a:r>
              <a:rPr lang="en-US" sz="2400" dirty="0">
                <a:ea typeface="Calibri"/>
                <a:cs typeface="Calibri"/>
              </a:rPr>
              <a:t>with advice on finding news articles and TV </a:t>
            </a:r>
            <a:r>
              <a:rPr lang="en-US" sz="2400" dirty="0" err="1">
                <a:ea typeface="Calibri"/>
                <a:cs typeface="Calibri"/>
              </a:rPr>
              <a:t>programmes</a:t>
            </a:r>
            <a:r>
              <a:rPr lang="en-US" sz="2400" dirty="0">
                <a:ea typeface="Calibri"/>
                <a:cs typeface="Calibri"/>
              </a:rPr>
              <a:t>.</a:t>
            </a:r>
          </a:p>
          <a:p>
            <a:pPr marL="0"/>
            <a:endParaRPr lang="en-US" sz="2200" dirty="0"/>
          </a:p>
          <a:p>
            <a:pPr marL="0"/>
            <a:endParaRPr lang="en-US" sz="2200" dirty="0"/>
          </a:p>
        </p:txBody>
      </p:sp>
      <p:pic>
        <p:nvPicPr>
          <p:cNvPr id="9" name="Picture 8">
            <a:extLst>
              <a:ext uri="{FF2B5EF4-FFF2-40B4-BE49-F238E27FC236}">
                <a16:creationId xmlns:a16="http://schemas.microsoft.com/office/drawing/2014/main" id="{14B676CE-446B-43AF-8B7D-8A5B3829C5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45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le 1" hidden="1">
            <a:extLst>
              <a:ext uri="{FF2B5EF4-FFF2-40B4-BE49-F238E27FC236}">
                <a16:creationId xmlns:a16="http://schemas.microsoft.com/office/drawing/2014/main" id="{C2A291CE-8BA6-4AB0-B60F-1CE50593FFFA}"/>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dirty="0"/>
              <a:t>What is Discover?</a:t>
            </a:r>
          </a:p>
        </p:txBody>
      </p:sp>
      <p:sp>
        <p:nvSpPr>
          <p:cNvPr id="7" name="Title 1">
            <a:extLst>
              <a:ext uri="{FF2B5EF4-FFF2-40B4-BE49-F238E27FC236}">
                <a16:creationId xmlns:a16="http://schemas.microsoft.com/office/drawing/2014/main" id="{558FEF91-A33E-BDCF-7412-3E60D1E68489}"/>
              </a:ext>
            </a:extLst>
          </p:cNvPr>
          <p:cNvSpPr>
            <a:spLocks noGrp="1"/>
          </p:cNvSpPr>
          <p:nvPr/>
        </p:nvSpPr>
        <p:spPr>
          <a:xfrm>
            <a:off x="0" y="325370"/>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	</a:t>
            </a:r>
            <a:r>
              <a:rPr lang="en-GB" dirty="0">
                <a:solidFill>
                  <a:schemeClr val="bg1"/>
                </a:solidFill>
                <a:latin typeface="+mn-lt"/>
                <a:cs typeface="Arial" panose="020B0604020202020204" pitchFamily="34" charset="0"/>
              </a:rPr>
              <a:t>How do I find subject resources?</a:t>
            </a:r>
            <a:endParaRPr lang="en-GB" dirty="0">
              <a:solidFill>
                <a:schemeClr val="bg1"/>
              </a:solidFill>
              <a:latin typeface="+mn-lt"/>
            </a:endParaRPr>
          </a:p>
        </p:txBody>
      </p:sp>
      <p:sp>
        <p:nvSpPr>
          <p:cNvPr id="8" name="Title 1">
            <a:extLst>
              <a:ext uri="{FF2B5EF4-FFF2-40B4-BE49-F238E27FC236}">
                <a16:creationId xmlns:a16="http://schemas.microsoft.com/office/drawing/2014/main" id="{EE730BC6-D503-4D02-903C-1674760147C0}"/>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How do I find subject resources?</a:t>
            </a:r>
            <a:endParaRPr lang="en-US" dirty="0"/>
          </a:p>
        </p:txBody>
      </p:sp>
    </p:spTree>
    <p:extLst>
      <p:ext uri="{BB962C8B-B14F-4D97-AF65-F5344CB8AC3E}">
        <p14:creationId xmlns:p14="http://schemas.microsoft.com/office/powerpoint/2010/main" val="1082138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21" y="2421481"/>
            <a:ext cx="10800000" cy="2016904"/>
          </a:xfrm>
          <a:solidFill>
            <a:srgbClr val="00276A"/>
          </a:solidFill>
        </p:spPr>
        <p:txBody>
          <a:bodyPr>
            <a:normAutofit/>
          </a:bodyPr>
          <a:lstStyle/>
          <a:p>
            <a:pPr algn="ctr"/>
            <a:r>
              <a:rPr lang="en-GB" dirty="0">
                <a:solidFill>
                  <a:schemeClr val="bg1"/>
                </a:solidFill>
                <a:latin typeface="+mn-lt"/>
                <a:cs typeface="Calibri"/>
              </a:rPr>
              <a:t>Finding information is easy</a:t>
            </a:r>
            <a:br>
              <a:rPr lang="en-GB" dirty="0">
                <a:solidFill>
                  <a:schemeClr val="bg1"/>
                </a:solidFill>
                <a:latin typeface="+mn-lt"/>
                <a:cs typeface="Calibri"/>
              </a:rPr>
            </a:br>
            <a:r>
              <a:rPr lang="en-GB" dirty="0">
                <a:solidFill>
                  <a:schemeClr val="bg1"/>
                </a:solidFill>
                <a:latin typeface="+mn-lt"/>
                <a:cs typeface="Calibri"/>
              </a:rPr>
              <a:t>Finding the right information is harder</a:t>
            </a:r>
            <a:endParaRPr lang="en-US"/>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Opening Times</a:t>
            </a:r>
          </a:p>
        </p:txBody>
      </p:sp>
      <p:sp>
        <p:nvSpPr>
          <p:cNvPr id="4" name="Title 1">
            <a:extLst>
              <a:ext uri="{FF2B5EF4-FFF2-40B4-BE49-F238E27FC236}">
                <a16:creationId xmlns:a16="http://schemas.microsoft.com/office/drawing/2014/main" id="{EFCB5A58-E2CC-1962-109F-9E173AB91578}"/>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Quick information vs quality information</a:t>
            </a:r>
            <a:endParaRPr lang="en-US" dirty="0"/>
          </a:p>
        </p:txBody>
      </p:sp>
    </p:spTree>
    <p:extLst>
      <p:ext uri="{BB962C8B-B14F-4D97-AF65-F5344CB8AC3E}">
        <p14:creationId xmlns:p14="http://schemas.microsoft.com/office/powerpoint/2010/main" val="120931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dirty="0">
                <a:solidFill>
                  <a:schemeClr val="bg1"/>
                </a:solidFill>
                <a:latin typeface="+mn-lt"/>
                <a:cs typeface="Calibri"/>
              </a:rPr>
              <a:t>   Evaluating sources</a:t>
            </a: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Opening Times</a:t>
            </a:r>
          </a:p>
        </p:txBody>
      </p:sp>
      <p:sp>
        <p:nvSpPr>
          <p:cNvPr id="4" name="Content Placeholder 3">
            <a:extLst>
              <a:ext uri="{FF2B5EF4-FFF2-40B4-BE49-F238E27FC236}">
                <a16:creationId xmlns:a16="http://schemas.microsoft.com/office/drawing/2014/main" id="{2C9700BA-B041-D0B3-3FEC-9C1471FCC1FB}"/>
              </a:ext>
            </a:extLst>
          </p:cNvPr>
          <p:cNvSpPr>
            <a:spLocks noGrp="1"/>
          </p:cNvSpPr>
          <p:nvPr>
            <p:ph sz="half" idx="1"/>
          </p:nvPr>
        </p:nvSpPr>
        <p:spPr>
          <a:xfrm>
            <a:off x="838200" y="1825625"/>
            <a:ext cx="9776690" cy="4351338"/>
          </a:xfrm>
        </p:spPr>
        <p:txBody>
          <a:bodyPr vert="horz" lIns="91440" tIns="45720" rIns="91440" bIns="45720" rtlCol="0" anchor="t">
            <a:normAutofit/>
          </a:bodyPr>
          <a:lstStyle/>
          <a:p>
            <a:pPr marL="0" indent="0" algn="ctr">
              <a:buNone/>
            </a:pPr>
            <a:endParaRPr lang="en-US" sz="4000" dirty="0">
              <a:ea typeface="Calibri"/>
              <a:cs typeface="Calibri"/>
            </a:endParaRPr>
          </a:p>
          <a:p>
            <a:pPr marL="0" indent="0" algn="ctr">
              <a:buNone/>
            </a:pPr>
            <a:r>
              <a:rPr lang="en-US" sz="4000" dirty="0">
                <a:ea typeface="Calibri"/>
                <a:cs typeface="Calibri"/>
              </a:rPr>
              <a:t>We're going to show you some information sources. Take 2 minutes with the person next to you to decide – would you use this in an assignment? Why or why not</a:t>
            </a:r>
            <a:r>
              <a:rPr lang="en-US" sz="4000" dirty="0" smtClean="0">
                <a:ea typeface="Calibri"/>
                <a:cs typeface="Calibri"/>
              </a:rPr>
              <a:t>?</a:t>
            </a:r>
          </a:p>
          <a:p>
            <a:pPr marL="0" indent="0" algn="ctr">
              <a:buNone/>
            </a:pPr>
            <a:r>
              <a:rPr lang="en-US" sz="4000" dirty="0">
                <a:ea typeface="Calibri"/>
                <a:cs typeface="Calibri"/>
              </a:rPr>
              <a:t> </a:t>
            </a:r>
            <a:r>
              <a:rPr lang="en-US" sz="4000" dirty="0" smtClean="0">
                <a:ea typeface="Calibri"/>
                <a:cs typeface="Calibri"/>
                <a:hlinkClick r:id="rId3"/>
              </a:rPr>
              <a:t>Source 1 </a:t>
            </a:r>
            <a:endParaRPr lang="en-US" sz="4000" dirty="0" smtClean="0">
              <a:ea typeface="Calibri"/>
              <a:cs typeface="Calibri"/>
            </a:endParaRPr>
          </a:p>
          <a:p>
            <a:pPr marL="0" indent="0" algn="ctr">
              <a:buNone/>
            </a:pPr>
            <a:r>
              <a:rPr lang="en-US" sz="4000" dirty="0" smtClean="0">
                <a:ea typeface="Calibri"/>
                <a:cs typeface="Calibri"/>
                <a:hlinkClick r:id="rId4"/>
              </a:rPr>
              <a:t>Source 2 </a:t>
            </a:r>
            <a:endParaRPr lang="en-US" sz="3200" dirty="0">
              <a:ea typeface="Calibri" panose="020F0502020204030204"/>
              <a:cs typeface="Calibri" panose="020F0502020204030204"/>
            </a:endParaRPr>
          </a:p>
        </p:txBody>
      </p:sp>
      <p:sp>
        <p:nvSpPr>
          <p:cNvPr id="6" name="Title 1">
            <a:extLst>
              <a:ext uri="{FF2B5EF4-FFF2-40B4-BE49-F238E27FC236}">
                <a16:creationId xmlns:a16="http://schemas.microsoft.com/office/drawing/2014/main" id="{8BD77BD4-200C-7BA7-26DF-8C27EDFF86FB}"/>
              </a:ext>
            </a:extLst>
          </p:cNvPr>
          <p:cNvSpPr txBox="1">
            <a:spLocks/>
          </p:cNvSpPr>
          <p:nvPr/>
        </p:nvSpPr>
        <p:spPr>
          <a:xfrm>
            <a:off x="838200" y="-14636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Evaluating sources</a:t>
            </a:r>
          </a:p>
        </p:txBody>
      </p:sp>
    </p:spTree>
    <p:extLst>
      <p:ext uri="{BB962C8B-B14F-4D97-AF65-F5344CB8AC3E}">
        <p14:creationId xmlns:p14="http://schemas.microsoft.com/office/powerpoint/2010/main" val="53608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370"/>
            <a:ext cx="10800000" cy="900000"/>
          </a:xfrm>
          <a:solidFill>
            <a:srgbClr val="00276A"/>
          </a:solidFill>
        </p:spPr>
        <p:txBody>
          <a:bodyPr>
            <a:normAutofit/>
          </a:bodyPr>
          <a:lstStyle/>
          <a:p>
            <a:r>
              <a:rPr lang="en-GB" dirty="0">
                <a:solidFill>
                  <a:schemeClr val="bg1"/>
                </a:solidFill>
              </a:rPr>
              <a:t>	</a:t>
            </a:r>
            <a:r>
              <a:rPr lang="en-GB" dirty="0">
                <a:solidFill>
                  <a:schemeClr val="bg1"/>
                </a:solidFill>
                <a:latin typeface="+mn-lt"/>
              </a:rPr>
              <a:t>Evaluating the information you find</a:t>
            </a:r>
            <a:endParaRPr lang="en-GB" dirty="0">
              <a:solidFill>
                <a:schemeClr val="bg1"/>
              </a:solidFill>
              <a:latin typeface="+mn-lt"/>
              <a:cs typeface="Calibri Light"/>
            </a:endParaRPr>
          </a:p>
        </p:txBody>
      </p:sp>
      <p:graphicFrame>
        <p:nvGraphicFramePr>
          <p:cNvPr id="32" name="Diagram 32" descr="Recent - When was it written or created? Is there more up to date information on the topic?&#10;&#10;Relevant - How well does it answer your question?&#10;&#10;Reliable - Who wrote or created it? Why was it written or created?" title="Evaluation model - 3 Rs">
            <a:extLst>
              <a:ext uri="{FF2B5EF4-FFF2-40B4-BE49-F238E27FC236}">
                <a16:creationId xmlns:a16="http://schemas.microsoft.com/office/drawing/2014/main" id="{F552929A-A21E-9746-6C0A-28CBFCA58FBD}"/>
              </a:ext>
            </a:extLst>
          </p:cNvPr>
          <p:cNvGraphicFramePr>
            <a:graphicFrameLocks noGrp="1"/>
          </p:cNvGraphicFramePr>
          <p:nvPr>
            <p:ph sz="half" idx="1"/>
            <p:extLst>
              <p:ext uri="{D42A27DB-BD31-4B8C-83A1-F6EECF244321}">
                <p14:modId xmlns:p14="http://schemas.microsoft.com/office/powerpoint/2010/main" val="2436245044"/>
              </p:ext>
            </p:extLst>
          </p:nvPr>
        </p:nvGraphicFramePr>
        <p:xfrm>
          <a:off x="838200" y="1504783"/>
          <a:ext cx="9980862" cy="5033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hidden="1">
            <a:extLst>
              <a:ext uri="{FF2B5EF4-FFF2-40B4-BE49-F238E27FC236}">
                <a16:creationId xmlns:a16="http://schemas.microsoft.com/office/drawing/2014/main" id="{EB280B70-DC5A-4D50-B4EE-7E991CB566A0}"/>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Evaluating what you find</a:t>
            </a:r>
          </a:p>
        </p:txBody>
      </p:sp>
    </p:spTree>
    <p:extLst>
      <p:ext uri="{BB962C8B-B14F-4D97-AF65-F5344CB8AC3E}">
        <p14:creationId xmlns:p14="http://schemas.microsoft.com/office/powerpoint/2010/main" val="590455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041626" cy="900000"/>
          </a:xfrm>
          <a:solidFill>
            <a:srgbClr val="00276A"/>
          </a:solidFill>
        </p:spPr>
        <p:txBody>
          <a:bodyPr>
            <a:normAutofit/>
          </a:bodyPr>
          <a:lstStyle/>
          <a:p>
            <a:r>
              <a:rPr lang="en-GB" dirty="0">
                <a:solidFill>
                  <a:schemeClr val="bg1"/>
                </a:solidFill>
                <a:latin typeface="+mn-lt"/>
              </a:rPr>
              <a:t>    Referencing</a:t>
            </a:r>
            <a:endParaRPr lang="en-US" dirty="0">
              <a:solidFill>
                <a:schemeClr val="bg1"/>
              </a:solidFill>
            </a:endParaRPr>
          </a:p>
        </p:txBody>
      </p:sp>
      <p:sp>
        <p:nvSpPr>
          <p:cNvPr id="3" name="Content Placeholder 2"/>
          <p:cNvSpPr>
            <a:spLocks noGrp="1"/>
          </p:cNvSpPr>
          <p:nvPr>
            <p:ph sz="half" idx="2"/>
          </p:nvPr>
        </p:nvSpPr>
        <p:spPr>
          <a:xfrm>
            <a:off x="887548" y="1790991"/>
            <a:ext cx="7435358" cy="4500493"/>
          </a:xfrm>
        </p:spPr>
        <p:txBody>
          <a:bodyPr vert="horz" lIns="91440" tIns="45720" rIns="91440" bIns="45720" rtlCol="0" anchor="t">
            <a:noAutofit/>
          </a:bodyPr>
          <a:lstStyle/>
          <a:p>
            <a:pPr marL="0" indent="0">
              <a:buNone/>
            </a:pPr>
            <a:r>
              <a:rPr lang="en-GB" dirty="0">
                <a:ea typeface="Calibri"/>
                <a:cs typeface="Calibri"/>
              </a:rPr>
              <a:t>Use the </a:t>
            </a:r>
            <a:r>
              <a:rPr lang="en-GB" dirty="0">
                <a:ea typeface="Calibri"/>
                <a:cs typeface="Calibri"/>
                <a:hlinkClick r:id="rId3"/>
              </a:rPr>
              <a:t>Cite Them Right platform</a:t>
            </a:r>
            <a:r>
              <a:rPr lang="en-GB" dirty="0">
                <a:ea typeface="Calibri"/>
                <a:cs typeface="Calibri"/>
              </a:rPr>
              <a:t> on our </a:t>
            </a:r>
            <a:r>
              <a:rPr lang="en-GB" dirty="0">
                <a:ea typeface="Calibri"/>
                <a:cs typeface="Calibri"/>
                <a:hlinkClick r:id="rId4"/>
              </a:rPr>
              <a:t>referencing guide </a:t>
            </a:r>
            <a:r>
              <a:rPr lang="en-GB" dirty="0">
                <a:ea typeface="Calibri"/>
                <a:cs typeface="Calibri"/>
              </a:rPr>
              <a:t>for examples of your referencing style and detailed referencing guidance.</a:t>
            </a:r>
          </a:p>
          <a:p>
            <a:pPr marL="0" indent="0">
              <a:buNone/>
            </a:pPr>
            <a:endParaRPr lang="en-GB" dirty="0">
              <a:ea typeface="Calibri"/>
              <a:cs typeface="Calibri"/>
            </a:endParaRPr>
          </a:p>
          <a:p>
            <a:pPr marL="0" indent="0">
              <a:buNone/>
            </a:pPr>
            <a:r>
              <a:rPr lang="en-GB" dirty="0">
                <a:ea typeface="Calibri"/>
                <a:cs typeface="Calibri"/>
              </a:rPr>
              <a:t>Always check your module handbook for your referencing style.</a:t>
            </a:r>
          </a:p>
          <a:p>
            <a:pPr marL="0" indent="0">
              <a:buNone/>
            </a:pPr>
            <a:endParaRPr lang="en-GB" dirty="0">
              <a:ea typeface="Calibri"/>
              <a:cs typeface="Calibri"/>
            </a:endParaRPr>
          </a:p>
          <a:p>
            <a:pPr marL="0" indent="0">
              <a:buNone/>
            </a:pPr>
            <a:r>
              <a:rPr lang="en-GB" dirty="0">
                <a:ea typeface="Calibri"/>
                <a:cs typeface="Calibri"/>
              </a:rPr>
              <a:t>Work on your references as you go – don't leave it until the deadline.</a:t>
            </a:r>
            <a:endParaRPr lang="en-GB" dirty="0"/>
          </a:p>
        </p:txBody>
      </p:sp>
      <p:sp>
        <p:nvSpPr>
          <p:cNvPr id="5" name="Title 1" hidden="1">
            <a:extLst>
              <a:ext uri="{FF2B5EF4-FFF2-40B4-BE49-F238E27FC236}">
                <a16:creationId xmlns:a16="http://schemas.microsoft.com/office/drawing/2014/main" id="{19356383-D686-473F-A530-771C25F16C32}"/>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Cite Them Right</a:t>
            </a:r>
          </a:p>
        </p:txBody>
      </p:sp>
      <p:pic>
        <p:nvPicPr>
          <p:cNvPr id="8" name="Picture 9" descr="Speech marks">
            <a:extLst>
              <a:ext uri="{FF2B5EF4-FFF2-40B4-BE49-F238E27FC236}">
                <a16:creationId xmlns:a16="http://schemas.microsoft.com/office/drawing/2014/main" id="{A1C20BD7-E58E-8205-F2AA-E7090ACEA06B}"/>
              </a:ext>
            </a:extLst>
          </p:cNvPr>
          <p:cNvPicPr>
            <a:picLocks noChangeAspect="1"/>
          </p:cNvPicPr>
          <p:nvPr/>
        </p:nvPicPr>
        <p:blipFill>
          <a:blip r:embed="rId5"/>
          <a:stretch>
            <a:fillRect/>
          </a:stretch>
        </p:blipFill>
        <p:spPr>
          <a:xfrm>
            <a:off x="8561252" y="2823629"/>
            <a:ext cx="2743200" cy="2743200"/>
          </a:xfrm>
          <a:prstGeom prst="rect">
            <a:avLst/>
          </a:prstGeom>
        </p:spPr>
      </p:pic>
    </p:spTree>
    <p:extLst>
      <p:ext uri="{BB962C8B-B14F-4D97-AF65-F5344CB8AC3E}">
        <p14:creationId xmlns:p14="http://schemas.microsoft.com/office/powerpoint/2010/main" val="206829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a:solidFill>
                  <a:schemeClr val="bg1"/>
                </a:solidFill>
                <a:latin typeface="+mn-lt"/>
              </a:rPr>
              <a:t>	Aims of the session</a:t>
            </a:r>
            <a:endParaRPr lang="en-US">
              <a:solidFill>
                <a:schemeClr val="bg1"/>
              </a:solidFill>
              <a:latin typeface="+mn-lt"/>
              <a:cs typeface="Calibri Light"/>
            </a:endParaRPr>
          </a:p>
        </p:txBody>
      </p:sp>
      <p:sp>
        <p:nvSpPr>
          <p:cNvPr id="5" name="Content Placeholder 4"/>
          <p:cNvSpPr>
            <a:spLocks noGrp="1"/>
          </p:cNvSpPr>
          <p:nvPr>
            <p:ph sz="half" idx="1"/>
          </p:nvPr>
        </p:nvSpPr>
        <p:spPr>
          <a:xfrm>
            <a:off x="838199" y="1850571"/>
            <a:ext cx="10291483" cy="4326392"/>
          </a:xfrm>
          <a:solidFill>
            <a:schemeClr val="lt1">
              <a:alpha val="8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GB" sz="3200" dirty="0">
                <a:cs typeface="Calibri" panose="020F0502020204030204"/>
              </a:rPr>
              <a:t>By the end of this session, you’ll be able to:</a:t>
            </a:r>
            <a:endParaRPr lang="en-US" dirty="0"/>
          </a:p>
          <a:p>
            <a:pPr marL="0" indent="0">
              <a:buNone/>
            </a:pPr>
            <a:endParaRPr lang="en-GB" sz="3200" dirty="0">
              <a:cs typeface="Calibri" panose="020F0502020204030204"/>
            </a:endParaRPr>
          </a:p>
          <a:p>
            <a:r>
              <a:rPr lang="en-GB" sz="3200" dirty="0">
                <a:cs typeface="Calibri" panose="020F0502020204030204"/>
              </a:rPr>
              <a:t>Manage your resource list for directed reading</a:t>
            </a:r>
            <a:endParaRPr lang="en-GB" sz="3200" dirty="0">
              <a:ea typeface="Calibri" panose="020F0502020204030204"/>
              <a:cs typeface="Calibri" panose="020F0502020204030204"/>
            </a:endParaRPr>
          </a:p>
          <a:p>
            <a:r>
              <a:rPr lang="en-GB" sz="3200" dirty="0">
                <a:cs typeface="Calibri" panose="020F0502020204030204"/>
              </a:rPr>
              <a:t>Search using the </a:t>
            </a:r>
            <a:r>
              <a:rPr lang="en-GB" sz="3200">
                <a:cs typeface="Calibri" panose="020F0502020204030204"/>
              </a:rPr>
              <a:t>Library search (Discover)</a:t>
            </a:r>
            <a:endParaRPr lang="en-GB" sz="3200" dirty="0">
              <a:cs typeface="Calibri" panose="020F0502020204030204"/>
            </a:endParaRPr>
          </a:p>
          <a:p>
            <a:r>
              <a:rPr lang="en-GB" sz="3200" dirty="0">
                <a:cs typeface="Calibri" panose="020F0502020204030204"/>
              </a:rPr>
              <a:t>Find media resources such as newspapers and TV programmes</a:t>
            </a:r>
            <a:endParaRPr lang="en-GB" dirty="0"/>
          </a:p>
          <a:p>
            <a:r>
              <a:rPr lang="en-GB" sz="3200" dirty="0">
                <a:cs typeface="Calibri" panose="020F0502020204030204"/>
              </a:rPr>
              <a:t>Find support on referencing and other library issues</a:t>
            </a:r>
            <a:endParaRPr lang="en-GB" sz="3200" dirty="0">
              <a:ea typeface="Calibri"/>
              <a:cs typeface="Calibri" panose="020F0502020204030204"/>
            </a:endParaRPr>
          </a:p>
          <a:p>
            <a:endParaRPr lang="en-GB" sz="3200" dirty="0">
              <a:cs typeface="Calibri" panose="020F0502020204030204"/>
            </a:endParaRPr>
          </a:p>
          <a:p>
            <a:pPr marL="0" indent="0">
              <a:buNone/>
            </a:pPr>
            <a:endParaRPr lang="en-GB" sz="3200" dirty="0">
              <a:cs typeface="Calibri" panose="020F0502020204030204"/>
            </a:endParaRPr>
          </a:p>
          <a:p>
            <a:endParaRPr lang="en-GB" sz="3200" dirty="0">
              <a:cs typeface="Calibri" panose="020F0502020204030204"/>
            </a:endParaRPr>
          </a:p>
        </p:txBody>
      </p:sp>
      <p:sp>
        <p:nvSpPr>
          <p:cNvPr id="4" name="Title 5">
            <a:extLst>
              <a:ext uri="{FF2B5EF4-FFF2-40B4-BE49-F238E27FC236}">
                <a16:creationId xmlns:a16="http://schemas.microsoft.com/office/drawing/2014/main" id="{C9F6BC72-FA16-4532-A510-E2B58725DA53}"/>
              </a:ext>
            </a:extLst>
          </p:cNvPr>
          <p:cNvSpPr txBox="1">
            <a:spLocks/>
          </p:cNvSpPr>
          <p:nvPr/>
        </p:nvSpPr>
        <p:spPr>
          <a:xfrm>
            <a:off x="1524000" y="-2498277"/>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Aims of the session</a:t>
            </a:r>
            <a:endParaRPr lang="en-GB">
              <a:cs typeface="Calibri Light"/>
            </a:endParaRPr>
          </a:p>
        </p:txBody>
      </p:sp>
    </p:spTree>
    <p:extLst>
      <p:ext uri="{BB962C8B-B14F-4D97-AF65-F5344CB8AC3E}">
        <p14:creationId xmlns:p14="http://schemas.microsoft.com/office/powerpoint/2010/main" val="1314502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View from the bottom of a staircase">
            <a:extLst>
              <a:ext uri="{FF2B5EF4-FFF2-40B4-BE49-F238E27FC236}">
                <a16:creationId xmlns:a16="http://schemas.microsoft.com/office/drawing/2014/main" id="{D82B2A13-F5A9-6E30-C6D8-A6B003922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498" y="0"/>
            <a:ext cx="5145502" cy="6857990"/>
          </a:xfrm>
          <a:prstGeom prst="rect">
            <a:avLst/>
          </a:prstGeom>
        </p:spPr>
      </p:pic>
      <p:sp>
        <p:nvSpPr>
          <p:cNvPr id="4" name="Title 3"/>
          <p:cNvSpPr>
            <a:spLocks noGrp="1"/>
          </p:cNvSpPr>
          <p:nvPr>
            <p:ph type="title"/>
          </p:nvPr>
        </p:nvSpPr>
        <p:spPr/>
        <p:txBody>
          <a:bodyPr/>
          <a:lstStyle/>
          <a:p>
            <a:r>
              <a:rPr lang="en-GB" dirty="0"/>
              <a:t>Next steps</a:t>
            </a:r>
          </a:p>
        </p:txBody>
      </p:sp>
      <p:sp>
        <p:nvSpPr>
          <p:cNvPr id="9" name="Content Placeholder 8"/>
          <p:cNvSpPr>
            <a:spLocks noGrp="1"/>
          </p:cNvSpPr>
          <p:nvPr>
            <p:ph sz="quarter" idx="4294967295"/>
          </p:nvPr>
        </p:nvSpPr>
        <p:spPr>
          <a:xfrm>
            <a:off x="0" y="1560513"/>
            <a:ext cx="5322888" cy="5176837"/>
          </a:xfrm>
        </p:spPr>
        <p:txBody>
          <a:bodyPr vert="horz" lIns="91440" tIns="45720" rIns="91440" bIns="45720" rtlCol="0" anchor="t">
            <a:noAutofit/>
          </a:bodyPr>
          <a:lstStyle/>
          <a:p>
            <a:pPr marL="457200" indent="-457200"/>
            <a:r>
              <a:rPr lang="en-US" dirty="0"/>
              <a:t>Take a look at your resource list and practice navigating it</a:t>
            </a:r>
          </a:p>
          <a:p>
            <a:pPr marL="457200" indent="-457200"/>
            <a:endParaRPr lang="en-US" sz="2800" dirty="0">
              <a:cs typeface="Calibri"/>
            </a:endParaRPr>
          </a:p>
          <a:p>
            <a:pPr marL="457200" indent="-457200"/>
            <a:r>
              <a:rPr lang="en-US" dirty="0">
                <a:cs typeface="Calibri"/>
              </a:rPr>
              <a:t>Find your subject guide </a:t>
            </a:r>
          </a:p>
          <a:p>
            <a:pPr marL="457200" indent="-457200"/>
            <a:endParaRPr lang="en-US" sz="2800" dirty="0">
              <a:cs typeface="Calibri" panose="020F0502020204030204"/>
            </a:endParaRPr>
          </a:p>
          <a:p>
            <a:pPr marL="457200" indent="-457200"/>
            <a:r>
              <a:rPr lang="en-US" dirty="0">
                <a:cs typeface="Calibri" panose="020F0502020204030204"/>
              </a:rPr>
              <a:t>Try searching for a book or article on Discover</a:t>
            </a:r>
            <a:endParaRPr lang="en-US" sz="2800" dirty="0">
              <a:cs typeface="Calibri"/>
            </a:endParaRPr>
          </a:p>
        </p:txBody>
      </p:sp>
      <p:sp>
        <p:nvSpPr>
          <p:cNvPr id="7" name="Title 1">
            <a:extLst>
              <a:ext uri="{FF2B5EF4-FFF2-40B4-BE49-F238E27FC236}">
                <a16:creationId xmlns:a16="http://schemas.microsoft.com/office/drawing/2014/main" id="{AB029CE9-49B4-93BD-D415-52B47553C082}"/>
              </a:ext>
            </a:extLst>
          </p:cNvPr>
          <p:cNvSpPr>
            <a:spLocks noGrp="1"/>
          </p:cNvSpPr>
          <p:nvPr/>
        </p:nvSpPr>
        <p:spPr>
          <a:xfrm>
            <a:off x="2739" y="321546"/>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	Next steps</a:t>
            </a:r>
            <a:endParaRPr lang="en-GB" dirty="0">
              <a:solidFill>
                <a:schemeClr val="bg1"/>
              </a:solidFill>
              <a:latin typeface="+mn-lt"/>
              <a:cs typeface="Calibri Light"/>
            </a:endParaRPr>
          </a:p>
        </p:txBody>
      </p:sp>
    </p:spTree>
    <p:extLst>
      <p:ext uri="{BB962C8B-B14F-4D97-AF65-F5344CB8AC3E}">
        <p14:creationId xmlns:p14="http://schemas.microsoft.com/office/powerpoint/2010/main" val="3320128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 computer, person, indoor&#10;&#10;Description automatically generated">
            <a:extLst>
              <a:ext uri="{FF2B5EF4-FFF2-40B4-BE49-F238E27FC236}">
                <a16:creationId xmlns:a16="http://schemas.microsoft.com/office/drawing/2014/main" id="{D82B2A13-F5A9-6E30-C6D8-A6B003922F3E}"/>
              </a:ext>
            </a:extLst>
          </p:cNvPr>
          <p:cNvPicPr>
            <a:picLocks noChangeAspect="1"/>
          </p:cNvPicPr>
          <p:nvPr/>
        </p:nvPicPr>
        <p:blipFill rotWithShape="1">
          <a:blip r:embed="rId3"/>
          <a:srcRect l="28334" t="-1" r="5882" b="-1"/>
          <a:stretch/>
        </p:blipFill>
        <p:spPr>
          <a:xfrm>
            <a:off x="5433390" y="10"/>
            <a:ext cx="6758607" cy="6857990"/>
          </a:xfrm>
          <a:prstGeom prst="rect">
            <a:avLst/>
          </a:prstGeom>
        </p:spPr>
      </p:pic>
      <p:sp>
        <p:nvSpPr>
          <p:cNvPr id="4" name="Title 3"/>
          <p:cNvSpPr>
            <a:spLocks noGrp="1"/>
          </p:cNvSpPr>
          <p:nvPr>
            <p:ph type="title"/>
          </p:nvPr>
        </p:nvSpPr>
        <p:spPr/>
        <p:txBody>
          <a:bodyPr/>
          <a:lstStyle/>
          <a:p>
            <a:r>
              <a:rPr lang="en-GB" dirty="0"/>
              <a:t>Get in touch</a:t>
            </a:r>
          </a:p>
        </p:txBody>
      </p:sp>
      <p:sp>
        <p:nvSpPr>
          <p:cNvPr id="9" name="Content Placeholder 8"/>
          <p:cNvSpPr>
            <a:spLocks noGrp="1"/>
          </p:cNvSpPr>
          <p:nvPr>
            <p:ph sz="quarter" idx="4294967295"/>
          </p:nvPr>
        </p:nvSpPr>
        <p:spPr>
          <a:xfrm>
            <a:off x="0" y="1560513"/>
            <a:ext cx="5322888" cy="5176837"/>
          </a:xfrm>
        </p:spPr>
        <p:txBody>
          <a:bodyPr vert="horz" lIns="91440" tIns="45720" rIns="91440" bIns="45720" rtlCol="0" anchor="t">
            <a:noAutofit/>
          </a:bodyPr>
          <a:lstStyle/>
          <a:p>
            <a:pPr marL="457200" indent="-457200"/>
            <a:r>
              <a:rPr lang="en-US" dirty="0"/>
              <a:t>Drop-in sessions start 17th October:</a:t>
            </a:r>
            <a:endParaRPr lang="en-US" dirty="0">
              <a:ea typeface="Calibri"/>
              <a:cs typeface="Calibri"/>
            </a:endParaRPr>
          </a:p>
          <a:p>
            <a:pPr marL="914400" lvl="1" indent="-457200"/>
            <a:r>
              <a:rPr lang="en-US" sz="2800" b="1" dirty="0"/>
              <a:t>On campus: </a:t>
            </a:r>
            <a:r>
              <a:rPr lang="en-US" sz="2800" dirty="0"/>
              <a:t>Mon-Fri, 11:30am-2:30pm, Level 1 of the Library</a:t>
            </a:r>
            <a:endParaRPr lang="en-US" sz="2800" dirty="0">
              <a:cs typeface="Calibri"/>
            </a:endParaRPr>
          </a:p>
          <a:p>
            <a:pPr marL="457200" lvl="1" indent="0">
              <a:buNone/>
            </a:pPr>
            <a:endParaRPr lang="en-US" dirty="0">
              <a:ea typeface="Calibri" panose="020F0502020204030204"/>
              <a:cs typeface="Calibri" panose="020F0502020204030204"/>
            </a:endParaRPr>
          </a:p>
          <a:p>
            <a:pPr marL="457200" indent="-457200"/>
            <a:r>
              <a:rPr lang="en-US" dirty="0">
                <a:ea typeface="Calibri" panose="020F0502020204030204"/>
                <a:cs typeface="Calibri" panose="020F0502020204030204"/>
              </a:rPr>
              <a:t>Workshops on topics like referencing (CTR Harvard) and searching for literature – </a:t>
            </a:r>
            <a:r>
              <a:rPr lang="en-US" dirty="0">
                <a:ea typeface="Calibri"/>
                <a:cs typeface="Calibri"/>
                <a:hlinkClick r:id="rId4"/>
              </a:rPr>
              <a:t>view the schedule</a:t>
            </a:r>
            <a:r>
              <a:rPr lang="en-US" dirty="0">
                <a:ea typeface="Calibri"/>
                <a:cs typeface="Calibri"/>
              </a:rPr>
              <a:t/>
            </a:r>
            <a:br>
              <a:rPr lang="en-US" dirty="0">
                <a:ea typeface="Calibri"/>
                <a:cs typeface="Calibri"/>
              </a:rPr>
            </a:br>
            <a:endParaRPr lang="en-US" dirty="0"/>
          </a:p>
          <a:p>
            <a:pPr marL="457200" indent="-457200"/>
            <a:r>
              <a:rPr lang="en-US" dirty="0"/>
              <a:t>Email</a:t>
            </a:r>
            <a:r>
              <a:rPr lang="en-US" sz="2800" dirty="0">
                <a:ea typeface="+mn-lt"/>
                <a:cs typeface="+mn-lt"/>
              </a:rPr>
              <a:t> us at </a:t>
            </a:r>
            <a:r>
              <a:rPr lang="en-US" sz="2800" dirty="0">
                <a:ea typeface="+mn-lt"/>
                <a:cs typeface="+mn-lt"/>
                <a:hlinkClick r:id="rId5"/>
              </a:rPr>
              <a:t>lib-gsbs@gcu.ac.uk</a:t>
            </a:r>
            <a:r>
              <a:rPr lang="en-US" sz="2800" dirty="0">
                <a:ea typeface="+mn-lt"/>
                <a:cs typeface="+mn-lt"/>
              </a:rPr>
              <a:t> </a:t>
            </a:r>
            <a:endParaRPr lang="en-US" sz="2800" dirty="0">
              <a:ea typeface="Calibri"/>
              <a:cs typeface="Calibri"/>
            </a:endParaRPr>
          </a:p>
        </p:txBody>
      </p:sp>
      <p:sp>
        <p:nvSpPr>
          <p:cNvPr id="7" name="Title 1">
            <a:extLst>
              <a:ext uri="{FF2B5EF4-FFF2-40B4-BE49-F238E27FC236}">
                <a16:creationId xmlns:a16="http://schemas.microsoft.com/office/drawing/2014/main" id="{AB029CE9-49B4-93BD-D415-52B47553C082}"/>
              </a:ext>
            </a:extLst>
          </p:cNvPr>
          <p:cNvSpPr>
            <a:spLocks noGrp="1"/>
          </p:cNvSpPr>
          <p:nvPr/>
        </p:nvSpPr>
        <p:spPr>
          <a:xfrm>
            <a:off x="2739" y="321546"/>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	Need help? Get in touch</a:t>
            </a:r>
            <a:endParaRPr lang="en-GB" dirty="0">
              <a:solidFill>
                <a:schemeClr val="bg1"/>
              </a:solidFill>
              <a:latin typeface="+mn-lt"/>
              <a:cs typeface="Calibri Light"/>
            </a:endParaRPr>
          </a:p>
        </p:txBody>
      </p:sp>
    </p:spTree>
    <p:extLst>
      <p:ext uri="{BB962C8B-B14F-4D97-AF65-F5344CB8AC3E}">
        <p14:creationId xmlns:p14="http://schemas.microsoft.com/office/powerpoint/2010/main" val="3517866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9E90C2D2-9FE3-475C-9EE5-B0E432690A7B}"/>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Follow us @</a:t>
            </a:r>
            <a:r>
              <a:rPr lang="en-GB" err="1"/>
              <a:t>SAFLibraryGCU</a:t>
            </a:r>
            <a:r>
              <a:rPr lang="en-GB"/>
              <a:t> for updates</a:t>
            </a:r>
          </a:p>
        </p:txBody>
      </p:sp>
      <p:sp>
        <p:nvSpPr>
          <p:cNvPr id="11" name="Title 1"/>
          <p:cNvSpPr>
            <a:spLocks noGrp="1"/>
          </p:cNvSpPr>
          <p:nvPr>
            <p:ph type="title"/>
          </p:nvPr>
        </p:nvSpPr>
        <p:spPr>
          <a:xfrm>
            <a:off x="0" y="365125"/>
            <a:ext cx="10800000" cy="900000"/>
          </a:xfrm>
          <a:solidFill>
            <a:srgbClr val="00276A"/>
          </a:solidFill>
        </p:spPr>
        <p:txBody>
          <a:bodyPr>
            <a:normAutofit/>
          </a:bodyPr>
          <a:lstStyle/>
          <a:p>
            <a:r>
              <a:rPr lang="en-GB">
                <a:solidFill>
                  <a:schemeClr val="bg1"/>
                </a:solidFill>
                <a:latin typeface="+mn-lt"/>
              </a:rPr>
              <a:t>	Follow us @SAFLibraryGCU for updates</a:t>
            </a:r>
            <a:endParaRPr lang="en-GB">
              <a:solidFill>
                <a:schemeClr val="bg1"/>
              </a:solidFill>
              <a:latin typeface="+mn-lt"/>
              <a:cs typeface="Calibri Light"/>
            </a:endParaRPr>
          </a:p>
        </p:txBody>
      </p:sp>
      <p:pic>
        <p:nvPicPr>
          <p:cNvPr id="13" name="Picture 12" descr="Twitter icon" title="Twitter logo">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716" y="2083036"/>
            <a:ext cx="2487269" cy="2691929"/>
          </a:xfrm>
          <a:prstGeom prst="rect">
            <a:avLst/>
          </a:prstGeom>
        </p:spPr>
      </p:pic>
      <p:pic>
        <p:nvPicPr>
          <p:cNvPr id="12" name="Picture 11" descr="Cream Facebook logo on a  blue background." title="Facebook 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6232" y="2083036"/>
            <a:ext cx="2487269" cy="2691929"/>
          </a:xfrm>
          <a:prstGeom prst="rect">
            <a:avLst/>
          </a:prstGeom>
        </p:spPr>
      </p:pic>
      <p:pic>
        <p:nvPicPr>
          <p:cNvPr id="10" name="Picture 9" descr="Cream Instagram logo on a blue background." title="Instagram logo">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6882" y="2083036"/>
            <a:ext cx="2487269" cy="2691929"/>
          </a:xfrm>
          <a:prstGeom prst="rect">
            <a:avLst/>
          </a:prstGeom>
        </p:spPr>
      </p:pic>
    </p:spTree>
    <p:extLst>
      <p:ext uri="{BB962C8B-B14F-4D97-AF65-F5344CB8AC3E}">
        <p14:creationId xmlns:p14="http://schemas.microsoft.com/office/powerpoint/2010/main" val="154345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42818" y="1944688"/>
            <a:ext cx="6743700" cy="3921125"/>
          </a:xfrm>
        </p:spPr>
        <p:txBody>
          <a:bodyPr vert="horz" lIns="91440" tIns="45720" rIns="91440" bIns="45720" rtlCol="0" anchor="t">
            <a:noAutofit/>
          </a:bodyPr>
          <a:lstStyle/>
          <a:p>
            <a:pPr marL="0" indent="0">
              <a:buNone/>
            </a:pPr>
            <a:r>
              <a:rPr lang="en-US" dirty="0"/>
              <a:t>Your Academic Librarians are Lisa Gardiner &amp; Caitlin McCulloch.</a:t>
            </a:r>
            <a:endParaRPr lang="en-US" dirty="0">
              <a:cs typeface="Calibri"/>
            </a:endParaRPr>
          </a:p>
          <a:p>
            <a:pPr marL="0" indent="0">
              <a:buNone/>
            </a:pPr>
            <a:endParaRPr lang="en-US" dirty="0">
              <a:cs typeface="Calibri"/>
            </a:endParaRPr>
          </a:p>
          <a:p>
            <a:pPr marL="0" indent="0">
              <a:buNone/>
            </a:pPr>
            <a:r>
              <a:rPr lang="en-US" dirty="0"/>
              <a:t>Contact us:</a:t>
            </a:r>
            <a:endParaRPr lang="en-US" dirty="0">
              <a:cs typeface="Calibri"/>
            </a:endParaRPr>
          </a:p>
          <a:p>
            <a:pPr marL="342900"/>
            <a:r>
              <a:rPr lang="en-US" dirty="0"/>
              <a:t>Drop-in sessions on campus for quick questions – no appointment required</a:t>
            </a:r>
            <a:endParaRPr lang="en-US" dirty="0">
              <a:cs typeface="Calibri"/>
            </a:endParaRPr>
          </a:p>
          <a:p>
            <a:pPr marL="342900"/>
            <a:r>
              <a:rPr lang="en-US" dirty="0"/>
              <a:t>Email us </a:t>
            </a:r>
            <a:r>
              <a:rPr lang="en-US" dirty="0">
                <a:ea typeface="+mn-lt"/>
                <a:cs typeface="+mn-lt"/>
              </a:rPr>
              <a:t>– </a:t>
            </a:r>
            <a:r>
              <a:rPr lang="en-US" dirty="0">
                <a:hlinkClick r:id="rId3"/>
              </a:rPr>
              <a:t>lib-gsbs@gcu.ac.uk</a:t>
            </a:r>
            <a:endParaRPr lang="en-US" dirty="0"/>
          </a:p>
          <a:p>
            <a:pPr marL="342900"/>
            <a:r>
              <a:rPr lang="en-US" dirty="0">
                <a:ea typeface="Calibri"/>
                <a:cs typeface="Calibri"/>
              </a:rPr>
              <a:t>Use your </a:t>
            </a:r>
            <a:r>
              <a:rPr lang="en-US" dirty="0">
                <a:ea typeface="Calibri"/>
                <a:cs typeface="Calibri"/>
                <a:hlinkClick r:id="rId4"/>
              </a:rPr>
              <a:t>subject guide</a:t>
            </a:r>
            <a:r>
              <a:rPr lang="en-US" dirty="0">
                <a:ea typeface="Calibri"/>
                <a:cs typeface="Calibri"/>
              </a:rPr>
              <a:t> for specific info</a:t>
            </a:r>
          </a:p>
        </p:txBody>
      </p:sp>
      <p:pic>
        <p:nvPicPr>
          <p:cNvPr id="6" name="Picture 5" descr="Caitlin McCulloch, Academic Librarian for GSBS"/>
          <p:cNvPicPr>
            <a:picLocks noChangeAspect="1"/>
          </p:cNvPicPr>
          <p:nvPr/>
        </p:nvPicPr>
        <p:blipFill rotWithShape="1">
          <a:blip r:embed="rId5" cstate="print">
            <a:extLst>
              <a:ext uri="{28A0092B-C50C-407E-A947-70E740481C1C}">
                <a14:useLocalDpi xmlns:a14="http://schemas.microsoft.com/office/drawing/2010/main" val="0"/>
              </a:ext>
            </a:extLst>
          </a:blip>
          <a:srcRect r="-5" b="24996"/>
          <a:stretch/>
        </p:blipFill>
        <p:spPr>
          <a:xfrm>
            <a:off x="8743823" y="408030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pic>
        <p:nvPicPr>
          <p:cNvPr id="3" name="Picture 2" descr="Lisa Gardiner, Academic Librarian for GSBS"/>
          <p:cNvPicPr>
            <a:picLocks noChangeAspect="1"/>
          </p:cNvPicPr>
          <p:nvPr/>
        </p:nvPicPr>
        <p:blipFill rotWithShape="1">
          <a:blip r:embed="rId6" cstate="print">
            <a:extLst>
              <a:ext uri="{28A0092B-C50C-407E-A947-70E740481C1C}">
                <a14:useLocalDpi xmlns:a14="http://schemas.microsoft.com/office/drawing/2010/main" val="0"/>
              </a:ext>
            </a:extLst>
          </a:blip>
          <a:srcRect r="-5" b="24996"/>
          <a:stretch/>
        </p:blipFill>
        <p:spPr>
          <a:xfrm>
            <a:off x="8743823" y="1321977"/>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p:spPr>
      </p:pic>
      <p:sp>
        <p:nvSpPr>
          <p:cNvPr id="2" name="Title 1"/>
          <p:cNvSpPr>
            <a:spLocks noGrp="1"/>
          </p:cNvSpPr>
          <p:nvPr>
            <p:ph type="title"/>
          </p:nvPr>
        </p:nvSpPr>
        <p:spPr/>
        <p:txBody>
          <a:bodyPr/>
          <a:lstStyle/>
          <a:p>
            <a:r>
              <a:rPr lang="en-GB" dirty="0"/>
              <a:t>Your academic librarians</a:t>
            </a:r>
          </a:p>
        </p:txBody>
      </p:sp>
      <p:sp>
        <p:nvSpPr>
          <p:cNvPr id="10" name="Title 1">
            <a:extLst>
              <a:ext uri="{FF2B5EF4-FFF2-40B4-BE49-F238E27FC236}">
                <a16:creationId xmlns:a16="http://schemas.microsoft.com/office/drawing/2014/main" id="{9CF644BA-4519-8385-A276-AF88A0B0F205}"/>
              </a:ext>
            </a:extLst>
          </p:cNvPr>
          <p:cNvSpPr txBox="1">
            <a:spLocks/>
          </p:cNvSpPr>
          <p:nvPr/>
        </p:nvSpPr>
        <p:spPr>
          <a:xfrm>
            <a:off x="0" y="365125"/>
            <a:ext cx="10800000" cy="900000"/>
          </a:xfrm>
          <a:prstGeom prst="rect">
            <a:avLst/>
          </a:prstGeom>
          <a:solidFill>
            <a:srgbClr val="0027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mn-lt"/>
              </a:rPr>
              <a:t>       Your Academic Librarians</a:t>
            </a:r>
            <a:endParaRPr lang="en-US" dirty="0">
              <a:solidFill>
                <a:schemeClr val="bg1"/>
              </a:solidFill>
            </a:endParaRPr>
          </a:p>
        </p:txBody>
      </p:sp>
    </p:spTree>
    <p:extLst>
      <p:ext uri="{BB962C8B-B14F-4D97-AF65-F5344CB8AC3E}">
        <p14:creationId xmlns:p14="http://schemas.microsoft.com/office/powerpoint/2010/main" val="2862812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a:solidFill>
                  <a:schemeClr val="bg1"/>
                </a:solidFill>
                <a:latin typeface="+mn-lt"/>
              </a:rPr>
              <a:t>	Building Layout</a:t>
            </a:r>
            <a:endParaRPr lang="en-GB">
              <a:solidFill>
                <a:schemeClr val="bg1"/>
              </a:solidFill>
              <a:latin typeface="+mn-lt"/>
              <a:cs typeface="Calibri Light"/>
            </a:endParaRPr>
          </a:p>
        </p:txBody>
      </p:sp>
      <p:graphicFrame>
        <p:nvGraphicFramePr>
          <p:cNvPr id="4" name="Content Placeholder 3" descr="Layout of the Library building.&#10;&#10;Level 4: Silent study, no PCs, bring your own devices&#10;Level 3: Silent study, PCs available&#10;Level 2: Group work, PCs available&#10;Level 1: Group work, no PCs, bring your own devices, Ask &amp; Learn space for drop-ins and appointments&#10;Level 0: Group work, cafe, Library Desk, Borrow a laptop from the Lapsafe"/>
          <p:cNvGraphicFramePr>
            <a:graphicFrameLocks noGrp="1"/>
          </p:cNvGraphicFramePr>
          <p:nvPr>
            <p:ph sz="half" idx="1"/>
            <p:extLst>
              <p:ext uri="{D42A27DB-BD31-4B8C-83A1-F6EECF244321}">
                <p14:modId xmlns:p14="http://schemas.microsoft.com/office/powerpoint/2010/main" val="2958562466"/>
              </p:ext>
            </p:extLst>
          </p:nvPr>
        </p:nvGraphicFramePr>
        <p:xfrm>
          <a:off x="681624" y="1486077"/>
          <a:ext cx="10113059" cy="5069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20BCFE88-1F4A-4FD2-9536-1E14F8B7241A}"/>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Building Layout</a:t>
            </a:r>
          </a:p>
        </p:txBody>
      </p:sp>
    </p:spTree>
    <p:extLst>
      <p:ext uri="{BB962C8B-B14F-4D97-AF65-F5344CB8AC3E}">
        <p14:creationId xmlns:p14="http://schemas.microsoft.com/office/powerpoint/2010/main" val="126291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dirty="0">
                <a:solidFill>
                  <a:schemeClr val="bg1"/>
                </a:solidFill>
                <a:latin typeface="+mn-lt"/>
                <a:cs typeface="Calibri"/>
              </a:rPr>
              <a:t>      Finding information</a:t>
            </a:r>
            <a:endParaRPr lang="en-GB" dirty="0">
              <a:solidFill>
                <a:schemeClr val="bg1"/>
              </a:solidFill>
              <a:latin typeface="+mn-lt"/>
              <a:ea typeface="Calibri"/>
              <a:cs typeface="Calibri"/>
            </a:endParaRP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Opening Times</a:t>
            </a:r>
          </a:p>
        </p:txBody>
      </p:sp>
      <p:sp>
        <p:nvSpPr>
          <p:cNvPr id="4" name="Content Placeholder 3">
            <a:extLst>
              <a:ext uri="{FF2B5EF4-FFF2-40B4-BE49-F238E27FC236}">
                <a16:creationId xmlns:a16="http://schemas.microsoft.com/office/drawing/2014/main" id="{2C9700BA-B041-D0B3-3FEC-9C1471FCC1FB}"/>
              </a:ext>
            </a:extLst>
          </p:cNvPr>
          <p:cNvSpPr>
            <a:spLocks noGrp="1"/>
          </p:cNvSpPr>
          <p:nvPr>
            <p:ph sz="half" idx="1"/>
          </p:nvPr>
        </p:nvSpPr>
        <p:spPr>
          <a:xfrm>
            <a:off x="838200" y="1825625"/>
            <a:ext cx="9961418" cy="4351338"/>
          </a:xfrm>
        </p:spPr>
        <p:txBody>
          <a:bodyPr vert="horz" lIns="91440" tIns="45720" rIns="91440" bIns="45720" rtlCol="0" anchor="ctr">
            <a:normAutofit/>
          </a:bodyPr>
          <a:lstStyle/>
          <a:p>
            <a:pPr marL="0" indent="0" algn="ctr">
              <a:buNone/>
            </a:pPr>
            <a:r>
              <a:rPr lang="en-US" sz="5400" dirty="0">
                <a:ea typeface="Calibri"/>
                <a:cs typeface="Calibri"/>
              </a:rPr>
              <a:t>Where do you look for information, either for assignments or in everyday life?</a:t>
            </a:r>
          </a:p>
        </p:txBody>
      </p:sp>
      <p:sp>
        <p:nvSpPr>
          <p:cNvPr id="6" name="Title 1">
            <a:extLst>
              <a:ext uri="{FF2B5EF4-FFF2-40B4-BE49-F238E27FC236}">
                <a16:creationId xmlns:a16="http://schemas.microsoft.com/office/drawing/2014/main" id="{A32A87AF-4644-EB8E-0848-982DEA60ECA2}"/>
              </a:ext>
            </a:extLst>
          </p:cNvPr>
          <p:cNvSpPr txBox="1">
            <a:spLocks/>
          </p:cNvSpPr>
          <p:nvPr/>
        </p:nvSpPr>
        <p:spPr>
          <a:xfrm>
            <a:off x="838200" y="-14636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Finding information</a:t>
            </a:r>
          </a:p>
        </p:txBody>
      </p:sp>
    </p:spTree>
    <p:extLst>
      <p:ext uri="{BB962C8B-B14F-4D97-AF65-F5344CB8AC3E}">
        <p14:creationId xmlns:p14="http://schemas.microsoft.com/office/powerpoint/2010/main" val="53468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dirty="0">
                <a:solidFill>
                  <a:schemeClr val="bg1"/>
                </a:solidFill>
                <a:latin typeface="+mn-lt"/>
                <a:cs typeface="Calibri"/>
              </a:rPr>
              <a:t>     Why do you use these sources?</a:t>
            </a: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t>Opening Times</a:t>
            </a:r>
          </a:p>
        </p:txBody>
      </p:sp>
      <p:sp>
        <p:nvSpPr>
          <p:cNvPr id="4" name="Content Placeholder 3">
            <a:extLst>
              <a:ext uri="{FF2B5EF4-FFF2-40B4-BE49-F238E27FC236}">
                <a16:creationId xmlns:a16="http://schemas.microsoft.com/office/drawing/2014/main" id="{2C9700BA-B041-D0B3-3FEC-9C1471FCC1FB}"/>
              </a:ext>
            </a:extLst>
          </p:cNvPr>
          <p:cNvSpPr>
            <a:spLocks noGrp="1"/>
          </p:cNvSpPr>
          <p:nvPr>
            <p:ph sz="half" idx="1"/>
          </p:nvPr>
        </p:nvSpPr>
        <p:spPr/>
        <p:txBody>
          <a:bodyPr vert="horz" lIns="91440" tIns="45720" rIns="91440" bIns="45720" rtlCol="0" anchor="t">
            <a:normAutofit/>
          </a:bodyPr>
          <a:lstStyle/>
          <a:p>
            <a:r>
              <a:rPr lang="en-US" sz="4000" dirty="0">
                <a:cs typeface="Calibri"/>
              </a:rPr>
              <a:t>Fast</a:t>
            </a:r>
            <a:endParaRPr lang="en-US" sz="4000">
              <a:ea typeface="Calibri"/>
              <a:cs typeface="Calibri"/>
            </a:endParaRPr>
          </a:p>
          <a:p>
            <a:r>
              <a:rPr lang="en-US" sz="4000" dirty="0">
                <a:cs typeface="Calibri"/>
              </a:rPr>
              <a:t>Easy to use</a:t>
            </a:r>
            <a:endParaRPr lang="en-US" sz="4000">
              <a:ea typeface="Calibri"/>
              <a:cs typeface="Calibri"/>
            </a:endParaRPr>
          </a:p>
          <a:p>
            <a:r>
              <a:rPr lang="en-US" sz="4000" dirty="0">
                <a:cs typeface="Calibri"/>
              </a:rPr>
              <a:t>Familiar</a:t>
            </a:r>
            <a:endParaRPr lang="en-US" sz="4000">
              <a:ea typeface="Calibri"/>
              <a:cs typeface="Calibri"/>
            </a:endParaRPr>
          </a:p>
          <a:p>
            <a:r>
              <a:rPr lang="en-US" sz="4000" dirty="0">
                <a:cs typeface="Calibri"/>
              </a:rPr>
              <a:t>Can find things quickly</a:t>
            </a:r>
            <a:endParaRPr lang="en-US" sz="4000">
              <a:ea typeface="Calibri"/>
              <a:cs typeface="Calibri"/>
            </a:endParaRPr>
          </a:p>
          <a:p>
            <a:endParaRPr lang="en-US" sz="4000" dirty="0">
              <a:ea typeface="Calibri"/>
              <a:cs typeface="Calibri"/>
            </a:endParaRPr>
          </a:p>
        </p:txBody>
      </p:sp>
      <p:sp>
        <p:nvSpPr>
          <p:cNvPr id="6" name="Title 1">
            <a:extLst>
              <a:ext uri="{FF2B5EF4-FFF2-40B4-BE49-F238E27FC236}">
                <a16:creationId xmlns:a16="http://schemas.microsoft.com/office/drawing/2014/main" id="{4053665D-031F-DB5B-1D70-FEDF8C434CDE}"/>
              </a:ext>
            </a:extLst>
          </p:cNvPr>
          <p:cNvSpPr txBox="1">
            <a:spLocks/>
          </p:cNvSpPr>
          <p:nvPr/>
        </p:nvSpPr>
        <p:spPr>
          <a:xfrm>
            <a:off x="838200" y="-14636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Why do you use these sources?</a:t>
            </a:r>
          </a:p>
        </p:txBody>
      </p:sp>
    </p:spTree>
    <p:extLst>
      <p:ext uri="{BB962C8B-B14F-4D97-AF65-F5344CB8AC3E}">
        <p14:creationId xmlns:p14="http://schemas.microsoft.com/office/powerpoint/2010/main" val="382539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0800000" cy="900000"/>
          </a:xfrm>
          <a:solidFill>
            <a:srgbClr val="00276A"/>
          </a:solidFill>
        </p:spPr>
        <p:txBody>
          <a:bodyPr>
            <a:normAutofit/>
          </a:bodyPr>
          <a:lstStyle/>
          <a:p>
            <a:r>
              <a:rPr lang="en-GB" dirty="0">
                <a:solidFill>
                  <a:schemeClr val="bg1"/>
                </a:solidFill>
                <a:latin typeface="+mn-lt"/>
                <a:cs typeface="Calibri"/>
              </a:rPr>
              <a:t>     Academic information</a:t>
            </a:r>
          </a:p>
        </p:txBody>
      </p:sp>
      <p:sp>
        <p:nvSpPr>
          <p:cNvPr id="5" name="Title 1" hidden="1">
            <a:extLst>
              <a:ext uri="{FF2B5EF4-FFF2-40B4-BE49-F238E27FC236}">
                <a16:creationId xmlns:a16="http://schemas.microsoft.com/office/drawing/2014/main" id="{9683F4BB-76DC-4FEA-A169-3DA1BFB6D733}"/>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Opening Times</a:t>
            </a:r>
          </a:p>
        </p:txBody>
      </p:sp>
      <p:sp>
        <p:nvSpPr>
          <p:cNvPr id="4" name="Content Placeholder 3">
            <a:extLst>
              <a:ext uri="{FF2B5EF4-FFF2-40B4-BE49-F238E27FC236}">
                <a16:creationId xmlns:a16="http://schemas.microsoft.com/office/drawing/2014/main" id="{2C9700BA-B041-D0B3-3FEC-9C1471FCC1FB}"/>
              </a:ext>
            </a:extLst>
          </p:cNvPr>
          <p:cNvSpPr>
            <a:spLocks noGrp="1"/>
          </p:cNvSpPr>
          <p:nvPr>
            <p:ph sz="half" idx="1"/>
          </p:nvPr>
        </p:nvSpPr>
        <p:spPr/>
        <p:txBody>
          <a:bodyPr vert="horz" lIns="91440" tIns="45720" rIns="91440" bIns="45720" rtlCol="0" anchor="t">
            <a:normAutofit/>
          </a:bodyPr>
          <a:lstStyle/>
          <a:p>
            <a:r>
              <a:rPr lang="en-US" dirty="0">
                <a:cs typeface="Calibri"/>
              </a:rPr>
              <a:t>We search for information all the time in everyday life – but at university you're expected to draw from </a:t>
            </a:r>
            <a:r>
              <a:rPr lang="en-US" b="1" dirty="0">
                <a:cs typeface="Calibri"/>
              </a:rPr>
              <a:t>academic </a:t>
            </a:r>
            <a:r>
              <a:rPr lang="en-US" dirty="0">
                <a:cs typeface="Calibri"/>
              </a:rPr>
              <a:t>evidence.</a:t>
            </a:r>
            <a:endParaRPr lang="en-US" dirty="0">
              <a:ea typeface="Calibri"/>
              <a:cs typeface="Calibri"/>
            </a:endParaRPr>
          </a:p>
          <a:p>
            <a:endParaRPr lang="en-US" dirty="0">
              <a:ea typeface="Calibri"/>
              <a:cs typeface="Calibri"/>
            </a:endParaRPr>
          </a:p>
          <a:p>
            <a:r>
              <a:rPr lang="en-US" dirty="0">
                <a:ea typeface="Calibri"/>
                <a:cs typeface="Calibri"/>
              </a:rPr>
              <a:t>Evidence is the foundation of your work – your assignments will be graded on the strength of your sources.</a:t>
            </a:r>
          </a:p>
        </p:txBody>
      </p:sp>
      <p:graphicFrame>
        <p:nvGraphicFramePr>
          <p:cNvPr id="6" name="Diagram 5">
            <a:extLst>
              <a:ext uri="{FF2B5EF4-FFF2-40B4-BE49-F238E27FC236}">
                <a16:creationId xmlns:a16="http://schemas.microsoft.com/office/drawing/2014/main" id="{A4BB1AF1-3E81-5785-74AA-C30F20C0BDD0}"/>
              </a:ext>
            </a:extLst>
          </p:cNvPr>
          <p:cNvGraphicFramePr/>
          <p:nvPr>
            <p:extLst>
              <p:ext uri="{D42A27DB-BD31-4B8C-83A1-F6EECF244321}">
                <p14:modId xmlns:p14="http://schemas.microsoft.com/office/powerpoint/2010/main" val="3224686622"/>
              </p:ext>
            </p:extLst>
          </p:nvPr>
        </p:nvGraphicFramePr>
        <p:xfrm>
          <a:off x="6182264" y="1815861"/>
          <a:ext cx="5822830" cy="467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71421669-D5A2-F336-D4A0-5B301D1A8E9B}"/>
              </a:ext>
            </a:extLst>
          </p:cNvPr>
          <p:cNvSpPr txBox="1">
            <a:spLocks/>
          </p:cNvSpPr>
          <p:nvPr/>
        </p:nvSpPr>
        <p:spPr>
          <a:xfrm>
            <a:off x="838200" y="-14636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Academic information</a:t>
            </a:r>
          </a:p>
        </p:txBody>
      </p:sp>
    </p:spTree>
    <p:extLst>
      <p:ext uri="{BB962C8B-B14F-4D97-AF65-F5344CB8AC3E}">
        <p14:creationId xmlns:p14="http://schemas.microsoft.com/office/powerpoint/2010/main" val="225071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421" y="5850497"/>
            <a:ext cx="10800000" cy="900000"/>
          </a:xfrm>
          <a:noFill/>
        </p:spPr>
        <p:txBody>
          <a:bodyPr>
            <a:normAutofit/>
          </a:bodyPr>
          <a:lstStyle/>
          <a:p>
            <a:r>
              <a:rPr lang="en-GB" dirty="0">
                <a:solidFill>
                  <a:schemeClr val="bg1"/>
                </a:solidFill>
                <a:latin typeface="+mn-lt"/>
              </a:rPr>
              <a:t>	</a:t>
            </a:r>
            <a:r>
              <a:rPr lang="en-GB" dirty="0">
                <a:solidFill>
                  <a:schemeClr val="bg1"/>
                </a:solidFill>
                <a:latin typeface="+mn-lt"/>
                <a:cs typeface="Arial" panose="020B0604020202020204" pitchFamily="34" charset="0"/>
              </a:rPr>
              <a:t>Finding information is key to your work</a:t>
            </a:r>
            <a:endParaRPr lang="en-GB" dirty="0">
              <a:solidFill>
                <a:schemeClr val="bg1"/>
              </a:solidFill>
              <a:latin typeface="+mn-lt"/>
            </a:endParaRPr>
          </a:p>
        </p:txBody>
      </p:sp>
      <p:sp>
        <p:nvSpPr>
          <p:cNvPr id="6" name="Title 1" hidden="1">
            <a:extLst>
              <a:ext uri="{FF2B5EF4-FFF2-40B4-BE49-F238E27FC236}">
                <a16:creationId xmlns:a16="http://schemas.microsoft.com/office/drawing/2014/main" id="{C2A291CE-8BA6-4AB0-B60F-1CE50593FFFA}"/>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What is Discover?</a:t>
            </a:r>
          </a:p>
        </p:txBody>
      </p:sp>
      <p:sp>
        <p:nvSpPr>
          <p:cNvPr id="7" name="Title 1">
            <a:extLst>
              <a:ext uri="{FF2B5EF4-FFF2-40B4-BE49-F238E27FC236}">
                <a16:creationId xmlns:a16="http://schemas.microsoft.com/office/drawing/2014/main" id="{27EFDB52-CBD0-1B6A-2EC3-AF1AC9F784D9}"/>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9" name="Title 1">
            <a:extLst>
              <a:ext uri="{FF2B5EF4-FFF2-40B4-BE49-F238E27FC236}">
                <a16:creationId xmlns:a16="http://schemas.microsoft.com/office/drawing/2014/main" id="{3C2F8C11-20A3-492D-93EE-9D44DC819039}"/>
              </a:ext>
            </a:extLst>
          </p:cNvPr>
          <p:cNvSpPr txBox="1">
            <a:spLocks/>
          </p:cNvSpPr>
          <p:nvPr/>
        </p:nvSpPr>
        <p:spPr>
          <a:xfrm>
            <a:off x="832821" y="-1183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Finding information is key to your work</a:t>
            </a:r>
            <a:endParaRPr lang="en-US" dirty="0"/>
          </a:p>
        </p:txBody>
      </p:sp>
    </p:spTree>
    <p:extLst>
      <p:ext uri="{BB962C8B-B14F-4D97-AF65-F5344CB8AC3E}">
        <p14:creationId xmlns:p14="http://schemas.microsoft.com/office/powerpoint/2010/main" val="259861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513"/>
            <a:ext cx="10800000" cy="900000"/>
          </a:xfrm>
          <a:solidFill>
            <a:srgbClr val="00276A"/>
          </a:solidFill>
        </p:spPr>
        <p:txBody>
          <a:bodyPr>
            <a:normAutofit/>
          </a:bodyPr>
          <a:lstStyle/>
          <a:p>
            <a:r>
              <a:rPr lang="en-GB" dirty="0">
                <a:solidFill>
                  <a:schemeClr val="bg1"/>
                </a:solidFill>
                <a:latin typeface="+mn-lt"/>
              </a:rPr>
              <a:t>	</a:t>
            </a:r>
            <a:r>
              <a:rPr lang="en-GB" dirty="0" smtClean="0">
                <a:solidFill>
                  <a:schemeClr val="bg1"/>
                </a:solidFill>
                <a:latin typeface="+mn-lt"/>
                <a:cs typeface="Arial" panose="020B0604020202020204" pitchFamily="34" charset="0"/>
              </a:rPr>
              <a:t>Always read the marking rubric</a:t>
            </a:r>
            <a:endParaRPr lang="en-GB" dirty="0">
              <a:solidFill>
                <a:schemeClr val="bg1"/>
              </a:solidFill>
              <a:latin typeface="+mn-lt"/>
            </a:endParaRPr>
          </a:p>
        </p:txBody>
      </p:sp>
      <p:sp>
        <p:nvSpPr>
          <p:cNvPr id="3" name="Content Placeholder 2"/>
          <p:cNvSpPr>
            <a:spLocks noGrp="1"/>
          </p:cNvSpPr>
          <p:nvPr>
            <p:ph sz="half" idx="1"/>
          </p:nvPr>
        </p:nvSpPr>
        <p:spPr>
          <a:xfrm>
            <a:off x="838200" y="1825625"/>
            <a:ext cx="10591800" cy="4351338"/>
          </a:xfrm>
        </p:spPr>
        <p:txBody>
          <a:bodyPr vert="horz" lIns="91440" tIns="45720" rIns="91440" bIns="45720" rtlCol="0" anchor="t">
            <a:normAutofit lnSpcReduction="10000"/>
          </a:bodyPr>
          <a:lstStyle/>
          <a:p>
            <a:pPr marL="0" indent="0">
              <a:buNone/>
            </a:pPr>
            <a:r>
              <a:rPr lang="en-GB" dirty="0" smtClean="0"/>
              <a:t>Some examples from Social Science assessments:</a:t>
            </a:r>
          </a:p>
          <a:p>
            <a:pPr marL="0" indent="0">
              <a:buNone/>
            </a:pPr>
            <a:endParaRPr lang="en-GB" dirty="0" smtClean="0"/>
          </a:p>
          <a:p>
            <a:pPr marL="0" indent="0">
              <a:buNone/>
            </a:pPr>
            <a:r>
              <a:rPr lang="en-GB" dirty="0" smtClean="0"/>
              <a:t>“</a:t>
            </a:r>
            <a:r>
              <a:rPr lang="en-GB" dirty="0"/>
              <a:t>Your essay will be assessed on the following criteria:</a:t>
            </a:r>
          </a:p>
          <a:p>
            <a:r>
              <a:rPr lang="en-GB" dirty="0"/>
              <a:t>Coverage of </a:t>
            </a:r>
            <a:r>
              <a:rPr lang="en-GB" b="1" dirty="0"/>
              <a:t>relevant literature/evidence</a:t>
            </a:r>
          </a:p>
          <a:p>
            <a:r>
              <a:rPr lang="en-GB" dirty="0"/>
              <a:t>Evidence of </a:t>
            </a:r>
            <a:r>
              <a:rPr lang="en-GB" b="1" dirty="0"/>
              <a:t>independent reading/research</a:t>
            </a:r>
            <a:r>
              <a:rPr lang="en-GB" dirty="0"/>
              <a:t>”</a:t>
            </a:r>
          </a:p>
          <a:p>
            <a:pPr marL="0" indent="0">
              <a:buNone/>
            </a:pPr>
            <a:endParaRPr lang="en-GB" dirty="0"/>
          </a:p>
          <a:p>
            <a:r>
              <a:rPr lang="en-GB" dirty="0" smtClean="0"/>
              <a:t>For </a:t>
            </a:r>
            <a:r>
              <a:rPr lang="en-GB" dirty="0"/>
              <a:t>60-69%: ‘…based on </a:t>
            </a:r>
            <a:r>
              <a:rPr lang="en-GB" b="1" dirty="0"/>
              <a:t>extensive reading</a:t>
            </a:r>
            <a:r>
              <a:rPr lang="en-GB" dirty="0"/>
              <a:t>’</a:t>
            </a:r>
          </a:p>
          <a:p>
            <a:r>
              <a:rPr lang="en-GB" dirty="0"/>
              <a:t>For 70% and above: ‘…</a:t>
            </a:r>
            <a:r>
              <a:rPr lang="en-GB" b="1" dirty="0"/>
              <a:t>extensive use of sources </a:t>
            </a:r>
            <a:r>
              <a:rPr lang="en-GB" dirty="0"/>
              <a:t>– often going </a:t>
            </a:r>
            <a:r>
              <a:rPr lang="en-GB" b="1" dirty="0"/>
              <a:t>beyond the prescribed reading list</a:t>
            </a:r>
            <a:r>
              <a:rPr lang="en-GB" dirty="0"/>
              <a:t>’</a:t>
            </a:r>
          </a:p>
          <a:p>
            <a:pPr marL="0" indent="0">
              <a:buNone/>
            </a:pPr>
            <a:endParaRPr lang="en-GB" dirty="0"/>
          </a:p>
          <a:p>
            <a:pPr marL="0" indent="0">
              <a:buNone/>
            </a:pPr>
            <a:endParaRPr lang="en-GB" dirty="0"/>
          </a:p>
        </p:txBody>
      </p:sp>
      <p:sp>
        <p:nvSpPr>
          <p:cNvPr id="6" name="Title 1" hidden="1">
            <a:extLst>
              <a:ext uri="{FF2B5EF4-FFF2-40B4-BE49-F238E27FC236}">
                <a16:creationId xmlns:a16="http://schemas.microsoft.com/office/drawing/2014/main" id="{C2A291CE-8BA6-4AB0-B60F-1CE50593FFFA}"/>
              </a:ext>
            </a:extLst>
          </p:cNvPr>
          <p:cNvSpPr txBox="1">
            <a:spLocks/>
          </p:cNvSpPr>
          <p:nvPr/>
        </p:nvSpPr>
        <p:spPr>
          <a:xfrm>
            <a:off x="528021" y="-1488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What is Discover?</a:t>
            </a:r>
          </a:p>
        </p:txBody>
      </p:sp>
      <p:sp>
        <p:nvSpPr>
          <p:cNvPr id="7" name="Title 1">
            <a:extLst>
              <a:ext uri="{FF2B5EF4-FFF2-40B4-BE49-F238E27FC236}">
                <a16:creationId xmlns:a16="http://schemas.microsoft.com/office/drawing/2014/main" id="{27EFDB52-CBD0-1B6A-2EC3-AF1AC9F784D9}"/>
              </a:ext>
            </a:extLst>
          </p:cNvPr>
          <p:cNvSpPr txBox="1">
            <a:spLocks/>
          </p:cNvSpPr>
          <p:nvPr/>
        </p:nvSpPr>
        <p:spPr>
          <a:xfrm>
            <a:off x="680421" y="-133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9" name="Title 1">
            <a:extLst>
              <a:ext uri="{FF2B5EF4-FFF2-40B4-BE49-F238E27FC236}">
                <a16:creationId xmlns:a16="http://schemas.microsoft.com/office/drawing/2014/main" id="{3C2F8C11-20A3-492D-93EE-9D44DC819039}"/>
              </a:ext>
            </a:extLst>
          </p:cNvPr>
          <p:cNvSpPr txBox="1">
            <a:spLocks/>
          </p:cNvSpPr>
          <p:nvPr/>
        </p:nvSpPr>
        <p:spPr>
          <a:xfrm>
            <a:off x="832821" y="-1183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cs typeface="Arial" panose="020B0604020202020204" pitchFamily="34" charset="0"/>
              </a:rPr>
              <a:t>Always read the marking rubric</a:t>
            </a:r>
            <a:endParaRPr lang="en-US" dirty="0"/>
          </a:p>
        </p:txBody>
      </p:sp>
    </p:spTree>
    <p:extLst>
      <p:ext uri="{BB962C8B-B14F-4D97-AF65-F5344CB8AC3E}">
        <p14:creationId xmlns:p14="http://schemas.microsoft.com/office/powerpoint/2010/main" val="360370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FD5A5C411BCA45BA1507F97FFE3712" ma:contentTypeVersion="17" ma:contentTypeDescription="Create a new document." ma:contentTypeScope="" ma:versionID="ed9d00d13911ddd7cd3fed725a811279">
  <xsd:schema xmlns:xsd="http://www.w3.org/2001/XMLSchema" xmlns:xs="http://www.w3.org/2001/XMLSchema" xmlns:p="http://schemas.microsoft.com/office/2006/metadata/properties" xmlns:ns2="c780d941-6450-40b4-897c-8f9fd09d98ef" xmlns:ns3="7e621456-a892-4f7d-8a6f-55951ef7faec" targetNamespace="http://schemas.microsoft.com/office/2006/metadata/properties" ma:root="true" ma:fieldsID="7e32daf32525275160f34c23f260760d" ns2:_="" ns3:_="">
    <xsd:import namespace="c780d941-6450-40b4-897c-8f9fd09d98ef"/>
    <xsd:import namespace="7e621456-a892-4f7d-8a6f-55951ef7fa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0d941-6450-40b4-897c-8f9fd09d98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78c17a2-a205-424a-a7c0-06792d0f40c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621456-a892-4f7d-8a6f-55951ef7fae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a56adae-8cd0-42a2-81c6-c0d88d084de9}" ma:internalName="TaxCatchAll" ma:showField="CatchAllData" ma:web="7e621456-a892-4f7d-8a6f-55951ef7fa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621456-a892-4f7d-8a6f-55951ef7faec" xsi:nil="true"/>
    <lcf76f155ced4ddcb4097134ff3c332f xmlns="c780d941-6450-40b4-897c-8f9fd09d98ef">
      <Terms xmlns="http://schemas.microsoft.com/office/infopath/2007/PartnerControls"/>
    </lcf76f155ced4ddcb4097134ff3c332f>
    <SharedWithUsers xmlns="7e621456-a892-4f7d-8a6f-55951ef7faec">
      <UserInfo>
        <DisplayName>Gardiner, Lisa</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C9AA68-F3F4-423C-9D4C-E4CDEDCBC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0d941-6450-40b4-897c-8f9fd09d98ef"/>
    <ds:schemaRef ds:uri="7e621456-a892-4f7d-8a6f-55951ef7f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B06265-DF03-4916-A9DE-2FBDD8DD11B2}">
  <ds:schemaRefs>
    <ds:schemaRef ds:uri="http://www.w3.org/XML/1998/namespace"/>
    <ds:schemaRef ds:uri="http://schemas.microsoft.com/office/2006/documentManagement/types"/>
    <ds:schemaRef ds:uri="http://purl.org/dc/elements/1.1/"/>
    <ds:schemaRef ds:uri="http://schemas.microsoft.com/office/infopath/2007/PartnerControls"/>
    <ds:schemaRef ds:uri="c780d941-6450-40b4-897c-8f9fd09d98ef"/>
    <ds:schemaRef ds:uri="http://schemas.openxmlformats.org/package/2006/metadata/core-properties"/>
    <ds:schemaRef ds:uri="http://purl.org/dc/terms/"/>
    <ds:schemaRef ds:uri="7e621456-a892-4f7d-8a6f-55951ef7fae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7B30A11-3777-4699-97F0-12E42A009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TotalTime>
  <Words>1766</Words>
  <Application>Microsoft Office PowerPoint</Application>
  <PresentationFormat>Widescreen</PresentationFormat>
  <Paragraphs>205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Finding information for your assignments</vt:lpstr>
      <vt:lpstr> Aims of the session</vt:lpstr>
      <vt:lpstr>Your academic librarians</vt:lpstr>
      <vt:lpstr> Building Layout</vt:lpstr>
      <vt:lpstr>      Finding information</vt:lpstr>
      <vt:lpstr>     Why do you use these sources?</vt:lpstr>
      <vt:lpstr>     Academic information</vt:lpstr>
      <vt:lpstr> Finding information is key to your work</vt:lpstr>
      <vt:lpstr> Always read the marking rubric</vt:lpstr>
      <vt:lpstr>PowerPoint Presentation</vt:lpstr>
      <vt:lpstr>   Working through these sources can feel like this...</vt:lpstr>
      <vt:lpstr>Resource lists</vt:lpstr>
      <vt:lpstr>Library homepage</vt:lpstr>
      <vt:lpstr> What is Discover?</vt:lpstr>
      <vt:lpstr>PowerPoint Presentation</vt:lpstr>
      <vt:lpstr>Finding information is easy Finding the right information is harder</vt:lpstr>
      <vt:lpstr>   Evaluating sources</vt:lpstr>
      <vt:lpstr> Evaluating the information you find</vt:lpstr>
      <vt:lpstr>    Referencing</vt:lpstr>
      <vt:lpstr>Next steps</vt:lpstr>
      <vt:lpstr>Get in touch</vt:lpstr>
      <vt:lpstr> Follow us @SAFLibraryGCU for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your librarians</dc:title>
  <dc:creator>Brennan, Amanda</dc:creator>
  <cp:lastModifiedBy>Gardiner, Lisa</cp:lastModifiedBy>
  <cp:revision>523</cp:revision>
  <dcterms:created xsi:type="dcterms:W3CDTF">2020-06-02T14:21:17Z</dcterms:created>
  <dcterms:modified xsi:type="dcterms:W3CDTF">2023-10-06T12:39:20Z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0x01010009FD5A5C411BCA45BA1507F97FFE3712</vt:lpwstr>
  </property>
  <property fmtid="{D5CDD505-2E9C-101B-9397-08002B2CF9AE}" pid="3" name="MediaServiceImageTags">
    <vt:lpwstr/>
  </property>
</Properties>
</file>