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3" r:id="rId2"/>
  </p:sldMasterIdLst>
  <p:notesMasterIdLst>
    <p:notesMasterId r:id="rId23"/>
  </p:notesMasterIdLst>
  <p:sldIdLst>
    <p:sldId id="257" r:id="rId3"/>
    <p:sldId id="296" r:id="rId4"/>
    <p:sldId id="297" r:id="rId5"/>
    <p:sldId id="317" r:id="rId6"/>
    <p:sldId id="300" r:id="rId7"/>
    <p:sldId id="311" r:id="rId8"/>
    <p:sldId id="309" r:id="rId9"/>
    <p:sldId id="321" r:id="rId10"/>
    <p:sldId id="310" r:id="rId11"/>
    <p:sldId id="322" r:id="rId12"/>
    <p:sldId id="312" r:id="rId13"/>
    <p:sldId id="313" r:id="rId14"/>
    <p:sldId id="314" r:id="rId15"/>
    <p:sldId id="302" r:id="rId16"/>
    <p:sldId id="315" r:id="rId17"/>
    <p:sldId id="303" r:id="rId18"/>
    <p:sldId id="316" r:id="rId19"/>
    <p:sldId id="318" r:id="rId20"/>
    <p:sldId id="319" r:id="rId21"/>
    <p:sldId id="320" r:id="rId2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94AEB0-0AF4-8161-CB19-18F748E09671}" v="455" dt="2023-11-16T09:36:16.923"/>
    <p1510:client id="{5AA36B5D-07AF-990E-BE25-71F6A4D0FCCE}" v="1435" dt="2023-11-15T17:09:19.507"/>
    <p1510:client id="{6DCA3272-B0D9-57A9-B10D-69F52469072F}" v="196" dt="2023-11-16T13:21:10.001"/>
    <p1510:client id="{79DAA1D2-F3C1-17E1-0E07-49AD11C3F00E}" v="126" dt="2023-11-16T12:59:46.305"/>
    <p1510:client id="{B9B2E77F-33E1-8E29-29C1-7428034716F6}" v="5" dt="2023-11-16T15:58:33.769"/>
    <p1510:client id="{E12633BC-6AD8-6056-79D6-80A077300A2C}" v="621" dt="2023-11-15T13:17:45.254"/>
    <p1510:client id="{F8268DD5-47BB-6E7F-1A6A-80B04A87C503}" v="134" dt="2023-11-17T10:46:34.6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A9617E-4CE0-4801-B4DE-A01F3FD6FF80}" type="doc">
      <dgm:prSet loTypeId="urn:microsoft.com/office/officeart/2005/8/layout/default" loCatId="list" qsTypeId="urn:microsoft.com/office/officeart/2005/8/quickstyle/simple1" qsCatId="simple" csTypeId="urn:microsoft.com/office/officeart/2005/8/colors/accent0_3" csCatId="mainScheme" phldr="1"/>
      <dgm:spPr/>
      <dgm:t>
        <a:bodyPr/>
        <a:lstStyle/>
        <a:p>
          <a:endParaRPr lang="en-US"/>
        </a:p>
      </dgm:t>
    </dgm:pt>
    <dgm:pt modelId="{6B968B97-D6B2-4C00-BF2D-81678B223E96}">
      <dgm:prSet phldr="0"/>
      <dgm:spPr/>
      <dgm:t>
        <a:bodyPr/>
        <a:lstStyle/>
        <a:p>
          <a:r>
            <a:rPr lang="en-GB">
              <a:latin typeface="Arial"/>
            </a:rPr>
            <a:t>Book/Report</a:t>
          </a:r>
        </a:p>
      </dgm:t>
    </dgm:pt>
    <dgm:pt modelId="{33CE1056-17A7-4BCC-83F1-FCC10C2E6B66}" type="parTrans" cxnId="{460D59C2-8B2D-48DD-9771-477FC962CB0A}">
      <dgm:prSet/>
      <dgm:spPr/>
    </dgm:pt>
    <dgm:pt modelId="{1F2AE2A2-6AA6-4C71-8848-4A5C881421B9}" type="sibTrans" cxnId="{460D59C2-8B2D-48DD-9771-477FC962CB0A}">
      <dgm:prSet/>
      <dgm:spPr/>
      <dgm:t>
        <a:bodyPr/>
        <a:lstStyle/>
        <a:p>
          <a:endParaRPr lang="en-US"/>
        </a:p>
      </dgm:t>
    </dgm:pt>
    <dgm:pt modelId="{A176413C-3D60-4D1E-9630-FA23EFD30C58}">
      <dgm:prSet phldr="0"/>
      <dgm:spPr/>
      <dgm:t>
        <a:bodyPr/>
        <a:lstStyle/>
        <a:p>
          <a:pPr rtl="0"/>
          <a:r>
            <a:rPr lang="en-GB">
              <a:latin typeface="Arial"/>
            </a:rPr>
            <a:t>Contribution to specialist publication</a:t>
          </a:r>
        </a:p>
      </dgm:t>
    </dgm:pt>
    <dgm:pt modelId="{E199A15F-4E13-4AE5-B2FD-ADBE3DF5F418}" type="parTrans" cxnId="{EFFC7147-7EDA-4A1A-A9B3-E8AF91CD7281}">
      <dgm:prSet/>
      <dgm:spPr/>
    </dgm:pt>
    <dgm:pt modelId="{47B0E907-84CB-4690-9F3C-849DCF3AEB13}" type="sibTrans" cxnId="{EFFC7147-7EDA-4A1A-A9B3-E8AF91CD7281}">
      <dgm:prSet/>
      <dgm:spPr/>
      <dgm:t>
        <a:bodyPr/>
        <a:lstStyle/>
        <a:p>
          <a:endParaRPr lang="en-US"/>
        </a:p>
      </dgm:t>
    </dgm:pt>
    <dgm:pt modelId="{5938B1EA-5753-491A-A584-2F7EA9260F6C}">
      <dgm:prSet phldr="0"/>
      <dgm:spPr/>
      <dgm:t>
        <a:bodyPr/>
        <a:lstStyle/>
        <a:p>
          <a:pPr rtl="0"/>
          <a:r>
            <a:rPr lang="en-GB">
              <a:latin typeface="Arial"/>
            </a:rPr>
            <a:t>Working paper</a:t>
          </a:r>
        </a:p>
      </dgm:t>
    </dgm:pt>
    <dgm:pt modelId="{08F8441C-0BA0-4AF9-8C83-FC2A6E5AE855}" type="parTrans" cxnId="{49851F58-B635-49B4-94F6-F17D54672B5F}">
      <dgm:prSet/>
      <dgm:spPr/>
    </dgm:pt>
    <dgm:pt modelId="{D017F47C-09F8-4401-8A62-250115644928}" type="sibTrans" cxnId="{49851F58-B635-49B4-94F6-F17D54672B5F}">
      <dgm:prSet/>
      <dgm:spPr/>
      <dgm:t>
        <a:bodyPr/>
        <a:lstStyle/>
        <a:p>
          <a:endParaRPr lang="en-US"/>
        </a:p>
      </dgm:t>
    </dgm:pt>
    <dgm:pt modelId="{755D4AFE-F597-44A0-8CDF-EA8402F9B2DE}">
      <dgm:prSet phldr="0"/>
      <dgm:spPr/>
      <dgm:t>
        <a:bodyPr/>
        <a:lstStyle/>
        <a:p>
          <a:pPr algn="l" rtl="0"/>
          <a:r>
            <a:rPr lang="en-GB">
              <a:latin typeface="Arial"/>
            </a:rPr>
            <a:t>Contribution to journal: Article, Letter, Comment/debate; Editorial... </a:t>
          </a:r>
          <a:endParaRPr lang="en-US">
            <a:latin typeface="Arial"/>
          </a:endParaRPr>
        </a:p>
      </dgm:t>
    </dgm:pt>
    <dgm:pt modelId="{2DC94DB5-5688-4D30-A305-D74FB4D2C529}" type="parTrans" cxnId="{543B3899-F411-4B2A-A0FF-7F18DC71CC68}">
      <dgm:prSet/>
      <dgm:spPr/>
    </dgm:pt>
    <dgm:pt modelId="{63C7F7E9-5947-45FB-AC0B-B6D262BD868D}" type="sibTrans" cxnId="{543B3899-F411-4B2A-A0FF-7F18DC71CC68}">
      <dgm:prSet/>
      <dgm:spPr/>
    </dgm:pt>
    <dgm:pt modelId="{69FBB398-103D-444B-A458-C3CADCC99F51}">
      <dgm:prSet phldr="0"/>
      <dgm:spPr/>
      <dgm:t>
        <a:bodyPr/>
        <a:lstStyle/>
        <a:p>
          <a:pPr algn="l" rtl="0"/>
          <a:r>
            <a:rPr lang="en-GB">
              <a:latin typeface="Arial"/>
            </a:rPr>
            <a:t>Chapter in Book/Report/Conference Proceeding</a:t>
          </a:r>
          <a:endParaRPr lang="en-US">
            <a:latin typeface="Arial"/>
          </a:endParaRPr>
        </a:p>
      </dgm:t>
    </dgm:pt>
    <dgm:pt modelId="{3F088099-4B67-4965-BB63-00C937D52E99}" type="parTrans" cxnId="{19A4E3DE-3A07-42D7-A769-42A19BF64236}">
      <dgm:prSet/>
      <dgm:spPr/>
    </dgm:pt>
    <dgm:pt modelId="{18B3B778-C7A5-4A18-A198-CD204C725CE7}" type="sibTrans" cxnId="{19A4E3DE-3A07-42D7-A769-42A19BF64236}">
      <dgm:prSet/>
      <dgm:spPr/>
    </dgm:pt>
    <dgm:pt modelId="{AFA60625-5B5B-4DE3-A249-8410E1E4119C}">
      <dgm:prSet phldr="0"/>
      <dgm:spPr/>
      <dgm:t>
        <a:bodyPr/>
        <a:lstStyle/>
        <a:p>
          <a:pPr rtl="0"/>
          <a:r>
            <a:rPr lang="en-GB">
              <a:latin typeface="Arial"/>
            </a:rPr>
            <a:t>Contribution to conference</a:t>
          </a:r>
        </a:p>
      </dgm:t>
    </dgm:pt>
    <dgm:pt modelId="{8A7B8846-390D-4FCB-9BA2-470E84D2DEDA}" type="parTrans" cxnId="{24AD6C5A-DFC0-418F-85F1-C0E6A5852BB3}">
      <dgm:prSet/>
      <dgm:spPr/>
    </dgm:pt>
    <dgm:pt modelId="{7B520791-330B-408E-BD81-E74E958792D9}" type="sibTrans" cxnId="{24AD6C5A-DFC0-418F-85F1-C0E6A5852BB3}">
      <dgm:prSet/>
      <dgm:spPr/>
    </dgm:pt>
    <dgm:pt modelId="{E123D494-ED1C-4F6D-80D9-F50421E11230}">
      <dgm:prSet phldr="0"/>
      <dgm:spPr/>
      <dgm:t>
        <a:bodyPr/>
        <a:lstStyle/>
        <a:p>
          <a:r>
            <a:rPr lang="en-GB">
              <a:latin typeface="Arial"/>
            </a:rPr>
            <a:t>Thesis</a:t>
          </a:r>
        </a:p>
      </dgm:t>
    </dgm:pt>
    <dgm:pt modelId="{A51E4E8D-7844-4715-BDCA-DEAE57F32D15}" type="parTrans" cxnId="{5DF7BF52-3589-4A57-8FD0-27DBFF8910FD}">
      <dgm:prSet/>
      <dgm:spPr/>
    </dgm:pt>
    <dgm:pt modelId="{2B335E3F-A8E1-4532-AA34-EE18EFEF207C}" type="sibTrans" cxnId="{5DF7BF52-3589-4A57-8FD0-27DBFF8910FD}">
      <dgm:prSet/>
      <dgm:spPr/>
    </dgm:pt>
    <dgm:pt modelId="{0CF98232-3834-4922-A27A-8D4501C1DB8A}">
      <dgm:prSet phldr="0"/>
      <dgm:spPr/>
      <dgm:t>
        <a:bodyPr/>
        <a:lstStyle/>
        <a:p>
          <a:pPr algn="l" rtl="0"/>
          <a:r>
            <a:rPr lang="en-GB">
              <a:latin typeface="Arial"/>
            </a:rPr>
            <a:t>Non-textual form</a:t>
          </a:r>
          <a:endParaRPr lang="en-US">
            <a:latin typeface="Arial"/>
          </a:endParaRPr>
        </a:p>
      </dgm:t>
    </dgm:pt>
    <dgm:pt modelId="{2AF20FB6-954D-42BD-BE18-60A8DEEC63C4}" type="parTrans" cxnId="{AD4BCCA4-0340-4835-B630-657DA6A2C98C}">
      <dgm:prSet/>
      <dgm:spPr/>
    </dgm:pt>
    <dgm:pt modelId="{9E213F0F-3BF4-4003-AD8C-4CAFF0B50BD7}" type="sibTrans" cxnId="{AD4BCCA4-0340-4835-B630-657DA6A2C98C}">
      <dgm:prSet/>
      <dgm:spPr/>
    </dgm:pt>
    <dgm:pt modelId="{FAADB2C7-F0AD-4383-83EB-CDE8F2B50E81}">
      <dgm:prSet phldr="0"/>
      <dgm:spPr/>
      <dgm:t>
        <a:bodyPr/>
        <a:lstStyle/>
        <a:p>
          <a:r>
            <a:rPr lang="en-GB">
              <a:latin typeface="Arial"/>
            </a:rPr>
            <a:t>Patent</a:t>
          </a:r>
        </a:p>
      </dgm:t>
    </dgm:pt>
    <dgm:pt modelId="{01CB6096-3064-4A62-A7C0-D95B264A75A6}" type="parTrans" cxnId="{9A3C5483-91BA-4437-8D2C-29C56C0229AC}">
      <dgm:prSet/>
      <dgm:spPr/>
    </dgm:pt>
    <dgm:pt modelId="{B770AD40-F602-40C0-8C1D-4D42CD6DA96D}" type="sibTrans" cxnId="{9A3C5483-91BA-4437-8D2C-29C56C0229AC}">
      <dgm:prSet/>
      <dgm:spPr/>
    </dgm:pt>
    <dgm:pt modelId="{B726D15B-79CD-4B30-8880-FD9153DDF5A7}" type="pres">
      <dgm:prSet presAssocID="{1AA9617E-4CE0-4801-B4DE-A01F3FD6FF80}" presName="diagram" presStyleCnt="0">
        <dgm:presLayoutVars>
          <dgm:dir/>
          <dgm:resizeHandles val="exact"/>
        </dgm:presLayoutVars>
      </dgm:prSet>
      <dgm:spPr/>
    </dgm:pt>
    <dgm:pt modelId="{4F843611-6763-453A-B49C-F93330A67513}" type="pres">
      <dgm:prSet presAssocID="{755D4AFE-F597-44A0-8CDF-EA8402F9B2DE}" presName="node" presStyleLbl="node1" presStyleIdx="0" presStyleCnt="9">
        <dgm:presLayoutVars>
          <dgm:bulletEnabled val="1"/>
        </dgm:presLayoutVars>
      </dgm:prSet>
      <dgm:spPr/>
    </dgm:pt>
    <dgm:pt modelId="{EECBEC58-7F19-4FEC-A251-9708B4396262}" type="pres">
      <dgm:prSet presAssocID="{63C7F7E9-5947-45FB-AC0B-B6D262BD868D}" presName="sibTrans" presStyleCnt="0"/>
      <dgm:spPr/>
    </dgm:pt>
    <dgm:pt modelId="{CDD82A0E-4693-4936-8E02-35536A2E1967}" type="pres">
      <dgm:prSet presAssocID="{69FBB398-103D-444B-A458-C3CADCC99F51}" presName="node" presStyleLbl="node1" presStyleIdx="1" presStyleCnt="9">
        <dgm:presLayoutVars>
          <dgm:bulletEnabled val="1"/>
        </dgm:presLayoutVars>
      </dgm:prSet>
      <dgm:spPr/>
    </dgm:pt>
    <dgm:pt modelId="{1C5C0888-C1E8-4143-AE52-AA594B1B389B}" type="pres">
      <dgm:prSet presAssocID="{18B3B778-C7A5-4A18-A198-CD204C725CE7}" presName="sibTrans" presStyleCnt="0"/>
      <dgm:spPr/>
    </dgm:pt>
    <dgm:pt modelId="{CCC70439-16E3-4955-891F-56EEE556BF4E}" type="pres">
      <dgm:prSet presAssocID="{6B968B97-D6B2-4C00-BF2D-81678B223E96}" presName="node" presStyleLbl="node1" presStyleIdx="2" presStyleCnt="9">
        <dgm:presLayoutVars>
          <dgm:bulletEnabled val="1"/>
        </dgm:presLayoutVars>
      </dgm:prSet>
      <dgm:spPr/>
    </dgm:pt>
    <dgm:pt modelId="{0B3A8DF8-0B76-4CEE-AB2B-2730B91CABFD}" type="pres">
      <dgm:prSet presAssocID="{1F2AE2A2-6AA6-4C71-8848-4A5C881421B9}" presName="sibTrans" presStyleCnt="0"/>
      <dgm:spPr/>
    </dgm:pt>
    <dgm:pt modelId="{A3A9B3E9-F7A4-48CF-9900-AE4A4804BD66}" type="pres">
      <dgm:prSet presAssocID="{A176413C-3D60-4D1E-9630-FA23EFD30C58}" presName="node" presStyleLbl="node1" presStyleIdx="3" presStyleCnt="9">
        <dgm:presLayoutVars>
          <dgm:bulletEnabled val="1"/>
        </dgm:presLayoutVars>
      </dgm:prSet>
      <dgm:spPr/>
    </dgm:pt>
    <dgm:pt modelId="{104570B9-36ED-4CCD-A457-8A2E938A7F94}" type="pres">
      <dgm:prSet presAssocID="{47B0E907-84CB-4690-9F3C-849DCF3AEB13}" presName="sibTrans" presStyleCnt="0"/>
      <dgm:spPr/>
    </dgm:pt>
    <dgm:pt modelId="{185A0360-A425-4E3C-AD24-902DCEBC60F4}" type="pres">
      <dgm:prSet presAssocID="{5938B1EA-5753-491A-A584-2F7EA9260F6C}" presName="node" presStyleLbl="node1" presStyleIdx="4" presStyleCnt="9">
        <dgm:presLayoutVars>
          <dgm:bulletEnabled val="1"/>
        </dgm:presLayoutVars>
      </dgm:prSet>
      <dgm:spPr/>
    </dgm:pt>
    <dgm:pt modelId="{A527F216-7F9F-4072-87E5-C39142EF2300}" type="pres">
      <dgm:prSet presAssocID="{D017F47C-09F8-4401-8A62-250115644928}" presName="sibTrans" presStyleCnt="0"/>
      <dgm:spPr/>
    </dgm:pt>
    <dgm:pt modelId="{F4277739-2121-4D31-AEA1-A185B4372953}" type="pres">
      <dgm:prSet presAssocID="{AFA60625-5B5B-4DE3-A249-8410E1E4119C}" presName="node" presStyleLbl="node1" presStyleIdx="5" presStyleCnt="9">
        <dgm:presLayoutVars>
          <dgm:bulletEnabled val="1"/>
        </dgm:presLayoutVars>
      </dgm:prSet>
      <dgm:spPr/>
    </dgm:pt>
    <dgm:pt modelId="{F9BDF66E-985B-4E39-BD5C-635399F99214}" type="pres">
      <dgm:prSet presAssocID="{7B520791-330B-408E-BD81-E74E958792D9}" presName="sibTrans" presStyleCnt="0"/>
      <dgm:spPr/>
    </dgm:pt>
    <dgm:pt modelId="{56A5F3BE-DF59-4062-8054-E9662292E4FA}" type="pres">
      <dgm:prSet presAssocID="{0CF98232-3834-4922-A27A-8D4501C1DB8A}" presName="node" presStyleLbl="node1" presStyleIdx="6" presStyleCnt="9">
        <dgm:presLayoutVars>
          <dgm:bulletEnabled val="1"/>
        </dgm:presLayoutVars>
      </dgm:prSet>
      <dgm:spPr/>
    </dgm:pt>
    <dgm:pt modelId="{6C5DAAF9-0C5E-491F-8B3B-81ECE2AA63F0}" type="pres">
      <dgm:prSet presAssocID="{9E213F0F-3BF4-4003-AD8C-4CAFF0B50BD7}" presName="sibTrans" presStyleCnt="0"/>
      <dgm:spPr/>
    </dgm:pt>
    <dgm:pt modelId="{836A0F89-3B3D-48A4-B5A4-328975AC34C6}" type="pres">
      <dgm:prSet presAssocID="{E123D494-ED1C-4F6D-80D9-F50421E11230}" presName="node" presStyleLbl="node1" presStyleIdx="7" presStyleCnt="9">
        <dgm:presLayoutVars>
          <dgm:bulletEnabled val="1"/>
        </dgm:presLayoutVars>
      </dgm:prSet>
      <dgm:spPr/>
    </dgm:pt>
    <dgm:pt modelId="{97F5004B-E2EA-4FF3-BFCC-D57B9E4A8893}" type="pres">
      <dgm:prSet presAssocID="{2B335E3F-A8E1-4532-AA34-EE18EFEF207C}" presName="sibTrans" presStyleCnt="0"/>
      <dgm:spPr/>
    </dgm:pt>
    <dgm:pt modelId="{A8158121-3C92-4089-A573-021C4CB05CA4}" type="pres">
      <dgm:prSet presAssocID="{FAADB2C7-F0AD-4383-83EB-CDE8F2B50E81}" presName="node" presStyleLbl="node1" presStyleIdx="8" presStyleCnt="9">
        <dgm:presLayoutVars>
          <dgm:bulletEnabled val="1"/>
        </dgm:presLayoutVars>
      </dgm:prSet>
      <dgm:spPr/>
    </dgm:pt>
  </dgm:ptLst>
  <dgm:cxnLst>
    <dgm:cxn modelId="{0CACB80D-D868-4E75-A773-0A2466EAFB9F}" type="presOf" srcId="{755D4AFE-F597-44A0-8CDF-EA8402F9B2DE}" destId="{4F843611-6763-453A-B49C-F93330A67513}" srcOrd="0" destOrd="0" presId="urn:microsoft.com/office/officeart/2005/8/layout/default"/>
    <dgm:cxn modelId="{E9D0AE22-E875-422F-8C2C-DCA82187665B}" type="presOf" srcId="{6B968B97-D6B2-4C00-BF2D-81678B223E96}" destId="{CCC70439-16E3-4955-891F-56EEE556BF4E}" srcOrd="0" destOrd="0" presId="urn:microsoft.com/office/officeart/2005/8/layout/default"/>
    <dgm:cxn modelId="{84B15925-BF96-4C30-A7EE-1BC2BEF9BF1A}" type="presOf" srcId="{0CF98232-3834-4922-A27A-8D4501C1DB8A}" destId="{56A5F3BE-DF59-4062-8054-E9662292E4FA}" srcOrd="0" destOrd="0" presId="urn:microsoft.com/office/officeart/2005/8/layout/default"/>
    <dgm:cxn modelId="{1C10B02E-0C46-4EBA-ADDC-D5B86D42FC16}" type="presOf" srcId="{AFA60625-5B5B-4DE3-A249-8410E1E4119C}" destId="{F4277739-2121-4D31-AEA1-A185B4372953}" srcOrd="0" destOrd="0" presId="urn:microsoft.com/office/officeart/2005/8/layout/default"/>
    <dgm:cxn modelId="{EFFC7147-7EDA-4A1A-A9B3-E8AF91CD7281}" srcId="{1AA9617E-4CE0-4801-B4DE-A01F3FD6FF80}" destId="{A176413C-3D60-4D1E-9630-FA23EFD30C58}" srcOrd="3" destOrd="0" parTransId="{E199A15F-4E13-4AE5-B2FD-ADBE3DF5F418}" sibTransId="{47B0E907-84CB-4690-9F3C-849DCF3AEB13}"/>
    <dgm:cxn modelId="{5DF7BF52-3589-4A57-8FD0-27DBFF8910FD}" srcId="{1AA9617E-4CE0-4801-B4DE-A01F3FD6FF80}" destId="{E123D494-ED1C-4F6D-80D9-F50421E11230}" srcOrd="7" destOrd="0" parTransId="{A51E4E8D-7844-4715-BDCA-DEAE57F32D15}" sibTransId="{2B335E3F-A8E1-4532-AA34-EE18EFEF207C}"/>
    <dgm:cxn modelId="{084AD956-25C1-412C-ACA9-4644E3A5B1C3}" type="presOf" srcId="{A176413C-3D60-4D1E-9630-FA23EFD30C58}" destId="{A3A9B3E9-F7A4-48CF-9900-AE4A4804BD66}" srcOrd="0" destOrd="0" presId="urn:microsoft.com/office/officeart/2005/8/layout/default"/>
    <dgm:cxn modelId="{49851F58-B635-49B4-94F6-F17D54672B5F}" srcId="{1AA9617E-4CE0-4801-B4DE-A01F3FD6FF80}" destId="{5938B1EA-5753-491A-A584-2F7EA9260F6C}" srcOrd="4" destOrd="0" parTransId="{08F8441C-0BA0-4AF9-8C83-FC2A6E5AE855}" sibTransId="{D017F47C-09F8-4401-8A62-250115644928}"/>
    <dgm:cxn modelId="{24AD6C5A-DFC0-418F-85F1-C0E6A5852BB3}" srcId="{1AA9617E-4CE0-4801-B4DE-A01F3FD6FF80}" destId="{AFA60625-5B5B-4DE3-A249-8410E1E4119C}" srcOrd="5" destOrd="0" parTransId="{8A7B8846-390D-4FCB-9BA2-470E84D2DEDA}" sibTransId="{7B520791-330B-408E-BD81-E74E958792D9}"/>
    <dgm:cxn modelId="{9A3C5483-91BA-4437-8D2C-29C56C0229AC}" srcId="{1AA9617E-4CE0-4801-B4DE-A01F3FD6FF80}" destId="{FAADB2C7-F0AD-4383-83EB-CDE8F2B50E81}" srcOrd="8" destOrd="0" parTransId="{01CB6096-3064-4A62-A7C0-D95B264A75A6}" sibTransId="{B770AD40-F602-40C0-8C1D-4D42CD6DA96D}"/>
    <dgm:cxn modelId="{543B3899-F411-4B2A-A0FF-7F18DC71CC68}" srcId="{1AA9617E-4CE0-4801-B4DE-A01F3FD6FF80}" destId="{755D4AFE-F597-44A0-8CDF-EA8402F9B2DE}" srcOrd="0" destOrd="0" parTransId="{2DC94DB5-5688-4D30-A305-D74FB4D2C529}" sibTransId="{63C7F7E9-5947-45FB-AC0B-B6D262BD868D}"/>
    <dgm:cxn modelId="{AD4BCCA4-0340-4835-B630-657DA6A2C98C}" srcId="{1AA9617E-4CE0-4801-B4DE-A01F3FD6FF80}" destId="{0CF98232-3834-4922-A27A-8D4501C1DB8A}" srcOrd="6" destOrd="0" parTransId="{2AF20FB6-954D-42BD-BE18-60A8DEEC63C4}" sibTransId="{9E213F0F-3BF4-4003-AD8C-4CAFF0B50BD7}"/>
    <dgm:cxn modelId="{902FFAAC-6A65-4058-96A8-3726D5529BE9}" type="presOf" srcId="{69FBB398-103D-444B-A458-C3CADCC99F51}" destId="{CDD82A0E-4693-4936-8E02-35536A2E1967}" srcOrd="0" destOrd="0" presId="urn:microsoft.com/office/officeart/2005/8/layout/default"/>
    <dgm:cxn modelId="{D26576AF-9D3A-43F1-B053-1B78B8FE48B0}" type="presOf" srcId="{5938B1EA-5753-491A-A584-2F7EA9260F6C}" destId="{185A0360-A425-4E3C-AD24-902DCEBC60F4}" srcOrd="0" destOrd="0" presId="urn:microsoft.com/office/officeart/2005/8/layout/default"/>
    <dgm:cxn modelId="{460D59C2-8B2D-48DD-9771-477FC962CB0A}" srcId="{1AA9617E-4CE0-4801-B4DE-A01F3FD6FF80}" destId="{6B968B97-D6B2-4C00-BF2D-81678B223E96}" srcOrd="2" destOrd="0" parTransId="{33CE1056-17A7-4BCC-83F1-FCC10C2E6B66}" sibTransId="{1F2AE2A2-6AA6-4C71-8848-4A5C881421B9}"/>
    <dgm:cxn modelId="{8EDBD3C8-B5D5-4D3E-9D13-B94B0264E9E4}" type="presOf" srcId="{1AA9617E-4CE0-4801-B4DE-A01F3FD6FF80}" destId="{B726D15B-79CD-4B30-8880-FD9153DDF5A7}" srcOrd="0" destOrd="0" presId="urn:microsoft.com/office/officeart/2005/8/layout/default"/>
    <dgm:cxn modelId="{0264D7D0-A4C5-47FE-855F-B7BB8F9C1C74}" type="presOf" srcId="{E123D494-ED1C-4F6D-80D9-F50421E11230}" destId="{836A0F89-3B3D-48A4-B5A4-328975AC34C6}" srcOrd="0" destOrd="0" presId="urn:microsoft.com/office/officeart/2005/8/layout/default"/>
    <dgm:cxn modelId="{D83010D7-4424-4BA3-BEB3-B59964EC1091}" type="presOf" srcId="{FAADB2C7-F0AD-4383-83EB-CDE8F2B50E81}" destId="{A8158121-3C92-4089-A573-021C4CB05CA4}" srcOrd="0" destOrd="0" presId="urn:microsoft.com/office/officeart/2005/8/layout/default"/>
    <dgm:cxn modelId="{19A4E3DE-3A07-42D7-A769-42A19BF64236}" srcId="{1AA9617E-4CE0-4801-B4DE-A01F3FD6FF80}" destId="{69FBB398-103D-444B-A458-C3CADCC99F51}" srcOrd="1" destOrd="0" parTransId="{3F088099-4B67-4965-BB63-00C937D52E99}" sibTransId="{18B3B778-C7A5-4A18-A198-CD204C725CE7}"/>
    <dgm:cxn modelId="{7F3D3D38-F109-4C4B-8B19-E8EFF228C00C}" type="presParOf" srcId="{B726D15B-79CD-4B30-8880-FD9153DDF5A7}" destId="{4F843611-6763-453A-B49C-F93330A67513}" srcOrd="0" destOrd="0" presId="urn:microsoft.com/office/officeart/2005/8/layout/default"/>
    <dgm:cxn modelId="{A085DFBE-5EAD-4D67-9435-218E5044B914}" type="presParOf" srcId="{B726D15B-79CD-4B30-8880-FD9153DDF5A7}" destId="{EECBEC58-7F19-4FEC-A251-9708B4396262}" srcOrd="1" destOrd="0" presId="urn:microsoft.com/office/officeart/2005/8/layout/default"/>
    <dgm:cxn modelId="{097B4BC1-1BD2-42CF-A922-C77CE679B8FA}" type="presParOf" srcId="{B726D15B-79CD-4B30-8880-FD9153DDF5A7}" destId="{CDD82A0E-4693-4936-8E02-35536A2E1967}" srcOrd="2" destOrd="0" presId="urn:microsoft.com/office/officeart/2005/8/layout/default"/>
    <dgm:cxn modelId="{848CC3F0-6BAA-496C-B182-FFE100DB8058}" type="presParOf" srcId="{B726D15B-79CD-4B30-8880-FD9153DDF5A7}" destId="{1C5C0888-C1E8-4143-AE52-AA594B1B389B}" srcOrd="3" destOrd="0" presId="urn:microsoft.com/office/officeart/2005/8/layout/default"/>
    <dgm:cxn modelId="{C85C78EA-9780-434A-89C8-9213B80201E7}" type="presParOf" srcId="{B726D15B-79CD-4B30-8880-FD9153DDF5A7}" destId="{CCC70439-16E3-4955-891F-56EEE556BF4E}" srcOrd="4" destOrd="0" presId="urn:microsoft.com/office/officeart/2005/8/layout/default"/>
    <dgm:cxn modelId="{AD4B88E1-B5E0-477B-9103-4C5DEFE53539}" type="presParOf" srcId="{B726D15B-79CD-4B30-8880-FD9153DDF5A7}" destId="{0B3A8DF8-0B76-4CEE-AB2B-2730B91CABFD}" srcOrd="5" destOrd="0" presId="urn:microsoft.com/office/officeart/2005/8/layout/default"/>
    <dgm:cxn modelId="{54E10577-A911-4B68-91BF-025895FE310F}" type="presParOf" srcId="{B726D15B-79CD-4B30-8880-FD9153DDF5A7}" destId="{A3A9B3E9-F7A4-48CF-9900-AE4A4804BD66}" srcOrd="6" destOrd="0" presId="urn:microsoft.com/office/officeart/2005/8/layout/default"/>
    <dgm:cxn modelId="{80299832-3F68-42A1-A79C-1BBEF321046E}" type="presParOf" srcId="{B726D15B-79CD-4B30-8880-FD9153DDF5A7}" destId="{104570B9-36ED-4CCD-A457-8A2E938A7F94}" srcOrd="7" destOrd="0" presId="urn:microsoft.com/office/officeart/2005/8/layout/default"/>
    <dgm:cxn modelId="{DE8CC51F-5544-419B-B037-6A8F8ABE2DDB}" type="presParOf" srcId="{B726D15B-79CD-4B30-8880-FD9153DDF5A7}" destId="{185A0360-A425-4E3C-AD24-902DCEBC60F4}" srcOrd="8" destOrd="0" presId="urn:microsoft.com/office/officeart/2005/8/layout/default"/>
    <dgm:cxn modelId="{B99EB34C-39FB-47A9-8484-0A0A133102B6}" type="presParOf" srcId="{B726D15B-79CD-4B30-8880-FD9153DDF5A7}" destId="{A527F216-7F9F-4072-87E5-C39142EF2300}" srcOrd="9" destOrd="0" presId="urn:microsoft.com/office/officeart/2005/8/layout/default"/>
    <dgm:cxn modelId="{D28F50BA-B967-480D-BFAD-A2FCA6D18F44}" type="presParOf" srcId="{B726D15B-79CD-4B30-8880-FD9153DDF5A7}" destId="{F4277739-2121-4D31-AEA1-A185B4372953}" srcOrd="10" destOrd="0" presId="urn:microsoft.com/office/officeart/2005/8/layout/default"/>
    <dgm:cxn modelId="{534EA172-327B-4E48-8076-58FE6E441B42}" type="presParOf" srcId="{B726D15B-79CD-4B30-8880-FD9153DDF5A7}" destId="{F9BDF66E-985B-4E39-BD5C-635399F99214}" srcOrd="11" destOrd="0" presId="urn:microsoft.com/office/officeart/2005/8/layout/default"/>
    <dgm:cxn modelId="{5E5BD404-C819-4B0A-B1DC-A3EBFF866698}" type="presParOf" srcId="{B726D15B-79CD-4B30-8880-FD9153DDF5A7}" destId="{56A5F3BE-DF59-4062-8054-E9662292E4FA}" srcOrd="12" destOrd="0" presId="urn:microsoft.com/office/officeart/2005/8/layout/default"/>
    <dgm:cxn modelId="{A20FCFCF-5658-4C39-AE48-25AA16F3125F}" type="presParOf" srcId="{B726D15B-79CD-4B30-8880-FD9153DDF5A7}" destId="{6C5DAAF9-0C5E-491F-8B3B-81ECE2AA63F0}" srcOrd="13" destOrd="0" presId="urn:microsoft.com/office/officeart/2005/8/layout/default"/>
    <dgm:cxn modelId="{6DAF6C80-C54C-40F0-9F6D-AD09787CD7A0}" type="presParOf" srcId="{B726D15B-79CD-4B30-8880-FD9153DDF5A7}" destId="{836A0F89-3B3D-48A4-B5A4-328975AC34C6}" srcOrd="14" destOrd="0" presId="urn:microsoft.com/office/officeart/2005/8/layout/default"/>
    <dgm:cxn modelId="{DF8E21DF-2ED5-44B8-AEA6-D8CBF92E57C1}" type="presParOf" srcId="{B726D15B-79CD-4B30-8880-FD9153DDF5A7}" destId="{97F5004B-E2EA-4FF3-BFCC-D57B9E4A8893}" srcOrd="15" destOrd="0" presId="urn:microsoft.com/office/officeart/2005/8/layout/default"/>
    <dgm:cxn modelId="{A6AB3E5B-3465-470F-AB68-9606815E2E2E}" type="presParOf" srcId="{B726D15B-79CD-4B30-8880-FD9153DDF5A7}" destId="{A8158121-3C92-4089-A573-021C4CB05CA4}" srcOrd="1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843611-6763-453A-B49C-F93330A67513}">
      <dsp:nvSpPr>
        <dsp:cNvPr id="0" name=""/>
        <dsp:cNvSpPr/>
      </dsp:nvSpPr>
      <dsp:spPr>
        <a:xfrm>
          <a:off x="603729" y="664"/>
          <a:ext cx="2013677" cy="1208206"/>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l" defTabSz="355600" rtl="0">
            <a:lnSpc>
              <a:spcPct val="90000"/>
            </a:lnSpc>
            <a:spcBef>
              <a:spcPct val="0"/>
            </a:spcBef>
            <a:spcAft>
              <a:spcPct val="35000"/>
            </a:spcAft>
            <a:buNone/>
          </a:pPr>
          <a:r>
            <a:rPr lang="en-GB" sz="800" kern="1200">
              <a:latin typeface="Arial"/>
            </a:rPr>
            <a:t>Contribution to journal: Article, Letter, Comment/debate; Editorial... </a:t>
          </a:r>
          <a:endParaRPr lang="en-US" sz="800" kern="1200">
            <a:latin typeface="Arial"/>
          </a:endParaRPr>
        </a:p>
      </dsp:txBody>
      <dsp:txXfrm>
        <a:off x="603729" y="664"/>
        <a:ext cx="2013677" cy="1208206"/>
      </dsp:txXfrm>
    </dsp:sp>
    <dsp:sp modelId="{CDD82A0E-4693-4936-8E02-35536A2E1967}">
      <dsp:nvSpPr>
        <dsp:cNvPr id="0" name=""/>
        <dsp:cNvSpPr/>
      </dsp:nvSpPr>
      <dsp:spPr>
        <a:xfrm>
          <a:off x="2818774" y="664"/>
          <a:ext cx="2013677" cy="1208206"/>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l" defTabSz="355600" rtl="0">
            <a:lnSpc>
              <a:spcPct val="90000"/>
            </a:lnSpc>
            <a:spcBef>
              <a:spcPct val="0"/>
            </a:spcBef>
            <a:spcAft>
              <a:spcPct val="35000"/>
            </a:spcAft>
            <a:buNone/>
          </a:pPr>
          <a:r>
            <a:rPr lang="en-GB" sz="800" kern="1200">
              <a:latin typeface="Arial"/>
            </a:rPr>
            <a:t>Chapter in Book/Report/Conference Proceeding</a:t>
          </a:r>
          <a:endParaRPr lang="en-US" sz="800" kern="1200">
            <a:latin typeface="Arial"/>
          </a:endParaRPr>
        </a:p>
      </dsp:txBody>
      <dsp:txXfrm>
        <a:off x="2818774" y="664"/>
        <a:ext cx="2013677" cy="1208206"/>
      </dsp:txXfrm>
    </dsp:sp>
    <dsp:sp modelId="{CCC70439-16E3-4955-891F-56EEE556BF4E}">
      <dsp:nvSpPr>
        <dsp:cNvPr id="0" name=""/>
        <dsp:cNvSpPr/>
      </dsp:nvSpPr>
      <dsp:spPr>
        <a:xfrm>
          <a:off x="5033819" y="664"/>
          <a:ext cx="2013677" cy="1208206"/>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GB" sz="800" kern="1200">
              <a:latin typeface="Arial"/>
            </a:rPr>
            <a:t>Book/Report</a:t>
          </a:r>
        </a:p>
      </dsp:txBody>
      <dsp:txXfrm>
        <a:off x="5033819" y="664"/>
        <a:ext cx="2013677" cy="1208206"/>
      </dsp:txXfrm>
    </dsp:sp>
    <dsp:sp modelId="{A3A9B3E9-F7A4-48CF-9900-AE4A4804BD66}">
      <dsp:nvSpPr>
        <dsp:cNvPr id="0" name=""/>
        <dsp:cNvSpPr/>
      </dsp:nvSpPr>
      <dsp:spPr>
        <a:xfrm>
          <a:off x="603729" y="1410238"/>
          <a:ext cx="2013677" cy="1208206"/>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rtl="0">
            <a:lnSpc>
              <a:spcPct val="90000"/>
            </a:lnSpc>
            <a:spcBef>
              <a:spcPct val="0"/>
            </a:spcBef>
            <a:spcAft>
              <a:spcPct val="35000"/>
            </a:spcAft>
            <a:buNone/>
          </a:pPr>
          <a:r>
            <a:rPr lang="en-GB" sz="800" kern="1200">
              <a:latin typeface="Arial"/>
            </a:rPr>
            <a:t>Contribution to specialist publication</a:t>
          </a:r>
        </a:p>
      </dsp:txBody>
      <dsp:txXfrm>
        <a:off x="603729" y="1410238"/>
        <a:ext cx="2013677" cy="1208206"/>
      </dsp:txXfrm>
    </dsp:sp>
    <dsp:sp modelId="{185A0360-A425-4E3C-AD24-902DCEBC60F4}">
      <dsp:nvSpPr>
        <dsp:cNvPr id="0" name=""/>
        <dsp:cNvSpPr/>
      </dsp:nvSpPr>
      <dsp:spPr>
        <a:xfrm>
          <a:off x="2818774" y="1410238"/>
          <a:ext cx="2013677" cy="1208206"/>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rtl="0">
            <a:lnSpc>
              <a:spcPct val="90000"/>
            </a:lnSpc>
            <a:spcBef>
              <a:spcPct val="0"/>
            </a:spcBef>
            <a:spcAft>
              <a:spcPct val="35000"/>
            </a:spcAft>
            <a:buNone/>
          </a:pPr>
          <a:r>
            <a:rPr lang="en-GB" sz="800" kern="1200">
              <a:latin typeface="Arial"/>
            </a:rPr>
            <a:t>Working paper</a:t>
          </a:r>
        </a:p>
      </dsp:txBody>
      <dsp:txXfrm>
        <a:off x="2818774" y="1410238"/>
        <a:ext cx="2013677" cy="1208206"/>
      </dsp:txXfrm>
    </dsp:sp>
    <dsp:sp modelId="{F4277739-2121-4D31-AEA1-A185B4372953}">
      <dsp:nvSpPr>
        <dsp:cNvPr id="0" name=""/>
        <dsp:cNvSpPr/>
      </dsp:nvSpPr>
      <dsp:spPr>
        <a:xfrm>
          <a:off x="5033819" y="1410238"/>
          <a:ext cx="2013677" cy="1208206"/>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rtl="0">
            <a:lnSpc>
              <a:spcPct val="90000"/>
            </a:lnSpc>
            <a:spcBef>
              <a:spcPct val="0"/>
            </a:spcBef>
            <a:spcAft>
              <a:spcPct val="35000"/>
            </a:spcAft>
            <a:buNone/>
          </a:pPr>
          <a:r>
            <a:rPr lang="en-GB" sz="800" kern="1200">
              <a:latin typeface="Arial"/>
            </a:rPr>
            <a:t>Contribution to conference</a:t>
          </a:r>
        </a:p>
      </dsp:txBody>
      <dsp:txXfrm>
        <a:off x="5033819" y="1410238"/>
        <a:ext cx="2013677" cy="1208206"/>
      </dsp:txXfrm>
    </dsp:sp>
    <dsp:sp modelId="{56A5F3BE-DF59-4062-8054-E9662292E4FA}">
      <dsp:nvSpPr>
        <dsp:cNvPr id="0" name=""/>
        <dsp:cNvSpPr/>
      </dsp:nvSpPr>
      <dsp:spPr>
        <a:xfrm>
          <a:off x="603729" y="2819812"/>
          <a:ext cx="2013677" cy="1208206"/>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l" defTabSz="355600" rtl="0">
            <a:lnSpc>
              <a:spcPct val="90000"/>
            </a:lnSpc>
            <a:spcBef>
              <a:spcPct val="0"/>
            </a:spcBef>
            <a:spcAft>
              <a:spcPct val="35000"/>
            </a:spcAft>
            <a:buNone/>
          </a:pPr>
          <a:r>
            <a:rPr lang="en-GB" sz="800" kern="1200">
              <a:latin typeface="Arial"/>
            </a:rPr>
            <a:t>Non-textual form</a:t>
          </a:r>
          <a:endParaRPr lang="en-US" sz="800" kern="1200">
            <a:latin typeface="Arial"/>
          </a:endParaRPr>
        </a:p>
      </dsp:txBody>
      <dsp:txXfrm>
        <a:off x="603729" y="2819812"/>
        <a:ext cx="2013677" cy="1208206"/>
      </dsp:txXfrm>
    </dsp:sp>
    <dsp:sp modelId="{836A0F89-3B3D-48A4-B5A4-328975AC34C6}">
      <dsp:nvSpPr>
        <dsp:cNvPr id="0" name=""/>
        <dsp:cNvSpPr/>
      </dsp:nvSpPr>
      <dsp:spPr>
        <a:xfrm>
          <a:off x="2818774" y="2819812"/>
          <a:ext cx="2013677" cy="1208206"/>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GB" sz="800" kern="1200">
              <a:latin typeface="Arial"/>
            </a:rPr>
            <a:t>Thesis</a:t>
          </a:r>
        </a:p>
      </dsp:txBody>
      <dsp:txXfrm>
        <a:off x="2818774" y="2819812"/>
        <a:ext cx="2013677" cy="1208206"/>
      </dsp:txXfrm>
    </dsp:sp>
    <dsp:sp modelId="{A8158121-3C92-4089-A573-021C4CB05CA4}">
      <dsp:nvSpPr>
        <dsp:cNvPr id="0" name=""/>
        <dsp:cNvSpPr/>
      </dsp:nvSpPr>
      <dsp:spPr>
        <a:xfrm>
          <a:off x="5033819" y="2819812"/>
          <a:ext cx="2013677" cy="1208206"/>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GB" sz="800" kern="1200">
              <a:latin typeface="Arial"/>
            </a:rPr>
            <a:t>Patent</a:t>
          </a:r>
        </a:p>
      </dsp:txBody>
      <dsp:txXfrm>
        <a:off x="5033819" y="2819812"/>
        <a:ext cx="2013677" cy="1208206"/>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DFB9D296-BA30-47F9-B7EF-20FC16FC3C58}" type="datetimeFigureOut">
              <a:rPr lang="en-GB" smtClean="0"/>
              <a:t>17/11/2023</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510AFD46-F46E-401B-A7F2-4BA846AFF68B}" type="slidenum">
              <a:rPr lang="en-GB" smtClean="0"/>
              <a:t>‹#›</a:t>
            </a:fld>
            <a:endParaRPr lang="en-GB"/>
          </a:p>
        </p:txBody>
      </p:sp>
    </p:spTree>
    <p:extLst>
      <p:ext uri="{BB962C8B-B14F-4D97-AF65-F5344CB8AC3E}">
        <p14:creationId xmlns:p14="http://schemas.microsoft.com/office/powerpoint/2010/main" val="16882312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1</a:t>
            </a:fld>
            <a:endParaRPr lang="en-GB"/>
          </a:p>
        </p:txBody>
      </p:sp>
    </p:spTree>
    <p:extLst>
      <p:ext uri="{BB962C8B-B14F-4D97-AF65-F5344CB8AC3E}">
        <p14:creationId xmlns:p14="http://schemas.microsoft.com/office/powerpoint/2010/main" val="25933088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Pure </a:t>
            </a:r>
            <a:r>
              <a:rPr lang="en-US" err="1">
                <a:cs typeface="Calibri"/>
              </a:rPr>
              <a:t>utilises</a:t>
            </a:r>
            <a:r>
              <a:rPr lang="en-US">
                <a:cs typeface="Calibri"/>
              </a:rPr>
              <a:t> a powerful reporting module which covers almost all data held in the system.</a:t>
            </a:r>
            <a:endParaRPr lang="en-US"/>
          </a:p>
          <a:p>
            <a:endParaRPr lang="en-US">
              <a:cs typeface="Calibri"/>
            </a:endParaRPr>
          </a:p>
          <a:p>
            <a:r>
              <a:rPr lang="en-US">
                <a:cs typeface="Calibri"/>
              </a:rPr>
              <a:t>Ad hoc reports can be requested from the relevant data owner whilst managers and administrators can request direct access to the module. Reports can be scheduled and shared, with snapshots of data generated automatically.</a:t>
            </a:r>
            <a:endParaRPr lang="en-US">
              <a:ea typeface="Calibri"/>
              <a:cs typeface="Calibri"/>
            </a:endParaRPr>
          </a:p>
        </p:txBody>
      </p:sp>
      <p:sp>
        <p:nvSpPr>
          <p:cNvPr id="4" name="Slide Number Placeholder 3"/>
          <p:cNvSpPr>
            <a:spLocks noGrp="1"/>
          </p:cNvSpPr>
          <p:nvPr>
            <p:ph type="sldNum" sz="quarter" idx="5"/>
          </p:nvPr>
        </p:nvSpPr>
        <p:spPr/>
        <p:txBody>
          <a:bodyPr/>
          <a:lstStyle/>
          <a:p>
            <a:fld id="{510AFD46-F46E-401B-A7F2-4BA846AFF68B}" type="slidenum">
              <a:rPr lang="en-GB" smtClean="0"/>
              <a:t>13</a:t>
            </a:fld>
            <a:endParaRPr lang="en-GB"/>
          </a:p>
        </p:txBody>
      </p:sp>
    </p:spTree>
    <p:extLst>
      <p:ext uri="{BB962C8B-B14F-4D97-AF65-F5344CB8AC3E}">
        <p14:creationId xmlns:p14="http://schemas.microsoft.com/office/powerpoint/2010/main" val="31083272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ea typeface="Calibri"/>
                <a:cs typeface="Calibri"/>
              </a:rPr>
              <a:t>Forthcoming Pure developments include... </a:t>
            </a:r>
            <a:endParaRPr lang="en-GB"/>
          </a:p>
        </p:txBody>
      </p:sp>
      <p:sp>
        <p:nvSpPr>
          <p:cNvPr id="4" name="Slide Number Placeholder 3"/>
          <p:cNvSpPr>
            <a:spLocks noGrp="1"/>
          </p:cNvSpPr>
          <p:nvPr>
            <p:ph type="sldNum" sz="quarter" idx="5"/>
          </p:nvPr>
        </p:nvSpPr>
        <p:spPr/>
        <p:txBody>
          <a:bodyPr/>
          <a:lstStyle/>
          <a:p>
            <a:fld id="{510AFD46-F46E-401B-A7F2-4BA846AFF68B}" type="slidenum">
              <a:rPr lang="en-GB" smtClean="0"/>
              <a:t>14</a:t>
            </a:fld>
            <a:endParaRPr lang="en-GB"/>
          </a:p>
        </p:txBody>
      </p:sp>
    </p:spTree>
    <p:extLst>
      <p:ext uri="{BB962C8B-B14F-4D97-AF65-F5344CB8AC3E}">
        <p14:creationId xmlns:p14="http://schemas.microsoft.com/office/powerpoint/2010/main" val="31007363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ea typeface="Calibri"/>
              <a:cs typeface="Calibri"/>
            </a:endParaRPr>
          </a:p>
          <a:p>
            <a:r>
              <a:rPr lang="en-GB" dirty="0" err="1"/>
              <a:t>ResearchOnline</a:t>
            </a:r>
            <a:r>
              <a:rPr lang="en-GB" dirty="0"/>
              <a:t> is the public facing online GCU research portal.</a:t>
            </a:r>
            <a:endParaRPr lang="en-GB">
              <a:ea typeface="Calibri"/>
              <a:cs typeface="Calibri"/>
            </a:endParaRPr>
          </a:p>
          <a:p>
            <a:endParaRPr lang="en-GB"/>
          </a:p>
          <a:p>
            <a:r>
              <a:rPr lang="en-GB" dirty="0"/>
              <a:t>Increases the visibility of research at GCU by providing open access to research outputs which are free to read and download and allows staff to comply with REF, funder and University policy requirements.</a:t>
            </a:r>
            <a:endParaRPr lang="en-GB" dirty="0">
              <a:ea typeface="Calibri"/>
              <a:cs typeface="Calibri"/>
            </a:endParaRPr>
          </a:p>
        </p:txBody>
      </p:sp>
      <p:sp>
        <p:nvSpPr>
          <p:cNvPr id="4" name="Slide Number Placeholder 3"/>
          <p:cNvSpPr>
            <a:spLocks noGrp="1"/>
          </p:cNvSpPr>
          <p:nvPr>
            <p:ph type="sldNum" sz="quarter" idx="5"/>
          </p:nvPr>
        </p:nvSpPr>
        <p:spPr/>
        <p:txBody>
          <a:bodyPr/>
          <a:lstStyle/>
          <a:p>
            <a:fld id="{510AFD46-F46E-401B-A7F2-4BA846AFF68B}" type="slidenum">
              <a:rPr lang="en-GB" smtClean="0"/>
              <a:t>15</a:t>
            </a:fld>
            <a:endParaRPr lang="en-GB"/>
          </a:p>
        </p:txBody>
      </p:sp>
    </p:spTree>
    <p:extLst>
      <p:ext uri="{BB962C8B-B14F-4D97-AF65-F5344CB8AC3E}">
        <p14:creationId xmlns:p14="http://schemas.microsoft.com/office/powerpoint/2010/main" val="28946729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ORCID is </a:t>
            </a:r>
            <a:r>
              <a:rPr lang="en-US" dirty="0"/>
              <a:t>a </a:t>
            </a:r>
            <a:r>
              <a:rPr lang="en-GB" dirty="0"/>
              <a:t>free, unique, persistent identifier (PID) for individuals to use as they engage in research, scholarship, and innovation activities.</a:t>
            </a:r>
            <a:endParaRPr lang="en-US">
              <a:ea typeface="Calibri"/>
              <a:cs typeface="Calibri"/>
            </a:endParaRPr>
          </a:p>
          <a:p>
            <a:endParaRPr lang="en-GB">
              <a:ea typeface="Calibri"/>
              <a:cs typeface="Calibri"/>
            </a:endParaRPr>
          </a:p>
          <a:p>
            <a:r>
              <a:rPr lang="en-GB" dirty="0">
                <a:ea typeface="Calibri"/>
                <a:cs typeface="Calibri"/>
              </a:rPr>
              <a:t>Benefits:</a:t>
            </a:r>
          </a:p>
          <a:p>
            <a:r>
              <a:rPr lang="en-GB" dirty="0"/>
              <a:t>Name flexibility: ORCID helps reduce the negative consequences of name changes so you will no longer be limited to the name you used when you began your career.</a:t>
            </a:r>
            <a:endParaRPr lang="en-US"/>
          </a:p>
          <a:p>
            <a:r>
              <a:rPr lang="en-GB" dirty="0"/>
              <a:t>Uniquely yours: Use your ORCID whenever you publish to distinguish yourself and claim credit for your work, no matter how many other researchers share your name.</a:t>
            </a:r>
            <a:endParaRPr lang="en-US"/>
          </a:p>
          <a:p>
            <a:r>
              <a:rPr lang="en-GB" dirty="0"/>
              <a:t>More time for research: By allowing trusted organisations such as GCU to add your research information to your ORCID record, you can spend more time conducting your research and less time managing it.</a:t>
            </a:r>
            <a:endParaRPr lang="en-US"/>
          </a:p>
          <a:p>
            <a:r>
              <a:rPr lang="en-GB" dirty="0"/>
              <a:t>Reduce admin burden: Experience greater ease as an increasing number of manuscript submission and grant application forms can be auto-populated when you log into their systems with your ORCID.</a:t>
            </a:r>
            <a:endParaRPr lang="en-US"/>
          </a:p>
          <a:p>
            <a:r>
              <a:rPr lang="en-GB" dirty="0"/>
              <a:t>Portable profile data: Easily share your data between your ORCID record and an increasing number of funding, publication and data repositories, including Pure.</a:t>
            </a:r>
            <a:endParaRPr lang="en-US"/>
          </a:p>
          <a:p>
            <a:endParaRPr lang="en-GB">
              <a:ea typeface="Calibri"/>
              <a:cs typeface="Calibri"/>
            </a:endParaRPr>
          </a:p>
          <a:p>
            <a:r>
              <a:rPr lang="en-GB" dirty="0"/>
              <a:t>Add your ORCID to your Pure profile, and how to authorise the export of your research data from Pure to ORCID.</a:t>
            </a:r>
            <a:endParaRPr lang="en-GB" dirty="0">
              <a:ea typeface="Calibri"/>
              <a:cs typeface="Calibri"/>
            </a:endParaRPr>
          </a:p>
          <a:p>
            <a:endParaRPr lang="en-GB">
              <a:ea typeface="Calibri"/>
              <a:cs typeface="Calibri"/>
            </a:endParaRPr>
          </a:p>
        </p:txBody>
      </p:sp>
      <p:sp>
        <p:nvSpPr>
          <p:cNvPr id="4" name="Slide Number Placeholder 3"/>
          <p:cNvSpPr>
            <a:spLocks noGrp="1"/>
          </p:cNvSpPr>
          <p:nvPr>
            <p:ph type="sldNum" sz="quarter" idx="5"/>
          </p:nvPr>
        </p:nvSpPr>
        <p:spPr/>
        <p:txBody>
          <a:bodyPr/>
          <a:lstStyle/>
          <a:p>
            <a:fld id="{510AFD46-F46E-401B-A7F2-4BA846AFF68B}" type="slidenum">
              <a:rPr lang="en-GB" smtClean="0"/>
              <a:t>16</a:t>
            </a:fld>
            <a:endParaRPr lang="en-GB"/>
          </a:p>
        </p:txBody>
      </p:sp>
    </p:spTree>
    <p:extLst>
      <p:ext uri="{BB962C8B-B14F-4D97-AF65-F5344CB8AC3E}">
        <p14:creationId xmlns:p14="http://schemas.microsoft.com/office/powerpoint/2010/main" val="15470252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All content indexed in Scopus goes through a thorough selection process administered by the </a:t>
            </a:r>
            <a:r>
              <a:rPr lang="en-US" dirty="0"/>
              <a:t>Scopus Content Selection and Advisory Board.</a:t>
            </a:r>
          </a:p>
          <a:p>
            <a:endParaRPr lang="en-US">
              <a:ea typeface="Calibri"/>
              <a:cs typeface="Calibri"/>
            </a:endParaRPr>
          </a:p>
          <a:p>
            <a:r>
              <a:rPr lang="en-US" dirty="0">
                <a:ea typeface="Calibri"/>
                <a:cs typeface="Calibri"/>
              </a:rPr>
              <a:t>Scopus author profiles are generated using p</a:t>
            </a:r>
            <a:r>
              <a:rPr lang="en-US" dirty="0"/>
              <a:t>owerful algorithmic data-processing which groups papers to an individual's profile with a high degree of accuracy based on matching of name, email, affiliation, subject area, citations, and  co-authors.</a:t>
            </a:r>
            <a:endParaRPr lang="en-US">
              <a:ea typeface="Calibri"/>
              <a:cs typeface="Calibri"/>
            </a:endParaRPr>
          </a:p>
          <a:p>
            <a:endParaRPr lang="en-US">
              <a:ea typeface="Calibri"/>
              <a:cs typeface="Calibri"/>
            </a:endParaRPr>
          </a:p>
          <a:p>
            <a:r>
              <a:rPr lang="en-US" dirty="0">
                <a:ea typeface="Calibri"/>
                <a:cs typeface="Calibri"/>
              </a:rPr>
              <a:t>Pure's integration with Scopus enables two way data exchange with data being ingested from Scopus, and if you also have an ORCID, as mentioned data can be exported from Pure/Scopus in order to populate your ORCID.</a:t>
            </a:r>
          </a:p>
          <a:p>
            <a:endParaRPr lang="en-US">
              <a:ea typeface="Calibri"/>
              <a:cs typeface="Calibri"/>
            </a:endParaRPr>
          </a:p>
          <a:p>
            <a:r>
              <a:rPr lang="en-US" dirty="0">
                <a:ea typeface="Calibri"/>
                <a:cs typeface="Calibri"/>
              </a:rPr>
              <a:t>GCU's subscribes to four modules in </a:t>
            </a:r>
            <a:r>
              <a:rPr lang="en-US" dirty="0" err="1">
                <a:ea typeface="Calibri"/>
                <a:cs typeface="Calibri"/>
              </a:rPr>
              <a:t>SciVal</a:t>
            </a:r>
            <a:r>
              <a:rPr lang="en-US" dirty="0">
                <a:ea typeface="Calibri"/>
                <a:cs typeface="Calibri"/>
              </a:rPr>
              <a:t>: an overview module; benchmarking module; trends module and a reporting module. This </a:t>
            </a:r>
            <a:r>
              <a:rPr lang="en-US" dirty="0"/>
              <a:t>can help you to </a:t>
            </a:r>
            <a:r>
              <a:rPr lang="en-US" dirty="0" err="1"/>
              <a:t>visualise</a:t>
            </a:r>
            <a:r>
              <a:rPr lang="en-US" dirty="0"/>
              <a:t> your research performance, benchmark against peers, develop strategic partnerships, identify emerging research trends and create uniquely tailored reports.</a:t>
            </a:r>
            <a:endParaRPr lang="en-US">
              <a:ea typeface="Calibri"/>
              <a:cs typeface="Calibri"/>
            </a:endParaRPr>
          </a:p>
        </p:txBody>
      </p:sp>
      <p:sp>
        <p:nvSpPr>
          <p:cNvPr id="4" name="Slide Number Placeholder 3"/>
          <p:cNvSpPr>
            <a:spLocks noGrp="1"/>
          </p:cNvSpPr>
          <p:nvPr>
            <p:ph type="sldNum" sz="quarter" idx="5"/>
          </p:nvPr>
        </p:nvSpPr>
        <p:spPr/>
        <p:txBody>
          <a:bodyPr/>
          <a:lstStyle/>
          <a:p>
            <a:fld id="{510AFD46-F46E-401B-A7F2-4BA846AFF68B}" type="slidenum">
              <a:rPr lang="en-GB" smtClean="0"/>
              <a:t>17</a:t>
            </a:fld>
            <a:endParaRPr lang="en-GB"/>
          </a:p>
        </p:txBody>
      </p:sp>
    </p:spTree>
    <p:extLst>
      <p:ext uri="{BB962C8B-B14F-4D97-AF65-F5344CB8AC3E}">
        <p14:creationId xmlns:p14="http://schemas.microsoft.com/office/powerpoint/2010/main" val="42276041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GCU is strongly committed to the principle that the outcomes arising from its publicly funded research are a public good that should be made as widely available as possible. </a:t>
            </a:r>
          </a:p>
          <a:p>
            <a:endParaRPr lang="en-US">
              <a:cs typeface="Calibri"/>
            </a:endParaRPr>
          </a:p>
          <a:p>
            <a:r>
              <a:rPr lang="en-US">
                <a:cs typeface="Calibri"/>
              </a:rPr>
              <a:t>The Library Research Team can assist you when deciding </a:t>
            </a:r>
            <a:r>
              <a:rPr lang="en-US"/>
              <a:t>how and where to publish your research.</a:t>
            </a:r>
            <a:endParaRPr lang="en-US">
              <a:cs typeface="Calibri"/>
            </a:endParaRPr>
          </a:p>
          <a:p>
            <a:endParaRPr lang="en-US">
              <a:cs typeface="Calibri"/>
            </a:endParaRPr>
          </a:p>
          <a:p>
            <a:r>
              <a:rPr lang="en-US">
                <a:cs typeface="Calibri"/>
              </a:rPr>
              <a:t>With regard to </a:t>
            </a:r>
            <a:r>
              <a:rPr lang="en-US" err="1">
                <a:cs typeface="Calibri"/>
              </a:rPr>
              <a:t>analysing</a:t>
            </a:r>
            <a:r>
              <a:rPr lang="en-US">
                <a:cs typeface="Calibri"/>
              </a:rPr>
              <a:t> research metrics, we have a dedicated section of our website that provides detailed advice on output, journal, author, and alternative metrics and their responsible use.</a:t>
            </a:r>
          </a:p>
          <a:p>
            <a:endParaRPr lang="en-US">
              <a:cs typeface="Calibri"/>
            </a:endParaRPr>
          </a:p>
          <a:p>
            <a:r>
              <a:rPr lang="en-US">
                <a:cs typeface="Calibri"/>
              </a:rPr>
              <a:t>GCU is also a signatory of DORA, whose mission is to advance practical and robust approaches to research assessment globally. </a:t>
            </a:r>
            <a:r>
              <a:rPr lang="en-US"/>
              <a:t>DORA recognizes the need to improve the ways in which researchers and the outputs of scholarly research are evaluated.</a:t>
            </a:r>
            <a:endParaRPr lang="en-US">
              <a:cs typeface="Calibri"/>
            </a:endParaRPr>
          </a:p>
          <a:p>
            <a:endParaRPr lang="en-US">
              <a:cs typeface="Calibri"/>
            </a:endParaRPr>
          </a:p>
          <a:p>
            <a:r>
              <a:rPr lang="en-US"/>
              <a:t>Predatory journals and publishers are entities that prioritize self-interest at the expense of scholarship, and ask authors to publish for a fee (in the same way as open access journals) but do not follow high academic standards of peer review or editing.</a:t>
            </a:r>
            <a:endParaRPr lang="en-US">
              <a:cs typeface="Calibri"/>
            </a:endParaRPr>
          </a:p>
          <a:p>
            <a:endParaRPr lang="en-US">
              <a:cs typeface="Calibri"/>
            </a:endParaRPr>
          </a:p>
          <a:p>
            <a:r>
              <a:rPr lang="en-US">
                <a:cs typeface="Calibri"/>
              </a:rPr>
              <a:t>The library's predatory journals webpage can help you to identify such journals.</a:t>
            </a:r>
          </a:p>
          <a:p>
            <a:endParaRPr lang="en-US">
              <a:cs typeface="Calibri"/>
            </a:endParaRPr>
          </a:p>
          <a:p>
            <a:r>
              <a:rPr lang="en-US">
                <a:cs typeface="Calibri"/>
              </a:rPr>
              <a:t>Think, check, submit o</a:t>
            </a:r>
            <a:r>
              <a:rPr lang="en-US"/>
              <a:t>ffers a range of tools to educate researchers, promote integrity and build trust in credible research and publications. Particularly useful are the checklists which allow authors to evaluate a journal or publisher to ascertain if it is a trusted venue of publication.</a:t>
            </a:r>
            <a:endParaRPr lang="en-US">
              <a:cs typeface="Calibri"/>
            </a:endParaRP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510AFD46-F46E-401B-A7F2-4BA846AFF68B}" type="slidenum">
              <a:rPr lang="en-GB" smtClean="0"/>
              <a:t>18</a:t>
            </a:fld>
            <a:endParaRPr lang="en-GB"/>
          </a:p>
        </p:txBody>
      </p:sp>
    </p:spTree>
    <p:extLst>
      <p:ext uri="{BB962C8B-B14F-4D97-AF65-F5344CB8AC3E}">
        <p14:creationId xmlns:p14="http://schemas.microsoft.com/office/powerpoint/2010/main" val="33466271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Research data management (RDM) is the active, mindful handling of the information produced or re-used during the course of academic research.</a:t>
            </a:r>
          </a:p>
          <a:p>
            <a:endParaRPr lang="en-US">
              <a:ea typeface="Calibri"/>
              <a:cs typeface="Calibri"/>
            </a:endParaRPr>
          </a:p>
          <a:p>
            <a:r>
              <a:rPr lang="en-US"/>
              <a:t>All new research proposals must include research data management plans or protocols that explicitly address data capture, management, integrity, confidentiality, retention, sharing and publication</a:t>
            </a:r>
          </a:p>
          <a:p>
            <a:endParaRPr lang="en-US">
              <a:ea typeface="Calibri"/>
              <a:cs typeface="Calibri"/>
            </a:endParaRPr>
          </a:p>
          <a:p>
            <a:r>
              <a:rPr lang="en-US" err="1"/>
              <a:t>DMPonline</a:t>
            </a:r>
            <a:r>
              <a:rPr lang="en-US"/>
              <a:t> helps you to create, review, and share data management plans that meet institutional and funder requirements. It is provided by the Digital Curation Centre (DCC).</a:t>
            </a:r>
          </a:p>
          <a:p>
            <a:endParaRPr lang="en-US">
              <a:ea typeface="Calibri"/>
              <a:cs typeface="Calibri"/>
            </a:endParaRPr>
          </a:p>
          <a:p>
            <a:r>
              <a:rPr lang="en-US">
                <a:ea typeface="Calibri"/>
                <a:cs typeface="Calibri"/>
              </a:rPr>
              <a:t>Library RDM webpages provide a wide range of information on data management planning, creating data, managing data, storing and sharing data, archiving data and additional resources and courses for help with RDM.</a:t>
            </a:r>
          </a:p>
        </p:txBody>
      </p:sp>
      <p:sp>
        <p:nvSpPr>
          <p:cNvPr id="4" name="Slide Number Placeholder 3"/>
          <p:cNvSpPr>
            <a:spLocks noGrp="1"/>
          </p:cNvSpPr>
          <p:nvPr>
            <p:ph type="sldNum" sz="quarter" idx="5"/>
          </p:nvPr>
        </p:nvSpPr>
        <p:spPr/>
        <p:txBody>
          <a:bodyPr/>
          <a:lstStyle/>
          <a:p>
            <a:fld id="{510AFD46-F46E-401B-A7F2-4BA846AFF68B}" type="slidenum">
              <a:rPr lang="en-GB" smtClean="0"/>
              <a:t>19</a:t>
            </a:fld>
            <a:endParaRPr lang="en-GB"/>
          </a:p>
        </p:txBody>
      </p:sp>
    </p:spTree>
    <p:extLst>
      <p:ext uri="{BB962C8B-B14F-4D97-AF65-F5344CB8AC3E}">
        <p14:creationId xmlns:p14="http://schemas.microsoft.com/office/powerpoint/2010/main" val="39352996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mn-lt"/>
                <a:ea typeface="+mn-ea"/>
                <a:cs typeface="+mn-cs"/>
              </a:rPr>
              <a:t>Pure</a:t>
            </a:r>
          </a:p>
          <a:p>
            <a:r>
              <a:rPr lang="en-GB" sz="1200" b="0" i="0" kern="1200" dirty="0">
                <a:solidFill>
                  <a:schemeClr val="tx1"/>
                </a:solidFill>
                <a:effectLst/>
                <a:latin typeface="+mn-lt"/>
                <a:ea typeface="+mn-ea"/>
                <a:cs typeface="+mn-cs"/>
              </a:rPr>
              <a:t>Stores and preserves digital content relating to research at GCU, including staff research outputs, funding applications and projects, activities and impact.</a:t>
            </a:r>
            <a:endParaRPr lang="en-GB" sz="1200" b="0" i="0" kern="1200" dirty="0">
              <a:solidFill>
                <a:schemeClr val="tx1"/>
              </a:solidFill>
              <a:effectLst/>
              <a:latin typeface="+mn-lt"/>
              <a:ea typeface="Calibri"/>
              <a:cs typeface="Calibri"/>
            </a:endParaRPr>
          </a:p>
          <a:p>
            <a:endParaRPr lang="en-GB">
              <a:ea typeface="Calibri"/>
              <a:cs typeface="Calibri"/>
            </a:endParaRPr>
          </a:p>
          <a:p>
            <a:r>
              <a:rPr lang="en-GB" dirty="0"/>
              <a:t>The system is fully supported and maintained with upgrades and new functionality available each month.</a:t>
            </a:r>
            <a:endParaRPr lang="en-GB" dirty="0">
              <a:ea typeface="Calibri"/>
              <a:cs typeface="Calibri"/>
            </a:endParaRPr>
          </a:p>
          <a:p>
            <a:r>
              <a:rPr lang="en-GB" dirty="0"/>
              <a:t>A cloud-hosted system providing reliability and scalability.</a:t>
            </a:r>
            <a:endParaRPr lang="en-GB" dirty="0">
              <a:ea typeface="Calibri"/>
              <a:cs typeface="Calibri"/>
            </a:endParaRPr>
          </a:p>
          <a:p>
            <a:r>
              <a:rPr lang="en-GB" dirty="0"/>
              <a:t>Access Pure directly on and off campus without the need for VPN software.</a:t>
            </a:r>
            <a:endParaRPr lang="en-GB" dirty="0">
              <a:cs typeface="Calibri"/>
            </a:endParaRPr>
          </a:p>
          <a:p>
            <a:r>
              <a:rPr lang="en-GB" dirty="0"/>
              <a:t>Access for all academic staff.</a:t>
            </a:r>
            <a:endParaRPr lang="en-GB" dirty="0">
              <a:ea typeface="Calibri"/>
              <a:cs typeface="Calibri"/>
            </a:endParaRPr>
          </a:p>
          <a:p>
            <a:endParaRPr lang="en-GB"/>
          </a:p>
          <a:p>
            <a:endParaRPr lang="en-GB" sz="1200" b="0" i="0" kern="1200">
              <a:solidFill>
                <a:schemeClr val="tx1"/>
              </a:solidFill>
              <a:effectLst/>
              <a:latin typeface="+mn-lt"/>
              <a:ea typeface="Calibri"/>
              <a:cs typeface="Calibri"/>
            </a:endParaRPr>
          </a:p>
          <a:p>
            <a:endParaRPr lang="en-GB" sz="1200" b="0" i="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510AFD46-F46E-401B-A7F2-4BA846AFF68B}" type="slidenum">
              <a:rPr lang="en-GB" smtClean="0"/>
              <a:t>3</a:t>
            </a:fld>
            <a:endParaRPr lang="en-GB"/>
          </a:p>
        </p:txBody>
      </p:sp>
    </p:spTree>
    <p:extLst>
      <p:ext uri="{BB962C8B-B14F-4D97-AF65-F5344CB8AC3E}">
        <p14:creationId xmlns:p14="http://schemas.microsoft.com/office/powerpoint/2010/main" val="29293849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We would encourage all staff to populate their profile for example, add a photo, name variants, social media links, research interests, external positions, qualifications and person expertise.</a:t>
            </a:r>
          </a:p>
          <a:p>
            <a:endParaRPr lang="en-US"/>
          </a:p>
          <a:p>
            <a:r>
              <a:rPr lang="en-US"/>
              <a:t>All this information will be reused across the system and in integrated systems.</a:t>
            </a:r>
            <a:endParaRPr lang="en-US">
              <a:ea typeface="Calibri"/>
              <a:cs typeface="Calibri"/>
            </a:endParaRPr>
          </a:p>
        </p:txBody>
      </p:sp>
      <p:sp>
        <p:nvSpPr>
          <p:cNvPr id="4" name="Slide Number Placeholder 3"/>
          <p:cNvSpPr>
            <a:spLocks noGrp="1"/>
          </p:cNvSpPr>
          <p:nvPr>
            <p:ph type="sldNum" sz="quarter" idx="5"/>
          </p:nvPr>
        </p:nvSpPr>
        <p:spPr/>
        <p:txBody>
          <a:bodyPr/>
          <a:lstStyle/>
          <a:p>
            <a:fld id="{510AFD46-F46E-401B-A7F2-4BA846AFF68B}" type="slidenum">
              <a:rPr lang="en-GB" smtClean="0"/>
              <a:t>4</a:t>
            </a:fld>
            <a:endParaRPr lang="en-GB"/>
          </a:p>
        </p:txBody>
      </p:sp>
    </p:spTree>
    <p:extLst>
      <p:ext uri="{BB962C8B-B14F-4D97-AF65-F5344CB8AC3E}">
        <p14:creationId xmlns:p14="http://schemas.microsoft.com/office/powerpoint/2010/main" val="1297844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10AFD46-F46E-401B-A7F2-4BA846AFF68B}" type="slidenum">
              <a:rPr lang="en-GB" smtClean="0"/>
              <a:t>5</a:t>
            </a:fld>
            <a:endParaRPr lang="en-GB"/>
          </a:p>
        </p:txBody>
      </p:sp>
    </p:spTree>
    <p:extLst>
      <p:ext uri="{BB962C8B-B14F-4D97-AF65-F5344CB8AC3E}">
        <p14:creationId xmlns:p14="http://schemas.microsoft.com/office/powerpoint/2010/main" val="37785417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Research output records can be populated from scratch or imported from external sources such as Scopus or </a:t>
            </a:r>
            <a:r>
              <a:rPr lang="en-US" err="1"/>
              <a:t>Crossref</a:t>
            </a:r>
            <a:r>
              <a:rPr lang="en-US"/>
              <a:t>, or imported from a file.</a:t>
            </a:r>
          </a:p>
          <a:p>
            <a:endParaRPr lang="en-US"/>
          </a:p>
          <a:p>
            <a:r>
              <a:rPr lang="en-US"/>
              <a:t>The research output module in Pure is managed by the Library Reseach Team and all outputs go through a library validation process. This is to ensure the correct metadata is recorded for each record in Pure and displayed publicly on </a:t>
            </a:r>
            <a:r>
              <a:rPr lang="en-US" err="1"/>
              <a:t>ResearchOnline</a:t>
            </a:r>
            <a:r>
              <a:rPr lang="en-US"/>
              <a:t>.</a:t>
            </a:r>
            <a:endParaRPr lang="en-US">
              <a:cs typeface="Calibri"/>
            </a:endParaRPr>
          </a:p>
          <a:p>
            <a:endParaRPr lang="en-US">
              <a:ea typeface="Calibri"/>
              <a:cs typeface="Calibri"/>
            </a:endParaRPr>
          </a:p>
        </p:txBody>
      </p:sp>
      <p:sp>
        <p:nvSpPr>
          <p:cNvPr id="4" name="Slide Number Placeholder 3"/>
          <p:cNvSpPr>
            <a:spLocks noGrp="1"/>
          </p:cNvSpPr>
          <p:nvPr>
            <p:ph type="sldNum" sz="quarter" idx="5"/>
          </p:nvPr>
        </p:nvSpPr>
        <p:spPr/>
        <p:txBody>
          <a:bodyPr/>
          <a:lstStyle/>
          <a:p>
            <a:fld id="{510AFD46-F46E-401B-A7F2-4BA846AFF68B}" type="slidenum">
              <a:rPr lang="en-GB" smtClean="0"/>
              <a:t>6</a:t>
            </a:fld>
            <a:endParaRPr lang="en-GB"/>
          </a:p>
        </p:txBody>
      </p:sp>
    </p:spTree>
    <p:extLst>
      <p:ext uri="{BB962C8B-B14F-4D97-AF65-F5344CB8AC3E}">
        <p14:creationId xmlns:p14="http://schemas.microsoft.com/office/powerpoint/2010/main" val="19742342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You can record your research activity that did not result in a research output using the Activities module.</a:t>
            </a:r>
            <a:endParaRPr lang="en-US"/>
          </a:p>
          <a:p>
            <a:endParaRPr lang="en-US">
              <a:ea typeface="Calibri"/>
              <a:cs typeface="Calibri"/>
            </a:endParaRPr>
          </a:p>
          <a:p>
            <a:r>
              <a:rPr lang="en-US" dirty="0">
                <a:ea typeface="Calibri"/>
                <a:cs typeface="Calibri"/>
              </a:rPr>
              <a:t>Examples of activities could be editorial work, participating in or </a:t>
            </a:r>
            <a:r>
              <a:rPr lang="en-US" dirty="0" err="1">
                <a:ea typeface="Calibri"/>
                <a:cs typeface="Calibri"/>
              </a:rPr>
              <a:t>organising</a:t>
            </a:r>
            <a:r>
              <a:rPr lang="en-US" dirty="0">
                <a:ea typeface="Calibri"/>
                <a:cs typeface="Calibri"/>
              </a:rPr>
              <a:t> an event, or delivering a invited talk or oral presentation.</a:t>
            </a:r>
          </a:p>
          <a:p>
            <a:endParaRPr lang="en-US">
              <a:ea typeface="Calibri"/>
              <a:cs typeface="Calibri"/>
            </a:endParaRPr>
          </a:p>
          <a:p>
            <a:r>
              <a:rPr lang="en-US" dirty="0">
                <a:ea typeface="Calibri"/>
                <a:cs typeface="Calibri"/>
              </a:rPr>
              <a:t>Similarly, Prizes are also self-managed by academic staff.</a:t>
            </a:r>
          </a:p>
        </p:txBody>
      </p:sp>
      <p:sp>
        <p:nvSpPr>
          <p:cNvPr id="4" name="Slide Number Placeholder 3"/>
          <p:cNvSpPr>
            <a:spLocks noGrp="1"/>
          </p:cNvSpPr>
          <p:nvPr>
            <p:ph type="sldNum" sz="quarter" idx="5"/>
          </p:nvPr>
        </p:nvSpPr>
        <p:spPr/>
        <p:txBody>
          <a:bodyPr/>
          <a:lstStyle/>
          <a:p>
            <a:fld id="{510AFD46-F46E-401B-A7F2-4BA846AFF68B}" type="slidenum">
              <a:rPr lang="en-GB" smtClean="0"/>
              <a:t>9</a:t>
            </a:fld>
            <a:endParaRPr lang="en-GB"/>
          </a:p>
        </p:txBody>
      </p:sp>
    </p:spTree>
    <p:extLst>
      <p:ext uri="{BB962C8B-B14F-4D97-AF65-F5344CB8AC3E}">
        <p14:creationId xmlns:p14="http://schemas.microsoft.com/office/powerpoint/2010/main" val="8081320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Applications for competitive funding are managed and approved in Pure.</a:t>
            </a:r>
          </a:p>
          <a:p>
            <a:endParaRPr lang="en-US">
              <a:cs typeface="Calibri"/>
            </a:endParaRPr>
          </a:p>
          <a:p>
            <a:r>
              <a:rPr lang="en-US">
                <a:cs typeface="Calibri"/>
              </a:rPr>
              <a:t>Successful applications will generate an award record and a public facing project record (where confidentiality permits).</a:t>
            </a:r>
            <a:endParaRPr lang="en-US">
              <a:ea typeface="Calibri"/>
              <a:cs typeface="Calibri"/>
            </a:endParaRPr>
          </a:p>
          <a:p>
            <a:endParaRPr lang="en-US">
              <a:cs typeface="Calibri"/>
            </a:endParaRPr>
          </a:p>
          <a:p>
            <a:r>
              <a:rPr lang="en-US">
                <a:cs typeface="Calibri"/>
              </a:rPr>
              <a:t>Award management data is managed by the research office.</a:t>
            </a:r>
            <a:endParaRPr lang="en-US">
              <a:ea typeface="Calibri"/>
              <a:cs typeface="Calibri"/>
            </a:endParaRPr>
          </a:p>
          <a:p>
            <a:endParaRPr lang="en-US">
              <a:cs typeface="Calibri"/>
            </a:endParaRPr>
          </a:p>
          <a:p>
            <a:r>
              <a:rPr lang="en-US">
                <a:cs typeface="Calibri"/>
              </a:rPr>
              <a:t>You can also use Funding Institutional, a tool which helps identify new funding opportunities from thousands of funders worldwide. The tool integrates with Scopus so you can identify tailored funding opportunities based on your existing publications, and Pure so you can import relevant funding opportunities and link them to your funding application.</a:t>
            </a:r>
            <a:endParaRPr lang="en-US">
              <a:ea typeface="Calibri"/>
              <a:cs typeface="Calibri"/>
            </a:endParaRPr>
          </a:p>
        </p:txBody>
      </p:sp>
      <p:sp>
        <p:nvSpPr>
          <p:cNvPr id="4" name="Slide Number Placeholder 3"/>
          <p:cNvSpPr>
            <a:spLocks noGrp="1"/>
          </p:cNvSpPr>
          <p:nvPr>
            <p:ph type="sldNum" sz="quarter" idx="5"/>
          </p:nvPr>
        </p:nvSpPr>
        <p:spPr/>
        <p:txBody>
          <a:bodyPr/>
          <a:lstStyle/>
          <a:p>
            <a:fld id="{510AFD46-F46E-401B-A7F2-4BA846AFF68B}" type="slidenum">
              <a:rPr lang="en-GB" smtClean="0"/>
              <a:t>10</a:t>
            </a:fld>
            <a:endParaRPr lang="en-GB"/>
          </a:p>
        </p:txBody>
      </p:sp>
    </p:spTree>
    <p:extLst>
      <p:ext uri="{BB962C8B-B14F-4D97-AF65-F5344CB8AC3E}">
        <p14:creationId xmlns:p14="http://schemas.microsoft.com/office/powerpoint/2010/main" val="17831953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The impact module allows you to capture the impact your research is having on society.</a:t>
            </a:r>
            <a:endParaRPr lang="en-US"/>
          </a:p>
          <a:p>
            <a:endParaRPr lang="en-US">
              <a:cs typeface="Calibri"/>
            </a:endParaRPr>
          </a:p>
          <a:p>
            <a:r>
              <a:rPr lang="en-US">
                <a:cs typeface="Calibri"/>
              </a:rPr>
              <a:t>All categories of impact can be recorded and you can update your records over time, as your impact matures.</a:t>
            </a:r>
          </a:p>
          <a:p>
            <a:endParaRPr lang="en-US">
              <a:cs typeface="Calibri"/>
            </a:endParaRPr>
          </a:p>
          <a:p>
            <a:r>
              <a:rPr lang="en-US">
                <a:cs typeface="Calibri"/>
              </a:rPr>
              <a:t>You can also use the module to record evidence of your impact.</a:t>
            </a:r>
            <a:endParaRPr lang="en-US">
              <a:ea typeface="Calibri"/>
              <a:cs typeface="Calibri"/>
            </a:endParaRPr>
          </a:p>
          <a:p>
            <a:endParaRPr lang="en-US">
              <a:cs typeface="Calibri"/>
            </a:endParaRPr>
          </a:p>
          <a:p>
            <a:r>
              <a:rPr lang="en-US">
                <a:cs typeface="Calibri"/>
              </a:rPr>
              <a:t>The module is currently being upgraded with the help of our new impact officers and guidance on how best to record impact will be available in the coming months.</a:t>
            </a:r>
            <a:endParaRPr lang="en-US">
              <a:ea typeface="Calibri"/>
              <a:cs typeface="Calibri"/>
            </a:endParaRPr>
          </a:p>
          <a:p>
            <a:endParaRPr lang="en-US">
              <a:cs typeface="Calibri"/>
            </a:endParaRPr>
          </a:p>
          <a:p>
            <a:r>
              <a:rPr lang="en-US">
                <a:cs typeface="Calibri"/>
              </a:rPr>
              <a:t>It is hoped the module will be used to identify areas of impact strength ahead of the next REF exercise.</a:t>
            </a:r>
            <a:endParaRPr lang="en-US">
              <a:ea typeface="Calibri"/>
              <a:cs typeface="Calibri"/>
            </a:endParaRPr>
          </a:p>
        </p:txBody>
      </p:sp>
      <p:sp>
        <p:nvSpPr>
          <p:cNvPr id="4" name="Slide Number Placeholder 3"/>
          <p:cNvSpPr>
            <a:spLocks noGrp="1"/>
          </p:cNvSpPr>
          <p:nvPr>
            <p:ph type="sldNum" sz="quarter" idx="5"/>
          </p:nvPr>
        </p:nvSpPr>
        <p:spPr/>
        <p:txBody>
          <a:bodyPr/>
          <a:lstStyle/>
          <a:p>
            <a:fld id="{510AFD46-F46E-401B-A7F2-4BA846AFF68B}" type="slidenum">
              <a:rPr lang="en-GB" smtClean="0"/>
              <a:t>11</a:t>
            </a:fld>
            <a:endParaRPr lang="en-GB"/>
          </a:p>
        </p:txBody>
      </p:sp>
    </p:spTree>
    <p:extLst>
      <p:ext uri="{BB962C8B-B14F-4D97-AF65-F5344CB8AC3E}">
        <p14:creationId xmlns:p14="http://schemas.microsoft.com/office/powerpoint/2010/main" val="3447811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Data entered in Pure can be reused in multiple ways.</a:t>
            </a:r>
            <a:endParaRPr lang="en-US"/>
          </a:p>
          <a:p>
            <a:endParaRPr lang="en-US">
              <a:cs typeface="Calibri"/>
            </a:endParaRPr>
          </a:p>
          <a:p>
            <a:r>
              <a:rPr lang="en-US">
                <a:cs typeface="Calibri"/>
              </a:rPr>
              <a:t>You can generate a CV from your data or a Faculty and Academic Activity Report (FAAR). These reports detail your activity (outputs, funding, activities, prizes, impact) from the last academic year and can be useful for PDARs or applications for academic promotions.</a:t>
            </a:r>
            <a:endParaRPr lang="en-US">
              <a:ea typeface="Calibri"/>
              <a:cs typeface="Calibri"/>
            </a:endParaRPr>
          </a:p>
          <a:p>
            <a:endParaRPr lang="en-US">
              <a:cs typeface="Calibri"/>
            </a:endParaRPr>
          </a:p>
          <a:p>
            <a:r>
              <a:rPr lang="en-US">
                <a:cs typeface="Calibri"/>
              </a:rPr>
              <a:t>Line managers can also requests these reports for whole departments or schools.</a:t>
            </a:r>
            <a:endParaRPr lang="en-US">
              <a:ea typeface="Calibri"/>
              <a:cs typeface="Calibri"/>
            </a:endParaRPr>
          </a:p>
        </p:txBody>
      </p:sp>
      <p:sp>
        <p:nvSpPr>
          <p:cNvPr id="4" name="Slide Number Placeholder 3"/>
          <p:cNvSpPr>
            <a:spLocks noGrp="1"/>
          </p:cNvSpPr>
          <p:nvPr>
            <p:ph type="sldNum" sz="quarter" idx="5"/>
          </p:nvPr>
        </p:nvSpPr>
        <p:spPr/>
        <p:txBody>
          <a:bodyPr/>
          <a:lstStyle/>
          <a:p>
            <a:fld id="{510AFD46-F46E-401B-A7F2-4BA846AFF68B}" type="slidenum">
              <a:rPr lang="en-GB" smtClean="0"/>
              <a:t>12</a:t>
            </a:fld>
            <a:endParaRPr lang="en-GB"/>
          </a:p>
        </p:txBody>
      </p:sp>
    </p:spTree>
    <p:extLst>
      <p:ext uri="{BB962C8B-B14F-4D97-AF65-F5344CB8AC3E}">
        <p14:creationId xmlns:p14="http://schemas.microsoft.com/office/powerpoint/2010/main" val="23534302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Start">
    <p:spTree>
      <p:nvGrpSpPr>
        <p:cNvPr id="1" name=""/>
        <p:cNvGrpSpPr/>
        <p:nvPr/>
      </p:nvGrpSpPr>
      <p:grpSpPr>
        <a:xfrm>
          <a:off x="0" y="0"/>
          <a:ext cx="0" cy="0"/>
          <a:chOff x="0" y="0"/>
          <a:chExt cx="0" cy="0"/>
        </a:xfrm>
      </p:grpSpPr>
      <p:sp>
        <p:nvSpPr>
          <p:cNvPr id="3" name="Rectangle 2"/>
          <p:cNvSpPr/>
          <p:nvPr userDrawn="1"/>
        </p:nvSpPr>
        <p:spPr>
          <a:xfrm>
            <a:off x="250826" y="188914"/>
            <a:ext cx="8642351" cy="6480175"/>
          </a:xfrm>
          <a:prstGeom prst="rect">
            <a:avLst/>
          </a:prstGeom>
          <a:solidFill>
            <a:srgbClr val="0149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GB">
              <a:solidFill>
                <a:srgbClr val="01498E"/>
              </a:solidFill>
            </a:endParaRP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07592" y="6229042"/>
            <a:ext cx="3704960" cy="254716"/>
          </a:xfrm>
          <a:prstGeom prst="rect">
            <a:avLst/>
          </a:prstGeom>
        </p:spPr>
      </p:pic>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2127" y="5409253"/>
            <a:ext cx="1914660" cy="1080000"/>
          </a:xfrm>
          <a:prstGeom prst="rect">
            <a:avLst/>
          </a:prstGeom>
        </p:spPr>
      </p:pic>
      <p:sp>
        <p:nvSpPr>
          <p:cNvPr id="12" name="Text Placeholder 2"/>
          <p:cNvSpPr>
            <a:spLocks noGrp="1"/>
          </p:cNvSpPr>
          <p:nvPr>
            <p:ph type="body" sz="quarter" idx="10" hasCustomPrompt="1"/>
          </p:nvPr>
        </p:nvSpPr>
        <p:spPr>
          <a:xfrm>
            <a:off x="431471" y="1178700"/>
            <a:ext cx="5760746" cy="400110"/>
          </a:xfrm>
          <a:prstGeom prst="rect">
            <a:avLst/>
          </a:prstGeom>
        </p:spPr>
        <p:txBody>
          <a:bodyPr wrap="square">
            <a:sp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GB"/>
              <a:t>Presenter’s Name (click to edit)</a:t>
            </a:r>
          </a:p>
        </p:txBody>
      </p:sp>
      <p:sp>
        <p:nvSpPr>
          <p:cNvPr id="13" name="Text Placeholder 4"/>
          <p:cNvSpPr>
            <a:spLocks noGrp="1"/>
          </p:cNvSpPr>
          <p:nvPr>
            <p:ph type="body" sz="quarter" idx="11" hasCustomPrompt="1"/>
          </p:nvPr>
        </p:nvSpPr>
        <p:spPr>
          <a:xfrm>
            <a:off x="431412" y="1988808"/>
            <a:ext cx="5760806" cy="400110"/>
          </a:xfrm>
          <a:prstGeom prst="rect">
            <a:avLst/>
          </a:prstGeom>
        </p:spPr>
        <p:txBody>
          <a:bodyPr wrap="square">
            <a:spAutoFit/>
          </a:bodyPr>
          <a:lstStyle>
            <a:lvl1pPr marL="0" indent="0">
              <a:buNone/>
              <a:defRPr sz="2000" baseline="0">
                <a:solidFill>
                  <a:schemeClr val="bg1"/>
                </a:solidFill>
                <a:latin typeface="Arial" panose="020B0604020202020204" pitchFamily="34" charset="0"/>
                <a:cs typeface="Arial" panose="020B0604020202020204" pitchFamily="34" charset="0"/>
              </a:defRPr>
            </a:lvl1pPr>
          </a:lstStyle>
          <a:p>
            <a:pPr lvl="0"/>
            <a:r>
              <a:rPr lang="en-GB"/>
              <a:t>Presentation Title (click to edit)</a:t>
            </a:r>
          </a:p>
        </p:txBody>
      </p:sp>
      <p:sp>
        <p:nvSpPr>
          <p:cNvPr id="2" name="Rectangle 1"/>
          <p:cNvSpPr/>
          <p:nvPr userDrawn="1"/>
        </p:nvSpPr>
        <p:spPr>
          <a:xfrm>
            <a:off x="6552200" y="374614"/>
            <a:ext cx="2160000" cy="2160292"/>
          </a:xfrm>
          <a:prstGeom prst="rect">
            <a:avLst/>
          </a:prstGeom>
          <a:blipFill dpi="0" rotWithShape="1">
            <a:blip r:embed="rId4"/>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GB">
              <a:solidFill>
                <a:prstClr val="white"/>
              </a:solidFill>
            </a:endParaRPr>
          </a:p>
        </p:txBody>
      </p:sp>
    </p:spTree>
    <p:extLst>
      <p:ext uri="{BB962C8B-B14F-4D97-AF65-F5344CB8AC3E}">
        <p14:creationId xmlns:p14="http://schemas.microsoft.com/office/powerpoint/2010/main" val="107220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bject, Overlay (bottom left)">
    <p:spTree>
      <p:nvGrpSpPr>
        <p:cNvPr id="1" name=""/>
        <p:cNvGrpSpPr/>
        <p:nvPr/>
      </p:nvGrpSpPr>
      <p:grpSpPr>
        <a:xfrm>
          <a:off x="0" y="0"/>
          <a:ext cx="0" cy="0"/>
          <a:chOff x="0" y="0"/>
          <a:chExt cx="0" cy="0"/>
        </a:xfrm>
      </p:grpSpPr>
      <p:sp>
        <p:nvSpPr>
          <p:cNvPr id="10" name="Content Placeholder 7"/>
          <p:cNvSpPr>
            <a:spLocks noGrp="1" noChangeAspect="1"/>
          </p:cNvSpPr>
          <p:nvPr>
            <p:ph sz="quarter" idx="13" hasCustomPrompt="1"/>
          </p:nvPr>
        </p:nvSpPr>
        <p:spPr>
          <a:xfrm>
            <a:off x="431801" y="368300"/>
            <a:ext cx="8280400" cy="5491163"/>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a:t>Object (Click an icon below)</a:t>
            </a:r>
          </a:p>
        </p:txBody>
      </p:sp>
      <p:sp>
        <p:nvSpPr>
          <p:cNvPr id="13" name="Text Placeholder 12"/>
          <p:cNvSpPr>
            <a:spLocks noGrp="1"/>
          </p:cNvSpPr>
          <p:nvPr>
            <p:ph type="body" sz="quarter" idx="11" hasCustomPrompt="1"/>
          </p:nvPr>
        </p:nvSpPr>
        <p:spPr>
          <a:xfrm>
            <a:off x="431801" y="2935552"/>
            <a:ext cx="3780152" cy="496805"/>
          </a:xfrm>
          <a:prstGeom prst="rect">
            <a:avLst/>
          </a:prstGeom>
          <a:solidFill>
            <a:srgbClr val="01498E">
              <a:alpha val="88000"/>
            </a:srgbClr>
          </a:solidFill>
        </p:spPr>
        <p:txBody>
          <a:bodyPr lIns="180000" tIns="93600" rIns="180000" bIns="93600">
            <a:normAutofit/>
          </a:bodyPr>
          <a:lstStyle>
            <a:lvl1pPr marL="0" indent="0">
              <a:buNone/>
              <a:defRPr sz="2000" b="1" baseline="0">
                <a:solidFill>
                  <a:schemeClr val="bg1"/>
                </a:solidFill>
                <a:latin typeface="Arial" pitchFamily="34" charset="0"/>
                <a:cs typeface="Arial" pitchFamily="34" charset="0"/>
              </a:defRPr>
            </a:lvl1pPr>
          </a:lstStyle>
          <a:p>
            <a:pPr lvl="0"/>
            <a:r>
              <a:rPr lang="en-GB"/>
              <a:t>Subtitle (click to edit)</a:t>
            </a:r>
          </a:p>
        </p:txBody>
      </p:sp>
      <p:sp>
        <p:nvSpPr>
          <p:cNvPr id="15" name="Text Placeholder 14"/>
          <p:cNvSpPr>
            <a:spLocks noGrp="1"/>
          </p:cNvSpPr>
          <p:nvPr>
            <p:ph type="body" sz="quarter" idx="12" hasCustomPrompt="1"/>
          </p:nvPr>
        </p:nvSpPr>
        <p:spPr>
          <a:xfrm>
            <a:off x="431802" y="3429001"/>
            <a:ext cx="3780150" cy="2430462"/>
          </a:xfrm>
          <a:prstGeom prst="rect">
            <a:avLst/>
          </a:prstGeom>
          <a:solidFill>
            <a:srgbClr val="01498E">
              <a:alpha val="88000"/>
            </a:srgbClr>
          </a:solidFill>
        </p:spPr>
        <p:txBody>
          <a:bodyPr lIns="180000" tIns="93600" rIns="180000" bIns="93600">
            <a:normAutofit/>
          </a:bodyPr>
          <a:lstStyle>
            <a:lvl1pPr marL="0" indent="0">
              <a:buNone/>
              <a:defRPr sz="2000" baseline="0">
                <a:solidFill>
                  <a:schemeClr val="bg1"/>
                </a:solidFill>
                <a:latin typeface="Arial" pitchFamily="34" charset="0"/>
                <a:cs typeface="Arial" pitchFamily="34" charset="0"/>
              </a:defRPr>
            </a:lvl1pPr>
          </a:lstStyle>
          <a:p>
            <a:pPr lvl="0"/>
            <a:r>
              <a:rPr lang="en-GB"/>
              <a:t>Paragraph (click to edit)</a:t>
            </a:r>
          </a:p>
        </p:txBody>
      </p:sp>
    </p:spTree>
    <p:extLst>
      <p:ext uri="{BB962C8B-B14F-4D97-AF65-F5344CB8AC3E}">
        <p14:creationId xmlns:p14="http://schemas.microsoft.com/office/powerpoint/2010/main" val="3417533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left), Object (right)">
    <p:spTree>
      <p:nvGrpSpPr>
        <p:cNvPr id="1" name=""/>
        <p:cNvGrpSpPr/>
        <p:nvPr/>
      </p:nvGrpSpPr>
      <p:grpSpPr>
        <a:xfrm>
          <a:off x="0" y="0"/>
          <a:ext cx="0" cy="0"/>
          <a:chOff x="0" y="0"/>
          <a:chExt cx="0" cy="0"/>
        </a:xfrm>
      </p:grpSpPr>
      <p:sp>
        <p:nvSpPr>
          <p:cNvPr id="7" name="Content Placeholder 6"/>
          <p:cNvSpPr>
            <a:spLocks noGrp="1"/>
          </p:cNvSpPr>
          <p:nvPr>
            <p:ph sz="quarter" idx="12" hasCustomPrompt="1"/>
          </p:nvPr>
        </p:nvSpPr>
        <p:spPr>
          <a:xfrm>
            <a:off x="4751389" y="368609"/>
            <a:ext cx="3960812" cy="5490853"/>
          </a:xfrm>
          <a:prstGeom prst="rect">
            <a:avLst/>
          </a:prstGeom>
        </p:spPr>
        <p:txBody>
          <a:bodyPr/>
          <a:lstStyle>
            <a:lvl1pPr marL="0" indent="0">
              <a:buNone/>
              <a:defRPr/>
            </a:lvl1pPr>
          </a:lstStyle>
          <a:p>
            <a:pPr lvl="0"/>
            <a:r>
              <a:rPr lang="en-GB"/>
              <a:t>Object (Click an icon below)</a:t>
            </a:r>
          </a:p>
        </p:txBody>
      </p:sp>
      <p:sp>
        <p:nvSpPr>
          <p:cNvPr id="4" name="Text Placeholder 6"/>
          <p:cNvSpPr>
            <a:spLocks noGrp="1"/>
          </p:cNvSpPr>
          <p:nvPr>
            <p:ph type="body" sz="quarter" idx="13" hasCustomPrompt="1"/>
          </p:nvPr>
        </p:nvSpPr>
        <p:spPr>
          <a:xfrm>
            <a:off x="431800" y="368609"/>
            <a:ext cx="3960813"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a:t>Paragraph Text (click to edit)</a:t>
            </a:r>
          </a:p>
        </p:txBody>
      </p:sp>
    </p:spTree>
    <p:extLst>
      <p:ext uri="{BB962C8B-B14F-4D97-AF65-F5344CB8AC3E}">
        <p14:creationId xmlns:p14="http://schemas.microsoft.com/office/powerpoint/2010/main" val="41526149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bject (left), Object (right)">
    <p:spTree>
      <p:nvGrpSpPr>
        <p:cNvPr id="1" name=""/>
        <p:cNvGrpSpPr/>
        <p:nvPr/>
      </p:nvGrpSpPr>
      <p:grpSpPr>
        <a:xfrm>
          <a:off x="0" y="0"/>
          <a:ext cx="0" cy="0"/>
          <a:chOff x="0" y="0"/>
          <a:chExt cx="0" cy="0"/>
        </a:xfrm>
      </p:grpSpPr>
      <p:sp>
        <p:nvSpPr>
          <p:cNvPr id="3" name="Content Placeholder 2"/>
          <p:cNvSpPr>
            <a:spLocks noGrp="1"/>
          </p:cNvSpPr>
          <p:nvPr>
            <p:ph sz="quarter" idx="12" hasCustomPrompt="1"/>
          </p:nvPr>
        </p:nvSpPr>
        <p:spPr>
          <a:xfrm>
            <a:off x="431802" y="368300"/>
            <a:ext cx="3960811" cy="5491163"/>
          </a:xfrm>
          <a:prstGeom prst="rect">
            <a:avLst/>
          </a:prstGeom>
        </p:spPr>
        <p:txBody>
          <a:bodyPr/>
          <a:lstStyle>
            <a:lvl1pPr marL="0" indent="0">
              <a:buNone/>
              <a:defRPr/>
            </a:lvl1pPr>
          </a:lstStyle>
          <a:p>
            <a:pPr lvl="0"/>
            <a:r>
              <a:rPr lang="en-GB"/>
              <a:t>Object (Click an icon below)</a:t>
            </a:r>
          </a:p>
        </p:txBody>
      </p:sp>
      <p:sp>
        <p:nvSpPr>
          <p:cNvPr id="11" name="Content Placeholder 2"/>
          <p:cNvSpPr>
            <a:spLocks noGrp="1"/>
          </p:cNvSpPr>
          <p:nvPr>
            <p:ph sz="quarter" idx="13" hasCustomPrompt="1"/>
          </p:nvPr>
        </p:nvSpPr>
        <p:spPr>
          <a:xfrm>
            <a:off x="4751388" y="368300"/>
            <a:ext cx="3960812" cy="5491162"/>
          </a:xfrm>
          <a:prstGeom prst="rect">
            <a:avLst/>
          </a:prstGeom>
        </p:spPr>
        <p:txBody>
          <a:bodyPr/>
          <a:lstStyle>
            <a:lvl1pPr marL="0" indent="0">
              <a:buNone/>
              <a:defRPr/>
            </a:lvl1pPr>
          </a:lstStyle>
          <a:p>
            <a:pPr lvl="0"/>
            <a:r>
              <a:rPr lang="en-GB"/>
              <a:t>Object (Click an icon below)</a:t>
            </a:r>
          </a:p>
        </p:txBody>
      </p:sp>
    </p:spTree>
    <p:extLst>
      <p:ext uri="{BB962C8B-B14F-4D97-AF65-F5344CB8AC3E}">
        <p14:creationId xmlns:p14="http://schemas.microsoft.com/office/powerpoint/2010/main" val="897304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bejct  (left), Text (right)">
    <p:spTree>
      <p:nvGrpSpPr>
        <p:cNvPr id="1" name=""/>
        <p:cNvGrpSpPr/>
        <p:nvPr/>
      </p:nvGrpSpPr>
      <p:grpSpPr>
        <a:xfrm>
          <a:off x="0" y="0"/>
          <a:ext cx="0" cy="0"/>
          <a:chOff x="0" y="0"/>
          <a:chExt cx="0" cy="0"/>
        </a:xfrm>
      </p:grpSpPr>
      <p:sp>
        <p:nvSpPr>
          <p:cNvPr id="11" name="Content Placeholder 2"/>
          <p:cNvSpPr>
            <a:spLocks noGrp="1"/>
          </p:cNvSpPr>
          <p:nvPr>
            <p:ph sz="quarter" idx="12" hasCustomPrompt="1"/>
          </p:nvPr>
        </p:nvSpPr>
        <p:spPr>
          <a:xfrm>
            <a:off x="431801" y="368300"/>
            <a:ext cx="3960812" cy="5491163"/>
          </a:xfrm>
          <a:prstGeom prst="rect">
            <a:avLst/>
          </a:prstGeom>
        </p:spPr>
        <p:txBody>
          <a:bodyPr/>
          <a:lstStyle>
            <a:lvl1pPr marL="0" indent="0">
              <a:buNone/>
              <a:defRPr/>
            </a:lvl1pPr>
          </a:lstStyle>
          <a:p>
            <a:pPr lvl="0"/>
            <a:r>
              <a:rPr lang="en-GB"/>
              <a:t>Object (Click an icon below)</a:t>
            </a:r>
          </a:p>
        </p:txBody>
      </p:sp>
      <p:sp>
        <p:nvSpPr>
          <p:cNvPr id="4" name="Text Placeholder 6"/>
          <p:cNvSpPr>
            <a:spLocks noGrp="1"/>
          </p:cNvSpPr>
          <p:nvPr>
            <p:ph type="body" sz="quarter" idx="13" hasCustomPrompt="1"/>
          </p:nvPr>
        </p:nvSpPr>
        <p:spPr>
          <a:xfrm>
            <a:off x="4751389" y="368609"/>
            <a:ext cx="3960812"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a:t>Paragraph Text (click to edit)</a:t>
            </a:r>
          </a:p>
        </p:txBody>
      </p:sp>
    </p:spTree>
    <p:extLst>
      <p:ext uri="{BB962C8B-B14F-4D97-AF65-F5344CB8AC3E}">
        <p14:creationId xmlns:p14="http://schemas.microsoft.com/office/powerpoint/2010/main" val="41831250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left), Text (right)">
    <p:spTree>
      <p:nvGrpSpPr>
        <p:cNvPr id="1" name=""/>
        <p:cNvGrpSpPr/>
        <p:nvPr/>
      </p:nvGrpSpPr>
      <p:grpSpPr>
        <a:xfrm>
          <a:off x="0" y="0"/>
          <a:ext cx="0" cy="0"/>
          <a:chOff x="0" y="0"/>
          <a:chExt cx="0" cy="0"/>
        </a:xfrm>
      </p:grpSpPr>
      <p:sp>
        <p:nvSpPr>
          <p:cNvPr id="4" name="Text Placeholder 6"/>
          <p:cNvSpPr>
            <a:spLocks noGrp="1"/>
          </p:cNvSpPr>
          <p:nvPr>
            <p:ph type="body" sz="quarter" idx="13" hasCustomPrompt="1"/>
          </p:nvPr>
        </p:nvSpPr>
        <p:spPr>
          <a:xfrm>
            <a:off x="431800" y="368609"/>
            <a:ext cx="3960813"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a:t>Paragraph Text (click to edit)</a:t>
            </a:r>
          </a:p>
        </p:txBody>
      </p:sp>
      <p:sp>
        <p:nvSpPr>
          <p:cNvPr id="5" name="Text Placeholder 6"/>
          <p:cNvSpPr>
            <a:spLocks noGrp="1"/>
          </p:cNvSpPr>
          <p:nvPr>
            <p:ph type="body" sz="quarter" idx="14" hasCustomPrompt="1"/>
          </p:nvPr>
        </p:nvSpPr>
        <p:spPr>
          <a:xfrm>
            <a:off x="4751389" y="368609"/>
            <a:ext cx="3960814"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a:t>Paragraph Text (click to edit)</a:t>
            </a:r>
          </a:p>
        </p:txBody>
      </p:sp>
    </p:spTree>
    <p:extLst>
      <p:ext uri="{BB962C8B-B14F-4D97-AF65-F5344CB8AC3E}">
        <p14:creationId xmlns:p14="http://schemas.microsoft.com/office/powerpoint/2010/main" val="24909879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9042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resentation End">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nvPr>
        </p:nvSpPr>
        <p:spPr>
          <a:xfrm>
            <a:off x="431800" y="1988817"/>
            <a:ext cx="8280400" cy="461665"/>
          </a:xfrm>
          <a:prstGeom prst="rect">
            <a:avLst/>
          </a:prstGeom>
        </p:spPr>
        <p:txBody>
          <a:bodyPr>
            <a:spAutoFit/>
          </a:bodyPr>
          <a:lstStyle>
            <a:lvl1pPr marL="0" indent="0">
              <a:buNone/>
              <a:defRPr sz="2400" baseline="0">
                <a:latin typeface="Arial" panose="020B0604020202020204" pitchFamily="34" charset="0"/>
                <a:cs typeface="Arial" panose="020B0604020202020204" pitchFamily="34" charset="0"/>
              </a:defRPr>
            </a:lvl1pPr>
          </a:lstStyle>
          <a:p>
            <a:pPr lvl="0"/>
            <a:r>
              <a:rPr lang="en-GB"/>
              <a:t>Thank you note (click to edit)</a:t>
            </a:r>
          </a:p>
        </p:txBody>
      </p:sp>
    </p:spTree>
    <p:extLst>
      <p:ext uri="{BB962C8B-B14F-4D97-AF65-F5344CB8AC3E}">
        <p14:creationId xmlns:p14="http://schemas.microsoft.com/office/powerpoint/2010/main" val="243871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ubtitle, Tex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431132"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a:t>Section Title (click to edit)</a:t>
            </a:r>
          </a:p>
        </p:txBody>
      </p:sp>
      <p:sp>
        <p:nvSpPr>
          <p:cNvPr id="7" name="Text Placeholder 6"/>
          <p:cNvSpPr>
            <a:spLocks noGrp="1"/>
          </p:cNvSpPr>
          <p:nvPr>
            <p:ph type="body" sz="quarter" idx="11" hasCustomPrompt="1"/>
          </p:nvPr>
        </p:nvSpPr>
        <p:spPr>
          <a:xfrm>
            <a:off x="431132" y="2170427"/>
            <a:ext cx="8280400"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a:t>Section Paragraph (click to edit)</a:t>
            </a:r>
          </a:p>
        </p:txBody>
      </p:sp>
      <p:sp>
        <p:nvSpPr>
          <p:cNvPr id="8" name="Text Placeholder 7"/>
          <p:cNvSpPr>
            <a:spLocks noGrp="1"/>
          </p:cNvSpPr>
          <p:nvPr>
            <p:ph type="body" sz="quarter" idx="12" hasCustomPrompt="1"/>
          </p:nvPr>
        </p:nvSpPr>
        <p:spPr>
          <a:xfrm>
            <a:off x="431800" y="1358900"/>
            <a:ext cx="8279732" cy="400110"/>
          </a:xfrm>
          <a:prstGeom prst="rect">
            <a:avLst/>
          </a:prstGeom>
        </p:spPr>
        <p:txBody>
          <a:bodyPr wrap="square">
            <a:spAutoFit/>
          </a:bodyPr>
          <a:lstStyle>
            <a:lvl1pPr marL="0" indent="0">
              <a:buNone/>
              <a:defRPr sz="2000" b="1" baseline="0">
                <a:latin typeface="Arial" pitchFamily="34" charset="0"/>
                <a:cs typeface="Arial" pitchFamily="34" charset="0"/>
              </a:defRPr>
            </a:lvl1pPr>
          </a:lstStyle>
          <a:p>
            <a:pPr lvl="0"/>
            <a:r>
              <a:rPr lang="en-GB">
                <a:latin typeface="Arial" pitchFamily="34" charset="0"/>
                <a:cs typeface="Arial" pitchFamily="34" charset="0"/>
              </a:rPr>
              <a:t>Section Subtitle (click to edit)</a:t>
            </a:r>
          </a:p>
        </p:txBody>
      </p:sp>
    </p:spTree>
    <p:extLst>
      <p:ext uri="{BB962C8B-B14F-4D97-AF65-F5344CB8AC3E}">
        <p14:creationId xmlns:p14="http://schemas.microsoft.com/office/powerpoint/2010/main" val="3108053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Text">
    <p:spTree>
      <p:nvGrpSpPr>
        <p:cNvPr id="1" name=""/>
        <p:cNvGrpSpPr/>
        <p:nvPr/>
      </p:nvGrpSpPr>
      <p:grpSpPr>
        <a:xfrm>
          <a:off x="0" y="0"/>
          <a:ext cx="0" cy="0"/>
          <a:chOff x="0" y="0"/>
          <a:chExt cx="0" cy="0"/>
        </a:xfrm>
      </p:grpSpPr>
      <p:sp>
        <p:nvSpPr>
          <p:cNvPr id="4" name="Text Placeholder 9"/>
          <p:cNvSpPr>
            <a:spLocks noGrp="1"/>
          </p:cNvSpPr>
          <p:nvPr>
            <p:ph type="body" sz="quarter" idx="10" hasCustomPrompt="1"/>
          </p:nvPr>
        </p:nvSpPr>
        <p:spPr>
          <a:xfrm>
            <a:off x="431132"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a:t>Section Title (click to edit)</a:t>
            </a:r>
          </a:p>
        </p:txBody>
      </p:sp>
      <p:sp>
        <p:nvSpPr>
          <p:cNvPr id="5" name="Text Placeholder 6"/>
          <p:cNvSpPr>
            <a:spLocks noGrp="1"/>
          </p:cNvSpPr>
          <p:nvPr>
            <p:ph type="body" sz="quarter" idx="11" hasCustomPrompt="1"/>
          </p:nvPr>
        </p:nvSpPr>
        <p:spPr>
          <a:xfrm>
            <a:off x="429680" y="1358900"/>
            <a:ext cx="8280400"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a:t>Section Paragraph (click to edit)</a:t>
            </a:r>
          </a:p>
        </p:txBody>
      </p:sp>
    </p:spTree>
    <p:extLst>
      <p:ext uri="{BB962C8B-B14F-4D97-AF65-F5344CB8AC3E}">
        <p14:creationId xmlns:p14="http://schemas.microsoft.com/office/powerpoint/2010/main" val="1069555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5" name="Text Placeholder 6"/>
          <p:cNvSpPr>
            <a:spLocks noGrp="1"/>
          </p:cNvSpPr>
          <p:nvPr>
            <p:ph type="body" sz="quarter" idx="12" hasCustomPrompt="1"/>
          </p:nvPr>
        </p:nvSpPr>
        <p:spPr>
          <a:xfrm>
            <a:off x="431800" y="368300"/>
            <a:ext cx="8280400"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a:t>Section Paragraph (click to edit)</a:t>
            </a:r>
          </a:p>
        </p:txBody>
      </p:sp>
    </p:spTree>
    <p:extLst>
      <p:ext uri="{BB962C8B-B14F-4D97-AF65-F5344CB8AC3E}">
        <p14:creationId xmlns:p14="http://schemas.microsoft.com/office/powerpoint/2010/main" val="3185868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ubtitle, Object">
    <p:spTree>
      <p:nvGrpSpPr>
        <p:cNvPr id="1" name=""/>
        <p:cNvGrpSpPr/>
        <p:nvPr/>
      </p:nvGrpSpPr>
      <p:grpSpPr>
        <a:xfrm>
          <a:off x="0" y="0"/>
          <a:ext cx="0" cy="0"/>
          <a:chOff x="0" y="0"/>
          <a:chExt cx="0" cy="0"/>
        </a:xfrm>
      </p:grpSpPr>
      <p:sp>
        <p:nvSpPr>
          <p:cNvPr id="12" name="Content Placeholder 11"/>
          <p:cNvSpPr>
            <a:spLocks noGrp="1"/>
          </p:cNvSpPr>
          <p:nvPr>
            <p:ph sz="quarter" idx="13" hasCustomPrompt="1"/>
          </p:nvPr>
        </p:nvSpPr>
        <p:spPr>
          <a:xfrm>
            <a:off x="431800" y="2168525"/>
            <a:ext cx="8280400" cy="3690938"/>
          </a:xfrm>
          <a:prstGeom prst="rect">
            <a:avLst/>
          </a:prstGeom>
        </p:spPr>
        <p:txBody>
          <a:bodyPr/>
          <a:lstStyle>
            <a:lvl1pPr marL="0" indent="0">
              <a:buNone/>
              <a:defRPr sz="2400">
                <a:latin typeface="Arial" pitchFamily="34" charset="0"/>
                <a:cs typeface="Arial" pitchFamily="34" charset="0"/>
              </a:defRPr>
            </a:lvl1pPr>
          </a:lstStyle>
          <a:p>
            <a:pPr lvl="0"/>
            <a:r>
              <a:rPr lang="en-GB"/>
              <a:t>Object (Click an icon below)</a:t>
            </a:r>
          </a:p>
        </p:txBody>
      </p:sp>
      <p:sp>
        <p:nvSpPr>
          <p:cNvPr id="5" name="Text Placeholder 9"/>
          <p:cNvSpPr>
            <a:spLocks noGrp="1"/>
          </p:cNvSpPr>
          <p:nvPr>
            <p:ph type="body" sz="quarter" idx="10" hasCustomPrompt="1"/>
          </p:nvPr>
        </p:nvSpPr>
        <p:spPr>
          <a:xfrm>
            <a:off x="431800"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a:t>Section Title (click to edit)</a:t>
            </a:r>
          </a:p>
        </p:txBody>
      </p:sp>
      <p:sp>
        <p:nvSpPr>
          <p:cNvPr id="6" name="Text Placeholder 7"/>
          <p:cNvSpPr>
            <a:spLocks noGrp="1"/>
          </p:cNvSpPr>
          <p:nvPr>
            <p:ph type="body" sz="quarter" idx="12" hasCustomPrompt="1"/>
          </p:nvPr>
        </p:nvSpPr>
        <p:spPr>
          <a:xfrm>
            <a:off x="431800" y="1358900"/>
            <a:ext cx="8280400" cy="400110"/>
          </a:xfrm>
          <a:prstGeom prst="rect">
            <a:avLst/>
          </a:prstGeom>
        </p:spPr>
        <p:txBody>
          <a:bodyPr wrap="square">
            <a:spAutoFit/>
          </a:bodyPr>
          <a:lstStyle>
            <a:lvl1pPr marL="0" indent="0">
              <a:buNone/>
              <a:defRPr sz="2000" b="1" baseline="0">
                <a:latin typeface="Arial" pitchFamily="34" charset="0"/>
                <a:cs typeface="Arial" pitchFamily="34" charset="0"/>
              </a:defRPr>
            </a:lvl1pPr>
          </a:lstStyle>
          <a:p>
            <a:pPr lvl="0"/>
            <a:r>
              <a:rPr lang="en-GB">
                <a:latin typeface="Arial" pitchFamily="34" charset="0"/>
                <a:cs typeface="Arial" pitchFamily="34" charset="0"/>
              </a:rPr>
              <a:t>Section Subtitle (click to edit)</a:t>
            </a:r>
          </a:p>
        </p:txBody>
      </p:sp>
    </p:spTree>
    <p:extLst>
      <p:ext uri="{BB962C8B-B14F-4D97-AF65-F5344CB8AC3E}">
        <p14:creationId xmlns:p14="http://schemas.microsoft.com/office/powerpoint/2010/main" val="1358365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bject">
    <p:spTree>
      <p:nvGrpSpPr>
        <p:cNvPr id="1" name=""/>
        <p:cNvGrpSpPr/>
        <p:nvPr/>
      </p:nvGrpSpPr>
      <p:grpSpPr>
        <a:xfrm>
          <a:off x="0" y="0"/>
          <a:ext cx="0" cy="0"/>
          <a:chOff x="0" y="0"/>
          <a:chExt cx="0" cy="0"/>
        </a:xfrm>
      </p:grpSpPr>
      <p:sp>
        <p:nvSpPr>
          <p:cNvPr id="8" name="Content Placeholder 7"/>
          <p:cNvSpPr>
            <a:spLocks noGrp="1"/>
          </p:cNvSpPr>
          <p:nvPr>
            <p:ph sz="quarter" idx="11" hasCustomPrompt="1"/>
          </p:nvPr>
        </p:nvSpPr>
        <p:spPr>
          <a:xfrm>
            <a:off x="431800" y="1358899"/>
            <a:ext cx="8280400" cy="4500563"/>
          </a:xfrm>
          <a:prstGeom prst="rect">
            <a:avLst/>
          </a:prstGeom>
        </p:spPr>
        <p:txBody>
          <a:bodyPr/>
          <a:lstStyle>
            <a:lvl1pPr marL="0" indent="0">
              <a:buNone/>
              <a:defRPr sz="2400">
                <a:latin typeface="Arial" pitchFamily="34" charset="0"/>
                <a:cs typeface="Arial" pitchFamily="34" charset="0"/>
              </a:defRPr>
            </a:lvl1pPr>
          </a:lstStyle>
          <a:p>
            <a:pPr lvl="0"/>
            <a:r>
              <a:rPr lang="en-GB"/>
              <a:t>Object (Click an icon below)</a:t>
            </a:r>
          </a:p>
        </p:txBody>
      </p:sp>
      <p:sp>
        <p:nvSpPr>
          <p:cNvPr id="4" name="Text Placeholder 9"/>
          <p:cNvSpPr>
            <a:spLocks noGrp="1"/>
          </p:cNvSpPr>
          <p:nvPr>
            <p:ph type="body" sz="quarter" idx="12" hasCustomPrompt="1"/>
          </p:nvPr>
        </p:nvSpPr>
        <p:spPr>
          <a:xfrm>
            <a:off x="431800"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a:t>Section Title (click to edit)</a:t>
            </a:r>
          </a:p>
        </p:txBody>
      </p:sp>
    </p:spTree>
    <p:extLst>
      <p:ext uri="{BB962C8B-B14F-4D97-AF65-F5344CB8AC3E}">
        <p14:creationId xmlns:p14="http://schemas.microsoft.com/office/powerpoint/2010/main" val="1226312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bject">
    <p:spTree>
      <p:nvGrpSpPr>
        <p:cNvPr id="1" name=""/>
        <p:cNvGrpSpPr/>
        <p:nvPr/>
      </p:nvGrpSpPr>
      <p:grpSpPr>
        <a:xfrm>
          <a:off x="0" y="0"/>
          <a:ext cx="0" cy="0"/>
          <a:chOff x="0" y="0"/>
          <a:chExt cx="0" cy="0"/>
        </a:xfrm>
      </p:grpSpPr>
      <p:sp>
        <p:nvSpPr>
          <p:cNvPr id="3" name="Rectangle 2"/>
          <p:cNvSpPr/>
          <p:nvPr userDrawn="1"/>
        </p:nvSpPr>
        <p:spPr>
          <a:xfrm>
            <a:off x="431802" y="368301"/>
            <a:ext cx="8101012" cy="50409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GB">
              <a:solidFill>
                <a:srgbClr val="FFFFFF"/>
              </a:solidFill>
            </a:endParaRPr>
          </a:p>
        </p:txBody>
      </p:sp>
      <p:sp>
        <p:nvSpPr>
          <p:cNvPr id="8" name="Content Placeholder 7"/>
          <p:cNvSpPr>
            <a:spLocks noGrp="1"/>
          </p:cNvSpPr>
          <p:nvPr>
            <p:ph sz="quarter" idx="10" hasCustomPrompt="1"/>
          </p:nvPr>
        </p:nvSpPr>
        <p:spPr>
          <a:xfrm>
            <a:off x="431802" y="368299"/>
            <a:ext cx="8280399" cy="5491163"/>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a:t>Object (Click an icon below)</a:t>
            </a:r>
          </a:p>
        </p:txBody>
      </p:sp>
    </p:spTree>
    <p:extLst>
      <p:ext uri="{BB962C8B-B14F-4D97-AF65-F5344CB8AC3E}">
        <p14:creationId xmlns:p14="http://schemas.microsoft.com/office/powerpoint/2010/main" val="910017718"/>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bject, Overlay (top right)">
    <p:spTree>
      <p:nvGrpSpPr>
        <p:cNvPr id="1" name=""/>
        <p:cNvGrpSpPr/>
        <p:nvPr/>
      </p:nvGrpSpPr>
      <p:grpSpPr>
        <a:xfrm>
          <a:off x="0" y="0"/>
          <a:ext cx="0" cy="0"/>
          <a:chOff x="0" y="0"/>
          <a:chExt cx="0" cy="0"/>
        </a:xfrm>
      </p:grpSpPr>
      <p:sp>
        <p:nvSpPr>
          <p:cNvPr id="11" name="Content Placeholder 7"/>
          <p:cNvSpPr>
            <a:spLocks noGrp="1"/>
          </p:cNvSpPr>
          <p:nvPr>
            <p:ph sz="quarter" idx="13" hasCustomPrompt="1"/>
          </p:nvPr>
        </p:nvSpPr>
        <p:spPr>
          <a:xfrm>
            <a:off x="431801" y="368301"/>
            <a:ext cx="8280729" cy="5491162"/>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a:t>Object (Click an icon below)</a:t>
            </a:r>
          </a:p>
        </p:txBody>
      </p:sp>
      <p:sp>
        <p:nvSpPr>
          <p:cNvPr id="13" name="Text Placeholder 12"/>
          <p:cNvSpPr>
            <a:spLocks noGrp="1"/>
          </p:cNvSpPr>
          <p:nvPr>
            <p:ph type="body" sz="quarter" idx="11" hasCustomPrompt="1"/>
          </p:nvPr>
        </p:nvSpPr>
        <p:spPr>
          <a:xfrm>
            <a:off x="4932036" y="375319"/>
            <a:ext cx="3780165" cy="496805"/>
          </a:xfrm>
          <a:prstGeom prst="rect">
            <a:avLst/>
          </a:prstGeom>
          <a:solidFill>
            <a:schemeClr val="bg1">
              <a:alpha val="88000"/>
            </a:schemeClr>
          </a:solidFill>
        </p:spPr>
        <p:txBody>
          <a:bodyPr lIns="180000" tIns="93600" rIns="180000" bIns="93600">
            <a:normAutofit/>
          </a:bodyPr>
          <a:lstStyle>
            <a:lvl1pPr marL="0" indent="0">
              <a:buNone/>
              <a:defRPr sz="2000" b="1" baseline="0">
                <a:latin typeface="Arial" pitchFamily="34" charset="0"/>
                <a:cs typeface="Arial" pitchFamily="34" charset="0"/>
              </a:defRPr>
            </a:lvl1pPr>
          </a:lstStyle>
          <a:p>
            <a:pPr lvl="0"/>
            <a:r>
              <a:rPr lang="en-GB" sz="2000" b="1">
                <a:latin typeface="Arial" pitchFamily="34" charset="0"/>
                <a:cs typeface="Arial" pitchFamily="34" charset="0"/>
              </a:rPr>
              <a:t>Subtitle (click to edit)</a:t>
            </a:r>
            <a:endParaRPr lang="en-GB" sz="2400" b="1">
              <a:latin typeface="Arial" pitchFamily="34" charset="0"/>
              <a:cs typeface="Arial" pitchFamily="34" charset="0"/>
            </a:endParaRPr>
          </a:p>
        </p:txBody>
      </p:sp>
      <p:sp>
        <p:nvSpPr>
          <p:cNvPr id="15" name="Text Placeholder 14"/>
          <p:cNvSpPr>
            <a:spLocks noGrp="1"/>
          </p:cNvSpPr>
          <p:nvPr>
            <p:ph type="body" sz="quarter" idx="12" hasCustomPrompt="1"/>
          </p:nvPr>
        </p:nvSpPr>
        <p:spPr>
          <a:xfrm>
            <a:off x="4932363" y="872124"/>
            <a:ext cx="3780167" cy="2558463"/>
          </a:xfrm>
          <a:prstGeom prst="rect">
            <a:avLst/>
          </a:prstGeom>
          <a:solidFill>
            <a:schemeClr val="bg1">
              <a:alpha val="88000"/>
            </a:schemeClr>
          </a:solidFill>
        </p:spPr>
        <p:txBody>
          <a:bodyPr lIns="180000" tIns="93600" rIns="180000" bIns="93600">
            <a:normAutofit/>
          </a:bodyPr>
          <a:lstStyle>
            <a:lvl1pPr marL="0" indent="0">
              <a:buNone/>
              <a:defRPr sz="2000" baseline="0">
                <a:latin typeface="Arial" pitchFamily="34" charset="0"/>
                <a:cs typeface="Arial" pitchFamily="34" charset="0"/>
              </a:defRPr>
            </a:lvl1pPr>
          </a:lstStyle>
          <a:p>
            <a:pPr lvl="0"/>
            <a:r>
              <a:rPr lang="en-GB"/>
              <a:t>Paragraph (click to edit)</a:t>
            </a:r>
          </a:p>
        </p:txBody>
      </p:sp>
    </p:spTree>
    <p:extLst>
      <p:ext uri="{BB962C8B-B14F-4D97-AF65-F5344CB8AC3E}">
        <p14:creationId xmlns:p14="http://schemas.microsoft.com/office/powerpoint/2010/main" val="4267793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emf"/><Relationship Id="rId4"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image" Target="../media/image6.emf"/><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34203" y="5409700"/>
            <a:ext cx="1909853" cy="1080000"/>
          </a:xfrm>
          <a:prstGeom prst="rect">
            <a:avLst/>
          </a:prstGeom>
        </p:spPr>
      </p:pic>
      <p:pic>
        <p:nvPicPr>
          <p:cNvPr id="5" name="Picture 4"/>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879946" y="6229061"/>
            <a:ext cx="3704684" cy="254697"/>
          </a:xfrm>
          <a:prstGeom prst="rect">
            <a:avLst/>
          </a:prstGeom>
        </p:spPr>
      </p:pic>
    </p:spTree>
    <p:extLst>
      <p:ext uri="{BB962C8B-B14F-4D97-AF65-F5344CB8AC3E}">
        <p14:creationId xmlns:p14="http://schemas.microsoft.com/office/powerpoint/2010/main" val="4148724173"/>
      </p:ext>
    </p:extLst>
  </p:cSld>
  <p:clrMap bg1="lt1" tx1="dk1" bg2="lt2" tx2="dk2" accent1="accent1" accent2="accent2" accent3="accent3" accent4="accent4" accent5="accent5" accent6="accent6" hlink="hlink" folHlink="folHlink"/>
  <p:sldLayoutIdLst>
    <p:sldLayoutId id="2147483661" r:id="rId1"/>
    <p:sldLayoutId id="2147483662"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33556" y="5945640"/>
            <a:ext cx="957330" cy="540000"/>
          </a:xfrm>
          <a:prstGeom prst="rect">
            <a:avLst/>
          </a:prstGeom>
        </p:spPr>
      </p:pic>
      <p:sp>
        <p:nvSpPr>
          <p:cNvPr id="5" name="TextBox 4"/>
          <p:cNvSpPr txBox="1"/>
          <p:nvPr userDrawn="1"/>
        </p:nvSpPr>
        <p:spPr>
          <a:xfrm>
            <a:off x="4932046" y="6453644"/>
            <a:ext cx="3962717" cy="215444"/>
          </a:xfrm>
          <a:prstGeom prst="rect">
            <a:avLst/>
          </a:prstGeom>
          <a:noFill/>
        </p:spPr>
        <p:txBody>
          <a:bodyPr wrap="square" rtlCol="0">
            <a:spAutoFit/>
          </a:bodyPr>
          <a:lstStyle/>
          <a:p>
            <a:pPr algn="r" defTabSz="457200"/>
            <a:fld id="{268E1414-5F24-4E3F-ACA1-76792B015177}" type="slidenum">
              <a:rPr lang="en-GB" sz="800">
                <a:solidFill>
                  <a:prstClr val="black"/>
                </a:solidFill>
              </a:rPr>
              <a:pPr algn="r" defTabSz="457200"/>
              <a:t>‹#›</a:t>
            </a:fld>
            <a:endParaRPr lang="en-GB" sz="800">
              <a:solidFill>
                <a:prstClr val="black"/>
              </a:solidFill>
            </a:endParaRPr>
          </a:p>
        </p:txBody>
      </p:sp>
    </p:spTree>
    <p:extLst>
      <p:ext uri="{BB962C8B-B14F-4D97-AF65-F5344CB8AC3E}">
        <p14:creationId xmlns:p14="http://schemas.microsoft.com/office/powerpoint/2010/main" val="3385128941"/>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hyperlink" Target="mailto:riogeneral@gcu.ac.uk"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hyperlink" Target="https://www.fundinginstitutional.com/"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mailto:impact@gcu.ac.uk"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s://researchonline.gcu.ac.uk/" TargetMode="External"/><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hyperlink" Target="mailto:librarysystems@gcu.ac.uk" TargetMode="External"/><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3" Type="http://schemas.openxmlformats.org/officeDocument/2006/relationships/hyperlink" Target="https://www.gcu.ac.uk/currentstudents/essentials/library/research/orcid" TargetMode="Externa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s://www.gcu.ac.uk/currentstudents/essentials/library/research/scopus" TargetMode="External"/><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s://www.gcu.ac.uk/currentstudents/essentials/library/research/research-metrics/responsible-use-of-research-metrics" TargetMode="External"/><Relationship Id="rId7" Type="http://schemas.openxmlformats.org/officeDocument/2006/relationships/hyperlink" Target="mailto:libraryresearch@gcu.ac.uk" TargetMode="External"/><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hyperlink" Target="https://thinkchecksubmit.org/" TargetMode="External"/><Relationship Id="rId5" Type="http://schemas.openxmlformats.org/officeDocument/2006/relationships/hyperlink" Target="https://www.gcu.ac.uk/currentstudents/essentials/library/research/publication/predatoryjournals" TargetMode="External"/><Relationship Id="rId4" Type="http://schemas.openxmlformats.org/officeDocument/2006/relationships/hyperlink" Target="http://www.ascb.org/dora"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www.connected.gcu.ac.uk/sites/InformationMatters/DataProtectionPrivacy/Documents/Research%20Data%20Management%20%20Doc%20REC17-10-02%20publishable.pdf" TargetMode="External"/><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hyperlink" Target="https://www.gcu.ac.uk/currentstudents/essentials/library/research/rdm" TargetMode="External"/><Relationship Id="rId4" Type="http://schemas.openxmlformats.org/officeDocument/2006/relationships/hyperlink" Target="https://dmponline.dcc.ac.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mailto:librarysystems@gcu.ac.uk" TargetMode="External"/><Relationship Id="rId2" Type="http://schemas.openxmlformats.org/officeDocument/2006/relationships/hyperlink" Target="mailto:libraryresearch@gcu.ac.uk" TargetMode="External"/><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hyperlink" Target="https://creativecommons.org/licenses/by/4.0/"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gcu.elsevierpure.com/admin&#8203;"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hyperlink" Target="mailto:librarysystems@gcu.ac.uk" TargetMode="External"/><Relationship Id="rId4" Type="http://schemas.openxmlformats.org/officeDocument/2006/relationships/hyperlink" Target="https://www.gcu.ac.uk/currentstudents/essentials/library/research/pure"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hyperlink" Target="https://edshare.gcu.ac.uk/id/document/64268"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hyperlink" Target="mailto:libraryresearch@gcu.ac.uk" TargetMode="Externa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repository.jisc.ac.uk/9148/1/research-excellence-framework-2028-initial-decisions-report.pdf"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 Placeholder 1"/>
          <p:cNvSpPr>
            <a:spLocks noGrp="1"/>
          </p:cNvSpPr>
          <p:nvPr>
            <p:ph type="title" idx="4294967295"/>
          </p:nvPr>
        </p:nvSpPr>
        <p:spPr>
          <a:xfrm>
            <a:off x="400012" y="1602514"/>
            <a:ext cx="5760746"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3600" b="0" i="0" u="none" strike="noStrike" kern="1200" cap="none" spc="0" normalizeH="0" baseline="0" noProof="0" dirty="0" err="1">
                <a:ln>
                  <a:noFill/>
                </a:ln>
                <a:solidFill>
                  <a:schemeClr val="bg1"/>
                </a:solidFill>
                <a:effectLst/>
                <a:uLnTx/>
                <a:uFillTx/>
                <a:latin typeface="Arial"/>
                <a:ea typeface="+mn-ea"/>
                <a:cs typeface="Arial"/>
              </a:rPr>
              <a:t>AcWriMo</a:t>
            </a:r>
            <a:r>
              <a:rPr kumimoji="0" lang="en-GB" sz="3600" b="0" i="0" u="none" strike="noStrike" kern="1200" cap="none" spc="0" normalizeH="0" baseline="0" noProof="0" dirty="0">
                <a:ln>
                  <a:noFill/>
                </a:ln>
                <a:solidFill>
                  <a:schemeClr val="bg1"/>
                </a:solidFill>
                <a:effectLst/>
                <a:uLnTx/>
                <a:uFillTx/>
                <a:latin typeface="Arial"/>
                <a:ea typeface="+mn-ea"/>
                <a:cs typeface="Arial"/>
              </a:rPr>
              <a:t>: Library Support for Research</a:t>
            </a:r>
            <a:endParaRPr kumimoji="0" lang="en-US" sz="20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p:txBody>
      </p:sp>
      <p:sp>
        <p:nvSpPr>
          <p:cNvPr id="3" name="Text Placeholder 2"/>
          <p:cNvSpPr>
            <a:spLocks noGrp="1"/>
          </p:cNvSpPr>
          <p:nvPr>
            <p:ph type="body" sz="quarter" idx="11"/>
          </p:nvPr>
        </p:nvSpPr>
        <p:spPr>
          <a:xfrm>
            <a:off x="389526" y="3084971"/>
            <a:ext cx="7020972" cy="1698927"/>
          </a:xfrm>
        </p:spPr>
        <p:txBody>
          <a:bodyPr wrap="square" lIns="91440" tIns="45720" rIns="91440" bIns="45720" anchor="t">
            <a:spAutoFit/>
          </a:bodyPr>
          <a:lstStyle/>
          <a:p>
            <a:endParaRPr lang="en-GB" sz="1800" dirty="0">
              <a:latin typeface="Arial"/>
              <a:cs typeface="Arial"/>
            </a:endParaRPr>
          </a:p>
          <a:p>
            <a:r>
              <a:rPr lang="en-GB" sz="1800">
                <a:latin typeface="Arial"/>
                <a:cs typeface="Arial"/>
              </a:rPr>
              <a:t>Seth Thompson</a:t>
            </a:r>
            <a:endParaRPr lang="en-GB" sz="1800" dirty="0">
              <a:latin typeface="Arial"/>
              <a:cs typeface="Arial"/>
            </a:endParaRPr>
          </a:p>
          <a:p>
            <a:r>
              <a:rPr lang="en-GB" sz="1800" dirty="0">
                <a:latin typeface="Arial"/>
                <a:cs typeface="Arial"/>
              </a:rPr>
              <a:t>Resource Librarian</a:t>
            </a:r>
          </a:p>
          <a:p>
            <a:r>
              <a:rPr lang="en-GB" sz="1800" dirty="0">
                <a:latin typeface="Arial"/>
                <a:cs typeface="Arial"/>
              </a:rPr>
              <a:t>Collections &amp; Discovery</a:t>
            </a:r>
          </a:p>
          <a:p>
            <a:r>
              <a:rPr lang="en-GB" sz="1800" dirty="0">
                <a:latin typeface="Arial"/>
                <a:cs typeface="Arial"/>
              </a:rPr>
              <a:t>17 November 2023</a:t>
            </a:r>
            <a:endParaRPr lang="en-GB" sz="1800" dirty="0"/>
          </a:p>
        </p:txBody>
      </p:sp>
      <p:sp>
        <p:nvSpPr>
          <p:cNvPr id="4" name="TextBox 3"/>
          <p:cNvSpPr txBox="1"/>
          <p:nvPr/>
        </p:nvSpPr>
        <p:spPr>
          <a:xfrm>
            <a:off x="4921554" y="4900619"/>
            <a:ext cx="3744416" cy="923330"/>
          </a:xfrm>
          <a:prstGeom prst="rect">
            <a:avLst/>
          </a:prstGeom>
          <a:noFill/>
          <a:ln>
            <a:solidFill>
              <a:schemeClr val="bg1"/>
            </a:solidFill>
          </a:ln>
        </p:spPr>
        <p:txBody>
          <a:bodyPr wrap="square" rtlCol="0">
            <a:spAutoFit/>
          </a:bodyPr>
          <a:lstStyle/>
          <a:p>
            <a:r>
              <a:rPr lang="en-GB">
                <a:solidFill>
                  <a:schemeClr val="bg1"/>
                </a:solidFill>
              </a:rPr>
              <a:t>Presentation by Seth Thompson. Licensed under the terms of  a </a:t>
            </a:r>
            <a:r>
              <a:rPr lang="en-GB">
                <a:solidFill>
                  <a:schemeClr val="bg1"/>
                </a:solidFill>
                <a:hlinkClick r:id="rId3"/>
              </a:rPr>
              <a:t>CC-BY-4.0 license</a:t>
            </a:r>
            <a:endParaRPr lang="en-GB">
              <a:solidFill>
                <a:schemeClr val="bg1"/>
              </a:solidFill>
            </a:endParaRPr>
          </a:p>
        </p:txBody>
      </p:sp>
      <p:pic>
        <p:nvPicPr>
          <p:cNvPr id="5" name="Picture 3" descr="Image of CC BY license&#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65661" y="5502186"/>
            <a:ext cx="676275" cy="238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11854148"/>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C49B098-1C09-CC74-BCE4-E0B2C86A1D7B}"/>
              </a:ext>
            </a:extLst>
          </p:cNvPr>
          <p:cNvSpPr>
            <a:spLocks noGrp="1"/>
          </p:cNvSpPr>
          <p:nvPr>
            <p:ph sz="quarter" idx="11"/>
          </p:nvPr>
        </p:nvSpPr>
        <p:spPr>
          <a:xfrm>
            <a:off x="431800" y="1028220"/>
            <a:ext cx="8280400" cy="4500563"/>
          </a:xfrm>
        </p:spPr>
        <p:txBody>
          <a:bodyPr lIns="91440" tIns="45720" rIns="91440" bIns="45720" anchor="t"/>
          <a:lstStyle/>
          <a:p>
            <a:r>
              <a:rPr lang="en-US">
                <a:latin typeface="Arial"/>
                <a:cs typeface="Arial"/>
              </a:rPr>
              <a:t>Award Management and Funding Opportunities</a:t>
            </a:r>
          </a:p>
          <a:p>
            <a:pPr marL="342900" indent="-342900">
              <a:buChar char="•"/>
            </a:pPr>
            <a:r>
              <a:rPr lang="en-US">
                <a:latin typeface="Arial"/>
                <a:cs typeface="Arial"/>
              </a:rPr>
              <a:t>Award Management and Funding Opportunities modules are managed by Research Innovation Office (RIO)</a:t>
            </a:r>
            <a:endParaRPr lang="en-US"/>
          </a:p>
          <a:p>
            <a:pPr marL="342900" indent="-342900">
              <a:buChar char="•"/>
            </a:pPr>
            <a:r>
              <a:rPr lang="en-US">
                <a:latin typeface="Arial"/>
                <a:cs typeface="Arial"/>
              </a:rPr>
              <a:t>Contact email: </a:t>
            </a:r>
            <a:r>
              <a:rPr lang="en-GB" sz="2200">
                <a:latin typeface="Arial"/>
                <a:cs typeface="Arial"/>
                <a:hlinkClick r:id="rId3"/>
              </a:rPr>
              <a:t>riogeneral@gcu.ac.uk</a:t>
            </a:r>
          </a:p>
          <a:p>
            <a:pPr marL="342900" indent="-342900">
              <a:buChar char="•"/>
            </a:pPr>
            <a:endParaRPr lang="en-GB" sz="2200"/>
          </a:p>
          <a:p>
            <a:r>
              <a:rPr lang="en-GB">
                <a:latin typeface="Arial"/>
                <a:cs typeface="Arial"/>
                <a:hlinkClick r:id="rId4"/>
              </a:rPr>
              <a:t>Funding Institutional</a:t>
            </a:r>
          </a:p>
          <a:p>
            <a:endParaRPr lang="en-GB">
              <a:latin typeface="Arial"/>
              <a:cs typeface="Arial"/>
            </a:endParaRPr>
          </a:p>
        </p:txBody>
      </p:sp>
      <p:sp>
        <p:nvSpPr>
          <p:cNvPr id="3" name="Text Placeholder 2">
            <a:extLst>
              <a:ext uri="{FF2B5EF4-FFF2-40B4-BE49-F238E27FC236}">
                <a16:creationId xmlns:a16="http://schemas.microsoft.com/office/drawing/2014/main" id="{A8CBEA3B-2597-3334-65D7-622BA2978E24}"/>
              </a:ext>
            </a:extLst>
          </p:cNvPr>
          <p:cNvSpPr>
            <a:spLocks noGrp="1"/>
          </p:cNvSpPr>
          <p:nvPr>
            <p:ph type="title" idx="4294967295"/>
          </p:nvPr>
        </p:nvSpPr>
        <p:spPr>
          <a:xfrm>
            <a:off x="431800" y="368301"/>
            <a:ext cx="8280400"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2400" b="1" i="0" u="none" strike="noStrike" kern="1200" cap="none" spc="0" normalizeH="0" baseline="0" noProof="0">
                <a:ln>
                  <a:noFill/>
                </a:ln>
                <a:solidFill>
                  <a:srgbClr val="01498E"/>
                </a:solidFill>
                <a:effectLst/>
                <a:uLnTx/>
                <a:uFillTx/>
                <a:latin typeface="Arial"/>
                <a:ea typeface="+mn-ea"/>
                <a:cs typeface="Arial"/>
              </a:rPr>
              <a:t>Pure modules</a:t>
            </a:r>
            <a:endParaRPr kumimoji="0" lang="en-US" sz="2400" b="1" i="0" u="none" strike="noStrike" kern="1200" cap="none" spc="0" normalizeH="0" baseline="0" noProof="0">
              <a:ln>
                <a:noFill/>
              </a:ln>
              <a:solidFill>
                <a:srgbClr val="01498E"/>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3943765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976E679-73F7-5C57-F498-B84704CEAAFA}"/>
              </a:ext>
            </a:extLst>
          </p:cNvPr>
          <p:cNvSpPr>
            <a:spLocks noGrp="1"/>
          </p:cNvSpPr>
          <p:nvPr>
            <p:ph sz="quarter" idx="11"/>
          </p:nvPr>
        </p:nvSpPr>
        <p:spPr>
          <a:xfrm>
            <a:off x="431800" y="1028220"/>
            <a:ext cx="8280400" cy="4500563"/>
          </a:xfrm>
        </p:spPr>
        <p:txBody>
          <a:bodyPr lIns="91440" tIns="45720" rIns="91440" bIns="45720" anchor="t"/>
          <a:lstStyle/>
          <a:p>
            <a:r>
              <a:rPr lang="en-US">
                <a:latin typeface="Arial"/>
                <a:cs typeface="Arial"/>
              </a:rPr>
              <a:t>Impact</a:t>
            </a:r>
          </a:p>
          <a:p>
            <a:pPr marL="342900" indent="-342900">
              <a:buChar char="•"/>
            </a:pPr>
            <a:r>
              <a:rPr lang="en-US">
                <a:latin typeface="Arial"/>
                <a:cs typeface="Arial"/>
              </a:rPr>
              <a:t>Record the impact your research is having</a:t>
            </a:r>
          </a:p>
          <a:p>
            <a:pPr marL="342900" indent="-342900">
              <a:buChar char="•"/>
            </a:pPr>
            <a:r>
              <a:rPr lang="en-US">
                <a:latin typeface="Arial"/>
                <a:cs typeface="Arial"/>
              </a:rPr>
              <a:t>Update your data as your impact matures</a:t>
            </a:r>
          </a:p>
          <a:p>
            <a:pPr marL="342900" indent="-342900">
              <a:buChar char="•"/>
            </a:pPr>
            <a:r>
              <a:rPr lang="en-US">
                <a:latin typeface="Arial"/>
                <a:cs typeface="Arial"/>
              </a:rPr>
              <a:t>Record evidence of your impact</a:t>
            </a:r>
          </a:p>
          <a:p>
            <a:pPr marL="342900" indent="-342900">
              <a:buChar char="•"/>
            </a:pPr>
            <a:r>
              <a:rPr lang="en-US">
                <a:latin typeface="Arial"/>
                <a:cs typeface="Arial"/>
              </a:rPr>
              <a:t>Used to identify areas of strength ahead of for REF2028</a:t>
            </a:r>
          </a:p>
          <a:p>
            <a:pPr marL="342900" indent="-342900">
              <a:buChar char="•"/>
            </a:pPr>
            <a:r>
              <a:rPr lang="en-US">
                <a:latin typeface="Arial"/>
                <a:cs typeface="Arial"/>
              </a:rPr>
              <a:t>Impact data is managed by GCU Impact Officers</a:t>
            </a:r>
            <a:endParaRPr lang="en-US"/>
          </a:p>
          <a:p>
            <a:pPr marL="342900" indent="-342900">
              <a:buChar char="•"/>
            </a:pPr>
            <a:r>
              <a:rPr lang="en-US">
                <a:latin typeface="Arial"/>
                <a:cs typeface="Arial"/>
              </a:rPr>
              <a:t>Contact email: </a:t>
            </a:r>
            <a:r>
              <a:rPr lang="en-GB" sz="2200">
                <a:latin typeface="Arial"/>
                <a:cs typeface="Arial"/>
                <a:hlinkClick r:id="rId3"/>
              </a:rPr>
              <a:t>impact@gcu.ac.uk</a:t>
            </a:r>
            <a:r>
              <a:rPr lang="en-GB" sz="2200">
                <a:latin typeface="Arial"/>
                <a:cs typeface="Arial"/>
              </a:rPr>
              <a:t> </a:t>
            </a:r>
            <a:endParaRPr lang="en-US"/>
          </a:p>
          <a:p>
            <a:endParaRPr lang="en-US"/>
          </a:p>
        </p:txBody>
      </p:sp>
      <p:sp>
        <p:nvSpPr>
          <p:cNvPr id="3" name="Text Placeholder 2">
            <a:extLst>
              <a:ext uri="{FF2B5EF4-FFF2-40B4-BE49-F238E27FC236}">
                <a16:creationId xmlns:a16="http://schemas.microsoft.com/office/drawing/2014/main" id="{6A9A6B20-BD5F-7CBA-A555-ECBCAC571035}"/>
              </a:ext>
            </a:extLst>
          </p:cNvPr>
          <p:cNvSpPr>
            <a:spLocks noGrp="1"/>
          </p:cNvSpPr>
          <p:nvPr>
            <p:ph type="title" idx="4294967295"/>
          </p:nvPr>
        </p:nvSpPr>
        <p:spPr>
          <a:xfrm>
            <a:off x="431800" y="368301"/>
            <a:ext cx="8280400"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2400" b="1" i="0" u="none" strike="noStrike" kern="1200" cap="none" spc="0" normalizeH="0" baseline="0" noProof="0">
                <a:ln>
                  <a:noFill/>
                </a:ln>
                <a:solidFill>
                  <a:srgbClr val="01498E"/>
                </a:solidFill>
                <a:effectLst/>
                <a:uLnTx/>
                <a:uFillTx/>
                <a:latin typeface="Arial"/>
                <a:ea typeface="+mn-ea"/>
                <a:cs typeface="Arial"/>
              </a:rPr>
              <a:t>Pure modules</a:t>
            </a:r>
            <a:endParaRPr kumimoji="0" lang="en-US" sz="2400" b="1" i="0" u="none" strike="noStrike" kern="1200" cap="none" spc="0" normalizeH="0" baseline="0" noProof="0">
              <a:ln>
                <a:noFill/>
              </a:ln>
              <a:solidFill>
                <a:srgbClr val="01498E"/>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12772610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A42DA6C-86F8-57F3-F9B5-3CB192FB35BD}"/>
              </a:ext>
            </a:extLst>
          </p:cNvPr>
          <p:cNvSpPr>
            <a:spLocks noGrp="1"/>
          </p:cNvSpPr>
          <p:nvPr>
            <p:ph sz="quarter" idx="11"/>
          </p:nvPr>
        </p:nvSpPr>
        <p:spPr>
          <a:xfrm>
            <a:off x="431800" y="985088"/>
            <a:ext cx="8280400" cy="4500563"/>
          </a:xfrm>
        </p:spPr>
        <p:txBody>
          <a:bodyPr lIns="91440" tIns="45720" rIns="91440" bIns="45720" anchor="t"/>
          <a:lstStyle/>
          <a:p>
            <a:r>
              <a:rPr lang="en-US">
                <a:latin typeface="Arial"/>
                <a:cs typeface="Arial"/>
              </a:rPr>
              <a:t>Curriculum Vitae and Faculty and Academic Activity Report (FAAR)</a:t>
            </a:r>
          </a:p>
          <a:p>
            <a:pPr marL="342900" indent="-342900">
              <a:buChar char="•"/>
            </a:pPr>
            <a:r>
              <a:rPr lang="en-US">
                <a:latin typeface="Arial"/>
                <a:cs typeface="Arial"/>
              </a:rPr>
              <a:t>Reuse Pure data to save time</a:t>
            </a:r>
          </a:p>
          <a:p>
            <a:pPr marL="342900" indent="-342900">
              <a:buChar char="•"/>
            </a:pPr>
            <a:r>
              <a:rPr lang="en-US">
                <a:latin typeface="Arial"/>
                <a:cs typeface="Arial"/>
              </a:rPr>
              <a:t>Generate a public or private Curriculum Vitae based on your data in Pure</a:t>
            </a:r>
          </a:p>
          <a:p>
            <a:pPr marL="342900" indent="-342900">
              <a:buChar char="•"/>
            </a:pPr>
            <a:r>
              <a:rPr lang="en-US">
                <a:latin typeface="Arial"/>
                <a:cs typeface="Arial"/>
              </a:rPr>
              <a:t>Generate a "FAAR" for the last academic year to use in PDARs or academic promotions</a:t>
            </a:r>
            <a:endParaRPr lang="en-GB">
              <a:latin typeface="Arial"/>
              <a:cs typeface="Arial"/>
            </a:endParaRPr>
          </a:p>
          <a:p>
            <a:pPr marL="342900" indent="-342900">
              <a:buChar char="•"/>
            </a:pPr>
            <a:r>
              <a:rPr lang="en-US">
                <a:latin typeface="Arial"/>
                <a:cs typeface="Arial"/>
              </a:rPr>
              <a:t>Line managers can request FAARs for their department / school</a:t>
            </a:r>
            <a:endParaRPr lang="en-US"/>
          </a:p>
          <a:p>
            <a:endParaRPr lang="en-US"/>
          </a:p>
          <a:p>
            <a:endParaRPr lang="en-US"/>
          </a:p>
          <a:p>
            <a:endParaRPr lang="en-US"/>
          </a:p>
          <a:p>
            <a:endParaRPr lang="en-US"/>
          </a:p>
        </p:txBody>
      </p:sp>
      <p:sp>
        <p:nvSpPr>
          <p:cNvPr id="3" name="Text Placeholder 2">
            <a:extLst>
              <a:ext uri="{FF2B5EF4-FFF2-40B4-BE49-F238E27FC236}">
                <a16:creationId xmlns:a16="http://schemas.microsoft.com/office/drawing/2014/main" id="{BA6CC4FD-ACF4-E35F-CA60-7C93271DD00C}"/>
              </a:ext>
            </a:extLst>
          </p:cNvPr>
          <p:cNvSpPr>
            <a:spLocks noGrp="1"/>
          </p:cNvSpPr>
          <p:nvPr>
            <p:ph type="title" idx="4294967295"/>
          </p:nvPr>
        </p:nvSpPr>
        <p:spPr>
          <a:xfrm>
            <a:off x="431800" y="368301"/>
            <a:ext cx="8280400"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2400" b="1" i="0" u="none" strike="noStrike" kern="1200" cap="none" spc="0" normalizeH="0" baseline="0" noProof="0">
                <a:ln>
                  <a:noFill/>
                </a:ln>
                <a:solidFill>
                  <a:srgbClr val="01498E"/>
                </a:solidFill>
                <a:effectLst/>
                <a:uLnTx/>
                <a:uFillTx/>
                <a:latin typeface="Arial"/>
                <a:ea typeface="+mn-ea"/>
                <a:cs typeface="Arial"/>
              </a:rPr>
              <a:t>Pure modules</a:t>
            </a:r>
            <a:endParaRPr kumimoji="0" lang="en-US" sz="2400" b="1" i="0" u="none" strike="noStrike" kern="1200" cap="none" spc="0" normalizeH="0" baseline="0" noProof="0">
              <a:ln>
                <a:noFill/>
              </a:ln>
              <a:solidFill>
                <a:srgbClr val="01498E"/>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11188731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15E4BDD-00E0-9017-9304-AE8F19615352}"/>
              </a:ext>
            </a:extLst>
          </p:cNvPr>
          <p:cNvSpPr>
            <a:spLocks noGrp="1"/>
          </p:cNvSpPr>
          <p:nvPr>
            <p:ph sz="quarter" idx="11"/>
          </p:nvPr>
        </p:nvSpPr>
        <p:spPr>
          <a:xfrm>
            <a:off x="431800" y="1028220"/>
            <a:ext cx="8280400" cy="4500563"/>
          </a:xfrm>
        </p:spPr>
        <p:txBody>
          <a:bodyPr lIns="91440" tIns="45720" rIns="91440" bIns="45720" anchor="t"/>
          <a:lstStyle/>
          <a:p>
            <a:r>
              <a:rPr lang="en-US">
                <a:latin typeface="Arial"/>
                <a:cs typeface="Arial"/>
              </a:rPr>
              <a:t>Reporting</a:t>
            </a:r>
          </a:p>
          <a:p>
            <a:pPr marL="342900" indent="-342900">
              <a:buChar char="•"/>
            </a:pPr>
            <a:r>
              <a:rPr lang="en-US">
                <a:latin typeface="Arial"/>
                <a:cs typeface="Arial"/>
              </a:rPr>
              <a:t>Powerful reporting module covering almost all data in Pure</a:t>
            </a:r>
          </a:p>
          <a:p>
            <a:pPr marL="342900" indent="-342900">
              <a:buChar char="•"/>
            </a:pPr>
            <a:r>
              <a:rPr lang="en-US">
                <a:latin typeface="Arial"/>
                <a:cs typeface="Arial"/>
              </a:rPr>
              <a:t>Share reports, schedule regular snapshots of data</a:t>
            </a:r>
          </a:p>
          <a:p>
            <a:pPr marL="342900" indent="-342900">
              <a:buChar char="•"/>
            </a:pPr>
            <a:r>
              <a:rPr lang="en-US">
                <a:latin typeface="Arial"/>
                <a:cs typeface="Arial"/>
              </a:rPr>
              <a:t>Useful for research management, performance, benchmarking, and data maintenance</a:t>
            </a:r>
          </a:p>
          <a:p>
            <a:pPr marL="342900" indent="-342900">
              <a:buChar char="•"/>
            </a:pPr>
            <a:r>
              <a:rPr lang="en-US">
                <a:latin typeface="Arial"/>
                <a:cs typeface="Arial"/>
              </a:rPr>
              <a:t>Request ad hoc reports from the relevant data owner</a:t>
            </a:r>
          </a:p>
          <a:p>
            <a:pPr marL="342900" indent="-342900">
              <a:buChar char="•"/>
            </a:pPr>
            <a:r>
              <a:rPr lang="en-US">
                <a:latin typeface="Arial"/>
                <a:cs typeface="Arial"/>
              </a:rPr>
              <a:t>Managers and administrators can request direct access to the module</a:t>
            </a:r>
          </a:p>
        </p:txBody>
      </p:sp>
      <p:sp>
        <p:nvSpPr>
          <p:cNvPr id="3" name="Text Placeholder 2">
            <a:extLst>
              <a:ext uri="{FF2B5EF4-FFF2-40B4-BE49-F238E27FC236}">
                <a16:creationId xmlns:a16="http://schemas.microsoft.com/office/drawing/2014/main" id="{FBEF0DCB-50E9-FD97-DAA4-3BEEC84B424A}"/>
              </a:ext>
            </a:extLst>
          </p:cNvPr>
          <p:cNvSpPr>
            <a:spLocks noGrp="1"/>
          </p:cNvSpPr>
          <p:nvPr>
            <p:ph type="title" idx="4294967295"/>
          </p:nvPr>
        </p:nvSpPr>
        <p:spPr>
          <a:xfrm>
            <a:off x="431800" y="368301"/>
            <a:ext cx="8280400"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2400" b="1" i="0" u="none" strike="noStrike" kern="1200" cap="none" spc="0" normalizeH="0" baseline="0" noProof="0">
                <a:ln>
                  <a:noFill/>
                </a:ln>
                <a:solidFill>
                  <a:srgbClr val="01498E"/>
                </a:solidFill>
                <a:effectLst/>
                <a:uLnTx/>
                <a:uFillTx/>
                <a:latin typeface="Arial"/>
                <a:ea typeface="+mn-ea"/>
                <a:cs typeface="Arial"/>
              </a:rPr>
              <a:t>Pure modules</a:t>
            </a:r>
            <a:endParaRPr kumimoji="0" lang="en-US" sz="2400" b="1" i="0" u="none" strike="noStrike" kern="1200" cap="none" spc="0" normalizeH="0" baseline="0" noProof="0">
              <a:ln>
                <a:noFill/>
              </a:ln>
              <a:solidFill>
                <a:srgbClr val="01498E"/>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30475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0599F2-EB3A-481C-90DF-F21DFD667C4E}"/>
              </a:ext>
            </a:extLst>
          </p:cNvPr>
          <p:cNvSpPr>
            <a:spLocks noGrp="1"/>
          </p:cNvSpPr>
          <p:nvPr>
            <p:ph sz="quarter" idx="11"/>
          </p:nvPr>
        </p:nvSpPr>
        <p:spPr>
          <a:xfrm>
            <a:off x="431800" y="937717"/>
            <a:ext cx="8280400" cy="4500563"/>
          </a:xfrm>
        </p:spPr>
        <p:txBody>
          <a:bodyPr lIns="91440" tIns="45720" rIns="91440" bIns="45720" anchor="t"/>
          <a:lstStyle/>
          <a:p>
            <a:pPr marL="342900" indent="-342900">
              <a:buChar char="•"/>
            </a:pPr>
            <a:r>
              <a:rPr lang="en-GB">
                <a:latin typeface="Arial"/>
                <a:cs typeface="Arial"/>
              </a:rPr>
              <a:t>Research student access</a:t>
            </a:r>
          </a:p>
          <a:p>
            <a:pPr marL="342900" indent="-342900">
              <a:buChar char="•"/>
            </a:pPr>
            <a:r>
              <a:rPr lang="en-GB">
                <a:latin typeface="Arial"/>
                <a:cs typeface="Arial"/>
              </a:rPr>
              <a:t>Peer review of applications</a:t>
            </a:r>
          </a:p>
          <a:p>
            <a:pPr marL="342900" indent="-342900">
              <a:buChar char="•"/>
            </a:pPr>
            <a:r>
              <a:rPr lang="en-GB">
                <a:latin typeface="Arial"/>
                <a:cs typeface="Arial"/>
              </a:rPr>
              <a:t>Student thesis</a:t>
            </a:r>
          </a:p>
          <a:p>
            <a:pPr marL="342900" indent="-342900">
              <a:buChar char="•"/>
            </a:pPr>
            <a:r>
              <a:rPr lang="en-GB">
                <a:latin typeface="Arial"/>
                <a:cs typeface="Arial"/>
              </a:rPr>
              <a:t>REF support for REF2028</a:t>
            </a:r>
            <a:endParaRPr lang="en-GB"/>
          </a:p>
        </p:txBody>
      </p:sp>
      <p:sp>
        <p:nvSpPr>
          <p:cNvPr id="3" name="Text Placeholder 2">
            <a:extLst>
              <a:ext uri="{FF2B5EF4-FFF2-40B4-BE49-F238E27FC236}">
                <a16:creationId xmlns:a16="http://schemas.microsoft.com/office/drawing/2014/main" id="{C4B54983-C022-4776-A694-9DA27B8D382B}"/>
              </a:ext>
            </a:extLst>
          </p:cNvPr>
          <p:cNvSpPr>
            <a:spLocks noGrp="1"/>
          </p:cNvSpPr>
          <p:nvPr>
            <p:ph type="title" idx="4294967295"/>
          </p:nvPr>
        </p:nvSpPr>
        <p:spPr>
          <a:xfrm>
            <a:off x="431800" y="368301"/>
            <a:ext cx="8280400"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sz="2400" b="1" i="0" u="none" strike="noStrike" kern="1200" cap="none" spc="0" normalizeH="0" baseline="0" noProof="0">
                <a:ln>
                  <a:noFill/>
                </a:ln>
                <a:solidFill>
                  <a:srgbClr val="01498E"/>
                </a:solidFill>
                <a:effectLst/>
                <a:uLnTx/>
                <a:uFillTx/>
                <a:latin typeface="Arial"/>
                <a:ea typeface="+mn-ea"/>
                <a:cs typeface="Arial"/>
              </a:rPr>
              <a:t>Pure developments</a:t>
            </a:r>
            <a:endParaRPr kumimoji="0" lang="en-GB" sz="2400" b="1" i="0" u="none" strike="noStrike" kern="1200" cap="none" spc="0" normalizeH="0" baseline="0" noProof="0">
              <a:ln>
                <a:noFill/>
              </a:ln>
              <a:solidFill>
                <a:srgbClr val="01498E"/>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32991931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E6EDBD2-3719-4A34-9B94-CE3DF4F14282}"/>
              </a:ext>
            </a:extLst>
          </p:cNvPr>
          <p:cNvSpPr>
            <a:spLocks noGrp="1"/>
          </p:cNvSpPr>
          <p:nvPr>
            <p:ph sz="quarter" idx="11"/>
          </p:nvPr>
        </p:nvSpPr>
        <p:spPr>
          <a:xfrm>
            <a:off x="431800" y="1028220"/>
            <a:ext cx="8337909" cy="4586827"/>
          </a:xfrm>
        </p:spPr>
        <p:txBody>
          <a:bodyPr lIns="91440" tIns="45720" rIns="91440" bIns="45720" anchor="t"/>
          <a:lstStyle/>
          <a:p>
            <a:r>
              <a:rPr lang="en-GB" sz="2200">
                <a:latin typeface="Arial"/>
                <a:cs typeface="Arial"/>
                <a:hlinkClick r:id="rId3"/>
              </a:rPr>
              <a:t>ResearchOnline</a:t>
            </a:r>
            <a:r>
              <a:rPr lang="en-GB" sz="2200">
                <a:latin typeface="Arial"/>
                <a:cs typeface="Arial"/>
              </a:rPr>
              <a:t> is GCU’s research repository – displays content in Pure</a:t>
            </a:r>
            <a:endParaRPr lang="en-GB">
              <a:latin typeface="Arial"/>
              <a:cs typeface="Arial"/>
            </a:endParaRPr>
          </a:p>
          <a:p>
            <a:endParaRPr lang="en-GB" sz="2200">
              <a:latin typeface="Arial"/>
              <a:cs typeface="Arial"/>
            </a:endParaRPr>
          </a:p>
          <a:p>
            <a:endParaRPr lang="en-GB" sz="2200"/>
          </a:p>
        </p:txBody>
      </p:sp>
      <p:sp>
        <p:nvSpPr>
          <p:cNvPr id="3" name="Text Placeholder 2">
            <a:extLst>
              <a:ext uri="{FF2B5EF4-FFF2-40B4-BE49-F238E27FC236}">
                <a16:creationId xmlns:a16="http://schemas.microsoft.com/office/drawing/2014/main" id="{BC71178F-D132-422D-AB58-A8C3A7383C4C}"/>
              </a:ext>
            </a:extLst>
          </p:cNvPr>
          <p:cNvSpPr>
            <a:spLocks noGrp="1"/>
          </p:cNvSpPr>
          <p:nvPr>
            <p:ph type="title" idx="4294967295"/>
          </p:nvPr>
        </p:nvSpPr>
        <p:spPr>
          <a:xfrm>
            <a:off x="431800" y="368301"/>
            <a:ext cx="8280400" cy="9048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sz="2400" b="1" i="0" u="none" strike="noStrike" kern="1200" cap="none" spc="0" normalizeH="0" baseline="0" noProof="0" err="1">
                <a:ln>
                  <a:noFill/>
                </a:ln>
                <a:solidFill>
                  <a:srgbClr val="01498E"/>
                </a:solidFill>
                <a:effectLst/>
                <a:uLnTx/>
                <a:uFillTx/>
                <a:latin typeface="Arial"/>
                <a:ea typeface="+mn-ea"/>
                <a:cs typeface="Arial"/>
              </a:rPr>
              <a:t>ResearchOnline</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kumimoji="0" lang="en-GB" sz="2400" b="1" i="0" u="none" strike="noStrike" kern="1200" cap="none" spc="0" normalizeH="0" baseline="0" noProof="0">
              <a:ln>
                <a:noFill/>
              </a:ln>
              <a:solidFill>
                <a:srgbClr val="01498E"/>
              </a:solidFill>
              <a:effectLst/>
              <a:uLnTx/>
              <a:uFillTx/>
              <a:latin typeface="Arial" pitchFamily="34" charset="0"/>
              <a:ea typeface="+mn-ea"/>
              <a:cs typeface="Arial" pitchFamily="34" charset="0"/>
            </a:endParaRPr>
          </a:p>
        </p:txBody>
      </p:sp>
      <p:pic>
        <p:nvPicPr>
          <p:cNvPr id="4" name="Picture 3" descr="Image of ResearchOnline homepage.">
            <a:extLst>
              <a:ext uri="{FF2B5EF4-FFF2-40B4-BE49-F238E27FC236}">
                <a16:creationId xmlns:a16="http://schemas.microsoft.com/office/drawing/2014/main" id="{0A1D62E5-6884-4620-918A-63D0EAC095BF}"/>
              </a:ext>
            </a:extLst>
          </p:cNvPr>
          <p:cNvPicPr>
            <a:picLocks noChangeAspect="1"/>
          </p:cNvPicPr>
          <p:nvPr/>
        </p:nvPicPr>
        <p:blipFill>
          <a:blip r:embed="rId4"/>
          <a:stretch>
            <a:fillRect/>
          </a:stretch>
        </p:blipFill>
        <p:spPr>
          <a:xfrm>
            <a:off x="1762719" y="1801114"/>
            <a:ext cx="5632941" cy="3802110"/>
          </a:xfrm>
          <a:prstGeom prst="rect">
            <a:avLst/>
          </a:prstGeom>
          <a:ln>
            <a:solidFill>
              <a:schemeClr val="tx1"/>
            </a:solidFill>
          </a:ln>
        </p:spPr>
      </p:pic>
      <p:sp>
        <p:nvSpPr>
          <p:cNvPr id="5" name="TextBox 4">
            <a:extLst>
              <a:ext uri="{FF2B5EF4-FFF2-40B4-BE49-F238E27FC236}">
                <a16:creationId xmlns:a16="http://schemas.microsoft.com/office/drawing/2014/main" id="{85B201EF-9FE2-31CC-8351-823B94188F97}"/>
              </a:ext>
            </a:extLst>
          </p:cNvPr>
          <p:cNvSpPr txBox="1"/>
          <p:nvPr/>
        </p:nvSpPr>
        <p:spPr>
          <a:xfrm>
            <a:off x="1696417" y="5852359"/>
            <a:ext cx="5744860" cy="43088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200">
                <a:cs typeface="Arial"/>
              </a:rPr>
              <a:t>Contact email: </a:t>
            </a:r>
            <a:r>
              <a:rPr lang="en-GB" sz="2200">
                <a:cs typeface="Arial"/>
                <a:hlinkClick r:id="rId5"/>
              </a:rPr>
              <a:t>librarysystems@gcu.ac.uk</a:t>
            </a:r>
            <a:r>
              <a:rPr lang="en-GB" sz="2200">
                <a:cs typeface="Arial"/>
              </a:rPr>
              <a:t> </a:t>
            </a:r>
            <a:endParaRPr lang="en-US"/>
          </a:p>
        </p:txBody>
      </p:sp>
    </p:spTree>
    <p:extLst>
      <p:ext uri="{BB962C8B-B14F-4D97-AF65-F5344CB8AC3E}">
        <p14:creationId xmlns:p14="http://schemas.microsoft.com/office/powerpoint/2010/main" val="4214300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0A8F6C2-94BF-4B00-B5FE-3885EA280D8E}"/>
              </a:ext>
            </a:extLst>
          </p:cNvPr>
          <p:cNvSpPr>
            <a:spLocks noGrp="1"/>
          </p:cNvSpPr>
          <p:nvPr>
            <p:ph sz="quarter" idx="11"/>
          </p:nvPr>
        </p:nvSpPr>
        <p:spPr>
          <a:xfrm>
            <a:off x="431800" y="927578"/>
            <a:ext cx="8280400" cy="4500563"/>
          </a:xfrm>
        </p:spPr>
        <p:txBody>
          <a:bodyPr lIns="91440" tIns="45720" rIns="91440" bIns="45720" anchor="t"/>
          <a:lstStyle/>
          <a:p>
            <a:r>
              <a:rPr lang="en-GB" sz="2200">
                <a:latin typeface="Arial"/>
                <a:cs typeface="Arial"/>
              </a:rPr>
              <a:t>Open Researcher and Contributor ID (ORCID)</a:t>
            </a:r>
          </a:p>
          <a:p>
            <a:pPr marL="342900" indent="-342900">
              <a:buFont typeface="Arial" panose="020B0604020202020204" pitchFamily="34" charset="0"/>
              <a:buChar char="•"/>
            </a:pPr>
            <a:r>
              <a:rPr lang="en-GB" sz="2200">
                <a:latin typeface="Arial"/>
                <a:cs typeface="Arial"/>
              </a:rPr>
              <a:t>Provides an open and independent registry- the de facto standard for contributor identification in research and academic publishing</a:t>
            </a:r>
          </a:p>
          <a:p>
            <a:pPr marL="342900" indent="-342900">
              <a:buFont typeface="Arial" panose="020B0604020202020204" pitchFamily="34" charset="0"/>
              <a:buChar char="•"/>
            </a:pPr>
            <a:endParaRPr lang="en-GB" sz="2200"/>
          </a:p>
          <a:p>
            <a:pPr marL="285750" indent="-285750">
              <a:buFont typeface="Arial" panose="020B0604020202020204" pitchFamily="34" charset="0"/>
              <a:buChar char="•"/>
            </a:pPr>
            <a:r>
              <a:rPr lang="en-GB" sz="2200">
                <a:latin typeface="Arial"/>
                <a:cs typeface="Arial"/>
              </a:rPr>
              <a:t>Benefits: name flexibility; uniquely yours: more time for research: reduce admin burden: portable profile data</a:t>
            </a:r>
            <a:endParaRPr lang="en-GB" sz="2200"/>
          </a:p>
          <a:p>
            <a:pPr marL="342900" indent="-342900">
              <a:buFont typeface="Arial" panose="020B0604020202020204" pitchFamily="34" charset="0"/>
              <a:buChar char="•"/>
            </a:pPr>
            <a:endParaRPr lang="en-GB" sz="2200">
              <a:latin typeface="Arial"/>
              <a:cs typeface="Arial"/>
            </a:endParaRPr>
          </a:p>
          <a:p>
            <a:pPr marL="342900" indent="-342900">
              <a:buFont typeface="Arial" panose="020B0604020202020204" pitchFamily="34" charset="0"/>
              <a:buChar char="•"/>
            </a:pPr>
            <a:r>
              <a:rPr lang="en-GB" sz="2200">
                <a:latin typeface="Arial"/>
                <a:cs typeface="Arial"/>
              </a:rPr>
              <a:t>GCU encourages all academic staff to register for an ORCID and enable data exchange between Pure and ORCID</a:t>
            </a:r>
            <a:endParaRPr lang="en-GB" sz="2200">
              <a:cs typeface="Arial"/>
            </a:endParaRPr>
          </a:p>
          <a:p>
            <a:pPr marL="342900" indent="-342900">
              <a:buFont typeface="Arial" panose="020B0604020202020204" pitchFamily="34" charset="0"/>
              <a:buChar char="•"/>
            </a:pPr>
            <a:endParaRPr lang="en-GB" sz="2200">
              <a:latin typeface="Arial"/>
              <a:cs typeface="Arial"/>
            </a:endParaRPr>
          </a:p>
          <a:p>
            <a:pPr marL="342900" indent="-342900">
              <a:buFont typeface="Arial" panose="020B0604020202020204" pitchFamily="34" charset="0"/>
              <a:buChar char="•"/>
            </a:pPr>
            <a:r>
              <a:rPr lang="en-GB" sz="2200">
                <a:latin typeface="Arial"/>
                <a:cs typeface="Arial"/>
                <a:hlinkClick r:id="rId3"/>
              </a:rPr>
              <a:t>Library ORCID webpage</a:t>
            </a:r>
            <a:endParaRPr lang="en-GB" sz="2200"/>
          </a:p>
        </p:txBody>
      </p:sp>
      <p:sp>
        <p:nvSpPr>
          <p:cNvPr id="3" name="Text Placeholder 2">
            <a:extLst>
              <a:ext uri="{FF2B5EF4-FFF2-40B4-BE49-F238E27FC236}">
                <a16:creationId xmlns:a16="http://schemas.microsoft.com/office/drawing/2014/main" id="{57239311-1E09-4D83-9259-4CCDB4D957DA}"/>
              </a:ext>
            </a:extLst>
          </p:cNvPr>
          <p:cNvSpPr>
            <a:spLocks noGrp="1"/>
          </p:cNvSpPr>
          <p:nvPr>
            <p:ph type="title" idx="4294967295"/>
          </p:nvPr>
        </p:nvSpPr>
        <p:spPr>
          <a:xfrm>
            <a:off x="431800" y="368301"/>
            <a:ext cx="8280400"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sz="2400" b="1" i="0" u="none" strike="noStrike" kern="1200" cap="none" spc="0" normalizeH="0" baseline="0" noProof="0">
                <a:ln>
                  <a:noFill/>
                </a:ln>
                <a:solidFill>
                  <a:srgbClr val="01498E"/>
                </a:solidFill>
                <a:effectLst/>
                <a:uLnTx/>
                <a:uFillTx/>
                <a:latin typeface="Arial" pitchFamily="34" charset="0"/>
                <a:ea typeface="+mn-ea"/>
                <a:cs typeface="Arial" pitchFamily="34" charset="0"/>
              </a:rPr>
              <a:t>ORCID</a:t>
            </a:r>
          </a:p>
        </p:txBody>
      </p:sp>
    </p:spTree>
    <p:extLst>
      <p:ext uri="{BB962C8B-B14F-4D97-AF65-F5344CB8AC3E}">
        <p14:creationId xmlns:p14="http://schemas.microsoft.com/office/powerpoint/2010/main" val="8789528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20F37F9-823D-CC59-ABFE-C954B745B2C9}"/>
              </a:ext>
            </a:extLst>
          </p:cNvPr>
          <p:cNvSpPr>
            <a:spLocks noGrp="1"/>
          </p:cNvSpPr>
          <p:nvPr>
            <p:ph sz="quarter" idx="11"/>
          </p:nvPr>
        </p:nvSpPr>
        <p:spPr>
          <a:xfrm>
            <a:off x="431800" y="970710"/>
            <a:ext cx="8280400" cy="4500563"/>
          </a:xfrm>
        </p:spPr>
        <p:txBody>
          <a:bodyPr lIns="91440" tIns="45720" rIns="91440" bIns="45720" anchor="t"/>
          <a:lstStyle/>
          <a:p>
            <a:r>
              <a:rPr lang="en-US" sz="2200">
                <a:solidFill>
                  <a:srgbClr val="000000"/>
                </a:solidFill>
                <a:latin typeface="Arial"/>
                <a:cs typeface="Arial"/>
              </a:rPr>
              <a:t>Scopus is the world's largest abstract and citation database of peer-reviewed literature</a:t>
            </a:r>
          </a:p>
          <a:p>
            <a:pPr marL="342900" indent="-342900">
              <a:buChar char="•"/>
            </a:pPr>
            <a:r>
              <a:rPr lang="en-US" sz="2200">
                <a:solidFill>
                  <a:srgbClr val="000000"/>
                </a:solidFill>
                <a:latin typeface="Arial"/>
                <a:cs typeface="Arial"/>
              </a:rPr>
              <a:t>Scopus</a:t>
            </a:r>
            <a:r>
              <a:rPr lang="en-US" sz="2200">
                <a:solidFill>
                  <a:srgbClr val="000000"/>
                </a:solidFill>
                <a:latin typeface="Arial"/>
                <a:ea typeface="+mn-lt"/>
                <a:cs typeface="+mn-lt"/>
              </a:rPr>
              <a:t> Content Selection and Advisory Board</a:t>
            </a:r>
          </a:p>
          <a:p>
            <a:pPr marL="342900" indent="-342900">
              <a:buChar char="•"/>
            </a:pPr>
            <a:r>
              <a:rPr lang="en-US" sz="2200">
                <a:solidFill>
                  <a:srgbClr val="000000"/>
                </a:solidFill>
                <a:latin typeface="Arial"/>
                <a:ea typeface="+mn-lt"/>
                <a:cs typeface="+mn-lt"/>
              </a:rPr>
              <a:t>Scopus</a:t>
            </a:r>
            <a:r>
              <a:rPr lang="en-US" sz="2200">
                <a:solidFill>
                  <a:srgbClr val="000000"/>
                </a:solidFill>
                <a:latin typeface="Arial"/>
                <a:cs typeface="Arial"/>
              </a:rPr>
              <a:t> author profile</a:t>
            </a:r>
          </a:p>
          <a:p>
            <a:pPr marL="342900" indent="-342900">
              <a:buChar char="•"/>
            </a:pPr>
            <a:r>
              <a:rPr lang="en-US" sz="2200">
                <a:solidFill>
                  <a:srgbClr val="000000"/>
                </a:solidFill>
                <a:latin typeface="Arial"/>
                <a:cs typeface="Arial"/>
              </a:rPr>
              <a:t>Pure ingests data from Scopus &gt; export to ORCID</a:t>
            </a:r>
          </a:p>
          <a:p>
            <a:pPr marL="1085850" lvl="1" indent="-342900">
              <a:buChar char="•"/>
            </a:pPr>
            <a:endParaRPr lang="en-US" sz="2200">
              <a:solidFill>
                <a:srgbClr val="000000"/>
              </a:solidFill>
              <a:latin typeface="Arial"/>
              <a:cs typeface="Arial"/>
            </a:endParaRPr>
          </a:p>
          <a:p>
            <a:r>
              <a:rPr lang="en-US" sz="2200" err="1">
                <a:solidFill>
                  <a:srgbClr val="000000"/>
                </a:solidFill>
                <a:latin typeface="Arial"/>
                <a:cs typeface="Arial"/>
              </a:rPr>
              <a:t>SciVal</a:t>
            </a:r>
            <a:r>
              <a:rPr lang="en-US" sz="2200">
                <a:solidFill>
                  <a:srgbClr val="000000"/>
                </a:solidFill>
                <a:latin typeface="Arial"/>
                <a:cs typeface="Arial"/>
              </a:rPr>
              <a:t> is an analytics solution based on Scopus data</a:t>
            </a:r>
            <a:endParaRPr lang="en-US" sz="2200">
              <a:solidFill>
                <a:srgbClr val="000000"/>
              </a:solidFill>
            </a:endParaRPr>
          </a:p>
          <a:p>
            <a:pPr marL="342900" indent="-342900">
              <a:buChar char="•"/>
            </a:pPr>
            <a:r>
              <a:rPr lang="en-US" sz="2200">
                <a:solidFill>
                  <a:srgbClr val="000000"/>
                </a:solidFill>
                <a:latin typeface="Arial"/>
                <a:cs typeface="Arial"/>
              </a:rPr>
              <a:t>Provides access to the research performance of thousands of research institutions and their associated researchers worldwide</a:t>
            </a:r>
            <a:endParaRPr lang="en-US" sz="2200">
              <a:solidFill>
                <a:srgbClr val="000000"/>
              </a:solidFill>
            </a:endParaRPr>
          </a:p>
          <a:p>
            <a:pPr lvl="1" indent="0">
              <a:buNone/>
            </a:pPr>
            <a:endParaRPr lang="en-US" sz="2200">
              <a:solidFill>
                <a:srgbClr val="000000"/>
              </a:solidFill>
              <a:cs typeface="Arial"/>
            </a:endParaRPr>
          </a:p>
          <a:p>
            <a:pPr marL="342900" indent="-342900"/>
            <a:r>
              <a:rPr lang="en-US" sz="2200">
                <a:solidFill>
                  <a:srgbClr val="000000"/>
                </a:solidFill>
                <a:latin typeface="Arial"/>
                <a:cs typeface="Arial"/>
                <a:hlinkClick r:id="rId3"/>
              </a:rPr>
              <a:t>Library Scopus and SciVal webpage</a:t>
            </a:r>
            <a:endParaRPr lang="en-US" sz="2200">
              <a:solidFill>
                <a:srgbClr val="000000"/>
              </a:solidFill>
              <a:cs typeface="Arial"/>
            </a:endParaRPr>
          </a:p>
        </p:txBody>
      </p:sp>
      <p:sp>
        <p:nvSpPr>
          <p:cNvPr id="3" name="Text Placeholder 2">
            <a:extLst>
              <a:ext uri="{FF2B5EF4-FFF2-40B4-BE49-F238E27FC236}">
                <a16:creationId xmlns:a16="http://schemas.microsoft.com/office/drawing/2014/main" id="{145240D4-6280-76F9-C89C-67DA44E63079}"/>
              </a:ext>
            </a:extLst>
          </p:cNvPr>
          <p:cNvSpPr>
            <a:spLocks noGrp="1"/>
          </p:cNvSpPr>
          <p:nvPr>
            <p:ph type="title" idx="4294967295"/>
          </p:nvPr>
        </p:nvSpPr>
        <p:spPr>
          <a:xfrm>
            <a:off x="431800" y="368301"/>
            <a:ext cx="8280400"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2400" b="1" i="0" u="none" strike="noStrike" kern="1200" cap="none" spc="0" normalizeH="0" baseline="0" noProof="0">
                <a:ln>
                  <a:noFill/>
                </a:ln>
                <a:solidFill>
                  <a:srgbClr val="01498E"/>
                </a:solidFill>
                <a:effectLst/>
                <a:uLnTx/>
                <a:uFillTx/>
                <a:latin typeface="Arial"/>
                <a:ea typeface="+mn-ea"/>
                <a:cs typeface="Arial"/>
              </a:rPr>
              <a:t>Scopus and </a:t>
            </a:r>
            <a:r>
              <a:rPr kumimoji="0" lang="en-US" sz="2400" b="1" i="0" u="none" strike="noStrike" kern="1200" cap="none" spc="0" normalizeH="0" baseline="0" noProof="0" err="1">
                <a:ln>
                  <a:noFill/>
                </a:ln>
                <a:solidFill>
                  <a:srgbClr val="01498E"/>
                </a:solidFill>
                <a:effectLst/>
                <a:uLnTx/>
                <a:uFillTx/>
                <a:latin typeface="Arial"/>
                <a:ea typeface="+mn-ea"/>
                <a:cs typeface="Arial"/>
              </a:rPr>
              <a:t>SciVal</a:t>
            </a:r>
            <a:endParaRPr kumimoji="0" lang="en-US" sz="2400" b="1" i="0" u="none" strike="noStrike" kern="1200" cap="none" spc="0" normalizeH="0" baseline="0" noProof="0" err="1">
              <a:ln>
                <a:noFill/>
              </a:ln>
              <a:solidFill>
                <a:srgbClr val="01498E"/>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40595701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6675942-06B7-BABF-3EC9-19F095AF56A5}"/>
              </a:ext>
            </a:extLst>
          </p:cNvPr>
          <p:cNvSpPr>
            <a:spLocks noGrp="1"/>
          </p:cNvSpPr>
          <p:nvPr>
            <p:ph sz="quarter" idx="11"/>
          </p:nvPr>
        </p:nvSpPr>
        <p:spPr>
          <a:xfrm>
            <a:off x="431800" y="985088"/>
            <a:ext cx="8280400" cy="4500563"/>
          </a:xfrm>
        </p:spPr>
        <p:txBody>
          <a:bodyPr lIns="91440" tIns="45720" rIns="91440" bIns="45720" anchor="t"/>
          <a:lstStyle/>
          <a:p>
            <a:r>
              <a:rPr lang="en-US">
                <a:latin typeface="Arial"/>
                <a:cs typeface="Arial"/>
              </a:rPr>
              <a:t>Where to publish?</a:t>
            </a:r>
            <a:endParaRPr lang="en-US"/>
          </a:p>
          <a:p>
            <a:pPr marL="342900" indent="-342900">
              <a:buChar char="•"/>
            </a:pPr>
            <a:endParaRPr lang="en-US">
              <a:latin typeface="Arial"/>
              <a:cs typeface="Arial"/>
            </a:endParaRPr>
          </a:p>
          <a:p>
            <a:r>
              <a:rPr lang="en-US">
                <a:latin typeface="Arial"/>
                <a:cs typeface="Arial"/>
                <a:hlinkClick r:id="rId3"/>
              </a:rPr>
              <a:t>Responsible use of research metrics</a:t>
            </a:r>
            <a:endParaRPr lang="en-US">
              <a:cs typeface="Arial"/>
            </a:endParaRPr>
          </a:p>
          <a:p>
            <a:pPr marL="342900" indent="-342900">
              <a:buChar char="•"/>
            </a:pPr>
            <a:r>
              <a:rPr lang="en-US">
                <a:latin typeface="Arial"/>
                <a:cs typeface="Arial"/>
              </a:rPr>
              <a:t>GCU</a:t>
            </a:r>
            <a:r>
              <a:rPr lang="en-US" sz="2400">
                <a:latin typeface="Arial"/>
                <a:ea typeface="+mn-lt"/>
                <a:cs typeface="+mn-lt"/>
              </a:rPr>
              <a:t> is a signatory of the </a:t>
            </a:r>
            <a:r>
              <a:rPr lang="en-US" sz="2400" u="sng">
                <a:latin typeface="Arial"/>
                <a:ea typeface="+mn-lt"/>
                <a:cs typeface="+mn-lt"/>
                <a:hlinkClick r:id="rId4"/>
              </a:rPr>
              <a:t>San Francisco Declaration on Research Assessment (DORA)</a:t>
            </a:r>
            <a:endParaRPr lang="en-US" sz="2400">
              <a:latin typeface="Arial"/>
              <a:ea typeface="+mn-lt"/>
              <a:cs typeface="+mn-lt"/>
            </a:endParaRPr>
          </a:p>
          <a:p>
            <a:pPr marL="342900" indent="-342900">
              <a:buChar char="•"/>
            </a:pPr>
            <a:endParaRPr lang="en-US">
              <a:latin typeface="Arial"/>
              <a:cs typeface="Arial"/>
            </a:endParaRPr>
          </a:p>
          <a:p>
            <a:r>
              <a:rPr lang="en-US">
                <a:latin typeface="Arial"/>
                <a:cs typeface="Arial"/>
                <a:hlinkClick r:id="rId5"/>
              </a:rPr>
              <a:t>Predatory journals</a:t>
            </a:r>
            <a:endParaRPr lang="en-US">
              <a:latin typeface="Arial"/>
              <a:cs typeface="Arial"/>
            </a:endParaRPr>
          </a:p>
          <a:p>
            <a:pPr marL="342900" indent="-342900">
              <a:buChar char="•"/>
            </a:pPr>
            <a:r>
              <a:rPr lang="en-US">
                <a:latin typeface="Arial"/>
                <a:cs typeface="Arial"/>
                <a:hlinkClick r:id="rId6"/>
              </a:rPr>
              <a:t>Think</a:t>
            </a:r>
            <a:r>
              <a:rPr lang="en-US" sz="2400">
                <a:latin typeface="Arial"/>
                <a:cs typeface="Arial"/>
                <a:hlinkClick r:id="rId6"/>
              </a:rPr>
              <a:t>, check, submit</a:t>
            </a:r>
            <a:endParaRPr lang="en-US" sz="2400">
              <a:latin typeface="Arial"/>
              <a:cs typeface="Arial"/>
            </a:endParaRPr>
          </a:p>
          <a:p>
            <a:pPr marL="342900" indent="-342900">
              <a:buChar char="•"/>
            </a:pPr>
            <a:endParaRPr lang="en-US">
              <a:latin typeface="Arial"/>
              <a:cs typeface="Arial"/>
            </a:endParaRPr>
          </a:p>
          <a:p>
            <a:r>
              <a:rPr lang="en-US">
                <a:latin typeface="Arial"/>
                <a:cs typeface="Arial"/>
              </a:rPr>
              <a:t>Contact email: </a:t>
            </a:r>
            <a:r>
              <a:rPr lang="en-US">
                <a:latin typeface="Arial"/>
                <a:cs typeface="Arial"/>
                <a:hlinkClick r:id="rId7"/>
              </a:rPr>
              <a:t>libraryresearch@gcu.ac.uk</a:t>
            </a:r>
            <a:r>
              <a:rPr lang="en-US">
                <a:latin typeface="Arial"/>
                <a:cs typeface="Arial"/>
              </a:rPr>
              <a:t> </a:t>
            </a:r>
          </a:p>
        </p:txBody>
      </p:sp>
      <p:sp>
        <p:nvSpPr>
          <p:cNvPr id="3" name="Text Placeholder 2">
            <a:extLst>
              <a:ext uri="{FF2B5EF4-FFF2-40B4-BE49-F238E27FC236}">
                <a16:creationId xmlns:a16="http://schemas.microsoft.com/office/drawing/2014/main" id="{78DEEF51-1CEB-5934-111A-BF64F01D76E5}"/>
              </a:ext>
            </a:extLst>
          </p:cNvPr>
          <p:cNvSpPr>
            <a:spLocks noGrp="1"/>
          </p:cNvSpPr>
          <p:nvPr>
            <p:ph type="title" idx="4294967295"/>
          </p:nvPr>
        </p:nvSpPr>
        <p:spPr>
          <a:xfrm>
            <a:off x="431800" y="368301"/>
            <a:ext cx="8280400"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2400" b="1" i="0" u="none" strike="noStrike" kern="1200" cap="none" spc="0" normalizeH="0" baseline="0" noProof="0">
                <a:ln>
                  <a:noFill/>
                </a:ln>
                <a:solidFill>
                  <a:srgbClr val="01498E"/>
                </a:solidFill>
                <a:effectLst/>
                <a:uLnTx/>
                <a:uFillTx/>
                <a:latin typeface="Arial"/>
                <a:ea typeface="+mn-ea"/>
                <a:cs typeface="Arial"/>
              </a:rPr>
              <a:t>Publishing support</a:t>
            </a:r>
            <a:endParaRPr kumimoji="0" lang="en-US" sz="2400" b="1" i="0" u="none" strike="noStrike" kern="1200" cap="none" spc="0" normalizeH="0" baseline="0" noProof="0">
              <a:ln>
                <a:noFill/>
              </a:ln>
              <a:solidFill>
                <a:srgbClr val="01498E"/>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38311054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5A6F7DC-F18A-2176-3E42-C695E076E7D5}"/>
              </a:ext>
            </a:extLst>
          </p:cNvPr>
          <p:cNvSpPr>
            <a:spLocks noGrp="1"/>
          </p:cNvSpPr>
          <p:nvPr>
            <p:ph sz="quarter" idx="11"/>
          </p:nvPr>
        </p:nvSpPr>
        <p:spPr>
          <a:xfrm>
            <a:off x="431800" y="1003792"/>
            <a:ext cx="8280400" cy="4500563"/>
          </a:xfrm>
        </p:spPr>
        <p:txBody>
          <a:bodyPr lIns="91440" tIns="45720" rIns="91440" bIns="45720" anchor="t"/>
          <a:lstStyle/>
          <a:p>
            <a:r>
              <a:rPr lang="en-US">
                <a:solidFill>
                  <a:schemeClr val="accent2"/>
                </a:solidFill>
                <a:latin typeface="Arial"/>
                <a:cs typeface="Arial"/>
                <a:hlinkClick r:id="rId3">
                  <a:extLst>
                    <a:ext uri="{A12FA001-AC4F-418D-AE19-62706E023703}">
                      <ahyp:hlinkClr xmlns:ahyp="http://schemas.microsoft.com/office/drawing/2018/hyperlinkcolor" val="tx"/>
                    </a:ext>
                  </a:extLst>
                </a:hlinkClick>
              </a:rPr>
              <a:t>GCU RDM policy and requirements</a:t>
            </a:r>
            <a:endParaRPr lang="en-US">
              <a:solidFill>
                <a:schemeClr val="accent2"/>
              </a:solidFill>
              <a:cs typeface="Arial"/>
            </a:endParaRPr>
          </a:p>
          <a:p>
            <a:pPr marL="342900" indent="-342900">
              <a:buChar char="•"/>
            </a:pPr>
            <a:r>
              <a:rPr lang="en-US">
                <a:latin typeface="Arial"/>
                <a:cs typeface="Arial"/>
              </a:rPr>
              <a:t>All</a:t>
            </a:r>
            <a:r>
              <a:rPr lang="en-US" sz="2400">
                <a:latin typeface="Arial"/>
                <a:cs typeface="Arial"/>
              </a:rPr>
              <a:t> new research proposals should have a research data management plan (DMP)</a:t>
            </a:r>
            <a:endParaRPr lang="en-US">
              <a:cs typeface="Arial"/>
            </a:endParaRPr>
          </a:p>
          <a:p>
            <a:endParaRPr lang="en-US">
              <a:latin typeface="Arial"/>
              <a:cs typeface="Arial"/>
            </a:endParaRPr>
          </a:p>
          <a:p>
            <a:r>
              <a:rPr lang="en-US">
                <a:solidFill>
                  <a:schemeClr val="accent2"/>
                </a:solidFill>
                <a:latin typeface="Arial"/>
                <a:cs typeface="Arial"/>
                <a:hlinkClick r:id="rId4">
                  <a:extLst>
                    <a:ext uri="{A12FA001-AC4F-418D-AE19-62706E023703}">
                      <ahyp:hlinkClr xmlns:ahyp="http://schemas.microsoft.com/office/drawing/2018/hyperlinkcolor" val="tx"/>
                    </a:ext>
                  </a:extLst>
                </a:hlinkClick>
              </a:rPr>
              <a:t>DMPonline</a:t>
            </a:r>
            <a:endParaRPr lang="en-US">
              <a:solidFill>
                <a:schemeClr val="accent2"/>
              </a:solidFill>
              <a:latin typeface="Arial"/>
              <a:cs typeface="Arial"/>
            </a:endParaRPr>
          </a:p>
          <a:p>
            <a:pPr marL="342900" indent="-342900">
              <a:buChar char="•"/>
            </a:pPr>
            <a:r>
              <a:rPr lang="en-US">
                <a:latin typeface="Arial"/>
                <a:cs typeface="Arial"/>
              </a:rPr>
              <a:t>In</a:t>
            </a:r>
            <a:r>
              <a:rPr lang="en-US" sz="2400">
                <a:latin typeface="Arial"/>
                <a:cs typeface="Arial"/>
              </a:rPr>
              <a:t> line with funder requirements</a:t>
            </a:r>
            <a:endParaRPr lang="en-US"/>
          </a:p>
          <a:p>
            <a:endParaRPr lang="en-US">
              <a:latin typeface="Arial"/>
              <a:cs typeface="Arial"/>
            </a:endParaRPr>
          </a:p>
          <a:p>
            <a:r>
              <a:rPr lang="en-US">
                <a:latin typeface="Arial"/>
                <a:cs typeface="Arial"/>
                <a:hlinkClick r:id="rId5"/>
              </a:rPr>
              <a:t>Library RDM webpages</a:t>
            </a:r>
          </a:p>
          <a:p>
            <a:pPr marL="342900" indent="-342900">
              <a:buChar char="•"/>
            </a:pPr>
            <a:endParaRPr lang="en-US">
              <a:latin typeface="Arial"/>
              <a:cs typeface="Arial"/>
            </a:endParaRPr>
          </a:p>
        </p:txBody>
      </p:sp>
      <p:sp>
        <p:nvSpPr>
          <p:cNvPr id="3" name="Text Placeholder 2">
            <a:extLst>
              <a:ext uri="{FF2B5EF4-FFF2-40B4-BE49-F238E27FC236}">
                <a16:creationId xmlns:a16="http://schemas.microsoft.com/office/drawing/2014/main" id="{0A5F8CC8-DE3E-EC1A-E06C-4F3F042A60A1}"/>
              </a:ext>
            </a:extLst>
          </p:cNvPr>
          <p:cNvSpPr>
            <a:spLocks noGrp="1"/>
          </p:cNvSpPr>
          <p:nvPr>
            <p:ph type="title" idx="4294967295"/>
          </p:nvPr>
        </p:nvSpPr>
        <p:spPr>
          <a:xfrm>
            <a:off x="431800" y="368301"/>
            <a:ext cx="8280400"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2400" b="1" i="0" u="none" strike="noStrike" kern="1200" cap="none" spc="0" normalizeH="0" baseline="0" noProof="0">
                <a:ln>
                  <a:noFill/>
                </a:ln>
                <a:solidFill>
                  <a:srgbClr val="01498E"/>
                </a:solidFill>
                <a:effectLst/>
                <a:uLnTx/>
                <a:uFillTx/>
                <a:latin typeface="Arial"/>
                <a:ea typeface="+mn-ea"/>
                <a:cs typeface="Arial"/>
              </a:rPr>
              <a:t>Research Data Management (RDM)</a:t>
            </a:r>
            <a:endParaRPr kumimoji="0" lang="en-US" sz="2400" b="1" i="0" u="none" strike="noStrike" kern="1200" cap="none" spc="0" normalizeH="0" baseline="0" noProof="0">
              <a:ln>
                <a:noFill/>
              </a:ln>
              <a:solidFill>
                <a:srgbClr val="01498E"/>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2784414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03CDF92-FF9C-44CF-9BDB-02806242E18C}"/>
              </a:ext>
            </a:extLst>
          </p:cNvPr>
          <p:cNvSpPr>
            <a:spLocks noGrp="1"/>
          </p:cNvSpPr>
          <p:nvPr>
            <p:ph sz="quarter" idx="11"/>
          </p:nvPr>
        </p:nvSpPr>
        <p:spPr>
          <a:xfrm>
            <a:off x="431800" y="999465"/>
            <a:ext cx="8280400" cy="4500563"/>
          </a:xfrm>
        </p:spPr>
        <p:txBody>
          <a:bodyPr lIns="91440" tIns="45720" rIns="91440" bIns="45720" anchor="t"/>
          <a:lstStyle/>
          <a:p>
            <a:r>
              <a:rPr lang="en-GB" sz="2200">
                <a:latin typeface="+mn-lt"/>
                <a:cs typeface="Arial"/>
              </a:rPr>
              <a:t>Library Support for Research</a:t>
            </a:r>
          </a:p>
          <a:p>
            <a:pPr marL="342900" indent="-342900">
              <a:buFont typeface="Arial" panose="020B0604020202020204" pitchFamily="34" charset="0"/>
              <a:buChar char="•"/>
            </a:pPr>
            <a:r>
              <a:rPr lang="en-GB" sz="2200">
                <a:latin typeface="+mn-lt"/>
                <a:cs typeface="Arial"/>
              </a:rPr>
              <a:t>Pure</a:t>
            </a:r>
          </a:p>
          <a:p>
            <a:pPr marL="1085850" lvl="1" indent="-342900">
              <a:buChar char="•"/>
            </a:pPr>
            <a:r>
              <a:rPr lang="en-GB" sz="2200">
                <a:cs typeface="Arial"/>
              </a:rPr>
              <a:t>Profile</a:t>
            </a:r>
          </a:p>
          <a:p>
            <a:pPr marL="1085850" lvl="1" indent="-342900">
              <a:buFont typeface="Arial" panose="020B0604020202020204" pitchFamily="34" charset="0"/>
              <a:buChar char="•"/>
            </a:pPr>
            <a:r>
              <a:rPr lang="en-GB" sz="2200"/>
              <a:t>Modules</a:t>
            </a:r>
            <a:endParaRPr lang="en-GB" sz="2200">
              <a:cs typeface="Arial"/>
            </a:endParaRPr>
          </a:p>
          <a:p>
            <a:pPr marL="1085850" lvl="1" indent="-342900">
              <a:buChar char="•"/>
            </a:pPr>
            <a:r>
              <a:rPr lang="en-GB" sz="2200">
                <a:latin typeface="Arial"/>
                <a:cs typeface="Arial"/>
              </a:rPr>
              <a:t>Developments</a:t>
            </a:r>
          </a:p>
          <a:p>
            <a:pPr marL="342900" indent="-342900">
              <a:buChar char="•"/>
            </a:pPr>
            <a:r>
              <a:rPr lang="en-GB" sz="2200" err="1">
                <a:latin typeface="Arial"/>
                <a:cs typeface="Arial"/>
              </a:rPr>
              <a:t>ResearchOnline</a:t>
            </a:r>
            <a:endParaRPr lang="en-GB" sz="2200">
              <a:cs typeface="Arial"/>
            </a:endParaRPr>
          </a:p>
          <a:p>
            <a:pPr marL="342900" indent="-342900">
              <a:buFont typeface="Arial" panose="020B0604020202020204" pitchFamily="34" charset="0"/>
              <a:buChar char="•"/>
            </a:pPr>
            <a:r>
              <a:rPr lang="en-GB" sz="2200">
                <a:latin typeface="+mn-lt"/>
                <a:cs typeface="Arial"/>
              </a:rPr>
              <a:t>ORCID</a:t>
            </a:r>
          </a:p>
          <a:p>
            <a:pPr marL="342900" indent="-342900">
              <a:buFont typeface="Arial" panose="020B0604020202020204" pitchFamily="34" charset="0"/>
              <a:buChar char="•"/>
            </a:pPr>
            <a:r>
              <a:rPr lang="en-GB" sz="2200">
                <a:latin typeface="+mn-lt"/>
                <a:cs typeface="Arial"/>
              </a:rPr>
              <a:t>Scopus and </a:t>
            </a:r>
            <a:r>
              <a:rPr lang="en-GB" sz="2200" err="1">
                <a:latin typeface="+mn-lt"/>
                <a:cs typeface="Arial"/>
              </a:rPr>
              <a:t>SciVal</a:t>
            </a:r>
            <a:endParaRPr lang="en-GB" sz="2200">
              <a:latin typeface="+mn-lt"/>
              <a:cs typeface="Arial"/>
            </a:endParaRPr>
          </a:p>
          <a:p>
            <a:pPr marL="342900" indent="-342900">
              <a:buFont typeface="Arial" panose="020B0604020202020204" pitchFamily="34" charset="0"/>
              <a:buChar char="•"/>
            </a:pPr>
            <a:r>
              <a:rPr lang="en-GB" sz="2200">
                <a:latin typeface="+mn-lt"/>
                <a:cs typeface="Arial"/>
              </a:rPr>
              <a:t>Publishing support</a:t>
            </a:r>
          </a:p>
          <a:p>
            <a:pPr marL="342900" indent="-342900">
              <a:buFont typeface="Arial" panose="020B0604020202020204" pitchFamily="34" charset="0"/>
              <a:buChar char="•"/>
            </a:pPr>
            <a:r>
              <a:rPr lang="en-GB" sz="2200">
                <a:latin typeface="+mn-lt"/>
                <a:cs typeface="Arial"/>
              </a:rPr>
              <a:t>Research Data Management (RDM)</a:t>
            </a:r>
          </a:p>
          <a:p>
            <a:pPr marL="342900" indent="-342900">
              <a:buFont typeface="Arial" panose="020B0604020202020204" pitchFamily="34" charset="0"/>
              <a:buChar char="•"/>
            </a:pPr>
            <a:endParaRPr lang="en-GB" sz="2200">
              <a:latin typeface="+mn-lt"/>
            </a:endParaRPr>
          </a:p>
          <a:p>
            <a:pPr marL="342900" indent="-342900">
              <a:buFont typeface="Arial" panose="020B0604020202020204" pitchFamily="34" charset="0"/>
              <a:buChar char="•"/>
            </a:pPr>
            <a:endParaRPr lang="en-GB">
              <a:latin typeface="+mn-lt"/>
            </a:endParaRPr>
          </a:p>
        </p:txBody>
      </p:sp>
      <p:sp>
        <p:nvSpPr>
          <p:cNvPr id="4" name="Text Placeholder 3">
            <a:extLst>
              <a:ext uri="{FF2B5EF4-FFF2-40B4-BE49-F238E27FC236}">
                <a16:creationId xmlns:a16="http://schemas.microsoft.com/office/drawing/2014/main" id="{CCFFEA1A-8376-42FB-BC40-98E3A561DAFB}"/>
              </a:ext>
            </a:extLst>
          </p:cNvPr>
          <p:cNvSpPr>
            <a:spLocks noGrp="1"/>
          </p:cNvSpPr>
          <p:nvPr>
            <p:ph type="title" idx="4294967295"/>
          </p:nvPr>
        </p:nvSpPr>
        <p:spPr>
          <a:xfrm>
            <a:off x="431800" y="368301"/>
            <a:ext cx="8280400"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sz="2400" b="1" i="0" u="none" strike="noStrike" kern="1200" cap="none" spc="0" normalizeH="0" baseline="0" noProof="0">
                <a:ln>
                  <a:noFill/>
                </a:ln>
                <a:solidFill>
                  <a:srgbClr val="01498E"/>
                </a:solidFill>
                <a:effectLst/>
                <a:uLnTx/>
                <a:uFillTx/>
                <a:latin typeface="Arial" pitchFamily="34" charset="0"/>
                <a:ea typeface="+mn-ea"/>
                <a:cs typeface="Arial" pitchFamily="34" charset="0"/>
              </a:rPr>
              <a:t>Presentation overview</a:t>
            </a:r>
          </a:p>
        </p:txBody>
      </p:sp>
    </p:spTree>
    <p:extLst>
      <p:ext uri="{BB962C8B-B14F-4D97-AF65-F5344CB8AC3E}">
        <p14:creationId xmlns:p14="http://schemas.microsoft.com/office/powerpoint/2010/main" val="7386488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745A587-0B5E-4509-937F-469DFE399501}"/>
              </a:ext>
            </a:extLst>
          </p:cNvPr>
          <p:cNvSpPr>
            <a:spLocks noGrp="1"/>
          </p:cNvSpPr>
          <p:nvPr>
            <p:ph sz="quarter" idx="11"/>
          </p:nvPr>
        </p:nvSpPr>
        <p:spPr>
          <a:xfrm>
            <a:off x="431800" y="1003792"/>
            <a:ext cx="8280400" cy="4859996"/>
          </a:xfrm>
        </p:spPr>
        <p:txBody>
          <a:bodyPr lIns="91440" tIns="45720" rIns="91440" bIns="45720" anchor="t"/>
          <a:lstStyle/>
          <a:p>
            <a:r>
              <a:rPr lang="en-US">
                <a:latin typeface="Arial"/>
                <a:cs typeface="Arial"/>
              </a:rPr>
              <a:t>Email contact details</a:t>
            </a:r>
            <a:endParaRPr lang="en-US"/>
          </a:p>
          <a:p>
            <a:endParaRPr lang="en-US">
              <a:latin typeface="Arial"/>
              <a:cs typeface="Arial"/>
            </a:endParaRPr>
          </a:p>
          <a:p>
            <a:r>
              <a:rPr lang="en-US">
                <a:latin typeface="Arial"/>
                <a:cs typeface="Arial"/>
              </a:rPr>
              <a:t>Library research support queries:</a:t>
            </a:r>
          </a:p>
          <a:p>
            <a:r>
              <a:rPr lang="en-US">
                <a:latin typeface="Arial"/>
                <a:cs typeface="Arial"/>
                <a:hlinkClick r:id="rId2"/>
              </a:rPr>
              <a:t>libraryresearch@gcu.ac.uk</a:t>
            </a:r>
            <a:endParaRPr lang="en-US"/>
          </a:p>
          <a:p>
            <a:endParaRPr lang="en-US"/>
          </a:p>
          <a:p>
            <a:r>
              <a:rPr lang="en-US">
                <a:latin typeface="Arial"/>
                <a:cs typeface="Arial"/>
              </a:rPr>
              <a:t>Pure support queries:</a:t>
            </a:r>
            <a:endParaRPr lang="en-US"/>
          </a:p>
          <a:p>
            <a:r>
              <a:rPr lang="en-US">
                <a:latin typeface="Arial"/>
                <a:cs typeface="Arial"/>
                <a:hlinkClick r:id="rId3"/>
              </a:rPr>
              <a:t>librarysystems@gcu.ac.uk</a:t>
            </a:r>
            <a:r>
              <a:rPr lang="en-US">
                <a:latin typeface="Arial"/>
                <a:cs typeface="Arial"/>
              </a:rPr>
              <a:t> </a:t>
            </a:r>
            <a:endParaRPr lang="en-US"/>
          </a:p>
        </p:txBody>
      </p:sp>
      <p:sp>
        <p:nvSpPr>
          <p:cNvPr id="3" name="Text Placeholder 2">
            <a:extLst>
              <a:ext uri="{FF2B5EF4-FFF2-40B4-BE49-F238E27FC236}">
                <a16:creationId xmlns:a16="http://schemas.microsoft.com/office/drawing/2014/main" id="{A3C35DE0-AA1B-23FE-10B3-6C4AF070F11F}"/>
              </a:ext>
            </a:extLst>
          </p:cNvPr>
          <p:cNvSpPr>
            <a:spLocks noGrp="1"/>
          </p:cNvSpPr>
          <p:nvPr>
            <p:ph type="title" idx="4294967295"/>
          </p:nvPr>
        </p:nvSpPr>
        <p:spPr>
          <a:xfrm>
            <a:off x="431800" y="368301"/>
            <a:ext cx="8280400"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2400" b="1" i="0" u="none" strike="noStrike" kern="1200" cap="none" spc="0" normalizeH="0" baseline="0" noProof="0">
                <a:ln>
                  <a:noFill/>
                </a:ln>
                <a:solidFill>
                  <a:srgbClr val="01498E"/>
                </a:solidFill>
                <a:effectLst/>
                <a:uLnTx/>
                <a:uFillTx/>
                <a:latin typeface="Arial"/>
                <a:ea typeface="+mn-ea"/>
                <a:cs typeface="Arial"/>
              </a:rPr>
              <a:t>Thanks for listening!</a:t>
            </a:r>
            <a:endParaRPr kumimoji="0" lang="en-US" sz="2400" b="1" i="0" u="none" strike="noStrike" kern="1200" cap="none" spc="0" normalizeH="0" baseline="0" noProof="0">
              <a:ln>
                <a:noFill/>
              </a:ln>
              <a:solidFill>
                <a:srgbClr val="01498E"/>
              </a:solidFill>
              <a:effectLst/>
              <a:uLnTx/>
              <a:uFillTx/>
              <a:latin typeface="Arial" pitchFamily="34" charset="0"/>
              <a:ea typeface="+mn-ea"/>
              <a:cs typeface="Arial" pitchFamily="34" charset="0"/>
            </a:endParaRPr>
          </a:p>
        </p:txBody>
      </p:sp>
      <p:sp>
        <p:nvSpPr>
          <p:cNvPr id="5" name="TextBox 4">
            <a:extLst>
              <a:ext uri="{FF2B5EF4-FFF2-40B4-BE49-F238E27FC236}">
                <a16:creationId xmlns:a16="http://schemas.microsoft.com/office/drawing/2014/main" id="{F2DE39B8-4E57-8240-E737-9C0AB4345A64}"/>
              </a:ext>
            </a:extLst>
          </p:cNvPr>
          <p:cNvSpPr txBox="1"/>
          <p:nvPr/>
        </p:nvSpPr>
        <p:spPr>
          <a:xfrm>
            <a:off x="4964686" y="5087525"/>
            <a:ext cx="3744416" cy="923330"/>
          </a:xfrm>
          <a:prstGeom prst="rect">
            <a:avLst/>
          </a:prstGeom>
          <a:noFill/>
          <a:ln>
            <a:solidFill>
              <a:schemeClr val="tx1"/>
            </a:solidFill>
          </a:ln>
        </p:spPr>
        <p:txBody>
          <a:bodyPr wrap="square" lIns="91440" tIns="45720" rIns="91440" bIns="45720" rtlCol="0" anchor="t">
            <a:spAutoFit/>
          </a:bodyPr>
          <a:lstStyle/>
          <a:p>
            <a:r>
              <a:rPr lang="en-GB"/>
              <a:t>Presentation by Seth Thompson. Licensed under the terms of  a</a:t>
            </a:r>
            <a:r>
              <a:rPr lang="en-GB">
                <a:solidFill>
                  <a:schemeClr val="bg1"/>
                </a:solidFill>
              </a:rPr>
              <a:t> </a:t>
            </a:r>
            <a:r>
              <a:rPr lang="en-GB">
                <a:solidFill>
                  <a:srgbClr val="92D050"/>
                </a:solidFill>
                <a:hlinkClick r:id="rId4">
                  <a:extLst>
                    <a:ext uri="{A12FA001-AC4F-418D-AE19-62706E023703}">
                      <ahyp:hlinkClr xmlns:ahyp="http://schemas.microsoft.com/office/drawing/2018/hyperlinkcolor" val="tx"/>
                    </a:ext>
                  </a:extLst>
                </a:hlinkClick>
              </a:rPr>
              <a:t>CC-BY-4.0 license</a:t>
            </a:r>
            <a:r>
              <a:rPr lang="en-GB">
                <a:solidFill>
                  <a:srgbClr val="92D050"/>
                </a:solidFill>
              </a:rPr>
              <a:t> </a:t>
            </a:r>
            <a:endParaRPr lang="en-GB">
              <a:solidFill>
                <a:srgbClr val="92D050"/>
              </a:solidFill>
              <a:cs typeface="Arial"/>
              <a:hlinkClick r:id="rId4">
                <a:extLst>
                  <a:ext uri="{A12FA001-AC4F-418D-AE19-62706E023703}">
                    <ahyp:hlinkClr xmlns:ahyp="http://schemas.microsoft.com/office/drawing/2018/hyperlinkcolor" val="tx"/>
                  </a:ext>
                </a:extLst>
              </a:hlinkClick>
            </a:endParaRPr>
          </a:p>
        </p:txBody>
      </p:sp>
      <p:pic>
        <p:nvPicPr>
          <p:cNvPr id="7" name="Picture 3" descr="Image of CC BY license">
            <a:extLst>
              <a:ext uri="{FF2B5EF4-FFF2-40B4-BE49-F238E27FC236}">
                <a16:creationId xmlns:a16="http://schemas.microsoft.com/office/drawing/2014/main" id="{362F9AF9-BE3B-18D1-8466-ED2396B616C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28303" y="5689092"/>
            <a:ext cx="676275" cy="238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52764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BB7FD7B-CB8A-4AEB-AEC3-2987B436A6D0}"/>
              </a:ext>
            </a:extLst>
          </p:cNvPr>
          <p:cNvSpPr>
            <a:spLocks noGrp="1"/>
          </p:cNvSpPr>
          <p:nvPr>
            <p:ph sz="quarter" idx="11"/>
          </p:nvPr>
        </p:nvSpPr>
        <p:spPr>
          <a:xfrm>
            <a:off x="431800" y="956333"/>
            <a:ext cx="8136384" cy="4500563"/>
          </a:xfrm>
        </p:spPr>
        <p:txBody>
          <a:bodyPr lIns="91440" tIns="45720" rIns="91440" bIns="45720" anchor="t"/>
          <a:lstStyle/>
          <a:p>
            <a:r>
              <a:rPr lang="en-GB" sz="2200">
                <a:latin typeface="+mj-lt"/>
                <a:cs typeface="Arial"/>
                <a:hlinkClick r:id="rId3"/>
              </a:rPr>
              <a:t>Pure</a:t>
            </a:r>
            <a:r>
              <a:rPr lang="en-GB" sz="2200">
                <a:latin typeface="+mj-lt"/>
                <a:cs typeface="Arial"/>
              </a:rPr>
              <a:t> is GCU’s Current Research Information System (CRIS)</a:t>
            </a:r>
            <a:endParaRPr lang="en-US"/>
          </a:p>
          <a:p>
            <a:pPr marL="342900" indent="-342900">
              <a:buFont typeface="Arial,Sans-Serif" panose="020B0604020202020204" pitchFamily="34" charset="0"/>
              <a:buChar char="•"/>
            </a:pPr>
            <a:r>
              <a:rPr lang="en-GB" sz="2200">
                <a:latin typeface="+mj-lt"/>
                <a:cs typeface="Arial"/>
                <a:hlinkClick r:id="rId4"/>
              </a:rPr>
              <a:t>Library Pure support webpage</a:t>
            </a:r>
            <a:endParaRPr lang="en-GB"/>
          </a:p>
          <a:p>
            <a:pPr marL="342900" indent="-342900">
              <a:buFont typeface="Arial,Sans-Serif" panose="020B0604020202020204" pitchFamily="34" charset="0"/>
              <a:buChar char="•"/>
            </a:pPr>
            <a:r>
              <a:rPr lang="en-GB" sz="2200">
                <a:latin typeface="+mj-lt"/>
                <a:cs typeface="Arial"/>
              </a:rPr>
              <a:t>Pure system, user accounts and access, general queries contact email: </a:t>
            </a:r>
            <a:r>
              <a:rPr lang="en-GB" sz="2200">
                <a:latin typeface="+mj-lt"/>
                <a:cs typeface="Arial"/>
                <a:hlinkClick r:id="rId5"/>
              </a:rPr>
              <a:t>librarysystems@gcu.ac.uk</a:t>
            </a:r>
            <a:endParaRPr lang="en-GB"/>
          </a:p>
          <a:p>
            <a:pPr marL="342900" indent="-342900">
              <a:buFont typeface="Arial" panose="020B0604020202020204" pitchFamily="34" charset="0"/>
              <a:buChar char="•"/>
            </a:pPr>
            <a:endParaRPr lang="en-GB" sz="2200">
              <a:latin typeface="+mj-lt"/>
              <a:cs typeface="Arial"/>
            </a:endParaRPr>
          </a:p>
        </p:txBody>
      </p:sp>
      <p:sp>
        <p:nvSpPr>
          <p:cNvPr id="3" name="Text Placeholder 2">
            <a:extLst>
              <a:ext uri="{FF2B5EF4-FFF2-40B4-BE49-F238E27FC236}">
                <a16:creationId xmlns:a16="http://schemas.microsoft.com/office/drawing/2014/main" id="{626B07F7-5CB8-41A0-8DF6-ED5F0FA3BFDA}"/>
              </a:ext>
            </a:extLst>
          </p:cNvPr>
          <p:cNvSpPr>
            <a:spLocks noGrp="1"/>
          </p:cNvSpPr>
          <p:nvPr>
            <p:ph type="title" idx="4294967295"/>
          </p:nvPr>
        </p:nvSpPr>
        <p:spPr>
          <a:xfrm>
            <a:off x="431800" y="368301"/>
            <a:ext cx="8280400"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sz="2400" b="1" i="0" u="none" strike="noStrike" kern="1200" cap="none" spc="0" normalizeH="0" baseline="0" noProof="0">
                <a:ln>
                  <a:noFill/>
                </a:ln>
                <a:solidFill>
                  <a:srgbClr val="01498E"/>
                </a:solidFill>
                <a:effectLst/>
                <a:uLnTx/>
                <a:uFillTx/>
                <a:latin typeface="Arial"/>
                <a:ea typeface="+mn-ea"/>
                <a:cs typeface="Arial"/>
              </a:rPr>
              <a:t>Pure</a:t>
            </a:r>
          </a:p>
        </p:txBody>
      </p:sp>
    </p:spTree>
    <p:extLst>
      <p:ext uri="{BB962C8B-B14F-4D97-AF65-F5344CB8AC3E}">
        <p14:creationId xmlns:p14="http://schemas.microsoft.com/office/powerpoint/2010/main" val="4268810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Image of 'Guide to updating your researcher profile in PURE' document">
            <a:extLst>
              <a:ext uri="{FF2B5EF4-FFF2-40B4-BE49-F238E27FC236}">
                <a16:creationId xmlns:a16="http://schemas.microsoft.com/office/drawing/2014/main" id="{7448B7D5-A126-D43D-8628-C2D5138F3FAA}"/>
              </a:ext>
            </a:extLst>
          </p:cNvPr>
          <p:cNvPicPr>
            <a:picLocks noGrp="1" noChangeAspect="1"/>
          </p:cNvPicPr>
          <p:nvPr>
            <p:ph sz="quarter" idx="11"/>
          </p:nvPr>
        </p:nvPicPr>
        <p:blipFill>
          <a:blip r:embed="rId3"/>
          <a:stretch>
            <a:fillRect/>
          </a:stretch>
        </p:blipFill>
        <p:spPr>
          <a:xfrm>
            <a:off x="2064907" y="956333"/>
            <a:ext cx="5028565" cy="4198639"/>
          </a:xfrm>
          <a:ln>
            <a:solidFill>
              <a:schemeClr val="tx1"/>
            </a:solidFill>
          </a:ln>
        </p:spPr>
      </p:pic>
      <p:sp>
        <p:nvSpPr>
          <p:cNvPr id="3" name="Text Placeholder 2">
            <a:extLst>
              <a:ext uri="{FF2B5EF4-FFF2-40B4-BE49-F238E27FC236}">
                <a16:creationId xmlns:a16="http://schemas.microsoft.com/office/drawing/2014/main" id="{C3636E01-01E7-5C8E-DCCF-D254392D2260}"/>
              </a:ext>
            </a:extLst>
          </p:cNvPr>
          <p:cNvSpPr>
            <a:spLocks noGrp="1"/>
          </p:cNvSpPr>
          <p:nvPr>
            <p:ph type="title" idx="4294967295"/>
          </p:nvPr>
        </p:nvSpPr>
        <p:spPr>
          <a:xfrm>
            <a:off x="431800" y="368301"/>
            <a:ext cx="8280400"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2400" b="1" i="0" u="none" strike="noStrike" kern="1200" cap="none" spc="0" normalizeH="0" baseline="0" noProof="0">
                <a:ln>
                  <a:noFill/>
                </a:ln>
                <a:solidFill>
                  <a:srgbClr val="01498E"/>
                </a:solidFill>
                <a:effectLst/>
                <a:uLnTx/>
                <a:uFillTx/>
                <a:latin typeface="Arial"/>
                <a:ea typeface="+mn-ea"/>
                <a:cs typeface="Arial"/>
              </a:rPr>
              <a:t>Pure profile</a:t>
            </a:r>
            <a:endParaRPr kumimoji="0" lang="en-US" sz="2400" b="1" i="0" u="none" strike="noStrike" kern="1200" cap="none" spc="0" normalizeH="0" baseline="0" noProof="0">
              <a:ln>
                <a:noFill/>
              </a:ln>
              <a:solidFill>
                <a:srgbClr val="01498E"/>
              </a:solidFill>
              <a:effectLst/>
              <a:uLnTx/>
              <a:uFillTx/>
              <a:latin typeface="Arial" pitchFamily="34" charset="0"/>
              <a:ea typeface="+mn-ea"/>
              <a:cs typeface="Arial" pitchFamily="34" charset="0"/>
            </a:endParaRPr>
          </a:p>
        </p:txBody>
      </p:sp>
      <p:sp>
        <p:nvSpPr>
          <p:cNvPr id="5" name="TextBox 4">
            <a:extLst>
              <a:ext uri="{FF2B5EF4-FFF2-40B4-BE49-F238E27FC236}">
                <a16:creationId xmlns:a16="http://schemas.microsoft.com/office/drawing/2014/main" id="{4CFE5D34-99BF-1BDD-E644-FCDAFFA316F5}"/>
              </a:ext>
            </a:extLst>
          </p:cNvPr>
          <p:cNvSpPr txBox="1"/>
          <p:nvPr/>
        </p:nvSpPr>
        <p:spPr>
          <a:xfrm>
            <a:off x="2161162" y="5371170"/>
            <a:ext cx="4813609" cy="67710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a:ea typeface="+mn-lt"/>
                <a:cs typeface="+mn-lt"/>
                <a:hlinkClick r:id="rId4"/>
              </a:rPr>
              <a:t>Updating your researcher profile in Pure</a:t>
            </a:r>
            <a:r>
              <a:rPr lang="en-US" sz="2000">
                <a:ea typeface="+mn-lt"/>
                <a:cs typeface="+mn-lt"/>
              </a:rPr>
              <a:t> </a:t>
            </a:r>
          </a:p>
          <a:p>
            <a:pPr algn="l"/>
            <a:endParaRPr lang="en-US">
              <a:cs typeface="Arial"/>
            </a:endParaRPr>
          </a:p>
        </p:txBody>
      </p:sp>
    </p:spTree>
    <p:extLst>
      <p:ext uri="{BB962C8B-B14F-4D97-AF65-F5344CB8AC3E}">
        <p14:creationId xmlns:p14="http://schemas.microsoft.com/office/powerpoint/2010/main" val="277240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F31C62F-56CC-4675-B0E7-78067C5D07E8}"/>
              </a:ext>
            </a:extLst>
          </p:cNvPr>
          <p:cNvSpPr>
            <a:spLocks noGrp="1"/>
          </p:cNvSpPr>
          <p:nvPr>
            <p:ph type="title" idx="4294967295"/>
          </p:nvPr>
        </p:nvSpPr>
        <p:spPr>
          <a:xfrm>
            <a:off x="431800" y="368301"/>
            <a:ext cx="8280400"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sz="2400" b="1" i="0" u="none" strike="noStrike" kern="1200" cap="none" spc="0" normalizeH="0" baseline="0" noProof="0">
                <a:ln>
                  <a:noFill/>
                </a:ln>
                <a:solidFill>
                  <a:srgbClr val="01498E"/>
                </a:solidFill>
                <a:effectLst/>
                <a:uLnTx/>
                <a:uFillTx/>
                <a:latin typeface="Arial" pitchFamily="34" charset="0"/>
                <a:ea typeface="+mn-ea"/>
                <a:cs typeface="Arial" pitchFamily="34" charset="0"/>
              </a:rPr>
              <a:t>Pure modules</a:t>
            </a:r>
          </a:p>
        </p:txBody>
      </p:sp>
      <p:sp>
        <p:nvSpPr>
          <p:cNvPr id="5" name="Content Placeholder 1">
            <a:extLst>
              <a:ext uri="{FF2B5EF4-FFF2-40B4-BE49-F238E27FC236}">
                <a16:creationId xmlns:a16="http://schemas.microsoft.com/office/drawing/2014/main" id="{A4558E17-642E-4F1A-9EBB-39565E506733}"/>
              </a:ext>
            </a:extLst>
          </p:cNvPr>
          <p:cNvSpPr txBox="1">
            <a:spLocks/>
          </p:cNvSpPr>
          <p:nvPr/>
        </p:nvSpPr>
        <p:spPr>
          <a:xfrm>
            <a:off x="489309" y="977435"/>
            <a:ext cx="4284216" cy="4500563"/>
          </a:xfrm>
          <a:prstGeom prst="rect">
            <a:avLst/>
          </a:prstGeom>
        </p:spPr>
        <p:txBody>
          <a:bodyPr lIns="91440" tIns="45720" rIns="91440" bIns="45720" anchor="t"/>
          <a:lstStyle>
            <a:lvl1pPr marL="0" indent="0" algn="l" defTabSz="457200" rtl="0" eaLnBrk="1" latinLnBrk="0" hangingPunct="1">
              <a:spcBef>
                <a:spcPct val="20000"/>
              </a:spcBef>
              <a:buFont typeface="Arial"/>
              <a:buNone/>
              <a:defRPr sz="2400" kern="1200">
                <a:solidFill>
                  <a:schemeClr val="tx1"/>
                </a:solidFill>
                <a:latin typeface="Arial" pitchFamily="34" charset="0"/>
                <a:ea typeface="+mn-ea"/>
                <a:cs typeface="Arial"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42900" indent="-342900">
              <a:buFont typeface="Arial" panose="020B0604020202020204" pitchFamily="34" charset="0"/>
              <a:buChar char="•"/>
            </a:pPr>
            <a:r>
              <a:rPr lang="en-GB">
                <a:latin typeface="Arial"/>
                <a:cs typeface="Arial"/>
              </a:rPr>
              <a:t>A number of modules available to staff in Pure</a:t>
            </a:r>
          </a:p>
          <a:p>
            <a:pPr marL="342900" indent="-342900">
              <a:buFont typeface="Arial" panose="020B0604020202020204" pitchFamily="34" charset="0"/>
              <a:buChar char="•"/>
            </a:pPr>
            <a:r>
              <a:rPr lang="en-GB">
                <a:latin typeface="Arial"/>
                <a:cs typeface="Arial"/>
              </a:rPr>
              <a:t>Modules are owned by various teams across the institution</a:t>
            </a:r>
          </a:p>
          <a:p>
            <a:pPr marL="342900" indent="-342900">
              <a:buFont typeface="Arial" panose="020B0604020202020204" pitchFamily="34" charset="0"/>
              <a:buChar char="•"/>
            </a:pPr>
            <a:endParaRPr lang="en-GB"/>
          </a:p>
        </p:txBody>
      </p:sp>
      <p:pic>
        <p:nvPicPr>
          <p:cNvPr id="11" name="Content Placeholder 10" descr="Image of editorial overview in Pure. Research outputs; activities; prizes; applications; awards; projects; ethical reviews; funding opportunities; impacts; student theses; facilities/equipment; curricula vitae, reviews and report definition modules listed.">
            <a:extLst>
              <a:ext uri="{FF2B5EF4-FFF2-40B4-BE49-F238E27FC236}">
                <a16:creationId xmlns:a16="http://schemas.microsoft.com/office/drawing/2014/main" id="{AB48C0AD-13B1-4E7D-9B88-FCD484E389A0}"/>
              </a:ext>
            </a:extLst>
          </p:cNvPr>
          <p:cNvPicPr>
            <a:picLocks noGrp="1" noChangeAspect="1"/>
          </p:cNvPicPr>
          <p:nvPr>
            <p:ph sz="quarter" idx="11"/>
          </p:nvPr>
        </p:nvPicPr>
        <p:blipFill>
          <a:blip r:embed="rId3"/>
          <a:stretch>
            <a:fillRect/>
          </a:stretch>
        </p:blipFill>
        <p:spPr>
          <a:xfrm>
            <a:off x="5148064" y="971710"/>
            <a:ext cx="2668683" cy="5317144"/>
          </a:xfrm>
          <a:prstGeom prst="rect">
            <a:avLst/>
          </a:prstGeom>
          <a:ln>
            <a:solidFill>
              <a:schemeClr val="tx1"/>
            </a:solidFill>
          </a:ln>
        </p:spPr>
      </p:pic>
    </p:spTree>
    <p:extLst>
      <p:ext uri="{BB962C8B-B14F-4D97-AF65-F5344CB8AC3E}">
        <p14:creationId xmlns:p14="http://schemas.microsoft.com/office/powerpoint/2010/main" val="18288738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8CBEA3B-2597-3334-65D7-622BA2978E24}"/>
              </a:ext>
            </a:extLst>
          </p:cNvPr>
          <p:cNvSpPr>
            <a:spLocks noGrp="1"/>
          </p:cNvSpPr>
          <p:nvPr>
            <p:ph type="title" idx="4294967295"/>
          </p:nvPr>
        </p:nvSpPr>
        <p:spPr>
          <a:xfrm>
            <a:off x="431800" y="368301"/>
            <a:ext cx="8280400"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2400" b="1" i="0" u="none" strike="noStrike" kern="1200" cap="none" spc="0" normalizeH="0" baseline="0" noProof="0">
                <a:ln>
                  <a:noFill/>
                </a:ln>
                <a:solidFill>
                  <a:srgbClr val="01498E"/>
                </a:solidFill>
                <a:effectLst/>
                <a:uLnTx/>
                <a:uFillTx/>
                <a:latin typeface="Arial" pitchFamily="34" charset="0"/>
                <a:ea typeface="+mn-ea"/>
                <a:cs typeface="Arial" pitchFamily="34" charset="0"/>
              </a:rPr>
              <a:t>Pure modules</a:t>
            </a:r>
          </a:p>
        </p:txBody>
      </p:sp>
      <p:graphicFrame>
        <p:nvGraphicFramePr>
          <p:cNvPr id="5" name="Content Placeholder 1" descr="Image to show the different research output types in Pure: Contribution to journal; Chapter in Book/Conference/Proceeding; Book/Report; Contribution to specialist publication; Working paper; Contribution to conference; Non-textual form; Thesis, and Patent">
            <a:extLst>
              <a:ext uri="{FF2B5EF4-FFF2-40B4-BE49-F238E27FC236}">
                <a16:creationId xmlns:a16="http://schemas.microsoft.com/office/drawing/2014/main" id="{25228891-4B7C-E9E8-F6FA-9D4FE62DE838}"/>
              </a:ext>
            </a:extLst>
          </p:cNvPr>
          <p:cNvGraphicFramePr>
            <a:graphicFrameLocks noGrp="1"/>
          </p:cNvGraphicFramePr>
          <p:nvPr>
            <p:ph sz="quarter" idx="11"/>
            <p:extLst>
              <p:ext uri="{D42A27DB-BD31-4B8C-83A1-F6EECF244321}">
                <p14:modId xmlns:p14="http://schemas.microsoft.com/office/powerpoint/2010/main" val="1057875754"/>
              </p:ext>
            </p:extLst>
          </p:nvPr>
        </p:nvGraphicFramePr>
        <p:xfrm>
          <a:off x="431800" y="1508739"/>
          <a:ext cx="7651226" cy="40286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TextBox 13">
            <a:extLst>
              <a:ext uri="{FF2B5EF4-FFF2-40B4-BE49-F238E27FC236}">
                <a16:creationId xmlns:a16="http://schemas.microsoft.com/office/drawing/2014/main" id="{6319A9ED-0C30-5DEC-CDC7-E142B4AC2056}"/>
              </a:ext>
            </a:extLst>
          </p:cNvPr>
          <p:cNvSpPr txBox="1"/>
          <p:nvPr/>
        </p:nvSpPr>
        <p:spPr>
          <a:xfrm>
            <a:off x="433871" y="894642"/>
            <a:ext cx="4645741"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cs typeface="Arial"/>
              </a:rPr>
              <a:t>Research outputs</a:t>
            </a:r>
            <a:endParaRPr lang="en-US" sz="2400"/>
          </a:p>
        </p:txBody>
      </p:sp>
      <p:sp>
        <p:nvSpPr>
          <p:cNvPr id="35" name="TextBox 34">
            <a:extLst>
              <a:ext uri="{FF2B5EF4-FFF2-40B4-BE49-F238E27FC236}">
                <a16:creationId xmlns:a16="http://schemas.microsoft.com/office/drawing/2014/main" id="{E7F3B75B-DC25-9DD0-F528-5F451C4EB6C8}"/>
              </a:ext>
            </a:extLst>
          </p:cNvPr>
          <p:cNvSpPr txBox="1"/>
          <p:nvPr/>
        </p:nvSpPr>
        <p:spPr>
          <a:xfrm>
            <a:off x="1937183" y="5802922"/>
            <a:ext cx="642778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a:cs typeface="Arial"/>
              </a:rPr>
              <a:t>Research outputs contact email: </a:t>
            </a:r>
            <a:r>
              <a:rPr lang="en-GB">
                <a:cs typeface="Arial"/>
                <a:hlinkClick r:id="rId8"/>
              </a:rPr>
              <a:t>libraryresearch@gcu.ac.uk</a:t>
            </a:r>
            <a:r>
              <a:rPr lang="en-GB">
                <a:cs typeface="Arial"/>
              </a:rPr>
              <a:t> </a:t>
            </a:r>
            <a:endParaRPr lang="en-US"/>
          </a:p>
        </p:txBody>
      </p:sp>
    </p:spTree>
    <p:extLst>
      <p:ext uri="{BB962C8B-B14F-4D97-AF65-F5344CB8AC3E}">
        <p14:creationId xmlns:p14="http://schemas.microsoft.com/office/powerpoint/2010/main" val="3316074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D455F94-07C8-CC9E-203E-A5387F7A601A}"/>
              </a:ext>
            </a:extLst>
          </p:cNvPr>
          <p:cNvSpPr>
            <a:spLocks noGrp="1"/>
          </p:cNvSpPr>
          <p:nvPr>
            <p:ph sz="quarter" idx="11"/>
          </p:nvPr>
        </p:nvSpPr>
        <p:spPr>
          <a:xfrm>
            <a:off x="431800" y="884446"/>
            <a:ext cx="8280400" cy="4500563"/>
          </a:xfrm>
        </p:spPr>
        <p:txBody>
          <a:bodyPr lIns="91440" tIns="45720" rIns="91440" bIns="45720" anchor="t"/>
          <a:lstStyle/>
          <a:p>
            <a:r>
              <a:rPr lang="en-US">
                <a:latin typeface="Arial"/>
                <a:cs typeface="Arial"/>
              </a:rPr>
              <a:t>Research outputs and REF 2028</a:t>
            </a:r>
          </a:p>
          <a:p>
            <a:pPr marL="342900" indent="-342900">
              <a:buChar char="•"/>
            </a:pPr>
            <a:r>
              <a:rPr lang="en-US">
                <a:latin typeface="Arial"/>
                <a:cs typeface="Arial"/>
                <a:hlinkClick r:id="rId2"/>
              </a:rPr>
              <a:t>Early decisions made for REF 2028</a:t>
            </a:r>
            <a:endParaRPr lang="en-US"/>
          </a:p>
          <a:p>
            <a:pPr marL="342900" indent="-342900">
              <a:buChar char="•"/>
            </a:pPr>
            <a:r>
              <a:rPr lang="en-US">
                <a:latin typeface="Arial"/>
                <a:cs typeface="Arial"/>
              </a:rPr>
              <a:t>With regard to research outputs:</a:t>
            </a:r>
            <a:endParaRPr lang="en-US"/>
          </a:p>
          <a:p>
            <a:pPr marL="1085850" lvl="1">
              <a:buChar char="•"/>
            </a:pPr>
            <a:r>
              <a:rPr lang="en-US" sz="2400">
                <a:latin typeface="Arial"/>
                <a:cs typeface="Arial"/>
              </a:rPr>
              <a:t>'Until new policies come into force, institutions should continue to follow REF 2021 open access policies'</a:t>
            </a:r>
            <a:endParaRPr lang="en-US" sz="2400"/>
          </a:p>
          <a:p>
            <a:endParaRPr lang="en-US"/>
          </a:p>
          <a:p>
            <a:endParaRPr lang="en-US"/>
          </a:p>
          <a:p>
            <a:endParaRPr lang="en-US"/>
          </a:p>
        </p:txBody>
      </p:sp>
      <p:sp>
        <p:nvSpPr>
          <p:cNvPr id="3" name="Text Placeholder 2">
            <a:extLst>
              <a:ext uri="{FF2B5EF4-FFF2-40B4-BE49-F238E27FC236}">
                <a16:creationId xmlns:a16="http://schemas.microsoft.com/office/drawing/2014/main" id="{17639404-D131-8653-67BC-DCA8A5F58D91}"/>
              </a:ext>
            </a:extLst>
          </p:cNvPr>
          <p:cNvSpPr>
            <a:spLocks noGrp="1"/>
          </p:cNvSpPr>
          <p:nvPr>
            <p:ph type="title" idx="4294967295"/>
          </p:nvPr>
        </p:nvSpPr>
        <p:spPr>
          <a:xfrm>
            <a:off x="431800" y="368301"/>
            <a:ext cx="8280400"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sz="2400" b="1" i="0" u="none" strike="noStrike" kern="1200" cap="none" spc="0" normalizeH="0" baseline="0" noProof="0">
                <a:ln>
                  <a:noFill/>
                </a:ln>
                <a:solidFill>
                  <a:srgbClr val="01498E"/>
                </a:solidFill>
                <a:effectLst/>
                <a:uLnTx/>
                <a:uFillTx/>
                <a:latin typeface="Arial" pitchFamily="34" charset="0"/>
                <a:ea typeface="+mn-ea"/>
                <a:cs typeface="Arial" pitchFamily="34" charset="0"/>
              </a:rPr>
              <a:t>Pure modules</a:t>
            </a:r>
            <a:endParaRPr kumimoji="0" lang="en-US" sz="2400" b="1" i="0" u="none" strike="noStrike" kern="1200" cap="none" spc="0" normalizeH="0" baseline="0" noProof="0">
              <a:ln>
                <a:noFill/>
              </a:ln>
              <a:solidFill>
                <a:srgbClr val="01498E"/>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2140509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6B37991-7748-C54C-E2DB-B19DFBE299F3}"/>
              </a:ext>
            </a:extLst>
          </p:cNvPr>
          <p:cNvSpPr>
            <a:spLocks noGrp="1"/>
          </p:cNvSpPr>
          <p:nvPr>
            <p:ph sz="quarter" idx="11"/>
          </p:nvPr>
        </p:nvSpPr>
        <p:spPr>
          <a:xfrm>
            <a:off x="431800" y="898824"/>
            <a:ext cx="8280400" cy="4500563"/>
          </a:xfrm>
        </p:spPr>
        <p:txBody>
          <a:bodyPr lIns="91440" tIns="45720" rIns="91440" bIns="45720" anchor="t"/>
          <a:lstStyle/>
          <a:p>
            <a:r>
              <a:rPr lang="en-US" sz="2200">
                <a:latin typeface="Arial"/>
                <a:cs typeface="Arial"/>
              </a:rPr>
              <a:t>REF 2021 open access policy, in scope:</a:t>
            </a:r>
            <a:endParaRPr lang="en-US" sz="2200"/>
          </a:p>
          <a:p>
            <a:pPr marL="342900" indent="-342900">
              <a:buChar char="•"/>
            </a:pPr>
            <a:r>
              <a:rPr lang="en-US" sz="2200">
                <a:latin typeface="Arial"/>
                <a:cs typeface="Arial"/>
              </a:rPr>
              <a:t>All journal articles with an ISSN and conference contribution in conference proceedings with an ISSN</a:t>
            </a:r>
            <a:endParaRPr lang="en-US" sz="2200"/>
          </a:p>
          <a:p>
            <a:pPr marL="342900" indent="-342900">
              <a:buChar char="•"/>
            </a:pPr>
            <a:endParaRPr lang="en-US" sz="2200"/>
          </a:p>
          <a:p>
            <a:r>
              <a:rPr lang="en-US" sz="2200">
                <a:latin typeface="Arial"/>
                <a:cs typeface="Arial"/>
              </a:rPr>
              <a:t>REF 2021 open access policy, requirements:</a:t>
            </a:r>
            <a:endParaRPr lang="en-US" sz="2200"/>
          </a:p>
          <a:p>
            <a:pPr marL="342900" indent="-342900">
              <a:buChar char="•"/>
            </a:pPr>
            <a:r>
              <a:rPr lang="en-US" sz="2200">
                <a:latin typeface="Arial"/>
                <a:cs typeface="Arial"/>
              </a:rPr>
              <a:t>Output deposited in Pure as soon after acceptance as possible (no later than 3 months)</a:t>
            </a:r>
            <a:endParaRPr lang="en-US" sz="2200"/>
          </a:p>
          <a:p>
            <a:pPr marL="342900" indent="-342900">
              <a:buChar char="•"/>
            </a:pPr>
            <a:r>
              <a:rPr lang="en-US" sz="2200">
                <a:latin typeface="Arial"/>
                <a:cs typeface="Arial"/>
              </a:rPr>
              <a:t>Output must be discoverable (deposit in Pure enables this)</a:t>
            </a:r>
            <a:endParaRPr lang="en-US" sz="2200"/>
          </a:p>
          <a:p>
            <a:pPr marL="342900" indent="-342900">
              <a:buChar char="•"/>
            </a:pPr>
            <a:r>
              <a:rPr lang="en-US" sz="2200">
                <a:latin typeface="Arial"/>
                <a:cs typeface="Arial"/>
              </a:rPr>
              <a:t>Output must be open access</a:t>
            </a:r>
            <a:endParaRPr lang="en-US" sz="2200"/>
          </a:p>
          <a:p>
            <a:pPr marL="1085850" lvl="1" indent="-342900">
              <a:buChar char="•"/>
            </a:pPr>
            <a:r>
              <a:rPr lang="en-US" sz="2200">
                <a:latin typeface="Arial"/>
                <a:cs typeface="Arial"/>
              </a:rPr>
              <a:t>Green (self archived author accepted manuscript (AAM)</a:t>
            </a:r>
            <a:endParaRPr lang="en-US" sz="2200">
              <a:cs typeface="Arial"/>
            </a:endParaRPr>
          </a:p>
          <a:p>
            <a:pPr marL="1085850" lvl="1" indent="-342900">
              <a:buChar char="•"/>
            </a:pPr>
            <a:r>
              <a:rPr lang="en-US" sz="2200">
                <a:cs typeface="Arial"/>
              </a:rPr>
              <a:t>Gold (published open access version of record (</a:t>
            </a:r>
            <a:r>
              <a:rPr lang="en-US" sz="2200" err="1">
                <a:cs typeface="Arial"/>
              </a:rPr>
              <a:t>VoR</a:t>
            </a:r>
            <a:r>
              <a:rPr lang="en-US" sz="2200">
                <a:cs typeface="Arial"/>
              </a:rPr>
              <a:t>)</a:t>
            </a:r>
            <a:endParaRPr lang="en-US" sz="2200"/>
          </a:p>
          <a:p>
            <a:pPr marL="342900" indent="-342900">
              <a:buChar char="•"/>
            </a:pPr>
            <a:endParaRPr lang="en-US"/>
          </a:p>
          <a:p>
            <a:endParaRPr lang="en-US"/>
          </a:p>
          <a:p>
            <a:pPr marL="342900" indent="-342900">
              <a:buChar char="•"/>
            </a:pPr>
            <a:endParaRPr lang="en-US"/>
          </a:p>
          <a:p>
            <a:pPr marL="342900" indent="-342900">
              <a:buChar char="•"/>
            </a:pPr>
            <a:endParaRPr lang="en-US"/>
          </a:p>
          <a:p>
            <a:endParaRPr lang="en-US"/>
          </a:p>
          <a:p>
            <a:endParaRPr lang="en-US"/>
          </a:p>
        </p:txBody>
      </p:sp>
      <p:sp>
        <p:nvSpPr>
          <p:cNvPr id="3" name="Text Placeholder 2">
            <a:extLst>
              <a:ext uri="{FF2B5EF4-FFF2-40B4-BE49-F238E27FC236}">
                <a16:creationId xmlns:a16="http://schemas.microsoft.com/office/drawing/2014/main" id="{22BF43DE-E9C5-AA4B-DD7A-9B87DBC183C8}"/>
              </a:ext>
            </a:extLst>
          </p:cNvPr>
          <p:cNvSpPr>
            <a:spLocks noGrp="1"/>
          </p:cNvSpPr>
          <p:nvPr>
            <p:ph type="title" idx="4294967295"/>
          </p:nvPr>
        </p:nvSpPr>
        <p:spPr>
          <a:xfrm>
            <a:off x="431800" y="368301"/>
            <a:ext cx="8280400"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GB" sz="2400" b="1" i="0" u="none" strike="noStrike" kern="1200" cap="none" spc="0" normalizeH="0" baseline="0" noProof="0">
                <a:ln>
                  <a:noFill/>
                </a:ln>
                <a:solidFill>
                  <a:srgbClr val="01498E"/>
                </a:solidFill>
                <a:effectLst/>
                <a:uLnTx/>
                <a:uFillTx/>
                <a:latin typeface="Arial" pitchFamily="34" charset="0"/>
                <a:ea typeface="+mn-ea"/>
                <a:cs typeface="Arial" pitchFamily="34" charset="0"/>
              </a:rPr>
              <a:t>Pure modules</a:t>
            </a:r>
            <a:endParaRPr kumimoji="0" lang="en-US" sz="2400" b="1" i="0" u="none" strike="noStrike" kern="1200" cap="none" spc="0" normalizeH="0" baseline="0" noProof="0">
              <a:ln>
                <a:noFill/>
              </a:ln>
              <a:solidFill>
                <a:srgbClr val="01498E"/>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2338094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6586338-5C93-3161-8353-BC36C89DD884}"/>
              </a:ext>
            </a:extLst>
          </p:cNvPr>
          <p:cNvSpPr>
            <a:spLocks noGrp="1"/>
          </p:cNvSpPr>
          <p:nvPr>
            <p:ph sz="quarter" idx="11"/>
          </p:nvPr>
        </p:nvSpPr>
        <p:spPr>
          <a:xfrm>
            <a:off x="431800" y="1028220"/>
            <a:ext cx="8280400" cy="4500563"/>
          </a:xfrm>
        </p:spPr>
        <p:txBody>
          <a:bodyPr lIns="91440" tIns="45720" rIns="91440" bIns="45720" anchor="t"/>
          <a:lstStyle/>
          <a:p>
            <a:r>
              <a:rPr lang="en-US">
                <a:latin typeface="Arial"/>
                <a:cs typeface="Arial"/>
              </a:rPr>
              <a:t>Activities and Prizes</a:t>
            </a:r>
          </a:p>
          <a:p>
            <a:pPr marL="342900" indent="-342900">
              <a:buFont typeface="Arial,Sans-Serif"/>
              <a:buChar char="•"/>
            </a:pPr>
            <a:r>
              <a:rPr lang="en-GB" sz="2200">
                <a:latin typeface="Arial"/>
                <a:cs typeface="Arial"/>
              </a:rPr>
              <a:t>Activity and Prize records in Pure are self managed by academics</a:t>
            </a:r>
            <a:endParaRPr lang="en-US" sz="2200">
              <a:latin typeface="Arial"/>
              <a:cs typeface="Arial"/>
            </a:endParaRPr>
          </a:p>
          <a:p>
            <a:pPr marL="342900" indent="-342900">
              <a:buFont typeface="Arial,Sans-Serif"/>
              <a:buChar char="•"/>
            </a:pPr>
            <a:r>
              <a:rPr lang="en-GB" sz="2200">
                <a:latin typeface="Arial"/>
                <a:cs typeface="Arial"/>
              </a:rPr>
              <a:t>Activities and Prizes do not go through a library validation process</a:t>
            </a:r>
            <a:endParaRPr lang="en-US">
              <a:latin typeface="Arial"/>
              <a:cs typeface="Arial"/>
            </a:endParaRPr>
          </a:p>
        </p:txBody>
      </p:sp>
      <p:sp>
        <p:nvSpPr>
          <p:cNvPr id="3" name="Text Placeholder 2">
            <a:extLst>
              <a:ext uri="{FF2B5EF4-FFF2-40B4-BE49-F238E27FC236}">
                <a16:creationId xmlns:a16="http://schemas.microsoft.com/office/drawing/2014/main" id="{0C51237A-31F1-5A65-D7EE-CA13C39AE6E9}"/>
              </a:ext>
            </a:extLst>
          </p:cNvPr>
          <p:cNvSpPr>
            <a:spLocks noGrp="1"/>
          </p:cNvSpPr>
          <p:nvPr>
            <p:ph type="title" idx="4294967295"/>
          </p:nvPr>
        </p:nvSpPr>
        <p:spPr>
          <a:xfrm>
            <a:off x="431800" y="368301"/>
            <a:ext cx="8280400"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2400" b="1" i="0" u="none" strike="noStrike" kern="1200" cap="none" spc="0" normalizeH="0" baseline="0" noProof="0">
                <a:ln>
                  <a:noFill/>
                </a:ln>
                <a:solidFill>
                  <a:srgbClr val="01498E"/>
                </a:solidFill>
                <a:effectLst/>
                <a:uLnTx/>
                <a:uFillTx/>
                <a:latin typeface="Arial"/>
                <a:ea typeface="+mn-ea"/>
                <a:cs typeface="Arial"/>
              </a:rPr>
              <a:t>Pure modules</a:t>
            </a:r>
            <a:endParaRPr kumimoji="0" lang="en-US" sz="2400" b="1" i="0" u="none" strike="noStrike" kern="1200" cap="none" spc="0" normalizeH="0" baseline="0" noProof="0">
              <a:ln>
                <a:noFill/>
              </a:ln>
              <a:solidFill>
                <a:srgbClr val="01498E"/>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2717450943"/>
      </p:ext>
    </p:extLst>
  </p:cSld>
  <p:clrMapOvr>
    <a:masterClrMapping/>
  </p:clrMapOvr>
</p:sld>
</file>

<file path=ppt/theme/theme1.xml><?xml version="1.0" encoding="utf-8"?>
<a:theme xmlns:a="http://schemas.openxmlformats.org/drawingml/2006/main" name="Frame">
  <a:themeElements>
    <a:clrScheme name="Custom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lides">
  <a:themeElements>
    <a:clrScheme name="GCU">
      <a:dk1>
        <a:sysClr val="windowText" lastClr="000000"/>
      </a:dk1>
      <a:lt1>
        <a:srgbClr val="FFFFFF"/>
      </a:lt1>
      <a:dk2>
        <a:srgbClr val="006CB4"/>
      </a:dk2>
      <a:lt2>
        <a:srgbClr val="EFEEED"/>
      </a:lt2>
      <a:accent1>
        <a:srgbClr val="0092BC"/>
      </a:accent1>
      <a:accent2>
        <a:srgbClr val="64A70B"/>
      </a:accent2>
      <a:accent3>
        <a:srgbClr val="AA0061"/>
      </a:accent3>
      <a:accent4>
        <a:srgbClr val="642667"/>
      </a:accent4>
      <a:accent5>
        <a:srgbClr val="B5BD00"/>
      </a:accent5>
      <a:accent6>
        <a:srgbClr val="00A9E0"/>
      </a:accent6>
      <a:hlink>
        <a:srgbClr val="64A70B"/>
      </a:hlink>
      <a:folHlink>
        <a:srgbClr val="DAAA00"/>
      </a:folHlink>
    </a:clrScheme>
    <a:fontScheme name="GC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On-screen Show (4:3)</PresentationFormat>
  <Slides>20</Slides>
  <Notes>16</Notes>
  <HiddenSlides>0</HiddenSlides>
  <ScaleCrop>false</ScaleCrop>
  <HeadingPairs>
    <vt:vector size="4" baseType="variant">
      <vt:variant>
        <vt:lpstr>Theme</vt:lpstr>
      </vt:variant>
      <vt:variant>
        <vt:i4>2</vt:i4>
      </vt:variant>
      <vt:variant>
        <vt:lpstr>Slide Titles</vt:lpstr>
      </vt:variant>
      <vt:variant>
        <vt:i4>20</vt:i4>
      </vt:variant>
    </vt:vector>
  </HeadingPairs>
  <TitlesOfParts>
    <vt:vector size="22" baseType="lpstr">
      <vt:lpstr>Frame</vt:lpstr>
      <vt:lpstr>Slides</vt:lpstr>
      <vt:lpstr>AcWriMo: Library Support for Research</vt:lpstr>
      <vt:lpstr>Presentation overview</vt:lpstr>
      <vt:lpstr>Pure</vt:lpstr>
      <vt:lpstr>Pure profile</vt:lpstr>
      <vt:lpstr>Pure modules</vt:lpstr>
      <vt:lpstr>Pure modules</vt:lpstr>
      <vt:lpstr>Pure modules</vt:lpstr>
      <vt:lpstr>Pure modules</vt:lpstr>
      <vt:lpstr>Pure modules</vt:lpstr>
      <vt:lpstr>Pure modules</vt:lpstr>
      <vt:lpstr>Pure modules</vt:lpstr>
      <vt:lpstr>Pure modules</vt:lpstr>
      <vt:lpstr>Pure modules</vt:lpstr>
      <vt:lpstr>Pure developments</vt:lpstr>
      <vt:lpstr>ResearchOnline </vt:lpstr>
      <vt:lpstr>ORCID</vt:lpstr>
      <vt:lpstr>Scopus and SciVal</vt:lpstr>
      <vt:lpstr>Publishing support</vt:lpstr>
      <vt:lpstr>Research Data Management (RDM)</vt:lpstr>
      <vt:lpstr>Thanks for listening!</vt:lpstr>
    </vt:vector>
  </TitlesOfParts>
  <Company>Glasgow Caledonian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Setup</dc:creator>
  <cp:revision>56</cp:revision>
  <cp:lastPrinted>2020-02-05T16:20:41Z</cp:lastPrinted>
  <dcterms:created xsi:type="dcterms:W3CDTF">2020-01-14T14:22:17Z</dcterms:created>
  <dcterms:modified xsi:type="dcterms:W3CDTF">2023-11-17T10:47:01Z</dcterms:modified>
</cp:coreProperties>
</file>