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8" r:id="rId6"/>
    <p:sldMasterId id="2147483696" r:id="rId7"/>
    <p:sldMasterId id="2147483708" r:id="rId8"/>
    <p:sldMasterId id="2147483720" r:id="rId9"/>
    <p:sldMasterId id="2147483727" r:id="rId10"/>
  </p:sldMasterIdLst>
  <p:notesMasterIdLst>
    <p:notesMasterId r:id="rId41"/>
  </p:notesMasterIdLst>
  <p:sldIdLst>
    <p:sldId id="256" r:id="rId11"/>
    <p:sldId id="424" r:id="rId12"/>
    <p:sldId id="403" r:id="rId13"/>
    <p:sldId id="404" r:id="rId14"/>
    <p:sldId id="405" r:id="rId15"/>
    <p:sldId id="413" r:id="rId16"/>
    <p:sldId id="393" r:id="rId17"/>
    <p:sldId id="406" r:id="rId18"/>
    <p:sldId id="425" r:id="rId19"/>
    <p:sldId id="420" r:id="rId20"/>
    <p:sldId id="421" r:id="rId21"/>
    <p:sldId id="260" r:id="rId22"/>
    <p:sldId id="416" r:id="rId23"/>
    <p:sldId id="417" r:id="rId24"/>
    <p:sldId id="259" r:id="rId25"/>
    <p:sldId id="422" r:id="rId26"/>
    <p:sldId id="423" r:id="rId27"/>
    <p:sldId id="426" r:id="rId28"/>
    <p:sldId id="364" r:id="rId29"/>
    <p:sldId id="410" r:id="rId30"/>
    <p:sldId id="261" r:id="rId31"/>
    <p:sldId id="414" r:id="rId32"/>
    <p:sldId id="415" r:id="rId33"/>
    <p:sldId id="271" r:id="rId34"/>
    <p:sldId id="381" r:id="rId35"/>
    <p:sldId id="411" r:id="rId36"/>
    <p:sldId id="427" r:id="rId37"/>
    <p:sldId id="262" r:id="rId38"/>
    <p:sldId id="263" r:id="rId39"/>
    <p:sldId id="268"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478" userDrawn="1">
          <p15:clr>
            <a:srgbClr val="A4A3A4"/>
          </p15:clr>
        </p15:guide>
        <p15:guide id="4" pos="189" userDrawn="1">
          <p15:clr>
            <a:srgbClr val="A4A3A4"/>
          </p15:clr>
        </p15:guide>
        <p15:guide id="5" orient="horz" pos="1502" userDrawn="1">
          <p15:clr>
            <a:srgbClr val="A4A3A4"/>
          </p15:clr>
        </p15:guide>
        <p15:guide id="6" orient="horz" pos="3838" userDrawn="1">
          <p15:clr>
            <a:srgbClr val="A4A3A4"/>
          </p15:clr>
        </p15:guide>
        <p15:guide id="7" pos="3840" userDrawn="1">
          <p15:clr>
            <a:srgbClr val="A4A3A4"/>
          </p15:clr>
        </p15:guide>
        <p15:guide id="8" pos="2978" userDrawn="1">
          <p15:clr>
            <a:srgbClr val="A4A3A4"/>
          </p15:clr>
        </p15:guide>
        <p15:guide id="9"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0F0"/>
    <a:srgbClr val="006938"/>
    <a:srgbClr val="548235"/>
    <a:srgbClr val="72A6A1"/>
    <a:srgbClr val="3333CC"/>
    <a:srgbClr val="7AAEEA"/>
    <a:srgbClr val="CC3399"/>
    <a:srgbClr val="BDEA75"/>
    <a:srgbClr val="BB98DC"/>
    <a:srgbClr val="F88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89" autoAdjust="0"/>
  </p:normalViewPr>
  <p:slideViewPr>
    <p:cSldViewPr snapToGrid="0">
      <p:cViewPr varScale="1">
        <p:scale>
          <a:sx n="85" d="100"/>
          <a:sy n="85" d="100"/>
        </p:scale>
        <p:origin x="1242" y="96"/>
      </p:cViewPr>
      <p:guideLst>
        <p:guide orient="horz" pos="2160"/>
        <p:guide orient="horz" pos="2478"/>
        <p:guide pos="189"/>
        <p:guide orient="horz" pos="1502"/>
        <p:guide orient="horz" pos="3838"/>
        <p:guide pos="3840"/>
        <p:guide pos="2978"/>
        <p:guide pos="6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189694-37E7-4AA4-90AB-BD7906966B7A}" type="datetimeFigureOut">
              <a:rPr lang="en-GB" smtClean="0"/>
              <a:t>14/06/2024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CA01A3-63D8-48D3-BE36-9DE6D08EA732}" type="slidenum">
              <a:rPr lang="en-GB" smtClean="0"/>
              <a:t>‹#›</a:t>
            </a:fld>
            <a:endParaRPr lang="en-GB"/>
          </a:p>
        </p:txBody>
      </p:sp>
    </p:spTree>
    <p:extLst>
      <p:ext uri="{BB962C8B-B14F-4D97-AF65-F5344CB8AC3E}">
        <p14:creationId xmlns:p14="http://schemas.microsoft.com/office/powerpoint/2010/main" val="272267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1</a:t>
            </a:fld>
            <a:endParaRPr lang="en-GB"/>
          </a:p>
        </p:txBody>
      </p:sp>
    </p:spTree>
    <p:extLst>
      <p:ext uri="{BB962C8B-B14F-4D97-AF65-F5344CB8AC3E}">
        <p14:creationId xmlns:p14="http://schemas.microsoft.com/office/powerpoint/2010/main" val="38431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13</a:t>
            </a:fld>
            <a:endParaRPr lang="en-GB"/>
          </a:p>
        </p:txBody>
      </p:sp>
    </p:spTree>
    <p:extLst>
      <p:ext uri="{BB962C8B-B14F-4D97-AF65-F5344CB8AC3E}">
        <p14:creationId xmlns:p14="http://schemas.microsoft.com/office/powerpoint/2010/main" val="306416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737C7-046F-444C-988E-9F78D8673236}" type="slidenum">
              <a:rPr lang="en-GB" smtClean="0"/>
              <a:t>14</a:t>
            </a:fld>
            <a:endParaRPr lang="en-GB"/>
          </a:p>
        </p:txBody>
      </p:sp>
    </p:spTree>
    <p:extLst>
      <p:ext uri="{BB962C8B-B14F-4D97-AF65-F5344CB8AC3E}">
        <p14:creationId xmlns:p14="http://schemas.microsoft.com/office/powerpoint/2010/main" val="57229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7DCE6-F2C0-4A1F-88DF-529A4C53C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451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16</a:t>
            </a:fld>
            <a:endParaRPr lang="en-GB"/>
          </a:p>
        </p:txBody>
      </p:sp>
    </p:spTree>
    <p:extLst>
      <p:ext uri="{BB962C8B-B14F-4D97-AF65-F5344CB8AC3E}">
        <p14:creationId xmlns:p14="http://schemas.microsoft.com/office/powerpoint/2010/main" val="3244046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737C7-046F-444C-988E-9F78D8673236}" type="slidenum">
              <a:rPr lang="en-GB" smtClean="0"/>
              <a:t>17</a:t>
            </a:fld>
            <a:endParaRPr lang="en-GB"/>
          </a:p>
        </p:txBody>
      </p:sp>
    </p:spTree>
    <p:extLst>
      <p:ext uri="{BB962C8B-B14F-4D97-AF65-F5344CB8AC3E}">
        <p14:creationId xmlns:p14="http://schemas.microsoft.com/office/powerpoint/2010/main" val="61435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1F6D894-4C31-0617-8C13-88E735944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23C16B9-AB49-98DE-BC2D-50CCE6F4C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solidFill>
                <a:srgbClr val="F8F8F8"/>
              </a:solidFill>
            </a:endParaRPr>
          </a:p>
        </p:txBody>
      </p:sp>
      <p:sp>
        <p:nvSpPr>
          <p:cNvPr id="9220" name="Slide Number Placeholder 3">
            <a:extLst>
              <a:ext uri="{FF2B5EF4-FFF2-40B4-BE49-F238E27FC236}">
                <a16:creationId xmlns:a16="http://schemas.microsoft.com/office/drawing/2014/main" id="{EE8A960F-F39D-0B0A-1006-A2849024A4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2B1EF3-A046-4964-8058-3C03093C7D3C}"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19</a:t>
            </a:fld>
            <a:endParaRPr lang="en-GB"/>
          </a:p>
        </p:txBody>
      </p:sp>
    </p:spTree>
    <p:extLst>
      <p:ext uri="{BB962C8B-B14F-4D97-AF65-F5344CB8AC3E}">
        <p14:creationId xmlns:p14="http://schemas.microsoft.com/office/powerpoint/2010/main" val="134709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737C7-046F-444C-988E-9F78D8673236}" type="slidenum">
              <a:rPr lang="en-GB" smtClean="0"/>
              <a:t>20</a:t>
            </a:fld>
            <a:endParaRPr lang="en-GB"/>
          </a:p>
        </p:txBody>
      </p:sp>
    </p:spTree>
    <p:extLst>
      <p:ext uri="{BB962C8B-B14F-4D97-AF65-F5344CB8AC3E}">
        <p14:creationId xmlns:p14="http://schemas.microsoft.com/office/powerpoint/2010/main" val="424698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pPr lvl="0"/>
            <a:endParaRPr/>
          </a:p>
        </p:txBody>
      </p:sp>
      <p:sp>
        <p:nvSpPr>
          <p:cNvPr id="138" name="Shape 138"/>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22</a:t>
            </a:fld>
            <a:endParaRPr lang="en-GB"/>
          </a:p>
        </p:txBody>
      </p:sp>
    </p:spTree>
    <p:extLst>
      <p:ext uri="{BB962C8B-B14F-4D97-AF65-F5344CB8AC3E}">
        <p14:creationId xmlns:p14="http://schemas.microsoft.com/office/powerpoint/2010/main" val="364990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3</a:t>
            </a:fld>
            <a:endParaRPr lang="en-GB"/>
          </a:p>
        </p:txBody>
      </p:sp>
    </p:spTree>
    <p:extLst>
      <p:ext uri="{BB962C8B-B14F-4D97-AF65-F5344CB8AC3E}">
        <p14:creationId xmlns:p14="http://schemas.microsoft.com/office/powerpoint/2010/main" val="3038389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737C7-046F-444C-988E-9F78D8673236}" type="slidenum">
              <a:rPr lang="en-GB" smtClean="0"/>
              <a:t>23</a:t>
            </a:fld>
            <a:endParaRPr lang="en-GB"/>
          </a:p>
        </p:txBody>
      </p:sp>
    </p:spTree>
    <p:extLst>
      <p:ext uri="{BB962C8B-B14F-4D97-AF65-F5344CB8AC3E}">
        <p14:creationId xmlns:p14="http://schemas.microsoft.com/office/powerpoint/2010/main" val="46857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64F0E-D1DF-4EDB-86DA-69832B745F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12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25</a:t>
            </a:fld>
            <a:endParaRPr lang="en-GB"/>
          </a:p>
        </p:txBody>
      </p:sp>
    </p:spTree>
    <p:extLst>
      <p:ext uri="{BB962C8B-B14F-4D97-AF65-F5344CB8AC3E}">
        <p14:creationId xmlns:p14="http://schemas.microsoft.com/office/powerpoint/2010/main" val="334158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737C7-046F-444C-988E-9F78D8673236}" type="slidenum">
              <a:rPr lang="en-GB" smtClean="0"/>
              <a:t>26</a:t>
            </a:fld>
            <a:endParaRPr lang="en-GB"/>
          </a:p>
        </p:txBody>
      </p:sp>
    </p:spTree>
    <p:extLst>
      <p:ext uri="{BB962C8B-B14F-4D97-AF65-F5344CB8AC3E}">
        <p14:creationId xmlns:p14="http://schemas.microsoft.com/office/powerpoint/2010/main" val="4226060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p>
            <a:pPr lvl="0" defTabSz="914400">
              <a:lnSpc>
                <a:spcPct val="90000"/>
              </a:lnSpc>
              <a:defRPr sz="1800"/>
            </a:pPr>
            <a:endParaRPr sz="1200" dirty="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pPr lvl="0"/>
            <a:endParaRPr/>
          </a:p>
        </p:txBody>
      </p:sp>
      <p:sp>
        <p:nvSpPr>
          <p:cNvPr id="143" name="Shape 143"/>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1200" dirty="0">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1200" dirty="0">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pPr lvl="0"/>
            <a:endParaRPr/>
          </a:p>
        </p:txBody>
      </p:sp>
      <p:sp>
        <p:nvSpPr>
          <p:cNvPr id="153" name="Shape 153"/>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1200"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4</a:t>
            </a:fld>
            <a:endParaRPr lang="en-GB"/>
          </a:p>
        </p:txBody>
      </p:sp>
    </p:spTree>
    <p:extLst>
      <p:ext uri="{BB962C8B-B14F-4D97-AF65-F5344CB8AC3E}">
        <p14:creationId xmlns:p14="http://schemas.microsoft.com/office/powerpoint/2010/main" val="107689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5</a:t>
            </a:fld>
            <a:endParaRPr lang="en-GB"/>
          </a:p>
        </p:txBody>
      </p:sp>
    </p:spTree>
    <p:extLst>
      <p:ext uri="{BB962C8B-B14F-4D97-AF65-F5344CB8AC3E}">
        <p14:creationId xmlns:p14="http://schemas.microsoft.com/office/powerpoint/2010/main" val="133073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6</a:t>
            </a:fld>
            <a:endParaRPr lang="en-GB"/>
          </a:p>
        </p:txBody>
      </p:sp>
    </p:spTree>
    <p:extLst>
      <p:ext uri="{BB962C8B-B14F-4D97-AF65-F5344CB8AC3E}">
        <p14:creationId xmlns:p14="http://schemas.microsoft.com/office/powerpoint/2010/main" val="152168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7</a:t>
            </a:fld>
            <a:endParaRPr lang="en-GB"/>
          </a:p>
        </p:txBody>
      </p:sp>
    </p:spTree>
    <p:extLst>
      <p:ext uri="{BB962C8B-B14F-4D97-AF65-F5344CB8AC3E}">
        <p14:creationId xmlns:p14="http://schemas.microsoft.com/office/powerpoint/2010/main" val="265723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737C7-046F-444C-988E-9F78D8673236}" type="slidenum">
              <a:rPr lang="en-GB" smtClean="0"/>
              <a:t>8</a:t>
            </a:fld>
            <a:endParaRPr lang="en-GB"/>
          </a:p>
        </p:txBody>
      </p:sp>
    </p:spTree>
    <p:extLst>
      <p:ext uri="{BB962C8B-B14F-4D97-AF65-F5344CB8AC3E}">
        <p14:creationId xmlns:p14="http://schemas.microsoft.com/office/powerpoint/2010/main" val="278013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01A3-63D8-48D3-BE36-9DE6D08EA732}" type="slidenum">
              <a:rPr lang="en-GB" smtClean="0"/>
              <a:t>10</a:t>
            </a:fld>
            <a:endParaRPr lang="en-GB"/>
          </a:p>
        </p:txBody>
      </p:sp>
    </p:spTree>
    <p:extLst>
      <p:ext uri="{BB962C8B-B14F-4D97-AF65-F5344CB8AC3E}">
        <p14:creationId xmlns:p14="http://schemas.microsoft.com/office/powerpoint/2010/main" val="138428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737C7-046F-444C-988E-9F78D8673236}" type="slidenum">
              <a:rPr lang="en-GB" smtClean="0"/>
              <a:t>11</a:t>
            </a:fld>
            <a:endParaRPr lang="en-GB"/>
          </a:p>
        </p:txBody>
      </p:sp>
    </p:spTree>
    <p:extLst>
      <p:ext uri="{BB962C8B-B14F-4D97-AF65-F5344CB8AC3E}">
        <p14:creationId xmlns:p14="http://schemas.microsoft.com/office/powerpoint/2010/main" val="299381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4.0/"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B657-6300-4F41-8F35-984E0CDA1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649CE7-067B-457A-89D7-9887A70F8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4B8A12-2421-4B61-A770-C22BBF0C7BF3}"/>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5" name="Footer Placeholder 4">
            <a:extLst>
              <a:ext uri="{FF2B5EF4-FFF2-40B4-BE49-F238E27FC236}">
                <a16:creationId xmlns:a16="http://schemas.microsoft.com/office/drawing/2014/main" id="{03D3D987-957D-493B-96E3-C103F46D9B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3BCE4-A3E8-4318-90B1-D6C3F9DEA5ED}"/>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746688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2B08-B06B-4CB9-AC41-49038BDD60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1FCB9D-454A-4D02-ACC6-52828DD740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667A1-E8DF-42F1-9B0E-357D2265CA9E}"/>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5" name="Footer Placeholder 4">
            <a:extLst>
              <a:ext uri="{FF2B5EF4-FFF2-40B4-BE49-F238E27FC236}">
                <a16:creationId xmlns:a16="http://schemas.microsoft.com/office/drawing/2014/main" id="{23FF229F-DA28-4E5C-91AC-2E4E50084F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F39A5-A1BE-4EA8-AED7-148765700C73}"/>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325070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CDE41-065B-44CF-B29E-995A6E74B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30CAB9-08ED-4361-B7EC-8B4355877C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23A99F-13A3-4481-A67C-827CD98A08C4}"/>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5" name="Footer Placeholder 4">
            <a:extLst>
              <a:ext uri="{FF2B5EF4-FFF2-40B4-BE49-F238E27FC236}">
                <a16:creationId xmlns:a16="http://schemas.microsoft.com/office/drawing/2014/main" id="{9465227F-5A1D-463A-A638-A24510B36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89CDE-67CF-4655-B61C-57F2D8757DC4}"/>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2540389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3466669"/>
            <a:ext cx="12189880" cy="720000"/>
          </a:xfrm>
          <a:prstGeom prst="rect">
            <a:avLst/>
          </a:prstGeom>
        </p:spPr>
      </p:pic>
      <p:grpSp>
        <p:nvGrpSpPr>
          <p:cNvPr id="25"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2507360"/>
          </a:xfrm>
        </p:spPr>
        <p:txBody>
          <a:bodyPr anchor="b">
            <a:normAutofit/>
          </a:bodyPr>
          <a:lstStyle>
            <a:lvl1pPr algn="r">
              <a:defRPr sz="5400">
                <a:effectLst/>
              </a:defRPr>
            </a:lvl1pPr>
          </a:lstStyle>
          <a:p>
            <a:r>
              <a:rPr lang="en-US" dirty="0"/>
              <a:t>Click to edit Master title style</a:t>
            </a:r>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fld id="{48A87A34-81AB-432B-8DAE-1953F412C126}" type="datetimeFigureOut">
              <a:rPr lang="en-US" smtClean="0"/>
              <a:t>6/14/2024</a:t>
            </a:fld>
            <a:endParaRPr lang="en-US" dirty="0"/>
          </a:p>
        </p:txBody>
      </p:sp>
      <p:sp>
        <p:nvSpPr>
          <p:cNvPr id="5" name="Footer Placeholder 4"/>
          <p:cNvSpPr>
            <a:spLocks noGrp="1"/>
          </p:cNvSpPr>
          <p:nvPr>
            <p:ph type="ftr" sz="quarter" idx="11"/>
          </p:nvPr>
        </p:nvSpPr>
        <p:spPr>
          <a:xfrm>
            <a:off x="4831644" y="6117337"/>
            <a:ext cx="4812584" cy="365125"/>
          </a:xfrm>
        </p:spPr>
        <p:txBody>
          <a:bodyPr/>
          <a:lstStyle/>
          <a:p>
            <a:endParaRPr lang="en-US" dirty="0"/>
          </a:p>
        </p:txBody>
      </p:sp>
      <p:sp>
        <p:nvSpPr>
          <p:cNvPr id="6" name="Slide Number Placeholder 5"/>
          <p:cNvSpPr>
            <a:spLocks noGrp="1"/>
          </p:cNvSpPr>
          <p:nvPr>
            <p:ph type="sldNum" sz="quarter" idx="12"/>
          </p:nvPr>
        </p:nvSpPr>
        <p:spPr>
          <a:xfrm>
            <a:off x="11033760" y="6117337"/>
            <a:ext cx="548640" cy="365125"/>
          </a:xfrm>
        </p:spPr>
        <p:txBody>
          <a:bodyPr/>
          <a:lstStyle/>
          <a:p>
            <a:fld id="{6D22F896-40B5-4ADD-8801-0D06FADFA095}" type="slidenum">
              <a:rPr lang="en-US" smtClean="0"/>
              <a:t>‹#›</a:t>
            </a:fld>
            <a:endParaRPr lang="en-US" dirty="0"/>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42" y="5858933"/>
            <a:ext cx="2346660" cy="991997"/>
          </a:xfrm>
          <a:prstGeom prst="rect">
            <a:avLst/>
          </a:prstGeom>
        </p:spPr>
      </p:pic>
    </p:spTree>
    <p:extLst>
      <p:ext uri="{BB962C8B-B14F-4D97-AF65-F5344CB8AC3E}">
        <p14:creationId xmlns:p14="http://schemas.microsoft.com/office/powerpoint/2010/main" val="104553704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2"/>
            <a:ext cx="10272889" cy="1676399"/>
          </a:xfrm>
        </p:spPr>
        <p:txBody>
          <a:bodyPr/>
          <a:lstStyle/>
          <a:p>
            <a:r>
              <a:rPr lang="en-US"/>
              <a:t>Click to edit Master title style</a:t>
            </a:r>
            <a:endParaRPr lang="en-US" dirty="0"/>
          </a:p>
        </p:txBody>
      </p:sp>
      <p:sp>
        <p:nvSpPr>
          <p:cNvPr id="3" name="Content Placeholder 2"/>
          <p:cNvSpPr>
            <a:spLocks noGrp="1"/>
          </p:cNvSpPr>
          <p:nvPr>
            <p:ph idx="1"/>
          </p:nvPr>
        </p:nvSpPr>
        <p:spPr>
          <a:xfrm>
            <a:off x="1309512" y="2328335"/>
            <a:ext cx="10272889" cy="347979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92440" y="5904967"/>
            <a:ext cx="1143297" cy="365125"/>
          </a:xfrm>
        </p:spPr>
        <p:txBody>
          <a:bodyPr/>
          <a:lstStyle/>
          <a:p>
            <a:fld id="{48A87A34-81AB-432B-8DAE-1953F412C126}" type="datetimeFigureOut">
              <a:rPr lang="en-US" smtClean="0"/>
              <a:t>6/14/2024</a:t>
            </a:fld>
            <a:endParaRPr lang="en-US" dirty="0"/>
          </a:p>
        </p:txBody>
      </p:sp>
      <p:sp>
        <p:nvSpPr>
          <p:cNvPr id="5" name="Footer Placeholder 4"/>
          <p:cNvSpPr>
            <a:spLocks noGrp="1"/>
          </p:cNvSpPr>
          <p:nvPr>
            <p:ph type="ftr" sz="quarter" idx="11"/>
          </p:nvPr>
        </p:nvSpPr>
        <p:spPr>
          <a:xfrm>
            <a:off x="2630197" y="5904967"/>
            <a:ext cx="7086023" cy="365125"/>
          </a:xfrm>
        </p:spPr>
        <p:txBody>
          <a:bodyPr/>
          <a:lstStyle/>
          <a:p>
            <a:endParaRPr lang="en-US" dirty="0"/>
          </a:p>
        </p:txBody>
      </p:sp>
      <p:sp>
        <p:nvSpPr>
          <p:cNvPr id="6" name="Slide Number Placeholder 5"/>
          <p:cNvSpPr>
            <a:spLocks noGrp="1"/>
          </p:cNvSpPr>
          <p:nvPr>
            <p:ph type="sldNum" sz="quarter" idx="12"/>
          </p:nvPr>
        </p:nvSpPr>
        <p:spPr>
          <a:xfrm>
            <a:off x="11011957" y="5904967"/>
            <a:ext cx="57044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024857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302933"/>
            <a:ext cx="8933073"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649331" y="4663004"/>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811573" y="5743534"/>
            <a:ext cx="1143297" cy="365125"/>
          </a:xfrm>
        </p:spPr>
        <p:txBody>
          <a:bodyPr/>
          <a:lstStyle/>
          <a:p>
            <a:fld id="{48A87A34-81AB-432B-8DAE-1953F412C126}" type="datetimeFigureOut">
              <a:rPr lang="en-US" smtClean="0"/>
              <a:t>6/14/2024</a:t>
            </a:fld>
            <a:endParaRPr lang="en-US" dirty="0"/>
          </a:p>
        </p:txBody>
      </p:sp>
      <p:sp>
        <p:nvSpPr>
          <p:cNvPr id="5" name="Footer Placeholder 4"/>
          <p:cNvSpPr>
            <a:spLocks noGrp="1"/>
          </p:cNvSpPr>
          <p:nvPr>
            <p:ph type="ftr" sz="quarter" idx="11"/>
          </p:nvPr>
        </p:nvSpPr>
        <p:spPr>
          <a:xfrm>
            <a:off x="2649330" y="5743534"/>
            <a:ext cx="7086023" cy="365125"/>
          </a:xfrm>
        </p:spPr>
        <p:txBody>
          <a:bodyPr/>
          <a:lstStyle/>
          <a:p>
            <a:endParaRPr lang="en-US" dirty="0"/>
          </a:p>
        </p:txBody>
      </p:sp>
      <p:sp>
        <p:nvSpPr>
          <p:cNvPr id="6" name="Slide Number Placeholder 5"/>
          <p:cNvSpPr>
            <a:spLocks noGrp="1"/>
          </p:cNvSpPr>
          <p:nvPr>
            <p:ph type="sldNum" sz="quarter" idx="12"/>
          </p:nvPr>
        </p:nvSpPr>
        <p:spPr>
          <a:xfrm>
            <a:off x="11031090" y="5743536"/>
            <a:ext cx="5513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656568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556853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65463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31859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553960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394947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EADE-98BE-49DB-8F2E-82FE60EDD027}"/>
              </a:ext>
            </a:extLst>
          </p:cNvPr>
          <p:cNvSpPr>
            <a:spLocks noGrp="1"/>
          </p:cNvSpPr>
          <p:nvPr>
            <p:ph type="title"/>
          </p:nvPr>
        </p:nvSpPr>
        <p:spPr>
          <a:xfrm>
            <a:off x="2314648" y="365125"/>
            <a:ext cx="776702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C1951A-17D2-4D26-A69D-67DBD8042F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descr="Creative commons licence attribution">
            <a:extLst>
              <a:ext uri="{FF2B5EF4-FFF2-40B4-BE49-F238E27FC236}">
                <a16:creationId xmlns:a16="http://schemas.microsoft.com/office/drawing/2014/main" id="{937A0539-F610-1419-0632-28553F8DD3AC}"/>
              </a:ext>
            </a:extLst>
          </p:cNvPr>
          <p:cNvSpPr/>
          <p:nvPr userDrawn="1"/>
        </p:nvSpPr>
        <p:spPr>
          <a:xfrm>
            <a:off x="1" y="6593718"/>
            <a:ext cx="12192000" cy="261610"/>
          </a:xfrm>
          <a:prstGeom prst="rect">
            <a:avLst/>
          </a:prstGeom>
          <a:solidFill>
            <a:schemeClr val="bg1">
              <a:lumMod val="95000"/>
            </a:schemeClr>
          </a:solidFill>
          <a:ln>
            <a:noFill/>
          </a:ln>
        </p:spPr>
        <p:txBody>
          <a:bodyPr wrap="square">
            <a:spAutoFit/>
          </a:bodyPr>
          <a:lstStyle/>
          <a:p>
            <a:pPr algn="ctr"/>
            <a:r>
              <a:rPr lang="en-US" sz="1100" i="1"/>
              <a:t>This work is licensed under a </a:t>
            </a:r>
            <a:r>
              <a:rPr lang="en-US" sz="1100" i="1" u="sng">
                <a:solidFill>
                  <a:srgbClr val="38B6FF"/>
                </a:solidFill>
                <a:hlinkClick r:id="rId2"/>
              </a:rPr>
              <a:t>Creative Commons Attribution-</a:t>
            </a:r>
            <a:r>
              <a:rPr lang="en-US" sz="1100" i="1" u="sng" err="1">
                <a:solidFill>
                  <a:srgbClr val="38B6FF"/>
                </a:solidFill>
                <a:hlinkClick r:id="rId2"/>
              </a:rPr>
              <a:t>NonCommercial</a:t>
            </a:r>
            <a:r>
              <a:rPr lang="en-US" sz="1100" i="1" u="sng">
                <a:solidFill>
                  <a:srgbClr val="38B6FF"/>
                </a:solidFill>
                <a:hlinkClick r:id="rId2"/>
              </a:rPr>
              <a:t>-</a:t>
            </a:r>
            <a:r>
              <a:rPr lang="en-US" sz="1100" i="1" u="sng" err="1">
                <a:solidFill>
                  <a:srgbClr val="38B6FF"/>
                </a:solidFill>
                <a:hlinkClick r:id="rId2"/>
              </a:rPr>
              <a:t>ShareAlike</a:t>
            </a:r>
            <a:r>
              <a:rPr lang="en-US" sz="1100" i="1" u="sng">
                <a:solidFill>
                  <a:srgbClr val="38B6FF"/>
                </a:solidFill>
                <a:hlinkClick r:id="rId2"/>
              </a:rPr>
              <a:t> 4.0 International License.</a:t>
            </a:r>
            <a:endParaRPr lang="en-GB" sz="1100" i="1"/>
          </a:p>
        </p:txBody>
      </p:sp>
      <p:pic>
        <p:nvPicPr>
          <p:cNvPr id="10" name="Picture 9">
            <a:extLst>
              <a:ext uri="{FF2B5EF4-FFF2-40B4-BE49-F238E27FC236}">
                <a16:creationId xmlns:a16="http://schemas.microsoft.com/office/drawing/2014/main" id="{B790EEF2-47F2-4969-F867-BE25009EEE8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4700" y="504649"/>
            <a:ext cx="1897679" cy="1129106"/>
          </a:xfrm>
          <a:prstGeom prst="rect">
            <a:avLst/>
          </a:prstGeom>
        </p:spPr>
      </p:pic>
      <p:pic>
        <p:nvPicPr>
          <p:cNvPr id="6" name="Picture 5">
            <a:extLst>
              <a:ext uri="{FF2B5EF4-FFF2-40B4-BE49-F238E27FC236}">
                <a16:creationId xmlns:a16="http://schemas.microsoft.com/office/drawing/2014/main" id="{64277681-5E9A-61B0-ADC3-D4C189657B8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2048" y="-17877"/>
            <a:ext cx="1843502" cy="1843502"/>
          </a:xfrm>
          <a:prstGeom prst="rect">
            <a:avLst/>
          </a:prstGeom>
        </p:spPr>
      </p:pic>
    </p:spTree>
    <p:extLst>
      <p:ext uri="{BB962C8B-B14F-4D97-AF65-F5344CB8AC3E}">
        <p14:creationId xmlns:p14="http://schemas.microsoft.com/office/powerpoint/2010/main" val="35492052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921523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805489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035077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002671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953561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859166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106191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362302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441660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767706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2564-89C7-4AC9-AAFA-B67B7E4AB6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A74439-E278-4190-AD9A-9071F825D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E33237-A071-4E7E-ABB9-064247526D28}"/>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5" name="Footer Placeholder 4">
            <a:extLst>
              <a:ext uri="{FF2B5EF4-FFF2-40B4-BE49-F238E27FC236}">
                <a16:creationId xmlns:a16="http://schemas.microsoft.com/office/drawing/2014/main" id="{1C12B67F-87EC-4F11-B627-F54C4D04F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F6DFE5-149B-40A8-B57C-30578F209B32}"/>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3072488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1824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7399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2710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226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1356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056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8007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9260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7693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118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C03B-8B14-43E8-9F7C-94A08B47FB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C690E-445C-4FF7-AE3F-367097C445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F3FF39-9558-4DF1-9EFE-79DE8DD80B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B713EE-FEC6-40D4-BCBD-C536499A57C3}"/>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6" name="Footer Placeholder 5">
            <a:extLst>
              <a:ext uri="{FF2B5EF4-FFF2-40B4-BE49-F238E27FC236}">
                <a16:creationId xmlns:a16="http://schemas.microsoft.com/office/drawing/2014/main" id="{51C8A3D0-605A-42D4-931E-7400F6C76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28FA06-9711-44B8-8939-3B6B8756E8D9}"/>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1909665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2852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0520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1302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9538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9404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1565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0F1EB-7390-1C19-B543-B7EC52FA67FA}"/>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useBgFill="1">
        <p:nvSpPr>
          <p:cNvPr id="3" name="Rounded Rectangle 10">
            <a:extLst>
              <a:ext uri="{FF2B5EF4-FFF2-40B4-BE49-F238E27FC236}">
                <a16:creationId xmlns:a16="http://schemas.microsoft.com/office/drawing/2014/main" id="{5AD63E6A-7064-C45F-A41A-A9073730EC6E}"/>
              </a:ext>
            </a:extLst>
          </p:cNvPr>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Rectangle 3">
            <a:extLst>
              <a:ext uri="{FF2B5EF4-FFF2-40B4-BE49-F238E27FC236}">
                <a16:creationId xmlns:a16="http://schemas.microsoft.com/office/drawing/2014/main" id="{5C040909-0D7A-7E2F-853C-EF14656C3CA9}"/>
              </a:ext>
            </a:extLst>
          </p:cNvPr>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49E27397-7827-AD60-6C50-0D573D03A02A}"/>
              </a:ext>
            </a:extLst>
          </p:cNvPr>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a:extLst>
              <a:ext uri="{FF2B5EF4-FFF2-40B4-BE49-F238E27FC236}">
                <a16:creationId xmlns:a16="http://schemas.microsoft.com/office/drawing/2014/main" id="{2B6D5CE3-6DBC-6141-BB83-E421D07B1B45}"/>
              </a:ext>
            </a:extLst>
          </p:cNvPr>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F2C06D95-60E2-7099-BB79-2857F8C73385}"/>
              </a:ext>
            </a:extLst>
          </p:cNvPr>
          <p:cNvSpPr>
            <a:spLocks noGrp="1"/>
          </p:cNvSpPr>
          <p:nvPr>
            <p:ph type="dt" sz="half" idx="10"/>
          </p:nvPr>
        </p:nvSpPr>
        <p:spPr/>
        <p:txBody>
          <a:bodyPr/>
          <a:lstStyle>
            <a:lvl1pPr>
              <a:defRPr/>
            </a:lvl1pPr>
          </a:lstStyle>
          <a:p>
            <a:pPr>
              <a:defRPr/>
            </a:pPr>
            <a:fld id="{3728E94E-CAA4-4D1D-AFD7-955068CC8535}" type="datetimeFigureOut">
              <a:rPr lang="en-GB"/>
              <a:pPr>
                <a:defRPr/>
              </a:pPr>
              <a:t>14/06/2024</a:t>
            </a:fld>
            <a:endParaRPr lang="en-GB"/>
          </a:p>
        </p:txBody>
      </p:sp>
      <p:sp>
        <p:nvSpPr>
          <p:cNvPr id="10" name="Footer Placeholder 16">
            <a:extLst>
              <a:ext uri="{FF2B5EF4-FFF2-40B4-BE49-F238E27FC236}">
                <a16:creationId xmlns:a16="http://schemas.microsoft.com/office/drawing/2014/main" id="{4EAE6DF5-6F6B-73E1-BE83-A02F433ACD6F}"/>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28">
            <a:extLst>
              <a:ext uri="{FF2B5EF4-FFF2-40B4-BE49-F238E27FC236}">
                <a16:creationId xmlns:a16="http://schemas.microsoft.com/office/drawing/2014/main" id="{D60B1521-FC1E-B636-50D3-C61749A3D68E}"/>
              </a:ext>
            </a:extLst>
          </p:cNvPr>
          <p:cNvSpPr>
            <a:spLocks noGrp="1"/>
          </p:cNvSpPr>
          <p:nvPr>
            <p:ph type="sldNum" sz="quarter" idx="12"/>
          </p:nvPr>
        </p:nvSpPr>
        <p:spPr/>
        <p:txBody>
          <a:bodyPr/>
          <a:lstStyle>
            <a:lvl1pPr>
              <a:defRPr/>
            </a:lvl1pPr>
          </a:lstStyle>
          <a:p>
            <a:fld id="{A0A71E41-B1B9-4354-9E25-516D6EE97C6C}" type="slidenum">
              <a:rPr lang="en-GB" altLang="en-US"/>
              <a:pPr/>
              <a:t>‹#›</a:t>
            </a:fld>
            <a:endParaRPr lang="en-GB" altLang="en-US"/>
          </a:p>
        </p:txBody>
      </p:sp>
    </p:spTree>
    <p:extLst>
      <p:ext uri="{BB962C8B-B14F-4D97-AF65-F5344CB8AC3E}">
        <p14:creationId xmlns:p14="http://schemas.microsoft.com/office/powerpoint/2010/main" val="215395194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1DDC844F-33EA-E4AE-2B77-7A0A016F83BF}"/>
              </a:ext>
            </a:extLst>
          </p:cNvPr>
          <p:cNvSpPr>
            <a:spLocks noGrp="1"/>
          </p:cNvSpPr>
          <p:nvPr>
            <p:ph type="dt" sz="half" idx="10"/>
          </p:nvPr>
        </p:nvSpPr>
        <p:spPr/>
        <p:txBody>
          <a:bodyPr/>
          <a:lstStyle>
            <a:lvl1pPr>
              <a:defRPr/>
            </a:lvl1pPr>
          </a:lstStyle>
          <a:p>
            <a:pPr>
              <a:defRPr/>
            </a:pPr>
            <a:fld id="{CAA1E2F9-5960-4645-A2F5-308C435EEBBA}" type="datetimeFigureOut">
              <a:rPr lang="en-GB"/>
              <a:pPr>
                <a:defRPr/>
              </a:pPr>
              <a:t>14/06/2024</a:t>
            </a:fld>
            <a:endParaRPr lang="en-GB"/>
          </a:p>
        </p:txBody>
      </p:sp>
      <p:sp>
        <p:nvSpPr>
          <p:cNvPr id="4" name="Footer Placeholder 2">
            <a:extLst>
              <a:ext uri="{FF2B5EF4-FFF2-40B4-BE49-F238E27FC236}">
                <a16:creationId xmlns:a16="http://schemas.microsoft.com/office/drawing/2014/main" id="{E318D81F-42B2-72DB-211C-10E0136FC0E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22">
            <a:extLst>
              <a:ext uri="{FF2B5EF4-FFF2-40B4-BE49-F238E27FC236}">
                <a16:creationId xmlns:a16="http://schemas.microsoft.com/office/drawing/2014/main" id="{D95C3469-39AD-3BE8-4098-D519F8DA11A2}"/>
              </a:ext>
            </a:extLst>
          </p:cNvPr>
          <p:cNvSpPr>
            <a:spLocks noGrp="1"/>
          </p:cNvSpPr>
          <p:nvPr>
            <p:ph type="sldNum" sz="quarter" idx="12"/>
          </p:nvPr>
        </p:nvSpPr>
        <p:spPr/>
        <p:txBody>
          <a:bodyPr/>
          <a:lstStyle>
            <a:lvl1pPr>
              <a:defRPr/>
            </a:lvl1pPr>
          </a:lstStyle>
          <a:p>
            <a:fld id="{81CD7E4D-AB4D-4D36-AC65-B79BC1EE92BB}" type="slidenum">
              <a:rPr lang="en-GB" altLang="en-US"/>
              <a:pPr/>
              <a:t>‹#›</a:t>
            </a:fld>
            <a:endParaRPr lang="en-GB" altLang="en-US"/>
          </a:p>
        </p:txBody>
      </p:sp>
    </p:spTree>
    <p:extLst>
      <p:ext uri="{BB962C8B-B14F-4D97-AF65-F5344CB8AC3E}">
        <p14:creationId xmlns:p14="http://schemas.microsoft.com/office/powerpoint/2010/main" val="628922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EB211F-4F21-69BD-0731-E6857496C024}"/>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useBgFill="1">
        <p:nvSpPr>
          <p:cNvPr id="5" name="Rounded Rectangle 10">
            <a:extLst>
              <a:ext uri="{FF2B5EF4-FFF2-40B4-BE49-F238E27FC236}">
                <a16:creationId xmlns:a16="http://schemas.microsoft.com/office/drawing/2014/main" id="{364D0667-4352-AD20-4B2B-1BC810720C12}"/>
              </a:ext>
            </a:extLst>
          </p:cNvPr>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a:extLst>
              <a:ext uri="{FF2B5EF4-FFF2-40B4-BE49-F238E27FC236}">
                <a16:creationId xmlns:a16="http://schemas.microsoft.com/office/drawing/2014/main" id="{E08D4CD0-D60A-F9DE-77A3-EBD544E8D277}"/>
              </a:ext>
            </a:extLst>
          </p:cNvPr>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Rectangle 6">
            <a:extLst>
              <a:ext uri="{FF2B5EF4-FFF2-40B4-BE49-F238E27FC236}">
                <a16:creationId xmlns:a16="http://schemas.microsoft.com/office/drawing/2014/main" id="{ADCA37F4-241F-1D1E-840A-82BEF5507F2A}"/>
              </a:ext>
            </a:extLst>
          </p:cNvPr>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Rectangle 7">
            <a:extLst>
              <a:ext uri="{FF2B5EF4-FFF2-40B4-BE49-F238E27FC236}">
                <a16:creationId xmlns:a16="http://schemas.microsoft.com/office/drawing/2014/main" id="{3C2207D1-55D4-1ED1-72E8-365688D6D40F}"/>
              </a:ext>
            </a:extLst>
          </p:cNvPr>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59970DAD-D886-4CE5-2228-7EA69D52AA52}"/>
              </a:ext>
            </a:extLst>
          </p:cNvPr>
          <p:cNvSpPr>
            <a:spLocks noGrp="1"/>
          </p:cNvSpPr>
          <p:nvPr>
            <p:ph type="dt" sz="half" idx="10"/>
          </p:nvPr>
        </p:nvSpPr>
        <p:spPr/>
        <p:txBody>
          <a:bodyPr/>
          <a:lstStyle>
            <a:lvl1pPr>
              <a:defRPr/>
            </a:lvl1pPr>
          </a:lstStyle>
          <a:p>
            <a:pPr>
              <a:defRPr/>
            </a:pPr>
            <a:fld id="{4296F287-BB32-420F-B606-77B5D187CDCE}" type="datetimeFigureOut">
              <a:rPr lang="en-GB"/>
              <a:pPr>
                <a:defRPr/>
              </a:pPr>
              <a:t>14/06/2024</a:t>
            </a:fld>
            <a:endParaRPr lang="en-GB"/>
          </a:p>
        </p:txBody>
      </p:sp>
      <p:sp>
        <p:nvSpPr>
          <p:cNvPr id="10" name="Footer Placeholder 4">
            <a:extLst>
              <a:ext uri="{FF2B5EF4-FFF2-40B4-BE49-F238E27FC236}">
                <a16:creationId xmlns:a16="http://schemas.microsoft.com/office/drawing/2014/main" id="{532C6A61-65AB-CBD5-A724-3F07D45A1C95}"/>
              </a:ext>
            </a:extLst>
          </p:cNvPr>
          <p:cNvSpPr>
            <a:spLocks noGrp="1"/>
          </p:cNvSpPr>
          <p:nvPr>
            <p:ph type="ftr" sz="quarter" idx="11"/>
          </p:nvPr>
        </p:nvSpPr>
        <p:spPr>
          <a:xfrm>
            <a:off x="1066800" y="6172200"/>
            <a:ext cx="5334000" cy="457200"/>
          </a:xfrm>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75259995-EBCF-6270-B749-B257508ECDAF}"/>
              </a:ext>
            </a:extLst>
          </p:cNvPr>
          <p:cNvSpPr>
            <a:spLocks noGrp="1"/>
          </p:cNvSpPr>
          <p:nvPr>
            <p:ph type="sldNum" sz="quarter" idx="12"/>
          </p:nvPr>
        </p:nvSpPr>
        <p:spPr>
          <a:xfrm>
            <a:off x="194733" y="6208713"/>
            <a:ext cx="609600" cy="457200"/>
          </a:xfrm>
        </p:spPr>
        <p:txBody>
          <a:bodyPr/>
          <a:lstStyle>
            <a:lvl1pPr>
              <a:defRPr/>
            </a:lvl1pPr>
          </a:lstStyle>
          <a:p>
            <a:fld id="{03E9A1AA-A5B3-42A6-8A92-4635668593A9}" type="slidenum">
              <a:rPr lang="en-GB" altLang="en-US"/>
              <a:pPr/>
              <a:t>‹#›</a:t>
            </a:fld>
            <a:endParaRPr lang="en-GB" altLang="en-US"/>
          </a:p>
        </p:txBody>
      </p:sp>
    </p:spTree>
    <p:extLst>
      <p:ext uri="{BB962C8B-B14F-4D97-AF65-F5344CB8AC3E}">
        <p14:creationId xmlns:p14="http://schemas.microsoft.com/office/powerpoint/2010/main" val="193433008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A1538DA4-7866-BC62-155E-7A402AD2B3E6}"/>
              </a:ext>
            </a:extLst>
          </p:cNvPr>
          <p:cNvSpPr>
            <a:spLocks noGrp="1"/>
          </p:cNvSpPr>
          <p:nvPr>
            <p:ph type="dt" sz="half" idx="10"/>
          </p:nvPr>
        </p:nvSpPr>
        <p:spPr/>
        <p:txBody>
          <a:bodyPr/>
          <a:lstStyle>
            <a:lvl1pPr>
              <a:defRPr/>
            </a:lvl1pPr>
          </a:lstStyle>
          <a:p>
            <a:pPr>
              <a:defRPr/>
            </a:pPr>
            <a:fld id="{BFE6053D-140F-432F-95F3-4C004AB076B7}" type="datetimeFigureOut">
              <a:rPr lang="en-GB"/>
              <a:pPr>
                <a:defRPr/>
              </a:pPr>
              <a:t>14/06/2024</a:t>
            </a:fld>
            <a:endParaRPr lang="en-GB"/>
          </a:p>
        </p:txBody>
      </p:sp>
      <p:sp>
        <p:nvSpPr>
          <p:cNvPr id="4" name="Footer Placeholder 2">
            <a:extLst>
              <a:ext uri="{FF2B5EF4-FFF2-40B4-BE49-F238E27FC236}">
                <a16:creationId xmlns:a16="http://schemas.microsoft.com/office/drawing/2014/main" id="{109A3A02-0394-0647-8E4C-5F68EA1D84E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22">
            <a:extLst>
              <a:ext uri="{FF2B5EF4-FFF2-40B4-BE49-F238E27FC236}">
                <a16:creationId xmlns:a16="http://schemas.microsoft.com/office/drawing/2014/main" id="{B1B4ED67-7376-A43C-4981-886122D2ED35}"/>
              </a:ext>
            </a:extLst>
          </p:cNvPr>
          <p:cNvSpPr>
            <a:spLocks noGrp="1"/>
          </p:cNvSpPr>
          <p:nvPr>
            <p:ph type="sldNum" sz="quarter" idx="12"/>
          </p:nvPr>
        </p:nvSpPr>
        <p:spPr/>
        <p:txBody>
          <a:bodyPr/>
          <a:lstStyle>
            <a:lvl1pPr>
              <a:defRPr/>
            </a:lvl1pPr>
          </a:lstStyle>
          <a:p>
            <a:fld id="{0B8BEF5C-F7D5-4514-A9D7-1BF5B1945678}" type="slidenum">
              <a:rPr lang="en-GB" altLang="en-US"/>
              <a:pPr/>
              <a:t>‹#›</a:t>
            </a:fld>
            <a:endParaRPr lang="en-GB" altLang="en-US"/>
          </a:p>
        </p:txBody>
      </p:sp>
    </p:spTree>
    <p:extLst>
      <p:ext uri="{BB962C8B-B14F-4D97-AF65-F5344CB8AC3E}">
        <p14:creationId xmlns:p14="http://schemas.microsoft.com/office/powerpoint/2010/main" val="361344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2FDC-9745-4AF0-B72C-BB3830EAA8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9F8321-0882-40FD-8AF7-CA79C2374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05B9CE-8E76-4113-B30E-3A062C66BC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0EAB9C-B4FC-47CB-A330-834664B20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1A3F03-1CCB-4D07-A1BB-158444C8D7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9D907E-5C42-4717-83D2-8BAA247161AE}"/>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8" name="Footer Placeholder 7">
            <a:extLst>
              <a:ext uri="{FF2B5EF4-FFF2-40B4-BE49-F238E27FC236}">
                <a16:creationId xmlns:a16="http://schemas.microsoft.com/office/drawing/2014/main" id="{9E348C77-4D20-4AF5-A5F3-C34185D9D1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CD8842-43B5-4A91-B8D9-BDFF43BCF3BA}"/>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3205261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5F24D13-425B-F3B6-9CAF-C0688413C837}"/>
              </a:ext>
            </a:extLst>
          </p:cNvPr>
          <p:cNvSpPr>
            <a:spLocks noGrp="1"/>
          </p:cNvSpPr>
          <p:nvPr>
            <p:ph type="dt" sz="half" idx="10"/>
          </p:nvPr>
        </p:nvSpPr>
        <p:spPr/>
        <p:txBody>
          <a:bodyPr/>
          <a:lstStyle>
            <a:lvl1pPr>
              <a:defRPr/>
            </a:lvl1pPr>
          </a:lstStyle>
          <a:p>
            <a:pPr>
              <a:defRPr/>
            </a:pPr>
            <a:fld id="{4EC416BF-F7F0-42D9-9CA8-4A895E8EA922}" type="datetimeFigureOut">
              <a:rPr lang="en-GB"/>
              <a:pPr>
                <a:defRPr/>
              </a:pPr>
              <a:t>14/06/2024</a:t>
            </a:fld>
            <a:endParaRPr lang="en-GB"/>
          </a:p>
        </p:txBody>
      </p:sp>
      <p:sp>
        <p:nvSpPr>
          <p:cNvPr id="6" name="Footer Placeholder 2">
            <a:extLst>
              <a:ext uri="{FF2B5EF4-FFF2-40B4-BE49-F238E27FC236}">
                <a16:creationId xmlns:a16="http://schemas.microsoft.com/office/drawing/2014/main" id="{3EB7BF62-EDB4-4E13-4988-1081F7A099F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2">
            <a:extLst>
              <a:ext uri="{FF2B5EF4-FFF2-40B4-BE49-F238E27FC236}">
                <a16:creationId xmlns:a16="http://schemas.microsoft.com/office/drawing/2014/main" id="{994FA2BD-7835-5202-E26E-BC81D78187DE}"/>
              </a:ext>
            </a:extLst>
          </p:cNvPr>
          <p:cNvSpPr>
            <a:spLocks noGrp="1"/>
          </p:cNvSpPr>
          <p:nvPr>
            <p:ph type="sldNum" sz="quarter" idx="12"/>
          </p:nvPr>
        </p:nvSpPr>
        <p:spPr/>
        <p:txBody>
          <a:bodyPr/>
          <a:lstStyle>
            <a:lvl1pPr>
              <a:defRPr/>
            </a:lvl1pPr>
          </a:lstStyle>
          <a:p>
            <a:fld id="{B97B3FD6-554A-476B-B876-37410BB281F6}" type="slidenum">
              <a:rPr lang="en-GB" altLang="en-US"/>
              <a:pPr/>
              <a:t>‹#›</a:t>
            </a:fld>
            <a:endParaRPr lang="en-GB" altLang="en-US"/>
          </a:p>
        </p:txBody>
      </p:sp>
    </p:spTree>
    <p:extLst>
      <p:ext uri="{BB962C8B-B14F-4D97-AF65-F5344CB8AC3E}">
        <p14:creationId xmlns:p14="http://schemas.microsoft.com/office/powerpoint/2010/main" val="1024667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CA9F577B-C74E-CCA6-9483-3EA08E06CD3A}"/>
              </a:ext>
            </a:extLst>
          </p:cNvPr>
          <p:cNvSpPr>
            <a:spLocks noGrp="1"/>
          </p:cNvSpPr>
          <p:nvPr>
            <p:ph type="dt" sz="half" idx="10"/>
          </p:nvPr>
        </p:nvSpPr>
        <p:spPr/>
        <p:txBody>
          <a:bodyPr/>
          <a:lstStyle>
            <a:lvl1pPr>
              <a:defRPr/>
            </a:lvl1pPr>
          </a:lstStyle>
          <a:p>
            <a:pPr>
              <a:defRPr/>
            </a:pPr>
            <a:fld id="{C281A346-04CB-4431-BD4A-7F216770769B}" type="datetimeFigureOut">
              <a:rPr lang="en-GB"/>
              <a:pPr>
                <a:defRPr/>
              </a:pPr>
              <a:t>14/06/2024</a:t>
            </a:fld>
            <a:endParaRPr lang="en-GB"/>
          </a:p>
        </p:txBody>
      </p:sp>
      <p:sp>
        <p:nvSpPr>
          <p:cNvPr id="4" name="Footer Placeholder 2">
            <a:extLst>
              <a:ext uri="{FF2B5EF4-FFF2-40B4-BE49-F238E27FC236}">
                <a16:creationId xmlns:a16="http://schemas.microsoft.com/office/drawing/2014/main" id="{42A573BB-0290-2BD8-9DFA-39C5AC9892C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22">
            <a:extLst>
              <a:ext uri="{FF2B5EF4-FFF2-40B4-BE49-F238E27FC236}">
                <a16:creationId xmlns:a16="http://schemas.microsoft.com/office/drawing/2014/main" id="{95113642-276D-70DC-FF85-F32BA736233C}"/>
              </a:ext>
            </a:extLst>
          </p:cNvPr>
          <p:cNvSpPr>
            <a:spLocks noGrp="1"/>
          </p:cNvSpPr>
          <p:nvPr>
            <p:ph type="sldNum" sz="quarter" idx="12"/>
          </p:nvPr>
        </p:nvSpPr>
        <p:spPr/>
        <p:txBody>
          <a:bodyPr/>
          <a:lstStyle>
            <a:lvl1pPr>
              <a:defRPr/>
            </a:lvl1pPr>
          </a:lstStyle>
          <a:p>
            <a:fld id="{51E57BBE-C4A9-412A-8932-2219E535F090}" type="slidenum">
              <a:rPr lang="en-GB" altLang="en-US"/>
              <a:pPr/>
              <a:t>‹#›</a:t>
            </a:fld>
            <a:endParaRPr lang="en-GB" altLang="en-US"/>
          </a:p>
        </p:txBody>
      </p:sp>
    </p:spTree>
    <p:extLst>
      <p:ext uri="{BB962C8B-B14F-4D97-AF65-F5344CB8AC3E}">
        <p14:creationId xmlns:p14="http://schemas.microsoft.com/office/powerpoint/2010/main" val="3373779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59E7D2C4-19BF-D2A4-3494-A450F3C37F65}"/>
              </a:ext>
            </a:extLst>
          </p:cNvPr>
          <p:cNvSpPr>
            <a:spLocks noGrp="1"/>
          </p:cNvSpPr>
          <p:nvPr>
            <p:ph type="dt" sz="half" idx="10"/>
          </p:nvPr>
        </p:nvSpPr>
        <p:spPr/>
        <p:txBody>
          <a:bodyPr/>
          <a:lstStyle>
            <a:lvl1pPr>
              <a:defRPr/>
            </a:lvl1pPr>
          </a:lstStyle>
          <a:p>
            <a:pPr>
              <a:defRPr/>
            </a:pPr>
            <a:fld id="{A109C9C4-B4E1-49CB-970C-4BA75E4FF1B6}" type="datetimeFigureOut">
              <a:rPr lang="en-GB"/>
              <a:pPr>
                <a:defRPr/>
              </a:pPr>
              <a:t>14/06/2024</a:t>
            </a:fld>
            <a:endParaRPr lang="en-GB"/>
          </a:p>
        </p:txBody>
      </p:sp>
      <p:sp>
        <p:nvSpPr>
          <p:cNvPr id="3" name="Footer Placeholder 2">
            <a:extLst>
              <a:ext uri="{FF2B5EF4-FFF2-40B4-BE49-F238E27FC236}">
                <a16:creationId xmlns:a16="http://schemas.microsoft.com/office/drawing/2014/main" id="{E47567B9-D7C2-1155-E3D9-40FDC0CC251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22">
            <a:extLst>
              <a:ext uri="{FF2B5EF4-FFF2-40B4-BE49-F238E27FC236}">
                <a16:creationId xmlns:a16="http://schemas.microsoft.com/office/drawing/2014/main" id="{33881723-E7EB-73DA-FA34-FE5226208F57}"/>
              </a:ext>
            </a:extLst>
          </p:cNvPr>
          <p:cNvSpPr>
            <a:spLocks noGrp="1"/>
          </p:cNvSpPr>
          <p:nvPr>
            <p:ph type="sldNum" sz="quarter" idx="12"/>
          </p:nvPr>
        </p:nvSpPr>
        <p:spPr/>
        <p:txBody>
          <a:bodyPr/>
          <a:lstStyle>
            <a:lvl1pPr>
              <a:defRPr/>
            </a:lvl1pPr>
          </a:lstStyle>
          <a:p>
            <a:fld id="{DCD1B23C-2C02-4EE5-A685-86660DB9E858}" type="slidenum">
              <a:rPr lang="en-GB" altLang="en-US"/>
              <a:pPr/>
              <a:t>‹#›</a:t>
            </a:fld>
            <a:endParaRPr lang="en-GB" altLang="en-US"/>
          </a:p>
        </p:txBody>
      </p:sp>
    </p:spTree>
    <p:extLst>
      <p:ext uri="{BB962C8B-B14F-4D97-AF65-F5344CB8AC3E}">
        <p14:creationId xmlns:p14="http://schemas.microsoft.com/office/powerpoint/2010/main" val="3795195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A8B64D-A638-D4B3-1EC7-772345CD4F1E}"/>
              </a:ext>
            </a:extLst>
          </p:cNvPr>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useBgFill="1">
        <p:nvSpPr>
          <p:cNvPr id="5" name="Rounded Rectangle 10">
            <a:extLst>
              <a:ext uri="{FF2B5EF4-FFF2-40B4-BE49-F238E27FC236}">
                <a16:creationId xmlns:a16="http://schemas.microsoft.com/office/drawing/2014/main" id="{D59F7392-8DAA-F79E-5B4C-B65871EA4FB6}"/>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FEDB6AA-58AF-3DEB-E2F6-9EE778D73AFE}"/>
              </a:ext>
            </a:extLst>
          </p:cNvPr>
          <p:cNvSpPr>
            <a:spLocks noGrp="1"/>
          </p:cNvSpPr>
          <p:nvPr>
            <p:ph type="dt" sz="half" idx="10"/>
          </p:nvPr>
        </p:nvSpPr>
        <p:spPr/>
        <p:txBody>
          <a:bodyPr/>
          <a:lstStyle>
            <a:lvl1pPr>
              <a:defRPr/>
            </a:lvl1pPr>
          </a:lstStyle>
          <a:p>
            <a:pPr>
              <a:defRPr/>
            </a:pPr>
            <a:fld id="{6A5F9E58-AD45-43C9-9784-96D02395C61C}" type="datetimeFigureOut">
              <a:rPr lang="en-GB"/>
              <a:pPr>
                <a:defRPr/>
              </a:pPr>
              <a:t>14/06/2024</a:t>
            </a:fld>
            <a:endParaRPr lang="en-GB"/>
          </a:p>
        </p:txBody>
      </p:sp>
      <p:sp>
        <p:nvSpPr>
          <p:cNvPr id="7" name="Footer Placeholder 5">
            <a:extLst>
              <a:ext uri="{FF2B5EF4-FFF2-40B4-BE49-F238E27FC236}">
                <a16:creationId xmlns:a16="http://schemas.microsoft.com/office/drawing/2014/main" id="{7263B15A-54BB-7C4F-F463-72C85417D27B}"/>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47A3F9DD-91FD-056D-77A2-C4BD5E21EADF}"/>
              </a:ext>
            </a:extLst>
          </p:cNvPr>
          <p:cNvSpPr>
            <a:spLocks noGrp="1"/>
          </p:cNvSpPr>
          <p:nvPr>
            <p:ph type="sldNum" sz="quarter" idx="12"/>
          </p:nvPr>
        </p:nvSpPr>
        <p:spPr/>
        <p:txBody>
          <a:bodyPr/>
          <a:lstStyle>
            <a:lvl1pPr>
              <a:defRPr/>
            </a:lvl1pPr>
          </a:lstStyle>
          <a:p>
            <a:fld id="{B0CC5D3E-8AFF-48EE-AC7A-E98F80B0D2FB}" type="slidenum">
              <a:rPr lang="en-GB" altLang="en-US"/>
              <a:pPr/>
              <a:t>‹#›</a:t>
            </a:fld>
            <a:endParaRPr lang="en-GB" altLang="en-US"/>
          </a:p>
        </p:txBody>
      </p:sp>
    </p:spTree>
    <p:extLst>
      <p:ext uri="{BB962C8B-B14F-4D97-AF65-F5344CB8AC3E}">
        <p14:creationId xmlns:p14="http://schemas.microsoft.com/office/powerpoint/2010/main" val="3638330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C11A71-81DA-5DAF-1886-DDAFC282E001}"/>
              </a:ext>
            </a:extLst>
          </p:cNvPr>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a:extLst>
              <a:ext uri="{FF2B5EF4-FFF2-40B4-BE49-F238E27FC236}">
                <a16:creationId xmlns:a16="http://schemas.microsoft.com/office/drawing/2014/main" id="{581B245D-B90E-958D-2113-635344E6FDE6}"/>
              </a:ext>
            </a:extLst>
          </p:cNvPr>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Rectangle 6">
            <a:extLst>
              <a:ext uri="{FF2B5EF4-FFF2-40B4-BE49-F238E27FC236}">
                <a16:creationId xmlns:a16="http://schemas.microsoft.com/office/drawing/2014/main" id="{75ED6330-F555-97B9-2241-FB6984DB28CC}"/>
              </a:ext>
            </a:extLst>
          </p:cNvPr>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485BC06-C76A-D15A-6368-FC334D028DA7}"/>
              </a:ext>
            </a:extLst>
          </p:cNvPr>
          <p:cNvSpPr>
            <a:spLocks noGrp="1"/>
          </p:cNvSpPr>
          <p:nvPr>
            <p:ph type="dt" sz="half" idx="10"/>
          </p:nvPr>
        </p:nvSpPr>
        <p:spPr/>
        <p:txBody>
          <a:bodyPr/>
          <a:lstStyle>
            <a:lvl1pPr>
              <a:defRPr/>
            </a:lvl1pPr>
          </a:lstStyle>
          <a:p>
            <a:pPr>
              <a:defRPr/>
            </a:pPr>
            <a:fld id="{063C5E1C-A1B5-4FD4-80A5-F2873A6646DE}" type="datetimeFigureOut">
              <a:rPr lang="en-GB"/>
              <a:pPr>
                <a:defRPr/>
              </a:pPr>
              <a:t>14/06/2024</a:t>
            </a:fld>
            <a:endParaRPr lang="en-GB"/>
          </a:p>
        </p:txBody>
      </p:sp>
      <p:sp>
        <p:nvSpPr>
          <p:cNvPr id="9" name="Footer Placeholder 5">
            <a:extLst>
              <a:ext uri="{FF2B5EF4-FFF2-40B4-BE49-F238E27FC236}">
                <a16:creationId xmlns:a16="http://schemas.microsoft.com/office/drawing/2014/main" id="{241E2D7E-BE4E-193E-EB28-274F0560937D}"/>
              </a:ext>
            </a:extLst>
          </p:cNvPr>
          <p:cNvSpPr>
            <a:spLocks noGrp="1"/>
          </p:cNvSpPr>
          <p:nvPr>
            <p:ph type="ftr" sz="quarter" idx="11"/>
          </p:nvPr>
        </p:nvSpPr>
        <p:spPr>
          <a:xfrm>
            <a:off x="1219200" y="6172200"/>
            <a:ext cx="5181600" cy="457200"/>
          </a:xfrm>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id="{6258E2C0-815B-3EFD-302B-C5E46A918558}"/>
              </a:ext>
            </a:extLst>
          </p:cNvPr>
          <p:cNvSpPr>
            <a:spLocks noGrp="1"/>
          </p:cNvSpPr>
          <p:nvPr>
            <p:ph type="sldNum" sz="quarter" idx="12"/>
          </p:nvPr>
        </p:nvSpPr>
        <p:spPr>
          <a:xfrm>
            <a:off x="194733" y="6208713"/>
            <a:ext cx="609600" cy="457200"/>
          </a:xfrm>
        </p:spPr>
        <p:txBody>
          <a:bodyPr/>
          <a:lstStyle>
            <a:lvl1pPr>
              <a:defRPr/>
            </a:lvl1pPr>
          </a:lstStyle>
          <a:p>
            <a:fld id="{66411A37-6E59-484C-9BA8-D126103B384C}" type="slidenum">
              <a:rPr lang="en-GB" altLang="en-US"/>
              <a:pPr/>
              <a:t>‹#›</a:t>
            </a:fld>
            <a:endParaRPr lang="en-GB" altLang="en-US"/>
          </a:p>
        </p:txBody>
      </p:sp>
    </p:spTree>
    <p:extLst>
      <p:ext uri="{BB962C8B-B14F-4D97-AF65-F5344CB8AC3E}">
        <p14:creationId xmlns:p14="http://schemas.microsoft.com/office/powerpoint/2010/main" val="2586834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CD733DB-8580-A017-C642-BCBE01B3F816}"/>
              </a:ext>
            </a:extLst>
          </p:cNvPr>
          <p:cNvSpPr>
            <a:spLocks noGrp="1"/>
          </p:cNvSpPr>
          <p:nvPr>
            <p:ph type="dt" sz="half" idx="10"/>
          </p:nvPr>
        </p:nvSpPr>
        <p:spPr/>
        <p:txBody>
          <a:bodyPr/>
          <a:lstStyle>
            <a:lvl1pPr>
              <a:defRPr/>
            </a:lvl1pPr>
          </a:lstStyle>
          <a:p>
            <a:pPr>
              <a:defRPr/>
            </a:pPr>
            <a:fld id="{D3473C8E-11AD-4F27-807B-B2E6FB4F9CA7}" type="datetimeFigureOut">
              <a:rPr lang="en-GB"/>
              <a:pPr>
                <a:defRPr/>
              </a:pPr>
              <a:t>14/06/2024</a:t>
            </a:fld>
            <a:endParaRPr lang="en-GB"/>
          </a:p>
        </p:txBody>
      </p:sp>
      <p:sp>
        <p:nvSpPr>
          <p:cNvPr id="5" name="Footer Placeholder 2">
            <a:extLst>
              <a:ext uri="{FF2B5EF4-FFF2-40B4-BE49-F238E27FC236}">
                <a16:creationId xmlns:a16="http://schemas.microsoft.com/office/drawing/2014/main" id="{DCBFA3F9-AD97-60D5-195F-2BAE39071A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45F736BF-5D6E-0551-C3AC-7F5E4E18B1AB}"/>
              </a:ext>
            </a:extLst>
          </p:cNvPr>
          <p:cNvSpPr>
            <a:spLocks noGrp="1"/>
          </p:cNvSpPr>
          <p:nvPr>
            <p:ph type="sldNum" sz="quarter" idx="12"/>
          </p:nvPr>
        </p:nvSpPr>
        <p:spPr/>
        <p:txBody>
          <a:bodyPr/>
          <a:lstStyle>
            <a:lvl1pPr>
              <a:defRPr/>
            </a:lvl1pPr>
          </a:lstStyle>
          <a:p>
            <a:fld id="{8D479E63-E7E5-4D8A-A712-874642B2E88C}" type="slidenum">
              <a:rPr lang="en-GB" altLang="en-US"/>
              <a:pPr/>
              <a:t>‹#›</a:t>
            </a:fld>
            <a:endParaRPr lang="en-GB" altLang="en-US"/>
          </a:p>
        </p:txBody>
      </p:sp>
    </p:spTree>
    <p:extLst>
      <p:ext uri="{BB962C8B-B14F-4D97-AF65-F5344CB8AC3E}">
        <p14:creationId xmlns:p14="http://schemas.microsoft.com/office/powerpoint/2010/main" val="1458642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58471FC-2296-0050-30E5-F0C0BE309775}"/>
              </a:ext>
            </a:extLst>
          </p:cNvPr>
          <p:cNvSpPr>
            <a:spLocks noGrp="1"/>
          </p:cNvSpPr>
          <p:nvPr>
            <p:ph type="dt" sz="half" idx="10"/>
          </p:nvPr>
        </p:nvSpPr>
        <p:spPr/>
        <p:txBody>
          <a:bodyPr/>
          <a:lstStyle>
            <a:lvl1pPr>
              <a:defRPr/>
            </a:lvl1pPr>
          </a:lstStyle>
          <a:p>
            <a:pPr>
              <a:defRPr/>
            </a:pPr>
            <a:fld id="{04AEF0A2-299D-4AD6-8142-A7F92522D447}" type="datetimeFigureOut">
              <a:rPr lang="en-GB"/>
              <a:pPr>
                <a:defRPr/>
              </a:pPr>
              <a:t>14/06/2024</a:t>
            </a:fld>
            <a:endParaRPr lang="en-GB"/>
          </a:p>
        </p:txBody>
      </p:sp>
      <p:sp>
        <p:nvSpPr>
          <p:cNvPr id="5" name="Footer Placeholder 2">
            <a:extLst>
              <a:ext uri="{FF2B5EF4-FFF2-40B4-BE49-F238E27FC236}">
                <a16:creationId xmlns:a16="http://schemas.microsoft.com/office/drawing/2014/main" id="{F256E536-5410-889E-FBAD-167F9DB0CB2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35D3F6CE-1300-AA0D-EF78-F6175FA02216}"/>
              </a:ext>
            </a:extLst>
          </p:cNvPr>
          <p:cNvSpPr>
            <a:spLocks noGrp="1"/>
          </p:cNvSpPr>
          <p:nvPr>
            <p:ph type="sldNum" sz="quarter" idx="12"/>
          </p:nvPr>
        </p:nvSpPr>
        <p:spPr/>
        <p:txBody>
          <a:bodyPr/>
          <a:lstStyle>
            <a:lvl1pPr>
              <a:defRPr/>
            </a:lvl1pPr>
          </a:lstStyle>
          <a:p>
            <a:fld id="{2A3A6DE3-D690-4C40-AAD3-BC5231A19C01}" type="slidenum">
              <a:rPr lang="en-GB" altLang="en-US"/>
              <a:pPr/>
              <a:t>‹#›</a:t>
            </a:fld>
            <a:endParaRPr lang="en-GB" altLang="en-US"/>
          </a:p>
        </p:txBody>
      </p:sp>
    </p:spTree>
    <p:extLst>
      <p:ext uri="{BB962C8B-B14F-4D97-AF65-F5344CB8AC3E}">
        <p14:creationId xmlns:p14="http://schemas.microsoft.com/office/powerpoint/2010/main" val="1965762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A735943A-D34D-4378-9F51-6E31F415B9C0}"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78CCC-8EF8-4182-B7D3-B56AF794E173}" type="slidenum">
              <a:rPr lang="en-GB" smtClean="0"/>
              <a:t>‹#›</a:t>
            </a:fld>
            <a:endParaRPr lang="en-GB"/>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392999776"/>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35943A-D34D-4378-9F51-6E31F415B9C0}"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55771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735943A-D34D-4378-9F51-6E31F415B9C0}"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422592226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6F20-35AF-4944-8DBA-28AFD6AB1C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E2AEED-C1BC-4C27-A5BC-46B77DF90BDB}"/>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4" name="Footer Placeholder 3">
            <a:extLst>
              <a:ext uri="{FF2B5EF4-FFF2-40B4-BE49-F238E27FC236}">
                <a16:creationId xmlns:a16="http://schemas.microsoft.com/office/drawing/2014/main" id="{4226217D-D0FB-4C7D-A73C-0A3690DC2A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85D0D-6073-4465-AA83-D007762C647C}"/>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4176319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735943A-D34D-4378-9F51-6E31F415B9C0}"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1099953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735943A-D34D-4378-9F51-6E31F415B9C0}" type="datetimeFigureOut">
              <a:rPr lang="en-GB" smtClean="0"/>
              <a:t>14/06/2024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2356636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735943A-D34D-4378-9F51-6E31F415B9C0}" type="datetimeFigureOut">
              <a:rPr lang="en-GB" smtClean="0"/>
              <a:t>14/06/2024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1592265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5943A-D34D-4378-9F51-6E31F415B9C0}" type="datetimeFigureOut">
              <a:rPr lang="en-GB" smtClean="0"/>
              <a:t>14/06/2024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3660756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735943A-D34D-4378-9F51-6E31F415B9C0}"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78CCC-8EF8-4182-B7D3-B56AF794E173}" type="slidenum">
              <a:rPr lang="en-GB" smtClean="0"/>
              <a:t>‹#›</a:t>
            </a:fld>
            <a:endParaRPr lang="en-GB"/>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868010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A735943A-D34D-4378-9F51-6E31F415B9C0}" type="datetimeFigureOut">
              <a:rPr lang="en-GB" smtClean="0"/>
              <a:t>14/06/2024</a:t>
            </a:fld>
            <a:endParaRPr lang="en-GB"/>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11119104" y="1170432"/>
            <a:ext cx="978485" cy="201168"/>
          </a:xfrm>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39211172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35943A-D34D-4378-9F51-6E31F415B9C0}"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587472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35943A-D34D-4378-9F51-6E31F415B9C0}" type="datetimeFigureOut">
              <a:rPr lang="en-GB" smtClean="0"/>
              <a:t>14/06/2024</a:t>
            </a:fld>
            <a:endParaRPr lang="en-GB"/>
          </a:p>
        </p:txBody>
      </p:sp>
      <p:sp>
        <p:nvSpPr>
          <p:cNvPr id="5" name="Footer Placeholder 4"/>
          <p:cNvSpPr>
            <a:spLocks noGrp="1"/>
          </p:cNvSpPr>
          <p:nvPr>
            <p:ph type="ftr" sz="quarter" idx="11"/>
          </p:nvPr>
        </p:nvSpPr>
        <p:spPr>
          <a:xfrm>
            <a:off x="3520796" y="6377460"/>
            <a:ext cx="5115205" cy="365125"/>
          </a:xfrm>
        </p:spPr>
        <p:txBody>
          <a:bodyPr/>
          <a:lstStyle/>
          <a:p>
            <a:endParaRPr lang="en-GB"/>
          </a:p>
        </p:txBody>
      </p:sp>
      <p:sp>
        <p:nvSpPr>
          <p:cNvPr id="6" name="Slide Number Placeholder 5"/>
          <p:cNvSpPr>
            <a:spLocks noGrp="1"/>
          </p:cNvSpPr>
          <p:nvPr>
            <p:ph type="sldNum" sz="quarter" idx="12"/>
          </p:nvPr>
        </p:nvSpPr>
        <p:spPr/>
        <p:txBody>
          <a:bodyPr/>
          <a:lstStyle/>
          <a:p>
            <a:fld id="{18078CCC-8EF8-4182-B7D3-B56AF794E173}" type="slidenum">
              <a:rPr lang="en-GB" smtClean="0"/>
              <a:t>‹#›</a:t>
            </a:fld>
            <a:endParaRPr lang="en-GB"/>
          </a:p>
        </p:txBody>
      </p:sp>
    </p:spTree>
    <p:extLst>
      <p:ext uri="{BB962C8B-B14F-4D97-AF65-F5344CB8AC3E}">
        <p14:creationId xmlns:p14="http://schemas.microsoft.com/office/powerpoint/2010/main" val="1745473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6" name="Shape 36"/>
          <p:cNvSpPr/>
          <p:nvPr/>
        </p:nvSpPr>
        <p:spPr>
          <a:xfrm>
            <a:off x="1" y="1"/>
            <a:ext cx="486833" cy="6854825"/>
          </a:xfrm>
          <a:prstGeom prst="rect">
            <a:avLst/>
          </a:prstGeom>
          <a:solidFill>
            <a:srgbClr val="FFFFFF"/>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37" name="Shape 37"/>
          <p:cNvSpPr/>
          <p:nvPr/>
        </p:nvSpPr>
        <p:spPr>
          <a:xfrm>
            <a:off x="340782" y="5046663"/>
            <a:ext cx="97369" cy="1692277"/>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38" name="Shape 38"/>
          <p:cNvSpPr/>
          <p:nvPr/>
        </p:nvSpPr>
        <p:spPr>
          <a:xfrm>
            <a:off x="340782" y="4797425"/>
            <a:ext cx="97369" cy="228600"/>
          </a:xfrm>
          <a:prstGeom prst="rect">
            <a:avLst/>
          </a:prstGeom>
          <a:solidFill>
            <a:srgbClr val="1B587C"/>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39" name="Shape 39"/>
          <p:cNvSpPr/>
          <p:nvPr/>
        </p:nvSpPr>
        <p:spPr>
          <a:xfrm>
            <a:off x="340782" y="4637087"/>
            <a:ext cx="97369" cy="138114"/>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0" name="Shape 40"/>
          <p:cNvSpPr/>
          <p:nvPr/>
        </p:nvSpPr>
        <p:spPr>
          <a:xfrm>
            <a:off x="340782" y="4541837"/>
            <a:ext cx="97369" cy="74614"/>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1" name="Shape 41"/>
          <p:cNvSpPr/>
          <p:nvPr/>
        </p:nvSpPr>
        <p:spPr>
          <a:xfrm>
            <a:off x="412749" y="681038"/>
            <a:ext cx="61385"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2" name="Shape 42"/>
          <p:cNvSpPr/>
          <p:nvPr/>
        </p:nvSpPr>
        <p:spPr>
          <a:xfrm>
            <a:off x="357715" y="681038"/>
            <a:ext cx="381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3" name="Shape 43"/>
          <p:cNvSpPr/>
          <p:nvPr/>
        </p:nvSpPr>
        <p:spPr>
          <a:xfrm>
            <a:off x="332315" y="681038"/>
            <a:ext cx="127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4" name="Shape 44"/>
          <p:cNvSpPr/>
          <p:nvPr/>
        </p:nvSpPr>
        <p:spPr>
          <a:xfrm>
            <a:off x="296332" y="681038"/>
            <a:ext cx="10587"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11213330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sp>
        <p:nvSpPr>
          <p:cNvPr id="47" name="Shape 47"/>
          <p:cNvSpPr/>
          <p:nvPr/>
        </p:nvSpPr>
        <p:spPr>
          <a:xfrm>
            <a:off x="1" y="1"/>
            <a:ext cx="486833" cy="6854825"/>
          </a:xfrm>
          <a:prstGeom prst="rect">
            <a:avLst/>
          </a:prstGeom>
          <a:solidFill>
            <a:srgbClr val="FFFFFF"/>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8" name="Shape 48"/>
          <p:cNvSpPr/>
          <p:nvPr/>
        </p:nvSpPr>
        <p:spPr>
          <a:xfrm>
            <a:off x="412749" y="681038"/>
            <a:ext cx="61385"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9" name="Shape 49"/>
          <p:cNvSpPr/>
          <p:nvPr/>
        </p:nvSpPr>
        <p:spPr>
          <a:xfrm>
            <a:off x="357715" y="681038"/>
            <a:ext cx="381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0" name="Shape 50"/>
          <p:cNvSpPr/>
          <p:nvPr/>
        </p:nvSpPr>
        <p:spPr>
          <a:xfrm>
            <a:off x="332315" y="681038"/>
            <a:ext cx="127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1" name="Shape 51"/>
          <p:cNvSpPr/>
          <p:nvPr/>
        </p:nvSpPr>
        <p:spPr>
          <a:xfrm>
            <a:off x="296332" y="681038"/>
            <a:ext cx="10587"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2" name="Shape 52"/>
          <p:cNvSpPr/>
          <p:nvPr/>
        </p:nvSpPr>
        <p:spPr>
          <a:xfrm>
            <a:off x="340782" y="5046663"/>
            <a:ext cx="97369" cy="1692277"/>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3" name="Shape 53"/>
          <p:cNvSpPr/>
          <p:nvPr/>
        </p:nvSpPr>
        <p:spPr>
          <a:xfrm>
            <a:off x="340782" y="4797425"/>
            <a:ext cx="97369" cy="228600"/>
          </a:xfrm>
          <a:prstGeom prst="rect">
            <a:avLst/>
          </a:prstGeom>
          <a:solidFill>
            <a:srgbClr val="1B587C"/>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4" name="Shape 54"/>
          <p:cNvSpPr/>
          <p:nvPr/>
        </p:nvSpPr>
        <p:spPr>
          <a:xfrm>
            <a:off x="340782" y="4637087"/>
            <a:ext cx="97369" cy="138114"/>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5" name="Shape 55"/>
          <p:cNvSpPr/>
          <p:nvPr/>
        </p:nvSpPr>
        <p:spPr>
          <a:xfrm>
            <a:off x="340782" y="4541837"/>
            <a:ext cx="97369" cy="74614"/>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6" name="Shape 5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0640544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75D47-655F-4918-8606-E0F129C8D6EA}"/>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3" name="Footer Placeholder 2">
            <a:extLst>
              <a:ext uri="{FF2B5EF4-FFF2-40B4-BE49-F238E27FC236}">
                <a16:creationId xmlns:a16="http://schemas.microsoft.com/office/drawing/2014/main" id="{98A17B97-D46B-484E-8EA2-EA218F3470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60C767-BE8F-4051-B703-7932A237CD83}"/>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3501410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_Default">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pPr lvl="0">
              <a:defRPr sz="1800">
                <a:solidFill>
                  <a:srgbClr val="000000"/>
                </a:solidFill>
              </a:defRPr>
            </a:pPr>
            <a:r>
              <a:rPr sz="4000">
                <a:solidFill>
                  <a:srgbClr val="FFFF00"/>
                </a:solidFill>
              </a:rPr>
              <a:t>Title Text</a:t>
            </a:r>
          </a:p>
        </p:txBody>
      </p:sp>
      <p:sp>
        <p:nvSpPr>
          <p:cNvPr id="63" name="Shape 63"/>
          <p:cNvSpPr>
            <a:spLocks noGrp="1"/>
          </p:cNvSpPr>
          <p:nvPr>
            <p:ph type="body" idx="1"/>
          </p:nvPr>
        </p:nvSpPr>
        <p:spPr>
          <a:prstGeom prst="rect">
            <a:avLst/>
          </a:prstGeom>
        </p:spPr>
        <p:txBody>
          <a:body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91369913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66" name="Shape 66"/>
          <p:cNvSpPr/>
          <p:nvPr/>
        </p:nvSpPr>
        <p:spPr>
          <a:xfrm>
            <a:off x="1" y="401636"/>
            <a:ext cx="11823700" cy="887414"/>
          </a:xfrm>
          <a:prstGeom prst="rect">
            <a:avLst/>
          </a:prstGeom>
          <a:solidFill>
            <a:srgbClr val="505050">
              <a:alpha val="39999"/>
            </a:srgbClr>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67" name="Shape 67"/>
          <p:cNvSpPr/>
          <p:nvPr/>
        </p:nvSpPr>
        <p:spPr>
          <a:xfrm>
            <a:off x="116416" y="681038"/>
            <a:ext cx="61385"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68" name="Shape 68"/>
          <p:cNvSpPr/>
          <p:nvPr/>
        </p:nvSpPr>
        <p:spPr>
          <a:xfrm>
            <a:off x="63500" y="681038"/>
            <a:ext cx="35984"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69" name="Shape 69"/>
          <p:cNvSpPr/>
          <p:nvPr/>
        </p:nvSpPr>
        <p:spPr>
          <a:xfrm>
            <a:off x="38101" y="681038"/>
            <a:ext cx="12700"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0" name="Shape 70"/>
          <p:cNvSpPr/>
          <p:nvPr/>
        </p:nvSpPr>
        <p:spPr>
          <a:xfrm>
            <a:off x="1" y="681038"/>
            <a:ext cx="12700"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1" name="Shape 71"/>
          <p:cNvSpPr/>
          <p:nvPr/>
        </p:nvSpPr>
        <p:spPr>
          <a:xfrm flipH="1">
            <a:off x="198967" y="681038"/>
            <a:ext cx="38100"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2" name="Shape 72"/>
          <p:cNvSpPr/>
          <p:nvPr/>
        </p:nvSpPr>
        <p:spPr>
          <a:xfrm flipH="1">
            <a:off x="251883" y="681038"/>
            <a:ext cx="38103"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3" name="Shape 73"/>
          <p:cNvSpPr/>
          <p:nvPr/>
        </p:nvSpPr>
        <p:spPr>
          <a:xfrm flipH="1">
            <a:off x="302682" y="681038"/>
            <a:ext cx="12703"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4" name="Shape 74"/>
          <p:cNvSpPr/>
          <p:nvPr/>
        </p:nvSpPr>
        <p:spPr>
          <a:xfrm flipH="1">
            <a:off x="340782" y="681038"/>
            <a:ext cx="10585"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5" name="Shape 75"/>
          <p:cNvSpPr/>
          <p:nvPr/>
        </p:nvSpPr>
        <p:spPr>
          <a:xfrm>
            <a:off x="372534" y="681038"/>
            <a:ext cx="48684" cy="365127"/>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6" name="Shape 76"/>
          <p:cNvSpPr>
            <a:spLocks noGrp="1"/>
          </p:cNvSpPr>
          <p:nvPr>
            <p:ph type="title"/>
          </p:nvPr>
        </p:nvSpPr>
        <p:spPr>
          <a:prstGeom prst="rect">
            <a:avLst/>
          </a:prstGeom>
        </p:spPr>
        <p:txBody>
          <a:bodyPr/>
          <a:lstStyle/>
          <a:p>
            <a:pPr lvl="0">
              <a:defRPr sz="1800">
                <a:solidFill>
                  <a:srgbClr val="000000"/>
                </a:solidFill>
              </a:defRPr>
            </a:pPr>
            <a:r>
              <a:rPr sz="4000">
                <a:solidFill>
                  <a:srgbClr val="FFFF00"/>
                </a:solidFill>
              </a:rPr>
              <a:t>Title Text</a:t>
            </a:r>
          </a:p>
        </p:txBody>
      </p:sp>
      <p:sp>
        <p:nvSpPr>
          <p:cNvPr id="77" name="Shape 77"/>
          <p:cNvSpPr>
            <a:spLocks noGrp="1"/>
          </p:cNvSpPr>
          <p:nvPr>
            <p:ph type="body" idx="1"/>
          </p:nvPr>
        </p:nvSpPr>
        <p:spPr>
          <a:prstGeom prst="rect">
            <a:avLst/>
          </a:prstGeom>
        </p:spPr>
        <p:txBody>
          <a:body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
        <p:nvSpPr>
          <p:cNvPr id="78" name="Shape 7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07281322"/>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4_Default">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solidFill>
                  <a:srgbClr val="000000"/>
                </a:solidFill>
              </a:defRPr>
            </a:pPr>
            <a:r>
              <a:rPr sz="4000">
                <a:solidFill>
                  <a:srgbClr val="FFFF00"/>
                </a:solidFill>
              </a:rPr>
              <a:t>Title Text</a:t>
            </a:r>
          </a:p>
        </p:txBody>
      </p:sp>
      <p:sp>
        <p:nvSpPr>
          <p:cNvPr id="81" name="Shape 81"/>
          <p:cNvSpPr>
            <a:spLocks noGrp="1"/>
          </p:cNvSpPr>
          <p:nvPr>
            <p:ph type="body" idx="1"/>
          </p:nvPr>
        </p:nvSpPr>
        <p:spPr>
          <a:prstGeom prst="rect">
            <a:avLst/>
          </a:prstGeom>
        </p:spPr>
        <p:txBody>
          <a:body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
        <p:nvSpPr>
          <p:cNvPr id="82" name="Shape 8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03262995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5_Default">
    <p:spTree>
      <p:nvGrpSpPr>
        <p:cNvPr id="1" name=""/>
        <p:cNvGrpSpPr/>
        <p:nvPr/>
      </p:nvGrpSpPr>
      <p:grpSpPr>
        <a:xfrm>
          <a:off x="0" y="0"/>
          <a:ext cx="0" cy="0"/>
          <a:chOff x="0" y="0"/>
          <a:chExt cx="0" cy="0"/>
        </a:xfrm>
      </p:grpSpPr>
      <p:sp>
        <p:nvSpPr>
          <p:cNvPr id="84" name="Shape 84"/>
          <p:cNvSpPr/>
          <p:nvPr/>
        </p:nvSpPr>
        <p:spPr>
          <a:xfrm>
            <a:off x="1" y="1"/>
            <a:ext cx="486833" cy="6854825"/>
          </a:xfrm>
          <a:prstGeom prst="rect">
            <a:avLst/>
          </a:prstGeom>
          <a:solidFill>
            <a:srgbClr val="FFFFFF"/>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85" name="Shape 85"/>
          <p:cNvSpPr/>
          <p:nvPr/>
        </p:nvSpPr>
        <p:spPr>
          <a:xfrm>
            <a:off x="340782" y="5046663"/>
            <a:ext cx="97369" cy="1692277"/>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86" name="Shape 86"/>
          <p:cNvSpPr/>
          <p:nvPr/>
        </p:nvSpPr>
        <p:spPr>
          <a:xfrm>
            <a:off x="340782" y="4797425"/>
            <a:ext cx="97369" cy="228600"/>
          </a:xfrm>
          <a:prstGeom prst="rect">
            <a:avLst/>
          </a:prstGeom>
          <a:solidFill>
            <a:srgbClr val="1B587C"/>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87" name="Shape 87"/>
          <p:cNvSpPr/>
          <p:nvPr/>
        </p:nvSpPr>
        <p:spPr>
          <a:xfrm>
            <a:off x="340782" y="4637087"/>
            <a:ext cx="97369" cy="138114"/>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88" name="Shape 88"/>
          <p:cNvSpPr/>
          <p:nvPr/>
        </p:nvSpPr>
        <p:spPr>
          <a:xfrm>
            <a:off x="340782" y="4541837"/>
            <a:ext cx="97369" cy="74614"/>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89" name="Shape 89"/>
          <p:cNvSpPr/>
          <p:nvPr/>
        </p:nvSpPr>
        <p:spPr>
          <a:xfrm>
            <a:off x="412749" y="681038"/>
            <a:ext cx="61385"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90" name="Shape 90"/>
          <p:cNvSpPr/>
          <p:nvPr/>
        </p:nvSpPr>
        <p:spPr>
          <a:xfrm>
            <a:off x="357715" y="681038"/>
            <a:ext cx="381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91" name="Shape 91"/>
          <p:cNvSpPr/>
          <p:nvPr/>
        </p:nvSpPr>
        <p:spPr>
          <a:xfrm>
            <a:off x="332315" y="681038"/>
            <a:ext cx="127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92" name="Shape 92"/>
          <p:cNvSpPr/>
          <p:nvPr/>
        </p:nvSpPr>
        <p:spPr>
          <a:xfrm>
            <a:off x="296332" y="681038"/>
            <a:ext cx="10587"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93" name="Shape 93"/>
          <p:cNvSpPr/>
          <p:nvPr/>
        </p:nvSpPr>
        <p:spPr>
          <a:xfrm>
            <a:off x="491065" y="-1"/>
            <a:ext cx="11703055" cy="1878015"/>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94" name="Shape 94"/>
          <p:cNvSpPr/>
          <p:nvPr/>
        </p:nvSpPr>
        <p:spPr>
          <a:xfrm>
            <a:off x="484716" y="1885631"/>
            <a:ext cx="11709403" cy="2"/>
          </a:xfrm>
          <a:prstGeom prst="line">
            <a:avLst/>
          </a:prstGeom>
          <a:ln w="19050">
            <a:solidFill>
              <a:srgbClr val="FFFFFF"/>
            </a:solidFill>
            <a:miter/>
          </a:ln>
        </p:spPr>
        <p:txBody>
          <a:bodyPr lIns="0" tIns="0" rIns="0" bIns="0"/>
          <a:lstStyle/>
          <a:p>
            <a:pPr lvl="0" defTabSz="457200">
              <a:defRPr sz="1200"/>
            </a:pPr>
            <a:endParaRPr sz="1200"/>
          </a:p>
        </p:txBody>
      </p:sp>
      <p:grpSp>
        <p:nvGrpSpPr>
          <p:cNvPr id="98" name="Group 98"/>
          <p:cNvGrpSpPr/>
          <p:nvPr/>
        </p:nvGrpSpPr>
        <p:grpSpPr>
          <a:xfrm>
            <a:off x="11355915" y="1217611"/>
            <a:ext cx="184155" cy="131766"/>
            <a:chOff x="0" y="-1"/>
            <a:chExt cx="138115" cy="131765"/>
          </a:xfrm>
        </p:grpSpPr>
        <p:sp>
          <p:nvSpPr>
            <p:cNvPr id="95" name="Shape 95"/>
            <p:cNvSpPr/>
            <p:nvPr/>
          </p:nvSpPr>
          <p:spPr>
            <a:xfrm>
              <a:off x="65088" y="-2"/>
              <a:ext cx="73028" cy="65090"/>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sp>
          <p:nvSpPr>
            <p:cNvPr id="96" name="Shape 96"/>
            <p:cNvSpPr/>
            <p:nvPr/>
          </p:nvSpPr>
          <p:spPr>
            <a:xfrm>
              <a:off x="0" y="66356"/>
              <a:ext cx="103188" cy="2"/>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sp>
          <p:nvSpPr>
            <p:cNvPr id="97" name="Shape 97"/>
            <p:cNvSpPr/>
            <p:nvPr/>
          </p:nvSpPr>
          <p:spPr>
            <a:xfrm flipV="1">
              <a:off x="65088" y="65087"/>
              <a:ext cx="73028" cy="66677"/>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grpSp>
      <p:grpSp>
        <p:nvGrpSpPr>
          <p:cNvPr id="102" name="Group 102"/>
          <p:cNvGrpSpPr/>
          <p:nvPr/>
        </p:nvGrpSpPr>
        <p:grpSpPr>
          <a:xfrm>
            <a:off x="11559115" y="1370011"/>
            <a:ext cx="184155" cy="131766"/>
            <a:chOff x="0" y="-1"/>
            <a:chExt cx="138115" cy="131765"/>
          </a:xfrm>
        </p:grpSpPr>
        <p:sp>
          <p:nvSpPr>
            <p:cNvPr id="99" name="Shape 99"/>
            <p:cNvSpPr/>
            <p:nvPr/>
          </p:nvSpPr>
          <p:spPr>
            <a:xfrm>
              <a:off x="65088" y="-2"/>
              <a:ext cx="73028" cy="65090"/>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sp>
          <p:nvSpPr>
            <p:cNvPr id="100" name="Shape 100"/>
            <p:cNvSpPr/>
            <p:nvPr/>
          </p:nvSpPr>
          <p:spPr>
            <a:xfrm>
              <a:off x="0" y="66356"/>
              <a:ext cx="103188" cy="2"/>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sp>
          <p:nvSpPr>
            <p:cNvPr id="101" name="Shape 101"/>
            <p:cNvSpPr/>
            <p:nvPr/>
          </p:nvSpPr>
          <p:spPr>
            <a:xfrm flipV="1">
              <a:off x="65088" y="65087"/>
              <a:ext cx="73028" cy="66677"/>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grpSp>
      <p:grpSp>
        <p:nvGrpSpPr>
          <p:cNvPr id="106" name="Group 106"/>
          <p:cNvGrpSpPr/>
          <p:nvPr/>
        </p:nvGrpSpPr>
        <p:grpSpPr>
          <a:xfrm>
            <a:off x="11095567" y="1473200"/>
            <a:ext cx="184151" cy="131765"/>
            <a:chOff x="0" y="0"/>
            <a:chExt cx="138112" cy="131764"/>
          </a:xfrm>
        </p:grpSpPr>
        <p:sp>
          <p:nvSpPr>
            <p:cNvPr id="103" name="Shape 103"/>
            <p:cNvSpPr/>
            <p:nvPr/>
          </p:nvSpPr>
          <p:spPr>
            <a:xfrm>
              <a:off x="65086" y="-1"/>
              <a:ext cx="73027" cy="65089"/>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sp>
          <p:nvSpPr>
            <p:cNvPr id="104" name="Shape 104"/>
            <p:cNvSpPr/>
            <p:nvPr/>
          </p:nvSpPr>
          <p:spPr>
            <a:xfrm>
              <a:off x="0" y="66358"/>
              <a:ext cx="103188" cy="2"/>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sp>
          <p:nvSpPr>
            <p:cNvPr id="105" name="Shape 105"/>
            <p:cNvSpPr/>
            <p:nvPr/>
          </p:nvSpPr>
          <p:spPr>
            <a:xfrm flipV="1">
              <a:off x="65086" y="65087"/>
              <a:ext cx="73027" cy="66677"/>
            </a:xfrm>
            <a:prstGeom prst="line">
              <a:avLst/>
            </a:prstGeom>
            <a:noFill/>
            <a:ln w="25400" cap="rnd">
              <a:solidFill>
                <a:srgbClr val="FFFFFF"/>
              </a:solidFill>
              <a:prstDash val="solid"/>
              <a:round/>
            </a:ln>
            <a:effectLst/>
          </p:spPr>
          <p:txBody>
            <a:bodyPr wrap="square" lIns="0" tIns="0" rIns="0" bIns="0" numCol="1" anchor="t">
              <a:noAutofit/>
            </a:bodyPr>
            <a:lstStyle/>
            <a:p>
              <a:pPr lvl="0" defTabSz="457200">
                <a:defRPr sz="1200"/>
              </a:pPr>
              <a:endParaRPr sz="1200"/>
            </a:p>
          </p:txBody>
        </p:sp>
      </p:grpSp>
      <p:sp>
        <p:nvSpPr>
          <p:cNvPr id="107" name="Shape 107"/>
          <p:cNvSpPr>
            <a:spLocks noGrp="1"/>
          </p:cNvSpPr>
          <p:nvPr>
            <p:ph type="title"/>
          </p:nvPr>
        </p:nvSpPr>
        <p:spPr>
          <a:prstGeom prst="rect">
            <a:avLst/>
          </a:prstGeom>
        </p:spPr>
        <p:txBody>
          <a:bodyPr/>
          <a:lstStyle/>
          <a:p>
            <a:pPr lvl="0">
              <a:defRPr sz="1800">
                <a:solidFill>
                  <a:srgbClr val="000000"/>
                </a:solidFill>
              </a:defRPr>
            </a:pPr>
            <a:r>
              <a:rPr sz="4000">
                <a:solidFill>
                  <a:srgbClr val="FFFF00"/>
                </a:solidFill>
              </a:rPr>
              <a:t>Title Text</a:t>
            </a:r>
          </a:p>
        </p:txBody>
      </p:sp>
      <p:sp>
        <p:nvSpPr>
          <p:cNvPr id="108" name="Shape 108"/>
          <p:cNvSpPr>
            <a:spLocks noGrp="1"/>
          </p:cNvSpPr>
          <p:nvPr>
            <p:ph type="body" idx="1"/>
          </p:nvPr>
        </p:nvSpPr>
        <p:spPr>
          <a:prstGeom prst="rect">
            <a:avLst/>
          </a:prstGeom>
        </p:spPr>
        <p:txBody>
          <a:body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
        <p:nvSpPr>
          <p:cNvPr id="109" name="Shape 109"/>
          <p:cNvSpPr>
            <a:spLocks noGrp="1"/>
          </p:cNvSpPr>
          <p:nvPr>
            <p:ph type="sldNum" sz="quarter" idx="2"/>
          </p:nvPr>
        </p:nvSpPr>
        <p:spPr>
          <a:xfrm>
            <a:off x="11480800" y="143692"/>
            <a:ext cx="609600" cy="276995"/>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70390627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ADC5710-1ABD-427A-959A-F80731E89313}" type="datetimeFigureOut">
              <a:rPr lang="en-GB" smtClean="0"/>
              <a:t>14/06/2024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17B4533-6116-4965-8087-C23212384013}"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961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DC5710-1ABD-427A-959A-F80731E89313}"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3366829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DC5710-1ABD-427A-959A-F80731E89313}"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4533-6116-4965-8087-C23212384013}"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2465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DC5710-1ABD-427A-959A-F80731E89313}"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4262518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DC5710-1ABD-427A-959A-F80731E89313}" type="datetimeFigureOut">
              <a:rPr lang="en-GB" smtClean="0"/>
              <a:t>14/06/2024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7607927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DC5710-1ABD-427A-959A-F80731E89313}" type="datetimeFigureOut">
              <a:rPr lang="en-GB" smtClean="0"/>
              <a:t>14/06/2024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110205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1B1B-975E-4A38-B38B-4D49A1323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FFD0F4-98AC-43F6-93FF-25667758A8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A3A475-EBDC-477B-98EE-FB140152E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792F75-75A2-42BC-A36E-55608FE357F0}"/>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6" name="Footer Placeholder 5">
            <a:extLst>
              <a:ext uri="{FF2B5EF4-FFF2-40B4-BE49-F238E27FC236}">
                <a16:creationId xmlns:a16="http://schemas.microsoft.com/office/drawing/2014/main" id="{B5BEB310-6EBC-49CD-8AF9-54EA341C0C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2325BC-4FE6-4D3F-8B42-A82DEF4C04BD}"/>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10900029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C5710-1ABD-427A-959A-F80731E89313}" type="datetimeFigureOut">
              <a:rPr lang="en-GB" smtClean="0"/>
              <a:t>14/06/2024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3288055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DC5710-1ABD-427A-959A-F80731E89313}"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1841127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DC5710-1ABD-427A-959A-F80731E89313}" type="datetimeFigureOut">
              <a:rPr lang="en-GB" smtClean="0"/>
              <a:t>14/06/2024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2775242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DC5710-1ABD-427A-959A-F80731E89313}"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3191124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DC5710-1ABD-427A-959A-F80731E89313}" type="datetimeFigureOut">
              <a:rPr lang="en-GB" smtClean="0"/>
              <a:t>14/06/2024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4533-6116-4965-8087-C23212384013}" type="slidenum">
              <a:rPr lang="en-GB" smtClean="0"/>
              <a:t>‹#›</a:t>
            </a:fld>
            <a:endParaRPr lang="en-GB"/>
          </a:p>
        </p:txBody>
      </p:sp>
    </p:spTree>
    <p:extLst>
      <p:ext uri="{BB962C8B-B14F-4D97-AF65-F5344CB8AC3E}">
        <p14:creationId xmlns:p14="http://schemas.microsoft.com/office/powerpoint/2010/main" val="135077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D1E9-D24D-4515-AF6A-17CFB2379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D6EA72-159A-4B22-8D54-AAAB974BF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AFC002-4D09-4BEB-A127-777657358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390B7F-7C92-43B1-897D-18A53A859F7C}"/>
              </a:ext>
            </a:extLst>
          </p:cNvPr>
          <p:cNvSpPr>
            <a:spLocks noGrp="1"/>
          </p:cNvSpPr>
          <p:nvPr>
            <p:ph type="dt" sz="half" idx="10"/>
          </p:nvPr>
        </p:nvSpPr>
        <p:spPr/>
        <p:txBody>
          <a:bodyPr/>
          <a:lstStyle/>
          <a:p>
            <a:fld id="{631DBBC2-37C9-4A1F-A6A7-03F0D6CE0EA4}" type="datetimeFigureOut">
              <a:rPr lang="en-GB" smtClean="0"/>
              <a:t>14/06/2024</a:t>
            </a:fld>
            <a:endParaRPr lang="en-GB"/>
          </a:p>
        </p:txBody>
      </p:sp>
      <p:sp>
        <p:nvSpPr>
          <p:cNvPr id="6" name="Footer Placeholder 5">
            <a:extLst>
              <a:ext uri="{FF2B5EF4-FFF2-40B4-BE49-F238E27FC236}">
                <a16:creationId xmlns:a16="http://schemas.microsoft.com/office/drawing/2014/main" id="{864DF7AC-A82A-4DDE-8605-9873067E7D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7121FE-BBB2-4234-B592-84B7DC9C2963}"/>
              </a:ext>
            </a:extLst>
          </p:cNvPr>
          <p:cNvSpPr>
            <a:spLocks noGrp="1"/>
          </p:cNvSpPr>
          <p:nvPr>
            <p:ph type="sldNum" sz="quarter" idx="12"/>
          </p:nvPr>
        </p:nvSpPr>
        <p:spPr/>
        <p:txBody>
          <a:bodyPr/>
          <a:lstStyle/>
          <a:p>
            <a:fld id="{1E60EBA0-1196-4FBC-AAFE-43ADE634B76C}" type="slidenum">
              <a:rPr lang="en-GB" smtClean="0"/>
              <a:t>‹#›</a:t>
            </a:fld>
            <a:endParaRPr lang="en-GB"/>
          </a:p>
        </p:txBody>
      </p:sp>
    </p:spTree>
    <p:extLst>
      <p:ext uri="{BB962C8B-B14F-4D97-AF65-F5344CB8AC3E}">
        <p14:creationId xmlns:p14="http://schemas.microsoft.com/office/powerpoint/2010/main" val="81122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2C3B9-A272-470C-9841-1466D8493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2D5A59-041D-426A-B59F-30AE51C05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0ACB4-3862-4D64-A3BE-B8F91D976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DBBC2-37C9-4A1F-A6A7-03F0D6CE0EA4}" type="datetimeFigureOut">
              <a:rPr lang="en-GB" smtClean="0"/>
              <a:t>14/06/2024</a:t>
            </a:fld>
            <a:endParaRPr lang="en-GB"/>
          </a:p>
        </p:txBody>
      </p:sp>
      <p:sp>
        <p:nvSpPr>
          <p:cNvPr id="5" name="Footer Placeholder 4">
            <a:extLst>
              <a:ext uri="{FF2B5EF4-FFF2-40B4-BE49-F238E27FC236}">
                <a16:creationId xmlns:a16="http://schemas.microsoft.com/office/drawing/2014/main" id="{07AC84FB-0AD9-4AE9-B7DD-748052A521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008AE5-EC5B-4A19-A08F-56DAD5505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0EBA0-1196-4FBC-AAFE-43ADE634B76C}" type="slidenum">
              <a:rPr lang="en-GB" smtClean="0"/>
              <a:t>‹#›</a:t>
            </a:fld>
            <a:endParaRPr lang="en-GB"/>
          </a:p>
        </p:txBody>
      </p:sp>
    </p:spTree>
    <p:extLst>
      <p:ext uri="{BB962C8B-B14F-4D97-AF65-F5344CB8AC3E}">
        <p14:creationId xmlns:p14="http://schemas.microsoft.com/office/powerpoint/2010/main" val="1900168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 name="Freeform 6"/>
          <p:cNvSpPr/>
          <p:nvPr/>
        </p:nvSpPr>
        <p:spPr bwMode="auto">
          <a:xfrm>
            <a:off x="0" y="0"/>
            <a:ext cx="1430867"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1" y="0"/>
            <a:ext cx="1011767"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1" y="5662613"/>
            <a:ext cx="1208617"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983317"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1" y="5257800"/>
            <a:ext cx="2842684"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837267"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9512" y="2667001"/>
            <a:ext cx="10272888" cy="3164258"/>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11573" y="5904396"/>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6/14/2024</a:t>
            </a:fld>
            <a:endParaRPr lang="en-US" dirty="0"/>
          </a:p>
        </p:txBody>
      </p:sp>
      <p:sp>
        <p:nvSpPr>
          <p:cNvPr id="5" name="Footer Placeholder 4"/>
          <p:cNvSpPr>
            <a:spLocks noGrp="1"/>
          </p:cNvSpPr>
          <p:nvPr>
            <p:ph type="ftr" sz="quarter" idx="3"/>
          </p:nvPr>
        </p:nvSpPr>
        <p:spPr>
          <a:xfrm>
            <a:off x="2649330" y="5904396"/>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12623" y="6363920"/>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pic>
        <p:nvPicPr>
          <p:cNvPr id="23" name="Picture 2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83214" y="6042619"/>
            <a:ext cx="1419533" cy="600075"/>
          </a:xfrm>
          <a:prstGeom prst="rect">
            <a:avLst/>
          </a:prstGeom>
        </p:spPr>
      </p:pic>
    </p:spTree>
    <p:extLst>
      <p:ext uri="{BB962C8B-B14F-4D97-AF65-F5344CB8AC3E}">
        <p14:creationId xmlns:p14="http://schemas.microsoft.com/office/powerpoint/2010/main" val="635966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6/14/2024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521414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460E51-4D59-4585-B975-AEA956A6FFF0}"/>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useBgFill="1">
        <p:nvSpPr>
          <p:cNvPr id="8" name="Rounded Rectangle 7">
            <a:extLst>
              <a:ext uri="{FF2B5EF4-FFF2-40B4-BE49-F238E27FC236}">
                <a16:creationId xmlns:a16="http://schemas.microsoft.com/office/drawing/2014/main" id="{7D8EC342-576E-45D3-B6C3-B638B5CA774C}"/>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028" name="Title Placeholder 21">
            <a:extLst>
              <a:ext uri="{FF2B5EF4-FFF2-40B4-BE49-F238E27FC236}">
                <a16:creationId xmlns:a16="http://schemas.microsoft.com/office/drawing/2014/main" id="{0C56482A-4DAB-958E-9693-757BE6F35DE4}"/>
              </a:ext>
            </a:extLst>
          </p:cNvPr>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5AFEEEBE-DADC-4C7B-CDCF-E74336971DBE}"/>
              </a:ext>
            </a:extLst>
          </p:cNvPr>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499299D-33EE-4D41-BD0B-CBBD2B02E59D}"/>
              </a:ext>
            </a:extLst>
          </p:cNvPr>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F3691DC7-9315-47F7-A580-A146DF2F4759}" type="datetimeFigureOut">
              <a:rPr lang="en-GB"/>
              <a:pPr>
                <a:defRPr/>
              </a:pPr>
              <a:t>14/06/2024</a:t>
            </a:fld>
            <a:endParaRPr lang="en-GB"/>
          </a:p>
        </p:txBody>
      </p:sp>
      <p:sp>
        <p:nvSpPr>
          <p:cNvPr id="3" name="Footer Placeholder 2">
            <a:extLst>
              <a:ext uri="{FF2B5EF4-FFF2-40B4-BE49-F238E27FC236}">
                <a16:creationId xmlns:a16="http://schemas.microsoft.com/office/drawing/2014/main" id="{1416643D-D6F5-4023-9AF7-70D12C060578}"/>
              </a:ext>
            </a:extLst>
          </p:cNvPr>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GB"/>
          </a:p>
        </p:txBody>
      </p:sp>
      <p:sp>
        <p:nvSpPr>
          <p:cNvPr id="23" name="Slide Number Placeholder 22">
            <a:extLst>
              <a:ext uri="{FF2B5EF4-FFF2-40B4-BE49-F238E27FC236}">
                <a16:creationId xmlns:a16="http://schemas.microsoft.com/office/drawing/2014/main" id="{7F971255-2318-46BB-B483-C16F77B62E6C}"/>
              </a:ext>
            </a:extLst>
          </p:cNvPr>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BAA14095-1460-4765-9806-B26C29F669C2}" type="slidenum">
              <a:rPr lang="en-GB" altLang="en-US"/>
              <a:pPr/>
              <a:t>‹#›</a:t>
            </a:fld>
            <a:endParaRPr lang="en-GB" altLang="en-US"/>
          </a:p>
        </p:txBody>
      </p:sp>
    </p:spTree>
    <p:extLst>
      <p:ext uri="{BB962C8B-B14F-4D97-AF65-F5344CB8AC3E}">
        <p14:creationId xmlns:p14="http://schemas.microsoft.com/office/powerpoint/2010/main" val="23996076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2C1D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9BBB59"/>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735943A-D34D-4378-9F51-6E31F415B9C0}" type="datetimeFigureOut">
              <a:rPr lang="en-GB" smtClean="0"/>
              <a:t>14/06/2024</a:t>
            </a:fld>
            <a:endParaRPr lang="en-GB"/>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8078CCC-8EF8-4182-B7D3-B56AF794E173}" type="slidenum">
              <a:rPr lang="en-GB" smtClean="0"/>
              <a:t>‹#›</a:t>
            </a:fld>
            <a:endParaRPr lang="en-GB"/>
          </a:p>
        </p:txBody>
      </p:sp>
    </p:spTree>
    <p:extLst>
      <p:ext uri="{BB962C8B-B14F-4D97-AF65-F5344CB8AC3E}">
        <p14:creationId xmlns:p14="http://schemas.microsoft.com/office/powerpoint/2010/main" val="32758368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B6B6B"/>
            </a:gs>
            <a:gs pos="35000">
              <a:srgbClr val="000000"/>
            </a:gs>
            <a:gs pos="100000">
              <a:srgbClr val="000000"/>
            </a:gs>
          </a:gsLst>
          <a:lin ang="16200000" scaled="0"/>
        </a:gradFill>
        <a:effectLst/>
      </p:bgPr>
    </p:bg>
    <p:spTree>
      <p:nvGrpSpPr>
        <p:cNvPr id="1" name=""/>
        <p:cNvGrpSpPr/>
        <p:nvPr/>
      </p:nvGrpSpPr>
      <p:grpSpPr>
        <a:xfrm>
          <a:off x="0" y="0"/>
          <a:ext cx="0" cy="0"/>
          <a:chOff x="0" y="0"/>
          <a:chExt cx="0" cy="0"/>
        </a:xfrm>
      </p:grpSpPr>
      <p:sp>
        <p:nvSpPr>
          <p:cNvPr id="2" name="Shape 2"/>
          <p:cNvSpPr/>
          <p:nvPr/>
        </p:nvSpPr>
        <p:spPr>
          <a:xfrm>
            <a:off x="1" y="1"/>
            <a:ext cx="486833" cy="6854825"/>
          </a:xfrm>
          <a:prstGeom prst="rect">
            <a:avLst/>
          </a:prstGeom>
          <a:solidFill>
            <a:srgbClr val="FFFFFF"/>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3" name="Shape 3"/>
          <p:cNvSpPr/>
          <p:nvPr/>
        </p:nvSpPr>
        <p:spPr>
          <a:xfrm>
            <a:off x="340782" y="5046663"/>
            <a:ext cx="97369" cy="1692277"/>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4" name="Shape 4"/>
          <p:cNvSpPr/>
          <p:nvPr/>
        </p:nvSpPr>
        <p:spPr>
          <a:xfrm>
            <a:off x="340782" y="4797425"/>
            <a:ext cx="97369" cy="228600"/>
          </a:xfrm>
          <a:prstGeom prst="rect">
            <a:avLst/>
          </a:prstGeom>
          <a:solidFill>
            <a:srgbClr val="1B587C"/>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5" name="Shape 5"/>
          <p:cNvSpPr/>
          <p:nvPr/>
        </p:nvSpPr>
        <p:spPr>
          <a:xfrm>
            <a:off x="340782" y="4637087"/>
            <a:ext cx="97369" cy="138114"/>
          </a:xfrm>
          <a:prstGeom prst="rect">
            <a:avLst/>
          </a:prstGeom>
          <a:solidFill>
            <a:srgbClr val="323232"/>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6" name="Shape 6"/>
          <p:cNvSpPr/>
          <p:nvPr/>
        </p:nvSpPr>
        <p:spPr>
          <a:xfrm>
            <a:off x="340782" y="4541837"/>
            <a:ext cx="97369" cy="74614"/>
          </a:xfrm>
          <a:prstGeom prst="rect">
            <a:avLst/>
          </a:prstGeom>
          <a:solidFill>
            <a:srgbClr val="9F2936"/>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7" name="Shape 7"/>
          <p:cNvSpPr/>
          <p:nvPr/>
        </p:nvSpPr>
        <p:spPr>
          <a:xfrm>
            <a:off x="412749" y="681038"/>
            <a:ext cx="61385"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8" name="Shape 8"/>
          <p:cNvSpPr/>
          <p:nvPr/>
        </p:nvSpPr>
        <p:spPr>
          <a:xfrm>
            <a:off x="357715" y="681038"/>
            <a:ext cx="381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9" name="Shape 9"/>
          <p:cNvSpPr/>
          <p:nvPr/>
        </p:nvSpPr>
        <p:spPr>
          <a:xfrm>
            <a:off x="332315" y="681038"/>
            <a:ext cx="12703"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10" name="Shape 10"/>
          <p:cNvSpPr/>
          <p:nvPr/>
        </p:nvSpPr>
        <p:spPr>
          <a:xfrm>
            <a:off x="296332" y="681038"/>
            <a:ext cx="10587"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11" name="Shape 11"/>
          <p:cNvSpPr/>
          <p:nvPr/>
        </p:nvSpPr>
        <p:spPr>
          <a:xfrm>
            <a:off x="6438900" y="2139951"/>
            <a:ext cx="5761569"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lnTo>
                  <a:pt x="0" y="21600"/>
                </a:lnTo>
                <a:close/>
              </a:path>
            </a:pathLst>
          </a:custGeom>
          <a:ln w="3175">
            <a:solidFill>
              <a:srgbClr val="9F2936">
                <a:alpha val="52940"/>
              </a:srgbClr>
            </a:solidFill>
            <a:round/>
          </a:ln>
        </p:spPr>
        <p:txBody>
          <a:bodyPr lIns="0" tIns="0" rIns="0" bIns="0"/>
          <a:lstStyle/>
          <a:p>
            <a:pPr lvl="0">
              <a:defRPr>
                <a:solidFill>
                  <a:srgbClr val="FFFFFF"/>
                </a:solidFill>
                <a:latin typeface="Arial"/>
                <a:ea typeface="Arial"/>
                <a:cs typeface="Arial"/>
                <a:sym typeface="Arial"/>
              </a:defRPr>
            </a:pPr>
            <a:endParaRPr sz="1800"/>
          </a:p>
        </p:txBody>
      </p:sp>
      <p:sp>
        <p:nvSpPr>
          <p:cNvPr id="12" name="Shape 12"/>
          <p:cNvSpPr/>
          <p:nvPr/>
        </p:nvSpPr>
        <p:spPr>
          <a:xfrm>
            <a:off x="499533" y="1"/>
            <a:ext cx="7351185" cy="661511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9F2936">
                <a:alpha val="52940"/>
              </a:srgbClr>
            </a:solidFill>
            <a:round/>
          </a:ln>
        </p:spPr>
        <p:txBody>
          <a:bodyPr lIns="0" tIns="0" rIns="0" bIns="0"/>
          <a:lstStyle/>
          <a:p>
            <a:pPr lvl="0">
              <a:defRPr>
                <a:solidFill>
                  <a:srgbClr val="FFFFFF"/>
                </a:solidFill>
                <a:latin typeface="Arial"/>
                <a:ea typeface="Arial"/>
                <a:cs typeface="Arial"/>
                <a:sym typeface="Arial"/>
              </a:defRPr>
            </a:pPr>
            <a:endParaRPr sz="1800"/>
          </a:p>
        </p:txBody>
      </p:sp>
      <p:sp>
        <p:nvSpPr>
          <p:cNvPr id="13" name="Shape 13"/>
          <p:cNvSpPr/>
          <p:nvPr/>
        </p:nvSpPr>
        <p:spPr>
          <a:xfrm rot="5236414">
            <a:off x="6634693" y="1285346"/>
            <a:ext cx="4114801" cy="15853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14" name="Shape 14"/>
          <p:cNvSpPr/>
          <p:nvPr/>
        </p:nvSpPr>
        <p:spPr>
          <a:xfrm>
            <a:off x="7924801" y="1"/>
            <a:ext cx="3657601"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15" name="Shape 15"/>
          <p:cNvSpPr/>
          <p:nvPr/>
        </p:nvSpPr>
        <p:spPr>
          <a:xfrm>
            <a:off x="7924801" y="4267201"/>
            <a:ext cx="4267201" cy="1143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16" name="Shape 16"/>
          <p:cNvSpPr/>
          <p:nvPr/>
        </p:nvSpPr>
        <p:spPr>
          <a:xfrm>
            <a:off x="7924801" y="1"/>
            <a:ext cx="1828801"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17" name="Shape 17"/>
          <p:cNvSpPr/>
          <p:nvPr/>
        </p:nvSpPr>
        <p:spPr>
          <a:xfrm>
            <a:off x="7931150" y="4246563"/>
            <a:ext cx="2787652" cy="2611439"/>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18" name="Shape 18"/>
          <p:cNvSpPr/>
          <p:nvPr/>
        </p:nvSpPr>
        <p:spPr>
          <a:xfrm>
            <a:off x="7924801" y="4267200"/>
            <a:ext cx="2133601" cy="2590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19" name="Shape 19"/>
          <p:cNvSpPr/>
          <p:nvPr/>
        </p:nvSpPr>
        <p:spPr>
          <a:xfrm>
            <a:off x="7924801" y="1371601"/>
            <a:ext cx="4267201" cy="289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20" name="Shape 20"/>
          <p:cNvSpPr/>
          <p:nvPr/>
        </p:nvSpPr>
        <p:spPr>
          <a:xfrm>
            <a:off x="7924801" y="1752600"/>
            <a:ext cx="4267201" cy="2514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21" name="Shape 21"/>
          <p:cNvSpPr/>
          <p:nvPr/>
        </p:nvSpPr>
        <p:spPr>
          <a:xfrm>
            <a:off x="1320801" y="4267200"/>
            <a:ext cx="6604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22" name="Shape 22"/>
          <p:cNvSpPr/>
          <p:nvPr/>
        </p:nvSpPr>
        <p:spPr>
          <a:xfrm>
            <a:off x="711199" y="4267200"/>
            <a:ext cx="7112003"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23" name="Shape 23"/>
          <p:cNvSpPr/>
          <p:nvPr/>
        </p:nvSpPr>
        <p:spPr>
          <a:xfrm>
            <a:off x="488949" y="2438400"/>
            <a:ext cx="7416804"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24" name="Shape 24"/>
          <p:cNvSpPr/>
          <p:nvPr/>
        </p:nvSpPr>
        <p:spPr>
          <a:xfrm>
            <a:off x="488949" y="2133601"/>
            <a:ext cx="7518404" cy="213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25" name="Shape 25"/>
          <p:cNvSpPr/>
          <p:nvPr/>
        </p:nvSpPr>
        <p:spPr>
          <a:xfrm>
            <a:off x="6096001" y="4267200"/>
            <a:ext cx="18288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05050">
              <a:alpha val="30195"/>
            </a:srgbClr>
          </a:solidFill>
          <a:ln w="12700">
            <a:miter lim="400000"/>
          </a:ln>
        </p:spPr>
        <p:txBody>
          <a:bodyPr lIns="0" tIns="0" rIns="0" bIns="0"/>
          <a:lstStyle/>
          <a:p>
            <a:pPr lvl="0">
              <a:defRPr>
                <a:solidFill>
                  <a:srgbClr val="FFFFFF"/>
                </a:solidFill>
                <a:latin typeface="Arial"/>
                <a:ea typeface="Arial"/>
                <a:cs typeface="Arial"/>
                <a:sym typeface="Arial"/>
              </a:defRPr>
            </a:pPr>
            <a:endParaRPr sz="1800"/>
          </a:p>
        </p:txBody>
      </p:sp>
      <p:sp>
        <p:nvSpPr>
          <p:cNvPr id="26" name="Shape 26"/>
          <p:cNvSpPr/>
          <p:nvPr/>
        </p:nvSpPr>
        <p:spPr>
          <a:xfrm>
            <a:off x="484715" y="401636"/>
            <a:ext cx="11338988" cy="887414"/>
          </a:xfrm>
          <a:prstGeom prst="rect">
            <a:avLst/>
          </a:prstGeom>
          <a:solidFill>
            <a:srgbClr val="505050">
              <a:alpha val="39999"/>
            </a:srgbClr>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27" name="Shape 27"/>
          <p:cNvSpPr/>
          <p:nvPr/>
        </p:nvSpPr>
        <p:spPr>
          <a:xfrm flipH="1">
            <a:off x="495300" y="681038"/>
            <a:ext cx="35985"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28" name="Shape 28"/>
          <p:cNvSpPr/>
          <p:nvPr/>
        </p:nvSpPr>
        <p:spPr>
          <a:xfrm flipH="1">
            <a:off x="548217" y="681038"/>
            <a:ext cx="35985"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29" name="Shape 29"/>
          <p:cNvSpPr/>
          <p:nvPr/>
        </p:nvSpPr>
        <p:spPr>
          <a:xfrm flipH="1">
            <a:off x="596901" y="681038"/>
            <a:ext cx="12700"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30" name="Shape 30"/>
          <p:cNvSpPr/>
          <p:nvPr/>
        </p:nvSpPr>
        <p:spPr>
          <a:xfrm flipH="1">
            <a:off x="635001" y="681038"/>
            <a:ext cx="12700"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31" name="Shape 31"/>
          <p:cNvSpPr/>
          <p:nvPr/>
        </p:nvSpPr>
        <p:spPr>
          <a:xfrm>
            <a:off x="666750" y="681038"/>
            <a:ext cx="48685" cy="365127"/>
          </a:xfrm>
          <a:prstGeom prst="rect">
            <a:avLst/>
          </a:prstGeom>
          <a:solidFill/>
          <a:ln w="12700">
            <a:miter lim="400000"/>
          </a:ln>
        </p:spPr>
        <p:txBody>
          <a:bodyPr lIns="0" tIns="0" rIns="0" bIns="0" anchor="ctr"/>
          <a:lstStyle/>
          <a:p>
            <a:pPr lvl="0" algn="ctr">
              <a:defRPr>
                <a:solidFill>
                  <a:srgbClr val="FFFFFF"/>
                </a:solidFill>
                <a:latin typeface="Corbel"/>
                <a:ea typeface="Corbel"/>
                <a:cs typeface="Corbel"/>
                <a:sym typeface="Corbel"/>
              </a:defRPr>
            </a:pPr>
            <a:endParaRPr sz="1800"/>
          </a:p>
        </p:txBody>
      </p:sp>
      <p:sp>
        <p:nvSpPr>
          <p:cNvPr id="32" name="Shape 32"/>
          <p:cNvSpPr>
            <a:spLocks noGrp="1"/>
          </p:cNvSpPr>
          <p:nvPr>
            <p:ph type="title"/>
          </p:nvPr>
        </p:nvSpPr>
        <p:spPr>
          <a:xfrm>
            <a:off x="1219200" y="512762"/>
            <a:ext cx="10363200" cy="127158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solidFill>
                  <a:srgbClr val="000000"/>
                </a:solidFill>
              </a:defRPr>
            </a:pPr>
            <a:r>
              <a:rPr sz="4000">
                <a:solidFill>
                  <a:srgbClr val="FFFF00"/>
                </a:solidFill>
              </a:rPr>
              <a:t>Title Text</a:t>
            </a:r>
          </a:p>
        </p:txBody>
      </p:sp>
      <p:sp>
        <p:nvSpPr>
          <p:cNvPr id="33" name="Shape 33"/>
          <p:cNvSpPr>
            <a:spLocks noGrp="1"/>
          </p:cNvSpPr>
          <p:nvPr>
            <p:ph type="body" idx="1"/>
          </p:nvPr>
        </p:nvSpPr>
        <p:spPr>
          <a:xfrm>
            <a:off x="1219200" y="1784350"/>
            <a:ext cx="10363200" cy="50736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
        <p:nvSpPr>
          <p:cNvPr id="34" name="Shape 34"/>
          <p:cNvSpPr>
            <a:spLocks noGrp="1"/>
          </p:cNvSpPr>
          <p:nvPr>
            <p:ph type="sldNum" sz="quarter" idx="2"/>
          </p:nvPr>
        </p:nvSpPr>
        <p:spPr>
          <a:xfrm>
            <a:off x="11480800" y="6504804"/>
            <a:ext cx="609600" cy="276995"/>
          </a:xfrm>
          <a:prstGeom prst="rect">
            <a:avLst/>
          </a:prstGeom>
          <a:ln w="12700">
            <a:miter lim="400000"/>
          </a:ln>
        </p:spPr>
        <p:txBody>
          <a:bodyPr lIns="45718" tIns="45718" rIns="45718" bIns="45718" anchor="b">
            <a:spAutoFit/>
          </a:bodyPr>
          <a:lstStyle>
            <a:lvl1pPr>
              <a:defRPr sz="1200">
                <a:solidFill>
                  <a:srgbClr val="FFFF00"/>
                </a:solidFill>
                <a:latin typeface="Corbel"/>
                <a:ea typeface="Corbel"/>
                <a:cs typeface="Corbel"/>
                <a:sym typeface="Corbel"/>
              </a:defRPr>
            </a:lvl1pPr>
          </a:lstStyle>
          <a:p>
            <a:pPr lvl="0"/>
            <a:fld id="{86CB4B4D-7CA3-9044-876B-883B54F8677D}" type="slidenum">
              <a:t>‹#›</a:t>
            </a:fld>
            <a:endParaRPr/>
          </a:p>
        </p:txBody>
      </p:sp>
    </p:spTree>
    <p:extLst>
      <p:ext uri="{BB962C8B-B14F-4D97-AF65-F5344CB8AC3E}">
        <p14:creationId xmlns:p14="http://schemas.microsoft.com/office/powerpoint/2010/main" val="21722575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transition spd="med"/>
  <p:txStyles>
    <p:titleStyle>
      <a:lvl1pPr>
        <a:defRPr sz="4000">
          <a:solidFill>
            <a:srgbClr val="FFFF00"/>
          </a:solidFill>
          <a:latin typeface="Consolas"/>
          <a:ea typeface="Consolas"/>
          <a:cs typeface="Consolas"/>
          <a:sym typeface="Consolas"/>
        </a:defRPr>
      </a:lvl1pPr>
      <a:lvl2pPr>
        <a:defRPr sz="4000">
          <a:solidFill>
            <a:srgbClr val="FFFF00"/>
          </a:solidFill>
          <a:latin typeface="Consolas"/>
          <a:ea typeface="Consolas"/>
          <a:cs typeface="Consolas"/>
          <a:sym typeface="Consolas"/>
        </a:defRPr>
      </a:lvl2pPr>
      <a:lvl3pPr>
        <a:defRPr sz="4000">
          <a:solidFill>
            <a:srgbClr val="FFFF00"/>
          </a:solidFill>
          <a:latin typeface="Consolas"/>
          <a:ea typeface="Consolas"/>
          <a:cs typeface="Consolas"/>
          <a:sym typeface="Consolas"/>
        </a:defRPr>
      </a:lvl3pPr>
      <a:lvl4pPr>
        <a:defRPr sz="4000">
          <a:solidFill>
            <a:srgbClr val="FFFF00"/>
          </a:solidFill>
          <a:latin typeface="Consolas"/>
          <a:ea typeface="Consolas"/>
          <a:cs typeface="Consolas"/>
          <a:sym typeface="Consolas"/>
        </a:defRPr>
      </a:lvl4pPr>
      <a:lvl5pPr>
        <a:defRPr sz="4000">
          <a:solidFill>
            <a:srgbClr val="FFFF00"/>
          </a:solidFill>
          <a:latin typeface="Consolas"/>
          <a:ea typeface="Consolas"/>
          <a:cs typeface="Consolas"/>
          <a:sym typeface="Consolas"/>
        </a:defRPr>
      </a:lvl5pPr>
      <a:lvl6pPr>
        <a:defRPr sz="4000">
          <a:solidFill>
            <a:srgbClr val="FFFF00"/>
          </a:solidFill>
          <a:latin typeface="Consolas"/>
          <a:ea typeface="Consolas"/>
          <a:cs typeface="Consolas"/>
          <a:sym typeface="Consolas"/>
        </a:defRPr>
      </a:lvl6pPr>
      <a:lvl7pPr>
        <a:defRPr sz="4000">
          <a:solidFill>
            <a:srgbClr val="FFFF00"/>
          </a:solidFill>
          <a:latin typeface="Consolas"/>
          <a:ea typeface="Consolas"/>
          <a:cs typeface="Consolas"/>
          <a:sym typeface="Consolas"/>
        </a:defRPr>
      </a:lvl7pPr>
      <a:lvl8pPr>
        <a:defRPr sz="4000">
          <a:solidFill>
            <a:srgbClr val="FFFF00"/>
          </a:solidFill>
          <a:latin typeface="Consolas"/>
          <a:ea typeface="Consolas"/>
          <a:cs typeface="Consolas"/>
          <a:sym typeface="Consolas"/>
        </a:defRPr>
      </a:lvl8pPr>
      <a:lvl9pPr>
        <a:defRPr sz="4000">
          <a:solidFill>
            <a:srgbClr val="FFFF00"/>
          </a:solidFill>
          <a:latin typeface="Consolas"/>
          <a:ea typeface="Consolas"/>
          <a:cs typeface="Consolas"/>
          <a:sym typeface="Consolas"/>
        </a:defRPr>
      </a:lvl9pPr>
    </p:titleStyle>
    <p:bodyStyle>
      <a:lvl1pPr marL="411162" indent="-342900">
        <a:spcBef>
          <a:spcPts val="700"/>
        </a:spcBef>
        <a:buClr>
          <a:srgbClr val="FFFF00"/>
        </a:buClr>
        <a:buSzPct val="95000"/>
        <a:buFont typeface="Wingdings"/>
        <a:buChar char="●"/>
        <a:defRPr sz="3000">
          <a:solidFill>
            <a:srgbClr val="FFFFFF"/>
          </a:solidFill>
          <a:latin typeface="Corbel"/>
          <a:ea typeface="Corbel"/>
          <a:cs typeface="Corbel"/>
          <a:sym typeface="Corbel"/>
        </a:defRPr>
      </a:lvl1pPr>
      <a:lvl2pPr marL="783735" indent="-329710">
        <a:spcBef>
          <a:spcPts val="700"/>
        </a:spcBef>
        <a:buClr>
          <a:srgbClr val="FFFF00"/>
        </a:buClr>
        <a:buSzPct val="90000"/>
        <a:buFont typeface="Wingdings"/>
        <a:buChar char="▫"/>
        <a:defRPr sz="3000">
          <a:solidFill>
            <a:srgbClr val="FFFFFF"/>
          </a:solidFill>
          <a:latin typeface="Corbel"/>
          <a:ea typeface="Corbel"/>
          <a:cs typeface="Corbel"/>
          <a:sym typeface="Corbel"/>
        </a:defRPr>
      </a:lvl2pPr>
      <a:lvl3pPr marL="1052512" indent="-285750">
        <a:spcBef>
          <a:spcPts val="700"/>
        </a:spcBef>
        <a:buClr>
          <a:srgbClr val="FFFF00"/>
        </a:buClr>
        <a:buSzPct val="100000"/>
        <a:buFont typeface="Wingdings"/>
        <a:buChar char="◾"/>
        <a:defRPr sz="3000">
          <a:solidFill>
            <a:srgbClr val="FFFFFF"/>
          </a:solidFill>
          <a:latin typeface="Corbel"/>
          <a:ea typeface="Corbel"/>
          <a:cs typeface="Corbel"/>
          <a:sym typeface="Corbel"/>
        </a:defRPr>
      </a:lvl3pPr>
      <a:lvl4pPr marL="1343601" indent="-311726">
        <a:spcBef>
          <a:spcPts val="700"/>
        </a:spcBef>
        <a:buClr>
          <a:srgbClr val="FFFF00"/>
        </a:buClr>
        <a:buSzPct val="100000"/>
        <a:buFont typeface="Wingdings"/>
        <a:buChar char="•"/>
        <a:defRPr sz="3000">
          <a:solidFill>
            <a:srgbClr val="FFFFFF"/>
          </a:solidFill>
          <a:latin typeface="Corbel"/>
          <a:ea typeface="Corbel"/>
          <a:cs typeface="Corbel"/>
          <a:sym typeface="Corbel"/>
        </a:defRPr>
      </a:lvl4pPr>
      <a:lvl5pPr marL="1585912" indent="-314325">
        <a:spcBef>
          <a:spcPts val="700"/>
        </a:spcBef>
        <a:buClr>
          <a:srgbClr val="FFFF00"/>
        </a:buClr>
        <a:buSzPct val="100000"/>
        <a:buFont typeface="Wingdings"/>
        <a:buChar char="●"/>
        <a:defRPr sz="3000">
          <a:solidFill>
            <a:srgbClr val="FFFFFF"/>
          </a:solidFill>
          <a:latin typeface="Corbel"/>
          <a:ea typeface="Corbel"/>
          <a:cs typeface="Corbel"/>
          <a:sym typeface="Corbel"/>
        </a:defRPr>
      </a:lvl5pPr>
      <a:lvl6pPr marL="2043111" indent="-314325">
        <a:spcBef>
          <a:spcPts val="700"/>
        </a:spcBef>
        <a:buClr>
          <a:srgbClr val="FFFF00"/>
        </a:buClr>
        <a:buSzPct val="100000"/>
        <a:buFont typeface="Wingdings"/>
        <a:buChar char="•"/>
        <a:defRPr sz="3000">
          <a:solidFill>
            <a:srgbClr val="FFFFFF"/>
          </a:solidFill>
          <a:latin typeface="Corbel"/>
          <a:ea typeface="Corbel"/>
          <a:cs typeface="Corbel"/>
          <a:sym typeface="Corbel"/>
        </a:defRPr>
      </a:lvl6pPr>
      <a:lvl7pPr marL="2500311" indent="-314325">
        <a:spcBef>
          <a:spcPts val="700"/>
        </a:spcBef>
        <a:buClr>
          <a:srgbClr val="FFFF00"/>
        </a:buClr>
        <a:buSzPct val="100000"/>
        <a:buFont typeface="Wingdings"/>
        <a:buChar char="•"/>
        <a:defRPr sz="3000">
          <a:solidFill>
            <a:srgbClr val="FFFFFF"/>
          </a:solidFill>
          <a:latin typeface="Corbel"/>
          <a:ea typeface="Corbel"/>
          <a:cs typeface="Corbel"/>
          <a:sym typeface="Corbel"/>
        </a:defRPr>
      </a:lvl7pPr>
      <a:lvl8pPr marL="2957511" indent="-314325">
        <a:spcBef>
          <a:spcPts val="700"/>
        </a:spcBef>
        <a:buClr>
          <a:srgbClr val="FFFF00"/>
        </a:buClr>
        <a:buSzPct val="100000"/>
        <a:buFont typeface="Wingdings"/>
        <a:buChar char="•"/>
        <a:defRPr sz="3000">
          <a:solidFill>
            <a:srgbClr val="FFFFFF"/>
          </a:solidFill>
          <a:latin typeface="Corbel"/>
          <a:ea typeface="Corbel"/>
          <a:cs typeface="Corbel"/>
          <a:sym typeface="Corbel"/>
        </a:defRPr>
      </a:lvl8pPr>
      <a:lvl9pPr marL="3414712" indent="-314325">
        <a:spcBef>
          <a:spcPts val="700"/>
        </a:spcBef>
        <a:buClr>
          <a:srgbClr val="FFFF00"/>
        </a:buClr>
        <a:buSzPct val="100000"/>
        <a:buFont typeface="Wingdings"/>
        <a:buChar char="•"/>
        <a:defRPr sz="3000">
          <a:solidFill>
            <a:srgbClr val="FFFFFF"/>
          </a:solidFill>
          <a:latin typeface="Corbel"/>
          <a:ea typeface="Corbel"/>
          <a:cs typeface="Corbel"/>
          <a:sym typeface="Corbel"/>
        </a:defRPr>
      </a:lvl9pPr>
    </p:bodyStyle>
    <p:otherStyle>
      <a:lvl1pPr>
        <a:defRPr sz="1200">
          <a:solidFill>
            <a:schemeClr val="tx1"/>
          </a:solidFill>
          <a:latin typeface="+mn-lt"/>
          <a:ea typeface="+mn-ea"/>
          <a:cs typeface="+mn-cs"/>
          <a:sym typeface="Corbel"/>
        </a:defRPr>
      </a:lvl1pPr>
      <a:lvl2pPr>
        <a:defRPr sz="1200">
          <a:solidFill>
            <a:schemeClr val="tx1"/>
          </a:solidFill>
          <a:latin typeface="+mn-lt"/>
          <a:ea typeface="+mn-ea"/>
          <a:cs typeface="+mn-cs"/>
          <a:sym typeface="Corbel"/>
        </a:defRPr>
      </a:lvl2pPr>
      <a:lvl3pPr>
        <a:defRPr sz="1200">
          <a:solidFill>
            <a:schemeClr val="tx1"/>
          </a:solidFill>
          <a:latin typeface="+mn-lt"/>
          <a:ea typeface="+mn-ea"/>
          <a:cs typeface="+mn-cs"/>
          <a:sym typeface="Corbel"/>
        </a:defRPr>
      </a:lvl3pPr>
      <a:lvl4pPr>
        <a:defRPr sz="1200">
          <a:solidFill>
            <a:schemeClr val="tx1"/>
          </a:solidFill>
          <a:latin typeface="+mn-lt"/>
          <a:ea typeface="+mn-ea"/>
          <a:cs typeface="+mn-cs"/>
          <a:sym typeface="Corbel"/>
        </a:defRPr>
      </a:lvl4pPr>
      <a:lvl5pPr>
        <a:defRPr sz="1200">
          <a:solidFill>
            <a:schemeClr val="tx1"/>
          </a:solidFill>
          <a:latin typeface="+mn-lt"/>
          <a:ea typeface="+mn-ea"/>
          <a:cs typeface="+mn-cs"/>
          <a:sym typeface="Corbel"/>
        </a:defRPr>
      </a:lvl5pPr>
      <a:lvl6pPr>
        <a:defRPr sz="1200">
          <a:solidFill>
            <a:schemeClr val="tx1"/>
          </a:solidFill>
          <a:latin typeface="+mn-lt"/>
          <a:ea typeface="+mn-ea"/>
          <a:cs typeface="+mn-cs"/>
          <a:sym typeface="Corbel"/>
        </a:defRPr>
      </a:lvl6pPr>
      <a:lvl7pPr>
        <a:defRPr sz="1200">
          <a:solidFill>
            <a:schemeClr val="tx1"/>
          </a:solidFill>
          <a:latin typeface="+mn-lt"/>
          <a:ea typeface="+mn-ea"/>
          <a:cs typeface="+mn-cs"/>
          <a:sym typeface="Corbel"/>
        </a:defRPr>
      </a:lvl7pPr>
      <a:lvl8pPr>
        <a:defRPr sz="1200">
          <a:solidFill>
            <a:schemeClr val="tx1"/>
          </a:solidFill>
          <a:latin typeface="+mn-lt"/>
          <a:ea typeface="+mn-ea"/>
          <a:cs typeface="+mn-cs"/>
          <a:sym typeface="Corbel"/>
        </a:defRPr>
      </a:lvl8pPr>
      <a:lvl9pPr>
        <a:defRPr sz="1200">
          <a:solidFill>
            <a:schemeClr val="tx1"/>
          </a:solidFill>
          <a:latin typeface="+mn-lt"/>
          <a:ea typeface="+mn-ea"/>
          <a:cs typeface="+mn-cs"/>
          <a:sym typeface="Corbe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ADC5710-1ABD-427A-959A-F80731E89313}" type="datetimeFigureOut">
              <a:rPr lang="en-GB" smtClean="0"/>
              <a:t>14/06/2024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17B4533-6116-4965-8087-C23212384013}" type="slidenum">
              <a:rPr lang="en-GB" smtClean="0"/>
              <a:t>‹#›</a:t>
            </a:fld>
            <a:endParaRPr lang="en-GB"/>
          </a:p>
        </p:txBody>
      </p:sp>
    </p:spTree>
    <p:extLst>
      <p:ext uri="{BB962C8B-B14F-4D97-AF65-F5344CB8AC3E}">
        <p14:creationId xmlns:p14="http://schemas.microsoft.com/office/powerpoint/2010/main" val="410359076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caledonianac-my.sharepoint.com/:p:/g/personal/fml2_gcu_ac_uk/EXMWCy4K8QZFi8IYhovVYdoBlxcOPDAKGiVC-7k6MeeikQ?e=kDG7i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dlguidelines.cast.org/"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caledonianac-my.sharepoint.com/:p:/g/personal/fml2_gcu_ac_uk/EW-fEkhF2cdKjgKvZLg6ShoBcoq1j4NMlvIuWCySIIApIw?e=AOiAJ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udlguidelines.cast.org/"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caledonianac-my.sharepoint.com/:p:/g/personal/fml2_gcu_ac_uk/Ee522CEY-0JEjvbsunxpoVUB0fmFbnjIU4qQT2IhtbdNSQ?e=cVfw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udlguidelines.cast.org/"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aledonianac-my.sharepoint.com/:p:/g/personal/fml2_gcu_ac_uk/Ea411oUuT5NKmerZ8sgYVLQBliC5wcvvJXfGYsvjdobYEg?e=0syrL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udlguidelines.cast.org/"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caledonianac-my.sharepoint.com/:p:/g/personal/fml2_gcu_ac_uk/EVj7xHweFzpIvcNquOC4yMgBVxaBZ9zJPnq3Nc-O4-Qi2w?e=LpLOI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udlguidelines.cast.org/" TargetMode="Externa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caledonianac-my.sharepoint.com/:p:/g/personal/fml2_gcu_ac_uk/EavyHraf-qFKu0WV4sN1pfEBBx1sRut1RTiOj97_hdVMlw?e=FXVu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udlguidelines.cast.org/"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8D49-4675-4BC8-B8B5-DCF3D7B07F9B}"/>
              </a:ext>
            </a:extLst>
          </p:cNvPr>
          <p:cNvSpPr>
            <a:spLocks noGrp="1"/>
          </p:cNvSpPr>
          <p:nvPr>
            <p:ph type="ctrTitle"/>
          </p:nvPr>
        </p:nvSpPr>
        <p:spPr>
          <a:xfrm>
            <a:off x="2133600" y="878412"/>
            <a:ext cx="7924800" cy="961923"/>
          </a:xfrm>
          <a:ln>
            <a:noFill/>
          </a:ln>
        </p:spPr>
        <p:txBody>
          <a:bodyPr>
            <a:normAutofit/>
          </a:bodyPr>
          <a:lstStyle/>
          <a:p>
            <a:r>
              <a:rPr lang="en-GB" b="1"/>
              <a:t>Engage 4 Induction</a:t>
            </a:r>
            <a:endParaRPr lang="en-GB" b="1">
              <a:solidFill>
                <a:srgbClr val="0070C0"/>
              </a:solidFill>
              <a:ea typeface="Calibri Light"/>
              <a:cs typeface="Calibri Light"/>
            </a:endParaRPr>
          </a:p>
        </p:txBody>
      </p:sp>
      <p:sp>
        <p:nvSpPr>
          <p:cNvPr id="3" name="Subtitle 2">
            <a:extLst>
              <a:ext uri="{FF2B5EF4-FFF2-40B4-BE49-F238E27FC236}">
                <a16:creationId xmlns:a16="http://schemas.microsoft.com/office/drawing/2014/main" id="{F180FE58-B2A5-4425-AF3B-A0944B2317CB}"/>
              </a:ext>
            </a:extLst>
          </p:cNvPr>
          <p:cNvSpPr>
            <a:spLocks noGrp="1"/>
          </p:cNvSpPr>
          <p:nvPr>
            <p:ph type="subTitle" idx="1"/>
          </p:nvPr>
        </p:nvSpPr>
        <p:spPr>
          <a:xfrm>
            <a:off x="2247900" y="2406677"/>
            <a:ext cx="7696200" cy="647956"/>
          </a:xfrm>
          <a:ln>
            <a:noFill/>
          </a:ln>
        </p:spPr>
        <p:txBody>
          <a:bodyPr vert="horz" lIns="91440" tIns="45720" rIns="91440" bIns="45720" rtlCol="0" anchor="t">
            <a:normAutofit fontScale="92500" lnSpcReduction="10000"/>
          </a:bodyPr>
          <a:lstStyle/>
          <a:p>
            <a:r>
              <a:rPr lang="en-GB" b="1"/>
              <a:t>Ideas to inspire active and collaborative learning strategies throughout induction and transition</a:t>
            </a:r>
            <a:endParaRPr lang="en-GB" b="1">
              <a:ea typeface="Calibri"/>
              <a:cs typeface="Calibri"/>
            </a:endParaRPr>
          </a:p>
        </p:txBody>
      </p:sp>
      <p:pic>
        <p:nvPicPr>
          <p:cNvPr id="5" name="Picture 4">
            <a:extLst>
              <a:ext uri="{FF2B5EF4-FFF2-40B4-BE49-F238E27FC236}">
                <a16:creationId xmlns:a16="http://schemas.microsoft.com/office/drawing/2014/main" id="{AF69E145-2869-7628-E9CF-A32D9C559B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302" y="3054633"/>
            <a:ext cx="3003396" cy="3003396"/>
          </a:xfrm>
          <a:prstGeom prst="rect">
            <a:avLst/>
          </a:prstGeom>
        </p:spPr>
      </p:pic>
    </p:spTree>
    <p:extLst>
      <p:ext uri="{BB962C8B-B14F-4D97-AF65-F5344CB8AC3E}">
        <p14:creationId xmlns:p14="http://schemas.microsoft.com/office/powerpoint/2010/main" val="50248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1">
            <a:extLst>
              <a:ext uri="{FF2B5EF4-FFF2-40B4-BE49-F238E27FC236}">
                <a16:creationId xmlns:a16="http://schemas.microsoft.com/office/drawing/2014/main" id="{7C9B0111-20B4-81CC-F25D-BC6D64A8D849}"/>
              </a:ext>
            </a:extLst>
          </p:cNvPr>
          <p:cNvSpPr>
            <a:spLocks noGrp="1"/>
          </p:cNvSpPr>
          <p:nvPr>
            <p:ph type="title"/>
          </p:nvPr>
        </p:nvSpPr>
        <p:spPr>
          <a:xfrm>
            <a:off x="2314648" y="387739"/>
            <a:ext cx="7767020" cy="1325563"/>
          </a:xfrm>
        </p:spPr>
        <p:txBody>
          <a:bodyPr>
            <a:noAutofit/>
          </a:bodyPr>
          <a:lstStyle/>
          <a:p>
            <a:pPr algn="ctr"/>
            <a:r>
              <a:rPr lang="en-GB" sz="5000"/>
              <a:t>Engage 4 Induction</a:t>
            </a:r>
            <a:br>
              <a:rPr lang="en-GB" sz="5000"/>
            </a:br>
            <a:r>
              <a:rPr lang="en-GB" sz="5000"/>
              <a:t>Virtual Treasure Hunt</a:t>
            </a:r>
          </a:p>
        </p:txBody>
      </p:sp>
      <p:sp>
        <p:nvSpPr>
          <p:cNvPr id="15" name="Title 6">
            <a:extLst>
              <a:ext uri="{FF2B5EF4-FFF2-40B4-BE49-F238E27FC236}">
                <a16:creationId xmlns:a16="http://schemas.microsoft.com/office/drawing/2014/main" id="{CD6F4CAD-3EF1-4EF3-4E24-25048A89B422}"/>
              </a:ext>
            </a:extLst>
          </p:cNvPr>
          <p:cNvSpPr txBox="1">
            <a:spLocks/>
          </p:cNvSpPr>
          <p:nvPr/>
        </p:nvSpPr>
        <p:spPr>
          <a:xfrm>
            <a:off x="313257" y="1777601"/>
            <a:ext cx="5420573" cy="546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How to use the activity:</a:t>
            </a:r>
          </a:p>
        </p:txBody>
      </p:sp>
      <p:sp>
        <p:nvSpPr>
          <p:cNvPr id="4" name="Content Placeholder 2"/>
          <p:cNvSpPr>
            <a:spLocks noGrp="1"/>
          </p:cNvSpPr>
          <p:nvPr>
            <p:ph idx="1"/>
          </p:nvPr>
        </p:nvSpPr>
        <p:spPr>
          <a:xfrm>
            <a:off x="313257" y="2393400"/>
            <a:ext cx="5538903" cy="2858228"/>
          </a:xfrm>
          <a:ln>
            <a:noFill/>
          </a:ln>
        </p:spPr>
        <p:txBody>
          <a:bodyPr vert="horz" lIns="91440" tIns="45720" rIns="91440" bIns="45720" rtlCol="0" anchor="t">
            <a:normAutofit/>
          </a:bodyPr>
          <a:lstStyle/>
          <a:p>
            <a:pPr marL="0" indent="0">
              <a:buNone/>
            </a:pPr>
            <a:r>
              <a:rPr lang="en-GB" sz="2000" dirty="0"/>
              <a:t>Learners are asked to work in groups to explore a specific course site on the institutional VLE in a bid to find items and information that has been embedded within the site.</a:t>
            </a:r>
          </a:p>
          <a:p>
            <a:pPr marL="0" indent="0">
              <a:buNone/>
            </a:pPr>
            <a:r>
              <a:rPr lang="en-GB" sz="2000" dirty="0">
                <a:ea typeface="Calibri"/>
                <a:cs typeface="Calibri"/>
              </a:rPr>
              <a:t>The items to be found can be housed in any area, folder or document within the online course site. The activity can be given a competitive edge by offering a ‘prize’ as  appropriate.</a:t>
            </a:r>
          </a:p>
        </p:txBody>
      </p:sp>
      <p:sp>
        <p:nvSpPr>
          <p:cNvPr id="6" name="Title 6">
            <a:extLst>
              <a:ext uri="{FF2B5EF4-FFF2-40B4-BE49-F238E27FC236}">
                <a16:creationId xmlns:a16="http://schemas.microsoft.com/office/drawing/2014/main" id="{2426BB35-D2D2-4B19-8274-2E992827AD17}"/>
              </a:ext>
            </a:extLst>
          </p:cNvPr>
          <p:cNvSpPr txBox="1">
            <a:spLocks/>
          </p:cNvSpPr>
          <p:nvPr/>
        </p:nvSpPr>
        <p:spPr>
          <a:xfrm>
            <a:off x="6111966" y="1848450"/>
            <a:ext cx="5420573" cy="546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Value for student learning:</a:t>
            </a:r>
          </a:p>
        </p:txBody>
      </p:sp>
      <p:sp>
        <p:nvSpPr>
          <p:cNvPr id="5" name="Content Placeholder 7">
            <a:extLst>
              <a:ext uri="{FF2B5EF4-FFF2-40B4-BE49-F238E27FC236}">
                <a16:creationId xmlns:a16="http://schemas.microsoft.com/office/drawing/2014/main" id="{FB290DF4-72CD-49FD-B064-682CA5D06A15}"/>
              </a:ext>
            </a:extLst>
          </p:cNvPr>
          <p:cNvSpPr txBox="1">
            <a:spLocks/>
          </p:cNvSpPr>
          <p:nvPr/>
        </p:nvSpPr>
        <p:spPr>
          <a:xfrm>
            <a:off x="6108723" y="2404158"/>
            <a:ext cx="5181600" cy="274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This activity supports learners to explore and investigate the institutional online learning environment, and to learn from their engagement with the structure of the module. </a:t>
            </a:r>
            <a:endParaRPr lang="en-GB" sz="2000"/>
          </a:p>
          <a:p>
            <a:pPr marL="0" indent="0">
              <a:buNone/>
            </a:pPr>
            <a:r>
              <a:rPr lang="en-GB" sz="2000" dirty="0"/>
              <a:t>Creating a space to facilitate learner familiarity with the structure and content of the course site acts as a foundation for further engagement with the virtual learning environment.</a:t>
            </a:r>
            <a:endParaRPr lang="en-GB" sz="2000" dirty="0">
              <a:cs typeface="Calibri"/>
            </a:endParaRPr>
          </a:p>
          <a:p>
            <a:pPr marL="0" indent="0">
              <a:buNone/>
            </a:pPr>
            <a:endParaRPr lang="en-GB" sz="2000">
              <a:ea typeface="Calibri"/>
              <a:cs typeface="Calibri"/>
            </a:endParaRPr>
          </a:p>
        </p:txBody>
      </p:sp>
      <p:sp>
        <p:nvSpPr>
          <p:cNvPr id="7" name="Rectangle 6" descr="Investigation learning type">
            <a:extLst>
              <a:ext uri="{FF2B5EF4-FFF2-40B4-BE49-F238E27FC236}">
                <a16:creationId xmlns:a16="http://schemas.microsoft.com/office/drawing/2014/main" id="{AAA7BC98-3DB4-CA4C-6D3A-00D1FE686B38}"/>
              </a:ext>
            </a:extLst>
          </p:cNvPr>
          <p:cNvSpPr/>
          <p:nvPr/>
        </p:nvSpPr>
        <p:spPr>
          <a:xfrm>
            <a:off x="4777728" y="6015358"/>
            <a:ext cx="2645229" cy="47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mj-lt"/>
              </a:rPr>
              <a:t>Investigation</a:t>
            </a:r>
            <a:endParaRPr lang="en-GB" sz="3200">
              <a:solidFill>
                <a:schemeClr val="bg1"/>
              </a:solidFill>
              <a:latin typeface="+mj-lt"/>
            </a:endParaRPr>
          </a:p>
        </p:txBody>
      </p:sp>
      <p:pic>
        <p:nvPicPr>
          <p:cNvPr id="10" name="Picture 9" descr="Activity duration is approximately 20 minutes or less&#10;">
            <a:extLst>
              <a:ext uri="{FF2B5EF4-FFF2-40B4-BE49-F238E27FC236}">
                <a16:creationId xmlns:a16="http://schemas.microsoft.com/office/drawing/2014/main" id="{3DDF7CE5-D40E-4627-309B-6385E85EEAA8}"/>
              </a:ext>
            </a:extLst>
          </p:cNvPr>
          <p:cNvPicPr>
            <a:picLocks noChangeAspect="1"/>
          </p:cNvPicPr>
          <p:nvPr/>
        </p:nvPicPr>
        <p:blipFill>
          <a:blip r:embed="rId3"/>
          <a:stretch>
            <a:fillRect/>
          </a:stretch>
        </p:blipFill>
        <p:spPr>
          <a:xfrm>
            <a:off x="9510623" y="5851136"/>
            <a:ext cx="762000" cy="619125"/>
          </a:xfrm>
          <a:prstGeom prst="rect">
            <a:avLst/>
          </a:prstGeom>
        </p:spPr>
      </p:pic>
      <p:pic>
        <p:nvPicPr>
          <p:cNvPr id="9" name="Picture 8" descr="Can be either in-person or online">
            <a:extLst>
              <a:ext uri="{FF2B5EF4-FFF2-40B4-BE49-F238E27FC236}">
                <a16:creationId xmlns:a16="http://schemas.microsoft.com/office/drawing/2014/main" id="{B59D0021-FA71-F1F8-0062-94215881ABD0}"/>
              </a:ext>
            </a:extLst>
          </p:cNvPr>
          <p:cNvPicPr>
            <a:picLocks noChangeAspect="1"/>
          </p:cNvPicPr>
          <p:nvPr/>
        </p:nvPicPr>
        <p:blipFill>
          <a:blip r:embed="rId4"/>
          <a:stretch>
            <a:fillRect/>
          </a:stretch>
        </p:blipFill>
        <p:spPr>
          <a:xfrm>
            <a:off x="10445425" y="5908740"/>
            <a:ext cx="600446" cy="561521"/>
          </a:xfrm>
          <a:prstGeom prst="rect">
            <a:avLst/>
          </a:prstGeom>
        </p:spPr>
      </p:pic>
      <p:pic>
        <p:nvPicPr>
          <p:cNvPr id="3" name="Picture 2" descr="Best suited to a small group format  ">
            <a:extLst>
              <a:ext uri="{FF2B5EF4-FFF2-40B4-BE49-F238E27FC236}">
                <a16:creationId xmlns:a16="http://schemas.microsoft.com/office/drawing/2014/main" id="{2E74BDC2-C5E2-9D36-09FC-C985824F5849}"/>
              </a:ext>
            </a:extLst>
          </p:cNvPr>
          <p:cNvPicPr>
            <a:picLocks noChangeAspect="1"/>
          </p:cNvPicPr>
          <p:nvPr/>
        </p:nvPicPr>
        <p:blipFill>
          <a:blip r:embed="rId5"/>
          <a:stretch>
            <a:fillRect/>
          </a:stretch>
        </p:blipFill>
        <p:spPr>
          <a:xfrm>
            <a:off x="11218674" y="5803418"/>
            <a:ext cx="619211" cy="666843"/>
          </a:xfrm>
          <a:prstGeom prst="rect">
            <a:avLst/>
          </a:prstGeom>
        </p:spPr>
      </p:pic>
    </p:spTree>
    <p:extLst>
      <p:ext uri="{BB962C8B-B14F-4D97-AF65-F5344CB8AC3E}">
        <p14:creationId xmlns:p14="http://schemas.microsoft.com/office/powerpoint/2010/main" val="376943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B0D3-9AA8-8FC3-83DA-C62DCBB244C8}"/>
              </a:ext>
            </a:extLst>
          </p:cNvPr>
          <p:cNvSpPr>
            <a:spLocks noGrp="1"/>
          </p:cNvSpPr>
          <p:nvPr>
            <p:ph type="title"/>
          </p:nvPr>
        </p:nvSpPr>
        <p:spPr/>
        <p:txBody>
          <a:bodyPr>
            <a:normAutofit/>
          </a:bodyPr>
          <a:lstStyle/>
          <a:p>
            <a:pPr algn="ctr"/>
            <a:r>
              <a:rPr lang="en-GB" sz="5000"/>
              <a:t>Virtual Treasure Hunt</a:t>
            </a:r>
          </a:p>
        </p:txBody>
      </p:sp>
      <p:sp>
        <p:nvSpPr>
          <p:cNvPr id="9" name="TextBox 8">
            <a:extLst>
              <a:ext uri="{FF2B5EF4-FFF2-40B4-BE49-F238E27FC236}">
                <a16:creationId xmlns:a16="http://schemas.microsoft.com/office/drawing/2014/main" id="{4F60D3E3-CB18-E965-2E67-C9EE2110DF71}"/>
              </a:ext>
            </a:extLst>
          </p:cNvPr>
          <p:cNvSpPr txBox="1"/>
          <p:nvPr/>
        </p:nvSpPr>
        <p:spPr>
          <a:xfrm>
            <a:off x="300038" y="1851495"/>
            <a:ext cx="4456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For example …</a:t>
            </a:r>
          </a:p>
        </p:txBody>
      </p:sp>
      <p:sp>
        <p:nvSpPr>
          <p:cNvPr id="3" name="TextBox 2">
            <a:extLst>
              <a:ext uri="{FF2B5EF4-FFF2-40B4-BE49-F238E27FC236}">
                <a16:creationId xmlns:a16="http://schemas.microsoft.com/office/drawing/2014/main" id="{8260B859-A033-99A2-B6F6-8BC5FA19F307}"/>
              </a:ext>
            </a:extLst>
          </p:cNvPr>
          <p:cNvSpPr txBox="1"/>
          <p:nvPr/>
        </p:nvSpPr>
        <p:spPr>
          <a:xfrm>
            <a:off x="300038" y="2424315"/>
            <a:ext cx="507804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Here is an example of how a </a:t>
            </a:r>
            <a:r>
              <a:rPr lang="en-US" sz="2000" b="1">
                <a:ea typeface="Calibri"/>
                <a:cs typeface="Calibri"/>
              </a:rPr>
              <a:t>virtual treasure hunt</a:t>
            </a:r>
            <a:r>
              <a:rPr lang="en-US" sz="2000" dirty="0">
                <a:ea typeface="Calibri"/>
                <a:cs typeface="Calibri"/>
              </a:rPr>
              <a:t> was used with learners to help familiarize them with a GCU Learn course site. </a:t>
            </a:r>
          </a:p>
        </p:txBody>
      </p:sp>
      <p:pic>
        <p:nvPicPr>
          <p:cNvPr id="7" name="Picture 6">
            <a:hlinkClick r:id="rId3"/>
            <a:extLst>
              <a:ext uri="{FF2B5EF4-FFF2-40B4-BE49-F238E27FC236}">
                <a16:creationId xmlns:a16="http://schemas.microsoft.com/office/drawing/2014/main" id="{53C91132-1FE8-47A1-AA3B-56DFD3C97C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902" y="3933825"/>
            <a:ext cx="3064598" cy="2159000"/>
          </a:xfrm>
          <a:prstGeom prst="rect">
            <a:avLst/>
          </a:prstGeom>
        </p:spPr>
      </p:pic>
      <p:sp>
        <p:nvSpPr>
          <p:cNvPr id="4" name="Title 4">
            <a:extLst>
              <a:ext uri="{FF2B5EF4-FFF2-40B4-BE49-F238E27FC236}">
                <a16:creationId xmlns:a16="http://schemas.microsoft.com/office/drawing/2014/main" id="{F1704A50-9B98-8F9B-F493-9F2921E91711}"/>
              </a:ext>
            </a:extLst>
          </p:cNvPr>
          <p:cNvSpPr txBox="1">
            <a:spLocks/>
          </p:cNvSpPr>
          <p:nvPr/>
        </p:nvSpPr>
        <p:spPr>
          <a:xfrm>
            <a:off x="6096001" y="1863440"/>
            <a:ext cx="5576046" cy="520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cs typeface="Calibri"/>
              </a:rPr>
              <a:t>Ideas for adapting the activity …</a:t>
            </a:r>
          </a:p>
        </p:txBody>
      </p:sp>
      <p:sp>
        <p:nvSpPr>
          <p:cNvPr id="6" name="Content Placeholder 5">
            <a:extLst>
              <a:ext uri="{FF2B5EF4-FFF2-40B4-BE49-F238E27FC236}">
                <a16:creationId xmlns:a16="http://schemas.microsoft.com/office/drawing/2014/main" id="{52865678-A7BA-41AF-B6FE-8101AB71EF0B}"/>
              </a:ext>
            </a:extLst>
          </p:cNvPr>
          <p:cNvSpPr>
            <a:spLocks noGrp="1"/>
          </p:cNvSpPr>
          <p:nvPr>
            <p:ph idx="1"/>
          </p:nvPr>
        </p:nvSpPr>
        <p:spPr>
          <a:xfrm>
            <a:off x="6110341" y="2402960"/>
            <a:ext cx="5766102" cy="4075552"/>
          </a:xfrm>
        </p:spPr>
        <p:txBody>
          <a:bodyPr vert="horz" lIns="91440" tIns="45720" rIns="91440" bIns="45720" rtlCol="0" anchor="t">
            <a:noAutofit/>
          </a:bodyPr>
          <a:lstStyle/>
          <a:p>
            <a:pPr marL="0" indent="0">
              <a:buNone/>
            </a:pPr>
            <a:r>
              <a:rPr lang="en-GB" sz="2000" dirty="0">
                <a:hlinkClick r:id="rId5"/>
              </a:rPr>
              <a:t>Engagement</a:t>
            </a:r>
            <a:endParaRPr lang="en-GB" sz="2000" dirty="0"/>
          </a:p>
          <a:p>
            <a:pPr marL="457200" lvl="1" indent="0">
              <a:buNone/>
            </a:pPr>
            <a:r>
              <a:rPr lang="en-GB" sz="2000" dirty="0"/>
              <a:t>You could ask learners to reflect on the parts of the online course site that they found most challenging / easy and to discuss these.</a:t>
            </a:r>
            <a:endParaRPr lang="en-GB" sz="2000" dirty="0">
              <a:cs typeface="Calibri"/>
            </a:endParaRPr>
          </a:p>
          <a:p>
            <a:pPr marL="0" indent="0">
              <a:buNone/>
            </a:pPr>
            <a:r>
              <a:rPr lang="en-GB" sz="2000" dirty="0">
                <a:hlinkClick r:id="rId5"/>
              </a:rPr>
              <a:t>Representation</a:t>
            </a:r>
            <a:endParaRPr lang="en-GB" sz="2000" dirty="0"/>
          </a:p>
          <a:p>
            <a:pPr marL="457200" lvl="1" indent="0">
              <a:buNone/>
            </a:pPr>
            <a:r>
              <a:rPr lang="en-GB" sz="2000" dirty="0"/>
              <a:t>You could ask experienced learners to help design the virtual treasure hunt by suggesting specific places where items / information could be embedded.</a:t>
            </a:r>
            <a:endParaRPr lang="en-GB" sz="2000" dirty="0">
              <a:cs typeface="Calibri"/>
            </a:endParaRPr>
          </a:p>
          <a:p>
            <a:pPr marL="0" indent="0">
              <a:buNone/>
            </a:pPr>
            <a:r>
              <a:rPr lang="en-GB" sz="2000" dirty="0">
                <a:hlinkClick r:id="rId5"/>
              </a:rPr>
              <a:t>Action &amp; expression</a:t>
            </a:r>
            <a:endParaRPr lang="en-GB" sz="2000" dirty="0"/>
          </a:p>
          <a:p>
            <a:pPr marL="457200" lvl="1" indent="0">
              <a:buNone/>
            </a:pPr>
            <a:r>
              <a:rPr lang="en-GB" sz="2000" dirty="0"/>
              <a:t>You could provide prompts or clues to support learner planning and engagement with the activity.</a:t>
            </a:r>
            <a:endParaRPr lang="en-GB" sz="2000" dirty="0">
              <a:cs typeface="Calibri"/>
            </a:endParaRPr>
          </a:p>
        </p:txBody>
      </p:sp>
    </p:spTree>
    <p:extLst>
      <p:ext uri="{BB962C8B-B14F-4D97-AF65-F5344CB8AC3E}">
        <p14:creationId xmlns:p14="http://schemas.microsoft.com/office/powerpoint/2010/main" val="305549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 Treasure Hunt: What to do</a:t>
            </a:r>
          </a:p>
        </p:txBody>
      </p:sp>
      <p:sp>
        <p:nvSpPr>
          <p:cNvPr id="3" name="Content Placeholder 2"/>
          <p:cNvSpPr>
            <a:spLocks noGrp="1"/>
          </p:cNvSpPr>
          <p:nvPr>
            <p:ph idx="1"/>
          </p:nvPr>
        </p:nvSpPr>
        <p:spPr>
          <a:xfrm>
            <a:off x="2763028" y="1823509"/>
            <a:ext cx="7567126" cy="3996266"/>
          </a:xfrm>
        </p:spPr>
        <p:txBody>
          <a:bodyPr>
            <a:normAutofit fontScale="70000" lnSpcReduction="20000"/>
          </a:bodyPr>
          <a:lstStyle/>
          <a:p>
            <a:r>
              <a:rPr lang="en-GB" dirty="0"/>
              <a:t>Go to the course site for your module</a:t>
            </a:r>
          </a:p>
          <a:p>
            <a:r>
              <a:rPr lang="en-GB" dirty="0"/>
              <a:t>Find the following ‘treasure’:</a:t>
            </a:r>
          </a:p>
          <a:p>
            <a:pPr lvl="1"/>
            <a:r>
              <a:rPr lang="en-GB" dirty="0"/>
              <a:t>Images of the module leader (there may be more than one, so search carefully…)</a:t>
            </a:r>
          </a:p>
          <a:p>
            <a:pPr lvl="1"/>
            <a:r>
              <a:rPr lang="en-GB" dirty="0"/>
              <a:t>Timetable of your classes</a:t>
            </a:r>
          </a:p>
          <a:p>
            <a:pPr lvl="1"/>
            <a:r>
              <a:rPr lang="en-GB" dirty="0"/>
              <a:t>The module code</a:t>
            </a:r>
          </a:p>
          <a:p>
            <a:pPr lvl="1"/>
            <a:r>
              <a:rPr lang="en-GB" dirty="0"/>
              <a:t>Names of two people from the module team</a:t>
            </a:r>
          </a:p>
          <a:p>
            <a:pPr lvl="1"/>
            <a:r>
              <a:rPr lang="en-GB" dirty="0"/>
              <a:t>Details about the module assessment (what it is and when the submission deadline is)</a:t>
            </a:r>
          </a:p>
          <a:p>
            <a:pPr lvl="1"/>
            <a:r>
              <a:rPr lang="en-GB" dirty="0"/>
              <a:t>Details of the work that you are required to do before this class next week</a:t>
            </a:r>
          </a:p>
          <a:p>
            <a:r>
              <a:rPr lang="en-GB" dirty="0"/>
              <a:t>Take a note of the course  section where you find these things</a:t>
            </a:r>
          </a:p>
          <a:p>
            <a:r>
              <a:rPr lang="en-GB" dirty="0"/>
              <a:t>Submit your answers to the module leader as soon as you find them using the quiz that is in the online site (yes, you have to find that too!)</a:t>
            </a:r>
          </a:p>
          <a:p>
            <a:r>
              <a:rPr lang="en-GB" dirty="0"/>
              <a:t>The team submitting the correct answers in the shortest time will get a prize!</a:t>
            </a:r>
          </a:p>
          <a:p>
            <a:pPr marL="0" indent="0">
              <a:buNone/>
            </a:pPr>
            <a:endParaRPr lang="en-GB" dirty="0"/>
          </a:p>
        </p:txBody>
      </p:sp>
      <p:sp>
        <p:nvSpPr>
          <p:cNvPr id="4" name="Rectangle 3">
            <a:extLst>
              <a:ext uri="{FF2B5EF4-FFF2-40B4-BE49-F238E27FC236}">
                <a16:creationId xmlns:a16="http://schemas.microsoft.com/office/drawing/2014/main" id="{956D4238-6CE0-BCF7-5D8E-4FAE93AD9CE1}"/>
              </a:ext>
            </a:extLst>
          </p:cNvPr>
          <p:cNvSpPr/>
          <p:nvPr/>
        </p:nvSpPr>
        <p:spPr>
          <a:xfrm rot="19732810">
            <a:off x="378907" y="3359977"/>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extLst>
      <p:ext uri="{BB962C8B-B14F-4D97-AF65-F5344CB8AC3E}">
        <p14:creationId xmlns:p14="http://schemas.microsoft.com/office/powerpoint/2010/main" val="1732995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2329C6-03E1-3FCF-5BF9-7E21F8A3B02F}"/>
              </a:ext>
            </a:extLst>
          </p:cNvPr>
          <p:cNvSpPr>
            <a:spLocks noGrp="1"/>
          </p:cNvSpPr>
          <p:nvPr>
            <p:ph type="title"/>
          </p:nvPr>
        </p:nvSpPr>
        <p:spPr>
          <a:xfrm>
            <a:off x="2434518" y="383147"/>
            <a:ext cx="7767020" cy="1325563"/>
          </a:xfrm>
        </p:spPr>
        <p:txBody>
          <a:bodyPr>
            <a:noAutofit/>
          </a:bodyPr>
          <a:lstStyle/>
          <a:p>
            <a:pPr algn="ctr"/>
            <a:r>
              <a:rPr lang="en-GB" sz="5000"/>
              <a:t>Engage 4 Induction:</a:t>
            </a:r>
            <a:br>
              <a:rPr lang="en-GB" sz="5000"/>
            </a:br>
            <a:r>
              <a:rPr lang="en-GB" sz="5000"/>
              <a:t>Ranking Activity</a:t>
            </a:r>
          </a:p>
        </p:txBody>
      </p:sp>
      <p:sp>
        <p:nvSpPr>
          <p:cNvPr id="12" name="Title 1">
            <a:extLst>
              <a:ext uri="{FF2B5EF4-FFF2-40B4-BE49-F238E27FC236}">
                <a16:creationId xmlns:a16="http://schemas.microsoft.com/office/drawing/2014/main" id="{3D93AB39-237B-B508-808F-74DA018613FE}"/>
              </a:ext>
            </a:extLst>
          </p:cNvPr>
          <p:cNvSpPr txBox="1">
            <a:spLocks/>
          </p:cNvSpPr>
          <p:nvPr/>
        </p:nvSpPr>
        <p:spPr>
          <a:xfrm>
            <a:off x="324016" y="1851517"/>
            <a:ext cx="5014452" cy="546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How to use the activity:</a:t>
            </a:r>
          </a:p>
        </p:txBody>
      </p:sp>
      <p:sp>
        <p:nvSpPr>
          <p:cNvPr id="4" name="Content Placeholder 2"/>
          <p:cNvSpPr>
            <a:spLocks noGrp="1"/>
          </p:cNvSpPr>
          <p:nvPr>
            <p:ph idx="1"/>
          </p:nvPr>
        </p:nvSpPr>
        <p:spPr>
          <a:xfrm>
            <a:off x="310796" y="2404103"/>
            <a:ext cx="5624964" cy="3416007"/>
          </a:xfrm>
          <a:ln>
            <a:noFill/>
          </a:ln>
        </p:spPr>
        <p:txBody>
          <a:bodyPr vert="horz" lIns="91440" tIns="45720" rIns="91440" bIns="45720" rtlCol="0" anchor="t">
            <a:normAutofit/>
          </a:bodyPr>
          <a:lstStyle/>
          <a:p>
            <a:pPr marL="0" indent="0">
              <a:buNone/>
            </a:pPr>
            <a:r>
              <a:rPr lang="en-GB" sz="2000"/>
              <a:t>Working in small groups, learners are asked to rank statements into order (most important at the top, least important at the bottom). MS Forms is an example of a digital tool that can be used.</a:t>
            </a:r>
          </a:p>
          <a:p>
            <a:pPr marL="0" indent="0">
              <a:buNone/>
            </a:pPr>
            <a:r>
              <a:rPr lang="en-GB" sz="2000"/>
              <a:t>Alternatively, the activity could be completed using paper in an in-person learning environment.</a:t>
            </a:r>
          </a:p>
          <a:p>
            <a:pPr marL="0" indent="0">
              <a:buNone/>
            </a:pPr>
            <a:r>
              <a:rPr lang="en-GB" sz="2000"/>
              <a:t>The results of the activity can be presented back to learners as a summary of responses, and can act as a catalyst for discussion.</a:t>
            </a:r>
          </a:p>
        </p:txBody>
      </p:sp>
      <p:sp>
        <p:nvSpPr>
          <p:cNvPr id="16" name="Title 6">
            <a:extLst>
              <a:ext uri="{FF2B5EF4-FFF2-40B4-BE49-F238E27FC236}">
                <a16:creationId xmlns:a16="http://schemas.microsoft.com/office/drawing/2014/main" id="{F69E5B55-1468-5589-DCB3-A4B288C3D315}"/>
              </a:ext>
            </a:extLst>
          </p:cNvPr>
          <p:cNvSpPr txBox="1">
            <a:spLocks/>
          </p:cNvSpPr>
          <p:nvPr/>
        </p:nvSpPr>
        <p:spPr>
          <a:xfrm>
            <a:off x="6111966" y="1848450"/>
            <a:ext cx="5420573" cy="546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Value for student learning:</a:t>
            </a:r>
          </a:p>
        </p:txBody>
      </p:sp>
      <p:sp>
        <p:nvSpPr>
          <p:cNvPr id="5" name="Content Placeholder 7">
            <a:extLst>
              <a:ext uri="{FF2B5EF4-FFF2-40B4-BE49-F238E27FC236}">
                <a16:creationId xmlns:a16="http://schemas.microsoft.com/office/drawing/2014/main" id="{FB290DF4-72CD-49FD-B064-682CA5D06A15}"/>
              </a:ext>
            </a:extLst>
          </p:cNvPr>
          <p:cNvSpPr txBox="1">
            <a:spLocks/>
          </p:cNvSpPr>
          <p:nvPr/>
        </p:nvSpPr>
        <p:spPr>
          <a:xfrm>
            <a:off x="6106758" y="2395183"/>
            <a:ext cx="5181600" cy="34160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This activity allows learners to consider their individual perspectives and compare to the summary presented at the conclusion of the activity.</a:t>
            </a:r>
          </a:p>
          <a:p>
            <a:pPr marL="0" indent="0">
              <a:buNone/>
            </a:pPr>
            <a:r>
              <a:rPr lang="en-GB" sz="2000"/>
              <a:t>As an induction activity, this can help establish expectations and create the conditions for a related discussion.</a:t>
            </a:r>
          </a:p>
        </p:txBody>
      </p:sp>
      <p:sp>
        <p:nvSpPr>
          <p:cNvPr id="6" name="Rectangle 5" descr="Practice learning type">
            <a:extLst>
              <a:ext uri="{FF2B5EF4-FFF2-40B4-BE49-F238E27FC236}">
                <a16:creationId xmlns:a16="http://schemas.microsoft.com/office/drawing/2014/main" id="{2337FD9B-C240-B914-A7D5-8D85C53013A0}"/>
              </a:ext>
            </a:extLst>
          </p:cNvPr>
          <p:cNvSpPr/>
          <p:nvPr/>
        </p:nvSpPr>
        <p:spPr>
          <a:xfrm>
            <a:off x="4788022" y="6020281"/>
            <a:ext cx="2634932" cy="452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mj-lt"/>
              </a:rPr>
              <a:t>Practice</a:t>
            </a:r>
            <a:endParaRPr lang="en-GB" sz="3200">
              <a:solidFill>
                <a:schemeClr val="bg1"/>
              </a:solidFill>
              <a:latin typeface="+mj-lt"/>
            </a:endParaRPr>
          </a:p>
        </p:txBody>
      </p:sp>
      <p:sp>
        <p:nvSpPr>
          <p:cNvPr id="8" name="Isosceles Triangle 7" descr="Activity duration is approximately 20 minutes or less&#10;">
            <a:extLst>
              <a:ext uri="{FF2B5EF4-FFF2-40B4-BE49-F238E27FC236}">
                <a16:creationId xmlns:a16="http://schemas.microsoft.com/office/drawing/2014/main" id="{B674B958-EAC3-A45F-5E56-4B813597692D}"/>
              </a:ext>
            </a:extLst>
          </p:cNvPr>
          <p:cNvSpPr/>
          <p:nvPr/>
        </p:nvSpPr>
        <p:spPr>
          <a:xfrm>
            <a:off x="9460222" y="5749367"/>
            <a:ext cx="885825" cy="725486"/>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20</a:t>
            </a:r>
          </a:p>
        </p:txBody>
      </p:sp>
      <p:pic>
        <p:nvPicPr>
          <p:cNvPr id="7" name="Picture 6" descr="Can be either in-person or online">
            <a:extLst>
              <a:ext uri="{FF2B5EF4-FFF2-40B4-BE49-F238E27FC236}">
                <a16:creationId xmlns:a16="http://schemas.microsoft.com/office/drawing/2014/main" id="{D9D4D836-7129-EC78-2E36-5149B3B02CE5}"/>
              </a:ext>
            </a:extLst>
          </p:cNvPr>
          <p:cNvPicPr>
            <a:picLocks noChangeAspect="1"/>
          </p:cNvPicPr>
          <p:nvPr/>
        </p:nvPicPr>
        <p:blipFill>
          <a:blip r:embed="rId3"/>
          <a:stretch>
            <a:fillRect/>
          </a:stretch>
        </p:blipFill>
        <p:spPr>
          <a:xfrm>
            <a:off x="10463480" y="5911387"/>
            <a:ext cx="600446" cy="561521"/>
          </a:xfrm>
          <a:prstGeom prst="rect">
            <a:avLst/>
          </a:prstGeom>
        </p:spPr>
      </p:pic>
      <p:pic>
        <p:nvPicPr>
          <p:cNvPr id="3" name="Picture 2" descr="Best suited to a small group format  ">
            <a:extLst>
              <a:ext uri="{FF2B5EF4-FFF2-40B4-BE49-F238E27FC236}">
                <a16:creationId xmlns:a16="http://schemas.microsoft.com/office/drawing/2014/main" id="{0608D317-ECFA-73EA-42BE-E52837507733}"/>
              </a:ext>
            </a:extLst>
          </p:cNvPr>
          <p:cNvPicPr>
            <a:picLocks noChangeAspect="1"/>
          </p:cNvPicPr>
          <p:nvPr/>
        </p:nvPicPr>
        <p:blipFill>
          <a:blip r:embed="rId4"/>
          <a:stretch>
            <a:fillRect/>
          </a:stretch>
        </p:blipFill>
        <p:spPr>
          <a:xfrm>
            <a:off x="11181359" y="5820110"/>
            <a:ext cx="619211" cy="666843"/>
          </a:xfrm>
          <a:prstGeom prst="rect">
            <a:avLst/>
          </a:prstGeom>
        </p:spPr>
      </p:pic>
    </p:spTree>
    <p:extLst>
      <p:ext uri="{BB962C8B-B14F-4D97-AF65-F5344CB8AC3E}">
        <p14:creationId xmlns:p14="http://schemas.microsoft.com/office/powerpoint/2010/main" val="188419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0365-512E-5FC2-75FE-25F8E04BB916}"/>
              </a:ext>
            </a:extLst>
          </p:cNvPr>
          <p:cNvSpPr>
            <a:spLocks noGrp="1"/>
          </p:cNvSpPr>
          <p:nvPr>
            <p:ph type="title"/>
          </p:nvPr>
        </p:nvSpPr>
        <p:spPr/>
        <p:txBody>
          <a:bodyPr>
            <a:normAutofit/>
          </a:bodyPr>
          <a:lstStyle/>
          <a:p>
            <a:pPr algn="ctr"/>
            <a:r>
              <a:rPr lang="en-GB" sz="5000"/>
              <a:t>Ranking Activity</a:t>
            </a:r>
          </a:p>
        </p:txBody>
      </p:sp>
      <p:sp>
        <p:nvSpPr>
          <p:cNvPr id="7" name="TextBox 6">
            <a:extLst>
              <a:ext uri="{FF2B5EF4-FFF2-40B4-BE49-F238E27FC236}">
                <a16:creationId xmlns:a16="http://schemas.microsoft.com/office/drawing/2014/main" id="{8374EBDE-463D-4A2C-C813-9444B67378F9}"/>
              </a:ext>
            </a:extLst>
          </p:cNvPr>
          <p:cNvSpPr txBox="1"/>
          <p:nvPr/>
        </p:nvSpPr>
        <p:spPr>
          <a:xfrm>
            <a:off x="300038" y="1876300"/>
            <a:ext cx="4456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For example …</a:t>
            </a:r>
          </a:p>
        </p:txBody>
      </p:sp>
      <p:sp>
        <p:nvSpPr>
          <p:cNvPr id="3" name="TextBox 2">
            <a:extLst>
              <a:ext uri="{FF2B5EF4-FFF2-40B4-BE49-F238E27FC236}">
                <a16:creationId xmlns:a16="http://schemas.microsoft.com/office/drawing/2014/main" id="{8260B859-A033-99A2-B6F6-8BC5FA19F307}"/>
              </a:ext>
            </a:extLst>
          </p:cNvPr>
          <p:cNvSpPr txBox="1"/>
          <p:nvPr/>
        </p:nvSpPr>
        <p:spPr>
          <a:xfrm>
            <a:off x="300038" y="2374715"/>
            <a:ext cx="512234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Here is an example of how a </a:t>
            </a:r>
            <a:r>
              <a:rPr lang="en-US" sz="2000" b="1">
                <a:ea typeface="Calibri"/>
                <a:cs typeface="Calibri"/>
              </a:rPr>
              <a:t>ranking activity</a:t>
            </a:r>
            <a:r>
              <a:rPr lang="en-US" sz="2000" dirty="0">
                <a:ea typeface="Calibri"/>
                <a:cs typeface="Calibri"/>
              </a:rPr>
              <a:t> was used with staff new to teaching during induction to their </a:t>
            </a:r>
            <a:r>
              <a:rPr lang="en-US" sz="2000" err="1">
                <a:ea typeface="Calibri"/>
                <a:cs typeface="Calibri"/>
              </a:rPr>
              <a:t>programme</a:t>
            </a:r>
            <a:r>
              <a:rPr lang="en-US" sz="2000" dirty="0">
                <a:ea typeface="Calibri"/>
                <a:cs typeface="Calibri"/>
              </a:rPr>
              <a:t> of study. </a:t>
            </a:r>
            <a:endParaRPr lang="en-US" sz="2000">
              <a:ea typeface="Calibri"/>
              <a:cs typeface="Calibri"/>
            </a:endParaRPr>
          </a:p>
        </p:txBody>
      </p:sp>
      <p:sp>
        <p:nvSpPr>
          <p:cNvPr id="4" name="Title 4">
            <a:extLst>
              <a:ext uri="{FF2B5EF4-FFF2-40B4-BE49-F238E27FC236}">
                <a16:creationId xmlns:a16="http://schemas.microsoft.com/office/drawing/2014/main" id="{8AA7E0F0-3B3F-A1D9-C8FB-0FA955432D29}"/>
              </a:ext>
            </a:extLst>
          </p:cNvPr>
          <p:cNvSpPr txBox="1">
            <a:spLocks/>
          </p:cNvSpPr>
          <p:nvPr/>
        </p:nvSpPr>
        <p:spPr>
          <a:xfrm>
            <a:off x="6096001" y="1863440"/>
            <a:ext cx="5576046" cy="520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cs typeface="Calibri"/>
              </a:rPr>
              <a:t>Ideas for adapting the activity …</a:t>
            </a:r>
          </a:p>
        </p:txBody>
      </p:sp>
      <p:pic>
        <p:nvPicPr>
          <p:cNvPr id="11" name="Picture 10" descr="Hyperlink to ranking activity slide deck">
            <a:hlinkClick r:id="rId3"/>
            <a:extLst>
              <a:ext uri="{FF2B5EF4-FFF2-40B4-BE49-F238E27FC236}">
                <a16:creationId xmlns:a16="http://schemas.microsoft.com/office/drawing/2014/main" id="{B7F35A22-81D7-42AB-AE6B-2F19EB3D5C6E}"/>
              </a:ext>
            </a:extLst>
          </p:cNvPr>
          <p:cNvPicPr>
            <a:picLocks noChangeAspect="1"/>
          </p:cNvPicPr>
          <p:nvPr/>
        </p:nvPicPr>
        <p:blipFill rotWithShape="1">
          <a:blip r:embed="rId4"/>
          <a:srcRect r="4787"/>
          <a:stretch/>
        </p:blipFill>
        <p:spPr>
          <a:xfrm>
            <a:off x="840533" y="3956630"/>
            <a:ext cx="4021921" cy="2159000"/>
          </a:xfrm>
          <a:prstGeom prst="rect">
            <a:avLst/>
          </a:prstGeom>
        </p:spPr>
      </p:pic>
      <p:sp>
        <p:nvSpPr>
          <p:cNvPr id="6" name="Content Placeholder 5">
            <a:extLst>
              <a:ext uri="{FF2B5EF4-FFF2-40B4-BE49-F238E27FC236}">
                <a16:creationId xmlns:a16="http://schemas.microsoft.com/office/drawing/2014/main" id="{52865678-A7BA-41AF-B6FE-8101AB71EF0B}"/>
              </a:ext>
            </a:extLst>
          </p:cNvPr>
          <p:cNvSpPr>
            <a:spLocks noGrp="1"/>
          </p:cNvSpPr>
          <p:nvPr>
            <p:ph idx="1"/>
          </p:nvPr>
        </p:nvSpPr>
        <p:spPr>
          <a:xfrm>
            <a:off x="6106757" y="2395183"/>
            <a:ext cx="5873676" cy="3643092"/>
          </a:xfrm>
        </p:spPr>
        <p:txBody>
          <a:bodyPr vert="horz" lIns="91440" tIns="45720" rIns="91440" bIns="45720" rtlCol="0" anchor="t">
            <a:noAutofit/>
          </a:bodyPr>
          <a:lstStyle/>
          <a:p>
            <a:pPr marL="0" indent="0">
              <a:buNone/>
            </a:pPr>
            <a:r>
              <a:rPr lang="en-GB" sz="2000">
                <a:hlinkClick r:id="rId5"/>
              </a:rPr>
              <a:t>Engagement</a:t>
            </a:r>
            <a:endParaRPr lang="en-GB" sz="2000"/>
          </a:p>
          <a:p>
            <a:pPr marL="457200" lvl="1" indent="0">
              <a:buNone/>
            </a:pPr>
            <a:r>
              <a:rPr lang="en-GB" sz="2000"/>
              <a:t>You could vary the demand of this activity by asking learners to create their own list and then rank this in order of importance.</a:t>
            </a:r>
          </a:p>
          <a:p>
            <a:pPr marL="0" indent="0">
              <a:buNone/>
            </a:pPr>
            <a:r>
              <a:rPr lang="en-GB" sz="2000">
                <a:hlinkClick r:id="rId5"/>
              </a:rPr>
              <a:t>Representation</a:t>
            </a:r>
            <a:endParaRPr lang="en-GB" sz="2000"/>
          </a:p>
          <a:p>
            <a:pPr marL="457200" lvl="1" indent="0">
              <a:buNone/>
            </a:pPr>
            <a:r>
              <a:rPr lang="en-GB" sz="2000"/>
              <a:t>You could ask learners to highlight patterns and/or differences across the ranking of the groups.</a:t>
            </a:r>
          </a:p>
          <a:p>
            <a:pPr marL="0" indent="0">
              <a:buNone/>
            </a:pPr>
            <a:r>
              <a:rPr lang="en-GB" sz="2000">
                <a:hlinkClick r:id="rId5"/>
              </a:rPr>
              <a:t>Action &amp; expression</a:t>
            </a:r>
            <a:endParaRPr lang="en-GB" sz="2000"/>
          </a:p>
          <a:p>
            <a:pPr marL="457200" lvl="1" indent="0">
              <a:buNone/>
            </a:pPr>
            <a:r>
              <a:rPr lang="en-GB" sz="2000"/>
              <a:t>You could ask two groups to share their ranking and discuss, before moving on to a full group discussion.</a:t>
            </a:r>
          </a:p>
        </p:txBody>
      </p:sp>
    </p:spTree>
    <p:extLst>
      <p:ext uri="{BB962C8B-B14F-4D97-AF65-F5344CB8AC3E}">
        <p14:creationId xmlns:p14="http://schemas.microsoft.com/office/powerpoint/2010/main" val="98946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2826-0A61-46F7-A714-527C2C3E7413}"/>
              </a:ext>
            </a:extLst>
          </p:cNvPr>
          <p:cNvSpPr>
            <a:spLocks noGrp="1"/>
          </p:cNvSpPr>
          <p:nvPr>
            <p:ph type="title"/>
          </p:nvPr>
        </p:nvSpPr>
        <p:spPr/>
        <p:txBody>
          <a:bodyPr/>
          <a:lstStyle/>
          <a:p>
            <a:r>
              <a:rPr lang="en-US" dirty="0">
                <a:cs typeface="Calibri Light"/>
              </a:rPr>
              <a:t>Let’s get started!</a:t>
            </a:r>
            <a:endParaRPr lang="en-US" dirty="0"/>
          </a:p>
        </p:txBody>
      </p:sp>
      <p:sp>
        <p:nvSpPr>
          <p:cNvPr id="3" name="Content Placeholder 2">
            <a:extLst>
              <a:ext uri="{FF2B5EF4-FFF2-40B4-BE49-F238E27FC236}">
                <a16:creationId xmlns:a16="http://schemas.microsoft.com/office/drawing/2014/main" id="{77A74F2F-4F3A-4332-BFE0-B078C3DA47D8}"/>
              </a:ext>
            </a:extLst>
          </p:cNvPr>
          <p:cNvSpPr>
            <a:spLocks noGrp="1"/>
          </p:cNvSpPr>
          <p:nvPr>
            <p:ph idx="1"/>
          </p:nvPr>
        </p:nvSpPr>
        <p:spPr>
          <a:xfrm>
            <a:off x="685801" y="2142067"/>
            <a:ext cx="10722631" cy="4098312"/>
          </a:xfrm>
        </p:spPr>
        <p:txBody>
          <a:bodyPr>
            <a:normAutofit lnSpcReduction="10000"/>
          </a:bodyPr>
          <a:lstStyle/>
          <a:p>
            <a:r>
              <a:rPr lang="en-US" sz="2800" dirty="0">
                <a:cs typeface="Calibri"/>
              </a:rPr>
              <a:t>Each group has a set of characteristics associated with an effective learning environment. </a:t>
            </a:r>
          </a:p>
          <a:p>
            <a:endParaRPr lang="en-US" sz="2800" dirty="0">
              <a:cs typeface="Calibri"/>
            </a:endParaRPr>
          </a:p>
          <a:p>
            <a:r>
              <a:rPr lang="en-US" sz="2800" dirty="0">
                <a:cs typeface="Calibri"/>
              </a:rPr>
              <a:t>Please arrange these in order of importance, with the most important one at the top of your list.</a:t>
            </a:r>
          </a:p>
          <a:p>
            <a:endParaRPr lang="en-US" sz="2800" dirty="0">
              <a:cs typeface="Calibri"/>
            </a:endParaRPr>
          </a:p>
          <a:p>
            <a:r>
              <a:rPr lang="en-US" sz="2800" dirty="0">
                <a:cs typeface="Calibri"/>
              </a:rPr>
              <a:t>If you feel there is something additional that you would like to add then please add this on a different </a:t>
            </a:r>
            <a:r>
              <a:rPr lang="en-US" sz="2800" dirty="0" err="1">
                <a:cs typeface="Calibri"/>
              </a:rPr>
              <a:t>coloured</a:t>
            </a:r>
            <a:r>
              <a:rPr lang="en-US" sz="2800" dirty="0">
                <a:cs typeface="Calibri"/>
              </a:rPr>
              <a:t> piece of paper and add to the list.</a:t>
            </a:r>
          </a:p>
        </p:txBody>
      </p:sp>
      <p:sp>
        <p:nvSpPr>
          <p:cNvPr id="5" name="Rectangle 4">
            <a:extLst>
              <a:ext uri="{FF2B5EF4-FFF2-40B4-BE49-F238E27FC236}">
                <a16:creationId xmlns:a16="http://schemas.microsoft.com/office/drawing/2014/main" id="{E878F0F7-2FA9-7A20-F531-41090C382B54}"/>
              </a:ext>
            </a:extLst>
          </p:cNvPr>
          <p:cNvSpPr/>
          <p:nvPr/>
        </p:nvSpPr>
        <p:spPr>
          <a:xfrm rot="2023409">
            <a:off x="9219352" y="876068"/>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extLst>
      <p:ext uri="{BB962C8B-B14F-4D97-AF65-F5344CB8AC3E}">
        <p14:creationId xmlns:p14="http://schemas.microsoft.com/office/powerpoint/2010/main" val="144258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C64F20-61B2-0676-4BC8-3A83295358E1}"/>
              </a:ext>
            </a:extLst>
          </p:cNvPr>
          <p:cNvSpPr>
            <a:spLocks noGrp="1"/>
          </p:cNvSpPr>
          <p:nvPr>
            <p:ph type="title"/>
          </p:nvPr>
        </p:nvSpPr>
        <p:spPr/>
        <p:txBody>
          <a:bodyPr>
            <a:noAutofit/>
          </a:bodyPr>
          <a:lstStyle/>
          <a:p>
            <a:pPr algn="ctr" rtl="0" eaLnBrk="1" latinLnBrk="0" hangingPunct="1"/>
            <a:r>
              <a:rPr lang="en-GB" sz="5000" kern="1200">
                <a:solidFill>
                  <a:schemeClr val="bg2">
                    <a:lumMod val="25000"/>
                  </a:schemeClr>
                </a:solidFill>
                <a:effectLst/>
                <a:ea typeface="+mn-ea"/>
                <a:cs typeface="+mn-cs"/>
              </a:rPr>
              <a:t>Engage 4 Induction</a:t>
            </a:r>
            <a:endParaRPr lang="en-GB" sz="5000">
              <a:solidFill>
                <a:schemeClr val="bg2">
                  <a:lumMod val="25000"/>
                </a:schemeClr>
              </a:solidFill>
              <a:effectLst/>
            </a:endParaRPr>
          </a:p>
          <a:p>
            <a:pPr algn="ctr" rtl="0" eaLnBrk="1" latinLnBrk="0" hangingPunct="1"/>
            <a:r>
              <a:rPr lang="en-GB" sz="5000" kern="1200">
                <a:solidFill>
                  <a:schemeClr val="bg2">
                    <a:lumMod val="25000"/>
                  </a:schemeClr>
                </a:solidFill>
                <a:effectLst/>
                <a:ea typeface="+mn-ea"/>
                <a:cs typeface="+mn-cs"/>
              </a:rPr>
              <a:t>Understanding Feedback</a:t>
            </a:r>
            <a:endParaRPr lang="en-GB" sz="5000">
              <a:solidFill>
                <a:schemeClr val="bg2">
                  <a:lumMod val="25000"/>
                </a:schemeClr>
              </a:solidFill>
              <a:effectLst/>
            </a:endParaRPr>
          </a:p>
        </p:txBody>
      </p:sp>
      <p:sp>
        <p:nvSpPr>
          <p:cNvPr id="12" name="Title 1">
            <a:extLst>
              <a:ext uri="{FF2B5EF4-FFF2-40B4-BE49-F238E27FC236}">
                <a16:creationId xmlns:a16="http://schemas.microsoft.com/office/drawing/2014/main" id="{04C71CFD-0545-AD10-13C4-DEB1D65FCC2C}"/>
              </a:ext>
            </a:extLst>
          </p:cNvPr>
          <p:cNvSpPr txBox="1">
            <a:spLocks/>
          </p:cNvSpPr>
          <p:nvPr/>
        </p:nvSpPr>
        <p:spPr>
          <a:xfrm>
            <a:off x="324016" y="1851517"/>
            <a:ext cx="5014452" cy="546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How to use the activity:</a:t>
            </a:r>
          </a:p>
        </p:txBody>
      </p:sp>
      <p:sp>
        <p:nvSpPr>
          <p:cNvPr id="4" name="Content Placeholder 2"/>
          <p:cNvSpPr>
            <a:spLocks noGrp="1"/>
          </p:cNvSpPr>
          <p:nvPr>
            <p:ph idx="1"/>
          </p:nvPr>
        </p:nvSpPr>
        <p:spPr>
          <a:xfrm>
            <a:off x="310796" y="2398398"/>
            <a:ext cx="5240150" cy="3713712"/>
          </a:xfrm>
          <a:ln>
            <a:noFill/>
          </a:ln>
        </p:spPr>
        <p:txBody>
          <a:bodyPr vert="horz" lIns="91440" tIns="45720" rIns="91440" bIns="45720" rtlCol="0" anchor="t">
            <a:normAutofit/>
          </a:bodyPr>
          <a:lstStyle/>
          <a:p>
            <a:pPr marL="0" indent="0">
              <a:buNone/>
            </a:pPr>
            <a:r>
              <a:rPr lang="en-GB" sz="2000"/>
              <a:t>Learners are asked to explore their perceptions and list the types of feedback that they can get from classes and other learning situations.</a:t>
            </a:r>
          </a:p>
          <a:p>
            <a:pPr marL="0" indent="0">
              <a:buNone/>
            </a:pPr>
            <a:r>
              <a:rPr lang="en-GB" sz="2000"/>
              <a:t> Simultaneously, tutor(s) compile their own list of where they get feedback from learners. This activity can be a pen and paper exercise, or a digital tool (</a:t>
            </a:r>
            <a:r>
              <a:rPr lang="en-GB" sz="2000" err="1"/>
              <a:t>e.g</a:t>
            </a:r>
            <a:r>
              <a:rPr lang="en-GB" sz="2000"/>
              <a:t> whiteboard) can be used to capture responses. </a:t>
            </a:r>
          </a:p>
          <a:p>
            <a:pPr marL="0" indent="0">
              <a:buNone/>
            </a:pPr>
            <a:r>
              <a:rPr lang="en-GB" sz="2000"/>
              <a:t>Ideas are shared and explored in a subsequent discussion.</a:t>
            </a:r>
          </a:p>
        </p:txBody>
      </p:sp>
      <p:sp>
        <p:nvSpPr>
          <p:cNvPr id="15" name="Title 6">
            <a:extLst>
              <a:ext uri="{FF2B5EF4-FFF2-40B4-BE49-F238E27FC236}">
                <a16:creationId xmlns:a16="http://schemas.microsoft.com/office/drawing/2014/main" id="{B70D1061-4D9D-D9F0-6CF6-945969EA0F7A}"/>
              </a:ext>
            </a:extLst>
          </p:cNvPr>
          <p:cNvSpPr txBox="1">
            <a:spLocks/>
          </p:cNvSpPr>
          <p:nvPr/>
        </p:nvSpPr>
        <p:spPr>
          <a:xfrm>
            <a:off x="6111966" y="1848450"/>
            <a:ext cx="5420573" cy="546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Value for student learning:</a:t>
            </a:r>
          </a:p>
        </p:txBody>
      </p:sp>
      <p:sp>
        <p:nvSpPr>
          <p:cNvPr id="5" name="Content Placeholder 7">
            <a:extLst>
              <a:ext uri="{FF2B5EF4-FFF2-40B4-BE49-F238E27FC236}">
                <a16:creationId xmlns:a16="http://schemas.microsoft.com/office/drawing/2014/main" id="{FB290DF4-72CD-49FD-B064-682CA5D06A15}"/>
              </a:ext>
            </a:extLst>
          </p:cNvPr>
          <p:cNvSpPr txBox="1">
            <a:spLocks/>
          </p:cNvSpPr>
          <p:nvPr/>
        </p:nvSpPr>
        <p:spPr>
          <a:xfrm>
            <a:off x="6109231" y="2395183"/>
            <a:ext cx="5616603" cy="34160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This activity allows learners and tutors to share their experiences and expectations associated with feedback. </a:t>
            </a:r>
          </a:p>
          <a:p>
            <a:pPr marL="0" indent="0">
              <a:buNone/>
            </a:pPr>
            <a:r>
              <a:rPr lang="en-GB" sz="2000"/>
              <a:t>Comparing learner and tutor responses allows an insight into the perspectives of both.</a:t>
            </a:r>
          </a:p>
          <a:p>
            <a:pPr marL="0" indent="0">
              <a:buNone/>
            </a:pPr>
            <a:endParaRPr lang="en-GB" sz="2000">
              <a:ea typeface="Calibri"/>
              <a:cs typeface="Calibri"/>
            </a:endParaRPr>
          </a:p>
        </p:txBody>
      </p:sp>
      <p:sp>
        <p:nvSpPr>
          <p:cNvPr id="7" name="Rectangle 6" descr="Discussion learning type">
            <a:extLst>
              <a:ext uri="{FF2B5EF4-FFF2-40B4-BE49-F238E27FC236}">
                <a16:creationId xmlns:a16="http://schemas.microsoft.com/office/drawing/2014/main" id="{47D08818-1CA5-82B8-2C65-CE6B10934691}"/>
              </a:ext>
            </a:extLst>
          </p:cNvPr>
          <p:cNvSpPr/>
          <p:nvPr/>
        </p:nvSpPr>
        <p:spPr>
          <a:xfrm>
            <a:off x="4420776" y="5999227"/>
            <a:ext cx="2645229" cy="380546"/>
          </a:xfrm>
          <a:prstGeom prst="rect">
            <a:avLst/>
          </a:prstGeom>
          <a:solidFill>
            <a:srgbClr val="00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2">
                    <a:lumMod val="25000"/>
                  </a:schemeClr>
                </a:solidFill>
                <a:latin typeface="+mj-lt"/>
              </a:rPr>
              <a:t>Discussion</a:t>
            </a:r>
            <a:endParaRPr lang="en-GB" sz="3200">
              <a:solidFill>
                <a:schemeClr val="bg2">
                  <a:lumMod val="25000"/>
                </a:schemeClr>
              </a:solidFill>
              <a:latin typeface="+mj-lt"/>
            </a:endParaRPr>
          </a:p>
        </p:txBody>
      </p:sp>
      <p:pic>
        <p:nvPicPr>
          <p:cNvPr id="14" name="Picture 13" descr="Activity duration is approximately 10 minutes or less">
            <a:extLst>
              <a:ext uri="{FF2B5EF4-FFF2-40B4-BE49-F238E27FC236}">
                <a16:creationId xmlns:a16="http://schemas.microsoft.com/office/drawing/2014/main" id="{6A544982-815D-2D34-304B-F940D7622AC1}"/>
              </a:ext>
            </a:extLst>
          </p:cNvPr>
          <p:cNvPicPr>
            <a:picLocks noChangeAspect="1"/>
          </p:cNvPicPr>
          <p:nvPr/>
        </p:nvPicPr>
        <p:blipFill>
          <a:blip r:embed="rId3"/>
          <a:stretch>
            <a:fillRect/>
          </a:stretch>
        </p:blipFill>
        <p:spPr>
          <a:xfrm>
            <a:off x="9525001" y="5851136"/>
            <a:ext cx="762000" cy="619125"/>
          </a:xfrm>
          <a:prstGeom prst="rect">
            <a:avLst/>
          </a:prstGeom>
        </p:spPr>
      </p:pic>
      <p:pic>
        <p:nvPicPr>
          <p:cNvPr id="8" name="Picture 7" descr="Can be either in-person or online">
            <a:extLst>
              <a:ext uri="{FF2B5EF4-FFF2-40B4-BE49-F238E27FC236}">
                <a16:creationId xmlns:a16="http://schemas.microsoft.com/office/drawing/2014/main" id="{CD577DDB-3129-45D9-4541-659D074F1DE7}"/>
              </a:ext>
            </a:extLst>
          </p:cNvPr>
          <p:cNvPicPr>
            <a:picLocks noChangeAspect="1"/>
          </p:cNvPicPr>
          <p:nvPr/>
        </p:nvPicPr>
        <p:blipFill>
          <a:blip r:embed="rId4"/>
          <a:stretch>
            <a:fillRect/>
          </a:stretch>
        </p:blipFill>
        <p:spPr>
          <a:xfrm>
            <a:off x="10454744" y="5908739"/>
            <a:ext cx="600446" cy="561521"/>
          </a:xfrm>
          <a:prstGeom prst="rect">
            <a:avLst/>
          </a:prstGeom>
        </p:spPr>
      </p:pic>
      <p:pic>
        <p:nvPicPr>
          <p:cNvPr id="6" name="Picture 5" descr="Suitable for all sizes of groups">
            <a:extLst>
              <a:ext uri="{FF2B5EF4-FFF2-40B4-BE49-F238E27FC236}">
                <a16:creationId xmlns:a16="http://schemas.microsoft.com/office/drawing/2014/main" id="{51B2A7A1-16F6-2502-B7C5-F01418B28774}"/>
              </a:ext>
            </a:extLst>
          </p:cNvPr>
          <p:cNvPicPr>
            <a:picLocks noChangeAspect="1"/>
          </p:cNvPicPr>
          <p:nvPr/>
        </p:nvPicPr>
        <p:blipFill>
          <a:blip r:embed="rId5"/>
          <a:stretch>
            <a:fillRect/>
          </a:stretch>
        </p:blipFill>
        <p:spPr>
          <a:xfrm>
            <a:off x="11222933" y="5803418"/>
            <a:ext cx="619211" cy="666843"/>
          </a:xfrm>
          <a:prstGeom prst="rect">
            <a:avLst/>
          </a:prstGeom>
        </p:spPr>
      </p:pic>
    </p:spTree>
    <p:extLst>
      <p:ext uri="{BB962C8B-B14F-4D97-AF65-F5344CB8AC3E}">
        <p14:creationId xmlns:p14="http://schemas.microsoft.com/office/powerpoint/2010/main" val="196316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4A5F1C-74A2-0E16-5EF3-476150EACB41}"/>
              </a:ext>
            </a:extLst>
          </p:cNvPr>
          <p:cNvSpPr>
            <a:spLocks noGrp="1"/>
          </p:cNvSpPr>
          <p:nvPr>
            <p:ph type="title"/>
          </p:nvPr>
        </p:nvSpPr>
        <p:spPr/>
        <p:txBody>
          <a:bodyPr>
            <a:normAutofit/>
          </a:bodyPr>
          <a:lstStyle/>
          <a:p>
            <a:pPr algn="ctr"/>
            <a:r>
              <a:rPr lang="en-GB" sz="5000"/>
              <a:t>Understanding Feedback</a:t>
            </a:r>
          </a:p>
        </p:txBody>
      </p:sp>
      <p:sp>
        <p:nvSpPr>
          <p:cNvPr id="9" name="TextBox 8">
            <a:extLst>
              <a:ext uri="{FF2B5EF4-FFF2-40B4-BE49-F238E27FC236}">
                <a16:creationId xmlns:a16="http://schemas.microsoft.com/office/drawing/2014/main" id="{A33219AD-53E5-0A5A-ACF9-7AF0167E4BA8}"/>
              </a:ext>
            </a:extLst>
          </p:cNvPr>
          <p:cNvSpPr txBox="1"/>
          <p:nvPr/>
        </p:nvSpPr>
        <p:spPr>
          <a:xfrm>
            <a:off x="300038" y="1851495"/>
            <a:ext cx="4456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For example …</a:t>
            </a:r>
          </a:p>
        </p:txBody>
      </p:sp>
      <p:sp>
        <p:nvSpPr>
          <p:cNvPr id="3" name="TextBox 2">
            <a:extLst>
              <a:ext uri="{FF2B5EF4-FFF2-40B4-BE49-F238E27FC236}">
                <a16:creationId xmlns:a16="http://schemas.microsoft.com/office/drawing/2014/main" id="{8260B859-A033-99A2-B6F6-8BC5FA19F307}"/>
              </a:ext>
            </a:extLst>
          </p:cNvPr>
          <p:cNvSpPr txBox="1"/>
          <p:nvPr/>
        </p:nvSpPr>
        <p:spPr>
          <a:xfrm>
            <a:off x="316792" y="2395183"/>
            <a:ext cx="50190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Here is an example of an activity used to promote the </a:t>
            </a:r>
            <a:r>
              <a:rPr lang="en-US" sz="2000" b="1">
                <a:ea typeface="Calibri"/>
                <a:cs typeface="Calibri"/>
              </a:rPr>
              <a:t>understanding of feedback</a:t>
            </a:r>
            <a:r>
              <a:rPr lang="en-US" sz="2000" dirty="0">
                <a:ea typeface="Calibri"/>
                <a:cs typeface="Calibri"/>
              </a:rPr>
              <a:t>.  </a:t>
            </a:r>
            <a:endParaRPr lang="en-US" sz="2000">
              <a:ea typeface="Calibri"/>
              <a:cs typeface="Calibri"/>
            </a:endParaRPr>
          </a:p>
        </p:txBody>
      </p:sp>
      <p:pic>
        <p:nvPicPr>
          <p:cNvPr id="4" name="Picture 3" descr="Hyperlink to understanding feedback activity slide deck">
            <a:hlinkClick r:id="rId3"/>
            <a:extLst>
              <a:ext uri="{FF2B5EF4-FFF2-40B4-BE49-F238E27FC236}">
                <a16:creationId xmlns:a16="http://schemas.microsoft.com/office/drawing/2014/main" id="{1293659D-5EDF-4F6E-A718-F949312339DC}"/>
              </a:ext>
            </a:extLst>
          </p:cNvPr>
          <p:cNvPicPr>
            <a:picLocks noChangeAspect="1"/>
          </p:cNvPicPr>
          <p:nvPr/>
        </p:nvPicPr>
        <p:blipFill rotWithShape="1">
          <a:blip r:embed="rId4"/>
          <a:srcRect l="3420" r="6784"/>
          <a:stretch/>
        </p:blipFill>
        <p:spPr>
          <a:xfrm>
            <a:off x="1055688" y="3933825"/>
            <a:ext cx="3671888" cy="2159000"/>
          </a:xfrm>
          <a:prstGeom prst="rect">
            <a:avLst/>
          </a:prstGeom>
        </p:spPr>
      </p:pic>
      <p:sp>
        <p:nvSpPr>
          <p:cNvPr id="7" name="Title 4">
            <a:extLst>
              <a:ext uri="{FF2B5EF4-FFF2-40B4-BE49-F238E27FC236}">
                <a16:creationId xmlns:a16="http://schemas.microsoft.com/office/drawing/2014/main" id="{46771447-8978-436F-E2D3-651B3506DBB3}"/>
              </a:ext>
            </a:extLst>
          </p:cNvPr>
          <p:cNvSpPr txBox="1">
            <a:spLocks/>
          </p:cNvSpPr>
          <p:nvPr/>
        </p:nvSpPr>
        <p:spPr>
          <a:xfrm>
            <a:off x="6096001" y="1863440"/>
            <a:ext cx="5576046" cy="520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cs typeface="Calibri"/>
              </a:rPr>
              <a:t>Ideas for adapting the activity …</a:t>
            </a:r>
          </a:p>
        </p:txBody>
      </p:sp>
      <p:sp>
        <p:nvSpPr>
          <p:cNvPr id="6" name="Content Placeholder 5">
            <a:extLst>
              <a:ext uri="{FF2B5EF4-FFF2-40B4-BE49-F238E27FC236}">
                <a16:creationId xmlns:a16="http://schemas.microsoft.com/office/drawing/2014/main" id="{52865678-A7BA-41AF-B6FE-8101AB71EF0B}"/>
              </a:ext>
            </a:extLst>
          </p:cNvPr>
          <p:cNvSpPr>
            <a:spLocks noGrp="1"/>
          </p:cNvSpPr>
          <p:nvPr>
            <p:ph idx="1"/>
          </p:nvPr>
        </p:nvSpPr>
        <p:spPr>
          <a:xfrm>
            <a:off x="6096000" y="2395183"/>
            <a:ext cx="6096000" cy="3643092"/>
          </a:xfrm>
        </p:spPr>
        <p:txBody>
          <a:bodyPr vert="horz" lIns="91440" tIns="45720" rIns="91440" bIns="45720" rtlCol="0" anchor="t">
            <a:noAutofit/>
          </a:bodyPr>
          <a:lstStyle/>
          <a:p>
            <a:pPr marL="0" indent="0">
              <a:buNone/>
            </a:pPr>
            <a:r>
              <a:rPr lang="en-GB" sz="2000">
                <a:hlinkClick r:id="rId5"/>
              </a:rPr>
              <a:t>Engagement</a:t>
            </a:r>
            <a:endParaRPr lang="en-GB" sz="2000"/>
          </a:p>
          <a:p>
            <a:pPr marL="457200" lvl="1" indent="0">
              <a:buNone/>
            </a:pPr>
            <a:r>
              <a:rPr lang="en-GB" sz="2000"/>
              <a:t>You could encourage learners to keep a note of their expectations associated with feedback and reflect on this at a later stage in their studies.  </a:t>
            </a:r>
          </a:p>
          <a:p>
            <a:pPr marL="0" indent="0">
              <a:buNone/>
            </a:pPr>
            <a:r>
              <a:rPr lang="en-GB" sz="2000">
                <a:hlinkClick r:id="rId5"/>
              </a:rPr>
              <a:t>Representation</a:t>
            </a:r>
            <a:endParaRPr lang="en-GB" sz="2000"/>
          </a:p>
          <a:p>
            <a:pPr marL="457200" lvl="1" indent="0">
              <a:buNone/>
            </a:pPr>
            <a:r>
              <a:rPr lang="en-GB" sz="2000"/>
              <a:t>You could encourage learners to vote on the types of feedback that they have most and least experience of, to explore links to their prior knowledge.</a:t>
            </a:r>
          </a:p>
          <a:p>
            <a:pPr marL="0" indent="0">
              <a:buNone/>
            </a:pPr>
            <a:r>
              <a:rPr lang="en-GB" sz="2000">
                <a:hlinkClick r:id="rId5"/>
              </a:rPr>
              <a:t>Action &amp; expression</a:t>
            </a:r>
            <a:endParaRPr lang="en-GB" sz="2000"/>
          </a:p>
          <a:p>
            <a:pPr marL="457200" lvl="1" indent="0">
              <a:buNone/>
            </a:pPr>
            <a:r>
              <a:rPr lang="en-GB" sz="2000"/>
              <a:t>You could ask learners to share an image or description of what they think feedback is to set the scene, and provide multiple means of expression and communication.</a:t>
            </a:r>
          </a:p>
        </p:txBody>
      </p:sp>
    </p:spTree>
    <p:extLst>
      <p:ext uri="{BB962C8B-B14F-4D97-AF65-F5344CB8AC3E}">
        <p14:creationId xmlns:p14="http://schemas.microsoft.com/office/powerpoint/2010/main" val="74053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5833F25-CB3F-CF33-2892-EED6862D8080}"/>
              </a:ext>
            </a:extLst>
          </p:cNvPr>
          <p:cNvSpPr>
            <a:spLocks noGrp="1"/>
          </p:cNvSpPr>
          <p:nvPr>
            <p:ph type="title"/>
          </p:nvPr>
        </p:nvSpPr>
        <p:spPr/>
        <p:txBody>
          <a:bodyPr/>
          <a:lstStyle/>
          <a:p>
            <a:pPr eaLnBrk="1" hangingPunct="1"/>
            <a:r>
              <a:rPr lang="en-GB" altLang="en-US"/>
              <a:t>Understanding feedback</a:t>
            </a:r>
          </a:p>
        </p:txBody>
      </p:sp>
      <p:sp>
        <p:nvSpPr>
          <p:cNvPr id="3" name="Content Placeholder 2">
            <a:extLst>
              <a:ext uri="{FF2B5EF4-FFF2-40B4-BE49-F238E27FC236}">
                <a16:creationId xmlns:a16="http://schemas.microsoft.com/office/drawing/2014/main" id="{952E9F63-7EAC-47DD-B08F-54F113FC93C7}"/>
              </a:ext>
            </a:extLst>
          </p:cNvPr>
          <p:cNvSpPr>
            <a:spLocks noGrp="1"/>
          </p:cNvSpPr>
          <p:nvPr>
            <p:ph sz="quarter" idx="1"/>
          </p:nvPr>
        </p:nvSpPr>
        <p:spPr>
          <a:xfrm>
            <a:off x="2438400" y="1447800"/>
            <a:ext cx="7772400" cy="5005388"/>
          </a:xfrm>
        </p:spPr>
        <p:txBody>
          <a:bodyPr>
            <a:normAutofit fontScale="77500" lnSpcReduction="20000"/>
          </a:bodyPr>
          <a:lstStyle/>
          <a:p>
            <a:pPr marL="0" indent="0" eaLnBrk="1" hangingPunct="1">
              <a:buNone/>
              <a:defRPr/>
            </a:pPr>
            <a:endParaRPr lang="en-GB" dirty="0"/>
          </a:p>
          <a:p>
            <a:pPr eaLnBrk="1" hangingPunct="1">
              <a:defRPr/>
            </a:pPr>
            <a:r>
              <a:rPr lang="en-GB" dirty="0"/>
              <a:t>What is feedback?</a:t>
            </a:r>
          </a:p>
          <a:p>
            <a:pPr lvl="1" eaLnBrk="1" hangingPunct="1">
              <a:defRPr/>
            </a:pPr>
            <a:r>
              <a:rPr lang="en-GB" dirty="0"/>
              <a:t>Linked to progress, identifying strengths and areas for enhancement.</a:t>
            </a:r>
          </a:p>
          <a:p>
            <a:pPr eaLnBrk="1" hangingPunct="1">
              <a:defRPr/>
            </a:pPr>
            <a:r>
              <a:rPr lang="en-GB" dirty="0"/>
              <a:t>Who needs feedback?</a:t>
            </a:r>
          </a:p>
          <a:p>
            <a:pPr lvl="1" eaLnBrk="1" hangingPunct="1">
              <a:defRPr/>
            </a:pPr>
            <a:r>
              <a:rPr lang="en-GB" dirty="0"/>
              <a:t>Everyone! It is a 2-way process. </a:t>
            </a:r>
          </a:p>
          <a:p>
            <a:pPr eaLnBrk="1" hangingPunct="1">
              <a:defRPr/>
            </a:pPr>
            <a:r>
              <a:rPr lang="en-GB" dirty="0"/>
              <a:t>Why is it needed?</a:t>
            </a:r>
          </a:p>
          <a:p>
            <a:pPr lvl="1" eaLnBrk="1" hangingPunct="1">
              <a:defRPr/>
            </a:pPr>
            <a:r>
              <a:rPr lang="en-GB" dirty="0"/>
              <a:t>Professional and personal development; optimising experiences</a:t>
            </a:r>
          </a:p>
          <a:p>
            <a:pPr lvl="1" eaLnBrk="1" hangingPunct="1">
              <a:defRPr/>
            </a:pPr>
            <a:r>
              <a:rPr lang="en-GB" dirty="0"/>
              <a:t>Anyone ever given feedback in a restaurant?</a:t>
            </a:r>
          </a:p>
          <a:p>
            <a:pPr marL="319088" lvl="1" indent="0" eaLnBrk="1" hangingPunct="1">
              <a:buNone/>
              <a:defRPr/>
            </a:pPr>
            <a:endParaRPr lang="en-GB" dirty="0"/>
          </a:p>
          <a:p>
            <a:pPr marL="319088" lvl="1" indent="0" eaLnBrk="1" hangingPunct="1">
              <a:buNone/>
              <a:defRPr/>
            </a:pPr>
            <a:endParaRPr lang="en-GB" dirty="0"/>
          </a:p>
          <a:p>
            <a:pPr eaLnBrk="1" hangingPunct="1">
              <a:defRPr/>
            </a:pPr>
            <a:r>
              <a:rPr lang="en-GB" sz="3000" dirty="0">
                <a:solidFill>
                  <a:srgbClr val="FFFF00"/>
                </a:solidFill>
              </a:rPr>
              <a:t>Task for you: </a:t>
            </a:r>
            <a:r>
              <a:rPr lang="en-GB" sz="3000" dirty="0"/>
              <a:t>Think about the types of feedback that you get in classes from different sources. How many can you come up with?</a:t>
            </a:r>
          </a:p>
          <a:p>
            <a:pPr eaLnBrk="1" hangingPunct="1">
              <a:defRPr/>
            </a:pPr>
            <a:r>
              <a:rPr lang="en-GB" sz="3000" dirty="0">
                <a:solidFill>
                  <a:srgbClr val="FFFF00"/>
                </a:solidFill>
              </a:rPr>
              <a:t>Task for me: </a:t>
            </a:r>
            <a:r>
              <a:rPr lang="en-GB" sz="3000" dirty="0"/>
              <a:t>List some of the ways in which I get feedback from you</a:t>
            </a:r>
          </a:p>
          <a:p>
            <a:pPr marL="0" indent="0" eaLnBrk="1" hangingPunct="1">
              <a:buNone/>
              <a:defRPr/>
            </a:pPr>
            <a:endParaRPr lang="en-GB" sz="3000" dirty="0"/>
          </a:p>
          <a:p>
            <a:pPr eaLnBrk="1" hangingPunct="1">
              <a:defRPr/>
            </a:pPr>
            <a:r>
              <a:rPr lang="en-GB" sz="3000" dirty="0">
                <a:solidFill>
                  <a:srgbClr val="FFFF00"/>
                </a:solidFill>
              </a:rPr>
              <a:t>Task for us: </a:t>
            </a:r>
            <a:r>
              <a:rPr lang="en-GB" sz="3000" dirty="0"/>
              <a:t>Let’s compare the things that we come up with.</a:t>
            </a:r>
          </a:p>
        </p:txBody>
      </p:sp>
      <p:sp>
        <p:nvSpPr>
          <p:cNvPr id="2" name="Rectangle 1">
            <a:extLst>
              <a:ext uri="{FF2B5EF4-FFF2-40B4-BE49-F238E27FC236}">
                <a16:creationId xmlns:a16="http://schemas.microsoft.com/office/drawing/2014/main" id="{5FC24B86-DB83-BAAF-41D5-42E685560D61}"/>
              </a:ext>
            </a:extLst>
          </p:cNvPr>
          <p:cNvSpPr/>
          <p:nvPr/>
        </p:nvSpPr>
        <p:spPr>
          <a:xfrm rot="1572178">
            <a:off x="8943025" y="1012164"/>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F598ED-12D7-967E-37D7-3EAC02CFAB00}"/>
              </a:ext>
            </a:extLst>
          </p:cNvPr>
          <p:cNvSpPr>
            <a:spLocks noGrp="1"/>
          </p:cNvSpPr>
          <p:nvPr>
            <p:ph type="title"/>
          </p:nvPr>
        </p:nvSpPr>
        <p:spPr/>
        <p:txBody>
          <a:bodyPr>
            <a:noAutofit/>
          </a:bodyPr>
          <a:lstStyle/>
          <a:p>
            <a:pPr algn="ctr"/>
            <a:r>
              <a:rPr lang="en-GB" sz="5000"/>
              <a:t>Engage 4 Induction</a:t>
            </a:r>
            <a:br>
              <a:rPr lang="en-GB" sz="5000"/>
            </a:br>
            <a:r>
              <a:rPr lang="en-GB" sz="5000"/>
              <a:t>Time Capsule</a:t>
            </a:r>
          </a:p>
        </p:txBody>
      </p:sp>
      <p:sp>
        <p:nvSpPr>
          <p:cNvPr id="10" name="Title 1">
            <a:extLst>
              <a:ext uri="{FF2B5EF4-FFF2-40B4-BE49-F238E27FC236}">
                <a16:creationId xmlns:a16="http://schemas.microsoft.com/office/drawing/2014/main" id="{90D4B499-09B6-3ADC-8177-695EA25C338B}"/>
              </a:ext>
            </a:extLst>
          </p:cNvPr>
          <p:cNvSpPr txBox="1">
            <a:spLocks/>
          </p:cNvSpPr>
          <p:nvPr/>
        </p:nvSpPr>
        <p:spPr>
          <a:xfrm>
            <a:off x="324016" y="1851517"/>
            <a:ext cx="5014452" cy="546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How to use the activity:</a:t>
            </a:r>
          </a:p>
        </p:txBody>
      </p:sp>
      <p:sp>
        <p:nvSpPr>
          <p:cNvPr id="4" name="Content Placeholder 2"/>
          <p:cNvSpPr>
            <a:spLocks noGrp="1"/>
          </p:cNvSpPr>
          <p:nvPr>
            <p:ph idx="1"/>
          </p:nvPr>
        </p:nvSpPr>
        <p:spPr>
          <a:xfrm>
            <a:off x="310796" y="2400641"/>
            <a:ext cx="5344928" cy="3235439"/>
          </a:xfrm>
          <a:ln>
            <a:noFill/>
          </a:ln>
        </p:spPr>
        <p:txBody>
          <a:bodyPr vert="horz" lIns="91440" tIns="45720" rIns="91440" bIns="45720" rtlCol="0" anchor="t">
            <a:normAutofit/>
          </a:bodyPr>
          <a:lstStyle/>
          <a:p>
            <a:pPr marL="0" indent="0">
              <a:buNone/>
            </a:pPr>
            <a:r>
              <a:rPr lang="en-GB" sz="2000"/>
              <a:t>Learners are asked to identify a personal goal that they would like to achieve within a designated timescale and submit this information.</a:t>
            </a:r>
          </a:p>
          <a:p>
            <a:pPr marL="0" indent="0">
              <a:buNone/>
            </a:pPr>
            <a:r>
              <a:rPr lang="en-GB" sz="2000"/>
              <a:t>Contact the learners at the end of the designated timescale, to follow-up on progress.</a:t>
            </a:r>
            <a:endParaRPr lang="en-GB" sz="2000">
              <a:ea typeface="Calibri"/>
              <a:cs typeface="Calibri"/>
            </a:endParaRPr>
          </a:p>
          <a:p>
            <a:pPr marL="0" indent="0">
              <a:buNone/>
            </a:pPr>
            <a:r>
              <a:rPr lang="en-GB" sz="2000"/>
              <a:t>Paper / postcards / envelopes, or online tools such as MS Forms  can be used to capture the goals.</a:t>
            </a:r>
            <a:endParaRPr lang="en-GB" sz="2000">
              <a:ea typeface="Calibri"/>
              <a:cs typeface="Calibri"/>
            </a:endParaRPr>
          </a:p>
        </p:txBody>
      </p:sp>
      <p:sp>
        <p:nvSpPr>
          <p:cNvPr id="12" name="Title 6">
            <a:extLst>
              <a:ext uri="{FF2B5EF4-FFF2-40B4-BE49-F238E27FC236}">
                <a16:creationId xmlns:a16="http://schemas.microsoft.com/office/drawing/2014/main" id="{7E934DC8-DD9C-FAAE-70C9-5B5E61378C15}"/>
              </a:ext>
            </a:extLst>
          </p:cNvPr>
          <p:cNvSpPr txBox="1">
            <a:spLocks/>
          </p:cNvSpPr>
          <p:nvPr/>
        </p:nvSpPr>
        <p:spPr>
          <a:xfrm>
            <a:off x="6111966" y="1848450"/>
            <a:ext cx="5420573" cy="546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Value for student learning:</a:t>
            </a:r>
          </a:p>
        </p:txBody>
      </p:sp>
      <p:sp>
        <p:nvSpPr>
          <p:cNvPr id="5" name="Content Placeholder 7">
            <a:extLst>
              <a:ext uri="{FF2B5EF4-FFF2-40B4-BE49-F238E27FC236}">
                <a16:creationId xmlns:a16="http://schemas.microsoft.com/office/drawing/2014/main" id="{FB290DF4-72CD-49FD-B064-682CA5D06A15}"/>
              </a:ext>
            </a:extLst>
          </p:cNvPr>
          <p:cNvSpPr txBox="1">
            <a:spLocks/>
          </p:cNvSpPr>
          <p:nvPr/>
        </p:nvSpPr>
        <p:spPr>
          <a:xfrm>
            <a:off x="6111966" y="2400641"/>
            <a:ext cx="5344928" cy="3416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Engaging learners with setting goals can encourage personal learning and development.</a:t>
            </a:r>
          </a:p>
          <a:p>
            <a:pPr marL="0" indent="0">
              <a:buNone/>
            </a:pPr>
            <a:r>
              <a:rPr lang="en-GB" sz="2000"/>
              <a:t>Having a follow up to the time capsule activity affords learners the opportunity to evaluate their achievement against their previously set goals. </a:t>
            </a:r>
          </a:p>
        </p:txBody>
      </p:sp>
      <p:sp>
        <p:nvSpPr>
          <p:cNvPr id="6" name="Rectangle 5" descr="Practice learning type">
            <a:extLst>
              <a:ext uri="{FF2B5EF4-FFF2-40B4-BE49-F238E27FC236}">
                <a16:creationId xmlns:a16="http://schemas.microsoft.com/office/drawing/2014/main" id="{579FB615-6E57-1FA9-137E-02FA92C29DC2}"/>
              </a:ext>
            </a:extLst>
          </p:cNvPr>
          <p:cNvSpPr/>
          <p:nvPr/>
        </p:nvSpPr>
        <p:spPr>
          <a:xfrm>
            <a:off x="4767427" y="6071768"/>
            <a:ext cx="2645229" cy="38054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mj-lt"/>
              </a:rPr>
              <a:t>Practice</a:t>
            </a:r>
            <a:endParaRPr lang="en-GB" sz="3200">
              <a:solidFill>
                <a:schemeClr val="bg1"/>
              </a:solidFill>
              <a:latin typeface="+mj-lt"/>
            </a:endParaRPr>
          </a:p>
        </p:txBody>
      </p:sp>
      <p:pic>
        <p:nvPicPr>
          <p:cNvPr id="16" name="Picture 15" descr="Activity duration is approximately 10 minutes or less">
            <a:extLst>
              <a:ext uri="{FF2B5EF4-FFF2-40B4-BE49-F238E27FC236}">
                <a16:creationId xmlns:a16="http://schemas.microsoft.com/office/drawing/2014/main" id="{A22C48CE-9C0F-61CE-9179-F19B7C3213BA}"/>
              </a:ext>
            </a:extLst>
          </p:cNvPr>
          <p:cNvPicPr>
            <a:picLocks noChangeAspect="1"/>
          </p:cNvPicPr>
          <p:nvPr/>
        </p:nvPicPr>
        <p:blipFill>
          <a:blip r:embed="rId3"/>
          <a:stretch>
            <a:fillRect/>
          </a:stretch>
        </p:blipFill>
        <p:spPr>
          <a:xfrm>
            <a:off x="9538512" y="5879110"/>
            <a:ext cx="762000" cy="619125"/>
          </a:xfrm>
          <a:prstGeom prst="rect">
            <a:avLst/>
          </a:prstGeom>
        </p:spPr>
      </p:pic>
      <p:pic>
        <p:nvPicPr>
          <p:cNvPr id="2" name="Picture 1" descr="Can be either in-person or online">
            <a:extLst>
              <a:ext uri="{FF2B5EF4-FFF2-40B4-BE49-F238E27FC236}">
                <a16:creationId xmlns:a16="http://schemas.microsoft.com/office/drawing/2014/main" id="{2EE136D3-05AB-DAA0-1099-FB3E834A4E69}"/>
              </a:ext>
            </a:extLst>
          </p:cNvPr>
          <p:cNvPicPr>
            <a:picLocks noChangeAspect="1"/>
          </p:cNvPicPr>
          <p:nvPr/>
        </p:nvPicPr>
        <p:blipFill>
          <a:blip r:embed="rId4"/>
          <a:stretch>
            <a:fillRect/>
          </a:stretch>
        </p:blipFill>
        <p:spPr>
          <a:xfrm>
            <a:off x="10421700" y="5921627"/>
            <a:ext cx="600446" cy="561521"/>
          </a:xfrm>
          <a:prstGeom prst="rect">
            <a:avLst/>
          </a:prstGeom>
        </p:spPr>
      </p:pic>
      <p:pic>
        <p:nvPicPr>
          <p:cNvPr id="3" name="Picture 2" descr="Suitable for all sizes of groups">
            <a:extLst>
              <a:ext uri="{FF2B5EF4-FFF2-40B4-BE49-F238E27FC236}">
                <a16:creationId xmlns:a16="http://schemas.microsoft.com/office/drawing/2014/main" id="{29795335-48E1-038D-39DF-CCC96478A113}"/>
              </a:ext>
            </a:extLst>
          </p:cNvPr>
          <p:cNvPicPr>
            <a:picLocks noChangeAspect="1"/>
          </p:cNvPicPr>
          <p:nvPr/>
        </p:nvPicPr>
        <p:blipFill>
          <a:blip r:embed="rId5"/>
          <a:stretch>
            <a:fillRect/>
          </a:stretch>
        </p:blipFill>
        <p:spPr>
          <a:xfrm>
            <a:off x="11147288" y="5827276"/>
            <a:ext cx="619211" cy="666843"/>
          </a:xfrm>
          <a:prstGeom prst="rect">
            <a:avLst/>
          </a:prstGeom>
        </p:spPr>
      </p:pic>
    </p:spTree>
    <p:extLst>
      <p:ext uri="{BB962C8B-B14F-4D97-AF65-F5344CB8AC3E}">
        <p14:creationId xmlns:p14="http://schemas.microsoft.com/office/powerpoint/2010/main" val="187973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7E4D-4410-82A5-1D3B-B2FAB95943E6}"/>
              </a:ext>
            </a:extLst>
          </p:cNvPr>
          <p:cNvSpPr>
            <a:spLocks noGrp="1"/>
          </p:cNvSpPr>
          <p:nvPr>
            <p:ph type="title"/>
          </p:nvPr>
        </p:nvSpPr>
        <p:spPr/>
        <p:txBody>
          <a:bodyPr/>
          <a:lstStyle/>
          <a:p>
            <a:pPr algn="ctr"/>
            <a:r>
              <a:rPr lang="en-GB" sz="4400"/>
              <a:t>Engage</a:t>
            </a:r>
            <a:r>
              <a:rPr lang="en-GB" sz="4400" baseline="0"/>
              <a:t> 4 Induction - Summary</a:t>
            </a:r>
            <a:endParaRPr lang="en-GB"/>
          </a:p>
        </p:txBody>
      </p:sp>
      <p:sp>
        <p:nvSpPr>
          <p:cNvPr id="3" name="Content Placeholder 2">
            <a:extLst>
              <a:ext uri="{FF2B5EF4-FFF2-40B4-BE49-F238E27FC236}">
                <a16:creationId xmlns:a16="http://schemas.microsoft.com/office/drawing/2014/main" id="{720F73EB-D755-E3EF-19F8-A2C3C834409B}"/>
              </a:ext>
            </a:extLst>
          </p:cNvPr>
          <p:cNvSpPr>
            <a:spLocks noGrp="1"/>
          </p:cNvSpPr>
          <p:nvPr>
            <p:ph idx="1"/>
          </p:nvPr>
        </p:nvSpPr>
        <p:spPr>
          <a:xfrm>
            <a:off x="838200" y="1825625"/>
            <a:ext cx="5257800" cy="4351338"/>
          </a:xfrm>
        </p:spPr>
        <p:txBody>
          <a:bodyPr>
            <a:normAutofit fontScale="77500" lnSpcReduction="20000"/>
          </a:bodyPr>
          <a:lstStyle/>
          <a:p>
            <a:pPr marL="0" indent="0">
              <a:buNone/>
            </a:pPr>
            <a:r>
              <a:rPr lang="en-GB"/>
              <a:t>Engage cards are designed to inspire </a:t>
            </a:r>
            <a:r>
              <a:rPr lang="en-GB">
                <a:solidFill>
                  <a:srgbClr val="C00000"/>
                </a:solidFill>
              </a:rPr>
              <a:t>active and collaborative learning strategies</a:t>
            </a:r>
            <a:r>
              <a:rPr lang="en-GB"/>
              <a:t>. </a:t>
            </a:r>
          </a:p>
          <a:p>
            <a:pPr marL="0" indent="0">
              <a:buNone/>
            </a:pPr>
            <a:r>
              <a:rPr lang="en-GB"/>
              <a:t>Each card has the </a:t>
            </a:r>
            <a:r>
              <a:rPr lang="en-GB" b="1"/>
              <a:t>name</a:t>
            </a:r>
            <a:r>
              <a:rPr lang="en-GB"/>
              <a:t> and </a:t>
            </a:r>
            <a:r>
              <a:rPr lang="en-GB" b="1"/>
              <a:t>description</a:t>
            </a:r>
            <a:r>
              <a:rPr lang="en-GB"/>
              <a:t> of an </a:t>
            </a:r>
            <a:r>
              <a:rPr lang="en-GB" b="1"/>
              <a:t>active learning strategy</a:t>
            </a:r>
            <a:r>
              <a:rPr lang="en-GB"/>
              <a:t>, together with an outline of </a:t>
            </a:r>
            <a:r>
              <a:rPr lang="en-GB" i="1"/>
              <a:t>why the activity holds value for student learning</a:t>
            </a:r>
            <a:r>
              <a:rPr lang="en-GB"/>
              <a:t>.</a:t>
            </a:r>
          </a:p>
          <a:p>
            <a:pPr marL="0" indent="0">
              <a:buNone/>
            </a:pPr>
            <a:r>
              <a:rPr lang="en-GB"/>
              <a:t>The active learning strategies in this sub-set are particularly suited to supporting learners through induction and transition activities.</a:t>
            </a:r>
          </a:p>
          <a:p>
            <a:pPr marL="0" indent="0">
              <a:buNone/>
            </a:pPr>
            <a:r>
              <a:rPr lang="en-GB"/>
              <a:t>On the flip side of the card, there is a link and/or </a:t>
            </a:r>
            <a:r>
              <a:rPr lang="en-GB" b="1"/>
              <a:t>QR code </a:t>
            </a:r>
            <a:r>
              <a:rPr lang="en-GB"/>
              <a:t>leading to an example, and some prompts to help you consider how the learning strategy can be </a:t>
            </a:r>
            <a:r>
              <a:rPr lang="en-GB" b="1"/>
              <a:t>contextualised</a:t>
            </a:r>
            <a:r>
              <a:rPr lang="en-GB"/>
              <a:t> and adapted to meet the needs of your specific learners.</a:t>
            </a:r>
          </a:p>
        </p:txBody>
      </p:sp>
      <p:sp>
        <p:nvSpPr>
          <p:cNvPr id="4" name="Content Placeholder 2">
            <a:extLst>
              <a:ext uri="{FF2B5EF4-FFF2-40B4-BE49-F238E27FC236}">
                <a16:creationId xmlns:a16="http://schemas.microsoft.com/office/drawing/2014/main" id="{B3D3989B-31FF-9343-86EB-9196C853A06E}"/>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t>A KEY has been generated to help you identify which active learning strategy may be most suitable for the learning context that you are working within. </a:t>
            </a:r>
          </a:p>
          <a:p>
            <a:pPr marL="0" indent="0">
              <a:buNone/>
            </a:pPr>
            <a:endParaRPr lang="en-GB" sz="2200"/>
          </a:p>
          <a:p>
            <a:pPr marL="0" indent="0">
              <a:buNone/>
            </a:pPr>
            <a:r>
              <a:rPr lang="en-GB" sz="2200"/>
              <a:t>The KEY is explained in the following pages and relate to:</a:t>
            </a:r>
          </a:p>
          <a:p>
            <a:r>
              <a:rPr lang="en-GB" sz="2200"/>
              <a:t>Learning activity </a:t>
            </a:r>
            <a:r>
              <a:rPr lang="en-GB" sz="2200" i="1"/>
              <a:t>type</a:t>
            </a:r>
            <a:r>
              <a:rPr lang="en-GB" sz="2200"/>
              <a:t>,</a:t>
            </a:r>
          </a:p>
          <a:p>
            <a:r>
              <a:rPr lang="en-GB" sz="2200"/>
              <a:t>Learning </a:t>
            </a:r>
            <a:r>
              <a:rPr lang="en-GB" sz="2200" i="1"/>
              <a:t>modality</a:t>
            </a:r>
            <a:r>
              <a:rPr lang="en-GB" sz="2200"/>
              <a:t>,</a:t>
            </a:r>
          </a:p>
          <a:p>
            <a:r>
              <a:rPr lang="en-GB" sz="2200"/>
              <a:t>Learning </a:t>
            </a:r>
            <a:r>
              <a:rPr lang="en-GB" sz="2200" i="1"/>
              <a:t>activity size / scalability</a:t>
            </a:r>
            <a:r>
              <a:rPr lang="en-GB" sz="2200"/>
              <a:t>,</a:t>
            </a:r>
          </a:p>
          <a:p>
            <a:r>
              <a:rPr lang="en-GB" sz="2200"/>
              <a:t>Learning </a:t>
            </a:r>
            <a:r>
              <a:rPr lang="en-GB" sz="2200" i="1"/>
              <a:t>activity duration</a:t>
            </a:r>
            <a:r>
              <a:rPr lang="en-GB" sz="2200"/>
              <a:t>.</a:t>
            </a:r>
          </a:p>
        </p:txBody>
      </p:sp>
    </p:spTree>
    <p:extLst>
      <p:ext uri="{BB962C8B-B14F-4D97-AF65-F5344CB8AC3E}">
        <p14:creationId xmlns:p14="http://schemas.microsoft.com/office/powerpoint/2010/main" val="285274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2B8C2F-2DBD-5625-52BC-7F6C5431CC1D}"/>
              </a:ext>
            </a:extLst>
          </p:cNvPr>
          <p:cNvSpPr txBox="1">
            <a:spLocks/>
          </p:cNvSpPr>
          <p:nvPr/>
        </p:nvSpPr>
        <p:spPr>
          <a:xfrm>
            <a:off x="2055164" y="372039"/>
            <a:ext cx="81083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a:solidFill>
                  <a:schemeClr val="bg2">
                    <a:lumMod val="25000"/>
                  </a:schemeClr>
                </a:solidFill>
              </a:rPr>
              <a:t>Time Capsule</a:t>
            </a:r>
          </a:p>
        </p:txBody>
      </p:sp>
      <p:sp>
        <p:nvSpPr>
          <p:cNvPr id="7" name="TextBox 6">
            <a:extLst>
              <a:ext uri="{FF2B5EF4-FFF2-40B4-BE49-F238E27FC236}">
                <a16:creationId xmlns:a16="http://schemas.microsoft.com/office/drawing/2014/main" id="{D40CB0BA-F348-9F1A-2A28-795886535BE7}"/>
              </a:ext>
            </a:extLst>
          </p:cNvPr>
          <p:cNvSpPr txBox="1"/>
          <p:nvPr/>
        </p:nvSpPr>
        <p:spPr>
          <a:xfrm>
            <a:off x="300038" y="1851495"/>
            <a:ext cx="4456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For example …</a:t>
            </a:r>
          </a:p>
        </p:txBody>
      </p:sp>
      <p:sp>
        <p:nvSpPr>
          <p:cNvPr id="3" name="TextBox 2">
            <a:extLst>
              <a:ext uri="{FF2B5EF4-FFF2-40B4-BE49-F238E27FC236}">
                <a16:creationId xmlns:a16="http://schemas.microsoft.com/office/drawing/2014/main" id="{8260B859-A033-99A2-B6F6-8BC5FA19F307}"/>
              </a:ext>
            </a:extLst>
          </p:cNvPr>
          <p:cNvSpPr txBox="1"/>
          <p:nvPr/>
        </p:nvSpPr>
        <p:spPr>
          <a:xfrm>
            <a:off x="314382" y="2399860"/>
            <a:ext cx="57636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Here is an example of how the </a:t>
            </a:r>
            <a:r>
              <a:rPr lang="en-US" sz="2000" b="1">
                <a:ea typeface="Calibri"/>
                <a:cs typeface="Calibri"/>
              </a:rPr>
              <a:t>time capsule activity</a:t>
            </a:r>
            <a:r>
              <a:rPr lang="en-US" sz="2000">
                <a:ea typeface="Calibri"/>
                <a:cs typeface="Calibri"/>
              </a:rPr>
              <a:t> </a:t>
            </a:r>
            <a:r>
              <a:rPr lang="en-US" sz="2000" dirty="0">
                <a:ea typeface="Calibri"/>
                <a:cs typeface="Calibri"/>
              </a:rPr>
              <a:t>was used with undergraduate students during first year induction. </a:t>
            </a:r>
          </a:p>
        </p:txBody>
      </p:sp>
      <p:pic>
        <p:nvPicPr>
          <p:cNvPr id="4" name="Picture 3" descr="Hyperlink to time capsule activity slide deck">
            <a:hlinkClick r:id="rId3"/>
            <a:extLst>
              <a:ext uri="{FF2B5EF4-FFF2-40B4-BE49-F238E27FC236}">
                <a16:creationId xmlns:a16="http://schemas.microsoft.com/office/drawing/2014/main" id="{7BA3AFA2-5E17-433F-8167-AC4D00452CF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55688" y="3933825"/>
            <a:ext cx="3694100" cy="2153219"/>
          </a:xfrm>
          <a:prstGeom prst="rect">
            <a:avLst/>
          </a:prstGeom>
        </p:spPr>
      </p:pic>
      <p:sp>
        <p:nvSpPr>
          <p:cNvPr id="5" name="Title 4">
            <a:extLst>
              <a:ext uri="{FF2B5EF4-FFF2-40B4-BE49-F238E27FC236}">
                <a16:creationId xmlns:a16="http://schemas.microsoft.com/office/drawing/2014/main" id="{162F1E26-C290-7279-41F1-8DBE15E2EC9D}"/>
              </a:ext>
            </a:extLst>
          </p:cNvPr>
          <p:cNvSpPr>
            <a:spLocks noGrp="1"/>
          </p:cNvSpPr>
          <p:nvPr>
            <p:ph type="title"/>
          </p:nvPr>
        </p:nvSpPr>
        <p:spPr>
          <a:xfrm>
            <a:off x="6096001" y="1863440"/>
            <a:ext cx="5576046" cy="520985"/>
          </a:xfrm>
        </p:spPr>
        <p:txBody>
          <a:bodyPr>
            <a:noAutofit/>
          </a:bodyPr>
          <a:lstStyle/>
          <a:p>
            <a:r>
              <a:rPr lang="en-GB" sz="2800" b="1">
                <a:solidFill>
                  <a:schemeClr val="accent1">
                    <a:lumMod val="75000"/>
                  </a:schemeClr>
                </a:solidFill>
                <a:cs typeface="Calibri"/>
              </a:rPr>
              <a:t>Ideas for adapting the activity …</a:t>
            </a:r>
          </a:p>
        </p:txBody>
      </p:sp>
      <p:sp>
        <p:nvSpPr>
          <p:cNvPr id="6" name="Content Placeholder 5">
            <a:extLst>
              <a:ext uri="{FF2B5EF4-FFF2-40B4-BE49-F238E27FC236}">
                <a16:creationId xmlns:a16="http://schemas.microsoft.com/office/drawing/2014/main" id="{52865678-A7BA-41AF-B6FE-8101AB71EF0B}"/>
              </a:ext>
            </a:extLst>
          </p:cNvPr>
          <p:cNvSpPr>
            <a:spLocks noGrp="1"/>
          </p:cNvSpPr>
          <p:nvPr>
            <p:ph idx="1"/>
          </p:nvPr>
        </p:nvSpPr>
        <p:spPr>
          <a:xfrm>
            <a:off x="6113929" y="2389693"/>
            <a:ext cx="5859332" cy="4096268"/>
          </a:xfrm>
        </p:spPr>
        <p:txBody>
          <a:bodyPr vert="horz" lIns="91440" tIns="45720" rIns="91440" bIns="45720" rtlCol="0" anchor="t">
            <a:noAutofit/>
          </a:bodyPr>
          <a:lstStyle/>
          <a:p>
            <a:pPr marL="0" indent="0">
              <a:buNone/>
            </a:pPr>
            <a:r>
              <a:rPr lang="en-GB" sz="2000">
                <a:hlinkClick r:id="rId5"/>
              </a:rPr>
              <a:t>Engagement</a:t>
            </a:r>
            <a:endParaRPr lang="en-GB" sz="2000"/>
          </a:p>
          <a:p>
            <a:pPr marL="457200" lvl="1" indent="0">
              <a:buNone/>
            </a:pPr>
            <a:r>
              <a:rPr lang="en-GB" sz="2000"/>
              <a:t>You could encourage learners to share their personal goals with Personal Tutors and align this with the value that can be gained from engaging with their Personal Tutor.</a:t>
            </a:r>
          </a:p>
          <a:p>
            <a:pPr marL="0" indent="0">
              <a:buNone/>
            </a:pPr>
            <a:r>
              <a:rPr lang="en-GB" sz="2000">
                <a:hlinkClick r:id="rId5"/>
              </a:rPr>
              <a:t>Representation</a:t>
            </a:r>
            <a:endParaRPr lang="en-GB" sz="2000"/>
          </a:p>
          <a:p>
            <a:pPr marL="457200" lvl="1" indent="0">
              <a:buNone/>
            </a:pPr>
            <a:r>
              <a:rPr lang="en-GB" sz="2000"/>
              <a:t>You could encourage learners to capture their responses to the questions using text, images, audio recordings etc.</a:t>
            </a:r>
          </a:p>
          <a:p>
            <a:pPr marL="0" indent="0">
              <a:buNone/>
            </a:pPr>
            <a:r>
              <a:rPr lang="en-GB" sz="2000">
                <a:hlinkClick r:id="rId5"/>
              </a:rPr>
              <a:t>Action &amp; expression</a:t>
            </a:r>
            <a:endParaRPr lang="en-GB" sz="2000"/>
          </a:p>
          <a:p>
            <a:pPr marL="457200" lvl="1" indent="0">
              <a:buNone/>
            </a:pPr>
            <a:r>
              <a:rPr lang="en-GB" sz="2000"/>
              <a:t>You could enhance learner capacity for monitoring their progress by identifying a specific time for them to respond to their time capsule entries.</a:t>
            </a:r>
          </a:p>
        </p:txBody>
      </p:sp>
    </p:spTree>
    <p:extLst>
      <p:ext uri="{BB962C8B-B14F-4D97-AF65-F5344CB8AC3E}">
        <p14:creationId xmlns:p14="http://schemas.microsoft.com/office/powerpoint/2010/main" val="127242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vert="horz" lIns="0" tIns="0" rIns="0" bIns="0" rtlCol="0" anchor="ctr">
            <a:normAutofit/>
          </a:bodyPr>
          <a:lstStyle>
            <a:lvl1pPr defTabSz="758951">
              <a:defRPr sz="3300"/>
            </a:lvl1pPr>
          </a:lstStyle>
          <a:p>
            <a:pPr lvl="0">
              <a:defRPr sz="1800">
                <a:solidFill>
                  <a:srgbClr val="000000"/>
                </a:solidFill>
              </a:defRPr>
            </a:pPr>
            <a:r>
              <a:rPr lang="en-GB" sz="4000" dirty="0">
                <a:solidFill>
                  <a:srgbClr val="0070C0"/>
                </a:solidFill>
              </a:rPr>
              <a:t>Induction: Time </a:t>
            </a:r>
            <a:r>
              <a:rPr sz="4000" dirty="0">
                <a:solidFill>
                  <a:srgbClr val="0070C0"/>
                </a:solidFill>
              </a:rPr>
              <a:t>capsule activity</a:t>
            </a:r>
          </a:p>
        </p:txBody>
      </p:sp>
      <p:sp>
        <p:nvSpPr>
          <p:cNvPr id="136" name="Shape 136"/>
          <p:cNvSpPr>
            <a:spLocks noGrp="1"/>
          </p:cNvSpPr>
          <p:nvPr>
            <p:ph idx="1"/>
          </p:nvPr>
        </p:nvSpPr>
        <p:spPr>
          <a:prstGeom prst="rect">
            <a:avLst/>
          </a:prstGeom>
        </p:spPr>
        <p:txBody>
          <a:bodyPr vert="horz" lIns="0" tIns="0" rIns="0" bIns="0" rtlCol="0">
            <a:normAutofit fontScale="85000" lnSpcReduction="10000"/>
          </a:bodyPr>
          <a:lstStyle/>
          <a:p>
            <a:pPr marL="436132" indent="-379474" defTabSz="758951">
              <a:spcBef>
                <a:spcPts val="500"/>
              </a:spcBef>
              <a:buChar char="▪"/>
              <a:defRPr sz="1800">
                <a:solidFill>
                  <a:srgbClr val="000000"/>
                </a:solidFill>
              </a:defRPr>
            </a:pPr>
            <a:r>
              <a:rPr sz="2400" dirty="0"/>
              <a:t>Each student gets a piece of A4 paper and pens.  Ask the students to note the following</a:t>
            </a:r>
            <a:r>
              <a:rPr lang="en-GB" sz="2400" dirty="0"/>
              <a:t> two points</a:t>
            </a:r>
            <a:r>
              <a:rPr sz="2400" dirty="0"/>
              <a:t>:</a:t>
            </a:r>
          </a:p>
          <a:p>
            <a:pPr marL="341263" indent="-284605" defTabSz="758951">
              <a:spcBef>
                <a:spcPts val="500"/>
              </a:spcBef>
              <a:buChar char="▪"/>
              <a:defRPr sz="1800">
                <a:solidFill>
                  <a:srgbClr val="000000"/>
                </a:solidFill>
              </a:defRPr>
            </a:pPr>
            <a:endParaRPr sz="2400" dirty="0"/>
          </a:p>
          <a:p>
            <a:pPr marL="742458" lvl="1" indent="-457200" defTabSz="758951">
              <a:spcBef>
                <a:spcPts val="500"/>
              </a:spcBef>
              <a:buFont typeface="+mj-lt"/>
              <a:buAutoNum type="arabicPeriod"/>
              <a:defRPr sz="1800">
                <a:solidFill>
                  <a:srgbClr val="000000"/>
                </a:solidFill>
              </a:defRPr>
            </a:pPr>
            <a:r>
              <a:rPr sz="2200" dirty="0"/>
              <a:t>How you are feeling right now (about starting </a:t>
            </a:r>
            <a:r>
              <a:rPr lang="en-GB" sz="2200" dirty="0"/>
              <a:t>University</a:t>
            </a:r>
            <a:r>
              <a:rPr sz="2200" dirty="0"/>
              <a:t>)</a:t>
            </a:r>
          </a:p>
          <a:p>
            <a:pPr marL="742458" lvl="1" indent="-457200" defTabSz="758951">
              <a:spcBef>
                <a:spcPts val="500"/>
              </a:spcBef>
              <a:buFont typeface="+mj-lt"/>
              <a:buAutoNum type="arabicPeriod"/>
              <a:defRPr sz="1800">
                <a:solidFill>
                  <a:srgbClr val="000000"/>
                </a:solidFill>
              </a:defRPr>
            </a:pPr>
            <a:r>
              <a:rPr sz="2200" dirty="0"/>
              <a:t>One </a:t>
            </a:r>
            <a:r>
              <a:rPr lang="en-GB" sz="2200" dirty="0"/>
              <a:t>goal</a:t>
            </a:r>
            <a:r>
              <a:rPr sz="2200" dirty="0"/>
              <a:t> that you would like to achieve by the end of first year (preferably something other than passing all assessments!!)</a:t>
            </a:r>
          </a:p>
          <a:p>
            <a:pPr marL="341263" indent="-284605" defTabSz="758951">
              <a:spcBef>
                <a:spcPts val="500"/>
              </a:spcBef>
              <a:buChar char="▪"/>
              <a:defRPr sz="1800">
                <a:solidFill>
                  <a:srgbClr val="000000"/>
                </a:solidFill>
              </a:defRPr>
            </a:pPr>
            <a:endParaRPr lang="en-GB" sz="2400" dirty="0"/>
          </a:p>
          <a:p>
            <a:pPr marL="56658" indent="0" defTabSz="758951">
              <a:spcBef>
                <a:spcPts val="500"/>
              </a:spcBef>
              <a:buNone/>
              <a:defRPr sz="1800">
                <a:solidFill>
                  <a:srgbClr val="000000"/>
                </a:solidFill>
              </a:defRPr>
            </a:pPr>
            <a:endParaRPr sz="2400" dirty="0"/>
          </a:p>
          <a:p>
            <a:pPr marL="436132" indent="-379474" defTabSz="758951">
              <a:spcBef>
                <a:spcPts val="500"/>
              </a:spcBef>
              <a:buChar char="▪"/>
              <a:defRPr sz="1800">
                <a:solidFill>
                  <a:srgbClr val="000000"/>
                </a:solidFill>
              </a:defRPr>
            </a:pPr>
            <a:r>
              <a:rPr sz="2400" dirty="0"/>
              <a:t>Fold the piece of paper and put it inside an envelope. Each student writes their name on the outside of the envelope and seals it. They will get this back at the end of first year.</a:t>
            </a:r>
            <a:endParaRPr lang="en-GB" sz="2400" dirty="0"/>
          </a:p>
          <a:p>
            <a:pPr marL="436132" indent="-379474" defTabSz="758951">
              <a:spcBef>
                <a:spcPts val="500"/>
              </a:spcBef>
              <a:buChar char="▪"/>
              <a:defRPr sz="1800">
                <a:solidFill>
                  <a:srgbClr val="000000"/>
                </a:solidFill>
              </a:defRPr>
            </a:pPr>
            <a:endParaRPr lang="en-GB" sz="2400" dirty="0"/>
          </a:p>
          <a:p>
            <a:pPr marL="436132" indent="-379474" defTabSz="758951">
              <a:spcBef>
                <a:spcPts val="500"/>
              </a:spcBef>
              <a:buChar char="▪"/>
              <a:defRPr sz="1800">
                <a:solidFill>
                  <a:srgbClr val="000000"/>
                </a:solidFill>
              </a:defRPr>
            </a:pPr>
            <a:r>
              <a:rPr lang="en-GB" sz="2400" dirty="0"/>
              <a:t>On returning the time capsules, students are encouraged to reflect on their time capsule entries and to identify what has helped them to achieve / stopped them from achieving their intended goal.</a:t>
            </a:r>
            <a:endParaRPr sz="2400" dirty="0"/>
          </a:p>
        </p:txBody>
      </p:sp>
      <p:sp>
        <p:nvSpPr>
          <p:cNvPr id="2" name="Rectangle 1">
            <a:extLst>
              <a:ext uri="{FF2B5EF4-FFF2-40B4-BE49-F238E27FC236}">
                <a16:creationId xmlns:a16="http://schemas.microsoft.com/office/drawing/2014/main" id="{2709926B-F62A-7565-326F-CB37EB297E49}"/>
              </a:ext>
            </a:extLst>
          </p:cNvPr>
          <p:cNvSpPr/>
          <p:nvPr/>
        </p:nvSpPr>
        <p:spPr>
          <a:xfrm>
            <a:off x="8686862" y="626685"/>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6DFB77-3E8B-6F71-73D4-D81832FC13CE}"/>
              </a:ext>
            </a:extLst>
          </p:cNvPr>
          <p:cNvSpPr>
            <a:spLocks noGrp="1"/>
          </p:cNvSpPr>
          <p:nvPr>
            <p:ph type="title"/>
          </p:nvPr>
        </p:nvSpPr>
        <p:spPr>
          <a:xfrm>
            <a:off x="2412885" y="382053"/>
            <a:ext cx="7767020" cy="1325563"/>
          </a:xfrm>
        </p:spPr>
        <p:txBody>
          <a:bodyPr>
            <a:noAutofit/>
          </a:bodyPr>
          <a:lstStyle/>
          <a:p>
            <a:pPr algn="ctr"/>
            <a:r>
              <a:rPr lang="en-GB" sz="5000">
                <a:solidFill>
                  <a:schemeClr val="bg2">
                    <a:lumMod val="25000"/>
                  </a:schemeClr>
                </a:solidFill>
              </a:rPr>
              <a:t>Engage 4 Induction</a:t>
            </a:r>
            <a:br>
              <a:rPr lang="en-GB" sz="5000">
                <a:solidFill>
                  <a:schemeClr val="bg2">
                    <a:lumMod val="25000"/>
                  </a:schemeClr>
                </a:solidFill>
              </a:rPr>
            </a:br>
            <a:r>
              <a:rPr lang="en-GB" sz="5000">
                <a:solidFill>
                  <a:schemeClr val="bg2">
                    <a:lumMod val="25000"/>
                  </a:schemeClr>
                </a:solidFill>
              </a:rPr>
              <a:t>Think, Pair, Share</a:t>
            </a:r>
          </a:p>
        </p:txBody>
      </p:sp>
      <p:sp>
        <p:nvSpPr>
          <p:cNvPr id="19" name="Title 1">
            <a:extLst>
              <a:ext uri="{FF2B5EF4-FFF2-40B4-BE49-F238E27FC236}">
                <a16:creationId xmlns:a16="http://schemas.microsoft.com/office/drawing/2014/main" id="{8EF21941-845D-FEBB-6AC4-01D7A581B9E7}"/>
              </a:ext>
            </a:extLst>
          </p:cNvPr>
          <p:cNvSpPr txBox="1">
            <a:spLocks/>
          </p:cNvSpPr>
          <p:nvPr/>
        </p:nvSpPr>
        <p:spPr>
          <a:xfrm>
            <a:off x="324016" y="1851517"/>
            <a:ext cx="5014452" cy="546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How to use the activity:</a:t>
            </a:r>
          </a:p>
        </p:txBody>
      </p:sp>
      <p:sp>
        <p:nvSpPr>
          <p:cNvPr id="4" name="Content Placeholder 2"/>
          <p:cNvSpPr>
            <a:spLocks noGrp="1"/>
          </p:cNvSpPr>
          <p:nvPr>
            <p:ph idx="1"/>
          </p:nvPr>
        </p:nvSpPr>
        <p:spPr>
          <a:xfrm>
            <a:off x="313257" y="2394104"/>
            <a:ext cx="5014453" cy="2409714"/>
          </a:xfrm>
          <a:ln>
            <a:noFill/>
          </a:ln>
        </p:spPr>
        <p:txBody>
          <a:bodyPr vert="horz" lIns="91440" tIns="45720" rIns="91440" bIns="45720" rtlCol="0" anchor="t">
            <a:normAutofit/>
          </a:bodyPr>
          <a:lstStyle/>
          <a:p>
            <a:pPr marL="0" indent="0">
              <a:buNone/>
            </a:pPr>
            <a:r>
              <a:rPr lang="en-GB" sz="2000"/>
              <a:t>Learners are asked to work individually to respond to a question, problem or topic. </a:t>
            </a:r>
          </a:p>
          <a:p>
            <a:pPr marL="0" indent="0">
              <a:buNone/>
            </a:pPr>
            <a:r>
              <a:rPr lang="en-GB" sz="2000"/>
              <a:t>Learners then work in pairs to discuss their responses. </a:t>
            </a:r>
          </a:p>
          <a:p>
            <a:pPr marL="0" indent="0">
              <a:buNone/>
            </a:pPr>
            <a:r>
              <a:rPr lang="en-GB" sz="2000"/>
              <a:t>The tutor then draws responses from the pairs to generate a whole class discussion.</a:t>
            </a:r>
          </a:p>
        </p:txBody>
      </p:sp>
      <p:sp>
        <p:nvSpPr>
          <p:cNvPr id="20" name="Title 6">
            <a:extLst>
              <a:ext uri="{FF2B5EF4-FFF2-40B4-BE49-F238E27FC236}">
                <a16:creationId xmlns:a16="http://schemas.microsoft.com/office/drawing/2014/main" id="{CEEC0B07-2BDF-F268-BB7A-533A89103299}"/>
              </a:ext>
            </a:extLst>
          </p:cNvPr>
          <p:cNvSpPr txBox="1">
            <a:spLocks/>
          </p:cNvSpPr>
          <p:nvPr/>
        </p:nvSpPr>
        <p:spPr>
          <a:xfrm>
            <a:off x="6111966" y="1848450"/>
            <a:ext cx="5420573" cy="546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Value for student learning:</a:t>
            </a:r>
          </a:p>
        </p:txBody>
      </p:sp>
      <p:sp>
        <p:nvSpPr>
          <p:cNvPr id="5" name="Content Placeholder 7">
            <a:extLst>
              <a:ext uri="{FF2B5EF4-FFF2-40B4-BE49-F238E27FC236}">
                <a16:creationId xmlns:a16="http://schemas.microsoft.com/office/drawing/2014/main" id="{FB290DF4-72CD-49FD-B064-682CA5D06A15}"/>
              </a:ext>
            </a:extLst>
          </p:cNvPr>
          <p:cNvSpPr txBox="1">
            <a:spLocks/>
          </p:cNvSpPr>
          <p:nvPr/>
        </p:nvSpPr>
        <p:spPr>
          <a:xfrm>
            <a:off x="6113114" y="2401092"/>
            <a:ext cx="5181600" cy="34160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Having the opportunity to think individually supports learners to process information before moving on to share with a peer, where they can discuss their answers. </a:t>
            </a:r>
          </a:p>
          <a:p>
            <a:pPr marL="0" indent="0">
              <a:buNone/>
            </a:pPr>
            <a:r>
              <a:rPr lang="en-GB" sz="2000"/>
              <a:t>Completed in pairs, </a:t>
            </a:r>
            <a:r>
              <a:rPr lang="en-GB" sz="2000" i="1"/>
              <a:t>think, pair, share </a:t>
            </a:r>
            <a:r>
              <a:rPr lang="en-GB" sz="2000"/>
              <a:t>can be used in any size of group and can provide opportunities for learners to organise their thoughts (e.g. at the start of a class) or reflect on their learning (e.g. at the midpoint or end of a class).</a:t>
            </a:r>
          </a:p>
        </p:txBody>
      </p:sp>
      <p:sp>
        <p:nvSpPr>
          <p:cNvPr id="7" name="Rectangle 6" descr="Discussion learning type">
            <a:extLst>
              <a:ext uri="{FF2B5EF4-FFF2-40B4-BE49-F238E27FC236}">
                <a16:creationId xmlns:a16="http://schemas.microsoft.com/office/drawing/2014/main" id="{EBF65E33-6C98-082A-41E4-6DF221C46533}"/>
              </a:ext>
            </a:extLst>
          </p:cNvPr>
          <p:cNvSpPr/>
          <p:nvPr/>
        </p:nvSpPr>
        <p:spPr>
          <a:xfrm>
            <a:off x="4572343" y="6013797"/>
            <a:ext cx="2645229" cy="380546"/>
          </a:xfrm>
          <a:prstGeom prst="rect">
            <a:avLst/>
          </a:prstGeom>
          <a:solidFill>
            <a:srgbClr val="00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lumMod val="65000"/>
                    <a:lumOff val="35000"/>
                  </a:schemeClr>
                </a:solidFill>
                <a:latin typeface="+mj-lt"/>
              </a:rPr>
              <a:t>Discussion</a:t>
            </a:r>
            <a:endParaRPr lang="en-GB" sz="3200">
              <a:solidFill>
                <a:schemeClr val="tx1">
                  <a:lumMod val="65000"/>
                  <a:lumOff val="35000"/>
                </a:schemeClr>
              </a:solidFill>
              <a:latin typeface="+mj-lt"/>
            </a:endParaRPr>
          </a:p>
        </p:txBody>
      </p:sp>
      <p:pic>
        <p:nvPicPr>
          <p:cNvPr id="9" name="Picture 8" descr="Activity duration is approximately 10 minutes or less">
            <a:extLst>
              <a:ext uri="{FF2B5EF4-FFF2-40B4-BE49-F238E27FC236}">
                <a16:creationId xmlns:a16="http://schemas.microsoft.com/office/drawing/2014/main" id="{EAE9A414-27EA-B691-46F6-A8265FF5FBBE}"/>
              </a:ext>
            </a:extLst>
          </p:cNvPr>
          <p:cNvPicPr>
            <a:picLocks noChangeAspect="1"/>
          </p:cNvPicPr>
          <p:nvPr/>
        </p:nvPicPr>
        <p:blipFill>
          <a:blip r:embed="rId3"/>
          <a:stretch>
            <a:fillRect/>
          </a:stretch>
        </p:blipFill>
        <p:spPr>
          <a:xfrm>
            <a:off x="9559573" y="5860382"/>
            <a:ext cx="762000" cy="619125"/>
          </a:xfrm>
          <a:prstGeom prst="rect">
            <a:avLst/>
          </a:prstGeom>
        </p:spPr>
      </p:pic>
      <p:pic>
        <p:nvPicPr>
          <p:cNvPr id="3" name="Picture 2" descr="Can be either in-person or online">
            <a:extLst>
              <a:ext uri="{FF2B5EF4-FFF2-40B4-BE49-F238E27FC236}">
                <a16:creationId xmlns:a16="http://schemas.microsoft.com/office/drawing/2014/main" id="{36C6AF52-FDC0-BFB5-3E10-A90D7A9CC23E}"/>
              </a:ext>
            </a:extLst>
          </p:cNvPr>
          <p:cNvPicPr>
            <a:picLocks noChangeAspect="1"/>
          </p:cNvPicPr>
          <p:nvPr/>
        </p:nvPicPr>
        <p:blipFill>
          <a:blip r:embed="rId4"/>
          <a:stretch>
            <a:fillRect/>
          </a:stretch>
        </p:blipFill>
        <p:spPr>
          <a:xfrm>
            <a:off x="10472030" y="5923310"/>
            <a:ext cx="600446" cy="561521"/>
          </a:xfrm>
          <a:prstGeom prst="rect">
            <a:avLst/>
          </a:prstGeom>
        </p:spPr>
      </p:pic>
      <p:pic>
        <p:nvPicPr>
          <p:cNvPr id="6" name="Picture 5" descr="Suitable for all sizes of groups">
            <a:extLst>
              <a:ext uri="{FF2B5EF4-FFF2-40B4-BE49-F238E27FC236}">
                <a16:creationId xmlns:a16="http://schemas.microsoft.com/office/drawing/2014/main" id="{8B879E3E-B8CB-9D5C-D6A1-1F741F6A2B37}"/>
              </a:ext>
            </a:extLst>
          </p:cNvPr>
          <p:cNvPicPr>
            <a:picLocks noChangeAspect="1"/>
          </p:cNvPicPr>
          <p:nvPr/>
        </p:nvPicPr>
        <p:blipFill>
          <a:blip r:embed="rId5"/>
          <a:stretch>
            <a:fillRect/>
          </a:stretch>
        </p:blipFill>
        <p:spPr>
          <a:xfrm>
            <a:off x="11222933" y="5812898"/>
            <a:ext cx="619211" cy="666843"/>
          </a:xfrm>
          <a:prstGeom prst="rect">
            <a:avLst/>
          </a:prstGeom>
        </p:spPr>
      </p:pic>
    </p:spTree>
    <p:extLst>
      <p:ext uri="{BB962C8B-B14F-4D97-AF65-F5344CB8AC3E}">
        <p14:creationId xmlns:p14="http://schemas.microsoft.com/office/powerpoint/2010/main" val="76498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2646-57DE-FD6D-CEB4-A1940C2AEE56}"/>
              </a:ext>
            </a:extLst>
          </p:cNvPr>
          <p:cNvSpPr>
            <a:spLocks noGrp="1"/>
          </p:cNvSpPr>
          <p:nvPr>
            <p:ph type="title"/>
          </p:nvPr>
        </p:nvSpPr>
        <p:spPr/>
        <p:txBody>
          <a:bodyPr>
            <a:normAutofit/>
          </a:bodyPr>
          <a:lstStyle/>
          <a:p>
            <a:pPr algn="ctr"/>
            <a:r>
              <a:rPr lang="en-GB" sz="5000"/>
              <a:t>Think, Pair, Share</a:t>
            </a:r>
          </a:p>
        </p:txBody>
      </p:sp>
      <p:sp>
        <p:nvSpPr>
          <p:cNvPr id="9" name="TextBox 8">
            <a:extLst>
              <a:ext uri="{FF2B5EF4-FFF2-40B4-BE49-F238E27FC236}">
                <a16:creationId xmlns:a16="http://schemas.microsoft.com/office/drawing/2014/main" id="{4FDB8E8E-27F0-C862-5B94-9C03B8F8EAEC}"/>
              </a:ext>
            </a:extLst>
          </p:cNvPr>
          <p:cNvSpPr txBox="1"/>
          <p:nvPr/>
        </p:nvSpPr>
        <p:spPr>
          <a:xfrm>
            <a:off x="300038" y="1851495"/>
            <a:ext cx="4456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For example …</a:t>
            </a:r>
          </a:p>
        </p:txBody>
      </p:sp>
      <p:sp>
        <p:nvSpPr>
          <p:cNvPr id="3" name="TextBox 2">
            <a:extLst>
              <a:ext uri="{FF2B5EF4-FFF2-40B4-BE49-F238E27FC236}">
                <a16:creationId xmlns:a16="http://schemas.microsoft.com/office/drawing/2014/main" id="{8260B859-A033-99A2-B6F6-8BC5FA19F307}"/>
              </a:ext>
            </a:extLst>
          </p:cNvPr>
          <p:cNvSpPr txBox="1"/>
          <p:nvPr/>
        </p:nvSpPr>
        <p:spPr>
          <a:xfrm>
            <a:off x="316792" y="2395183"/>
            <a:ext cx="524491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Here is an example of how </a:t>
            </a:r>
            <a:r>
              <a:rPr lang="en-US" sz="2000" b="1">
                <a:ea typeface="Calibri"/>
                <a:cs typeface="Calibri"/>
              </a:rPr>
              <a:t>think, pair, share</a:t>
            </a:r>
            <a:r>
              <a:rPr lang="en-US" sz="2000" b="1" dirty="0">
                <a:ea typeface="Calibri"/>
                <a:cs typeface="Calibri"/>
              </a:rPr>
              <a:t> </a:t>
            </a:r>
            <a:r>
              <a:rPr lang="en-US" sz="2000" dirty="0">
                <a:ea typeface="Calibri"/>
                <a:cs typeface="Calibri"/>
              </a:rPr>
              <a:t>was used with students during a module induction to encourage them to explore their perceptions about an introductory module topic.</a:t>
            </a:r>
          </a:p>
          <a:p>
            <a:endParaRPr lang="en-US" sz="2000">
              <a:ea typeface="Calibri"/>
              <a:cs typeface="Calibri"/>
            </a:endParaRPr>
          </a:p>
          <a:p>
            <a:endParaRPr lang="en-US" sz="2000" dirty="0">
              <a:ea typeface="Calibri"/>
              <a:cs typeface="Calibri"/>
            </a:endParaRPr>
          </a:p>
        </p:txBody>
      </p:sp>
      <p:pic>
        <p:nvPicPr>
          <p:cNvPr id="7" name="Picture 6" descr="Hyperlink to think, pair, share activity slide deck">
            <a:hlinkClick r:id="rId3"/>
            <a:extLst>
              <a:ext uri="{FF2B5EF4-FFF2-40B4-BE49-F238E27FC236}">
                <a16:creationId xmlns:a16="http://schemas.microsoft.com/office/drawing/2014/main" id="{ED9FD12A-560A-4E40-A605-B29A234C66DC}"/>
              </a:ext>
            </a:extLst>
          </p:cNvPr>
          <p:cNvPicPr>
            <a:picLocks noChangeAspect="1"/>
          </p:cNvPicPr>
          <p:nvPr/>
        </p:nvPicPr>
        <p:blipFill rotWithShape="1">
          <a:blip r:embed="rId4">
            <a:extLst>
              <a:ext uri="{28A0092B-C50C-407E-A947-70E740481C1C}">
                <a14:useLocalDpi xmlns:a14="http://schemas.microsoft.com/office/drawing/2010/main" val="0"/>
              </a:ext>
            </a:extLst>
          </a:blip>
          <a:srcRect l="5480" r="19698"/>
          <a:stretch/>
        </p:blipFill>
        <p:spPr>
          <a:xfrm>
            <a:off x="1055688" y="3945008"/>
            <a:ext cx="3671887" cy="2160587"/>
          </a:xfrm>
          <a:prstGeom prst="rect">
            <a:avLst/>
          </a:prstGeom>
        </p:spPr>
      </p:pic>
      <p:sp>
        <p:nvSpPr>
          <p:cNvPr id="4" name="Title 4">
            <a:extLst>
              <a:ext uri="{FF2B5EF4-FFF2-40B4-BE49-F238E27FC236}">
                <a16:creationId xmlns:a16="http://schemas.microsoft.com/office/drawing/2014/main" id="{EB055F8E-2BFA-36C1-4FDE-24D1D5072BC7}"/>
              </a:ext>
            </a:extLst>
          </p:cNvPr>
          <p:cNvSpPr txBox="1">
            <a:spLocks/>
          </p:cNvSpPr>
          <p:nvPr/>
        </p:nvSpPr>
        <p:spPr>
          <a:xfrm>
            <a:off x="6096001" y="1863440"/>
            <a:ext cx="5576046" cy="520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cs typeface="Calibri"/>
              </a:rPr>
              <a:t>Ideas for adapting the activity …</a:t>
            </a:r>
          </a:p>
        </p:txBody>
      </p:sp>
      <p:sp>
        <p:nvSpPr>
          <p:cNvPr id="6" name="Content Placeholder 5">
            <a:extLst>
              <a:ext uri="{FF2B5EF4-FFF2-40B4-BE49-F238E27FC236}">
                <a16:creationId xmlns:a16="http://schemas.microsoft.com/office/drawing/2014/main" id="{52865678-A7BA-41AF-B6FE-8101AB71EF0B}"/>
              </a:ext>
            </a:extLst>
          </p:cNvPr>
          <p:cNvSpPr>
            <a:spLocks noGrp="1"/>
          </p:cNvSpPr>
          <p:nvPr>
            <p:ph idx="1"/>
          </p:nvPr>
        </p:nvSpPr>
        <p:spPr>
          <a:xfrm>
            <a:off x="6106758" y="2395183"/>
            <a:ext cx="5800724" cy="3643092"/>
          </a:xfrm>
        </p:spPr>
        <p:txBody>
          <a:bodyPr vert="horz" lIns="91440" tIns="45720" rIns="91440" bIns="45720" rtlCol="0" anchor="t">
            <a:noAutofit/>
          </a:bodyPr>
          <a:lstStyle/>
          <a:p>
            <a:pPr marL="0" indent="0">
              <a:buNone/>
            </a:pPr>
            <a:r>
              <a:rPr lang="en-GB" sz="2000">
                <a:hlinkClick r:id="rId5"/>
              </a:rPr>
              <a:t>Engagement</a:t>
            </a:r>
            <a:endParaRPr lang="en-GB" sz="2000"/>
          </a:p>
          <a:p>
            <a:pPr marL="457200" lvl="1" indent="0">
              <a:buNone/>
            </a:pPr>
            <a:r>
              <a:rPr lang="en-GB" sz="2000"/>
              <a:t>You could encourage engagement with the activity by making the relevance of the problem / topic explicit to learners.</a:t>
            </a:r>
          </a:p>
          <a:p>
            <a:pPr marL="0" indent="0">
              <a:buNone/>
            </a:pPr>
            <a:r>
              <a:rPr lang="en-GB" sz="2000">
                <a:hlinkClick r:id="rId5"/>
              </a:rPr>
              <a:t>Representation</a:t>
            </a:r>
            <a:endParaRPr lang="en-GB" sz="2000"/>
          </a:p>
          <a:p>
            <a:pPr marL="457200" lvl="1" indent="0">
              <a:buNone/>
            </a:pPr>
            <a:r>
              <a:rPr lang="en-GB" sz="2000"/>
              <a:t>You could present the key words noted across the class in a word cloud to offer the information in multiple formats.</a:t>
            </a:r>
          </a:p>
          <a:p>
            <a:pPr marL="0" indent="0">
              <a:buNone/>
            </a:pPr>
            <a:r>
              <a:rPr lang="en-GB" sz="2000">
                <a:hlinkClick r:id="rId5"/>
              </a:rPr>
              <a:t>Action &amp; expression</a:t>
            </a:r>
            <a:endParaRPr lang="en-GB" sz="2000"/>
          </a:p>
          <a:p>
            <a:pPr marL="457200" lvl="1" indent="0">
              <a:buNone/>
            </a:pPr>
            <a:r>
              <a:rPr lang="en-GB" sz="2000"/>
              <a:t>You could provide learners with prompts or checklists to support their engagement with the problem / discussion topic.</a:t>
            </a:r>
          </a:p>
        </p:txBody>
      </p:sp>
    </p:spTree>
    <p:extLst>
      <p:ext uri="{BB962C8B-B14F-4D97-AF65-F5344CB8AC3E}">
        <p14:creationId xmlns:p14="http://schemas.microsoft.com/office/powerpoint/2010/main" val="2555886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communication?</a:t>
            </a:r>
          </a:p>
        </p:txBody>
      </p:sp>
      <p:sp>
        <p:nvSpPr>
          <p:cNvPr id="3" name="Content Placeholder 2"/>
          <p:cNvSpPr>
            <a:spLocks noGrp="1"/>
          </p:cNvSpPr>
          <p:nvPr>
            <p:ph idx="1"/>
          </p:nvPr>
        </p:nvSpPr>
        <p:spPr/>
        <p:txBody>
          <a:bodyPr/>
          <a:lstStyle/>
          <a:p>
            <a:pPr marL="404813" indent="-285750">
              <a:defRPr sz="1800">
                <a:solidFill>
                  <a:srgbClr val="000000"/>
                </a:solidFill>
              </a:defRPr>
            </a:pPr>
            <a:r>
              <a:rPr lang="en-GB" sz="2800" dirty="0"/>
              <a:t>Working on your own, write down a brief description / definition of what communication is.</a:t>
            </a:r>
          </a:p>
          <a:p>
            <a:pPr marL="119063" indent="0">
              <a:buNone/>
              <a:defRPr sz="1800">
                <a:solidFill>
                  <a:srgbClr val="000000"/>
                </a:solidFill>
              </a:defRPr>
            </a:pPr>
            <a:endParaRPr lang="en-GB" sz="2800" dirty="0"/>
          </a:p>
          <a:p>
            <a:pPr marL="404813" indent="-285750">
              <a:defRPr sz="1800">
                <a:solidFill>
                  <a:srgbClr val="000000"/>
                </a:solidFill>
              </a:defRPr>
            </a:pPr>
            <a:r>
              <a:rPr lang="en-GB" sz="2800" dirty="0"/>
              <a:t>Compare your description with the person sitting beside you – any similarities / differences?</a:t>
            </a:r>
          </a:p>
          <a:p>
            <a:pPr marL="119063" indent="0">
              <a:buNone/>
              <a:defRPr sz="1800">
                <a:solidFill>
                  <a:srgbClr val="000000"/>
                </a:solidFill>
              </a:defRPr>
            </a:pPr>
            <a:endParaRPr lang="en-GB" sz="2800" dirty="0"/>
          </a:p>
          <a:p>
            <a:pPr marL="404813" indent="-285750">
              <a:defRPr sz="1800">
                <a:solidFill>
                  <a:srgbClr val="000000"/>
                </a:solidFill>
              </a:defRPr>
            </a:pPr>
            <a:r>
              <a:rPr lang="en-GB" sz="2800" dirty="0"/>
              <a:t>In what ways do we communicate with each other?</a:t>
            </a:r>
          </a:p>
          <a:p>
            <a:pPr marL="119063" indent="0">
              <a:buNone/>
              <a:defRPr sz="1800">
                <a:solidFill>
                  <a:srgbClr val="000000"/>
                </a:solidFill>
              </a:defRPr>
            </a:pPr>
            <a:endParaRPr lang="en-GB" sz="2800" dirty="0"/>
          </a:p>
          <a:p>
            <a:pPr marL="404813" indent="-285750">
              <a:defRPr sz="1800">
                <a:solidFill>
                  <a:srgbClr val="000000"/>
                </a:solidFill>
              </a:defRPr>
            </a:pPr>
            <a:r>
              <a:rPr lang="en-GB" sz="2800" dirty="0"/>
              <a:t>Let’s take the key words that help us understand what communication is across the class.</a:t>
            </a:r>
          </a:p>
        </p:txBody>
      </p:sp>
      <p:sp>
        <p:nvSpPr>
          <p:cNvPr id="4" name="Rectangle 3">
            <a:extLst>
              <a:ext uri="{FF2B5EF4-FFF2-40B4-BE49-F238E27FC236}">
                <a16:creationId xmlns:a16="http://schemas.microsoft.com/office/drawing/2014/main" id="{8BDA053F-476E-BFDF-69FF-CF271E20354A}"/>
              </a:ext>
            </a:extLst>
          </p:cNvPr>
          <p:cNvSpPr/>
          <p:nvPr/>
        </p:nvSpPr>
        <p:spPr>
          <a:xfrm>
            <a:off x="8616523" y="320147"/>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extLst>
      <p:ext uri="{BB962C8B-B14F-4D97-AF65-F5344CB8AC3E}">
        <p14:creationId xmlns:p14="http://schemas.microsoft.com/office/powerpoint/2010/main" val="41776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094EECB-C8B5-2CC3-1DA1-6552B79E5A5C}"/>
              </a:ext>
            </a:extLst>
          </p:cNvPr>
          <p:cNvSpPr>
            <a:spLocks noGrp="1"/>
          </p:cNvSpPr>
          <p:nvPr>
            <p:ph type="title"/>
          </p:nvPr>
        </p:nvSpPr>
        <p:spPr/>
        <p:txBody>
          <a:bodyPr>
            <a:noAutofit/>
          </a:bodyPr>
          <a:lstStyle/>
          <a:p>
            <a:pPr algn="ctr"/>
            <a:r>
              <a:rPr lang="en-GB" sz="5000"/>
              <a:t>Engage 4 Induction</a:t>
            </a:r>
            <a:br>
              <a:rPr lang="en-GB" sz="5000"/>
            </a:br>
            <a:r>
              <a:rPr lang="en-GB" sz="5000"/>
              <a:t>Peer Learning World Cafe </a:t>
            </a:r>
          </a:p>
        </p:txBody>
      </p:sp>
      <p:sp>
        <p:nvSpPr>
          <p:cNvPr id="7" name="Title 1">
            <a:extLst>
              <a:ext uri="{FF2B5EF4-FFF2-40B4-BE49-F238E27FC236}">
                <a16:creationId xmlns:a16="http://schemas.microsoft.com/office/drawing/2014/main" id="{06E62F3D-315D-8507-541E-8573EDE30423}"/>
              </a:ext>
            </a:extLst>
          </p:cNvPr>
          <p:cNvSpPr txBox="1">
            <a:spLocks/>
          </p:cNvSpPr>
          <p:nvPr/>
        </p:nvSpPr>
        <p:spPr>
          <a:xfrm>
            <a:off x="324016" y="1851517"/>
            <a:ext cx="5014452" cy="546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How to use the activity:</a:t>
            </a:r>
          </a:p>
        </p:txBody>
      </p:sp>
      <p:sp>
        <p:nvSpPr>
          <p:cNvPr id="4" name="Content Placeholder 2"/>
          <p:cNvSpPr>
            <a:spLocks noGrp="1"/>
          </p:cNvSpPr>
          <p:nvPr>
            <p:ph idx="1"/>
          </p:nvPr>
        </p:nvSpPr>
        <p:spPr>
          <a:xfrm>
            <a:off x="313257" y="2501684"/>
            <a:ext cx="5452842" cy="3220690"/>
          </a:xfrm>
          <a:ln>
            <a:noFill/>
          </a:ln>
        </p:spPr>
        <p:txBody>
          <a:bodyPr>
            <a:normAutofit/>
          </a:bodyPr>
          <a:lstStyle/>
          <a:p>
            <a:pPr marL="0" indent="0">
              <a:buNone/>
            </a:pPr>
            <a:r>
              <a:rPr lang="en-US" sz="2000"/>
              <a:t>Experienced learners are asked to facilitate groups / breakout rooms where specific topics can be discussed. For example, for induction or preparation for work-based placement.</a:t>
            </a:r>
          </a:p>
          <a:p>
            <a:pPr marL="0" indent="0">
              <a:buNone/>
            </a:pPr>
            <a:endParaRPr lang="en-US" sz="2000"/>
          </a:p>
          <a:p>
            <a:pPr marL="0" indent="0">
              <a:buNone/>
            </a:pPr>
            <a:r>
              <a:rPr lang="en-US" sz="2000"/>
              <a:t>The tutor moves student facilitators around groups / breakout rooms after a designated period to allow participants to engage with all group sessions.</a:t>
            </a:r>
          </a:p>
        </p:txBody>
      </p:sp>
      <p:sp>
        <p:nvSpPr>
          <p:cNvPr id="8" name="Title 6">
            <a:extLst>
              <a:ext uri="{FF2B5EF4-FFF2-40B4-BE49-F238E27FC236}">
                <a16:creationId xmlns:a16="http://schemas.microsoft.com/office/drawing/2014/main" id="{35F72911-90F8-DAA8-1EA4-C89BB2D0A53B}"/>
              </a:ext>
            </a:extLst>
          </p:cNvPr>
          <p:cNvSpPr txBox="1">
            <a:spLocks/>
          </p:cNvSpPr>
          <p:nvPr/>
        </p:nvSpPr>
        <p:spPr>
          <a:xfrm>
            <a:off x="6111966" y="1848450"/>
            <a:ext cx="5420573" cy="546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Value for student learning:</a:t>
            </a:r>
          </a:p>
        </p:txBody>
      </p:sp>
      <p:sp>
        <p:nvSpPr>
          <p:cNvPr id="5" name="Content Placeholder 7">
            <a:extLst>
              <a:ext uri="{FF2B5EF4-FFF2-40B4-BE49-F238E27FC236}">
                <a16:creationId xmlns:a16="http://schemas.microsoft.com/office/drawing/2014/main" id="{FB290DF4-72CD-49FD-B064-682CA5D06A15}"/>
              </a:ext>
            </a:extLst>
          </p:cNvPr>
          <p:cNvSpPr txBox="1">
            <a:spLocks/>
          </p:cNvSpPr>
          <p:nvPr/>
        </p:nvSpPr>
        <p:spPr>
          <a:xfrm>
            <a:off x="6111966" y="2404025"/>
            <a:ext cx="5646142" cy="32206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In this activity, learners are given the opportunity to engage with a number of groups, offering a time limited engagement with a variety of topics. Peer learning can encourage participation and allows sharing of others’ experiences.</a:t>
            </a:r>
          </a:p>
          <a:p>
            <a:pPr marL="0" indent="0">
              <a:buNone/>
            </a:pPr>
            <a:endParaRPr lang="en-GB" sz="2000"/>
          </a:p>
          <a:p>
            <a:pPr marL="0" indent="0">
              <a:buNone/>
            </a:pPr>
            <a:r>
              <a:rPr lang="en-GB" sz="2000"/>
              <a:t>Moving the facilitators as opposed to the learners can create a fixed space for learners to engage in discussions and develop connections with fellow learners. In the online environment, moving the facilitators is more practical.</a:t>
            </a:r>
          </a:p>
        </p:txBody>
      </p:sp>
      <p:sp>
        <p:nvSpPr>
          <p:cNvPr id="10" name="Rectangle 9" descr="Discussion learning type">
            <a:extLst>
              <a:ext uri="{FF2B5EF4-FFF2-40B4-BE49-F238E27FC236}">
                <a16:creationId xmlns:a16="http://schemas.microsoft.com/office/drawing/2014/main" id="{F092C6A8-D279-6A10-BB87-139E7CB415AF}"/>
              </a:ext>
            </a:extLst>
          </p:cNvPr>
          <p:cNvSpPr/>
          <p:nvPr/>
        </p:nvSpPr>
        <p:spPr>
          <a:xfrm>
            <a:off x="4443484" y="6013797"/>
            <a:ext cx="2645229" cy="380546"/>
          </a:xfrm>
          <a:prstGeom prst="rect">
            <a:avLst/>
          </a:prstGeom>
          <a:solidFill>
            <a:srgbClr val="00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2">
                    <a:lumMod val="25000"/>
                  </a:schemeClr>
                </a:solidFill>
                <a:latin typeface="+mj-lt"/>
              </a:rPr>
              <a:t>Discussion</a:t>
            </a:r>
            <a:endParaRPr lang="en-GB" sz="3200">
              <a:solidFill>
                <a:schemeClr val="bg2">
                  <a:lumMod val="25000"/>
                </a:schemeClr>
              </a:solidFill>
              <a:latin typeface="+mj-lt"/>
            </a:endParaRPr>
          </a:p>
        </p:txBody>
      </p:sp>
      <p:pic>
        <p:nvPicPr>
          <p:cNvPr id="9" name="Picture 8" descr="Activity duration is approximately 40 minutes or less">
            <a:extLst>
              <a:ext uri="{FF2B5EF4-FFF2-40B4-BE49-F238E27FC236}">
                <a16:creationId xmlns:a16="http://schemas.microsoft.com/office/drawing/2014/main" id="{B53E741D-FD09-BCE2-9378-F65F9961F75F}"/>
              </a:ext>
            </a:extLst>
          </p:cNvPr>
          <p:cNvPicPr>
            <a:picLocks noChangeAspect="1"/>
          </p:cNvPicPr>
          <p:nvPr/>
        </p:nvPicPr>
        <p:blipFill>
          <a:blip r:embed="rId3"/>
          <a:stretch>
            <a:fillRect/>
          </a:stretch>
        </p:blipFill>
        <p:spPr>
          <a:xfrm>
            <a:off x="9522603" y="5845430"/>
            <a:ext cx="762000" cy="619125"/>
          </a:xfrm>
          <a:prstGeom prst="rect">
            <a:avLst/>
          </a:prstGeom>
        </p:spPr>
      </p:pic>
      <p:pic>
        <p:nvPicPr>
          <p:cNvPr id="3" name="Picture 2" descr="Can be either in-person or online">
            <a:extLst>
              <a:ext uri="{FF2B5EF4-FFF2-40B4-BE49-F238E27FC236}">
                <a16:creationId xmlns:a16="http://schemas.microsoft.com/office/drawing/2014/main" id="{C5172AA0-EB0C-F935-FCC9-B348AD2B567C}"/>
              </a:ext>
            </a:extLst>
          </p:cNvPr>
          <p:cNvPicPr>
            <a:picLocks noChangeAspect="1"/>
          </p:cNvPicPr>
          <p:nvPr/>
        </p:nvPicPr>
        <p:blipFill>
          <a:blip r:embed="rId4"/>
          <a:stretch>
            <a:fillRect/>
          </a:stretch>
        </p:blipFill>
        <p:spPr>
          <a:xfrm>
            <a:off x="10452582" y="5923310"/>
            <a:ext cx="600446" cy="561521"/>
          </a:xfrm>
          <a:prstGeom prst="rect">
            <a:avLst/>
          </a:prstGeom>
        </p:spPr>
      </p:pic>
      <p:pic>
        <p:nvPicPr>
          <p:cNvPr id="6" name="Picture 5" descr="Best suited to a small group format  ">
            <a:extLst>
              <a:ext uri="{FF2B5EF4-FFF2-40B4-BE49-F238E27FC236}">
                <a16:creationId xmlns:a16="http://schemas.microsoft.com/office/drawing/2014/main" id="{A5C27DA4-EA8F-912E-C06E-ACCD2A04277D}"/>
              </a:ext>
            </a:extLst>
          </p:cNvPr>
          <p:cNvPicPr>
            <a:picLocks noChangeAspect="1"/>
          </p:cNvPicPr>
          <p:nvPr/>
        </p:nvPicPr>
        <p:blipFill>
          <a:blip r:embed="rId5"/>
          <a:stretch>
            <a:fillRect/>
          </a:stretch>
        </p:blipFill>
        <p:spPr>
          <a:xfrm>
            <a:off x="11222933" y="5817988"/>
            <a:ext cx="619211" cy="666843"/>
          </a:xfrm>
          <a:prstGeom prst="rect">
            <a:avLst/>
          </a:prstGeom>
        </p:spPr>
      </p:pic>
    </p:spTree>
    <p:extLst>
      <p:ext uri="{BB962C8B-B14F-4D97-AF65-F5344CB8AC3E}">
        <p14:creationId xmlns:p14="http://schemas.microsoft.com/office/powerpoint/2010/main" val="75619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FD92-71CF-701B-7343-AD183FD8F2E6}"/>
              </a:ext>
            </a:extLst>
          </p:cNvPr>
          <p:cNvSpPr>
            <a:spLocks noGrp="1"/>
          </p:cNvSpPr>
          <p:nvPr>
            <p:ph type="title"/>
          </p:nvPr>
        </p:nvSpPr>
        <p:spPr/>
        <p:txBody>
          <a:bodyPr>
            <a:normAutofit/>
          </a:bodyPr>
          <a:lstStyle/>
          <a:p>
            <a:pPr algn="ctr"/>
            <a:r>
              <a:rPr lang="en-GB" sz="5000"/>
              <a:t>Peer Learning World Cafe</a:t>
            </a:r>
          </a:p>
        </p:txBody>
      </p:sp>
      <p:sp>
        <p:nvSpPr>
          <p:cNvPr id="9" name="TextBox 8">
            <a:extLst>
              <a:ext uri="{FF2B5EF4-FFF2-40B4-BE49-F238E27FC236}">
                <a16:creationId xmlns:a16="http://schemas.microsoft.com/office/drawing/2014/main" id="{9494CFB7-D9F0-2BAB-579F-09798D108BA3}"/>
              </a:ext>
            </a:extLst>
          </p:cNvPr>
          <p:cNvSpPr txBox="1"/>
          <p:nvPr/>
        </p:nvSpPr>
        <p:spPr>
          <a:xfrm>
            <a:off x="300038" y="1851495"/>
            <a:ext cx="4456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For example …</a:t>
            </a:r>
          </a:p>
        </p:txBody>
      </p:sp>
      <p:sp>
        <p:nvSpPr>
          <p:cNvPr id="3" name="TextBox 2">
            <a:extLst>
              <a:ext uri="{FF2B5EF4-FFF2-40B4-BE49-F238E27FC236}">
                <a16:creationId xmlns:a16="http://schemas.microsoft.com/office/drawing/2014/main" id="{8260B859-A033-99A2-B6F6-8BC5FA19F307}"/>
              </a:ext>
            </a:extLst>
          </p:cNvPr>
          <p:cNvSpPr txBox="1"/>
          <p:nvPr/>
        </p:nvSpPr>
        <p:spPr>
          <a:xfrm>
            <a:off x="286125" y="2414960"/>
            <a:ext cx="580072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Here is an example of how the </a:t>
            </a:r>
            <a:r>
              <a:rPr lang="en-US" sz="2000" b="1">
                <a:ea typeface="Calibri"/>
                <a:cs typeface="Calibri"/>
              </a:rPr>
              <a:t>peer learning world café </a:t>
            </a:r>
            <a:r>
              <a:rPr lang="en-US" sz="2000" dirty="0">
                <a:ea typeface="Calibri"/>
                <a:cs typeface="Calibri"/>
              </a:rPr>
              <a:t>activity was used to design induction activities for first year undergraduate learners (notes pages included in slide deck).</a:t>
            </a:r>
          </a:p>
        </p:txBody>
      </p:sp>
      <p:pic>
        <p:nvPicPr>
          <p:cNvPr id="14" name="Picture 13" descr="Peer learning world cafe slide deck with hyperlink">
            <a:hlinkClick r:id="rId3"/>
            <a:extLst>
              <a:ext uri="{FF2B5EF4-FFF2-40B4-BE49-F238E27FC236}">
                <a16:creationId xmlns:a16="http://schemas.microsoft.com/office/drawing/2014/main" id="{6F9C0EF2-629A-46B3-83B0-108370EF8714}"/>
              </a:ext>
            </a:extLst>
          </p:cNvPr>
          <p:cNvPicPr>
            <a:picLocks noChangeAspect="1"/>
          </p:cNvPicPr>
          <p:nvPr/>
        </p:nvPicPr>
        <p:blipFill rotWithShape="1">
          <a:blip r:embed="rId4"/>
          <a:srcRect l="-26044" r="-24981"/>
          <a:stretch/>
        </p:blipFill>
        <p:spPr>
          <a:xfrm>
            <a:off x="1055688" y="3933825"/>
            <a:ext cx="3671887" cy="2160668"/>
          </a:xfrm>
          <a:prstGeom prst="rect">
            <a:avLst/>
          </a:prstGeom>
          <a:solidFill>
            <a:schemeClr val="tx1"/>
          </a:solidFill>
        </p:spPr>
      </p:pic>
      <p:sp>
        <p:nvSpPr>
          <p:cNvPr id="4" name="Title 4">
            <a:extLst>
              <a:ext uri="{FF2B5EF4-FFF2-40B4-BE49-F238E27FC236}">
                <a16:creationId xmlns:a16="http://schemas.microsoft.com/office/drawing/2014/main" id="{7F6FFFD2-AB36-A438-70A2-ECCAFCCBD500}"/>
              </a:ext>
            </a:extLst>
          </p:cNvPr>
          <p:cNvSpPr txBox="1">
            <a:spLocks/>
          </p:cNvSpPr>
          <p:nvPr/>
        </p:nvSpPr>
        <p:spPr>
          <a:xfrm>
            <a:off x="6096001" y="1863440"/>
            <a:ext cx="5576046" cy="520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cs typeface="Calibri"/>
              </a:rPr>
              <a:t>Ideas for adapting the activity …</a:t>
            </a:r>
          </a:p>
        </p:txBody>
      </p:sp>
      <p:sp>
        <p:nvSpPr>
          <p:cNvPr id="6" name="Content Placeholder 5">
            <a:extLst>
              <a:ext uri="{FF2B5EF4-FFF2-40B4-BE49-F238E27FC236}">
                <a16:creationId xmlns:a16="http://schemas.microsoft.com/office/drawing/2014/main" id="{52865678-A7BA-41AF-B6FE-8101AB71EF0B}"/>
              </a:ext>
            </a:extLst>
          </p:cNvPr>
          <p:cNvSpPr>
            <a:spLocks noGrp="1"/>
          </p:cNvSpPr>
          <p:nvPr>
            <p:ph idx="1"/>
          </p:nvPr>
        </p:nvSpPr>
        <p:spPr>
          <a:xfrm>
            <a:off x="6105151" y="2394901"/>
            <a:ext cx="5800724" cy="3681622"/>
          </a:xfrm>
        </p:spPr>
        <p:txBody>
          <a:bodyPr vert="horz" lIns="91440" tIns="45720" rIns="91440" bIns="45720" rtlCol="0" anchor="t">
            <a:noAutofit/>
          </a:bodyPr>
          <a:lstStyle/>
          <a:p>
            <a:pPr marL="0" indent="0">
              <a:buNone/>
            </a:pPr>
            <a:r>
              <a:rPr lang="en-GB" sz="2000">
                <a:hlinkClick r:id="rId5"/>
              </a:rPr>
              <a:t>Engagement</a:t>
            </a:r>
            <a:endParaRPr lang="en-GB" sz="2000">
              <a:ea typeface="Calibri" panose="020F0502020204030204"/>
              <a:cs typeface="Calibri" panose="020F0502020204030204"/>
            </a:endParaRPr>
          </a:p>
          <a:p>
            <a:pPr marL="457200" lvl="1" indent="0">
              <a:buNone/>
            </a:pPr>
            <a:r>
              <a:rPr lang="en-GB" sz="2000"/>
              <a:t>You could give learners choice in this activity by encouraging them to identify topics that they can explore with peers during the world café.</a:t>
            </a:r>
          </a:p>
          <a:p>
            <a:pPr marL="0" indent="0">
              <a:buNone/>
            </a:pPr>
            <a:r>
              <a:rPr lang="en-GB" sz="2000">
                <a:hlinkClick r:id="rId5"/>
              </a:rPr>
              <a:t>Representation</a:t>
            </a:r>
            <a:endParaRPr lang="en-GB" sz="2000"/>
          </a:p>
          <a:p>
            <a:pPr marL="457200" lvl="1" indent="0">
              <a:buNone/>
            </a:pPr>
            <a:r>
              <a:rPr lang="en-GB" sz="2000"/>
              <a:t>You could support learners to understand how and why their previously learned skills and information can be used as a starting point for developing new knowledge and ideas.</a:t>
            </a:r>
          </a:p>
          <a:p>
            <a:pPr marL="0" indent="0">
              <a:buNone/>
            </a:pPr>
            <a:r>
              <a:rPr lang="en-GB" sz="2000">
                <a:hlinkClick r:id="rId5"/>
              </a:rPr>
              <a:t>Action &amp; expression</a:t>
            </a:r>
            <a:endParaRPr lang="en-GB" sz="2000"/>
          </a:p>
          <a:p>
            <a:pPr marL="457200" lvl="1" indent="0">
              <a:buNone/>
            </a:pPr>
            <a:r>
              <a:rPr lang="en-GB" sz="2000"/>
              <a:t>You could provide multiple ways for learners to engage with and record their responses for each of the world café activities.</a:t>
            </a:r>
          </a:p>
        </p:txBody>
      </p:sp>
    </p:spTree>
    <p:extLst>
      <p:ext uri="{BB962C8B-B14F-4D97-AF65-F5344CB8AC3E}">
        <p14:creationId xmlns:p14="http://schemas.microsoft.com/office/powerpoint/2010/main" val="415833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idx="4294967295"/>
          </p:nvPr>
        </p:nvSpPr>
        <p:spPr>
          <a:xfrm>
            <a:off x="2209800" y="501648"/>
            <a:ext cx="8411308" cy="914401"/>
          </a:xfrm>
          <a:prstGeom prst="rect">
            <a:avLst/>
          </a:prstGeom>
        </p:spPr>
        <p:txBody>
          <a:bodyPr lIns="0" tIns="0" rIns="0" bIns="0" anchor="t">
            <a:noAutofit/>
          </a:bodyPr>
          <a:lstStyle/>
          <a:p>
            <a:pPr lvl="0">
              <a:defRPr sz="1800">
                <a:solidFill>
                  <a:srgbClr val="000000"/>
                </a:solidFill>
              </a:defRPr>
            </a:pPr>
            <a:r>
              <a:rPr lang="en-GB" sz="4400" dirty="0">
                <a:solidFill>
                  <a:srgbClr val="92D050"/>
                </a:solidFill>
                <a:latin typeface="Calibri"/>
              </a:rPr>
              <a:t>Gr</a:t>
            </a:r>
            <a:r>
              <a:rPr sz="4400" err="1">
                <a:solidFill>
                  <a:srgbClr val="92D050"/>
                </a:solidFill>
                <a:latin typeface="Calibri"/>
              </a:rPr>
              <a:t>oup</a:t>
            </a:r>
            <a:r>
              <a:rPr sz="4400" dirty="0">
                <a:solidFill>
                  <a:srgbClr val="92D050"/>
                </a:solidFill>
                <a:latin typeface="Calibri"/>
              </a:rPr>
              <a:t> activities</a:t>
            </a:r>
            <a:r>
              <a:rPr lang="en-GB" sz="4400" dirty="0">
                <a:solidFill>
                  <a:srgbClr val="92D050"/>
                </a:solidFill>
                <a:latin typeface="Calibri"/>
              </a:rPr>
              <a:t> for today</a:t>
            </a:r>
            <a:endParaRPr lang="en-US" sz="4400">
              <a:solidFill>
                <a:srgbClr val="92D050"/>
              </a:solidFill>
              <a:latin typeface="Calibri"/>
            </a:endParaRPr>
          </a:p>
        </p:txBody>
      </p:sp>
      <p:sp>
        <p:nvSpPr>
          <p:cNvPr id="131" name="Shape 131"/>
          <p:cNvSpPr>
            <a:spLocks noGrp="1"/>
          </p:cNvSpPr>
          <p:nvPr>
            <p:ph type="body" idx="4294967295"/>
          </p:nvPr>
        </p:nvSpPr>
        <p:spPr>
          <a:xfrm>
            <a:off x="2438400" y="1784349"/>
            <a:ext cx="7772400" cy="4572003"/>
          </a:xfrm>
          <a:prstGeom prst="rect">
            <a:avLst/>
          </a:prstGeom>
        </p:spPr>
        <p:txBody>
          <a:bodyPr lIns="0" tIns="0" rIns="0" bIns="0" anchor="t">
            <a:normAutofit/>
          </a:bodyPr>
          <a:lstStyle/>
          <a:p>
            <a:pPr marL="639445" indent="-571500">
              <a:buChar char="▪"/>
              <a:defRPr sz="1800">
                <a:solidFill>
                  <a:srgbClr val="000000"/>
                </a:solidFill>
              </a:defRPr>
            </a:pPr>
            <a:r>
              <a:rPr sz="3200" dirty="0">
                <a:solidFill>
                  <a:schemeClr val="bg1"/>
                </a:solidFill>
                <a:latin typeface="Calibri"/>
              </a:rPr>
              <a:t>Working in groups of </a:t>
            </a:r>
            <a:r>
              <a:rPr lang="en-GB" sz="3200" dirty="0">
                <a:solidFill>
                  <a:schemeClr val="bg1"/>
                </a:solidFill>
                <a:latin typeface="Calibri"/>
              </a:rPr>
              <a:t>approximately </a:t>
            </a:r>
            <a:r>
              <a:rPr sz="3200" dirty="0">
                <a:solidFill>
                  <a:schemeClr val="bg1"/>
                </a:solidFill>
                <a:latin typeface="Calibri"/>
              </a:rPr>
              <a:t>15</a:t>
            </a:r>
            <a:r>
              <a:rPr lang="en-GB" sz="3200" dirty="0">
                <a:solidFill>
                  <a:schemeClr val="bg1"/>
                </a:solidFill>
                <a:latin typeface="Calibri"/>
              </a:rPr>
              <a:t>, </a:t>
            </a:r>
            <a:r>
              <a:rPr sz="3200" dirty="0">
                <a:solidFill>
                  <a:schemeClr val="bg1"/>
                </a:solidFill>
                <a:latin typeface="Calibri"/>
              </a:rPr>
              <a:t>you go round </a:t>
            </a:r>
            <a:r>
              <a:rPr lang="en-GB" sz="3200" dirty="0">
                <a:solidFill>
                  <a:schemeClr val="bg1"/>
                </a:solidFill>
                <a:latin typeface="Calibri"/>
              </a:rPr>
              <a:t>different </a:t>
            </a:r>
            <a:r>
              <a:rPr sz="3200" dirty="0">
                <a:solidFill>
                  <a:schemeClr val="bg1"/>
                </a:solidFill>
                <a:latin typeface="Calibri"/>
              </a:rPr>
              <a:t>tables.</a:t>
            </a:r>
            <a:endParaRPr lang="en-US" sz="3200" dirty="0">
              <a:solidFill>
                <a:schemeClr val="bg1"/>
              </a:solidFill>
              <a:latin typeface="Calibri"/>
            </a:endParaRPr>
          </a:p>
          <a:p>
            <a:pPr marL="639445" indent="-571500">
              <a:buChar char="▪"/>
              <a:defRPr sz="1800">
                <a:solidFill>
                  <a:srgbClr val="000000"/>
                </a:solidFill>
              </a:defRPr>
            </a:pPr>
            <a:r>
              <a:rPr sz="3200" dirty="0">
                <a:solidFill>
                  <a:schemeClr val="bg1"/>
                </a:solidFill>
                <a:latin typeface="Calibri"/>
              </a:rPr>
              <a:t>You will spend ten </a:t>
            </a:r>
            <a:r>
              <a:rPr lang="en-GB" sz="3200" dirty="0">
                <a:solidFill>
                  <a:schemeClr val="bg1"/>
                </a:solidFill>
                <a:latin typeface="Calibri"/>
              </a:rPr>
              <a:t>– fifteen </a:t>
            </a:r>
            <a:r>
              <a:rPr sz="3200" dirty="0">
                <a:solidFill>
                  <a:schemeClr val="bg1"/>
                </a:solidFill>
                <a:latin typeface="Calibri"/>
              </a:rPr>
              <a:t>mins at each </a:t>
            </a:r>
            <a:r>
              <a:rPr lang="en-GB" sz="3200" dirty="0">
                <a:solidFill>
                  <a:schemeClr val="bg1"/>
                </a:solidFill>
                <a:latin typeface="Calibri"/>
              </a:rPr>
              <a:t>table</a:t>
            </a:r>
            <a:r>
              <a:rPr sz="3200" dirty="0">
                <a:solidFill>
                  <a:schemeClr val="bg1"/>
                </a:solidFill>
                <a:latin typeface="Calibri"/>
              </a:rPr>
              <a:t>; we will let you know when </a:t>
            </a:r>
            <a:r>
              <a:rPr lang="en-GB" sz="3200" dirty="0">
                <a:solidFill>
                  <a:schemeClr val="bg1"/>
                </a:solidFill>
                <a:latin typeface="Calibri"/>
              </a:rPr>
              <a:t>the time </a:t>
            </a:r>
            <a:r>
              <a:rPr sz="3200" dirty="0">
                <a:solidFill>
                  <a:schemeClr val="bg1"/>
                </a:solidFill>
                <a:latin typeface="Calibri"/>
              </a:rPr>
              <a:t>is up and signal your move to the next table.</a:t>
            </a:r>
          </a:p>
          <a:p>
            <a:pPr marL="639445" indent="-571500">
              <a:buChar char="▪"/>
              <a:defRPr sz="1800">
                <a:solidFill>
                  <a:srgbClr val="000000"/>
                </a:solidFill>
              </a:defRPr>
            </a:pPr>
            <a:r>
              <a:rPr sz="3200" dirty="0">
                <a:solidFill>
                  <a:schemeClr val="bg1"/>
                </a:solidFill>
                <a:latin typeface="Calibri"/>
              </a:rPr>
              <a:t>You will continue until you have been at all tables.</a:t>
            </a:r>
            <a:endParaRPr lang="en-GB" sz="3200">
              <a:solidFill>
                <a:schemeClr val="bg1"/>
              </a:solidFill>
              <a:latin typeface="Calibri"/>
            </a:endParaRPr>
          </a:p>
          <a:p>
            <a:pPr marL="67945" indent="0">
              <a:buNone/>
              <a:defRPr sz="1800">
                <a:solidFill>
                  <a:srgbClr val="000000"/>
                </a:solidFill>
              </a:defRPr>
            </a:pPr>
            <a:endParaRPr sz="3200" dirty="0">
              <a:solidFill>
                <a:schemeClr val="bg1"/>
              </a:solidFill>
              <a:latin typeface="Calibri"/>
            </a:endParaRPr>
          </a:p>
        </p:txBody>
      </p:sp>
      <p:sp>
        <p:nvSpPr>
          <p:cNvPr id="2" name="Rectangle 1">
            <a:extLst>
              <a:ext uri="{FF2B5EF4-FFF2-40B4-BE49-F238E27FC236}">
                <a16:creationId xmlns:a16="http://schemas.microsoft.com/office/drawing/2014/main" id="{052658DB-5C8E-F2CA-A25B-5DF68391B6E1}"/>
              </a:ext>
            </a:extLst>
          </p:cNvPr>
          <p:cNvSpPr/>
          <p:nvPr/>
        </p:nvSpPr>
        <p:spPr>
          <a:xfrm rot="5400000">
            <a:off x="10247397" y="1522923"/>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idx="4294967295"/>
          </p:nvPr>
        </p:nvSpPr>
        <p:spPr>
          <a:xfrm>
            <a:off x="2438400" y="512763"/>
            <a:ext cx="8534400" cy="914401"/>
          </a:xfrm>
          <a:prstGeom prst="rect">
            <a:avLst/>
          </a:prstGeom>
        </p:spPr>
        <p:txBody>
          <a:bodyPr lIns="0" tIns="0" rIns="0" bIns="0" anchor="t">
            <a:noAutofit/>
          </a:bodyPr>
          <a:lstStyle>
            <a:lvl1pPr defTabSz="612648">
              <a:defRPr sz="2600"/>
            </a:lvl1pPr>
          </a:lstStyle>
          <a:p>
            <a:pPr lvl="0">
              <a:defRPr sz="1800">
                <a:solidFill>
                  <a:srgbClr val="000000"/>
                </a:solidFill>
              </a:defRPr>
            </a:pPr>
            <a:r>
              <a:rPr sz="3200" dirty="0">
                <a:solidFill>
                  <a:srgbClr val="92D050"/>
                </a:solidFill>
                <a:latin typeface="Calibri"/>
              </a:rPr>
              <a:t>Table </a:t>
            </a:r>
            <a:r>
              <a:rPr lang="en-GB" sz="3200" dirty="0">
                <a:solidFill>
                  <a:srgbClr val="92D050"/>
                </a:solidFill>
                <a:latin typeface="Calibri"/>
              </a:rPr>
              <a:t>1</a:t>
            </a:r>
            <a:r>
              <a:rPr sz="3200" dirty="0">
                <a:solidFill>
                  <a:srgbClr val="92D050"/>
                </a:solidFill>
                <a:latin typeface="Calibri"/>
              </a:rPr>
              <a:t>- breaking the wall of problems</a:t>
            </a:r>
            <a:endParaRPr lang="en-US" sz="3200" dirty="0">
              <a:solidFill>
                <a:srgbClr val="92D050"/>
              </a:solidFill>
              <a:latin typeface="Calibri"/>
            </a:endParaRPr>
          </a:p>
        </p:txBody>
      </p:sp>
      <p:sp>
        <p:nvSpPr>
          <p:cNvPr id="141" name="Shape 141"/>
          <p:cNvSpPr>
            <a:spLocks noGrp="1"/>
          </p:cNvSpPr>
          <p:nvPr>
            <p:ph type="body" idx="4294967295"/>
          </p:nvPr>
        </p:nvSpPr>
        <p:spPr>
          <a:xfrm>
            <a:off x="2438400" y="1784349"/>
            <a:ext cx="7772400" cy="4572003"/>
          </a:xfrm>
          <a:prstGeom prst="rect">
            <a:avLst/>
          </a:prstGeom>
        </p:spPr>
        <p:txBody>
          <a:bodyPr lIns="0" tIns="0" rIns="0" bIns="0" anchor="t">
            <a:normAutofit/>
          </a:bodyPr>
          <a:lstStyle>
            <a:lvl1pPr marL="639762" indent="-571500">
              <a:buChar char="▪"/>
            </a:lvl1pPr>
          </a:lstStyle>
          <a:p>
            <a:pPr marL="639445" lvl="0">
              <a:defRPr sz="1800">
                <a:solidFill>
                  <a:srgbClr val="000000"/>
                </a:solidFill>
              </a:defRPr>
            </a:pPr>
            <a:r>
              <a:rPr sz="3200" dirty="0">
                <a:solidFill>
                  <a:schemeClr val="bg1"/>
                </a:solidFill>
                <a:latin typeface="Calibri"/>
              </a:rPr>
              <a:t>The group gets a “wall” with detachable bricks. Each brick has a problem written on it and the group has to discuss ways of dealing with / solving that problem. As they ‘solve’ a problem, the brick can be removed from the wall and the solution written on a post it and stuck on top of the problem. Aim is to get the wall of problems broken down!</a:t>
            </a:r>
            <a:endParaRPr lang="en-US" sz="3200" dirty="0">
              <a:solidFill>
                <a:schemeClr val="bg1"/>
              </a:solidFill>
              <a:latin typeface="Calibri"/>
            </a:endParaRPr>
          </a:p>
        </p:txBody>
      </p:sp>
      <p:sp>
        <p:nvSpPr>
          <p:cNvPr id="2" name="Rectangle 1">
            <a:extLst>
              <a:ext uri="{FF2B5EF4-FFF2-40B4-BE49-F238E27FC236}">
                <a16:creationId xmlns:a16="http://schemas.microsoft.com/office/drawing/2014/main" id="{123D1D1B-1384-3BC8-648F-DAFDE23B87E5}"/>
              </a:ext>
            </a:extLst>
          </p:cNvPr>
          <p:cNvSpPr/>
          <p:nvPr/>
        </p:nvSpPr>
        <p:spPr>
          <a:xfrm rot="5400000">
            <a:off x="10247397" y="1522923"/>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2438400" y="512763"/>
            <a:ext cx="8182708" cy="914401"/>
          </a:xfrm>
          <a:prstGeom prst="rect">
            <a:avLst/>
          </a:prstGeom>
        </p:spPr>
        <p:txBody>
          <a:bodyPr lIns="0" tIns="0" rIns="0" bIns="0" anchor="t">
            <a:noAutofit/>
          </a:bodyPr>
          <a:lstStyle>
            <a:lvl1pPr defTabSz="676655">
              <a:defRPr sz="2900"/>
            </a:lvl1pPr>
          </a:lstStyle>
          <a:p>
            <a:pPr>
              <a:defRPr sz="1800">
                <a:solidFill>
                  <a:srgbClr val="000000"/>
                </a:solidFill>
              </a:defRPr>
            </a:pPr>
            <a:r>
              <a:rPr sz="3200" dirty="0">
                <a:solidFill>
                  <a:srgbClr val="92D050"/>
                </a:solidFill>
                <a:latin typeface="Calibri"/>
              </a:rPr>
              <a:t>Table </a:t>
            </a:r>
            <a:r>
              <a:rPr lang="en-GB" sz="3200" dirty="0">
                <a:solidFill>
                  <a:srgbClr val="92D050"/>
                </a:solidFill>
                <a:latin typeface="Calibri"/>
              </a:rPr>
              <a:t>2</a:t>
            </a:r>
            <a:r>
              <a:rPr sz="3200" dirty="0">
                <a:solidFill>
                  <a:srgbClr val="92D050"/>
                </a:solidFill>
                <a:latin typeface="Calibri"/>
              </a:rPr>
              <a:t> - </a:t>
            </a:r>
            <a:r>
              <a:rPr sz="3200" err="1">
                <a:solidFill>
                  <a:srgbClr val="92D050"/>
                </a:solidFill>
                <a:latin typeface="Calibri"/>
              </a:rPr>
              <a:t>tablecover</a:t>
            </a:r>
            <a:r>
              <a:rPr sz="3200" dirty="0">
                <a:solidFill>
                  <a:srgbClr val="92D050"/>
                </a:solidFill>
                <a:latin typeface="Calibri"/>
              </a:rPr>
              <a:t> introductions</a:t>
            </a:r>
            <a:r>
              <a:rPr lang="en-US" sz="3200" dirty="0">
                <a:solidFill>
                  <a:srgbClr val="92D050"/>
                </a:solidFill>
                <a:latin typeface="Calibri"/>
              </a:rPr>
              <a:t> </a:t>
            </a:r>
          </a:p>
        </p:txBody>
      </p:sp>
      <p:sp>
        <p:nvSpPr>
          <p:cNvPr id="146" name="Shape 146"/>
          <p:cNvSpPr>
            <a:spLocks noGrp="1"/>
          </p:cNvSpPr>
          <p:nvPr>
            <p:ph type="body" idx="4294967295"/>
          </p:nvPr>
        </p:nvSpPr>
        <p:spPr>
          <a:xfrm>
            <a:off x="2438400" y="1784349"/>
            <a:ext cx="7772400" cy="4572003"/>
          </a:xfrm>
          <a:prstGeom prst="rect">
            <a:avLst/>
          </a:prstGeom>
        </p:spPr>
        <p:txBody>
          <a:bodyPr lIns="0" tIns="0" rIns="0" bIns="0" anchor="t">
            <a:normAutofit lnSpcReduction="10000"/>
          </a:bodyPr>
          <a:lstStyle>
            <a:lvl1pPr marL="639762" indent="-571500">
              <a:buChar char="▪"/>
            </a:lvl1pPr>
          </a:lstStyle>
          <a:p>
            <a:pPr marL="639445">
              <a:defRPr sz="1800">
                <a:solidFill>
                  <a:srgbClr val="000000"/>
                </a:solidFill>
              </a:defRPr>
            </a:pPr>
            <a:r>
              <a:rPr lang="en-GB" sz="3200" dirty="0">
                <a:solidFill>
                  <a:schemeClr val="bg1"/>
                </a:solidFill>
                <a:latin typeface="Calibri"/>
                <a:cs typeface="Calibri"/>
              </a:rPr>
              <a:t>Each person in the</a:t>
            </a:r>
            <a:r>
              <a:rPr sz="3200" dirty="0">
                <a:solidFill>
                  <a:schemeClr val="bg1"/>
                </a:solidFill>
                <a:latin typeface="Calibri"/>
                <a:cs typeface="Calibri"/>
              </a:rPr>
              <a:t> group has to write a couple of sentences about themselves as an introduction, on their part of the </a:t>
            </a:r>
            <a:r>
              <a:rPr lang="en-GB" sz="3200" err="1">
                <a:solidFill>
                  <a:schemeClr val="bg1"/>
                </a:solidFill>
                <a:latin typeface="Calibri"/>
                <a:cs typeface="Calibri"/>
              </a:rPr>
              <a:t>tablecover</a:t>
            </a:r>
            <a:r>
              <a:rPr lang="en-GB" sz="3200" dirty="0">
                <a:solidFill>
                  <a:schemeClr val="bg1"/>
                </a:solidFill>
                <a:latin typeface="Calibri"/>
                <a:cs typeface="Calibri"/>
              </a:rPr>
              <a:t> </a:t>
            </a:r>
            <a:r>
              <a:rPr sz="3200" dirty="0">
                <a:solidFill>
                  <a:schemeClr val="bg1"/>
                </a:solidFill>
                <a:latin typeface="Calibri"/>
                <a:cs typeface="Calibri"/>
              </a:rPr>
              <a:t>and sign their name. They can add contact details </a:t>
            </a:r>
            <a:r>
              <a:rPr lang="en-GB" sz="3200" dirty="0">
                <a:solidFill>
                  <a:schemeClr val="bg1"/>
                </a:solidFill>
                <a:latin typeface="Calibri"/>
                <a:cs typeface="Calibri"/>
              </a:rPr>
              <a:t>i</a:t>
            </a:r>
            <a:r>
              <a:rPr sz="3200" dirty="0">
                <a:solidFill>
                  <a:schemeClr val="bg1"/>
                </a:solidFill>
                <a:latin typeface="Calibri"/>
                <a:cs typeface="Calibri"/>
              </a:rPr>
              <a:t>f they want</a:t>
            </a:r>
            <a:r>
              <a:rPr lang="en-GB" sz="3200" dirty="0">
                <a:solidFill>
                  <a:schemeClr val="bg1"/>
                </a:solidFill>
                <a:latin typeface="Calibri"/>
                <a:cs typeface="Calibri"/>
              </a:rPr>
              <a:t> to do so</a:t>
            </a:r>
            <a:r>
              <a:rPr sz="3200" dirty="0">
                <a:solidFill>
                  <a:schemeClr val="bg1"/>
                </a:solidFill>
                <a:latin typeface="Calibri"/>
                <a:cs typeface="Calibri"/>
              </a:rPr>
              <a:t>.</a:t>
            </a:r>
            <a:r>
              <a:rPr lang="en-US" sz="3200" dirty="0">
                <a:solidFill>
                  <a:schemeClr val="bg1"/>
                </a:solidFill>
                <a:latin typeface="Calibri"/>
                <a:cs typeface="Calibri"/>
              </a:rPr>
              <a:t> </a:t>
            </a:r>
            <a:endParaRPr lang="en-GB" sz="3200" dirty="0">
              <a:solidFill>
                <a:schemeClr val="bg1"/>
              </a:solidFill>
              <a:latin typeface="Calibri" panose="020F0502020204030204" pitchFamily="34" charset="0"/>
              <a:cs typeface="Calibri" panose="020F0502020204030204" pitchFamily="34" charset="0"/>
            </a:endParaRPr>
          </a:p>
          <a:p>
            <a:pPr marL="639445">
              <a:defRPr sz="1800">
                <a:solidFill>
                  <a:srgbClr val="000000"/>
                </a:solidFill>
              </a:defRPr>
            </a:pPr>
            <a:r>
              <a:rPr sz="3200" dirty="0">
                <a:solidFill>
                  <a:schemeClr val="bg1"/>
                </a:solidFill>
                <a:latin typeface="Calibri"/>
                <a:cs typeface="Calibri"/>
              </a:rPr>
              <a:t>Then the paper is rotated around. Each time the cover is rotated, the students read the intro </a:t>
            </a:r>
            <a:r>
              <a:rPr lang="en-GB" sz="3200" dirty="0">
                <a:solidFill>
                  <a:schemeClr val="bg1"/>
                </a:solidFill>
                <a:latin typeface="Calibri"/>
                <a:cs typeface="Calibri"/>
              </a:rPr>
              <a:t>written by</a:t>
            </a:r>
            <a:r>
              <a:rPr sz="3200" dirty="0">
                <a:solidFill>
                  <a:schemeClr val="bg1"/>
                </a:solidFill>
                <a:latin typeface="Calibri"/>
                <a:cs typeface="Calibri"/>
              </a:rPr>
              <a:t> someone else and they should write them a message in response.</a:t>
            </a:r>
            <a:r>
              <a:rPr lang="en-US" sz="3200" dirty="0">
                <a:solidFill>
                  <a:schemeClr val="bg1"/>
                </a:solidFill>
                <a:latin typeface="Calibri"/>
                <a:cs typeface="Calibri"/>
              </a:rPr>
              <a:t> </a:t>
            </a:r>
            <a:endParaRPr sz="3200" dirty="0">
              <a:solidFill>
                <a:schemeClr val="bg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5B801CF9-F6A2-6890-F67B-4635DC6EE233}"/>
              </a:ext>
            </a:extLst>
          </p:cNvPr>
          <p:cNvSpPr/>
          <p:nvPr/>
        </p:nvSpPr>
        <p:spPr>
          <a:xfrm rot="5400000">
            <a:off x="10247397" y="1522923"/>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7BB2-4706-4E3C-941A-00F276EA007B}"/>
              </a:ext>
            </a:extLst>
          </p:cNvPr>
          <p:cNvSpPr>
            <a:spLocks noGrp="1"/>
          </p:cNvSpPr>
          <p:nvPr>
            <p:ph type="title"/>
          </p:nvPr>
        </p:nvSpPr>
        <p:spPr>
          <a:xfrm>
            <a:off x="2205319" y="504975"/>
            <a:ext cx="7767020" cy="1325563"/>
          </a:xfrm>
        </p:spPr>
        <p:txBody>
          <a:bodyPr/>
          <a:lstStyle/>
          <a:p>
            <a:pPr algn="ctr"/>
            <a:r>
              <a:rPr lang="en-GB" b="1"/>
              <a:t>Key : Learning types </a:t>
            </a:r>
          </a:p>
        </p:txBody>
      </p:sp>
      <p:sp>
        <p:nvSpPr>
          <p:cNvPr id="5" name="Rectangle 4" descr="Acquisition learning type">
            <a:extLst>
              <a:ext uri="{FF2B5EF4-FFF2-40B4-BE49-F238E27FC236}">
                <a16:creationId xmlns:a16="http://schemas.microsoft.com/office/drawing/2014/main" id="{069E47EA-60AE-49C3-AC53-94ED69AB2859}"/>
              </a:ext>
            </a:extLst>
          </p:cNvPr>
          <p:cNvSpPr/>
          <p:nvPr/>
        </p:nvSpPr>
        <p:spPr>
          <a:xfrm>
            <a:off x="1080996" y="2389329"/>
            <a:ext cx="2645229" cy="3805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mj-lt"/>
              </a:rPr>
              <a:t>Acquisition</a:t>
            </a:r>
          </a:p>
        </p:txBody>
      </p:sp>
      <p:sp>
        <p:nvSpPr>
          <p:cNvPr id="3" name="TextBox 2">
            <a:extLst>
              <a:ext uri="{FF2B5EF4-FFF2-40B4-BE49-F238E27FC236}">
                <a16:creationId xmlns:a16="http://schemas.microsoft.com/office/drawing/2014/main" id="{EB9A317C-2431-BEF1-163E-0ACC84CBA8E4}"/>
              </a:ext>
            </a:extLst>
          </p:cNvPr>
          <p:cNvSpPr txBox="1"/>
          <p:nvPr/>
        </p:nvSpPr>
        <p:spPr>
          <a:xfrm>
            <a:off x="3886200" y="2362067"/>
            <a:ext cx="6286500" cy="430887"/>
          </a:xfrm>
          <a:prstGeom prst="rect">
            <a:avLst/>
          </a:prstGeom>
          <a:noFill/>
        </p:spPr>
        <p:txBody>
          <a:bodyPr wrap="square" rtlCol="0">
            <a:spAutoFit/>
          </a:bodyPr>
          <a:lstStyle/>
          <a:p>
            <a:pPr marL="0" indent="0">
              <a:buFont typeface="Arial" panose="020B0604020202020204" pitchFamily="34" charset="0"/>
              <a:buNone/>
            </a:pPr>
            <a:r>
              <a:rPr lang="en-GB" sz="2200"/>
              <a:t>e.g. listening, watching.</a:t>
            </a:r>
          </a:p>
        </p:txBody>
      </p:sp>
      <p:sp>
        <p:nvSpPr>
          <p:cNvPr id="7" name="Rectangle 6" descr="Collaboration learning type">
            <a:extLst>
              <a:ext uri="{FF2B5EF4-FFF2-40B4-BE49-F238E27FC236}">
                <a16:creationId xmlns:a16="http://schemas.microsoft.com/office/drawing/2014/main" id="{98308F70-F37E-43C2-B976-2F58172F024A}"/>
              </a:ext>
            </a:extLst>
          </p:cNvPr>
          <p:cNvSpPr/>
          <p:nvPr/>
        </p:nvSpPr>
        <p:spPr>
          <a:xfrm>
            <a:off x="1080996" y="2908253"/>
            <a:ext cx="2645229" cy="3805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2">
                    <a:lumMod val="25000"/>
                  </a:schemeClr>
                </a:solidFill>
                <a:latin typeface="+mj-lt"/>
              </a:rPr>
              <a:t>Collaboration</a:t>
            </a:r>
            <a:endParaRPr lang="en-GB" sz="3200">
              <a:solidFill>
                <a:schemeClr val="bg2">
                  <a:lumMod val="25000"/>
                </a:schemeClr>
              </a:solidFill>
              <a:latin typeface="+mj-lt"/>
            </a:endParaRPr>
          </a:p>
        </p:txBody>
      </p:sp>
      <p:sp>
        <p:nvSpPr>
          <p:cNvPr id="11" name="TextBox 10">
            <a:extLst>
              <a:ext uri="{FF2B5EF4-FFF2-40B4-BE49-F238E27FC236}">
                <a16:creationId xmlns:a16="http://schemas.microsoft.com/office/drawing/2014/main" id="{CF411D1B-A88A-169C-C34D-72467E7CC338}"/>
              </a:ext>
            </a:extLst>
          </p:cNvPr>
          <p:cNvSpPr txBox="1"/>
          <p:nvPr/>
        </p:nvSpPr>
        <p:spPr>
          <a:xfrm>
            <a:off x="3886200" y="2884630"/>
            <a:ext cx="6286500" cy="430887"/>
          </a:xfrm>
          <a:prstGeom prst="rect">
            <a:avLst/>
          </a:prstGeom>
          <a:noFill/>
        </p:spPr>
        <p:txBody>
          <a:bodyPr wrap="square" rtlCol="0">
            <a:spAutoFit/>
          </a:bodyPr>
          <a:lstStyle/>
          <a:p>
            <a:pPr marL="0" indent="0">
              <a:buNone/>
            </a:pPr>
            <a:r>
              <a:rPr lang="en-GB" sz="2200"/>
              <a:t>e.g. working together on small group projects.</a:t>
            </a:r>
          </a:p>
        </p:txBody>
      </p:sp>
      <p:sp>
        <p:nvSpPr>
          <p:cNvPr id="10" name="Rectangle 9" descr="Discussion learning type">
            <a:extLst>
              <a:ext uri="{FF2B5EF4-FFF2-40B4-BE49-F238E27FC236}">
                <a16:creationId xmlns:a16="http://schemas.microsoft.com/office/drawing/2014/main" id="{5ADB896F-67CB-4844-AA31-420C3A50E8B1}"/>
              </a:ext>
            </a:extLst>
          </p:cNvPr>
          <p:cNvSpPr/>
          <p:nvPr/>
        </p:nvSpPr>
        <p:spPr>
          <a:xfrm>
            <a:off x="1080998" y="3405217"/>
            <a:ext cx="2645229" cy="380546"/>
          </a:xfrm>
          <a:prstGeom prst="rect">
            <a:avLst/>
          </a:prstGeom>
          <a:solidFill>
            <a:srgbClr val="00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2">
                    <a:lumMod val="25000"/>
                  </a:schemeClr>
                </a:solidFill>
                <a:latin typeface="+mj-lt"/>
              </a:rPr>
              <a:t>Discussion</a:t>
            </a:r>
            <a:endParaRPr lang="en-GB" sz="3200">
              <a:solidFill>
                <a:schemeClr val="bg2">
                  <a:lumMod val="25000"/>
                </a:schemeClr>
              </a:solidFill>
              <a:latin typeface="+mj-lt"/>
            </a:endParaRPr>
          </a:p>
        </p:txBody>
      </p:sp>
      <p:sp>
        <p:nvSpPr>
          <p:cNvPr id="12" name="TextBox 11">
            <a:extLst>
              <a:ext uri="{FF2B5EF4-FFF2-40B4-BE49-F238E27FC236}">
                <a16:creationId xmlns:a16="http://schemas.microsoft.com/office/drawing/2014/main" id="{0D9E4E53-4DF7-6A20-6335-6D5DE1B6269B}"/>
              </a:ext>
            </a:extLst>
          </p:cNvPr>
          <p:cNvSpPr txBox="1"/>
          <p:nvPr/>
        </p:nvSpPr>
        <p:spPr>
          <a:xfrm>
            <a:off x="3886200" y="3354876"/>
            <a:ext cx="6286500" cy="430887"/>
          </a:xfrm>
          <a:prstGeom prst="rect">
            <a:avLst/>
          </a:prstGeom>
          <a:noFill/>
        </p:spPr>
        <p:txBody>
          <a:bodyPr wrap="square" rtlCol="0">
            <a:spAutoFit/>
          </a:bodyPr>
          <a:lstStyle/>
          <a:p>
            <a:pPr marL="0" indent="0">
              <a:buNone/>
            </a:pPr>
            <a:r>
              <a:rPr lang="en-GB" sz="2200"/>
              <a:t>e.g. articulating (and responding to) ideas/concepts.</a:t>
            </a:r>
          </a:p>
        </p:txBody>
      </p:sp>
      <p:sp>
        <p:nvSpPr>
          <p:cNvPr id="9" name="Rectangle 8" descr="Investigation learning type">
            <a:extLst>
              <a:ext uri="{FF2B5EF4-FFF2-40B4-BE49-F238E27FC236}">
                <a16:creationId xmlns:a16="http://schemas.microsoft.com/office/drawing/2014/main" id="{DE337E8C-AA20-4F4C-8A12-B507775BDC75}"/>
              </a:ext>
            </a:extLst>
          </p:cNvPr>
          <p:cNvSpPr/>
          <p:nvPr/>
        </p:nvSpPr>
        <p:spPr>
          <a:xfrm>
            <a:off x="1080998" y="3925006"/>
            <a:ext cx="2645229" cy="3805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mj-lt"/>
              </a:rPr>
              <a:t>Investigation</a:t>
            </a:r>
            <a:endParaRPr lang="en-GB" sz="3200">
              <a:solidFill>
                <a:schemeClr val="bg1"/>
              </a:solidFill>
              <a:latin typeface="+mj-lt"/>
            </a:endParaRPr>
          </a:p>
        </p:txBody>
      </p:sp>
      <p:sp>
        <p:nvSpPr>
          <p:cNvPr id="13" name="TextBox 12">
            <a:extLst>
              <a:ext uri="{FF2B5EF4-FFF2-40B4-BE49-F238E27FC236}">
                <a16:creationId xmlns:a16="http://schemas.microsoft.com/office/drawing/2014/main" id="{647BFB0C-A806-00A1-34C6-CA558A99C83D}"/>
              </a:ext>
            </a:extLst>
          </p:cNvPr>
          <p:cNvSpPr txBox="1"/>
          <p:nvPr/>
        </p:nvSpPr>
        <p:spPr>
          <a:xfrm>
            <a:off x="3886200" y="3899777"/>
            <a:ext cx="6286500" cy="430887"/>
          </a:xfrm>
          <a:prstGeom prst="rect">
            <a:avLst/>
          </a:prstGeom>
          <a:noFill/>
        </p:spPr>
        <p:txBody>
          <a:bodyPr wrap="square" rtlCol="0">
            <a:spAutoFit/>
          </a:bodyPr>
          <a:lstStyle/>
          <a:p>
            <a:pPr marL="0" indent="0">
              <a:buNone/>
            </a:pPr>
            <a:r>
              <a:rPr lang="en-GB" sz="2200"/>
              <a:t>e.g. exploring, investigating, evaluating. </a:t>
            </a:r>
          </a:p>
        </p:txBody>
      </p:sp>
      <p:sp>
        <p:nvSpPr>
          <p:cNvPr id="8" name="Rectangle 7" descr="Practice learning type">
            <a:extLst>
              <a:ext uri="{FF2B5EF4-FFF2-40B4-BE49-F238E27FC236}">
                <a16:creationId xmlns:a16="http://schemas.microsoft.com/office/drawing/2014/main" id="{1BD07882-625C-4F3E-AF81-6FF3A614F55A}"/>
              </a:ext>
            </a:extLst>
          </p:cNvPr>
          <p:cNvSpPr/>
          <p:nvPr/>
        </p:nvSpPr>
        <p:spPr>
          <a:xfrm>
            <a:off x="1080995" y="4444795"/>
            <a:ext cx="2645229" cy="38054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mj-lt"/>
              </a:rPr>
              <a:t>Practice</a:t>
            </a:r>
            <a:endParaRPr lang="en-GB" sz="3200">
              <a:solidFill>
                <a:schemeClr val="bg1"/>
              </a:solidFill>
              <a:latin typeface="+mj-lt"/>
            </a:endParaRPr>
          </a:p>
        </p:txBody>
      </p:sp>
      <p:sp>
        <p:nvSpPr>
          <p:cNvPr id="14" name="TextBox 13">
            <a:extLst>
              <a:ext uri="{FF2B5EF4-FFF2-40B4-BE49-F238E27FC236}">
                <a16:creationId xmlns:a16="http://schemas.microsoft.com/office/drawing/2014/main" id="{EF61FA2A-4D33-DF92-DAAF-2438377E7573}"/>
              </a:ext>
            </a:extLst>
          </p:cNvPr>
          <p:cNvSpPr txBox="1"/>
          <p:nvPr/>
        </p:nvSpPr>
        <p:spPr>
          <a:xfrm>
            <a:off x="3886200" y="4419624"/>
            <a:ext cx="6286500" cy="430887"/>
          </a:xfrm>
          <a:prstGeom prst="rect">
            <a:avLst/>
          </a:prstGeom>
          <a:noFill/>
        </p:spPr>
        <p:txBody>
          <a:bodyPr wrap="square" rtlCol="0">
            <a:spAutoFit/>
          </a:bodyPr>
          <a:lstStyle/>
          <a:p>
            <a:pPr marL="0" indent="0">
              <a:buNone/>
            </a:pPr>
            <a:r>
              <a:rPr lang="en-GB" sz="2200"/>
              <a:t>e.g. developing and practicing skills. </a:t>
            </a:r>
          </a:p>
        </p:txBody>
      </p:sp>
      <p:sp>
        <p:nvSpPr>
          <p:cNvPr id="6" name="Rectangle 5" descr="Production learning type">
            <a:extLst>
              <a:ext uri="{FF2B5EF4-FFF2-40B4-BE49-F238E27FC236}">
                <a16:creationId xmlns:a16="http://schemas.microsoft.com/office/drawing/2014/main" id="{65D7AA5F-2EE5-4DD9-84D0-27000AA2B751}"/>
              </a:ext>
            </a:extLst>
          </p:cNvPr>
          <p:cNvSpPr/>
          <p:nvPr/>
        </p:nvSpPr>
        <p:spPr>
          <a:xfrm>
            <a:off x="1080994" y="4963719"/>
            <a:ext cx="2645229" cy="38054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mj-lt"/>
              </a:rPr>
              <a:t>Production</a:t>
            </a:r>
          </a:p>
        </p:txBody>
      </p:sp>
      <p:sp>
        <p:nvSpPr>
          <p:cNvPr id="4" name="Content Placeholder 2">
            <a:extLst>
              <a:ext uri="{FF2B5EF4-FFF2-40B4-BE49-F238E27FC236}">
                <a16:creationId xmlns:a16="http://schemas.microsoft.com/office/drawing/2014/main" id="{9D5B21F8-D686-46AB-A278-74CD51816113}"/>
              </a:ext>
            </a:extLst>
          </p:cNvPr>
          <p:cNvSpPr txBox="1">
            <a:spLocks/>
          </p:cNvSpPr>
          <p:nvPr/>
        </p:nvSpPr>
        <p:spPr>
          <a:xfrm>
            <a:off x="3886200" y="4963719"/>
            <a:ext cx="6286500" cy="380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t>e.g. creating evidence that demonstrates learning.</a:t>
            </a:r>
          </a:p>
        </p:txBody>
      </p:sp>
    </p:spTree>
    <p:extLst>
      <p:ext uri="{BB962C8B-B14F-4D97-AF65-F5344CB8AC3E}">
        <p14:creationId xmlns:p14="http://schemas.microsoft.com/office/powerpoint/2010/main" val="3388928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idx="4294967295"/>
          </p:nvPr>
        </p:nvSpPr>
        <p:spPr>
          <a:xfrm>
            <a:off x="2438400" y="512763"/>
            <a:ext cx="7772400" cy="914401"/>
          </a:xfrm>
          <a:prstGeom prst="rect">
            <a:avLst/>
          </a:prstGeom>
        </p:spPr>
        <p:txBody>
          <a:bodyPr lIns="0" tIns="0" rIns="0" bIns="0" anchor="t">
            <a:normAutofit/>
          </a:bodyPr>
          <a:lstStyle/>
          <a:p>
            <a:pPr lvl="0">
              <a:defRPr sz="1800">
                <a:solidFill>
                  <a:srgbClr val="000000"/>
                </a:solidFill>
              </a:defRPr>
            </a:pPr>
            <a:r>
              <a:rPr lang="en-GB" sz="3200" dirty="0">
                <a:solidFill>
                  <a:srgbClr val="92D050"/>
                </a:solidFill>
                <a:latin typeface="Calibri"/>
              </a:rPr>
              <a:t>Table 3</a:t>
            </a:r>
            <a:r>
              <a:rPr sz="3200" dirty="0">
                <a:solidFill>
                  <a:srgbClr val="92D050"/>
                </a:solidFill>
                <a:latin typeface="Calibri"/>
              </a:rPr>
              <a:t> </a:t>
            </a:r>
            <a:r>
              <a:rPr lang="en-GB" sz="3200" dirty="0">
                <a:solidFill>
                  <a:srgbClr val="92D050"/>
                </a:solidFill>
                <a:latin typeface="Calibri"/>
              </a:rPr>
              <a:t>–</a:t>
            </a:r>
            <a:r>
              <a:rPr sz="3200" dirty="0">
                <a:solidFill>
                  <a:srgbClr val="92D050"/>
                </a:solidFill>
                <a:latin typeface="Calibri"/>
              </a:rPr>
              <a:t> </a:t>
            </a:r>
            <a:r>
              <a:rPr lang="en-GB" sz="3200" dirty="0">
                <a:solidFill>
                  <a:srgbClr val="92D050"/>
                </a:solidFill>
                <a:latin typeface="Calibri"/>
              </a:rPr>
              <a:t>Expectations</a:t>
            </a:r>
            <a:endParaRPr lang="en-US" sz="3200">
              <a:solidFill>
                <a:srgbClr val="92D050"/>
              </a:solidFill>
              <a:latin typeface="Calibri"/>
            </a:endParaRPr>
          </a:p>
        </p:txBody>
      </p:sp>
      <p:sp>
        <p:nvSpPr>
          <p:cNvPr id="151" name="Shape 151"/>
          <p:cNvSpPr>
            <a:spLocks noGrp="1"/>
          </p:cNvSpPr>
          <p:nvPr>
            <p:ph type="body" idx="4294967295"/>
          </p:nvPr>
        </p:nvSpPr>
        <p:spPr>
          <a:xfrm>
            <a:off x="2438399" y="1784349"/>
            <a:ext cx="9413631" cy="4572003"/>
          </a:xfrm>
          <a:prstGeom prst="rect">
            <a:avLst/>
          </a:prstGeom>
        </p:spPr>
        <p:txBody>
          <a:bodyPr lIns="0" tIns="0" rIns="0" bIns="0" anchor="t">
            <a:noAutofit/>
          </a:bodyPr>
          <a:lstStyle/>
          <a:p>
            <a:pPr marL="67945" indent="0">
              <a:lnSpc>
                <a:spcPct val="90000"/>
              </a:lnSpc>
              <a:buNone/>
              <a:defRPr sz="1800">
                <a:solidFill>
                  <a:srgbClr val="000000"/>
                </a:solidFill>
              </a:defRPr>
            </a:pPr>
            <a:r>
              <a:rPr lang="en-GB" sz="2400" dirty="0">
                <a:solidFill>
                  <a:schemeClr val="bg1"/>
                </a:solidFill>
                <a:latin typeface="Calibri"/>
              </a:rPr>
              <a:t>This activity is about identifying what you expect from your University, your lecturers and yourselves!</a:t>
            </a:r>
          </a:p>
          <a:p>
            <a:pPr marL="67945" indent="0">
              <a:lnSpc>
                <a:spcPct val="90000"/>
              </a:lnSpc>
              <a:buNone/>
              <a:defRPr sz="1800">
                <a:solidFill>
                  <a:srgbClr val="000000"/>
                </a:solidFill>
              </a:defRPr>
            </a:pPr>
            <a:endParaRPr lang="en-GB" sz="2400" dirty="0">
              <a:solidFill>
                <a:schemeClr val="bg1"/>
              </a:solidFill>
              <a:latin typeface="Calibri"/>
            </a:endParaRPr>
          </a:p>
          <a:p>
            <a:pPr marL="67945" indent="0">
              <a:lnSpc>
                <a:spcPct val="90000"/>
              </a:lnSpc>
              <a:buNone/>
              <a:defRPr sz="1800">
                <a:solidFill>
                  <a:srgbClr val="000000"/>
                </a:solidFill>
              </a:defRPr>
            </a:pPr>
            <a:r>
              <a:rPr lang="en-GB" sz="2400" dirty="0">
                <a:solidFill>
                  <a:schemeClr val="bg1"/>
                </a:solidFill>
                <a:latin typeface="Calibri"/>
              </a:rPr>
              <a:t>There are 3 categories. Take each category in turn and ask the group: </a:t>
            </a:r>
          </a:p>
          <a:p>
            <a:pPr marL="67945" indent="0">
              <a:lnSpc>
                <a:spcPct val="90000"/>
              </a:lnSpc>
              <a:buNone/>
              <a:defRPr sz="1800">
                <a:solidFill>
                  <a:srgbClr val="000000"/>
                </a:solidFill>
              </a:defRPr>
            </a:pPr>
            <a:r>
              <a:rPr lang="en-GB" sz="2400" dirty="0">
                <a:solidFill>
                  <a:schemeClr val="bg1"/>
                </a:solidFill>
                <a:latin typeface="Calibri"/>
              </a:rPr>
              <a:t>What are your expectations in relation to …….</a:t>
            </a:r>
          </a:p>
          <a:p>
            <a:pPr marL="440690" lvl="1" indent="0">
              <a:lnSpc>
                <a:spcPct val="90000"/>
              </a:lnSpc>
              <a:buNone/>
              <a:defRPr sz="1800">
                <a:solidFill>
                  <a:srgbClr val="000000"/>
                </a:solidFill>
              </a:defRPr>
            </a:pPr>
            <a:endParaRPr lang="en-GB" sz="2400" dirty="0">
              <a:solidFill>
                <a:schemeClr val="bg1"/>
              </a:solidFill>
              <a:latin typeface="Calibri"/>
            </a:endParaRPr>
          </a:p>
          <a:p>
            <a:pPr marL="440690" lvl="1" indent="0">
              <a:lnSpc>
                <a:spcPct val="90000"/>
              </a:lnSpc>
              <a:buNone/>
              <a:defRPr sz="1800">
                <a:solidFill>
                  <a:srgbClr val="000000"/>
                </a:solidFill>
              </a:defRPr>
            </a:pPr>
            <a:r>
              <a:rPr lang="en-GB" sz="2400" dirty="0">
                <a:solidFill>
                  <a:schemeClr val="bg1"/>
                </a:solidFill>
                <a:latin typeface="Calibri"/>
              </a:rPr>
              <a:t>1. Assessments and feedback</a:t>
            </a:r>
          </a:p>
          <a:p>
            <a:pPr marL="440690" lvl="1" indent="0">
              <a:lnSpc>
                <a:spcPct val="90000"/>
              </a:lnSpc>
              <a:buNone/>
              <a:defRPr sz="1800">
                <a:solidFill>
                  <a:srgbClr val="000000"/>
                </a:solidFill>
              </a:defRPr>
            </a:pPr>
            <a:r>
              <a:rPr lang="en-GB" sz="2400" dirty="0">
                <a:solidFill>
                  <a:schemeClr val="bg1"/>
                </a:solidFill>
                <a:latin typeface="Calibri"/>
              </a:rPr>
              <a:t>2. Communication and relationships with your lecturers</a:t>
            </a:r>
          </a:p>
          <a:p>
            <a:pPr marL="440690" lvl="1" indent="0">
              <a:lnSpc>
                <a:spcPct val="90000"/>
              </a:lnSpc>
              <a:buNone/>
              <a:defRPr sz="1800">
                <a:solidFill>
                  <a:srgbClr val="000000"/>
                </a:solidFill>
              </a:defRPr>
            </a:pPr>
            <a:r>
              <a:rPr lang="en-GB" sz="2400" dirty="0">
                <a:solidFill>
                  <a:schemeClr val="bg1"/>
                </a:solidFill>
                <a:latin typeface="Calibri"/>
              </a:rPr>
              <a:t>3. Your own learning experience</a:t>
            </a:r>
          </a:p>
          <a:p>
            <a:pPr marL="440690" lvl="1" indent="0">
              <a:lnSpc>
                <a:spcPct val="90000"/>
              </a:lnSpc>
              <a:buNone/>
              <a:defRPr sz="1800">
                <a:solidFill>
                  <a:srgbClr val="000000"/>
                </a:solidFill>
              </a:defRPr>
            </a:pPr>
            <a:endParaRPr lang="en-GB" sz="2400" dirty="0">
              <a:solidFill>
                <a:schemeClr val="bg1"/>
              </a:solidFill>
              <a:latin typeface="Calibri"/>
            </a:endParaRPr>
          </a:p>
          <a:p>
            <a:pPr marL="440690" lvl="1" indent="0">
              <a:lnSpc>
                <a:spcPct val="90000"/>
              </a:lnSpc>
              <a:buNone/>
              <a:defRPr sz="1800">
                <a:solidFill>
                  <a:srgbClr val="000000"/>
                </a:solidFill>
              </a:defRPr>
            </a:pPr>
            <a:r>
              <a:rPr lang="en-GB" sz="2400" dirty="0">
                <a:solidFill>
                  <a:schemeClr val="bg1"/>
                </a:solidFill>
                <a:latin typeface="Calibri"/>
              </a:rPr>
              <a:t>Group facilitators should keep a note of the things in each category on a bit of paper and pop into discreet bundles. </a:t>
            </a:r>
          </a:p>
        </p:txBody>
      </p:sp>
      <p:sp>
        <p:nvSpPr>
          <p:cNvPr id="2" name="Rectangle 1">
            <a:extLst>
              <a:ext uri="{FF2B5EF4-FFF2-40B4-BE49-F238E27FC236}">
                <a16:creationId xmlns:a16="http://schemas.microsoft.com/office/drawing/2014/main" id="{74386A94-A872-E308-D2DD-93EEA8F0B359}"/>
              </a:ext>
            </a:extLst>
          </p:cNvPr>
          <p:cNvSpPr/>
          <p:nvPr/>
        </p:nvSpPr>
        <p:spPr>
          <a:xfrm rot="5400000">
            <a:off x="10247397" y="1522923"/>
            <a:ext cx="296587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EXAMPLE</a:t>
            </a:r>
          </a:p>
        </p:txBody>
      </p:sp>
    </p:spTree>
    <p:extLst>
      <p:ext uri="{BB962C8B-B14F-4D97-AF65-F5344CB8AC3E}">
        <p14:creationId xmlns:p14="http://schemas.microsoft.com/office/powerpoint/2010/main" val="8201010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7BB2-4706-4E3C-941A-00F276EA007B}"/>
              </a:ext>
            </a:extLst>
          </p:cNvPr>
          <p:cNvSpPr>
            <a:spLocks noGrp="1"/>
          </p:cNvSpPr>
          <p:nvPr>
            <p:ph type="title"/>
          </p:nvPr>
        </p:nvSpPr>
        <p:spPr>
          <a:xfrm>
            <a:off x="2201732" y="500062"/>
            <a:ext cx="7767020" cy="1325563"/>
          </a:xfrm>
        </p:spPr>
        <p:txBody>
          <a:bodyPr/>
          <a:lstStyle/>
          <a:p>
            <a:r>
              <a:rPr lang="en-GB" b="1"/>
              <a:t>Key : Learning modality</a:t>
            </a:r>
          </a:p>
        </p:txBody>
      </p:sp>
      <p:pic>
        <p:nvPicPr>
          <p:cNvPr id="4" name="Picture 3" descr="Best suited to an in-person activity">
            <a:extLst>
              <a:ext uri="{FF2B5EF4-FFF2-40B4-BE49-F238E27FC236}">
                <a16:creationId xmlns:a16="http://schemas.microsoft.com/office/drawing/2014/main" id="{62CD0BED-11F9-2EAB-D9AE-960B292A7D0C}"/>
              </a:ext>
            </a:extLst>
          </p:cNvPr>
          <p:cNvPicPr>
            <a:picLocks noChangeAspect="1"/>
          </p:cNvPicPr>
          <p:nvPr/>
        </p:nvPicPr>
        <p:blipFill>
          <a:blip r:embed="rId3"/>
          <a:stretch>
            <a:fillRect/>
          </a:stretch>
        </p:blipFill>
        <p:spPr>
          <a:xfrm>
            <a:off x="1006620" y="2384425"/>
            <a:ext cx="629021" cy="561228"/>
          </a:xfrm>
          <a:prstGeom prst="rect">
            <a:avLst/>
          </a:prstGeom>
        </p:spPr>
      </p:pic>
      <p:sp>
        <p:nvSpPr>
          <p:cNvPr id="7" name="Content Placeholder 2">
            <a:extLst>
              <a:ext uri="{FF2B5EF4-FFF2-40B4-BE49-F238E27FC236}">
                <a16:creationId xmlns:a16="http://schemas.microsoft.com/office/drawing/2014/main" id="{B489D728-FECE-8C66-ACAF-A20CC386003E}"/>
              </a:ext>
            </a:extLst>
          </p:cNvPr>
          <p:cNvSpPr txBox="1">
            <a:spLocks/>
          </p:cNvSpPr>
          <p:nvPr/>
        </p:nvSpPr>
        <p:spPr>
          <a:xfrm>
            <a:off x="1978514" y="2403165"/>
            <a:ext cx="10028583" cy="523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Best suited to an in-person activity  </a:t>
            </a:r>
          </a:p>
        </p:txBody>
      </p:sp>
      <p:pic>
        <p:nvPicPr>
          <p:cNvPr id="5" name="Picture 4" descr="Best suited to an online activity">
            <a:extLst>
              <a:ext uri="{FF2B5EF4-FFF2-40B4-BE49-F238E27FC236}">
                <a16:creationId xmlns:a16="http://schemas.microsoft.com/office/drawing/2014/main" id="{2648A208-ECFF-6A9D-8255-1D24DBEA9054}"/>
              </a:ext>
            </a:extLst>
          </p:cNvPr>
          <p:cNvPicPr>
            <a:picLocks noChangeAspect="1"/>
          </p:cNvPicPr>
          <p:nvPr/>
        </p:nvPicPr>
        <p:blipFill>
          <a:blip r:embed="rId4"/>
          <a:stretch>
            <a:fillRect/>
          </a:stretch>
        </p:blipFill>
        <p:spPr>
          <a:xfrm>
            <a:off x="1006620" y="3391752"/>
            <a:ext cx="600446" cy="561521"/>
          </a:xfrm>
          <a:prstGeom prst="rect">
            <a:avLst/>
          </a:prstGeom>
        </p:spPr>
      </p:pic>
      <p:sp>
        <p:nvSpPr>
          <p:cNvPr id="8" name="Content Placeholder 2">
            <a:extLst>
              <a:ext uri="{FF2B5EF4-FFF2-40B4-BE49-F238E27FC236}">
                <a16:creationId xmlns:a16="http://schemas.microsoft.com/office/drawing/2014/main" id="{EFC7338C-92B5-AFB1-376F-DADC01ADE110}"/>
              </a:ext>
            </a:extLst>
          </p:cNvPr>
          <p:cNvSpPr txBox="1">
            <a:spLocks/>
          </p:cNvSpPr>
          <p:nvPr/>
        </p:nvSpPr>
        <p:spPr>
          <a:xfrm>
            <a:off x="1978514" y="3410638"/>
            <a:ext cx="10028583" cy="523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Best suited to an online activity </a:t>
            </a:r>
            <a:endParaRPr lang="en-GB">
              <a:ea typeface="Calibri"/>
              <a:cs typeface="Calibri"/>
            </a:endParaRPr>
          </a:p>
        </p:txBody>
      </p:sp>
      <p:pic>
        <p:nvPicPr>
          <p:cNvPr id="6" name="Picture 5" descr="Can be either in-person or online">
            <a:extLst>
              <a:ext uri="{FF2B5EF4-FFF2-40B4-BE49-F238E27FC236}">
                <a16:creationId xmlns:a16="http://schemas.microsoft.com/office/drawing/2014/main" id="{A2F22373-CB9B-A34E-5D0D-12924CFAD6C8}"/>
              </a:ext>
            </a:extLst>
          </p:cNvPr>
          <p:cNvPicPr>
            <a:picLocks noChangeAspect="1"/>
          </p:cNvPicPr>
          <p:nvPr/>
        </p:nvPicPr>
        <p:blipFill>
          <a:blip r:embed="rId5"/>
          <a:stretch>
            <a:fillRect/>
          </a:stretch>
        </p:blipFill>
        <p:spPr>
          <a:xfrm>
            <a:off x="1006620" y="4399372"/>
            <a:ext cx="600446" cy="561521"/>
          </a:xfrm>
          <a:prstGeom prst="rect">
            <a:avLst/>
          </a:prstGeom>
        </p:spPr>
      </p:pic>
      <p:sp>
        <p:nvSpPr>
          <p:cNvPr id="9" name="Content Placeholder 2">
            <a:extLst>
              <a:ext uri="{FF2B5EF4-FFF2-40B4-BE49-F238E27FC236}">
                <a16:creationId xmlns:a16="http://schemas.microsoft.com/office/drawing/2014/main" id="{176EF2D5-F355-0E58-68FE-5EFB2740FEEE}"/>
              </a:ext>
            </a:extLst>
          </p:cNvPr>
          <p:cNvSpPr txBox="1">
            <a:spLocks/>
          </p:cNvSpPr>
          <p:nvPr/>
        </p:nvSpPr>
        <p:spPr>
          <a:xfrm>
            <a:off x="1978514" y="4439238"/>
            <a:ext cx="10028583" cy="481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Can be either in-person or online</a:t>
            </a:r>
            <a:endParaRPr lang="en-GB" i="1"/>
          </a:p>
        </p:txBody>
      </p:sp>
    </p:spTree>
    <p:extLst>
      <p:ext uri="{BB962C8B-B14F-4D97-AF65-F5344CB8AC3E}">
        <p14:creationId xmlns:p14="http://schemas.microsoft.com/office/powerpoint/2010/main" val="283427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7BB2-4706-4E3C-941A-00F276EA007B}"/>
              </a:ext>
            </a:extLst>
          </p:cNvPr>
          <p:cNvSpPr>
            <a:spLocks noGrp="1"/>
          </p:cNvSpPr>
          <p:nvPr>
            <p:ph type="title"/>
          </p:nvPr>
        </p:nvSpPr>
        <p:spPr>
          <a:xfrm>
            <a:off x="2205316" y="497596"/>
            <a:ext cx="8530813" cy="1325563"/>
          </a:xfrm>
        </p:spPr>
        <p:txBody>
          <a:bodyPr/>
          <a:lstStyle/>
          <a:p>
            <a:pPr algn="ctr"/>
            <a:r>
              <a:rPr lang="en-GB" b="1"/>
              <a:t>Key : Learning activity size/scalability</a:t>
            </a:r>
          </a:p>
        </p:txBody>
      </p:sp>
      <p:pic>
        <p:nvPicPr>
          <p:cNvPr id="8" name="Picture 7" descr="Best suited to a small group format  ">
            <a:extLst>
              <a:ext uri="{FF2B5EF4-FFF2-40B4-BE49-F238E27FC236}">
                <a16:creationId xmlns:a16="http://schemas.microsoft.com/office/drawing/2014/main" id="{B5A59FC0-54ED-7F23-974B-6B9C53A2D57F}"/>
              </a:ext>
            </a:extLst>
          </p:cNvPr>
          <p:cNvPicPr>
            <a:picLocks noChangeAspect="1"/>
          </p:cNvPicPr>
          <p:nvPr/>
        </p:nvPicPr>
        <p:blipFill>
          <a:blip r:embed="rId3"/>
          <a:stretch>
            <a:fillRect/>
          </a:stretch>
        </p:blipFill>
        <p:spPr>
          <a:xfrm>
            <a:off x="959762" y="2357916"/>
            <a:ext cx="619211" cy="666843"/>
          </a:xfrm>
          <a:prstGeom prst="rect">
            <a:avLst/>
          </a:prstGeom>
        </p:spPr>
      </p:pic>
      <p:sp>
        <p:nvSpPr>
          <p:cNvPr id="3" name="Content Placeholder 2">
            <a:extLst>
              <a:ext uri="{FF2B5EF4-FFF2-40B4-BE49-F238E27FC236}">
                <a16:creationId xmlns:a16="http://schemas.microsoft.com/office/drawing/2014/main" id="{E05BC477-7E08-4C31-B9E1-0142184F33F7}"/>
              </a:ext>
            </a:extLst>
          </p:cNvPr>
          <p:cNvSpPr>
            <a:spLocks noGrp="1"/>
          </p:cNvSpPr>
          <p:nvPr>
            <p:ph idx="1"/>
          </p:nvPr>
        </p:nvSpPr>
        <p:spPr>
          <a:xfrm>
            <a:off x="1801870" y="2429463"/>
            <a:ext cx="10028583" cy="523748"/>
          </a:xfrm>
        </p:spPr>
        <p:txBody>
          <a:bodyPr/>
          <a:lstStyle/>
          <a:p>
            <a:pPr marL="0" indent="0">
              <a:buNone/>
            </a:pPr>
            <a:r>
              <a:rPr lang="en-GB"/>
              <a:t>Best suited to a </a:t>
            </a:r>
            <a:r>
              <a:rPr lang="en-GB" i="1"/>
              <a:t>small group format</a:t>
            </a:r>
            <a:r>
              <a:rPr lang="en-GB"/>
              <a:t>  (e.g. ~ 5/6 learners per group)</a:t>
            </a:r>
          </a:p>
        </p:txBody>
      </p:sp>
      <p:pic>
        <p:nvPicPr>
          <p:cNvPr id="10" name="Picture 9" descr="Best suited to a larger group format ">
            <a:extLst>
              <a:ext uri="{FF2B5EF4-FFF2-40B4-BE49-F238E27FC236}">
                <a16:creationId xmlns:a16="http://schemas.microsoft.com/office/drawing/2014/main" id="{FD499774-033E-00F5-AFDC-A289C219692D}"/>
              </a:ext>
            </a:extLst>
          </p:cNvPr>
          <p:cNvPicPr>
            <a:picLocks noChangeAspect="1"/>
          </p:cNvPicPr>
          <p:nvPr/>
        </p:nvPicPr>
        <p:blipFill>
          <a:blip r:embed="rId4"/>
          <a:stretch>
            <a:fillRect/>
          </a:stretch>
        </p:blipFill>
        <p:spPr>
          <a:xfrm>
            <a:off x="954636" y="3429000"/>
            <a:ext cx="619211" cy="666843"/>
          </a:xfrm>
          <a:prstGeom prst="rect">
            <a:avLst/>
          </a:prstGeom>
        </p:spPr>
      </p:pic>
      <p:sp>
        <p:nvSpPr>
          <p:cNvPr id="4" name="Content Placeholder 2">
            <a:extLst>
              <a:ext uri="{FF2B5EF4-FFF2-40B4-BE49-F238E27FC236}">
                <a16:creationId xmlns:a16="http://schemas.microsoft.com/office/drawing/2014/main" id="{25957E58-4357-B283-0BDD-C5F7063C9037}"/>
              </a:ext>
            </a:extLst>
          </p:cNvPr>
          <p:cNvSpPr txBox="1">
            <a:spLocks/>
          </p:cNvSpPr>
          <p:nvPr/>
        </p:nvSpPr>
        <p:spPr>
          <a:xfrm>
            <a:off x="1801869" y="3500547"/>
            <a:ext cx="10028583" cy="523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Best suited to a </a:t>
            </a:r>
            <a:r>
              <a:rPr lang="en-GB" i="1"/>
              <a:t>larger group format</a:t>
            </a:r>
            <a:r>
              <a:rPr lang="en-GB"/>
              <a:t> (e.g. lecture style)</a:t>
            </a:r>
          </a:p>
        </p:txBody>
      </p:sp>
      <p:pic>
        <p:nvPicPr>
          <p:cNvPr id="13" name="Picture 12" descr="Can be used by all sizes of groups">
            <a:extLst>
              <a:ext uri="{FF2B5EF4-FFF2-40B4-BE49-F238E27FC236}">
                <a16:creationId xmlns:a16="http://schemas.microsoft.com/office/drawing/2014/main" id="{E2602B03-A738-C5CC-D4F1-050E146D0904}"/>
              </a:ext>
            </a:extLst>
          </p:cNvPr>
          <p:cNvPicPr>
            <a:picLocks noChangeAspect="1"/>
          </p:cNvPicPr>
          <p:nvPr/>
        </p:nvPicPr>
        <p:blipFill>
          <a:blip r:embed="rId5"/>
          <a:stretch>
            <a:fillRect/>
          </a:stretch>
        </p:blipFill>
        <p:spPr>
          <a:xfrm>
            <a:off x="954635" y="4500084"/>
            <a:ext cx="619211" cy="666843"/>
          </a:xfrm>
          <a:prstGeom prst="rect">
            <a:avLst/>
          </a:prstGeom>
        </p:spPr>
      </p:pic>
      <p:sp>
        <p:nvSpPr>
          <p:cNvPr id="5" name="Content Placeholder 2">
            <a:extLst>
              <a:ext uri="{FF2B5EF4-FFF2-40B4-BE49-F238E27FC236}">
                <a16:creationId xmlns:a16="http://schemas.microsoft.com/office/drawing/2014/main" id="{33300A81-C2AC-AB7C-30C1-21B32BB14841}"/>
              </a:ext>
            </a:extLst>
          </p:cNvPr>
          <p:cNvSpPr txBox="1">
            <a:spLocks/>
          </p:cNvSpPr>
          <p:nvPr/>
        </p:nvSpPr>
        <p:spPr>
          <a:xfrm>
            <a:off x="1801869" y="4592611"/>
            <a:ext cx="10028583" cy="481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Can be used by </a:t>
            </a:r>
            <a:r>
              <a:rPr lang="en-GB" i="1"/>
              <a:t>all sizes of groups</a:t>
            </a:r>
          </a:p>
        </p:txBody>
      </p:sp>
    </p:spTree>
    <p:extLst>
      <p:ext uri="{BB962C8B-B14F-4D97-AF65-F5344CB8AC3E}">
        <p14:creationId xmlns:p14="http://schemas.microsoft.com/office/powerpoint/2010/main" val="234968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7BB2-4706-4E3C-941A-00F276EA007B}"/>
              </a:ext>
            </a:extLst>
          </p:cNvPr>
          <p:cNvSpPr>
            <a:spLocks noGrp="1"/>
          </p:cNvSpPr>
          <p:nvPr>
            <p:ph type="title"/>
          </p:nvPr>
        </p:nvSpPr>
        <p:spPr>
          <a:xfrm>
            <a:off x="2234006" y="508354"/>
            <a:ext cx="7767020" cy="1325563"/>
          </a:xfrm>
        </p:spPr>
        <p:txBody>
          <a:bodyPr/>
          <a:lstStyle/>
          <a:p>
            <a:pPr algn="ctr"/>
            <a:r>
              <a:rPr lang="en-GB" b="1"/>
              <a:t>Key : Learning activity duration</a:t>
            </a:r>
          </a:p>
        </p:txBody>
      </p:sp>
      <p:pic>
        <p:nvPicPr>
          <p:cNvPr id="16" name="Picture 15" descr="Activity duration is approximately 10 minutes or less&#10;">
            <a:extLst>
              <a:ext uri="{FF2B5EF4-FFF2-40B4-BE49-F238E27FC236}">
                <a16:creationId xmlns:a16="http://schemas.microsoft.com/office/drawing/2014/main" id="{92730653-7892-1B09-528B-3E7A8D48C254}"/>
              </a:ext>
            </a:extLst>
          </p:cNvPr>
          <p:cNvPicPr>
            <a:picLocks noChangeAspect="1"/>
          </p:cNvPicPr>
          <p:nvPr/>
        </p:nvPicPr>
        <p:blipFill>
          <a:blip r:embed="rId3"/>
          <a:stretch>
            <a:fillRect/>
          </a:stretch>
        </p:blipFill>
        <p:spPr>
          <a:xfrm>
            <a:off x="553529" y="2458079"/>
            <a:ext cx="762000" cy="619125"/>
          </a:xfrm>
          <a:prstGeom prst="rect">
            <a:avLst/>
          </a:prstGeom>
        </p:spPr>
      </p:pic>
      <p:sp>
        <p:nvSpPr>
          <p:cNvPr id="4" name="TextBox 3">
            <a:extLst>
              <a:ext uri="{FF2B5EF4-FFF2-40B4-BE49-F238E27FC236}">
                <a16:creationId xmlns:a16="http://schemas.microsoft.com/office/drawing/2014/main" id="{DB4CF663-0076-AEF3-CCD4-E544FEFC689D}"/>
              </a:ext>
            </a:extLst>
          </p:cNvPr>
          <p:cNvSpPr txBox="1"/>
          <p:nvPr/>
        </p:nvSpPr>
        <p:spPr>
          <a:xfrm>
            <a:off x="1984663" y="2552198"/>
            <a:ext cx="6125523" cy="430887"/>
          </a:xfrm>
          <a:prstGeom prst="rect">
            <a:avLst/>
          </a:prstGeom>
          <a:noFill/>
        </p:spPr>
        <p:txBody>
          <a:bodyPr wrap="none" rtlCol="0">
            <a:spAutoFit/>
          </a:bodyPr>
          <a:lstStyle/>
          <a:p>
            <a:r>
              <a:rPr lang="en-GB" sz="2200"/>
              <a:t>Activity duration is approximately </a:t>
            </a:r>
            <a:r>
              <a:rPr lang="en-GB" sz="2200" i="1"/>
              <a:t>10 minutes or less</a:t>
            </a:r>
          </a:p>
        </p:txBody>
      </p:sp>
      <p:pic>
        <p:nvPicPr>
          <p:cNvPr id="15" name="Picture 14" descr="indicating Activity duration is approximately 20 minutes&#10;">
            <a:extLst>
              <a:ext uri="{FF2B5EF4-FFF2-40B4-BE49-F238E27FC236}">
                <a16:creationId xmlns:a16="http://schemas.microsoft.com/office/drawing/2014/main" id="{6447CD00-889C-E69F-5579-421BA98D0FE4}"/>
              </a:ext>
            </a:extLst>
          </p:cNvPr>
          <p:cNvPicPr>
            <a:picLocks noChangeAspect="1"/>
          </p:cNvPicPr>
          <p:nvPr/>
        </p:nvPicPr>
        <p:blipFill>
          <a:blip r:embed="rId4"/>
          <a:stretch>
            <a:fillRect/>
          </a:stretch>
        </p:blipFill>
        <p:spPr>
          <a:xfrm>
            <a:off x="553529" y="3438630"/>
            <a:ext cx="762000" cy="619125"/>
          </a:xfrm>
          <a:prstGeom prst="rect">
            <a:avLst/>
          </a:prstGeom>
        </p:spPr>
      </p:pic>
      <p:sp>
        <p:nvSpPr>
          <p:cNvPr id="5" name="TextBox 4">
            <a:extLst>
              <a:ext uri="{FF2B5EF4-FFF2-40B4-BE49-F238E27FC236}">
                <a16:creationId xmlns:a16="http://schemas.microsoft.com/office/drawing/2014/main" id="{3AB3292C-83D9-4717-90F1-23D70E30E6EB}"/>
              </a:ext>
            </a:extLst>
          </p:cNvPr>
          <p:cNvSpPr txBox="1"/>
          <p:nvPr/>
        </p:nvSpPr>
        <p:spPr>
          <a:xfrm>
            <a:off x="1984663" y="3532749"/>
            <a:ext cx="5340052" cy="430887"/>
          </a:xfrm>
          <a:prstGeom prst="rect">
            <a:avLst/>
          </a:prstGeom>
          <a:noFill/>
        </p:spPr>
        <p:txBody>
          <a:bodyPr wrap="none" rtlCol="0">
            <a:spAutoFit/>
          </a:bodyPr>
          <a:lstStyle/>
          <a:p>
            <a:r>
              <a:rPr lang="en-GB" sz="2200"/>
              <a:t>Activity duration is approximately </a:t>
            </a:r>
            <a:r>
              <a:rPr lang="en-GB" sz="2200" i="1"/>
              <a:t>20 minutes</a:t>
            </a:r>
          </a:p>
        </p:txBody>
      </p:sp>
      <p:pic>
        <p:nvPicPr>
          <p:cNvPr id="9" name="Picture 8" descr="indicating Activity duration is approximately 30 minutes&#10;">
            <a:extLst>
              <a:ext uri="{FF2B5EF4-FFF2-40B4-BE49-F238E27FC236}">
                <a16:creationId xmlns:a16="http://schemas.microsoft.com/office/drawing/2014/main" id="{5EE8E820-6A36-77C1-9EA5-C952271E3AEC}"/>
              </a:ext>
            </a:extLst>
          </p:cNvPr>
          <p:cNvPicPr>
            <a:picLocks noChangeAspect="1"/>
          </p:cNvPicPr>
          <p:nvPr/>
        </p:nvPicPr>
        <p:blipFill>
          <a:blip r:embed="rId5"/>
          <a:stretch>
            <a:fillRect/>
          </a:stretch>
        </p:blipFill>
        <p:spPr>
          <a:xfrm>
            <a:off x="550333" y="4419181"/>
            <a:ext cx="762000" cy="619125"/>
          </a:xfrm>
          <a:prstGeom prst="rect">
            <a:avLst/>
          </a:prstGeom>
        </p:spPr>
      </p:pic>
      <p:sp>
        <p:nvSpPr>
          <p:cNvPr id="6" name="TextBox 5">
            <a:extLst>
              <a:ext uri="{FF2B5EF4-FFF2-40B4-BE49-F238E27FC236}">
                <a16:creationId xmlns:a16="http://schemas.microsoft.com/office/drawing/2014/main" id="{F7A513E4-365E-0150-B316-93BD4353240B}"/>
              </a:ext>
            </a:extLst>
          </p:cNvPr>
          <p:cNvSpPr txBox="1"/>
          <p:nvPr/>
        </p:nvSpPr>
        <p:spPr>
          <a:xfrm>
            <a:off x="1984663" y="4513300"/>
            <a:ext cx="5340052" cy="430887"/>
          </a:xfrm>
          <a:prstGeom prst="rect">
            <a:avLst/>
          </a:prstGeom>
          <a:noFill/>
        </p:spPr>
        <p:txBody>
          <a:bodyPr wrap="none" rtlCol="0">
            <a:spAutoFit/>
          </a:bodyPr>
          <a:lstStyle/>
          <a:p>
            <a:r>
              <a:rPr lang="en-GB" sz="2200"/>
              <a:t>Activity duration is approximately </a:t>
            </a:r>
            <a:r>
              <a:rPr lang="en-GB" sz="2200" i="1"/>
              <a:t>30 minutes</a:t>
            </a:r>
          </a:p>
        </p:txBody>
      </p:sp>
      <p:pic>
        <p:nvPicPr>
          <p:cNvPr id="14" name="Picture 13" descr="indicating Activity duration is approximately 40 minutes&#10;">
            <a:extLst>
              <a:ext uri="{FF2B5EF4-FFF2-40B4-BE49-F238E27FC236}">
                <a16:creationId xmlns:a16="http://schemas.microsoft.com/office/drawing/2014/main" id="{45979EE7-07C8-5BE2-A7EC-83023C9A1963}"/>
              </a:ext>
            </a:extLst>
          </p:cNvPr>
          <p:cNvPicPr>
            <a:picLocks noChangeAspect="1"/>
          </p:cNvPicPr>
          <p:nvPr/>
        </p:nvPicPr>
        <p:blipFill>
          <a:blip r:embed="rId6"/>
          <a:stretch>
            <a:fillRect/>
          </a:stretch>
        </p:blipFill>
        <p:spPr>
          <a:xfrm>
            <a:off x="550333" y="5399732"/>
            <a:ext cx="762000" cy="619125"/>
          </a:xfrm>
          <a:prstGeom prst="rect">
            <a:avLst/>
          </a:prstGeom>
        </p:spPr>
      </p:pic>
      <p:sp>
        <p:nvSpPr>
          <p:cNvPr id="11" name="TextBox 10">
            <a:extLst>
              <a:ext uri="{FF2B5EF4-FFF2-40B4-BE49-F238E27FC236}">
                <a16:creationId xmlns:a16="http://schemas.microsoft.com/office/drawing/2014/main" id="{74AFAD24-D08D-E9FE-BB17-FA28ACC3F8E6}"/>
              </a:ext>
            </a:extLst>
          </p:cNvPr>
          <p:cNvSpPr txBox="1"/>
          <p:nvPr/>
        </p:nvSpPr>
        <p:spPr>
          <a:xfrm>
            <a:off x="1984663" y="5493850"/>
            <a:ext cx="6436506" cy="430887"/>
          </a:xfrm>
          <a:prstGeom prst="rect">
            <a:avLst/>
          </a:prstGeom>
          <a:noFill/>
        </p:spPr>
        <p:txBody>
          <a:bodyPr wrap="none" rtlCol="0">
            <a:spAutoFit/>
          </a:bodyPr>
          <a:lstStyle/>
          <a:p>
            <a:r>
              <a:rPr lang="en-GB" sz="2200"/>
              <a:t>Activity duration is approximately </a:t>
            </a:r>
            <a:r>
              <a:rPr lang="en-GB" sz="2200" i="1"/>
              <a:t>40 minutes or longer</a:t>
            </a:r>
          </a:p>
        </p:txBody>
      </p:sp>
    </p:spTree>
    <p:extLst>
      <p:ext uri="{BB962C8B-B14F-4D97-AF65-F5344CB8AC3E}">
        <p14:creationId xmlns:p14="http://schemas.microsoft.com/office/powerpoint/2010/main" val="197505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4037554-A9A5-8657-5444-E76549E6DC5B}"/>
              </a:ext>
            </a:extLst>
          </p:cNvPr>
          <p:cNvSpPr>
            <a:spLocks noGrp="1"/>
          </p:cNvSpPr>
          <p:nvPr>
            <p:ph type="title"/>
          </p:nvPr>
        </p:nvSpPr>
        <p:spPr/>
        <p:txBody>
          <a:bodyPr>
            <a:noAutofit/>
          </a:bodyPr>
          <a:lstStyle/>
          <a:p>
            <a:pPr algn="ctr"/>
            <a:r>
              <a:rPr lang="en-GB" sz="5000"/>
              <a:t>Engage 4 Induction</a:t>
            </a:r>
            <a:br>
              <a:rPr lang="en-GB" sz="5000"/>
            </a:br>
            <a:r>
              <a:rPr lang="en-GB" sz="5000"/>
              <a:t>Ice Breaker Connections </a:t>
            </a:r>
          </a:p>
        </p:txBody>
      </p:sp>
      <p:sp>
        <p:nvSpPr>
          <p:cNvPr id="14" name="Sub heading">
            <a:extLst>
              <a:ext uri="{FF2B5EF4-FFF2-40B4-BE49-F238E27FC236}">
                <a16:creationId xmlns:a16="http://schemas.microsoft.com/office/drawing/2014/main" id="{F95544C5-D3F7-04DD-AE28-EFAA36B4D2F4}"/>
              </a:ext>
            </a:extLst>
          </p:cNvPr>
          <p:cNvSpPr txBox="1">
            <a:spLocks/>
          </p:cNvSpPr>
          <p:nvPr/>
        </p:nvSpPr>
        <p:spPr>
          <a:xfrm>
            <a:off x="300038" y="1881101"/>
            <a:ext cx="5885449" cy="542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How to use the activity:</a:t>
            </a:r>
          </a:p>
        </p:txBody>
      </p:sp>
      <p:sp>
        <p:nvSpPr>
          <p:cNvPr id="4" name="Content Placeholder 2"/>
          <p:cNvSpPr>
            <a:spLocks noGrp="1"/>
          </p:cNvSpPr>
          <p:nvPr>
            <p:ph idx="1"/>
          </p:nvPr>
        </p:nvSpPr>
        <p:spPr>
          <a:xfrm>
            <a:off x="300038" y="2403500"/>
            <a:ext cx="5014453" cy="3713712"/>
          </a:xfrm>
          <a:ln>
            <a:noFill/>
          </a:ln>
        </p:spPr>
        <p:txBody>
          <a:bodyPr vert="horz" lIns="91440" tIns="45720" rIns="91440" bIns="45720" rtlCol="0" anchor="t">
            <a:normAutofit/>
          </a:bodyPr>
          <a:lstStyle/>
          <a:p>
            <a:pPr marL="0" indent="0">
              <a:buNone/>
            </a:pPr>
            <a:r>
              <a:rPr lang="en-GB" sz="2000"/>
              <a:t>Using a digital board (e.g. Padlet), learners are asked to come together in an informal way to help create social connections. This can be particularly useful at the start of a module or learning unit.</a:t>
            </a:r>
          </a:p>
          <a:p>
            <a:pPr marL="0" indent="0">
              <a:buNone/>
            </a:pPr>
            <a:r>
              <a:rPr lang="en-GB" sz="2000"/>
              <a:t>Select a theme and ask learners to post comments and respond to the posts of others. </a:t>
            </a:r>
            <a:r>
              <a:rPr lang="en-US" sz="2000"/>
              <a:t>For example, </a:t>
            </a:r>
            <a:r>
              <a:rPr lang="en-GB" sz="2000"/>
              <a:t>‘something that has made you smile in the last week’ or ‘a piece of music that motivates you’. </a:t>
            </a:r>
          </a:p>
        </p:txBody>
      </p:sp>
      <p:sp>
        <p:nvSpPr>
          <p:cNvPr id="6" name="Sub heading">
            <a:extLst>
              <a:ext uri="{FF2B5EF4-FFF2-40B4-BE49-F238E27FC236}">
                <a16:creationId xmlns:a16="http://schemas.microsoft.com/office/drawing/2014/main" id="{2426BB35-D2D2-4B19-8274-2E992827AD17}"/>
              </a:ext>
            </a:extLst>
          </p:cNvPr>
          <p:cNvSpPr txBox="1">
            <a:spLocks/>
          </p:cNvSpPr>
          <p:nvPr/>
        </p:nvSpPr>
        <p:spPr>
          <a:xfrm>
            <a:off x="6087812" y="1860549"/>
            <a:ext cx="5885449" cy="542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lumMod val="75000"/>
                  </a:schemeClr>
                </a:solidFill>
              </a:rPr>
              <a:t>Value for student learning:</a:t>
            </a:r>
          </a:p>
        </p:txBody>
      </p:sp>
      <p:sp>
        <p:nvSpPr>
          <p:cNvPr id="5" name="Content Placeholder 7">
            <a:extLst>
              <a:ext uri="{FF2B5EF4-FFF2-40B4-BE49-F238E27FC236}">
                <a16:creationId xmlns:a16="http://schemas.microsoft.com/office/drawing/2014/main" id="{FB290DF4-72CD-49FD-B064-682CA5D06A15}"/>
              </a:ext>
            </a:extLst>
          </p:cNvPr>
          <p:cNvSpPr txBox="1">
            <a:spLocks/>
          </p:cNvSpPr>
          <p:nvPr/>
        </p:nvSpPr>
        <p:spPr>
          <a:xfrm>
            <a:off x="6087812" y="2403500"/>
            <a:ext cx="5181600" cy="34160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Ice breaker activities can offer learners the opportunity to engage in low stakes activities and build confidence to participate in subsequent tasks. The ice breaker activities can also act as a catalyst for discussion.</a:t>
            </a:r>
          </a:p>
        </p:txBody>
      </p:sp>
      <p:sp>
        <p:nvSpPr>
          <p:cNvPr id="7" name="Rectangle 6" descr="Discussion learning type">
            <a:extLst>
              <a:ext uri="{FF2B5EF4-FFF2-40B4-BE49-F238E27FC236}">
                <a16:creationId xmlns:a16="http://schemas.microsoft.com/office/drawing/2014/main" id="{94FBE5D5-DEAC-786D-2591-EC0D06EBF5CF}"/>
              </a:ext>
            </a:extLst>
          </p:cNvPr>
          <p:cNvSpPr/>
          <p:nvPr/>
        </p:nvSpPr>
        <p:spPr>
          <a:xfrm>
            <a:off x="4323625" y="6013797"/>
            <a:ext cx="2645229" cy="380546"/>
          </a:xfrm>
          <a:prstGeom prst="rect">
            <a:avLst/>
          </a:prstGeom>
          <a:solidFill>
            <a:srgbClr val="00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2">
                    <a:lumMod val="25000"/>
                  </a:schemeClr>
                </a:solidFill>
                <a:latin typeface="+mj-lt"/>
              </a:rPr>
              <a:t>Discussion</a:t>
            </a:r>
            <a:endParaRPr lang="en-GB" sz="3200">
              <a:solidFill>
                <a:schemeClr val="bg2">
                  <a:lumMod val="25000"/>
                </a:schemeClr>
              </a:solidFill>
              <a:latin typeface="+mj-lt"/>
            </a:endParaRPr>
          </a:p>
        </p:txBody>
      </p:sp>
      <p:pic>
        <p:nvPicPr>
          <p:cNvPr id="16" name="Picture 15" descr="Activity duration is approximately 10 minutes or less&#10;">
            <a:extLst>
              <a:ext uri="{FF2B5EF4-FFF2-40B4-BE49-F238E27FC236}">
                <a16:creationId xmlns:a16="http://schemas.microsoft.com/office/drawing/2014/main" id="{A6F130B9-7560-9218-275B-41B5CB490671}"/>
              </a:ext>
            </a:extLst>
          </p:cNvPr>
          <p:cNvPicPr>
            <a:picLocks noChangeAspect="1"/>
          </p:cNvPicPr>
          <p:nvPr/>
        </p:nvPicPr>
        <p:blipFill>
          <a:blip r:embed="rId3"/>
          <a:stretch>
            <a:fillRect/>
          </a:stretch>
        </p:blipFill>
        <p:spPr>
          <a:xfrm>
            <a:off x="9510623" y="5865513"/>
            <a:ext cx="762000" cy="619125"/>
          </a:xfrm>
          <a:prstGeom prst="rect">
            <a:avLst/>
          </a:prstGeom>
        </p:spPr>
      </p:pic>
      <p:pic>
        <p:nvPicPr>
          <p:cNvPr id="9" name="Picture 8" descr="Can be either in-person or online">
            <a:extLst>
              <a:ext uri="{FF2B5EF4-FFF2-40B4-BE49-F238E27FC236}">
                <a16:creationId xmlns:a16="http://schemas.microsoft.com/office/drawing/2014/main" id="{6DA56C1F-6243-843B-B198-B8A3F992D826}"/>
              </a:ext>
            </a:extLst>
          </p:cNvPr>
          <p:cNvPicPr>
            <a:picLocks noChangeAspect="1"/>
          </p:cNvPicPr>
          <p:nvPr/>
        </p:nvPicPr>
        <p:blipFill>
          <a:blip r:embed="rId4"/>
          <a:stretch>
            <a:fillRect/>
          </a:stretch>
        </p:blipFill>
        <p:spPr>
          <a:xfrm>
            <a:off x="10421763" y="5894314"/>
            <a:ext cx="600446" cy="561521"/>
          </a:xfrm>
          <a:prstGeom prst="rect">
            <a:avLst/>
          </a:prstGeom>
        </p:spPr>
      </p:pic>
      <p:pic>
        <p:nvPicPr>
          <p:cNvPr id="10" name="Picture 9" descr="Suitable for all sizes of groups">
            <a:extLst>
              <a:ext uri="{FF2B5EF4-FFF2-40B4-BE49-F238E27FC236}">
                <a16:creationId xmlns:a16="http://schemas.microsoft.com/office/drawing/2014/main" id="{E9903788-FF93-D195-82B8-AFB8F0643D21}"/>
              </a:ext>
            </a:extLst>
          </p:cNvPr>
          <p:cNvPicPr>
            <a:picLocks noChangeAspect="1"/>
          </p:cNvPicPr>
          <p:nvPr/>
        </p:nvPicPr>
        <p:blipFill>
          <a:blip r:embed="rId5"/>
          <a:stretch>
            <a:fillRect/>
          </a:stretch>
        </p:blipFill>
        <p:spPr>
          <a:xfrm>
            <a:off x="11171349" y="5819507"/>
            <a:ext cx="619211" cy="666843"/>
          </a:xfrm>
          <a:prstGeom prst="rect">
            <a:avLst/>
          </a:prstGeom>
        </p:spPr>
      </p:pic>
    </p:spTree>
    <p:extLst>
      <p:ext uri="{BB962C8B-B14F-4D97-AF65-F5344CB8AC3E}">
        <p14:creationId xmlns:p14="http://schemas.microsoft.com/office/powerpoint/2010/main" val="282687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B8105B-4B81-81CD-DF84-BA9ADEE9CAB3}"/>
              </a:ext>
            </a:extLst>
          </p:cNvPr>
          <p:cNvSpPr>
            <a:spLocks noGrp="1"/>
          </p:cNvSpPr>
          <p:nvPr>
            <p:ph type="title"/>
          </p:nvPr>
        </p:nvSpPr>
        <p:spPr>
          <a:xfrm>
            <a:off x="2528228" y="401313"/>
            <a:ext cx="7767020" cy="1325563"/>
          </a:xfrm>
        </p:spPr>
        <p:txBody>
          <a:bodyPr>
            <a:normAutofit/>
          </a:bodyPr>
          <a:lstStyle/>
          <a:p>
            <a:pPr algn="ctr"/>
            <a:r>
              <a:rPr lang="en-GB" sz="5000">
                <a:solidFill>
                  <a:schemeClr val="bg2">
                    <a:lumMod val="25000"/>
                  </a:schemeClr>
                </a:solidFill>
              </a:rPr>
              <a:t>Ice Breaker Connections</a:t>
            </a:r>
          </a:p>
        </p:txBody>
      </p:sp>
      <p:sp>
        <p:nvSpPr>
          <p:cNvPr id="2" name="TextBox 1">
            <a:extLst>
              <a:ext uri="{FF2B5EF4-FFF2-40B4-BE49-F238E27FC236}">
                <a16:creationId xmlns:a16="http://schemas.microsoft.com/office/drawing/2014/main" id="{0A6F0433-F7D2-8D21-139A-DDCF5885CEDD}"/>
              </a:ext>
            </a:extLst>
          </p:cNvPr>
          <p:cNvSpPr txBox="1"/>
          <p:nvPr/>
        </p:nvSpPr>
        <p:spPr>
          <a:xfrm>
            <a:off x="300038" y="1851495"/>
            <a:ext cx="4456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For example…</a:t>
            </a:r>
          </a:p>
        </p:txBody>
      </p:sp>
      <p:sp>
        <p:nvSpPr>
          <p:cNvPr id="3" name="TextBox 2">
            <a:extLst>
              <a:ext uri="{FF2B5EF4-FFF2-40B4-BE49-F238E27FC236}">
                <a16:creationId xmlns:a16="http://schemas.microsoft.com/office/drawing/2014/main" id="{8260B859-A033-99A2-B6F6-8BC5FA19F307}"/>
              </a:ext>
            </a:extLst>
          </p:cNvPr>
          <p:cNvSpPr txBox="1"/>
          <p:nvPr/>
        </p:nvSpPr>
        <p:spPr>
          <a:xfrm>
            <a:off x="300038" y="2404600"/>
            <a:ext cx="53800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Here is an example of a module playlist created from </a:t>
            </a:r>
            <a:r>
              <a:rPr lang="en-US" sz="2000">
                <a:ea typeface="Calibri"/>
                <a:cs typeface="Calibri"/>
              </a:rPr>
              <a:t>a module ice breaker</a:t>
            </a:r>
            <a:r>
              <a:rPr lang="en-US" sz="2000" dirty="0">
                <a:ea typeface="Calibri"/>
                <a:cs typeface="Calibri"/>
              </a:rPr>
              <a:t> using a Padlet board.</a:t>
            </a:r>
          </a:p>
          <a:p>
            <a:endParaRPr lang="en-US" sz="2000">
              <a:ea typeface="Calibri"/>
              <a:cs typeface="Calibri"/>
            </a:endParaRPr>
          </a:p>
        </p:txBody>
      </p:sp>
      <p:sp>
        <p:nvSpPr>
          <p:cNvPr id="9" name="TextBox 8">
            <a:extLst>
              <a:ext uri="{FF2B5EF4-FFF2-40B4-BE49-F238E27FC236}">
                <a16:creationId xmlns:a16="http://schemas.microsoft.com/office/drawing/2014/main" id="{1C0FCD97-4A4C-90CD-2109-707D5990F98F}"/>
              </a:ext>
            </a:extLst>
          </p:cNvPr>
          <p:cNvSpPr txBox="1"/>
          <p:nvPr/>
        </p:nvSpPr>
        <p:spPr>
          <a:xfrm>
            <a:off x="6096000" y="1851495"/>
            <a:ext cx="52901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latin typeface="+mj-lt"/>
                <a:ea typeface="Calibri"/>
                <a:cs typeface="Calibri"/>
              </a:rPr>
              <a:t>Ideas for adapting the activity…</a:t>
            </a:r>
          </a:p>
        </p:txBody>
      </p:sp>
      <p:sp>
        <p:nvSpPr>
          <p:cNvPr id="6" name="Content Placeholder 5">
            <a:extLst>
              <a:ext uri="{FF2B5EF4-FFF2-40B4-BE49-F238E27FC236}">
                <a16:creationId xmlns:a16="http://schemas.microsoft.com/office/drawing/2014/main" id="{52865678-A7BA-41AF-B6FE-8101AB71EF0B}"/>
              </a:ext>
            </a:extLst>
          </p:cNvPr>
          <p:cNvSpPr>
            <a:spLocks noGrp="1"/>
          </p:cNvSpPr>
          <p:nvPr>
            <p:ph idx="1"/>
          </p:nvPr>
        </p:nvSpPr>
        <p:spPr>
          <a:xfrm>
            <a:off x="6128275" y="2404600"/>
            <a:ext cx="5909534" cy="3643092"/>
          </a:xfrm>
        </p:spPr>
        <p:txBody>
          <a:bodyPr vert="horz" lIns="91440" tIns="45720" rIns="91440" bIns="45720" rtlCol="0" anchor="t">
            <a:normAutofit/>
          </a:bodyPr>
          <a:lstStyle/>
          <a:p>
            <a:pPr marL="0" indent="0">
              <a:buNone/>
            </a:pPr>
            <a:r>
              <a:rPr lang="en-GB" sz="2000">
                <a:hlinkClick r:id="rId3"/>
              </a:rPr>
              <a:t>Engagement</a:t>
            </a:r>
            <a:endParaRPr lang="en-GB" sz="2000"/>
          </a:p>
          <a:p>
            <a:pPr marL="457200" lvl="1" indent="0">
              <a:buNone/>
            </a:pPr>
            <a:r>
              <a:rPr lang="en-GB" sz="2000"/>
              <a:t>You could give learners the opportunity to choose the theme for the ice-breaker.</a:t>
            </a:r>
          </a:p>
          <a:p>
            <a:pPr marL="0" indent="0">
              <a:buNone/>
            </a:pPr>
            <a:r>
              <a:rPr lang="en-GB" sz="2000">
                <a:hlinkClick r:id="rId3"/>
              </a:rPr>
              <a:t>Representation</a:t>
            </a:r>
            <a:endParaRPr lang="en-GB" sz="2000"/>
          </a:p>
          <a:p>
            <a:pPr marL="457200" lvl="1" indent="0">
              <a:buNone/>
            </a:pPr>
            <a:r>
              <a:rPr lang="en-GB" sz="2000"/>
              <a:t>You could encourage learners to explain why they selected a specific song / image etc. to contribute to the ice breaker.</a:t>
            </a:r>
          </a:p>
          <a:p>
            <a:pPr marL="0" indent="0">
              <a:buNone/>
            </a:pPr>
            <a:r>
              <a:rPr lang="en-GB" sz="2000">
                <a:hlinkClick r:id="rId3"/>
              </a:rPr>
              <a:t>Action &amp; expression</a:t>
            </a:r>
            <a:endParaRPr lang="en-GB" sz="2000"/>
          </a:p>
          <a:p>
            <a:pPr marL="457200" lvl="1" indent="0">
              <a:buNone/>
            </a:pPr>
            <a:r>
              <a:rPr lang="en-GB" sz="2000"/>
              <a:t>You could invite learners to provide feedback to peers on the specific contributions made to the ice breaker.</a:t>
            </a:r>
          </a:p>
        </p:txBody>
      </p:sp>
      <p:pic>
        <p:nvPicPr>
          <p:cNvPr id="4" name="Picture 3" descr="Padlet Screenshot&#10;">
            <a:extLst>
              <a:ext uri="{FF2B5EF4-FFF2-40B4-BE49-F238E27FC236}">
                <a16:creationId xmlns:a16="http://schemas.microsoft.com/office/drawing/2014/main" id="{7E15246F-E21F-A19F-2ECC-67F01617A6A3}"/>
              </a:ext>
            </a:extLst>
          </p:cNvPr>
          <p:cNvPicPr>
            <a:picLocks noChangeAspect="1"/>
          </p:cNvPicPr>
          <p:nvPr/>
        </p:nvPicPr>
        <p:blipFill>
          <a:blip r:embed="rId4"/>
          <a:stretch>
            <a:fillRect/>
          </a:stretch>
        </p:blipFill>
        <p:spPr>
          <a:xfrm>
            <a:off x="400049" y="3286124"/>
            <a:ext cx="4874560" cy="2768975"/>
          </a:xfrm>
          <a:prstGeom prst="rect">
            <a:avLst/>
          </a:prstGeom>
        </p:spPr>
      </p:pic>
    </p:spTree>
    <p:extLst>
      <p:ext uri="{BB962C8B-B14F-4D97-AF65-F5344CB8AC3E}">
        <p14:creationId xmlns:p14="http://schemas.microsoft.com/office/powerpoint/2010/main" val="369623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CE29-D345-6194-AAF6-52AF279FC17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566E822-31FE-E2C2-F987-D26A0E4D248C}"/>
              </a:ext>
            </a:extLst>
          </p:cNvPr>
          <p:cNvSpPr>
            <a:spLocks noGrp="1"/>
          </p:cNvSpPr>
          <p:nvPr>
            <p:ph idx="1"/>
          </p:nvPr>
        </p:nvSpPr>
        <p:spPr/>
        <p:txBody>
          <a:bodyPr/>
          <a:lstStyle/>
          <a:p>
            <a:endParaRPr lang="en-GB"/>
          </a:p>
        </p:txBody>
      </p:sp>
      <p:pic>
        <p:nvPicPr>
          <p:cNvPr id="7" name="Picture 6" descr="Screenshot of padlet showing playlist assembled after Ice breaker activity">
            <a:extLst>
              <a:ext uri="{FF2B5EF4-FFF2-40B4-BE49-F238E27FC236}">
                <a16:creationId xmlns:a16="http://schemas.microsoft.com/office/drawing/2014/main" id="{5824EE7D-3E97-6C21-7FAA-4002ABAEEAC6}"/>
              </a:ext>
            </a:extLst>
          </p:cNvPr>
          <p:cNvPicPr>
            <a:picLocks noChangeAspect="1"/>
          </p:cNvPicPr>
          <p:nvPr/>
        </p:nvPicPr>
        <p:blipFill rotWithShape="1">
          <a:blip r:embed="rId2"/>
          <a:srcRect b="14581"/>
          <a:stretch/>
        </p:blipFill>
        <p:spPr>
          <a:xfrm>
            <a:off x="0" y="-1"/>
            <a:ext cx="12218410" cy="6858001"/>
          </a:xfrm>
          <a:prstGeom prst="rect">
            <a:avLst/>
          </a:prstGeom>
        </p:spPr>
      </p:pic>
    </p:spTree>
    <p:extLst>
      <p:ext uri="{BB962C8B-B14F-4D97-AF65-F5344CB8AC3E}">
        <p14:creationId xmlns:p14="http://schemas.microsoft.com/office/powerpoint/2010/main" val="18690118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_rels/theme5.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4.xml><?xml version="1.0" encoding="utf-8"?>
<a:theme xmlns:a="http://schemas.openxmlformats.org/drawingml/2006/main" name="Equity">
  <a:themeElements>
    <a:clrScheme name="Custom 18">
      <a:dk1>
        <a:srgbClr val="EEECE1"/>
      </a:dk1>
      <a:lt1>
        <a:srgbClr val="000000"/>
      </a:lt1>
      <a:dk2>
        <a:srgbClr val="FFFF00"/>
      </a:dk2>
      <a:lt2>
        <a:srgbClr val="FFFF00"/>
      </a:lt2>
      <a:accent1>
        <a:srgbClr val="4F81BD"/>
      </a:accent1>
      <a:accent2>
        <a:srgbClr val="FF0000"/>
      </a:accent2>
      <a:accent3>
        <a:srgbClr val="9BBB59"/>
      </a:accent3>
      <a:accent4>
        <a:srgbClr val="8064A2"/>
      </a:accent4>
      <a:accent5>
        <a:srgbClr val="4BACC6"/>
      </a:accent5>
      <a:accent6>
        <a:srgbClr val="F79646"/>
      </a:accent6>
      <a:hlink>
        <a:srgbClr val="FFFF00"/>
      </a:hlink>
      <a:folHlink>
        <a:srgbClr val="FF000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F07F09"/>
      </a:accent1>
      <a:accent2>
        <a:srgbClr val="9F2936"/>
      </a:accent2>
      <a:accent3>
        <a:srgbClr val="AAAAAA"/>
      </a:accent3>
      <a:accent4>
        <a:srgbClr val="DADADA"/>
      </a:accent4>
      <a:accent5>
        <a:srgbClr val="F5BFAA"/>
      </a:accent5>
      <a:accent6>
        <a:srgbClr val="902531"/>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07F09"/>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07F0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1c5771-ba3f-45dc-91ed-0ca72defddad">
      <Terms xmlns="http://schemas.microsoft.com/office/infopath/2007/PartnerControls"/>
    </lcf76f155ced4ddcb4097134ff3c332f>
    <TaxCatchAll xmlns="8bcdfa26-d119-4e53-92e7-6f8bca72c1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B22D4D152A9641ADC18A6943C6D3C9" ma:contentTypeVersion="13" ma:contentTypeDescription="Create a new document." ma:contentTypeScope="" ma:versionID="843b9daa5ec1bf4a516a663716673a8d">
  <xsd:schema xmlns:xsd="http://www.w3.org/2001/XMLSchema" xmlns:xs="http://www.w3.org/2001/XMLSchema" xmlns:p="http://schemas.microsoft.com/office/2006/metadata/properties" xmlns:ns2="a51c5771-ba3f-45dc-91ed-0ca72defddad" xmlns:ns3="8bcdfa26-d119-4e53-92e7-6f8bca72c1f4" targetNamespace="http://schemas.microsoft.com/office/2006/metadata/properties" ma:root="true" ma:fieldsID="e7df53c44e827c9358327fd5cd1dd37c" ns2:_="" ns3:_="">
    <xsd:import namespace="a51c5771-ba3f-45dc-91ed-0ca72defddad"/>
    <xsd:import namespace="8bcdfa26-d119-4e53-92e7-6f8bca72c1f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c5771-ba3f-45dc-91ed-0ca72defdd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8c17a2-a205-424a-a7c0-06792d0f40c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cdfa26-d119-4e53-92e7-6f8bca72c1f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ac82ef-cf87-4f5e-9e54-1947366ccb4b}" ma:internalName="TaxCatchAll" ma:showField="CatchAllData" ma:web="8bcdfa26-d119-4e53-92e7-6f8bca72c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06AAF8-3BEB-4D68-BF82-E0E3B1957E60}">
  <ds:schemaRefs>
    <ds:schemaRef ds:uri="http://schemas.microsoft.com/sharepoint/v3/contenttype/forms"/>
  </ds:schemaRefs>
</ds:datastoreItem>
</file>

<file path=customXml/itemProps2.xml><?xml version="1.0" encoding="utf-8"?>
<ds:datastoreItem xmlns:ds="http://schemas.openxmlformats.org/officeDocument/2006/customXml" ds:itemID="{6CC94A65-1283-46DB-BA95-A4CC2E95A601}">
  <ds:schemaRefs>
    <ds:schemaRef ds:uri="23130c33-aed5-44bb-a685-f6b69d7713a2"/>
    <ds:schemaRef ds:uri="30139df8-1a55-40c1-b996-f1dddc8834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51c5771-ba3f-45dc-91ed-0ca72defddad"/>
    <ds:schemaRef ds:uri="8bcdfa26-d119-4e53-92e7-6f8bca72c1f4"/>
  </ds:schemaRefs>
</ds:datastoreItem>
</file>

<file path=customXml/itemProps3.xml><?xml version="1.0" encoding="utf-8"?>
<ds:datastoreItem xmlns:ds="http://schemas.openxmlformats.org/officeDocument/2006/customXml" ds:itemID="{60ADB30C-BAB0-4A32-8C11-690E4D415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c5771-ba3f-45dc-91ed-0ca72defddad"/>
    <ds:schemaRef ds:uri="8bcdfa26-d119-4e53-92e7-6f8bca72c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2939</Words>
  <Application>Microsoft Office PowerPoint</Application>
  <PresentationFormat>Widescreen</PresentationFormat>
  <Paragraphs>275</Paragraphs>
  <Slides>30</Slides>
  <Notes>27</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Office Theme</vt:lpstr>
      <vt:lpstr>Parallax</vt:lpstr>
      <vt:lpstr>Celestial</vt:lpstr>
      <vt:lpstr>Equity</vt:lpstr>
      <vt:lpstr>Module</vt:lpstr>
      <vt:lpstr>Default</vt:lpstr>
      <vt:lpstr>Basis</vt:lpstr>
      <vt:lpstr>Engage 4 Induction</vt:lpstr>
      <vt:lpstr>Engage 4 Induction - Summary</vt:lpstr>
      <vt:lpstr>Key : Learning types </vt:lpstr>
      <vt:lpstr>Key : Learning modality</vt:lpstr>
      <vt:lpstr>Key : Learning activity size/scalability</vt:lpstr>
      <vt:lpstr>Key : Learning activity duration</vt:lpstr>
      <vt:lpstr>Engage 4 Induction Ice Breaker Connections </vt:lpstr>
      <vt:lpstr>Ice Breaker Connections</vt:lpstr>
      <vt:lpstr>PowerPoint Presentation</vt:lpstr>
      <vt:lpstr>Engage 4 Induction Virtual Treasure Hunt</vt:lpstr>
      <vt:lpstr>Virtual Treasure Hunt</vt:lpstr>
      <vt:lpstr>Virtual Treasure Hunt: What to do</vt:lpstr>
      <vt:lpstr>Engage 4 Induction: Ranking Activity</vt:lpstr>
      <vt:lpstr>Ranking Activity</vt:lpstr>
      <vt:lpstr>Let’s get started!</vt:lpstr>
      <vt:lpstr>Engage 4 Induction Understanding Feedback</vt:lpstr>
      <vt:lpstr>Understanding Feedback</vt:lpstr>
      <vt:lpstr>Understanding feedback</vt:lpstr>
      <vt:lpstr>Engage 4 Induction Time Capsule</vt:lpstr>
      <vt:lpstr>Ideas for adapting the activity …</vt:lpstr>
      <vt:lpstr>Induction: Time capsule activity</vt:lpstr>
      <vt:lpstr>Engage 4 Induction Think, Pair, Share</vt:lpstr>
      <vt:lpstr>Think, Pair, Share</vt:lpstr>
      <vt:lpstr>What is communication?</vt:lpstr>
      <vt:lpstr>Engage 4 Induction Peer Learning World Cafe </vt:lpstr>
      <vt:lpstr>Peer Learning World Cafe</vt:lpstr>
      <vt:lpstr>Group activities for today</vt:lpstr>
      <vt:lpstr>Table 1- breaking the wall of problems</vt:lpstr>
      <vt:lpstr>Table 2 - tablecover introductions </vt:lpstr>
      <vt:lpstr>Table 3 – Expectations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dc:title>
  <dc:creator>Kennedy, Fiona</dc:creator>
  <cp:lastModifiedBy>Colin Milligan</cp:lastModifiedBy>
  <cp:revision>45</cp:revision>
  <cp:lastPrinted>2024-05-01T12:58:30Z</cp:lastPrinted>
  <dcterms:created xsi:type="dcterms:W3CDTF">2024-04-05T10:20:58Z</dcterms:created>
  <dcterms:modified xsi:type="dcterms:W3CDTF">2024-06-14T09:34:21Z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0x01010014B22D4D152A9641ADC18A6943C6D3C9</vt:lpwstr>
  </property>
  <property fmtid="{D5CDD505-2E9C-101B-9397-08002B2CF9AE}" pid="3" name="MediaServiceImageTags">
    <vt:lpwstr/>
  </property>
</Properties>
</file>