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21"/>
  </p:notesMasterIdLst>
  <p:sldIdLst>
    <p:sldId id="256" r:id="rId2"/>
    <p:sldId id="371" r:id="rId3"/>
    <p:sldId id="325" r:id="rId4"/>
    <p:sldId id="345" r:id="rId5"/>
    <p:sldId id="334" r:id="rId6"/>
    <p:sldId id="362" r:id="rId7"/>
    <p:sldId id="257" r:id="rId8"/>
    <p:sldId id="385" r:id="rId9"/>
    <p:sldId id="372" r:id="rId10"/>
    <p:sldId id="379" r:id="rId11"/>
    <p:sldId id="384" r:id="rId12"/>
    <p:sldId id="380" r:id="rId13"/>
    <p:sldId id="320" r:id="rId14"/>
    <p:sldId id="387" r:id="rId15"/>
    <p:sldId id="390" r:id="rId16"/>
    <p:sldId id="388" r:id="rId17"/>
    <p:sldId id="376" r:id="rId18"/>
    <p:sldId id="377" r:id="rId19"/>
    <p:sldId id="3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son, Julie" initials="TJ" lastIdx="2" clrIdx="0">
    <p:extLst>
      <p:ext uri="{19B8F6BF-5375-455C-9EA6-DF929625EA0E}">
        <p15:presenceInfo xmlns:p15="http://schemas.microsoft.com/office/powerpoint/2012/main" userId="S::jth3@gcu.ac.uk::6d0b94e8-883a-496f-bf8b-53fffa9183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00E245-0D2D-8645-8935-3CF904771817}" v="35" dt="2024-09-22T20:30:42.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640"/>
    <p:restoredTop sz="51156"/>
  </p:normalViewPr>
  <p:slideViewPr>
    <p:cSldViewPr snapToGrid="0" snapToObjects="1">
      <p:cViewPr varScale="1">
        <p:scale>
          <a:sx n="57" d="100"/>
          <a:sy n="57" d="100"/>
        </p:scale>
        <p:origin x="896"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 Julie" userId="6d0b94e8-883a-496f-bf8b-53fffa918378" providerId="ADAL" clId="{9B00E245-0D2D-8645-8935-3CF904771817}"/>
    <pc:docChg chg="undo custSel addSld delSld modSld">
      <pc:chgData name="Roberts, Julie" userId="6d0b94e8-883a-496f-bf8b-53fffa918378" providerId="ADAL" clId="{9B00E245-0D2D-8645-8935-3CF904771817}" dt="2024-09-22T20:30:44.593" v="765" actId="20577"/>
      <pc:docMkLst>
        <pc:docMk/>
      </pc:docMkLst>
      <pc:sldChg chg="modNotesTx">
        <pc:chgData name="Roberts, Julie" userId="6d0b94e8-883a-496f-bf8b-53fffa918378" providerId="ADAL" clId="{9B00E245-0D2D-8645-8935-3CF904771817}" dt="2024-09-22T16:49:45.426" v="119" actId="20577"/>
        <pc:sldMkLst>
          <pc:docMk/>
          <pc:sldMk cId="2928145975" sldId="257"/>
        </pc:sldMkLst>
      </pc:sldChg>
      <pc:sldChg chg="addSp modSp mod modAnim">
        <pc:chgData name="Roberts, Julie" userId="6d0b94e8-883a-496f-bf8b-53fffa918378" providerId="ADAL" clId="{9B00E245-0D2D-8645-8935-3CF904771817}" dt="2024-09-22T16:39:15.874" v="103"/>
        <pc:sldMkLst>
          <pc:docMk/>
          <pc:sldMk cId="2182890269" sldId="325"/>
        </pc:sldMkLst>
        <pc:spChg chg="add mod">
          <ac:chgData name="Roberts, Julie" userId="6d0b94e8-883a-496f-bf8b-53fffa918378" providerId="ADAL" clId="{9B00E245-0D2D-8645-8935-3CF904771817}" dt="2024-09-22T16:39:06.471" v="102" actId="207"/>
          <ac:spMkLst>
            <pc:docMk/>
            <pc:sldMk cId="2182890269" sldId="325"/>
            <ac:spMk id="2" creationId="{EFB1F48B-7809-53CB-B723-EAEFF2C87114}"/>
          </ac:spMkLst>
        </pc:spChg>
      </pc:sldChg>
      <pc:sldChg chg="modNotesTx">
        <pc:chgData name="Roberts, Julie" userId="6d0b94e8-883a-496f-bf8b-53fffa918378" providerId="ADAL" clId="{9B00E245-0D2D-8645-8935-3CF904771817}" dt="2024-09-22T16:52:07.889" v="261" actId="20577"/>
        <pc:sldMkLst>
          <pc:docMk/>
          <pc:sldMk cId="697572328" sldId="379"/>
        </pc:sldMkLst>
      </pc:sldChg>
      <pc:sldChg chg="modSp mod">
        <pc:chgData name="Roberts, Julie" userId="6d0b94e8-883a-496f-bf8b-53fffa918378" providerId="ADAL" clId="{9B00E245-0D2D-8645-8935-3CF904771817}" dt="2024-09-22T20:30:44.593" v="765" actId="20577"/>
        <pc:sldMkLst>
          <pc:docMk/>
          <pc:sldMk cId="1596590991" sldId="383"/>
        </pc:sldMkLst>
        <pc:spChg chg="mod">
          <ac:chgData name="Roberts, Julie" userId="6d0b94e8-883a-496f-bf8b-53fffa918378" providerId="ADAL" clId="{9B00E245-0D2D-8645-8935-3CF904771817}" dt="2024-09-22T20:30:44.593" v="765" actId="20577"/>
          <ac:spMkLst>
            <pc:docMk/>
            <pc:sldMk cId="1596590991" sldId="383"/>
            <ac:spMk id="3" creationId="{7962888A-C90E-5D47-A635-298533B778A5}"/>
          </ac:spMkLst>
        </pc:spChg>
      </pc:sldChg>
      <pc:sldChg chg="modNotesTx">
        <pc:chgData name="Roberts, Julie" userId="6d0b94e8-883a-496f-bf8b-53fffa918378" providerId="ADAL" clId="{9B00E245-0D2D-8645-8935-3CF904771817}" dt="2024-09-22T16:52:36.809" v="269" actId="20577"/>
        <pc:sldMkLst>
          <pc:docMk/>
          <pc:sldMk cId="2602177368" sldId="384"/>
        </pc:sldMkLst>
      </pc:sldChg>
      <pc:sldChg chg="modNotesTx">
        <pc:chgData name="Roberts, Julie" userId="6d0b94e8-883a-496f-bf8b-53fffa918378" providerId="ADAL" clId="{9B00E245-0D2D-8645-8935-3CF904771817}" dt="2024-09-22T16:51:15.917" v="225" actId="20577"/>
        <pc:sldMkLst>
          <pc:docMk/>
          <pc:sldMk cId="444801360" sldId="385"/>
        </pc:sldMkLst>
      </pc:sldChg>
      <pc:sldChg chg="addSp delSp modSp mod modAnim">
        <pc:chgData name="Roberts, Julie" userId="6d0b94e8-883a-496f-bf8b-53fffa918378" providerId="ADAL" clId="{9B00E245-0D2D-8645-8935-3CF904771817}" dt="2024-09-22T20:20:37.444" v="642"/>
        <pc:sldMkLst>
          <pc:docMk/>
          <pc:sldMk cId="891224694" sldId="387"/>
        </pc:sldMkLst>
        <pc:spChg chg="mod">
          <ac:chgData name="Roberts, Julie" userId="6d0b94e8-883a-496f-bf8b-53fffa918378" providerId="ADAL" clId="{9B00E245-0D2D-8645-8935-3CF904771817}" dt="2024-09-22T20:20:17.542" v="625" actId="2085"/>
          <ac:spMkLst>
            <pc:docMk/>
            <pc:sldMk cId="891224694" sldId="387"/>
            <ac:spMk id="2" creationId="{6C0D3C0D-1DBA-40B3-B25D-F56581BCDF95}"/>
          </ac:spMkLst>
        </pc:spChg>
        <pc:spChg chg="add del mod">
          <ac:chgData name="Roberts, Julie" userId="6d0b94e8-883a-496f-bf8b-53fffa918378" providerId="ADAL" clId="{9B00E245-0D2D-8645-8935-3CF904771817}" dt="2024-09-22T20:19:46.507" v="591" actId="478"/>
          <ac:spMkLst>
            <pc:docMk/>
            <pc:sldMk cId="891224694" sldId="387"/>
            <ac:spMk id="7" creationId="{8DFC1352-11F6-FEB8-EDFA-83CD3AE099FC}"/>
          </ac:spMkLst>
        </pc:spChg>
        <pc:picChg chg="add mod">
          <ac:chgData name="Roberts, Julie" userId="6d0b94e8-883a-496f-bf8b-53fffa918378" providerId="ADAL" clId="{9B00E245-0D2D-8645-8935-3CF904771817}" dt="2024-09-22T17:12:29.314" v="271" actId="1076"/>
          <ac:picMkLst>
            <pc:docMk/>
            <pc:sldMk cId="891224694" sldId="387"/>
            <ac:picMk id="4" creationId="{68C9F2DD-C178-B491-4E63-95B3628F7C97}"/>
          </ac:picMkLst>
        </pc:picChg>
        <pc:cxnChg chg="add mod">
          <ac:chgData name="Roberts, Julie" userId="6d0b94e8-883a-496f-bf8b-53fffa918378" providerId="ADAL" clId="{9B00E245-0D2D-8645-8935-3CF904771817}" dt="2024-09-22T20:20:25.666" v="640" actId="692"/>
          <ac:cxnSpMkLst>
            <pc:docMk/>
            <pc:sldMk cId="891224694" sldId="387"/>
            <ac:cxnSpMk id="10" creationId="{81293124-719B-6214-2983-29FBFB4D0539}"/>
          </ac:cxnSpMkLst>
        </pc:cxnChg>
      </pc:sldChg>
      <pc:sldChg chg="addSp modSp new mod setBg modNotesTx">
        <pc:chgData name="Roberts, Julie" userId="6d0b94e8-883a-496f-bf8b-53fffa918378" providerId="ADAL" clId="{9B00E245-0D2D-8645-8935-3CF904771817}" dt="2024-09-22T20:29:38.034" v="742" actId="1076"/>
        <pc:sldMkLst>
          <pc:docMk/>
          <pc:sldMk cId="2972722821" sldId="388"/>
        </pc:sldMkLst>
        <pc:spChg chg="mod">
          <ac:chgData name="Roberts, Julie" userId="6d0b94e8-883a-496f-bf8b-53fffa918378" providerId="ADAL" clId="{9B00E245-0D2D-8645-8935-3CF904771817}" dt="2024-09-22T20:29:01.627" v="734" actId="14100"/>
          <ac:spMkLst>
            <pc:docMk/>
            <pc:sldMk cId="2972722821" sldId="388"/>
            <ac:spMk id="2" creationId="{5F0CEAD9-E172-37E7-516A-20F75C6B8DC3}"/>
          </ac:spMkLst>
        </pc:spChg>
        <pc:spChg chg="mod">
          <ac:chgData name="Roberts, Julie" userId="6d0b94e8-883a-496f-bf8b-53fffa918378" providerId="ADAL" clId="{9B00E245-0D2D-8645-8935-3CF904771817}" dt="2024-09-22T20:29:10.495" v="736" actId="1076"/>
          <ac:spMkLst>
            <pc:docMk/>
            <pc:sldMk cId="2972722821" sldId="388"/>
            <ac:spMk id="3" creationId="{468CD373-4AC3-5433-E676-8377E00445C2}"/>
          </ac:spMkLst>
        </pc:spChg>
        <pc:spChg chg="add mod">
          <ac:chgData name="Roberts, Julie" userId="6d0b94e8-883a-496f-bf8b-53fffa918378" providerId="ADAL" clId="{9B00E245-0D2D-8645-8935-3CF904771817}" dt="2024-09-22T20:29:35.916" v="741" actId="1076"/>
          <ac:spMkLst>
            <pc:docMk/>
            <pc:sldMk cId="2972722821" sldId="388"/>
            <ac:spMk id="4" creationId="{B708E211-677A-D43C-8FED-558D55D26A2A}"/>
          </ac:spMkLst>
        </pc:spChg>
        <pc:spChg chg="add mod">
          <ac:chgData name="Roberts, Julie" userId="6d0b94e8-883a-496f-bf8b-53fffa918378" providerId="ADAL" clId="{9B00E245-0D2D-8645-8935-3CF904771817}" dt="2024-09-22T20:29:08.028" v="735" actId="1076"/>
          <ac:spMkLst>
            <pc:docMk/>
            <pc:sldMk cId="2972722821" sldId="388"/>
            <ac:spMk id="5" creationId="{01EF84D6-4D6A-6C96-3718-B6A5D0505D0B}"/>
          </ac:spMkLst>
        </pc:spChg>
        <pc:spChg chg="add mod">
          <ac:chgData name="Roberts, Julie" userId="6d0b94e8-883a-496f-bf8b-53fffa918378" providerId="ADAL" clId="{9B00E245-0D2D-8645-8935-3CF904771817}" dt="2024-09-22T20:29:38.034" v="742" actId="1076"/>
          <ac:spMkLst>
            <pc:docMk/>
            <pc:sldMk cId="2972722821" sldId="388"/>
            <ac:spMk id="6" creationId="{B28CE4D9-19C5-01AE-B997-4F6A2F072B30}"/>
          </ac:spMkLst>
        </pc:spChg>
        <pc:spChg chg="add">
          <ac:chgData name="Roberts, Julie" userId="6d0b94e8-883a-496f-bf8b-53fffa918378" providerId="ADAL" clId="{9B00E245-0D2D-8645-8935-3CF904771817}" dt="2024-09-22T17:16:07.252" v="355" actId="26606"/>
          <ac:spMkLst>
            <pc:docMk/>
            <pc:sldMk cId="2972722821" sldId="388"/>
            <ac:spMk id="1031" creationId="{93DAF4AA-9270-40B5-B73C-B11B9A92F0BC}"/>
          </ac:spMkLst>
        </pc:spChg>
        <pc:spChg chg="add">
          <ac:chgData name="Roberts, Julie" userId="6d0b94e8-883a-496f-bf8b-53fffa918378" providerId="ADAL" clId="{9B00E245-0D2D-8645-8935-3CF904771817}" dt="2024-09-22T17:16:07.252" v="355" actId="26606"/>
          <ac:spMkLst>
            <pc:docMk/>
            <pc:sldMk cId="2972722821" sldId="388"/>
            <ac:spMk id="1033" creationId="{31D5E60A-D6B1-4F21-A993-313958AF0C00}"/>
          </ac:spMkLst>
        </pc:spChg>
        <pc:spChg chg="add">
          <ac:chgData name="Roberts, Julie" userId="6d0b94e8-883a-496f-bf8b-53fffa918378" providerId="ADAL" clId="{9B00E245-0D2D-8645-8935-3CF904771817}" dt="2024-09-22T17:16:07.252" v="355" actId="26606"/>
          <ac:spMkLst>
            <pc:docMk/>
            <pc:sldMk cId="2972722821" sldId="388"/>
            <ac:spMk id="1035" creationId="{5B7BB16B-E108-4C64-97D5-7AC67CC5E2C7}"/>
          </ac:spMkLst>
        </pc:spChg>
        <pc:spChg chg="add">
          <ac:chgData name="Roberts, Julie" userId="6d0b94e8-883a-496f-bf8b-53fffa918378" providerId="ADAL" clId="{9B00E245-0D2D-8645-8935-3CF904771817}" dt="2024-09-22T17:16:07.252" v="355" actId="26606"/>
          <ac:spMkLst>
            <pc:docMk/>
            <pc:sldMk cId="2972722821" sldId="388"/>
            <ac:spMk id="1037" creationId="{A5F6A003-4671-4F7B-A12E-2946D61E435F}"/>
          </ac:spMkLst>
        </pc:spChg>
        <pc:picChg chg="add mod">
          <ac:chgData name="Roberts, Julie" userId="6d0b94e8-883a-496f-bf8b-53fffa918378" providerId="ADAL" clId="{9B00E245-0D2D-8645-8935-3CF904771817}" dt="2024-09-22T20:29:31.649" v="740" actId="1076"/>
          <ac:picMkLst>
            <pc:docMk/>
            <pc:sldMk cId="2972722821" sldId="388"/>
            <ac:picMk id="7" creationId="{F4A4829E-8AE1-36DD-BA93-8939222D3935}"/>
          </ac:picMkLst>
        </pc:picChg>
        <pc:picChg chg="add mod">
          <ac:chgData name="Roberts, Julie" userId="6d0b94e8-883a-496f-bf8b-53fffa918378" providerId="ADAL" clId="{9B00E245-0D2D-8645-8935-3CF904771817}" dt="2024-09-22T17:16:07.252" v="355" actId="26606"/>
          <ac:picMkLst>
            <pc:docMk/>
            <pc:sldMk cId="2972722821" sldId="388"/>
            <ac:picMk id="1026" creationId="{90BDA375-2AEA-B8C6-6DE2-C9CF8A8FBC2A}"/>
          </ac:picMkLst>
        </pc:picChg>
        <pc:picChg chg="add mod">
          <ac:chgData name="Roberts, Julie" userId="6d0b94e8-883a-496f-bf8b-53fffa918378" providerId="ADAL" clId="{9B00E245-0D2D-8645-8935-3CF904771817}" dt="2024-09-22T20:29:13.662" v="737" actId="14100"/>
          <ac:picMkLst>
            <pc:docMk/>
            <pc:sldMk cId="2972722821" sldId="388"/>
            <ac:picMk id="1028" creationId="{81D70EF6-717B-30FB-299B-295C9431D7F4}"/>
          </ac:picMkLst>
        </pc:picChg>
      </pc:sldChg>
      <pc:sldChg chg="modSp new del mod modNotesTx">
        <pc:chgData name="Roberts, Julie" userId="6d0b94e8-883a-496f-bf8b-53fffa918378" providerId="ADAL" clId="{9B00E245-0D2D-8645-8935-3CF904771817}" dt="2024-09-22T20:24:02.419" v="654" actId="2696"/>
        <pc:sldMkLst>
          <pc:docMk/>
          <pc:sldMk cId="3924768883" sldId="389"/>
        </pc:sldMkLst>
        <pc:spChg chg="mod">
          <ac:chgData name="Roberts, Julie" userId="6d0b94e8-883a-496f-bf8b-53fffa918378" providerId="ADAL" clId="{9B00E245-0D2D-8645-8935-3CF904771817}" dt="2024-09-22T20:23:49.489" v="649" actId="21"/>
          <ac:spMkLst>
            <pc:docMk/>
            <pc:sldMk cId="3924768883" sldId="389"/>
            <ac:spMk id="3" creationId="{1966AD25-2CBC-6B3E-878E-682FF6EF697A}"/>
          </ac:spMkLst>
        </pc:spChg>
      </pc:sldChg>
      <pc:sldChg chg="addSp delSp modSp new mod modAnim modNotesTx">
        <pc:chgData name="Roberts, Julie" userId="6d0b94e8-883a-496f-bf8b-53fffa918378" providerId="ADAL" clId="{9B00E245-0D2D-8645-8935-3CF904771817}" dt="2024-09-22T20:23:59.484" v="653" actId="113"/>
        <pc:sldMkLst>
          <pc:docMk/>
          <pc:sldMk cId="4222419925" sldId="390"/>
        </pc:sldMkLst>
        <pc:spChg chg="del">
          <ac:chgData name="Roberts, Julie" userId="6d0b94e8-883a-496f-bf8b-53fffa918378" providerId="ADAL" clId="{9B00E245-0D2D-8645-8935-3CF904771817}" dt="2024-09-22T20:12:04.820" v="511" actId="478"/>
          <ac:spMkLst>
            <pc:docMk/>
            <pc:sldMk cId="4222419925" sldId="390"/>
            <ac:spMk id="2" creationId="{92E3F5FF-D818-1B78-9959-970D23DCBA11}"/>
          </ac:spMkLst>
        </pc:spChg>
        <pc:spChg chg="del">
          <ac:chgData name="Roberts, Julie" userId="6d0b94e8-883a-496f-bf8b-53fffa918378" providerId="ADAL" clId="{9B00E245-0D2D-8645-8935-3CF904771817}" dt="2024-09-22T20:12:03.371" v="510" actId="478"/>
          <ac:spMkLst>
            <pc:docMk/>
            <pc:sldMk cId="4222419925" sldId="390"/>
            <ac:spMk id="3" creationId="{51D94238-E7A4-9024-6D47-B4A5A1C8008C}"/>
          </ac:spMkLst>
        </pc:spChg>
        <pc:spChg chg="add mod">
          <ac:chgData name="Roberts, Julie" userId="6d0b94e8-883a-496f-bf8b-53fffa918378" providerId="ADAL" clId="{9B00E245-0D2D-8645-8935-3CF904771817}" dt="2024-09-22T20:16:56.464" v="585" actId="207"/>
          <ac:spMkLst>
            <pc:docMk/>
            <pc:sldMk cId="4222419925" sldId="390"/>
            <ac:spMk id="6" creationId="{9E81132C-733F-C63D-2805-1774F7F45C69}"/>
          </ac:spMkLst>
        </pc:spChg>
        <pc:spChg chg="add mod">
          <ac:chgData name="Roberts, Julie" userId="6d0b94e8-883a-496f-bf8b-53fffa918378" providerId="ADAL" clId="{9B00E245-0D2D-8645-8935-3CF904771817}" dt="2024-09-22T20:23:26.528" v="647" actId="1076"/>
          <ac:spMkLst>
            <pc:docMk/>
            <pc:sldMk cId="4222419925" sldId="390"/>
            <ac:spMk id="7" creationId="{E6835A0C-DCC2-5688-CCAE-A6ED53533BE4}"/>
          </ac:spMkLst>
        </pc:spChg>
        <pc:picChg chg="add mod">
          <ac:chgData name="Roberts, Julie" userId="6d0b94e8-883a-496f-bf8b-53fffa918378" providerId="ADAL" clId="{9B00E245-0D2D-8645-8935-3CF904771817}" dt="2024-09-22T20:15:49.471" v="525" actId="14100"/>
          <ac:picMkLst>
            <pc:docMk/>
            <pc:sldMk cId="4222419925" sldId="390"/>
            <ac:picMk id="4" creationId="{29C7B786-B690-456A-1D8C-475056B0D7FC}"/>
          </ac:picMkLst>
        </pc:picChg>
        <pc:picChg chg="add mod">
          <ac:chgData name="Roberts, Julie" userId="6d0b94e8-883a-496f-bf8b-53fffa918378" providerId="ADAL" clId="{9B00E245-0D2D-8645-8935-3CF904771817}" dt="2024-09-22T20:15:44.856" v="522" actId="1076"/>
          <ac:picMkLst>
            <pc:docMk/>
            <pc:sldMk cId="4222419925" sldId="390"/>
            <ac:picMk id="5" creationId="{A63047D7-DB53-13C9-0566-A90181633DE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29ECA-1099-9544-B4D3-80E00660DE4D}"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7BF69133-65F9-2448-9B4E-DD1291AFE517}">
      <dgm:prSet phldrT="[Text]" custT="1"/>
      <dgm:spPr/>
      <dgm:t>
        <a:bodyPr/>
        <a:lstStyle/>
        <a:p>
          <a:r>
            <a:rPr lang="en-US" sz="2400" dirty="0"/>
            <a:t>entrepreneurs will seek to use technological innovation </a:t>
          </a:r>
          <a:endParaRPr lang="en-GB" sz="2400" dirty="0"/>
        </a:p>
      </dgm:t>
    </dgm:pt>
    <dgm:pt modelId="{C01529D5-09DE-0D4B-8448-C5F1BE0A572B}" type="parTrans" cxnId="{A7B8A640-ED02-AF44-A55A-9CE66CF306F8}">
      <dgm:prSet/>
      <dgm:spPr/>
      <dgm:t>
        <a:bodyPr/>
        <a:lstStyle/>
        <a:p>
          <a:endParaRPr lang="en-GB"/>
        </a:p>
      </dgm:t>
    </dgm:pt>
    <dgm:pt modelId="{C8C1EF61-0AE1-BE49-901C-724861E39B5C}" type="sibTrans" cxnId="{A7B8A640-ED02-AF44-A55A-9CE66CF306F8}">
      <dgm:prSet/>
      <dgm:spPr/>
      <dgm:t>
        <a:bodyPr/>
        <a:lstStyle/>
        <a:p>
          <a:endParaRPr lang="en-GB"/>
        </a:p>
      </dgm:t>
    </dgm:pt>
    <dgm:pt modelId="{2258A36A-E245-A244-B15F-76E5A0535C7C}">
      <dgm:prSet phldrT="[Text]" custT="1"/>
      <dgm:spPr/>
      <dgm:t>
        <a:bodyPr/>
        <a:lstStyle/>
        <a:p>
          <a:r>
            <a:rPr lang="en-GB" sz="2400" dirty="0"/>
            <a:t>Strategic advantage and Monopoly Profits</a:t>
          </a:r>
        </a:p>
      </dgm:t>
    </dgm:pt>
    <dgm:pt modelId="{EB673385-1F04-FC44-A94A-C38932F33E4A}" type="parTrans" cxnId="{DAA6A328-433A-E648-B67E-40C04D4AE0F8}">
      <dgm:prSet/>
      <dgm:spPr/>
      <dgm:t>
        <a:bodyPr/>
        <a:lstStyle/>
        <a:p>
          <a:endParaRPr lang="en-GB"/>
        </a:p>
      </dgm:t>
    </dgm:pt>
    <dgm:pt modelId="{79AD3AFE-43F8-8E48-9579-34B186656D4F}" type="sibTrans" cxnId="{DAA6A328-433A-E648-B67E-40C04D4AE0F8}">
      <dgm:prSet/>
      <dgm:spPr/>
      <dgm:t>
        <a:bodyPr/>
        <a:lstStyle/>
        <a:p>
          <a:endParaRPr lang="en-GB"/>
        </a:p>
      </dgm:t>
    </dgm:pt>
    <dgm:pt modelId="{74CD17F8-C614-BB48-A164-734F5B9DD033}">
      <dgm:prSet phldrT="[Text]" custT="1"/>
      <dgm:spPr/>
      <dgm:t>
        <a:bodyPr/>
        <a:lstStyle/>
        <a:p>
          <a:r>
            <a:rPr lang="en-GB" sz="2400" dirty="0"/>
            <a:t>Others imitate </a:t>
          </a:r>
        </a:p>
      </dgm:t>
    </dgm:pt>
    <dgm:pt modelId="{138543EB-C602-A94F-A57A-AB8E2713A4C2}" type="parTrans" cxnId="{2AD91960-EF27-854A-8656-F772E4666B12}">
      <dgm:prSet/>
      <dgm:spPr/>
      <dgm:t>
        <a:bodyPr/>
        <a:lstStyle/>
        <a:p>
          <a:endParaRPr lang="en-GB"/>
        </a:p>
      </dgm:t>
    </dgm:pt>
    <dgm:pt modelId="{0F5FD9EE-C9F2-364D-9E34-2A634AD2BEDF}" type="sibTrans" cxnId="{2AD91960-EF27-854A-8656-F772E4666B12}">
      <dgm:prSet/>
      <dgm:spPr/>
      <dgm:t>
        <a:bodyPr/>
        <a:lstStyle/>
        <a:p>
          <a:endParaRPr lang="en-GB"/>
        </a:p>
      </dgm:t>
    </dgm:pt>
    <dgm:pt modelId="{5E7D6309-C9A7-F64D-995D-26742A4AEDCA}">
      <dgm:prSet phldrT="[Text]" custT="1"/>
      <dgm:spPr/>
      <dgm:t>
        <a:bodyPr/>
        <a:lstStyle/>
        <a:p>
          <a:r>
            <a:rPr lang="en-GB" sz="2400" dirty="0"/>
            <a:t>New innovations emerge</a:t>
          </a:r>
        </a:p>
      </dgm:t>
    </dgm:pt>
    <dgm:pt modelId="{5B38E446-C4DB-034E-8311-CE74440CB571}" type="parTrans" cxnId="{3D35D69D-2B3D-E64D-B1B5-8D54D32E7043}">
      <dgm:prSet/>
      <dgm:spPr/>
      <dgm:t>
        <a:bodyPr/>
        <a:lstStyle/>
        <a:p>
          <a:endParaRPr lang="en-GB"/>
        </a:p>
      </dgm:t>
    </dgm:pt>
    <dgm:pt modelId="{78ED98BB-BA38-3140-BC70-B3A0F55D1C08}" type="sibTrans" cxnId="{3D35D69D-2B3D-E64D-B1B5-8D54D32E7043}">
      <dgm:prSet/>
      <dgm:spPr/>
      <dgm:t>
        <a:bodyPr/>
        <a:lstStyle/>
        <a:p>
          <a:endParaRPr lang="en-GB"/>
        </a:p>
      </dgm:t>
    </dgm:pt>
    <dgm:pt modelId="{F264775A-9221-E94A-9FC3-1EFDE71A3300}">
      <dgm:prSet phldrT="[Text]" custT="1"/>
      <dgm:spPr/>
      <dgm:t>
        <a:bodyPr/>
        <a:lstStyle/>
        <a:p>
          <a:r>
            <a:rPr lang="en-GB" sz="2400" dirty="0"/>
            <a:t>Monopoly profit reduce, equilibrium reached</a:t>
          </a:r>
        </a:p>
      </dgm:t>
    </dgm:pt>
    <dgm:pt modelId="{044F7C36-C08D-2640-8948-4A4441EBD6EF}" type="parTrans" cxnId="{3C250429-2369-5646-99A5-9BA8B13AD48B}">
      <dgm:prSet/>
      <dgm:spPr/>
      <dgm:t>
        <a:bodyPr/>
        <a:lstStyle/>
        <a:p>
          <a:endParaRPr lang="en-GB"/>
        </a:p>
      </dgm:t>
    </dgm:pt>
    <dgm:pt modelId="{273049F2-AE35-9641-BE55-AD9B337933AA}" type="sibTrans" cxnId="{3C250429-2369-5646-99A5-9BA8B13AD48B}">
      <dgm:prSet/>
      <dgm:spPr/>
      <dgm:t>
        <a:bodyPr/>
        <a:lstStyle/>
        <a:p>
          <a:endParaRPr lang="en-GB"/>
        </a:p>
      </dgm:t>
    </dgm:pt>
    <dgm:pt modelId="{B3CAC625-A396-2A4B-BB28-EA4322ECF86A}" type="pres">
      <dgm:prSet presAssocID="{70F29ECA-1099-9544-B4D3-80E00660DE4D}" presName="cycle" presStyleCnt="0">
        <dgm:presLayoutVars>
          <dgm:dir/>
          <dgm:resizeHandles val="exact"/>
        </dgm:presLayoutVars>
      </dgm:prSet>
      <dgm:spPr/>
    </dgm:pt>
    <dgm:pt modelId="{4A79668B-5C80-1C4E-9702-6733B76F75C8}" type="pres">
      <dgm:prSet presAssocID="{7BF69133-65F9-2448-9B4E-DD1291AFE517}" presName="dummy" presStyleCnt="0"/>
      <dgm:spPr/>
    </dgm:pt>
    <dgm:pt modelId="{01FB9C16-134B-5346-B428-45D1C40D732C}" type="pres">
      <dgm:prSet presAssocID="{7BF69133-65F9-2448-9B4E-DD1291AFE517}" presName="node" presStyleLbl="revTx" presStyleIdx="0" presStyleCnt="5" custScaleX="152883" custRadScaleRad="106346" custRadScaleInc="18627">
        <dgm:presLayoutVars>
          <dgm:bulletEnabled val="1"/>
        </dgm:presLayoutVars>
      </dgm:prSet>
      <dgm:spPr/>
    </dgm:pt>
    <dgm:pt modelId="{A0FBEF31-3E72-E44E-B312-D660DB91D80B}" type="pres">
      <dgm:prSet presAssocID="{C8C1EF61-0AE1-BE49-901C-724861E39B5C}" presName="sibTrans" presStyleLbl="node1" presStyleIdx="0" presStyleCnt="5"/>
      <dgm:spPr/>
    </dgm:pt>
    <dgm:pt modelId="{C9B6C5AD-9D2E-CC43-8D33-88E1DC249911}" type="pres">
      <dgm:prSet presAssocID="{2258A36A-E245-A244-B15F-76E5A0535C7C}" presName="dummy" presStyleCnt="0"/>
      <dgm:spPr/>
    </dgm:pt>
    <dgm:pt modelId="{BD315872-13A9-9847-BE8A-1A51836FEA00}" type="pres">
      <dgm:prSet presAssocID="{2258A36A-E245-A244-B15F-76E5A0535C7C}" presName="node" presStyleLbl="revTx" presStyleIdx="1" presStyleCnt="5">
        <dgm:presLayoutVars>
          <dgm:bulletEnabled val="1"/>
        </dgm:presLayoutVars>
      </dgm:prSet>
      <dgm:spPr/>
    </dgm:pt>
    <dgm:pt modelId="{418F7BA5-8CB2-7E46-888F-9B9110A7CE1E}" type="pres">
      <dgm:prSet presAssocID="{79AD3AFE-43F8-8E48-9579-34B186656D4F}" presName="sibTrans" presStyleLbl="node1" presStyleIdx="1" presStyleCnt="5"/>
      <dgm:spPr/>
    </dgm:pt>
    <dgm:pt modelId="{537A14DB-2B48-E14C-9756-6CA5AC5C9A20}" type="pres">
      <dgm:prSet presAssocID="{74CD17F8-C614-BB48-A164-734F5B9DD033}" presName="dummy" presStyleCnt="0"/>
      <dgm:spPr/>
    </dgm:pt>
    <dgm:pt modelId="{BAEA0A2F-15C6-A94E-A38C-6C43CC851457}" type="pres">
      <dgm:prSet presAssocID="{74CD17F8-C614-BB48-A164-734F5B9DD033}" presName="node" presStyleLbl="revTx" presStyleIdx="2" presStyleCnt="5">
        <dgm:presLayoutVars>
          <dgm:bulletEnabled val="1"/>
        </dgm:presLayoutVars>
      </dgm:prSet>
      <dgm:spPr/>
    </dgm:pt>
    <dgm:pt modelId="{B144F91A-D1F6-044F-A4F3-E76DDEFB7E71}" type="pres">
      <dgm:prSet presAssocID="{0F5FD9EE-C9F2-364D-9E34-2A634AD2BEDF}" presName="sibTrans" presStyleLbl="node1" presStyleIdx="2" presStyleCnt="5"/>
      <dgm:spPr/>
    </dgm:pt>
    <dgm:pt modelId="{3D27A838-A7B3-AF4F-B61B-A1F948D65753}" type="pres">
      <dgm:prSet presAssocID="{5E7D6309-C9A7-F64D-995D-26742A4AEDCA}" presName="dummy" presStyleCnt="0"/>
      <dgm:spPr/>
    </dgm:pt>
    <dgm:pt modelId="{334741CC-626A-E34B-B169-4659E0899376}" type="pres">
      <dgm:prSet presAssocID="{5E7D6309-C9A7-F64D-995D-26742A4AEDCA}" presName="node" presStyleLbl="revTx" presStyleIdx="3" presStyleCnt="5">
        <dgm:presLayoutVars>
          <dgm:bulletEnabled val="1"/>
        </dgm:presLayoutVars>
      </dgm:prSet>
      <dgm:spPr/>
    </dgm:pt>
    <dgm:pt modelId="{FBD20B33-7DE3-A240-9CF9-0B9F6B407035}" type="pres">
      <dgm:prSet presAssocID="{78ED98BB-BA38-3140-BC70-B3A0F55D1C08}" presName="sibTrans" presStyleLbl="node1" presStyleIdx="3" presStyleCnt="5"/>
      <dgm:spPr/>
    </dgm:pt>
    <dgm:pt modelId="{96A9CB0A-CC2F-2D43-8D1C-3A82423EF784}" type="pres">
      <dgm:prSet presAssocID="{F264775A-9221-E94A-9FC3-1EFDE71A3300}" presName="dummy" presStyleCnt="0"/>
      <dgm:spPr/>
    </dgm:pt>
    <dgm:pt modelId="{81C6F8F4-4708-904A-871D-FB12960FAF6D}" type="pres">
      <dgm:prSet presAssocID="{F264775A-9221-E94A-9FC3-1EFDE71A3300}" presName="node" presStyleLbl="revTx" presStyleIdx="4" presStyleCnt="5" custScaleX="126374">
        <dgm:presLayoutVars>
          <dgm:bulletEnabled val="1"/>
        </dgm:presLayoutVars>
      </dgm:prSet>
      <dgm:spPr/>
    </dgm:pt>
    <dgm:pt modelId="{BDD0B0B6-FD30-2B46-9128-C7BCCADB0F5F}" type="pres">
      <dgm:prSet presAssocID="{273049F2-AE35-9641-BE55-AD9B337933AA}" presName="sibTrans" presStyleLbl="node1" presStyleIdx="4" presStyleCnt="5"/>
      <dgm:spPr/>
    </dgm:pt>
  </dgm:ptLst>
  <dgm:cxnLst>
    <dgm:cxn modelId="{87D5E90F-966A-4D4F-B3CA-04B95322D726}" type="presOf" srcId="{0F5FD9EE-C9F2-364D-9E34-2A634AD2BEDF}" destId="{B144F91A-D1F6-044F-A4F3-E76DDEFB7E71}" srcOrd="0" destOrd="0" presId="urn:microsoft.com/office/officeart/2005/8/layout/cycle1"/>
    <dgm:cxn modelId="{10CC7614-D3DB-E148-86BA-69EE3CAC9991}" type="presOf" srcId="{7BF69133-65F9-2448-9B4E-DD1291AFE517}" destId="{01FB9C16-134B-5346-B428-45D1C40D732C}" srcOrd="0" destOrd="0" presId="urn:microsoft.com/office/officeart/2005/8/layout/cycle1"/>
    <dgm:cxn modelId="{DAA6A328-433A-E648-B67E-40C04D4AE0F8}" srcId="{70F29ECA-1099-9544-B4D3-80E00660DE4D}" destId="{2258A36A-E245-A244-B15F-76E5A0535C7C}" srcOrd="1" destOrd="0" parTransId="{EB673385-1F04-FC44-A94A-C38932F33E4A}" sibTransId="{79AD3AFE-43F8-8E48-9579-34B186656D4F}"/>
    <dgm:cxn modelId="{3C250429-2369-5646-99A5-9BA8B13AD48B}" srcId="{70F29ECA-1099-9544-B4D3-80E00660DE4D}" destId="{F264775A-9221-E94A-9FC3-1EFDE71A3300}" srcOrd="4" destOrd="0" parTransId="{044F7C36-C08D-2640-8948-4A4441EBD6EF}" sibTransId="{273049F2-AE35-9641-BE55-AD9B337933AA}"/>
    <dgm:cxn modelId="{5E192A2C-D17D-C643-B984-18E2DCDB3A49}" type="presOf" srcId="{70F29ECA-1099-9544-B4D3-80E00660DE4D}" destId="{B3CAC625-A396-2A4B-BB28-EA4322ECF86A}" srcOrd="0" destOrd="0" presId="urn:microsoft.com/office/officeart/2005/8/layout/cycle1"/>
    <dgm:cxn modelId="{A7B8A640-ED02-AF44-A55A-9CE66CF306F8}" srcId="{70F29ECA-1099-9544-B4D3-80E00660DE4D}" destId="{7BF69133-65F9-2448-9B4E-DD1291AFE517}" srcOrd="0" destOrd="0" parTransId="{C01529D5-09DE-0D4B-8448-C5F1BE0A572B}" sibTransId="{C8C1EF61-0AE1-BE49-901C-724861E39B5C}"/>
    <dgm:cxn modelId="{5237094D-D8D5-3D49-A1C6-3DDB27178E20}" type="presOf" srcId="{C8C1EF61-0AE1-BE49-901C-724861E39B5C}" destId="{A0FBEF31-3E72-E44E-B312-D660DB91D80B}" srcOrd="0" destOrd="0" presId="urn:microsoft.com/office/officeart/2005/8/layout/cycle1"/>
    <dgm:cxn modelId="{2AD91960-EF27-854A-8656-F772E4666B12}" srcId="{70F29ECA-1099-9544-B4D3-80E00660DE4D}" destId="{74CD17F8-C614-BB48-A164-734F5B9DD033}" srcOrd="2" destOrd="0" parTransId="{138543EB-C602-A94F-A57A-AB8E2713A4C2}" sibTransId="{0F5FD9EE-C9F2-364D-9E34-2A634AD2BEDF}"/>
    <dgm:cxn modelId="{C70AFC62-F6F2-3C45-99B7-8549B787572F}" type="presOf" srcId="{5E7D6309-C9A7-F64D-995D-26742A4AEDCA}" destId="{334741CC-626A-E34B-B169-4659E0899376}" srcOrd="0" destOrd="0" presId="urn:microsoft.com/office/officeart/2005/8/layout/cycle1"/>
    <dgm:cxn modelId="{F47F0F79-CC60-9B46-9721-CF18DEA055B3}" type="presOf" srcId="{78ED98BB-BA38-3140-BC70-B3A0F55D1C08}" destId="{FBD20B33-7DE3-A240-9CF9-0B9F6B407035}" srcOrd="0" destOrd="0" presId="urn:microsoft.com/office/officeart/2005/8/layout/cycle1"/>
    <dgm:cxn modelId="{C6686488-3BD9-4D4F-A5F1-C5C107B48A60}" type="presOf" srcId="{273049F2-AE35-9641-BE55-AD9B337933AA}" destId="{BDD0B0B6-FD30-2B46-9128-C7BCCADB0F5F}" srcOrd="0" destOrd="0" presId="urn:microsoft.com/office/officeart/2005/8/layout/cycle1"/>
    <dgm:cxn modelId="{00AF9088-F6C6-1242-8D8B-FCD8909AE417}" type="presOf" srcId="{74CD17F8-C614-BB48-A164-734F5B9DD033}" destId="{BAEA0A2F-15C6-A94E-A38C-6C43CC851457}" srcOrd="0" destOrd="0" presId="urn:microsoft.com/office/officeart/2005/8/layout/cycle1"/>
    <dgm:cxn modelId="{3D35D69D-2B3D-E64D-B1B5-8D54D32E7043}" srcId="{70F29ECA-1099-9544-B4D3-80E00660DE4D}" destId="{5E7D6309-C9A7-F64D-995D-26742A4AEDCA}" srcOrd="3" destOrd="0" parTransId="{5B38E446-C4DB-034E-8311-CE74440CB571}" sibTransId="{78ED98BB-BA38-3140-BC70-B3A0F55D1C08}"/>
    <dgm:cxn modelId="{B10174A1-2B80-5549-ACB7-F8AE381DDA6E}" type="presOf" srcId="{2258A36A-E245-A244-B15F-76E5A0535C7C}" destId="{BD315872-13A9-9847-BE8A-1A51836FEA00}" srcOrd="0" destOrd="0" presId="urn:microsoft.com/office/officeart/2005/8/layout/cycle1"/>
    <dgm:cxn modelId="{CF3C31B1-EF97-AD41-9E33-BB77695F32E6}" type="presOf" srcId="{F264775A-9221-E94A-9FC3-1EFDE71A3300}" destId="{81C6F8F4-4708-904A-871D-FB12960FAF6D}" srcOrd="0" destOrd="0" presId="urn:microsoft.com/office/officeart/2005/8/layout/cycle1"/>
    <dgm:cxn modelId="{DE6B7BEA-6DF8-0C4E-AF86-8FFE46FA7793}" type="presOf" srcId="{79AD3AFE-43F8-8E48-9579-34B186656D4F}" destId="{418F7BA5-8CB2-7E46-888F-9B9110A7CE1E}" srcOrd="0" destOrd="0" presId="urn:microsoft.com/office/officeart/2005/8/layout/cycle1"/>
    <dgm:cxn modelId="{78606229-7197-524A-9603-57D62B0D9A6A}" type="presParOf" srcId="{B3CAC625-A396-2A4B-BB28-EA4322ECF86A}" destId="{4A79668B-5C80-1C4E-9702-6733B76F75C8}" srcOrd="0" destOrd="0" presId="urn:microsoft.com/office/officeart/2005/8/layout/cycle1"/>
    <dgm:cxn modelId="{B907BFA4-3353-4043-AC62-E9844CDDF415}" type="presParOf" srcId="{B3CAC625-A396-2A4B-BB28-EA4322ECF86A}" destId="{01FB9C16-134B-5346-B428-45D1C40D732C}" srcOrd="1" destOrd="0" presId="urn:microsoft.com/office/officeart/2005/8/layout/cycle1"/>
    <dgm:cxn modelId="{E33CA0C7-8F8E-A042-96FF-581B70E2E76D}" type="presParOf" srcId="{B3CAC625-A396-2A4B-BB28-EA4322ECF86A}" destId="{A0FBEF31-3E72-E44E-B312-D660DB91D80B}" srcOrd="2" destOrd="0" presId="urn:microsoft.com/office/officeart/2005/8/layout/cycle1"/>
    <dgm:cxn modelId="{7FAE2111-81F5-8A44-8827-A3D5BEEA4414}" type="presParOf" srcId="{B3CAC625-A396-2A4B-BB28-EA4322ECF86A}" destId="{C9B6C5AD-9D2E-CC43-8D33-88E1DC249911}" srcOrd="3" destOrd="0" presId="urn:microsoft.com/office/officeart/2005/8/layout/cycle1"/>
    <dgm:cxn modelId="{BB1E3F3B-4C20-0949-B4CB-E0616EB999DF}" type="presParOf" srcId="{B3CAC625-A396-2A4B-BB28-EA4322ECF86A}" destId="{BD315872-13A9-9847-BE8A-1A51836FEA00}" srcOrd="4" destOrd="0" presId="urn:microsoft.com/office/officeart/2005/8/layout/cycle1"/>
    <dgm:cxn modelId="{918F6545-4871-B04A-98C4-C2756CD61796}" type="presParOf" srcId="{B3CAC625-A396-2A4B-BB28-EA4322ECF86A}" destId="{418F7BA5-8CB2-7E46-888F-9B9110A7CE1E}" srcOrd="5" destOrd="0" presId="urn:microsoft.com/office/officeart/2005/8/layout/cycle1"/>
    <dgm:cxn modelId="{DF455755-C952-A841-86AD-0BDA91577014}" type="presParOf" srcId="{B3CAC625-A396-2A4B-BB28-EA4322ECF86A}" destId="{537A14DB-2B48-E14C-9756-6CA5AC5C9A20}" srcOrd="6" destOrd="0" presId="urn:microsoft.com/office/officeart/2005/8/layout/cycle1"/>
    <dgm:cxn modelId="{7333E4BE-0926-8A46-9FF0-75AEAD26234F}" type="presParOf" srcId="{B3CAC625-A396-2A4B-BB28-EA4322ECF86A}" destId="{BAEA0A2F-15C6-A94E-A38C-6C43CC851457}" srcOrd="7" destOrd="0" presId="urn:microsoft.com/office/officeart/2005/8/layout/cycle1"/>
    <dgm:cxn modelId="{B3A03BD8-DFC9-354B-A53F-D6B17B297441}" type="presParOf" srcId="{B3CAC625-A396-2A4B-BB28-EA4322ECF86A}" destId="{B144F91A-D1F6-044F-A4F3-E76DDEFB7E71}" srcOrd="8" destOrd="0" presId="urn:microsoft.com/office/officeart/2005/8/layout/cycle1"/>
    <dgm:cxn modelId="{2390C5D8-5EEA-2B4B-BC59-4CA60452E34E}" type="presParOf" srcId="{B3CAC625-A396-2A4B-BB28-EA4322ECF86A}" destId="{3D27A838-A7B3-AF4F-B61B-A1F948D65753}" srcOrd="9" destOrd="0" presId="urn:microsoft.com/office/officeart/2005/8/layout/cycle1"/>
    <dgm:cxn modelId="{91706742-E5E3-614E-9938-EA03DDF1EF14}" type="presParOf" srcId="{B3CAC625-A396-2A4B-BB28-EA4322ECF86A}" destId="{334741CC-626A-E34B-B169-4659E0899376}" srcOrd="10" destOrd="0" presId="urn:microsoft.com/office/officeart/2005/8/layout/cycle1"/>
    <dgm:cxn modelId="{B16C2E0B-AB5C-194E-BCD9-F32086874416}" type="presParOf" srcId="{B3CAC625-A396-2A4B-BB28-EA4322ECF86A}" destId="{FBD20B33-7DE3-A240-9CF9-0B9F6B407035}" srcOrd="11" destOrd="0" presId="urn:microsoft.com/office/officeart/2005/8/layout/cycle1"/>
    <dgm:cxn modelId="{34674379-C457-EE49-9BE6-3C71A65C956C}" type="presParOf" srcId="{B3CAC625-A396-2A4B-BB28-EA4322ECF86A}" destId="{96A9CB0A-CC2F-2D43-8D1C-3A82423EF784}" srcOrd="12" destOrd="0" presId="urn:microsoft.com/office/officeart/2005/8/layout/cycle1"/>
    <dgm:cxn modelId="{3D818E8B-EF94-DC4E-B65D-ABBC1D4A0811}" type="presParOf" srcId="{B3CAC625-A396-2A4B-BB28-EA4322ECF86A}" destId="{81C6F8F4-4708-904A-871D-FB12960FAF6D}" srcOrd="13" destOrd="0" presId="urn:microsoft.com/office/officeart/2005/8/layout/cycle1"/>
    <dgm:cxn modelId="{6CB8A1B5-A107-D843-9926-1392B96001F5}" type="presParOf" srcId="{B3CAC625-A396-2A4B-BB28-EA4322ECF86A}" destId="{BDD0B0B6-FD30-2B46-9128-C7BCCADB0F5F}"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B9C16-134B-5346-B428-45D1C40D732C}">
      <dsp:nvSpPr>
        <dsp:cNvPr id="0" name=""/>
        <dsp:cNvSpPr/>
      </dsp:nvSpPr>
      <dsp:spPr>
        <a:xfrm>
          <a:off x="6742492" y="40259"/>
          <a:ext cx="2165010" cy="141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entrepreneurs will seek to use technological innovation </a:t>
          </a:r>
          <a:endParaRPr lang="en-GB" sz="2400" kern="1200" dirty="0"/>
        </a:p>
      </dsp:txBody>
      <dsp:txXfrm>
        <a:off x="6742492" y="40259"/>
        <a:ext cx="2165010" cy="1416122"/>
      </dsp:txXfrm>
    </dsp:sp>
    <dsp:sp modelId="{A0FBEF31-3E72-E44E-B312-D660DB91D80B}">
      <dsp:nvSpPr>
        <dsp:cNvPr id="0" name=""/>
        <dsp:cNvSpPr/>
      </dsp:nvSpPr>
      <dsp:spPr>
        <a:xfrm>
          <a:off x="3561361" y="-302414"/>
          <a:ext cx="5315331" cy="5315331"/>
        </a:xfrm>
        <a:prstGeom prst="circularArrow">
          <a:avLst>
            <a:gd name="adj1" fmla="val 5195"/>
            <a:gd name="adj2" fmla="val 335554"/>
            <a:gd name="adj3" fmla="val 135118"/>
            <a:gd name="adj4" fmla="val 20255825"/>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15872-13A9-9847-BE8A-1A51836FEA00}">
      <dsp:nvSpPr>
        <dsp:cNvPr id="0" name=""/>
        <dsp:cNvSpPr/>
      </dsp:nvSpPr>
      <dsp:spPr>
        <a:xfrm>
          <a:off x="7732062" y="2677153"/>
          <a:ext cx="1416122" cy="141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Strategic advantage and Monopoly Profits</a:t>
          </a:r>
        </a:p>
      </dsp:txBody>
      <dsp:txXfrm>
        <a:off x="7732062" y="2677153"/>
        <a:ext cx="1416122" cy="1416122"/>
      </dsp:txXfrm>
    </dsp:sp>
    <dsp:sp modelId="{418F7BA5-8CB2-7E46-888F-9B9110A7CE1E}">
      <dsp:nvSpPr>
        <dsp:cNvPr id="0" name=""/>
        <dsp:cNvSpPr/>
      </dsp:nvSpPr>
      <dsp:spPr>
        <a:xfrm>
          <a:off x="3539381" y="-1270"/>
          <a:ext cx="5315331" cy="5315331"/>
        </a:xfrm>
        <a:prstGeom prst="circularArrow">
          <a:avLst>
            <a:gd name="adj1" fmla="val 5195"/>
            <a:gd name="adj2" fmla="val 335554"/>
            <a:gd name="adj3" fmla="val 4016213"/>
            <a:gd name="adj4" fmla="val 2252041"/>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A0A2F-15C6-A94E-A38C-6C43CC851457}">
      <dsp:nvSpPr>
        <dsp:cNvPr id="0" name=""/>
        <dsp:cNvSpPr/>
      </dsp:nvSpPr>
      <dsp:spPr>
        <a:xfrm>
          <a:off x="5488986" y="4306844"/>
          <a:ext cx="1416122" cy="141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Others imitate </a:t>
          </a:r>
        </a:p>
      </dsp:txBody>
      <dsp:txXfrm>
        <a:off x="5488986" y="4306844"/>
        <a:ext cx="1416122" cy="1416122"/>
      </dsp:txXfrm>
    </dsp:sp>
    <dsp:sp modelId="{B144F91A-D1F6-044F-A4F3-E76DDEFB7E71}">
      <dsp:nvSpPr>
        <dsp:cNvPr id="0" name=""/>
        <dsp:cNvSpPr/>
      </dsp:nvSpPr>
      <dsp:spPr>
        <a:xfrm>
          <a:off x="3539381" y="-1270"/>
          <a:ext cx="5315331" cy="5315331"/>
        </a:xfrm>
        <a:prstGeom prst="circularArrow">
          <a:avLst>
            <a:gd name="adj1" fmla="val 5195"/>
            <a:gd name="adj2" fmla="val 335554"/>
            <a:gd name="adj3" fmla="val 8212404"/>
            <a:gd name="adj4" fmla="val 6448233"/>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741CC-626A-E34B-B169-4659E0899376}">
      <dsp:nvSpPr>
        <dsp:cNvPr id="0" name=""/>
        <dsp:cNvSpPr/>
      </dsp:nvSpPr>
      <dsp:spPr>
        <a:xfrm>
          <a:off x="3245910" y="2677153"/>
          <a:ext cx="1416122" cy="141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New innovations emerge</a:t>
          </a:r>
        </a:p>
      </dsp:txBody>
      <dsp:txXfrm>
        <a:off x="3245910" y="2677153"/>
        <a:ext cx="1416122" cy="1416122"/>
      </dsp:txXfrm>
    </dsp:sp>
    <dsp:sp modelId="{FBD20B33-7DE3-A240-9CF9-0B9F6B407035}">
      <dsp:nvSpPr>
        <dsp:cNvPr id="0" name=""/>
        <dsp:cNvSpPr/>
      </dsp:nvSpPr>
      <dsp:spPr>
        <a:xfrm>
          <a:off x="3539381" y="-1270"/>
          <a:ext cx="5315331" cy="5315331"/>
        </a:xfrm>
        <a:prstGeom prst="circularArrow">
          <a:avLst>
            <a:gd name="adj1" fmla="val 5195"/>
            <a:gd name="adj2" fmla="val 335554"/>
            <a:gd name="adj3" fmla="val 12299488"/>
            <a:gd name="adj4" fmla="val 10769742"/>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6F8F4-4708-904A-871D-FB12960FAF6D}">
      <dsp:nvSpPr>
        <dsp:cNvPr id="0" name=""/>
        <dsp:cNvSpPr/>
      </dsp:nvSpPr>
      <dsp:spPr>
        <a:xfrm>
          <a:off x="3915944" y="40259"/>
          <a:ext cx="1789610" cy="141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Monopoly profit reduce, equilibrium reached</a:t>
          </a:r>
        </a:p>
      </dsp:txBody>
      <dsp:txXfrm>
        <a:off x="3915944" y="40259"/>
        <a:ext cx="1789610" cy="1416122"/>
      </dsp:txXfrm>
    </dsp:sp>
    <dsp:sp modelId="{BDD0B0B6-FD30-2B46-9128-C7BCCADB0F5F}">
      <dsp:nvSpPr>
        <dsp:cNvPr id="0" name=""/>
        <dsp:cNvSpPr/>
      </dsp:nvSpPr>
      <dsp:spPr>
        <a:xfrm>
          <a:off x="3877133" y="-100077"/>
          <a:ext cx="5315331" cy="5315331"/>
        </a:xfrm>
        <a:prstGeom prst="circularArrow">
          <a:avLst>
            <a:gd name="adj1" fmla="val 5195"/>
            <a:gd name="adj2" fmla="val 335554"/>
            <a:gd name="adj3" fmla="val 16167571"/>
            <a:gd name="adj4" fmla="val 14964900"/>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29F28-138E-1046-8AE6-04CE8466D3E6}" type="datetimeFigureOut">
              <a:rPr lang="en-US" smtClean="0"/>
              <a:t>9/22/24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493E9-A41E-1746-B64D-D6DAD7BD9301}" type="slidenum">
              <a:rPr lang="en-US" smtClean="0"/>
              <a:t>‹#›</a:t>
            </a:fld>
            <a:endParaRPr lang="en-US"/>
          </a:p>
        </p:txBody>
      </p:sp>
    </p:spTree>
    <p:extLst>
      <p:ext uri="{BB962C8B-B14F-4D97-AF65-F5344CB8AC3E}">
        <p14:creationId xmlns:p14="http://schemas.microsoft.com/office/powerpoint/2010/main" val="400048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orldathletics.org/news/feature/wavelight-technology-athletic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fastcompany.com/91042056/vertex-pharmaceuticals-most-innovative-companies-2024" TargetMode="External"/><Relationship Id="rId13" Type="http://schemas.openxmlformats.org/officeDocument/2006/relationships/hyperlink" Target="https://www.fastcompany.com/91037320/video-most-innovative-companies-2024" TargetMode="External"/><Relationship Id="rId18" Type="http://schemas.openxmlformats.org/officeDocument/2006/relationships/hyperlink" Target="https://www.fastcompany.com/91037516/national-womens-soccer-league-most-innovative-companies-2024" TargetMode="External"/><Relationship Id="rId3" Type="http://schemas.openxmlformats.org/officeDocument/2006/relationships/hyperlink" Target="https://www.fastcompany.com/91033514/nvidia-most-innovative-companies-2024" TargetMode="External"/><Relationship Id="rId21" Type="http://schemas.openxmlformats.org/officeDocument/2006/relationships/hyperlink" Target="https://www.fastcompany.com/91039029/j-m-smucker-most-innovative-companies-2024" TargetMode="External"/><Relationship Id="rId7" Type="http://schemas.openxmlformats.org/officeDocument/2006/relationships/hyperlink" Target="https://www.fastcompany.com/91033202/perplexity-most-innovative-companies-2024" TargetMode="External"/><Relationship Id="rId12" Type="http://schemas.openxmlformats.org/officeDocument/2006/relationships/hyperlink" Target="https://www.fastcompany.com/91025697/advertising-marketing-most-innovative-companies-2024" TargetMode="External"/><Relationship Id="rId17" Type="http://schemas.openxmlformats.org/officeDocument/2006/relationships/hyperlink" Target="https://www.fastcompany.com/91038650/mattel-most-innovative-companies-2024" TargetMode="External"/><Relationship Id="rId2" Type="http://schemas.openxmlformats.org/officeDocument/2006/relationships/slide" Target="../slides/slide15.xml"/><Relationship Id="rId16" Type="http://schemas.openxmlformats.org/officeDocument/2006/relationships/hyperlink" Target="https://www.fastcompany.com/91037588/sphere-entertainment-most-innovative-companies-2024" TargetMode="External"/><Relationship Id="rId20" Type="http://schemas.openxmlformats.org/officeDocument/2006/relationships/hyperlink" Target="https://www.fastcompany.com/91061004/taco-bell-most-innovative-companies-2024" TargetMode="External"/><Relationship Id="rId1" Type="http://schemas.openxmlformats.org/officeDocument/2006/relationships/notesMaster" Target="../notesMasters/notesMaster1.xml"/><Relationship Id="rId6" Type="http://schemas.openxmlformats.org/officeDocument/2006/relationships/hyperlink" Target="https://www.fastcompany.com/91033440/credo-ai-most-innovative-companies-2024" TargetMode="External"/><Relationship Id="rId11" Type="http://schemas.openxmlformats.org/officeDocument/2006/relationships/hyperlink" Target="https://www.fastcompany.com/91037011/4-day-week-global-most-innovative-companies-2024" TargetMode="External"/><Relationship Id="rId5" Type="http://schemas.openxmlformats.org/officeDocument/2006/relationships/hyperlink" Target="https://www.fastcompany.com/91033491/microsoft-most-innovative-companies-2024" TargetMode="External"/><Relationship Id="rId15" Type="http://schemas.openxmlformats.org/officeDocument/2006/relationships/hyperlink" Target="https://www.fastcompany.com/91029842/parkwood-entertainment-most-innovative-companies-2024" TargetMode="External"/><Relationship Id="rId23" Type="http://schemas.openxmlformats.org/officeDocument/2006/relationships/hyperlink" Target="https://www.fastcompany.com/90303246/how-we-pick-the-worlds-most-innovative-companies" TargetMode="External"/><Relationship Id="rId10" Type="http://schemas.openxmlformats.org/officeDocument/2006/relationships/hyperlink" Target="https://www.fastcompany.com/91030928/climeworks-most-innovative-companies-2024" TargetMode="External"/><Relationship Id="rId19" Type="http://schemas.openxmlformats.org/officeDocument/2006/relationships/hyperlink" Target="https://www.fastcompany.com/91031107/united-auto-workers-most-innovative-companies-2024" TargetMode="External"/><Relationship Id="rId4" Type="http://schemas.openxmlformats.org/officeDocument/2006/relationships/hyperlink" Target="https://www.fastcompany.com/91033519/openai-most-innovative-companies-2024" TargetMode="External"/><Relationship Id="rId9" Type="http://schemas.openxmlformats.org/officeDocument/2006/relationships/hyperlink" Target="https://www.fastcompany.com/91037713/kinetx-most-innovative-companies-2024" TargetMode="External"/><Relationship Id="rId14" Type="http://schemas.openxmlformats.org/officeDocument/2006/relationships/hyperlink" Target="https://www.fastcompany.com/91037594/taylor-swift-productions-most-innovative-companies-2024" TargetMode="External"/><Relationship Id="rId22" Type="http://schemas.openxmlformats.org/officeDocument/2006/relationships/hyperlink" Target="https://www.fastcompany.com/91039735/chess-com-most-innovative-companies-2024"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cg.com/capabilities/artificial-intelligence/generative-a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johnbessant.org/resources/case-studies/dyson-case-stud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johnbessant.org/case-studi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hear the term Innovation continually, in the media, in strategy documents and on company websites. Innovation is stressed as being important to customers/ shareholders, business and our future and most often, our survival and growth. There is innovation in all products from hairspray to hospital care and our lifestyles are constantly reshaped by the process of innovation.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evidence</a:t>
            </a:r>
            <a:r>
              <a:rPr lang="en-GB" baseline="0" dirty="0"/>
              <a:t> suggests a strong correlation between market performance and new products. New products help capture and retain market shares, and increase profitability in those markets. In more mature and established products, competitive sales growth comes from a variety of non-price factors e.g. design, customisation and quality. </a:t>
            </a:r>
            <a:endParaRPr lang="en-GB" dirty="0"/>
          </a:p>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a:t>
            </a:fld>
            <a:endParaRPr lang="en-US"/>
          </a:p>
        </p:txBody>
      </p:sp>
    </p:spTree>
    <p:extLst>
      <p:ext uri="{BB962C8B-B14F-4D97-AF65-F5344CB8AC3E}">
        <p14:creationId xmlns:p14="http://schemas.microsoft.com/office/powerpoint/2010/main" val="53191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ECONOMIST, HARVARD BUSINESS SCHOOL</a:t>
            </a:r>
          </a:p>
        </p:txBody>
      </p:sp>
      <p:sp>
        <p:nvSpPr>
          <p:cNvPr id="4" name="Slide Number Placeholder 3"/>
          <p:cNvSpPr>
            <a:spLocks noGrp="1"/>
          </p:cNvSpPr>
          <p:nvPr>
            <p:ph type="sldNum" sz="quarter" idx="5"/>
          </p:nvPr>
        </p:nvSpPr>
        <p:spPr/>
        <p:txBody>
          <a:bodyPr/>
          <a:lstStyle/>
          <a:p>
            <a:fld id="{875493E9-A41E-1746-B64D-D6DAD7BD9301}" type="slidenum">
              <a:rPr lang="en-US" smtClean="0"/>
              <a:t>10</a:t>
            </a:fld>
            <a:endParaRPr lang="en-US"/>
          </a:p>
        </p:txBody>
      </p:sp>
    </p:spTree>
    <p:extLst>
      <p:ext uri="{BB962C8B-B14F-4D97-AF65-F5344CB8AC3E}">
        <p14:creationId xmlns:p14="http://schemas.microsoft.com/office/powerpoint/2010/main" val="192112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Archeologists have found shoes from 40,000 years ago.</a:t>
            </a:r>
          </a:p>
          <a:p>
            <a:r>
              <a:rPr lang="en-US" dirty="0"/>
              <a:t>Main players in the industry have been running neck and neck for some time.</a:t>
            </a:r>
          </a:p>
          <a:p>
            <a:r>
              <a:rPr lang="en-US" dirty="0"/>
              <a:t>Nike recently came up with </a:t>
            </a:r>
            <a:r>
              <a:rPr lang="en-US" dirty="0" err="1"/>
              <a:t>Vapofly</a:t>
            </a:r>
            <a:r>
              <a:rPr lang="en-US" dirty="0"/>
              <a:t>, help runners move at least 4% more efficiently. Significant improvement in performance, risk of being banned from the 2021 Olympics. (can make a reduction of 1 or 2 mins off an enter marathon so difference between finishing 1</a:t>
            </a:r>
            <a:r>
              <a:rPr lang="en-US" baseline="30000" dirty="0"/>
              <a:t>st</a:t>
            </a:r>
            <a:r>
              <a:rPr lang="en-US" dirty="0"/>
              <a:t> and coming 5</a:t>
            </a:r>
            <a:r>
              <a:rPr lang="en-US" baseline="30000" dirty="0"/>
              <a:t>th</a:t>
            </a:r>
            <a:r>
              <a:rPr lang="en-US" dirty="0"/>
              <a:t>)</a:t>
            </a:r>
          </a:p>
          <a:p>
            <a:r>
              <a:rPr lang="en-US" dirty="0"/>
              <a:t>Asics competitor has had a sharp fall in share price, Nike share price has risen by 90%</a:t>
            </a:r>
          </a:p>
          <a:p>
            <a:r>
              <a:rPr lang="en-US" dirty="0"/>
              <a:t>Despite high cost of 250 dollars, the performance boost is irresistible even for the millions of ‘ordinary’ people. </a:t>
            </a:r>
          </a:p>
          <a:p>
            <a:endParaRPr lang="en-US" dirty="0"/>
          </a:p>
          <a:p>
            <a:r>
              <a:rPr lang="en-US" dirty="0"/>
              <a:t>Needless to say that the big competitors in the field like Asics and Adidas </a:t>
            </a:r>
            <a:r>
              <a:rPr lang="en-US" dirty="0" err="1"/>
              <a:t>ahv</a:t>
            </a:r>
            <a:r>
              <a:rPr lang="en-US" dirty="0"/>
              <a:t> been running hard to catch up on their own version </a:t>
            </a:r>
            <a:r>
              <a:rPr lang="en-US" dirty="0" err="1"/>
              <a:t>fo</a:t>
            </a:r>
            <a:r>
              <a:rPr lang="en-US" dirty="0"/>
              <a:t> carbon </a:t>
            </a:r>
            <a:r>
              <a:rPr lang="en-US" dirty="0" err="1"/>
              <a:t>fibre</a:t>
            </a:r>
            <a:r>
              <a:rPr lang="en-US" dirty="0"/>
              <a:t> plate shoes and are 3 years after </a:t>
            </a:r>
            <a:r>
              <a:rPr lang="en-US" dirty="0" err="1"/>
              <a:t>Vapofly</a:t>
            </a:r>
            <a:r>
              <a:rPr lang="en-US" dirty="0"/>
              <a:t> was introduced, only now emerging with this combination of carbon </a:t>
            </a:r>
            <a:r>
              <a:rPr lang="en-US" dirty="0" err="1"/>
              <a:t>fibre</a:t>
            </a:r>
            <a:r>
              <a:rPr lang="en-US" dirty="0"/>
              <a:t> plate combined with soft foam cushioning – the new dominant design. </a:t>
            </a:r>
          </a:p>
          <a:p>
            <a:endParaRPr lang="en-US" dirty="0"/>
          </a:p>
          <a:p>
            <a:r>
              <a:rPr lang="en-US" dirty="0"/>
              <a:t>But it takes time and money and Adidas are currently on the back foot, sales of its ‘boost’ show have flattened out reflecting its age and lack of excitement compared to Nike’s product. </a:t>
            </a:r>
          </a:p>
          <a:p>
            <a:endParaRPr lang="en-US" dirty="0"/>
          </a:p>
          <a:p>
            <a:r>
              <a:rPr lang="en-US" dirty="0"/>
              <a:t>https://</a:t>
            </a:r>
            <a:r>
              <a:rPr lang="en-US" dirty="0" err="1"/>
              <a:t>theconversation.com</a:t>
            </a:r>
            <a:r>
              <a:rPr lang="en-US" dirty="0"/>
              <a:t>/super-shoes-explaining-athletics-new-technological-arms-race-156265 2022 update</a:t>
            </a:r>
          </a:p>
          <a:p>
            <a:endParaRPr lang="en-US" dirty="0"/>
          </a:p>
          <a:p>
            <a:r>
              <a:rPr lang="en-US" dirty="0"/>
              <a:t>Breaking news….</a:t>
            </a:r>
            <a:r>
              <a:rPr lang="en-GB" b="0" i="0" dirty="0">
                <a:solidFill>
                  <a:srgbClr val="202124"/>
                </a:solidFill>
                <a:effectLst/>
                <a:latin typeface="arial" panose="020B0604020202020204" pitchFamily="34" charset="0"/>
              </a:rPr>
              <a:t> Kipchoge's new world record of </a:t>
            </a:r>
            <a:r>
              <a:rPr lang="en-GB" b="1" i="0" dirty="0">
                <a:solidFill>
                  <a:srgbClr val="202124"/>
                </a:solidFill>
                <a:effectLst/>
                <a:latin typeface="arial" panose="020B0604020202020204" pitchFamily="34" charset="0"/>
              </a:rPr>
              <a:t>2h, 1m and 9s</a:t>
            </a:r>
            <a:r>
              <a:rPr lang="en-GB" b="0" i="0" dirty="0">
                <a:solidFill>
                  <a:srgbClr val="202124"/>
                </a:solidFill>
                <a:effectLst/>
                <a:latin typeface="arial" panose="020B0604020202020204" pitchFamily="34" charset="0"/>
              </a:rPr>
              <a:t> was an astonishing achievement, even by his own lofty standards. It was 30s faster than his previous record (also set in Berlin, in 2018) and the second-largest lowering of the world record since 2003 (Kipchoge himself has the largest margin). https://</a:t>
            </a:r>
            <a:r>
              <a:rPr lang="en-GB" b="0" i="0" dirty="0" err="1">
                <a:solidFill>
                  <a:srgbClr val="202124"/>
                </a:solidFill>
                <a:effectLst/>
                <a:latin typeface="arial" panose="020B0604020202020204" pitchFamily="34" charset="0"/>
              </a:rPr>
              <a:t>theconversation.com</a:t>
            </a:r>
            <a:r>
              <a:rPr lang="en-GB" b="0" i="0" dirty="0">
                <a:solidFill>
                  <a:srgbClr val="202124"/>
                </a:solidFill>
                <a:effectLst/>
                <a:latin typeface="arial" panose="020B0604020202020204" pitchFamily="34" charset="0"/>
              </a:rPr>
              <a:t>/eliud-kipchoge-broke-the-mens-marathon-record-by-30-seconds-how-close-is-the-official-sub-2-hour-barrier-now-191421#:~:text=Kipchoge's%20new%20world%20record%20of,himself%20has%20the%20largest%20margin).</a:t>
            </a:r>
          </a:p>
          <a:p>
            <a:endParaRPr lang="en-GB" b="0" i="0" dirty="0">
              <a:solidFill>
                <a:srgbClr val="202124"/>
              </a:solidFill>
              <a:effectLst/>
              <a:latin typeface="arial" panose="020B0604020202020204" pitchFamily="34" charset="0"/>
            </a:endParaRPr>
          </a:p>
          <a:p>
            <a:r>
              <a:rPr lang="en-GB" b="0" i="0" dirty="0">
                <a:solidFill>
                  <a:srgbClr val="000000"/>
                </a:solidFill>
                <a:effectLst/>
                <a:latin typeface="Libre Baskerville" panose="020F0502020204030204" pitchFamily="34" charset="0"/>
              </a:rPr>
              <a:t>he was wearing super shoes!!</a:t>
            </a:r>
          </a:p>
          <a:p>
            <a:endParaRPr lang="en-GB" b="0" i="0" dirty="0">
              <a:solidFill>
                <a:srgbClr val="000000"/>
              </a:solidFill>
              <a:effectLst/>
              <a:latin typeface="Libre Baskerville" panose="020F0502020204030204" pitchFamily="34" charset="0"/>
            </a:endParaRPr>
          </a:p>
          <a:p>
            <a:r>
              <a:rPr lang="en-GB" b="0" i="0" dirty="0">
                <a:solidFill>
                  <a:srgbClr val="000000"/>
                </a:solidFill>
                <a:effectLst/>
                <a:latin typeface="Libre Baskerville" panose="02000000000000000000" pitchFamily="2" charset="0"/>
              </a:rPr>
              <a:t>Similarly, advanced footwear is certainly helping track athletes run faster. But other innovative tools – such as the </a:t>
            </a:r>
            <a:r>
              <a:rPr lang="en-GB" b="0" i="0" u="sng" dirty="0">
                <a:solidFill>
                  <a:srgbClr val="4B4B4E"/>
                </a:solidFill>
                <a:effectLst/>
                <a:latin typeface="Libre Baskerville" panose="02000000000000000000" pitchFamily="2" charset="0"/>
                <a:hlinkClick r:id="rId3"/>
              </a:rPr>
              <a:t>wave-light pacing technology</a:t>
            </a:r>
            <a:r>
              <a:rPr lang="en-GB" b="0" i="0" dirty="0">
                <a:solidFill>
                  <a:srgbClr val="000000"/>
                </a:solidFill>
                <a:effectLst/>
                <a:latin typeface="Libre Baskerville" panose="02000000000000000000" pitchFamily="2" charset="0"/>
              </a:rPr>
              <a:t>, used during the 5,000m and 10,000m world records in 2020 – may also contribute to their increased speed.</a:t>
            </a:r>
            <a:endParaRPr lang="en-GB" b="0" i="0" dirty="0">
              <a:solidFill>
                <a:srgbClr val="000000"/>
              </a:solidFill>
              <a:effectLst/>
              <a:latin typeface="Libre Baskerville" panose="020F0502020204030204" pitchFamily="34" charset="0"/>
            </a:endParaRPr>
          </a:p>
          <a:p>
            <a:endParaRPr lang="en-GB" b="0" i="0" dirty="0">
              <a:solidFill>
                <a:srgbClr val="000000"/>
              </a:solidFill>
              <a:effectLst/>
              <a:latin typeface="Libre Baskerville" panose="020F0502020204030204" pitchFamily="34" charset="0"/>
            </a:endParaRPr>
          </a:p>
          <a:p>
            <a:endParaRPr lang="en-GB" b="0" i="0" dirty="0">
              <a:solidFill>
                <a:srgbClr val="202124"/>
              </a:solidFill>
              <a:effectLst/>
              <a:latin typeface="arial" panose="020B0604020202020204" pitchFamily="34" charset="0"/>
            </a:endParaRPr>
          </a:p>
          <a:p>
            <a:endParaRPr lang="en-GB" b="0" i="0" dirty="0">
              <a:solidFill>
                <a:srgbClr val="202124"/>
              </a:solidFill>
              <a:effectLst/>
              <a:latin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11</a:t>
            </a:fld>
            <a:endParaRPr lang="en-US"/>
          </a:p>
        </p:txBody>
      </p:sp>
    </p:spTree>
    <p:extLst>
      <p:ext uri="{BB962C8B-B14F-4D97-AF65-F5344CB8AC3E}">
        <p14:creationId xmlns:p14="http://schemas.microsoft.com/office/powerpoint/2010/main" val="1201712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figure in economic theory</a:t>
            </a:r>
          </a:p>
          <a:p>
            <a:r>
              <a:rPr lang="en-US" dirty="0"/>
              <a:t>Argument: entrepreneurs will seek to use technological innovation – a new product / service or a new process for making it – to get strategic advantage. </a:t>
            </a:r>
          </a:p>
          <a:p>
            <a:r>
              <a:rPr lang="en-US" dirty="0"/>
              <a:t>The entrepreneur he said will expect to make a lot of money ‘monopoly profits’</a:t>
            </a:r>
          </a:p>
          <a:p>
            <a:r>
              <a:rPr lang="en-US" dirty="0"/>
              <a:t>Others will see and imitate it, other innovations will emerge</a:t>
            </a:r>
          </a:p>
          <a:p>
            <a:r>
              <a:rPr lang="en-US" dirty="0"/>
              <a:t>Monopoly profit will reduce until reach an equilibrium</a:t>
            </a:r>
          </a:p>
          <a:p>
            <a:endParaRPr lang="en-US" dirty="0"/>
          </a:p>
          <a:p>
            <a:r>
              <a:rPr lang="en-US" dirty="0"/>
              <a:t>At this point the cycle repeats – our original entrepreneur or someone else looks for the next innovation, which will rewrite the rules of the game and off we go again. </a:t>
            </a:r>
          </a:p>
          <a:p>
            <a:r>
              <a:rPr lang="en-US" dirty="0"/>
              <a:t>Schumpeter talks of a process of ‘creative destruction’ where there is a constant search to create something new that simultaneously destroys the old rules and establishes new ones, all drive by the search for new sources of profits.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competition strikes - Ultimately making things better and improving our lives, </a:t>
            </a:r>
          </a:p>
        </p:txBody>
      </p:sp>
      <p:sp>
        <p:nvSpPr>
          <p:cNvPr id="4" name="Slide Number Placeholder 3"/>
          <p:cNvSpPr>
            <a:spLocks noGrp="1"/>
          </p:cNvSpPr>
          <p:nvPr>
            <p:ph type="sldNum" sz="quarter" idx="5"/>
          </p:nvPr>
        </p:nvSpPr>
        <p:spPr/>
        <p:txBody>
          <a:bodyPr/>
          <a:lstStyle/>
          <a:p>
            <a:fld id="{875493E9-A41E-1746-B64D-D6DAD7BD9301}" type="slidenum">
              <a:rPr lang="en-US" smtClean="0"/>
              <a:t>12</a:t>
            </a:fld>
            <a:endParaRPr lang="en-US"/>
          </a:p>
        </p:txBody>
      </p:sp>
    </p:spTree>
    <p:extLst>
      <p:ext uri="{BB962C8B-B14F-4D97-AF65-F5344CB8AC3E}">
        <p14:creationId xmlns:p14="http://schemas.microsoft.com/office/powerpoint/2010/main" val="465835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 y="2312988"/>
            <a:ext cx="6629400" cy="3729037"/>
          </a:xfrm>
          <a:prstGeom prst="rect">
            <a:avLst/>
          </a:prstGeom>
        </p:spPr>
      </p:sp>
      <p:sp>
        <p:nvSpPr>
          <p:cNvPr id="3" name="Notes Placeholder 2"/>
          <p:cNvSpPr>
            <a:spLocks noGrp="1"/>
          </p:cNvSpPr>
          <p:nvPr>
            <p:ph type="body" idx="1"/>
          </p:nvPr>
        </p:nvSpPr>
        <p:spPr/>
        <p:txBody>
          <a:bodyPr/>
          <a:lstStyle/>
          <a:p>
            <a:endParaRPr lang="en-GB" dirty="0"/>
          </a:p>
          <a:p>
            <a:r>
              <a:rPr lang="en-GB" dirty="0"/>
              <a:t>Competitors may introduce new products, which represent</a:t>
            </a:r>
            <a:r>
              <a:rPr lang="en-GB" baseline="0" dirty="0"/>
              <a:t> a major threat to existing market positions.</a:t>
            </a:r>
            <a:r>
              <a:rPr lang="en-GB" dirty="0"/>
              <a:t> </a:t>
            </a:r>
            <a:endParaRPr lang="en-GB" baseline="0">
              <a:cs typeface="Calibri"/>
            </a:endParaRPr>
          </a:p>
          <a:p>
            <a:endParaRPr lang="en-GB" baseline="0" dirty="0"/>
          </a:p>
          <a:p>
            <a:r>
              <a:rPr lang="en-GB" baseline="0" dirty="0"/>
              <a:t>In all these ways firms need the capability to respond through innovation.</a:t>
            </a:r>
            <a:r>
              <a:rPr lang="en-GB" dirty="0"/>
              <a:t> </a:t>
            </a:r>
            <a:endParaRPr lang="en-GB" baseline="0">
              <a:cs typeface="Calibri"/>
            </a:endParaRPr>
          </a:p>
          <a:p>
            <a:endParaRPr lang="en-GB" baseline="0" dirty="0"/>
          </a:p>
          <a:p>
            <a:pPr defTabSz="814456">
              <a:defRPr/>
            </a:pPr>
            <a:r>
              <a:rPr lang="en-GB" dirty="0">
                <a:solidFill>
                  <a:srgbClr val="FEFF72"/>
                </a:solidFill>
              </a:rPr>
              <a:t>‘Innovation is the specific instrument of entrepreneurship... the act that endows resources with a new capacity to create wealth’ </a:t>
            </a:r>
            <a:br>
              <a:rPr lang="en-GB" dirty="0">
                <a:cs typeface="+mn-lt"/>
              </a:rPr>
            </a:br>
            <a:r>
              <a:rPr lang="en-GB" dirty="0"/>
              <a:t>- Peter Drucker, Management guru</a:t>
            </a:r>
            <a:endParaRPr lang="en-GB">
              <a:cs typeface="Calibri"/>
            </a:endParaRPr>
          </a:p>
          <a:p>
            <a:pPr defTabSz="814456">
              <a:defRPr/>
            </a:pPr>
            <a:endParaRPr lang="en-GB" dirty="0">
              <a:solidFill>
                <a:srgbClr val="FEFF72"/>
              </a:solidFill>
            </a:endParaRPr>
          </a:p>
          <a:p>
            <a:pPr defTabSz="814456">
              <a:defRPr/>
            </a:pPr>
            <a:r>
              <a:rPr lang="en-GB" dirty="0">
                <a:solidFill>
                  <a:srgbClr val="FEFF72"/>
                </a:solidFill>
              </a:rPr>
              <a:t>Innovation and competitive success are not just about high technology </a:t>
            </a:r>
            <a:endParaRPr lang="en-GB">
              <a:solidFill>
                <a:srgbClr val="FEFF72"/>
              </a:solidFill>
              <a:cs typeface="Calibri"/>
            </a:endParaRPr>
          </a:p>
          <a:p>
            <a:pPr defTabSz="814456">
              <a:defRPr/>
            </a:pPr>
            <a:endParaRPr lang="en-GB" dirty="0">
              <a:solidFill>
                <a:srgbClr val="FEFF72"/>
              </a:solidFill>
            </a:endParaRPr>
          </a:p>
          <a:p>
            <a:pPr defTabSz="814456">
              <a:defRPr/>
            </a:pPr>
            <a:r>
              <a:rPr lang="en-GB" dirty="0">
                <a:solidFill>
                  <a:srgbClr val="FEFF72"/>
                </a:solidFill>
              </a:rPr>
              <a:t>e.g. the German firm Wurth is the largest maker of screws (and other fastenings) despite low cost competition from competition in China, the company has managed to stay ahead through emphasis on product and process innovation across a supplier network. </a:t>
            </a:r>
            <a:endParaRPr lang="en-GB">
              <a:solidFill>
                <a:srgbClr val="FEFF72"/>
              </a:solidFill>
              <a:cs typeface="Calibri"/>
            </a:endParaRPr>
          </a:p>
          <a:p>
            <a:pPr defTabSz="814456">
              <a:defRPr/>
            </a:pPr>
            <a:endParaRPr lang="en-GB" dirty="0">
              <a:solidFill>
                <a:srgbClr val="FEFF72"/>
              </a:solidFill>
            </a:endParaRPr>
          </a:p>
          <a:p>
            <a:pPr defTabSz="814456">
              <a:defRPr/>
            </a:pPr>
            <a:r>
              <a:rPr lang="en-GB" dirty="0">
                <a:solidFill>
                  <a:srgbClr val="FEFF72"/>
                </a:solidFill>
              </a:rPr>
              <a:t>UK Dairy Crest business has offered a stream of product innovation including resaleable packing, novel formats and new varieties of cheese and related dairy products, with manufacturing an logistics process innovations. </a:t>
            </a:r>
            <a:endParaRPr lang="en-GB">
              <a:solidFill>
                <a:srgbClr val="FEFF72"/>
              </a:solidFill>
              <a:cs typeface="Calibri"/>
            </a:endParaRPr>
          </a:p>
          <a:p>
            <a:endParaRPr lang="en-GB" dirty="0"/>
          </a:p>
        </p:txBody>
      </p:sp>
      <p:sp>
        <p:nvSpPr>
          <p:cNvPr id="4" name="Slide Number Placeholder 3"/>
          <p:cNvSpPr>
            <a:spLocks noGrp="1"/>
          </p:cNvSpPr>
          <p:nvPr>
            <p:ph type="sldNum" sz="quarter" idx="10"/>
          </p:nvPr>
        </p:nvSpPr>
        <p:spPr/>
        <p:txBody>
          <a:bodyPr/>
          <a:lstStyle/>
          <a:p>
            <a:pPr>
              <a:defRPr/>
            </a:pPr>
            <a:r>
              <a:rPr lang="en-GB"/>
              <a:t>Page </a:t>
            </a:r>
            <a:fld id="{C7ECDD18-3D84-F148-B35D-86F34CC63839}" type="slidenum">
              <a:rPr lang="en-GB" smtClean="0"/>
              <a:pPr>
                <a:defRPr/>
              </a:pPr>
              <a:t>13</a:t>
            </a:fld>
            <a:endParaRPr lang="en-GB"/>
          </a:p>
        </p:txBody>
      </p:sp>
    </p:spTree>
    <p:extLst>
      <p:ext uri="{BB962C8B-B14F-4D97-AF65-F5344CB8AC3E}">
        <p14:creationId xmlns:p14="http://schemas.microsoft.com/office/powerpoint/2010/main" val="1476116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14</a:t>
            </a:fld>
            <a:endParaRPr lang="en-US"/>
          </a:p>
        </p:txBody>
      </p:sp>
    </p:spTree>
    <p:extLst>
      <p:ext uri="{BB962C8B-B14F-4D97-AF65-F5344CB8AC3E}">
        <p14:creationId xmlns:p14="http://schemas.microsoft.com/office/powerpoint/2010/main" val="334660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CentraNo2"/>
              </a:rPr>
              <a:t>Welcome to the future. For years, </a:t>
            </a:r>
            <a:r>
              <a:rPr lang="en-GB" b="0" i="1" dirty="0">
                <a:solidFill>
                  <a:srgbClr val="000000"/>
                </a:solidFill>
                <a:effectLst/>
                <a:latin typeface="CentraNo2"/>
              </a:rPr>
              <a:t>Fast Company</a:t>
            </a:r>
            <a:r>
              <a:rPr lang="en-GB" b="0" i="0" dirty="0">
                <a:solidFill>
                  <a:srgbClr val="000000"/>
                </a:solidFill>
                <a:effectLst/>
                <a:latin typeface="CentraNo2"/>
              </a:rPr>
              <a:t> has been tracking ideas and technologies that promise to transform the world but seem just out of reach.</a:t>
            </a:r>
          </a:p>
          <a:p>
            <a:endParaRPr lang="en-GB" b="0" i="0" dirty="0">
              <a:solidFill>
                <a:srgbClr val="000000"/>
              </a:solidFill>
              <a:effectLst/>
              <a:latin typeface="CentraNo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cap="all" dirty="0">
                <a:effectLst/>
                <a:latin typeface="CentraNo2"/>
              </a:rPr>
              <a:t>Fast Company's annual ranking of the World's Most Innovative Companies covers 58 industries and sectors, from advertising to video.</a:t>
            </a:r>
          </a:p>
          <a:p>
            <a:endParaRPr lang="en-GB" b="0" i="0" dirty="0">
              <a:solidFill>
                <a:srgbClr val="000000"/>
              </a:solidFill>
              <a:effectLst/>
              <a:latin typeface="CentraNo2"/>
            </a:endParaRPr>
          </a:p>
          <a:p>
            <a:endParaRPr lang="en-GB" b="0" i="0" dirty="0">
              <a:solidFill>
                <a:srgbClr val="000000"/>
              </a:solidFill>
              <a:effectLst/>
              <a:latin typeface="CentraNo2"/>
            </a:endParaRPr>
          </a:p>
          <a:p>
            <a:r>
              <a:rPr lang="en-GB" b="0" i="0" dirty="0">
                <a:solidFill>
                  <a:srgbClr val="5F5F5F"/>
                </a:solidFill>
                <a:effectLst/>
                <a:latin typeface="__centra_31864f"/>
              </a:rPr>
              <a:t>Our annual ranking of the best in business showcases how companies can impact both industry and culture for the better.</a:t>
            </a:r>
            <a:endParaRPr lang="en-GB" b="0" i="0" dirty="0">
              <a:solidFill>
                <a:srgbClr val="000000"/>
              </a:solidFill>
              <a:effectLst/>
              <a:latin typeface="CentraNo2"/>
            </a:endParaRPr>
          </a:p>
          <a:p>
            <a:endParaRPr lang="en-GB" b="0" i="0" dirty="0">
              <a:solidFill>
                <a:srgbClr val="000000"/>
              </a:solidFill>
              <a:effectLst/>
              <a:latin typeface="CentraNo2"/>
            </a:endParaRPr>
          </a:p>
          <a:p>
            <a:r>
              <a:rPr lang="en-GB" b="0" i="0" dirty="0">
                <a:solidFill>
                  <a:srgbClr val="000000"/>
                </a:solidFill>
                <a:effectLst/>
                <a:latin typeface="CentraNo2"/>
              </a:rPr>
              <a:t> As this year’s list of the Most Innovative Companies illustrates, they’re now firmly in our grasp. </a:t>
            </a:r>
          </a:p>
          <a:p>
            <a:endParaRPr lang="en-GB" b="0" i="0" dirty="0">
              <a:solidFill>
                <a:srgbClr val="000000"/>
              </a:solidFill>
              <a:effectLst/>
              <a:latin typeface="CentraNo2"/>
            </a:endParaRPr>
          </a:p>
          <a:p>
            <a:r>
              <a:rPr lang="en-GB" b="0" i="0" dirty="0">
                <a:solidFill>
                  <a:srgbClr val="000000"/>
                </a:solidFill>
                <a:effectLst/>
                <a:latin typeface="CentraNo2"/>
              </a:rPr>
              <a:t>There’s generative AI, of course, which is being built atop the chips and platforms of this year’s No. 1 company, </a:t>
            </a:r>
            <a:r>
              <a:rPr lang="en-GB" b="1" i="0" u="sng" dirty="0">
                <a:solidFill>
                  <a:srgbClr val="000000"/>
                </a:solidFill>
                <a:effectLst/>
                <a:latin typeface="inherit"/>
                <a:hlinkClick r:id="rId3"/>
              </a:rPr>
              <a:t>Nvidia</a:t>
            </a:r>
            <a:r>
              <a:rPr lang="en-GB" b="0" i="0" dirty="0">
                <a:solidFill>
                  <a:srgbClr val="000000"/>
                </a:solidFill>
                <a:effectLst/>
                <a:latin typeface="CentraNo2"/>
              </a:rPr>
              <a:t>, and popularized by the likes of </a:t>
            </a:r>
            <a:r>
              <a:rPr lang="en-GB" b="1" i="0" u="sng" dirty="0">
                <a:solidFill>
                  <a:srgbClr val="000000"/>
                </a:solidFill>
                <a:effectLst/>
                <a:latin typeface="inherit"/>
                <a:hlinkClick r:id="rId4"/>
              </a:rPr>
              <a:t>OpenAI</a:t>
            </a:r>
            <a:r>
              <a:rPr lang="en-GB" b="0" i="0" dirty="0">
                <a:solidFill>
                  <a:srgbClr val="000000"/>
                </a:solidFill>
                <a:effectLst/>
                <a:latin typeface="CentraNo2"/>
              </a:rPr>
              <a:t> and </a:t>
            </a:r>
            <a:r>
              <a:rPr lang="en-GB" b="1" i="0" u="sng" dirty="0">
                <a:solidFill>
                  <a:srgbClr val="000000"/>
                </a:solidFill>
                <a:effectLst/>
                <a:latin typeface="inherit"/>
                <a:hlinkClick r:id="rId5"/>
              </a:rPr>
              <a:t>Microsoft</a:t>
            </a:r>
            <a:r>
              <a:rPr lang="en-GB" b="0" i="0" dirty="0">
                <a:solidFill>
                  <a:srgbClr val="000000"/>
                </a:solidFill>
                <a:effectLst/>
                <a:latin typeface="CentraNo2"/>
              </a:rPr>
              <a:t>. Emerging AI companies are also making their mark, whether that’s by managing the risks around the technology (</a:t>
            </a:r>
            <a:r>
              <a:rPr lang="en-GB" b="1" i="0" u="sng" dirty="0">
                <a:solidFill>
                  <a:srgbClr val="000000"/>
                </a:solidFill>
                <a:effectLst/>
                <a:latin typeface="inherit"/>
                <a:hlinkClick r:id="rId6"/>
              </a:rPr>
              <a:t>Credo AI</a:t>
            </a:r>
            <a:r>
              <a:rPr lang="en-GB" b="0" i="0" dirty="0">
                <a:solidFill>
                  <a:srgbClr val="000000"/>
                </a:solidFill>
                <a:effectLst/>
                <a:latin typeface="CentraNo2"/>
              </a:rPr>
              <a:t>) or creating an entirely new way to search the web (</a:t>
            </a:r>
            <a:r>
              <a:rPr lang="en-GB" b="1" i="0" u="sng" dirty="0">
                <a:solidFill>
                  <a:srgbClr val="000000"/>
                </a:solidFill>
                <a:effectLst/>
                <a:latin typeface="inherit"/>
                <a:hlinkClick r:id="rId7"/>
              </a:rPr>
              <a:t>Perplexity</a:t>
            </a:r>
            <a:r>
              <a:rPr lang="en-GB" b="0" i="0" dirty="0">
                <a:solidFill>
                  <a:srgbClr val="000000"/>
                </a:solidFill>
                <a:effectLst/>
                <a:latin typeface="CentraNo2"/>
              </a:rPr>
              <a:t>). </a:t>
            </a:r>
          </a:p>
          <a:p>
            <a:endParaRPr lang="en-GB" b="0" i="0" dirty="0">
              <a:solidFill>
                <a:srgbClr val="000000"/>
              </a:solidFill>
              <a:effectLst/>
              <a:latin typeface="CentraNo2"/>
            </a:endParaRPr>
          </a:p>
          <a:p>
            <a:r>
              <a:rPr lang="en-GB" b="0" i="0" dirty="0">
                <a:solidFill>
                  <a:srgbClr val="000000"/>
                </a:solidFill>
                <a:effectLst/>
                <a:latin typeface="CentraNo2"/>
              </a:rPr>
              <a:t>But the science fiction made real doesn’t stop there. Over the past year, </a:t>
            </a:r>
            <a:r>
              <a:rPr lang="en-GB" b="1" i="0" u="sng" dirty="0">
                <a:solidFill>
                  <a:srgbClr val="000000"/>
                </a:solidFill>
                <a:effectLst/>
                <a:latin typeface="inherit"/>
                <a:hlinkClick r:id="rId8"/>
              </a:rPr>
              <a:t>Vertex Pharmaceuticals</a:t>
            </a:r>
            <a:r>
              <a:rPr lang="en-GB" b="0" i="0" dirty="0">
                <a:solidFill>
                  <a:srgbClr val="000000"/>
                </a:solidFill>
                <a:effectLst/>
                <a:latin typeface="CentraNo2"/>
              </a:rPr>
              <a:t> brought the first CRISPR-Cas9 gene-editing treatment to market, </a:t>
            </a:r>
            <a:r>
              <a:rPr lang="en-GB" b="1" i="0" u="sng" dirty="0">
                <a:solidFill>
                  <a:srgbClr val="000000"/>
                </a:solidFill>
                <a:effectLst/>
                <a:latin typeface="inherit"/>
                <a:hlinkClick r:id="rId9"/>
              </a:rPr>
              <a:t>KinetX</a:t>
            </a:r>
            <a:r>
              <a:rPr lang="en-GB" b="0" i="0" dirty="0">
                <a:solidFill>
                  <a:srgbClr val="000000"/>
                </a:solidFill>
                <a:effectLst/>
                <a:latin typeface="CentraNo2"/>
              </a:rPr>
              <a:t> helped navigate a spacecraft on a 4.4 billion-mile mission to land on an asteroid and return home, and </a:t>
            </a:r>
            <a:r>
              <a:rPr lang="en-GB" b="1" i="0" u="sng" dirty="0">
                <a:solidFill>
                  <a:srgbClr val="000000"/>
                </a:solidFill>
                <a:effectLst/>
                <a:latin typeface="inherit"/>
                <a:hlinkClick r:id="rId10"/>
              </a:rPr>
              <a:t>Climeworks</a:t>
            </a:r>
            <a:r>
              <a:rPr lang="en-GB" b="0" i="0" dirty="0">
                <a:solidFill>
                  <a:srgbClr val="000000"/>
                </a:solidFill>
                <a:effectLst/>
                <a:latin typeface="CentraNo2"/>
              </a:rPr>
              <a:t> used direct air capture to scrub carbon from the atmosphere. Not-for-profit </a:t>
            </a:r>
            <a:r>
              <a:rPr lang="en-GB" b="1" i="0" u="sng" dirty="0">
                <a:solidFill>
                  <a:srgbClr val="000000"/>
                </a:solidFill>
                <a:effectLst/>
                <a:latin typeface="inherit"/>
                <a:hlinkClick r:id="rId11"/>
              </a:rPr>
              <a:t>4 Day Week Global</a:t>
            </a:r>
            <a:r>
              <a:rPr lang="en-GB" b="0" i="0" dirty="0">
                <a:solidFill>
                  <a:srgbClr val="000000"/>
                </a:solidFill>
                <a:effectLst/>
                <a:latin typeface="CentraNo2"/>
              </a:rPr>
              <a:t>, meanwhile, has done the seemingly impossible: convince companies around the world to adopt a shorter workweek.</a:t>
            </a:r>
          </a:p>
          <a:p>
            <a:endParaRPr lang="en-GB" b="0" i="0" dirty="0">
              <a:solidFill>
                <a:srgbClr val="000000"/>
              </a:solidFill>
              <a:effectLst/>
              <a:latin typeface="CentraNo2"/>
            </a:endParaRPr>
          </a:p>
          <a:p>
            <a:r>
              <a:rPr lang="en-GB" b="0" i="0" dirty="0">
                <a:solidFill>
                  <a:srgbClr val="000000"/>
                </a:solidFill>
                <a:effectLst/>
                <a:latin typeface="CentraNo2"/>
              </a:rPr>
              <a:t> While new technologies fuel innovation, our rankings of the World’s 50 Most Innovative Companies—and the 58 lists that chronicle forward-looking organizations in sectors from </a:t>
            </a:r>
            <a:r>
              <a:rPr lang="en-GB" b="1" i="0" u="sng" dirty="0">
                <a:solidFill>
                  <a:srgbClr val="000000"/>
                </a:solidFill>
                <a:effectLst/>
                <a:latin typeface="inherit"/>
                <a:hlinkClick r:id="rId12"/>
              </a:rPr>
              <a:t>advertising</a:t>
            </a:r>
            <a:r>
              <a:rPr lang="en-GB" b="0" i="0" dirty="0">
                <a:solidFill>
                  <a:srgbClr val="000000"/>
                </a:solidFill>
                <a:effectLst/>
                <a:latin typeface="CentraNo2"/>
              </a:rPr>
              <a:t> to </a:t>
            </a:r>
            <a:r>
              <a:rPr lang="en-GB" b="1" i="0" u="sng" dirty="0">
                <a:solidFill>
                  <a:srgbClr val="000000"/>
                </a:solidFill>
                <a:effectLst/>
                <a:latin typeface="inherit"/>
                <a:hlinkClick r:id="rId13"/>
              </a:rPr>
              <a:t>video</a:t>
            </a:r>
            <a:r>
              <a:rPr lang="en-GB" b="0" i="0" dirty="0">
                <a:solidFill>
                  <a:srgbClr val="000000"/>
                </a:solidFill>
                <a:effectLst/>
                <a:latin typeface="CentraNo2"/>
              </a:rPr>
              <a:t>—showcase deeply human stories. </a:t>
            </a:r>
            <a:r>
              <a:rPr lang="en-GB" b="1" i="0" u="sng" dirty="0">
                <a:solidFill>
                  <a:srgbClr val="000000"/>
                </a:solidFill>
                <a:effectLst/>
                <a:latin typeface="inherit"/>
                <a:hlinkClick r:id="rId14"/>
              </a:rPr>
              <a:t>Taylor Swift Productions</a:t>
            </a:r>
            <a:r>
              <a:rPr lang="en-GB" b="0" i="0" dirty="0">
                <a:solidFill>
                  <a:srgbClr val="000000"/>
                </a:solidFill>
                <a:effectLst/>
                <a:latin typeface="CentraNo2"/>
              </a:rPr>
              <a:t>, Beyoncé’s </a:t>
            </a:r>
            <a:r>
              <a:rPr lang="en-GB" b="1" i="0" u="sng" dirty="0">
                <a:solidFill>
                  <a:srgbClr val="000000"/>
                </a:solidFill>
                <a:effectLst/>
                <a:latin typeface="inherit"/>
                <a:hlinkClick r:id="rId15"/>
              </a:rPr>
              <a:t>Parkwood Entertainment</a:t>
            </a:r>
            <a:r>
              <a:rPr lang="en-GB" b="0" i="0" dirty="0">
                <a:solidFill>
                  <a:srgbClr val="000000"/>
                </a:solidFill>
                <a:effectLst/>
                <a:latin typeface="CentraNo2"/>
              </a:rPr>
              <a:t>, </a:t>
            </a:r>
            <a:r>
              <a:rPr lang="en-GB" b="1" i="0" u="sng" dirty="0">
                <a:solidFill>
                  <a:srgbClr val="000000"/>
                </a:solidFill>
                <a:effectLst/>
                <a:latin typeface="inherit"/>
                <a:hlinkClick r:id="rId16"/>
              </a:rPr>
              <a:t>Sphere Entertainment</a:t>
            </a:r>
            <a:r>
              <a:rPr lang="en-GB" b="0" i="0" dirty="0">
                <a:solidFill>
                  <a:srgbClr val="000000"/>
                </a:solidFill>
                <a:effectLst/>
                <a:latin typeface="CentraNo2"/>
              </a:rPr>
              <a:t>, and </a:t>
            </a:r>
            <a:r>
              <a:rPr lang="en-GB" b="1" i="0" u="sng" dirty="0">
                <a:solidFill>
                  <a:srgbClr val="000000"/>
                </a:solidFill>
                <a:effectLst/>
                <a:latin typeface="inherit"/>
                <a:hlinkClick r:id="rId17"/>
              </a:rPr>
              <a:t>Mattel</a:t>
            </a:r>
            <a:r>
              <a:rPr lang="en-GB" b="0" i="0" dirty="0">
                <a:solidFill>
                  <a:srgbClr val="000000"/>
                </a:solidFill>
                <a:effectLst/>
                <a:latin typeface="CentraNo2"/>
              </a:rPr>
              <a:t> have demonstrated the power of collective, in-person experiences. </a:t>
            </a:r>
          </a:p>
          <a:p>
            <a:endParaRPr lang="en-GB" b="0" i="0" dirty="0">
              <a:solidFill>
                <a:srgbClr val="000000"/>
              </a:solidFill>
              <a:effectLst/>
              <a:latin typeface="CentraNo2"/>
            </a:endParaRPr>
          </a:p>
          <a:p>
            <a:r>
              <a:rPr lang="en-GB" b="0" i="0" dirty="0">
                <a:solidFill>
                  <a:srgbClr val="000000"/>
                </a:solidFill>
                <a:effectLst/>
                <a:latin typeface="CentraNo2"/>
              </a:rPr>
              <a:t>The </a:t>
            </a:r>
            <a:r>
              <a:rPr lang="en-GB" b="1" i="0" u="sng" dirty="0">
                <a:solidFill>
                  <a:srgbClr val="000000"/>
                </a:solidFill>
                <a:effectLst/>
                <a:latin typeface="inherit"/>
                <a:hlinkClick r:id="rId18"/>
              </a:rPr>
              <a:t>National Women’s Soccer League</a:t>
            </a:r>
            <a:r>
              <a:rPr lang="en-GB" b="0" i="0" dirty="0">
                <a:solidFill>
                  <a:srgbClr val="000000"/>
                </a:solidFill>
                <a:effectLst/>
                <a:latin typeface="CentraNo2"/>
              </a:rPr>
              <a:t> is taking sports fandom to new levels. The </a:t>
            </a:r>
            <a:r>
              <a:rPr lang="en-GB" b="1" i="0" u="sng" dirty="0">
                <a:solidFill>
                  <a:srgbClr val="000000"/>
                </a:solidFill>
                <a:effectLst/>
                <a:latin typeface="inherit"/>
                <a:hlinkClick r:id="rId19"/>
              </a:rPr>
              <a:t>United Auto Workers</a:t>
            </a:r>
            <a:r>
              <a:rPr lang="en-GB" b="0" i="0" dirty="0">
                <a:solidFill>
                  <a:srgbClr val="000000"/>
                </a:solidFill>
                <a:effectLst/>
                <a:latin typeface="CentraNo2"/>
              </a:rPr>
              <a:t> is pushing companies to </a:t>
            </a:r>
            <a:r>
              <a:rPr lang="en-GB" b="0" i="0" dirty="0" err="1">
                <a:solidFill>
                  <a:srgbClr val="000000"/>
                </a:solidFill>
                <a:effectLst/>
                <a:latin typeface="CentraNo2"/>
              </a:rPr>
              <a:t>center</a:t>
            </a:r>
            <a:r>
              <a:rPr lang="en-GB" b="0" i="0" dirty="0">
                <a:solidFill>
                  <a:srgbClr val="000000"/>
                </a:solidFill>
                <a:effectLst/>
                <a:latin typeface="CentraNo2"/>
              </a:rPr>
              <a:t> </a:t>
            </a:r>
            <a:r>
              <a:rPr lang="en-GB" b="0" i="0" dirty="0" err="1">
                <a:solidFill>
                  <a:srgbClr val="000000"/>
                </a:solidFill>
                <a:effectLst/>
                <a:latin typeface="CentraNo2"/>
              </a:rPr>
              <a:t>labor</a:t>
            </a:r>
            <a:r>
              <a:rPr lang="en-GB" b="0" i="0" dirty="0">
                <a:solidFill>
                  <a:srgbClr val="000000"/>
                </a:solidFill>
                <a:effectLst/>
                <a:latin typeface="CentraNo2"/>
              </a:rPr>
              <a:t> even as they pursue innovation. And everywhere, companies are finding new ways to connect to culture and delight consumers, from </a:t>
            </a:r>
            <a:r>
              <a:rPr lang="en-GB" b="1" i="0" u="sng" dirty="0">
                <a:solidFill>
                  <a:srgbClr val="000000"/>
                </a:solidFill>
                <a:effectLst/>
                <a:latin typeface="inherit"/>
                <a:hlinkClick r:id="rId20"/>
              </a:rPr>
              <a:t>Taco Bell</a:t>
            </a:r>
            <a:r>
              <a:rPr lang="en-GB" b="0" i="0" dirty="0">
                <a:solidFill>
                  <a:srgbClr val="000000"/>
                </a:solidFill>
                <a:effectLst/>
                <a:latin typeface="CentraNo2"/>
              </a:rPr>
              <a:t> and </a:t>
            </a:r>
            <a:r>
              <a:rPr lang="en-GB" b="1" i="0" u="sng" dirty="0">
                <a:solidFill>
                  <a:srgbClr val="000000"/>
                </a:solidFill>
                <a:effectLst/>
                <a:latin typeface="inherit"/>
                <a:hlinkClick r:id="rId21"/>
              </a:rPr>
              <a:t>J.M. Smucker</a:t>
            </a:r>
            <a:r>
              <a:rPr lang="en-GB" b="0" i="0" dirty="0">
                <a:solidFill>
                  <a:srgbClr val="000000"/>
                </a:solidFill>
                <a:effectLst/>
                <a:latin typeface="CentraNo2"/>
              </a:rPr>
              <a:t>’s embrace of playful foods to </a:t>
            </a:r>
            <a:r>
              <a:rPr lang="en-GB" b="1" i="0" u="sng" dirty="0" err="1">
                <a:solidFill>
                  <a:srgbClr val="000000"/>
                </a:solidFill>
                <a:effectLst/>
                <a:latin typeface="inherit"/>
                <a:hlinkClick r:id="rId22"/>
              </a:rPr>
              <a:t>Chess.com</a:t>
            </a:r>
            <a:r>
              <a:rPr lang="en-GB" b="0" i="0" dirty="0" err="1">
                <a:solidFill>
                  <a:srgbClr val="000000"/>
                </a:solidFill>
                <a:effectLst/>
                <a:latin typeface="CentraNo2"/>
              </a:rPr>
              <a:t>’s</a:t>
            </a:r>
            <a:r>
              <a:rPr lang="en-GB" b="0" i="0" dirty="0">
                <a:solidFill>
                  <a:srgbClr val="000000"/>
                </a:solidFill>
                <a:effectLst/>
                <a:latin typeface="CentraNo2"/>
              </a:rPr>
              <a:t> efforts to turn a centuries-old game into must-see reality TV. The challenges facing business and the planet are immense, but the process of selecting these winners gave us optimism. (Here's our </a:t>
            </a:r>
            <a:r>
              <a:rPr lang="en-GB" b="1" i="0" u="sng" dirty="0">
                <a:solidFill>
                  <a:srgbClr val="000000"/>
                </a:solidFill>
                <a:effectLst/>
                <a:latin typeface="inherit"/>
                <a:hlinkClick r:id="rId23"/>
              </a:rPr>
              <a:t>methodology</a:t>
            </a:r>
            <a:r>
              <a:rPr lang="en-GB" b="0" i="0" dirty="0">
                <a:solidFill>
                  <a:srgbClr val="000000"/>
                </a:solidFill>
                <a:effectLst/>
                <a:latin typeface="CentraNo2"/>
              </a:rPr>
              <a:t> for creating the list.) We hope you are similarly inspired.</a:t>
            </a:r>
          </a:p>
          <a:p>
            <a:endParaRPr lang="en-GB" b="0" i="0" dirty="0">
              <a:solidFill>
                <a:srgbClr val="000000"/>
              </a:solidFill>
              <a:effectLst/>
              <a:latin typeface="CentraNo2"/>
            </a:endParaRPr>
          </a:p>
          <a:p>
            <a:pPr algn="l">
              <a:buFont typeface="Arial" panose="020B0604020202020204" pitchFamily="34" charset="0"/>
              <a:buChar char="•"/>
            </a:pPr>
            <a:r>
              <a:rPr lang="en-GB" b="1" i="0" dirty="0">
                <a:solidFill>
                  <a:srgbClr val="000000"/>
                </a:solidFill>
                <a:effectLst/>
                <a:latin typeface="__meretPro_69a470"/>
              </a:rPr>
              <a:t>Innovation:</a:t>
            </a:r>
            <a:r>
              <a:rPr lang="en-GB" b="0" i="0" dirty="0">
                <a:solidFill>
                  <a:srgbClr val="000000"/>
                </a:solidFill>
                <a:effectLst/>
                <a:latin typeface="__meretPro_69a470"/>
              </a:rPr>
              <a:t> Does the company have a clear innovation (or innovations), and did it demonstrate how this innovation sets it apart from other companies and general current industry trends? Examples of innovations can include products, services, a new business model, a strategic acquisition that signals a reimagining of the business, etc.</a:t>
            </a:r>
          </a:p>
          <a:p>
            <a:pPr algn="l">
              <a:buFont typeface="Arial" panose="020B0604020202020204" pitchFamily="34" charset="0"/>
              <a:buChar char="•"/>
            </a:pPr>
            <a:r>
              <a:rPr lang="en-GB" b="1" i="0" dirty="0">
                <a:solidFill>
                  <a:srgbClr val="000000"/>
                </a:solidFill>
                <a:effectLst/>
                <a:latin typeface="__meretPro_69a470"/>
              </a:rPr>
              <a:t>Impact: </a:t>
            </a:r>
            <a:r>
              <a:rPr lang="en-GB" b="0" i="0" dirty="0">
                <a:solidFill>
                  <a:srgbClr val="000000"/>
                </a:solidFill>
                <a:effectLst/>
                <a:latin typeface="__meretPro_69a470"/>
              </a:rPr>
              <a:t>Did the innovation have a clear, measured impact on the company and its industry? Did the company show how it has measured the impact of its innovation and provide data as evidence of its success? Examples of data can include revenue, revenue growth, user growth, impressions, qualitative impacts on culture or industry, etc.</a:t>
            </a:r>
          </a:p>
          <a:p>
            <a:pPr algn="l">
              <a:buFont typeface="Arial" panose="020B0604020202020204" pitchFamily="34" charset="0"/>
              <a:buChar char="•"/>
            </a:pPr>
            <a:r>
              <a:rPr lang="en-GB" b="1" i="0" dirty="0">
                <a:solidFill>
                  <a:srgbClr val="000000"/>
                </a:solidFill>
                <a:effectLst/>
                <a:latin typeface="__meretPro_69a470"/>
              </a:rPr>
              <a:t>Timeliness: </a:t>
            </a:r>
            <a:r>
              <a:rPr lang="en-GB" b="0" i="0" dirty="0">
                <a:solidFill>
                  <a:srgbClr val="000000"/>
                </a:solidFill>
                <a:effectLst/>
                <a:latin typeface="__meretPro_69a470"/>
              </a:rPr>
              <a:t>Did the innovation happen within the past 12 months? Or—if the innovation is older—did the company provide evidence of meaningful iterative advances this year and how the impact from the innovation has been realized in the past 12 months?</a:t>
            </a:r>
          </a:p>
          <a:p>
            <a:pPr algn="l">
              <a:buFont typeface="Arial" panose="020B0604020202020204" pitchFamily="34" charset="0"/>
              <a:buChar char="•"/>
            </a:pPr>
            <a:r>
              <a:rPr lang="en-GB" b="1" i="0" dirty="0">
                <a:solidFill>
                  <a:srgbClr val="000000"/>
                </a:solidFill>
                <a:effectLst/>
                <a:latin typeface="__meretPro_69a470"/>
              </a:rPr>
              <a:t>Relevance:</a:t>
            </a:r>
            <a:r>
              <a:rPr lang="en-GB" b="0" i="0" dirty="0">
                <a:solidFill>
                  <a:srgbClr val="000000"/>
                </a:solidFill>
                <a:effectLst/>
                <a:latin typeface="__meretPro_69a470"/>
              </a:rPr>
              <a:t> As much as possible, did the company explain how the innovation connects to current events or larger issues faced by industry or society?</a:t>
            </a:r>
          </a:p>
          <a:p>
            <a:pPr algn="l">
              <a:buFont typeface="Arial" panose="020B0604020202020204" pitchFamily="34" charset="0"/>
              <a:buChar char="•"/>
            </a:pPr>
            <a:endParaRPr lang="en-GB" b="0" i="0" dirty="0">
              <a:solidFill>
                <a:srgbClr val="000000"/>
              </a:solidFill>
              <a:effectLst/>
              <a:latin typeface="__meretPro_69a470"/>
            </a:endParaRPr>
          </a:p>
          <a:p>
            <a:pPr algn="l">
              <a:buFont typeface="Arial" panose="020B0604020202020204" pitchFamily="34" charset="0"/>
              <a:buChar char="•"/>
            </a:pPr>
            <a:r>
              <a:rPr lang="en-GB" b="0" i="0" dirty="0">
                <a:solidFill>
                  <a:srgbClr val="000000"/>
                </a:solidFill>
                <a:effectLst/>
                <a:latin typeface="__meretPro_69a470"/>
              </a:rPr>
              <a:t>Each winner is chosen after multiple rounds of judging and conversations.</a:t>
            </a:r>
          </a:p>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15</a:t>
            </a:fld>
            <a:endParaRPr lang="en-US"/>
          </a:p>
        </p:txBody>
      </p:sp>
    </p:spTree>
    <p:extLst>
      <p:ext uri="{BB962C8B-B14F-4D97-AF65-F5344CB8AC3E}">
        <p14:creationId xmlns:p14="http://schemas.microsoft.com/office/powerpoint/2010/main" val="429461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henderson-bcg-sans"/>
              </a:rPr>
              <a:t>This year we investigate a paradox. In the history of our Most Innovative Companies research, organizations have never placed a higher priority on innovation, yet they have never been as unready to deliver on their innovation aspirations—and </a:t>
            </a:r>
            <a:r>
              <a:rPr lang="en-GB" b="0" i="0" dirty="0" err="1">
                <a:solidFill>
                  <a:srgbClr val="333333"/>
                </a:solidFill>
                <a:effectLst/>
                <a:latin typeface="henderson-bcg-sans"/>
              </a:rPr>
              <a:t>GenAI</a:t>
            </a:r>
            <a:r>
              <a:rPr lang="en-GB" b="0" i="0" dirty="0">
                <a:solidFill>
                  <a:srgbClr val="333333"/>
                </a:solidFill>
                <a:effectLst/>
                <a:latin typeface="henderson-bcg-sans"/>
              </a:rPr>
              <a:t> is coming. Their innovation systems urgently need a reboot. What lessons do the world’s most innovative companies provide?</a:t>
            </a:r>
          </a:p>
          <a:p>
            <a:endParaRPr lang="en-GB" b="0" i="0" dirty="0">
              <a:solidFill>
                <a:srgbClr val="333333"/>
              </a:solidFill>
              <a:effectLst/>
              <a:latin typeface="henderson-bcg-sans"/>
            </a:endParaRPr>
          </a:p>
          <a:p>
            <a:r>
              <a:rPr lang="en-GB" b="0" i="0" dirty="0">
                <a:solidFill>
                  <a:srgbClr val="323232"/>
                </a:solidFill>
                <a:effectLst/>
                <a:latin typeface="henderson-bcg-sans"/>
              </a:rPr>
              <a:t>Here’s a paradox. Companies have never placed a higher priority on innovation—yet they have never been as unready to deliver on their innovation aspirations. It’s a recipe for disappointment. BCG’s 2024 Most Innovative Companies report examines the readiness gap and offers perspectives on how companies can get back on track.</a:t>
            </a:r>
          </a:p>
          <a:p>
            <a:endParaRPr lang="en-GB" b="0" i="0" dirty="0">
              <a:solidFill>
                <a:srgbClr val="323232"/>
              </a:solidFill>
              <a:effectLst/>
              <a:latin typeface="henderson-bcg-sans"/>
            </a:endParaRPr>
          </a:p>
          <a:p>
            <a:r>
              <a:rPr lang="en-GB" b="1" i="0" dirty="0">
                <a:solidFill>
                  <a:srgbClr val="323232"/>
                </a:solidFill>
                <a:effectLst/>
                <a:latin typeface="henderson-bcg-sans"/>
              </a:rPr>
              <a:t>Innovation Readiness Gap</a:t>
            </a:r>
          </a:p>
          <a:p>
            <a:r>
              <a:rPr lang="en-GB" b="0" i="0" dirty="0">
                <a:solidFill>
                  <a:srgbClr val="323232"/>
                </a:solidFill>
                <a:effectLst/>
                <a:latin typeface="henderson-bcg-sans"/>
              </a:rPr>
              <a:t>Today, our 2024 research finds 83% of companies seeing innovation as a top-three priority, but only 3% ready to translate their priorities to results.</a:t>
            </a:r>
          </a:p>
          <a:p>
            <a:endParaRPr lang="en-GB" b="0" i="0" dirty="0">
              <a:solidFill>
                <a:srgbClr val="323232"/>
              </a:solidFill>
              <a:effectLst/>
              <a:latin typeface="henderson-bcg-sans"/>
            </a:endParaRPr>
          </a:p>
          <a:p>
            <a:r>
              <a:rPr lang="en-GB" b="0" i="0" dirty="0">
                <a:solidFill>
                  <a:srgbClr val="323232"/>
                </a:solidFill>
                <a:effectLst/>
                <a:latin typeface="henderson-bcg-sans"/>
              </a:rPr>
              <a:t>Readiness has declined most sharply in those aspects of the innovation system that link business strategy to innovation strategy. And executives feel it: just 12% say their company has a strong link between the two. However, innovation activity—the number of projects going through the funnel—has remained steady, evoking a troubling image: "zombie" innovation systems just going through the motions.</a:t>
            </a:r>
          </a:p>
          <a:p>
            <a:endParaRPr lang="en-GB" b="0" i="0" dirty="0">
              <a:solidFill>
                <a:srgbClr val="323232"/>
              </a:solidFill>
              <a:effectLst/>
              <a:latin typeface="henderson-bcg-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effectLst/>
                <a:latin typeface="henderson-bcg-sans"/>
              </a:rPr>
              <a:t>Combating Zombies with Strategy</a:t>
            </a:r>
          </a:p>
          <a:p>
            <a:endParaRPr lang="en-GB" b="0" i="0" dirty="0">
              <a:solidFill>
                <a:srgbClr val="323232"/>
              </a:solidFill>
              <a:effectLst/>
              <a:latin typeface="henderson-bcg-sans"/>
            </a:endParaRPr>
          </a:p>
          <a:p>
            <a:r>
              <a:rPr lang="en-GB" b="0" i="0" dirty="0">
                <a:solidFill>
                  <a:srgbClr val="323232"/>
                </a:solidFill>
                <a:effectLst/>
                <a:latin typeface="henderson-bcg-sans"/>
              </a:rPr>
              <a:t>A strong link to business strategy focuses innovation investment—and it also delivers better innovation output. Strategy-led innovators achieve a share of revenue from new products 74% higher than companies with just a weak link between strategy and innovation. It’s time for innovators to recommit to strategy. Download the report or read the chapter for more.</a:t>
            </a:r>
          </a:p>
          <a:p>
            <a:endParaRPr lang="en-GB" b="0" i="0" dirty="0">
              <a:solidFill>
                <a:srgbClr val="323232"/>
              </a:solidFill>
              <a:effectLst/>
              <a:latin typeface="henderson-bcg-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latin typeface="henderson-bcg-sans"/>
              </a:rPr>
              <a:t>GenAI</a:t>
            </a:r>
            <a:r>
              <a:rPr lang="en-GB" sz="1200" b="1" dirty="0">
                <a:latin typeface="henderson-bcg-sans"/>
              </a:rPr>
              <a:t> as an Innovation Accelerator</a:t>
            </a:r>
          </a:p>
          <a:p>
            <a:endParaRPr lang="en-GB" b="0" i="0" dirty="0">
              <a:solidFill>
                <a:srgbClr val="323232"/>
              </a:solidFill>
              <a:effectLst/>
              <a:latin typeface="henderson-bcg-sans"/>
            </a:endParaRPr>
          </a:p>
          <a:p>
            <a:pPr algn="l" fontAlgn="base"/>
            <a:r>
              <a:rPr lang="en-GB" b="0" i="0" dirty="0">
                <a:solidFill>
                  <a:srgbClr val="323232"/>
                </a:solidFill>
                <a:effectLst/>
                <a:latin typeface="henderson-bcg-sans"/>
              </a:rPr>
              <a:t>While 86% percent of innovators in our research are experimenting with </a:t>
            </a:r>
            <a:r>
              <a:rPr lang="en-GB" b="0" i="0" u="none" strike="noStrike" dirty="0">
                <a:solidFill>
                  <a:srgbClr val="323232"/>
                </a:solidFill>
                <a:effectLst/>
                <a:latin typeface="henderson-bcg-sans"/>
                <a:hlinkClick r:id="rId3"/>
              </a:rPr>
              <a:t>GenAI</a:t>
            </a:r>
            <a:r>
              <a:rPr lang="en-GB" b="0" i="0" dirty="0">
                <a:solidFill>
                  <a:srgbClr val="323232"/>
                </a:solidFill>
                <a:effectLst/>
                <a:latin typeface="henderson-bcg-sans"/>
              </a:rPr>
              <a:t> to at least some degree, ready innovators are moving out ahead. They’re applying </a:t>
            </a:r>
            <a:r>
              <a:rPr lang="en-GB" b="0" i="0" dirty="0" err="1">
                <a:solidFill>
                  <a:srgbClr val="323232"/>
                </a:solidFill>
                <a:effectLst/>
                <a:latin typeface="henderson-bcg-sans"/>
              </a:rPr>
              <a:t>GenAI</a:t>
            </a:r>
            <a:r>
              <a:rPr lang="en-GB" b="0" i="0" dirty="0">
                <a:solidFill>
                  <a:srgbClr val="323232"/>
                </a:solidFill>
                <a:effectLst/>
                <a:latin typeface="henderson-bcg-sans"/>
              </a:rPr>
              <a:t> more frequently in a single use case and are five times more likely to have applied it at scale.</a:t>
            </a:r>
          </a:p>
          <a:p>
            <a:pPr algn="l" fontAlgn="base"/>
            <a:r>
              <a:rPr lang="en-GB" b="0" i="0" dirty="0">
                <a:solidFill>
                  <a:srgbClr val="323232"/>
                </a:solidFill>
                <a:effectLst/>
                <a:latin typeface="henderson-bcg-sans"/>
              </a:rPr>
              <a:t>And </a:t>
            </a:r>
            <a:r>
              <a:rPr lang="en-GB" b="0" i="0" dirty="0" err="1">
                <a:solidFill>
                  <a:srgbClr val="323232"/>
                </a:solidFill>
                <a:effectLst/>
                <a:latin typeface="henderson-bcg-sans"/>
              </a:rPr>
              <a:t>GenAI</a:t>
            </a:r>
            <a:r>
              <a:rPr lang="en-GB" b="0" i="0" dirty="0">
                <a:solidFill>
                  <a:srgbClr val="323232"/>
                </a:solidFill>
                <a:effectLst/>
                <a:latin typeface="henderson-bcg-sans"/>
              </a:rPr>
              <a:t> can be a powerful tool in helping organizations reshape their innovation systems for greater readiness. We spotlight ten use cases that span the three phases of the innovation cycle: strategize, create, and scale. Download the report or read the chapter for more.</a:t>
            </a:r>
          </a:p>
          <a:p>
            <a:br>
              <a:rPr lang="en-GB" dirty="0"/>
            </a:br>
            <a:endParaRPr lang="en-GB" b="0" i="0" dirty="0">
              <a:solidFill>
                <a:srgbClr val="323232"/>
              </a:solidFill>
              <a:effectLst/>
              <a:latin typeface="henderson-bcg-sans"/>
            </a:endParaRPr>
          </a:p>
          <a:p>
            <a:endParaRPr lang="en-GB" b="0" i="0" dirty="0">
              <a:solidFill>
                <a:srgbClr val="323232"/>
              </a:solidFill>
              <a:effectLst/>
              <a:latin typeface="henderson-bcg-sans"/>
            </a:endParaRPr>
          </a:p>
          <a:p>
            <a:endParaRPr lang="en-GB" b="0" i="0" dirty="0">
              <a:solidFill>
                <a:srgbClr val="323232"/>
              </a:solidFill>
              <a:effectLst/>
              <a:latin typeface="henderson-bcg-sans"/>
            </a:endParaRPr>
          </a:p>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16</a:t>
            </a:fld>
            <a:endParaRPr lang="en-US"/>
          </a:p>
        </p:txBody>
      </p:sp>
    </p:spTree>
    <p:extLst>
      <p:ext uri="{BB962C8B-B14F-4D97-AF65-F5344CB8AC3E}">
        <p14:creationId xmlns:p14="http://schemas.microsoft.com/office/powerpoint/2010/main" val="1572883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17</a:t>
            </a:fld>
            <a:endParaRPr lang="en-US"/>
          </a:p>
        </p:txBody>
      </p:sp>
    </p:spTree>
    <p:extLst>
      <p:ext uri="{BB962C8B-B14F-4D97-AF65-F5344CB8AC3E}">
        <p14:creationId xmlns:p14="http://schemas.microsoft.com/office/powerpoint/2010/main" val="3880001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BCG 2022 report - There is also encouraging news. We have written before that meeting the sustainability challenge requires using a combination of big data, deep technology, and strategic ecosystems to tackle the complexity and industry-level transformations involved. Consider the multiple consortia of auto OEMs, suppliers, tech companies, software designers, chip manufacturers, battery makers, telcos, mobility providers, and others that have come together around the idea of autonomous vehicles. Committed C&amp;S innovators are more likely to engage with external partners, and ready innovators are 44% more likely to do so than those that are simply committed. High-emitting companies are 20% more likely than low emitters to target the kind of deep-tech solutions they’ll need to substantially decarbonize.</a:t>
            </a:r>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18</a:t>
            </a:fld>
            <a:endParaRPr lang="en-US"/>
          </a:p>
        </p:txBody>
      </p:sp>
    </p:spTree>
    <p:extLst>
      <p:ext uri="{BB962C8B-B14F-4D97-AF65-F5344CB8AC3E}">
        <p14:creationId xmlns:p14="http://schemas.microsoft.com/office/powerpoint/2010/main" val="317839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19</a:t>
            </a:fld>
            <a:endParaRPr lang="en-US"/>
          </a:p>
        </p:txBody>
      </p:sp>
    </p:spTree>
    <p:extLst>
      <p:ext uri="{BB962C8B-B14F-4D97-AF65-F5344CB8AC3E}">
        <p14:creationId xmlns:p14="http://schemas.microsoft.com/office/powerpoint/2010/main" val="2994237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UK government report, innovation has been called ‘the motor of the modern economy, turning ideas and knowledge into products and services’</a:t>
            </a:r>
          </a:p>
          <a:p>
            <a:endParaRPr lang="en-US"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Not just large companies that benefit: </a:t>
            </a:r>
          </a:p>
          <a:p>
            <a:endParaRPr lang="en-GB" sz="1200" b="0" i="0" kern="1200" dirty="0">
              <a:solidFill>
                <a:schemeClr val="tx1"/>
              </a:solidFill>
              <a:effectLst/>
              <a:latin typeface="+mn-lt"/>
              <a:ea typeface="+mn-ea"/>
              <a:cs typeface="+mn-cs"/>
            </a:endParaRPr>
          </a:p>
          <a:p>
            <a:r>
              <a:rPr lang="en-GB" sz="2800" dirty="0"/>
              <a:t>Factors characterising </a:t>
            </a:r>
            <a:r>
              <a:rPr lang="en-GB" sz="2800" dirty="0">
                <a:solidFill>
                  <a:srgbClr val="29BAD7"/>
                </a:solidFill>
              </a:rPr>
              <a:t>success of SME:</a:t>
            </a:r>
          </a:p>
          <a:p>
            <a:pPr lvl="1"/>
            <a:r>
              <a:rPr lang="en-GB" dirty="0"/>
              <a:t>Innovation as most important characteristic associated with </a:t>
            </a:r>
            <a:r>
              <a:rPr lang="en-GB" u="sng" dirty="0"/>
              <a:t>success</a:t>
            </a:r>
          </a:p>
          <a:p>
            <a:pPr lvl="1"/>
            <a:r>
              <a:rPr lang="en-GB" dirty="0"/>
              <a:t>Innovative enterprises typically achieve </a:t>
            </a:r>
            <a:r>
              <a:rPr lang="en-GB" u="sng" dirty="0"/>
              <a:t>stronger growth </a:t>
            </a:r>
            <a:r>
              <a:rPr lang="en-GB" dirty="0"/>
              <a:t>or are </a:t>
            </a:r>
            <a:r>
              <a:rPr lang="en-GB" u="sng" dirty="0"/>
              <a:t>more successful </a:t>
            </a:r>
            <a:r>
              <a:rPr lang="en-GB" dirty="0"/>
              <a:t>than those that do not innovate</a:t>
            </a:r>
          </a:p>
          <a:p>
            <a:pPr lvl="1"/>
            <a:r>
              <a:rPr lang="en-GB" dirty="0"/>
              <a:t>Enterprises that </a:t>
            </a:r>
            <a:r>
              <a:rPr lang="en-GB" u="sng" dirty="0"/>
              <a:t>gain market share </a:t>
            </a:r>
            <a:r>
              <a:rPr lang="en-GB" dirty="0"/>
              <a:t>and </a:t>
            </a:r>
            <a:r>
              <a:rPr lang="en-GB" u="sng" dirty="0"/>
              <a:t>increasing profitability </a:t>
            </a:r>
            <a:r>
              <a:rPr lang="en-GB" dirty="0"/>
              <a:t>are those that are innovative</a:t>
            </a:r>
          </a:p>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2</a:t>
            </a:fld>
            <a:endParaRPr lang="en-US"/>
          </a:p>
        </p:txBody>
      </p:sp>
    </p:spTree>
    <p:extLst>
      <p:ext uri="{BB962C8B-B14F-4D97-AF65-F5344CB8AC3E}">
        <p14:creationId xmlns:p14="http://schemas.microsoft.com/office/powerpoint/2010/main" val="65898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FD02386-75D6-4C65-A146-6512037824F4}" type="slidenum">
              <a:rPr lang="en-US" smtClean="0"/>
              <a:pPr/>
              <a:t>3</a:t>
            </a:fld>
            <a:endParaRPr lang="en-US"/>
          </a:p>
        </p:txBody>
      </p:sp>
      <p:sp>
        <p:nvSpPr>
          <p:cNvPr id="21507" name="Rectangle 2"/>
          <p:cNvSpPr>
            <a:spLocks noGrp="1" noRot="1" noChangeAspect="1" noChangeArrowheads="1" noTextEdit="1"/>
          </p:cNvSpPr>
          <p:nvPr>
            <p:ph type="sldImg"/>
          </p:nvPr>
        </p:nvSpPr>
        <p:spPr>
          <a:xfrm>
            <a:off x="34925" y="2312988"/>
            <a:ext cx="6629400" cy="3729037"/>
          </a:xfrm>
          <a:prstGeom prst="rect">
            <a:avLst/>
          </a:prstGeom>
          <a:ln/>
        </p:spPr>
      </p:sp>
      <p:sp>
        <p:nvSpPr>
          <p:cNvPr id="21508" name="Rectangle 3"/>
          <p:cNvSpPr>
            <a:spLocks noGrp="1" noChangeArrowheads="1"/>
          </p:cNvSpPr>
          <p:nvPr>
            <p:ph type="body" idx="1"/>
          </p:nvPr>
        </p:nvSpPr>
        <p:spPr>
          <a:noFill/>
          <a:ln/>
        </p:spPr>
        <p:txBody>
          <a:bodyPr/>
          <a:lstStyle/>
          <a:p>
            <a:pPr eaLnBrk="1" hangingPunct="1"/>
            <a:r>
              <a:rPr lang="en-US" dirty="0"/>
              <a:t>An</a:t>
            </a:r>
            <a:r>
              <a:rPr lang="en-US" baseline="0" dirty="0"/>
              <a:t> innovation is applying creativity to come up with a unique idea or solution.</a:t>
            </a:r>
          </a:p>
          <a:p>
            <a:pPr eaLnBrk="1" hangingPunct="1"/>
            <a:endParaRPr lang="en-US" baseline="0" dirty="0"/>
          </a:p>
          <a:p>
            <a:pPr eaLnBrk="1" hangingPunct="1"/>
            <a:r>
              <a:rPr lang="en-US" baseline="0" dirty="0"/>
              <a:t>Whilst an entrepreneur applies the innovation to bring the ideas to life. </a:t>
            </a:r>
            <a:endParaRPr lang="en-US" dirty="0"/>
          </a:p>
          <a:p>
            <a:pPr eaLnBrk="1" hangingPunct="1"/>
            <a:endParaRPr lang="en-US" dirty="0"/>
          </a:p>
          <a:p>
            <a:pPr eaLnBrk="1" hangingPunct="1"/>
            <a:r>
              <a:rPr lang="en-US" dirty="0"/>
              <a:t>Entrepreneurship is a potent mixture of vision , passion, energy , enthusiasm, insight, judgement and plain hard work, which enables good ideas to become a reality. </a:t>
            </a:r>
          </a:p>
          <a:p>
            <a:pPr eaLnBrk="1" hangingPunct="1"/>
            <a:endParaRPr lang="en-US" dirty="0"/>
          </a:p>
          <a:p>
            <a:pPr eaLnBrk="1" hangingPunct="1"/>
            <a:r>
              <a:rPr lang="en-US" dirty="0"/>
              <a:t>As the famous management writer Peter Drucker put it;</a:t>
            </a:r>
          </a:p>
          <a:p>
            <a:pPr eaLnBrk="1" hangingPunct="1"/>
            <a:endParaRPr lang="en-US" dirty="0"/>
          </a:p>
          <a:p>
            <a:pPr eaLnBrk="1" hangingPunct="1"/>
            <a:r>
              <a:rPr lang="en-US" dirty="0"/>
              <a:t>‘Innovation is the specific tool of entrepreneurs, the means by which they exploit change as an opportunity for a different business or service. It is capable of being presented as a discipline, capable of being learned, capable of being practiced’</a:t>
            </a:r>
          </a:p>
          <a:p>
            <a:pPr eaLnBrk="1" hangingPunct="1"/>
            <a:endParaRPr lang="en-US" dirty="0"/>
          </a:p>
          <a:p>
            <a:pPr eaLnBrk="1" hangingPunct="1"/>
            <a:r>
              <a:rPr lang="en-US" dirty="0"/>
              <a:t>Entrepreneurship is a human characteristic that mixes structure with passion, planning with vision, tools with wisdom to use them, strategy with the energy to execute to and judgment with the propensity to take risks. </a:t>
            </a:r>
          </a:p>
          <a:p>
            <a:pPr eaLnBrk="1" hangingPunct="1"/>
            <a:endParaRPr lang="en-US" dirty="0"/>
          </a:p>
          <a:p>
            <a:pPr eaLnBrk="1" hangingPunct="1"/>
            <a:r>
              <a:rPr lang="en-US" dirty="0"/>
              <a:t>Tidd and Bessant (2021) say that it is possible to create structures within </a:t>
            </a:r>
            <a:r>
              <a:rPr lang="en-US" dirty="0" err="1"/>
              <a:t>organisations</a:t>
            </a:r>
            <a:r>
              <a:rPr lang="en-US" dirty="0"/>
              <a:t>, departments, teams etc. and the resources but effective changes wont happen without the ‘animal spirits’ of the entrepreneur</a:t>
            </a:r>
          </a:p>
        </p:txBody>
      </p:sp>
    </p:spTree>
    <p:extLst>
      <p:ext uri="{BB962C8B-B14F-4D97-AF65-F5344CB8AC3E}">
        <p14:creationId xmlns:p14="http://schemas.microsoft.com/office/powerpoint/2010/main" val="223558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Survival and growth pose a problem for established players but a huge opportunity for new-comers to rewrite the rules of the game. One person’s problem is another’s opportunity and the nature of innovation is that it is fundamentally about entrepreneurship – the skill is to spot the opportunity and create new ways to exploit them is at the heart of the innovation process. </a:t>
            </a:r>
          </a:p>
          <a:p>
            <a:endParaRPr lang="en-US" dirty="0"/>
          </a:p>
          <a:p>
            <a:r>
              <a:rPr lang="en-US" dirty="0"/>
              <a:t>Entrepreneurs are risk takers- but they calculate the costs of taking a bright idea forward against the potential gains if they succeed in doing something different. </a:t>
            </a:r>
          </a:p>
        </p:txBody>
      </p:sp>
      <p:sp>
        <p:nvSpPr>
          <p:cNvPr id="4" name="Slide Number Placeholder 3"/>
          <p:cNvSpPr>
            <a:spLocks noGrp="1"/>
          </p:cNvSpPr>
          <p:nvPr>
            <p:ph type="sldNum" sz="quarter" idx="5"/>
          </p:nvPr>
        </p:nvSpPr>
        <p:spPr/>
        <p:txBody>
          <a:bodyPr/>
          <a:lstStyle/>
          <a:p>
            <a:fld id="{875493E9-A41E-1746-B64D-D6DAD7BD9301}" type="slidenum">
              <a:rPr lang="en-US" smtClean="0"/>
              <a:t>4</a:t>
            </a:fld>
            <a:endParaRPr lang="en-US"/>
          </a:p>
        </p:txBody>
      </p:sp>
    </p:spTree>
    <p:extLst>
      <p:ext uri="{BB962C8B-B14F-4D97-AF65-F5344CB8AC3E}">
        <p14:creationId xmlns:p14="http://schemas.microsoft.com/office/powerpoint/2010/main" val="422885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American economist and professor at Harvard Business School.</a:t>
            </a:r>
          </a:p>
          <a:p>
            <a:endParaRPr lang="en-US" sz="1200" kern="1200" dirty="0">
              <a:solidFill>
                <a:schemeClr val="tx1"/>
              </a:solidFill>
              <a:latin typeface="+mn-lt"/>
              <a:ea typeface="+mn-ea"/>
              <a:cs typeface="+mn-cs"/>
            </a:endParaRPr>
          </a:p>
          <a:p>
            <a:r>
              <a:rPr lang="en-GB" b="0" i="0" dirty="0">
                <a:solidFill>
                  <a:srgbClr val="202124"/>
                </a:solidFill>
                <a:effectLst/>
                <a:latin typeface="arial" panose="020B0604020202020204" pitchFamily="34" charset="0"/>
              </a:rPr>
              <a:t>Steve Jobs famously said; “</a:t>
            </a:r>
            <a:r>
              <a:rPr lang="en-GB" b="1" i="0" dirty="0">
                <a:solidFill>
                  <a:srgbClr val="202124"/>
                </a:solidFill>
                <a:effectLst/>
                <a:latin typeface="arial" panose="020B0604020202020204" pitchFamily="34" charset="0"/>
              </a:rPr>
              <a:t>Real artists ship</a:t>
            </a:r>
            <a:r>
              <a:rPr lang="en-GB" b="0" i="0" dirty="0">
                <a:solidFill>
                  <a:srgbClr val="202124"/>
                </a:solidFill>
                <a:effectLst/>
                <a:latin typeface="arial" panose="020B0604020202020204" pitchFamily="34" charset="0"/>
              </a:rPr>
              <a:t>”. He was referring to the fact that everyone has ideas, but real artists deliver on them or ship them, as he put it. Creative Thinking can lead to amazing things, but only if you do something with it.</a:t>
            </a:r>
            <a:endParaRPr lang="en-GB" dirty="0"/>
          </a:p>
        </p:txBody>
      </p:sp>
      <p:sp>
        <p:nvSpPr>
          <p:cNvPr id="4" name="Slide Number Placeholder 3"/>
          <p:cNvSpPr>
            <a:spLocks noGrp="1"/>
          </p:cNvSpPr>
          <p:nvPr>
            <p:ph type="sldNum" sz="quarter" idx="10"/>
          </p:nvPr>
        </p:nvSpPr>
        <p:spPr/>
        <p:txBody>
          <a:bodyPr/>
          <a:lstStyle/>
          <a:p>
            <a:fld id="{E3723D06-FA9A-4FC4-8A00-E56142CEBCD9}" type="slidenum">
              <a:rPr lang="en-GB" smtClean="0"/>
              <a:pPr/>
              <a:t>5</a:t>
            </a:fld>
            <a:endParaRPr lang="en-GB"/>
          </a:p>
        </p:txBody>
      </p:sp>
    </p:spTree>
    <p:extLst>
      <p:ext uri="{BB962C8B-B14F-4D97-AF65-F5344CB8AC3E}">
        <p14:creationId xmlns:p14="http://schemas.microsoft.com/office/powerpoint/2010/main" val="60487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GB" dirty="0"/>
          </a:p>
          <a:p>
            <a:r>
              <a:rPr lang="en-GB" dirty="0"/>
              <a:t>This definition</a:t>
            </a:r>
            <a:r>
              <a:rPr lang="en-GB" baseline="0" dirty="0"/>
              <a:t> suggests that if an organisation wants innovation they must commit to a creative process.  E.g. Renishaw’s creativity is institutionalised in their product design process, it can be embedded in the culture with significant important placed on idea generation and collaboration in problem solving.  Controversy over having the word innovation as a core value is not enough and the creative processes established around the small and flexible project team is more relevant in producing the innovation. </a:t>
            </a:r>
          </a:p>
          <a:p>
            <a:endParaRPr lang="en-GB" baseline="0" dirty="0"/>
          </a:p>
          <a:p>
            <a:r>
              <a:rPr lang="en-GB" baseline="0" dirty="0"/>
              <a:t>How do you create an environment where individual and organisation confidence is increased by participating in the creative process?  Enable individuals to be confident that their radical or challenging idea has the potential to be valuable to the business.  Leaders need to commit to supporting individuals who contribute to the creative process. </a:t>
            </a:r>
            <a:endParaRPr lang="en-GB" dirty="0"/>
          </a:p>
          <a:p>
            <a:endParaRPr lang="en-GB" dirty="0"/>
          </a:p>
          <a:p>
            <a:r>
              <a:rPr lang="en-GB" dirty="0"/>
              <a:t>Managers</a:t>
            </a:r>
            <a:r>
              <a:rPr lang="en-GB" baseline="0" dirty="0"/>
              <a:t> need to create a context which encourages both creative people and then the application of those creative ideas into goods and services that people want to buy.  In the business context it is useful to think of innovation as the process through which new ideas, objectives, behaviours and practices are created, developed and implemented into a product or service. </a:t>
            </a:r>
            <a:endParaRPr lang="en-GB" dirty="0"/>
          </a:p>
          <a:p>
            <a:endParaRPr lang="en-GB" dirty="0"/>
          </a:p>
          <a:p>
            <a:r>
              <a:rPr lang="en-GB" dirty="0"/>
              <a:t>Sandy </a:t>
            </a:r>
            <a:r>
              <a:rPr lang="en-GB" dirty="0" err="1"/>
              <a:t>Stoddart</a:t>
            </a:r>
            <a:r>
              <a:rPr lang="en-GB" baseline="0" dirty="0"/>
              <a:t> on Creativity http:</a:t>
            </a:r>
          </a:p>
          <a:p>
            <a:endParaRPr lang="en-GB" baseline="0" dirty="0"/>
          </a:p>
          <a:p>
            <a:r>
              <a:rPr lang="en-US" sz="1100" i="1" dirty="0">
                <a:latin typeface="Arial" pitchFamily="31" charset="-18"/>
                <a:ea typeface="ＭＳ Ｐゴシック" pitchFamily="-112" charset="-128"/>
                <a:cs typeface="ＭＳ Ｐゴシック" pitchFamily="-112" charset="-128"/>
              </a:rPr>
              <a:t>“The discoveries of yesterday are the truisms of tomorrow, because we can add to our knowledge but cannot subtract from it.”</a:t>
            </a:r>
            <a:endParaRPr lang="en-GB" baseline="0" dirty="0"/>
          </a:p>
          <a:p>
            <a:endParaRPr lang="en-GB" baseline="0" dirty="0"/>
          </a:p>
          <a:p>
            <a:r>
              <a:rPr lang="en-GB" baseline="0" dirty="0"/>
              <a:t>While creativity is at the core of invention and innovation, so too is the ability to spot market opportunities – and this is one very important role of the entrepreneur</a:t>
            </a:r>
          </a:p>
          <a:p>
            <a:endParaRPr lang="en-US" dirty="0"/>
          </a:p>
          <a:p>
            <a:r>
              <a:rPr lang="en-US" dirty="0"/>
              <a:t>creativity is clearly a requirement for truly successful firms. Because underpinning all of these challenges—and opportunities—is a single, unifying concept. Introducing a new service, delivering services in new ways, doing pricing differently, distinguishing your firm in the recruitment market, getting people out of their silos, determining a unique strategy that really differentiates—these can only be done </a:t>
            </a:r>
            <a:r>
              <a:rPr lang="en-US" i="1" dirty="0"/>
              <a:t>if you have an idea first. And not just any old idea, but a good one. And if that isn't creativity, then I don't know what is.</a:t>
            </a:r>
          </a:p>
          <a:p>
            <a:endParaRPr lang="en-US" i="1" dirty="0"/>
          </a:p>
          <a:p>
            <a:r>
              <a:rPr lang="en-US" dirty="0"/>
              <a:t>The big question, of course, is: How? How can we use our brains, in a deliberate and systematic way, to generate ideas on demand? To answer that question, I'll invoke Koestler's Law. (Lawyers like laws, after all.)</a:t>
            </a:r>
          </a:p>
          <a:p>
            <a:endParaRPr lang="en-US" i="1" dirty="0"/>
          </a:p>
          <a:p>
            <a:r>
              <a:rPr lang="en-GB" baseline="0" dirty="0"/>
              <a:t>//video.strath.ac.uk/streams/external/cap/p120-04/</a:t>
            </a:r>
            <a:r>
              <a:rPr lang="en-GB" baseline="0" dirty="0" err="1"/>
              <a:t>creativity.wvx</a:t>
            </a:r>
            <a:r>
              <a:rPr lang="en-GB" baseline="0" dirty="0"/>
              <a:t> </a:t>
            </a:r>
          </a:p>
          <a:p>
            <a:endParaRPr lang="en-GB" baseline="0" dirty="0"/>
          </a:p>
          <a:p>
            <a:r>
              <a:rPr lang="en-GB" sz="2200" b="1" dirty="0"/>
              <a:t>Creativity is linked to innovation </a:t>
            </a:r>
          </a:p>
          <a:p>
            <a:pPr lvl="1"/>
            <a:r>
              <a:rPr lang="en-GB" i="1" dirty="0"/>
              <a:t>‘ability to combine ideas in a new way or to make unusual associations between ideas’ </a:t>
            </a:r>
            <a:r>
              <a:rPr lang="en-GB" dirty="0"/>
              <a:t>(</a:t>
            </a:r>
            <a:r>
              <a:rPr lang="en-GB" dirty="0" err="1"/>
              <a:t>Boddy</a:t>
            </a:r>
            <a:r>
              <a:rPr lang="en-GB" dirty="0"/>
              <a:t> and Paton, 2011)</a:t>
            </a:r>
          </a:p>
          <a:p>
            <a:pPr lvl="1"/>
            <a:r>
              <a:rPr lang="en-GB" dirty="0"/>
              <a:t>Helps people and organisations to generate imaginative ideas or ways of working - Itself does not ensure added value</a:t>
            </a:r>
          </a:p>
          <a:p>
            <a:r>
              <a:rPr lang="en-GB" sz="2200" b="1" dirty="0"/>
              <a:t>Organisations can be more innovative by</a:t>
            </a:r>
          </a:p>
          <a:p>
            <a:pPr lvl="1"/>
            <a:r>
              <a:rPr lang="en-GB" dirty="0"/>
              <a:t>More innovative product or work methods, depends on both inputs and transformation of inputs. </a:t>
            </a:r>
          </a:p>
          <a:p>
            <a:pPr lvl="1"/>
            <a:r>
              <a:rPr lang="en-GB" dirty="0"/>
              <a:t>Flourish in a favourable context</a:t>
            </a:r>
          </a:p>
          <a:p>
            <a:r>
              <a:rPr lang="en-GB" sz="2200" b="1" dirty="0"/>
              <a:t>Van Grundy (1987) distinguishes creativity and innovation;</a:t>
            </a:r>
          </a:p>
          <a:p>
            <a:pPr lvl="1"/>
            <a:r>
              <a:rPr lang="en-GB" dirty="0"/>
              <a:t>contributing to innovation, but used towards other ends</a:t>
            </a:r>
          </a:p>
          <a:p>
            <a:pPr lvl="1"/>
            <a:r>
              <a:rPr lang="en-GB" dirty="0"/>
              <a:t>Creativity only part of the process of innovation</a:t>
            </a:r>
          </a:p>
          <a:p>
            <a:endParaRPr lang="en-GB" baseline="0" dirty="0"/>
          </a:p>
          <a:p>
            <a:r>
              <a:rPr lang="en-GB" sz="1200" b="0" i="0" kern="1200" dirty="0">
                <a:solidFill>
                  <a:schemeClr val="tx1"/>
                </a:solidFill>
                <a:effectLst/>
                <a:latin typeface="+mn-lt"/>
                <a:ea typeface="+mn-ea"/>
                <a:cs typeface="+mn-cs"/>
              </a:rPr>
              <a:t>Where do the best creative ideas come from? Most managers assume that it's the readily identifiable "creative types" that offer the quickest route to out-of-the-box thinking. Yet, say Dorothy Leonard and Walter Swap, most innovations spring from well-led group interactions. The authors sweep aside conventional thinking about creativity and offer proven strategies for stimulating and directing the group dynamics that lie at the heart of innovative thinking. </a:t>
            </a:r>
            <a:r>
              <a:rPr lang="en-GB" sz="1200" b="0" i="1" kern="1200" dirty="0">
                <a:solidFill>
                  <a:schemeClr val="tx1"/>
                </a:solidFill>
                <a:effectLst/>
                <a:latin typeface="+mn-lt"/>
                <a:ea typeface="+mn-ea"/>
                <a:cs typeface="+mn-cs"/>
              </a:rPr>
              <a:t>When Sparks Fly</a:t>
            </a:r>
            <a:r>
              <a:rPr lang="en-GB" sz="1200" b="0" i="0" kern="1200" dirty="0">
                <a:solidFill>
                  <a:schemeClr val="tx1"/>
                </a:solidFill>
                <a:effectLst/>
                <a:latin typeface="+mn-lt"/>
                <a:ea typeface="+mn-ea"/>
                <a:cs typeface="+mn-cs"/>
              </a:rPr>
              <a:t> outlines and </a:t>
            </a:r>
            <a:r>
              <a:rPr lang="en-GB" sz="1200" b="0" i="0" kern="1200" dirty="0" err="1">
                <a:solidFill>
                  <a:schemeClr val="tx1"/>
                </a:solidFill>
                <a:effectLst/>
                <a:latin typeface="+mn-lt"/>
                <a:ea typeface="+mn-ea"/>
                <a:cs typeface="+mn-cs"/>
              </a:rPr>
              <a:t>analyzes</a:t>
            </a:r>
            <a:r>
              <a:rPr lang="en-GB" sz="1200" b="0" i="0" kern="1200" dirty="0">
                <a:solidFill>
                  <a:schemeClr val="tx1"/>
                </a:solidFill>
                <a:effectLst/>
                <a:latin typeface="+mn-lt"/>
                <a:ea typeface="+mn-ea"/>
                <a:cs typeface="+mn-cs"/>
              </a:rPr>
              <a:t> each step in the creative process and gives practical suggestions for managing teams. According to </a:t>
            </a:r>
            <a:r>
              <a:rPr lang="en-GB" sz="1200" b="0" i="1" kern="1200" dirty="0">
                <a:solidFill>
                  <a:schemeClr val="tx1"/>
                </a:solidFill>
                <a:effectLst/>
                <a:latin typeface="+mn-lt"/>
                <a:ea typeface="+mn-ea"/>
                <a:cs typeface="+mn-cs"/>
              </a:rPr>
              <a:t>Fortune</a:t>
            </a:r>
            <a:r>
              <a:rPr lang="en-GB" sz="1200" b="0" i="0" kern="1200" dirty="0">
                <a:solidFill>
                  <a:schemeClr val="tx1"/>
                </a:solidFill>
                <a:effectLst/>
                <a:latin typeface="+mn-lt"/>
                <a:ea typeface="+mn-ea"/>
                <a:cs typeface="+mn-cs"/>
              </a:rPr>
              <a:t>, "The insights in the lively book could turbocharge your team (and maybe even your career)."</a:t>
            </a:r>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E3723D06-FA9A-4FC4-8A00-E56142CEBCD9}" type="slidenum">
              <a:rPr lang="en-GB" smtClean="0"/>
              <a:pPr/>
              <a:t>6</a:t>
            </a:fld>
            <a:endParaRPr lang="en-GB"/>
          </a:p>
        </p:txBody>
      </p:sp>
    </p:spTree>
    <p:extLst>
      <p:ext uri="{BB962C8B-B14F-4D97-AF65-F5344CB8AC3E}">
        <p14:creationId xmlns:p14="http://schemas.microsoft.com/office/powerpoint/2010/main" val="270164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So I would now like to give some examples across the spectrum showing how innovation makes a difference to </a:t>
            </a:r>
            <a:r>
              <a:rPr lang="en-GB" sz="1200" b="1" i="0" kern="1200" dirty="0" err="1">
                <a:solidFill>
                  <a:schemeClr val="tx1"/>
                </a:solidFill>
                <a:effectLst/>
                <a:latin typeface="+mn-lt"/>
                <a:ea typeface="+mn-ea"/>
                <a:cs typeface="+mn-cs"/>
              </a:rPr>
              <a:t>organisatons</a:t>
            </a:r>
            <a:r>
              <a:rPr lang="en-GB" sz="1200" b="1" i="0" kern="1200" dirty="0">
                <a:solidFill>
                  <a:schemeClr val="tx1"/>
                </a:solidFill>
                <a:effectLst/>
                <a:latin typeface="+mn-lt"/>
                <a:ea typeface="+mn-ea"/>
                <a:cs typeface="+mn-cs"/>
              </a:rPr>
              <a:t> of all shapes and sizes. </a:t>
            </a:r>
          </a:p>
          <a:p>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Identifying or creating opportunities</a:t>
            </a:r>
            <a:endParaRPr lang="en-US" dirty="0"/>
          </a:p>
          <a:p>
            <a:endParaRPr lang="en-US" dirty="0"/>
          </a:p>
          <a:p>
            <a:r>
              <a:rPr lang="en-GB" sz="1200" b="0" i="0" kern="1200" dirty="0">
                <a:solidFill>
                  <a:schemeClr val="tx1"/>
                </a:solidFill>
                <a:effectLst/>
                <a:latin typeface="+mn-lt"/>
                <a:ea typeface="+mn-ea"/>
                <a:cs typeface="+mn-cs"/>
              </a:rPr>
              <a:t>Innovation is driven by the ability to see connections, to spot opportunities and to take advantage of them.   Sometimes this is about completely new possibilities – for example, by exploiting radical breakthroughs in technology. New drugs based on genetic manipulation have opened a major new front in the war against disease. Mobile phones, tablets and other devices have revolutionised where and when we communicate. Even the humble window pane is the result of radical technological innovation – almost all the window glass in the world is made these days by the Pilkington float glass process which moved the industry away from the time consuming process of grinding and polishing to get a flat surface</a:t>
            </a:r>
          </a:p>
          <a:p>
            <a:r>
              <a:rPr lang="en-GB" sz="1200" b="0" i="0" kern="1200" dirty="0">
                <a:solidFill>
                  <a:schemeClr val="tx1"/>
                </a:solidFill>
                <a:effectLst/>
                <a:latin typeface="+mn-lt"/>
                <a:ea typeface="+mn-ea"/>
                <a:cs typeface="+mn-cs"/>
              </a:rPr>
              <a:t> </a:t>
            </a:r>
          </a:p>
          <a:p>
            <a:r>
              <a:rPr lang="en-GB" sz="1200" b="0" i="1" u="none" strike="noStrike" kern="1200" dirty="0">
                <a:solidFill>
                  <a:schemeClr val="tx1"/>
                </a:solidFill>
                <a:effectLst/>
                <a:latin typeface="+mn-lt"/>
                <a:ea typeface="+mn-ea"/>
                <a:cs typeface="+mn-cs"/>
                <a:hlinkClick r:id="rId3"/>
              </a:rPr>
              <a:t>To help you might like to read the case study of James Dyson and his innovation-led business</a:t>
            </a:r>
            <a:endParaRPr lang="en-GB" sz="1200" b="0" i="1" u="none" strike="noStrike"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New ways of serving existing markets</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Innovation isn’t just about opening up new markets – it can also offer new ways of serving established and mature ones. Low cost airlines are still about transportation – but the innovations which firms like Southwest Airlines, </a:t>
            </a:r>
            <a:r>
              <a:rPr lang="en-GB" sz="1200" b="0" i="0" kern="1200" dirty="0" err="1">
                <a:solidFill>
                  <a:schemeClr val="tx1"/>
                </a:solidFill>
                <a:effectLst/>
                <a:latin typeface="+mn-lt"/>
                <a:ea typeface="+mn-ea"/>
                <a:cs typeface="+mn-cs"/>
              </a:rPr>
              <a:t>Easyjet</a:t>
            </a:r>
            <a:r>
              <a:rPr lang="en-GB" sz="1200" b="0" i="0" kern="1200" dirty="0">
                <a:solidFill>
                  <a:schemeClr val="tx1"/>
                </a:solidFill>
                <a:effectLst/>
                <a:latin typeface="+mn-lt"/>
                <a:ea typeface="+mn-ea"/>
                <a:cs typeface="+mn-cs"/>
              </a:rPr>
              <a:t> and Ryanair have introduced have revolutionised air travel and grown the market in the process. Despite a global shift in textile and clothing manufacture towards developing countries the Spanish company, Inditex (through its retail outlets under various names including Zara) have pioneered a highly flexible, fast turnaround clothing operation with over 2000 outlets in 52 countries. It was founded by </a:t>
            </a:r>
            <a:r>
              <a:rPr lang="en-GB" sz="1200" b="0" i="0" kern="1200" dirty="0" err="1">
                <a:solidFill>
                  <a:schemeClr val="tx1"/>
                </a:solidFill>
                <a:effectLst/>
                <a:latin typeface="+mn-lt"/>
                <a:ea typeface="+mn-ea"/>
                <a:cs typeface="+mn-cs"/>
              </a:rPr>
              <a:t>Amancio</a:t>
            </a:r>
            <a:r>
              <a:rPr lang="en-GB" sz="1200" b="0" i="0" kern="1200" dirty="0">
                <a:solidFill>
                  <a:schemeClr val="tx1"/>
                </a:solidFill>
                <a:effectLst/>
                <a:latin typeface="+mn-lt"/>
                <a:ea typeface="+mn-ea"/>
                <a:cs typeface="+mn-cs"/>
              </a:rPr>
              <a:t> Ortega </a:t>
            </a:r>
            <a:r>
              <a:rPr lang="en-GB" sz="1200" b="0" i="0" kern="1200" dirty="0" err="1">
                <a:solidFill>
                  <a:schemeClr val="tx1"/>
                </a:solidFill>
                <a:effectLst/>
                <a:latin typeface="+mn-lt"/>
                <a:ea typeface="+mn-ea"/>
                <a:cs typeface="+mn-cs"/>
              </a:rPr>
              <a:t>Gaona</a:t>
            </a:r>
            <a:r>
              <a:rPr lang="en-GB" sz="1200" b="0" i="0" kern="1200" dirty="0">
                <a:solidFill>
                  <a:schemeClr val="tx1"/>
                </a:solidFill>
                <a:effectLst/>
                <a:latin typeface="+mn-lt"/>
                <a:ea typeface="+mn-ea"/>
                <a:cs typeface="+mn-cs"/>
              </a:rPr>
              <a:t> who set up a small operation in the west of Spain in La Coruna – a region not previously noted for textile production – and the first store opened there in 1975. They now have over 5000 stores worldwide and are now the world’s biggest clothing retailer; significantly they are also the only manufacturer to offer specific collections for northern and southern hemisphere markets. Central to the Inditex philosophy is close linkage between design, manufacture and retailing and their network of stores constantly feeds back information about trends which are used to generate new designs. They also experiment with new ideas directly on the public, trying samples of cloth or design and quickly getting back indications of what is going to catch on. Despite their global orientation, most manufacturing is still done in Spain, and they have managed to reduce the turnaround time between a trigger signal for an innovation and responding to it to around 15 days.</a:t>
            </a:r>
          </a:p>
          <a:p>
            <a:r>
              <a:rPr lang="en-GB" sz="1200" b="0" i="0" kern="1200" dirty="0">
                <a:solidFill>
                  <a:schemeClr val="tx1"/>
                </a:solidFill>
                <a:effectLst/>
                <a:latin typeface="+mn-lt"/>
                <a:ea typeface="+mn-ea"/>
                <a:cs typeface="+mn-cs"/>
              </a:rPr>
              <a:t> </a:t>
            </a:r>
          </a:p>
          <a:p>
            <a:r>
              <a:rPr lang="en-GB" sz="1200" b="0" i="1" u="none" strike="noStrike" kern="1200" dirty="0">
                <a:solidFill>
                  <a:schemeClr val="tx1"/>
                </a:solidFill>
                <a:effectLst/>
                <a:latin typeface="+mn-lt"/>
                <a:ea typeface="+mn-ea"/>
                <a:cs typeface="+mn-cs"/>
                <a:hlinkClick r:id="rId4"/>
              </a:rPr>
              <a:t>You might find it helpful (as an example) to read the case study of Zara and how it has used innovation around design and ‘fast fashion’ to create new opportunities in a crowded and mature marketplace</a:t>
            </a:r>
            <a:endParaRPr lang="en-GB" sz="1200" b="0" i="1" u="none" strike="noStrike"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Growing new markets</a:t>
            </a:r>
          </a:p>
          <a:p>
            <a:r>
              <a:rPr lang="en-GB" sz="1200" b="0" i="0" kern="1200" dirty="0">
                <a:solidFill>
                  <a:schemeClr val="tx1"/>
                </a:solidFill>
                <a:effectLst/>
                <a:latin typeface="+mn-lt"/>
                <a:ea typeface="+mn-ea"/>
                <a:cs typeface="+mn-cs"/>
              </a:rPr>
              <a:t>Equally important is the ability to spot where and how new markets can be created and grown. Alexander Bell’s invention of the telephone didn’t lead to an overnight revolution in communications – that depended on developing the market for person-to-person communications. Henry Ford may not have invented the motor car but in making the Model T – ‘a car for Everyman’ at a price most people could afford – he grew the mass market for personal transportation. And eBay justifies its multi-billion dollar price tag not because of the technology behind its on-line auction idea but because it created and grew the market.  AND NOW VITNED</a:t>
            </a:r>
          </a:p>
          <a:p>
            <a:r>
              <a:rPr lang="en-GB" sz="1200" b="0" i="0" kern="1200" dirty="0">
                <a:solidFill>
                  <a:schemeClr val="tx1"/>
                </a:solidFill>
                <a:effectLst/>
                <a:latin typeface="+mn-lt"/>
                <a:ea typeface="+mn-ea"/>
                <a:cs typeface="+mn-cs"/>
              </a:rPr>
              <a:t> </a:t>
            </a:r>
          </a:p>
          <a:p>
            <a:r>
              <a:rPr lang="en-GB" sz="1200" b="0" i="1" u="none" strike="noStrike" kern="1200" dirty="0">
                <a:solidFill>
                  <a:schemeClr val="tx1"/>
                </a:solidFill>
                <a:effectLst/>
                <a:latin typeface="+mn-lt"/>
                <a:ea typeface="+mn-ea"/>
                <a:cs typeface="+mn-cs"/>
                <a:hlinkClick r:id="rId4"/>
              </a:rPr>
              <a:t>To help you take a look at a case study of the Model T Ford</a:t>
            </a:r>
            <a:endParaRPr lang="en-GB" sz="1200" b="0" i="0"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Rethinking services</a:t>
            </a:r>
            <a:endParaRPr lang="en-GB" sz="1200" b="0" i="1" u="none" strike="noStrike"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most economies the service sector accounts for the vast majority of activity so there is likely to be plenty of scope. And the lower capital costs often mean that the opportunities for new entrants and radical change are greatest in the service sector. On-line banking and insurance have become commonplace but they have radically transformed the efficiencies with which those sectors work and the range of services they can provide. New entrants riding the internet wave have rewritten the rule book for a wide range of industrial games – for example, Amazon in retailing, eBay in market trading and auctions, Google in advertising, Skype in telephony.</a:t>
            </a:r>
          </a:p>
          <a:p>
            <a:r>
              <a:rPr lang="en-GB" sz="1200" b="0" i="0" kern="1200" dirty="0">
                <a:solidFill>
                  <a:schemeClr val="tx1"/>
                </a:solidFill>
                <a:effectLst/>
                <a:latin typeface="+mn-lt"/>
                <a:ea typeface="+mn-ea"/>
                <a:cs typeface="+mn-cs"/>
              </a:rPr>
              <a:t> </a:t>
            </a:r>
          </a:p>
          <a:p>
            <a:r>
              <a:rPr lang="en-GB" sz="1200" b="0" i="1" kern="1200" dirty="0">
                <a:solidFill>
                  <a:schemeClr val="tx1"/>
                </a:solidFill>
                <a:effectLst/>
                <a:latin typeface="+mn-lt"/>
                <a:ea typeface="+mn-ea"/>
                <a:cs typeface="+mn-cs"/>
              </a:rPr>
              <a:t>Go online for a case study of </a:t>
            </a:r>
            <a:r>
              <a:rPr lang="en-GB" sz="1200" b="0" i="1" kern="1200" dirty="0" err="1">
                <a:solidFill>
                  <a:schemeClr val="tx1"/>
                </a:solidFill>
                <a:effectLst/>
                <a:latin typeface="+mn-lt"/>
                <a:ea typeface="+mn-ea"/>
                <a:cs typeface="+mn-cs"/>
              </a:rPr>
              <a:t>AliBaba</a:t>
            </a:r>
            <a:r>
              <a:rPr lang="en-GB" sz="1200" b="0" i="1" kern="1200" dirty="0">
                <a:solidFill>
                  <a:schemeClr val="tx1"/>
                </a:solidFill>
                <a:effectLst/>
                <a:latin typeface="+mn-lt"/>
                <a:ea typeface="+mn-ea"/>
                <a:cs typeface="+mn-cs"/>
              </a:rPr>
              <a:t> and the Taobao online shopping mall which is one of the world’s top ten most visited websites</a:t>
            </a:r>
            <a:endParaRPr lang="en-GB" sz="1200" b="0" i="0"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Meeting social needs</a:t>
            </a:r>
          </a:p>
          <a:p>
            <a:r>
              <a:rPr lang="en-GB" sz="1200" b="0" i="0" kern="1200" dirty="0">
                <a:solidFill>
                  <a:schemeClr val="tx1"/>
                </a:solidFill>
                <a:effectLst/>
                <a:latin typeface="+mn-lt"/>
                <a:ea typeface="+mn-ea"/>
                <a:cs typeface="+mn-cs"/>
              </a:rPr>
              <a:t>Innovation offers huge challenges – and opportunities – for the public sector. Pressure to deliver more and better services without increasing the tax burden is a puzzle likely to keep many civil servants awake at night. But it’s not an impossible dream – right across the spectrum there are examples of innovation changing the way the sector works. For example, in healthcare there have been major improvements in efficiencies around key targets such as waiting times. Hospitals like the Leicester Royal Infirmary in the UK or the Karolinska Hospital in Stockholm, Sweden have managed to make radical improvements in the speed, quality and effectiveness of their care services—such as cutting waiting lists for elective surgery by 75% and cancellations by 80%— through innovation.</a:t>
            </a:r>
          </a:p>
          <a:p>
            <a:r>
              <a:rPr lang="en-GB" sz="1200" b="0" i="1" u="none" strike="noStrike" kern="1200" dirty="0">
                <a:solidFill>
                  <a:schemeClr val="tx1"/>
                </a:solidFill>
                <a:effectLst/>
                <a:latin typeface="+mn-lt"/>
                <a:ea typeface="+mn-ea"/>
                <a:cs typeface="+mn-cs"/>
                <a:hlinkClick r:id="rId4"/>
              </a:rPr>
              <a:t>You might like to read some example cases – Karolinska Hospital, Aravind, NHL Hospital – of innovation in public services</a:t>
            </a:r>
            <a:endParaRPr lang="en-GB" sz="1200" b="0" i="0"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Improving operations – doing what we do but better</a:t>
            </a:r>
          </a:p>
          <a:p>
            <a:r>
              <a:rPr lang="en-GB" sz="1200" b="0" i="0" kern="1200" dirty="0" err="1">
                <a:solidFill>
                  <a:schemeClr val="tx1"/>
                </a:solidFill>
                <a:effectLst/>
                <a:latin typeface="+mn-lt"/>
                <a:ea typeface="+mn-ea"/>
                <a:cs typeface="+mn-cs"/>
              </a:rPr>
              <a:t>Kumba</a:t>
            </a:r>
            <a:r>
              <a:rPr lang="en-GB" sz="1200" b="0" i="0" kern="1200" dirty="0">
                <a:solidFill>
                  <a:schemeClr val="tx1"/>
                </a:solidFill>
                <a:effectLst/>
                <a:latin typeface="+mn-lt"/>
                <a:ea typeface="+mn-ea"/>
                <a:cs typeface="+mn-cs"/>
              </a:rPr>
              <a:t> Resources is a large South African mining company which makes a dramatic claim – </a:t>
            </a:r>
            <a:r>
              <a:rPr lang="en-GB" sz="1200" b="0" i="1" kern="1200" dirty="0">
                <a:solidFill>
                  <a:schemeClr val="tx1"/>
                </a:solidFill>
                <a:effectLst/>
                <a:latin typeface="+mn-lt"/>
                <a:ea typeface="+mn-ea"/>
                <a:cs typeface="+mn-cs"/>
              </a:rPr>
              <a:t>‘We move mountains’</a:t>
            </a:r>
            <a:r>
              <a:rPr lang="en-GB" sz="1200" b="0" i="0" kern="1200" dirty="0">
                <a:solidFill>
                  <a:schemeClr val="tx1"/>
                </a:solidFill>
                <a:effectLst/>
                <a:latin typeface="+mn-lt"/>
                <a:ea typeface="+mn-ea"/>
                <a:cs typeface="+mn-cs"/>
              </a:rPr>
              <a:t>. In their case the mountains contain iron ore and their huge operations require large-scale excavation – and restitution of the landscape afterwards. Much of their business involves complex large-scale machinery – and their ability to keep it running and productive depend on a workforce able to contribute their innovative ideas on a continuing basis.</a:t>
            </a:r>
          </a:p>
          <a:p>
            <a:r>
              <a:rPr lang="en-GB" sz="1200" b="0" i="1" u="none" strike="noStrike" kern="1200" dirty="0">
                <a:solidFill>
                  <a:schemeClr val="tx1"/>
                </a:solidFill>
                <a:effectLst/>
                <a:latin typeface="+mn-lt"/>
                <a:ea typeface="+mn-ea"/>
                <a:cs typeface="+mn-cs"/>
                <a:hlinkClick r:id="rId4"/>
              </a:rPr>
              <a:t>You might find the case of Kumba Resources a useful example</a:t>
            </a:r>
            <a:endParaRPr lang="en-GB" sz="1200" b="0" i="0"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7</a:t>
            </a:fld>
            <a:endParaRPr lang="en-US"/>
          </a:p>
        </p:txBody>
      </p:sp>
    </p:spTree>
    <p:extLst>
      <p:ext uri="{BB962C8B-B14F-4D97-AF65-F5344CB8AC3E}">
        <p14:creationId xmlns:p14="http://schemas.microsoft.com/office/powerpoint/2010/main" val="130694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Tidd and Bessant (2021) 14-15</a:t>
            </a:r>
          </a:p>
          <a:p>
            <a:endParaRPr lang="en-US" dirty="0"/>
          </a:p>
          <a:p>
            <a:r>
              <a:rPr lang="en-US" dirty="0"/>
              <a:t>IMPORTANCE OF FASTER TIME TO MARKET, (LIFE CYCLES REDUCING E.G. COMPUTERS, IPHONES NEW MODELS)</a:t>
            </a:r>
          </a:p>
        </p:txBody>
      </p:sp>
      <p:sp>
        <p:nvSpPr>
          <p:cNvPr id="4" name="Slide Number Placeholder 3"/>
          <p:cNvSpPr>
            <a:spLocks noGrp="1"/>
          </p:cNvSpPr>
          <p:nvPr>
            <p:ph type="sldNum" sz="quarter" idx="5"/>
          </p:nvPr>
        </p:nvSpPr>
        <p:spPr/>
        <p:txBody>
          <a:bodyPr/>
          <a:lstStyle/>
          <a:p>
            <a:fld id="{875493E9-A41E-1746-B64D-D6DAD7BD9301}" type="slidenum">
              <a:rPr lang="en-US" smtClean="0"/>
              <a:t>8</a:t>
            </a:fld>
            <a:endParaRPr lang="en-US"/>
          </a:p>
        </p:txBody>
      </p:sp>
    </p:spTree>
    <p:extLst>
      <p:ext uri="{BB962C8B-B14F-4D97-AF65-F5344CB8AC3E}">
        <p14:creationId xmlns:p14="http://schemas.microsoft.com/office/powerpoint/2010/main" val="382307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Innovative companies do better but it is not due to investments in R&amp;D alone but rather their ability to convert knowledge into value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the company level - There is no long-term correlation between the amount of money a company spends on its innovation efforts and its overall financial performance. Instead, what matters is how companies sue the money and other resources, as well as the quality of their talent, processes and decision making to create products and services that connect with their customers. </a:t>
            </a:r>
            <a:endParaRPr lang="en-GB" dirty="0"/>
          </a:p>
          <a:p>
            <a:endParaRPr lang="en-US" dirty="0"/>
          </a:p>
        </p:txBody>
      </p:sp>
      <p:sp>
        <p:nvSpPr>
          <p:cNvPr id="4" name="Slide Number Placeholder 3"/>
          <p:cNvSpPr>
            <a:spLocks noGrp="1"/>
          </p:cNvSpPr>
          <p:nvPr>
            <p:ph type="sldNum" sz="quarter" idx="5"/>
          </p:nvPr>
        </p:nvSpPr>
        <p:spPr/>
        <p:txBody>
          <a:bodyPr/>
          <a:lstStyle/>
          <a:p>
            <a:fld id="{875493E9-A41E-1746-B64D-D6DAD7BD9301}" type="slidenum">
              <a:rPr lang="en-US" smtClean="0"/>
              <a:t>9</a:t>
            </a:fld>
            <a:endParaRPr lang="en-US"/>
          </a:p>
        </p:txBody>
      </p:sp>
    </p:spTree>
    <p:extLst>
      <p:ext uri="{BB962C8B-B14F-4D97-AF65-F5344CB8AC3E}">
        <p14:creationId xmlns:p14="http://schemas.microsoft.com/office/powerpoint/2010/main" val="3107522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Sunday, September 22,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814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Sunday, September 22,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59902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Sunday, September 22,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59210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Sunday, September 22,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3590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Sunday, September 22,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3320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Sunday, September 22,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74737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Sunday, September 22,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853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Sunday, September 22,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07068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Sunday, September 22,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35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Sunday, September 22,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5922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Sunday, September 22,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0502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Sunday, September 22,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46153205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8" r:id="rId6"/>
    <p:sldLayoutId id="2147483743" r:id="rId7"/>
    <p:sldLayoutId id="2147483744" r:id="rId8"/>
    <p:sldLayoutId id="2147483745" r:id="rId9"/>
    <p:sldLayoutId id="2147483747" r:id="rId10"/>
    <p:sldLayoutId id="2147483746"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youtube.com/watch?v=A_ARQcw6dI0"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bcg.com/publications/2024/innovation-systems-need-a-reboo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stcompany.com/most-innovative-companies/lis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6EAEA9B-2E1C-4FAD-8BCE-BCDAA88A0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8DDDDE9-F719-466E-8023-442157AD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39"/>
            <a:ext cx="12203210" cy="1594273"/>
          </a:xfrm>
          <a:prstGeom prst="rect">
            <a:avLst/>
          </a:prstGeom>
          <a:gradFill>
            <a:gsLst>
              <a:gs pos="0">
                <a:schemeClr val="accent5"/>
              </a:gs>
              <a:gs pos="10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39F77F6-77CF-46C0-AC00-152962613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9" y="-15839"/>
            <a:ext cx="8126510" cy="1594273"/>
          </a:xfrm>
          <a:prstGeom prst="rect">
            <a:avLst/>
          </a:prstGeom>
          <a:gradFill>
            <a:gsLst>
              <a:gs pos="0">
                <a:schemeClr val="accent5">
                  <a:alpha val="17000"/>
                </a:schemeClr>
              </a:gs>
              <a:gs pos="99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81D6D53-7DE2-4564-9C40-9B261437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5440" y="-3031424"/>
            <a:ext cx="1594275" cy="7625444"/>
          </a:xfrm>
          <a:prstGeom prst="rect">
            <a:avLst/>
          </a:prstGeom>
          <a:gradFill>
            <a:gsLst>
              <a:gs pos="23000">
                <a:schemeClr val="accent4">
                  <a:alpha val="0"/>
                </a:schemeClr>
              </a:gs>
              <a:gs pos="99000">
                <a:schemeClr val="accent6">
                  <a:alpha val="59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CA4081-DE13-4A44-827E-CF1189AEE56A}"/>
              </a:ext>
            </a:extLst>
          </p:cNvPr>
          <p:cNvSpPr>
            <a:spLocks noGrp="1"/>
          </p:cNvSpPr>
          <p:nvPr>
            <p:ph type="ctrTitle"/>
          </p:nvPr>
        </p:nvSpPr>
        <p:spPr>
          <a:xfrm>
            <a:off x="1093694" y="322729"/>
            <a:ext cx="6717553" cy="992096"/>
          </a:xfrm>
        </p:spPr>
        <p:txBody>
          <a:bodyPr anchor="ctr">
            <a:normAutofit/>
          </a:bodyPr>
          <a:lstStyle/>
          <a:p>
            <a:pPr algn="l"/>
            <a:r>
              <a:rPr lang="en-US" sz="3200" dirty="0">
                <a:solidFill>
                  <a:schemeClr val="bg1"/>
                </a:solidFill>
              </a:rPr>
              <a:t>Why innovation matters?</a:t>
            </a:r>
            <a:endParaRPr lang="en-US" sz="32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80782DA-AD00-754D-A11B-EAD0E29904C7}"/>
              </a:ext>
            </a:extLst>
          </p:cNvPr>
          <p:cNvSpPr>
            <a:spLocks noGrp="1"/>
          </p:cNvSpPr>
          <p:nvPr>
            <p:ph type="subTitle" idx="1"/>
          </p:nvPr>
        </p:nvSpPr>
        <p:spPr>
          <a:xfrm>
            <a:off x="8523191" y="322728"/>
            <a:ext cx="3211609" cy="992097"/>
          </a:xfrm>
        </p:spPr>
        <p:txBody>
          <a:bodyPr anchor="ctr">
            <a:normAutofit/>
          </a:bodyPr>
          <a:lstStyle/>
          <a:p>
            <a:pPr algn="l"/>
            <a:r>
              <a:rPr lang="en-US" sz="1200" dirty="0">
                <a:solidFill>
                  <a:schemeClr val="bg1"/>
                </a:solidFill>
              </a:rPr>
              <a:t>MANAGEMENT OF INNOVATION AND CREATIVITY</a:t>
            </a:r>
            <a:endParaRPr lang="en-US" sz="1200">
              <a:solidFill>
                <a:schemeClr val="bg1"/>
              </a:solidFill>
            </a:endParaRPr>
          </a:p>
        </p:txBody>
      </p:sp>
      <p:pic>
        <p:nvPicPr>
          <p:cNvPr id="4" name="Picture 3">
            <a:extLst>
              <a:ext uri="{FF2B5EF4-FFF2-40B4-BE49-F238E27FC236}">
                <a16:creationId xmlns:a16="http://schemas.microsoft.com/office/drawing/2014/main" id="{51BC4F5C-0FA1-478E-8724-6821C2C7C564}"/>
              </a:ext>
            </a:extLst>
          </p:cNvPr>
          <p:cNvPicPr>
            <a:picLocks noChangeAspect="1"/>
          </p:cNvPicPr>
          <p:nvPr/>
        </p:nvPicPr>
        <p:blipFill rotWithShape="1">
          <a:blip r:embed="rId5"/>
          <a:srcRect t="12992" b="2739"/>
          <a:stretch/>
        </p:blipFill>
        <p:spPr>
          <a:xfrm>
            <a:off x="1116110" y="2263411"/>
            <a:ext cx="4833925" cy="2719061"/>
          </a:xfrm>
          <a:prstGeom prst="rect">
            <a:avLst/>
          </a:prstGeom>
        </p:spPr>
      </p:pic>
      <p:pic>
        <p:nvPicPr>
          <p:cNvPr id="6" name="Lectrue 1.2A talking head intro_ocJ5MR.mp4" descr="Lectrue 1.2A talking head intro_ocJ5MR.mp4">
            <a:hlinkClick r:id="" action="ppaction://media"/>
            <a:extLst>
              <a:ext uri="{FF2B5EF4-FFF2-40B4-BE49-F238E27FC236}">
                <a16:creationId xmlns:a16="http://schemas.microsoft.com/office/drawing/2014/main" id="{FEF43975-F5C1-FE4A-9A5A-A6FE403D58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73003" y="1912981"/>
            <a:ext cx="2555992" cy="4543988"/>
          </a:xfrm>
          <a:prstGeom prst="rect">
            <a:avLst/>
          </a:prstGeom>
        </p:spPr>
      </p:pic>
      <p:sp>
        <p:nvSpPr>
          <p:cNvPr id="5" name="TextBox 4">
            <a:extLst>
              <a:ext uri="{FF2B5EF4-FFF2-40B4-BE49-F238E27FC236}">
                <a16:creationId xmlns:a16="http://schemas.microsoft.com/office/drawing/2014/main" id="{C9BC1D31-CC65-494B-B8A8-9864F1A26A7F}"/>
              </a:ext>
            </a:extLst>
          </p:cNvPr>
          <p:cNvSpPr txBox="1"/>
          <p:nvPr/>
        </p:nvSpPr>
        <p:spPr>
          <a:xfrm>
            <a:off x="3251257" y="6146981"/>
            <a:ext cx="2035628" cy="369332"/>
          </a:xfrm>
          <a:prstGeom prst="rect">
            <a:avLst/>
          </a:prstGeom>
          <a:noFill/>
        </p:spPr>
        <p:txBody>
          <a:bodyPr wrap="square" rtlCol="0">
            <a:spAutoFit/>
          </a:bodyPr>
          <a:lstStyle/>
          <a:p>
            <a:pPr>
              <a:spcAft>
                <a:spcPts val="600"/>
              </a:spcAft>
            </a:pPr>
            <a:r>
              <a:rPr lang="en-US" dirty="0">
                <a:solidFill>
                  <a:schemeClr val="bg1"/>
                </a:solidFill>
              </a:rPr>
              <a:t>SUB-LECTURE 1.2A</a:t>
            </a:r>
            <a:endParaRPr lang="en-US">
              <a:solidFill>
                <a:schemeClr val="bg1"/>
              </a:solidFill>
            </a:endParaRPr>
          </a:p>
        </p:txBody>
      </p:sp>
    </p:spTree>
    <p:extLst>
      <p:ext uri="{BB962C8B-B14F-4D97-AF65-F5344CB8AC3E}">
        <p14:creationId xmlns:p14="http://schemas.microsoft.com/office/powerpoint/2010/main" val="10983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924-BEB0-B143-BBE2-DE331E18E4D8}"/>
              </a:ext>
            </a:extLst>
          </p:cNvPr>
          <p:cNvSpPr>
            <a:spLocks noGrp="1"/>
          </p:cNvSpPr>
          <p:nvPr>
            <p:ph type="title"/>
          </p:nvPr>
        </p:nvSpPr>
        <p:spPr/>
        <p:txBody>
          <a:bodyPr/>
          <a:lstStyle/>
          <a:p>
            <a:r>
              <a:rPr lang="en-US" dirty="0"/>
              <a:t>To Gain a competitive advantage</a:t>
            </a:r>
          </a:p>
        </p:txBody>
      </p:sp>
      <p:sp>
        <p:nvSpPr>
          <p:cNvPr id="3" name="Content Placeholder 2">
            <a:extLst>
              <a:ext uri="{FF2B5EF4-FFF2-40B4-BE49-F238E27FC236}">
                <a16:creationId xmlns:a16="http://schemas.microsoft.com/office/drawing/2014/main" id="{8B3FC946-9AAC-E546-BDA8-1234A21580F6}"/>
              </a:ext>
            </a:extLst>
          </p:cNvPr>
          <p:cNvSpPr>
            <a:spLocks noGrp="1"/>
          </p:cNvSpPr>
          <p:nvPr>
            <p:ph idx="1"/>
          </p:nvPr>
        </p:nvSpPr>
        <p:spPr>
          <a:xfrm>
            <a:off x="1371600" y="2594864"/>
            <a:ext cx="10241280" cy="3959352"/>
          </a:xfrm>
        </p:spPr>
        <p:txBody>
          <a:bodyPr>
            <a:normAutofit/>
          </a:bodyPr>
          <a:lstStyle/>
          <a:p>
            <a:pPr>
              <a:buFont typeface="Arial" pitchFamily="4" charset="0"/>
              <a:buNone/>
            </a:pPr>
            <a:r>
              <a:rPr lang="en-US" sz="3200" dirty="0"/>
              <a:t>“</a:t>
            </a:r>
            <a:r>
              <a:rPr lang="en-US" sz="3200" b="1" dirty="0"/>
              <a:t>Companies achieve competitive advantage through acts of innovation. They approach innovation in its broadest sense, including both new technologies </a:t>
            </a:r>
            <a:r>
              <a:rPr lang="en-US" sz="3200" b="1" i="1" dirty="0"/>
              <a:t>&amp; new ways of doings things</a:t>
            </a:r>
            <a:r>
              <a:rPr lang="en-US" sz="3200" b="1" dirty="0"/>
              <a:t>” </a:t>
            </a:r>
          </a:p>
          <a:p>
            <a:pPr>
              <a:buFontTx/>
              <a:buChar char="-"/>
            </a:pPr>
            <a:r>
              <a:rPr lang="en-US" sz="3200" dirty="0"/>
              <a:t>Michael Porter (Porter, 1990)</a:t>
            </a:r>
          </a:p>
        </p:txBody>
      </p:sp>
    </p:spTree>
    <p:extLst>
      <p:ext uri="{BB962C8B-B14F-4D97-AF65-F5344CB8AC3E}">
        <p14:creationId xmlns:p14="http://schemas.microsoft.com/office/powerpoint/2010/main" val="697572328"/>
      </p:ext>
    </p:extLst>
  </p:cSld>
  <p:clrMapOvr>
    <a:masterClrMapping/>
  </p:clrMapOvr>
  <mc:AlternateContent xmlns:mc="http://schemas.openxmlformats.org/markup-compatibility/2006" xmlns:p14="http://schemas.microsoft.com/office/powerpoint/2010/main">
    <mc:Choice Requires="p14">
      <p:transition spd="slow" p14:dur="2000" advTm="19189"/>
    </mc:Choice>
    <mc:Fallback xmlns="">
      <p:transition spd="slow" advTm="1918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F4D71-77E3-EC44-A0AD-FC8B792EB09C}"/>
              </a:ext>
            </a:extLst>
          </p:cNvPr>
          <p:cNvSpPr>
            <a:spLocks noGrp="1"/>
          </p:cNvSpPr>
          <p:nvPr>
            <p:ph type="title"/>
          </p:nvPr>
        </p:nvSpPr>
        <p:spPr>
          <a:xfrm>
            <a:off x="672113" y="-811729"/>
            <a:ext cx="9778261" cy="2140145"/>
          </a:xfrm>
        </p:spPr>
        <p:txBody>
          <a:bodyPr anchor="b">
            <a:normAutofit/>
          </a:bodyPr>
          <a:lstStyle/>
          <a:p>
            <a:pPr>
              <a:lnSpc>
                <a:spcPct val="90000"/>
              </a:lnSpc>
            </a:pPr>
            <a:r>
              <a:rPr lang="en-US" sz="2500" dirty="0"/>
              <a:t>Case Study: running shoes</a:t>
            </a:r>
            <a:br>
              <a:rPr lang="en-US" sz="2500" dirty="0"/>
            </a:br>
            <a:r>
              <a:rPr lang="en-US" sz="2500" dirty="0"/>
              <a:t>How innovation can strengthen competitive position</a:t>
            </a:r>
          </a:p>
        </p:txBody>
      </p:sp>
      <p:sp>
        <p:nvSpPr>
          <p:cNvPr id="3" name="Content Placeholder 2">
            <a:extLst>
              <a:ext uri="{FF2B5EF4-FFF2-40B4-BE49-F238E27FC236}">
                <a16:creationId xmlns:a16="http://schemas.microsoft.com/office/drawing/2014/main" id="{AB0C765A-32F4-104E-B78B-5D98F0A0D50A}"/>
              </a:ext>
            </a:extLst>
          </p:cNvPr>
          <p:cNvSpPr>
            <a:spLocks noGrp="1"/>
          </p:cNvSpPr>
          <p:nvPr>
            <p:ph idx="1"/>
          </p:nvPr>
        </p:nvSpPr>
        <p:spPr>
          <a:xfrm>
            <a:off x="672113" y="1778000"/>
            <a:ext cx="5967523" cy="3844053"/>
          </a:xfrm>
        </p:spPr>
        <p:txBody>
          <a:bodyPr anchor="t">
            <a:normAutofit fontScale="85000" lnSpcReduction="10000"/>
          </a:bodyPr>
          <a:lstStyle/>
          <a:p>
            <a:pPr>
              <a:lnSpc>
                <a:spcPct val="110000"/>
              </a:lnSpc>
            </a:pPr>
            <a:r>
              <a:rPr lang="en-US" dirty="0"/>
              <a:t>1</a:t>
            </a:r>
            <a:r>
              <a:rPr lang="en-US" baseline="30000" dirty="0"/>
              <a:t>st</a:t>
            </a:r>
            <a:r>
              <a:rPr lang="en-US" dirty="0"/>
              <a:t> footwear designed to improve running performance was by Adolf </a:t>
            </a:r>
            <a:r>
              <a:rPr lang="en-US" dirty="0" err="1"/>
              <a:t>Dassler</a:t>
            </a:r>
            <a:r>
              <a:rPr lang="en-US" dirty="0"/>
              <a:t> in 1920 – who?</a:t>
            </a:r>
          </a:p>
          <a:p>
            <a:pPr>
              <a:lnSpc>
                <a:spcPct val="110000"/>
              </a:lnSpc>
            </a:pPr>
            <a:r>
              <a:rPr lang="en-US" dirty="0"/>
              <a:t>Room for more innovation?</a:t>
            </a:r>
          </a:p>
          <a:p>
            <a:pPr lvl="1">
              <a:lnSpc>
                <a:spcPct val="110000"/>
              </a:lnSpc>
            </a:pPr>
            <a:r>
              <a:rPr lang="en-US" dirty="0"/>
              <a:t>New products and services, new designs, new fabrics, new approaches to the process of getting shoes to fit exactly e.g. 3D imaging and printing (custom made)</a:t>
            </a:r>
          </a:p>
          <a:p>
            <a:pPr lvl="1">
              <a:lnSpc>
                <a:spcPct val="110000"/>
              </a:lnSpc>
            </a:pPr>
            <a:r>
              <a:rPr lang="en-US" dirty="0"/>
              <a:t>Nike new self-tying shoe-laces, controlled via a </a:t>
            </a:r>
            <a:r>
              <a:rPr lang="en-US" sz="2600" dirty="0"/>
              <a:t>smartphone</a:t>
            </a:r>
          </a:p>
          <a:p>
            <a:pPr lvl="1">
              <a:lnSpc>
                <a:spcPct val="110000"/>
              </a:lnSpc>
            </a:pPr>
            <a:r>
              <a:rPr lang="en-US" sz="2600" dirty="0"/>
              <a:t>Nike </a:t>
            </a:r>
            <a:r>
              <a:rPr lang="en-US" sz="2600" dirty="0" err="1"/>
              <a:t>Vapofly</a:t>
            </a:r>
            <a:r>
              <a:rPr lang="en-US" sz="2600" dirty="0"/>
              <a:t> – carbon-</a:t>
            </a:r>
            <a:r>
              <a:rPr lang="en-US" sz="2600" dirty="0" err="1"/>
              <a:t>fibre</a:t>
            </a:r>
            <a:r>
              <a:rPr lang="en-US" sz="2600" dirty="0"/>
              <a:t> plate with energy returning foam (increased share price by 90%)</a:t>
            </a:r>
          </a:p>
        </p:txBody>
      </p:sp>
      <p:pic>
        <p:nvPicPr>
          <p:cNvPr id="5" name="Picture 4" descr="Person running on road">
            <a:extLst>
              <a:ext uri="{FF2B5EF4-FFF2-40B4-BE49-F238E27FC236}">
                <a16:creationId xmlns:a16="http://schemas.microsoft.com/office/drawing/2014/main" id="{50CD0805-DCF0-A943-AD20-AB7190B8652E}"/>
              </a:ext>
            </a:extLst>
          </p:cNvPr>
          <p:cNvPicPr>
            <a:picLocks noChangeAspect="1"/>
          </p:cNvPicPr>
          <p:nvPr/>
        </p:nvPicPr>
        <p:blipFill rotWithShape="1">
          <a:blip r:embed="rId3"/>
          <a:srcRect r="33250"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B68F33-68AB-298E-9A50-33370794B79E}"/>
              </a:ext>
            </a:extLst>
          </p:cNvPr>
          <p:cNvSpPr txBox="1"/>
          <p:nvPr/>
        </p:nvSpPr>
        <p:spPr>
          <a:xfrm>
            <a:off x="7416799" y="5503333"/>
            <a:ext cx="42841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rPr>
              <a:t>Kipchoge new world record!</a:t>
            </a:r>
          </a:p>
        </p:txBody>
      </p:sp>
    </p:spTree>
    <p:extLst>
      <p:ext uri="{BB962C8B-B14F-4D97-AF65-F5344CB8AC3E}">
        <p14:creationId xmlns:p14="http://schemas.microsoft.com/office/powerpoint/2010/main" val="2602177368"/>
      </p:ext>
    </p:extLst>
  </p:cSld>
  <p:clrMapOvr>
    <a:masterClrMapping/>
  </p:clrMapOvr>
  <mc:AlternateContent xmlns:mc="http://schemas.openxmlformats.org/markup-compatibility/2006" xmlns:p14="http://schemas.microsoft.com/office/powerpoint/2010/main">
    <mc:Choice Requires="p14">
      <p:transition spd="slow" p14:dur="2000" advTm="115035"/>
    </mc:Choice>
    <mc:Fallback xmlns="">
      <p:transition spd="slow" advTm="1150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D34C-8B59-3246-8701-50054B7D2E82}"/>
              </a:ext>
            </a:extLst>
          </p:cNvPr>
          <p:cNvSpPr>
            <a:spLocks noGrp="1"/>
          </p:cNvSpPr>
          <p:nvPr>
            <p:ph type="title"/>
          </p:nvPr>
        </p:nvSpPr>
        <p:spPr>
          <a:xfrm>
            <a:off x="330200" y="178308"/>
            <a:ext cx="10241280" cy="1234440"/>
          </a:xfrm>
        </p:spPr>
        <p:txBody>
          <a:bodyPr/>
          <a:lstStyle/>
          <a:p>
            <a:r>
              <a:rPr lang="en-US" dirty="0"/>
              <a:t>Schumpeter (1950)</a:t>
            </a:r>
          </a:p>
        </p:txBody>
      </p:sp>
      <p:sp>
        <p:nvSpPr>
          <p:cNvPr id="3" name="Content Placeholder 2">
            <a:extLst>
              <a:ext uri="{FF2B5EF4-FFF2-40B4-BE49-F238E27FC236}">
                <a16:creationId xmlns:a16="http://schemas.microsoft.com/office/drawing/2014/main" id="{3E409A0F-2330-5945-AFEA-7FEE617DD318}"/>
              </a:ext>
            </a:extLst>
          </p:cNvPr>
          <p:cNvSpPr>
            <a:spLocks noGrp="1"/>
          </p:cNvSpPr>
          <p:nvPr>
            <p:ph idx="1"/>
          </p:nvPr>
        </p:nvSpPr>
        <p:spPr>
          <a:xfrm>
            <a:off x="330200" y="1878245"/>
            <a:ext cx="10241280" cy="3959352"/>
          </a:xfrm>
        </p:spPr>
        <p:txBody>
          <a:bodyPr>
            <a:normAutofit/>
          </a:bodyPr>
          <a:lstStyle/>
          <a:p>
            <a:r>
              <a:rPr lang="en-US" sz="2800" dirty="0"/>
              <a:t>Re-write the rules of the game</a:t>
            </a:r>
          </a:p>
          <a:p>
            <a:r>
              <a:rPr lang="en-US" sz="2800" dirty="0"/>
              <a:t>Process of ‘Creative Destruction’</a:t>
            </a:r>
          </a:p>
        </p:txBody>
      </p:sp>
      <p:graphicFrame>
        <p:nvGraphicFramePr>
          <p:cNvPr id="4" name="Diagram 3">
            <a:extLst>
              <a:ext uri="{FF2B5EF4-FFF2-40B4-BE49-F238E27FC236}">
                <a16:creationId xmlns:a16="http://schemas.microsoft.com/office/drawing/2014/main" id="{9B808AED-7F20-C544-8C86-DDB0075C169C}"/>
              </a:ext>
            </a:extLst>
          </p:cNvPr>
          <p:cNvGraphicFramePr/>
          <p:nvPr>
            <p:extLst>
              <p:ext uri="{D42A27DB-BD31-4B8C-83A1-F6EECF244321}">
                <p14:modId xmlns:p14="http://schemas.microsoft.com/office/powerpoint/2010/main" val="3136463864"/>
              </p:ext>
            </p:extLst>
          </p:nvPr>
        </p:nvGraphicFramePr>
        <p:xfrm>
          <a:off x="2556935" y="474472"/>
          <a:ext cx="12394095" cy="5723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6181493"/>
      </p:ext>
    </p:extLst>
  </p:cSld>
  <p:clrMapOvr>
    <a:masterClrMapping/>
  </p:clrMapOvr>
  <mc:AlternateContent xmlns:mc="http://schemas.openxmlformats.org/markup-compatibility/2006" xmlns:p14="http://schemas.microsoft.com/office/powerpoint/2010/main">
    <mc:Choice Requires="p14">
      <p:transition spd="slow" p14:dur="2000" advTm="93378"/>
    </mc:Choice>
    <mc:Fallback xmlns="">
      <p:transition spd="slow" advTm="933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387927" y="1028701"/>
            <a:ext cx="3248863" cy="3020785"/>
          </a:xfrm>
        </p:spPr>
        <p:txBody>
          <a:bodyPr>
            <a:normAutofit/>
          </a:bodyPr>
          <a:lstStyle/>
          <a:p>
            <a:pPr algn="r">
              <a:lnSpc>
                <a:spcPct val="90000"/>
              </a:lnSpc>
            </a:pPr>
            <a:r>
              <a:rPr lang="en-GB" sz="3000">
                <a:solidFill>
                  <a:schemeClr val="bg1"/>
                </a:solidFill>
              </a:rPr>
              <a:t>Innovation is a risky business, but not innovating is even riskier</a:t>
            </a:r>
          </a:p>
        </p:txBody>
      </p:sp>
      <p:sp>
        <p:nvSpPr>
          <p:cNvPr id="3" name="Content Placeholder 2"/>
          <p:cNvSpPr>
            <a:spLocks noGrp="1"/>
          </p:cNvSpPr>
          <p:nvPr>
            <p:ph idx="1"/>
          </p:nvPr>
        </p:nvSpPr>
        <p:spPr>
          <a:xfrm>
            <a:off x="4777409" y="1028702"/>
            <a:ext cx="6273972" cy="4843462"/>
          </a:xfrm>
        </p:spPr>
        <p:txBody>
          <a:bodyPr>
            <a:normAutofit lnSpcReduction="10000"/>
          </a:bodyPr>
          <a:lstStyle/>
          <a:p>
            <a:r>
              <a:rPr lang="en-GB" dirty="0"/>
              <a:t>Pressures of short-product life cycles, complexity, convergence, environment constantly changing, shifts in socioeconomic field (what people believe, expect, want, earn), new legislation, competition</a:t>
            </a:r>
          </a:p>
          <a:p>
            <a:pPr marL="0" indent="0">
              <a:buNone/>
            </a:pPr>
            <a:endParaRPr lang="en-GB" dirty="0"/>
          </a:p>
          <a:p>
            <a:r>
              <a:rPr lang="en-GB" b="1" dirty="0"/>
              <a:t>"Not to innovate is to die."</a:t>
            </a:r>
            <a:br>
              <a:rPr lang="en-GB" dirty="0"/>
            </a:br>
            <a:r>
              <a:rPr lang="en-GB" dirty="0"/>
              <a:t>- Christopher Freeman (English economist and business cycle theorist)</a:t>
            </a:r>
          </a:p>
          <a:p>
            <a:r>
              <a:rPr lang="en-GB" b="1" dirty="0"/>
              <a:t>‘Innovation is the lifeblood of an organisation’ </a:t>
            </a:r>
            <a:br>
              <a:rPr lang="en-GB" dirty="0"/>
            </a:br>
            <a:r>
              <a:rPr lang="en-GB" dirty="0"/>
              <a:t>- Peter Drucker (Austrian-born American Management guru)</a:t>
            </a:r>
          </a:p>
          <a:p>
            <a:endParaRPr lang="en-GB" sz="1800" dirty="0"/>
          </a:p>
        </p:txBody>
      </p:sp>
    </p:spTree>
    <p:custDataLst>
      <p:tags r:id="rId1"/>
    </p:custDataLst>
    <p:extLst>
      <p:ext uri="{BB962C8B-B14F-4D97-AF65-F5344CB8AC3E}">
        <p14:creationId xmlns:p14="http://schemas.microsoft.com/office/powerpoint/2010/main" val="2690693581"/>
      </p:ext>
    </p:extLst>
  </p:cSld>
  <p:clrMapOvr>
    <a:masterClrMapping/>
  </p:clrMapOvr>
  <mc:AlternateContent xmlns:mc="http://schemas.openxmlformats.org/markup-compatibility/2006" xmlns:p14="http://schemas.microsoft.com/office/powerpoint/2010/main">
    <mc:Choice Requires="p14">
      <p:transition spd="slow" p14:dur="2000" advTm="61780"/>
    </mc:Choice>
    <mc:Fallback xmlns="">
      <p:transition spd="slow" advTm="61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C0D3C0D-1DBA-40B3-B25D-F56581BCDF95}"/>
              </a:ext>
            </a:extLst>
          </p:cNvPr>
          <p:cNvSpPr>
            <a:spLocks noGrp="1"/>
          </p:cNvSpPr>
          <p:nvPr>
            <p:ph type="title"/>
          </p:nvPr>
        </p:nvSpPr>
        <p:spPr>
          <a:xfrm>
            <a:off x="474243" y="681317"/>
            <a:ext cx="3236613" cy="3406187"/>
          </a:xfrm>
          <a:ln w="60325">
            <a:noFill/>
          </a:ln>
        </p:spPr>
        <p:txBody>
          <a:bodyPr vert="horz" lIns="0" tIns="0" rIns="0" bIns="0" rtlCol="0" anchor="b">
            <a:normAutofit/>
          </a:bodyPr>
          <a:lstStyle/>
          <a:p>
            <a:pPr algn="r"/>
            <a:r>
              <a:rPr lang="en-US" sz="3200" spc="750" dirty="0">
                <a:solidFill>
                  <a:schemeClr val="bg1"/>
                </a:solidFill>
              </a:rPr>
              <a:t>The 50 Most Innovative companies of 2024</a:t>
            </a:r>
          </a:p>
        </p:txBody>
      </p:sp>
      <p:sp>
        <p:nvSpPr>
          <p:cNvPr id="3" name="TextBox 2">
            <a:extLst>
              <a:ext uri="{FF2B5EF4-FFF2-40B4-BE49-F238E27FC236}">
                <a16:creationId xmlns:a16="http://schemas.microsoft.com/office/drawing/2014/main" id="{653CF006-B9DA-47A1-AF92-401E12443CED}"/>
              </a:ext>
            </a:extLst>
          </p:cNvPr>
          <p:cNvSpPr txBox="1"/>
          <p:nvPr/>
        </p:nvSpPr>
        <p:spPr>
          <a:xfrm>
            <a:off x="344786" y="4898911"/>
            <a:ext cx="3710856" cy="707886"/>
          </a:xfrm>
          <a:prstGeom prst="rect">
            <a:avLst/>
          </a:prstGeom>
          <a:noFill/>
        </p:spPr>
        <p:txBody>
          <a:bodyPr wrap="square" rtlCol="0">
            <a:spAutoFit/>
          </a:bodyPr>
          <a:lstStyle/>
          <a:p>
            <a:pPr algn="r"/>
            <a:r>
              <a:rPr lang="en-US" sz="2000" dirty="0">
                <a:solidFill>
                  <a:schemeClr val="bg1"/>
                </a:solidFill>
              </a:rPr>
              <a:t>https://</a:t>
            </a:r>
            <a:r>
              <a:rPr lang="en-US" sz="2000" dirty="0" err="1">
                <a:solidFill>
                  <a:schemeClr val="bg1"/>
                </a:solidFill>
              </a:rPr>
              <a:t>www.forbes.com</a:t>
            </a:r>
            <a:r>
              <a:rPr lang="en-US" sz="2000" dirty="0">
                <a:solidFill>
                  <a:schemeClr val="bg1"/>
                </a:solidFill>
              </a:rPr>
              <a:t>/innovative-companies/list/#</a:t>
            </a:r>
            <a:r>
              <a:rPr lang="en-US" sz="2000" dirty="0" err="1">
                <a:solidFill>
                  <a:schemeClr val="bg1"/>
                </a:solidFill>
              </a:rPr>
              <a:t>tab:rank</a:t>
            </a:r>
            <a:endParaRPr lang="en-US" sz="2000" dirty="0">
              <a:solidFill>
                <a:schemeClr val="bg1"/>
              </a:solidFill>
            </a:endParaRPr>
          </a:p>
        </p:txBody>
      </p:sp>
      <p:pic>
        <p:nvPicPr>
          <p:cNvPr id="5" name="Picture 4">
            <a:extLst>
              <a:ext uri="{FF2B5EF4-FFF2-40B4-BE49-F238E27FC236}">
                <a16:creationId xmlns:a16="http://schemas.microsoft.com/office/drawing/2014/main" id="{0D547D68-46CE-CB9B-DB8F-6E1C2B47D14A}"/>
              </a:ext>
            </a:extLst>
          </p:cNvPr>
          <p:cNvPicPr>
            <a:picLocks noChangeAspect="1"/>
          </p:cNvPicPr>
          <p:nvPr/>
        </p:nvPicPr>
        <p:blipFill>
          <a:blip r:embed="rId3"/>
          <a:stretch>
            <a:fillRect/>
          </a:stretch>
        </p:blipFill>
        <p:spPr>
          <a:xfrm>
            <a:off x="4038598" y="511791"/>
            <a:ext cx="3696398" cy="6177776"/>
          </a:xfrm>
          <a:prstGeom prst="rect">
            <a:avLst/>
          </a:prstGeom>
        </p:spPr>
      </p:pic>
      <p:pic>
        <p:nvPicPr>
          <p:cNvPr id="6" name="Picture 5">
            <a:extLst>
              <a:ext uri="{FF2B5EF4-FFF2-40B4-BE49-F238E27FC236}">
                <a16:creationId xmlns:a16="http://schemas.microsoft.com/office/drawing/2014/main" id="{003FFFAF-A178-582A-3C72-445A95DF287C}"/>
              </a:ext>
            </a:extLst>
          </p:cNvPr>
          <p:cNvPicPr>
            <a:picLocks noChangeAspect="1"/>
          </p:cNvPicPr>
          <p:nvPr/>
        </p:nvPicPr>
        <p:blipFill>
          <a:blip r:embed="rId4"/>
          <a:stretch>
            <a:fillRect/>
          </a:stretch>
        </p:blipFill>
        <p:spPr>
          <a:xfrm>
            <a:off x="8110750" y="511791"/>
            <a:ext cx="3928055" cy="6345780"/>
          </a:xfrm>
          <a:prstGeom prst="rect">
            <a:avLst/>
          </a:prstGeom>
        </p:spPr>
      </p:pic>
      <p:pic>
        <p:nvPicPr>
          <p:cNvPr id="4" name="Picture 3">
            <a:extLst>
              <a:ext uri="{FF2B5EF4-FFF2-40B4-BE49-F238E27FC236}">
                <a16:creationId xmlns:a16="http://schemas.microsoft.com/office/drawing/2014/main" id="{68C9F2DD-C178-B491-4E63-95B3628F7C97}"/>
              </a:ext>
            </a:extLst>
          </p:cNvPr>
          <p:cNvPicPr>
            <a:picLocks noChangeAspect="1"/>
          </p:cNvPicPr>
          <p:nvPr/>
        </p:nvPicPr>
        <p:blipFill>
          <a:blip r:embed="rId5"/>
          <a:stretch>
            <a:fillRect/>
          </a:stretch>
        </p:blipFill>
        <p:spPr>
          <a:xfrm>
            <a:off x="1186818" y="352499"/>
            <a:ext cx="1841500" cy="622300"/>
          </a:xfrm>
          <a:prstGeom prst="rect">
            <a:avLst/>
          </a:prstGeom>
        </p:spPr>
      </p:pic>
      <p:cxnSp>
        <p:nvCxnSpPr>
          <p:cNvPr id="10" name="Straight Connector 9">
            <a:extLst>
              <a:ext uri="{FF2B5EF4-FFF2-40B4-BE49-F238E27FC236}">
                <a16:creationId xmlns:a16="http://schemas.microsoft.com/office/drawing/2014/main" id="{81293124-719B-6214-2983-29FBFB4D0539}"/>
              </a:ext>
            </a:extLst>
          </p:cNvPr>
          <p:cNvCxnSpPr/>
          <p:nvPr/>
        </p:nvCxnSpPr>
        <p:spPr>
          <a:xfrm>
            <a:off x="2453268" y="3880624"/>
            <a:ext cx="125758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2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7B786-B690-456A-1D8C-475056B0D7FC}"/>
              </a:ext>
            </a:extLst>
          </p:cNvPr>
          <p:cNvPicPr>
            <a:picLocks noChangeAspect="1"/>
          </p:cNvPicPr>
          <p:nvPr/>
        </p:nvPicPr>
        <p:blipFill>
          <a:blip r:embed="rId3"/>
          <a:stretch>
            <a:fillRect/>
          </a:stretch>
        </p:blipFill>
        <p:spPr>
          <a:xfrm>
            <a:off x="2098176" y="468351"/>
            <a:ext cx="3841724" cy="5139682"/>
          </a:xfrm>
          <a:prstGeom prst="rect">
            <a:avLst/>
          </a:prstGeom>
        </p:spPr>
      </p:pic>
      <p:pic>
        <p:nvPicPr>
          <p:cNvPr id="5" name="Picture 4">
            <a:extLst>
              <a:ext uri="{FF2B5EF4-FFF2-40B4-BE49-F238E27FC236}">
                <a16:creationId xmlns:a16="http://schemas.microsoft.com/office/drawing/2014/main" id="{A63047D7-DB53-13C9-0566-A90181633DE7}"/>
              </a:ext>
            </a:extLst>
          </p:cNvPr>
          <p:cNvPicPr>
            <a:picLocks noChangeAspect="1"/>
          </p:cNvPicPr>
          <p:nvPr/>
        </p:nvPicPr>
        <p:blipFill>
          <a:blip r:embed="rId4"/>
          <a:stretch>
            <a:fillRect/>
          </a:stretch>
        </p:blipFill>
        <p:spPr>
          <a:xfrm>
            <a:off x="6534615" y="468351"/>
            <a:ext cx="3841724" cy="5139682"/>
          </a:xfrm>
          <a:prstGeom prst="rect">
            <a:avLst/>
          </a:prstGeom>
        </p:spPr>
      </p:pic>
      <p:sp>
        <p:nvSpPr>
          <p:cNvPr id="6" name="TextBox 5">
            <a:extLst>
              <a:ext uri="{FF2B5EF4-FFF2-40B4-BE49-F238E27FC236}">
                <a16:creationId xmlns:a16="http://schemas.microsoft.com/office/drawing/2014/main" id="{9E81132C-733F-C63D-2805-1774F7F45C69}"/>
              </a:ext>
            </a:extLst>
          </p:cNvPr>
          <p:cNvSpPr txBox="1"/>
          <p:nvPr/>
        </p:nvSpPr>
        <p:spPr>
          <a:xfrm>
            <a:off x="174719" y="6389649"/>
            <a:ext cx="11530361" cy="369332"/>
          </a:xfrm>
          <a:prstGeom prst="rect">
            <a:avLst/>
          </a:prstGeom>
          <a:noFill/>
        </p:spPr>
        <p:txBody>
          <a:bodyPr wrap="square" rtlCol="0">
            <a:spAutoFit/>
          </a:bodyPr>
          <a:lstStyle/>
          <a:p>
            <a:r>
              <a:rPr lang="en-US" dirty="0">
                <a:solidFill>
                  <a:schemeClr val="bg1"/>
                </a:solidFill>
              </a:rPr>
              <a:t>Fast Company’s Worlds Most Innovative Company 2024 - https://</a:t>
            </a:r>
            <a:r>
              <a:rPr lang="en-US" dirty="0" err="1">
                <a:solidFill>
                  <a:schemeClr val="bg1"/>
                </a:solidFill>
              </a:rPr>
              <a:t>www.fastcompany.com</a:t>
            </a:r>
            <a:r>
              <a:rPr lang="en-US" dirty="0">
                <a:solidFill>
                  <a:schemeClr val="bg1"/>
                </a:solidFill>
              </a:rPr>
              <a:t>/most-innovative-companies/list</a:t>
            </a:r>
          </a:p>
        </p:txBody>
      </p:sp>
      <p:sp>
        <p:nvSpPr>
          <p:cNvPr id="7" name="TextBox 6">
            <a:extLst>
              <a:ext uri="{FF2B5EF4-FFF2-40B4-BE49-F238E27FC236}">
                <a16:creationId xmlns:a16="http://schemas.microsoft.com/office/drawing/2014/main" id="{E6835A0C-DCC2-5688-CCAE-A6ED53533BE4}"/>
              </a:ext>
            </a:extLst>
          </p:cNvPr>
          <p:cNvSpPr txBox="1"/>
          <p:nvPr/>
        </p:nvSpPr>
        <p:spPr>
          <a:xfrm>
            <a:off x="486920" y="5927984"/>
            <a:ext cx="5449246" cy="646331"/>
          </a:xfrm>
          <a:prstGeom prst="rect">
            <a:avLst/>
          </a:prstGeom>
          <a:noFill/>
        </p:spPr>
        <p:txBody>
          <a:bodyPr wrap="square" rtlCol="0">
            <a:spAutoFit/>
          </a:bodyPr>
          <a:lstStyle/>
          <a:p>
            <a:r>
              <a:rPr lang="en-US" dirty="0">
                <a:hlinkClick r:id="rId5"/>
              </a:rPr>
              <a:t>https://www.youtube.com/watch?v=A_ARQcw6dI0</a:t>
            </a:r>
            <a:endParaRPr lang="en-US" dirty="0"/>
          </a:p>
          <a:p>
            <a:endParaRPr lang="en-US" dirty="0"/>
          </a:p>
        </p:txBody>
      </p:sp>
    </p:spTree>
    <p:extLst>
      <p:ext uri="{BB962C8B-B14F-4D97-AF65-F5344CB8AC3E}">
        <p14:creationId xmlns:p14="http://schemas.microsoft.com/office/powerpoint/2010/main" val="42224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CEAD9-E172-37E7-516A-20F75C6B8DC3}"/>
              </a:ext>
            </a:extLst>
          </p:cNvPr>
          <p:cNvSpPr>
            <a:spLocks noGrp="1"/>
          </p:cNvSpPr>
          <p:nvPr>
            <p:ph type="title"/>
          </p:nvPr>
        </p:nvSpPr>
        <p:spPr>
          <a:xfrm>
            <a:off x="646772" y="462743"/>
            <a:ext cx="6052202" cy="1560022"/>
          </a:xfrm>
        </p:spPr>
        <p:txBody>
          <a:bodyPr anchor="b">
            <a:normAutofit/>
          </a:bodyPr>
          <a:lstStyle/>
          <a:p>
            <a:pPr>
              <a:lnSpc>
                <a:spcPct val="90000"/>
              </a:lnSpc>
            </a:pPr>
            <a:r>
              <a:rPr lang="en-US" sz="2500" dirty="0"/>
              <a:t>Boston Consulting Group – Most innovative companies report 2024</a:t>
            </a:r>
          </a:p>
        </p:txBody>
      </p:sp>
      <p:sp>
        <p:nvSpPr>
          <p:cNvPr id="3" name="Content Placeholder 2">
            <a:extLst>
              <a:ext uri="{FF2B5EF4-FFF2-40B4-BE49-F238E27FC236}">
                <a16:creationId xmlns:a16="http://schemas.microsoft.com/office/drawing/2014/main" id="{468CD373-4AC3-5433-E676-8377E00445C2}"/>
              </a:ext>
            </a:extLst>
          </p:cNvPr>
          <p:cNvSpPr>
            <a:spLocks noGrp="1"/>
          </p:cNvSpPr>
          <p:nvPr>
            <p:ph idx="1"/>
          </p:nvPr>
        </p:nvSpPr>
        <p:spPr>
          <a:xfrm>
            <a:off x="646772" y="2661547"/>
            <a:ext cx="5327373" cy="3601436"/>
          </a:xfrm>
        </p:spPr>
        <p:txBody>
          <a:bodyPr>
            <a:normAutofit/>
          </a:bodyPr>
          <a:lstStyle/>
          <a:p>
            <a:r>
              <a:rPr lang="en-GB" sz="2200" b="1" i="0" dirty="0">
                <a:effectLst/>
                <a:latin typeface="henderson-bcg-sans"/>
              </a:rPr>
              <a:t>A Troubling Innovation Readiness Gap</a:t>
            </a:r>
          </a:p>
          <a:p>
            <a:r>
              <a:rPr lang="en-GB" sz="2200" b="1" i="0" dirty="0">
                <a:effectLst/>
                <a:latin typeface="henderson-bcg-sans"/>
              </a:rPr>
              <a:t>Combating Zombies with Strategy</a:t>
            </a:r>
          </a:p>
          <a:p>
            <a:r>
              <a:rPr lang="en-GB" sz="2200" b="1" dirty="0" err="1">
                <a:latin typeface="henderson-bcg-sans"/>
              </a:rPr>
              <a:t>GenAI</a:t>
            </a:r>
            <a:r>
              <a:rPr lang="en-GB" sz="2200" b="1" dirty="0">
                <a:latin typeface="henderson-bcg-sans"/>
              </a:rPr>
              <a:t> as an Innovation Accelerator</a:t>
            </a:r>
          </a:p>
          <a:p>
            <a:endParaRPr lang="en-GB" sz="1800" b="1" dirty="0">
              <a:latin typeface="henderson-bcg-sans"/>
            </a:endParaRPr>
          </a:p>
          <a:p>
            <a:endParaRPr lang="en-GB" sz="1600" b="1" i="0" dirty="0">
              <a:effectLst/>
              <a:latin typeface="henderson-bcg-sans"/>
            </a:endParaRPr>
          </a:p>
          <a:p>
            <a:endParaRPr lang="en-GB" sz="1600" b="1" i="0" dirty="0">
              <a:effectLst/>
              <a:latin typeface="henderson-bcg-sans"/>
            </a:endParaRPr>
          </a:p>
          <a:p>
            <a:endParaRPr lang="en-US" sz="1600" dirty="0"/>
          </a:p>
        </p:txBody>
      </p:sp>
      <p:sp>
        <p:nvSpPr>
          <p:cNvPr id="1033" name="Rectangle 1032">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90BDA375-2AEA-B8C6-6DE2-C9CF8A8FBC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69796" y="1028699"/>
            <a:ext cx="4076701" cy="1905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08E211-677A-D43C-8FED-558D55D26A2A}"/>
              </a:ext>
            </a:extLst>
          </p:cNvPr>
          <p:cNvSpPr txBox="1"/>
          <p:nvPr/>
        </p:nvSpPr>
        <p:spPr>
          <a:xfrm>
            <a:off x="9079067" y="3539157"/>
            <a:ext cx="3233854" cy="1015663"/>
          </a:xfrm>
          <a:prstGeom prst="rect">
            <a:avLst/>
          </a:prstGeom>
          <a:noFill/>
        </p:spPr>
        <p:txBody>
          <a:bodyPr wrap="square" rtlCol="0">
            <a:spAutoFit/>
          </a:bodyPr>
          <a:lstStyle/>
          <a:p>
            <a:r>
              <a:rPr lang="en-US" sz="2000" dirty="0">
                <a:solidFill>
                  <a:schemeClr val="bg1"/>
                </a:solidFill>
              </a:rPr>
              <a:t>Innovation Systems need a Reboot, according to Boston Consultancy Group (BCG)</a:t>
            </a:r>
          </a:p>
        </p:txBody>
      </p:sp>
      <p:sp>
        <p:nvSpPr>
          <p:cNvPr id="5" name="TextBox 4">
            <a:extLst>
              <a:ext uri="{FF2B5EF4-FFF2-40B4-BE49-F238E27FC236}">
                <a16:creationId xmlns:a16="http://schemas.microsoft.com/office/drawing/2014/main" id="{01EF84D6-4D6A-6C96-3718-B6A5D0505D0B}"/>
              </a:ext>
            </a:extLst>
          </p:cNvPr>
          <p:cNvSpPr txBox="1"/>
          <p:nvPr/>
        </p:nvSpPr>
        <p:spPr>
          <a:xfrm>
            <a:off x="646772" y="2066976"/>
            <a:ext cx="5327375" cy="461665"/>
          </a:xfrm>
          <a:prstGeom prst="rect">
            <a:avLst/>
          </a:prstGeom>
          <a:noFill/>
        </p:spPr>
        <p:txBody>
          <a:bodyPr wrap="square" rtlCol="0">
            <a:spAutoFit/>
          </a:bodyPr>
          <a:lstStyle/>
          <a:p>
            <a:r>
              <a:rPr lang="en-US" sz="2400" dirty="0"/>
              <a:t>‘</a:t>
            </a:r>
            <a:r>
              <a:rPr lang="en-US" sz="2400" dirty="0">
                <a:solidFill>
                  <a:srgbClr val="0070C0"/>
                </a:solidFill>
              </a:rPr>
              <a:t>Innovation systems need a Reboot'</a:t>
            </a:r>
          </a:p>
        </p:txBody>
      </p:sp>
      <p:sp>
        <p:nvSpPr>
          <p:cNvPr id="6" name="TextBox 5">
            <a:extLst>
              <a:ext uri="{FF2B5EF4-FFF2-40B4-BE49-F238E27FC236}">
                <a16:creationId xmlns:a16="http://schemas.microsoft.com/office/drawing/2014/main" id="{B28CE4D9-19C5-01AE-B997-4F6A2F072B30}"/>
              </a:ext>
            </a:extLst>
          </p:cNvPr>
          <p:cNvSpPr txBox="1"/>
          <p:nvPr/>
        </p:nvSpPr>
        <p:spPr>
          <a:xfrm>
            <a:off x="8871595" y="5106031"/>
            <a:ext cx="3382417" cy="1200329"/>
          </a:xfrm>
          <a:prstGeom prst="rect">
            <a:avLst/>
          </a:prstGeom>
          <a:noFill/>
        </p:spPr>
        <p:txBody>
          <a:bodyPr wrap="squar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https://www.bcg.com/publications/2024/innovation-systems-need-a-reboot</a:t>
            </a:r>
            <a:endParaRPr lang="en-US" dirty="0">
              <a:solidFill>
                <a:schemeClr val="bg1"/>
              </a:solidFill>
            </a:endParaRPr>
          </a:p>
          <a:p>
            <a:endParaRPr lang="en-US" dirty="0"/>
          </a:p>
        </p:txBody>
      </p:sp>
      <p:pic>
        <p:nvPicPr>
          <p:cNvPr id="7" name="Picture 2">
            <a:extLst>
              <a:ext uri="{FF2B5EF4-FFF2-40B4-BE49-F238E27FC236}">
                <a16:creationId xmlns:a16="http://schemas.microsoft.com/office/drawing/2014/main" id="{F4A4829E-8AE1-36DD-BA93-8939222D39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738" y="3993368"/>
            <a:ext cx="4156472" cy="1749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1D70EF6-717B-30FB-299B-295C9431D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28878"/>
            <a:ext cx="4948086" cy="1560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72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A218FE9-94B6-5445-AF52-F76CC897DF96}"/>
              </a:ext>
            </a:extLst>
          </p:cNvPr>
          <p:cNvSpPr>
            <a:spLocks noGrp="1"/>
          </p:cNvSpPr>
          <p:nvPr>
            <p:ph type="title"/>
          </p:nvPr>
        </p:nvSpPr>
        <p:spPr>
          <a:xfrm>
            <a:off x="409518" y="586855"/>
            <a:ext cx="3258570" cy="3387497"/>
          </a:xfrm>
        </p:spPr>
        <p:txBody>
          <a:bodyPr anchor="b">
            <a:normAutofit/>
          </a:bodyPr>
          <a:lstStyle/>
          <a:p>
            <a:pPr algn="r"/>
            <a:r>
              <a:rPr lang="en-US" sz="3200">
                <a:solidFill>
                  <a:schemeClr val="bg1"/>
                </a:solidFill>
              </a:rPr>
              <a:t>Summary</a:t>
            </a:r>
          </a:p>
        </p:txBody>
      </p:sp>
      <p:sp>
        <p:nvSpPr>
          <p:cNvPr id="3" name="Content Placeholder 2">
            <a:extLst>
              <a:ext uri="{FF2B5EF4-FFF2-40B4-BE49-F238E27FC236}">
                <a16:creationId xmlns:a16="http://schemas.microsoft.com/office/drawing/2014/main" id="{9D3D268A-ABBC-7541-BBE2-43B4324D01B8}"/>
              </a:ext>
            </a:extLst>
          </p:cNvPr>
          <p:cNvSpPr>
            <a:spLocks noGrp="1"/>
          </p:cNvSpPr>
          <p:nvPr>
            <p:ph idx="1"/>
          </p:nvPr>
        </p:nvSpPr>
        <p:spPr>
          <a:xfrm>
            <a:off x="4581727" y="833535"/>
            <a:ext cx="3025303" cy="5361991"/>
          </a:xfrm>
        </p:spPr>
        <p:txBody>
          <a:bodyPr anchor="ctr">
            <a:normAutofit/>
          </a:bodyPr>
          <a:lstStyle/>
          <a:p>
            <a:pPr>
              <a:lnSpc>
                <a:spcPct val="110000"/>
              </a:lnSpc>
            </a:pPr>
            <a:r>
              <a:rPr lang="en-US" dirty="0"/>
              <a:t>Innovation is also a survival imperative.  If an </a:t>
            </a:r>
            <a:r>
              <a:rPr lang="en-US" dirty="0" err="1"/>
              <a:t>organisation</a:t>
            </a:r>
            <a:r>
              <a:rPr lang="en-US" dirty="0"/>
              <a:t> doesn't change what it offers the world and the ways in which it creates and delivers those offerings it could well be in trouble.  </a:t>
            </a:r>
          </a:p>
          <a:p>
            <a:pPr marL="0" indent="0">
              <a:buNone/>
            </a:pPr>
            <a:endParaRPr lang="en-US" sz="1600" dirty="0"/>
          </a:p>
        </p:txBody>
      </p:sp>
      <p:pic>
        <p:nvPicPr>
          <p:cNvPr id="5" name="Picture 4">
            <a:extLst>
              <a:ext uri="{FF2B5EF4-FFF2-40B4-BE49-F238E27FC236}">
                <a16:creationId xmlns:a16="http://schemas.microsoft.com/office/drawing/2014/main" id="{9BBD6059-254B-4E7F-84FB-13E1BA07D0FA}"/>
              </a:ext>
            </a:extLst>
          </p:cNvPr>
          <p:cNvPicPr>
            <a:picLocks noChangeAspect="1"/>
          </p:cNvPicPr>
          <p:nvPr/>
        </p:nvPicPr>
        <p:blipFill rotWithShape="1">
          <a:blip r:embed="rId3"/>
          <a:srcRect l="20815" r="39449" b="-1"/>
          <a:stretch/>
        </p:blipFill>
        <p:spPr>
          <a:xfrm>
            <a:off x="8109502" y="10"/>
            <a:ext cx="4082498" cy="6857990"/>
          </a:xfrm>
          <a:prstGeom prst="rect">
            <a:avLst/>
          </a:prstGeom>
        </p:spPr>
      </p:pic>
    </p:spTree>
    <p:extLst>
      <p:ext uri="{BB962C8B-B14F-4D97-AF65-F5344CB8AC3E}">
        <p14:creationId xmlns:p14="http://schemas.microsoft.com/office/powerpoint/2010/main" val="1421852017"/>
      </p:ext>
    </p:extLst>
  </p:cSld>
  <p:clrMapOvr>
    <a:masterClrMapping/>
  </p:clrMapOvr>
  <mc:AlternateContent xmlns:mc="http://schemas.openxmlformats.org/markup-compatibility/2006" xmlns:p14="http://schemas.microsoft.com/office/powerpoint/2010/main">
    <mc:Choice Requires="p14">
      <p:transition spd="slow" p14:dur="2000" advTm="19261"/>
    </mc:Choice>
    <mc:Fallback xmlns="">
      <p:transition spd="slow" advTm="1926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F4B856D-FA6B-E241-AEEC-74C5F4C469B7}"/>
              </a:ext>
            </a:extLst>
          </p:cNvPr>
          <p:cNvSpPr>
            <a:spLocks noGrp="1"/>
          </p:cNvSpPr>
          <p:nvPr>
            <p:ph type="title"/>
          </p:nvPr>
        </p:nvSpPr>
        <p:spPr>
          <a:xfrm>
            <a:off x="409518" y="586855"/>
            <a:ext cx="3258570" cy="3387497"/>
          </a:xfrm>
        </p:spPr>
        <p:txBody>
          <a:bodyPr anchor="b">
            <a:normAutofit/>
          </a:bodyPr>
          <a:lstStyle/>
          <a:p>
            <a:pPr algn="r"/>
            <a:r>
              <a:rPr lang="en-US" sz="3200">
                <a:solidFill>
                  <a:schemeClr val="bg1"/>
                </a:solidFill>
              </a:rPr>
              <a:t>Summary</a:t>
            </a:r>
          </a:p>
        </p:txBody>
      </p:sp>
      <p:sp>
        <p:nvSpPr>
          <p:cNvPr id="3" name="Content Placeholder 2">
            <a:extLst>
              <a:ext uri="{FF2B5EF4-FFF2-40B4-BE49-F238E27FC236}">
                <a16:creationId xmlns:a16="http://schemas.microsoft.com/office/drawing/2014/main" id="{475DA0EC-71A5-EA42-8D4C-3816F5348987}"/>
              </a:ext>
            </a:extLst>
          </p:cNvPr>
          <p:cNvSpPr>
            <a:spLocks noGrp="1"/>
          </p:cNvSpPr>
          <p:nvPr>
            <p:ph idx="1"/>
          </p:nvPr>
        </p:nvSpPr>
        <p:spPr>
          <a:xfrm>
            <a:off x="4581727" y="275573"/>
            <a:ext cx="3025303" cy="6413326"/>
          </a:xfrm>
        </p:spPr>
        <p:txBody>
          <a:bodyPr anchor="ctr">
            <a:normAutofit/>
          </a:bodyPr>
          <a:lstStyle/>
          <a:p>
            <a:pPr>
              <a:lnSpc>
                <a:spcPct val="110000"/>
              </a:lnSpc>
            </a:pPr>
            <a:r>
              <a:rPr lang="en-US" sz="2000" dirty="0"/>
              <a:t>And innovation contributes to competitive success in many different ways </a:t>
            </a:r>
          </a:p>
          <a:p>
            <a:pPr>
              <a:lnSpc>
                <a:spcPct val="110000"/>
              </a:lnSpc>
            </a:pPr>
            <a:r>
              <a:rPr lang="en-US" sz="2000" dirty="0"/>
              <a:t>– it’s a </a:t>
            </a:r>
            <a:r>
              <a:rPr lang="en-US" sz="2000" i="1" dirty="0"/>
              <a:t>strategic</a:t>
            </a:r>
            <a:r>
              <a:rPr lang="en-US" sz="2000" dirty="0"/>
              <a:t> resource - helping to get the </a:t>
            </a:r>
            <a:r>
              <a:rPr lang="en-US" sz="2000" dirty="0" err="1"/>
              <a:t>organisation</a:t>
            </a:r>
            <a:r>
              <a:rPr lang="en-US" sz="2000" dirty="0"/>
              <a:t> where it is trying to go</a:t>
            </a:r>
          </a:p>
          <a:p>
            <a:pPr>
              <a:lnSpc>
                <a:spcPct val="110000"/>
              </a:lnSpc>
            </a:pPr>
            <a:r>
              <a:rPr lang="en-US" sz="2000" dirty="0"/>
              <a:t>Whether it is delivering shareholder value for private sector firms, or providing better public services, or enabling the start-up and growth of new enterprises.</a:t>
            </a:r>
            <a:endParaRPr lang="en-GB" sz="2000" dirty="0"/>
          </a:p>
          <a:p>
            <a:pPr>
              <a:lnSpc>
                <a:spcPct val="110000"/>
              </a:lnSpc>
            </a:pPr>
            <a:endParaRPr lang="en-US" sz="1600" dirty="0"/>
          </a:p>
        </p:txBody>
      </p:sp>
      <p:pic>
        <p:nvPicPr>
          <p:cNvPr id="5" name="Picture 4" descr="Runners at a starting line">
            <a:extLst>
              <a:ext uri="{FF2B5EF4-FFF2-40B4-BE49-F238E27FC236}">
                <a16:creationId xmlns:a16="http://schemas.microsoft.com/office/drawing/2014/main" id="{70819F3E-A2A9-D942-8A4B-4EE938795B53}"/>
              </a:ext>
            </a:extLst>
          </p:cNvPr>
          <p:cNvPicPr>
            <a:picLocks noChangeAspect="1"/>
          </p:cNvPicPr>
          <p:nvPr/>
        </p:nvPicPr>
        <p:blipFill rotWithShape="1">
          <a:blip r:embed="rId3"/>
          <a:srcRect l="35707" r="22176" b="-1"/>
          <a:stretch/>
        </p:blipFill>
        <p:spPr>
          <a:xfrm>
            <a:off x="8109502" y="10"/>
            <a:ext cx="4082498" cy="6857990"/>
          </a:xfrm>
          <a:prstGeom prst="rect">
            <a:avLst/>
          </a:prstGeom>
        </p:spPr>
      </p:pic>
    </p:spTree>
    <p:extLst>
      <p:ext uri="{BB962C8B-B14F-4D97-AF65-F5344CB8AC3E}">
        <p14:creationId xmlns:p14="http://schemas.microsoft.com/office/powerpoint/2010/main" val="646501424"/>
      </p:ext>
    </p:extLst>
  </p:cSld>
  <p:clrMapOvr>
    <a:masterClrMapping/>
  </p:clrMapOvr>
  <mc:AlternateContent xmlns:mc="http://schemas.openxmlformats.org/markup-compatibility/2006" xmlns:p14="http://schemas.microsoft.com/office/powerpoint/2010/main">
    <mc:Choice Requires="p14">
      <p:transition spd="slow" p14:dur="2000" advTm="31825"/>
    </mc:Choice>
    <mc:Fallback xmlns="">
      <p:transition spd="slow" advTm="3182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4BA5-8720-0B4A-AD87-8C23DFEC677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962888A-C90E-5D47-A635-298533B778A5}"/>
              </a:ext>
            </a:extLst>
          </p:cNvPr>
          <p:cNvSpPr>
            <a:spLocks noGrp="1"/>
          </p:cNvSpPr>
          <p:nvPr>
            <p:ph idx="1"/>
          </p:nvPr>
        </p:nvSpPr>
        <p:spPr/>
        <p:txBody>
          <a:bodyPr>
            <a:normAutofit fontScale="92500" lnSpcReduction="10000"/>
          </a:bodyPr>
          <a:lstStyle/>
          <a:p>
            <a:r>
              <a:rPr lang="en-US" dirty="0"/>
              <a:t>Fast Company  (2024), The Most Innovative Companies of 2024 </a:t>
            </a:r>
            <a:r>
              <a:rPr lang="en-US" dirty="0">
                <a:hlinkClick r:id="rId3"/>
              </a:rPr>
              <a:t>https://www.fastcompany.com/most-innovative-companies/list</a:t>
            </a:r>
            <a:r>
              <a:rPr lang="en-US" dirty="0"/>
              <a:t> (accessed 22 September 2024)</a:t>
            </a:r>
          </a:p>
          <a:p>
            <a:r>
              <a:rPr lang="en-GB" dirty="0" err="1"/>
              <a:t>Goffin</a:t>
            </a:r>
            <a:r>
              <a:rPr lang="en-GB" dirty="0"/>
              <a:t> K &amp; Mitchell R (2017), Innovation Management, 3rd edition, Palgrave, Chapter 1</a:t>
            </a:r>
            <a:endParaRPr lang="en-US" dirty="0"/>
          </a:p>
          <a:p>
            <a:r>
              <a:rPr lang="en-GB" dirty="0"/>
              <a:t>Porter, M.E., 1990. The competitive advantage of nations. </a:t>
            </a:r>
            <a:r>
              <a:rPr lang="en-GB" i="1" dirty="0"/>
              <a:t>Competitive Intelligence Review</a:t>
            </a:r>
            <a:r>
              <a:rPr lang="en-GB" dirty="0"/>
              <a:t>, </a:t>
            </a:r>
            <a:r>
              <a:rPr lang="en-GB" i="1" dirty="0"/>
              <a:t>1</a:t>
            </a:r>
            <a:r>
              <a:rPr lang="en-GB" dirty="0"/>
              <a:t>(1), pp.14-14.</a:t>
            </a:r>
          </a:p>
          <a:p>
            <a:r>
              <a:rPr lang="en-GB" dirty="0"/>
              <a:t>Tidd, J. &amp; Bessant, J.  (2021), Managing Innovation, 7</a:t>
            </a:r>
            <a:r>
              <a:rPr lang="en-GB" baseline="30000" dirty="0"/>
              <a:t>th</a:t>
            </a:r>
            <a:r>
              <a:rPr lang="en-GB" dirty="0"/>
              <a:t> ed, Wiley, Chapter 1</a:t>
            </a:r>
            <a:endParaRPr lang="en-US" dirty="0"/>
          </a:p>
          <a:p>
            <a:r>
              <a:rPr lang="en-US" dirty="0"/>
              <a:t>Schumpeter (1950), Capitalisms, Socialism and Democracy, 3</a:t>
            </a:r>
            <a:r>
              <a:rPr lang="en-US" baseline="30000" dirty="0"/>
              <a:t>rd</a:t>
            </a:r>
            <a:r>
              <a:rPr lang="en-US" dirty="0"/>
              <a:t> edition, Mew York: Harper and Row</a:t>
            </a:r>
          </a:p>
          <a:p>
            <a:endParaRPr lang="en-US" dirty="0"/>
          </a:p>
          <a:p>
            <a:endParaRPr lang="en-US" dirty="0"/>
          </a:p>
        </p:txBody>
      </p:sp>
    </p:spTree>
    <p:extLst>
      <p:ext uri="{BB962C8B-B14F-4D97-AF65-F5344CB8AC3E}">
        <p14:creationId xmlns:p14="http://schemas.microsoft.com/office/powerpoint/2010/main" val="1596590991"/>
      </p:ext>
    </p:extLst>
  </p:cSld>
  <p:clrMapOvr>
    <a:masterClrMapping/>
  </p:clrMapOvr>
  <mc:AlternateContent xmlns:mc="http://schemas.openxmlformats.org/markup-compatibility/2006" xmlns:p14="http://schemas.microsoft.com/office/powerpoint/2010/main">
    <mc:Choice Requires="p14">
      <p:transition spd="slow" p14:dur="2000" advTm="11925"/>
    </mc:Choice>
    <mc:Fallback xmlns="">
      <p:transition spd="slow" advTm="1192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1FCE60-ECDB-49B1-A5CA-E834A33FE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1" y="3587283"/>
            <a:ext cx="2501979" cy="4038601"/>
          </a:xfrm>
          <a:prstGeom prst="rect">
            <a:avLst/>
          </a:prstGeom>
          <a:gradFill>
            <a:gsLst>
              <a:gs pos="0">
                <a:schemeClr val="accent5">
                  <a:lumMod val="60000"/>
                  <a:lumOff val="40000"/>
                  <a:alpha val="0"/>
                </a:schemeClr>
              </a:gs>
              <a:gs pos="99000">
                <a:schemeClr val="accent2">
                  <a:alpha val="7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489" y="1757117"/>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2DCED15-A34C-FA42-BCD0-80D491B60459}"/>
              </a:ext>
            </a:extLst>
          </p:cNvPr>
          <p:cNvSpPr>
            <a:spLocks noGrp="1"/>
          </p:cNvSpPr>
          <p:nvPr>
            <p:ph type="title"/>
          </p:nvPr>
        </p:nvSpPr>
        <p:spPr>
          <a:xfrm>
            <a:off x="681780" y="586855"/>
            <a:ext cx="3131093" cy="3507474"/>
          </a:xfrm>
        </p:spPr>
        <p:txBody>
          <a:bodyPr anchor="b">
            <a:normAutofit/>
          </a:bodyPr>
          <a:lstStyle/>
          <a:p>
            <a:pPr algn="r"/>
            <a:r>
              <a:rPr lang="en-US" sz="2700" dirty="0">
                <a:solidFill>
                  <a:schemeClr val="bg1"/>
                </a:solidFill>
              </a:rPr>
              <a:t>Innovation?</a:t>
            </a:r>
          </a:p>
        </p:txBody>
      </p:sp>
      <p:sp>
        <p:nvSpPr>
          <p:cNvPr id="3" name="Content Placeholder 2">
            <a:extLst>
              <a:ext uri="{FF2B5EF4-FFF2-40B4-BE49-F238E27FC236}">
                <a16:creationId xmlns:a16="http://schemas.microsoft.com/office/drawing/2014/main" id="{2A94BDB9-7628-9A42-991E-0A478A7A24B4}"/>
              </a:ext>
            </a:extLst>
          </p:cNvPr>
          <p:cNvSpPr>
            <a:spLocks noGrp="1"/>
          </p:cNvSpPr>
          <p:nvPr>
            <p:ph idx="1"/>
          </p:nvPr>
        </p:nvSpPr>
        <p:spPr>
          <a:xfrm>
            <a:off x="4478695" y="833535"/>
            <a:ext cx="3222170" cy="5361991"/>
          </a:xfrm>
        </p:spPr>
        <p:txBody>
          <a:bodyPr>
            <a:normAutofit/>
          </a:bodyPr>
          <a:lstStyle/>
          <a:p>
            <a:r>
              <a:rPr lang="en-US" dirty="0"/>
              <a:t>The word ‘innovation’ comes from the Latin, </a:t>
            </a:r>
            <a:r>
              <a:rPr lang="en-US" i="1" dirty="0" err="1"/>
              <a:t>innovare</a:t>
            </a:r>
            <a:r>
              <a:rPr lang="en-US" dirty="0"/>
              <a:t>, and is all about </a:t>
            </a:r>
            <a:r>
              <a:rPr lang="en-US" b="1" dirty="0"/>
              <a:t>change</a:t>
            </a:r>
            <a:r>
              <a:rPr lang="en-US" dirty="0"/>
              <a:t>.</a:t>
            </a:r>
          </a:p>
          <a:p>
            <a:endParaRPr lang="en-GB" dirty="0"/>
          </a:p>
          <a:p>
            <a:r>
              <a:rPr lang="en-US" dirty="0"/>
              <a:t>Perhaps a more helpful definition of innovation is:</a:t>
            </a:r>
          </a:p>
          <a:p>
            <a:pPr marL="0" indent="0" algn="ctr">
              <a:buNone/>
            </a:pPr>
            <a:r>
              <a:rPr lang="en-US" i="1" dirty="0"/>
              <a:t>‘</a:t>
            </a:r>
            <a:r>
              <a:rPr lang="en-US" b="1" i="1" dirty="0"/>
              <a:t>the process of creating value from ideas</a:t>
            </a:r>
            <a:r>
              <a:rPr lang="en-US" i="1" dirty="0"/>
              <a:t>’</a:t>
            </a:r>
          </a:p>
          <a:p>
            <a:endParaRPr lang="en-US" sz="1600" dirty="0"/>
          </a:p>
        </p:txBody>
      </p:sp>
      <p:pic>
        <p:nvPicPr>
          <p:cNvPr id="7" name="Picture 4" descr="Image result for ideas">
            <a:extLst>
              <a:ext uri="{FF2B5EF4-FFF2-40B4-BE49-F238E27FC236}">
                <a16:creationId xmlns:a16="http://schemas.microsoft.com/office/drawing/2014/main" id="{F8B3EC79-E89A-724D-9F0F-1E68C7B87092}"/>
              </a:ext>
            </a:extLst>
          </p:cNvPr>
          <p:cNvPicPr>
            <a:picLocks noChangeAspect="1" noChangeArrowheads="1"/>
          </p:cNvPicPr>
          <p:nvPr/>
        </p:nvPicPr>
        <p:blipFill>
          <a:blip r:embed="rId3" cstate="print"/>
          <a:stretch>
            <a:fillRect/>
          </a:stretch>
        </p:blipFill>
        <p:spPr bwMode="auto">
          <a:xfrm>
            <a:off x="8115300" y="1981200"/>
            <a:ext cx="3619500" cy="2895600"/>
          </a:xfrm>
          <a:prstGeom prst="rect">
            <a:avLst/>
          </a:prstGeom>
          <a:noFill/>
        </p:spPr>
      </p:pic>
    </p:spTree>
    <p:extLst>
      <p:ext uri="{BB962C8B-B14F-4D97-AF65-F5344CB8AC3E}">
        <p14:creationId xmlns:p14="http://schemas.microsoft.com/office/powerpoint/2010/main" val="3660174629"/>
      </p:ext>
    </p:extLst>
  </p:cSld>
  <p:clrMapOvr>
    <a:masterClrMapping/>
  </p:clrMapOvr>
  <mc:AlternateContent xmlns:mc="http://schemas.openxmlformats.org/markup-compatibility/2006" xmlns:p14="http://schemas.microsoft.com/office/powerpoint/2010/main">
    <mc:Choice Requires="p14">
      <p:transition spd="slow" p14:dur="2000" advTm="46462"/>
    </mc:Choice>
    <mc:Fallback xmlns="">
      <p:transition spd="slow" advTm="46462"/>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1600200" y="-120040"/>
            <a:ext cx="10241280" cy="1234440"/>
          </a:xfrm>
        </p:spPr>
        <p:txBody>
          <a:bodyPr vert="horz" lIns="0" tIns="0" rIns="0" bIns="91440" rtlCol="0" anchor="b">
            <a:normAutofit/>
          </a:bodyPr>
          <a:lstStyle/>
          <a:p>
            <a:pPr eaLnBrk="1" hangingPunct="1"/>
            <a:r>
              <a:rPr lang="en-GB" b="1" dirty="0">
                <a:solidFill>
                  <a:srgbClr val="FFC000"/>
                </a:solidFill>
              </a:rPr>
              <a:t>Invention V Innovation</a:t>
            </a:r>
            <a:endParaRPr lang="en-US" b="1" dirty="0">
              <a:solidFill>
                <a:srgbClr val="FFC000"/>
              </a:solidFill>
            </a:endParaRPr>
          </a:p>
        </p:txBody>
      </p:sp>
      <p:sp>
        <p:nvSpPr>
          <p:cNvPr id="8195" name="Rectangle 3"/>
          <p:cNvSpPr>
            <a:spLocks noGrp="1" noChangeArrowheads="1"/>
          </p:cNvSpPr>
          <p:nvPr>
            <p:ph sz="half" idx="1"/>
          </p:nvPr>
        </p:nvSpPr>
        <p:spPr>
          <a:xfrm>
            <a:off x="812849" y="1628800"/>
            <a:ext cx="4500563" cy="4114800"/>
          </a:xfrm>
        </p:spPr>
        <p:txBody>
          <a:bodyPr>
            <a:normAutofit/>
          </a:bodyPr>
          <a:lstStyle/>
          <a:p>
            <a:pPr eaLnBrk="1" hangingPunct="1">
              <a:lnSpc>
                <a:spcPct val="90000"/>
              </a:lnSpc>
              <a:buFont typeface="Wingdings" pitchFamily="2" charset="2"/>
              <a:buNone/>
            </a:pPr>
            <a:r>
              <a:rPr lang="en-GB" b="1" u="sng" dirty="0"/>
              <a:t>Invention</a:t>
            </a:r>
            <a:r>
              <a:rPr lang="en-GB" dirty="0"/>
              <a:t> </a:t>
            </a:r>
          </a:p>
          <a:p>
            <a:pPr eaLnBrk="1" hangingPunct="1">
              <a:lnSpc>
                <a:spcPct val="90000"/>
              </a:lnSpc>
            </a:pPr>
            <a:r>
              <a:rPr lang="en-GB" dirty="0"/>
              <a:t>Tangible, new</a:t>
            </a:r>
          </a:p>
          <a:p>
            <a:pPr eaLnBrk="1" hangingPunct="1">
              <a:lnSpc>
                <a:spcPct val="90000"/>
              </a:lnSpc>
            </a:pPr>
            <a:r>
              <a:rPr lang="en-GB" dirty="0"/>
              <a:t>e.g. new product, service, method of operation</a:t>
            </a:r>
          </a:p>
          <a:p>
            <a:pPr eaLnBrk="1" hangingPunct="1">
              <a:lnSpc>
                <a:spcPct val="90000"/>
              </a:lnSpc>
            </a:pPr>
            <a:r>
              <a:rPr lang="en-GB" dirty="0"/>
              <a:t>Cannot always be put to immediate use</a:t>
            </a:r>
          </a:p>
          <a:p>
            <a:pPr eaLnBrk="1" hangingPunct="1">
              <a:lnSpc>
                <a:spcPct val="90000"/>
              </a:lnSpc>
              <a:buFont typeface="Wingdings" pitchFamily="2" charset="2"/>
              <a:buNone/>
            </a:pPr>
            <a:endParaRPr lang="en-GB" b="1" dirty="0"/>
          </a:p>
          <a:p>
            <a:pPr eaLnBrk="1" hangingPunct="1">
              <a:lnSpc>
                <a:spcPct val="90000"/>
              </a:lnSpc>
              <a:buFont typeface="Wingdings" pitchFamily="2" charset="2"/>
              <a:buNone/>
            </a:pPr>
            <a:endParaRPr lang="en-US" sz="2000" b="1" dirty="0"/>
          </a:p>
        </p:txBody>
      </p:sp>
      <p:sp>
        <p:nvSpPr>
          <p:cNvPr id="8196" name="Rectangle 5"/>
          <p:cNvSpPr>
            <a:spLocks noGrp="1" noChangeArrowheads="1"/>
          </p:cNvSpPr>
          <p:nvPr>
            <p:ph sz="half" idx="2"/>
          </p:nvPr>
        </p:nvSpPr>
        <p:spPr>
          <a:xfrm>
            <a:off x="5603106" y="1482737"/>
            <a:ext cx="5557787" cy="4114800"/>
          </a:xfrm>
        </p:spPr>
        <p:txBody>
          <a:bodyPr>
            <a:normAutofit/>
          </a:bodyPr>
          <a:lstStyle/>
          <a:p>
            <a:pPr eaLnBrk="1" hangingPunct="1">
              <a:lnSpc>
                <a:spcPct val="90000"/>
              </a:lnSpc>
              <a:buFont typeface="Wingdings" pitchFamily="2" charset="2"/>
              <a:buNone/>
            </a:pPr>
            <a:r>
              <a:rPr lang="en-GB" b="1" u="sng" dirty="0"/>
              <a:t>Innovation</a:t>
            </a:r>
          </a:p>
          <a:p>
            <a:pPr eaLnBrk="1" hangingPunct="1">
              <a:lnSpc>
                <a:spcPct val="90000"/>
              </a:lnSpc>
            </a:pPr>
            <a:r>
              <a:rPr lang="en-GB" dirty="0"/>
              <a:t>‘a new way of doing things that is commercialised’ (Porter, 1990)</a:t>
            </a:r>
          </a:p>
          <a:p>
            <a:pPr eaLnBrk="1" hangingPunct="1">
              <a:lnSpc>
                <a:spcPct val="90000"/>
              </a:lnSpc>
            </a:pPr>
            <a:r>
              <a:rPr lang="en-GB" dirty="0"/>
              <a:t>‘…successful exploitation of new ideas’ (DTI, 2004)</a:t>
            </a:r>
          </a:p>
          <a:p>
            <a:pPr eaLnBrk="1" hangingPunct="1">
              <a:lnSpc>
                <a:spcPct val="90000"/>
              </a:lnSpc>
            </a:pPr>
            <a:r>
              <a:rPr lang="en-GB" dirty="0"/>
              <a:t>An idea, product, service or method of operation  that has been developed and marketed to customers who perceive it as novel.</a:t>
            </a:r>
          </a:p>
          <a:p>
            <a:pPr eaLnBrk="1" hangingPunct="1">
              <a:lnSpc>
                <a:spcPct val="80000"/>
              </a:lnSpc>
            </a:pPr>
            <a:endParaRPr lang="en-US" sz="1800" dirty="0"/>
          </a:p>
        </p:txBody>
      </p:sp>
      <p:sp>
        <p:nvSpPr>
          <p:cNvPr id="5" name="TextBox 4"/>
          <p:cNvSpPr txBox="1"/>
          <p:nvPr/>
        </p:nvSpPr>
        <p:spPr>
          <a:xfrm>
            <a:off x="1158106" y="5512767"/>
            <a:ext cx="4953000" cy="523220"/>
          </a:xfrm>
          <a:prstGeom prst="rect">
            <a:avLst/>
          </a:prstGeom>
          <a:noFill/>
        </p:spPr>
        <p:txBody>
          <a:bodyPr wrap="square" rtlCol="0">
            <a:spAutoFit/>
          </a:bodyPr>
          <a:lstStyle/>
          <a:p>
            <a:r>
              <a:rPr lang="en-US" sz="2800" dirty="0">
                <a:solidFill>
                  <a:srgbClr val="0000FF"/>
                </a:solidFill>
              </a:rPr>
              <a:t>What is an entrepreneur</a:t>
            </a:r>
            <a:r>
              <a:rPr lang="en-US" sz="2800" dirty="0">
                <a:solidFill>
                  <a:srgbClr val="0070C0"/>
                </a:solidFill>
              </a:rPr>
              <a:t>?</a:t>
            </a:r>
          </a:p>
        </p:txBody>
      </p:sp>
      <p:sp>
        <p:nvSpPr>
          <p:cNvPr id="2" name="TextBox 1">
            <a:extLst>
              <a:ext uri="{FF2B5EF4-FFF2-40B4-BE49-F238E27FC236}">
                <a16:creationId xmlns:a16="http://schemas.microsoft.com/office/drawing/2014/main" id="{EFB1F48B-7809-53CB-B723-EAEFF2C87114}"/>
              </a:ext>
            </a:extLst>
          </p:cNvPr>
          <p:cNvSpPr txBox="1"/>
          <p:nvPr/>
        </p:nvSpPr>
        <p:spPr>
          <a:xfrm>
            <a:off x="5932449" y="4973444"/>
            <a:ext cx="5909031" cy="830997"/>
          </a:xfrm>
          <a:prstGeom prst="rect">
            <a:avLst/>
          </a:prstGeom>
          <a:noFill/>
        </p:spPr>
        <p:txBody>
          <a:bodyPr wrap="square" rtlCol="0">
            <a:spAutoFit/>
          </a:bodyPr>
          <a:lstStyle/>
          <a:p>
            <a:r>
              <a:rPr lang="en-US" sz="2400" dirty="0">
                <a:solidFill>
                  <a:srgbClr val="0070C0"/>
                </a:solidFill>
              </a:rPr>
              <a:t>Challenge!! Can you find a good definition? Can you be critical of the definitions?</a:t>
            </a:r>
          </a:p>
        </p:txBody>
      </p:sp>
    </p:spTree>
    <p:custDataLst>
      <p:tags r:id="rId1"/>
    </p:custDataLst>
    <p:extLst>
      <p:ext uri="{BB962C8B-B14F-4D97-AF65-F5344CB8AC3E}">
        <p14:creationId xmlns:p14="http://schemas.microsoft.com/office/powerpoint/2010/main" val="2182890269"/>
      </p:ext>
    </p:extLst>
  </p:cSld>
  <p:clrMapOvr>
    <a:masterClrMapping/>
  </p:clrMapOvr>
  <p:transition advTm="1200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5F5F-7A4F-CD4A-AC9C-A89B2FD1DDF2}"/>
              </a:ext>
            </a:extLst>
          </p:cNvPr>
          <p:cNvSpPr>
            <a:spLocks noGrp="1"/>
          </p:cNvSpPr>
          <p:nvPr>
            <p:ph type="title"/>
          </p:nvPr>
        </p:nvSpPr>
        <p:spPr>
          <a:xfrm>
            <a:off x="5248072" y="629268"/>
            <a:ext cx="5877128" cy="1286160"/>
          </a:xfrm>
        </p:spPr>
        <p:txBody>
          <a:bodyPr anchor="b">
            <a:normAutofit fontScale="90000"/>
          </a:bodyPr>
          <a:lstStyle/>
          <a:p>
            <a:pPr>
              <a:lnSpc>
                <a:spcPct val="90000"/>
              </a:lnSpc>
            </a:pPr>
            <a:r>
              <a:rPr lang="en-US" sz="4100" dirty="0"/>
              <a:t>Innovation and entrepreneurship</a:t>
            </a:r>
          </a:p>
        </p:txBody>
      </p:sp>
      <p:sp>
        <p:nvSpPr>
          <p:cNvPr id="3" name="Content Placeholder 2">
            <a:extLst>
              <a:ext uri="{FF2B5EF4-FFF2-40B4-BE49-F238E27FC236}">
                <a16:creationId xmlns:a16="http://schemas.microsoft.com/office/drawing/2014/main" id="{08C9E543-9097-F942-A9D5-0361C581D93F}"/>
              </a:ext>
            </a:extLst>
          </p:cNvPr>
          <p:cNvSpPr>
            <a:spLocks noGrp="1"/>
          </p:cNvSpPr>
          <p:nvPr>
            <p:ph idx="1"/>
          </p:nvPr>
        </p:nvSpPr>
        <p:spPr>
          <a:xfrm>
            <a:off x="5248074" y="2438401"/>
            <a:ext cx="6740726" cy="3785419"/>
          </a:xfrm>
        </p:spPr>
        <p:txBody>
          <a:bodyPr>
            <a:normAutofit lnSpcReduction="10000"/>
          </a:bodyPr>
          <a:lstStyle/>
          <a:p>
            <a:pPr marL="0" indent="0">
              <a:buNone/>
            </a:pPr>
            <a:r>
              <a:rPr lang="en-GB" sz="2800" i="1" dirty="0"/>
              <a:t>‘Innovation is the specific tool of entrepreneurs, the means by which they exploit change as an opportunity for a different business or service. It is capable of being presented as a discipline, capable of being learned, capable of being practised’</a:t>
            </a:r>
          </a:p>
          <a:p>
            <a:endParaRPr lang="en-US" sz="1700" dirty="0"/>
          </a:p>
          <a:p>
            <a:pPr marL="0" indent="0">
              <a:buNone/>
            </a:pPr>
            <a:r>
              <a:rPr lang="en-US" sz="1900" dirty="0"/>
              <a:t>(Peter Drucker (1985) as cited in Tidd and Bessant (2021, p20)</a:t>
            </a:r>
          </a:p>
        </p:txBody>
      </p:sp>
      <p:pic>
        <p:nvPicPr>
          <p:cNvPr id="5" name="Picture 4">
            <a:extLst>
              <a:ext uri="{FF2B5EF4-FFF2-40B4-BE49-F238E27FC236}">
                <a16:creationId xmlns:a16="http://schemas.microsoft.com/office/drawing/2014/main" id="{F9B2EA39-6005-4AFB-A2F1-EB04CA59C9EB}"/>
              </a:ext>
            </a:extLst>
          </p:cNvPr>
          <p:cNvPicPr>
            <a:picLocks noChangeAspect="1"/>
          </p:cNvPicPr>
          <p:nvPr/>
        </p:nvPicPr>
        <p:blipFill rotWithShape="1">
          <a:blip r:embed="rId3"/>
          <a:srcRect l="56540" r="12282"/>
          <a:stretch/>
        </p:blipFill>
        <p:spPr>
          <a:xfrm>
            <a:off x="1524021" y="10"/>
            <a:ext cx="3476673" cy="6857990"/>
          </a:xfrm>
          <a:prstGeom prst="rect">
            <a:avLst/>
          </a:prstGeom>
          <a:effectLst/>
        </p:spPr>
      </p:pic>
    </p:spTree>
    <p:extLst>
      <p:ext uri="{BB962C8B-B14F-4D97-AF65-F5344CB8AC3E}">
        <p14:creationId xmlns:p14="http://schemas.microsoft.com/office/powerpoint/2010/main" val="4278057447"/>
      </p:ext>
    </p:extLst>
  </p:cSld>
  <p:clrMapOvr>
    <a:masterClrMapping/>
  </p:clrMapOvr>
  <mc:AlternateContent xmlns:mc="http://schemas.openxmlformats.org/markup-compatibility/2006" xmlns:p14="http://schemas.microsoft.com/office/powerpoint/2010/main">
    <mc:Choice Requires="p14">
      <p:transition spd="slow" p14:dur="2000" advTm="68351"/>
    </mc:Choice>
    <mc:Fallback xmlns="">
      <p:transition spd="slow" advTm="6835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05" y="-459432"/>
            <a:ext cx="12700000" cy="10617200"/>
          </a:xfrm>
          <a:prstGeom prst="rect">
            <a:avLst/>
          </a:prstGeom>
        </p:spPr>
      </p:pic>
      <p:sp>
        <p:nvSpPr>
          <p:cNvPr id="8" name="TextBox 7"/>
          <p:cNvSpPr txBox="1"/>
          <p:nvPr/>
        </p:nvSpPr>
        <p:spPr>
          <a:xfrm>
            <a:off x="0" y="-3712"/>
            <a:ext cx="4817162" cy="2092881"/>
          </a:xfrm>
          <a:prstGeom prst="rect">
            <a:avLst/>
          </a:prstGeom>
          <a:noFill/>
          <a:effectLst>
            <a:outerShdw blurRad="431800" dir="11460000" algn="ctr" rotWithShape="0">
              <a:srgbClr val="000000">
                <a:alpha val="46000"/>
              </a:srgbClr>
            </a:outerShdw>
          </a:effectLst>
        </p:spPr>
        <p:txBody>
          <a:bodyPr wrap="square" rtlCol="0">
            <a:spAutoFit/>
          </a:bodyPr>
          <a:lstStyle/>
          <a:p>
            <a:pPr algn="ctr"/>
            <a:r>
              <a:rPr lang="en-US" sz="2800" b="1" dirty="0">
                <a:ln w="0"/>
                <a:solidFill>
                  <a:schemeClr val="bg1">
                    <a:alpha val="98000"/>
                  </a:schemeClr>
                </a:solidFill>
                <a:latin typeface="Aharoni" pitchFamily="2" charset="-79"/>
                <a:cs typeface="Aharoni" pitchFamily="2" charset="-79"/>
              </a:rPr>
              <a:t>Creativity is thinking up new things.  </a:t>
            </a:r>
          </a:p>
          <a:p>
            <a:pPr algn="ctr"/>
            <a:r>
              <a:rPr lang="en-US" sz="2800" b="1" dirty="0">
                <a:ln w="0"/>
                <a:solidFill>
                  <a:schemeClr val="bg1">
                    <a:alpha val="98000"/>
                  </a:schemeClr>
                </a:solidFill>
                <a:latin typeface="Aharoni" pitchFamily="2" charset="-79"/>
                <a:cs typeface="Aharoni" pitchFamily="2" charset="-79"/>
              </a:rPr>
              <a:t>Innovation is doing new things.</a:t>
            </a:r>
          </a:p>
          <a:p>
            <a:endParaRPr lang="en-GB" dirty="0">
              <a:solidFill>
                <a:schemeClr val="tx1">
                  <a:alpha val="98000"/>
                </a:schemeClr>
              </a:solidFill>
            </a:endParaRPr>
          </a:p>
        </p:txBody>
      </p:sp>
      <p:sp>
        <p:nvSpPr>
          <p:cNvPr id="9" name="TextBox 8"/>
          <p:cNvSpPr txBox="1"/>
          <p:nvPr/>
        </p:nvSpPr>
        <p:spPr>
          <a:xfrm>
            <a:off x="763579" y="2246458"/>
            <a:ext cx="1645002" cy="369332"/>
          </a:xfrm>
          <a:prstGeom prst="rect">
            <a:avLst/>
          </a:prstGeom>
          <a:noFill/>
        </p:spPr>
        <p:txBody>
          <a:bodyPr wrap="none" rtlCol="0">
            <a:spAutoFit/>
          </a:bodyPr>
          <a:lstStyle/>
          <a:p>
            <a:r>
              <a:rPr lang="en-GB" b="1" dirty="0">
                <a:solidFill>
                  <a:srgbClr val="FFFFFF"/>
                </a:solidFill>
              </a:rPr>
              <a:t>Theodore Levitt</a:t>
            </a:r>
            <a:endParaRPr lang="en-GB" dirty="0">
              <a:solidFill>
                <a:srgbClr val="FFFFFF"/>
              </a:solidFill>
            </a:endParaRPr>
          </a:p>
        </p:txBody>
      </p:sp>
      <p:sp>
        <p:nvSpPr>
          <p:cNvPr id="2" name="TextBox 1">
            <a:extLst>
              <a:ext uri="{FF2B5EF4-FFF2-40B4-BE49-F238E27FC236}">
                <a16:creationId xmlns:a16="http://schemas.microsoft.com/office/drawing/2014/main" id="{07786D66-34C6-4146-9A23-7631D3914098}"/>
              </a:ext>
            </a:extLst>
          </p:cNvPr>
          <p:cNvSpPr txBox="1"/>
          <p:nvPr/>
        </p:nvSpPr>
        <p:spPr>
          <a:xfrm>
            <a:off x="8534400" y="4919008"/>
            <a:ext cx="3657600" cy="1938992"/>
          </a:xfrm>
          <a:prstGeom prst="rect">
            <a:avLst/>
          </a:prstGeom>
          <a:noFill/>
        </p:spPr>
        <p:txBody>
          <a:bodyPr wrap="square" rtlCol="0">
            <a:spAutoFit/>
          </a:bodyPr>
          <a:lstStyle/>
          <a:p>
            <a:r>
              <a:rPr lang="en-US" sz="4000" dirty="0">
                <a:solidFill>
                  <a:schemeClr val="bg1"/>
                </a:solidFill>
              </a:rPr>
              <a:t>‘Innovation is creativity that ships’ Steve Jobs</a:t>
            </a:r>
          </a:p>
        </p:txBody>
      </p:sp>
    </p:spTree>
    <p:extLst>
      <p:ext uri="{BB962C8B-B14F-4D97-AF65-F5344CB8AC3E}">
        <p14:creationId xmlns:p14="http://schemas.microsoft.com/office/powerpoint/2010/main" val="290562181"/>
      </p:ext>
    </p:extLst>
  </p:cSld>
  <p:clrMapOvr>
    <a:masterClrMapping/>
  </p:clrMapOvr>
  <mc:AlternateContent xmlns:mc="http://schemas.openxmlformats.org/markup-compatibility/2006" xmlns:p14="http://schemas.microsoft.com/office/powerpoint/2010/main">
    <mc:Choice Requires="p14">
      <p:transition spd="slow" p14:dur="2000" advTm="21131"/>
    </mc:Choice>
    <mc:Fallback xmlns="">
      <p:transition spd="slow" advTm="2113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260648"/>
            <a:ext cx="7498080" cy="1143000"/>
          </a:xfrm>
        </p:spPr>
        <p:txBody>
          <a:bodyPr/>
          <a:lstStyle/>
          <a:p>
            <a:r>
              <a:rPr lang="en-GB" dirty="0"/>
              <a:t>Creativity V’s Innovation</a:t>
            </a:r>
          </a:p>
        </p:txBody>
      </p:sp>
      <p:sp>
        <p:nvSpPr>
          <p:cNvPr id="3" name="Content Placeholder 2"/>
          <p:cNvSpPr>
            <a:spLocks noGrp="1"/>
          </p:cNvSpPr>
          <p:nvPr>
            <p:ph idx="1"/>
          </p:nvPr>
        </p:nvSpPr>
        <p:spPr>
          <a:xfrm>
            <a:off x="2639616" y="1772816"/>
            <a:ext cx="7786112" cy="4800600"/>
          </a:xfrm>
        </p:spPr>
        <p:txBody>
          <a:bodyPr>
            <a:normAutofit/>
          </a:bodyPr>
          <a:lstStyle/>
          <a:p>
            <a:r>
              <a:rPr lang="en-GB" i="1" dirty="0"/>
              <a:t>‘Creativity is a </a:t>
            </a:r>
            <a:r>
              <a:rPr lang="en-GB" b="1" i="1" dirty="0"/>
              <a:t>process</a:t>
            </a:r>
            <a:r>
              <a:rPr lang="en-GB" i="1" dirty="0"/>
              <a:t> of developing and expressing novel ideas that are likely to be useful</a:t>
            </a:r>
          </a:p>
          <a:p>
            <a:r>
              <a:rPr lang="en-GB" i="1" dirty="0"/>
              <a:t>The </a:t>
            </a:r>
            <a:r>
              <a:rPr lang="en-GB" b="1" i="1" dirty="0"/>
              <a:t>end result of the creative process </a:t>
            </a:r>
            <a:r>
              <a:rPr lang="en-GB" i="1" dirty="0"/>
              <a:t>is an innovation, where innovation is the embodiment, combination, and or synthesis of knowledge in novel, relevant, valued new products, processes or services’ </a:t>
            </a:r>
          </a:p>
          <a:p>
            <a:pPr marL="82296" indent="0" algn="r">
              <a:buNone/>
            </a:pPr>
            <a:r>
              <a:rPr lang="en-GB" i="1" dirty="0"/>
              <a:t>From ‘When Sparks Fly’ </a:t>
            </a:r>
          </a:p>
          <a:p>
            <a:pPr marL="82296" indent="0" algn="r">
              <a:buNone/>
            </a:pPr>
            <a:r>
              <a:rPr lang="en-GB" i="1" dirty="0"/>
              <a:t>(Leonard and Strap, 2005)</a:t>
            </a:r>
          </a:p>
        </p:txBody>
      </p:sp>
      <p:pic>
        <p:nvPicPr>
          <p:cNvPr id="4" name="Picture 2" descr="http://www.drkathyjordan.com/wp-content/uploads/2010/07/Creati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422" y="260649"/>
            <a:ext cx="1959977" cy="1300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2" y="5805264"/>
            <a:ext cx="2016224" cy="369332"/>
          </a:xfrm>
          <a:prstGeom prst="rect">
            <a:avLst/>
          </a:prstGeom>
          <a:solidFill>
            <a:srgbClr val="FFC000"/>
          </a:solidFill>
        </p:spPr>
        <p:txBody>
          <a:bodyPr wrap="square" rtlCol="0">
            <a:spAutoFit/>
          </a:bodyPr>
          <a:lstStyle/>
          <a:p>
            <a:r>
              <a:rPr lang="en-GB" dirty="0"/>
              <a:t>GCU Core Value!</a:t>
            </a:r>
          </a:p>
        </p:txBody>
      </p:sp>
      <p:sp>
        <p:nvSpPr>
          <p:cNvPr id="6" name="TextBox 5">
            <a:extLst>
              <a:ext uri="{FF2B5EF4-FFF2-40B4-BE49-F238E27FC236}">
                <a16:creationId xmlns:a16="http://schemas.microsoft.com/office/drawing/2014/main" id="{7082CC02-1981-E7FB-E952-7438635A3F6A}"/>
              </a:ext>
            </a:extLst>
          </p:cNvPr>
          <p:cNvSpPr txBox="1"/>
          <p:nvPr/>
        </p:nvSpPr>
        <p:spPr>
          <a:xfrm>
            <a:off x="7511617" y="5810941"/>
            <a:ext cx="40298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70C0"/>
                </a:solidFill>
              </a:rPr>
              <a:t>Well-led group interactions</a:t>
            </a:r>
          </a:p>
        </p:txBody>
      </p:sp>
    </p:spTree>
    <p:extLst>
      <p:ext uri="{BB962C8B-B14F-4D97-AF65-F5344CB8AC3E}">
        <p14:creationId xmlns:p14="http://schemas.microsoft.com/office/powerpoint/2010/main" val="3228001444"/>
      </p:ext>
    </p:extLst>
  </p:cSld>
  <p:clrMapOvr>
    <a:masterClrMapping/>
  </p:clrMapOvr>
  <mc:AlternateContent xmlns:mc="http://schemas.openxmlformats.org/markup-compatibility/2006" xmlns:p14="http://schemas.microsoft.com/office/powerpoint/2010/main">
    <mc:Choice Requires="p14">
      <p:transition spd="slow" p14:dur="2000" advTm="56506"/>
    </mc:Choice>
    <mc:Fallback xmlns="">
      <p:transition spd="slow" advTm="565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4AD10D-07C5-5A45-BCE5-30E5BE457941}"/>
              </a:ext>
            </a:extLst>
          </p:cNvPr>
          <p:cNvSpPr>
            <a:spLocks noGrp="1"/>
          </p:cNvSpPr>
          <p:nvPr>
            <p:ph type="title"/>
          </p:nvPr>
        </p:nvSpPr>
        <p:spPr>
          <a:xfrm>
            <a:off x="387927" y="1028701"/>
            <a:ext cx="3248863" cy="3020785"/>
          </a:xfrm>
        </p:spPr>
        <p:txBody>
          <a:bodyPr>
            <a:normAutofit/>
          </a:bodyPr>
          <a:lstStyle/>
          <a:p>
            <a:pPr algn="r"/>
            <a:r>
              <a:rPr lang="en-US" sz="3200">
                <a:solidFill>
                  <a:schemeClr val="bg1"/>
                </a:solidFill>
              </a:rPr>
              <a:t>Where does innovation make a difference</a:t>
            </a:r>
          </a:p>
        </p:txBody>
      </p:sp>
      <p:sp>
        <p:nvSpPr>
          <p:cNvPr id="3" name="Content Placeholder 2">
            <a:extLst>
              <a:ext uri="{FF2B5EF4-FFF2-40B4-BE49-F238E27FC236}">
                <a16:creationId xmlns:a16="http://schemas.microsoft.com/office/drawing/2014/main" id="{9603F9EE-39E7-714C-BBF6-506002533752}"/>
              </a:ext>
            </a:extLst>
          </p:cNvPr>
          <p:cNvSpPr>
            <a:spLocks noGrp="1"/>
          </p:cNvSpPr>
          <p:nvPr>
            <p:ph idx="1"/>
          </p:nvPr>
        </p:nvSpPr>
        <p:spPr>
          <a:xfrm>
            <a:off x="4777409" y="1028702"/>
            <a:ext cx="6273972" cy="4843462"/>
          </a:xfrm>
        </p:spPr>
        <p:txBody>
          <a:bodyPr>
            <a:normAutofit lnSpcReduction="10000"/>
          </a:bodyPr>
          <a:lstStyle/>
          <a:p>
            <a:pPr marL="0" indent="0">
              <a:buNone/>
            </a:pPr>
            <a:r>
              <a:rPr lang="en-US" sz="4000" dirty="0"/>
              <a:t>Innovation is about…</a:t>
            </a:r>
          </a:p>
          <a:p>
            <a:pPr marL="0" indent="0">
              <a:buNone/>
            </a:pPr>
            <a:endParaRPr lang="en-US" dirty="0"/>
          </a:p>
          <a:p>
            <a:r>
              <a:rPr lang="en-US" dirty="0"/>
              <a:t>Identifying or creating opportunities</a:t>
            </a:r>
          </a:p>
          <a:p>
            <a:r>
              <a:rPr lang="en-GB" dirty="0"/>
              <a:t>New ways of serving existing markets</a:t>
            </a:r>
          </a:p>
          <a:p>
            <a:r>
              <a:rPr lang="en-GB" dirty="0"/>
              <a:t>Growing new markets</a:t>
            </a:r>
          </a:p>
          <a:p>
            <a:r>
              <a:rPr lang="en-GB" dirty="0"/>
              <a:t>Rethinking services</a:t>
            </a:r>
          </a:p>
          <a:p>
            <a:r>
              <a:rPr lang="en-GB" dirty="0"/>
              <a:t>Meeting social needs</a:t>
            </a:r>
          </a:p>
          <a:p>
            <a:r>
              <a:rPr lang="en-GB" dirty="0"/>
              <a:t>Improving operations – doing what we do but better</a:t>
            </a:r>
          </a:p>
          <a:p>
            <a:endParaRPr lang="en-GB" sz="1800" dirty="0"/>
          </a:p>
          <a:p>
            <a:endParaRPr lang="en-GB" sz="1800" dirty="0"/>
          </a:p>
        </p:txBody>
      </p:sp>
      <p:sp>
        <p:nvSpPr>
          <p:cNvPr id="4" name="TextBox 3">
            <a:extLst>
              <a:ext uri="{FF2B5EF4-FFF2-40B4-BE49-F238E27FC236}">
                <a16:creationId xmlns:a16="http://schemas.microsoft.com/office/drawing/2014/main" id="{F7C29304-1328-4B8E-07EE-5BD7FEDB72C7}"/>
              </a:ext>
            </a:extLst>
          </p:cNvPr>
          <p:cNvSpPr txBox="1"/>
          <p:nvPr/>
        </p:nvSpPr>
        <p:spPr>
          <a:xfrm>
            <a:off x="9686192" y="2271346"/>
            <a:ext cx="2124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rPr>
              <a:t>Breakthrough drugs</a:t>
            </a:r>
          </a:p>
        </p:txBody>
      </p:sp>
      <p:sp>
        <p:nvSpPr>
          <p:cNvPr id="5" name="TextBox 4">
            <a:extLst>
              <a:ext uri="{FF2B5EF4-FFF2-40B4-BE49-F238E27FC236}">
                <a16:creationId xmlns:a16="http://schemas.microsoft.com/office/drawing/2014/main" id="{2D827DB9-636F-520C-0288-3C11B285459D}"/>
              </a:ext>
            </a:extLst>
          </p:cNvPr>
          <p:cNvSpPr txBox="1"/>
          <p:nvPr/>
        </p:nvSpPr>
        <p:spPr>
          <a:xfrm>
            <a:off x="9686191" y="2990213"/>
            <a:ext cx="24411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rPr>
              <a:t>low cost airlines, Zara</a:t>
            </a:r>
          </a:p>
        </p:txBody>
      </p:sp>
      <p:sp>
        <p:nvSpPr>
          <p:cNvPr id="6" name="TextBox 5">
            <a:extLst>
              <a:ext uri="{FF2B5EF4-FFF2-40B4-BE49-F238E27FC236}">
                <a16:creationId xmlns:a16="http://schemas.microsoft.com/office/drawing/2014/main" id="{7361F812-A5AF-8CA5-3EAD-79EE19B96750}"/>
              </a:ext>
            </a:extLst>
          </p:cNvPr>
          <p:cNvSpPr txBox="1"/>
          <p:nvPr/>
        </p:nvSpPr>
        <p:spPr>
          <a:xfrm>
            <a:off x="7860267" y="3450289"/>
            <a:ext cx="33756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rPr>
              <a:t>Henry Ford 'a car for everyman'</a:t>
            </a:r>
          </a:p>
        </p:txBody>
      </p:sp>
      <p:sp>
        <p:nvSpPr>
          <p:cNvPr id="7" name="TextBox 6">
            <a:extLst>
              <a:ext uri="{FF2B5EF4-FFF2-40B4-BE49-F238E27FC236}">
                <a16:creationId xmlns:a16="http://schemas.microsoft.com/office/drawing/2014/main" id="{C552C1D3-C2C0-C3D0-1406-CC579694DE54}"/>
              </a:ext>
            </a:extLst>
          </p:cNvPr>
          <p:cNvSpPr txBox="1"/>
          <p:nvPr/>
        </p:nvSpPr>
        <p:spPr>
          <a:xfrm>
            <a:off x="7572719" y="3924742"/>
            <a:ext cx="3893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rPr>
              <a:t>On-line banking, Amazon, </a:t>
            </a:r>
            <a:r>
              <a:rPr lang="en-US" dirty="0" err="1">
                <a:solidFill>
                  <a:srgbClr val="0070C0"/>
                </a:solidFill>
              </a:rPr>
              <a:t>ebay</a:t>
            </a:r>
            <a:endParaRPr lang="en-US" dirty="0" err="1"/>
          </a:p>
        </p:txBody>
      </p:sp>
      <p:sp>
        <p:nvSpPr>
          <p:cNvPr id="9" name="TextBox 8">
            <a:extLst>
              <a:ext uri="{FF2B5EF4-FFF2-40B4-BE49-F238E27FC236}">
                <a16:creationId xmlns:a16="http://schemas.microsoft.com/office/drawing/2014/main" id="{1B6ED72D-6F75-A95A-41A3-205DE9506388}"/>
              </a:ext>
            </a:extLst>
          </p:cNvPr>
          <p:cNvSpPr txBox="1"/>
          <p:nvPr/>
        </p:nvSpPr>
        <p:spPr>
          <a:xfrm>
            <a:off x="7860267" y="4471081"/>
            <a:ext cx="4338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rgbClr val="0070C0"/>
                </a:solidFill>
              </a:rPr>
              <a:t>Karlinska</a:t>
            </a:r>
            <a:r>
              <a:rPr lang="en-US" dirty="0">
                <a:solidFill>
                  <a:srgbClr val="0070C0"/>
                </a:solidFill>
              </a:rPr>
              <a:t> Hospital, reduced waiting time</a:t>
            </a:r>
          </a:p>
        </p:txBody>
      </p:sp>
      <p:sp>
        <p:nvSpPr>
          <p:cNvPr id="11" name="TextBox 10">
            <a:extLst>
              <a:ext uri="{FF2B5EF4-FFF2-40B4-BE49-F238E27FC236}">
                <a16:creationId xmlns:a16="http://schemas.microsoft.com/office/drawing/2014/main" id="{FDACEAE9-8D3C-D3BC-D1DE-A476D0BB7238}"/>
              </a:ext>
            </a:extLst>
          </p:cNvPr>
          <p:cNvSpPr txBox="1"/>
          <p:nvPr/>
        </p:nvSpPr>
        <p:spPr>
          <a:xfrm>
            <a:off x="8205323" y="5391232"/>
            <a:ext cx="2124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rPr>
              <a:t>Lean management</a:t>
            </a:r>
          </a:p>
        </p:txBody>
      </p:sp>
    </p:spTree>
    <p:extLst>
      <p:ext uri="{BB962C8B-B14F-4D97-AF65-F5344CB8AC3E}">
        <p14:creationId xmlns:p14="http://schemas.microsoft.com/office/powerpoint/2010/main" val="2928145975"/>
      </p:ext>
    </p:extLst>
  </p:cSld>
  <p:clrMapOvr>
    <a:masterClrMapping/>
  </p:clrMapOvr>
  <mc:AlternateContent xmlns:mc="http://schemas.openxmlformats.org/markup-compatibility/2006" xmlns:p14="http://schemas.microsoft.com/office/powerpoint/2010/main">
    <mc:Choice Requires="p14">
      <p:transition spd="slow" p14:dur="2000" advTm="257918"/>
    </mc:Choice>
    <mc:Fallback xmlns="">
      <p:transition spd="slow" advTm="257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A27C9-CA80-6346-9499-2C14AAA062FF}"/>
              </a:ext>
            </a:extLst>
          </p:cNvPr>
          <p:cNvSpPr>
            <a:spLocks noGrp="1"/>
          </p:cNvSpPr>
          <p:nvPr>
            <p:ph type="title"/>
          </p:nvPr>
        </p:nvSpPr>
        <p:spPr>
          <a:xfrm>
            <a:off x="701040" y="-904198"/>
            <a:ext cx="7493000" cy="2140145"/>
          </a:xfrm>
        </p:spPr>
        <p:txBody>
          <a:bodyPr anchor="b">
            <a:normAutofit/>
          </a:bodyPr>
          <a:lstStyle/>
          <a:p>
            <a:pPr>
              <a:lnSpc>
                <a:spcPct val="90000"/>
              </a:lnSpc>
            </a:pPr>
            <a:r>
              <a:rPr lang="en-US" dirty="0"/>
              <a:t>Strategic advantages through innovation</a:t>
            </a:r>
          </a:p>
        </p:txBody>
      </p:sp>
      <p:sp>
        <p:nvSpPr>
          <p:cNvPr id="3" name="Content Placeholder 2">
            <a:extLst>
              <a:ext uri="{FF2B5EF4-FFF2-40B4-BE49-F238E27FC236}">
                <a16:creationId xmlns:a16="http://schemas.microsoft.com/office/drawing/2014/main" id="{8BAA13A4-33AA-1E49-85E2-CD6A2D464093}"/>
              </a:ext>
            </a:extLst>
          </p:cNvPr>
          <p:cNvSpPr>
            <a:spLocks noGrp="1"/>
          </p:cNvSpPr>
          <p:nvPr>
            <p:ph idx="1"/>
          </p:nvPr>
        </p:nvSpPr>
        <p:spPr>
          <a:xfrm>
            <a:off x="701041" y="1498600"/>
            <a:ext cx="5938596" cy="4443447"/>
          </a:xfrm>
        </p:spPr>
        <p:txBody>
          <a:bodyPr anchor="t">
            <a:noAutofit/>
          </a:bodyPr>
          <a:lstStyle/>
          <a:p>
            <a:r>
              <a:rPr lang="en-US" sz="2600" dirty="0"/>
              <a:t>Offering something no one else can</a:t>
            </a:r>
          </a:p>
          <a:p>
            <a:r>
              <a:rPr lang="en-US" sz="2600" dirty="0"/>
              <a:t>Offering in ways others cannot match </a:t>
            </a:r>
            <a:r>
              <a:rPr lang="en-US" sz="2600" dirty="0" err="1"/>
              <a:t>e.g</a:t>
            </a:r>
            <a:r>
              <a:rPr lang="en-US" sz="2600" dirty="0"/>
              <a:t> faster, lower cost, more customized</a:t>
            </a:r>
          </a:p>
          <a:p>
            <a:r>
              <a:rPr lang="en-US" sz="2600" dirty="0"/>
              <a:t>First-mover advantage</a:t>
            </a:r>
          </a:p>
          <a:p>
            <a:r>
              <a:rPr lang="en-US" sz="2600" dirty="0"/>
              <a:t>Offering a different ways of doing something that makes other ones redundant</a:t>
            </a:r>
          </a:p>
          <a:p>
            <a:r>
              <a:rPr lang="en-US" sz="2600" dirty="0"/>
              <a:t>Recombining established elements for different markets</a:t>
            </a:r>
          </a:p>
        </p:txBody>
      </p:sp>
      <p:pic>
        <p:nvPicPr>
          <p:cNvPr id="5" name="Picture 4" descr="Business man pulling a block from Jenga tower">
            <a:extLst>
              <a:ext uri="{FF2B5EF4-FFF2-40B4-BE49-F238E27FC236}">
                <a16:creationId xmlns:a16="http://schemas.microsoft.com/office/drawing/2014/main" id="{14EB58EC-1E9C-7847-9C1C-2C32188D077F}"/>
              </a:ext>
            </a:extLst>
          </p:cNvPr>
          <p:cNvPicPr>
            <a:picLocks noChangeAspect="1"/>
          </p:cNvPicPr>
          <p:nvPr/>
        </p:nvPicPr>
        <p:blipFill rotWithShape="1">
          <a:blip r:embed="rId3"/>
          <a:srcRect l="23321" r="9929"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801360"/>
      </p:ext>
    </p:extLst>
  </p:cSld>
  <p:clrMapOvr>
    <a:masterClrMapping/>
  </p:clrMapOvr>
  <mc:AlternateContent xmlns:mc="http://schemas.openxmlformats.org/markup-compatibility/2006" xmlns:p14="http://schemas.microsoft.com/office/powerpoint/2010/main">
    <mc:Choice Requires="p14">
      <p:transition spd="slow" p14:dur="2000" advTm="94058"/>
    </mc:Choice>
    <mc:Fallback xmlns="">
      <p:transition spd="slow" advTm="9405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AC795-0E85-6E49-8B50-D0254283CAD5}"/>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a:solidFill>
                  <a:schemeClr val="bg1"/>
                </a:solidFill>
              </a:rPr>
              <a:t>Investments in innovation</a:t>
            </a:r>
          </a:p>
        </p:txBody>
      </p:sp>
      <p:pic>
        <p:nvPicPr>
          <p:cNvPr id="5" name="Picture 4" descr="Chart, line chart&#10;&#10;Description automatically generated">
            <a:extLst>
              <a:ext uri="{FF2B5EF4-FFF2-40B4-BE49-F238E27FC236}">
                <a16:creationId xmlns:a16="http://schemas.microsoft.com/office/drawing/2014/main" id="{A8A4E2DA-2F47-3341-A983-1546831CA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293" y="457200"/>
            <a:ext cx="7024139" cy="4407647"/>
          </a:xfrm>
          <a:prstGeom prst="rect">
            <a:avLst/>
          </a:prstGeom>
        </p:spPr>
      </p:pic>
    </p:spTree>
    <p:extLst>
      <p:ext uri="{BB962C8B-B14F-4D97-AF65-F5344CB8AC3E}">
        <p14:creationId xmlns:p14="http://schemas.microsoft.com/office/powerpoint/2010/main" val="3710083560"/>
      </p:ext>
    </p:extLst>
  </p:cSld>
  <p:clrMapOvr>
    <a:masterClrMapping/>
  </p:clrMapOvr>
  <mc:AlternateContent xmlns:mc="http://schemas.openxmlformats.org/markup-compatibility/2006" xmlns:p14="http://schemas.microsoft.com/office/powerpoint/2010/main">
    <mc:Choice Requires="p14">
      <p:transition spd="slow" p14:dur="2000" advTm="52851"/>
    </mc:Choice>
    <mc:Fallback xmlns="">
      <p:transition spd="slow" advTm="5285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7.5"/>
</p:tagLst>
</file>

<file path=ppt/tags/tag2.xml><?xml version="1.0" encoding="utf-8"?>
<p:tagLst xmlns:a="http://schemas.openxmlformats.org/drawingml/2006/main" xmlns:r="http://schemas.openxmlformats.org/officeDocument/2006/relationships" xmlns:p="http://schemas.openxmlformats.org/presentationml/2006/main">
  <p:tag name="TIMING" val="|8.9|1.7|43.2"/>
</p:tagLst>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7349</TotalTime>
  <Words>5200</Words>
  <Application>Microsoft Macintosh PowerPoint</Application>
  <PresentationFormat>Widescreen</PresentationFormat>
  <Paragraphs>314</Paragraphs>
  <Slides>19</Slides>
  <Notes>19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__centra_31864f</vt:lpstr>
      <vt:lpstr>__meretPro_69a470</vt:lpstr>
      <vt:lpstr>Aharoni</vt:lpstr>
      <vt:lpstr>Arial</vt:lpstr>
      <vt:lpstr>Arial</vt:lpstr>
      <vt:lpstr>Calibri</vt:lpstr>
      <vt:lpstr>CentraNo2</vt:lpstr>
      <vt:lpstr>henderson-bcg-sans</vt:lpstr>
      <vt:lpstr>inherit</vt:lpstr>
      <vt:lpstr>Libre Baskerville</vt:lpstr>
      <vt:lpstr>Tw Cen MT</vt:lpstr>
      <vt:lpstr>Wingdings</vt:lpstr>
      <vt:lpstr>GradientRiseVTI</vt:lpstr>
      <vt:lpstr>Why innovation matters?</vt:lpstr>
      <vt:lpstr>Innovation?</vt:lpstr>
      <vt:lpstr>Invention V Innovation</vt:lpstr>
      <vt:lpstr>Innovation and entrepreneurship</vt:lpstr>
      <vt:lpstr>PowerPoint Presentation</vt:lpstr>
      <vt:lpstr>Creativity V’s Innovation</vt:lpstr>
      <vt:lpstr>Where does innovation make a difference</vt:lpstr>
      <vt:lpstr>Strategic advantages through innovation</vt:lpstr>
      <vt:lpstr>Investments in innovation</vt:lpstr>
      <vt:lpstr>To Gain a competitive advantage</vt:lpstr>
      <vt:lpstr>Case Study: running shoes How innovation can strengthen competitive position</vt:lpstr>
      <vt:lpstr>Schumpeter (1950)</vt:lpstr>
      <vt:lpstr>Innovation is a risky business, but not innovating is even riskier</vt:lpstr>
      <vt:lpstr>The 50 Most Innovative companies of 2024</vt:lpstr>
      <vt:lpstr>PowerPoint Presentation</vt:lpstr>
      <vt:lpstr>Boston Consulting Group – Most innovative companies report 2024</vt:lpstr>
      <vt:lpstr>Summary</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innovation matters?</dc:title>
  <dc:creator>Thomson, Julie</dc:creator>
  <cp:lastModifiedBy>Roberts, Julie</cp:lastModifiedBy>
  <cp:revision>126</cp:revision>
  <dcterms:created xsi:type="dcterms:W3CDTF">2021-01-20T17:28:44Z</dcterms:created>
  <dcterms:modified xsi:type="dcterms:W3CDTF">2024-09-22T20:30:45Z</dcterms:modified>
</cp:coreProperties>
</file>