
<file path=[Content_Types].xml><?xml version="1.0" encoding="utf-8"?>
<Types xmlns="http://schemas.openxmlformats.org/package/2006/content-types">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2" r:id="rId1"/>
  </p:sldMasterIdLst>
  <p:notesMasterIdLst>
    <p:notesMasterId r:id="rId23"/>
  </p:notesMasterIdLst>
  <p:sldIdLst>
    <p:sldId id="256" r:id="rId2"/>
    <p:sldId id="381" r:id="rId3"/>
    <p:sldId id="258" r:id="rId4"/>
    <p:sldId id="333" r:id="rId5"/>
    <p:sldId id="348" r:id="rId6"/>
    <p:sldId id="294" r:id="rId7"/>
    <p:sldId id="295" r:id="rId8"/>
    <p:sldId id="296" r:id="rId9"/>
    <p:sldId id="297" r:id="rId10"/>
    <p:sldId id="286" r:id="rId11"/>
    <p:sldId id="298" r:id="rId12"/>
    <p:sldId id="284" r:id="rId13"/>
    <p:sldId id="375" r:id="rId14"/>
    <p:sldId id="301" r:id="rId15"/>
    <p:sldId id="354" r:id="rId16"/>
    <p:sldId id="277" r:id="rId17"/>
    <p:sldId id="278" r:id="rId18"/>
    <p:sldId id="376" r:id="rId19"/>
    <p:sldId id="377" r:id="rId20"/>
    <p:sldId id="384" r:id="rId21"/>
    <p:sldId id="3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son, Julie" initials="TJ" lastIdx="1" clrIdx="0">
    <p:extLst>
      <p:ext uri="{19B8F6BF-5375-455C-9EA6-DF929625EA0E}">
        <p15:presenceInfo xmlns:p15="http://schemas.microsoft.com/office/powerpoint/2012/main" userId="S::jth3@gcu.ac.uk::6d0b94e8-883a-496f-bf8b-53fffa9183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5F7A42-C006-6042-A09B-6000D30EFC67}" v="3" dt="2024-09-22T20:51:00.8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80"/>
    <p:restoredTop sz="67007"/>
  </p:normalViewPr>
  <p:slideViewPr>
    <p:cSldViewPr snapToGrid="0" snapToObjects="1">
      <p:cViewPr varScale="1">
        <p:scale>
          <a:sx n="79" d="100"/>
          <a:sy n="79" d="100"/>
        </p:scale>
        <p:origin x="1664" y="19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s, Julie" userId="6d0b94e8-883a-496f-bf8b-53fffa918378" providerId="ADAL" clId="{8E5F7A42-C006-6042-A09B-6000D30EFC67}"/>
    <pc:docChg chg="custSel modSld">
      <pc:chgData name="Roberts, Julie" userId="6d0b94e8-883a-496f-bf8b-53fffa918378" providerId="ADAL" clId="{8E5F7A42-C006-6042-A09B-6000D30EFC67}" dt="2024-09-22T20:59:36.609" v="234" actId="478"/>
      <pc:docMkLst>
        <pc:docMk/>
      </pc:docMkLst>
      <pc:sldChg chg="modSp mod">
        <pc:chgData name="Roberts, Julie" userId="6d0b94e8-883a-496f-bf8b-53fffa918378" providerId="ADAL" clId="{8E5F7A42-C006-6042-A09B-6000D30EFC67}" dt="2024-09-22T20:33:11.106" v="2" actId="1076"/>
        <pc:sldMkLst>
          <pc:docMk/>
          <pc:sldMk cId="2056052310" sldId="256"/>
        </pc:sldMkLst>
        <pc:picChg chg="mod">
          <ac:chgData name="Roberts, Julie" userId="6d0b94e8-883a-496f-bf8b-53fffa918378" providerId="ADAL" clId="{8E5F7A42-C006-6042-A09B-6000D30EFC67}" dt="2024-09-22T20:33:11.106" v="2" actId="1076"/>
          <ac:picMkLst>
            <pc:docMk/>
            <pc:sldMk cId="2056052310" sldId="256"/>
            <ac:picMk id="5" creationId="{76B4F830-39D0-3840-B7C2-1707B2CAAA33}"/>
          </ac:picMkLst>
        </pc:picChg>
      </pc:sldChg>
      <pc:sldChg chg="modNotesTx">
        <pc:chgData name="Roberts, Julie" userId="6d0b94e8-883a-496f-bf8b-53fffa918378" providerId="ADAL" clId="{8E5F7A42-C006-6042-A09B-6000D30EFC67}" dt="2024-09-22T20:34:34.637" v="3" actId="20577"/>
        <pc:sldMkLst>
          <pc:docMk/>
          <pc:sldMk cId="481517814" sldId="258"/>
        </pc:sldMkLst>
      </pc:sldChg>
      <pc:sldChg chg="delSp mod delAnim">
        <pc:chgData name="Roberts, Julie" userId="6d0b94e8-883a-496f-bf8b-53fffa918378" providerId="ADAL" clId="{8E5F7A42-C006-6042-A09B-6000D30EFC67}" dt="2024-09-22T20:59:36.609" v="234" actId="478"/>
        <pc:sldMkLst>
          <pc:docMk/>
          <pc:sldMk cId="647927230" sldId="277"/>
        </pc:sldMkLst>
        <pc:picChg chg="del">
          <ac:chgData name="Roberts, Julie" userId="6d0b94e8-883a-496f-bf8b-53fffa918378" providerId="ADAL" clId="{8E5F7A42-C006-6042-A09B-6000D30EFC67}" dt="2024-09-22T20:59:36.609" v="234" actId="478"/>
          <ac:picMkLst>
            <pc:docMk/>
            <pc:sldMk cId="647927230" sldId="277"/>
            <ac:picMk id="2" creationId="{97F16A8E-6C4A-814C-BD4D-6B9557BA91D3}"/>
          </ac:picMkLst>
        </pc:picChg>
      </pc:sldChg>
      <pc:sldChg chg="addSp modSp mod modAnim modNotesTx">
        <pc:chgData name="Roberts, Julie" userId="6d0b94e8-883a-496f-bf8b-53fffa918378" providerId="ADAL" clId="{8E5F7A42-C006-6042-A09B-6000D30EFC67}" dt="2024-09-22T20:51:00.841" v="233"/>
        <pc:sldMkLst>
          <pc:docMk/>
          <pc:sldMk cId="144181206" sldId="296"/>
        </pc:sldMkLst>
        <pc:spChg chg="add mod">
          <ac:chgData name="Roberts, Julie" userId="6d0b94e8-883a-496f-bf8b-53fffa918378" providerId="ADAL" clId="{8E5F7A42-C006-6042-A09B-6000D30EFC67}" dt="2024-09-22T20:41:34.084" v="174" actId="20577"/>
          <ac:spMkLst>
            <pc:docMk/>
            <pc:sldMk cId="144181206" sldId="296"/>
            <ac:spMk id="3" creationId="{97EC5D30-EBA4-B990-C050-01E9DE8D137B}"/>
          </ac:spMkLst>
        </pc:spChg>
        <pc:spChg chg="add mod">
          <ac:chgData name="Roberts, Julie" userId="6d0b94e8-883a-496f-bf8b-53fffa918378" providerId="ADAL" clId="{8E5F7A42-C006-6042-A09B-6000D30EFC67}" dt="2024-09-22T20:50:58.515" v="232" actId="207"/>
          <ac:spMkLst>
            <pc:docMk/>
            <pc:sldMk cId="144181206" sldId="296"/>
            <ac:spMk id="4" creationId="{5887ED71-BBC1-634C-0141-2621FF15A598}"/>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E4F3E84-0DC4-4C01-B68E-A5C62179F3C2}"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AB2EA63A-4424-406E-89D1-BD1B914FDBA8}">
      <dgm:prSet/>
      <dgm:spPr/>
      <dgm:t>
        <a:bodyPr/>
        <a:lstStyle/>
        <a:p>
          <a:r>
            <a:rPr lang="en-US"/>
            <a:t>Incremental </a:t>
          </a:r>
          <a:r>
            <a:rPr lang="en-US">
              <a:sym typeface="Wingdings" panose="05000000000000000000" pitchFamily="2" charset="2"/>
            </a:rPr>
            <a:t></a:t>
          </a:r>
          <a:r>
            <a:rPr lang="en-US"/>
            <a:t>-</a:t>
          </a:r>
          <a:r>
            <a:rPr lang="en-US">
              <a:sym typeface="Wingdings" panose="05000000000000000000" pitchFamily="2" charset="2"/>
            </a:rPr>
            <a:t></a:t>
          </a:r>
          <a:r>
            <a:rPr lang="en-US"/>
            <a:t> Radical</a:t>
          </a:r>
        </a:p>
      </dgm:t>
    </dgm:pt>
    <dgm:pt modelId="{4BA9BF9D-2384-4745-B886-2361364BDDA3}" type="parTrans" cxnId="{3F3B0F9B-EA6E-4CF2-9F47-94D63BBD6A6D}">
      <dgm:prSet/>
      <dgm:spPr/>
      <dgm:t>
        <a:bodyPr/>
        <a:lstStyle/>
        <a:p>
          <a:endParaRPr lang="en-US"/>
        </a:p>
      </dgm:t>
    </dgm:pt>
    <dgm:pt modelId="{58CAB2D7-E0B3-4E96-BF41-5A3F2F562527}" type="sibTrans" cxnId="{3F3B0F9B-EA6E-4CF2-9F47-94D63BBD6A6D}">
      <dgm:prSet/>
      <dgm:spPr/>
      <dgm:t>
        <a:bodyPr/>
        <a:lstStyle/>
        <a:p>
          <a:endParaRPr lang="en-US"/>
        </a:p>
      </dgm:t>
    </dgm:pt>
    <dgm:pt modelId="{45D004BD-10F2-48FD-AD8D-66506CABDE48}">
      <dgm:prSet/>
      <dgm:spPr/>
      <dgm:t>
        <a:bodyPr/>
        <a:lstStyle/>
        <a:p>
          <a:r>
            <a:rPr lang="en-US"/>
            <a:t>Component and system</a:t>
          </a:r>
        </a:p>
      </dgm:t>
    </dgm:pt>
    <dgm:pt modelId="{120FDC61-6C24-4C65-A35F-33429F60C28F}" type="parTrans" cxnId="{9BAF04D0-4BE4-4841-81FB-F97B2AB3FB7F}">
      <dgm:prSet/>
      <dgm:spPr/>
      <dgm:t>
        <a:bodyPr/>
        <a:lstStyle/>
        <a:p>
          <a:endParaRPr lang="en-US"/>
        </a:p>
      </dgm:t>
    </dgm:pt>
    <dgm:pt modelId="{A575D3B8-618D-4B91-8C4A-0B40C973E869}" type="sibTrans" cxnId="{9BAF04D0-4BE4-4841-81FB-F97B2AB3FB7F}">
      <dgm:prSet/>
      <dgm:spPr/>
      <dgm:t>
        <a:bodyPr/>
        <a:lstStyle/>
        <a:p>
          <a:endParaRPr lang="en-US"/>
        </a:p>
      </dgm:t>
    </dgm:pt>
    <dgm:pt modelId="{29C399FC-0301-4FFA-932D-A4F11E2E44E8}">
      <dgm:prSet/>
      <dgm:spPr/>
      <dgm:t>
        <a:bodyPr/>
        <a:lstStyle/>
        <a:p>
          <a:r>
            <a:rPr lang="en-US"/>
            <a:t>Architectures, platforms and systems</a:t>
          </a:r>
        </a:p>
      </dgm:t>
    </dgm:pt>
    <dgm:pt modelId="{247A6891-C075-47E5-866C-8B64510595E9}" type="parTrans" cxnId="{1E606FD1-F1D6-4A79-9062-23C07E01EDED}">
      <dgm:prSet/>
      <dgm:spPr/>
      <dgm:t>
        <a:bodyPr/>
        <a:lstStyle/>
        <a:p>
          <a:endParaRPr lang="en-US"/>
        </a:p>
      </dgm:t>
    </dgm:pt>
    <dgm:pt modelId="{72947D47-74FB-4272-9B92-55F4DAE7585E}" type="sibTrans" cxnId="{1E606FD1-F1D6-4A79-9062-23C07E01EDED}">
      <dgm:prSet/>
      <dgm:spPr/>
      <dgm:t>
        <a:bodyPr/>
        <a:lstStyle/>
        <a:p>
          <a:endParaRPr lang="en-US"/>
        </a:p>
      </dgm:t>
    </dgm:pt>
    <dgm:pt modelId="{0F47263A-1597-1A4C-BCED-6F7C61B57730}" type="pres">
      <dgm:prSet presAssocID="{DE4F3E84-0DC4-4C01-B68E-A5C62179F3C2}" presName="vert0" presStyleCnt="0">
        <dgm:presLayoutVars>
          <dgm:dir/>
          <dgm:animOne val="branch"/>
          <dgm:animLvl val="lvl"/>
        </dgm:presLayoutVars>
      </dgm:prSet>
      <dgm:spPr/>
    </dgm:pt>
    <dgm:pt modelId="{02BEB455-C34D-8343-99F2-D1D38CDBBE8E}" type="pres">
      <dgm:prSet presAssocID="{AB2EA63A-4424-406E-89D1-BD1B914FDBA8}" presName="thickLine" presStyleLbl="alignNode1" presStyleIdx="0" presStyleCnt="3"/>
      <dgm:spPr/>
    </dgm:pt>
    <dgm:pt modelId="{E5BE3E1E-AE5E-BB4C-9A87-FD4238356A74}" type="pres">
      <dgm:prSet presAssocID="{AB2EA63A-4424-406E-89D1-BD1B914FDBA8}" presName="horz1" presStyleCnt="0"/>
      <dgm:spPr/>
    </dgm:pt>
    <dgm:pt modelId="{3D2F79D4-BC09-C24A-93EC-2FC74F954A8B}" type="pres">
      <dgm:prSet presAssocID="{AB2EA63A-4424-406E-89D1-BD1B914FDBA8}" presName="tx1" presStyleLbl="revTx" presStyleIdx="0" presStyleCnt="3"/>
      <dgm:spPr/>
    </dgm:pt>
    <dgm:pt modelId="{59912577-A4BE-4740-A64B-58784E45F5A4}" type="pres">
      <dgm:prSet presAssocID="{AB2EA63A-4424-406E-89D1-BD1B914FDBA8}" presName="vert1" presStyleCnt="0"/>
      <dgm:spPr/>
    </dgm:pt>
    <dgm:pt modelId="{F90F2489-BD17-664A-8D40-96DD5126CAC5}" type="pres">
      <dgm:prSet presAssocID="{45D004BD-10F2-48FD-AD8D-66506CABDE48}" presName="thickLine" presStyleLbl="alignNode1" presStyleIdx="1" presStyleCnt="3"/>
      <dgm:spPr/>
    </dgm:pt>
    <dgm:pt modelId="{3BEE5D5E-6AFE-8448-8340-12BF21892CB6}" type="pres">
      <dgm:prSet presAssocID="{45D004BD-10F2-48FD-AD8D-66506CABDE48}" presName="horz1" presStyleCnt="0"/>
      <dgm:spPr/>
    </dgm:pt>
    <dgm:pt modelId="{068898DA-7B11-C446-9F6A-77AC1950E816}" type="pres">
      <dgm:prSet presAssocID="{45D004BD-10F2-48FD-AD8D-66506CABDE48}" presName="tx1" presStyleLbl="revTx" presStyleIdx="1" presStyleCnt="3"/>
      <dgm:spPr/>
    </dgm:pt>
    <dgm:pt modelId="{4E822C7E-E1D3-B94C-9E9A-6FEA381F269A}" type="pres">
      <dgm:prSet presAssocID="{45D004BD-10F2-48FD-AD8D-66506CABDE48}" presName="vert1" presStyleCnt="0"/>
      <dgm:spPr/>
    </dgm:pt>
    <dgm:pt modelId="{13C44BE5-477E-EA46-A2DE-92F0CB67223C}" type="pres">
      <dgm:prSet presAssocID="{29C399FC-0301-4FFA-932D-A4F11E2E44E8}" presName="thickLine" presStyleLbl="alignNode1" presStyleIdx="2" presStyleCnt="3"/>
      <dgm:spPr/>
    </dgm:pt>
    <dgm:pt modelId="{73371339-496E-1441-A1A1-F98CDC11112B}" type="pres">
      <dgm:prSet presAssocID="{29C399FC-0301-4FFA-932D-A4F11E2E44E8}" presName="horz1" presStyleCnt="0"/>
      <dgm:spPr/>
    </dgm:pt>
    <dgm:pt modelId="{01A176C3-19EE-FD4C-9510-61DAA5AEC20A}" type="pres">
      <dgm:prSet presAssocID="{29C399FC-0301-4FFA-932D-A4F11E2E44E8}" presName="tx1" presStyleLbl="revTx" presStyleIdx="2" presStyleCnt="3"/>
      <dgm:spPr/>
    </dgm:pt>
    <dgm:pt modelId="{49F02890-900F-C443-8323-B8031759FE38}" type="pres">
      <dgm:prSet presAssocID="{29C399FC-0301-4FFA-932D-A4F11E2E44E8}" presName="vert1" presStyleCnt="0"/>
      <dgm:spPr/>
    </dgm:pt>
  </dgm:ptLst>
  <dgm:cxnLst>
    <dgm:cxn modelId="{9D462536-9C86-6C45-938E-8D85ABB8DE9B}" type="presOf" srcId="{29C399FC-0301-4FFA-932D-A4F11E2E44E8}" destId="{01A176C3-19EE-FD4C-9510-61DAA5AEC20A}" srcOrd="0" destOrd="0" presId="urn:microsoft.com/office/officeart/2008/layout/LinedList"/>
    <dgm:cxn modelId="{BD667F3B-8033-A84A-969E-420D79E5B394}" type="presOf" srcId="{45D004BD-10F2-48FD-AD8D-66506CABDE48}" destId="{068898DA-7B11-C446-9F6A-77AC1950E816}" srcOrd="0" destOrd="0" presId="urn:microsoft.com/office/officeart/2008/layout/LinedList"/>
    <dgm:cxn modelId="{3F3B0F9B-EA6E-4CF2-9F47-94D63BBD6A6D}" srcId="{DE4F3E84-0DC4-4C01-B68E-A5C62179F3C2}" destId="{AB2EA63A-4424-406E-89D1-BD1B914FDBA8}" srcOrd="0" destOrd="0" parTransId="{4BA9BF9D-2384-4745-B886-2361364BDDA3}" sibTransId="{58CAB2D7-E0B3-4E96-BF41-5A3F2F562527}"/>
    <dgm:cxn modelId="{086B12BD-581C-BE4A-AF64-D760FEEBD0A4}" type="presOf" srcId="{AB2EA63A-4424-406E-89D1-BD1B914FDBA8}" destId="{3D2F79D4-BC09-C24A-93EC-2FC74F954A8B}" srcOrd="0" destOrd="0" presId="urn:microsoft.com/office/officeart/2008/layout/LinedList"/>
    <dgm:cxn modelId="{9BAF04D0-4BE4-4841-81FB-F97B2AB3FB7F}" srcId="{DE4F3E84-0DC4-4C01-B68E-A5C62179F3C2}" destId="{45D004BD-10F2-48FD-AD8D-66506CABDE48}" srcOrd="1" destOrd="0" parTransId="{120FDC61-6C24-4C65-A35F-33429F60C28F}" sibTransId="{A575D3B8-618D-4B91-8C4A-0B40C973E869}"/>
    <dgm:cxn modelId="{1E606FD1-F1D6-4A79-9062-23C07E01EDED}" srcId="{DE4F3E84-0DC4-4C01-B68E-A5C62179F3C2}" destId="{29C399FC-0301-4FFA-932D-A4F11E2E44E8}" srcOrd="2" destOrd="0" parTransId="{247A6891-C075-47E5-866C-8B64510595E9}" sibTransId="{72947D47-74FB-4272-9B92-55F4DAE7585E}"/>
    <dgm:cxn modelId="{A91192D6-6F51-7940-8E04-5D86D81B123A}" type="presOf" srcId="{DE4F3E84-0DC4-4C01-B68E-A5C62179F3C2}" destId="{0F47263A-1597-1A4C-BCED-6F7C61B57730}" srcOrd="0" destOrd="0" presId="urn:microsoft.com/office/officeart/2008/layout/LinedList"/>
    <dgm:cxn modelId="{040FE2C6-F07D-C94B-9D7D-55E73046C49B}" type="presParOf" srcId="{0F47263A-1597-1A4C-BCED-6F7C61B57730}" destId="{02BEB455-C34D-8343-99F2-D1D38CDBBE8E}" srcOrd="0" destOrd="0" presId="urn:microsoft.com/office/officeart/2008/layout/LinedList"/>
    <dgm:cxn modelId="{10B44213-9AE9-D149-808D-B5D3C128862E}" type="presParOf" srcId="{0F47263A-1597-1A4C-BCED-6F7C61B57730}" destId="{E5BE3E1E-AE5E-BB4C-9A87-FD4238356A74}" srcOrd="1" destOrd="0" presId="urn:microsoft.com/office/officeart/2008/layout/LinedList"/>
    <dgm:cxn modelId="{4D7C0C44-1DAE-5D41-AE03-08F62CECC4DF}" type="presParOf" srcId="{E5BE3E1E-AE5E-BB4C-9A87-FD4238356A74}" destId="{3D2F79D4-BC09-C24A-93EC-2FC74F954A8B}" srcOrd="0" destOrd="0" presId="urn:microsoft.com/office/officeart/2008/layout/LinedList"/>
    <dgm:cxn modelId="{8061994D-60FD-8B44-BCB4-C21A1F590FB1}" type="presParOf" srcId="{E5BE3E1E-AE5E-BB4C-9A87-FD4238356A74}" destId="{59912577-A4BE-4740-A64B-58784E45F5A4}" srcOrd="1" destOrd="0" presId="urn:microsoft.com/office/officeart/2008/layout/LinedList"/>
    <dgm:cxn modelId="{AFD83049-080E-1143-AD50-C17B86D23556}" type="presParOf" srcId="{0F47263A-1597-1A4C-BCED-6F7C61B57730}" destId="{F90F2489-BD17-664A-8D40-96DD5126CAC5}" srcOrd="2" destOrd="0" presId="urn:microsoft.com/office/officeart/2008/layout/LinedList"/>
    <dgm:cxn modelId="{5D72D35E-30FD-C343-8BE3-B99EB3AF0870}" type="presParOf" srcId="{0F47263A-1597-1A4C-BCED-6F7C61B57730}" destId="{3BEE5D5E-6AFE-8448-8340-12BF21892CB6}" srcOrd="3" destOrd="0" presId="urn:microsoft.com/office/officeart/2008/layout/LinedList"/>
    <dgm:cxn modelId="{9CEFC5A0-29F8-2741-B69E-D60DEB471F7E}" type="presParOf" srcId="{3BEE5D5E-6AFE-8448-8340-12BF21892CB6}" destId="{068898DA-7B11-C446-9F6A-77AC1950E816}" srcOrd="0" destOrd="0" presId="urn:microsoft.com/office/officeart/2008/layout/LinedList"/>
    <dgm:cxn modelId="{B49B5E09-3FCC-B646-A3DC-83CA8B64FDB5}" type="presParOf" srcId="{3BEE5D5E-6AFE-8448-8340-12BF21892CB6}" destId="{4E822C7E-E1D3-B94C-9E9A-6FEA381F269A}" srcOrd="1" destOrd="0" presId="urn:microsoft.com/office/officeart/2008/layout/LinedList"/>
    <dgm:cxn modelId="{F045F65C-9C62-7444-B615-4EADA9E77A35}" type="presParOf" srcId="{0F47263A-1597-1A4C-BCED-6F7C61B57730}" destId="{13C44BE5-477E-EA46-A2DE-92F0CB67223C}" srcOrd="4" destOrd="0" presId="urn:microsoft.com/office/officeart/2008/layout/LinedList"/>
    <dgm:cxn modelId="{96EAEA35-DAAC-BC42-848D-10BC849BC3CF}" type="presParOf" srcId="{0F47263A-1597-1A4C-BCED-6F7C61B57730}" destId="{73371339-496E-1441-A1A1-F98CDC11112B}" srcOrd="5" destOrd="0" presId="urn:microsoft.com/office/officeart/2008/layout/LinedList"/>
    <dgm:cxn modelId="{95055C09-698A-CD4F-9826-C479A7D29EC6}" type="presParOf" srcId="{73371339-496E-1441-A1A1-F98CDC11112B}" destId="{01A176C3-19EE-FD4C-9510-61DAA5AEC20A}" srcOrd="0" destOrd="0" presId="urn:microsoft.com/office/officeart/2008/layout/LinedList"/>
    <dgm:cxn modelId="{55DBD86F-D040-3B49-BC5D-F230928D3341}" type="presParOf" srcId="{73371339-496E-1441-A1A1-F98CDC11112B}" destId="{49F02890-900F-C443-8323-B8031759FE3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5B34FF-3AA8-4E9C-9F4B-8B64E8C21BDC}" type="doc">
      <dgm:prSet loTypeId="urn:microsoft.com/office/officeart/2018/2/layout/IconCircleList" loCatId="icon" qsTypeId="urn:microsoft.com/office/officeart/2005/8/quickstyle/simple1" qsCatId="simple" csTypeId="urn:microsoft.com/office/officeart/2018/5/colors/Iconchunking_neutralbg_accent5_2" csCatId="accent5" phldr="1"/>
      <dgm:spPr/>
      <dgm:t>
        <a:bodyPr/>
        <a:lstStyle/>
        <a:p>
          <a:endParaRPr lang="en-US"/>
        </a:p>
      </dgm:t>
    </dgm:pt>
    <dgm:pt modelId="{52E119DF-C1F7-4993-9BF4-2E92019A459C}">
      <dgm:prSet/>
      <dgm:spPr/>
      <dgm:t>
        <a:bodyPr/>
        <a:lstStyle/>
        <a:p>
          <a:r>
            <a:rPr lang="en-US"/>
            <a:t>Type I: Innovation that is identical or similar to activities that are measured by traditional indicators, but which is excluded from measurement</a:t>
          </a:r>
        </a:p>
      </dgm:t>
    </dgm:pt>
    <dgm:pt modelId="{0619753A-41D2-409B-88CE-B62206745146}" type="parTrans" cxnId="{E7D02B4E-D86C-44B4-B2FC-09EA1FE5446F}">
      <dgm:prSet/>
      <dgm:spPr/>
      <dgm:t>
        <a:bodyPr/>
        <a:lstStyle/>
        <a:p>
          <a:endParaRPr lang="en-US"/>
        </a:p>
      </dgm:t>
    </dgm:pt>
    <dgm:pt modelId="{481FF0C0-F98A-4D0B-BB77-AB6176265AFF}" type="sibTrans" cxnId="{E7D02B4E-D86C-44B4-B2FC-09EA1FE5446F}">
      <dgm:prSet/>
      <dgm:spPr/>
      <dgm:t>
        <a:bodyPr/>
        <a:lstStyle/>
        <a:p>
          <a:endParaRPr lang="en-US"/>
        </a:p>
      </dgm:t>
    </dgm:pt>
    <dgm:pt modelId="{74FDB082-E4C3-46B4-99D7-DE349061027F}">
      <dgm:prSet/>
      <dgm:spPr/>
      <dgm:t>
        <a:bodyPr/>
        <a:lstStyle/>
        <a:p>
          <a:r>
            <a:rPr lang="en-US"/>
            <a:t>Type II: Innovation without a major scientific and technological basis, such as innovation in organizational forms or business models. </a:t>
          </a:r>
        </a:p>
      </dgm:t>
    </dgm:pt>
    <dgm:pt modelId="{37AD8506-1A14-43AD-8D91-D2992AE8DFD7}" type="parTrans" cxnId="{85839C75-7CDA-4E8C-BE65-0AB32C9432F0}">
      <dgm:prSet/>
      <dgm:spPr/>
      <dgm:t>
        <a:bodyPr/>
        <a:lstStyle/>
        <a:p>
          <a:endParaRPr lang="en-US"/>
        </a:p>
      </dgm:t>
    </dgm:pt>
    <dgm:pt modelId="{77EC8561-261F-4413-8592-876EE8159E4B}" type="sibTrans" cxnId="{85839C75-7CDA-4E8C-BE65-0AB32C9432F0}">
      <dgm:prSet/>
      <dgm:spPr/>
      <dgm:t>
        <a:bodyPr/>
        <a:lstStyle/>
        <a:p>
          <a:endParaRPr lang="en-US"/>
        </a:p>
      </dgm:t>
    </dgm:pt>
    <dgm:pt modelId="{324B2EEC-4A30-4DCC-89A3-9F0092D2C585}">
      <dgm:prSet/>
      <dgm:spPr/>
      <dgm:t>
        <a:bodyPr/>
        <a:lstStyle/>
        <a:p>
          <a:r>
            <a:rPr lang="en-US"/>
            <a:t>Type III: Innovation created from the novel combination of existing technologies and processes. </a:t>
          </a:r>
        </a:p>
      </dgm:t>
    </dgm:pt>
    <dgm:pt modelId="{8AFEB920-DBCB-43CF-BF0B-C5B32AF1F4C7}" type="parTrans" cxnId="{0CA7CEA7-D55B-4086-A2C5-9D2C45829731}">
      <dgm:prSet/>
      <dgm:spPr/>
      <dgm:t>
        <a:bodyPr/>
        <a:lstStyle/>
        <a:p>
          <a:endParaRPr lang="en-US"/>
        </a:p>
      </dgm:t>
    </dgm:pt>
    <dgm:pt modelId="{44AB2235-D013-49CF-AEA7-9E869735D2BB}" type="sibTrans" cxnId="{0CA7CEA7-D55B-4086-A2C5-9D2C45829731}">
      <dgm:prSet/>
      <dgm:spPr/>
      <dgm:t>
        <a:bodyPr/>
        <a:lstStyle/>
        <a:p>
          <a:endParaRPr lang="en-US"/>
        </a:p>
      </dgm:t>
    </dgm:pt>
    <dgm:pt modelId="{2EAEF835-D700-4362-9AC1-E3CB744CE42D}">
      <dgm:prSet/>
      <dgm:spPr/>
      <dgm:t>
        <a:bodyPr/>
        <a:lstStyle/>
        <a:p>
          <a:r>
            <a:rPr lang="en-US"/>
            <a:t>Type IV: Locally-developed, small-scale innovations that take place ‘under the radar’, not only of traditional indicators but often also of many of the organizations and individuals working in a sector. </a:t>
          </a:r>
        </a:p>
      </dgm:t>
    </dgm:pt>
    <dgm:pt modelId="{2D1B9112-2C67-4218-88A2-06E7A818A094}" type="parTrans" cxnId="{7277CE8B-3818-4EFE-A1BB-B7125822A193}">
      <dgm:prSet/>
      <dgm:spPr/>
      <dgm:t>
        <a:bodyPr/>
        <a:lstStyle/>
        <a:p>
          <a:endParaRPr lang="en-US"/>
        </a:p>
      </dgm:t>
    </dgm:pt>
    <dgm:pt modelId="{B421622F-3152-4580-B2AB-8A5A500E26D3}" type="sibTrans" cxnId="{7277CE8B-3818-4EFE-A1BB-B7125822A193}">
      <dgm:prSet/>
      <dgm:spPr/>
      <dgm:t>
        <a:bodyPr/>
        <a:lstStyle/>
        <a:p>
          <a:endParaRPr lang="en-US"/>
        </a:p>
      </dgm:t>
    </dgm:pt>
    <dgm:pt modelId="{7B021F41-DCC7-45BD-94AC-6A7041542DD2}" type="pres">
      <dgm:prSet presAssocID="{705B34FF-3AA8-4E9C-9F4B-8B64E8C21BDC}" presName="root" presStyleCnt="0">
        <dgm:presLayoutVars>
          <dgm:dir/>
          <dgm:resizeHandles val="exact"/>
        </dgm:presLayoutVars>
      </dgm:prSet>
      <dgm:spPr/>
    </dgm:pt>
    <dgm:pt modelId="{371C2C9E-EFA4-495F-9A0D-00A6897E9C3F}" type="pres">
      <dgm:prSet presAssocID="{705B34FF-3AA8-4E9C-9F4B-8B64E8C21BDC}" presName="container" presStyleCnt="0">
        <dgm:presLayoutVars>
          <dgm:dir/>
          <dgm:resizeHandles val="exact"/>
        </dgm:presLayoutVars>
      </dgm:prSet>
      <dgm:spPr/>
    </dgm:pt>
    <dgm:pt modelId="{DF224E54-4242-45D5-AA9C-1C4B9350B529}" type="pres">
      <dgm:prSet presAssocID="{52E119DF-C1F7-4993-9BF4-2E92019A459C}" presName="compNode" presStyleCnt="0"/>
      <dgm:spPr/>
    </dgm:pt>
    <dgm:pt modelId="{D05D3EF7-221B-4E45-A9B8-1B4B69092055}" type="pres">
      <dgm:prSet presAssocID="{52E119DF-C1F7-4993-9BF4-2E92019A459C}" presName="iconBgRect" presStyleLbl="bgShp" presStyleIdx="0" presStyleCnt="4"/>
      <dgm:spPr/>
    </dgm:pt>
    <dgm:pt modelId="{D2B171B6-9A14-4884-AFE8-870AB7FBD553}" type="pres">
      <dgm:prSet presAssocID="{52E119DF-C1F7-4993-9BF4-2E92019A459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20C01ACE-6EB6-4325-A1A4-4FCB53FCA437}" type="pres">
      <dgm:prSet presAssocID="{52E119DF-C1F7-4993-9BF4-2E92019A459C}" presName="spaceRect" presStyleCnt="0"/>
      <dgm:spPr/>
    </dgm:pt>
    <dgm:pt modelId="{D53B2AFA-428B-465B-8A6E-0EE97C5583D4}" type="pres">
      <dgm:prSet presAssocID="{52E119DF-C1F7-4993-9BF4-2E92019A459C}" presName="textRect" presStyleLbl="revTx" presStyleIdx="0" presStyleCnt="4">
        <dgm:presLayoutVars>
          <dgm:chMax val="1"/>
          <dgm:chPref val="1"/>
        </dgm:presLayoutVars>
      </dgm:prSet>
      <dgm:spPr/>
    </dgm:pt>
    <dgm:pt modelId="{048429A0-C093-42F1-8807-73FACB13784B}" type="pres">
      <dgm:prSet presAssocID="{481FF0C0-F98A-4D0B-BB77-AB6176265AFF}" presName="sibTrans" presStyleLbl="sibTrans2D1" presStyleIdx="0" presStyleCnt="0"/>
      <dgm:spPr/>
    </dgm:pt>
    <dgm:pt modelId="{D3D702DB-3D14-48EE-9D33-E78AC819B764}" type="pres">
      <dgm:prSet presAssocID="{74FDB082-E4C3-46B4-99D7-DE349061027F}" presName="compNode" presStyleCnt="0"/>
      <dgm:spPr/>
    </dgm:pt>
    <dgm:pt modelId="{89E8C316-A853-4940-99A6-F255AFB38063}" type="pres">
      <dgm:prSet presAssocID="{74FDB082-E4C3-46B4-99D7-DE349061027F}" presName="iconBgRect" presStyleLbl="bgShp" presStyleIdx="1" presStyleCnt="4"/>
      <dgm:spPr/>
    </dgm:pt>
    <dgm:pt modelId="{3C80431C-030D-47D3-AB24-0DDAC8E65B03}" type="pres">
      <dgm:prSet presAssocID="{74FDB082-E4C3-46B4-99D7-DE349061027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tom"/>
        </a:ext>
      </dgm:extLst>
    </dgm:pt>
    <dgm:pt modelId="{E87F4BA5-6383-40C1-A6C9-3E62D434D08A}" type="pres">
      <dgm:prSet presAssocID="{74FDB082-E4C3-46B4-99D7-DE349061027F}" presName="spaceRect" presStyleCnt="0"/>
      <dgm:spPr/>
    </dgm:pt>
    <dgm:pt modelId="{4D944690-2590-44E4-86B6-F1EAC0E7AF3C}" type="pres">
      <dgm:prSet presAssocID="{74FDB082-E4C3-46B4-99D7-DE349061027F}" presName="textRect" presStyleLbl="revTx" presStyleIdx="1" presStyleCnt="4">
        <dgm:presLayoutVars>
          <dgm:chMax val="1"/>
          <dgm:chPref val="1"/>
        </dgm:presLayoutVars>
      </dgm:prSet>
      <dgm:spPr/>
    </dgm:pt>
    <dgm:pt modelId="{2BEDEF62-0132-4ABF-AC90-ABB8FE803A52}" type="pres">
      <dgm:prSet presAssocID="{77EC8561-261F-4413-8592-876EE8159E4B}" presName="sibTrans" presStyleLbl="sibTrans2D1" presStyleIdx="0" presStyleCnt="0"/>
      <dgm:spPr/>
    </dgm:pt>
    <dgm:pt modelId="{14B22E5F-1147-492C-9229-D0045A84DE9F}" type="pres">
      <dgm:prSet presAssocID="{324B2EEC-4A30-4DCC-89A3-9F0092D2C585}" presName="compNode" presStyleCnt="0"/>
      <dgm:spPr/>
    </dgm:pt>
    <dgm:pt modelId="{821BAB31-F8E1-40F1-BD84-4AF6BDA7E36C}" type="pres">
      <dgm:prSet presAssocID="{324B2EEC-4A30-4DCC-89A3-9F0092D2C585}" presName="iconBgRect" presStyleLbl="bgShp" presStyleIdx="2" presStyleCnt="4"/>
      <dgm:spPr/>
    </dgm:pt>
    <dgm:pt modelId="{A9D27191-F435-42D8-9FFE-134A00FDF17C}" type="pres">
      <dgm:prSet presAssocID="{324B2EEC-4A30-4DCC-89A3-9F0092D2C58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AF728E05-6874-474F-A93D-FD1496C1DDDE}" type="pres">
      <dgm:prSet presAssocID="{324B2EEC-4A30-4DCC-89A3-9F0092D2C585}" presName="spaceRect" presStyleCnt="0"/>
      <dgm:spPr/>
    </dgm:pt>
    <dgm:pt modelId="{58BF6D7E-86B1-4762-8563-EBB7073F4622}" type="pres">
      <dgm:prSet presAssocID="{324B2EEC-4A30-4DCC-89A3-9F0092D2C585}" presName="textRect" presStyleLbl="revTx" presStyleIdx="2" presStyleCnt="4">
        <dgm:presLayoutVars>
          <dgm:chMax val="1"/>
          <dgm:chPref val="1"/>
        </dgm:presLayoutVars>
      </dgm:prSet>
      <dgm:spPr/>
    </dgm:pt>
    <dgm:pt modelId="{F6FC751C-5B51-4B3F-934D-1E75D4D75CBB}" type="pres">
      <dgm:prSet presAssocID="{44AB2235-D013-49CF-AEA7-9E869735D2BB}" presName="sibTrans" presStyleLbl="sibTrans2D1" presStyleIdx="0" presStyleCnt="0"/>
      <dgm:spPr/>
    </dgm:pt>
    <dgm:pt modelId="{BE13DA7C-F7FB-42C7-B980-11223E3F3E7D}" type="pres">
      <dgm:prSet presAssocID="{2EAEF835-D700-4362-9AC1-E3CB744CE42D}" presName="compNode" presStyleCnt="0"/>
      <dgm:spPr/>
    </dgm:pt>
    <dgm:pt modelId="{C8041A3A-22AA-44DB-8AC9-6A369482C5F0}" type="pres">
      <dgm:prSet presAssocID="{2EAEF835-D700-4362-9AC1-E3CB744CE42D}" presName="iconBgRect" presStyleLbl="bgShp" presStyleIdx="3" presStyleCnt="4"/>
      <dgm:spPr/>
    </dgm:pt>
    <dgm:pt modelId="{3DD0672C-7DA5-4517-BA35-D3B58D8B4970}" type="pres">
      <dgm:prSet presAssocID="{2EAEF835-D700-4362-9AC1-E3CB744CE42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V"/>
        </a:ext>
      </dgm:extLst>
    </dgm:pt>
    <dgm:pt modelId="{7CCABD23-7287-4419-8A3B-5CF9BECD2B4D}" type="pres">
      <dgm:prSet presAssocID="{2EAEF835-D700-4362-9AC1-E3CB744CE42D}" presName="spaceRect" presStyleCnt="0"/>
      <dgm:spPr/>
    </dgm:pt>
    <dgm:pt modelId="{97E74602-9DF0-43DE-AAF6-225B1BD1C4DE}" type="pres">
      <dgm:prSet presAssocID="{2EAEF835-D700-4362-9AC1-E3CB744CE42D}" presName="textRect" presStyleLbl="revTx" presStyleIdx="3" presStyleCnt="4">
        <dgm:presLayoutVars>
          <dgm:chMax val="1"/>
          <dgm:chPref val="1"/>
        </dgm:presLayoutVars>
      </dgm:prSet>
      <dgm:spPr/>
    </dgm:pt>
  </dgm:ptLst>
  <dgm:cxnLst>
    <dgm:cxn modelId="{E7D02B4E-D86C-44B4-B2FC-09EA1FE5446F}" srcId="{705B34FF-3AA8-4E9C-9F4B-8B64E8C21BDC}" destId="{52E119DF-C1F7-4993-9BF4-2E92019A459C}" srcOrd="0" destOrd="0" parTransId="{0619753A-41D2-409B-88CE-B62206745146}" sibTransId="{481FF0C0-F98A-4D0B-BB77-AB6176265AFF}"/>
    <dgm:cxn modelId="{85839C75-7CDA-4E8C-BE65-0AB32C9432F0}" srcId="{705B34FF-3AA8-4E9C-9F4B-8B64E8C21BDC}" destId="{74FDB082-E4C3-46B4-99D7-DE349061027F}" srcOrd="1" destOrd="0" parTransId="{37AD8506-1A14-43AD-8D91-D2992AE8DFD7}" sibTransId="{77EC8561-261F-4413-8592-876EE8159E4B}"/>
    <dgm:cxn modelId="{D6AA5D7A-1076-455F-B618-A3095BB9AE33}" type="presOf" srcId="{324B2EEC-4A30-4DCC-89A3-9F0092D2C585}" destId="{58BF6D7E-86B1-4762-8563-EBB7073F4622}" srcOrd="0" destOrd="0" presId="urn:microsoft.com/office/officeart/2018/2/layout/IconCircleList"/>
    <dgm:cxn modelId="{7277CE8B-3818-4EFE-A1BB-B7125822A193}" srcId="{705B34FF-3AA8-4E9C-9F4B-8B64E8C21BDC}" destId="{2EAEF835-D700-4362-9AC1-E3CB744CE42D}" srcOrd="3" destOrd="0" parTransId="{2D1B9112-2C67-4218-88A2-06E7A818A094}" sibTransId="{B421622F-3152-4580-B2AB-8A5A500E26D3}"/>
    <dgm:cxn modelId="{FEA79890-873E-4B3A-B7CF-E70A043C997C}" type="presOf" srcId="{481FF0C0-F98A-4D0B-BB77-AB6176265AFF}" destId="{048429A0-C093-42F1-8807-73FACB13784B}" srcOrd="0" destOrd="0" presId="urn:microsoft.com/office/officeart/2018/2/layout/IconCircleList"/>
    <dgm:cxn modelId="{8DE040A0-07AA-4FD6-A3C8-2DB498BD90C8}" type="presOf" srcId="{705B34FF-3AA8-4E9C-9F4B-8B64E8C21BDC}" destId="{7B021F41-DCC7-45BD-94AC-6A7041542DD2}" srcOrd="0" destOrd="0" presId="urn:microsoft.com/office/officeart/2018/2/layout/IconCircleList"/>
    <dgm:cxn modelId="{0CA7CEA7-D55B-4086-A2C5-9D2C45829731}" srcId="{705B34FF-3AA8-4E9C-9F4B-8B64E8C21BDC}" destId="{324B2EEC-4A30-4DCC-89A3-9F0092D2C585}" srcOrd="2" destOrd="0" parTransId="{8AFEB920-DBCB-43CF-BF0B-C5B32AF1F4C7}" sibTransId="{44AB2235-D013-49CF-AEA7-9E869735D2BB}"/>
    <dgm:cxn modelId="{4D3275B9-5F42-4397-A350-6B50CD453211}" type="presOf" srcId="{44AB2235-D013-49CF-AEA7-9E869735D2BB}" destId="{F6FC751C-5B51-4B3F-934D-1E75D4D75CBB}" srcOrd="0" destOrd="0" presId="urn:microsoft.com/office/officeart/2018/2/layout/IconCircleList"/>
    <dgm:cxn modelId="{47D098B9-428F-46BD-86D3-FE95E36368EA}" type="presOf" srcId="{77EC8561-261F-4413-8592-876EE8159E4B}" destId="{2BEDEF62-0132-4ABF-AC90-ABB8FE803A52}" srcOrd="0" destOrd="0" presId="urn:microsoft.com/office/officeart/2018/2/layout/IconCircleList"/>
    <dgm:cxn modelId="{4CFBF6BA-937E-48E4-945B-D205705E28EA}" type="presOf" srcId="{2EAEF835-D700-4362-9AC1-E3CB744CE42D}" destId="{97E74602-9DF0-43DE-AAF6-225B1BD1C4DE}" srcOrd="0" destOrd="0" presId="urn:microsoft.com/office/officeart/2018/2/layout/IconCircleList"/>
    <dgm:cxn modelId="{B2A93ECF-609E-446C-80D0-7587D6CE3167}" type="presOf" srcId="{74FDB082-E4C3-46B4-99D7-DE349061027F}" destId="{4D944690-2590-44E4-86B6-F1EAC0E7AF3C}" srcOrd="0" destOrd="0" presId="urn:microsoft.com/office/officeart/2018/2/layout/IconCircleList"/>
    <dgm:cxn modelId="{05E499EB-454D-408D-BE14-BC86CD387043}" type="presOf" srcId="{52E119DF-C1F7-4993-9BF4-2E92019A459C}" destId="{D53B2AFA-428B-465B-8A6E-0EE97C5583D4}" srcOrd="0" destOrd="0" presId="urn:microsoft.com/office/officeart/2018/2/layout/IconCircleList"/>
    <dgm:cxn modelId="{0C36FAA8-3F36-4784-AE2C-E374FD8E6BC2}" type="presParOf" srcId="{7B021F41-DCC7-45BD-94AC-6A7041542DD2}" destId="{371C2C9E-EFA4-495F-9A0D-00A6897E9C3F}" srcOrd="0" destOrd="0" presId="urn:microsoft.com/office/officeart/2018/2/layout/IconCircleList"/>
    <dgm:cxn modelId="{77B6909C-3293-4D58-871A-D8AF857A137C}" type="presParOf" srcId="{371C2C9E-EFA4-495F-9A0D-00A6897E9C3F}" destId="{DF224E54-4242-45D5-AA9C-1C4B9350B529}" srcOrd="0" destOrd="0" presId="urn:microsoft.com/office/officeart/2018/2/layout/IconCircleList"/>
    <dgm:cxn modelId="{74B468BA-E3F2-41DC-8D84-28EE718CD729}" type="presParOf" srcId="{DF224E54-4242-45D5-AA9C-1C4B9350B529}" destId="{D05D3EF7-221B-4E45-A9B8-1B4B69092055}" srcOrd="0" destOrd="0" presId="urn:microsoft.com/office/officeart/2018/2/layout/IconCircleList"/>
    <dgm:cxn modelId="{A7BFA776-C413-4197-A620-D4C73B4E308D}" type="presParOf" srcId="{DF224E54-4242-45D5-AA9C-1C4B9350B529}" destId="{D2B171B6-9A14-4884-AFE8-870AB7FBD553}" srcOrd="1" destOrd="0" presId="urn:microsoft.com/office/officeart/2018/2/layout/IconCircleList"/>
    <dgm:cxn modelId="{97CDAE24-6F1E-4D02-91AA-1922C3AAB1E1}" type="presParOf" srcId="{DF224E54-4242-45D5-AA9C-1C4B9350B529}" destId="{20C01ACE-6EB6-4325-A1A4-4FCB53FCA437}" srcOrd="2" destOrd="0" presId="urn:microsoft.com/office/officeart/2018/2/layout/IconCircleList"/>
    <dgm:cxn modelId="{0599FF5C-01BF-4BCF-9FFF-15A3360586B0}" type="presParOf" srcId="{DF224E54-4242-45D5-AA9C-1C4B9350B529}" destId="{D53B2AFA-428B-465B-8A6E-0EE97C5583D4}" srcOrd="3" destOrd="0" presId="urn:microsoft.com/office/officeart/2018/2/layout/IconCircleList"/>
    <dgm:cxn modelId="{AE7A741F-8E04-4FF0-89E8-3A6F06B550EE}" type="presParOf" srcId="{371C2C9E-EFA4-495F-9A0D-00A6897E9C3F}" destId="{048429A0-C093-42F1-8807-73FACB13784B}" srcOrd="1" destOrd="0" presId="urn:microsoft.com/office/officeart/2018/2/layout/IconCircleList"/>
    <dgm:cxn modelId="{0708440C-3B2D-4307-9E7D-67EFB21A024D}" type="presParOf" srcId="{371C2C9E-EFA4-495F-9A0D-00A6897E9C3F}" destId="{D3D702DB-3D14-48EE-9D33-E78AC819B764}" srcOrd="2" destOrd="0" presId="urn:microsoft.com/office/officeart/2018/2/layout/IconCircleList"/>
    <dgm:cxn modelId="{BC304942-DCA1-4CB3-8A8E-717F35602198}" type="presParOf" srcId="{D3D702DB-3D14-48EE-9D33-E78AC819B764}" destId="{89E8C316-A853-4940-99A6-F255AFB38063}" srcOrd="0" destOrd="0" presId="urn:microsoft.com/office/officeart/2018/2/layout/IconCircleList"/>
    <dgm:cxn modelId="{E59802DC-E376-4B5B-B339-C90803FA8680}" type="presParOf" srcId="{D3D702DB-3D14-48EE-9D33-E78AC819B764}" destId="{3C80431C-030D-47D3-AB24-0DDAC8E65B03}" srcOrd="1" destOrd="0" presId="urn:microsoft.com/office/officeart/2018/2/layout/IconCircleList"/>
    <dgm:cxn modelId="{E3B9F7F0-BAC4-4E0C-9661-686286772E62}" type="presParOf" srcId="{D3D702DB-3D14-48EE-9D33-E78AC819B764}" destId="{E87F4BA5-6383-40C1-A6C9-3E62D434D08A}" srcOrd="2" destOrd="0" presId="urn:microsoft.com/office/officeart/2018/2/layout/IconCircleList"/>
    <dgm:cxn modelId="{E7569CDF-9945-47D4-8F96-BFF8EFD30521}" type="presParOf" srcId="{D3D702DB-3D14-48EE-9D33-E78AC819B764}" destId="{4D944690-2590-44E4-86B6-F1EAC0E7AF3C}" srcOrd="3" destOrd="0" presId="urn:microsoft.com/office/officeart/2018/2/layout/IconCircleList"/>
    <dgm:cxn modelId="{03603947-3548-4DED-B1C1-779A918887BF}" type="presParOf" srcId="{371C2C9E-EFA4-495F-9A0D-00A6897E9C3F}" destId="{2BEDEF62-0132-4ABF-AC90-ABB8FE803A52}" srcOrd="3" destOrd="0" presId="urn:microsoft.com/office/officeart/2018/2/layout/IconCircleList"/>
    <dgm:cxn modelId="{7394FC03-CA72-4974-BCC1-A00B496C3B04}" type="presParOf" srcId="{371C2C9E-EFA4-495F-9A0D-00A6897E9C3F}" destId="{14B22E5F-1147-492C-9229-D0045A84DE9F}" srcOrd="4" destOrd="0" presId="urn:microsoft.com/office/officeart/2018/2/layout/IconCircleList"/>
    <dgm:cxn modelId="{07485241-E59D-4E3A-8B45-D892739A2C8B}" type="presParOf" srcId="{14B22E5F-1147-492C-9229-D0045A84DE9F}" destId="{821BAB31-F8E1-40F1-BD84-4AF6BDA7E36C}" srcOrd="0" destOrd="0" presId="urn:microsoft.com/office/officeart/2018/2/layout/IconCircleList"/>
    <dgm:cxn modelId="{13BE591A-CF72-4D63-866F-562824AA8C82}" type="presParOf" srcId="{14B22E5F-1147-492C-9229-D0045A84DE9F}" destId="{A9D27191-F435-42D8-9FFE-134A00FDF17C}" srcOrd="1" destOrd="0" presId="urn:microsoft.com/office/officeart/2018/2/layout/IconCircleList"/>
    <dgm:cxn modelId="{1764DB63-77BE-4568-B98B-2CB58172216D}" type="presParOf" srcId="{14B22E5F-1147-492C-9229-D0045A84DE9F}" destId="{AF728E05-6874-474F-A93D-FD1496C1DDDE}" srcOrd="2" destOrd="0" presId="urn:microsoft.com/office/officeart/2018/2/layout/IconCircleList"/>
    <dgm:cxn modelId="{535AD916-CEA0-416E-A2D2-8AC30CCD5288}" type="presParOf" srcId="{14B22E5F-1147-492C-9229-D0045A84DE9F}" destId="{58BF6D7E-86B1-4762-8563-EBB7073F4622}" srcOrd="3" destOrd="0" presId="urn:microsoft.com/office/officeart/2018/2/layout/IconCircleList"/>
    <dgm:cxn modelId="{8FFF788E-0414-4888-AEF6-9216D2204C0F}" type="presParOf" srcId="{371C2C9E-EFA4-495F-9A0D-00A6897E9C3F}" destId="{F6FC751C-5B51-4B3F-934D-1E75D4D75CBB}" srcOrd="5" destOrd="0" presId="urn:microsoft.com/office/officeart/2018/2/layout/IconCircleList"/>
    <dgm:cxn modelId="{4700EDF2-DFF5-4993-B7D8-E334E528CD90}" type="presParOf" srcId="{371C2C9E-EFA4-495F-9A0D-00A6897E9C3F}" destId="{BE13DA7C-F7FB-42C7-B980-11223E3F3E7D}" srcOrd="6" destOrd="0" presId="urn:microsoft.com/office/officeart/2018/2/layout/IconCircleList"/>
    <dgm:cxn modelId="{D652DA58-2EE4-42FC-B206-C3BA31B68D06}" type="presParOf" srcId="{BE13DA7C-F7FB-42C7-B980-11223E3F3E7D}" destId="{C8041A3A-22AA-44DB-8AC9-6A369482C5F0}" srcOrd="0" destOrd="0" presId="urn:microsoft.com/office/officeart/2018/2/layout/IconCircleList"/>
    <dgm:cxn modelId="{EACEEBD1-B4F2-4B7B-8CF0-86EEE84AD7C0}" type="presParOf" srcId="{BE13DA7C-F7FB-42C7-B980-11223E3F3E7D}" destId="{3DD0672C-7DA5-4517-BA35-D3B58D8B4970}" srcOrd="1" destOrd="0" presId="urn:microsoft.com/office/officeart/2018/2/layout/IconCircleList"/>
    <dgm:cxn modelId="{5C46F473-C839-40EC-A193-F10E2A44D6C5}" type="presParOf" srcId="{BE13DA7C-F7FB-42C7-B980-11223E3F3E7D}" destId="{7CCABD23-7287-4419-8A3B-5CF9BECD2B4D}" srcOrd="2" destOrd="0" presId="urn:microsoft.com/office/officeart/2018/2/layout/IconCircleList"/>
    <dgm:cxn modelId="{822DF910-1B2F-4934-A986-00DB52F6F576}" type="presParOf" srcId="{BE13DA7C-F7FB-42C7-B980-11223E3F3E7D}" destId="{97E74602-9DF0-43DE-AAF6-225B1BD1C4D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415AF3-1EC7-41D5-B72C-C8A268F2B0E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8A1B353-7CA7-4CBC-8DBF-484B9E4B5D2F}">
      <dgm:prSet/>
      <dgm:spPr/>
      <dgm:t>
        <a:bodyPr/>
        <a:lstStyle/>
        <a:p>
          <a:r>
            <a:rPr lang="en-US"/>
            <a:t>Type I: the development of new technologies in oil exploration. </a:t>
          </a:r>
        </a:p>
      </dgm:t>
    </dgm:pt>
    <dgm:pt modelId="{0F1D5D11-090C-4899-841B-A6AF3EF1D5E2}" type="parTrans" cxnId="{188EA255-FB7A-4FE9-9741-990EBBAB0169}">
      <dgm:prSet/>
      <dgm:spPr/>
      <dgm:t>
        <a:bodyPr/>
        <a:lstStyle/>
        <a:p>
          <a:endParaRPr lang="en-US"/>
        </a:p>
      </dgm:t>
    </dgm:pt>
    <dgm:pt modelId="{2A476D2D-323B-47FE-959A-7269D0C55366}" type="sibTrans" cxnId="{188EA255-FB7A-4FE9-9741-990EBBAB0169}">
      <dgm:prSet/>
      <dgm:spPr/>
      <dgm:t>
        <a:bodyPr/>
        <a:lstStyle/>
        <a:p>
          <a:endParaRPr lang="en-US"/>
        </a:p>
      </dgm:t>
    </dgm:pt>
    <dgm:pt modelId="{AF3993D6-AA54-4602-B608-439D0E49B883}">
      <dgm:prSet/>
      <dgm:spPr/>
      <dgm:t>
        <a:bodyPr/>
        <a:lstStyle/>
        <a:p>
          <a:r>
            <a:rPr lang="en-US"/>
            <a:t>Type II: the development of new contractual relationships between suppliers and clients on major construction projects. </a:t>
          </a:r>
        </a:p>
      </dgm:t>
    </dgm:pt>
    <dgm:pt modelId="{864ECDDD-400A-44ED-ADD8-BE2E0C274BDA}" type="parTrans" cxnId="{CBFB077B-7B29-4971-A646-92C54FB0D351}">
      <dgm:prSet/>
      <dgm:spPr/>
      <dgm:t>
        <a:bodyPr/>
        <a:lstStyle/>
        <a:p>
          <a:endParaRPr lang="en-US"/>
        </a:p>
      </dgm:t>
    </dgm:pt>
    <dgm:pt modelId="{8E39C23E-B805-437B-AF32-8361E61B8DF1}" type="sibTrans" cxnId="{CBFB077B-7B29-4971-A646-92C54FB0D351}">
      <dgm:prSet/>
      <dgm:spPr/>
      <dgm:t>
        <a:bodyPr/>
        <a:lstStyle/>
        <a:p>
          <a:endParaRPr lang="en-US"/>
        </a:p>
      </dgm:t>
    </dgm:pt>
    <dgm:pt modelId="{BA900C18-6CEA-4196-B697-BE848D839B0B}">
      <dgm:prSet/>
      <dgm:spPr/>
      <dgm:t>
        <a:bodyPr/>
        <a:lstStyle/>
        <a:p>
          <a:r>
            <a:rPr lang="en-US"/>
            <a:t>Type III: the way in which banks have integrated their various back office IT systems to deliver innovative customer services such as Internet banking. </a:t>
          </a:r>
        </a:p>
      </dgm:t>
    </dgm:pt>
    <dgm:pt modelId="{DB04888B-3232-4FF6-B923-922DC7176C9D}" type="parTrans" cxnId="{A2CB7EAA-F576-404E-AA6B-010B75A93934}">
      <dgm:prSet/>
      <dgm:spPr/>
      <dgm:t>
        <a:bodyPr/>
        <a:lstStyle/>
        <a:p>
          <a:endParaRPr lang="en-US"/>
        </a:p>
      </dgm:t>
    </dgm:pt>
    <dgm:pt modelId="{EF29E295-1856-473B-96D9-17816905088E}" type="sibTrans" cxnId="{A2CB7EAA-F576-404E-AA6B-010B75A93934}">
      <dgm:prSet/>
      <dgm:spPr/>
      <dgm:t>
        <a:bodyPr/>
        <a:lstStyle/>
        <a:p>
          <a:endParaRPr lang="en-US"/>
        </a:p>
      </dgm:t>
    </dgm:pt>
    <dgm:pt modelId="{0A3A38F4-5ED1-4FFC-BA09-4E4316750580}">
      <dgm:prSet/>
      <dgm:spPr/>
      <dgm:t>
        <a:bodyPr/>
        <a:lstStyle/>
        <a:p>
          <a:r>
            <a:rPr lang="en-US"/>
            <a:t>Type IV: the everyday innovation that occurs in classrooms and multidisciplinary construction teams</a:t>
          </a:r>
        </a:p>
      </dgm:t>
    </dgm:pt>
    <dgm:pt modelId="{EBB1F8DE-E5D7-4E80-AEB8-C3EDF882ADAF}" type="parTrans" cxnId="{F0428B0C-B53F-4FA9-94B7-3BB743DBD899}">
      <dgm:prSet/>
      <dgm:spPr/>
      <dgm:t>
        <a:bodyPr/>
        <a:lstStyle/>
        <a:p>
          <a:endParaRPr lang="en-US"/>
        </a:p>
      </dgm:t>
    </dgm:pt>
    <dgm:pt modelId="{675F56F1-093D-4FBE-A752-CDCC2DF2C369}" type="sibTrans" cxnId="{F0428B0C-B53F-4FA9-94B7-3BB743DBD899}">
      <dgm:prSet/>
      <dgm:spPr/>
      <dgm:t>
        <a:bodyPr/>
        <a:lstStyle/>
        <a:p>
          <a:endParaRPr lang="en-US"/>
        </a:p>
      </dgm:t>
    </dgm:pt>
    <dgm:pt modelId="{0385047D-CE2D-4CDD-8949-280F184D8122}" type="pres">
      <dgm:prSet presAssocID="{54415AF3-1EC7-41D5-B72C-C8A268F2B0E1}" presName="root" presStyleCnt="0">
        <dgm:presLayoutVars>
          <dgm:dir/>
          <dgm:resizeHandles val="exact"/>
        </dgm:presLayoutVars>
      </dgm:prSet>
      <dgm:spPr/>
    </dgm:pt>
    <dgm:pt modelId="{39D13490-002B-4AEE-A431-DF0B8EB2DDAD}" type="pres">
      <dgm:prSet presAssocID="{28A1B353-7CA7-4CBC-8DBF-484B9E4B5D2F}" presName="compNode" presStyleCnt="0"/>
      <dgm:spPr/>
    </dgm:pt>
    <dgm:pt modelId="{A2A95893-11A5-4086-AF28-E685979CEAA1}" type="pres">
      <dgm:prSet presAssocID="{28A1B353-7CA7-4CBC-8DBF-484B9E4B5D2F}" presName="bgRect" presStyleLbl="bgShp" presStyleIdx="0" presStyleCnt="4"/>
      <dgm:spPr/>
    </dgm:pt>
    <dgm:pt modelId="{E3C69315-D8F7-431E-9003-31C44A9313F7}" type="pres">
      <dgm:prSet presAssocID="{28A1B353-7CA7-4CBC-8DBF-484B9E4B5D2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eaker"/>
        </a:ext>
      </dgm:extLst>
    </dgm:pt>
    <dgm:pt modelId="{93CB941F-661A-48D6-A8AD-C612B8020867}" type="pres">
      <dgm:prSet presAssocID="{28A1B353-7CA7-4CBC-8DBF-484B9E4B5D2F}" presName="spaceRect" presStyleCnt="0"/>
      <dgm:spPr/>
    </dgm:pt>
    <dgm:pt modelId="{B2AB77A9-44D1-4759-B789-4A12A3F2DC51}" type="pres">
      <dgm:prSet presAssocID="{28A1B353-7CA7-4CBC-8DBF-484B9E4B5D2F}" presName="parTx" presStyleLbl="revTx" presStyleIdx="0" presStyleCnt="4">
        <dgm:presLayoutVars>
          <dgm:chMax val="0"/>
          <dgm:chPref val="0"/>
        </dgm:presLayoutVars>
      </dgm:prSet>
      <dgm:spPr/>
    </dgm:pt>
    <dgm:pt modelId="{66F24C13-F336-4050-A1BD-4B9D4C294467}" type="pres">
      <dgm:prSet presAssocID="{2A476D2D-323B-47FE-959A-7269D0C55366}" presName="sibTrans" presStyleCnt="0"/>
      <dgm:spPr/>
    </dgm:pt>
    <dgm:pt modelId="{7C0F1EF6-534A-4AE1-80C4-FC820EB51CCD}" type="pres">
      <dgm:prSet presAssocID="{AF3993D6-AA54-4602-B608-439D0E49B883}" presName="compNode" presStyleCnt="0"/>
      <dgm:spPr/>
    </dgm:pt>
    <dgm:pt modelId="{AED9D5FA-3A4F-4DD7-9AB6-92EE69FE7D41}" type="pres">
      <dgm:prSet presAssocID="{AF3993D6-AA54-4602-B608-439D0E49B883}" presName="bgRect" presStyleLbl="bgShp" presStyleIdx="1" presStyleCnt="4"/>
      <dgm:spPr/>
    </dgm:pt>
    <dgm:pt modelId="{22854AB9-1D8A-4EC7-8CAD-9B8677322911}" type="pres">
      <dgm:prSet presAssocID="{AF3993D6-AA54-4602-B608-439D0E49B88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ctory"/>
        </a:ext>
      </dgm:extLst>
    </dgm:pt>
    <dgm:pt modelId="{DA17980D-1F6F-4512-87F2-59281CC601FF}" type="pres">
      <dgm:prSet presAssocID="{AF3993D6-AA54-4602-B608-439D0E49B883}" presName="spaceRect" presStyleCnt="0"/>
      <dgm:spPr/>
    </dgm:pt>
    <dgm:pt modelId="{1C0A361D-0D5E-4338-9603-E7B45A842270}" type="pres">
      <dgm:prSet presAssocID="{AF3993D6-AA54-4602-B608-439D0E49B883}" presName="parTx" presStyleLbl="revTx" presStyleIdx="1" presStyleCnt="4">
        <dgm:presLayoutVars>
          <dgm:chMax val="0"/>
          <dgm:chPref val="0"/>
        </dgm:presLayoutVars>
      </dgm:prSet>
      <dgm:spPr/>
    </dgm:pt>
    <dgm:pt modelId="{1FD37FF1-33B6-4817-A8E8-F9F29FF9C016}" type="pres">
      <dgm:prSet presAssocID="{8E39C23E-B805-437B-AF32-8361E61B8DF1}" presName="sibTrans" presStyleCnt="0"/>
      <dgm:spPr/>
    </dgm:pt>
    <dgm:pt modelId="{E2C46BBD-336B-4D07-9CD2-17FC5D4B76D9}" type="pres">
      <dgm:prSet presAssocID="{BA900C18-6CEA-4196-B697-BE848D839B0B}" presName="compNode" presStyleCnt="0"/>
      <dgm:spPr/>
    </dgm:pt>
    <dgm:pt modelId="{1DFCC634-FCBC-4A91-99E9-D2E8A467C9D5}" type="pres">
      <dgm:prSet presAssocID="{BA900C18-6CEA-4196-B697-BE848D839B0B}" presName="bgRect" presStyleLbl="bgShp" presStyleIdx="2" presStyleCnt="4"/>
      <dgm:spPr/>
    </dgm:pt>
    <dgm:pt modelId="{3420E3D1-7245-4DFB-83B5-575442952EB4}" type="pres">
      <dgm:prSet presAssocID="{BA900C18-6CEA-4196-B697-BE848D839B0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82E4C581-1209-4E72-946D-4317FF79C6A6}" type="pres">
      <dgm:prSet presAssocID="{BA900C18-6CEA-4196-B697-BE848D839B0B}" presName="spaceRect" presStyleCnt="0"/>
      <dgm:spPr/>
    </dgm:pt>
    <dgm:pt modelId="{E51EAE5E-9E92-4557-9CB4-007B051F4279}" type="pres">
      <dgm:prSet presAssocID="{BA900C18-6CEA-4196-B697-BE848D839B0B}" presName="parTx" presStyleLbl="revTx" presStyleIdx="2" presStyleCnt="4">
        <dgm:presLayoutVars>
          <dgm:chMax val="0"/>
          <dgm:chPref val="0"/>
        </dgm:presLayoutVars>
      </dgm:prSet>
      <dgm:spPr/>
    </dgm:pt>
    <dgm:pt modelId="{2C909391-DC82-4637-BC4B-0C8AB8A1FA8A}" type="pres">
      <dgm:prSet presAssocID="{EF29E295-1856-473B-96D9-17816905088E}" presName="sibTrans" presStyleCnt="0"/>
      <dgm:spPr/>
    </dgm:pt>
    <dgm:pt modelId="{221330F3-E376-49C8-8167-C5E894B09F42}" type="pres">
      <dgm:prSet presAssocID="{0A3A38F4-5ED1-4FFC-BA09-4E4316750580}" presName="compNode" presStyleCnt="0"/>
      <dgm:spPr/>
    </dgm:pt>
    <dgm:pt modelId="{F36AFEF1-B415-4E7C-91AE-340111EF5535}" type="pres">
      <dgm:prSet presAssocID="{0A3A38F4-5ED1-4FFC-BA09-4E4316750580}" presName="bgRect" presStyleLbl="bgShp" presStyleIdx="3" presStyleCnt="4"/>
      <dgm:spPr/>
    </dgm:pt>
    <dgm:pt modelId="{E5B4EAF9-8620-4700-8A33-D8C286256565}" type="pres">
      <dgm:prSet presAssocID="{0A3A38F4-5ED1-4FFC-BA09-4E431675058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C62A5AF0-F223-40BB-8C01-76A439415B90}" type="pres">
      <dgm:prSet presAssocID="{0A3A38F4-5ED1-4FFC-BA09-4E4316750580}" presName="spaceRect" presStyleCnt="0"/>
      <dgm:spPr/>
    </dgm:pt>
    <dgm:pt modelId="{C0C3B132-D33E-4444-BF1E-D84838E053A8}" type="pres">
      <dgm:prSet presAssocID="{0A3A38F4-5ED1-4FFC-BA09-4E4316750580}" presName="parTx" presStyleLbl="revTx" presStyleIdx="3" presStyleCnt="4">
        <dgm:presLayoutVars>
          <dgm:chMax val="0"/>
          <dgm:chPref val="0"/>
        </dgm:presLayoutVars>
      </dgm:prSet>
      <dgm:spPr/>
    </dgm:pt>
  </dgm:ptLst>
  <dgm:cxnLst>
    <dgm:cxn modelId="{F0428B0C-B53F-4FA9-94B7-3BB743DBD899}" srcId="{54415AF3-1EC7-41D5-B72C-C8A268F2B0E1}" destId="{0A3A38F4-5ED1-4FFC-BA09-4E4316750580}" srcOrd="3" destOrd="0" parTransId="{EBB1F8DE-E5D7-4E80-AEB8-C3EDF882ADAF}" sibTransId="{675F56F1-093D-4FBE-A752-CDCC2DF2C369}"/>
    <dgm:cxn modelId="{D82E300D-9B4A-4640-9410-7B7837E8F34A}" type="presOf" srcId="{0A3A38F4-5ED1-4FFC-BA09-4E4316750580}" destId="{C0C3B132-D33E-4444-BF1E-D84838E053A8}" srcOrd="0" destOrd="0" presId="urn:microsoft.com/office/officeart/2018/2/layout/IconVerticalSolidList"/>
    <dgm:cxn modelId="{188EA255-FB7A-4FE9-9741-990EBBAB0169}" srcId="{54415AF3-1EC7-41D5-B72C-C8A268F2B0E1}" destId="{28A1B353-7CA7-4CBC-8DBF-484B9E4B5D2F}" srcOrd="0" destOrd="0" parTransId="{0F1D5D11-090C-4899-841B-A6AF3EF1D5E2}" sibTransId="{2A476D2D-323B-47FE-959A-7269D0C55366}"/>
    <dgm:cxn modelId="{CBFB077B-7B29-4971-A646-92C54FB0D351}" srcId="{54415AF3-1EC7-41D5-B72C-C8A268F2B0E1}" destId="{AF3993D6-AA54-4602-B608-439D0E49B883}" srcOrd="1" destOrd="0" parTransId="{864ECDDD-400A-44ED-ADD8-BE2E0C274BDA}" sibTransId="{8E39C23E-B805-437B-AF32-8361E61B8DF1}"/>
    <dgm:cxn modelId="{96BF2A7F-02E9-4FE4-9070-AC7EB8ED8A2C}" type="presOf" srcId="{28A1B353-7CA7-4CBC-8DBF-484B9E4B5D2F}" destId="{B2AB77A9-44D1-4759-B789-4A12A3F2DC51}" srcOrd="0" destOrd="0" presId="urn:microsoft.com/office/officeart/2018/2/layout/IconVerticalSolidList"/>
    <dgm:cxn modelId="{A2CB7EAA-F576-404E-AA6B-010B75A93934}" srcId="{54415AF3-1EC7-41D5-B72C-C8A268F2B0E1}" destId="{BA900C18-6CEA-4196-B697-BE848D839B0B}" srcOrd="2" destOrd="0" parTransId="{DB04888B-3232-4FF6-B923-922DC7176C9D}" sibTransId="{EF29E295-1856-473B-96D9-17816905088E}"/>
    <dgm:cxn modelId="{4B2BECC2-1967-449B-8560-1736432EA41D}" type="presOf" srcId="{54415AF3-1EC7-41D5-B72C-C8A268F2B0E1}" destId="{0385047D-CE2D-4CDD-8949-280F184D8122}" srcOrd="0" destOrd="0" presId="urn:microsoft.com/office/officeart/2018/2/layout/IconVerticalSolidList"/>
    <dgm:cxn modelId="{A76E56EB-87B6-4371-AC50-0074BCD05DDE}" type="presOf" srcId="{AF3993D6-AA54-4602-B608-439D0E49B883}" destId="{1C0A361D-0D5E-4338-9603-E7B45A842270}" srcOrd="0" destOrd="0" presId="urn:microsoft.com/office/officeart/2018/2/layout/IconVerticalSolidList"/>
    <dgm:cxn modelId="{BBA85FF4-4E8F-4353-AD27-C6B80809CD7E}" type="presOf" srcId="{BA900C18-6CEA-4196-B697-BE848D839B0B}" destId="{E51EAE5E-9E92-4557-9CB4-007B051F4279}" srcOrd="0" destOrd="0" presId="urn:microsoft.com/office/officeart/2018/2/layout/IconVerticalSolidList"/>
    <dgm:cxn modelId="{E7629E61-68BC-4A9A-9CAE-ED592DE0C96E}" type="presParOf" srcId="{0385047D-CE2D-4CDD-8949-280F184D8122}" destId="{39D13490-002B-4AEE-A431-DF0B8EB2DDAD}" srcOrd="0" destOrd="0" presId="urn:microsoft.com/office/officeart/2018/2/layout/IconVerticalSolidList"/>
    <dgm:cxn modelId="{A1881C2C-364D-493F-90B7-CBD982DE49D7}" type="presParOf" srcId="{39D13490-002B-4AEE-A431-DF0B8EB2DDAD}" destId="{A2A95893-11A5-4086-AF28-E685979CEAA1}" srcOrd="0" destOrd="0" presId="urn:microsoft.com/office/officeart/2018/2/layout/IconVerticalSolidList"/>
    <dgm:cxn modelId="{F8C49D01-499C-4BAD-8942-A82240B97E9F}" type="presParOf" srcId="{39D13490-002B-4AEE-A431-DF0B8EB2DDAD}" destId="{E3C69315-D8F7-431E-9003-31C44A9313F7}" srcOrd="1" destOrd="0" presId="urn:microsoft.com/office/officeart/2018/2/layout/IconVerticalSolidList"/>
    <dgm:cxn modelId="{2165BC5E-75EC-4A7B-A4F8-2E0B386D5B27}" type="presParOf" srcId="{39D13490-002B-4AEE-A431-DF0B8EB2DDAD}" destId="{93CB941F-661A-48D6-A8AD-C612B8020867}" srcOrd="2" destOrd="0" presId="urn:microsoft.com/office/officeart/2018/2/layout/IconVerticalSolidList"/>
    <dgm:cxn modelId="{9258D5BE-22C6-4462-8D07-9E8AF93425AF}" type="presParOf" srcId="{39D13490-002B-4AEE-A431-DF0B8EB2DDAD}" destId="{B2AB77A9-44D1-4759-B789-4A12A3F2DC51}" srcOrd="3" destOrd="0" presId="urn:microsoft.com/office/officeart/2018/2/layout/IconVerticalSolidList"/>
    <dgm:cxn modelId="{48B7FBF4-83DC-4B3D-A5BB-DD9E3AC750C6}" type="presParOf" srcId="{0385047D-CE2D-4CDD-8949-280F184D8122}" destId="{66F24C13-F336-4050-A1BD-4B9D4C294467}" srcOrd="1" destOrd="0" presId="urn:microsoft.com/office/officeart/2018/2/layout/IconVerticalSolidList"/>
    <dgm:cxn modelId="{87C0461D-EE1E-4FBC-8FC6-59A566E67E2D}" type="presParOf" srcId="{0385047D-CE2D-4CDD-8949-280F184D8122}" destId="{7C0F1EF6-534A-4AE1-80C4-FC820EB51CCD}" srcOrd="2" destOrd="0" presId="urn:microsoft.com/office/officeart/2018/2/layout/IconVerticalSolidList"/>
    <dgm:cxn modelId="{9FAE9A69-D708-4929-8F57-DA499BE7834A}" type="presParOf" srcId="{7C0F1EF6-534A-4AE1-80C4-FC820EB51CCD}" destId="{AED9D5FA-3A4F-4DD7-9AB6-92EE69FE7D41}" srcOrd="0" destOrd="0" presId="urn:microsoft.com/office/officeart/2018/2/layout/IconVerticalSolidList"/>
    <dgm:cxn modelId="{D490DD37-982C-4639-998C-29DCA928C660}" type="presParOf" srcId="{7C0F1EF6-534A-4AE1-80C4-FC820EB51CCD}" destId="{22854AB9-1D8A-4EC7-8CAD-9B8677322911}" srcOrd="1" destOrd="0" presId="urn:microsoft.com/office/officeart/2018/2/layout/IconVerticalSolidList"/>
    <dgm:cxn modelId="{3C4C3F9C-1D26-4DFA-BE6C-A7F43B4CCE20}" type="presParOf" srcId="{7C0F1EF6-534A-4AE1-80C4-FC820EB51CCD}" destId="{DA17980D-1F6F-4512-87F2-59281CC601FF}" srcOrd="2" destOrd="0" presId="urn:microsoft.com/office/officeart/2018/2/layout/IconVerticalSolidList"/>
    <dgm:cxn modelId="{25D234F7-4A94-4EAC-B498-3B531B33369D}" type="presParOf" srcId="{7C0F1EF6-534A-4AE1-80C4-FC820EB51CCD}" destId="{1C0A361D-0D5E-4338-9603-E7B45A842270}" srcOrd="3" destOrd="0" presId="urn:microsoft.com/office/officeart/2018/2/layout/IconVerticalSolidList"/>
    <dgm:cxn modelId="{FEF24E5A-0336-4E03-B0D5-BD3C84D9B2C5}" type="presParOf" srcId="{0385047D-CE2D-4CDD-8949-280F184D8122}" destId="{1FD37FF1-33B6-4817-A8E8-F9F29FF9C016}" srcOrd="3" destOrd="0" presId="urn:microsoft.com/office/officeart/2018/2/layout/IconVerticalSolidList"/>
    <dgm:cxn modelId="{BFB944C0-D90A-4865-B93D-A3822B2FACDF}" type="presParOf" srcId="{0385047D-CE2D-4CDD-8949-280F184D8122}" destId="{E2C46BBD-336B-4D07-9CD2-17FC5D4B76D9}" srcOrd="4" destOrd="0" presId="urn:microsoft.com/office/officeart/2018/2/layout/IconVerticalSolidList"/>
    <dgm:cxn modelId="{E0365276-9FB3-48EE-BD3C-F264E01F4A86}" type="presParOf" srcId="{E2C46BBD-336B-4D07-9CD2-17FC5D4B76D9}" destId="{1DFCC634-FCBC-4A91-99E9-D2E8A467C9D5}" srcOrd="0" destOrd="0" presId="urn:microsoft.com/office/officeart/2018/2/layout/IconVerticalSolidList"/>
    <dgm:cxn modelId="{FE3C6C24-D41C-4692-B148-ED686CE4B639}" type="presParOf" srcId="{E2C46BBD-336B-4D07-9CD2-17FC5D4B76D9}" destId="{3420E3D1-7245-4DFB-83B5-575442952EB4}" srcOrd="1" destOrd="0" presId="urn:microsoft.com/office/officeart/2018/2/layout/IconVerticalSolidList"/>
    <dgm:cxn modelId="{8FDD56CB-41C5-4426-A69F-1FAC3CA27C9D}" type="presParOf" srcId="{E2C46BBD-336B-4D07-9CD2-17FC5D4B76D9}" destId="{82E4C581-1209-4E72-946D-4317FF79C6A6}" srcOrd="2" destOrd="0" presId="urn:microsoft.com/office/officeart/2018/2/layout/IconVerticalSolidList"/>
    <dgm:cxn modelId="{F7CCD73E-CBC9-4130-A04B-8175AB1563E6}" type="presParOf" srcId="{E2C46BBD-336B-4D07-9CD2-17FC5D4B76D9}" destId="{E51EAE5E-9E92-4557-9CB4-007B051F4279}" srcOrd="3" destOrd="0" presId="urn:microsoft.com/office/officeart/2018/2/layout/IconVerticalSolidList"/>
    <dgm:cxn modelId="{DC0F7339-FC5A-4EAA-BFD0-0B2A31227974}" type="presParOf" srcId="{0385047D-CE2D-4CDD-8949-280F184D8122}" destId="{2C909391-DC82-4637-BC4B-0C8AB8A1FA8A}" srcOrd="5" destOrd="0" presId="urn:microsoft.com/office/officeart/2018/2/layout/IconVerticalSolidList"/>
    <dgm:cxn modelId="{8B396579-8D70-440E-B313-E445E2241C45}" type="presParOf" srcId="{0385047D-CE2D-4CDD-8949-280F184D8122}" destId="{221330F3-E376-49C8-8167-C5E894B09F42}" srcOrd="6" destOrd="0" presId="urn:microsoft.com/office/officeart/2018/2/layout/IconVerticalSolidList"/>
    <dgm:cxn modelId="{39DDF542-82BD-4B8B-8EA0-C9E678FC0724}" type="presParOf" srcId="{221330F3-E376-49C8-8167-C5E894B09F42}" destId="{F36AFEF1-B415-4E7C-91AE-340111EF5535}" srcOrd="0" destOrd="0" presId="urn:microsoft.com/office/officeart/2018/2/layout/IconVerticalSolidList"/>
    <dgm:cxn modelId="{D15B4123-8938-4354-8373-AA132F692F68}" type="presParOf" srcId="{221330F3-E376-49C8-8167-C5E894B09F42}" destId="{E5B4EAF9-8620-4700-8A33-D8C286256565}" srcOrd="1" destOrd="0" presId="urn:microsoft.com/office/officeart/2018/2/layout/IconVerticalSolidList"/>
    <dgm:cxn modelId="{C4CD96CB-3E61-453C-8A25-C88098A3DEEF}" type="presParOf" srcId="{221330F3-E376-49C8-8167-C5E894B09F42}" destId="{C62A5AF0-F223-40BB-8C01-76A439415B90}" srcOrd="2" destOrd="0" presId="urn:microsoft.com/office/officeart/2018/2/layout/IconVerticalSolidList"/>
    <dgm:cxn modelId="{D69487E8-3A0E-44F4-98AA-5E628D5399CE}" type="presParOf" srcId="{221330F3-E376-49C8-8167-C5E894B09F42}" destId="{C0C3B132-D33E-4444-BF1E-D84838E053A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EB455-C34D-8343-99F2-D1D38CDBBE8E}">
      <dsp:nvSpPr>
        <dsp:cNvPr id="0" name=""/>
        <dsp:cNvSpPr/>
      </dsp:nvSpPr>
      <dsp:spPr>
        <a:xfrm>
          <a:off x="0" y="2700"/>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2F79D4-BC09-C24A-93EC-2FC74F954A8B}">
      <dsp:nvSpPr>
        <dsp:cNvPr id="0" name=""/>
        <dsp:cNvSpPr/>
      </dsp:nvSpPr>
      <dsp:spPr>
        <a:xfrm>
          <a:off x="0" y="2700"/>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Incremental </a:t>
          </a:r>
          <a:r>
            <a:rPr lang="en-US" sz="4600" kern="1200">
              <a:sym typeface="Wingdings" panose="05000000000000000000" pitchFamily="2" charset="2"/>
            </a:rPr>
            <a:t></a:t>
          </a:r>
          <a:r>
            <a:rPr lang="en-US" sz="4600" kern="1200"/>
            <a:t>-</a:t>
          </a:r>
          <a:r>
            <a:rPr lang="en-US" sz="4600" kern="1200">
              <a:sym typeface="Wingdings" panose="05000000000000000000" pitchFamily="2" charset="2"/>
            </a:rPr>
            <a:t></a:t>
          </a:r>
          <a:r>
            <a:rPr lang="en-US" sz="4600" kern="1200"/>
            <a:t> Radical</a:t>
          </a:r>
        </a:p>
      </dsp:txBody>
      <dsp:txXfrm>
        <a:off x="0" y="2700"/>
        <a:ext cx="6291714" cy="1841777"/>
      </dsp:txXfrm>
    </dsp:sp>
    <dsp:sp modelId="{F90F2489-BD17-664A-8D40-96DD5126CAC5}">
      <dsp:nvSpPr>
        <dsp:cNvPr id="0" name=""/>
        <dsp:cNvSpPr/>
      </dsp:nvSpPr>
      <dsp:spPr>
        <a:xfrm>
          <a:off x="0" y="1844478"/>
          <a:ext cx="6291714" cy="0"/>
        </a:xfrm>
        <a:prstGeom prst="line">
          <a:avLst/>
        </a:prstGeom>
        <a:solidFill>
          <a:schemeClr val="accent2">
            <a:hueOff val="1901703"/>
            <a:satOff val="-38256"/>
            <a:lumOff val="-13725"/>
            <a:alphaOff val="0"/>
          </a:schemeClr>
        </a:solidFill>
        <a:ln w="12700" cap="flat" cmpd="sng" algn="ctr">
          <a:solidFill>
            <a:schemeClr val="accent2">
              <a:hueOff val="1901703"/>
              <a:satOff val="-38256"/>
              <a:lumOff val="-1372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8898DA-7B11-C446-9F6A-77AC1950E816}">
      <dsp:nvSpPr>
        <dsp:cNvPr id="0" name=""/>
        <dsp:cNvSpPr/>
      </dsp:nvSpPr>
      <dsp:spPr>
        <a:xfrm>
          <a:off x="0" y="1844478"/>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Component and system</a:t>
          </a:r>
        </a:p>
      </dsp:txBody>
      <dsp:txXfrm>
        <a:off x="0" y="1844478"/>
        <a:ext cx="6291714" cy="1841777"/>
      </dsp:txXfrm>
    </dsp:sp>
    <dsp:sp modelId="{13C44BE5-477E-EA46-A2DE-92F0CB67223C}">
      <dsp:nvSpPr>
        <dsp:cNvPr id="0" name=""/>
        <dsp:cNvSpPr/>
      </dsp:nvSpPr>
      <dsp:spPr>
        <a:xfrm>
          <a:off x="0" y="3686256"/>
          <a:ext cx="6291714" cy="0"/>
        </a:xfrm>
        <a:prstGeom prst="line">
          <a:avLst/>
        </a:prstGeom>
        <a:solidFill>
          <a:schemeClr val="accent2">
            <a:hueOff val="3803405"/>
            <a:satOff val="-76511"/>
            <a:lumOff val="-27451"/>
            <a:alphaOff val="0"/>
          </a:schemeClr>
        </a:solidFill>
        <a:ln w="12700" cap="flat" cmpd="sng" algn="ctr">
          <a:solidFill>
            <a:schemeClr val="accent2">
              <a:hueOff val="3803405"/>
              <a:satOff val="-76511"/>
              <a:lumOff val="-27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176C3-19EE-FD4C-9510-61DAA5AEC20A}">
      <dsp:nvSpPr>
        <dsp:cNvPr id="0" name=""/>
        <dsp:cNvSpPr/>
      </dsp:nvSpPr>
      <dsp:spPr>
        <a:xfrm>
          <a:off x="0" y="3686256"/>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Architectures, platforms and systems</a:t>
          </a:r>
        </a:p>
      </dsp:txBody>
      <dsp:txXfrm>
        <a:off x="0" y="3686256"/>
        <a:ext cx="6291714" cy="18417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D3EF7-221B-4E45-A9B8-1B4B69092055}">
      <dsp:nvSpPr>
        <dsp:cNvPr id="0" name=""/>
        <dsp:cNvSpPr/>
      </dsp:nvSpPr>
      <dsp:spPr>
        <a:xfrm>
          <a:off x="145153" y="800136"/>
          <a:ext cx="1005669" cy="100566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B171B6-9A14-4884-AFE8-870AB7FBD553}">
      <dsp:nvSpPr>
        <dsp:cNvPr id="0" name=""/>
        <dsp:cNvSpPr/>
      </dsp:nvSpPr>
      <dsp:spPr>
        <a:xfrm>
          <a:off x="356344" y="1011326"/>
          <a:ext cx="583288" cy="5832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3B2AFA-428B-465B-8A6E-0EE97C5583D4}">
      <dsp:nvSpPr>
        <dsp:cNvPr id="0" name=""/>
        <dsp:cNvSpPr/>
      </dsp:nvSpPr>
      <dsp:spPr>
        <a:xfrm>
          <a:off x="1366323" y="800136"/>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kern="1200"/>
            <a:t>Type I: Innovation that is identical or similar to activities that are measured by traditional indicators, but which is excluded from measurement</a:t>
          </a:r>
        </a:p>
      </dsp:txBody>
      <dsp:txXfrm>
        <a:off x="1366323" y="800136"/>
        <a:ext cx="2370505" cy="1005669"/>
      </dsp:txXfrm>
    </dsp:sp>
    <dsp:sp modelId="{89E8C316-A853-4940-99A6-F255AFB38063}">
      <dsp:nvSpPr>
        <dsp:cNvPr id="0" name=""/>
        <dsp:cNvSpPr/>
      </dsp:nvSpPr>
      <dsp:spPr>
        <a:xfrm>
          <a:off x="4149871" y="800136"/>
          <a:ext cx="1005669" cy="100566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80431C-030D-47D3-AB24-0DDAC8E65B03}">
      <dsp:nvSpPr>
        <dsp:cNvPr id="0" name=""/>
        <dsp:cNvSpPr/>
      </dsp:nvSpPr>
      <dsp:spPr>
        <a:xfrm>
          <a:off x="4361061" y="1011326"/>
          <a:ext cx="583288" cy="5832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944690-2590-44E4-86B6-F1EAC0E7AF3C}">
      <dsp:nvSpPr>
        <dsp:cNvPr id="0" name=""/>
        <dsp:cNvSpPr/>
      </dsp:nvSpPr>
      <dsp:spPr>
        <a:xfrm>
          <a:off x="5371040" y="800136"/>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kern="1200"/>
            <a:t>Type II: Innovation without a major scientific and technological basis, such as innovation in organizational forms or business models. </a:t>
          </a:r>
        </a:p>
      </dsp:txBody>
      <dsp:txXfrm>
        <a:off x="5371040" y="800136"/>
        <a:ext cx="2370505" cy="1005669"/>
      </dsp:txXfrm>
    </dsp:sp>
    <dsp:sp modelId="{821BAB31-F8E1-40F1-BD84-4AF6BDA7E36C}">
      <dsp:nvSpPr>
        <dsp:cNvPr id="0" name=""/>
        <dsp:cNvSpPr/>
      </dsp:nvSpPr>
      <dsp:spPr>
        <a:xfrm>
          <a:off x="145153" y="2545532"/>
          <a:ext cx="1005669" cy="100566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D27191-F435-42D8-9FFE-134A00FDF17C}">
      <dsp:nvSpPr>
        <dsp:cNvPr id="0" name=""/>
        <dsp:cNvSpPr/>
      </dsp:nvSpPr>
      <dsp:spPr>
        <a:xfrm>
          <a:off x="356344" y="2756723"/>
          <a:ext cx="583288" cy="5832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BF6D7E-86B1-4762-8563-EBB7073F4622}">
      <dsp:nvSpPr>
        <dsp:cNvPr id="0" name=""/>
        <dsp:cNvSpPr/>
      </dsp:nvSpPr>
      <dsp:spPr>
        <a:xfrm>
          <a:off x="1366323" y="2545532"/>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kern="1200"/>
            <a:t>Type III: Innovation created from the novel combination of existing technologies and processes. </a:t>
          </a:r>
        </a:p>
      </dsp:txBody>
      <dsp:txXfrm>
        <a:off x="1366323" y="2545532"/>
        <a:ext cx="2370505" cy="1005669"/>
      </dsp:txXfrm>
    </dsp:sp>
    <dsp:sp modelId="{C8041A3A-22AA-44DB-8AC9-6A369482C5F0}">
      <dsp:nvSpPr>
        <dsp:cNvPr id="0" name=""/>
        <dsp:cNvSpPr/>
      </dsp:nvSpPr>
      <dsp:spPr>
        <a:xfrm>
          <a:off x="4149871" y="2545532"/>
          <a:ext cx="1005669" cy="100566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D0672C-7DA5-4517-BA35-D3B58D8B4970}">
      <dsp:nvSpPr>
        <dsp:cNvPr id="0" name=""/>
        <dsp:cNvSpPr/>
      </dsp:nvSpPr>
      <dsp:spPr>
        <a:xfrm>
          <a:off x="4361061" y="2756723"/>
          <a:ext cx="583288" cy="5832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E74602-9DF0-43DE-AAF6-225B1BD1C4DE}">
      <dsp:nvSpPr>
        <dsp:cNvPr id="0" name=""/>
        <dsp:cNvSpPr/>
      </dsp:nvSpPr>
      <dsp:spPr>
        <a:xfrm>
          <a:off x="5371040" y="2545532"/>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kern="1200"/>
            <a:t>Type IV: Locally-developed, small-scale innovations that take place ‘under the radar’, not only of traditional indicators but often also of many of the organizations and individuals working in a sector. </a:t>
          </a:r>
        </a:p>
      </dsp:txBody>
      <dsp:txXfrm>
        <a:off x="5371040" y="2545532"/>
        <a:ext cx="2370505" cy="10056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95893-11A5-4086-AF28-E685979CEAA1}">
      <dsp:nvSpPr>
        <dsp:cNvPr id="0" name=""/>
        <dsp:cNvSpPr/>
      </dsp:nvSpPr>
      <dsp:spPr>
        <a:xfrm>
          <a:off x="0" y="1805"/>
          <a:ext cx="10515600" cy="91531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C69315-D8F7-431E-9003-31C44A9313F7}">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AB77A9-44D1-4759-B789-4A12A3F2DC51}">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90000"/>
            </a:lnSpc>
            <a:spcBef>
              <a:spcPct val="0"/>
            </a:spcBef>
            <a:spcAft>
              <a:spcPct val="35000"/>
            </a:spcAft>
            <a:buNone/>
          </a:pPr>
          <a:r>
            <a:rPr lang="en-US" sz="2100" kern="1200"/>
            <a:t>Type I: the development of new technologies in oil exploration. </a:t>
          </a:r>
        </a:p>
      </dsp:txBody>
      <dsp:txXfrm>
        <a:off x="1057183" y="1805"/>
        <a:ext cx="9458416" cy="915310"/>
      </dsp:txXfrm>
    </dsp:sp>
    <dsp:sp modelId="{AED9D5FA-3A4F-4DD7-9AB6-92EE69FE7D41}">
      <dsp:nvSpPr>
        <dsp:cNvPr id="0" name=""/>
        <dsp:cNvSpPr/>
      </dsp:nvSpPr>
      <dsp:spPr>
        <a:xfrm>
          <a:off x="0" y="1145944"/>
          <a:ext cx="10515600" cy="91531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854AB9-1D8A-4EC7-8CAD-9B8677322911}">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0A361D-0D5E-4338-9603-E7B45A842270}">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90000"/>
            </a:lnSpc>
            <a:spcBef>
              <a:spcPct val="0"/>
            </a:spcBef>
            <a:spcAft>
              <a:spcPct val="35000"/>
            </a:spcAft>
            <a:buNone/>
          </a:pPr>
          <a:r>
            <a:rPr lang="en-US" sz="2100" kern="1200"/>
            <a:t>Type II: the development of new contractual relationships between suppliers and clients on major construction projects. </a:t>
          </a:r>
        </a:p>
      </dsp:txBody>
      <dsp:txXfrm>
        <a:off x="1057183" y="1145944"/>
        <a:ext cx="9458416" cy="915310"/>
      </dsp:txXfrm>
    </dsp:sp>
    <dsp:sp modelId="{1DFCC634-FCBC-4A91-99E9-D2E8A467C9D5}">
      <dsp:nvSpPr>
        <dsp:cNvPr id="0" name=""/>
        <dsp:cNvSpPr/>
      </dsp:nvSpPr>
      <dsp:spPr>
        <a:xfrm>
          <a:off x="0" y="2290082"/>
          <a:ext cx="10515600" cy="91531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20E3D1-7245-4DFB-83B5-575442952EB4}">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1EAE5E-9E92-4557-9CB4-007B051F4279}">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90000"/>
            </a:lnSpc>
            <a:spcBef>
              <a:spcPct val="0"/>
            </a:spcBef>
            <a:spcAft>
              <a:spcPct val="35000"/>
            </a:spcAft>
            <a:buNone/>
          </a:pPr>
          <a:r>
            <a:rPr lang="en-US" sz="2100" kern="1200"/>
            <a:t>Type III: the way in which banks have integrated their various back office IT systems to deliver innovative customer services such as Internet banking. </a:t>
          </a:r>
        </a:p>
      </dsp:txBody>
      <dsp:txXfrm>
        <a:off x="1057183" y="2290082"/>
        <a:ext cx="9458416" cy="915310"/>
      </dsp:txXfrm>
    </dsp:sp>
    <dsp:sp modelId="{F36AFEF1-B415-4E7C-91AE-340111EF5535}">
      <dsp:nvSpPr>
        <dsp:cNvPr id="0" name=""/>
        <dsp:cNvSpPr/>
      </dsp:nvSpPr>
      <dsp:spPr>
        <a:xfrm>
          <a:off x="0" y="3434221"/>
          <a:ext cx="10515600" cy="9153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B4EAF9-8620-4700-8A33-D8C286256565}">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C3B132-D33E-4444-BF1E-D84838E053A8}">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90000"/>
            </a:lnSpc>
            <a:spcBef>
              <a:spcPct val="0"/>
            </a:spcBef>
            <a:spcAft>
              <a:spcPct val="35000"/>
            </a:spcAft>
            <a:buNone/>
          </a:pPr>
          <a:r>
            <a:rPr lang="en-US" sz="2100" kern="1200"/>
            <a:t>Type IV: the everyday innovation that occurs in classrooms and multidisciplinary construction teams</a:t>
          </a:r>
        </a:p>
      </dsp:txBody>
      <dsp:txXfrm>
        <a:off x="1057183" y="3434221"/>
        <a:ext cx="9458416" cy="91531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3CAF0E-E0CE-D94F-8448-DC27371F4DB1}" type="datetimeFigureOut">
              <a:rPr lang="en-US" smtClean="0"/>
              <a:t>9/22/24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4EE705-E68E-4342-B540-58EF60FD1FA2}" type="slidenum">
              <a:rPr lang="en-US" smtClean="0"/>
              <a:t>‹#›</a:t>
            </a:fld>
            <a:endParaRPr lang="en-US"/>
          </a:p>
        </p:txBody>
      </p:sp>
    </p:spTree>
    <p:extLst>
      <p:ext uri="{BB962C8B-B14F-4D97-AF65-F5344CB8AC3E}">
        <p14:creationId xmlns:p14="http://schemas.microsoft.com/office/powerpoint/2010/main" val="2585453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tataglobalbeverages.com/brands/tea/tetley" TargetMode="External"/><Relationship Id="rId7" Type="http://schemas.openxmlformats.org/officeDocument/2006/relationships/hyperlink" Target="http://lumkani.com/"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singaporeair.com/en_UK/gb/flying-withus/" TargetMode="External"/><Relationship Id="rId5" Type="http://schemas.openxmlformats.org/officeDocument/2006/relationships/hyperlink" Target="http://www.macmillanihe.com/gm" TargetMode="External"/><Relationship Id="rId4" Type="http://schemas.openxmlformats.org/officeDocument/2006/relationships/hyperlink" Target="http://gillette.com/en-u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deascale.com/blog/what-is-a-culture-of-innovation/"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ideascale.com/blog/what-is-customer-experience-research/" TargetMode="External"/><Relationship Id="rId4" Type="http://schemas.openxmlformats.org/officeDocument/2006/relationships/hyperlink" Target="https://ideascale.com/blog/what-is-technology-innovation/"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The_Fortune_at_the_Bottom_of_the_Pyramid" TargetMode="External"/><Relationship Id="rId3" Type="http://schemas.openxmlformats.org/officeDocument/2006/relationships/hyperlink" Target="https://en.wikipedia.org/wiki/Poverty" TargetMode="External"/><Relationship Id="rId7" Type="http://schemas.openxmlformats.org/officeDocument/2006/relationships/hyperlink" Target="https://en.wikipedia.org/wiki/C.K._Prahalad"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Bottom_of_the_pyramid#cite_note-2" TargetMode="External"/><Relationship Id="rId5" Type="http://schemas.openxmlformats.org/officeDocument/2006/relationships/hyperlink" Target="https://en.wikipedia.org/wiki/Bottom_of_the_pyramid#cite_note-1" TargetMode="External"/><Relationship Id="rId10" Type="http://schemas.openxmlformats.org/officeDocument/2006/relationships/hyperlink" Target="https://en.wikipedia.org/wiki/Bottom_of_the_pyramid#cite_note-3" TargetMode="External"/><Relationship Id="rId4" Type="http://schemas.openxmlformats.org/officeDocument/2006/relationships/hyperlink" Target="https://en.wikipedia.org/wiki/Socio-economic_group" TargetMode="External"/><Relationship Id="rId9" Type="http://schemas.openxmlformats.org/officeDocument/2006/relationships/hyperlink" Target="https://en.wikipedia.org/wiki/Stuart_L._Har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EE705-E68E-4342-B540-58EF60FD1FA2}" type="slidenum">
              <a:rPr lang="en-US" smtClean="0"/>
              <a:t>1</a:t>
            </a:fld>
            <a:endParaRPr lang="en-US"/>
          </a:p>
        </p:txBody>
      </p:sp>
    </p:spTree>
    <p:extLst>
      <p:ext uri="{BB962C8B-B14F-4D97-AF65-F5344CB8AC3E}">
        <p14:creationId xmlns:p14="http://schemas.microsoft.com/office/powerpoint/2010/main" val="3854218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723D06-FA9A-4FC4-8A00-E56142CEBCD9}" type="slidenum">
              <a:rPr lang="en-GB" smtClean="0"/>
              <a:pPr/>
              <a:t>10</a:t>
            </a:fld>
            <a:endParaRPr lang="en-GB"/>
          </a:p>
        </p:txBody>
      </p:sp>
    </p:spTree>
    <p:extLst>
      <p:ext uri="{BB962C8B-B14F-4D97-AF65-F5344CB8AC3E}">
        <p14:creationId xmlns:p14="http://schemas.microsoft.com/office/powerpoint/2010/main" val="2658679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a:t>Paradigm Innovation</a:t>
            </a:r>
          </a:p>
          <a:p>
            <a:endParaRPr lang="en-GB" altLang="en-US" dirty="0"/>
          </a:p>
          <a:p>
            <a:pPr lvl="0"/>
            <a:r>
              <a:rPr lang="en-GB" dirty="0"/>
              <a:t>Changes in the underlying </a:t>
            </a:r>
            <a:r>
              <a:rPr lang="en-GB" dirty="0">
                <a:solidFill>
                  <a:srgbClr val="00B0F0"/>
                </a:solidFill>
              </a:rPr>
              <a:t>mental models </a:t>
            </a:r>
            <a:r>
              <a:rPr lang="en-GB" dirty="0"/>
              <a:t>which frame what the organisation does/ change the way we look at something</a:t>
            </a:r>
          </a:p>
          <a:p>
            <a:pPr lvl="0"/>
            <a:r>
              <a:rPr lang="en-GB" dirty="0"/>
              <a:t>Shift in </a:t>
            </a:r>
            <a:r>
              <a:rPr lang="en-GB" dirty="0">
                <a:solidFill>
                  <a:srgbClr val="00B0F0"/>
                </a:solidFill>
              </a:rPr>
              <a:t>values</a:t>
            </a:r>
            <a:r>
              <a:rPr lang="en-GB" dirty="0"/>
              <a:t> or business design</a:t>
            </a:r>
          </a:p>
          <a:p>
            <a:endParaRPr lang="en-GB" altLang="en-US" dirty="0"/>
          </a:p>
          <a:p>
            <a:endParaRPr lang="en-GB" altLang="en-US" dirty="0"/>
          </a:p>
          <a:p>
            <a:r>
              <a:rPr lang="en-GB" altLang="en-US" dirty="0"/>
              <a:t>are changes in how companies frame what they do e.g. Sainsbury’s product range</a:t>
            </a:r>
          </a:p>
          <a:p>
            <a:endParaRPr lang="en-GB" dirty="0"/>
          </a:p>
          <a:p>
            <a:r>
              <a:rPr lang="en-US" sz="1200" kern="1200" dirty="0">
                <a:solidFill>
                  <a:schemeClr val="tx1"/>
                </a:solidFill>
                <a:latin typeface="+mn-lt"/>
                <a:ea typeface="+mn-ea"/>
                <a:cs typeface="+mn-cs"/>
              </a:rPr>
              <a:t>Another example is Low cost airlines. The first low-cost airline was the American company Southwest which launched in 1971. A company that cuts out all the fancy things and gives you what you need at a reasonable price. What the people need? Everybody likes to travel but high costs made it hard. This company started a new market of low cost flights and soon were followed by the likes of Easy Jet and Ryanair. By giving the customer what they need they can eliminate what is desirable and start a whole new market.</a:t>
            </a:r>
          </a:p>
          <a:p>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latin typeface="+mn-lt"/>
                <a:ea typeface="+mn-ea"/>
                <a:cs typeface="+mn-cs"/>
              </a:rPr>
              <a:t>Incremental do what we do but better</a:t>
            </a:r>
            <a:endParaRPr lang="en-GB" b="1" dirty="0"/>
          </a:p>
          <a:p>
            <a:r>
              <a:rPr lang="en-US" sz="1200" kern="1200" dirty="0">
                <a:solidFill>
                  <a:schemeClr val="tx1"/>
                </a:solidFill>
                <a:latin typeface="+mn-lt"/>
                <a:ea typeface="+mn-ea"/>
                <a:cs typeface="+mn-cs"/>
              </a:rPr>
              <a:t>Bausch and Lomb, moved from ‘eye wear’ to ‘eye care’ as its business model effectively letting go</a:t>
            </a:r>
            <a:r>
              <a:rPr lang="en-US" sz="1200" kern="1200" baseline="0" dirty="0">
                <a:solidFill>
                  <a:schemeClr val="tx1"/>
                </a:solidFill>
                <a:latin typeface="+mn-lt"/>
                <a:ea typeface="+mn-ea"/>
                <a:cs typeface="+mn-cs"/>
              </a:rPr>
              <a:t> of the old business of spectacles, sunglasses (</a:t>
            </a:r>
            <a:r>
              <a:rPr lang="en-US" sz="1200" kern="1200" baseline="0" dirty="0" err="1">
                <a:solidFill>
                  <a:schemeClr val="tx1"/>
                </a:solidFill>
                <a:latin typeface="+mn-lt"/>
                <a:ea typeface="+mn-ea"/>
                <a:cs typeface="+mn-cs"/>
              </a:rPr>
              <a:t>Raybans</a:t>
            </a:r>
            <a:r>
              <a:rPr lang="en-US" sz="1200" kern="1200" baseline="0" dirty="0">
                <a:solidFill>
                  <a:schemeClr val="tx1"/>
                </a:solidFill>
                <a:latin typeface="+mn-lt"/>
                <a:ea typeface="+mn-ea"/>
                <a:cs typeface="+mn-cs"/>
              </a:rPr>
              <a:t>) and contact lenses, all of which were becoming commodity businesses. Instead the company moved into newer high-tech fields like laser surgery equipment, specialist optical devises and research into artificial eyesight. </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Radical</a:t>
            </a:r>
            <a:r>
              <a:rPr lang="en-GB" sz="1200" b="0" kern="1200" baseline="0" dirty="0">
                <a:solidFill>
                  <a:schemeClr val="tx1"/>
                </a:solidFill>
                <a:latin typeface="+mn-lt"/>
                <a:ea typeface="+mn-ea"/>
                <a:cs typeface="+mn-cs"/>
              </a:rPr>
              <a:t> – </a:t>
            </a:r>
            <a:r>
              <a:rPr lang="en-GB" sz="1200" b="1" kern="1200" baseline="0" dirty="0">
                <a:solidFill>
                  <a:schemeClr val="tx1"/>
                </a:solidFill>
                <a:latin typeface="+mn-lt"/>
                <a:ea typeface="+mn-ea"/>
                <a:cs typeface="+mn-cs"/>
              </a:rPr>
              <a:t>do something different</a:t>
            </a:r>
          </a:p>
          <a:p>
            <a:r>
              <a:rPr lang="en-GB" sz="1200" b="0" kern="1200" baseline="0" dirty="0">
                <a:solidFill>
                  <a:schemeClr val="tx1"/>
                </a:solidFill>
                <a:latin typeface="+mn-lt"/>
                <a:ea typeface="+mn-ea"/>
                <a:cs typeface="+mn-cs"/>
              </a:rPr>
              <a:t>Grameen bank and other microfinance models – rethinking the assumptions about credit and the poor.  </a:t>
            </a:r>
            <a:r>
              <a:rPr lang="en-GB" sz="1200" b="0" kern="1200" baseline="0" dirty="0" err="1">
                <a:solidFill>
                  <a:schemeClr val="tx1"/>
                </a:solidFill>
                <a:latin typeface="+mn-lt"/>
                <a:ea typeface="+mn-ea"/>
                <a:cs typeface="+mn-cs"/>
              </a:rPr>
              <a:t>Itunes</a:t>
            </a:r>
            <a:r>
              <a:rPr lang="en-GB" sz="1200" b="0" kern="1200" baseline="0" dirty="0">
                <a:solidFill>
                  <a:schemeClr val="tx1"/>
                </a:solidFill>
                <a:latin typeface="+mn-lt"/>
                <a:ea typeface="+mn-ea"/>
                <a:cs typeface="+mn-cs"/>
              </a:rPr>
              <a:t> platform – a complete system of personalised </a:t>
            </a:r>
            <a:r>
              <a:rPr lang="en-GB" sz="1200" b="0" kern="1200" baseline="0" dirty="0" err="1">
                <a:solidFill>
                  <a:schemeClr val="tx1"/>
                </a:solidFill>
                <a:latin typeface="+mn-lt"/>
                <a:ea typeface="+mn-ea"/>
                <a:cs typeface="+mn-cs"/>
              </a:rPr>
              <a:t>entertainement</a:t>
            </a:r>
            <a:endParaRPr lang="en-US" sz="1200" b="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34EE705-E68E-4342-B540-58EF60FD1FA2}" type="slidenum">
              <a:rPr lang="en-US" smtClean="0"/>
              <a:t>11</a:t>
            </a:fld>
            <a:endParaRPr lang="en-US"/>
          </a:p>
        </p:txBody>
      </p:sp>
    </p:spTree>
    <p:extLst>
      <p:ext uri="{BB962C8B-B14F-4D97-AF65-F5344CB8AC3E}">
        <p14:creationId xmlns:p14="http://schemas.microsoft.com/office/powerpoint/2010/main" val="204331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GB" b="1" u="sng" dirty="0">
                <a:solidFill>
                  <a:schemeClr val="tx1"/>
                </a:solidFill>
              </a:rPr>
              <a:t>Incremental:</a:t>
            </a:r>
          </a:p>
          <a:p>
            <a:pPr lvl="0" algn="l"/>
            <a:r>
              <a:rPr lang="en-GB" dirty="0">
                <a:ln>
                  <a:noFill/>
                </a:ln>
                <a:solidFill>
                  <a:schemeClr val="tx1"/>
                </a:solidFill>
              </a:rPr>
              <a:t>Minor improvements </a:t>
            </a:r>
          </a:p>
          <a:p>
            <a:pPr lvl="0" algn="l"/>
            <a:r>
              <a:rPr lang="en-GB" dirty="0">
                <a:ln>
                  <a:noFill/>
                </a:ln>
                <a:solidFill>
                  <a:schemeClr val="tx1"/>
                </a:solidFill>
              </a:rPr>
              <a:t>Doing the things we do, but better </a:t>
            </a:r>
          </a:p>
          <a:p>
            <a:pPr lvl="0" algn="l"/>
            <a:r>
              <a:rPr lang="en-GB" dirty="0">
                <a:ln>
                  <a:noFill/>
                </a:ln>
                <a:solidFill>
                  <a:schemeClr val="tx1"/>
                </a:solidFill>
              </a:rPr>
              <a:t>Continuous</a:t>
            </a:r>
          </a:p>
          <a:p>
            <a:pPr lvl="0" algn="l"/>
            <a:endParaRPr lang="en-GB" dirty="0">
              <a:ln>
                <a:noFill/>
              </a:ln>
              <a:solidFill>
                <a:schemeClr val="tx1"/>
              </a:solidFill>
            </a:endParaRPr>
          </a:p>
          <a:p>
            <a:pPr lvl="1"/>
            <a:r>
              <a:rPr lang="en-GB" sz="2800" i="1" dirty="0">
                <a:solidFill>
                  <a:schemeClr val="tx1"/>
                </a:solidFill>
                <a:latin typeface="Arial" pitchFamily="31" charset="-18"/>
                <a:ea typeface="ＭＳ Ｐゴシック" pitchFamily="-112" charset="-128"/>
              </a:rPr>
              <a:t>Doing what we already do, but better’</a:t>
            </a:r>
          </a:p>
          <a:p>
            <a:pPr lvl="1"/>
            <a:r>
              <a:rPr lang="en-GB" sz="2800" dirty="0">
                <a:solidFill>
                  <a:schemeClr val="tx1"/>
                </a:solidFill>
                <a:latin typeface="Arial" pitchFamily="31" charset="-18"/>
                <a:ea typeface="ＭＳ Ｐゴシック" pitchFamily="-112" charset="-128"/>
              </a:rPr>
              <a:t>Continuous improvement</a:t>
            </a:r>
          </a:p>
          <a:p>
            <a:pPr lvl="1"/>
            <a:r>
              <a:rPr lang="en-GB" sz="2800" dirty="0">
                <a:solidFill>
                  <a:schemeClr val="tx1"/>
                </a:solidFill>
                <a:latin typeface="Arial" pitchFamily="31" charset="-18"/>
                <a:ea typeface="ＭＳ Ｐゴシック" pitchFamily="-112" charset="-128"/>
              </a:rPr>
              <a:t>Minor incremental improvement </a:t>
            </a:r>
          </a:p>
          <a:p>
            <a:pPr lvl="2"/>
            <a:r>
              <a:rPr lang="en-GB" sz="2200" dirty="0">
                <a:solidFill>
                  <a:schemeClr val="tx1"/>
                </a:solidFill>
                <a:latin typeface="Arial" pitchFamily="31" charset="-18"/>
                <a:ea typeface="ＭＳ Ｐゴシック" pitchFamily="-112" charset="-128"/>
              </a:rPr>
              <a:t>e.g. Bic ballpoint pen 1957 – change in ink, material, ball technology, safety</a:t>
            </a:r>
          </a:p>
          <a:p>
            <a:pPr lvl="1"/>
            <a:r>
              <a:rPr lang="en-GB" sz="2800" dirty="0">
                <a:solidFill>
                  <a:schemeClr val="tx1"/>
                </a:solidFill>
                <a:latin typeface="Arial" pitchFamily="31" charset="-18"/>
                <a:ea typeface="ＭＳ Ｐゴシック" pitchFamily="-112" charset="-128"/>
              </a:rPr>
              <a:t>Improving quality and productivity e.g. TQM, lean</a:t>
            </a:r>
          </a:p>
          <a:p>
            <a:pPr lvl="1"/>
            <a:r>
              <a:rPr lang="en-GB" sz="2800" dirty="0">
                <a:solidFill>
                  <a:schemeClr val="tx1"/>
                </a:solidFill>
                <a:latin typeface="Arial" pitchFamily="31" charset="-18"/>
                <a:ea typeface="ＭＳ Ｐゴシック" pitchFamily="-112" charset="-128"/>
              </a:rPr>
              <a:t>Studies suggest </a:t>
            </a:r>
            <a:r>
              <a:rPr lang="en-GB" sz="2800" u="sng" dirty="0">
                <a:solidFill>
                  <a:schemeClr val="tx1"/>
                </a:solidFill>
                <a:latin typeface="Arial" pitchFamily="31" charset="-18"/>
                <a:ea typeface="ＭＳ Ｐゴシック" pitchFamily="-112" charset="-128"/>
              </a:rPr>
              <a:t>cumulative gains </a:t>
            </a:r>
            <a:r>
              <a:rPr lang="en-GB" sz="2800" dirty="0">
                <a:solidFill>
                  <a:schemeClr val="tx1"/>
                </a:solidFill>
                <a:latin typeface="Arial" pitchFamily="31" charset="-18"/>
                <a:ea typeface="ＭＳ Ｐゴシック" pitchFamily="-112" charset="-128"/>
              </a:rPr>
              <a:t>in efficiency, greater over time than those from occasional radical changes</a:t>
            </a:r>
          </a:p>
          <a:p>
            <a:pPr lvl="0" algn="l"/>
            <a:endParaRPr lang="en-GB" dirty="0">
              <a:ln>
                <a:noFill/>
              </a:ln>
              <a:solidFill>
                <a:schemeClr val="tx1"/>
              </a:solidFill>
            </a:endParaRPr>
          </a:p>
          <a:p>
            <a:r>
              <a:rPr lang="en-GB" dirty="0"/>
              <a:t>Updating</a:t>
            </a:r>
            <a:r>
              <a:rPr lang="en-GB" baseline="0" dirty="0"/>
              <a:t> the styling on a car versus coming up with a completely new concepts e.g. electric car. </a:t>
            </a:r>
          </a:p>
          <a:p>
            <a:endParaRPr lang="en-GB" baseline="0" dirty="0"/>
          </a:p>
          <a:p>
            <a:r>
              <a:rPr lang="en-GB" baseline="0" dirty="0"/>
              <a:t>A key issue in managing innovation relates to the degree of novelty involved in different places across the innovation space. </a:t>
            </a:r>
          </a:p>
          <a:p>
            <a:endParaRPr lang="en-GB" baseline="0" dirty="0"/>
          </a:p>
          <a:p>
            <a:r>
              <a:rPr lang="en-GB" baseline="0" dirty="0"/>
              <a:t>Managing the innovation process is different for radical and incremental innovations. </a:t>
            </a:r>
          </a:p>
          <a:p>
            <a:endParaRPr lang="en-GB" baseline="0" dirty="0"/>
          </a:p>
          <a:p>
            <a:r>
              <a:rPr lang="en-GB" baseline="0" dirty="0"/>
              <a:t>Novelty is in the eye of the beholder, degree of novelty matter e.g. technology advanced </a:t>
            </a:r>
            <a:r>
              <a:rPr lang="en-GB" baseline="0" dirty="0" err="1"/>
              <a:t>organsiations</a:t>
            </a:r>
            <a:r>
              <a:rPr lang="en-GB" baseline="0" dirty="0"/>
              <a:t> e.g. IBM advances Innovation systems are commonplace for small dealership more of a major challenge.</a:t>
            </a:r>
          </a:p>
          <a:p>
            <a:r>
              <a:rPr lang="en-GB" baseline="0" dirty="0"/>
              <a:t> </a:t>
            </a:r>
          </a:p>
          <a:p>
            <a:pPr defTabSz="814456">
              <a:defRPr/>
            </a:pPr>
            <a:r>
              <a:rPr lang="en-GB" baseline="0" dirty="0" err="1"/>
              <a:t>Ettlie</a:t>
            </a:r>
            <a:r>
              <a:rPr lang="en-GB" baseline="0" dirty="0"/>
              <a:t> (1999) suggests disruptive or new-to-the world innovations are only 6%-10% of all projects labelled innovation</a:t>
            </a:r>
          </a:p>
          <a:p>
            <a:pPr defTabSz="814456">
              <a:defRPr/>
            </a:pPr>
            <a:endParaRPr lang="en-GB" baseline="0" dirty="0"/>
          </a:p>
          <a:p>
            <a:pPr defTabSz="814456">
              <a:defRPr/>
            </a:pPr>
            <a:r>
              <a:rPr lang="en-GB" baseline="0" dirty="0"/>
              <a:t>Continuous improvement, originally part of ‘total quality management’ movement in late 20</a:t>
            </a:r>
            <a:r>
              <a:rPr lang="en-GB" baseline="30000" dirty="0"/>
              <a:t>th</a:t>
            </a:r>
            <a:r>
              <a:rPr lang="en-GB" baseline="0" dirty="0"/>
              <a:t> century, significant gains by Japanese manufactures in quality and productivity through sustained incremental change. </a:t>
            </a:r>
          </a:p>
          <a:p>
            <a:pPr defTabSz="814456">
              <a:defRPr/>
            </a:pPr>
            <a:r>
              <a:rPr lang="en-GB" baseline="0" dirty="0"/>
              <a:t>More recently deploying ‘lean’ thinking in manufacture and services provide further scope for continuous innovation. </a:t>
            </a:r>
          </a:p>
          <a:p>
            <a:endParaRPr lang="en-GB" baseline="0" dirty="0"/>
          </a:p>
          <a:p>
            <a:r>
              <a:rPr lang="en-GB" baseline="0" dirty="0"/>
              <a:t>Bic pen 14 million units sold worldwide daily.  Strong product superficially same shape but host of incremental changes have taken place. </a:t>
            </a:r>
          </a:p>
          <a:p>
            <a:endParaRPr lang="en-GB" baseline="0" dirty="0"/>
          </a:p>
          <a:p>
            <a:r>
              <a:rPr lang="en-GB" baseline="0" dirty="0"/>
              <a:t>Innovations </a:t>
            </a:r>
            <a:r>
              <a:rPr lang="en-GB" baseline="0" dirty="0" err="1"/>
              <a:t>e.g</a:t>
            </a:r>
            <a:r>
              <a:rPr lang="en-GB" baseline="0" dirty="0"/>
              <a:t> aerofoil allows heavier than air flight and the transistor in modern electronics have fundamentally changed society.  Others such as </a:t>
            </a:r>
            <a:r>
              <a:rPr lang="en-GB" baseline="0" dirty="0" err="1"/>
              <a:t>velcro</a:t>
            </a:r>
            <a:r>
              <a:rPr lang="en-GB" baseline="0" dirty="0"/>
              <a:t> or the ball-point pen are useful but modest effects on life as we know it. </a:t>
            </a:r>
          </a:p>
          <a:p>
            <a:pPr lvl="0" algn="l"/>
            <a:endParaRPr lang="en-GB" dirty="0">
              <a:ln>
                <a:noFill/>
              </a:ln>
              <a:solidFill>
                <a:schemeClr val="tx1"/>
              </a:solidFill>
            </a:endParaRPr>
          </a:p>
          <a:p>
            <a:pPr lvl="0" algn="l"/>
            <a:endParaRPr lang="en-GB" dirty="0">
              <a:ln>
                <a:noFill/>
              </a:ln>
              <a:solidFill>
                <a:schemeClr val="tx1"/>
              </a:solidFill>
            </a:endParaRPr>
          </a:p>
          <a:p>
            <a:pPr lvl="0" algn="l"/>
            <a:endParaRPr lang="en-GB" dirty="0">
              <a:ln>
                <a:noFill/>
              </a:ln>
              <a:solidFill>
                <a:schemeClr val="tx1"/>
              </a:solidFill>
            </a:endParaRPr>
          </a:p>
          <a:p>
            <a:pPr lvl="0" algn="l"/>
            <a:endParaRPr lang="en-GB" dirty="0">
              <a:ln>
                <a:noFill/>
              </a:ln>
              <a:solidFill>
                <a:schemeClr val="tx1"/>
              </a:solidFill>
            </a:endParaRPr>
          </a:p>
          <a:p>
            <a:endParaRPr lang="en-US" dirty="0"/>
          </a:p>
          <a:p>
            <a:pPr lvl="0" algn="l"/>
            <a:r>
              <a:rPr lang="en-GB" sz="1200" b="1" u="sng" dirty="0">
                <a:solidFill>
                  <a:schemeClr val="tx1"/>
                </a:solidFill>
              </a:rPr>
              <a:t>Radical:</a:t>
            </a:r>
          </a:p>
          <a:p>
            <a:pPr lvl="0" algn="l"/>
            <a:r>
              <a:rPr lang="en-GB" sz="1200" dirty="0">
                <a:solidFill>
                  <a:schemeClr val="tx1"/>
                </a:solidFill>
              </a:rPr>
              <a:t>Transforms the way we think about and use things</a:t>
            </a:r>
          </a:p>
          <a:p>
            <a:pPr lvl="0" algn="l"/>
            <a:r>
              <a:rPr lang="en-GB" sz="1200" dirty="0">
                <a:solidFill>
                  <a:schemeClr val="tx1"/>
                </a:solidFill>
              </a:rPr>
              <a:t>Major improvements to something established</a:t>
            </a:r>
          </a:p>
          <a:p>
            <a:pPr lvl="0" algn="l"/>
            <a:r>
              <a:rPr lang="en-GB" sz="1200" dirty="0">
                <a:solidFill>
                  <a:schemeClr val="tx1"/>
                </a:solidFill>
              </a:rPr>
              <a:t>Discontinuous</a:t>
            </a:r>
          </a:p>
          <a:p>
            <a:pPr lvl="0" algn="l"/>
            <a:r>
              <a:rPr lang="en-GB" sz="1200" dirty="0">
                <a:solidFill>
                  <a:schemeClr val="tx1"/>
                </a:solidFill>
              </a:rPr>
              <a:t>Can be disruptive:</a:t>
            </a:r>
          </a:p>
          <a:p>
            <a:pPr lvl="0" algn="l"/>
            <a:r>
              <a:rPr lang="en-GB" sz="1200" dirty="0">
                <a:solidFill>
                  <a:schemeClr val="tx1"/>
                </a:solidFill>
              </a:rPr>
              <a:t>Transforming business practice</a:t>
            </a:r>
          </a:p>
          <a:p>
            <a:pPr lvl="0" algn="l"/>
            <a:r>
              <a:rPr lang="en-GB" sz="1200" dirty="0">
                <a:solidFill>
                  <a:schemeClr val="tx1"/>
                </a:solidFill>
              </a:rPr>
              <a:t>Rewrite rules</a:t>
            </a:r>
          </a:p>
          <a:p>
            <a:pPr lvl="0" algn="l"/>
            <a:endParaRPr lang="en-GB" sz="1200" dirty="0">
              <a:solidFill>
                <a:schemeClr val="tx1"/>
              </a:solidFill>
            </a:endParaRPr>
          </a:p>
          <a:p>
            <a:pPr marL="823913" lvl="1" indent="-571500">
              <a:buFont typeface="+mj-lt"/>
              <a:buAutoNum type="romanLcPeriod" startAt="2"/>
            </a:pPr>
            <a:r>
              <a:rPr lang="en-GB" sz="3200" dirty="0">
                <a:solidFill>
                  <a:srgbClr val="29BAD7"/>
                </a:solidFill>
                <a:latin typeface="Arial" pitchFamily="31" charset="-18"/>
                <a:ea typeface="ＭＳ Ｐゴシック" pitchFamily="-112" charset="-128"/>
              </a:rPr>
              <a:t>Radical Innovation</a:t>
            </a:r>
          </a:p>
          <a:p>
            <a:pPr lvl="1"/>
            <a:r>
              <a:rPr lang="en-GB" sz="2800" dirty="0">
                <a:solidFill>
                  <a:srgbClr val="000000"/>
                </a:solidFill>
                <a:latin typeface="Arial" pitchFamily="31" charset="-18"/>
                <a:ea typeface="ＭＳ Ｐゴシック" pitchFamily="-112" charset="-128"/>
              </a:rPr>
              <a:t>Radical changes that transform the way we think about and use the innovation </a:t>
            </a:r>
            <a:r>
              <a:rPr lang="en-GB" sz="2600" dirty="0">
                <a:solidFill>
                  <a:srgbClr val="000000"/>
                </a:solidFill>
                <a:latin typeface="Arial" pitchFamily="31" charset="-18"/>
                <a:ea typeface="ＭＳ Ｐゴシック" pitchFamily="-112" charset="-128"/>
              </a:rPr>
              <a:t>e.g. transistor</a:t>
            </a:r>
          </a:p>
          <a:p>
            <a:pPr lvl="1"/>
            <a:r>
              <a:rPr lang="en-GB" sz="2800" dirty="0">
                <a:solidFill>
                  <a:srgbClr val="000000"/>
                </a:solidFill>
                <a:latin typeface="Arial" pitchFamily="31" charset="-18"/>
                <a:ea typeface="ＭＳ Ｐゴシック" pitchFamily="-112" charset="-128"/>
              </a:rPr>
              <a:t>Can be for a sector or transform society </a:t>
            </a:r>
            <a:r>
              <a:rPr lang="en-GB" sz="2600" dirty="0">
                <a:solidFill>
                  <a:srgbClr val="000000"/>
                </a:solidFill>
                <a:latin typeface="Arial" pitchFamily="31" charset="-18"/>
                <a:ea typeface="ＭＳ Ｐゴシック" pitchFamily="-112" charset="-128"/>
              </a:rPr>
              <a:t>e.g. steam power, ICT</a:t>
            </a:r>
          </a:p>
          <a:p>
            <a:pPr lvl="1"/>
            <a:r>
              <a:rPr lang="en-GB" sz="2800" u="sng" dirty="0">
                <a:solidFill>
                  <a:srgbClr val="000000"/>
                </a:solidFill>
                <a:latin typeface="Arial" pitchFamily="31" charset="-18"/>
                <a:ea typeface="ＭＳ Ｐゴシック" pitchFamily="-112" charset="-128"/>
              </a:rPr>
              <a:t>Disruptive </a:t>
            </a:r>
            <a:r>
              <a:rPr lang="en-GB" sz="2600" dirty="0">
                <a:solidFill>
                  <a:srgbClr val="000000"/>
                </a:solidFill>
                <a:latin typeface="Arial" pitchFamily="31" charset="-18"/>
                <a:ea typeface="ＭＳ Ｐゴシック" pitchFamily="-112" charset="-128"/>
              </a:rPr>
              <a:t>e.g. Polaroid - digital photography </a:t>
            </a:r>
          </a:p>
          <a:p>
            <a:pPr lvl="1"/>
            <a:r>
              <a:rPr lang="en-GB" sz="2800" u="sng" dirty="0">
                <a:solidFill>
                  <a:srgbClr val="000000"/>
                </a:solidFill>
                <a:latin typeface="Arial" pitchFamily="31" charset="-18"/>
                <a:ea typeface="ＭＳ Ｐゴシック" pitchFamily="-112" charset="-128"/>
              </a:rPr>
              <a:t>Sustaining</a:t>
            </a:r>
            <a:r>
              <a:rPr lang="en-GB" sz="2800" dirty="0">
                <a:solidFill>
                  <a:srgbClr val="000000"/>
                </a:solidFill>
                <a:latin typeface="Arial" pitchFamily="31" charset="-18"/>
                <a:ea typeface="ＭＳ Ｐゴシック" pitchFamily="-112" charset="-128"/>
              </a:rPr>
              <a:t> </a:t>
            </a:r>
            <a:r>
              <a:rPr lang="en-GB" sz="2600" dirty="0">
                <a:solidFill>
                  <a:srgbClr val="000000"/>
                </a:solidFill>
                <a:latin typeface="Arial" pitchFamily="31" charset="-18"/>
                <a:ea typeface="ＭＳ Ｐゴシック" pitchFamily="-112" charset="-128"/>
              </a:rPr>
              <a:t>e.g. Sony MP3 vs apple - need not lead to fall of established firms – may enhance capabilities and resources of incumbents, survive</a:t>
            </a:r>
          </a:p>
          <a:p>
            <a:pPr lvl="0" algn="l"/>
            <a:endParaRPr lang="en-GB" sz="1200" dirty="0">
              <a:solidFill>
                <a:schemeClr val="tx1"/>
              </a:solidFill>
            </a:endParaRPr>
          </a:p>
          <a:p>
            <a:pPr defTabSz="814456">
              <a:defRPr/>
            </a:pPr>
            <a:r>
              <a:rPr lang="en-GB" baseline="0" dirty="0"/>
              <a:t>Radical changes can be changes to a particular sector or activity or far-reaching that change the basis of society e.g. role of steam power in industrial revolution</a:t>
            </a:r>
          </a:p>
          <a:p>
            <a:pPr defTabSz="814456">
              <a:defRPr/>
            </a:pPr>
            <a:endParaRPr lang="en-GB" baseline="0" dirty="0"/>
          </a:p>
          <a:p>
            <a:endParaRPr lang="en-GB" dirty="0"/>
          </a:p>
          <a:p>
            <a:r>
              <a:rPr lang="en-GB" dirty="0"/>
              <a:t>Some radical innovations can enable incumbents to transfer lessons and experiences from one industry era to the next. E.g. music</a:t>
            </a:r>
            <a:r>
              <a:rPr lang="en-GB" baseline="0" dirty="0"/>
              <a:t> players or MP3s Sony found themselves overtaken by Apple but they still remain active in the market – survive and prosper in new regime. </a:t>
            </a:r>
          </a:p>
          <a:p>
            <a:endParaRPr lang="en-GB" baseline="0" dirty="0"/>
          </a:p>
          <a:p>
            <a:r>
              <a:rPr lang="en-GB" baseline="0" dirty="0"/>
              <a:t>Polaroid’s technological expertise was in instant photography. </a:t>
            </a:r>
            <a:r>
              <a:rPr lang="en-US" dirty="0"/>
              <a:t>Because of the digital era's change of focus consumers left instant photography well behind. Polaroid continued to stick to what it knew best and became obsolete. "Polaroid filed for bankruptcy protection in 2001</a:t>
            </a:r>
            <a:endParaRPr lang="en-GB" dirty="0"/>
          </a:p>
          <a:p>
            <a:pPr lvl="0" algn="l"/>
            <a:endParaRPr lang="en-GB"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734EE705-E68E-4342-B540-58EF60FD1FA2}" type="slidenum">
              <a:rPr lang="en-US" smtClean="0"/>
              <a:t>12</a:t>
            </a:fld>
            <a:endParaRPr lang="en-US"/>
          </a:p>
        </p:txBody>
      </p:sp>
    </p:spTree>
    <p:extLst>
      <p:ext uri="{BB962C8B-B14F-4D97-AF65-F5344CB8AC3E}">
        <p14:creationId xmlns:p14="http://schemas.microsoft.com/office/powerpoint/2010/main" val="1133546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EE705-E68E-4342-B540-58EF60FD1FA2}" type="slidenum">
              <a:rPr lang="en-US" smtClean="0"/>
              <a:t>18</a:t>
            </a:fld>
            <a:endParaRPr lang="en-US"/>
          </a:p>
        </p:txBody>
      </p:sp>
    </p:spTree>
    <p:extLst>
      <p:ext uri="{BB962C8B-B14F-4D97-AF65-F5344CB8AC3E}">
        <p14:creationId xmlns:p14="http://schemas.microsoft.com/office/powerpoint/2010/main" val="3754254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EE705-E68E-4342-B540-58EF60FD1FA2}" type="slidenum">
              <a:rPr lang="en-US" smtClean="0"/>
              <a:t>19</a:t>
            </a:fld>
            <a:endParaRPr lang="en-US"/>
          </a:p>
        </p:txBody>
      </p:sp>
    </p:spTree>
    <p:extLst>
      <p:ext uri="{BB962C8B-B14F-4D97-AF65-F5344CB8AC3E}">
        <p14:creationId xmlns:p14="http://schemas.microsoft.com/office/powerpoint/2010/main" val="125990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EE705-E68E-4342-B540-58EF60FD1FA2}" type="slidenum">
              <a:rPr lang="en-US" smtClean="0"/>
              <a:t>20</a:t>
            </a:fld>
            <a:endParaRPr lang="en-US"/>
          </a:p>
        </p:txBody>
      </p:sp>
    </p:spTree>
    <p:extLst>
      <p:ext uri="{BB962C8B-B14F-4D97-AF65-F5344CB8AC3E}">
        <p14:creationId xmlns:p14="http://schemas.microsoft.com/office/powerpoint/2010/main" val="2751714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EE705-E68E-4342-B540-58EF60FD1FA2}" type="slidenum">
              <a:rPr lang="en-US" smtClean="0"/>
              <a:t>21</a:t>
            </a:fld>
            <a:endParaRPr lang="en-US"/>
          </a:p>
        </p:txBody>
      </p:sp>
    </p:spTree>
    <p:extLst>
      <p:ext uri="{BB962C8B-B14F-4D97-AF65-F5344CB8AC3E}">
        <p14:creationId xmlns:p14="http://schemas.microsoft.com/office/powerpoint/2010/main" val="1010549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EE705-E68E-4342-B540-58EF60FD1FA2}" type="slidenum">
              <a:rPr lang="en-US" smtClean="0"/>
              <a:t>2</a:t>
            </a:fld>
            <a:endParaRPr lang="en-US"/>
          </a:p>
        </p:txBody>
      </p:sp>
    </p:spTree>
    <p:extLst>
      <p:ext uri="{BB962C8B-B14F-4D97-AF65-F5344CB8AC3E}">
        <p14:creationId xmlns:p14="http://schemas.microsoft.com/office/powerpoint/2010/main" val="811380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 case 1.1 Tetley’s Tea bags </a:t>
            </a:r>
          </a:p>
          <a:p>
            <a:r>
              <a:rPr lang="en-GB" dirty="0"/>
              <a:t>Invented the round teabag.</a:t>
            </a:r>
          </a:p>
          <a:p>
            <a:r>
              <a:rPr lang="en-GB" dirty="0"/>
              <a:t>Developed its manufacturing equipment on its own, so that competitors would not be able to copy quickly.</a:t>
            </a:r>
          </a:p>
          <a:p>
            <a:r>
              <a:rPr lang="en-GB" dirty="0"/>
              <a:t>Now part of the Tata Group and has introduced ‘super teas’.</a:t>
            </a:r>
          </a:p>
          <a:p>
            <a:r>
              <a:rPr lang="en-GB" sz="1000" dirty="0">
                <a:hlinkClick r:id="rId3"/>
              </a:rPr>
              <a:t>http://www.tataglobalbeverages.com/brands/tea/Tetley</a:t>
            </a:r>
            <a:endParaRPr lang="en-GB" sz="1000" dirty="0"/>
          </a:p>
          <a:p>
            <a:endParaRPr lang="en-GB" sz="1000" dirty="0"/>
          </a:p>
          <a:p>
            <a:r>
              <a:rPr lang="en-GB" sz="1000" dirty="0"/>
              <a:t>Mini Case 1.2: Gillette Razors</a:t>
            </a:r>
          </a:p>
          <a:p>
            <a:r>
              <a:rPr lang="en-GB" sz="1000" dirty="0"/>
              <a:t>First company to introduce a three-blade ‘Mach 3’ razor.</a:t>
            </a:r>
          </a:p>
          <a:p>
            <a:r>
              <a:rPr lang="en-GB" sz="1000" dirty="0"/>
              <a:t>The innovation was quickly copied.</a:t>
            </a:r>
          </a:p>
          <a:p>
            <a:r>
              <a:rPr lang="en-GB" sz="1000" dirty="0"/>
              <a:t>Even when Gillette went to 5 blades, the US Rite Aid pharmacy chain came up with a copy. (Compare this to Tetley’s Teabags.)</a:t>
            </a:r>
          </a:p>
          <a:p>
            <a:r>
              <a:rPr lang="en-GB" sz="1000" dirty="0"/>
              <a:t>Now the innovations are about skin hydration, rather than the number of blades.</a:t>
            </a:r>
          </a:p>
          <a:p>
            <a:r>
              <a:rPr lang="en-GB" sz="800" dirty="0">
                <a:hlinkClick r:id="rId4"/>
              </a:rPr>
              <a:t>http://gillette.com/en-us</a:t>
            </a:r>
            <a:endParaRPr lang="en-GB" sz="800" dirty="0"/>
          </a:p>
          <a:p>
            <a:endParaRPr lang="en-GB" sz="1000" dirty="0"/>
          </a:p>
          <a:p>
            <a:r>
              <a:rPr lang="en-GB" sz="1000" dirty="0"/>
              <a:t>Mini Case 1.3 </a:t>
            </a:r>
            <a:r>
              <a:rPr lang="en-GB" sz="1000" dirty="0" err="1"/>
              <a:t>Lesconcierges</a:t>
            </a:r>
            <a:r>
              <a:rPr lang="en-GB" sz="1000" dirty="0"/>
              <a:t> </a:t>
            </a:r>
          </a:p>
          <a:p>
            <a:pPr>
              <a:spcBef>
                <a:spcPts val="0"/>
              </a:spcBef>
              <a:spcAft>
                <a:spcPts val="0"/>
              </a:spcAft>
            </a:pPr>
            <a:r>
              <a:rPr lang="en-US" sz="1000" dirty="0"/>
              <a:t>Have you ever said: ‘I just wish I had someone else to do this for me’? It could be shopping; everyday tasks; entertainment; and travel.</a:t>
            </a:r>
          </a:p>
          <a:p>
            <a:pPr>
              <a:spcBef>
                <a:spcPts val="0"/>
              </a:spcBef>
              <a:spcAft>
                <a:spcPts val="0"/>
              </a:spcAft>
            </a:pPr>
            <a:r>
              <a:rPr lang="en-GB" sz="1000" dirty="0"/>
              <a:t>Founded 1988 in Bangalore India, the company helps busy professionals and deals with over 2 million requests a year.</a:t>
            </a:r>
          </a:p>
          <a:p>
            <a:pPr>
              <a:spcBef>
                <a:spcPts val="0"/>
              </a:spcBef>
              <a:spcAft>
                <a:spcPts val="0"/>
              </a:spcAft>
            </a:pPr>
            <a:r>
              <a:rPr lang="en-GB" sz="1000" dirty="0"/>
              <a:t>Their business model is to post ‘onsite concierges’ to major companies, which pay a retainer and employees pay a fee for each task</a:t>
            </a:r>
          </a:p>
          <a:p>
            <a:pPr>
              <a:spcBef>
                <a:spcPts val="0"/>
              </a:spcBef>
              <a:spcAft>
                <a:spcPts val="0"/>
              </a:spcAft>
            </a:pPr>
            <a:r>
              <a:rPr lang="en-GB" sz="1000" dirty="0"/>
              <a:t>“The only limit to our services is your imagination and we take on any request, provided it is legal and ethical” </a:t>
            </a:r>
            <a:r>
              <a:rPr lang="en-GB" sz="1000" dirty="0" err="1"/>
              <a:t>Dipali</a:t>
            </a:r>
            <a:r>
              <a:rPr lang="en-GB" sz="1000" dirty="0"/>
              <a:t> Sikand CEO and Founder.</a:t>
            </a:r>
          </a:p>
          <a:p>
            <a:pPr>
              <a:spcBef>
                <a:spcPts val="0"/>
              </a:spcBef>
            </a:pPr>
            <a:r>
              <a:rPr lang="en-GB" sz="1000" dirty="0">
                <a:hlinkClick r:id="rId5"/>
              </a:rPr>
              <a:t>www.macmillanihe.com/gm</a:t>
            </a:r>
            <a:r>
              <a:rPr lang="en-GB" sz="1000" dirty="0"/>
              <a:t> </a:t>
            </a:r>
          </a:p>
          <a:p>
            <a:pPr>
              <a:spcBef>
                <a:spcPts val="0"/>
              </a:spcBef>
            </a:pPr>
            <a:endParaRPr lang="en-GB" sz="1000" dirty="0"/>
          </a:p>
          <a:p>
            <a:r>
              <a:rPr lang="en-US" sz="1000" dirty="0"/>
              <a:t>Mini Case 1.4 Singapore Airlines</a:t>
            </a:r>
          </a:p>
          <a:p>
            <a:endParaRPr lang="en-US" sz="1000" dirty="0"/>
          </a:p>
          <a:p>
            <a:r>
              <a:rPr lang="en-GB" sz="1000" dirty="0"/>
              <a:t>Provide legendary service and have won a top award in 20 out of 21 years.</a:t>
            </a:r>
          </a:p>
          <a:p>
            <a:r>
              <a:rPr lang="en-GB" sz="1000" dirty="0"/>
              <a:t>Staff receive more training (e.g. they visit homes for the aged, to be able to empathize with older travellers). 40% of the innovation budget goes on staff training.</a:t>
            </a:r>
          </a:p>
          <a:p>
            <a:r>
              <a:rPr lang="en-GB" sz="1000" dirty="0"/>
              <a:t>Strong focus on technology and process innovation.</a:t>
            </a:r>
          </a:p>
          <a:p>
            <a:r>
              <a:rPr lang="en-GB" sz="800" dirty="0">
                <a:hlinkClick r:id="rId6"/>
              </a:rPr>
              <a:t>https://www.singaporeair.com/en_UK/gb/flying-withus/</a:t>
            </a:r>
            <a:r>
              <a:rPr lang="en-GB" sz="800" dirty="0"/>
              <a:t> </a:t>
            </a:r>
          </a:p>
          <a:p>
            <a:endParaRPr lang="en-GB" sz="800" dirty="0"/>
          </a:p>
          <a:p>
            <a:r>
              <a:rPr lang="en-GB" sz="800" dirty="0"/>
              <a:t>Mini Case 1.5 </a:t>
            </a:r>
            <a:r>
              <a:rPr lang="en-GB" sz="800" dirty="0" err="1"/>
              <a:t>Lumkani</a:t>
            </a:r>
            <a:r>
              <a:rPr lang="en-GB" sz="800" dirty="0"/>
              <a:t>, RSA</a:t>
            </a:r>
          </a:p>
          <a:p>
            <a:r>
              <a:rPr lang="en-GB" sz="800" dirty="0"/>
              <a:t>Have developed a low-cost fire alarm for informal settlements.</a:t>
            </a:r>
          </a:p>
          <a:p>
            <a:r>
              <a:rPr lang="en-GB" sz="800" dirty="0"/>
              <a:t>Company is a social enterprise that is innovating in the product it offers, and the way it is sold. </a:t>
            </a:r>
          </a:p>
          <a:p>
            <a:r>
              <a:rPr lang="en-GB" sz="800" dirty="0"/>
              <a:t>Needs to show the priority of the device against other things such as schooling.</a:t>
            </a:r>
          </a:p>
          <a:p>
            <a:r>
              <a:rPr lang="en-GB" sz="800" dirty="0">
                <a:hlinkClick r:id="rId7"/>
              </a:rPr>
              <a:t>http://lumkani.com/</a:t>
            </a:r>
            <a:r>
              <a:rPr lang="en-GB" sz="800" dirty="0"/>
              <a:t> </a:t>
            </a:r>
          </a:p>
          <a:p>
            <a:endParaRPr lang="en-GB" sz="800" dirty="0"/>
          </a:p>
          <a:p>
            <a:pPr fontAlgn="base"/>
            <a:r>
              <a:rPr lang="en-GB" sz="1200" b="0" i="0" kern="1200" dirty="0" err="1">
                <a:solidFill>
                  <a:schemeClr val="tx1"/>
                </a:solidFill>
                <a:effectLst/>
                <a:latin typeface="+mn-lt"/>
                <a:ea typeface="+mn-ea"/>
                <a:cs typeface="+mn-cs"/>
              </a:rPr>
              <a:t>Lumkani</a:t>
            </a:r>
            <a:r>
              <a:rPr lang="en-GB" sz="1200" b="0" i="0" kern="1200" dirty="0">
                <a:solidFill>
                  <a:schemeClr val="tx1"/>
                </a:solidFill>
                <a:effectLst/>
                <a:latin typeface="+mn-lt"/>
                <a:ea typeface="+mn-ea"/>
                <a:cs typeface="+mn-cs"/>
              </a:rPr>
              <a:t> seeks to address the challenge of fires in urban informal settlements &amp; townships in South Africa and across the globe.</a:t>
            </a:r>
          </a:p>
          <a:p>
            <a:pPr fontAlgn="base"/>
            <a:r>
              <a:rPr lang="en-GB" sz="1200" b="0" i="0" kern="1200" dirty="0">
                <a:solidFill>
                  <a:schemeClr val="tx1"/>
                </a:solidFill>
                <a:effectLst/>
                <a:latin typeface="+mn-lt"/>
                <a:ea typeface="+mn-ea"/>
                <a:cs typeface="+mn-cs"/>
              </a:rPr>
              <a:t>We use innovative early-warning systems together with low-cost inclusive insurance products to provide safety and financial security to our clients.</a:t>
            </a:r>
          </a:p>
          <a:p>
            <a:r>
              <a:rPr lang="en-GB" sz="1200" b="0" i="0" kern="1200" dirty="0" err="1">
                <a:solidFill>
                  <a:schemeClr val="tx1"/>
                </a:solidFill>
                <a:effectLst/>
                <a:latin typeface="+mn-lt"/>
                <a:ea typeface="+mn-ea"/>
                <a:cs typeface="+mn-cs"/>
              </a:rPr>
              <a:t>Lumkani</a:t>
            </a:r>
            <a:r>
              <a:rPr lang="en-GB" sz="1200" b="0" i="0" kern="1200" dirty="0">
                <a:solidFill>
                  <a:schemeClr val="tx1"/>
                </a:solidFill>
                <a:effectLst/>
                <a:latin typeface="+mn-lt"/>
                <a:ea typeface="+mn-ea"/>
                <a:cs typeface="+mn-cs"/>
              </a:rPr>
              <a:t> is a technology company which distributes insurance products to financially excluded households and businesses in townships and informal settlements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ensuring that those who are most vulnerable have a sense of security. Tens of millions of Rands of possible fire damage have been saved through our early-warning fire detectors.</a:t>
            </a:r>
            <a:endParaRPr lang="en-GB" sz="800" dirty="0"/>
          </a:p>
          <a:p>
            <a:pPr>
              <a:spcBef>
                <a:spcPts val="0"/>
              </a:spcBef>
            </a:pPr>
            <a:endParaRPr lang="en-GB" sz="1000" dirty="0"/>
          </a:p>
          <a:p>
            <a:pPr>
              <a:spcBef>
                <a:spcPts val="0"/>
              </a:spcBef>
            </a:pPr>
            <a:endParaRPr lang="en-GB" sz="1000" dirty="0"/>
          </a:p>
          <a:p>
            <a:endParaRPr lang="en-GB" sz="1000" dirty="0"/>
          </a:p>
          <a:p>
            <a:endParaRPr lang="en-US" dirty="0"/>
          </a:p>
          <a:p>
            <a:endParaRPr lang="en-US" dirty="0"/>
          </a:p>
        </p:txBody>
      </p:sp>
      <p:sp>
        <p:nvSpPr>
          <p:cNvPr id="4" name="Slide Number Placeholder 3"/>
          <p:cNvSpPr>
            <a:spLocks noGrp="1"/>
          </p:cNvSpPr>
          <p:nvPr>
            <p:ph type="sldNum" sz="quarter" idx="5"/>
          </p:nvPr>
        </p:nvSpPr>
        <p:spPr/>
        <p:txBody>
          <a:bodyPr/>
          <a:lstStyle/>
          <a:p>
            <a:fld id="{734EE705-E68E-4342-B540-58EF60FD1FA2}" type="slidenum">
              <a:rPr lang="en-US" smtClean="0"/>
              <a:t>3</a:t>
            </a:fld>
            <a:endParaRPr lang="en-US"/>
          </a:p>
        </p:txBody>
      </p:sp>
    </p:spTree>
    <p:extLst>
      <p:ext uri="{BB962C8B-B14F-4D97-AF65-F5344CB8AC3E}">
        <p14:creationId xmlns:p14="http://schemas.microsoft.com/office/powerpoint/2010/main" val="2201715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 y="2312988"/>
            <a:ext cx="6629400" cy="3729037"/>
          </a:xfrm>
          <a:prstGeom prst="rect">
            <a:avLst/>
          </a:prstGeom>
        </p:spPr>
      </p:sp>
      <p:sp>
        <p:nvSpPr>
          <p:cNvPr id="3" name="Notes Placeholder 2"/>
          <p:cNvSpPr>
            <a:spLocks noGrp="1"/>
          </p:cNvSpPr>
          <p:nvPr>
            <p:ph type="body" idx="1"/>
          </p:nvPr>
        </p:nvSpPr>
        <p:spPr/>
        <p:txBody>
          <a:bodyPr/>
          <a:lstStyle/>
          <a:p>
            <a:pPr defTabSz="844083" eaLnBrk="0" fontAlgn="base" hangingPunct="0">
              <a:spcBef>
                <a:spcPct val="30000"/>
              </a:spcBef>
              <a:spcAft>
                <a:spcPct val="0"/>
              </a:spcAft>
              <a:defRPr/>
            </a:pPr>
            <a:r>
              <a:rPr lang="en-US" altLang="en-US" dirty="0"/>
              <a:t>Innovation is the process through which new ideas, objects, </a:t>
            </a:r>
            <a:r>
              <a:rPr lang="en-US" altLang="en-US" dirty="0" err="1"/>
              <a:t>behaviours</a:t>
            </a:r>
            <a:r>
              <a:rPr lang="en-US" altLang="en-US" dirty="0"/>
              <a:t> and practices are created developed and implemented</a:t>
            </a:r>
          </a:p>
          <a:p>
            <a:endParaRPr lang="en-GB" dirty="0"/>
          </a:p>
          <a:p>
            <a:endParaRPr lang="en-GB" dirty="0"/>
          </a:p>
          <a:p>
            <a:r>
              <a:rPr lang="en-GB" dirty="0"/>
              <a:t>Schumpeter</a:t>
            </a:r>
            <a:r>
              <a:rPr lang="en-GB" baseline="0" dirty="0"/>
              <a:t> – criteria for innovation</a:t>
            </a:r>
          </a:p>
          <a:p>
            <a:endParaRPr lang="en-GB" baseline="0" dirty="0"/>
          </a:p>
          <a:p>
            <a:r>
              <a:rPr lang="en-US" dirty="0">
                <a:latin typeface="Tahoma" charset="0"/>
              </a:rPr>
              <a:t>Invention is </a:t>
            </a:r>
            <a:r>
              <a:rPr lang="en-US" b="1" dirty="0">
                <a:latin typeface="Tahoma" charset="0"/>
              </a:rPr>
              <a:t>not</a:t>
            </a:r>
            <a:r>
              <a:rPr lang="en-US" dirty="0">
                <a:latin typeface="Tahoma" charset="0"/>
              </a:rPr>
              <a:t> the only source of innovation to benefit firm and create national advantage. E.g. </a:t>
            </a:r>
          </a:p>
          <a:p>
            <a:pPr lvl="1"/>
            <a:r>
              <a:rPr lang="en-US" dirty="0">
                <a:latin typeface="Tahoma" charset="0"/>
              </a:rPr>
              <a:t>Substitution of a cheaper material in an existing product</a:t>
            </a:r>
          </a:p>
          <a:p>
            <a:pPr lvl="1"/>
            <a:r>
              <a:rPr lang="en-US" dirty="0">
                <a:latin typeface="Tahoma" charset="0"/>
              </a:rPr>
              <a:t>Better way of marketing an existing product or service</a:t>
            </a:r>
          </a:p>
          <a:p>
            <a:pPr lvl="1"/>
            <a:r>
              <a:rPr lang="en-US" dirty="0">
                <a:latin typeface="Tahoma" charset="0"/>
              </a:rPr>
              <a:t>Better way of distributing or supporting an existing product or service</a:t>
            </a:r>
          </a:p>
          <a:p>
            <a:endParaRPr lang="en-GB" dirty="0"/>
          </a:p>
          <a:p>
            <a:r>
              <a:rPr lang="en-GB" dirty="0"/>
              <a:t>Schumpeter described five types</a:t>
            </a:r>
            <a:r>
              <a:rPr lang="en-GB" baseline="0" dirty="0"/>
              <a:t> of innovation but the core text Burns (2001) argues that there are considerable problems with interpreting these criteria for innovation e.g. what constitutes a new product or service? E.g. when a sofa manufacturer produces a ‘new’ sofa is that a new product. Economists may argue it is not but the entrepreneur might disagree. What if the sofa manufacturer starts manufacturing chairs? At what point does the firm start producing genuinely new products? The central role of the entrepreneurial firm in taking the innovation to the market needs to be explicitly acknowledged in any definition. </a:t>
            </a:r>
            <a:endParaRPr lang="en-GB" dirty="0"/>
          </a:p>
        </p:txBody>
      </p:sp>
      <p:sp>
        <p:nvSpPr>
          <p:cNvPr id="4" name="Slide Number Placeholder 3"/>
          <p:cNvSpPr>
            <a:spLocks noGrp="1"/>
          </p:cNvSpPr>
          <p:nvPr>
            <p:ph type="sldNum" sz="quarter" idx="10"/>
          </p:nvPr>
        </p:nvSpPr>
        <p:spPr/>
        <p:txBody>
          <a:bodyPr/>
          <a:lstStyle/>
          <a:p>
            <a:pPr>
              <a:defRPr/>
            </a:pPr>
            <a:r>
              <a:rPr lang="en-GB"/>
              <a:t>Page </a:t>
            </a:r>
            <a:fld id="{C7ECDD18-3D84-F148-B35D-86F34CC63839}" type="slidenum">
              <a:rPr lang="en-GB" smtClean="0"/>
              <a:pPr>
                <a:defRPr/>
              </a:pPr>
              <a:t>4</a:t>
            </a:fld>
            <a:endParaRPr lang="en-GB"/>
          </a:p>
        </p:txBody>
      </p:sp>
    </p:spTree>
    <p:extLst>
      <p:ext uri="{BB962C8B-B14F-4D97-AF65-F5344CB8AC3E}">
        <p14:creationId xmlns:p14="http://schemas.microsoft.com/office/powerpoint/2010/main" val="3122647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Each of the 4Ps of innovation can take place along an axis running from incremental through to radical change; the area indicated by the circle is the potential innovation space within which an organisation can operate.</a:t>
            </a:r>
            <a:r>
              <a:rPr lang="en-GB" baseline="0" dirty="0"/>
              <a:t> </a:t>
            </a:r>
            <a:endParaRPr lang="en-GB" dirty="0"/>
          </a:p>
          <a:p>
            <a:endParaRPr lang="en-US" dirty="0"/>
          </a:p>
        </p:txBody>
      </p:sp>
      <p:sp>
        <p:nvSpPr>
          <p:cNvPr id="4" name="Slide Number Placeholder 3"/>
          <p:cNvSpPr>
            <a:spLocks noGrp="1"/>
          </p:cNvSpPr>
          <p:nvPr>
            <p:ph type="sldNum" sz="quarter" idx="5"/>
          </p:nvPr>
        </p:nvSpPr>
        <p:spPr/>
        <p:txBody>
          <a:bodyPr/>
          <a:lstStyle/>
          <a:p>
            <a:fld id="{734EE705-E68E-4342-B540-58EF60FD1FA2}" type="slidenum">
              <a:rPr lang="en-US" smtClean="0"/>
              <a:t>5</a:t>
            </a:fld>
            <a:endParaRPr lang="en-US"/>
          </a:p>
        </p:txBody>
      </p:sp>
    </p:spTree>
    <p:extLst>
      <p:ext uri="{BB962C8B-B14F-4D97-AF65-F5344CB8AC3E}">
        <p14:creationId xmlns:p14="http://schemas.microsoft.com/office/powerpoint/2010/main" val="676187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EE705-E68E-4342-B540-58EF60FD1FA2}" type="slidenum">
              <a:rPr lang="en-US" smtClean="0"/>
              <a:t>6</a:t>
            </a:fld>
            <a:endParaRPr lang="en-US"/>
          </a:p>
        </p:txBody>
      </p:sp>
    </p:spTree>
    <p:extLst>
      <p:ext uri="{BB962C8B-B14F-4D97-AF65-F5344CB8AC3E}">
        <p14:creationId xmlns:p14="http://schemas.microsoft.com/office/powerpoint/2010/main" val="873997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Product/service innovation - </a:t>
            </a:r>
            <a:r>
              <a:rPr lang="en-GB" sz="1200" dirty="0"/>
              <a:t>Dividing line may be blurred!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b="1" dirty="0"/>
          </a:p>
          <a:p>
            <a:endParaRPr lang="en-US" dirty="0"/>
          </a:p>
          <a:p>
            <a:r>
              <a:rPr lang="en-GB" dirty="0"/>
              <a:t>Tangible products v Intangible services</a:t>
            </a:r>
          </a:p>
          <a:p>
            <a:r>
              <a:rPr lang="en-GB" dirty="0"/>
              <a:t>Making </a:t>
            </a:r>
            <a:r>
              <a:rPr lang="en-GB" dirty="0">
                <a:solidFill>
                  <a:srgbClr val="00B0F0"/>
                </a:solidFill>
              </a:rPr>
              <a:t>beneficial</a:t>
            </a:r>
            <a:r>
              <a:rPr lang="en-GB" dirty="0"/>
              <a:t> </a:t>
            </a:r>
            <a:r>
              <a:rPr lang="en-GB" dirty="0">
                <a:solidFill>
                  <a:srgbClr val="00B0F0"/>
                </a:solidFill>
              </a:rPr>
              <a:t>changes</a:t>
            </a:r>
            <a:r>
              <a:rPr lang="en-GB" dirty="0"/>
              <a:t> to products or services</a:t>
            </a:r>
          </a:p>
          <a:p>
            <a:r>
              <a:rPr lang="en-GB" dirty="0"/>
              <a:t>Can include</a:t>
            </a:r>
          </a:p>
          <a:p>
            <a:pPr lvl="1"/>
            <a:r>
              <a:rPr lang="en-GB" dirty="0"/>
              <a:t>Incremental improvements</a:t>
            </a:r>
          </a:p>
          <a:p>
            <a:pPr lvl="1"/>
            <a:r>
              <a:rPr lang="en-GB" dirty="0"/>
              <a:t>Additions to product families</a:t>
            </a:r>
          </a:p>
          <a:p>
            <a:pPr lvl="1"/>
            <a:r>
              <a:rPr lang="en-GB" dirty="0"/>
              <a:t>Next-generation products</a:t>
            </a:r>
          </a:p>
          <a:p>
            <a:pPr lvl="1"/>
            <a:r>
              <a:rPr lang="en-GB" dirty="0"/>
              <a:t>New core products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Process - </a:t>
            </a:r>
            <a:r>
              <a:rPr lang="en-GB" b="1" dirty="0">
                <a:solidFill>
                  <a:srgbClr val="29BAD7"/>
                </a:solidFill>
              </a:rPr>
              <a:t>Improving the way jobs are done</a:t>
            </a:r>
            <a:r>
              <a:rPr lang="en-GB" b="1" baseline="0" dirty="0">
                <a:solidFill>
                  <a:srgbClr val="29BAD7"/>
                </a:solidFill>
              </a:rPr>
              <a:t> </a:t>
            </a:r>
            <a:r>
              <a:rPr lang="en-GB" b="1" dirty="0">
                <a:solidFill>
                  <a:srgbClr val="29BAD7"/>
                </a:solidFill>
              </a:rPr>
              <a:t>to meet organisation’s mission - </a:t>
            </a:r>
            <a:r>
              <a:rPr lang="en-US" dirty="0">
                <a:solidFill>
                  <a:srgbClr val="0000FF"/>
                </a:solidFill>
              </a:rPr>
              <a:t>E.g. new Car versus new manufacturing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Service innovation</a:t>
            </a:r>
          </a:p>
          <a:p>
            <a:r>
              <a:rPr lang="en-GB" dirty="0"/>
              <a:t>Innovation not just about manufactured products!</a:t>
            </a:r>
          </a:p>
          <a:p>
            <a:r>
              <a:rPr lang="en-GB" dirty="0"/>
              <a:t>Offer better service e.g. faster, cheaper, higher quality – source of competitive advantage e.g. </a:t>
            </a:r>
          </a:p>
          <a:p>
            <a:pPr lvl="1"/>
            <a:r>
              <a:rPr lang="en-GB" sz="2400" dirty="0"/>
              <a:t>UK First Direct bank – telephone banking</a:t>
            </a:r>
          </a:p>
          <a:p>
            <a:pPr lvl="1"/>
            <a:r>
              <a:rPr lang="en-GB" sz="2400" dirty="0"/>
              <a:t>Direct Line – car insurance cut out ‘middle man’ </a:t>
            </a:r>
          </a:p>
          <a:p>
            <a:pPr lvl="1"/>
            <a:r>
              <a:rPr lang="en-GB" sz="2400" dirty="0"/>
              <a:t>Amazon – internet sales of diverse products</a:t>
            </a:r>
          </a:p>
          <a:p>
            <a:pPr lvl="1"/>
            <a:r>
              <a:rPr lang="en-GB" sz="2400" dirty="0" err="1"/>
              <a:t>Ebay</a:t>
            </a:r>
            <a:r>
              <a:rPr lang="en-GB" sz="2400" dirty="0"/>
              <a:t> – auction house into living rooms</a:t>
            </a:r>
          </a:p>
          <a:p>
            <a:r>
              <a:rPr lang="en-GB" dirty="0"/>
              <a:t>Public-sector innovations e.g. </a:t>
            </a:r>
          </a:p>
          <a:p>
            <a:pPr lvl="1"/>
            <a:r>
              <a:rPr lang="en-GB" dirty="0"/>
              <a:t>postage stamp, the NHS</a:t>
            </a:r>
          </a:p>
          <a:p>
            <a:pPr lvl="1"/>
            <a:r>
              <a:rPr lang="en-GB" dirty="0" err="1"/>
              <a:t>Karolinsa</a:t>
            </a:r>
            <a:r>
              <a:rPr lang="en-GB" dirty="0"/>
              <a:t> Hospital, Stockholm – cut waiting list by 75% and cancellations by 80% (process &amp; social innovation?)</a:t>
            </a:r>
          </a:p>
          <a:p>
            <a:endParaRPr lang="en-GB" dirty="0"/>
          </a:p>
          <a:p>
            <a:r>
              <a:rPr lang="en-GB" dirty="0"/>
              <a:t>Being able to offer a better</a:t>
            </a:r>
            <a:r>
              <a:rPr lang="en-GB" baseline="0" dirty="0"/>
              <a:t> service</a:t>
            </a:r>
          </a:p>
          <a:p>
            <a:endParaRPr lang="en-GB" baseline="0" dirty="0"/>
          </a:p>
          <a:p>
            <a:r>
              <a:rPr lang="en-GB" baseline="0" dirty="0"/>
              <a:t>In banking the UK First Direct organization became the most competitive bank, attracting around 10,000 new customers each month by offering a telephone banking services using </a:t>
            </a:r>
            <a:r>
              <a:rPr lang="en-GB" baseline="0" dirty="0" err="1"/>
              <a:t>dsophisticated</a:t>
            </a:r>
            <a:r>
              <a:rPr lang="en-GB" baseline="0" dirty="0"/>
              <a:t> IT – a model which eventually become the industry standard. </a:t>
            </a:r>
          </a:p>
          <a:p>
            <a:endParaRPr lang="en-GB" baseline="0" dirty="0"/>
          </a:p>
          <a:p>
            <a:r>
              <a:rPr lang="en-GB" baseline="0" dirty="0" err="1"/>
              <a:t>Directline</a:t>
            </a:r>
            <a:r>
              <a:rPr lang="en-GB" baseline="0" dirty="0"/>
              <a:t> pioneered sale of car insurance in UK despite mature – long established product, innovative by telephone and then internet, cut out insurance brokers (copied a US firm who did the same). Innovation is about doing something different! Innovate value chain, found customer got now value from interaction with broker. </a:t>
            </a:r>
          </a:p>
          <a:p>
            <a:endParaRPr lang="en-US" dirty="0"/>
          </a:p>
        </p:txBody>
      </p:sp>
      <p:sp>
        <p:nvSpPr>
          <p:cNvPr id="4" name="Slide Number Placeholder 3"/>
          <p:cNvSpPr>
            <a:spLocks noGrp="1"/>
          </p:cNvSpPr>
          <p:nvPr>
            <p:ph type="sldNum" sz="quarter" idx="5"/>
          </p:nvPr>
        </p:nvSpPr>
        <p:spPr/>
        <p:txBody>
          <a:bodyPr/>
          <a:lstStyle/>
          <a:p>
            <a:fld id="{734EE705-E68E-4342-B540-58EF60FD1FA2}" type="slidenum">
              <a:rPr lang="en-US" smtClean="0"/>
              <a:t>7</a:t>
            </a:fld>
            <a:endParaRPr lang="en-US"/>
          </a:p>
        </p:txBody>
      </p:sp>
    </p:spTree>
    <p:extLst>
      <p:ext uri="{BB962C8B-B14F-4D97-AF65-F5344CB8AC3E}">
        <p14:creationId xmlns:p14="http://schemas.microsoft.com/office/powerpoint/2010/main" val="3706487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Process Innovation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FF"/>
              </a:solidFill>
            </a:endParaRPr>
          </a:p>
          <a:p>
            <a:r>
              <a:rPr lang="en-GB" dirty="0"/>
              <a:t>Transformations in the ways products/ services are </a:t>
            </a:r>
            <a:r>
              <a:rPr lang="en-GB" dirty="0">
                <a:solidFill>
                  <a:srgbClr val="00B0F0"/>
                </a:solidFill>
              </a:rPr>
              <a:t>created</a:t>
            </a:r>
            <a:r>
              <a:rPr lang="en-GB" dirty="0"/>
              <a:t> and </a:t>
            </a:r>
            <a:r>
              <a:rPr lang="en-GB" dirty="0">
                <a:solidFill>
                  <a:srgbClr val="00B0F0"/>
                </a:solidFill>
              </a:rPr>
              <a:t>delivered </a:t>
            </a:r>
          </a:p>
          <a:p>
            <a:r>
              <a:rPr lang="en-GB" dirty="0"/>
              <a:t>Introduction of new, or significantly improved, method for production or delivery of output that </a:t>
            </a:r>
            <a:r>
              <a:rPr lang="en-GB" dirty="0">
                <a:solidFill>
                  <a:srgbClr val="00B0F0"/>
                </a:solidFill>
              </a:rPr>
              <a:t>adds value </a:t>
            </a:r>
            <a:r>
              <a:rPr lang="en-GB" dirty="0"/>
              <a:t>and </a:t>
            </a:r>
            <a:r>
              <a:rPr lang="en-GB" dirty="0">
                <a:solidFill>
                  <a:srgbClr val="00B0F0"/>
                </a:solidFill>
              </a:rPr>
              <a:t>better performance</a:t>
            </a:r>
          </a:p>
          <a:p>
            <a:r>
              <a:rPr lang="en-GB" dirty="0"/>
              <a:t>Can include:</a:t>
            </a:r>
          </a:p>
          <a:p>
            <a:pPr lvl="1"/>
            <a:r>
              <a:rPr lang="en-GB" dirty="0"/>
              <a:t>New manufacturing method</a:t>
            </a:r>
          </a:p>
          <a:p>
            <a:pPr lvl="1"/>
            <a:r>
              <a:rPr lang="en-GB" dirty="0"/>
              <a:t>New office procedure</a:t>
            </a:r>
          </a:p>
          <a:p>
            <a:r>
              <a:rPr lang="en-GB" sz="3200" dirty="0"/>
              <a:t>Make something no one else can or make in ways that are better </a:t>
            </a:r>
            <a:r>
              <a:rPr lang="en-GB" sz="3200" dirty="0">
                <a:sym typeface="Wingdings" panose="05000000000000000000" pitchFamily="2" charset="2"/>
              </a:rPr>
              <a:t> advantage </a:t>
            </a:r>
            <a:r>
              <a:rPr lang="en-GB" sz="2400" dirty="0">
                <a:sym typeface="Wingdings" panose="05000000000000000000" pitchFamily="2" charset="2"/>
              </a:rPr>
              <a:t>e.g. </a:t>
            </a:r>
          </a:p>
          <a:p>
            <a:pPr lvl="1"/>
            <a:r>
              <a:rPr lang="en-GB" sz="2400" dirty="0">
                <a:sym typeface="Wingdings" panose="05000000000000000000" pitchFamily="2" charset="2"/>
              </a:rPr>
              <a:t>The Toyota Production System</a:t>
            </a:r>
          </a:p>
          <a:p>
            <a:pPr lvl="1"/>
            <a:r>
              <a:rPr lang="en-GB" sz="2400" dirty="0"/>
              <a:t>Citibank, 1</a:t>
            </a:r>
            <a:r>
              <a:rPr lang="en-GB" sz="2400" baseline="30000" dirty="0"/>
              <a:t>st</a:t>
            </a:r>
            <a:r>
              <a:rPr lang="en-GB" sz="2400" dirty="0"/>
              <a:t> bank offer ATM</a:t>
            </a:r>
          </a:p>
          <a:p>
            <a:pPr lvl="1"/>
            <a:r>
              <a:rPr lang="en-GB" sz="2400" dirty="0"/>
              <a:t>Benetton sophisticated IT-led production network</a:t>
            </a:r>
          </a:p>
          <a:p>
            <a:pPr lvl="1"/>
            <a:r>
              <a:rPr lang="en-GB" sz="2400" dirty="0"/>
              <a:t>Southwest airline, turnaround times</a:t>
            </a:r>
          </a:p>
          <a:p>
            <a:pPr lvl="1"/>
            <a:r>
              <a:rPr lang="en-GB" sz="2400" dirty="0"/>
              <a:t>Great Ormond Street Hospital/Ferrari</a:t>
            </a:r>
          </a:p>
          <a:p>
            <a:r>
              <a:rPr lang="en-GB" sz="2800" dirty="0"/>
              <a:t>Risk of imitation, need constant </a:t>
            </a:r>
            <a:r>
              <a:rPr lang="en-GB" sz="2800" dirty="0">
                <a:solidFill>
                  <a:srgbClr val="FF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FF"/>
              </a:solidFill>
            </a:endParaRPr>
          </a:p>
          <a:p>
            <a:r>
              <a:rPr lang="en-GB" dirty="0"/>
              <a:t>New products seen as cutting edge of innovation in marketplace, but process innovation </a:t>
            </a:r>
            <a:r>
              <a:rPr lang="en-GB" b="1" dirty="0"/>
              <a:t>plays just as important</a:t>
            </a:r>
            <a:r>
              <a:rPr lang="en-GB" b="1" baseline="0" dirty="0"/>
              <a:t> a strategic role</a:t>
            </a:r>
          </a:p>
          <a:p>
            <a:endParaRPr lang="en-GB" baseline="0" dirty="0"/>
          </a:p>
          <a:p>
            <a:r>
              <a:rPr lang="en-GB" baseline="0" dirty="0"/>
              <a:t>e.g. Japanese dominance in the late 20</a:t>
            </a:r>
            <a:r>
              <a:rPr lang="en-GB" baseline="30000" dirty="0"/>
              <a:t>th</a:t>
            </a:r>
            <a:r>
              <a:rPr lang="en-GB" baseline="0" dirty="0"/>
              <a:t> Century across several sectors – cars, motorcycles, shipbuilding, consumer electronics – owed a great deal to </a:t>
            </a:r>
            <a:r>
              <a:rPr lang="en-GB" u="sng" baseline="0" dirty="0"/>
              <a:t>superior abilities in manufacturing </a:t>
            </a:r>
            <a:r>
              <a:rPr lang="en-GB" baseline="0" dirty="0"/>
              <a:t>– something which resulted from a </a:t>
            </a:r>
            <a:r>
              <a:rPr lang="en-GB" u="sng" baseline="0" dirty="0"/>
              <a:t>consistent pattern of process innovation</a:t>
            </a:r>
            <a:r>
              <a:rPr lang="en-GB" baseline="0" dirty="0"/>
              <a:t>. The Toyota production system and its equivalent in Honda and Nissan led to a </a:t>
            </a:r>
            <a:r>
              <a:rPr lang="en-GB" b="1" baseline="0" dirty="0"/>
              <a:t>performance advantages of around two to one </a:t>
            </a:r>
            <a:r>
              <a:rPr lang="en-GB" baseline="0" dirty="0"/>
              <a:t>over average car makers across a range of quality and </a:t>
            </a:r>
            <a:r>
              <a:rPr lang="en-GB" b="1" baseline="0" dirty="0"/>
              <a:t>productivity indicators</a:t>
            </a:r>
            <a:r>
              <a:rPr lang="en-GB" baseline="0" dirty="0"/>
              <a:t>. </a:t>
            </a:r>
          </a:p>
          <a:p>
            <a:endParaRPr lang="en-GB" b="1" baseline="0" dirty="0"/>
          </a:p>
          <a:p>
            <a:r>
              <a:rPr lang="en-GB" b="1" baseline="0" dirty="0"/>
              <a:t>One of the main reasons for the ability of relatively small firms to survive in highly competitive global markets is the sheer complexity of what they make and the huge difficulties a new entrant would encounter in trying to learn and master their technologies. </a:t>
            </a:r>
          </a:p>
          <a:p>
            <a:endParaRPr lang="en-GB" baseline="0" dirty="0"/>
          </a:p>
          <a:p>
            <a:pPr marL="152710" indent="-152710" defTabSz="814456">
              <a:buFont typeface="Arial" panose="020B0604020202020204" pitchFamily="34" charset="0"/>
              <a:buChar char="•"/>
              <a:defRPr/>
            </a:pPr>
            <a:r>
              <a:rPr lang="en-GB" baseline="0" dirty="0"/>
              <a:t>Citibank was the first bank to offer automated telling machinery (ATM) services and developed a strong market position as a technology leader on this process innovation. </a:t>
            </a:r>
          </a:p>
          <a:p>
            <a:pPr marL="152710" indent="-152710" defTabSz="814456">
              <a:buFont typeface="Arial" panose="020B0604020202020204" pitchFamily="34" charset="0"/>
              <a:buChar char="•"/>
              <a:defRPr/>
            </a:pPr>
            <a:r>
              <a:rPr lang="en-GB" baseline="0" dirty="0"/>
              <a:t>Benetton, one of world’s most successful retailers largely due to its sophisticated IT-led production network, which it innovated over a 10-year period – same model used effectively by Zara.</a:t>
            </a:r>
          </a:p>
          <a:p>
            <a:pPr marL="152710" indent="-152710" defTabSz="814456">
              <a:buFont typeface="Arial" panose="020B0604020202020204" pitchFamily="34" charset="0"/>
              <a:buChar char="•"/>
              <a:defRPr/>
            </a:pPr>
            <a:r>
              <a:rPr lang="en-GB" baseline="0" dirty="0"/>
              <a:t>Southwest Airlines enviable position as most effective airline in USA, success due to process innovation in areas such as reducing airport turnaround times. Model became template for generation of low-cost airlines, revolutionised world of air travel. </a:t>
            </a:r>
          </a:p>
          <a:p>
            <a:pPr defTabSz="814456">
              <a:defRPr/>
            </a:pPr>
            <a:endParaRPr lang="en-GB" dirty="0"/>
          </a:p>
          <a:p>
            <a:pPr defTabSz="814456">
              <a:defRPr/>
            </a:pPr>
            <a:r>
              <a:rPr lang="en-GB" dirty="0"/>
              <a:t>Advantages from process innovation get competed away as others imitate, must move constantly</a:t>
            </a:r>
            <a:r>
              <a:rPr lang="en-GB" baseline="0" dirty="0"/>
              <a:t> innovate, or risk left behind as others take the lead in offerings, their operational processes or underlying models that drive their business.  E.g. leaders in banking, those who </a:t>
            </a:r>
            <a:r>
              <a:rPr lang="en-GB" baseline="0" dirty="0" err="1"/>
              <a:t>capatalised</a:t>
            </a:r>
            <a:r>
              <a:rPr lang="en-GB" baseline="0" dirty="0"/>
              <a:t> in ICT, all retailers adopted advanced IT – production operations respond rapidly to the signals flagged by the IT systems </a:t>
            </a:r>
            <a:endParaRPr lang="en-GB" dirty="0"/>
          </a:p>
          <a:p>
            <a:endParaRPr lang="en-GB" dirty="0"/>
          </a:p>
          <a:p>
            <a:r>
              <a:rPr lang="en-GB" dirty="0"/>
              <a:t>Great Ormond Street Hospital took inspiration</a:t>
            </a:r>
            <a:r>
              <a:rPr lang="en-GB" baseline="0" dirty="0"/>
              <a:t> from Formula 1 racing team Ferrari – pit-stop procedure kept simple, minimal movements all planned in advance. All members of team knew what to do from a single diagram. Ferrari videoed the hospital’s handover, Doctors shocked at lack of structure. Due to ever-changing team and unpredictable demand. Ferrari helped hospital design a simple formula they could understand and work to for handover teams.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FF"/>
              </a:solidFill>
            </a:endParaRPr>
          </a:p>
          <a:p>
            <a:pPr algn="l"/>
            <a:r>
              <a:rPr lang="en-GB" b="1" i="0" dirty="0">
                <a:solidFill>
                  <a:srgbClr val="333333"/>
                </a:solidFill>
                <a:effectLst/>
                <a:latin typeface="Inter"/>
              </a:rPr>
              <a:t>Key benefits of process innovation are:</a:t>
            </a:r>
            <a:endParaRPr lang="en-GB" b="0" i="0" dirty="0">
              <a:solidFill>
                <a:srgbClr val="333333"/>
              </a:solidFill>
              <a:effectLst/>
              <a:latin typeface="Inter"/>
            </a:endParaRPr>
          </a:p>
          <a:p>
            <a:pPr algn="l">
              <a:buFont typeface="Arial" panose="020B0604020202020204" pitchFamily="34" charset="0"/>
              <a:buChar char="•"/>
            </a:pPr>
            <a:r>
              <a:rPr lang="en-GB" b="1" i="0" dirty="0">
                <a:solidFill>
                  <a:srgbClr val="333333"/>
                </a:solidFill>
                <a:effectLst/>
                <a:latin typeface="Inter"/>
              </a:rPr>
              <a:t>Efficiency and Cost Reduction:</a:t>
            </a:r>
            <a:r>
              <a:rPr lang="en-GB" b="0" i="0" dirty="0">
                <a:solidFill>
                  <a:srgbClr val="333333"/>
                </a:solidFill>
                <a:effectLst/>
                <a:latin typeface="Inter"/>
              </a:rPr>
              <a:t> Process innovation aims to streamline operations, eliminate bottlenecks, and optimize resource utilization, resulting in increased efficiency and cost savings. By eliminating redundant tasks or automating manual processes, organizations can reduce operational costs and improve productivity.</a:t>
            </a:r>
          </a:p>
          <a:p>
            <a:pPr algn="l">
              <a:buFont typeface="Arial" panose="020B0604020202020204" pitchFamily="34" charset="0"/>
              <a:buChar char="•"/>
            </a:pPr>
            <a:r>
              <a:rPr lang="en-GB" b="1" i="0" dirty="0">
                <a:solidFill>
                  <a:srgbClr val="333333"/>
                </a:solidFill>
                <a:effectLst/>
                <a:latin typeface="Inter"/>
              </a:rPr>
              <a:t>Innovation Enablement:</a:t>
            </a:r>
            <a:r>
              <a:rPr lang="en-GB" b="0" i="0" dirty="0">
                <a:solidFill>
                  <a:srgbClr val="333333"/>
                </a:solidFill>
                <a:effectLst/>
                <a:latin typeface="Inter"/>
              </a:rPr>
              <a:t> Process innovation can help create a </a:t>
            </a:r>
            <a:r>
              <a:rPr lang="en-GB" b="0" i="0" u="none" strike="noStrike" dirty="0">
                <a:solidFill>
                  <a:srgbClr val="333333"/>
                </a:solidFill>
                <a:effectLst/>
                <a:latin typeface="Inter"/>
                <a:hlinkClick r:id="rId3"/>
              </a:rPr>
              <a:t>culture of innovation</a:t>
            </a:r>
            <a:r>
              <a:rPr lang="en-GB" b="0" i="0" dirty="0">
                <a:solidFill>
                  <a:srgbClr val="333333"/>
                </a:solidFill>
                <a:effectLst/>
                <a:latin typeface="Inter"/>
              </a:rPr>
              <a:t>. By optimizing processes, organizations can free up resources, reduce administrative burdens, and provide more time and space for employees to engage in creative thinking, problem-solving, and innovation efforts.</a:t>
            </a:r>
          </a:p>
          <a:p>
            <a:pPr algn="l">
              <a:buFont typeface="Arial" panose="020B0604020202020204" pitchFamily="34" charset="0"/>
              <a:buChar char="•"/>
            </a:pPr>
            <a:r>
              <a:rPr lang="en-GB" b="1" i="0" dirty="0">
                <a:solidFill>
                  <a:srgbClr val="333333"/>
                </a:solidFill>
                <a:effectLst/>
                <a:latin typeface="Inter"/>
              </a:rPr>
              <a:t>Quality Improvement:</a:t>
            </a:r>
            <a:r>
              <a:rPr lang="en-GB" b="0" i="0" dirty="0">
                <a:solidFill>
                  <a:srgbClr val="333333"/>
                </a:solidFill>
                <a:effectLst/>
                <a:latin typeface="Inter"/>
              </a:rPr>
              <a:t> Process innovation can lead to enhanced quality control measures, reduced errors, and improved consistency in output. By reevaluating and redesigning processes, organizations can identify areas where quality improvements can be made, resulting in higher customer satisfaction and reduced waste or rework.</a:t>
            </a:r>
          </a:p>
          <a:p>
            <a:pPr algn="l">
              <a:buFont typeface="Arial" panose="020B0604020202020204" pitchFamily="34" charset="0"/>
              <a:buChar char="•"/>
            </a:pPr>
            <a:r>
              <a:rPr lang="en-GB" b="1" i="0" dirty="0">
                <a:solidFill>
                  <a:srgbClr val="333333"/>
                </a:solidFill>
                <a:effectLst/>
                <a:latin typeface="Inter"/>
              </a:rPr>
              <a:t>Speed and Time Savings:</a:t>
            </a:r>
            <a:r>
              <a:rPr lang="en-GB" b="0" i="0" dirty="0">
                <a:solidFill>
                  <a:srgbClr val="333333"/>
                </a:solidFill>
                <a:effectLst/>
                <a:latin typeface="Inter"/>
              </a:rPr>
              <a:t> Process innovation can accelerate the pace of work, reduce lead times, and shorten cycle times. By identifying and eliminating non-value-added steps or implementing </a:t>
            </a:r>
            <a:r>
              <a:rPr lang="en-GB" b="0" i="0" u="none" strike="noStrike" dirty="0">
                <a:solidFill>
                  <a:srgbClr val="333333"/>
                </a:solidFill>
                <a:effectLst/>
                <a:latin typeface="Inter"/>
                <a:hlinkClick r:id="rId4"/>
              </a:rPr>
              <a:t>technological innovation</a:t>
            </a:r>
            <a:r>
              <a:rPr lang="en-GB" b="0" i="0" dirty="0">
                <a:solidFill>
                  <a:srgbClr val="333333"/>
                </a:solidFill>
                <a:effectLst/>
                <a:latin typeface="Inter"/>
              </a:rPr>
              <a:t>, organizations can speed up processes and improve responsiveness to customer demands.</a:t>
            </a:r>
          </a:p>
          <a:p>
            <a:pPr algn="l">
              <a:buFont typeface="Arial" panose="020B0604020202020204" pitchFamily="34" charset="0"/>
              <a:buChar char="•"/>
            </a:pPr>
            <a:r>
              <a:rPr lang="en-GB" b="1" i="0" dirty="0">
                <a:solidFill>
                  <a:srgbClr val="333333"/>
                </a:solidFill>
                <a:effectLst/>
                <a:latin typeface="Inter"/>
              </a:rPr>
              <a:t>Flexibility and Adaptability:</a:t>
            </a:r>
            <a:r>
              <a:rPr lang="en-GB" b="0" i="0" dirty="0">
                <a:solidFill>
                  <a:srgbClr val="333333"/>
                </a:solidFill>
                <a:effectLst/>
                <a:latin typeface="Inter"/>
              </a:rPr>
              <a:t> Process innovation enables organizations to be more agile and responsive to changing market conditions, customer needs, or regulatory requirements. By designing processes that are adaptable and easily adjustable, organizations can quickly respond to market shifts or accommodate customization requests.</a:t>
            </a:r>
          </a:p>
          <a:p>
            <a:pPr algn="l">
              <a:buFont typeface="Arial" panose="020B0604020202020204" pitchFamily="34" charset="0"/>
              <a:buChar char="•"/>
            </a:pPr>
            <a:r>
              <a:rPr lang="en-GB" b="1" i="0" dirty="0">
                <a:solidFill>
                  <a:srgbClr val="333333"/>
                </a:solidFill>
                <a:effectLst/>
                <a:latin typeface="Inter"/>
              </a:rPr>
              <a:t>Competitive Advantage:</a:t>
            </a:r>
            <a:r>
              <a:rPr lang="en-GB" b="0" i="0" dirty="0">
                <a:solidFill>
                  <a:srgbClr val="333333"/>
                </a:solidFill>
                <a:effectLst/>
                <a:latin typeface="Inter"/>
              </a:rPr>
              <a:t> Effective process innovation can provide a significant competitive advantage. By continuously improving and refining processes, organizations can differentiate themselves from competitors, deliver products or services faster and at a lower cost, and enhance </a:t>
            </a:r>
            <a:r>
              <a:rPr lang="en-GB" b="0" i="0" u="none" strike="noStrike" dirty="0">
                <a:solidFill>
                  <a:srgbClr val="333333"/>
                </a:solidFill>
                <a:effectLst/>
                <a:latin typeface="Inter"/>
                <a:hlinkClick r:id="rId5"/>
              </a:rPr>
              <a:t>customer experiences</a:t>
            </a:r>
            <a:r>
              <a:rPr lang="en-GB" b="0" i="0" dirty="0">
                <a:solidFill>
                  <a:srgbClr val="333333"/>
                </a:solidFill>
                <a:effectLst/>
                <a:latin typeface="Inter"/>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29BAD7"/>
              </a:solidFill>
            </a:endParaRPr>
          </a:p>
          <a:p>
            <a:endParaRPr lang="en-US" dirty="0"/>
          </a:p>
        </p:txBody>
      </p:sp>
      <p:sp>
        <p:nvSpPr>
          <p:cNvPr id="4" name="Slide Number Placeholder 3"/>
          <p:cNvSpPr>
            <a:spLocks noGrp="1"/>
          </p:cNvSpPr>
          <p:nvPr>
            <p:ph type="sldNum" sz="quarter" idx="5"/>
          </p:nvPr>
        </p:nvSpPr>
        <p:spPr/>
        <p:txBody>
          <a:bodyPr/>
          <a:lstStyle/>
          <a:p>
            <a:fld id="{734EE705-E68E-4342-B540-58EF60FD1FA2}" type="slidenum">
              <a:rPr lang="en-US" smtClean="0"/>
              <a:t>8</a:t>
            </a:fld>
            <a:endParaRPr lang="en-US"/>
          </a:p>
        </p:txBody>
      </p:sp>
    </p:spTree>
    <p:extLst>
      <p:ext uri="{BB962C8B-B14F-4D97-AF65-F5344CB8AC3E}">
        <p14:creationId xmlns:p14="http://schemas.microsoft.com/office/powerpoint/2010/main" val="1883333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Introduction of new, or significantly improved, method for production or delivery of output that </a:t>
            </a:r>
            <a:r>
              <a:rPr lang="en-GB" dirty="0">
                <a:solidFill>
                  <a:srgbClr val="00B0F0"/>
                </a:solidFill>
              </a:rPr>
              <a:t>adds value </a:t>
            </a:r>
            <a:r>
              <a:rPr lang="en-GB" dirty="0"/>
              <a:t>and </a:t>
            </a:r>
            <a:r>
              <a:rPr lang="en-GB" dirty="0">
                <a:solidFill>
                  <a:srgbClr val="00B0F0"/>
                </a:solidFill>
              </a:rPr>
              <a:t>better performance</a:t>
            </a:r>
          </a:p>
          <a:p>
            <a:endParaRPr lang="en-GB" b="1" dirty="0"/>
          </a:p>
          <a:p>
            <a:endParaRPr lang="en-GB" b="1" dirty="0"/>
          </a:p>
          <a:p>
            <a:r>
              <a:rPr lang="en-GB" b="1" dirty="0"/>
              <a:t>Position Innovation</a:t>
            </a:r>
          </a:p>
          <a:p>
            <a:endParaRPr lang="en-GB" dirty="0"/>
          </a:p>
          <a:p>
            <a:r>
              <a:rPr lang="en-GB" dirty="0"/>
              <a:t>Changes the </a:t>
            </a:r>
            <a:r>
              <a:rPr lang="en-GB" dirty="0">
                <a:solidFill>
                  <a:srgbClr val="00B0F0"/>
                </a:solidFill>
              </a:rPr>
              <a:t>context/position</a:t>
            </a:r>
            <a:r>
              <a:rPr lang="en-GB" dirty="0"/>
              <a:t> in which products/services are </a:t>
            </a:r>
            <a:r>
              <a:rPr lang="en-GB" dirty="0">
                <a:solidFill>
                  <a:srgbClr val="00B0F0"/>
                </a:solidFill>
              </a:rPr>
              <a:t>introduced/offered</a:t>
            </a:r>
          </a:p>
          <a:p>
            <a:r>
              <a:rPr lang="en-GB" dirty="0"/>
              <a:t>Does not significantly affect the composition or functionality of the product </a:t>
            </a:r>
          </a:p>
          <a:p>
            <a:r>
              <a:rPr lang="en-GB" dirty="0"/>
              <a:t>Changes the </a:t>
            </a:r>
            <a:r>
              <a:rPr lang="en-GB" dirty="0">
                <a:solidFill>
                  <a:srgbClr val="00B0F0"/>
                </a:solidFill>
              </a:rPr>
              <a:t>meaning</a:t>
            </a:r>
            <a:r>
              <a:rPr lang="en-GB" dirty="0"/>
              <a:t> of the product in the customer’s eyes</a:t>
            </a:r>
          </a:p>
          <a:p>
            <a:pPr lvl="1"/>
            <a:r>
              <a:rPr lang="en-GB" dirty="0"/>
              <a:t>E.g. </a:t>
            </a:r>
            <a:r>
              <a:rPr lang="en-GB" b="1" dirty="0"/>
              <a:t>incremental</a:t>
            </a:r>
            <a:r>
              <a:rPr lang="en-GB" dirty="0"/>
              <a:t>: </a:t>
            </a:r>
            <a:r>
              <a:rPr lang="en-GB" dirty="0" err="1"/>
              <a:t>Häagan</a:t>
            </a:r>
            <a:r>
              <a:rPr lang="en-GB" dirty="0"/>
              <a:t> </a:t>
            </a:r>
            <a:r>
              <a:rPr lang="en-GB" dirty="0" err="1"/>
              <a:t>Dazs</a:t>
            </a:r>
            <a:r>
              <a:rPr lang="en-GB" dirty="0"/>
              <a:t> changing the target market for </a:t>
            </a:r>
            <a:r>
              <a:rPr lang="en-GB" dirty="0" err="1"/>
              <a:t>icecream</a:t>
            </a:r>
            <a:r>
              <a:rPr lang="en-GB" dirty="0"/>
              <a:t> form children to adults. </a:t>
            </a:r>
            <a:r>
              <a:rPr lang="en-GB" b="1" dirty="0"/>
              <a:t>Radical</a:t>
            </a:r>
            <a:r>
              <a:rPr lang="en-GB" dirty="0"/>
              <a:t>: low-cost airlines opening up air travel to those unable to afford, create new market disrupt old. </a:t>
            </a:r>
          </a:p>
          <a:p>
            <a:endParaRPr lang="en-US" dirty="0"/>
          </a:p>
          <a:p>
            <a:r>
              <a:rPr lang="en-GB" dirty="0"/>
              <a:t>Incremental</a:t>
            </a:r>
            <a:r>
              <a:rPr lang="en-GB" baseline="0" dirty="0"/>
              <a:t> – online support for traditional higher education courses </a:t>
            </a:r>
          </a:p>
          <a:p>
            <a:r>
              <a:rPr lang="en-GB" baseline="0" dirty="0"/>
              <a:t>Radical – Tata Nano aimed at emerging but relatively poor </a:t>
            </a:r>
            <a:r>
              <a:rPr lang="en-GB" baseline="0" dirty="0" err="1"/>
              <a:t>indian</a:t>
            </a:r>
            <a:r>
              <a:rPr lang="en-GB" baseline="0" dirty="0"/>
              <a:t> market with car priced around 2000 dollars (£1200) addressing underserved markets. </a:t>
            </a:r>
            <a:endParaRPr lang="en-GB" dirty="0"/>
          </a:p>
          <a:p>
            <a:endParaRPr lang="en-US" dirty="0"/>
          </a:p>
          <a:p>
            <a:endParaRPr lang="en-US" dirty="0"/>
          </a:p>
          <a:p>
            <a:r>
              <a:rPr lang="en-GB" sz="1200" b="0" i="0" kern="1200" dirty="0">
                <a:solidFill>
                  <a:schemeClr val="tx1"/>
                </a:solidFill>
                <a:effectLst/>
                <a:latin typeface="+mn-lt"/>
                <a:ea typeface="+mn-ea"/>
                <a:cs typeface="+mn-cs"/>
              </a:rPr>
              <a:t>You are probably familiar with the term Bottom of the pyramid (BOP) which refers to the poorest two-thirds of the human pyramid in economics. It is a market-based model of economic development that promises to improve widespread poverty while providing profits and growth for multinational companies at the same time. </a:t>
            </a:r>
          </a:p>
          <a:p>
            <a:r>
              <a:rPr lang="en-GB" sz="1200" b="0" i="0" kern="1200" dirty="0">
                <a:solidFill>
                  <a:schemeClr val="tx1"/>
                </a:solidFill>
                <a:effectLst/>
                <a:latin typeface="+mn-lt"/>
                <a:ea typeface="+mn-ea"/>
                <a:cs typeface="+mn-cs"/>
              </a:rPr>
              <a:t>The </a:t>
            </a:r>
            <a:r>
              <a:rPr lang="en-GB" sz="1200" b="1" i="0" kern="1200" dirty="0">
                <a:solidFill>
                  <a:schemeClr val="tx1"/>
                </a:solidFill>
                <a:effectLst/>
                <a:latin typeface="+mn-lt"/>
                <a:ea typeface="+mn-ea"/>
                <a:cs typeface="+mn-cs"/>
              </a:rPr>
              <a:t>bottom of the pyramid</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bottom of the wealth pyramid</a:t>
            </a:r>
            <a:r>
              <a:rPr lang="en-GB" sz="1200" b="0" i="0" kern="1200" dirty="0">
                <a:solidFill>
                  <a:schemeClr val="tx1"/>
                </a:solidFill>
                <a:effectLst/>
                <a:latin typeface="+mn-lt"/>
                <a:ea typeface="+mn-ea"/>
                <a:cs typeface="+mn-cs"/>
              </a:rPr>
              <a:t> or the </a:t>
            </a:r>
            <a:r>
              <a:rPr lang="en-GB" sz="1200" b="1" i="0" kern="1200" dirty="0">
                <a:solidFill>
                  <a:schemeClr val="tx1"/>
                </a:solidFill>
                <a:effectLst/>
                <a:latin typeface="+mn-lt"/>
                <a:ea typeface="+mn-ea"/>
                <a:cs typeface="+mn-cs"/>
              </a:rPr>
              <a:t>bottom of the income pyramid</a:t>
            </a:r>
            <a:r>
              <a:rPr lang="en-GB" sz="1200" b="0" i="0" kern="1200" dirty="0">
                <a:solidFill>
                  <a:schemeClr val="tx1"/>
                </a:solidFill>
                <a:effectLst/>
                <a:latin typeface="+mn-lt"/>
                <a:ea typeface="+mn-ea"/>
                <a:cs typeface="+mn-cs"/>
              </a:rPr>
              <a:t> is the largest, but </a:t>
            </a:r>
            <a:r>
              <a:rPr lang="en-GB" sz="1200" b="0" i="0" u="none" strike="noStrike" kern="1200" dirty="0">
                <a:solidFill>
                  <a:schemeClr val="tx1"/>
                </a:solidFill>
                <a:effectLst/>
                <a:latin typeface="+mn-lt"/>
                <a:ea typeface="+mn-ea"/>
                <a:cs typeface="+mn-cs"/>
                <a:hlinkClick r:id="rId3" tooltip="Poverty"/>
              </a:rPr>
              <a:t>poorest</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tooltip="Socio-economic group"/>
              </a:rPr>
              <a:t>socio-economic group</a:t>
            </a:r>
            <a:r>
              <a:rPr lang="en-GB" sz="1200" b="0" i="0" kern="1200" dirty="0">
                <a:solidFill>
                  <a:schemeClr val="tx1"/>
                </a:solidFill>
                <a:effectLst/>
                <a:latin typeface="+mn-lt"/>
                <a:ea typeface="+mn-ea"/>
                <a:cs typeface="+mn-cs"/>
              </a:rPr>
              <a:t>. In global terms, this is the 2.7 billion people who live on less than $2.50 a day.</a:t>
            </a:r>
            <a:r>
              <a:rPr lang="en-GB" sz="1200" b="0" i="0" u="none" strike="noStrike" kern="1200" baseline="30000" dirty="0">
                <a:solidFill>
                  <a:schemeClr val="tx1"/>
                </a:solidFill>
                <a:effectLst/>
                <a:latin typeface="+mn-lt"/>
                <a:ea typeface="+mn-ea"/>
                <a:cs typeface="+mn-cs"/>
                <a:hlinkClick r:id="rId5"/>
              </a:rPr>
              <a:t>[1]</a:t>
            </a:r>
            <a:r>
              <a:rPr lang="en-GB" sz="1200" b="0" i="0" u="none" strike="noStrike" kern="1200" baseline="30000" dirty="0">
                <a:solidFill>
                  <a:schemeClr val="tx1"/>
                </a:solidFill>
                <a:effectLst/>
                <a:latin typeface="+mn-lt"/>
                <a:ea typeface="+mn-ea"/>
                <a:cs typeface="+mn-cs"/>
                <a:hlinkClick r:id="rId6"/>
              </a:rPr>
              <a:t>[2]</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Management scholar </a:t>
            </a:r>
            <a:r>
              <a:rPr lang="en-GB" sz="1200" b="0" i="0" u="none" strike="noStrike" kern="1200" dirty="0">
                <a:solidFill>
                  <a:schemeClr val="tx1"/>
                </a:solidFill>
                <a:effectLst/>
                <a:latin typeface="+mn-lt"/>
                <a:ea typeface="+mn-ea"/>
                <a:cs typeface="+mn-cs"/>
                <a:hlinkClick r:id="rId7" tooltip="C.K. Prahalad"/>
              </a:rPr>
              <a:t>CK Prahalad</a:t>
            </a:r>
            <a:r>
              <a:rPr lang="en-GB" sz="1200" b="0" i="0" kern="1200" dirty="0">
                <a:solidFill>
                  <a:schemeClr val="tx1"/>
                </a:solidFill>
                <a:effectLst/>
                <a:latin typeface="+mn-lt"/>
                <a:ea typeface="+mn-ea"/>
                <a:cs typeface="+mn-cs"/>
              </a:rPr>
              <a:t> popularised the idea of this demographic as a profitable consumer base in his 2004 book </a:t>
            </a:r>
            <a:r>
              <a:rPr lang="en-GB" sz="1200" b="0" i="1" u="none" strike="noStrike" kern="1200" dirty="0">
                <a:solidFill>
                  <a:schemeClr val="tx1"/>
                </a:solidFill>
                <a:effectLst/>
                <a:latin typeface="+mn-lt"/>
                <a:ea typeface="+mn-ea"/>
                <a:cs typeface="+mn-cs"/>
                <a:hlinkClick r:id="rId8" tooltip="The Fortune at the Bottom of the Pyramid"/>
              </a:rPr>
              <a:t>The Fortune at the Bottom of the Pyramid</a:t>
            </a:r>
            <a:r>
              <a:rPr lang="en-GB" sz="1200" b="0" i="1"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written alongside </a:t>
            </a:r>
            <a:r>
              <a:rPr lang="en-GB" sz="1200" b="0" i="0" u="none" strike="noStrike" kern="1200" dirty="0">
                <a:solidFill>
                  <a:schemeClr val="tx1"/>
                </a:solidFill>
                <a:effectLst/>
                <a:latin typeface="+mn-lt"/>
                <a:ea typeface="+mn-ea"/>
                <a:cs typeface="+mn-cs"/>
                <a:hlinkClick r:id="rId9" tooltip="Stuart L. Hart"/>
              </a:rPr>
              <a:t>Stuart Hart</a:t>
            </a:r>
            <a:r>
              <a:rPr lang="en-GB" sz="1200" b="0" i="0" kern="1200" dirty="0">
                <a:solidFill>
                  <a:schemeClr val="tx1"/>
                </a:solidFill>
                <a:effectLst/>
                <a:latin typeface="+mn-lt"/>
                <a:ea typeface="+mn-ea"/>
                <a:cs typeface="+mn-cs"/>
              </a:rPr>
              <a:t>.</a:t>
            </a:r>
            <a:r>
              <a:rPr lang="en-GB" sz="1200" b="0" i="0" u="none" strike="noStrike" kern="1200" baseline="30000" dirty="0">
                <a:solidFill>
                  <a:schemeClr val="tx1"/>
                </a:solidFill>
                <a:effectLst/>
                <a:latin typeface="+mn-lt"/>
                <a:ea typeface="+mn-ea"/>
                <a:cs typeface="+mn-cs"/>
                <a:hlinkClick r:id="rId10"/>
              </a:rPr>
              <a:t>[3]</a:t>
            </a: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34EE705-E68E-4342-B540-58EF60FD1FA2}" type="slidenum">
              <a:rPr lang="en-US" smtClean="0"/>
              <a:t>9</a:t>
            </a:fld>
            <a:endParaRPr lang="en-US"/>
          </a:p>
        </p:txBody>
      </p:sp>
    </p:spTree>
    <p:extLst>
      <p:ext uri="{BB962C8B-B14F-4D97-AF65-F5344CB8AC3E}">
        <p14:creationId xmlns:p14="http://schemas.microsoft.com/office/powerpoint/2010/main" val="793172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9/22/24</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38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9/22/24</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867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9/22/24</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72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9/22/24</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542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9/22/24</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193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9/22/24</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574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9/22/24</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50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9/22/24</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469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9/22/24</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672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9/22/24</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680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9/22/24</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434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9/22/24</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413873886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11" r:id="rId6"/>
    <p:sldLayoutId id="2147483806" r:id="rId7"/>
    <p:sldLayoutId id="2147483807" r:id="rId8"/>
    <p:sldLayoutId id="2147483808" r:id="rId9"/>
    <p:sldLayoutId id="2147483810"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audio" Target="../media/media2.m4a"/><Relationship Id="rId7" Type="http://schemas.openxmlformats.org/officeDocument/2006/relationships/image" Target="../media/image7.jpeg"/><Relationship Id="rId12" Type="http://schemas.openxmlformats.org/officeDocument/2006/relationships/image" Target="../media/image12.jpe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6.jpeg"/><Relationship Id="rId11" Type="http://schemas.openxmlformats.org/officeDocument/2006/relationships/image" Target="../media/image11.gif"/><Relationship Id="rId5" Type="http://schemas.openxmlformats.org/officeDocument/2006/relationships/notesSlide" Target="../notesSlides/notesSlide10.xml"/><Relationship Id="rId10" Type="http://schemas.openxmlformats.org/officeDocument/2006/relationships/image" Target="../media/image10.gif"/><Relationship Id="rId4" Type="http://schemas.openxmlformats.org/officeDocument/2006/relationships/slideLayout" Target="../slideLayouts/slideLayout7.xml"/><Relationship Id="rId9"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4906370-1564-49FA-A802-58546B392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9BD011-B837-476A-82DB-D3C9DD5289A8}"/>
              </a:ext>
            </a:extLst>
          </p:cNvPr>
          <p:cNvPicPr>
            <a:picLocks noChangeAspect="1"/>
          </p:cNvPicPr>
          <p:nvPr/>
        </p:nvPicPr>
        <p:blipFill rotWithShape="1">
          <a:blip r:embed="rId5">
            <a:alphaModFix amt="55000"/>
          </a:blip>
          <a:srcRect t="5222" b="10509"/>
          <a:stretch/>
        </p:blipFill>
        <p:spPr>
          <a:xfrm>
            <a:off x="20" y="10"/>
            <a:ext cx="12191980" cy="6857990"/>
          </a:xfrm>
          <a:prstGeom prst="rect">
            <a:avLst/>
          </a:prstGeom>
        </p:spPr>
      </p:pic>
      <p:sp>
        <p:nvSpPr>
          <p:cNvPr id="35" name="Oval 34">
            <a:extLst>
              <a:ext uri="{FF2B5EF4-FFF2-40B4-BE49-F238E27FC236}">
                <a16:creationId xmlns:a16="http://schemas.microsoft.com/office/drawing/2014/main" id="{EF640709-BDFD-453B-B75D-6212E7A8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1500" y="370600"/>
            <a:ext cx="5923842" cy="5923842"/>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25DA56-39F2-E74D-81F3-3FF3432B94C5}"/>
              </a:ext>
            </a:extLst>
          </p:cNvPr>
          <p:cNvSpPr>
            <a:spLocks noGrp="1"/>
          </p:cNvSpPr>
          <p:nvPr>
            <p:ph type="ctrTitle"/>
          </p:nvPr>
        </p:nvSpPr>
        <p:spPr>
          <a:xfrm>
            <a:off x="3577192" y="1032483"/>
            <a:ext cx="5037616" cy="2982360"/>
          </a:xfrm>
        </p:spPr>
        <p:txBody>
          <a:bodyPr>
            <a:normAutofit/>
          </a:bodyPr>
          <a:lstStyle/>
          <a:p>
            <a:r>
              <a:rPr lang="en-US" b="1" dirty="0"/>
              <a:t>Types of innovation (4Ps)</a:t>
            </a:r>
            <a:br>
              <a:rPr lang="en-US" dirty="0"/>
            </a:br>
            <a:r>
              <a:rPr lang="en-US" sz="2000" dirty="0"/>
              <a:t>Sub-Lecture 2.2B</a:t>
            </a:r>
          </a:p>
        </p:txBody>
      </p:sp>
      <p:sp>
        <p:nvSpPr>
          <p:cNvPr id="3" name="Subtitle 2">
            <a:extLst>
              <a:ext uri="{FF2B5EF4-FFF2-40B4-BE49-F238E27FC236}">
                <a16:creationId xmlns:a16="http://schemas.microsoft.com/office/drawing/2014/main" id="{A198DB58-7C00-A74B-BC3C-FC924F03573D}"/>
              </a:ext>
            </a:extLst>
          </p:cNvPr>
          <p:cNvSpPr>
            <a:spLocks noGrp="1"/>
          </p:cNvSpPr>
          <p:nvPr>
            <p:ph type="subTitle" idx="1"/>
          </p:nvPr>
        </p:nvSpPr>
        <p:spPr>
          <a:xfrm>
            <a:off x="3577192" y="4106918"/>
            <a:ext cx="5037616" cy="1655762"/>
          </a:xfrm>
        </p:spPr>
        <p:txBody>
          <a:bodyPr>
            <a:normAutofit/>
          </a:bodyPr>
          <a:lstStyle/>
          <a:p>
            <a:r>
              <a:rPr lang="en-US" dirty="0"/>
              <a:t>Management of Innovation and Creativity</a:t>
            </a:r>
          </a:p>
        </p:txBody>
      </p:sp>
      <p:sp>
        <p:nvSpPr>
          <p:cNvPr id="37" name="Arc 36">
            <a:extLst>
              <a:ext uri="{FF2B5EF4-FFF2-40B4-BE49-F238E27FC236}">
                <a16:creationId xmlns:a16="http://schemas.microsoft.com/office/drawing/2014/main" id="{B4019478-3FDC-438C-8848-1D7DA864A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366740" flipV="1">
            <a:off x="2607299" y="8363"/>
            <a:ext cx="6816262"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FE406479-1D57-4209-B128-3C8174624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3400" y="4609861"/>
            <a:ext cx="873032"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Lecture 1.2B - talking head_81RdUq.mp4" descr="Lecture 1.2B - talking head_81RdUq.mp4">
            <a:hlinkClick r:id="" action="ppaction://media"/>
            <a:extLst>
              <a:ext uri="{FF2B5EF4-FFF2-40B4-BE49-F238E27FC236}">
                <a16:creationId xmlns:a16="http://schemas.microsoft.com/office/drawing/2014/main" id="{76B4F830-39D0-3840-B7C2-1707B2CAAA3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53400" y="12701"/>
            <a:ext cx="3971925" cy="6858000"/>
          </a:xfrm>
          <a:prstGeom prst="rect">
            <a:avLst/>
          </a:prstGeom>
        </p:spPr>
      </p:pic>
    </p:spTree>
    <p:extLst>
      <p:ext uri="{BB962C8B-B14F-4D97-AF65-F5344CB8AC3E}">
        <p14:creationId xmlns:p14="http://schemas.microsoft.com/office/powerpoint/2010/main" val="205605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descr="data:image/jpeg;base64,/9j/4AAQSkZJRgABAQAAAQABAAD/2wCEAAkGBhQREBUUExMSFBITGBgVFhUVGRYWFBcTFxYYFhYaGBgXGyceFxkjGhUYHy8gIycqOCwsFSExNTAqNSYrLCkBCQoKDgwOGg8PGikkHyQtLy8sMCwuNSwqLCksLCwpLDAsLCwvKikpKSwsLiwqLC8wLywqLCwsKSwsLCwsLCksLP/AABEIAOEA4QMBIgACEQEDEQH/xAAcAAEAAgMBAQEAAAAAAAAAAAAAAwQFBgcCAQj/xABHEAABAwEEBQgIBQIEBAcAAAABAAIDEQQSITEFBjJBURMUImFxcpHSB0JTgZOhsrMjUrHB0WLwJDOC4RVjovE0Q3OSwuLy/8QAGgEBAAMBAQEAAAAAAAAAAAAAAAIDBAEFBv/EADARAAICAQMCBAUDBAMAAAAAAAABAgMREiExBEETIlHwMmGBkbEFcdEUweHxIzOh/9oADAMBAAIRAxEAPwDiEURcaClccyAMBU4nDIKXmLuMfxI/MvNl2j3X/Q5QoCxzF3GP4kfmTmLuMfxI/Mq6ICxzF3GP4kfmTmLuMfxI/Mq6ICxzF3GP4kfmTmLuMfxI/Mq6ICxzF3GP4kfmTmLuMfxI/Mq6ICxzF3GP4kfmTmLuMfxI/Mq6ICxzF3GP4kfmTmLuMfxI/Mq6ICxzF3GP4kfmTmLuMfxI/Mq6ICxzF3GP4kfmTmLuMfxI/Mq6ICxzF3GP4kfmTmLuMfxI/Mq6ICxzF3GP4kfmTmLuMfxI/Mq6ICxzF3GP4kfmTmLuMfxI/Mq6ICxzF3GP4kfmTmLuMfxI/Mq6ICxzF3GP4kfmUc0BbStMRUUIcKVIzBIzBUantGzH3T9x6AgREQE1l2j3X/Q5Qqay7R7r/ocoUAREQBERAEREAREQBERAEREAREQBERAEREAREQBERAEREAU9o2Y+6fuPUCntGzH3T9x6AgREQE1l2j3X/Q5Qqay7R7r/AKHKFAEREAREQBERAEREARWY9GSuaHNilLTkQxxB94C9s0NOcoZT/odTxouZBTRZmxaqzSGlLvzPgP3IWei1DjYKzS04gEfrkPmqJ9VVB4bLY0zlwjSEW8/8FsLfVe/rvO/agXl2g7I7KN47Hk/uVX/WQ9GW/wBLZjJpCLZ7Vqk0/wCW9wPB4z94x+SwVt0ZJCem3Dc4YtPvV8LoT4ZRKuUeUVURFaQCIiAIiIAiIgCntGzH3T9x6gU9o2Y+6fuPQECIiAmsu0e6/wChyhU1l2j3X/Q5QoAiIgCIiAK/oXQktrmEULbzjmfVa3e5x3NH+wqSAodG6OfaJmRRir5HBoG7HeeDQMSdwBK/Qep2pkdlhbHGLxOMkhoC8jaJ6ukQ1u4V3kquyzTt3Jxjk1zVv0RwRgOmPLPGJJwjHdbvzzdXLILaY9HwwACKOJjRheDWg/7dnDgs1pGcMBAoKbvlhRavb7cGuN54A6VQ40BAbWtMTQUxpmvOnc9WOTVGvYi0pamtq5x6O9x4UFO08BWuK1ee2unJp+HCN28jrP7LHzW91ql3iNmX8nrPyA6saOmbYXNusN2OpbUZuLduh/KK06yeoqrzT2+/yLq68ySRZtWsVPw7MAaYF/qj+SqbIC43pHF7uJy9w3KOx2fJrQSTQAAVJJwAAGZK6Tqn6NOUAfaq0x/CaaAd57HVceppFN7swuxr7QR7qjR0kNdu798I0BxA4DwUTnHgu/SaNsdigc97YYYWDpOo1jaE0FTm6pIGJNSd65vrdo2GWym1wwyWZ8TmxyxPj5MgvEbqOaGgXxyzelT8wNaNKudLissrq/VoXTUMNZOfm1Obi0kdRxHgcFZs+kmSi7IA2uFc2ntrl76jsUFpYse8UKioqRZ1FMZco86c1dMXSYOjw4dn8fqsEtw0bpYD8OXFhwBPq/8A1/TNYTWDRPISYbDsQf27VqpsedE+ex831PT+G8rgxSIi1mMIiIAiIgCntGzH3T9x6gU9o2Y+6fuPQECIiAmsu0e6/wChyhU1l2j3X/Q5QoAiIgPqYL4iA6j6FNChz5rQ4DD8Fh3itHSEddC0djnLs8PQjc7Zc7E13AYU91SuXejS2ss9jszXgtM8kl0tFbzgXE3uvk2DHgKbsbnpP05I65Ex12NwrIBtm9W7Xg03X4b6LyXZOUpvGyeE/wDw9Ojp1ZKFae7/ANlXXX0h0JjspbUVDpcxjmGbia78t2O7nUbS5xkcS55wq4kk8TU4ngusapavMs1mZJJHIZrU1xa5rXFscbW32h7hsAgVxzOGNAub6Pg6bQcLgBPb/wDohdxoX7mm2dSTrrXDxn1L7bO4NZDHhLMaE/laNtxO6gwrxoVirRM18hLBSNvQjFKdBuWHEmrj1uKynLkQ2qfc4Cyx14E0fT3X8a7gsj6N9XTaJxIa3Ij0T/zBQg04NGPeLMwSF2McRx3J9LKMFK2XCNl1K1Uq1hfBdtDXF19zsWChoaNJDSARRjgCTU7qjp9rkcyF7oo+UexjiyOoZfcGm6y8cG1NBXco4brGbmsYN+ADQN53ABahaNJv0naORgc9tnjNeUYZWskaW3XuL+TuX43EgQuLg/EObjej2VV6Dyeo6iV8tUiGySWjSsgaZIDFDcMpYJGNpKXCWJ8D71ZgxkkTmPd0RKyQUOCs+k6CKz6LMTAG3jFG0EkucGyB+LiaudQOcSak4k4reIomxg0DW1xNAG1NAKmm+gA9wXGvSTrFzq0iNhBhgz/9bEOx/pGHaXcMOXSSjgv/AE+l2XrHbc0e0DBYu0PV63T03rCzOc6pAJa3MjGnbwWaqOT3+ruUDzLKs7Yv8ZZHxnGWLFp3mgq3xALfcFq73rLao2sstTRueC330vA+LfmtFkPJlcrc+endrlhmERZDT1mEdpkaMr1R2O6Q+RWPWmL1JMxNYeAiIunAiIgCntGzH3T9x6gU9o2Y+6fuPQECIiAmsu0e6/6HKFTWXaPdf9DlCgCIiAIiIDsHo5mbJY7PvdC6eg4E3T9Lvmsrr3ZTK6zsu4cq2NzhTF0gpxrk3AkD9Vz/ANGOmOTtLIiRde+uP9TCzDrvGM9jXLp+srKOa5xNI3wzCgBbdbIzlS4+qA0Cne8cFsdEMfP8v/J6XSWf88ZfL8Iy2tjxG+QC8ORsTy2nKBnTcWUPqPxDKDMU4Fcigo1r3nID5AGv7eC6xrxJ0LYQM4bML1B0gJnk43qkAPyuihccTU3eS20Us0ndd9Kq6l+eKKqfhbJdJmmjbO2hFJGl1d7ix5Jp4rovo9DLNo4SvBAAdI8tBe7El1brQS48mI8uHatN0tYBLo97mA1j5OTgOiCHkcaNe4+5XNVLTBarGLNLIYporzopam81xvCooQXMuOuObwFDTAqVM1LEn6s0Ti3Q1H1NktWmZ9Iu5rEWAODi8xva+JzSxuDiAS+Ecq3MR8sHG7QDpbnq/q82yGUte9/Kllb7nuPQbSrnPe4ueSSC7DotjbToVOO0dLZbDCaOijbtOobrKnEhocTcZUmjAaCuC1PWj0o3wY7Jv/8ANIoB2A7Xvw7VqlbGK2MlPS2XSxFF7XjXXoSNinuStc1oY0V6OBcXXhTFjq1yBbTEk01LRmq7nt5Wa8I61I9c1oSXE41obxaMeJbXH5qpol0z3Tua6UMN8gbTje6b8cyCcM8an1Vn9M6yw6Phc7lOUZKQWM9aoILaitL4xDhiKUJrUA+VZZKUtMeX79+h9DCEOmraT45f537fL1JINCwQvuC4wOja9swADLpkc28TfZJshvrPLSTVrqUWH1ch5eQ8s03jAMHXiactPgb+NKcVoVp1stlrkuRudG2hoyK9VrG1cSXNq8gCpIGGBoFkdU9KS2PSLoZ3Xi43CS690hW7Qk5EE07wVl/S2eBL1wefX1sPF74fdmN1z1YFkeHMryby4Dq3gfr4LCaJdS0RHhIw/wDUFv8A6VZByUQG9973Ud/K0HRDCbREB+dvgHAn5LT0NsremUp87mLrK4wvxH5GT11ZS1drGH5U/ZYBZ7XSUOtZp6rGDxaHf/JYFa6f+uP7GSz4mERFaQCIiAKe0bMfdP3HqBT2jZj7p+49AQIiICay7R7r/ocoVNZdo91/0OUKAIiIAiIgJbLaXRva9po5pBHuXd9DaXZpOwh7XXX3THKMyC4dIEbwaA9Y8BwNZbVvWWWwzcpEcDg9hrde3gevgdyrsgprBOE3Bprsd0tto51YeWDWh7oJrO8BuN+I8owXgK3WmOQCtAeV4lc4tMN6BwG9rh4j/ZbHq7rnC97nNNILQ5rpIz0TZ7SCLrnXc4Xloq7iaHaKxEcN1z4y0tLTsuILgMwHFpIrTOhXmdWnFRl6G2lptpdzYdAUdZoXto4SNa0NOQbSjweO8E9q0zWXVs2SXAEwPP4bswN90niN3EY8abnqTKwQckT+JFI5lKVPJE3gAOBaaeOOa2mfRscjHMlj6FG1vA3KG7hdINC2uQNarIrPDnLfZ/xk2U2OtpnFI4RwUtCcAKk4AcScAPFbjpn0bPZV1mdfZncfhgcRdfT3UdTtK1yOyOhnjEzXRUeHVeKN6PSwdka0AqDvWhTUnsz24XwlDMTb9Bcg2Poum5WA3RcexjcDdvgltdo9IA16ZIFK05/Hpw23Sge5plBLhE0jDeS4tGJqLzroBNSAAaALbtO6437G+P8ABjux0YGTukxDHsaGxkUa78TaG5gGVKaLoTS0ENkkZeLZp3Br3FgeGQto4Obvvh1SKEUIB3AjX01Ki3I+c626UsRexnLaXRxPkiLWxB1+aeMRX3yuF1whLauArIWXrxDS990uFANXtTLgjtFY2uJaY42AYMbkSc3ULC01xqMSrtitocHPeblkhLXNs1TdldW6MMnv9YuNcqZYLHR2g2i1X3gXa33CnRETOkRgMg0XfBbOOTzTKa9aU5SVsYOEQoe3IV66CvvVTU6xGS0gj1MeAvHogHx+Sw08xe5znZuJJ7SarbbI3mWj3yHCa0C63c4Bwp8mknqJbxVGhVVKuP7fcvlY7bHN+8GtaXtnKzyPGTnG73Rg3/pAVNEWlLCwZ28hERdOBERAFPaNmPun7j1Ap7Rsx90/cegIEREBNZdo91/0OUKmsu0e6/6HKFAERbFqxqFa9IRySWdgLIsCXODQ59K3Gk5uoa40AqKkVC42kssGuotmm9GukG52Z1K0qHxOFe1ryFBJqFbwK81lPdAd9JKq8erONS+6LPCnjOH9jAIrtq0LPEKyQTRtG97HtHiQqStTT4IYwe4pS01aSCN468D7iMFsehtZXFzRIauaLoccy0ZB3Egb+AWsr6CoWVqyLiyUJuDyjsurWkhZ7UyWo5KYCOSp6Ix6DjgcjVv+pdEDA0gNIIocbvqEmlCdqm9vV4fn7V7WcN/CmPQdhU5A5VPVxXZdVda28m2CcirKcm92ILeB66YA714s6nB6JvGOH8j0FNS80TY7C6oY4NddFW4glt2tXuB3tocPfwXi2QQy1owcmOi/AnEkgANoQ44eBr1q6LGboDQbuGDaEPjFAW0Jui9WvuUQhAo5zTUCkbG1HSyvHr2cevPhPwo6cSXv36fwQ1vOUaVrN6LLO8ExgxOIvVZsjd0oyaAA02aLlenNT32Z4bNG4hxusmh6QcTsgsObjhhVpPEr9F3a4gdIN6La0A40O/1jj48cTpqxBnAtd2Z5jL9aDEblCyy3o1rW8e69P2ZdGa6jyz5OPWn0fy8jG2WVzY4wSGXRUXiXGo5UtDsTiPnRafbLWxl6OFtGnoukJvPeAa54BragYAbsSV0D0i6VfDEIRX8WtH/8sUvDtxAPUVqmgNTnzfiS/hwDGpwLh1V2W/1Hjh1a+k6iU6/Ftez499yvqaa4NQqW/dkGq2gOWfyklBDHi4uwBpjSv5RmSoNZ9Oc5m6P+VH0YxlhvcRuJ+QAG5XtZtY2ubzez9GBuBIwv03D+ior1nHgtZWytOT8SX0Xov5MUmktK+oREV5UEREAREQBT2jZj7p+49QKe0bMfdP3HoCBERATWXaPdf9DlCprLtHuv+hyhQBd71L1tsOjdGWSz2mR7HzRm0VaxzsJJX0rdByu0/wBK4IsnatMmSOAEdKBhiBJwMfKOkZ2UL3DsouqEJ+Wzg6m08o/UNg0tZLXGHQTtewG6SB61AaHeDQjxVxljF13JyR3qYVrQduS/P+o3pBiskbmSMoC+/Rt6hq0DeTTFq2yy+lqB73AvMbXAjLAYUwwC8C+twtko15S4azx+D1K5KUF59/oZrS+osk1pvtc0toXUbI29ypJLjQEZ4Y9S+Wj0ZOui9Ff4tIvV34k1rjvWr6V1xhMrZI5g+7Te2pBxoQDuPVvWxR+kVs9GRyXHHCpvNpxOS5UoqGZKS+p6Vd0nCMYuLXfK/wA7mHHovBa6/YSaEhpBMRPuBy9yhs3oTjko6SQwEjGJjhIQ6v5zn4b10NmtdQI4pQXU2nOwA4knMqmzWF7ZgHyQyCu5sbjuxyB/7K2z9UzBVxW/rjf8/wBjAukU5ym8euMnMtYPQs+BhfHaWOFcGyNuYdbgSMuoLW7LpSewuEc7HGP1aEHCucbhg4dX6L9BW7WCzhshnjL23RVrbo3EnBzhiRRci0N6NmaQY60Nmbcke4sjjcL0cd4kNN4UrSmFVrpfi1ZsepP5GGzyTxHY2XVj0gi6GtkEjM7pwIoa4jNuR6luti1pikB9WpBBAvU44jiABiuU2z0LvbjBO6oxAcytD1vjcd/ALES6raUgNI3cpxuPa5wPW2SjvkqZdLj4JfRk1dn4o/Y7zLpuNwwfdeaVcA7Gm44VpjuVDSukInR0q4uFKEgNFK41r7/FcHk0xpMEMdy7HH8zC0njgR+gUFusVse0umlfdyo5x7Nmv7KE+mnPKskt9u5KNsY/Cmb5rNrVYmUEhZM9hvNY0B5Dhhnk0rnen9bpbV0f8uL2bSce8fWWNtFiuZuz6v8AdV7nDHszWvpukqqS07++xTbdOb32PKKfmb94u1/MQ36iFmo9RbUYw+6y6aUBdRzq5BozccchnuqtjaXJnSb4NeRW7dot8LnNddq03TdcCK9VM1UXU8nGsBERAEREAU9o2Y+6fuPUCntGzH3T9x6AgREQE1l2j3X/AEOUKmsu0e6/6HKFAF6LMAeJI8KfyvKu2GVlAHhuBLhevXTUAEG44EZA5rjeAVWx1yQxlbdZbdYQB/h2NORuSyAk7jSQup7lK2GxSPvUmb3XxuHbiwfqs7vSfBdGtNGllhCNcR/dVnrbo+zOf/4h4GQrCKUHEskNTjnQdisDVeOgcy2QU/rEzP0jKtVixk4qmzXjbH4dIinDD9M1I3Ssg9d1eN51fmVsj9USReZNZpG72tmYO3/MuhUhqrK59IhHIRjdbJZ3mm/BrzX3KClCWzRLRNcMxcunJ3CjpXEUpjwVNjyCCCQQagjAgjIg7itss2oc8kkjXRsjcwMcWyPbDRri8VF+u9lPeOIVXV7VFlpYHuttkgJJAZI6j8OI61ZHSl5SuerPmPGjNcLfG78O1Tlxya5xkH/tkqB4LoOi9etINjPOOSlLaCj47pOOIFxzQcKnALXWah8iXXdJWGuAcSW1FTgDXFtcO1XJdXpKtB0hYGOJq3EAudWhpU48FXPVLho6sLlG1WzWeGVjo5oKAipMZIacznGYyMt7t+9aZrRFC27yL3C87GKUCra5XZWgBwyAaW1/qJVx+gCGG9pDR9CKVN8k45YGp7Ke7ErTNY5Q2S6y1C0CnSc2N0bWnHogPAJ8KYrmnV6M7qx6k9jgilkuva4OGQkN0V9bo1BOXH3LbDaIoIg1rYRexLmtA8S2q52/SsjgA5wddFAXNaXUzAvEXiBwJVqLWN7W0McDzudJG2Rw7A+radRCnoa4YcovsbFHp2CF95rGvm/O4VINcLgN4YjfdBx6ljtNa0yTHphwpUDNpI/qNa0P5cuFFWtOu9sfEIuW5OIY3IGRWdvvEDG1GORWDJRVrOWPEfC2JJZy4knM7/0zUSIrSoIiIAiIgCntGzH3T9x6gU9o2Y+6fuPQECIiAmsu0e6/6HKFTWXaPdf9DlCgCIiAIiIAr2jrZdqDiMxXiqKLjWUdTaNp0a5rbHI8k38aGprXGlOv+FV0zdiAoPxDTHszKi0XPWFzd7Xsd7rwxVbTkt6XsAH7/uq1FZ3RPU+zPEmkHyNuuu3RwFFl9CxtijLi3pyVGOADN+P97lgoWirQcq1PZvWebaQTnUE4A1ya3/uf5UJ7LESa3eWXo7VUG8CaHKtGkXi7AZktwS2nkRRzw4OzDq1AxNWncbxO/wAVirTpPkwBgXZihOB3f31rDTWlzzVxqq4Vt/JHXJIyWlNOOlwbUNAoD1dpx96xNzCqycUbXxkMYb4AvOpXHqNd/YMHY5LGtcQf161pglHZFUsvdny7hXcvXJgkBpqSBWtG9LeBjiOvDsXzA76fovUEV51N37KTeCKWXg8PYWmhBBGYOBXlTWrawUbG1KJ5WTslh4PKL6V8XSIREQBERAFPaNmPun7j1Ap7Rsx90/cegIEREBNZdo91/wBDlCprLtHuv+hyhQBERAEREAREQEkE5YajhRep5bzyeKhX0Lh1FiGShJ6lYktxAwOJy7OveqLDivcUd92dBvPAKLimyWrYiLq5osxYJIQaFtDxIrvoKncsx/wqN4yHu4LreCJrFjtAGDsRwJN29uJG8K9LZWPDnY0aaX8Ok4/08M8Ozivds0AQXXWk8KUp7+CxLi5hpUgqOM8F0Z4WGi07RdK1dSjQ44ZVDjTt6J/sKCzzBodxIoFE6ZxzJPv9/wC58V4UtOVhlerDyj6TVe4t54fru+dFGvRO5SInlERDgREQBERAFPaNmPun7j1Ap7Rsx90/cegIEREBNZdo91/0OUKmsu0e6/6HKFAEREAREQBERAEREAVmwS0djv8A7/vsVZEYNibo5jscccqbt9QvMdjlgeHM6bRhkSQCa7P8LG2XSjmilfHFbBYtKtc0VIBVe6JYLtl0vG/A9F1MQ7DHIipzINAsVrRYmht8Z1/Vep7BCW7V0ivSvXjxpjWo6utYW2Wro3A68N53YZAdX8lFu9gUURFYRCIiAIvcMRc4NGZ7AOsknAAZknJXLfoSaFjXvaOTkqGva5kjCRmLzCRXqquZQKCIvbIiQThRuJqQDiaYAmpOOQ6zuXQeEUkEBe4NaKk9gAHEk4NA3k4BfbTZnRvcxwo5hLXCoNCMCKg0QESntGzH3T9x6gU9o2Y+6fuPQECIiAmsu0e6/wChyhUkMt01oDgRQ1pQgg5EHepOct9lH4yedAV0VjnLfZR+MnnTnLfZR+MnnQFdFY5y32UfjJ505y32UfjJ50BXRWOct9lH4yedOct9lH4yedAV0VjnLfZR+MnnTnLfZR+MnnQFdFY5y32UfjJ505y32UfjJ50BXRWOct9lH4yedOct9lH4yedAQFy+Kxzlvso/GTzpzlvso/GTzoCuisc5b7KPxk86c5b7KPxk86ArorHOW+yj8ZPOnOW+yj8ZPOgLuh9JRQAuMfKSEOYWPDuTMb23TRzHtcx1C4ZGoIyxrNLp6Muf+A50UjmPdHJKT02OwIcxrSGiN0jAN3KVxoKYznLfZR+MnnTnLfZR+MnnUdKO5MuNNQuayNtijOQoXvxkuvaXAghwq57CWlxwiaOtV7ZbYAS1tnjNI7l5r5acsQKyC841oQaDAdI9VKHOW+yj8ZPOnOW+yj8ZPOmkZMvobTUNnY5pY9z3UPKDkXtqMQBHNC6lDXEEHfwotWscc4BtFn5SUChlEhZI40e1pfRtHUBi3D/Jz6RCxHOW+yj8ZPOnOW+yj8ZPOuaVnIyZbS+sUU4d/hI2PcSQ5rnBrS4irgxoAv3WsHCocbtXYYi0bMfdP3Hr7zlvso/GTzrxPPep0Q0NFABWmZO8k5ldSS4BEiIpHAiIgCIiAIiIAiIgCIiAIiIAiIgCIiAIiIAiIgCIiAIiIAiIgCIiAIiID//Z"/>
          <p:cNvSpPr>
            <a:spLocks noChangeAspect="1" noChangeArrowheads="1"/>
          </p:cNvSpPr>
          <p:nvPr/>
        </p:nvSpPr>
        <p:spPr bwMode="auto">
          <a:xfrm>
            <a:off x="1524001"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4276" name="AutoShape 4" descr="data:image/jpeg;base64,/9j/4AAQSkZJRgABAQAAAQABAAD/2wCEAAkGBhQREBUUExMSFBITGBgVFhUVGRYWFBcTFxYYFhYaGBgXGyceFxkjGhUYHy8gIycqOCwsFSExNTAqNSYrLCkBCQoKDgwOGg8PGikkHyQtLy8sMCwuNSwqLCksLCwpLDAsLCwvKikpKSwsLiwqLC8wLywqLCwsKSwsLCwsLCksLP/AABEIAOEA4QMBIgACEQEDEQH/xAAcAAEAAgMBAQEAAAAAAAAAAAAAAwQFBgcCAQj/xABHEAABAwEEBQgIBQIEBAcAAAABAAIDEQQSITEFBjJBURMUImFxcpHSB0JTgZOhsrMjUrHB0WLwJDOC4RVjovE0Q3OSwuLy/8QAGgEBAAMBAQEAAAAAAAAAAAAAAAIDBAEFBv/EADARAAICAQMCBAUDBAMAAAAAAAABAgMREiExBEETIlHwMmGBkbEFcdEUweHxIzOh/9oADAMBAAIRAxEAPwDiEURcaClccyAMBU4nDIKXmLuMfxI/MvNl2j3X/Q5QoCxzF3GP4kfmTmLuMfxI/Mq6ICxzF3GP4kfmTmLuMfxI/Mq6ICxzF3GP4kfmTmLuMfxI/Mq6ICxzF3GP4kfmTmLuMfxI/Mq6ICxzF3GP4kfmTmLuMfxI/Mq6ICxzF3GP4kfmTmLuMfxI/Mq6ICxzF3GP4kfmTmLuMfxI/Mq6ICxzF3GP4kfmTmLuMfxI/Mq6ICxzF3GP4kfmTmLuMfxI/Mq6ICxzF3GP4kfmTmLuMfxI/Mq6ICxzF3GP4kfmTmLuMfxI/Mq6ICxzF3GP4kfmTmLuMfxI/Mq6ICxzF3GP4kfmUc0BbStMRUUIcKVIzBIzBUantGzH3T9x6AgREQE1l2j3X/Q5Qqay7R7r/ocoUAREQBERAEREAREQBERAEREAREQBERAEREAREQBERAEREAU9o2Y+6fuPUCntGzH3T9x6AgREQE1l2j3X/Q5Qqay7R7r/AKHKFAEREAREQBERAEREARWY9GSuaHNilLTkQxxB94C9s0NOcoZT/odTxouZBTRZmxaqzSGlLvzPgP3IWei1DjYKzS04gEfrkPmqJ9VVB4bLY0zlwjSEW8/8FsLfVe/rvO/agXl2g7I7KN47Hk/uVX/WQ9GW/wBLZjJpCLZ7Vqk0/wCW9wPB4z94x+SwVt0ZJCem3Dc4YtPvV8LoT4ZRKuUeUVURFaQCIiAIiIAiIgCntGzH3T9x6gU9o2Y+6fuPQECIiAmsu0e6/wChyhU1l2j3X/Q5QoAiIgCIiAK/oXQktrmEULbzjmfVa3e5x3NH+wqSAodG6OfaJmRRir5HBoG7HeeDQMSdwBK/Qep2pkdlhbHGLxOMkhoC8jaJ6ukQ1u4V3kquyzTt3Jxjk1zVv0RwRgOmPLPGJJwjHdbvzzdXLILaY9HwwACKOJjRheDWg/7dnDgs1pGcMBAoKbvlhRavb7cGuN54A6VQ40BAbWtMTQUxpmvOnc9WOTVGvYi0pamtq5x6O9x4UFO08BWuK1ee2unJp+HCN28jrP7LHzW91ql3iNmX8nrPyA6saOmbYXNusN2OpbUZuLduh/KK06yeoqrzT2+/yLq68ySRZtWsVPw7MAaYF/qj+SqbIC43pHF7uJy9w3KOx2fJrQSTQAAVJJwAAGZK6Tqn6NOUAfaq0x/CaaAd57HVceppFN7swuxr7QR7qjR0kNdu798I0BxA4DwUTnHgu/SaNsdigc97YYYWDpOo1jaE0FTm6pIGJNSd65vrdo2GWym1wwyWZ8TmxyxPj5MgvEbqOaGgXxyzelT8wNaNKudLissrq/VoXTUMNZOfm1Obi0kdRxHgcFZs+kmSi7IA2uFc2ntrl76jsUFpYse8UKioqRZ1FMZco86c1dMXSYOjw4dn8fqsEtw0bpYD8OXFhwBPq/8A1/TNYTWDRPISYbDsQf27VqpsedE+ex831PT+G8rgxSIi1mMIiIAiIgCntGzH3T9x6gU9o2Y+6fuPQECIiAmsu0e6/wChyhU1l2j3X/Q5QoAiIgPqYL4iA6j6FNChz5rQ4DD8Fh3itHSEddC0djnLs8PQjc7Zc7E13AYU91SuXejS2ss9jszXgtM8kl0tFbzgXE3uvk2DHgKbsbnpP05I65Ex12NwrIBtm9W7Xg03X4b6LyXZOUpvGyeE/wDw9Ojp1ZKFae7/ANlXXX0h0JjspbUVDpcxjmGbia78t2O7nUbS5xkcS55wq4kk8TU4ngusapavMs1mZJJHIZrU1xa5rXFscbW32h7hsAgVxzOGNAub6Pg6bQcLgBPb/wDohdxoX7mm2dSTrrXDxn1L7bO4NZDHhLMaE/laNtxO6gwrxoVirRM18hLBSNvQjFKdBuWHEmrj1uKynLkQ2qfc4Cyx14E0fT3X8a7gsj6N9XTaJxIa3Ij0T/zBQg04NGPeLMwSF2McRx3J9LKMFK2XCNl1K1Uq1hfBdtDXF19zsWChoaNJDSARRjgCTU7qjp9rkcyF7oo+UexjiyOoZfcGm6y8cG1NBXco4brGbmsYN+ADQN53ABahaNJv0naORgc9tnjNeUYZWskaW3XuL+TuX43EgQuLg/EObjej2VV6Dyeo6iV8tUiGySWjSsgaZIDFDcMpYJGNpKXCWJ8D71ZgxkkTmPd0RKyQUOCs+k6CKz6LMTAG3jFG0EkucGyB+LiaudQOcSak4k4reIomxg0DW1xNAG1NAKmm+gA9wXGvSTrFzq0iNhBhgz/9bEOx/pGHaXcMOXSSjgv/AE+l2XrHbc0e0DBYu0PV63T03rCzOc6pAJa3MjGnbwWaqOT3+ruUDzLKs7Yv8ZZHxnGWLFp3mgq3xALfcFq73rLao2sstTRueC330vA+LfmtFkPJlcrc+endrlhmERZDT1mEdpkaMr1R2O6Q+RWPWmL1JMxNYeAiIunAiIgCntGzH3T9x6gU9o2Y+6fuPQECIiAmsu0e6/6HKFTWXaPdf9DlCgCIiAIiIDsHo5mbJY7PvdC6eg4E3T9Lvmsrr3ZTK6zsu4cq2NzhTF0gpxrk3AkD9Vz/ANGOmOTtLIiRde+uP9TCzDrvGM9jXLp+srKOa5xNI3wzCgBbdbIzlS4+qA0Cne8cFsdEMfP8v/J6XSWf88ZfL8Iy2tjxG+QC8ORsTy2nKBnTcWUPqPxDKDMU4Fcigo1r3nID5AGv7eC6xrxJ0LYQM4bML1B0gJnk43qkAPyuihccTU3eS20Us0ndd9Kq6l+eKKqfhbJdJmmjbO2hFJGl1d7ix5Jp4rovo9DLNo4SvBAAdI8tBe7El1brQS48mI8uHatN0tYBLo97mA1j5OTgOiCHkcaNe4+5XNVLTBarGLNLIYporzopam81xvCooQXMuOuObwFDTAqVM1LEn6s0Ti3Q1H1NktWmZ9Iu5rEWAODi8xva+JzSxuDiAS+Ecq3MR8sHG7QDpbnq/q82yGUte9/Kllb7nuPQbSrnPe4ueSSC7DotjbToVOO0dLZbDCaOijbtOobrKnEhocTcZUmjAaCuC1PWj0o3wY7Jv/8ANIoB2A7Xvw7VqlbGK2MlPS2XSxFF7XjXXoSNinuStc1oY0V6OBcXXhTFjq1yBbTEk01LRmq7nt5Wa8I61I9c1oSXE41obxaMeJbXH5qpol0z3Tua6UMN8gbTje6b8cyCcM8an1Vn9M6yw6Phc7lOUZKQWM9aoILaitL4xDhiKUJrUA+VZZKUtMeX79+h9DCEOmraT45f537fL1JINCwQvuC4wOja9swADLpkc28TfZJshvrPLSTVrqUWH1ch5eQ8s03jAMHXiactPgb+NKcVoVp1stlrkuRudG2hoyK9VrG1cSXNq8gCpIGGBoFkdU9KS2PSLoZ3Xi43CS690hW7Qk5EE07wVl/S2eBL1wefX1sPF74fdmN1z1YFkeHMryby4Dq3gfr4LCaJdS0RHhIw/wDUFv8A6VZByUQG9973Ud/K0HRDCbREB+dvgHAn5LT0NsremUp87mLrK4wvxH5GT11ZS1drGH5U/ZYBZ7XSUOtZp6rGDxaHf/JYFa6f+uP7GSz4mERFaQCIiAKe0bMfdP3HqBT2jZj7p+49AQIiICay7R7r/ocoVNZdo91/0OUKAIiIAiIgJbLaXRva9po5pBHuXd9DaXZpOwh7XXX3THKMyC4dIEbwaA9Y8BwNZbVvWWWwzcpEcDg9hrde3gevgdyrsgprBOE3Bprsd0tto51YeWDWh7oJrO8BuN+I8owXgK3WmOQCtAeV4lc4tMN6BwG9rh4j/ZbHq7rnC97nNNILQ5rpIz0TZ7SCLrnXc4Xloq7iaHaKxEcN1z4y0tLTsuILgMwHFpIrTOhXmdWnFRl6G2lptpdzYdAUdZoXto4SNa0NOQbSjweO8E9q0zWXVs2SXAEwPP4bswN90niN3EY8abnqTKwQckT+JFI5lKVPJE3gAOBaaeOOa2mfRscjHMlj6FG1vA3KG7hdINC2uQNarIrPDnLfZ/xk2U2OtpnFI4RwUtCcAKk4AcScAPFbjpn0bPZV1mdfZncfhgcRdfT3UdTtK1yOyOhnjEzXRUeHVeKN6PSwdka0AqDvWhTUnsz24XwlDMTb9Bcg2Poum5WA3RcexjcDdvgltdo9IA16ZIFK05/Hpw23Sge5plBLhE0jDeS4tGJqLzroBNSAAaALbtO6437G+P8ABjux0YGTukxDHsaGxkUa78TaG5gGVKaLoTS0ENkkZeLZp3Br3FgeGQto4Obvvh1SKEUIB3AjX01Ki3I+c626UsRexnLaXRxPkiLWxB1+aeMRX3yuF1whLauArIWXrxDS990uFANXtTLgjtFY2uJaY42AYMbkSc3ULC01xqMSrtitocHPeblkhLXNs1TdldW6MMnv9YuNcqZYLHR2g2i1X3gXa33CnRETOkRgMg0XfBbOOTzTKa9aU5SVsYOEQoe3IV66CvvVTU6xGS0gj1MeAvHogHx+Sw08xe5znZuJJ7SarbbI3mWj3yHCa0C63c4Bwp8mknqJbxVGhVVKuP7fcvlY7bHN+8GtaXtnKzyPGTnG73Rg3/pAVNEWlLCwZ28hERdOBERAFPaNmPun7j1Ap7Rsx90/cegIEREBNZdo91/0OUKmsu0e6/6HKFAERbFqxqFa9IRySWdgLIsCXODQ59K3Gk5uoa40AqKkVC42kssGuotmm9GukG52Z1K0qHxOFe1ryFBJqFbwK81lPdAd9JKq8erONS+6LPCnjOH9jAIrtq0LPEKyQTRtG97HtHiQqStTT4IYwe4pS01aSCN468D7iMFsehtZXFzRIauaLoccy0ZB3Egb+AWsr6CoWVqyLiyUJuDyjsurWkhZ7UyWo5KYCOSp6Ix6DjgcjVv+pdEDA0gNIIocbvqEmlCdqm9vV4fn7V7WcN/CmPQdhU5A5VPVxXZdVda28m2CcirKcm92ILeB66YA714s6nB6JvGOH8j0FNS80TY7C6oY4NddFW4glt2tXuB3tocPfwXi2QQy1owcmOi/AnEkgANoQ44eBr1q6LGboDQbuGDaEPjFAW0Jui9WvuUQhAo5zTUCkbG1HSyvHr2cevPhPwo6cSXv36fwQ1vOUaVrN6LLO8ExgxOIvVZsjd0oyaAA02aLlenNT32Z4bNG4hxusmh6QcTsgsObjhhVpPEr9F3a4gdIN6La0A40O/1jj48cTpqxBnAtd2Z5jL9aDEblCyy3o1rW8e69P2ZdGa6jyz5OPWn0fy8jG2WVzY4wSGXRUXiXGo5UtDsTiPnRafbLWxl6OFtGnoukJvPeAa54BragYAbsSV0D0i6VfDEIRX8WtH/8sUvDtxAPUVqmgNTnzfiS/hwDGpwLh1V2W/1Hjh1a+k6iU6/Ftez499yvqaa4NQqW/dkGq2gOWfyklBDHi4uwBpjSv5RmSoNZ9Oc5m6P+VH0YxlhvcRuJ+QAG5XtZtY2ubzez9GBuBIwv03D+ior1nHgtZWytOT8SX0Xov5MUmktK+oREV5UEREAREQBT2jZj7p+49QKe0bMfdP3HoCBERATWXaPdf9DlCprLtHuv+hyhQBd71L1tsOjdGWSz2mR7HzRm0VaxzsJJX0rdByu0/wBK4IsnatMmSOAEdKBhiBJwMfKOkZ2UL3DsouqEJ+Wzg6m08o/UNg0tZLXGHQTtewG6SB61AaHeDQjxVxljF13JyR3qYVrQduS/P+o3pBiskbmSMoC+/Rt6hq0DeTTFq2yy+lqB73AvMbXAjLAYUwwC8C+twtko15S4azx+D1K5KUF59/oZrS+osk1pvtc0toXUbI29ypJLjQEZ4Y9S+Wj0ZOui9Ff4tIvV34k1rjvWr6V1xhMrZI5g+7Te2pBxoQDuPVvWxR+kVs9GRyXHHCpvNpxOS5UoqGZKS+p6Vd0nCMYuLXfK/wA7mHHovBa6/YSaEhpBMRPuBy9yhs3oTjko6SQwEjGJjhIQ6v5zn4b10NmtdQI4pQXU2nOwA4knMqmzWF7ZgHyQyCu5sbjuxyB/7K2z9UzBVxW/rjf8/wBjAukU5ym8euMnMtYPQs+BhfHaWOFcGyNuYdbgSMuoLW7LpSewuEc7HGP1aEHCucbhg4dX6L9BW7WCzhshnjL23RVrbo3EnBzhiRRci0N6NmaQY60Nmbcke4sjjcL0cd4kNN4UrSmFVrpfi1ZsepP5GGzyTxHY2XVj0gi6GtkEjM7pwIoa4jNuR6luti1pikB9WpBBAvU44jiABiuU2z0LvbjBO6oxAcytD1vjcd/ALES6raUgNI3cpxuPa5wPW2SjvkqZdLj4JfRk1dn4o/Y7zLpuNwwfdeaVcA7Gm44VpjuVDSukInR0q4uFKEgNFK41r7/FcHk0xpMEMdy7HH8zC0njgR+gUFusVse0umlfdyo5x7Nmv7KE+mnPKskt9u5KNsY/Cmb5rNrVYmUEhZM9hvNY0B5Dhhnk0rnen9bpbV0f8uL2bSce8fWWNtFiuZuz6v8AdV7nDHszWvpukqqS07++xTbdOb32PKKfmb94u1/MQ36iFmo9RbUYw+6y6aUBdRzq5BozccchnuqtjaXJnSb4NeRW7dot8LnNddq03TdcCK9VM1UXU8nGsBERAEREAU9o2Y+6fuPUCntGzH3T9x6AgREQE1l2j3X/AEOUKmsu0e6/6HKFAF6LMAeJI8KfyvKu2GVlAHhuBLhevXTUAEG44EZA5rjeAVWx1yQxlbdZbdYQB/h2NORuSyAk7jSQup7lK2GxSPvUmb3XxuHbiwfqs7vSfBdGtNGllhCNcR/dVnrbo+zOf/4h4GQrCKUHEskNTjnQdisDVeOgcy2QU/rEzP0jKtVixk4qmzXjbH4dIinDD9M1I3Ssg9d1eN51fmVsj9USReZNZpG72tmYO3/MuhUhqrK59IhHIRjdbJZ3mm/BrzX3KClCWzRLRNcMxcunJ3CjpXEUpjwVNjyCCCQQagjAgjIg7itss2oc8kkjXRsjcwMcWyPbDRri8VF+u9lPeOIVXV7VFlpYHuttkgJJAZI6j8OI61ZHSl5SuerPmPGjNcLfG78O1Tlxya5xkH/tkqB4LoOi9etINjPOOSlLaCj47pOOIFxzQcKnALXWah8iXXdJWGuAcSW1FTgDXFtcO1XJdXpKtB0hYGOJq3EAudWhpU48FXPVLho6sLlG1WzWeGVjo5oKAipMZIacznGYyMt7t+9aZrRFC27yL3C87GKUCra5XZWgBwyAaW1/qJVx+gCGG9pDR9CKVN8k45YGp7Ke7ErTNY5Q2S6y1C0CnSc2N0bWnHogPAJ8KYrmnV6M7qx6k9jgilkuva4OGQkN0V9bo1BOXH3LbDaIoIg1rYRexLmtA8S2q52/SsjgA5wddFAXNaXUzAvEXiBwJVqLWN7W0McDzudJG2Rw7A+radRCnoa4YcovsbFHp2CF95rGvm/O4VINcLgN4YjfdBx6ljtNa0yTHphwpUDNpI/qNa0P5cuFFWtOu9sfEIuW5OIY3IGRWdvvEDG1GORWDJRVrOWPEfC2JJZy4knM7/0zUSIrSoIiIAiIgCntGzH3T9x6gU9o2Y+6fuPQECIiAmsu0e6/6HKFTWXaPdf9DlCgCIiAIiIAr2jrZdqDiMxXiqKLjWUdTaNp0a5rbHI8k38aGprXGlOv+FV0zdiAoPxDTHszKi0XPWFzd7Xsd7rwxVbTkt6XsAH7/uq1FZ3RPU+zPEmkHyNuuu3RwFFl9CxtijLi3pyVGOADN+P97lgoWirQcq1PZvWebaQTnUE4A1ya3/uf5UJ7LESa3eWXo7VUG8CaHKtGkXi7AZktwS2nkRRzw4OzDq1AxNWncbxO/wAVirTpPkwBgXZihOB3f31rDTWlzzVxqq4Vt/JHXJIyWlNOOlwbUNAoD1dpx96xNzCqycUbXxkMYb4AvOpXHqNd/YMHY5LGtcQf161pglHZFUsvdny7hXcvXJgkBpqSBWtG9LeBjiOvDsXzA76fovUEV51N37KTeCKWXg8PYWmhBBGYOBXlTWrawUbG1KJ5WTslh4PKL6V8XSIREQBERAFPaNmPun7j1Ap7Rsx90/cegIEREBNZdo91/wBDlCprLtHuv+hyhQBERAEREAREQEkE5YajhRep5bzyeKhX0Lh1FiGShJ6lYktxAwOJy7OveqLDivcUd92dBvPAKLimyWrYiLq5osxYJIQaFtDxIrvoKncsx/wqN4yHu4LreCJrFjtAGDsRwJN29uJG8K9LZWPDnY0aaX8Ok4/08M8Ozivds0AQXXWk8KUp7+CxLi5hpUgqOM8F0Z4WGi07RdK1dSjQ44ZVDjTt6J/sKCzzBodxIoFE6ZxzJPv9/wC58V4UtOVhlerDyj6TVe4t54fru+dFGvRO5SInlERDgREQBERAFPaNmPun7j1Ap7Rsx90/cegIEREBNZdo91/0OUKmsu0e6/6HKFAEREAREQBERAEREAVmwS0djv8A7/vsVZEYNibo5jscccqbt9QvMdjlgeHM6bRhkSQCa7P8LG2XSjmilfHFbBYtKtc0VIBVe6JYLtl0vG/A9F1MQ7DHIipzINAsVrRYmht8Z1/Vep7BCW7V0ivSvXjxpjWo6utYW2Wro3A68N53YZAdX8lFu9gUURFYRCIiAIvcMRc4NGZ7AOsknAAZknJXLfoSaFjXvaOTkqGva5kjCRmLzCRXqquZQKCIvbIiQThRuJqQDiaYAmpOOQ6zuXQeEUkEBe4NaKk9gAHEk4NA3k4BfbTZnRvcxwo5hLXCoNCMCKg0QESntGzH3T9x6gU9o2Y+6fuPQECIiAmsu0e6/wChyhUkMt01oDgRQ1pQgg5EHepOct9lH4yedAV0VjnLfZR+MnnTnLfZR+MnnQFdFY5y32UfjJ505y32UfjJ50BXRWOct9lH4yedOct9lH4yedAV0VjnLfZR+MnnTnLfZR+MnnQFdFY5y32UfjJ505y32UfjJ50BXRWOct9lH4yedOct9lH4yedAQFy+Kxzlvso/GTzpzlvso/GTzoCuisc5b7KPxk86c5b7KPxk86ArorHOW+yj8ZPOnOW+yj8ZPOgLuh9JRQAuMfKSEOYWPDuTMb23TRzHtcx1C4ZGoIyxrNLp6Muf+A50UjmPdHJKT02OwIcxrSGiN0jAN3KVxoKYznLfZR+MnnTnLfZR+MnnUdKO5MuNNQuayNtijOQoXvxkuvaXAghwq57CWlxwiaOtV7ZbYAS1tnjNI7l5r5acsQKyC841oQaDAdI9VKHOW+yj8ZPOnOW+yj8ZPOmkZMvobTUNnY5pY9z3UPKDkXtqMQBHNC6lDXEEHfwotWscc4BtFn5SUChlEhZI40e1pfRtHUBi3D/Jz6RCxHOW+yj8ZPOnOW+yj8ZPOuaVnIyZbS+sUU4d/hI2PcSQ5rnBrS4irgxoAv3WsHCocbtXYYi0bMfdP3Hr7zlvso/GTzrxPPep0Q0NFABWmZO8k5ldSS4BEiIpHAiIgCIiAIiIAiIgCIiAIiIAiIgCIiAIiIAiIgCIiAIiIAiIgCIiAIiID//Z"/>
          <p:cNvSpPr>
            <a:spLocks noChangeAspect="1" noChangeArrowheads="1"/>
          </p:cNvSpPr>
          <p:nvPr/>
        </p:nvSpPr>
        <p:spPr bwMode="auto">
          <a:xfrm>
            <a:off x="1524001"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4278" name="AutoShape 6" descr="data:image/jpeg;base64,/9j/4AAQSkZJRgABAQAAAQABAAD/2wCEAAkGBhQREBUUExMSFBITGBgVFhUVGRYWFBcTFxYYFhYaGBgXGyceFxkjGhUYHy8gIycqOCwsFSExNTAqNSYrLCkBCQoKDgwOGg8PGikkHyQtLy8sMCwuNSwqLCksLCwpLDAsLCwvKikpKSwsLiwqLC8wLywqLCwsKSwsLCwsLCksLP/AABEIAOEA4QMBIgACEQEDEQH/xAAcAAEAAgMBAQEAAAAAAAAAAAAAAwQFBgcCAQj/xABHEAABAwEEBQgIBQIEBAcAAAABAAIDEQQSITEFBjJBURMUImFxcpHSB0JTgZOhsrMjUrHB0WLwJDOC4RVjovE0Q3OSwuLy/8QAGgEBAAMBAQEAAAAAAAAAAAAAAAIDBAEFBv/EADARAAICAQMCBAUDBAMAAAAAAAABAgMREiExBEETIlHwMmGBkbEFcdEUweHxIzOh/9oADAMBAAIRAxEAPwDiEURcaClccyAMBU4nDIKXmLuMfxI/MvNl2j3X/Q5QoCxzF3GP4kfmTmLuMfxI/Mq6ICxzF3GP4kfmTmLuMfxI/Mq6ICxzF3GP4kfmTmLuMfxI/Mq6ICxzF3GP4kfmTmLuMfxI/Mq6ICxzF3GP4kfmTmLuMfxI/Mq6ICxzF3GP4kfmTmLuMfxI/Mq6ICxzF3GP4kfmTmLuMfxI/Mq6ICxzF3GP4kfmTmLuMfxI/Mq6ICxzF3GP4kfmTmLuMfxI/Mq6ICxzF3GP4kfmTmLuMfxI/Mq6ICxzF3GP4kfmTmLuMfxI/Mq6ICxzF3GP4kfmTmLuMfxI/Mq6ICxzF3GP4kfmUc0BbStMRUUIcKVIzBIzBUantGzH3T9x6AgREQE1l2j3X/Q5Qqay7R7r/ocoUAREQBERAEREAREQBERAEREAREQBERAEREAREQBERAEREAU9o2Y+6fuPUCntGzH3T9x6AgREQE1l2j3X/Q5Qqay7R7r/AKHKFAEREAREQBERAEREARWY9GSuaHNilLTkQxxB94C9s0NOcoZT/odTxouZBTRZmxaqzSGlLvzPgP3IWei1DjYKzS04gEfrkPmqJ9VVB4bLY0zlwjSEW8/8FsLfVe/rvO/agXl2g7I7KN47Hk/uVX/WQ9GW/wBLZjJpCLZ7Vqk0/wCW9wPB4z94x+SwVt0ZJCem3Dc4YtPvV8LoT4ZRKuUeUVURFaQCIiAIiIAiIgCntGzH3T9x6gU9o2Y+6fuPQECIiAmsu0e6/wChyhU1l2j3X/Q5QoAiIgCIiAK/oXQktrmEULbzjmfVa3e5x3NH+wqSAodG6OfaJmRRir5HBoG7HeeDQMSdwBK/Qep2pkdlhbHGLxOMkhoC8jaJ6ukQ1u4V3kquyzTt3Jxjk1zVv0RwRgOmPLPGJJwjHdbvzzdXLILaY9HwwACKOJjRheDWg/7dnDgs1pGcMBAoKbvlhRavb7cGuN54A6VQ40BAbWtMTQUxpmvOnc9WOTVGvYi0pamtq5x6O9x4UFO08BWuK1ee2unJp+HCN28jrP7LHzW91ql3iNmX8nrPyA6saOmbYXNusN2OpbUZuLduh/KK06yeoqrzT2+/yLq68ySRZtWsVPw7MAaYF/qj+SqbIC43pHF7uJy9w3KOx2fJrQSTQAAVJJwAAGZK6Tqn6NOUAfaq0x/CaaAd57HVceppFN7swuxr7QR7qjR0kNdu798I0BxA4DwUTnHgu/SaNsdigc97YYYWDpOo1jaE0FTm6pIGJNSd65vrdo2GWym1wwyWZ8TmxyxPj5MgvEbqOaGgXxyzelT8wNaNKudLissrq/VoXTUMNZOfm1Obi0kdRxHgcFZs+kmSi7IA2uFc2ntrl76jsUFpYse8UKioqRZ1FMZco86c1dMXSYOjw4dn8fqsEtw0bpYD8OXFhwBPq/8A1/TNYTWDRPISYbDsQf27VqpsedE+ex831PT+G8rgxSIi1mMIiIAiIgCntGzH3T9x6gU9o2Y+6fuPQECIiAmsu0e6/wChyhU1l2j3X/Q5QoAiIgPqYL4iA6j6FNChz5rQ4DD8Fh3itHSEddC0djnLs8PQjc7Zc7E13AYU91SuXejS2ss9jszXgtM8kl0tFbzgXE3uvk2DHgKbsbnpP05I65Ex12NwrIBtm9W7Xg03X4b6LyXZOUpvGyeE/wDw9Ojp1ZKFae7/ANlXXX0h0JjspbUVDpcxjmGbia78t2O7nUbS5xkcS55wq4kk8TU4ngusapavMs1mZJJHIZrU1xa5rXFscbW32h7hsAgVxzOGNAub6Pg6bQcLgBPb/wDohdxoX7mm2dSTrrXDxn1L7bO4NZDHhLMaE/laNtxO6gwrxoVirRM18hLBSNvQjFKdBuWHEmrj1uKynLkQ2qfc4Cyx14E0fT3X8a7gsj6N9XTaJxIa3Ij0T/zBQg04NGPeLMwSF2McRx3J9LKMFK2XCNl1K1Uq1hfBdtDXF19zsWChoaNJDSARRjgCTU7qjp9rkcyF7oo+UexjiyOoZfcGm6y8cG1NBXco4brGbmsYN+ADQN53ABahaNJv0naORgc9tnjNeUYZWskaW3XuL+TuX43EgQuLg/EObjej2VV6Dyeo6iV8tUiGySWjSsgaZIDFDcMpYJGNpKXCWJ8D71ZgxkkTmPd0RKyQUOCs+k6CKz6LMTAG3jFG0EkucGyB+LiaudQOcSak4k4reIomxg0DW1xNAG1NAKmm+gA9wXGvSTrFzq0iNhBhgz/9bEOx/pGHaXcMOXSSjgv/AE+l2XrHbc0e0DBYu0PV63T03rCzOc6pAJa3MjGnbwWaqOT3+ruUDzLKs7Yv8ZZHxnGWLFp3mgq3xALfcFq73rLao2sstTRueC330vA+LfmtFkPJlcrc+endrlhmERZDT1mEdpkaMr1R2O6Q+RWPWmL1JMxNYeAiIunAiIgCntGzH3T9x6gU9o2Y+6fuPQECIiAmsu0e6/6HKFTWXaPdf9DlCgCIiAIiIDsHo5mbJY7PvdC6eg4E3T9Lvmsrr3ZTK6zsu4cq2NzhTF0gpxrk3AkD9Vz/ANGOmOTtLIiRde+uP9TCzDrvGM9jXLp+srKOa5xNI3wzCgBbdbIzlS4+qA0Cne8cFsdEMfP8v/J6XSWf88ZfL8Iy2tjxG+QC8ORsTy2nKBnTcWUPqPxDKDMU4Fcigo1r3nID5AGv7eC6xrxJ0LYQM4bML1B0gJnk43qkAPyuihccTU3eS20Us0ndd9Kq6l+eKKqfhbJdJmmjbO2hFJGl1d7ix5Jp4rovo9DLNo4SvBAAdI8tBe7El1brQS48mI8uHatN0tYBLo97mA1j5OTgOiCHkcaNe4+5XNVLTBarGLNLIYporzopam81xvCooQXMuOuObwFDTAqVM1LEn6s0Ti3Q1H1NktWmZ9Iu5rEWAODi8xva+JzSxuDiAS+Ecq3MR8sHG7QDpbnq/q82yGUte9/Kllb7nuPQbSrnPe4ueSSC7DotjbToVOO0dLZbDCaOijbtOobrKnEhocTcZUmjAaCuC1PWj0o3wY7Jv/8ANIoB2A7Xvw7VqlbGK2MlPS2XSxFF7XjXXoSNinuStc1oY0V6OBcXXhTFjq1yBbTEk01LRmq7nt5Wa8I61I9c1oSXE41obxaMeJbXH5qpol0z3Tua6UMN8gbTje6b8cyCcM8an1Vn9M6yw6Phc7lOUZKQWM9aoILaitL4xDhiKUJrUA+VZZKUtMeX79+h9DCEOmraT45f537fL1JINCwQvuC4wOja9swADLpkc28TfZJshvrPLSTVrqUWH1ch5eQ8s03jAMHXiactPgb+NKcVoVp1stlrkuRudG2hoyK9VrG1cSXNq8gCpIGGBoFkdU9KS2PSLoZ3Xi43CS690hW7Qk5EE07wVl/S2eBL1wefX1sPF74fdmN1z1YFkeHMryby4Dq3gfr4LCaJdS0RHhIw/wDUFv8A6VZByUQG9973Ud/K0HRDCbREB+dvgHAn5LT0NsremUp87mLrK4wvxH5GT11ZS1drGH5U/ZYBZ7XSUOtZp6rGDxaHf/JYFa6f+uP7GSz4mERFaQCIiAKe0bMfdP3HqBT2jZj7p+49AQIiICay7R7r/ocoVNZdo91/0OUKAIiIAiIgJbLaXRva9po5pBHuXd9DaXZpOwh7XXX3THKMyC4dIEbwaA9Y8BwNZbVvWWWwzcpEcDg9hrde3gevgdyrsgprBOE3Bprsd0tto51YeWDWh7oJrO8BuN+I8owXgK3WmOQCtAeV4lc4tMN6BwG9rh4j/ZbHq7rnC97nNNILQ5rpIz0TZ7SCLrnXc4Xloq7iaHaKxEcN1z4y0tLTsuILgMwHFpIrTOhXmdWnFRl6G2lptpdzYdAUdZoXto4SNa0NOQbSjweO8E9q0zWXVs2SXAEwPP4bswN90niN3EY8abnqTKwQckT+JFI5lKVPJE3gAOBaaeOOa2mfRscjHMlj6FG1vA3KG7hdINC2uQNarIrPDnLfZ/xk2U2OtpnFI4RwUtCcAKk4AcScAPFbjpn0bPZV1mdfZncfhgcRdfT3UdTtK1yOyOhnjEzXRUeHVeKN6PSwdka0AqDvWhTUnsz24XwlDMTb9Bcg2Poum5WA3RcexjcDdvgltdo9IA16ZIFK05/Hpw23Sge5plBLhE0jDeS4tGJqLzroBNSAAaALbtO6437G+P8ABjux0YGTukxDHsaGxkUa78TaG5gGVKaLoTS0ENkkZeLZp3Br3FgeGQto4Obvvh1SKEUIB3AjX01Ki3I+c626UsRexnLaXRxPkiLWxB1+aeMRX3yuF1whLauArIWXrxDS990uFANXtTLgjtFY2uJaY42AYMbkSc3ULC01xqMSrtitocHPeblkhLXNs1TdldW6MMnv9YuNcqZYLHR2g2i1X3gXa33CnRETOkRgMg0XfBbOOTzTKa9aU5SVsYOEQoe3IV66CvvVTU6xGS0gj1MeAvHogHx+Sw08xe5znZuJJ7SarbbI3mWj3yHCa0C63c4Bwp8mknqJbxVGhVVKuP7fcvlY7bHN+8GtaXtnKzyPGTnG73Rg3/pAVNEWlLCwZ28hERdOBERAFPaNmPun7j1Ap7Rsx90/cegIEREBNZdo91/0OUKmsu0e6/6HKFAERbFqxqFa9IRySWdgLIsCXODQ59K3Gk5uoa40AqKkVC42kssGuotmm9GukG52Z1K0qHxOFe1ryFBJqFbwK81lPdAd9JKq8erONS+6LPCnjOH9jAIrtq0LPEKyQTRtG97HtHiQqStTT4IYwe4pS01aSCN468D7iMFsehtZXFzRIauaLoccy0ZB3Egb+AWsr6CoWVqyLiyUJuDyjsurWkhZ7UyWo5KYCOSp6Ix6DjgcjVv+pdEDA0gNIIocbvqEmlCdqm9vV4fn7V7WcN/CmPQdhU5A5VPVxXZdVda28m2CcirKcm92ILeB66YA714s6nB6JvGOH8j0FNS80TY7C6oY4NddFW4glt2tXuB3tocPfwXi2QQy1owcmOi/AnEkgANoQ44eBr1q6LGboDQbuGDaEPjFAW0Jui9WvuUQhAo5zTUCkbG1HSyvHr2cevPhPwo6cSXv36fwQ1vOUaVrN6LLO8ExgxOIvVZsjd0oyaAA02aLlenNT32Z4bNG4hxusmh6QcTsgsObjhhVpPEr9F3a4gdIN6La0A40O/1jj48cTpqxBnAtd2Z5jL9aDEblCyy3o1rW8e69P2ZdGa6jyz5OPWn0fy8jG2WVzY4wSGXRUXiXGo5UtDsTiPnRafbLWxl6OFtGnoukJvPeAa54BragYAbsSV0D0i6VfDEIRX8WtH/8sUvDtxAPUVqmgNTnzfiS/hwDGpwLh1V2W/1Hjh1a+k6iU6/Ftez499yvqaa4NQqW/dkGq2gOWfyklBDHi4uwBpjSv5RmSoNZ9Oc5m6P+VH0YxlhvcRuJ+QAG5XtZtY2ubzez9GBuBIwv03D+ior1nHgtZWytOT8SX0Xov5MUmktK+oREV5UEREAREQBT2jZj7p+49QKe0bMfdP3HoCBERATWXaPdf9DlCprLtHuv+hyhQBd71L1tsOjdGWSz2mR7HzRm0VaxzsJJX0rdByu0/wBK4IsnatMmSOAEdKBhiBJwMfKOkZ2UL3DsouqEJ+Wzg6m08o/UNg0tZLXGHQTtewG6SB61AaHeDQjxVxljF13JyR3qYVrQduS/P+o3pBiskbmSMoC+/Rt6hq0DeTTFq2yy+lqB73AvMbXAjLAYUwwC8C+twtko15S4azx+D1K5KUF59/oZrS+osk1pvtc0toXUbI29ypJLjQEZ4Y9S+Wj0ZOui9Ff4tIvV34k1rjvWr6V1xhMrZI5g+7Te2pBxoQDuPVvWxR+kVs9GRyXHHCpvNpxOS5UoqGZKS+p6Vd0nCMYuLXfK/wA7mHHovBa6/YSaEhpBMRPuBy9yhs3oTjko6SQwEjGJjhIQ6v5zn4b10NmtdQI4pQXU2nOwA4knMqmzWF7ZgHyQyCu5sbjuxyB/7K2z9UzBVxW/rjf8/wBjAukU5ym8euMnMtYPQs+BhfHaWOFcGyNuYdbgSMuoLW7LpSewuEc7HGP1aEHCucbhg4dX6L9BW7WCzhshnjL23RVrbo3EnBzhiRRci0N6NmaQY60Nmbcke4sjjcL0cd4kNN4UrSmFVrpfi1ZsepP5GGzyTxHY2XVj0gi6GtkEjM7pwIoa4jNuR6luti1pikB9WpBBAvU44jiABiuU2z0LvbjBO6oxAcytD1vjcd/ALES6raUgNI3cpxuPa5wPW2SjvkqZdLj4JfRk1dn4o/Y7zLpuNwwfdeaVcA7Gm44VpjuVDSukInR0q4uFKEgNFK41r7/FcHk0xpMEMdy7HH8zC0njgR+gUFusVse0umlfdyo5x7Nmv7KE+mnPKskt9u5KNsY/Cmb5rNrVYmUEhZM9hvNY0B5Dhhnk0rnen9bpbV0f8uL2bSce8fWWNtFiuZuz6v8AdV7nDHszWvpukqqS07++xTbdOb32PKKfmb94u1/MQ36iFmo9RbUYw+6y6aUBdRzq5BozccchnuqtjaXJnSb4NeRW7dot8LnNddq03TdcCK9VM1UXU8nGsBERAEREAU9o2Y+6fuPUCntGzH3T9x6AgREQE1l2j3X/AEOUKmsu0e6/6HKFAF6LMAeJI8KfyvKu2GVlAHhuBLhevXTUAEG44EZA5rjeAVWx1yQxlbdZbdYQB/h2NORuSyAk7jSQup7lK2GxSPvUmb3XxuHbiwfqs7vSfBdGtNGllhCNcR/dVnrbo+zOf/4h4GQrCKUHEskNTjnQdisDVeOgcy2QU/rEzP0jKtVixk4qmzXjbH4dIinDD9M1I3Ssg9d1eN51fmVsj9USReZNZpG72tmYO3/MuhUhqrK59IhHIRjdbJZ3mm/BrzX3KClCWzRLRNcMxcunJ3CjpXEUpjwVNjyCCCQQagjAgjIg7itss2oc8kkjXRsjcwMcWyPbDRri8VF+u9lPeOIVXV7VFlpYHuttkgJJAZI6j8OI61ZHSl5SuerPmPGjNcLfG78O1Tlxya5xkH/tkqB4LoOi9etINjPOOSlLaCj47pOOIFxzQcKnALXWah8iXXdJWGuAcSW1FTgDXFtcO1XJdXpKtB0hYGOJq3EAudWhpU48FXPVLho6sLlG1WzWeGVjo5oKAipMZIacznGYyMt7t+9aZrRFC27yL3C87GKUCra5XZWgBwyAaW1/qJVx+gCGG9pDR9CKVN8k45YGp7Ke7ErTNY5Q2S6y1C0CnSc2N0bWnHogPAJ8KYrmnV6M7qx6k9jgilkuva4OGQkN0V9bo1BOXH3LbDaIoIg1rYRexLmtA8S2q52/SsjgA5wddFAXNaXUzAvEXiBwJVqLWN7W0McDzudJG2Rw7A+radRCnoa4YcovsbFHp2CF95rGvm/O4VINcLgN4YjfdBx6ljtNa0yTHphwpUDNpI/qNa0P5cuFFWtOu9sfEIuW5OIY3IGRWdvvEDG1GORWDJRVrOWPEfC2JJZy4knM7/0zUSIrSoIiIAiIgCntGzH3T9x6gU9o2Y+6fuPQECIiAmsu0e6/6HKFTWXaPdf9DlCgCIiAIiIAr2jrZdqDiMxXiqKLjWUdTaNp0a5rbHI8k38aGprXGlOv+FV0zdiAoPxDTHszKi0XPWFzd7Xsd7rwxVbTkt6XsAH7/uq1FZ3RPU+zPEmkHyNuuu3RwFFl9CxtijLi3pyVGOADN+P97lgoWirQcq1PZvWebaQTnUE4A1ya3/uf5UJ7LESa3eWXo7VUG8CaHKtGkXi7AZktwS2nkRRzw4OzDq1AxNWncbxO/wAVirTpPkwBgXZihOB3f31rDTWlzzVxqq4Vt/JHXJIyWlNOOlwbUNAoD1dpx96xNzCqycUbXxkMYb4AvOpXHqNd/YMHY5LGtcQf161pglHZFUsvdny7hXcvXJgkBpqSBWtG9LeBjiOvDsXzA76fovUEV51N37KTeCKWXg8PYWmhBBGYOBXlTWrawUbG1KJ5WTslh4PKL6V8XSIREQBERAFPaNmPun7j1Ap7Rsx90/cegIEREBNZdo91/wBDlCprLtHuv+hyhQBERAEREAREQEkE5YajhRep5bzyeKhX0Lh1FiGShJ6lYktxAwOJy7OveqLDivcUd92dBvPAKLimyWrYiLq5osxYJIQaFtDxIrvoKncsx/wqN4yHu4LreCJrFjtAGDsRwJN29uJG8K9LZWPDnY0aaX8Ok4/08M8Ozivds0AQXXWk8KUp7+CxLi5hpUgqOM8F0Z4WGi07RdK1dSjQ44ZVDjTt6J/sKCzzBodxIoFE6ZxzJPv9/wC58V4UtOVhlerDyj6TVe4t54fru+dFGvRO5SInlERDgREQBERAFPaNmPun7j1Ap7Rsx90/cegIEREBNZdo91/0OUKmsu0e6/6HKFAEREAREQBERAEREAVmwS0djv8A7/vsVZEYNibo5jscccqbt9QvMdjlgeHM6bRhkSQCa7P8LG2XSjmilfHFbBYtKtc0VIBVe6JYLtl0vG/A9F1MQ7DHIipzINAsVrRYmht8Z1/Vep7BCW7V0ivSvXjxpjWo6utYW2Wro3A68N53YZAdX8lFu9gUURFYRCIiAIvcMRc4NGZ7AOsknAAZknJXLfoSaFjXvaOTkqGva5kjCRmLzCRXqquZQKCIvbIiQThRuJqQDiaYAmpOOQ6zuXQeEUkEBe4NaKk9gAHEk4NA3k4BfbTZnRvcxwo5hLXCoNCMCKg0QESntGzH3T9x6gU9o2Y+6fuPQECIiAmsu0e6/wChyhUkMt01oDgRQ1pQgg5EHepOct9lH4yedAV0VjnLfZR+MnnTnLfZR+MnnQFdFY5y32UfjJ505y32UfjJ50BXRWOct9lH4yedOct9lH4yedAV0VjnLfZR+MnnTnLfZR+MnnQFdFY5y32UfjJ505y32UfjJ50BXRWOct9lH4yedOct9lH4yedAQFy+Kxzlvso/GTzpzlvso/GTzoCuisc5b7KPxk86c5b7KPxk86ArorHOW+yj8ZPOnOW+yj8ZPOgLuh9JRQAuMfKSEOYWPDuTMb23TRzHtcx1C4ZGoIyxrNLp6Muf+A50UjmPdHJKT02OwIcxrSGiN0jAN3KVxoKYznLfZR+MnnTnLfZR+MnnUdKO5MuNNQuayNtijOQoXvxkuvaXAghwq57CWlxwiaOtV7ZbYAS1tnjNI7l5r5acsQKyC841oQaDAdI9VKHOW+yj8ZPOnOW+yj8ZPOmkZMvobTUNnY5pY9z3UPKDkXtqMQBHNC6lDXEEHfwotWscc4BtFn5SUChlEhZI40e1pfRtHUBi3D/Jz6RCxHOW+yj8ZPOnOW+yj8ZPOuaVnIyZbS+sUU4d/hI2PcSQ5rnBrS4irgxoAv3WsHCocbtXYYi0bMfdP3Hr7zlvso/GTzrxPPep0Q0NFABWmZO8k5ldSS4BEiIpHAiIgCIiAIiIAiIgCIiAIiIAiIgCIiAIiIAiIgCIiAIiIAiIgCIiAIiID//Z"/>
          <p:cNvSpPr>
            <a:spLocks noChangeAspect="1" noChangeArrowheads="1"/>
          </p:cNvSpPr>
          <p:nvPr/>
        </p:nvSpPr>
        <p:spPr bwMode="auto">
          <a:xfrm>
            <a:off x="1524000" y="-936625"/>
            <a:ext cx="1962150" cy="19621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4282" name="AutoShape 10" descr="data:image/jpeg;base64,/9j/4AAQSkZJRgABAQAAAQABAAD/2wCEAAkGBhQSEBUUEhQVFBQUFBcUFBYXFBUUGBQWGBQVFBUXFRQXHCYeFxkjGRUUHy8gIycpLCwsFR4xNTAqNSYrLCkBCQoKDgwOGg8PGikkHyQsLSwsLCwsLCwsLCkpLCksLCwsLCwsLCwsLCwpLCwsKSksLS4sKSwsLCwsLCwsLCwsKf/AABEIAP0AxwMBIgACEQEDEQH/xAAcAAABBQEBAQAAAAAAAAAAAAAFAQIDBAYHAAj/xABDEAABAwIEAwUFBQUHAwUAAAABAAIRAwQFEiExBkFREyJhcZEHMoGh0UJSkrHBI1Ni4fAUFjNDcoLxFbLSFyRjc6L/xAAbAQACAwEBAQAAAAAAAAAAAAACAwABBAUGB//EADARAAICAQMCBAQGAgMAAAAAAAABAhEDBBIhMUEFEyJRUnGBkRQVMmGhscHRI0Ji/9oADAMBAAIRAxEAPwDJVQoSFZqBQOCyn0BkZXglKRUQVeXl5UQaU0lOITYUIJKVehLChQiVLC8VRBpSry9ChZ5eXl5Qh5MKeVG5QgkJYXgnAKEGwvJ0JFZZ5KAvJQFCCgLycAlVBFmoVCVK5RFEAxhSJxTVRDydC1HAWBMuKr80FzAC1pEiepVrinAninnNLKcx1Gmg8OiJQtWYZ62Ec3lMxZSJxSIDcJC8lXlCCJCUpW64HwOlQeLi97NoLA6gx7xm1OjzTjptPnGyiViM+ZYYbuv7e4HpV6NFjrd9ME1WZjVd7zX9kSxrdNG5+f8AEs6uwcU0KVQtq5W5zmZmjXKMsD1lc0x3CTScHgdx50/hPNv6/wDCfmcXW1UcPwfUT3Tjmlbk7X+gUkSp1OkXGAJKQuT0TaStkZXqdEvcGtElxgBaPCOCa1bUiB4ytnwTwKKLzUqwXA6eATPLfc5ufxLDjT2u2CcT4cZa2Tcze+RqfGNSufld24rwr+0MjkFzXHuFG02Zmb9ArlH2MPh2ujzHI+WzJryVzSDB0SJR6JcnkoSJZULHApVHKVQKy05RuUj0R4dwU3NYMgkbu8kQnJNQi5S6IGULVzyA0EkmAi9nwbcVHEZMobuT+nVdRo8OW9FudjQC0anyRHD8SbUaXAENjQkRJ22Tdi6s87n8Ym3WNV8wbgOAMsbc5NXmC53Ux8gp8XIexpAnqDt5K0xkDM5xIIgk/oEF/t0veCYadvCNlJNKkjiOUpyc5PkwWNcOOJdUY3KZJLOnks05hG4hdYuCMsyNNz4LI8SYVmHaNIiNI5pe2zvaLxCSqGTp0syafRt3PcGtBLnGABzJ5Ixw3wvUu3uyg5WRmPujXYFx0HXr4LcWfCVlaPFSu9jn/ZFQjs2mfsMOro6u9Aq2Otx0M3iOLHkeJJuSXZDMB9mVJoYa7nOqAhzwI7P/AOsGO94kFX+JOGLdzzVqFxe4yGl5AMDYAawBGkrSVrxrBJMyJAB36Genisbi1xUqV8xgjKWtH3TPIdIJ1RS2Lqeblq9TKW7c/wCqXcdVokdkDsRI8AXfyWZ4upOFIgTDHgmOTYIJ+YW2fhTuxY95gsgR4Ez+qzXHeFveaRokQY7QTEwRBPXZVJUg9HkXnRbdALB+Cq1aCe60gH1AP6rZYVwey3MxJ6lEeHKnvN8iP1/RE8WplzYaY6lHCkTVa7NltN8eyH27MgnYKliWJOkNYYk6qs/EMoDCZjmm2rC6oDBIlSTkqowKKlYbax5pwdo3WLuq/fLWtJE7raYxiAp08o3IQewtg5jpRXztCg1FbmjnOP4O4uL2j4LOrpFa1FNr5MgzusdfYK7WoNjqgnDn0novDvELhty8UCF5TVbNzRJGihKV0O7GSkrQi8lXlAi9Tol7g1okuIA8yumcA8Ovt+0NSAT9OS53hN22lXY94zNa6SF2i2uRVoNe3RpAOgkwnQaXzPP+MZMiSguIvqypbu7Nr2auBcTmOsyp7S1LqIA7oB9RKLttGgAk6Ac1leIeIhSpubSg677DxVv9/seeVzf+SfGMWY0dkwgx0M7qlZWjajHtc7KXNMa6+YQPAgammUNMEgfeHgVpLaqHUwXU8j29dx8UFO7Yytq4BlW0kdnJIiJ6p9DBTUikyAANSRo0dSn4XYOdWcS45Try7vl1VzBnVG3lWm93cNNlQGNNCQRPI6n0VLog1Ftyp9FYX7GlaWxLj2dJgLnHYuPU9XHoPAILd0LK5isCKzgAID+6B7wFRnXXb1V3i7DKd3QyOgPaQWPgktkgu0kbtEarJPpi0o5GZqkOLuQJkjeOgVytvakHCUMeJ5d7U+/y+YVur8k9PkB9FY4ZuqNXPlc11RrssEgEDmQNyPEKhwvZi9bVzN2BGUk8wcpJHj+SE2XCD7S5D+0a+GxoCIcdwAeXp5JXlTjO5oLE8GbDKSlz2/c0XGPFTLcMpHXm7LuNNN0LdcZ2g8iARPjqq+J2ArPGcZtZKsMpBoAGgAjyAWnJKEktq57mHFHJGT3NV2LFvXLNQY5IpYXNNxHa1MomBJ0J6E8lkcbdVIaKT2M3zF3SPIqlTwG9Lw+lWY+d2hxaI5jK4QUm7fKN0cKlG3NJ/udJxDB6LoPTaOasCv2bAGt1WExrH61iabG94uEnNs2CMwy/rK0+G4p27Wu2zAGOkiVple1M5yjTfH17MbWw57yXOdEqocze4CjT3MGpdJHJCbsl1YP2EbJFV0Hx9XDAF7RfUqikDAI1RDFMEIt2DpHxThYircS2RHMdVfv6jwOzcQYG6ZF7Spxcl1AdbCGV6EAagLn93bljy08iurWtLKwwue8UUMtWTuUORdzteDZ5bniYFXl5eST09HQuFeHLapQzV/emd+S6LglGm2lloe6OXRc14MwR1R7HFzi3m3lC3xtDRc4seG6QBEifELXsrk8XrsylllDc3z9EPxSzqVgWOJaDpoYQy9wWlRogPY6o06OI1I8U3FK9apkIc90O1DIby3Mq9ah7qMkvBgznAJlAoqzM04wTv6FDEcLzU6Yod0NjWNYQFrKpLmNcTBMu6EciFp6ty5rmkP0DYIganqqFa7yGWsnM7vR+ZV+Y9u0X5alLc+XX9+5WZfvpsa17T2jiQC2YEcyeS0XDd1mY99RwcQdWxGWNP5+qz9O+rVKnZ06UgO1cdGgdcyJ4FwhVo1X1KlQuDtGsaSQQZPezbQVI4+G2/kgMmRpxUY9erLV4XVXd3nzT7fhWmR+1Gad0XscONOZMyZ22Ur6JSsUZL1S6hTaa29gXa4bTtqPZ0QQNSTPecTzceZQm4szPUnmpamOA3RtyCCJAO4JEaabaayVYu6JaO88NHQDX4JuWM0/UhOGcJL0dFwChho8yg2O0C1h73ZzHe008p3WglodnBcXBpaAToBuT4koPimDmvVa6oZpgTk6umdT02SZRpcGvTNOd5HSRlavB4rN71esHu7zS+k7I5u0h07Ihhdb+yuFOrUbLftHuggcxPJbOyYBTeXbggD0P0XNONKbTdDPUeARtlzZRt3NQCJ3CkpehJcI06TF+KzPzHzXb/R0PHsDbf2hAjtWDNTd8NvI/RBuFMOdQo5HPzd4kQ3LlkCWnUyZlF8FxtvZZmOzHsy5sgtL8rTrkMGCWnZZThrHs1epSqEhzoqCREuIlwHTSDHmjSumkLuawyhKVRT6PrbNKXgOiZJOniquKUazWl4BygclILFhrdq5xGUaN5KxdYw54ytGiBqupUWotNc+5Dwzi7W0SXA5yeaSq/tHEnmo6dnzOiV1VsEK02+oORqUnJdxle6DGQ0zG65/jmI9rUnoj+NYi2kwtbuVjyZQyZ6DwrTKKeR/QReXkiA7p3q09xlOgA0Bo1HkrH/QXyDOaT3pPLwWM9m+OHPUFV2gAieS0eK8b0yRTpvIcSIdpB121TrjdtnhtRgyY8jh92FLXC2MLg1xJmSJmPgpKgJOT7MST18FTdd1ngFgY3Nu6JJQy6wusTrUcfiUUn3SsyxikLchoe1rqrGy4iDzHQeKoOFJtWO0mHZm5TvHIjopHcMl5aXOOnxXqPC4Y8vzEk7Ty8lak0mkupbULUr5X82XBiVQujutZyA0K0GF4x2xMNhodkJ8QASfEa8kEo3VvbU5unNzyS2Gy5oOg+KoYfiwNP/27HimXENLg4OqfxZjq6eo0VucYp31FxwZZVJL0+79zc3N6GNJkEgSGy0E+AzED1WedxTWaypVr23Z0GNkFtRtWodQPcbpGskym/wBkIZmq5WDTeTqVYp4S2qwEPD2EQMsQQhe5q0mNxzxxe2ST+90BaHEVCsDXt2APPdeSAHtO5BAMfHms9j3E7qRGhcXcztA316rV2vBFOjn7KWh5BIkkAgRpOyhvOBaVaBUzEAzoY5RqlPzZPk04npMeW0vQDMFxZtZgc0O101HMboy5jiPdIHU6AeZVDFrSlhdqezDy5xcGSQ4sMTzWbwvi64u2E1To0w2G5J0300Pmm+U4498mY55cc87x406/waC6vA1uRm25O2Y8z+nkAgV9htKsQajA4gECZ0nyKuUrR7zsVYucIy05L8p8Ofnz9ECvI+Rm7yV/x9f2IcE4dNOsbmo45KbA2i0yTAYGazy0PqhgwUPuxckwZJjkTED0U9jma0tzueCZJJ36QOQVttQAbhNlkd1F/sLji49S5bv6lis8H3joFE/EWt91YHiy8vH3B7AHs2tAHidyfnHwQR//AFA6QfklfVGhJLhpnSLvGwB3nADzQu94kYxhcHBYM4Bd1Pen4uUtPhGvoCRHxKv0rqwlfZDH446pWJdsTp4IrUtyADyKdZcG5XZnOmETxKo1rMoSpzi5ek7Xh2bLGsb6AReSrylHoLOicBljmObAzz6hScRcEVKutMgGZHKFk+Hrp7blgYYLjB8V16m18DY6JUoqzzHiEHjy2n1MPYXuJ2rcrqXbNGxDtY/VGsB4trVnFle3fRPJ0S0/Hki9es4fZPwQ918QTM+iLzXE5jhuClxUe3oUIrY13o0B8VXrX45Ko++8B6Jb1DIsA/EntLS+rEDnzPT4rXcJXdK5tqbmiDT/AGZaYlpboJ8xB+K5jjl2XkN5N1+JVPDcWrW7i6g8sJEGACCPFrhBT8Uu9Bywtxqzs3EeDur02imWhwdBLpgMPvGBuYGit4Xh7begykD3abcsnT4lcRvOMMRcCBdvbPRlIEeTgyQsjiIuqzpqXNeoRqM1R7gPITAWvzk1tMa0bUnNLln0le8R21Peq0no05z6NQC+49G1GkSeTnmB+Ea/NcPtMTuqe1UEDqwH5pt5j92//Njya0fOEG6+jGrC11R06/q1bl2aq6Y0A2AHQBTWNOkzfX4GAuNvvrvnXqfiKjZitw0/4hPmGn8wqSRbT6UdouOJWgxTAMeapVrl9Uy8/AbBcwpcUXLebT5sH6Qrf9+biIys8+9+Sji33LVLsdFzho1I/rqhNzxJRzZc435a/lyXOsRxStXP7R5I+6O630G/xUNsQ3ZTZwEpUzqhudPDko3XCBcJ3uem5rjOQiPI/wAwjRYufKO10a1TQhrppqpXNTFQaGPJKC347yOOWfvqnfKbj6nT0C9TIV5NzLycdct4DeRdUj/GF3VtWfQL52wurlr03dHtPzC+hbeoDSDh0CXk4PM+INykmz1e4Ex8D5qpeMAZmPwHVW2UBl89Shtwc75OzdG/qUttnNSQKdSzkBo3VDELYMdEz4hF6z+xDnAauHd8JQunRLpadSdfikSZoh79jM43bvBzNHdgAkgkA7QY6quzG4jO3fTwPl/XNa2je9m4QJA94dRsUYrcNWtYZjSaC9sy39m4zrOmhPqn4cvFFzfujADEaLgRsT4HdU6zmxLTvP1Wxrey+15OqgdMw+n6IPd+yxwaSy6bOha17C0R0JDiZ+C0LJEVuj2MnVqCZkRzMjdVKtUSYjrC0lx7KrkMEVqDp1LczwNNtYPU9EOr+zu+nRlMjYBtZvw96EanEpyAteuFXNdvP4Ik7gO+G9GfHtaUf9yjHAt9zpMHialL/wAkW6PuC5sDuum67+UJjrsQjY9nV0feNJvnVB/IFTU/Z1U+1WpD/SHP+ivzILuL9b6IzpriP6/JJ2vRa+hwDRGr6r3+DWhvzMlFLTA6FLVlMT953ePzQPPFdBkcU31KvBlg5lJ73iO0jKOcCdfDdH3JtAc/RKd1hyT3Ss1xjRHCSE5xUT6kKhiQ2u+GlZuu6XEq9iF/OgQzMnwVHZ0mFwVsVeSZl5MNvJUY1de4G4hFagGOPeboVyhrVasrx9J4dTMH80ElaMuo0aywrudzuK+kN56eSrVAAR0G/iqmFWdV1FrnHvEKO5ZUG4WZyo8xsSdWQXVftHku2OgHQKE1hSYeb3aDwCjq1CqtWpKU5DVEYRI8V0ChTa6mzQEFo9YHouemoOq2uGVD/ZaZB1cGwemuU/kjwtKys64RNVso91xHzCpXFrU6tPyRR1UAEu2aJ+HJUhckxmEZxI8D09NVodGZWA7im8bt+cqhVqHoQtHfwxmvvv8AcHlMn4oG+rmEj+iltJMbFgitX8VWfcD735ovi1gKbQJmpGZ7fug7T4/VBMuYgNGp0A8VVIfF2rGGsOp+aTth4p91bhpIBkjfz5woWBEkg7HdoUoavAJwKhCRtWBAUbqpU42UL3pL5ZZFJKguXANMqwSheMO7qOPLH4Ib5pAmq+SUxIvLVZ6NKj0pUi8pZKHpV5eKgyjrHAXELq1HK4SWaLR1rtnPRc99mFxDnt8vyW+rMAElZ5cM8frcahnkkDbptMzshFzas5FFatrmLs2gQe5ZrA26rPIVD5lGrbBbHhi4m3Y37he34TI/7lkLmjB0KuYBivY1O97rtD4HkUON0xuSO6Jsb2CMvk93kD/Xom1aQcCXbN70+R5Jab2y5xIOb8o0/rxVC8qZgKQ295520GzVouuTJXYp13mpVdUdpBytH3QEypFE9vGhaSBy7QEAHy1lWatAGoCDA2f4CN0Nu77tapP+U0ZGt/h6/qquuoxK/kCRUcXmo7UmS7yO8qOu3si5wB7wBb4B3PzV6hbhj3Zz3Gtn/UDs3y+iHPuu1e4u2doPDp8OSiY7r8ilSmesrzmx6qSMk9dgm029UQYjQpAEgYp6VPmpdclM9lUD1ZcFWeEoiGO2QXGn7BGnrPYs+Xp2Ncm7Qq8tlFeXl5PO8eXki8oUSpEqRWNNT7O7nLdR1H5FdSrU51K5z7O8JJeapHgPJdJrMLhCTkj3PJ+IzjLO6BV2S85QIH5oXdvDG5d3SjF28DRvvRuhdamGsJedeSzSRjiCa1HLqeaqO1V2uCTJ2VVwlKNUWaXhW2L6bpcYBgDppKvXNrUZykdQs/w9iLqVUAe68gOB+RWyNwOcj4aJ8VaMuS1IzFxXOoI0IhUH1dNNAtbdUGOEy0oJdYUDt+atpouM13AVxUzAA7BVXsV26w0jY/ND6tk77xVJmiNHnid/mm9q0KB1qU9lv1RWw6RLTrSRoiLxyChsrcET0KsPVNiZdSs5sKq8K48Kq4KkyIieJMBVbzhN5Gckq9Q/xB5rRXt8BRjwWzDFPqV+Inhktnc5ZWty1xB5JmVTYlXmq7zVXtE3aj0sc1xTD+DcOiqJK8ifB913YXke1HA1OszRyNJmUUtpamo9rG7uMKIrfez7ho/41QR92enVIStno9XqFp8bk/oazAsOFCi0eARSq7SAqFzW1gbBXqb+4OqrNyuDxKk5Scn3KFwAzX7SFVaRfLn6IvXpfachdzNSY0AWCRoiC7moSY5KqW66K5cOjRVS2EBoXQnwmnNZq2ty4kZRzGp/QLF4XVy1AVtW1hkDt5EgdStKXoM2R+sH3Fo0AOMxGw3OmiDvpPfJZ3Z1aN9OhRp1AueCd4jwaqF7cZQ8UdTPeMbdcqWWgDdVC2ATLzqRyCp1w/Qz3T4aorXtB2Qc4/6Sd3dR5Ibc1HOfrp92NoVGiLKmcneYS5RyTngSY/5SAQiGBSxb+yHiSfmkqaK3bUf2TR4KCtaFG8Uupk8xWyoVXcrjrJyYMOcVSxy9gvMj7lSmO8p7sksKt0sMjdLdW3cPktmOLihEppyRzW8b+0d5qLKrWID9o7zUEJp6aC9KNFwk/UheUPC9SKhHgvIjj6uH/Kw9wVwSa5FWqIpjUD73j5Lo1VoY3K0QAiAptpsDGiABAQysdUDjSpGLU6uepnul07IrOYrNtVgKIJ7WBZ3FtUJsjuRm3Q68qTIboiz7UnZD7jDXcgs0sc/YbGcQNWIAg7qpU0RSvhFQ/ZVd3D1U+CFYZ+w9ZILuC21tdFuME71BjjyEeUboBR4XI3Whwq0LKeXkCT5rQ4OMeRMpqT4GXNYugN0Z83KjUY2iCXjbVo6z1RWvVa2BEunSNh4oa21zudnP+onbLyhZ2gkwFc0XPGb7o93kB4KndVRo0axuevkid5UhmVh7kmXDc66T4Klc0wA0kjN+nKVQ+LKD6cbf8JsKRzYOqdbtmo0dXAfNHHljG+DRUqBDQPAJ/YokaMJpYulRyHIH9mk7NXi1NyqUVZUNNRVqUghXiFDUCKiJnLuILQsrHxQ8NWs44tohwWSlD0PWaSfmYky1YVsjwfP8l5VgUqsbPFGTtnZqPGtvV0z5SeThCvCoHCQQfJcaqvVnDsarUj3HkAcjqELZzcvhC6439zrSc0rFYbx/yrM/3N+i1Nji9GqO48HwnX0VHKzaXLi/UgmwqemVAwKwxqJGNkmVeyJzQnQjBIyxMcwgaKfKmVjAndLycxYcP1A+rRDWydIPxJQu4cajnNIyt2AG88iUSq0i7U6kH0CoXVyA4imZfEF0aeS5rRvQPuCKTCCJedAOQHVCqtKe94wf5IkGdxxqHSTvqS7wQ24eTH3Rp5IUOiVCdengrGDsm4ZPIz6KvVeOSXDqkVJ6Ap2NcoOf6WbZ9yFC66CCi7KUV1v3HK2BU3KYbhDxWSiopZW0uGuon1VFmSKyUCuKLbPQMbjVc8ldWr0czSOoXL72hkqOb0JUZ3PDMlpwIpXl4Lyo7B1jFeEKFWSB2burdPVuyymJcHVqQJaBUb1bv+ErpBavFqGjzOHX5sXF2v3ONvaQYIg+IhKx7m7SD4FdYu8HpVhFSm13jGo+I1QC99nbSZpVC3+Fwkeo1VUdbF4pinxPj+gBh/FtxSGj8w6O1+aP2vtJcD36YPkYQW64NuWfYzgc2mfluhVWyew99jm+bSESH+TpM/PD+R0Cn7TKX2qbh6FWqftHtzu14+C5iHKQIrAfhWn9n9zqdP2gWh3c4f7Spf77WhBHaeoK5MD4p4dpqqfIP5Rh7NnVqlTOBld3TqY5jzVKu5rO8RPh1PJYaxxmrR0Y6W9DqPTkrx4uefeYD5GFilhl2ET0GSL9PKCN1XLyS7TmI5Idd3emUadT1P0VG4x+dmH1CG3GIPOzfUoFhl7Bx0s11QRq3aWyxWk2czwCs7VNR25geH1UTcPWmGJrqMejc1T4Ns3HKH7wKenitE/5jfVYUWOicLZOoU/DI+7OhUrqkdqjfUK1Tew/bb6hc1FBSmnA0KJIW/C18R0oFn32+oTwGfeb6hcyyTzXmt8T6ogfyn/1/B1ABv3m+oWH42w0NqNqNiHaGI3QgyRufUpHtJiSVB2n0Dwz37ikKaRXWs1XlVHVOpW+KlsBwzDrsURo3lN+xg6aHQoW62Cj7EJSbR4xpM0LaSeGIHb3TmbHTodQiljiJeYI+IKYmmKaaLMJ3Zg6ESpsuqSEVA2UnYBbu96jTM/whR/3PtD/AJLfn9UUaE8FShiz5F0k/uB/7j2f7kfid9Ug4Ds/3X/6d9UeCc1FSL/FZvjf3Znf7gWn7s/jd9V4cBWn7s/jd9Vo0oCm1F/i8/xv7mZd7PrT92fxu+qT/wBPbT7jvxu+Wq0wToV0ivxmf439zJH2cWn3X/jKafZxadKg/wB5Wtc1ehSkX+Nz/G/uZE+za1/+T8f8lBU9mdDk+oPi36LaEJjlKRf47UfGzDVPZdT0is8eYaZUNT2WjlXPxZ9Ct8AnFXtQa8R1C/7f0c8f7L3TpWbHiw/VIPZa/wDfN/AfquiwvAbKUgvzPU/F/COcn2WP/fN/Afqlb7Ln867fwH6roySFNqK/M9T8X8I5072YVOVZh82kfVIuj5V5TaX+aaj3/hH/2Q=="/>
          <p:cNvSpPr>
            <a:spLocks noChangeAspect="1" noChangeArrowheads="1"/>
          </p:cNvSpPr>
          <p:nvPr/>
        </p:nvSpPr>
        <p:spPr bwMode="auto">
          <a:xfrm>
            <a:off x="1524001" y="-1150938"/>
            <a:ext cx="1895475" cy="2409826"/>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4284" name="AutoShape 12" descr="data:image/jpeg;base64,/9j/4AAQSkZJRgABAQAAAQABAAD/2wCEAAkGBhQSEBUUEhQVFBQUFBcUFBYXFBUUGBQWGBQVFBUXFRQXHCYeFxkjGRUUHy8gIycpLCwsFR4xNTAqNSYrLCkBCQoKDgwOGg8PGikkHyQsLSwsLCwsLCwsLCkpLCksLCwsLCwsLCwsLCwpLCwsKSksLS4sKSwsLCwsLCwsLCwsKf/AABEIAP0AxwMBIgACEQEDEQH/xAAcAAABBQEBAQAAAAAAAAAAAAAFAQIDBAYHAAj/xABDEAABAwIEAwUFBQUHAwUAAAABAAIRAwQFEiExBkFREyJhcZEHMoGh0UJSkrHBI1Ni4fAUFjNDcoLxFbLSFyRjc6L/xAAbAQACAwEBAQAAAAAAAAAAAAACAwABBAUGB//EADARAAICAQMCBAQGAgMAAAAAAAABAhEDBBIhMUEFEyJRUnGBkRQVMmGhscHRI0Ji/9oADAMBAAIRAxEAPwDJVQoSFZqBQOCyn0BkZXglKRUQVeXl5UQaU0lOITYUIJKVehLChQiVLC8VRBpSry9ChZ5eXl5Qh5MKeVG5QgkJYXgnAKEGwvJ0JFZZ5KAvJQFCCgLycAlVBFmoVCVK5RFEAxhSJxTVRDydC1HAWBMuKr80FzAC1pEiepVrinAninnNLKcx1Gmg8OiJQtWYZ62Ec3lMxZSJxSIDcJC8lXlCCJCUpW64HwOlQeLi97NoLA6gx7xm1OjzTjptPnGyiViM+ZYYbuv7e4HpV6NFjrd9ME1WZjVd7zX9kSxrdNG5+f8AEs6uwcU0KVQtq5W5zmZmjXKMsD1lc0x3CTScHgdx50/hPNv6/wDCfmcXW1UcPwfUT3Tjmlbk7X+gUkSp1OkXGAJKQuT0TaStkZXqdEvcGtElxgBaPCOCa1bUiB4ytnwTwKKLzUqwXA6eATPLfc5ufxLDjT2u2CcT4cZa2Tcze+RqfGNSufld24rwr+0MjkFzXHuFG02Zmb9ArlH2MPh2ujzHI+WzJryVzSDB0SJR6JcnkoSJZULHApVHKVQKy05RuUj0R4dwU3NYMgkbu8kQnJNQi5S6IGULVzyA0EkmAi9nwbcVHEZMobuT+nVdRo8OW9FudjQC0anyRHD8SbUaXAENjQkRJ22Tdi6s87n8Ym3WNV8wbgOAMsbc5NXmC53Ux8gp8XIexpAnqDt5K0xkDM5xIIgk/oEF/t0veCYadvCNlJNKkjiOUpyc5PkwWNcOOJdUY3KZJLOnks05hG4hdYuCMsyNNz4LI8SYVmHaNIiNI5pe2zvaLxCSqGTp0syafRt3PcGtBLnGABzJ5Ixw3wvUu3uyg5WRmPujXYFx0HXr4LcWfCVlaPFSu9jn/ZFQjs2mfsMOro6u9Aq2Otx0M3iOLHkeJJuSXZDMB9mVJoYa7nOqAhzwI7P/AOsGO94kFX+JOGLdzzVqFxe4yGl5AMDYAawBGkrSVrxrBJMyJAB36Genisbi1xUqV8xgjKWtH3TPIdIJ1RS2Lqeblq9TKW7c/wCqXcdVokdkDsRI8AXfyWZ4upOFIgTDHgmOTYIJ+YW2fhTuxY95gsgR4Ez+qzXHeFveaRokQY7QTEwRBPXZVJUg9HkXnRbdALB+Cq1aCe60gH1AP6rZYVwey3MxJ6lEeHKnvN8iP1/RE8WplzYaY6lHCkTVa7NltN8eyH27MgnYKliWJOkNYYk6qs/EMoDCZjmm2rC6oDBIlSTkqowKKlYbax5pwdo3WLuq/fLWtJE7raYxiAp08o3IQewtg5jpRXztCg1FbmjnOP4O4uL2j4LOrpFa1FNr5MgzusdfYK7WoNjqgnDn0novDvELhty8UCF5TVbNzRJGihKV0O7GSkrQi8lXlAi9Tol7g1okuIA8yumcA8Ovt+0NSAT9OS53hN22lXY94zNa6SF2i2uRVoNe3RpAOgkwnQaXzPP+MZMiSguIvqypbu7Nr2auBcTmOsyp7S1LqIA7oB9RKLttGgAk6Ac1leIeIhSpubSg677DxVv9/seeVzf+SfGMWY0dkwgx0M7qlZWjajHtc7KXNMa6+YQPAgammUNMEgfeHgVpLaqHUwXU8j29dx8UFO7Yytq4BlW0kdnJIiJ6p9DBTUikyAANSRo0dSn4XYOdWcS45Try7vl1VzBnVG3lWm93cNNlQGNNCQRPI6n0VLog1Ftyp9FYX7GlaWxLj2dJgLnHYuPU9XHoPAILd0LK5isCKzgAID+6B7wFRnXXb1V3i7DKd3QyOgPaQWPgktkgu0kbtEarJPpi0o5GZqkOLuQJkjeOgVytvakHCUMeJ5d7U+/y+YVur8k9PkB9FY4ZuqNXPlc11RrssEgEDmQNyPEKhwvZi9bVzN2BGUk8wcpJHj+SE2XCD7S5D+0a+GxoCIcdwAeXp5JXlTjO5oLE8GbDKSlz2/c0XGPFTLcMpHXm7LuNNN0LdcZ2g8iARPjqq+J2ArPGcZtZKsMpBoAGgAjyAWnJKEktq57mHFHJGT3NV2LFvXLNQY5IpYXNNxHa1MomBJ0J6E8lkcbdVIaKT2M3zF3SPIqlTwG9Lw+lWY+d2hxaI5jK4QUm7fKN0cKlG3NJ/udJxDB6LoPTaOasCv2bAGt1WExrH61iabG94uEnNs2CMwy/rK0+G4p27Wu2zAGOkiVple1M5yjTfH17MbWw57yXOdEqocze4CjT3MGpdJHJCbsl1YP2EbJFV0Hx9XDAF7RfUqikDAI1RDFMEIt2DpHxThYircS2RHMdVfv6jwOzcQYG6ZF7Spxcl1AdbCGV6EAagLn93bljy08iurWtLKwwue8UUMtWTuUORdzteDZ5bniYFXl5eST09HQuFeHLapQzV/emd+S6LglGm2lloe6OXRc14MwR1R7HFzi3m3lC3xtDRc4seG6QBEifELXsrk8XrsylllDc3z9EPxSzqVgWOJaDpoYQy9wWlRogPY6o06OI1I8U3FK9apkIc90O1DIby3Mq9ah7qMkvBgznAJlAoqzM04wTv6FDEcLzU6Yod0NjWNYQFrKpLmNcTBMu6EciFp6ty5rmkP0DYIganqqFa7yGWsnM7vR+ZV+Y9u0X5alLc+XX9+5WZfvpsa17T2jiQC2YEcyeS0XDd1mY99RwcQdWxGWNP5+qz9O+rVKnZ06UgO1cdGgdcyJ4FwhVo1X1KlQuDtGsaSQQZPezbQVI4+G2/kgMmRpxUY9erLV4XVXd3nzT7fhWmR+1Gad0XscONOZMyZ22Ur6JSsUZL1S6hTaa29gXa4bTtqPZ0QQNSTPecTzceZQm4szPUnmpamOA3RtyCCJAO4JEaabaayVYu6JaO88NHQDX4JuWM0/UhOGcJL0dFwChho8yg2O0C1h73ZzHe008p3WglodnBcXBpaAToBuT4koPimDmvVa6oZpgTk6umdT02SZRpcGvTNOd5HSRlavB4rN71esHu7zS+k7I5u0h07Ihhdb+yuFOrUbLftHuggcxPJbOyYBTeXbggD0P0XNONKbTdDPUeARtlzZRt3NQCJ3CkpehJcI06TF+KzPzHzXb/R0PHsDbf2hAjtWDNTd8NvI/RBuFMOdQo5HPzd4kQ3LlkCWnUyZlF8FxtvZZmOzHsy5sgtL8rTrkMGCWnZZThrHs1epSqEhzoqCREuIlwHTSDHmjSumkLuawyhKVRT6PrbNKXgOiZJOniquKUazWl4BygclILFhrdq5xGUaN5KxdYw54ytGiBqupUWotNc+5Dwzi7W0SXA5yeaSq/tHEnmo6dnzOiV1VsEK02+oORqUnJdxle6DGQ0zG65/jmI9rUnoj+NYi2kwtbuVjyZQyZ6DwrTKKeR/QReXkiA7p3q09xlOgA0Bo1HkrH/QXyDOaT3pPLwWM9m+OHPUFV2gAieS0eK8b0yRTpvIcSIdpB121TrjdtnhtRgyY8jh92FLXC2MLg1xJmSJmPgpKgJOT7MST18FTdd1ngFgY3Nu6JJQy6wusTrUcfiUUn3SsyxikLchoe1rqrGy4iDzHQeKoOFJtWO0mHZm5TvHIjopHcMl5aXOOnxXqPC4Y8vzEk7Ty8lak0mkupbULUr5X82XBiVQujutZyA0K0GF4x2xMNhodkJ8QASfEa8kEo3VvbU5unNzyS2Gy5oOg+KoYfiwNP/27HimXENLg4OqfxZjq6eo0VucYp31FxwZZVJL0+79zc3N6GNJkEgSGy0E+AzED1WedxTWaypVr23Z0GNkFtRtWodQPcbpGskym/wBkIZmq5WDTeTqVYp4S2qwEPD2EQMsQQhe5q0mNxzxxe2ST+90BaHEVCsDXt2APPdeSAHtO5BAMfHms9j3E7qRGhcXcztA316rV2vBFOjn7KWh5BIkkAgRpOyhvOBaVaBUzEAzoY5RqlPzZPk04npMeW0vQDMFxZtZgc0O101HMboy5jiPdIHU6AeZVDFrSlhdqezDy5xcGSQ4sMTzWbwvi64u2E1To0w2G5J0300Pmm+U4498mY55cc87x406/waC6vA1uRm25O2Y8z+nkAgV9htKsQajA4gECZ0nyKuUrR7zsVYucIy05L8p8Ofnz9ECvI+Rm7yV/x9f2IcE4dNOsbmo45KbA2i0yTAYGazy0PqhgwUPuxckwZJjkTED0U9jma0tzueCZJJ36QOQVttQAbhNlkd1F/sLji49S5bv6lis8H3joFE/EWt91YHiy8vH3B7AHs2tAHidyfnHwQR//AFA6QfklfVGhJLhpnSLvGwB3nADzQu94kYxhcHBYM4Bd1Pen4uUtPhGvoCRHxKv0rqwlfZDH446pWJdsTp4IrUtyADyKdZcG5XZnOmETxKo1rMoSpzi5ek7Xh2bLGsb6AReSrylHoLOicBljmObAzz6hScRcEVKutMgGZHKFk+Hrp7blgYYLjB8V16m18DY6JUoqzzHiEHjy2n1MPYXuJ2rcrqXbNGxDtY/VGsB4trVnFle3fRPJ0S0/Hki9es4fZPwQ918QTM+iLzXE5jhuClxUe3oUIrY13o0B8VXrX45Ko++8B6Jb1DIsA/EntLS+rEDnzPT4rXcJXdK5tqbmiDT/AGZaYlpboJ8xB+K5jjl2XkN5N1+JVPDcWrW7i6g8sJEGACCPFrhBT8Uu9Bywtxqzs3EeDur02imWhwdBLpgMPvGBuYGit4Xh7begykD3abcsnT4lcRvOMMRcCBdvbPRlIEeTgyQsjiIuqzpqXNeoRqM1R7gPITAWvzk1tMa0bUnNLln0le8R21Peq0no05z6NQC+49G1GkSeTnmB+Ea/NcPtMTuqe1UEDqwH5pt5j92//Njya0fOEG6+jGrC11R06/q1bl2aq6Y0A2AHQBTWNOkzfX4GAuNvvrvnXqfiKjZitw0/4hPmGn8wqSRbT6UdouOJWgxTAMeapVrl9Uy8/AbBcwpcUXLebT5sH6Qrf9+biIys8+9+Sji33LVLsdFzho1I/rqhNzxJRzZc435a/lyXOsRxStXP7R5I+6O630G/xUNsQ3ZTZwEpUzqhudPDko3XCBcJ3uem5rjOQiPI/wAwjRYufKO10a1TQhrppqpXNTFQaGPJKC347yOOWfvqnfKbj6nT0C9TIV5NzLycdct4DeRdUj/GF3VtWfQL52wurlr03dHtPzC+hbeoDSDh0CXk4PM+INykmz1e4Ex8D5qpeMAZmPwHVW2UBl89Shtwc75OzdG/qUttnNSQKdSzkBo3VDELYMdEz4hF6z+xDnAauHd8JQunRLpadSdfikSZoh79jM43bvBzNHdgAkgkA7QY6quzG4jO3fTwPl/XNa2je9m4QJA94dRsUYrcNWtYZjSaC9sy39m4zrOmhPqn4cvFFzfujADEaLgRsT4HdU6zmxLTvP1Wxrey+15OqgdMw+n6IPd+yxwaSy6bOha17C0R0JDiZ+C0LJEVuj2MnVqCZkRzMjdVKtUSYjrC0lx7KrkMEVqDp1LczwNNtYPU9EOr+zu+nRlMjYBtZvw96EanEpyAteuFXNdvP4Ik7gO+G9GfHtaUf9yjHAt9zpMHialL/wAkW6PuC5sDuum67+UJjrsQjY9nV0feNJvnVB/IFTU/Z1U+1WpD/SHP+ivzILuL9b6IzpriP6/JJ2vRa+hwDRGr6r3+DWhvzMlFLTA6FLVlMT953ePzQPPFdBkcU31KvBlg5lJ73iO0jKOcCdfDdH3JtAc/RKd1hyT3Ss1xjRHCSE5xUT6kKhiQ2u+GlZuu6XEq9iF/OgQzMnwVHZ0mFwVsVeSZl5MNvJUY1de4G4hFagGOPeboVyhrVasrx9J4dTMH80ElaMuo0aywrudzuK+kN56eSrVAAR0G/iqmFWdV1FrnHvEKO5ZUG4WZyo8xsSdWQXVftHku2OgHQKE1hSYeb3aDwCjq1CqtWpKU5DVEYRI8V0ChTa6mzQEFo9YHouemoOq2uGVD/ZaZB1cGwemuU/kjwtKys64RNVso91xHzCpXFrU6tPyRR1UAEu2aJ+HJUhckxmEZxI8D09NVodGZWA7im8bt+cqhVqHoQtHfwxmvvv8AcHlMn4oG+rmEj+iltJMbFgitX8VWfcD735ovi1gKbQJmpGZ7fug7T4/VBMuYgNGp0A8VVIfF2rGGsOp+aTth4p91bhpIBkjfz5woWBEkg7HdoUoavAJwKhCRtWBAUbqpU42UL3pL5ZZFJKguXANMqwSheMO7qOPLH4Ib5pAmq+SUxIvLVZ6NKj0pUi8pZKHpV5eKgyjrHAXELq1HK4SWaLR1rtnPRc99mFxDnt8vyW+rMAElZ5cM8frcahnkkDbptMzshFzas5FFatrmLs2gQe5ZrA26rPIVD5lGrbBbHhi4m3Y37he34TI/7lkLmjB0KuYBivY1O97rtD4HkUON0xuSO6Jsb2CMvk93kD/Xom1aQcCXbN70+R5Jab2y5xIOb8o0/rxVC8qZgKQ295520GzVouuTJXYp13mpVdUdpBytH3QEypFE9vGhaSBy7QEAHy1lWatAGoCDA2f4CN0Nu77tapP+U0ZGt/h6/qquuoxK/kCRUcXmo7UmS7yO8qOu3si5wB7wBb4B3PzV6hbhj3Zz3Gtn/UDs3y+iHPuu1e4u2doPDp8OSiY7r8ilSmesrzmx6qSMk9dgm029UQYjQpAEgYp6VPmpdclM9lUD1ZcFWeEoiGO2QXGn7BGnrPYs+Xp2Ncm7Qq8tlFeXl5PO8eXki8oUSpEqRWNNT7O7nLdR1H5FdSrU51K5z7O8JJeapHgPJdJrMLhCTkj3PJ+IzjLO6BV2S85QIH5oXdvDG5d3SjF28DRvvRuhdamGsJedeSzSRjiCa1HLqeaqO1V2uCTJ2VVwlKNUWaXhW2L6bpcYBgDppKvXNrUZykdQs/w9iLqVUAe68gOB+RWyNwOcj4aJ8VaMuS1IzFxXOoI0IhUH1dNNAtbdUGOEy0oJdYUDt+atpouM13AVxUzAA7BVXsV26w0jY/ND6tk77xVJmiNHnid/mm9q0KB1qU9lv1RWw6RLTrSRoiLxyChsrcET0KsPVNiZdSs5sKq8K48Kq4KkyIieJMBVbzhN5Gckq9Q/xB5rRXt8BRjwWzDFPqV+Inhktnc5ZWty1xB5JmVTYlXmq7zVXtE3aj0sc1xTD+DcOiqJK8ifB913YXke1HA1OszRyNJmUUtpamo9rG7uMKIrfez7ho/41QR92enVIStno9XqFp8bk/oazAsOFCi0eARSq7SAqFzW1gbBXqb+4OqrNyuDxKk5Scn3KFwAzX7SFVaRfLn6IvXpfachdzNSY0AWCRoiC7moSY5KqW66K5cOjRVS2EBoXQnwmnNZq2ty4kZRzGp/QLF4XVy1AVtW1hkDt5EgdStKXoM2R+sH3Fo0AOMxGw3OmiDvpPfJZ3Z1aN9OhRp1AueCd4jwaqF7cZQ8UdTPeMbdcqWWgDdVC2ATLzqRyCp1w/Qz3T4aorXtB2Qc4/6Sd3dR5Ibc1HOfrp92NoVGiLKmcneYS5RyTngSY/5SAQiGBSxb+yHiSfmkqaK3bUf2TR4KCtaFG8Uupk8xWyoVXcrjrJyYMOcVSxy9gvMj7lSmO8p7sksKt0sMjdLdW3cPktmOLihEppyRzW8b+0d5qLKrWID9o7zUEJp6aC9KNFwk/UheUPC9SKhHgvIjj6uH/Kw9wVwSa5FWqIpjUD73j5Lo1VoY3K0QAiAptpsDGiABAQysdUDjSpGLU6uepnul07IrOYrNtVgKIJ7WBZ3FtUJsjuRm3Q68qTIboiz7UnZD7jDXcgs0sc/YbGcQNWIAg7qpU0RSvhFQ/ZVd3D1U+CFYZ+w9ZILuC21tdFuME71BjjyEeUboBR4XI3Whwq0LKeXkCT5rQ4OMeRMpqT4GXNYugN0Z83KjUY2iCXjbVo6z1RWvVa2BEunSNh4oa21zudnP+onbLyhZ2gkwFc0XPGb7o93kB4KndVRo0axuevkid5UhmVh7kmXDc66T4Klc0wA0kjN+nKVQ+LKD6cbf8JsKRzYOqdbtmo0dXAfNHHljG+DRUqBDQPAJ/YokaMJpYulRyHIH9mk7NXi1NyqUVZUNNRVqUghXiFDUCKiJnLuILQsrHxQ8NWs44tohwWSlD0PWaSfmYky1YVsjwfP8l5VgUqsbPFGTtnZqPGtvV0z5SeThCvCoHCQQfJcaqvVnDsarUj3HkAcjqELZzcvhC6439zrSc0rFYbx/yrM/3N+i1Nji9GqO48HwnX0VHKzaXLi/UgmwqemVAwKwxqJGNkmVeyJzQnQjBIyxMcwgaKfKmVjAndLycxYcP1A+rRDWydIPxJQu4cajnNIyt2AG88iUSq0i7U6kH0CoXVyA4imZfEF0aeS5rRvQPuCKTCCJedAOQHVCqtKe94wf5IkGdxxqHSTvqS7wQ24eTH3Rp5IUOiVCdengrGDsm4ZPIz6KvVeOSXDqkVJ6Ap2NcoOf6WbZ9yFC66CCi7KUV1v3HK2BU3KYbhDxWSiopZW0uGuon1VFmSKyUCuKLbPQMbjVc8ldWr0czSOoXL72hkqOb0JUZ3PDMlpwIpXl4Lyo7B1jFeEKFWSB2burdPVuyymJcHVqQJaBUb1bv+ErpBavFqGjzOHX5sXF2v3ONvaQYIg+IhKx7m7SD4FdYu8HpVhFSm13jGo+I1QC99nbSZpVC3+Fwkeo1VUdbF4pinxPj+gBh/FtxSGj8w6O1+aP2vtJcD36YPkYQW64NuWfYzgc2mfluhVWyew99jm+bSESH+TpM/PD+R0Cn7TKX2qbh6FWqftHtzu14+C5iHKQIrAfhWn9n9zqdP2gWh3c4f7Spf77WhBHaeoK5MD4p4dpqqfIP5Rh7NnVqlTOBld3TqY5jzVKu5rO8RPh1PJYaxxmrR0Y6W9DqPTkrx4uefeYD5GFilhl2ET0GSL9PKCN1XLyS7TmI5Idd3emUadT1P0VG4x+dmH1CG3GIPOzfUoFhl7Bx0s11QRq3aWyxWk2czwCs7VNR25geH1UTcPWmGJrqMejc1T4Ns3HKH7wKenitE/5jfVYUWOicLZOoU/DI+7OhUrqkdqjfUK1Tew/bb6hc1FBSmnA0KJIW/C18R0oFn32+oTwGfeb6hcyyTzXmt8T6ogfyn/1/B1ABv3m+oWH42w0NqNqNiHaGI3QgyRufUpHtJiSVB2n0Dwz37ikKaRXWs1XlVHVOpW+KlsBwzDrsURo3lN+xg6aHQoW62Cj7EJSbR4xpM0LaSeGIHb3TmbHTodQiljiJeYI+IKYmmKaaLMJ3Zg6ESpsuqSEVA2UnYBbu96jTM/whR/3PtD/AJLfn9UUaE8FShiz5F0k/uB/7j2f7kfid9Ug4Ds/3X/6d9UeCc1FSL/FZvjf3Znf7gWn7s/jd9V4cBWn7s/jd9Vo0oCm1F/i8/xv7mZd7PrT92fxu+qT/wBPbT7jvxu+Wq0wToV0ivxmf439zJH2cWn3X/jKafZxadKg/wB5Wtc1ehSkX+Nz/G/uZE+za1/+T8f8lBU9mdDk+oPi36LaEJjlKRf47UfGzDVPZdT0is8eYaZUNT2WjlXPxZ9Ct8AnFXtQa8R1C/7f0c8f7L3TpWbHiw/VIPZa/wDfN/AfquiwvAbKUgvzPU/F/COcn2WP/fN/Afqlb7Ln867fwH6roySFNqK/M9T8X8I5072YVOVZh82kfVIuj5V5TaX+aaj3/hH/2Q=="/>
          <p:cNvSpPr>
            <a:spLocks noChangeAspect="1" noChangeArrowheads="1"/>
          </p:cNvSpPr>
          <p:nvPr/>
        </p:nvSpPr>
        <p:spPr bwMode="auto">
          <a:xfrm>
            <a:off x="1524001" y="-1150938"/>
            <a:ext cx="1895475" cy="2409826"/>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1" name="Picture 2" descr="http://t0.gstatic.com/images?q=tbn:ANd9GcSP9EvBjcEOs3Zecy3R5XXDG73BzOi9ftA1KY3_ARn2AWxGN1c-aw"/>
          <p:cNvPicPr>
            <a:picLocks noChangeAspect="1" noChangeArrowheads="1"/>
          </p:cNvPicPr>
          <p:nvPr/>
        </p:nvPicPr>
        <p:blipFill>
          <a:blip r:embed="rId6" cstate="print"/>
          <a:srcRect/>
          <a:stretch>
            <a:fillRect/>
          </a:stretch>
        </p:blipFill>
        <p:spPr bwMode="auto">
          <a:xfrm>
            <a:off x="3431705" y="188640"/>
            <a:ext cx="1724025" cy="2657476"/>
          </a:xfrm>
          <a:prstGeom prst="rect">
            <a:avLst/>
          </a:prstGeom>
          <a:noFill/>
        </p:spPr>
      </p:pic>
      <p:pic>
        <p:nvPicPr>
          <p:cNvPr id="12" name="Picture 10" descr="http://www.99pshopper.com/upload/images/69e56-Lucozade_Energy_Original_(380m.jpg"/>
          <p:cNvPicPr>
            <a:picLocks noChangeAspect="1" noChangeArrowheads="1"/>
          </p:cNvPicPr>
          <p:nvPr/>
        </p:nvPicPr>
        <p:blipFill>
          <a:blip r:embed="rId7" cstate="print"/>
          <a:srcRect/>
          <a:stretch>
            <a:fillRect/>
          </a:stretch>
        </p:blipFill>
        <p:spPr bwMode="auto">
          <a:xfrm>
            <a:off x="7752185" y="620688"/>
            <a:ext cx="1847777" cy="1944216"/>
          </a:xfrm>
          <a:prstGeom prst="rect">
            <a:avLst/>
          </a:prstGeom>
          <a:noFill/>
        </p:spPr>
      </p:pic>
      <p:sp>
        <p:nvSpPr>
          <p:cNvPr id="54288" name="AutoShape 16" descr="data:image/jpeg;base64,/9j/4AAQSkZJRgABAQAAAQABAAD/2wCEAAkGBhQSERQUExQWFRUVGR8aGBgYGB0fIBwiIRsgHxobHR0aHyYgHCIjHx0cIC8gIycpLC4sIB8xNTAqNSYrLCkBCQoKDgwOGg8PGjAlHyUsLC8sLywvLCwvKTIyKi8vLCwqMCovLy8sLCwsLCwsLCosLCwsLCwvLCwsLCwsLCwsLP/AABEIAOYA2wMBIgACEQEDEQH/xAAcAAACAwEBAQEAAAAAAAAAAAAFBgMEBwIAAQj/xABMEAACAQEGBAMGAwQFCgQHAQABAgMRAAQFEiExBhNBUSJhcQcUMkKBkSOhsVJiwdEkM3KS8BVDU3OCorKz4fEWJUR0NGODk6PC0hf/xAAaAQACAwEBAAAAAAAAAAAAAAADBAECBQAG/8QAOBEAAQMCBAIIBQQBBAMAAAAAAQACAwQREiExQQVRE2FxgaGxwfAUIjKR0RUzcuFCI1LC8QZigv/aAAwDAQACEQMRAD8Al4cwSW9u6pLkKrWrFupp0sZk9m941/GQnt49bSey7/4if/Vj/itc414nJaWBJTDBd1BvUyfGSw8F3hPSRhu3yg2y6OlZKwFwub816XiVfPBUFkZAFhsOSUL/AHFIn5T3leaN441kkceqxg0+tLcC5IpHMvLQV+aeC8Rj+8y5fubVbpjLGB5Q7XK5q/LSK7aSSuRmoXOrEL4mkY9dBqLR4RjxmYpc7ze4pyDlivEiypNQaoDQAMRsrKQdqi2k7hkAdhcbHv8ANZw4vVW18B+EZxjh/wB25ee9KeaCU5aTSVC0qRyw2gzC0WH4J7xnEV4DMgBZGSVGAOxyyKCR0qOtl2LjIxrJyrvDBM6lDNFnQqCQWyoGyIxoKlQPS3uI+IJ4bxcbwkjc0XSMlmObNVpAwavxA7EG3ScJjiGJ435lceMVR0d4BNl34NmcErICQaFRmqPpaGThaXMVWWJypytlkByaE+PXwiisa+RtfxPiEz4dFeYVMfvDFJf3coPgDfsswOu5Ap3t7hK9Qj3iJI2Ja7uxkZiK5U2EdAFALsBqTTqa2UfDSNlwBuXWT4JiOr4g6nMpfnfZrdiLk301yHoh914aaSojvEEhArlSUE/QA1P0tyeH8rlJb1BERuGk1FQCKhdtD1sLw0BZInkzLGHWrjU+HKzU13UEHTWhJ1pYtxdIv+UZmahQupNc2XKUWpOXXbtZQNhLL4NxudwtB0lU2Ut6W4AJ+luxtZE737P5IgDJeYlWoAZswFWNFHqbev3ABhpzb5BHmqBnJFab0r2tH7RuIOfMIIqGOHTyZqeI6fsg5fUtYhFeY7/h0hmq09zjYqQxBNV8DkA61ygGvVT3tboYC8sA06znzQfi6xsbZXuyOvyjIHT7/hDYuCw5pHfLvI1K5UapoNzQeto5OD8jhJb1d4yQCAzUJB2NNx9bMXs4wSIxNeCDzczx1zGmWi/LtXzsu+0FP6XTakUf5ZtNK66WkwQiEPLczbc7qW1lS6qMIkyF88I1C6xDgtoQC94gVT8LM2UNpXQnfTXS1iLgYtGZRe4GQAlmBJAoKmpGg+th2JPXDLpoRlkmAPQ9ar2XWnqDaXhsqkOII9UlN2YBNaeEEtUk1qtRSvQ7mtq9FCXBuHbmeV1Y1NU2Mv6TMEi2EbOt6qVOFUoGN9uwVqhSW0NKZqa9KituDwmvjK3y6sEGYkSbCoFT21IFfS1q5YTHJhMkrA8yFpMhBIpUpWoGh6b2+XTCoxhU09DzWqpOY0oJ0oAuw2GtoFPGbfLtfUqXVs7bjpMw/D9I5668lBFwU5j5nPh5eXNzA1V3I+LQbgi0Q4UACs95gRH+B2bR/wCz38+1u8Yj/wDLbk3Mp/WgR0Ov4hq4IFAVr81NDp2MOOzZrhcjkyACcACtGGZfEMxJ8Wp3PlpS3dFC0H5dgdTupFTVOLf9TVxH0ja/Ps205okvAX4vJ97g5tK5Nc21dvTX0t1fPZ1KlPxUYsaABWt94d53+WF94oZdc1KU/qfDTKAPhpb3GfF4bOxYiBWaKONGyteWU0kZpBqkCt4fDq5B1pZqno4pTbCdSLXSVTxGrisA8ZgG9hug+K4HHd3KSXy7KRuC9D6ZRU/e0mD8PxXk5Y7/AHUt+yHqftUWHjG3u8SSSzrc1lGaO73S7x5yvR2zUyqehdiTvb0GLLfDkS8R3h+kF+u0Sl/KORTTN2GZSbNHhlOPlyv2u/6S36vV/wC7wH4RnE+EYru2Se/3aNiKhXOUkd6E2o/+HCcuSRHDiqsuoYVpUEGh10tT4WxUm/Q3f3WCFWcrKnKqzEKdGM2ZxSgooIpYd7OeLhBIt3m1ikbwt1idtMw8mNKj696yeGwQuAlbe/WUOTi9aR/pvsewfhMGIcMtEjOXU5aVAB6kCweltD4piEV0kU6u1CT2GYWz22PxGCOGUNjFhb1K9DwWrmqYC+Y3IcRsNhyTR7O76Ipbw52WEsf9k5j+QsMwvDmvMl2jfUJEb9P+/NPVkB70XIB5A2+cPf8AqfO7y/8ALa1jBOJ0u88pyF1a7QFWXXxR3Zapp3NR5EWYidJHQudD9djb72NusC5WRxRpfWuy0t5JG4icrccOUaA8+Q/2uaFr9lAtd4P4SW83a83ou6SxMBd8lP6wLnqa602GhFqfFs4a7XHQKwE+ZB8uafMBTcaHTys6+yIVulDt72P+WltaV+J7nDmVj4S02KT+LcrypeFXKt6jWagGzNUSj/7itparxn/6L/2cf/FJZjxzh2WWJEhTObvPeoiAyig52ZNCR+0aWA8dwFGuiMKMl0jVhUGhDyaGhIs7NIH07M81S2aceDcSdLjdkUIwKSsY2QyGSs5UqEzrmA+I7nbS1nCOLoTIVu8MGdlIOW6uPD81SZdF76gd7QcM3dWweEkAlFmZTQVUrIzKQehBANg/EODNBDfJcuUTZqdqe+AEeVVCnzFk2GKxx67deRPkFf5rZJt4exqK9c2BI7ukkEpOVEBVsrZRPGDuQNNSaabg6VcSx6Khlnhu7ZnZDI0LyGqsyAO60GchK00sA9lnDkmcX0MoUcyNEoSzHKASKCgAr187NfGWECRgiotZvCSoAzgTwZSablc7ip2qbWYWEWeMhr76kPMPvc59fvVUbv7SokcyKYQ50LCCQEgbKSCKgfwHa1vCuPoCTGsULrITnSIMjNm+LwSrllOp8IevQA7Wz7iK8T3UwQRSSReFqqjFczGeRamlKkhVA8qWIJgF5lyw3pWF4WQrmYgsUMJkBZlrmyMBQk1Aanal8VOSdhYm9xpa99Fax0W4YHNd2gV7pk5LEkZBQV61G4auhB1HWwziW4RVM0iwjKlM7xqaU2qSDXfQU3NNdrZxwZxQ93xVomJ5d6VGkXtI0KuWA6EnNXvWzjxteXlvEN3jNCMpBHR3L/iescUcjL2Z1O4Fl/lYTi0H2y3UnEdDqquKcXxyARPdo35ev4tcw035UcUpiBGnjynyFvXfjCLlySciKQuCJnLoEyKpFGkVWr0UIUVjXbS2VYsZB7pd4mZeYuagYrmd5nUMxG5AVRU7a+drnF+FPEQZGDyKTFJIARzCFDJJrrUqSpPUoT1Nm44o3ydH45ex91XMBa5guP3WS73pBDGvu4k513WhBoK1GgDKwHxU30NhF642gjVoGu0Ma0oYmnioKmpqpWm+vrZFwRv/AD6QbhjMGB2YGJqqR1B7WNcd4LmdoYwcsVXQEliim752QFiTlzJUDpU0pWwIwzFZ+Q5qxuUZn4zu5ihX3NGRpOXBkeJ1WRugGWgqeuutvr8aXcnJPDDMwY0Ek8RIOgIAy6bDTyFs2x5Z7ziLXeNmbK+SFMxCoEWgpU0QACpPqbF75DeLtBK0rn3mKJo+YHLMAZoaEPuTklZQ1agGnS1mhpuDp3fhV3B371pl24gu80d9nSFY75dUkDg5S4KxnKwYbqQAK+VLIN/wJpo5QoJF1uN3EYHdlWRyPM+M/Wwv2cYNeJJmvGvIKyRyOzgZi0ZGWhNX1Kk79LM+D8QNdFimkQtEUW7XkgVaKaCqLXyZMpp16a6FdzpWMcYBd+RA52IJHeAQrixPzaJE9oIPv8x+VgjR9jGY15eXypQfSzzgHs8uRusHMjkmmmjEhYSFcuYVAUDTQdSD/Cw/Hb0upMcV+uJYtGQaPBmNSodfHHqTowK7bHS3WA45BGMt2vLRqRl5F9FU16JPFqmv7QpYzI3SND2jLfmOojUEbhVOSKYZhLe+3dpGzS3SXlyyMy1eFoy0ErGviIBMZIrsLZXgwPvMH+tj/wCMW0TinC4L2qLKvul7C0heRw0Mw3yLOvgO5oTQjY16I1xwuWK+RJJG6skyBgVOnjH0PrtaJHXy5KG3IzWzcVTf0aWu/MKj0zVpXtZCBs9cWRVglP7MrfqLIgth8S+tn8f+RXrOA/syfz/4tV7BI6tKa7QSn/8AGwsU9mV3jaNywBIjQa/slfF96Wh4OubSyyovWJlI8mGX9TYXwRifLWh05kLIfJgpp+Yp9bI1rXPoGgcz53UysLqqdrdS1p+1rpV4uYcxclcviyjyrp+Vnv2Rn+in/wB2P+WlkDiZNYz0oR+ln72RD+ikd72P+Wttqk/Yb73WNxMWq393kFH7WuAdXv13XMrazoBqp/0g8j8w6HXYmmV8s9vys+XzE5Jp7w4mnCtNJlCzSABQ5C0AagFLVbhxrNcb1VZJJIyoEiOxfrWq5yaMPz2sRtQx0hjGoQn0MkcIncRY27c008LkjBU8o7z+r2E8Y+8C4o8kgZJgaL2rNzNNfQeQ0toGMMs+HS3pZ1kjMD5TlpupGU9jXSm9dLZbxNey90jT/Rin3ev8rLVL3tliDdCc/tbu1R6SFskMjiNB6O9bJ49lMbNcFy6msun/ANQVtYx3Ms10SI5WkdwK/LRoXOnnloR1qbcex1qXJNQNZP8AmC03tEvYW8XJgMrK0jEd6GPxenSvWzlRI5lM8N12SFNCJall0j49ewk7JeeRJJGzAM6EtQuWGocdWNO21itykma7SXpGWQCqsqHKcpoTRqkjmNQO5q9FABFNEviU829gnaRhU/2nP87NguouM14u6FzEyEDOQSQy1BNABo6mmlsySScUzXhw2uMLbdmi2WQxPqDBgAI3u7v35Xsl/gm7S3rElmYE8tjNK1NABWg7CpooH8raNibTHEYUiIWQRROSdRQJIpBHoa97Zosj3dJXUlGEgZaE0PiFKrWhG41HcWbU4v596u18KFM8WVx0qjMkmXyo6kWPUzOfTvdHra3O99fNKx0ZjnbG/O4JHjbxCVb27f5Quitq0bRIT+0eeWJ003Y7WbvaZGqKjyRyNFJTxxlfC6tMKMGHzK4of3SLJc7UxC7MduZHU+kgrrZ74xxqQytd1ekQjAkTKhBLO7UOZT0yHp0szFUlkYmcc7bIctIX1LoIhulLhK/ifGOaFKh+awB1I/Cbc2f8emm9+mS7rVzApNQKUMLKN+obLp12steznFLu95N3eGJJSWEM6xDMdDVSVIAOWtGp5GzDxLfuRibsrAh7sEqD1AdaadQwXSwq2Rwgc5oubb9apSw45ujPX4ApI4cnEmOFlBAZpaV/1bCxb2i3oK98ShqCFr0193YfkhH1Fg3A1FxuEMaBnYCv70Zp9zS1v2kzg3i+kagzBfqqop/NSPpY5mcGMI3I8V0dO0zSg/4h1u7RMvswnyYdnC5ipmKgCupKAGn1sN4nwS98p77EslNFvUZqOZl2lK7NQaMdwRXvb7wo5GA3ogkERz0I0I8SdRYCl/kukkV5iLExMCyl2IZTowNSemn/AGtd88bG9E5v1HVBgpJpHGojd9A05338FVuGPxk1B5bEen+8N/rZu4ca7SsI7xHHRvhkHhoexIoCD0Nrl99ndzxSIXq5MYGkqSoUFK9QUBqh75dN9LIuJ8N3vDGBlAaImmZDmQ+XQo1OjAV87ZtTQF7T0biD2rVi4oHjBM3/AOhkR1pz4y4XEMaopYwOT4CdFam4A02676Wq+zvjh4pPcJ5WC5ssMm+U9ENflbp+ydNjpbkxXmYcEY1aOVQD5UJH21H2tmWNSlbwzKaEEEHsQBQ/eyvCZJDiZIb2ROJRWhDn/UHEX5jVb7xLhuW4TsxNTRtabllHStszpbQMRxUz4UW08Ucb/wCy2U0Ho1R6Utn1bE4if9QdnqU7wLKB38vQJg4JxRYLwzNShSmv9oH+FlvHoBdr7LHtHM3OhPSjmpX6NUfTzsXwG4GWRlAqQtf94CxXizguJrmqSyqkwb8AnWhNCyMQPCraGp2ND3roQQQyUF3GxuVk1tVUQcWOBtxhHlokPFbjzUoNwaj+VuuGsXvd0jkiSNaOwYOx+BgMuYU+LSmncCweTErxdnaKVfEhoVcag+vX11rb63E7dEX7my8cdRCMDQCE1PPQVThK8kHcc/NGUVYY9T4VGpPXv9SbKV7vBkdmPU/9haS9395fiOnQDb7WJ8I8LSX+8LEmi7yP0Rep9egHU+hsempzHdzs3FJcQrhUARxizG6Ite7i12w+4ytGXVxI51+EtIOWT6quhsMfiVSKGIkHoSKfpbZsShjMcgESvDGgiSNh4SBooP0BbvWlg0GG4a5obpEh/ZMZ+1c4r+Vm/gOnHSYb96Qbxd1L/oh4HcM++yA+ybiT8aS7OMsTK7o1QBHqGNT2P6+tqeOXWWKaUtEZM8jmOVXDBwWLKmYVocuy6a1FNrP1z4duPjjjijiaVCoZUKkailSXPUDTysgYbi5u15MV4Dx1bK6SeJG1oCQcrDp4hXoRrbnwNe0xv22UwVL4ndLHvvbyQG8YossDtyyCrJlauq1Dmo/u2Z71eJbzcY76Y80kQMc4BFWSudZgPLOajsc21tSThC4vGzC7xFZDmbwtqddd6/MfubKOLcYXa5uyXcRx/MwKkVYgA6mpAygLQLt2tRlI0tLAMkV1bK6USk/MN7BZPimNiVcqgqNySe3pZ6g4XYYTdzmCToDLGG0B5r+GNids6AEedNrFMLkw6cNL7pBzkGf8NMyOOpVSwXMNypHnZd4r4xN6GRAypXMxalWOwrTQAdFFqmJsLejAUSVEk0nSuOfkl684lE/hnR0dCQRQ1B6joR6G0c+OqqlYgdfmbf11JJPmbGLpiV2kXLfoDJT4Zo2IkUfssfnA6VqR6WNXHB8FVRJV3FdpHk37FUjUn72C2CLrtyvkmHcQnNzlc5XAz+6peyrh52ke9EeBAY46/M7DKaeSKTU9yPO0mLX4zyXkxjOYneRAPnjJUSAeYyrIO/jsaxPivNGI7kmgGVWVRljHVViHiFdQWYd997VsK4QkYNJECAV8NDqpzoStf3SDRuoI7GnSvDstVNPG6IYibHbqSVeL3dpTmYOCoFSK/TUHvoLDsVxNXCogIRddevn+ttKnwC5ykJeIZI3rmaaHwpIdi7DKVUVqBprqdK2s4dwvhl2YSCkjjVTK5kpQ7iNUVTrtWuu1qxthbY4tNASrTzVDwRhAvqQNe0qPDcKaDAp1cUc3aSRgenMYFQfPIAfrZZoKa9tbPXE8nNMl1V/6yJszN1kcFUzU2UUP96vS2PYpfpvFFKuQoaMtKGo0odelhzR/FYSw5Z+iJQVbKMPxi5NrD7/lNuA4hPcGb3d/w3+KJiQK9CrCpU/Q6b1tf4h4onvsXJeMJGWVnJfO5ymoUHKoUV1O59LZ5dsXkj2ao7NqP52vDieT9hfz/naTHUtyBB6/f9ojZeHPONzS08tvf2TDeb0I0JY0Uakdz0+tku8zZ2Zjuxrbu94g8vxGvYdPtYxwXwm9/vCptEpBlf8AZXqB5nWg9TsLFpaboQSdSluI1/xTgGizR49a0xIymFRKd/c46/3lI/KylZ+4kkU3edwKKQsaDsAVpT0VfzsgZrZ9f+4OxbXBf2D/AC9AjnCUziSXlSwwyNHRXm2HiXbu1K0/SxFeFbzHd7014eOZWyyrIsmarAlWBqAdUY/YWBYViAhdnMay1UgK/wAOtNSPmp20/KxKPDb3fyCSViBoC1EjXyUCgP0BPnYlPORCYrXuqVtPep6YuwgW19FNe5MPvccaXqN2kygGUGhSgyjK25BABIoRUk0qbDp/Y1AQGS9yKh+EtCHB9GRgD9ha7gSpdZbzz4ue0CllWo1yN46BtCcviFe1iR9oNwlbMbzfLsx9co+gDLT6WepumezFrbJY1bHCyTC3Le+xugd09k9yQ1kvM037qRhB9zU/azbdoIrvDyoUW6wfMTu3mxPiY2oY9xJPcpFZXE1VoucUDZlzRMctBUlXWopsLVOHeN7vibiKaMQzt8BBqrmm2vwnsDWtnIsLiMeQWXOHsBwZlNaXSCeNRHIRTY13J3JGx9LCMS4dYfEgcd1Go+n8j9LQTcNsprG2o7Gh+1uoMavUFAwzqOhGv8rbcbCz9l1xyOS8/LIH/vsIPMZhCPxI3Yr+Iq0GUnXqdD9diLDeO7/I8l2ZZOWzRaZvkGZgTn1ZVouYkUs4xYvdrwzcxeU9dG/2R1/72WvarhgW6XMowYeJc1RqKBgPuK2wBd9VK463tbl7svUAtbSQxtG1789/VRXHj9jd9HZlRkTXdwc4YudxmpXT4dO1lu8GS8zsGkSSPLnVphrlqARmAzBlJoQDuD3Flm530qjrWlSp/u5v52N8Ml3kkToyMxNR4dQSdTsSBUb016WfuBEXAZoI1RbCLtHdKzEOCrDIEYFZQa6eLUUpqRWoNCAbL15oWJGlSTSxEwrTNmqddGtQmIFdjbLdIXlFtZQK/fa17hK4GWZswOSMZiex2UkdddaeVhckwNi/C+IFM66Ucgb61poab08+lRajhdpClps4FG2wKOOePO4TMw+AFgATo4YsKD0rS2oXLHYoFaNnDFQCTXMaMQFLHqTWtO3qLZ9LGpi1FcpIp3qmbKfKq1I7A9xahEXKNUeORKig1fM4I27AUoNtrZ7ZXRlbXQCpaCU0YwGvKzOJcnJ3QgMKUqGWgBCkagitfKy9cg0aSyaNUAKw+Y51NAKBu2+nr0iQmeRVplNarSpyitXXepA1Ya9+9meO+rHGpRFMzCqAmqxJsvXc06anbQWXJLnXsjzEU8eA7+CjvtyDCSep0kUU7eAEffWwTEMHu97vEZvGdC/g5iMorocgYMpBOmUNUdK7WPYbO7Flc1EhAY6AVA00HQGy1xnGUyA/DWp+g0H62fp7sa0cgsKSziSm/AuEYLksiwRySNKQGadVPhHy0pShOpqP0Fg154Cw28u3LeSGSpBWOmVqblEkrp5Bh6WXrti1F0zEbb2tx4kmgqN+ulmemdyQ8ARS7+yS5oaySXmUfs5An3I1/MWaI44rvFy0VbtCNco+Jte27E9z9TZPixc5gpMirQ11IqO6nuLcDC5T7wfESFQq29autGB61H+NLT0t1GGyt49iZl0AogHhWvnqT3J3Jsv2vXvNGBE4rKRVvLsnr1P26G1Qwkbgg+dseruX9y9Zwa3QHt9AivDMbPeFRIkkZhQFxVU2JkI60GgHcixHjninTIraEFI+mm0kunf4F8sxFlmDE2gkBVmCvVHymhysDX7aH6WB8RQSCQEsTQBD2GUACnkVow9TbT4dhLRi5nv5LM4wS2cnqH9rQBiCg3S9tQiRFEnmV/DlHnVR+dknEsMSOaSOpAVqLpuu6nSo1Ug2mwOBpIHhOpVlniJ6rmCSqPTQkdwbd4xcHdEl25RaOU1+VWPLb6jMg8wLOwjBK5oOTs1mSO6SJp3GScrnCt8w9VBDSQfhV6gVzQHyowC/U2z3iTD+VMjxgIzDOAhNFYHWldRr0sTwJ7wqy6MiOoBXTxBTXWuwA1qd62AYtiitIaDRRTTv120Op3tLhZ5AKATlmt3vd3llSKaIV5iK5B7lQTtag2IyIaSRtTrpmH87BcG45bJBFmIyoq6HsoHb+NnS43lLwhrqRrWmvnWlrwcSbiET29hSU/D3WMjHJXHu8rPspJB0/sjobV+LcHL3K6ZKFUZqk6ZcyDU66UobMl4wKN3JBUkgdQdtOuva32XhcyXRoBoQ2ZD2Nfr0JFgNJjnkLRrmP7+6eJDoIrnMZf8AX2WH4zhiAc2OoyN4gdarWldBodRax7miMxB0KAENStaBhlp8p/LY97Pp9nzF8quGDqcwNK0YU6E0+tNrDMI4NXEHdoZUiVKDKVJI0p00poQNbD+LNsJOt1ODdJsh6drVZOttCxX2V3lDVMsw6ldG9MrH9DZEvV3IZgRlIJBB0pTcethtcDooKpGOtrWH3cMDsGQ5vMjSv2p+dqzNvaBGIYUJ+ljaqq0W9EiHLruT/uWs3NmiRiGlULHqqDeoGok2VW0PfU0t1e4AE1126VOm9KdSCeu4Fq+G3J2KoSzqW8MYPxUKkkj4QAG1qRbBnaS8hekpHs6D5jooMCuJzcxh4VrTzY0CgaHXMy9LHfcgGahrlCr/AHUAI+hrazd49SAVklApmGqQaBTkr8TafTy63EuoSJ6AUVCdfIV697HgYb4vZWfW1XTOSrh+C0n5zsxevVtAPLyIppYXxxiilxGPFTxH9B/E2tXdWXdmPqdh/wBrV8IwQTM17vCuYs2VEUayEDYdlHVvpZ1mZudkgdLBLkU+ulr92uLyOqUNWIoKamttc4bbMwBuUMUY6ihYdjtrY42GwZj4QrAVDACtDpoaaU2+3e1wWnQqDcZFJ+E4NDdFHNYM/wAyZqqvqoBzH6Us84ZeY3jXIABTagHXt62z/iTGo7iQqxcwEE166dNtSf8Ar0te4L4xF5DIAqzUqEFQpAIBRTsfIg9bUjkdrbJWcwW60D4jvma8uIpFQagx0yHfUFiNTX976WX3jINCNetbOfGGFRyg3qJlDBfxEO5oaV9eh9LJVbIVbgXgjkvS8GBELu30CgvF0Lg0Hw6/wtYSBZbtHzB4mXISrEMChPLbUUJpVD5H7XcMdRzgd3QBfXOp/QGwu/XWBDTmGMg5iJAWXvUKdNfra9HMGfKh8Vhc9+IePYm3gLhgB65wyqc2UihBIodiRqNCAdaKaaCx3FcKiuqOS6KjeJi4B1BqlM1F0OwJ6seumZYTxrPDk8ZLsRQHZUqKmlaKW2AAFFqTuKTzYzfL+7rBzJJVLKypqHTPQEg+AFdPiFGU7VXXaIvmV5i9tFHxNj4cPHBlytuxy696AUoa/NWpsDwfh9pDmYgRg6nT7C0nFPD01ydEvCIrOmccs9K0oQPDUEdBS13B5ByVzMQoBPrYMjsDckSNuN2aZY8FY5DlFRqpAA086b2a8AvRhnjU0oxKkeRFAR6Gm9l9b6zCkS9AATsBpT8rW0u63dDLKxZj1666AKB/jW2OXkPBOxyG60cAwWG+pRjFeHJOZmRH3IqrU0PlXvS3WH3K8xPpzaHXWhHbX8rHsImS+XdJfxFzCh+U1HX/AK2u/wCT0qDnfT9+29jvO2fqsffvRZAbanNPte48/faq13u6HOAgHNduZQbkDLU/atlDhbCjcppZMrtGTy0KAkAK5ALU+NqHcWujHWjvd4hFGZZKoK7h1Dj9TZfi4nvIuDNJEkCxuErnbNWpJoG0GopvS2QScbhbO6aDbNGeS1ESjMP3hpZU9onCa3i7PLGg50YzVAFXA+JT3NNj3tJheMM12ic6uignzOXWnrZqGo9bVZLcqj2Fq/LkrA7WIcNXASXhM3woc7V6hdafU0H1sW9ofCxuV4ai0hkJMZ6a6lPUfpS0HBxVTM+ajBQoHqak/kB9baWK7bhD3To81dvWvnaC7xBCyxKUDisjV13IKJ2BIJr0r3pSBZSfL1P8rELxfEMaqtc4btTw5dddtwtBvZGYAvaLX5+l+9MscQw5q5c5xl0AWgpQaU+naxC6PnV0/aU/mO32sFjmA306H/H0+9rmEX+NW8cirVqCppXWgswglJd/mKxtT9mmn2/jZihvhaK7PFEskfLCNmmCZWUUK7E13O3zVsg3rEWeSRK6ITU+n/W02DcUchWR4zLEWDFa5SrbB1Y7N66HrawZlZdizWs4Ffrwxypd0A7mRiP+AWmxUzQMsjsGyHM2UUGUmjoQdfhJNe4HayzhHtKLgJCwY6VDoVZQdK7lTTStD2sz8R327rdnOfNUZSSSdSN/v2sJzbdqsDcofxdgxCsQ2hBykioIPmPK2f8ADt2nE6BG+Eih/wBoHT7b20riLir3KSMv4oDDRY1pV5Ce+wVVG52rpXp3Febre4PfER4jGD0y1p02yv2BHXS1HNAvhKMCQASO9AcSnYre81FYrUgbV0DU8q1b0NlCtnW83iKSC+MiSZgpQs5HRkNAOunXbSyRbPmFjfmvScJziPb6BEsIu7MZGH+bTOR5ZgD9q1+lppbnnISXK6k+ElfyqPpYt7NkBvbgioMTAjyqta2ie5jKaE0BNPQHT7CxI2hsYcNc/BBrZCZ3MOgA8Ub4f4TuRhMkl1jd85FSDrShqBWgA7DtZjglWLwxQqinWigKPsLQ4DC63SEKgqQWOb94k/pae9s6JmeVI1G5At6KDCIwXW03XkJi4yENvrskr2xYGZrql7VaNAcrjujHf6MfzNs24bvIoQwBVT1HW2x4txZc2u8kMjvIsilSQBXXsCbZFDcVR3MTVU7VpUEaio1pZComjeC1p+y0qemlZZz227UxXbH8zmKMfCpLUppQfCK1zN0p9K2NgrMMslaxsDStD3BsLwfElIPhCk70FLTwtSQyDXv2A8zsO+pthSOGKzRYhbDYjY4jdPXDGqSKB4VykCtANx/C19nRXAZohmNKVJNenYa2zpeOjcpVJZQjIC0ZANSSaEH4gQPoetmW48aRXh41WAMHZfERQCpGuu5Ftqmlayma2TfT7rFmgkfO4x7a+qVcNxiD/LN7lvLpEUZlWN2ygZAEU1oamgrTzsOv2NxLdTDBMJskkjkGpADkZVzahqa1J7mlrk/Fl0leMTXSKaYu+cstMj5iEDggFgNiLQRcDG83S834EQisjLEq0GVNfDT4diKEEEi17B7jlmg5tGuSfOCbsr3NHGuhAHbKcoAJ1IFN+tmiNqUtmnCHHcMECRkTMiqoBVAx1/aVGJFTUDSzBJ7RbrzkQuyDKSc8bqfShWv12tmmMg3AKK7Mo/xDh8c8DRyqrKw2PQ10P3tl3BfCkfu19vMwPgV4lr0ZdWZT65QPqLaJdeMrrM4WOTmd8qmg7bjqdBbvFLoii73cABZJczqOupZq+rHWzsQdYlAOwWXwOxVSKbDpXpXvvazGxNK5Rr5jt62oX8qsjA8wUJGgbofIm0lzlXo8h9Q/8bFspVvFb+I46k6jamvpp62J4bcUkwKeYqDIyNqdSMjeEA9NqnzNlniAcxQoOynQ1oafTpWunnZy4AfmYTeIjXwF1181B18xqD6WswZj3socsdusmVyT8w/U7WerjhaRXAF1Bac5/PLsnp1P1snYbcGmnjiXd3y+mup+g1tpeOx1kCAeFAFA7AbDttYVU8gABFgbncrL3d7tOGQ0O/lQ6FSOxGltBw+9ZoQoUqHGYqa6a1yk9vpW1bHrtEJYi+UZUOXXr3OmtNfytDdsUj/0i6difStKCw3yOe0WCI1gDijWGyFXmkmSOVXCrkY1RQvkRqakn72v3jG5JY2B8Iy0UaUBoaAKNB5WFJeFyKygmtNuvTaxCK7eLdQPiymp3HUKCR9aV6WVu52SNZozUKwFLteIya5IQT/uiypZ/v8AdT7ve5DSjQLtqPiGx6g0rZBAFgytItf3mt/hTgY3dvoFew3H/dJGbPys/wCGZMubICwJYKNz4afWvSzp7nAbvzUvKPHTVxSlD3NdPrbMMcuvMBHZif1sBGGUr49PTez1IInR/PrmkOJsm6e7BkQOS3jh/EpLzcY3jbZniBX5gjFVbyJABsC9o87KYIKmgTO3mxJFT6UP3t3wfxXFcsKjFA0mZ8sYOpGc+Jj0H5myjjOLvPI0spqT9lHQAdALGq6oGERN99qBwrh721BqHjIX+/V+UOvchCEjelgF2xRvEhyqsjDO2WpADAkV3oCK/fubX8SvbrovXT/H2sJ92qat18rTRxYWXO6pxap6SUNbf5fstGGDSXbwyCtKUI19CP2gd6i1m5YYJZAoQ5mOgHXqbGcP9oOHR3OGC8vzGjhUEZGYghR4agbj17WEcTcU+6hvcLvKpmUVvTgtlUiuSPQgaUNa/c7KP4eTJfFkfuqs4hhZkM0J9pGAe7zQmgJePU9iGII/S1LhfEHD5CSR0p8vn6WI8TYm95wq5XmUNmVnizNrnpQBifOh9SDZa4Zd5bwER8gIJZzXwqBmY6b0A29LaDoQYujHLJIRzFsvSE75p+bCLnep1eeNhI7AM8chTMdAGYdW21FCetmji5Uu2FXmCMFBFBlA1pRiF3OrVqanvWyrhJuZkRg0/wCG6sXNDWhDUIrpWnQmz1xddvfcNnSAhy61XzKkNl8iaUp6WpTh4BDzcolWYi4GIZb9qw/huPNeLuhYoDIpDU+YainQ/W2u3kQc4UCz3gKFLuc/L10r0zE7KPyFsuuXAV9YVMTxgdGcLr1IzEUBtpXs7wBbqjGbl8yumVg2X7V8R7/oLQ6K7gULH8qcbnhqItKCpIZjQVYjYn0O1kXijiYG/wB0jQkn3hK0PyggAadyxP2s2YteXcrFEKrJ/WSBh4VHygDWrbV6Cp3pZCnwmOG/GeQ8x1YGKJD8OXUFz9Aco+tLMWAyQW3Sfi05W8SgGgzt8zj5j1FR+VuYL2xIANa//MY/oBZkCrfWmjkSJJArOjxilCKsQaE5gQDvrWy9hQq41282sI2tdXTBduGnvU0cKOEOSshbWi9SB8x2oNP1s5XHCYcOW+xq5CGITEyMKnwsrEbdVGnSvpYdwcR79Xai5N9zlrT6a/exj2g4JFeEh5qgqrEGvQEfoWAB9bFibiCo45rMvZ5cGctM5ZAEpEw0NSaM32FOx17WKXyKQyqkhq2b49gw9FU5W7107drFr3hj3VM6a5iqLFUVp/Ib9xoKUNpXuoYUdMz5GZs2qpQagmtD/Ib91qotjk+WxTEILm55JSxC4LI7MWaZKU0JSNFB2LnVjXf4fW3UV3jIYxwQSr0yrUmgqRRpQ7Hf8t7cXm6CSFSzVkz+E1oMooKqpFAutBkqO7He3xcHqiCCNi7OFlflGQBvlJMZzJ3zINrLdIXHCMjfki4ABiKMtiVISfdhGU+cxsoHmFZiK+tR1tVuOMhRkqHkc1OpqK9Sdj9z97MPEuCSxcnxVj2kYv8A8QbRlP323sGv3DwaTOoKOBQ5aZXA6eXSww/C6z8le1xdqaZryWwu8GmlKA9/hr9Kk/c9rZubaZxBUYcuRc0YiAJHytpWv1qLZpS01zcJZ/H1K2uBuvHJ/L0Cjv8Au3qf1sPQV2Fi95gzGSoJCkk0/tU/U27u92NOiiy8WQunaqT5gOpD7lE+xoPX+W9iUd0Havrae6XdV86nr/Czxw1wNUiW81pUFYv0L/8A8/ftYzIjK+zQkJawws+YrK8fiqit3odPr/OwkJ2sxceDl3meIbIxPpU5v0Nk+S+fW2tA0tZZefqnh8hdzt5J84c9lrXzkXgSDkOSJh8y5ei98w08rbnBEFUKoAVQAANgBoBbO/YhiWe5SRkiscp+zKP4g20dbFSpSN7Yrhmwt8oA5bq1KdK0O39q2O8EyATuCQpkikjRmIAzMtFqTtU6fW2/8eQ5sOvQpWkZNPSjfwt+ZFkNdN+n/S3dSkIz77eIbw0bVVi1GRtKHzrtvv2trnCiSxwAuQskvygkHKNtD18ztXztTwnAl91uct4iEksaBVLblpCOWhJ3CjXXatrV7xdrtfIVRBN43jnZQM7OsfMWKNSahRmBJG5prpYJbc5Il8lLe786oVekMg0blI0xjr8IZ5CI0Yjua+Vgt0vtLzMiyXkltUJMTgkU+IP+GA2YihNdtRY7fGknR5ZUy3kBcl3MiMieNc2SmmZ1qCzajYab1Bws2fM3KQgGkAq8ZNKEuxoSWpWoAIOU9Lc7IrgruF33mNlSNc6sQyyRZa0GuWSNmSvXKTWllTi7BpJzI92NCKq6bUoNQO1dj/KzFBezAGYsscyOBGJHHijKrWOUg+PK2bKa6GhGhItDhd9Zp7wsrRpJzEaKPMHILoWMTOujDwtlrqKU7Wm18woukzhy4e53Nr3KSrzK8UKH4iT4Wf0Ar6k/ergKksPWzV7S7k0l2us6f1QzCg6ZjmFe3UH0sF4KgBkruEGY+vyj72h+i4Jy4fgyX2NR0JLepB1/Iix7GsSAndWFURB9S5II+mhpYJwoua9q/m35aD+NqHEl9IMbk0Ek7g/3QF+gJtZhs0lcRmq19xdYW5chzMmzE1LrTwv6gA26uOKBJJDI5QMyrnOXLQAO0QrUktmBJptXsLVsUw9Z42lp47vE7eqlSFH0Nfse9qmCgZcksGZH+fXcHUBxqjrSoI3G9kpbNcHnRMM+YYVNjc4vE8znLSpUEEeJRULr101AGlTXelrXBeJLCk0bNkGQPm6AI5LMxGuqsBr2p1ssQRHM2WvLDHJU60qaVPelNbSc8j8M+KKRlMi/tBWBy1GtK9v4WVabS5nJNObeOwGaKYjjPPurXaKskYcIgCyZ8ucM2r+GgHwrU5QACTW11cUjjSRRnZrogOp1YEaHTQjoe1o5cAlvLhIykEVQxKAjwg6IoGhrrUk9rEb3woXvN7KCv9EKkfvFiYx5VAJ+3exCBUHLT/rXuugX6IW3VODFna4liTlni8Q6VqNfUEfayzZsvGGiG4CKoYxxirDvXXbsSRZTrZKW4eW8tF6bhP7JPX6BN3AsOa+TLQMCjgqwqCOYtQRYz7th48TXdkpzKg5gPwxV9M3Tb1sK9n8hF+loKnI//GLMUlzusisWvAA5kqGhHxTVqu3lp6G2jT/sjTU626ll11vijfFoNL8j62U12xO5wiscBQiMyH8MAgBipqSa1qP+trVyx5JpEXxkyLnFF0Aqw8WumqkdRtrqLAr1crsuZVnzFYpI2zFNBnLOdqjKWpp0oLcwLFHJEzSlViBWoYDLnDHelQaPUDsFPy2bjMo3bbtHf4XWbKyA7OJ2yd3bc7LN/afLmxG9dgafaNf4iyJWztxZw7LdrxLG5LmmdGHzqa+Iee4I7jzFk9oACanTp3saMnMHVAqGAEFuYstB9imNiK+NC2izrQf2hqv31HqbbvW35GF4IIIJFNRQ09DUW0Hh/wBt16hAWdFvCjqfC/8AeFQfqK+drEJe61zjrElhw+8ux/zbKPMsMqj7m2K+zjgJ77KJX8N3RhmY/N+6vr+Vma6+8423OvZF3uEJzZFqA31PxHpXp0Gtnvh/K7JlTkwRD8GIaVpu7D67Have3Bcq3Fl7ET3JQPivafTcKP0HpZZvlwhcu8lY2kvczxSsqlUJIjQsG0yuYivqV20sf4suDNebpIWURRzrI2Y02oFArpvapBJfZIpmS73VojJIIhKGLmPmFq5aZW18S1IrQWHzV9EPj4Qlgku97QAMZqSxA1jZJBR2WtSK0By1YDShFLPxw0kKaio3tTWFwgzs0hR6Vy0rTQtQedfIUtzi2L0ChG1rW0Ot/kuF9kq49wY14vTh6MEgPLWpCyMziokpqVoBoDrT7jxcRHIBmdmS8QO5ITKpD0yrkAoMr1y/KCK72cHv2dxT4sp1/n62Sjj03vccUjI8JmAYlaSUX8R8xFFOXKFLUGgFovlkrWTBwvdhecOmurmozyxofRiVP3sm4MPdoyrDx6lvpoo+9PtZ49n2GPd4nzsCkspePT4QdbBOKuF5BfWyUKykMBQ6KOhO2/nbnkBtyoAzsivBC6t+4lPyJ/jZf43u5EAQijo2Y66+ItSv0As0cLXPlc85qtrU00GnTXWn0tHfcKjlSV5VrUHc6nK1de2+w2sITNsr4DdB+FpeZHOxFQ0QJ/stUt9mDCw2+33ww5FdFkBJU1FJFUKVIPdaODpsfOjVw8qQxfAqKCUoOxNVJO+9fvZfx/CpTKZY2kaKRvGop4GI3AOlR56AA1OtqkiRpsrC7HC6BRxHL0APcbC0sMXiUBajv0FdKH/G9jF8wZ0i5kZUqBVkfw5QN2BJII65SdOhNitwwAR3XMHE00wBZw4VQBqEjIBIWupIBJ/RL4ZxBKb+IAVeBDy8zEoKNGsikhkJFSRTXxKKa6A5TarhuMSXC7zveGZ1mNIWbVnLLqz66LQKBWhoNtbQ3zGeRCY1QEsa+AVZNd6Nqzbkk0Ne9dCeIcD80RSy3lyqEMUfLt18ShfzFnoGdGwNKTldicSqbYQ0FzcOxLMmY1NRU9vzsr0s64/fawyKNQVNPIdP0skm2XVfuFeq4N+ye30TZwXfOVfpWAqcrgD/AGx/KxC+YSeXlLgUcstEBOzZQSD4jVt+nSwfhuB2vsix0r46k9BnFTZk/wAkSQjVVzGOZB4xuzZo2Ap2FCOm9tOlYwwi7cWZ0v1cveSyeISyNqnYXhuTdQLaO58tO9QQcLcxpZM4j5oemamznQ0DbbC1i94Ox5irIgzvGwah8LKmXQlq1O469DUE2GT8MSlYi2RViXKTmoKCVnA1H9k2hELMkpAQ5puYp1pXxgk1FG0K/TUai1mxON7Qm3fyQnTNba9S2/WG6XH4BV3jjCTerrIqNnvF3BdabkH+sj07jWncC2EVq2utttumMLDKpToSSfXv3NgnFnswN6mM9waOkpq8TNlysdyulCDvTodtNtuqpTEcQGRXmKOsEowk5hZleLmd7O/s+9nXvA95vX4d1TU10z06Dy87MvDPsxeIk3/IsUYBNGrm8q0+/wCVmO9XgT5WIy3aOgiiApnPy6dfIbDc6b54J3Wk4Nv8qivN7EiqSnLu0f8AUxbZqDRm7ADXXYanWlZOFMRM8sj1OUocmlKgdadB0A9SdTZYxHFfeJQgNUzZaL85Bry07oDufmOva2iYJcUuwSNqGaWpIHQAa/QbetqnMqcrJf4rwkX6IRtrlYkDPlP00IP1Fh1zxkxrHdw5EkQAVWqrFdqNUgEjYONDYtjV8ELq5ooNRXsf8franjJEoBlj0HzDRvWo1HoKWXvsUQBHLjfFQiLmVDADxSZZBpqRnAD6kksp36WTOKLzidzYaR3qNmpHIkdST0EiqfiPfYntaC9XqZZEjuwWYHVg5J+tQQATttpQ2LYzh9/my0YQKlGotGOmwJ2A30Fih1wqltip8Ka8RRtLfJYFkcZUiDKixg7lqeJmOwpU6EDetlvGsPRmmSNpC8tKusbHKCKsuUVZQx760pXe1nGpL7FyzIiCMHxOrEgjso0K/naw3FEcCsYgoJGYmnxV61710odD5WgkXUgZI5gsnLjgu4cty0oTQg16VBodrMuMRAJzKVKA/UdPzsk8LyNNIj/NWrdtddK6gV6Ha2jTRK8ZB2IsPD0jXAricBBSzhKfgzsdKlh9B/1qbWY7vrlOoOb87Tx3Ax3eROvi/Opty7UbXvT8rK4cIAKNfESQlqFSzcof5yrA9shGU/3v4Wo8W4s12oQDSUZiKaH9oDsdNvM2NrSOXMd10H3zfxt1xBhyzwOjAEqc69++n525kmBtuSs5uJ3agXBpu18u8gk3L1MTNoBXwmh79th2sYHD90ihdA4SNwa5XyV08jStkCTBZFagC5W0Vhpr59iftali3C96j/FysyD4xWtB3p2Hex46hj9ChyQubqmfhNkikmCZWUP4W8jrQem+lmC8vPJmAXMD4aAaU1Ob61Ap0ItDwrh8TQoyAMDvp161HQ2eLlCFUACgtDX4zZVcA1JWKYEyXSWRyQQhyr22BrZBp/iltf4xI9znr+x/K2RG2dVNs9eo4K68Lu30CZ+E5GW/y5aV/EH++LTX8XhUcOzhjJVRmIOWklKa1oGKH7drD8KvTx32UxirEyLrsKvqfpYrzmLBzq5M4JKgmq/1Y+HSgqQOvnXTQgZGYQZLjN2luoZ37VnVkkoqXdEAflYTiv8A+xyt2eS4vZlJvBZnytRkGY00fYeIUBG+WhpaK9X4nm0Y6shVQ7bBBmWobata0oa0Oo24vF5dqZtRyQwqFNWyua6KKmoHl5WjjjJKVQDMrk+CoqM+XWnQp9etjgU9vmxi/ZzI9T9kqfi73aIzbXN3IHluGj7hVIbsXchRXX/H/az/AMN8OctQ8n0BP52B4OslIXpyiTNmURilUQFdMtTr0G9mHhu9PNd1aVi1CQSwArQ+QFR20B6dLa7+K/EWjYCB1935XnW8ENJeV5BN9r8z+F94luwlRHclYoySy9GrTLp110C9SRZA4kxzOWjXwqujkH4Af80pG8jfM306W0y80lDQ1IzqRUbrUaN/arqPSyHwZwhnk5swywXdmChvnZT4nbyqCa2Te2xTcbrhW+GsLS4wNf72ApC/hR/sDoFH7TWauHrs+XnTj+kT6sP9GvyRjsAN+5rZTgvRxi/qQD7ldWqO0jDb1rT7A20IvRwO4J+xH87UVkD4s4bF5hyR0Dpqtdj0IP5a9DSyxhGLK8fu0py3iPQq25psfXv99rPOIT8s8wmiU8R6KR1P7pGh7UBsscb8HJfVWWJuXeEFUcHfqASNx2NqOAurtJShfonhlLQtlc76b/S0kvEkgIqQp0Gh303/AOlqN2xJ83u18GSdfhbo/mD3tZGHEfEFfsev8rAwlGBUWNcRNJAUOq10AGpPSnnZWvd5ZnSADNJ2Hc6hfQA62Z8XiW7xNM1C4FEHQE7AD162seznhzIDeJxWWU1AO4H8K2kDcqpKaOFMMN2iRK1lZaZv/wBj6fys5RyDOsY+VanyGy19dftZdxGd4h+BG0sz6A5TlQdK06eVdbG7ueXEz5SXIq3VmYDQafYDoLEZlkhuzzU85DJWu4/XawW8Cr/7Y/hYtJB+CF28FProf1FhV3iNXJ6nTy0svUDQosW6H8SJko/SozeQOlfoaWtQ6hG8sp/habFgpWjUoQQQf8drDMKFI2SJy1ACFck0p0DDUdO9lD9ZCOPoVOa55GdWWqjcdxuCPMD9LGMGjqDG9G8OjdHU7H16Eeh626vJry5GBU7Hr+exG4tzhUOSZoxXKfxI/IHR1HYA6087UghwvIUyyXaEpe9nC7zrrCSI5V/ZH+alHlQ5T6Wf7riwLU112B/getq3EXDa3kK9csiigNKgj9lh1FqGDYPKQqSgJy6FGUmh9O3p520S3ClbgqvxjfKxyqG0KVKfXcfxHrbObapxDhCpdLw+7ZG19SDp9bZWbZ1WDjHYvT8FI6J3b6BFfe+Vepm/fkH++bRy38yHcsewBNu5r3yb48gVWKSuaNt8TU+29jXBl9zzouVV5cTgZa61dW1r52Yg41LQRObGwHU3N/e3isnjPBmVbxO/FYNAyIA8QSg10TO4XqdhsT6V1+ttH4c4fEK55N6bdhZc4iq90Pi5p55HMGnL/Fy0odTSuTT9Lfb9gN1jJjdljGSquZmD5qkVyk0I67b1Fpk/8qklZhkZnc/T1W557/0saDgtNCcYce8A26/8fJO7SGQ66KPz8zahf8ciVgnMjD1oFLAGvdhX7CyRg+GwyXaN1jM7UPPCykOppplXMBv36aitvl3hi/ybeW5VSsjAZ/j+JctTuCtRoO3nYB44AbNj0IGvcn/gGXIxE520A9T9vFN5xaKBhzJMta00JZj1KqASaelqE3GcInghjOSBPFKzKwOxCIFIzElqE6bA2AcB/Ben+dVADdR4WOn1tzFiwvJuKvHKHDLWU1XN4DXK4odTrpYUvGpHSuszIdfVdF/TmQlzCSbanIbcs/NG5OI7lCVjglMcZZ2fIrKQSKitVrqdANgKWhbiyA+I3iTMsmVdW+AuAW26prTytVGAwPPfTKHYR5CCXYsBy6nUmp262o3fD7r7tLeuUWTmAKrM3hXMqnZtTqTuellTxUuOnLxAtunYmU4aBhdty1O2nuyNjiWCSUxteGMLLqXYip6g1A0pXrv0tSu/EsKxFRMy5UTIKtSpH4mmXodKbdRapg+E3Sd7yUVmjRFKZiwKkh8w31Gg3tzJg12VLgzjIsw/FbMdTywRUk6At1FLQeIm+Gxv/V+fsotqZrsJa7bl2/0VcvF+uEkv4jK6hjRmDkhTENjSoo9dd9rVYr9cwV16JUkvuRJn22p+HtaDifCY4o6rd2Q5/DIjZkZemarEhiPIa7E2kwHh+Ke7wvk8QmKyHMdVAJ76brtbjxD5MZGV/e6KBTiISfNbTb3muhPcWKFyGKspoc5H9SA2lKf1lddTXalp7zil2H+cYU5mXNnB0VuUdQOuXXeta26v/DMMSyvlI/FiERDNoCY6017ltbFY8PjF/ZSuesAIMjF6fiEGmcneo+3mbCPExhuB7yPPr80s6WLFdoJHWR+FUfimNjXnyZBKRX8T4KDKahaanU11Ggt2OM0T4ZmarMDXMSFzeFhVaVC7Dr1NoLmyf5PmrGChnIyZjShlUUqNfOy/xlhiQXjJEMqlA1Kk61YaV9BYsfEHveW2sbnwt+Uaniglk6NzSNeW3PJNDcY5UduazEMQlQ+UqVGtSmupbU61C9LV79xDd6SNHOxkyryyS++Zsw1FPhpodK0sXnjqhutNPdvz+Cy5hmCwG7XSR4szSyBWJZhuX6A06DSwhxMubdw7N9jn4IMToLFxaRmNLZ9uXV4q1xDxBDLEDHJmZddFbTTvl0tRuwgBWrIASuokbVcjElqNoSabVrpWlbEbrgsaPflTOqqqlQJGA1iJINDrr3raC54BdstyrFmMy+Il23EWatK03sOasEvMdn8b8+SG0xNuG4gO6+m+iq3CdCi5rxkbKc9H1JzaVDaA9svStbTG9o2QNOxquo5qgdypIAOpAO42p1tzfMEu63a8OI8rQysobMxJAZdwTTZjp6Wu3bhm7y5gIGRcgKu5YSFiTU5SdqUNSKV0sI1ADS7E61/e/WrudETiJdryH5R/h7iiBooI+YWlKKuqtq2UVGYihNQetjd6v6RxtJIciqNSen+NBbPiEOHXIStljLrnINKDx9enraDiHDY4o2ZIWABUxTRyFlpofHVjTWoqBTbW2pHxU/Q5udyByyNvYCWdTRvkyJzJ5c+eXkUdxziy7yXWdBJ4mUgDKw1OtKlaV+ts3z2vX/HpZldWpR5OaaDrQKAPIAWHVtD53y2LwvR8PpDTxkEanndEcWYc+b/WP/xG0mDYwbtLzAobwlaE03I1/K3retEjQQQUyImyMDHaEBWL/wAWl4WiSJYwzZiQxJrmzk6jqbTvx0Sxk5K87l5M+Y0pWtctO+u9vW9ZX4eMjTzU/plNa2HxKp4VxQsKxAwKzxVCuGykgilHoPFv+QNvLxUTFPE8YYTOzkhitCabaGtCAf1t9t60mFhN7efO/mrfptPe+HxKgwDiM3bOMgdZAAwJptXUEeRNrM3GdTdwkQWO7sCqZiSaKVALEdB5W9b1pMMbiXEZ/wBWV3cPgkdjcMz19y+/+NDmvJ5Q/pAAPi+GiFe2u9elquF8TiKFoHj5kZYMPFlINQd6HSoB+9vW9bhDHa1uXPbRWHDKcNw25bnbRXIePSJpZGiBEiquUGlAK01pr8RrpaC8cYZhdwIVAu+yk5gwyZaGo7dddbet60injBuB7tbyVhwil1w+JXzEOLleBoY4eWrPmPir1zUUUAUV6W+YHxebtFJGEzZySCWpSq02oa7A29b1uMEeHDbJXHC6bB0dstdSur3xo0kEURT+rKEtm+LJ5U0rSu9rB4/PvPPEQ/q+WVzfvZq1p/C3retHw8VtOfjqo/R6W30+JVb/AMXgQSQrFRXkzglyaeNWptrqPztWxriUXidZTHlyhRlrWoDFt6da02t63rXbCwG4Hv2FdnCaZhxAG/ad9UY//wBKk5ufl+DLTl5tK1rmrlrWmlLUYuM8scMYi0hk5g8W+rHLtp8VK+VvW9agpogLBvvP8qv6LSf7fEqUceHPO3JH44Apn+GiFe2u9eloouNiBdRyh/RxT4vi8GTtp3629b1p+Hj5efK3ku/RqT/afuVzLxmTFPHygOdIZK5vhqVNKU1+Hy3tePtGHMMnu4zFAh/EPcnTw9ybet63GmiOo8+r8Bd+i0h/xP3KHDjAiCCHlKeSwarGoaldCtNjm72lvfGytDLHHAI+aav46gaAHKtABWn6m3retboIznbe+/O6t+j0l74evUpfN8HY2++/Dsbet6x8ITvw0fJf/9k="/>
          <p:cNvSpPr>
            <a:spLocks noChangeAspect="1" noChangeArrowheads="1"/>
          </p:cNvSpPr>
          <p:nvPr/>
        </p:nvSpPr>
        <p:spPr bwMode="auto">
          <a:xfrm>
            <a:off x="1524001" y="-1050925"/>
            <a:ext cx="2085975" cy="21907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4290" name="AutoShape 18" descr="data:image/jpeg;base64,/9j/4AAQSkZJRgABAQAAAQABAAD/2wCEAAkGBhQSERUUExQWFRUWGSAZGRcYGBkaHhghGCIbGhogGhoZHSYfGhwjGh8ZHy8gJCcqLC0sHR4xNTAqNSgrLCkBCQoKDgwOGg8PGi8kHyUvKiwrLC0sNCo0LC8sLSwsLC8vLDQsLDAsLC8sLCwsLCwqLywsLCwsLCwvLCwsLCwsLP/AABEIANIA8AMBIgACEQEDEQH/xAAbAAACAwEBAQAAAAAAAAAAAAAEBQIDBgABB//EAEkQAAIBAgQDBQQFBwoGAgMAAAECEQMhAAQSMQUiQQYTUWFxMoGhsRQjcpHBByRCUmKCshUzNFNzosLR4fAlNUNjg5IW0nSz8f/EABsBAAIDAQEBAAAAAAAAAAAAAAMEAQIFAAYH/8QAOREAAQQABAIHBgUEAgMAAAAAAQACAxEEEiExQVEFEyJhcYHwMpGhscHRFCMzcuEVQlLxJDQGgsL/2gAMAwEAAhEDEQA/AKaP5QlNUU+6Il9E6h46ZjBnG+2oyzKpp69QmQY6x1GPn1JD9KkKTpqzbybpOGXbOoWdGZdHKQFJBJvvaw9JOFBdFaPVxhzRzW34r2r7iktQoGDECASCNQLdR5Y8p9rpypzGhYAJ0yZsdO+2M32sf8zpeqfwNiOUf/hT26N/HjtbVRG3JffS1PA+1pzKsQirpMXJO9+mKeCduDmahRUCQuqTJ6gRY+eEHYJ/q6v2h8jhf2Ef84b+zPzXEZjQRTEy392y2K9tz9J7jSJ16NXT1jVtiXFe3BoVBTKhiQDIHiSOrYxyP/xT/wAxx3bRx9LH2F+bYguIBV2QRl7RzF+a3XHe1zZUISFfWSLCI0x4v549r9r2XKjMQCCAdOm/MY31xjLdpayZnQS4pU1LFGgs1WbSqDZLWJ3wFxDin5n3IK1FXSAwBR1CmeZDIYeam3hiOsF7qG4cOY05Tvr4LccM7XtWoPWAChNXKVudA1dHjHnZ/to2aLBQE0gHmWZm3R8Zfs5m0XIVgxCk94RqkTKACCbGT54G7C5zu2qko7CFHKsgQSbkkDw64lpcatQ6KKpMvCq1Wv4d27NXMGgFAILDUVtyT4PN4xZnO3RpZgUCoJJUagtueI/Tm04xPZ2oy8QYmm8zUbTF4adJMmALi8xg/jXDaxza5goBT105hgSgGkEsLQLbiY6xgLpMpo7qxjgDwDtl58VrOOdtjlWUMA2oE8q7RbrUxfxbtg2XpLVbSwYgQEMjUC15qgbDGF/KHnFNRApDaFYPEtoMizEWU+Rwf2yrhsrRReZ+RtK8x06CNUDZZIubYIS6zSrHHC5sZJ1J11WtpdsScqczy6QCdOg6rHT/AF0b+eJcE7Y/SkdlCqEMEMhBNptFU4xOV4pTPCqlPUNaI2pCYYc8zB3EEXFsWdjs8MvRqd+lSkHYFXdGVDykXaIW/wCtGOt2il8cLWvs6g6a8FrOzvbhcyzIiwQNUtYRIFoZr3wXQ/KAjZj6P3Z16iszyyszfeLeGMJ+T+lUVmq90zIyaQwKgEyCY1MJFjcWnHmVlOKzUU0w1R3GsgWYNBkEqfCxN8BE3AVaMYIDI5oOgbY14r6BnvygUqNYUXpksdN1Mjm2uQD8ME8Y7b0sqVFVW5pjSdXsxM2HiMfMu1OZDcQQpz/zcBYJaLkDB/apHzLLqehRKaoRnLNzQeYiFU22xYzObdqGYSJ3VngRrqvouf7Y0qNJKtQHQ8RFzzAsJHS2LE7Y0Tl/pHN3Xj130+zvvj5v2n4kr5OmkaXpuispjojAFSLMp3BGCKb/APBT6H/9mO685qGy4YGPqw43ZdXkvo/Du1dCvSarTJKLMkgiNIk2I8MS4Z2ry9fV3bzpiZDLE7e0o8Dj572Nf/h9f1qfwDEPyZPet+582xP4h2neofgIwJDZ7NUvo+Q7WZas+inVDMATEMNt91AxdT7T5Y1e6FVe8mNEkGR0uMfKOwzfnz/Zf5jFuVaeMn+1b+E478U6gdN1d3RkYe5tnRuZfVqvaDLpUFNqyK5iFLAG+334szfG6NIgVKqISJAZlE/ecfJu0bTxSn60vwxf+Ump9fS/sz/EcccW6ia2UM6Ma50YzHtAlfM6n9LP9t/jw27ex3lKZAggkDUQNQmBIn7xhTmv6W39t/iw97YpOYy4gNJjSdm51sfI4ONLSz92+B+SFzedOYywTWhNNVYhFLM5AjlBccqggFrydUWF7csKoo08tDaaqkljRaUkk/1kbjysRgV8uz1ZrU0Q6QxC/pzqUahqIAGnYb2nbBb8HphQdFPm/ZH+WCRQOlAfmAvbS1nyYkRdiia31VPBs1Vy9Jiiu2uoBDUTNh0ioPSPHrjuG5eplalZk1saY03omGlhtFQRtPW04s/k2n/Vp/6r/lj3+TqX9XT/APRf8sNHo6T/AD+CF/UW/wCJ131UaeVqfS0q/WB2Hex3NgYJ0x3k9I3G4wLxunVrqK7LUkypUUiAAl5ksTcE9OhxWHpqzK1OkYY+yqAgehFz7+uGVLI0yJ7pBPQok++2BMwTn2A/buVv6gAby/FU8SraqrEbWC/ZAGmPKIwR2fyi1K4DgFVUvp8SukAHxEmY8hiivwlh7BERZWkQPIgG3kR78T4bSqU6wawKrPiGm0E2OmPAWIHlKrMDK2YWLF7rYl6UgdhS1rqdWy2/fHxwhzNIITTVQKamQBsC/MZHrMeVhtgk8ZhSSjAgHqCJ6CRzX8dOF1ejMuf5zfULbbD7IFtJkR53xtCC9KXnYcV1T8x1R/BKn15ANxTMjrBZYt6z/s4fVqihSW9kDm9Ovwxl6GT0oCAQAbMDBmN5EHUR1/DHtdmqjTUJYLteJ2IJiAWHQ7jffGJjOh5MRMHscK2Pcjvx4cSSPBKV4jVhYdl0gAKpKhYGwVbevjhTncw0lJhDzFQABJkGw9LeF4icOH4c2rSDNp1EenQG5+4emFPE8maZlp82jlbwIOy2gaTsdpBwSXDysabCjol3/KDnOrfzXvCqyrXpM8aVab7AwdJPkG04afSWJLMxk+0STfxnywmymSeqYQW6tHKPU7H0641GV4Wg6atMBZMxAHTYmepGLYbDSSDTQJjp1zHStIdrWoWr7PN+a0BaBTER5Wj1Gx8wcE1o72mYBZQxEidIIAPpLaR7sZ2hXdSQhK67mI3HUBgVkyATHTraCcvmmpOdZY6rNqlmlQdMfLSIW82vKTOhZWYvrXOFA2OZ8uST/FjIABqneaTvBBMH9FhZkOwZT0I/02x88RzAnf8A3ONZm+KsylUBQkEa20nT5qqsZPqR78ZYZJ9WgAEjrJCxaLkT7r9d8NdIYSRwbkatbobGxxF/WurRC5xNWkSd9wuuBBm2oWmOu+NDVrumVq5QxFNdRfuqgkFg1hr8wLkdfDFWR4HPtAO3lML1gevj1tYYvPD0/Vj3sPxxWLoybKBmAPEb7q+L6ajL+y0loOhutQpcFzb0aTZcaG71GqBylRYDLBtzSQAT4dMQ7KZ5stpINOoMwwVf5xIKGL8jTOobYqFAB2lToAEEVagMmZnnAHQC5/AE0KCMJU1IBt9bWH3c/wARjh0ZOTWcad38IT+lAGlzmOp3G9/gheB5w5aq9ctSYSaZGqqpBYz/AFRkWODcgtQ8QqVVFJyjFzSFR5uCIUtRCkyfL3b4mvDg3LNS5276tBPieffzxRxPIkI8VKgO7g1XYOFuVbWWjazC4PiJBq7o2cDKHNsa16pS3phjzdOFjLem3uUeI57veJ02GkBnTSNRLELohiukaQZKkTKsrAgWkz8ozfnFP+z/AMTYBp01+k5RhRqUmNQKxfeoF0FWNgC4FiRuIuYEGflEb85p/wBmP4mxnZw5hIFf7W9hCetjBN0D7qXz3Pf0tv7X8Rh72xH1+WkEjV039tNvPCDiP9Kb+0H4Yc9s82or0YPMh1NFyvMjDe0wJgnGrW6xn65fD6JblKqJrKJUUBAYciWg1LgwBH+uGGWzyv7M23//ALhEubrVWjUzsw0j9JiASfxPp44Z0OB5x95QeLOq/BJb4YagxjIGBrj696zcRg3PeXWAmf0xad2Kx+1+GF1bibMB3SzJ0hiPaO0Iu7H4DrgetSoUTc/Savv7sHzvqqekxhvRyjUaT5mt/O6dNNTA7vVZQALA3mBsJ6zgc3SZ3YKvTx8lzMC1oBdqk3DszWX2tLamYC4EkG4VtpuDpO8iLmMN8txFGMTpYGCrcrAjpB6+mA+zCJVFTL1NnGpT1DLYkeekg+YBxLNDu27rNoaixyVV9sKLDSx9tR+q0x9wxSPpGSNxadfXBGlwDHHKND3J3XzRaJ6YAzmeFNl1bGZM+nTr0PuxUnZ6oV1ZXMConhqKkeRF1B9dPpgLN5TNUeeoG0i0kq638dJMA+NvXDMfSUAbkYK7v40Sp6Pc4+2D46LVcOKOpJNjYTaZ8ARPvNr4oS9vd/v3RhFk+0SgRUBWB7QuI9Nx8dsarh3Bg4D1Z5oIpyVAHTXpILNG4mBtBicXlx8WGuZz7uqb9v5S5wkt5HNrvQtMnSN9sSosA9xIgGPSf8xgvK8MoVUJpq1KGKyvKQV3lZKMPUHC6sShYPAamRqIsCrbMJ2BF46FSJMSb4PpOLFEx0Wnl9igS4d0YzDUK6qRqBAgGR99x8vjidOkSYG592K2W3n+Iv8APFtN9iPdjUDablby0tK3ZsqrL5EUhpAAgnb1P4Rv5YvywF9U7mI9wxBD4+J+BOLeG5M1mYSVRWIZhux30qekCCTvcAQZIVnnGGgzTGqHD6IzGmV+nxUU3J8IH4/jj2ZYeV/vsPhODxw7L953fdEN+tLyYAJ59eraL+gwv4qn0Uy7M1NzCtEsCB7LQL2BIa2zA3EnOw/TMErwxwLSdia1TD8FI0W3XuCvzSBOoNuny++2AcrnAbEQxJkAqdjHQ2EDCbNdoGYgU1jwJuSTYQotP37i2CsrwPPNYB1B/WdF3vtOr3Rgj+k4oQA998zp9x8E5H0TI5pc+m3tZ+lFaCjmSksCB4kxHxwur8XW+ga4uTsi+rH4RM7YDzHDaVE/nFU1qg/6SMTH2qjXX0ABwz4Rw81F7+uFShTBZKYELa5aDc2HtGS3pjOn6ZaLfE2r4nc+HP5JqLopoaHSOse4eXE+4eKT5WvW7x2qJTNwoBULuJChj7JIkgNY3uDYvuHcRps+lpBWxpsNLAjppPywt4DXFavUWsJXMSCPOdSwehGw84xLiOXFFxSzampTj6qutnUDpOzAdUaY3FiMLM6Wka4sfrY8D5HuTk/RUZcGgUasf64/NOmYSY2wLn63KywxJRtgTsIi3UyMCLwXMBdeWrivT6XAYeRDyAfeD5DCziL5lL1qbLYqCyQAW8GEc1pEHpjVZ0xh3Nyg6+vNZreh5C/RzT3XR9xCZ5KrTavk+7rVKoFYz3kysd0LT/u2wwX+UM/nKf2Y/ibCrh3GzUzGUNZlHd1SSdIVVB7uCSABFjvtFzthh2/f85X+yX5vjz4aRGfXEr1eGaW4hodyPyHgsDxZozLk9GB+AwQjivniXXUrs5AJI1BVYrsQwsF8DgTtAfzh/tD5LtiPAKgTMU2OorqIsJPMCm3UkkY2CNysBz3aNbyWs4Bp7xUWgKYcwSHqzsTuX+GNBxbhdPuWJQvAnS1SrB23AcThXklWmyNprnSf6mJ3G+vFmb7bZYqyHvQbg/V7EfveWKjq3GxRSozFUcCyFJq4H0dUgEhg9aQR4TUOHPHeGU+5k0+8giFepVIvb9cXgnCvg/E6RbvKa13AlbUlFzHjU8xgvjXaakqRVp10DGxNNDtfpUxHYL6sX8V3avvQ/Z3hlJ6pnLohUalKvVmZjc1D0OGXaLIIKS/VCpzbO9QgWNxziDhNwftXllqcgruzcgHdoLyOpq4eZ3iPeKFNDMC/hR9P67EPMbXW6lxzcbQfZrhtJ2cmhTpssQUaoDfVMnvD4YL4+O5VTTQMSSDqertA/wC4MJuHdtMrRLQK51R+hTG0/wDd88NG40mbpgpSr6ZN4ojbexrDHO6u7dXmpc19WQVkOO0U+jCp3NKmwzCoe7DXTQzsDLGZI+AxteJ54pQqVUiVQuvUHqPdjLdq4SiiBKq6q2uX7qOVGWOSoxnmB28cLeFdpqlOkKOhaq3Ud4SsDqJ2IuAAY3ABNgE8VB+IymOjXxVjmEeY+C0HY/i9SqailFVLtKKwGrVBuSRJF48vDA/ayqGrFPGmob3M7/ivuYYoy3HjSDLSo0aZO4h94gEjVf1m/icLtTMSznUxuT4k7k+tvIAAdMdFCWYh0tZdKA48lnzTtyZQdU07M53vaYDk61Yo/UyDYwfER8cPM1QVLA7beEevrIjyxkMjqo1HdCOeCQQbECJBBG9sWZjtC6kKqq1Q2VBqkzETzWExc43WzZnMdnIrcVulRldbWiyfgtAHIDNHICZbotuvvBHkSvjhz2dcd0wG4qvP7x1j+4y4U90FXS0u8hn1GUDLB0qgsQIiTPWD1M6VYIS1JFRuoXlV46Ou3owuMK9JRyYuIsFb23w71r4fAujGbuVVbizfTSBTVir6QR3kxHgG07GTy7CTtODO3lYDKxaTVSPcST8AfvwN/LVIfX/RSHidRen1Ee1qnqRGjrtOMzx3i7160uSAo9i4VZhovcmyEk3NrLEYxThJC9jnMyhoF3x8O5NQHrX5WbrT1K9PL13FPK0l0MyhwawMAxuKnUeGNy/B6bAqwYg2I7yr/wDfGTr5UVWNTu8wNZ1RGX/SvF8wDtg/N/lAo0nKPSrhhEiKJ3AIuK0bYdJhfxBPiEMNe91USfelPD6NB6iIcpSAZwtmrdTH68Y2PE+FUzRqalLAKTpNSpB0iQDDbSBjIcF4lSq1NVNcwxpkMR3dEdbXOY8RjQ8V7VIlJjUo11UjTMUTGqwsK2KvdCXAEi/EKxEuanXfmlHBMnQqV1X6MqbnUtStIK3Ec/jh72m4fSXLszoagBXlao46xMgyCJ6Yy/C+1eVSsGHfsRbT3SD2rC/fHGm4pxXvaZTuMyskX0UjsZ/rsVk6oEF1eZCs4yg9u/O0t7KZGhUqPpomkVUGVrVjMmIILQR6zhh2lZKFNZU1A5KlWe0RN5Bn34RcG7V5XLu5LViTykdzEaTfZz1w0z/Fqedpqaa19IJv3Mz0NtYxEjILDnBvnS5wlrM4HxNrG8dyVIUaNShSZWes1Mr3hfUAmoRriDMfHFPF80XNLXIdKKKwO40lwJ6TpjaR54N7Vt3dKhSXvNQqPUlqZSxTRa5kyR164zzlR3QV2b6uCGFgFJHL43nysfPFnBj2kt+C2ej3yU1zzxI18Er4+n5w5tuN/sriVfg9bLPTLQrMwCkMrBSCBJO4iQbAz8MS48Pzh/3f4Vxou2Yvlj/3P8VPDt7hYj4wQ08x9Eo+kVu9Jp1VqPpu4JCi5EaSB6RpItIgzgSpwiqZaxJJMavEzJMR93xweyutQ6qNOnAiFPi0yYnp+FhiyhmiWUSCDO3TT7/UH3YawkMT2Au3SMzZoyXM28ULw7J5inIRzTBmeYGZjovoeYwb9MV5rJVdN4CKSxHebnqwkEC0C0TAt1xo2VNAidXX3/7+OKWpAiCAQehw2zBxPsgGxp67kiZ3tddrPZXLnvF7ptLAa1YzfRAsIv8AauPXDLLZWuNQUikrbjUzaviTtIkmbnwAwzCYZZPJmrBayi1hEx/vfAZ8PDAzPLtxP8cdVLZXyHKFjv8A4/U6RJ8XMjzsoEeW/pg9chmUQ0uVqVzBLLc3EQJtbdoJF52xsM9XXLUi4plgu4QXjqfcPHyEjfByG0mRaTO48Z8xjz0vSUR1bHbb3JTwZIRRd5L59W4bWemEZwVF1STyyejEeEiwAuYjrXl+zrTDkaesEknYRzC3WSI6W8Nx/JwddUaWa8+t4I6wIHuwAo7tiGWekevUe7Gtg58NiAQxvaH9t7pWQSR6E6Hik+dyywS1gJIYbr1j7J8DafdC6mbCd+uGPGswFSD+kdgOi8zQPcB78K8rwp65mrNOnuKezN5uRsPLf0th3FRGR4a0JMNJFlV8RrsqSpi4BMTpBMEgeWHGR4atFToBZwwZmN2qaSGF/MCANpwNneFyjQCVIIKzLL0MH9ID7/CdsGcFrk0abNIIGhpkXWwNx1j+9icLCY3Frx5q7TlFt5o4VAbgyDefGcc9QKJOw/39/TAj6dRC1NBa9ipUG5YkEGLXJEeeJZenJBYszK5F4AEahICgDbqb4uI+3ktb39TaI82U2rBkS1BQ4iSAdjBm4vY9RtheOEP3uuFMRtUZdW06wVZYMAQIgWg4cBrR+3+M4JylEMzSQPP3D8cHliaGkybDlyWKzFSMP5Z3+aWvQrELLB2WNPO6hYBG5DEib2i4GKcxwupUcvUKs1phqnNAI3J5BdbX9ncThwBgrKVUAIYAzbY/G+0x54Vmw8MbM7WZjyHeixY2fN7Vd6zfDuH1qfswjSDIqOwEbhRCvfYy0R1OPczTZpkkwV1MC7Cp15lFgZAY+0Rr3IwXxSvpi4UGSZ2sLD0Jgf6ThPQ4lqYCmUMm/MF1kiIESQDcecx6ZuODQeqiZ2qGv0WzgHPeOvmdpyrfvRyZRdZPdob8sBAthLzYW0gbdYIg72JXqoZps4ZlliSWN7gsegtsSSJ8ZwKcjUBLGmGJ2CsBpuDsSBcW6+eLHzNjNUQqKFA2k/Nvam0SIxjSxTQ+0Pfr91uRzYbEaNooLM0BrJsdfNJeAs7WCjlFp9ox9+GqV6tKiVENRGpyVeCLk2kSwAizESReZjAGaoxFuWLSRMbfxDwHltiNPNFUdZkOrAA7TBjp1iMO4eaOQhsrQeR70vj8PIIy6J2g4FM85TbMGlRFRaneaghUg93pILKWdQRKlRqG2m28YA43kGo1BRZUlADqB1EydUKxiF2mVneIBw+yIb6dlNdKnSM1jFMgg+zexN/8sBdtj+et9lPlgLJXdXpXHlzKNhWAyhh2on1SyXaEfnD+i/wjGg7Z7Zc/9wfNMIe0n9If0H8Iw97Zn6qgf2x/hxpDcrId7DPXBZ3OsqtpRaiKSxPeHrImIAJtuL+c4u4bUKuJmDKyQoF4KgR4kN62x7xBi5YLXNVgrQWBGiGWLt0ib7Wtguo1FKawxdWhDAckSWbTUItU1TAlZOi4ti+HeW5NfV8UnMLDgQiszmxTXU0x8fPr4evocFKcLnYuI7tY8Hv/AHQCB9+KqlSuoPssBtpBJ9Iff4nG06fKS7h4LOGDe4AVXiVoKlJdQCGZt79vnf340WXpBQANhbHznhXHqiOrVBqSQSQOYemkQY8DfH0bLVgygqQVIkEbEHYjHkump88bGgkjXfmnYsM6IkuFXsh+N6vo9Xu7PoJWNwRe3nAwmyvH2r/VoGmsJViBFNJZKhOlgbRABiSRfadHXJ0kgAmLA7E9J8pxmuynAauXrVDUVYI0agwPMIaABeImZAuB54ysMAYXki61HryTYAINrWItsLuMUOUN1Fj6H/X54ZrgLjDgUj4kqAOpJIgDAcDK6PEseOY+O6BM3MwhIhTkgD0/38MRrUyD5j4+I9/+WKVrPrKmjVXrqIGmPEmYA+/4jBAx9MjeH6hwpYTmFmhFKdF0CmROrr8ifl904BzWSWoCG3UcrTBE7X9bGbffi+IMHY/PqPfc/fismDJJIUdFkg3hluLzB3F13EYDK3q2ucAXXw+yJGS5zRdVxWdetVoPrRhVVVmS1xrkC172IkYc8BzHerrHMxOpwCpIPs3Agz7PSMJOI0qL1ajDNqpbkIYNAJECDqnRO7Ry3tcDF3Z+rQpsyrWFSpUJhdNQAFTYqQdItJDbwLFTY4rZyzWJvaPCiteRnW6SOsc9Fp6TgwR1Y7gg7dQbi+GWQyJdSxOlbmfSdvdhdk6NwBaSx+87/PGuoUtIAHQAfdiel+k34WJrW+274LPw+Ha95PAJHw/ieUqawGANMw2tgNxIIKsQR0tsQQYxDiecy1NlXXpLsqiIYAuSFkE6oJBusxF8MMwKGWpMAKdJGJkAKoYnxAF7x0Nse5dVzEVatJCyO3dMyyYtzKWGoSZ8JgGBjzrekJWnr8z8v7vptutEwNIrKPcsV2o1K+lpgGBHsm0sCRcsJU6fBlMDC3LcHr1oKU3Zf1oIFvAj/M4+jVOFUKlYVGphmXb9sjxBOk6RFz5CTAGGlJWMkNTUDooLR+8bN7gMaDcQ/E1IRRPrRPxYjqIhEwePrisdwuk9KmEqKWeDM3Ikki3tGB1jAeYfQ506Qzsp1zdlI0aQuzbNJ3518sbZuIUnLUmK1SvtKAQwjrpIFx+yZHljNdqKdOgoqGHpMfUnpN76wYvuRM8wvoFwxLOrf3a+HMWkWZsNL1oHPTbdZ92QCAZYMRtMD1Nt5mJjFK0tYc6dQVTMdZsok9TMwMNaXDKNQBhLA3B7yp12/Sti/P8ADFoZdhGlSJJBk3IBMySWjb3YiPo7qXB0jh3DmU3iOmRNGY42mzvfBX8HVRnssFovREVjpcmfW/Tp7uuA+2JnPN6J/CMFcDdDnctoeo6hKt6m+7W9MCdq759vWn/CuMtn6Y8fqtnDX1/kVme04/OG9B8sOu2bfm1E7wyn+7OE/ar+kN9kfjht2qk5fLiLErfwOmB8yfdjU4lY51awJLxXiCMvITLtLrp0gnxgCPj998WcKpai1Q+cTACge0bQAJnbpA64VHL8wAMtNhtvAHtQZmRta2HnD6cUlRjph4eSLBZI9RqOq3VV8sRHTNVBAGyLR5DGCNIBuIkMQoi8g3BggGPdNoSSB6XOwBJUEnzYECB08xiFKujmbkFtXKLDmWBDQC609S6oMWgzGJrUEAFSeVQZIX2TLbajDC3iBAF7ieumI0B9eSjM8igEn4koAFQA8wuPPxjx6HzjGj7C5+ab0j/0yCvo8yPcwJ/ewo4zmJLGLSoBmQYJd79ec1Lx0GK+zWcZazssRpAI6GSTf7jgE8DsS3LWpF+as99QZncCttxjiyUabFjBKnSIJJMWsBtJH34X0e0yA0gdUbVD3Z9oqbjSSQNZI26jwxnu0PFRVrBSsaEtqtMkyQfCQF9xwu1DwB6+119CdsZ8eCdG3K4a638lWL8O5tvfR9dy+q0qwYAggggEEdQbgjC/iDA1FUgkAG/QMek/rab22E4X9l8070hSAgpI1kWC9NIO5vpE2tjSGipUJp5SYN7gjmBJFySb6h1g4HDgnRSZn8NvulS4HRptZrjmePcVaRVp7sKHZpViB0Avq8Zid76YxHI5iCGIm3UXn8L4G4pVLKDod1R9PKskspJkyRG02kbgeS3N8VqqDoy7senh77f78ceqwjB1bg7YrPxBJcKTLi/EaaKzsdK9IAmegEbmcZTO9p6jiUWEIIkTqOwMG8RI6dcDZnLZh2V69NyoN4GrSOp0gmD1GwwLneKzTKBYm9pWPBh4grpsfDEvkLGhjBQCvHE09o6lX/8AxhyJBgH9k4jwemKdYKYLrVUzHQQIHvb4YdZrtrQ0hRRqKQADJXw9cZ7L8QjM97pOkmSp3iIkeJG4wuw9oEo7tivqHD80S9INFjHxY394xqVOMNk6oaCLjcEeckX9+NXkOIBxB9rqPHzGMv8A8gwRLWyxjQXfnraDg5dS0pfxzgbV6yEsO7VSStxcECJBnm8fBD5HAXbvNstGmA3M1UHUH0sCt5EXO52G5BtsW7NUNF2ur6iyqxUQoMhSbqJXVubasZbthxpK9L6uoCqkNoNF5Y+VS6gj0jzOMjDWXMa0aN39y1mkuIvYfdM8twhKtDLvVqVEppSgFCdRduaQQC0zrJ92NdkKhSipZ2qlFhqhWHbqsjxII9d+uMdwujVzHD6XdliAZCiFMrMTMzzeERvjNZ7i5OlpZWA5m1EMWNzAmFANlUAQBjZBpvfZRI4XTvIBoBa3Idn8sKq8lUVQZFYudWo81xGkgk3kEGY88Kfyg5kgpQjlL67jrTmD5EgqD9knrgvsfFU95IVyAHsxbkOrlA2mZn132wB+UikVrUmJlSHKyIII0Bp6j0wfX4JeMHrQ13NL+x+alqqG55TJJ8Ii/QeWHfHM4VpEaoa2mehBB6+AGM/2VLhO8Sizu59vSEUAbDvGJlesxGCONV6pqISKTsTIVXVwdJlw52BMRHXphx+JbHEGGi6vXwSzcP12JLtct36Cb9mc5Uq52g1Rw/1VSCLGJccwFgfwIxT2kP8AxFvt0/kmCOAV5ztBmWnTnLsYSAt2qedj4icC8cM8SPnUp/4MYrR2QK4r0mFcDLY/xPzSHtb/AEg/Z/FsM+1R/MKR+wf7hwv7YD84/d/xNg/tJfhtM+SfwEY0huVkmurYlNfNUtTUnepoA0qWBIESZ0jreJiIE9YxVmVSg+gVO8QjnKqRpPl1iImL7YV5gk1Gn2pJP3/6/PB+acOiP1K6G9UgfFNPvnFG/l1S5jcxpOMmqBBoMgmZBJ+J3OCEkkAQJm52AAlifIAE/DrgTg+UFZF5QWAgmdJ5bbggnp9+GHD6K03ZwHGlRLLzGCSx1FphSEiR44emcI4i5p1r56BLtxjryVzU89wBKlOzVB7OirZlcv8AsIJA2E2jxPVUaAoZk01kIaZc6XVzKsVnUybwBK+M3xHhDu4+klmNZ5YHUYiTCaZjTaI88RzGYStnlCMFXu3B7sd2QQWqATVAAckLJ2nCDY54HB8jiQQfL16AQTI2UFoTbjlBaSiqQ5al9Uuhlv3lx3uunC8+o/vA7EYjw9KhpqXRi3UpSqEe4hYPqLeGKc12epJRqgFxIJZjUoyTp7waiOZuYAR7x44u7NZotQVnFIMIIJZwX+rYi0xrsZG0T1xWHFuhjLmHNzvv8+aq+EPdTtPBO+HcVXLoxqApLC9RKtMf+xpkTPQkYszXFbq2rUFbXqBKAHa6mdQKkgdBbqRjO8I46zIC9JER6cDRrqSqm6MjkjmkjV088Q7M115qSTCMRJdREsNIQsP0CdV5JKCIFsXL3FznzN137lwaKDWFPc/mSQ31VQB6gcEowvEEEAN5m8b+WFZpvVvTNUKCQdNB2upgiStoNo8sR4dxrv2b6kLSfXoeGc1SAJNWisCoWVSRaxGBuE19TV1anSISrU0k06hY87EghWhRzWJFrzjmYyeJpBaBseP3XGCN5u+7gvTwc1Cb1mKkq31OogwJB10zpMEG0bjA3/xtTU0s1dqhWQrJzkC0gskwIidh5Ys7P5p6g1PSy4p1tRslRysBYUKGkr9WLXOGvBOIipVrakRNNbTyCoCyozEmEJJbWylptBuLYmXFzMsuYDQvj91zYWkaOO9JTmOztFNLMlRSdmEnUbzcakJ3sL+WKl4ZQZQQqsGuHkkn94mbeHTDT+WdIdcwqUX/AESkLTZVLWUtqR4JnlhrkWIuN2cy+vKUxBNibdLtfDuCnMpPWNAriEviGZGgtJUOE5GktQFU0kTszf8A2vbxxpqjry6Z6T6+VvljC57MPlqwYibyI2YC1vdY+GNbwfjNMQ9RWWYC7GJ6xY+AmOp9cFxM7Im3xGw2tUiw75jpqOfJW5+vXqMcujSSv1tgdCnoWJ3IIsPHfDTI5JNKLVmCOe7DTqIWmvlTiRrS2rcjC3OcGo5usWuIW5BjXECYi0CBIvYYV0cn3NerTRm0glSdTjlamzMOUibgXP6o3xgi8/aoEi6ApbrGNa3KL019ap9R4pRyK06b02hmbaSKWkgMOYySHnbpBG4GAuJ/yWGVjUQMWk6S7Ag7+OnxgR4YlxbhjVaX1r6frKclhMNVSHJPRSQhPhE+WMbxLgRSowqKoYbgkCfNSbEGOn+cEbQNFFZEHC2mj4rT1e1dHLqyZIhizFtREhQYEKp6yNyPv6R7YVlrZeg9canOkBV5ZZ9MkR+zpJXrHTC7snwRatXmA0CJtEyYA+ZPkMGZfMpmczUrVgEpLy0dX6PXUqi5qEeyvSOkYK01qhzxtaBGPa3JTajlwNblAxDL3QKyNKowI6aZJiN7A+gidni7TVqVGKyJmB0Ii7HxBmDYbzapMnzhFfu9YlSrOmuR7I0HTUgXNQAaiTfaW+Wbu00im8KOgEHz1FoiZMk+eBmWPj8dEo4lprkqclwxaYaFYBZCg7tcsWMeLEwOgvuThL3ccRCj+vQe+Un4zh7w52qRT7ym9RtRPdwyqoO6ssA2I3vM9MKaVH/iiqYtXpixmYKAm4G8TiC9rhonujr6wnuKUdsl+vH2fxODeN34Wn2U+RGBu2q/XL6H5/64K4lfhS/ZT5xhriUCvy2pLxumwAY06aiZDLGppUe1BnzuBfC3JUWYwOth5tEgep294wVxemBpIpssqJYkkPKqeW1vHc79ME8PymqgBsTJB8DJg/AYnDRGUEBUlm6kA96hwLPaXKz7Vx6jf4X92NJkk1llhjqAHK0WOtSWuNSjWCRjL5mQwrKOYNDr4N1H2XEke8dMO8pnFMMJZSCGAMMVazRBBDAwfVY64YozYZ8Q9ofTWklP2ZhJwKC4NU0UCjWakWRh1BBMW89hgrOfzq0H5w9MltSlYZTBA8VnYjw3w3fOZcHv2OWsY7zVzhQLbjV3gNoxnMvmhVrHMVGdaIHdozHmKjUZYhTEvEmOvlgEOMlkI0IDQb71R8LRZ4nZFdpEDUssDBBqUgRoK70x+n+n69NsNuELoVlQNpGkFQoYRpqWYt7K+f8AnhVnuKZWpTCtVXkClIrOdJVCBpHdwYaB01b2x3B+PUBSU1Kqa20l9T1FNg4PKlOIE2WSDM9MJk3h3MymyRw77TGX8wOvgp8MzYqZcmlTFFgo0sTTUal1srLpCliWUro2EAwcU9kmDUwF9tlMjT3jFiWBPiu6nV0GK+E8WpU6lREM0giFSDqAYSWTU6TpYs66ittrYry1dddKkKT6Ec1CqO1khhA5hLSxvYmInFsp7TWtPaArmusaEna1bwlA+VppBJuIBYFSuoseUFgQB0E388FcHpIhqogIILK01WWWldiQC825CBOCMzx/K09TKyvUaZRKTU6jmQUDMIYQRcn2sCcMq1KA72oGJqF2qlACyGoVYMqmxKlbjzPhhgvlxLHAMqh8UENZE4G9yo9mXjL0DIEB76+7iz/pj2fXzHjjzhzNOZ0oz6a9R5UtIiSIZRINjBkfHBrdpcnTLPSKs5IIWlRKs9rrULLEFrnTHvwv4ZxD6KjVq4h6jGpEuvMdR0jSCs3Fnt92KNllfmkayqAGvHVWyNFNJ3JKbZSutdEBAqU6ogAqoNtTwR7FyCC4AYb6jgThuqhXq5eTpVVdJIJVagBKEizQTE9b4sodoMjTBdXRWIEjuT3pJ9sMsd3zC3LHW5wtl3FfMMvd94AqILaKawAPIxicK4mYuawtbWo5lRK3sZXOs3oUZnKKswezSeWYIGnln/21fd93VKQ2I7xzsoMgHxJ/SPWdh547M5ikAFpkaVZlF+jHVTPvBI8mBBi2PHqQpvp8TFzfacZ2Ie50pcea9RhImjDhreG6Gp8QamWK1HFVDv3hZWB6AEA9RYzafI4bcA+vqkmNTtU3P6TIdH+L7sZfLcXA77kOl0AHjyspU33krHvw04MKjIHoAzAVgwBVo231DYA+zuJscOEOyZjuOaz3SM1APq19GzlREVmqEIjhQ61aTMsgQLi0xAi4MAjCetTcgzlRmKUygDXSwBC1IuhgGGIjxYRjJ5hKtKoK9X2jYOCYQm20KokWi0gmCDhzlu06LSAOnUDZVRipnwWpCrf7XpiocMuZBDHE9nXvHrRXKKzt3aUqeXpEnUgqK1RtQiFK+zaQWJMAk2xPi1ekrIutFhCoJgIqm6wht3U9Whm3BjdPW7SNfUzBzMiEXVJJj2QwBBAIAvH3MOz+XDa6tdFL6tWtzJ5v+3+tO3kQPLFJZC1ofyXFmRpLkzyFTVQDwCag1lQZ8YWfj6nC6gaTi6A6jfSGg3gAgibNIIe4MeIw4p5TSzBf0mkoTEFrsQQNp3HQ9dsVVcrVJMKgBm5aZ072A8MQ3FQuFk0kkRwtorJ4cwHS2nrPWQMZ/LX4wv8A+SPg2HOTyPczV1Sy72hQCJMjzB9qcKOFIf5XpzEmsHsZjVLDpvEfDxxUTxyu7BWl0e4NL75FKu3C/WJ6H/DgjM34UPsj4Pivt0vNTP2vkmLRfhf7vyqYfO5S7f02+Kz9ektQ0V11CYTUhsoBQEhTeLDePvvg3h2VdBpJBWT02Bk77m8bgdcRWuStAd8pEU/qouPq2G8fj16Ya1GW2kRa+HcABV0buv8AazMa4g5e5CvlecMNMj2gw1K4F4ZeokA+7EMpwhad/E6tlEnmE2uYlhgwYJr53UoHhHhf19+H5YgHh7W3Z1PLvSLZCW0SgnylNjqZEY+JUE/fvgnlIjTI2jp93hhRmC3enuzfSJupi56Nt7sMcozRz6Z8ALD75k4K1wc4ij48Fz2FrQ6x4cVcuQpkE90kDey9cQq0qQF6aWHUC2CEa3sg+4f5YXcWzQgrEEAMbbXgXA3J/HFJMrAXHZVbmdoEFRzCCsOWUJgqEF7yDAiTPQm43PgTlqrEHQh5iecmZFwPuEWwuWkDeDbpfp5DDPhdSx8CRHr1tuLQcZkBLpNdLRHSGqV61j3mkzOnVb9EbRPX7sW18yFuZVfEx5+Bkk2tHTEcxw0VObmBX9JTBHr/AL6nAWb4bpRqhLVSonnMgCQJ07G5GHJGEa2dO/58URha8gc+75IatxtiT3YCjxIBJ/AfHEP5VqdSCD4qDP3RiLcDdV1nmKgkovUQZvBuPIePrgzL8KVlBB38GBGwiSF32mMIP/FOdotRhwTW9od17oWpxCpMyoN9kWbdJIJxCpmnZYZ5k7QsGL9B6YvyeULkxGlT529DBkR7z5YKyeTlocQ6EELHLpI5YBBlTvPWxnAWjESGid7TMjsLCLDRYrytL8zliw1SHYmSVMleh1ADlFog22icRHDSDFV9FgYfULHblRSR7xhvlOElnY0DUSopHMpNpENsQRLBtiPhg/gfZ4GrU76XYGSWF7xtMwS0ybmwwFzCwEu0rdHGIDhdf6WYq5elVdaKVBAE6jFz+yDzeAgnoTAmMPMrl62UqGm2lwRIiVDgWlTeGWQCpB3ETONVX4DSZCoQCR0mD6gn/XALcNd6Alp0cyAiSYBESL3WR92BMxMMkd3pdG0A082h3pNXWVTQD+s129ehHqPvxbwPhq02YMtNHHWAJHkdvlhjQzdMop1AGADv0ESPHp/sDA30ul3heoyqii2owDED/XT7sUbmcHxubTRsR61Uhu4I0V2aq03hVeeaGIMhfG/jfFmeyqIsKvMLqdiCNiGtB62OAshm6GY1aGpj2jGghtydQkj7xPnimhwqpUllqFQRpOslgYEW/SBi0gxijY4+rADiA3e9Lvmh1maeCJ4fxEtymSVclasTNv0gtwJsTEEXtgxeJKEVz4sGQXYTvb8THTFfDKYoSjEAwIM2IHn64A48+pHZecAHlBPNJnp5WuPDC8mEY+Wmg1vfA+CG+PLRU+zHEGzNesKi6URQFQwdQN1L7hpBmNtsLOy9MDiiACAKrwPADXHywz7H0wMzmgEKAd0NBuVhRYnxGFvY+/E0P7dQ/B8MMa1oGUUtTCsDA/8Ab90J28X+b9T8h/liWWM8Lb0b4POLu26cqfa/A4BGcCcPCwCajMg8hMk+6334fO6RaCYhXNAUw3d0DopBYTmEazZhe8x7vC+I0+IwxHeU9OrqRMeUHEKHAKtUJFJysAK2k6Y6GQL+t8PaHYxAJdqptcLTYfdKk/DEx4gwNoA73paXmha424jlzS9+O0wCBzk+A29CYGKMxVqmAwNPV7NNb1Hnbf2AfEifCcNamQqU7ZbKVFP9YyFn/dmdP+7DBvBuAd0DVdXeqQT7LGPKSLsdp92Ilx0xBIBF8tz9lRmGiYA4+vJZZeCRWdFM1EUNAMSRBcK24YAiDedJnfBmVztULqX65V3gAVE+2t//AGFvPF2X4PmlrCt3NUtq1HlN59oe8EjDbjHZti3fZfvEqi8BWGrzFrN4jY/MLZ5Y3Cr1+fejyQxmg6kspdokP6RX7Q/ECPjgbN51DGh0LM1+YEGxsZO23UXw4pcKarbM5R9X9ai6SftAH5T6DHma7DKQdDVQempCR74UHDX9Rf7LmeYCV/BxNd7X1CoychecAHwXbFb0lWorTAggKFuxNyYW7GLbYAq8JzOXVmIZUXcm67gCx2uRtGNfwLh+imrtHeOoZ28ARIUeCgfGScXxPSMccYcWknhaAcI5rjRFHklX0zQDqDopsS6OoP7zKAPvxP3kehI+WGHB3qlqoqnUsjQSqrIMgggbja+2Asxk+6qlFshXWg/VvDKPIGCB01RsBiMD0l10xikaLPEcfFBnwxjFtOy7uCADBHgfT5YglECY674KeuzKFJsNvl78e08oSCRsN/fbG+KAspE3sEPSoibkDzgfgMQqaRpJ3BhYEsZvCwNR8dIxbWUgbSfDyF2PuUE+7B3ZvLqymuDJckIfBVMW8NRBJ93hjLx+JZhI89XyHfzTMLHSnfzUeGVHQnVQqhTfVpUkbSCqsXItPsyDPjYp86GqI1Ehzpg+BE7HwI+8fDFmXzJNZl1KVvEMP2QBEzqs82jbfC/tFlnWpTegxR6zd00EDUT7JJIsbESLxHgMeXExdiM8g1cOG3mtnDgN7KM43xbuaZ1FVLAiNRLXEcqwCfXphNku19NFAK1OVQFVRIt4s7zinJdmg1T66qjEmIWqpZj4Em+/rjRN2aSkpZKFKRfVUdiBHXZvwwbJlZ1Yju+Wn1TZ6luhNnu09e5IMnxSqysyUkRZk1aplVHkNvifTFNHLCsXquWemgJeowALwPZRRZFP3+kxhiODPmaqh8xSeL6EZxAH6o0wPU3w141wWMuKYNOlTBAM6z6Cy9TBnHSCYkab9+ysZI+f8eu5ZTI5EPl9aoG0EipTFpB5gyEXVxJEjcC4MQWXDuIVgn5uwzCL/wBN7VU94PMP2gT6dMMezHBdDOadWm4gBgA4g/omSvr9+K+M9m0SqKgqCizSeVWa/UiI073GKOikcS0jT1wv4qXSQ5iAdOGnr4JbnO1ILqKlF107rqv/AHgpGAM7xugysgpMiszE6AoMEdGB3LbyCIP3bnhuRNSmC1RKq7AtS0m28jVHwGE/G+CZfXpP1bCJNOmIM+I1ge/BY+tFMy0BpoVUSQGg4bclHsW4NXNMpJGqnBJk2XqRucLuwd+IofKof7rYryA+jZ7QpLKrKGMESrqpJbcCNXUxbBv5P75wfYf5YtVEBOsrLI5psZfuhu2w5F+0Pk2MlVzcoqGYUsVjxaJ9bgemNf21H1Q+0Pk2MXJt1Ana8YbdukID+XS1dGhqpUTMfVKPukfhjV8J/mafkuMTkOMinRUGpVLCRoXQABMi7IbXHXr0jHvFe0Lrp7qvV2OoHQYNrToj7pxXrgTVFLOhdmpMOL5Wa1U6v0j+GNlTO3ux82ynaOsHHe1qpQTOnQD12OnocMsx2jENoq14CmH1rAMGOXTJEiP9L458wBqioMD2qeVy0V1M7VB/FjY50TSqDxRvkcfNDxzNb9/Vj937/Z2w2y3aQQmqpmCCo1OKg9qBPLExqt8pxzpQ3WrUuw727ongGX05imZnfp+y2NFx5dWXqDxA+YxhM72grGoe6r1whjTLb2HUjrvGL+E9oG5++r1zYaYciTeRYWO2+OMoAzUVxgfVryplQtDMjeaY8v8Aq08P+AcUFegFkd4i6HX0GkGP1TvPqOmEXEeMLUpOheuHMQpql1aDJn/1PTwicIaTGQwkEEEbg/3ea9tokSMAlaMQK2pXZEcpvdanszwR6NQ1Kg0BV8VgyIMkGwETfxxdn84z1BVCxRVdPeMQsiZcqrEFv0Y8YOAjL90KjVCGZdStUcjaSIJg3tfFFfMGo2ptz8PADwAxD434aYSONurSkXDQDGNJO2yZfSlWo1OTAAKFgQWBE7neJA6GxMYa5XjQRQuoHf8ASFh+z88ZGuOWPA6gPMXHpjS5bO6LONS/rRzD1A9oeYv5HfGzhcScQwhw2WdjsF+EkGU7q7hw1OWnUFETMyW3+A/vYG7OZ5aJfKudPdue7JsGVucCT1APv92HKMItt5YF4lxRaKgtJLGFVRJY7wP9cVxmHbiWZXJKJ5YdEFRywWuaj1KYQHUD3izIYssg7CT4zbFec4sK2cy9NJK06qNPQknp1sNj1k+UruIUamYE1iVUGRSS4H2rjW0T6dMCGihrOWZCsn9LbTsoVhLiAF5J3t4YRkwTgQ9xsjQcE/h5WWcxWjy3Bai11bu3jvASSpj2pxrc/ek46lSI9RjD1czQBB+j0dN5Xu+a22lSmozvMRaDG+E2Y4ZTLO0KFkkRSJF2sFEXsegtBscSGyndiswxuPadS2HAskaVcM8KukiSy9duuGvHa6VKWlalMmQY7xBt6tjIcHqJSQKKVNryxFMNpuBuyqfZk6YO3niOby30ioisFESAy0SAZixmNoPNEY4smv2dPFQ10eai7TmtJ2fzFOjr11aKzEfW0ztPg3njuP56jUKla9A6QbmtTG8ftYztPKDL1yaOxn9GQge4iG1PsRYfLB+Z4i9RGQhipFiynfljlDBys6t4Ps73xOSYu7LdPH+FDnxjZyccI49lqVII2YoTJ2qKdz5HAvFK9Oo5ZaiQfJzsPJTjNU+GbfznmTpAsVuACdxq5Z6C+HVHjVSq7BQ2tSOTXTA3EmSb8syCtpG2+KStlj7RAA7z/CITGdIzfl/KVfyiTnKgSroRqo5gDzaUCQQYkTIgg36YP/J6n540EMFRwCBAMQJABMDwvtGKcnlO+fv1X+bPNpKLLKdTMGuXk3AIURbBX5Pn1Zp20Kn1R5UBgcy+JJJv4+A2GKO2FlPw7Oyg+zqhe2Y+p/eH44Wdn+HU6lCozIrMCwBIuOUGx6Xwz7YH6n94YB7NVdOXqm1m6mNwBhjd1Jdh/IPilHDSWosvdp1iqwuAxhpO8AkDUPZkTAM4LThZplk0gmmk6u6PNsYBBEm+8Xg487LaQ76k1ctrAxuGifEWjriGSCrmW5FZechbEDePKB5Yo1r2m2Gr81WRrXEh3DVWUuGS1P6sDvAWnumtE+1zX2+WJDLlgjFPabRekTERc8+1/niDopzinQunUkpAi4UG20TOPe0CI1VdKKo07aQNUMY28QRvi+bEa9r4BV6qKxY3HMqmrwttNU35HACilY3kEc3lf1HjgypkTrfkBKLrnujeYsPrN7/A4v7X5dBoARF3MhVG8WsPLHnF6VP6JTComoBSWCr0EG8bmfhgYErSad37BWIY9rc3hudFUuSLMgKj6xS0mjtvY/Wb2+IxBcqStOUEM2mDR9iIvd9r/A4Oo5NDw5jopkhWhtKkmG3mJBxPsplENCpKITqO6qf0R5YnPMDq/wCAXdRGWl2XY1uUvOXKpUhRytpgUvanr/OXFvPcYmcoVZwAvIupSKajVMWHPvfz2OLuxGWQtUlFNl3UHqfLEezuWX6bUGlf+p+iP1sQJJd8/wAArnCsBcMuwvcqJoM/dgtAZdWrSvIRMC772+OA6aMQCV3MWKn77yo8zGGD0F/lMcq+2Og/UGJdp6K/S6XKNk6D9Y4DIHSavdddyaw4MJDYxWYWl4pGCxgFWA06klus7kaRb7xhnTTVVNPWSLQR3Z1Axq9m9l1XB6Yt7c0x9VYfp9B+zi/tdSP0amQzASFgGJDLefu+JxaMmI0HUEKeM4kNe4Ak6DuVPEO0wU6aIVyDzMzBUW8EajufTb4Yr4xm1rUGNNh3lIioArBvYudLCQw06vxA2wXUSOFgCw0LYfbGPODUg3D6gIkfWEeRC2I8D5jDRxDs3dSSOCAYTxBpL8pVFQUiHJB/nNL0zo8NqfheMQy9XWvK5Zw91Vw0J+typ42/DDTsIsU6gHQr18jgXsbUAq1JIEraTE8w2nfCoe865z702cKxue2js1wVOsE1URmZw3IsuSQPa1ALuB4x1xNyO9amC2rSNC/XyXIBgiBbf4Yu4U4HEKpJAE1NzHzx6zhuJqQQRqFwZ/QHhiuZ50zn3on4WMOqh7N7KlyEqU1qagSnMD9JksZCx5THx8sRzVEUhRFcMCSS4isdS7QOaNj5bjBPaJfz2kPJP4jiztuOel6N8xijs2vaPvRI8Mwlmg7QJ2QecyncopdNM1LELMqL6Y1/h78WZ7LaKTVNEK7KaZ0UyVBvBBebj1+OD+2/sUh+0fkMd2hEZKl+5/CcTk7z71VkTXBhoamtggq2UHcvXCAIyjTyUZW4BMaupn7/ACxN8qKuWNUU4CoVNwrMAYYwvLtJC9SRNgQSs2P+GL9lf4hjspbhj/Zf4tGIawFwJUmMBpI/yrlou7KrGTq+r/BbY78m6/X1P7P5smPeA2yNU/2n8IxP8m4+tq/ZX+MYki8qZIysmHgEs7V/zJ9R8xijsf8AzdT7Q+WOx2G3e0s6L9A+KC7KGDWjpT/HHnAWJzxJ3l/4TjsdgTOC6X9Q+H0ROd/p6H/up8lwR2oQGskifqjv648x2KP4oN6BT7YH6qj9r8BijiDn6G4kwtRAB0AjYeAx2OxBPaHgrx/2eP1ROS/5a32X/iOJ9jv5mp9v/CMeY7BHcEwfYk/ch+w/tVPsr8zjzgP9Oqf+T547HYqNvNEf7b/2r2t/zMfbX+AY7tR/SqXov8TY7HYk8Vzfaj8Ff24Pser/ACTD7L0VckOoYBUswB3UeOOx2E8Uaa7yQZP+u3zVHCROXywO0G3pqjBFdQErgC2iY9Vefvgfdjsdgd/8keH3Sp2VrIAacACHAEdAQZA8sLezKD6OthdjPneL+NrY8x2E7/I80dvsny+qV9mBOYqE3IUkHw5hg/OD8/y56lTPnBaMdjsNN/7A8Pomj+oP2/8AyUNx7+nUv/H/ABYn21/nKP2T/Fjsdh47FMQ7xeBV/bj2af2m+QxLtL/Q6Xqn8LY7HYu7j4IUPsx+JXcQ/wCWp6J88eUf+Vn7J/jx7jsD+yt/Z/7qXCP+X1f/ACfLEvybfzlb7KfxY7HYg7t9cld3sTeIX//Z"/>
          <p:cNvSpPr>
            <a:spLocks noChangeAspect="1" noChangeArrowheads="1"/>
          </p:cNvSpPr>
          <p:nvPr/>
        </p:nvSpPr>
        <p:spPr bwMode="auto">
          <a:xfrm>
            <a:off x="1524000" y="-960438"/>
            <a:ext cx="2286000" cy="200025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4292" name="AutoShape 20" descr="data:image/jpeg;base64,/9j/4AAQSkZJRgABAQAAAQABAAD/2wCEAAkGBhQSERUUExQWFRUWGSAZGRcYGBkaHhghGCIbGhogGhoZHSYfGhwjGh8ZHy8gJCcqLC0sHR4xNTAqNSgrLCkBCQoKDgwOGg8PGi8kHyUvKiwrLC0sNCo0LC8sLSwsLC8vLDQsLDAsLC8sLCwsLCwqLywsLCwsLCwvLCwsLCwsLP/AABEIANIA8AMBIgACEQEDEQH/xAAbAAACAwEBAQAAAAAAAAAAAAAEBQIDBgABB//EAEkQAAIBAgQDBQQFBwoGAgMAAAECEQMhAAQSMQUiQQYTUWFxMoGhsRQjcpHBByRCUmKCshUzNFNzosLR4fAlNUNjg5IW0nSz8f/EABsBAAIDAQEBAAAAAAAAAAAAAAMEAQIFAAYH/8QAOREAAQQABAIHBgUEAgMAAAAAAQACAxEEEiExQVEFEyJhcYHwMpGhscHRFCMzcuEVQlLxJDQGgsL/2gAMAwEAAhEDEQA/AKaP5QlNUU+6Il9E6h46ZjBnG+2oyzKpp69QmQY6x1GPn1JD9KkKTpqzbybpOGXbOoWdGZdHKQFJBJvvaw9JOFBdFaPVxhzRzW34r2r7iktQoGDECASCNQLdR5Y8p9rpypzGhYAJ0yZsdO+2M32sf8zpeqfwNiOUf/hT26N/HjtbVRG3JffS1PA+1pzKsQirpMXJO9+mKeCduDmahRUCQuqTJ6gRY+eEHYJ/q6v2h8jhf2Ef84b+zPzXEZjQRTEy392y2K9tz9J7jSJ16NXT1jVtiXFe3BoVBTKhiQDIHiSOrYxyP/xT/wAxx3bRx9LH2F+bYguIBV2QRl7RzF+a3XHe1zZUISFfWSLCI0x4v549r9r2XKjMQCCAdOm/MY31xjLdpayZnQS4pU1LFGgs1WbSqDZLWJ3wFxDin5n3IK1FXSAwBR1CmeZDIYeam3hiOsF7qG4cOY05Tvr4LccM7XtWoPWAChNXKVudA1dHjHnZ/to2aLBQE0gHmWZm3R8Zfs5m0XIVgxCk94RqkTKACCbGT54G7C5zu2qko7CFHKsgQSbkkDw64lpcatQ6KKpMvCq1Wv4d27NXMGgFAILDUVtyT4PN4xZnO3RpZgUCoJJUagtueI/Tm04xPZ2oy8QYmm8zUbTF4adJMmALi8xg/jXDaxza5goBT105hgSgGkEsLQLbiY6xgLpMpo7qxjgDwDtl58VrOOdtjlWUMA2oE8q7RbrUxfxbtg2XpLVbSwYgQEMjUC15qgbDGF/KHnFNRApDaFYPEtoMizEWU+Rwf2yrhsrRReZ+RtK8x06CNUDZZIubYIS6zSrHHC5sZJ1J11WtpdsScqczy6QCdOg6rHT/AF0b+eJcE7Y/SkdlCqEMEMhBNptFU4xOV4pTPCqlPUNaI2pCYYc8zB3EEXFsWdjs8MvRqd+lSkHYFXdGVDykXaIW/wCtGOt2il8cLWvs6g6a8FrOzvbhcyzIiwQNUtYRIFoZr3wXQ/KAjZj6P3Z16iszyyszfeLeGMJ+T+lUVmq90zIyaQwKgEyCY1MJFjcWnHmVlOKzUU0w1R3GsgWYNBkEqfCxN8BE3AVaMYIDI5oOgbY14r6BnvygUqNYUXpksdN1Mjm2uQD8ME8Y7b0sqVFVW5pjSdXsxM2HiMfMu1OZDcQQpz/zcBYJaLkDB/apHzLLqehRKaoRnLNzQeYiFU22xYzObdqGYSJ3VngRrqvouf7Y0qNJKtQHQ8RFzzAsJHS2LE7Y0Tl/pHN3Xj130+zvvj5v2n4kr5OmkaXpuispjojAFSLMp3BGCKb/APBT6H/9mO685qGy4YGPqw43ZdXkvo/Du1dCvSarTJKLMkgiNIk2I8MS4Z2ry9fV3bzpiZDLE7e0o8Dj572Nf/h9f1qfwDEPyZPet+582xP4h2neofgIwJDZ7NUvo+Q7WZas+inVDMATEMNt91AxdT7T5Y1e6FVe8mNEkGR0uMfKOwzfnz/Zf5jFuVaeMn+1b+E478U6gdN1d3RkYe5tnRuZfVqvaDLpUFNqyK5iFLAG+334szfG6NIgVKqISJAZlE/ecfJu0bTxSn60vwxf+Ump9fS/sz/EcccW6ia2UM6Ma50YzHtAlfM6n9LP9t/jw27ex3lKZAggkDUQNQmBIn7xhTmv6W39t/iw97YpOYy4gNJjSdm51sfI4ONLSz92+B+SFzedOYywTWhNNVYhFLM5AjlBccqggFrydUWF7csKoo08tDaaqkljRaUkk/1kbjysRgV8uz1ZrU0Q6QxC/pzqUahqIAGnYb2nbBb8HphQdFPm/ZH+WCRQOlAfmAvbS1nyYkRdiia31VPBs1Vy9Jiiu2uoBDUTNh0ioPSPHrjuG5eplalZk1saY03omGlhtFQRtPW04s/k2n/Vp/6r/lj3+TqX9XT/APRf8sNHo6T/AD+CF/UW/wCJ131UaeVqfS0q/WB2Hex3NgYJ0x3k9I3G4wLxunVrqK7LUkypUUiAAl5ksTcE9OhxWHpqzK1OkYY+yqAgehFz7+uGVLI0yJ7pBPQok++2BMwTn2A/buVv6gAby/FU8SraqrEbWC/ZAGmPKIwR2fyi1K4DgFVUvp8SukAHxEmY8hiivwlh7BERZWkQPIgG3kR78T4bSqU6wawKrPiGm0E2OmPAWIHlKrMDK2YWLF7rYl6UgdhS1rqdWy2/fHxwhzNIITTVQKamQBsC/MZHrMeVhtgk8ZhSSjAgHqCJ6CRzX8dOF1ejMuf5zfULbbD7IFtJkR53xtCC9KXnYcV1T8x1R/BKn15ANxTMjrBZYt6z/s4fVqihSW9kDm9Ovwxl6GT0oCAQAbMDBmN5EHUR1/DHtdmqjTUJYLteJ2IJiAWHQ7jffGJjOh5MRMHscK2Pcjvx4cSSPBKV4jVhYdl0gAKpKhYGwVbevjhTncw0lJhDzFQABJkGw9LeF4icOH4c2rSDNp1EenQG5+4emFPE8maZlp82jlbwIOy2gaTsdpBwSXDysabCjol3/KDnOrfzXvCqyrXpM8aVab7AwdJPkG04afSWJLMxk+0STfxnywmymSeqYQW6tHKPU7H0641GV4Wg6atMBZMxAHTYmepGLYbDSSDTQJjp1zHStIdrWoWr7PN+a0BaBTER5Wj1Gx8wcE1o72mYBZQxEidIIAPpLaR7sZ2hXdSQhK67mI3HUBgVkyATHTraCcvmmpOdZY6rNqlmlQdMfLSIW82vKTOhZWYvrXOFA2OZ8uST/FjIABqneaTvBBMH9FhZkOwZT0I/02x88RzAnf8A3ONZm+KsylUBQkEa20nT5qqsZPqR78ZYZJ9WgAEjrJCxaLkT7r9d8NdIYSRwbkatbobGxxF/WurRC5xNWkSd9wuuBBm2oWmOu+NDVrumVq5QxFNdRfuqgkFg1hr8wLkdfDFWR4HPtAO3lML1gevj1tYYvPD0/Vj3sPxxWLoybKBmAPEb7q+L6ajL+y0loOhutQpcFzb0aTZcaG71GqBylRYDLBtzSQAT4dMQ7KZ5stpINOoMwwVf5xIKGL8jTOobYqFAB2lToAEEVagMmZnnAHQC5/AE0KCMJU1IBt9bWH3c/wARjh0ZOTWcad38IT+lAGlzmOp3G9/gheB5w5aq9ctSYSaZGqqpBYz/AFRkWODcgtQ8QqVVFJyjFzSFR5uCIUtRCkyfL3b4mvDg3LNS5276tBPieffzxRxPIkI8VKgO7g1XYOFuVbWWjazC4PiJBq7o2cDKHNsa16pS3phjzdOFjLem3uUeI57veJ02GkBnTSNRLELohiukaQZKkTKsrAgWkz8ozfnFP+z/AMTYBp01+k5RhRqUmNQKxfeoF0FWNgC4FiRuIuYEGflEb85p/wBmP4mxnZw5hIFf7W9hCetjBN0D7qXz3Pf0tv7X8Rh72xH1+WkEjV039tNvPCDiP9Kb+0H4Yc9s82or0YPMh1NFyvMjDe0wJgnGrW6xn65fD6JblKqJrKJUUBAYciWg1LgwBH+uGGWzyv7M23//ALhEubrVWjUzsw0j9JiASfxPp44Z0OB5x95QeLOq/BJb4YagxjIGBrj696zcRg3PeXWAmf0xad2Kx+1+GF1bibMB3SzJ0hiPaO0Iu7H4DrgetSoUTc/Savv7sHzvqqekxhvRyjUaT5mt/O6dNNTA7vVZQALA3mBsJ6zgc3SZ3YKvTx8lzMC1oBdqk3DszWX2tLamYC4EkG4VtpuDpO8iLmMN8txFGMTpYGCrcrAjpB6+mA+zCJVFTL1NnGpT1DLYkeekg+YBxLNDu27rNoaixyVV9sKLDSx9tR+q0x9wxSPpGSNxadfXBGlwDHHKND3J3XzRaJ6YAzmeFNl1bGZM+nTr0PuxUnZ6oV1ZXMConhqKkeRF1B9dPpgLN5TNUeeoG0i0kq638dJMA+NvXDMfSUAbkYK7v40Sp6Pc4+2D46LVcOKOpJNjYTaZ8ARPvNr4oS9vd/v3RhFk+0SgRUBWB7QuI9Nx8dsarh3Bg4D1Z5oIpyVAHTXpILNG4mBtBicXlx8WGuZz7uqb9v5S5wkt5HNrvQtMnSN9sSosA9xIgGPSf8xgvK8MoVUJpq1KGKyvKQV3lZKMPUHC6sShYPAamRqIsCrbMJ2BF46FSJMSb4PpOLFEx0Wnl9igS4d0YzDUK6qRqBAgGR99x8vjidOkSYG592K2W3n+Iv8APFtN9iPdjUDablby0tK3ZsqrL5EUhpAAgnb1P4Rv5YvywF9U7mI9wxBD4+J+BOLeG5M1mYSVRWIZhux30qekCCTvcAQZIVnnGGgzTGqHD6IzGmV+nxUU3J8IH4/jj2ZYeV/vsPhODxw7L953fdEN+tLyYAJ59eraL+gwv4qn0Uy7M1NzCtEsCB7LQL2BIa2zA3EnOw/TMErwxwLSdia1TD8FI0W3XuCvzSBOoNuny++2AcrnAbEQxJkAqdjHQ2EDCbNdoGYgU1jwJuSTYQotP37i2CsrwPPNYB1B/WdF3vtOr3Rgj+k4oQA998zp9x8E5H0TI5pc+m3tZ+lFaCjmSksCB4kxHxwur8XW+ga4uTsi+rH4RM7YDzHDaVE/nFU1qg/6SMTH2qjXX0ABwz4Rw81F7+uFShTBZKYELa5aDc2HtGS3pjOn6ZaLfE2r4nc+HP5JqLopoaHSOse4eXE+4eKT5WvW7x2qJTNwoBULuJChj7JIkgNY3uDYvuHcRps+lpBWxpsNLAjppPywt4DXFavUWsJXMSCPOdSwehGw84xLiOXFFxSzampTj6qutnUDpOzAdUaY3FiMLM6Wka4sfrY8D5HuTk/RUZcGgUasf64/NOmYSY2wLn63KywxJRtgTsIi3UyMCLwXMBdeWrivT6XAYeRDyAfeD5DCziL5lL1qbLYqCyQAW8GEc1pEHpjVZ0xh3Nyg6+vNZreh5C/RzT3XR9xCZ5KrTavk+7rVKoFYz3kysd0LT/u2wwX+UM/nKf2Y/ibCrh3GzUzGUNZlHd1SSdIVVB7uCSABFjvtFzthh2/f85X+yX5vjz4aRGfXEr1eGaW4hodyPyHgsDxZozLk9GB+AwQjivniXXUrs5AJI1BVYrsQwsF8DgTtAfzh/tD5LtiPAKgTMU2OorqIsJPMCm3UkkY2CNysBz3aNbyWs4Bp7xUWgKYcwSHqzsTuX+GNBxbhdPuWJQvAnS1SrB23AcThXklWmyNprnSf6mJ3G+vFmb7bZYqyHvQbg/V7EfveWKjq3GxRSozFUcCyFJq4H0dUgEhg9aQR4TUOHPHeGU+5k0+8giFepVIvb9cXgnCvg/E6RbvKa13AlbUlFzHjU8xgvjXaakqRVp10DGxNNDtfpUxHYL6sX8V3avvQ/Z3hlJ6pnLohUalKvVmZjc1D0OGXaLIIKS/VCpzbO9QgWNxziDhNwftXllqcgruzcgHdoLyOpq4eZ3iPeKFNDMC/hR9P67EPMbXW6lxzcbQfZrhtJ2cmhTpssQUaoDfVMnvD4YL4+O5VTTQMSSDqertA/wC4MJuHdtMrRLQK51R+hTG0/wDd88NG40mbpgpSr6ZN4ojbexrDHO6u7dXmpc19WQVkOO0U+jCp3NKmwzCoe7DXTQzsDLGZI+AxteJ54pQqVUiVQuvUHqPdjLdq4SiiBKq6q2uX7qOVGWOSoxnmB28cLeFdpqlOkKOhaq3Ud4SsDqJ2IuAAY3ABNgE8VB+IymOjXxVjmEeY+C0HY/i9SqailFVLtKKwGrVBuSRJF48vDA/ayqGrFPGmob3M7/ivuYYoy3HjSDLSo0aZO4h94gEjVf1m/icLtTMSznUxuT4k7k+tvIAAdMdFCWYh0tZdKA48lnzTtyZQdU07M53vaYDk61Yo/UyDYwfER8cPM1QVLA7beEevrIjyxkMjqo1HdCOeCQQbECJBBG9sWZjtC6kKqq1Q2VBqkzETzWExc43WzZnMdnIrcVulRldbWiyfgtAHIDNHICZbotuvvBHkSvjhz2dcd0wG4qvP7x1j+4y4U90FXS0u8hn1GUDLB0qgsQIiTPWD1M6VYIS1JFRuoXlV46Ou3owuMK9JRyYuIsFb23w71r4fAujGbuVVbizfTSBTVir6QR3kxHgG07GTy7CTtODO3lYDKxaTVSPcST8AfvwN/LVIfX/RSHidRen1Ee1qnqRGjrtOMzx3i7160uSAo9i4VZhovcmyEk3NrLEYxThJC9jnMyhoF3x8O5NQHrX5WbrT1K9PL13FPK0l0MyhwawMAxuKnUeGNy/B6bAqwYg2I7yr/wDfGTr5UVWNTu8wNZ1RGX/SvF8wDtg/N/lAo0nKPSrhhEiKJ3AIuK0bYdJhfxBPiEMNe91USfelPD6NB6iIcpSAZwtmrdTH68Y2PE+FUzRqalLAKTpNSpB0iQDDbSBjIcF4lSq1NVNcwxpkMR3dEdbXOY8RjQ8V7VIlJjUo11UjTMUTGqwsK2KvdCXAEi/EKxEuanXfmlHBMnQqV1X6MqbnUtStIK3Ec/jh72m4fSXLszoagBXlao46xMgyCJ6Yy/C+1eVSsGHfsRbT3SD2rC/fHGm4pxXvaZTuMyskX0UjsZ/rsVk6oEF1eZCs4yg9u/O0t7KZGhUqPpomkVUGVrVjMmIILQR6zhh2lZKFNZU1A5KlWe0RN5Bn34RcG7V5XLu5LViTykdzEaTfZz1w0z/Fqedpqaa19IJv3Mz0NtYxEjILDnBvnS5wlrM4HxNrG8dyVIUaNShSZWes1Mr3hfUAmoRriDMfHFPF80XNLXIdKKKwO40lwJ6TpjaR54N7Vt3dKhSXvNQqPUlqZSxTRa5kyR164zzlR3QV2b6uCGFgFJHL43nysfPFnBj2kt+C2ej3yU1zzxI18Er4+n5w5tuN/sriVfg9bLPTLQrMwCkMrBSCBJO4iQbAz8MS48Pzh/3f4Vxou2Yvlj/3P8VPDt7hYj4wQ08x9Eo+kVu9Jp1VqPpu4JCi5EaSB6RpItIgzgSpwiqZaxJJMavEzJMR93xweyutQ6qNOnAiFPi0yYnp+FhiyhmiWUSCDO3TT7/UH3YawkMT2Au3SMzZoyXM28ULw7J5inIRzTBmeYGZjovoeYwb9MV5rJVdN4CKSxHebnqwkEC0C0TAt1xo2VNAidXX3/7+OKWpAiCAQehw2zBxPsgGxp67kiZ3tddrPZXLnvF7ptLAa1YzfRAsIv8AauPXDLLZWuNQUikrbjUzaviTtIkmbnwAwzCYZZPJmrBayi1hEx/vfAZ8PDAzPLtxP8cdVLZXyHKFjv8A4/U6RJ8XMjzsoEeW/pg9chmUQ0uVqVzBLLc3EQJtbdoJF52xsM9XXLUi4plgu4QXjqfcPHyEjfByG0mRaTO48Z8xjz0vSUR1bHbb3JTwZIRRd5L59W4bWemEZwVF1STyyejEeEiwAuYjrXl+zrTDkaesEknYRzC3WSI6W8Nx/JwddUaWa8+t4I6wIHuwAo7tiGWekevUe7Gtg58NiAQxvaH9t7pWQSR6E6Hik+dyywS1gJIYbr1j7J8DafdC6mbCd+uGPGswFSD+kdgOi8zQPcB78K8rwp65mrNOnuKezN5uRsPLf0th3FRGR4a0JMNJFlV8RrsqSpi4BMTpBMEgeWHGR4atFToBZwwZmN2qaSGF/MCANpwNneFyjQCVIIKzLL0MH9ID7/CdsGcFrk0abNIIGhpkXWwNx1j+9icLCY3Frx5q7TlFt5o4VAbgyDefGcc9QKJOw/39/TAj6dRC1NBa9ipUG5YkEGLXJEeeJZenJBYszK5F4AEahICgDbqb4uI+3ktb39TaI82U2rBkS1BQ4iSAdjBm4vY9RtheOEP3uuFMRtUZdW06wVZYMAQIgWg4cBrR+3+M4JylEMzSQPP3D8cHliaGkybDlyWKzFSMP5Z3+aWvQrELLB2WNPO6hYBG5DEib2i4GKcxwupUcvUKs1phqnNAI3J5BdbX9ncThwBgrKVUAIYAzbY/G+0x54Vmw8MbM7WZjyHeixY2fN7Vd6zfDuH1qfswjSDIqOwEbhRCvfYy0R1OPczTZpkkwV1MC7Cp15lFgZAY+0Rr3IwXxSvpi4UGSZ2sLD0Jgf6ThPQ4lqYCmUMm/MF1kiIESQDcecx6ZuODQeqiZ2qGv0WzgHPeOvmdpyrfvRyZRdZPdob8sBAthLzYW0gbdYIg72JXqoZps4ZlliSWN7gsegtsSSJ8ZwKcjUBLGmGJ2CsBpuDsSBcW6+eLHzNjNUQqKFA2k/Nvam0SIxjSxTQ+0Pfr91uRzYbEaNooLM0BrJsdfNJeAs7WCjlFp9ox9+GqV6tKiVENRGpyVeCLk2kSwAizESReZjAGaoxFuWLSRMbfxDwHltiNPNFUdZkOrAA7TBjp1iMO4eaOQhsrQeR70vj8PIIy6J2g4FM85TbMGlRFRaneaghUg93pILKWdQRKlRqG2m28YA43kGo1BRZUlADqB1EydUKxiF2mVneIBw+yIb6dlNdKnSM1jFMgg+zexN/8sBdtj+et9lPlgLJXdXpXHlzKNhWAyhh2on1SyXaEfnD+i/wjGg7Z7Zc/9wfNMIe0n9If0H8Iw97Zn6qgf2x/hxpDcrId7DPXBZ3OsqtpRaiKSxPeHrImIAJtuL+c4u4bUKuJmDKyQoF4KgR4kN62x7xBi5YLXNVgrQWBGiGWLt0ib7Wtguo1FKawxdWhDAckSWbTUItU1TAlZOi4ti+HeW5NfV8UnMLDgQiszmxTXU0x8fPr4evocFKcLnYuI7tY8Hv/AHQCB9+KqlSuoPssBtpBJ9Iff4nG06fKS7h4LOGDe4AVXiVoKlJdQCGZt79vnf340WXpBQANhbHznhXHqiOrVBqSQSQOYemkQY8DfH0bLVgygqQVIkEbEHYjHkump88bGgkjXfmnYsM6IkuFXsh+N6vo9Xu7PoJWNwRe3nAwmyvH2r/VoGmsJViBFNJZKhOlgbRABiSRfadHXJ0kgAmLA7E9J8pxmuynAauXrVDUVYI0agwPMIaABeImZAuB54ysMAYXki61HryTYAINrWItsLuMUOUN1Fj6H/X54ZrgLjDgUj4kqAOpJIgDAcDK6PEseOY+O6BM3MwhIhTkgD0/38MRrUyD5j4+I9/+WKVrPrKmjVXrqIGmPEmYA+/4jBAx9MjeH6hwpYTmFmhFKdF0CmROrr8ifl904BzWSWoCG3UcrTBE7X9bGbffi+IMHY/PqPfc/fismDJJIUdFkg3hluLzB3F13EYDK3q2ucAXXw+yJGS5zRdVxWdetVoPrRhVVVmS1xrkC172IkYc8BzHerrHMxOpwCpIPs3Agz7PSMJOI0qL1ajDNqpbkIYNAJECDqnRO7Ry3tcDF3Z+rQpsyrWFSpUJhdNQAFTYqQdItJDbwLFTY4rZyzWJvaPCiteRnW6SOsc9Fp6TgwR1Y7gg7dQbi+GWQyJdSxOlbmfSdvdhdk6NwBaSx+87/PGuoUtIAHQAfdiel+k34WJrW+274LPw+Ha95PAJHw/ieUqawGANMw2tgNxIIKsQR0tsQQYxDiecy1NlXXpLsqiIYAuSFkE6oJBusxF8MMwKGWpMAKdJGJkAKoYnxAF7x0Nse5dVzEVatJCyO3dMyyYtzKWGoSZ8JgGBjzrekJWnr8z8v7vptutEwNIrKPcsV2o1K+lpgGBHsm0sCRcsJU6fBlMDC3LcHr1oKU3Zf1oIFvAj/M4+jVOFUKlYVGphmXb9sjxBOk6RFz5CTAGGlJWMkNTUDooLR+8bN7gMaDcQ/E1IRRPrRPxYjqIhEwePrisdwuk9KmEqKWeDM3Ikki3tGB1jAeYfQ506Qzsp1zdlI0aQuzbNJ3518sbZuIUnLUmK1SvtKAQwjrpIFx+yZHljNdqKdOgoqGHpMfUnpN76wYvuRM8wvoFwxLOrf3a+HMWkWZsNL1oHPTbdZ92QCAZYMRtMD1Nt5mJjFK0tYc6dQVTMdZsok9TMwMNaXDKNQBhLA3B7yp12/Sti/P8ADFoZdhGlSJJBk3IBMySWjb3YiPo7qXB0jh3DmU3iOmRNGY42mzvfBX8HVRnssFovREVjpcmfW/Tp7uuA+2JnPN6J/CMFcDdDnctoeo6hKt6m+7W9MCdq759vWn/CuMtn6Y8fqtnDX1/kVme04/OG9B8sOu2bfm1E7wyn+7OE/ar+kN9kfjht2qk5fLiLErfwOmB8yfdjU4lY51awJLxXiCMvITLtLrp0gnxgCPj998WcKpai1Q+cTACge0bQAJnbpA64VHL8wAMtNhtvAHtQZmRta2HnD6cUlRjph4eSLBZI9RqOq3VV8sRHTNVBAGyLR5DGCNIBuIkMQoi8g3BggGPdNoSSB6XOwBJUEnzYECB08xiFKujmbkFtXKLDmWBDQC609S6oMWgzGJrUEAFSeVQZIX2TLbajDC3iBAF7ieumI0B9eSjM8igEn4koAFQA8wuPPxjx6HzjGj7C5+ab0j/0yCvo8yPcwJ/ewo4zmJLGLSoBmQYJd79ec1Lx0GK+zWcZazssRpAI6GSTf7jgE8DsS3LWpF+as99QZncCttxjiyUabFjBKnSIJJMWsBtJH34X0e0yA0gdUbVD3Z9oqbjSSQNZI26jwxnu0PFRVrBSsaEtqtMkyQfCQF9xwu1DwB6+119CdsZ8eCdG3K4a638lWL8O5tvfR9dy+q0qwYAggggEEdQbgjC/iDA1FUgkAG/QMek/rab22E4X9l8070hSAgpI1kWC9NIO5vpE2tjSGipUJp5SYN7gjmBJFySb6h1g4HDgnRSZn8NvulS4HRptZrjmePcVaRVp7sKHZpViB0Avq8Zid76YxHI5iCGIm3UXn8L4G4pVLKDod1R9PKskspJkyRG02kbgeS3N8VqqDoy7senh77f78ceqwjB1bg7YrPxBJcKTLi/EaaKzsdK9IAmegEbmcZTO9p6jiUWEIIkTqOwMG8RI6dcDZnLZh2V69NyoN4GrSOp0gmD1GwwLneKzTKBYm9pWPBh4grpsfDEvkLGhjBQCvHE09o6lX/8AxhyJBgH9k4jwemKdYKYLrVUzHQQIHvb4YdZrtrQ0hRRqKQADJXw9cZ7L8QjM97pOkmSp3iIkeJG4wuw9oEo7tivqHD80S9INFjHxY394xqVOMNk6oaCLjcEeckX9+NXkOIBxB9rqPHzGMv8A8gwRLWyxjQXfnraDg5dS0pfxzgbV6yEsO7VSStxcECJBnm8fBD5HAXbvNstGmA3M1UHUH0sCt5EXO52G5BtsW7NUNF2ur6iyqxUQoMhSbqJXVubasZbthxpK9L6uoCqkNoNF5Y+VS6gj0jzOMjDWXMa0aN39y1mkuIvYfdM8twhKtDLvVqVEppSgFCdRduaQQC0zrJ92NdkKhSipZ2qlFhqhWHbqsjxII9d+uMdwujVzHD6XdliAZCiFMrMTMzzeERvjNZ7i5OlpZWA5m1EMWNzAmFANlUAQBjZBpvfZRI4XTvIBoBa3Idn8sKq8lUVQZFYudWo81xGkgk3kEGY88Kfyg5kgpQjlL67jrTmD5EgqD9knrgvsfFU95IVyAHsxbkOrlA2mZn132wB+UikVrUmJlSHKyIII0Bp6j0wfX4JeMHrQ13NL+x+alqqG55TJJ8Ii/QeWHfHM4VpEaoa2mehBB6+AGM/2VLhO8Sizu59vSEUAbDvGJlesxGCONV6pqISKTsTIVXVwdJlw52BMRHXphx+JbHEGGi6vXwSzcP12JLtct36Cb9mc5Uq52g1Rw/1VSCLGJccwFgfwIxT2kP8AxFvt0/kmCOAV5ztBmWnTnLsYSAt2qedj4icC8cM8SPnUp/4MYrR2QK4r0mFcDLY/xPzSHtb/AEg/Z/FsM+1R/MKR+wf7hwv7YD84/d/xNg/tJfhtM+SfwEY0huVkmurYlNfNUtTUnepoA0qWBIESZ0jreJiIE9YxVmVSg+gVO8QjnKqRpPl1iImL7YV5gk1Gn2pJP3/6/PB+acOiP1K6G9UgfFNPvnFG/l1S5jcxpOMmqBBoMgmZBJ+J3OCEkkAQJm52AAlifIAE/DrgTg+UFZF5QWAgmdJ5bbggnp9+GHD6K03ZwHGlRLLzGCSx1FphSEiR44emcI4i5p1r56BLtxjryVzU89wBKlOzVB7OirZlcv8AsIJA2E2jxPVUaAoZk01kIaZc6XVzKsVnUybwBK+M3xHhDu4+klmNZ5YHUYiTCaZjTaI88RzGYStnlCMFXu3B7sd2QQWqATVAAckLJ2nCDY54HB8jiQQfL16AQTI2UFoTbjlBaSiqQ5al9Uuhlv3lx3uunC8+o/vA7EYjw9KhpqXRi3UpSqEe4hYPqLeGKc12epJRqgFxIJZjUoyTp7waiOZuYAR7x44u7NZotQVnFIMIIJZwX+rYi0xrsZG0T1xWHFuhjLmHNzvv8+aq+EPdTtPBO+HcVXLoxqApLC9RKtMf+xpkTPQkYszXFbq2rUFbXqBKAHa6mdQKkgdBbqRjO8I46zIC9JER6cDRrqSqm6MjkjmkjV088Q7M115qSTCMRJdREsNIQsP0CdV5JKCIFsXL3FznzN137lwaKDWFPc/mSQ31VQB6gcEowvEEEAN5m8b+WFZpvVvTNUKCQdNB2upgiStoNo8sR4dxrv2b6kLSfXoeGc1SAJNWisCoWVSRaxGBuE19TV1anSISrU0k06hY87EghWhRzWJFrzjmYyeJpBaBseP3XGCN5u+7gvTwc1Cb1mKkq31OogwJB10zpMEG0bjA3/xtTU0s1dqhWQrJzkC0gskwIidh5Ys7P5p6g1PSy4p1tRslRysBYUKGkr9WLXOGvBOIipVrakRNNbTyCoCyozEmEJJbWylptBuLYmXFzMsuYDQvj91zYWkaOO9JTmOztFNLMlRSdmEnUbzcakJ3sL+WKl4ZQZQQqsGuHkkn94mbeHTDT+WdIdcwqUX/AESkLTZVLWUtqR4JnlhrkWIuN2cy+vKUxBNibdLtfDuCnMpPWNAriEviGZGgtJUOE5GktQFU0kTszf8A2vbxxpqjry6Z6T6+VvljC57MPlqwYibyI2YC1vdY+GNbwfjNMQ9RWWYC7GJ6xY+AmOp9cFxM7Im3xGw2tUiw75jpqOfJW5+vXqMcujSSv1tgdCnoWJ3IIsPHfDTI5JNKLVmCOe7DTqIWmvlTiRrS2rcjC3OcGo5usWuIW5BjXECYi0CBIvYYV0cn3NerTRm0glSdTjlamzMOUibgXP6o3xgi8/aoEi6ApbrGNa3KL019ap9R4pRyK06b02hmbaSKWkgMOYySHnbpBG4GAuJ/yWGVjUQMWk6S7Ag7+OnxgR4YlxbhjVaX1r6frKclhMNVSHJPRSQhPhE+WMbxLgRSowqKoYbgkCfNSbEGOn+cEbQNFFZEHC2mj4rT1e1dHLqyZIhizFtREhQYEKp6yNyPv6R7YVlrZeg9canOkBV5ZZ9MkR+zpJXrHTC7snwRatXmA0CJtEyYA+ZPkMGZfMpmczUrVgEpLy0dX6PXUqi5qEeyvSOkYK01qhzxtaBGPa3JTajlwNblAxDL3QKyNKowI6aZJiN7A+gidni7TVqVGKyJmB0Ii7HxBmDYbzapMnzhFfu9YlSrOmuR7I0HTUgXNQAaiTfaW+Wbu00im8KOgEHz1FoiZMk+eBmWPj8dEo4lprkqclwxaYaFYBZCg7tcsWMeLEwOgvuThL3ccRCj+vQe+Un4zh7w52qRT7ym9RtRPdwyqoO6ssA2I3vM9MKaVH/iiqYtXpixmYKAm4G8TiC9rhonujr6wnuKUdsl+vH2fxODeN34Wn2U+RGBu2q/XL6H5/64K4lfhS/ZT5xhriUCvy2pLxumwAY06aiZDLGppUe1BnzuBfC3JUWYwOth5tEgep294wVxemBpIpssqJYkkPKqeW1vHc79ME8PymqgBsTJB8DJg/AYnDRGUEBUlm6kA96hwLPaXKz7Vx6jf4X92NJkk1llhjqAHK0WOtSWuNSjWCRjL5mQwrKOYNDr4N1H2XEke8dMO8pnFMMJZSCGAMMVazRBBDAwfVY64YozYZ8Q9ofTWklP2ZhJwKC4NU0UCjWakWRh1BBMW89hgrOfzq0H5w9MltSlYZTBA8VnYjw3w3fOZcHv2OWsY7zVzhQLbjV3gNoxnMvmhVrHMVGdaIHdozHmKjUZYhTEvEmOvlgEOMlkI0IDQb71R8LRZ4nZFdpEDUssDBBqUgRoK70x+n+n69NsNuELoVlQNpGkFQoYRpqWYt7K+f8AnhVnuKZWpTCtVXkClIrOdJVCBpHdwYaB01b2x3B+PUBSU1Kqa20l9T1FNg4PKlOIE2WSDM9MJk3h3MymyRw77TGX8wOvgp8MzYqZcmlTFFgo0sTTUal1srLpCliWUro2EAwcU9kmDUwF9tlMjT3jFiWBPiu6nV0GK+E8WpU6lREM0giFSDqAYSWTU6TpYs66ittrYry1dddKkKT6Ec1CqO1khhA5hLSxvYmInFsp7TWtPaArmusaEna1bwlA+VppBJuIBYFSuoseUFgQB0E388FcHpIhqogIILK01WWWldiQC825CBOCMzx/K09TKyvUaZRKTU6jmQUDMIYQRcn2sCcMq1KA72oGJqF2qlACyGoVYMqmxKlbjzPhhgvlxLHAMqh8UENZE4G9yo9mXjL0DIEB76+7iz/pj2fXzHjjzhzNOZ0oz6a9R5UtIiSIZRINjBkfHBrdpcnTLPSKs5IIWlRKs9rrULLEFrnTHvwv4ZxD6KjVq4h6jGpEuvMdR0jSCs3Fnt92KNllfmkayqAGvHVWyNFNJ3JKbZSutdEBAqU6ogAqoNtTwR7FyCC4AYb6jgThuqhXq5eTpVVdJIJVagBKEizQTE9b4sodoMjTBdXRWIEjuT3pJ9sMsd3zC3LHW5wtl3FfMMvd94AqILaKawAPIxicK4mYuawtbWo5lRK3sZXOs3oUZnKKswezSeWYIGnln/21fd93VKQ2I7xzsoMgHxJ/SPWdh547M5ikAFpkaVZlF+jHVTPvBI8mBBi2PHqQpvp8TFzfacZ2Ie50pcea9RhImjDhreG6Gp8QamWK1HFVDv3hZWB6AEA9RYzafI4bcA+vqkmNTtU3P6TIdH+L7sZfLcXA77kOl0AHjyspU33krHvw04MKjIHoAzAVgwBVo231DYA+zuJscOEOyZjuOaz3SM1APq19GzlREVmqEIjhQ61aTMsgQLi0xAi4MAjCetTcgzlRmKUygDXSwBC1IuhgGGIjxYRjJ5hKtKoK9X2jYOCYQm20KokWi0gmCDhzlu06LSAOnUDZVRipnwWpCrf7XpiocMuZBDHE9nXvHrRXKKzt3aUqeXpEnUgqK1RtQiFK+zaQWJMAk2xPi1ekrIutFhCoJgIqm6wht3U9Whm3BjdPW7SNfUzBzMiEXVJJj2QwBBAIAvH3MOz+XDa6tdFL6tWtzJ5v+3+tO3kQPLFJZC1ofyXFmRpLkzyFTVQDwCag1lQZ8YWfj6nC6gaTi6A6jfSGg3gAgibNIIe4MeIw4p5TSzBf0mkoTEFrsQQNp3HQ9dsVVcrVJMKgBm5aZ072A8MQ3FQuFk0kkRwtorJ4cwHS2nrPWQMZ/LX4wv8A+SPg2HOTyPczV1Sy72hQCJMjzB9qcKOFIf5XpzEmsHsZjVLDpvEfDxxUTxyu7BWl0e4NL75FKu3C/WJ6H/DgjM34UPsj4Pivt0vNTP2vkmLRfhf7vyqYfO5S7f02+Kz9ektQ0V11CYTUhsoBQEhTeLDePvvg3h2VdBpJBWT02Bk77m8bgdcRWuStAd8pEU/qouPq2G8fj16Ya1GW2kRa+HcABV0buv8AazMa4g5e5CvlecMNMj2gw1K4F4ZeokA+7EMpwhad/E6tlEnmE2uYlhgwYJr53UoHhHhf19+H5YgHh7W3Z1PLvSLZCW0SgnylNjqZEY+JUE/fvgnlIjTI2jp93hhRmC3enuzfSJupi56Nt7sMcozRz6Z8ALD75k4K1wc4ij48Fz2FrQ6x4cVcuQpkE90kDey9cQq0qQF6aWHUC2CEa3sg+4f5YXcWzQgrEEAMbbXgXA3J/HFJMrAXHZVbmdoEFRzCCsOWUJgqEF7yDAiTPQm43PgTlqrEHQh5iecmZFwPuEWwuWkDeDbpfp5DDPhdSx8CRHr1tuLQcZkBLpNdLRHSGqV61j3mkzOnVb9EbRPX7sW18yFuZVfEx5+Bkk2tHTEcxw0VObmBX9JTBHr/AL6nAWb4bpRqhLVSonnMgCQJ07G5GHJGEa2dO/58URha8gc+75IatxtiT3YCjxIBJ/AfHEP5VqdSCD4qDP3RiLcDdV1nmKgkovUQZvBuPIePrgzL8KVlBB38GBGwiSF32mMIP/FOdotRhwTW9od17oWpxCpMyoN9kWbdJIJxCpmnZYZ5k7QsGL9B6YvyeULkxGlT529DBkR7z5YKyeTlocQ6EELHLpI5YBBlTvPWxnAWjESGid7TMjsLCLDRYrytL8zliw1SHYmSVMleh1ADlFog22icRHDSDFV9FgYfULHblRSR7xhvlOElnY0DUSopHMpNpENsQRLBtiPhg/gfZ4GrU76XYGSWF7xtMwS0ybmwwFzCwEu0rdHGIDhdf6WYq5elVdaKVBAE6jFz+yDzeAgnoTAmMPMrl62UqGm2lwRIiVDgWlTeGWQCpB3ETONVX4DSZCoQCR0mD6gn/XALcNd6Alp0cyAiSYBESL3WR92BMxMMkd3pdG0A082h3pNXWVTQD+s129ehHqPvxbwPhq02YMtNHHWAJHkdvlhjQzdMop1AGADv0ESPHp/sDA30ul3heoyqii2owDED/XT7sUbmcHxubTRsR61Uhu4I0V2aq03hVeeaGIMhfG/jfFmeyqIsKvMLqdiCNiGtB62OAshm6GY1aGpj2jGghtydQkj7xPnimhwqpUllqFQRpOslgYEW/SBi0gxijY4+rADiA3e9Lvmh1maeCJ4fxEtymSVclasTNv0gtwJsTEEXtgxeJKEVz4sGQXYTvb8THTFfDKYoSjEAwIM2IHn64A48+pHZecAHlBPNJnp5WuPDC8mEY+Wmg1vfA+CG+PLRU+zHEGzNesKi6URQFQwdQN1L7hpBmNtsLOy9MDiiACAKrwPADXHywz7H0wMzmgEKAd0NBuVhRYnxGFvY+/E0P7dQ/B8MMa1oGUUtTCsDA/8Ab90J28X+b9T8h/liWWM8Lb0b4POLu26cqfa/A4BGcCcPCwCajMg8hMk+6334fO6RaCYhXNAUw3d0DopBYTmEazZhe8x7vC+I0+IwxHeU9OrqRMeUHEKHAKtUJFJysAK2k6Y6GQL+t8PaHYxAJdqptcLTYfdKk/DEx4gwNoA73paXmha424jlzS9+O0wCBzk+A29CYGKMxVqmAwNPV7NNb1Hnbf2AfEifCcNamQqU7ZbKVFP9YyFn/dmdP+7DBvBuAd0DVdXeqQT7LGPKSLsdp92Ilx0xBIBF8tz9lRmGiYA4+vJZZeCRWdFM1EUNAMSRBcK24YAiDedJnfBmVztULqX65V3gAVE+2t//AGFvPF2X4PmlrCt3NUtq1HlN59oe8EjDbjHZti3fZfvEqi8BWGrzFrN4jY/MLZ5Y3Cr1+fejyQxmg6kspdokP6RX7Q/ECPjgbN51DGh0LM1+YEGxsZO23UXw4pcKarbM5R9X9ai6SftAH5T6DHma7DKQdDVQempCR74UHDX9Rf7LmeYCV/BxNd7X1CoychecAHwXbFb0lWorTAggKFuxNyYW7GLbYAq8JzOXVmIZUXcm67gCx2uRtGNfwLh+imrtHeOoZ28ARIUeCgfGScXxPSMccYcWknhaAcI5rjRFHklX0zQDqDopsS6OoP7zKAPvxP3kehI+WGHB3qlqoqnUsjQSqrIMgggbja+2Asxk+6qlFshXWg/VvDKPIGCB01RsBiMD0l10xikaLPEcfFBnwxjFtOy7uCADBHgfT5YglECY674KeuzKFJsNvl78e08oSCRsN/fbG+KAspE3sEPSoibkDzgfgMQqaRpJ3BhYEsZvCwNR8dIxbWUgbSfDyF2PuUE+7B3ZvLqymuDJckIfBVMW8NRBJ93hjLx+JZhI89XyHfzTMLHSnfzUeGVHQnVQqhTfVpUkbSCqsXItPsyDPjYp86GqI1Ehzpg+BE7HwI+8fDFmXzJNZl1KVvEMP2QBEzqs82jbfC/tFlnWpTegxR6zd00EDUT7JJIsbESLxHgMeXExdiM8g1cOG3mtnDgN7KM43xbuaZ1FVLAiNRLXEcqwCfXphNku19NFAK1OVQFVRIt4s7zinJdmg1T66qjEmIWqpZj4Em+/rjRN2aSkpZKFKRfVUdiBHXZvwwbJlZ1Yju+Wn1TZ6luhNnu09e5IMnxSqysyUkRZk1aplVHkNvifTFNHLCsXquWemgJeowALwPZRRZFP3+kxhiODPmaqh8xSeL6EZxAH6o0wPU3w141wWMuKYNOlTBAM6z6Cy9TBnHSCYkab9+ysZI+f8eu5ZTI5EPl9aoG0EipTFpB5gyEXVxJEjcC4MQWXDuIVgn5uwzCL/wBN7VU94PMP2gT6dMMezHBdDOadWm4gBgA4g/omSvr9+K+M9m0SqKgqCizSeVWa/UiI073GKOikcS0jT1wv4qXSQ5iAdOGnr4JbnO1ILqKlF107rqv/AHgpGAM7xugysgpMiszE6AoMEdGB3LbyCIP3bnhuRNSmC1RKq7AtS0m28jVHwGE/G+CZfXpP1bCJNOmIM+I1ge/BY+tFMy0BpoVUSQGg4bclHsW4NXNMpJGqnBJk2XqRucLuwd+IofKof7rYryA+jZ7QpLKrKGMESrqpJbcCNXUxbBv5P75wfYf5YtVEBOsrLI5psZfuhu2w5F+0Pk2MlVzcoqGYUsVjxaJ9bgemNf21H1Q+0Pk2MXJt1Ana8YbdukID+XS1dGhqpUTMfVKPukfhjV8J/mafkuMTkOMinRUGpVLCRoXQABMi7IbXHXr0jHvFe0Lrp7qvV2OoHQYNrToj7pxXrgTVFLOhdmpMOL5Wa1U6v0j+GNlTO3ux82ynaOsHHe1qpQTOnQD12OnocMsx2jENoq14CmH1rAMGOXTJEiP9L458wBqioMD2qeVy0V1M7VB/FjY50TSqDxRvkcfNDxzNb9/Vj937/Z2w2y3aQQmqpmCCo1OKg9qBPLExqt8pxzpQ3WrUuw727ongGX05imZnfp+y2NFx5dWXqDxA+YxhM72grGoe6r1whjTLb2HUjrvGL+E9oG5++r1zYaYciTeRYWO2+OMoAzUVxgfVryplQtDMjeaY8v8Aq08P+AcUFegFkd4i6HX0GkGP1TvPqOmEXEeMLUpOheuHMQpql1aDJn/1PTwicIaTGQwkEEEbg/3ea9tokSMAlaMQK2pXZEcpvdanszwR6NQ1Kg0BV8VgyIMkGwETfxxdn84z1BVCxRVdPeMQsiZcqrEFv0Y8YOAjL90KjVCGZdStUcjaSIJg3tfFFfMGo2ptz8PADwAxD434aYSONurSkXDQDGNJO2yZfSlWo1OTAAKFgQWBE7neJA6GxMYa5XjQRQuoHf8ASFh+z88ZGuOWPA6gPMXHpjS5bO6LONS/rRzD1A9oeYv5HfGzhcScQwhw2WdjsF+EkGU7q7hw1OWnUFETMyW3+A/vYG7OZ5aJfKudPdue7JsGVucCT1APv92HKMItt5YF4lxRaKgtJLGFVRJY7wP9cVxmHbiWZXJKJ5YdEFRywWuaj1KYQHUD3izIYssg7CT4zbFec4sK2cy9NJK06qNPQknp1sNj1k+UruIUamYE1iVUGRSS4H2rjW0T6dMCGihrOWZCsn9LbTsoVhLiAF5J3t4YRkwTgQ9xsjQcE/h5WWcxWjy3Bai11bu3jvASSpj2pxrc/ek46lSI9RjD1czQBB+j0dN5Xu+a22lSmozvMRaDG+E2Y4ZTLO0KFkkRSJF2sFEXsegtBscSGyndiswxuPadS2HAskaVcM8KukiSy9duuGvHa6VKWlalMmQY7xBt6tjIcHqJSQKKVNryxFMNpuBuyqfZk6YO3niOby30ioisFESAy0SAZixmNoPNEY4smv2dPFQ10eai7TmtJ2fzFOjr11aKzEfW0ztPg3njuP56jUKla9A6QbmtTG8ftYztPKDL1yaOxn9GQge4iG1PsRYfLB+Z4i9RGQhipFiynfljlDBys6t4Ps73xOSYu7LdPH+FDnxjZyccI49lqVII2YoTJ2qKdz5HAvFK9Oo5ZaiQfJzsPJTjNU+GbfznmTpAsVuACdxq5Z6C+HVHjVSq7BQ2tSOTXTA3EmSb8syCtpG2+KStlj7RAA7z/CITGdIzfl/KVfyiTnKgSroRqo5gDzaUCQQYkTIgg36YP/J6n540EMFRwCBAMQJABMDwvtGKcnlO+fv1X+bPNpKLLKdTMGuXk3AIURbBX5Pn1Zp20Kn1R5UBgcy+JJJv4+A2GKO2FlPw7Oyg+zqhe2Y+p/eH44Wdn+HU6lCozIrMCwBIuOUGx6Xwz7YH6n94YB7NVdOXqm1m6mNwBhjd1Jdh/IPilHDSWosvdp1iqwuAxhpO8AkDUPZkTAM4LThZplk0gmmk6u6PNsYBBEm+8Xg487LaQ76k1ctrAxuGifEWjriGSCrmW5FZechbEDePKB5Yo1r2m2Gr81WRrXEh3DVWUuGS1P6sDvAWnumtE+1zX2+WJDLlgjFPabRekTERc8+1/niDopzinQunUkpAi4UG20TOPe0CI1VdKKo07aQNUMY28QRvi+bEa9r4BV6qKxY3HMqmrwttNU35HACilY3kEc3lf1HjgypkTrfkBKLrnujeYsPrN7/A4v7X5dBoARF3MhVG8WsPLHnF6VP6JTComoBSWCr0EG8bmfhgYErSad37BWIY9rc3hudFUuSLMgKj6xS0mjtvY/Wb2+IxBcqStOUEM2mDR9iIvd9r/A4Oo5NDw5jopkhWhtKkmG3mJBxPsplENCpKITqO6qf0R5YnPMDq/wCAXdRGWl2XY1uUvOXKpUhRytpgUvanr/OXFvPcYmcoVZwAvIupSKajVMWHPvfz2OLuxGWQtUlFNl3UHqfLEezuWX6bUGlf+p+iP1sQJJd8/wAArnCsBcMuwvcqJoM/dgtAZdWrSvIRMC772+OA6aMQCV3MWKn77yo8zGGD0F/lMcq+2Og/UGJdp6K/S6XKNk6D9Y4DIHSavdddyaw4MJDYxWYWl4pGCxgFWA06klus7kaRb7xhnTTVVNPWSLQR3Z1Axq9m9l1XB6Yt7c0x9VYfp9B+zi/tdSP0amQzASFgGJDLefu+JxaMmI0HUEKeM4kNe4Ak6DuVPEO0wU6aIVyDzMzBUW8EajufTb4Yr4xm1rUGNNh3lIioArBvYudLCQw06vxA2wXUSOFgCw0LYfbGPODUg3D6gIkfWEeRC2I8D5jDRxDs3dSSOCAYTxBpL8pVFQUiHJB/nNL0zo8NqfheMQy9XWvK5Zw91Vw0J+typ42/DDTsIsU6gHQr18jgXsbUAq1JIEraTE8w2nfCoe865z702cKxue2js1wVOsE1URmZw3IsuSQPa1ALuB4x1xNyO9amC2rSNC/XyXIBgiBbf4Yu4U4HEKpJAE1NzHzx6zhuJqQQRqFwZ/QHhiuZ50zn3on4WMOqh7N7KlyEqU1qagSnMD9JksZCx5THx8sRzVEUhRFcMCSS4isdS7QOaNj5bjBPaJfz2kPJP4jiztuOel6N8xijs2vaPvRI8Mwlmg7QJ2QecyncopdNM1LELMqL6Y1/h78WZ7LaKTVNEK7KaZ0UyVBvBBebj1+OD+2/sUh+0fkMd2hEZKl+5/CcTk7z71VkTXBhoamtggq2UHcvXCAIyjTyUZW4BMaupn7/ACxN8qKuWNUU4CoVNwrMAYYwvLtJC9SRNgQSs2P+GL9lf4hjspbhj/Zf4tGIawFwJUmMBpI/yrlou7KrGTq+r/BbY78m6/X1P7P5smPeA2yNU/2n8IxP8m4+tq/ZX+MYki8qZIysmHgEs7V/zJ9R8xijsf8AzdT7Q+WOx2G3e0s6L9A+KC7KGDWjpT/HHnAWJzxJ3l/4TjsdgTOC6X9Q+H0ROd/p6H/up8lwR2oQGskifqjv648x2KP4oN6BT7YH6qj9r8BijiDn6G4kwtRAB0AjYeAx2OxBPaHgrx/2eP1ROS/5a32X/iOJ9jv5mp9v/CMeY7BHcEwfYk/ch+w/tVPsr8zjzgP9Oqf+T547HYqNvNEf7b/2r2t/zMfbX+AY7tR/SqXov8TY7HYk8Vzfaj8Ff24Pser/ACTD7L0VckOoYBUswB3UeOOx2E8Uaa7yQZP+u3zVHCROXywO0G3pqjBFdQErgC2iY9Vefvgfdjsdgd/8keH3Sp2VrIAacACHAEdAQZA8sLezKD6OthdjPneL+NrY8x2E7/I80dvsny+qV9mBOYqE3IUkHw5hg/OD8/y56lTPnBaMdjsNN/7A8Pomj+oP2/8AyUNx7+nUv/H/ABYn21/nKP2T/Fjsdh47FMQ7xeBV/bj2af2m+QxLtL/Q6Xqn8LY7HYu7j4IUPsx+JXcQ/wCWp6J88eUf+Vn7J/jx7jsD+yt/Z/7qXCP+X1f/ACfLEvybfzlb7KfxY7HYg7t9cld3sTeIX//Z"/>
          <p:cNvSpPr>
            <a:spLocks noChangeAspect="1" noChangeArrowheads="1"/>
          </p:cNvSpPr>
          <p:nvPr/>
        </p:nvSpPr>
        <p:spPr bwMode="auto">
          <a:xfrm>
            <a:off x="1524000" y="-960438"/>
            <a:ext cx="2286000" cy="200025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4296" name="AutoShape 24" descr="data:image/jpeg;base64,/9j/4AAQSkZJRgABAQAAAQABAAD/2wCEAAkGBhISERUUERQWFRQWGB8aGBcWGRwcHhYVIh4cICAZICEhHDIeGR0jIh0eIDMgJCcsLCwsHCMyNTEqOCYsLSkBCQoKDgwOGg8PGi8lHyU1LDU1LCw1NTAwMjQsNTU1Ly40LSwuLC8pMCksLTIpMSksLCotNS4sLCwqMi4qLyw0LP/AABEIAG8AnAMBIgACEQEDEQH/xAAcAAEAAgMBAQEAAAAAAAAAAAAABgcDBAUCAQj/xAA4EAACAgEDAgUDAwIDCAMAAAABAgMRBAASIQUxBgcTIkEyUWEUQnEjgTNSoWKCkbGzwdHwJDR1/8QAGgEAAgMBAQAAAAAAAAAAAAAAAAIBAwQFBv/EADIRAAEDAQYDBgUFAQAAAAAAAAEAAhEDBBIhMUFRYXHwE4GRobHBBSJC4fEyM2Jy4hT/2gAMAwEAAhEDEQA/AKe6H0CfMl9LHQu1WfgKtgbmJ4Ucjk67+d5U9RiCFo1IeRY7V1O1nIVS3+VbIG48cjXW8plLxZ8UMix5UkSiEn6uBLuo8ECylkH22rc7NZfDfhfq8MsbTq64/wCrx5JgzqdzGVQJKskmyLPfkXfxidXd2hbIERgczO2PdqrQwXZhcLH8rc95pYVWP1IQhceotVICVo/PAP8AGtHr/gXMw2jWaKzKaT0zvDPdbOP3f7Pc3xq2OtRwtN1YZLMkJhw/UZBbBdpqhR+aHbtetzDhgxm6bEhMmP8A1PRnZwwaVlbYg5BtlLVwB2UC+2MW6pMxPCP43s530hW9i3fqYVXy+UPUwm70lbge1ZELWa4q+SL7fg642T4PyY8MZjqBCXKcsNwYMykFe45Rhz9tWP0Xw51VesPkOWSJ3bfIWVg8IPtSt3yAqjj29x9Na3PEGM3UOmZEeCol2Zr1tKhXG9nJTkAipl+3Yn+bRa3BwBIIwxGQnvPclNIRkdVWXTvAuXOmO8YTbks6x26i2QMWv/Lwh799dLO8pOowxSSukeyNGdiJFPtUFj/PA1Puh9ObFTpGPMQswlncrzwDHKftXt3AGv8AXXG8X+CYRj5EkXT8tZQC/qu8ZQAMGdiBKTWwN8fI1DbY91W6Ij/RG40GgKk0gGz1kOCgXhrwhk57OuOFJjALbmC8E0Kvvra8Q+XmdhR+rPGPT7FkYMFJNDdX02eLPFkD5GpZ5GqS+YB3MSj+9trP0fpGVh9Kzl6htjiaMrDHIQx9WmI2jkC2NgDncC37bFtS0uZVLcIBbhqZ2x05JW0wWzzVe9Y8MT40scMoUPIqstMCNrEgWR25B1i6z0GbFyGx5QPVUqCFO7llDCiO/DDVn+L/AAfk5mZhTQKGh9KEGQMpVaYksaNkUwNgG9Rrx2jy9edccCSQyQhVscyCOIbSb4IYURfBBHFaahaTULRhlJ4HDw1UPp3Z5rWk8pepLEZDGoATeV9RdwAFkVf1AfGtLoHl3nZkfqwxD0z9LOwUPRo7b+oAir7auLL6UM2Vhk482JOISDkxTDYELfSHVh6gH1lWUAU1nsTFfE3Rc3M6bgDCPqwiFUkRW27mUKtmyA6qY9tWaYcd71nZbHugEgGc9BhzxmMMQnNIDHr0UGby+zRmLhlFEzqWW2G1lAJJDdjVEfyK1wcbEZ5FjWtzMFFmhuJoc/zq/enQPDJ0qLLYyZaiclg1gJ6L7r+WP+EoaiD6b8n5q3H8C5+PPFNPjskYnjtiUNXIoHZie51dStZdN6MsOOJGHAwkdTjJZMryh6jGjyMke1FLGpFPtUEn+eBrSwfLjNmkjjRU3SwLkLcij+kxVQT9jbDjvqyfGnhPGkkyZ3wcqSTYW9ZHjEdiPhqMoaloX7fg8a3vCZ/+Zh//AI8P/Vg1nFtqdlfw19J3PsnNIXrvWfJUBprv9X8CZ+NEZZ8dkjBALEqaJNDsxPfXA11muDhIMrORGay42S8bB42ZGHZlJBH8EcjXU6l4yzpyDLkyttII9xUAqSQaWhuBNg1Y1xtNSWgmSEStyXrE7b900jeoAHt2O8L9Iaz7gPi+2vknV52jETSyGMVSF2Kiu1LdCv41qaaLo2RKmXRPNTNh9s5GVERtZJuSU5sBqvkEj3bgfkHtrrYnivpUbGTH/XYb1uKQOm2RzxVMWWlDNRIHF/NarfTVBs1MkkCJzjXmMimFRyl3inxlFMynGSYSqb/VTSsZjY5UBSEjSy3tXjnjbZGuFJ4jy2Uq2RMVYEEGVyCDwQRu5BHxrna6nh/w1kZsnp40ZciixsAICQLYngDnT3GMEnTdRJK1MLqU0JJhkeMt32My2PzR516zerzzACaaSQA2A7swBPcizxq0+neRapX6qd3Yr/hwBVG74qR7DCvug5+aFnfHkZiXZln2EgKAybgfduv+nVdqr838axO+IWZriZxHDrdXChUIyVVdO8X5uPEYociRIz+1W7d/p+U5JPtrk3rkFiTZ76uDq3kZGwP6Sd1K9/XAYHnvuQArQvja1n7arjxL4PysBguSlBvpdTatwDwfuLHBo6vs9qoVv2zj4flI+m9n6gvjeMc4xekcqbZd1va+1Vd7qrjbdfjWLovibKxCf00zx7u4U8HtzR4vjvV65emtNxsRCrkrdbrWQZBKZpTKBQkLtuC0RW67qiRX517m8QZTinyJmFg0ZHIsGweT3B51z9NFxp0RJXSfxJlsCGyZyCKIMrkEHuD7udY4+uZCkFZ5QVQICJGBEYohBzwooe3txrR01Fxo0RJW9lddyZFKSTyup7q0jMDXbgmtaOmmmAAwCCZTTTTUqE0000ITXSk8OZK4y5RjIx2O0SWtFrIqrvup+PjXN1ZHhfxV1eOGKM4b5eIFACPjswaKwRTBOargncBxwaGqqjnNAux3pmgHNQjoPQZsyZYYF3M3f7KvyzHsFH3/AO5Gv0p4f8Ow4eOkUA4Ue9iBukNk+oSBzyTXfb9PbXzp3p+mpijMKN7/AEmi9Ihux3JQpuKuuaFEijrejyAZW2unt27kUbiu5WPNN7CwKkAjsG77gV8za7c60k04ugZ9e32XSpURTAdmSvonDs8YMZIK2PU5QNtNmhcZILEL8gD3C/b8gyovRaXeREvu94oxBSQUIrcCpDWGtgbB7UNHEnSR5HeL0pFYwqxJ5Uv7FDEBX3HsBupiQCd1mLzeJWnzWx36VI4VCxDPHu2SbSXEZIR7kUe4OSDzYbjS0qV4kRlnl3556HvUOfGMqeqVoixa1YvnmyLHcAkcffb/AMNDrPQ48qFoZo96ScmyA1jsyn9rD7jt25sg5em5YlO+PZIrINkgPcgsCGFWNvI5Ngkigb1jilXIRXRkdLtmDKwWQVSGnIUpw1UTu2kEbec4Y4fMJF3xH30jxVt4HA6r85+MPCEuBOUYM0ZP9OXaQHFA/wAbhdEXwfwQT4wfBmVLiSZaIDDFe47hfFWQO5AsXr9G5fUYsaN5XelRSWN7R+B9ySaAHySNUr4w8yc7P9b0BJHhqNrALftbgGVgKBY9hdC6F9z3rFba1pYPlAjMzh+VhrUW0zmoBppprrrKmmmmhCaaaaEJpppoQmmmmhCasby/8zp4WSCbfLEIzHEkcYZ99goo+WJPsF3W7Vc66fhqSRcuB4ommdJVcRoCS+wh64BPZTzRrvqmtTbUYWuHXPRMxxaZC/Snh7rjZMRdoJoCGK7J4wjGlvcB9vcBf3U6zdU6Rjz+m08auYm3RsRTIb7qRyvKg8H4GtHw/lZThjkxRQjgpGshkdeBe9q2Hnttqh3vvruUKoHv9u//AL/4OvHklriGmORnz1XXABGPoub1CFFDySuBGtS+7tEEUsH2hLkp1WTYx7rwRQU8hepY8cZ6g+YhSUCLcI/YYY2mICC1YSmnNtuG4EKpG0akQ3rFQbcwHBNXJIBx2oWTVkUB8VrgR+D8ZnWZ8LHLMnqOQo3fqSSSOTs28E83/fWqz1WNaWuHhHv6+SpqMJMhbOPn4JKCGWALklpHRxTZTSe3ftYg+4rf0MGHCgd9dPpXS4oYwkMcaRgkhU7cmya78/c/auwGsxRuQpK1wQCQD+RX/L7aQwql18sWJJJtj3PJ+fsOOR+dZnVS8mZjr05K1rLq5fiTps00QXGyGxXDAmSNNxI2kFPqHBJvv+3VR+PevdQwmfDky2yEliBZpI1DbWsFRySO3wdWl12PDyZlgaY+vHbKkczRyLuU+6lYbjt3H5pSbFNzS/md4cbEyVuWWVJEBRpn3uKJBUn7XZHA7/iz0vhwb2lx+0wW+Ydqs1omLw8Z9lDtNNNejWBNNNNCE0000ITTTTQhNNNNCE1PPK90gaXLaOWZlqJIoY2dt7lQGJ27Uv6V9wYmwAdQPVy+TPT/AEMWXImSxM6iD5ZyvqK1D45NfBoPZChjrJbHNbRN7XTfgrKQJcIUnw0yL/UZ8i48ancuOHCpF2CtLLY9Vr/afbbCr+kdroHWI8uITRbvTLMFLCt4Viu4c2FNcXR4+DzrS8frjHHVMmH9Q0kqpDFu9NpJmPt91jYPi+dqk39XPn1ESWNW9MvDAZI8WHczAgMrMtAbl2kRINoJ3PQ15x1K+wEjHGAMAANANZJxJXQD7p667lJXiursUfiwKogg/cc9vvR5q9EA5PHP5/B/P51GYetSQnCglIeSbf6hY+5dsTScChxu2puI+ObJses7xoEgyJVQt6GQIKJrc26FWN0appSBwbCg8buK+zJIjH8x5lPfEdc1Iors2R3FAAigAADyfcbvnjih3FnUzepRBxCZAkzoxjX5YDgsoPtbb3q+1/Fkac3W9mYMclVEkTMhBp9yNTjn2k7SGUBSRsYngajPW8qL0sYdXjlidZwqzow2rKosSl0I9NZQo4oEckVssNTpX4G+3GYMHOCMQlc+JWbOlgy3GH1GNUyLHospIE1D/EherjNg3ETwSB7jqBeaXhXMgRJZshp8YP6cXqn+olqSFbj3cIfcOD3oE1q4OqdWhx4fWljY+ldsiB2RSCDIObArhqPYg9rqs/NDIh6okL9PlOTJESrwxLIWCNz6m3ZZortZv9qMH87/AIe9xeHD9OuoB4at5Kiu0AEHPz+6qXTWbMw5InKSo0br3V1KsOL5BFjg3rDr0KwppppoQmmmmhCaaaaEJpppoQmux0jxXlY8kbRzSUnAXe1bOLQc+0Gq4o64+s2Hk+nIj7VfYwba9lWog7WogkHsaI41DgCIKFe3Ssh1SXqvUiVYodke3/60Bagq8XvksC+OG57nbqYWa+Lh5fUsoCPIyRuRDftWtsEVWGPwx5vYAeNraj2P4mk63kYsMsLJDHJvyDGHdXb9t0LiVjaWWNbyb412/MGc5OZh9OjYe5xJMAB7FHIsbgPagd9lA0RX1DXnnU3doGVMzidgxuQ79VuDhdvN0y4k6qT9C6fJIcafIlb9QcYRtGNoU7ijO9WSW+gEjjsaW61FunSHI6X1KR/a36jIm9vYOgikUe6+NyCwfi/51o+cnXpIpcVYZDG67paT2lCTtUggdiAy0D8dtdDwzjqnh2Vh9UsGS7kkm3uRL57e1F4/v8nVbWHs2Vz9TmwNheJCafmLNgfRSzI9CXIgWVyciOMzoqmq3hUaShxY+AeOTw1cR/o8H6zHyunZrM8uO5T1G3bmjsmGa2Fn+a5SuCCbrby16s0fU4LLES/0SAe4YbUBv9qsENfZBWp34syP0XVcTLvbFOvozmuCBQJPuskKUPwBsXvyNO+zuov7Bp0lv9mkmO+VAeHNvkcDyKz+XXiqRmfAyyf1UBYAsVO9F4KfdmXn/Na38LqK+N/Cc/TZ/wBdglkiZjRQUcdmsFeP2HcVB+L2nmi295uYEnqw5uOjbUVN2RGVKk3cbqysSRRA30Be0X9Oq56p1zIyW3ZEryn43sTXAHA7DgDt9tbLLQLqn/RTMBw+ZvH2VVR8NuOEkZHgsXUOoyzyNLM5eRq3M3c0AB/oANa2mmusBGAWVNNNNShNNNNCE0000ITTTTQhNNNNCFLvAvj89OWVTCJVkKt9ZQgruHfaRRDH4/v8akPll1hcnqmRPO39eVGMYJWu43KLF2EFALXtDfGqw1mw8t4pEkjO10YMrD9rA2D/AGIvWWrZWPa+MC4QSrG1C0jgpL5odSM3UpgS22IiJQT22Cmr8F97f72ulDNAnh50XLHrSTBmgsXw1bNv1UVCSmT6bRV4I5gs8xdmY1bEk0K5PPYcDXjTigAxrB9MeSgvkk7rLjTFHVgASpBAPYkG+fxq3vNvrsDYUK7RI8+2WJhahFoEvyLIYMV2n+Tyq6pzWzmdQkl2eq5fYixrZ+mNeFUfgaWrZ21KjKh+mfNS2oWtLd1IOo+YeTNhLhlIliVUTcqtuZUqrLOQLKgkgDt8AkGLaaauZTbTENEJS4uzTTTTTpU0000ITTTTQhf/2Q=="/>
          <p:cNvSpPr>
            <a:spLocks noChangeAspect="1" noChangeArrowheads="1"/>
          </p:cNvSpPr>
          <p:nvPr/>
        </p:nvSpPr>
        <p:spPr bwMode="auto">
          <a:xfrm>
            <a:off x="1524000" y="-503238"/>
            <a:ext cx="1485900" cy="1057276"/>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 name="Right Arrow 19"/>
          <p:cNvSpPr/>
          <p:nvPr/>
        </p:nvSpPr>
        <p:spPr>
          <a:xfrm>
            <a:off x="5879976" y="1412776"/>
            <a:ext cx="108012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p:cNvGrpSpPr/>
          <p:nvPr/>
        </p:nvGrpSpPr>
        <p:grpSpPr>
          <a:xfrm>
            <a:off x="3359696" y="3068960"/>
            <a:ext cx="6424382" cy="1656184"/>
            <a:chOff x="1835696" y="3068960"/>
            <a:chExt cx="6424382" cy="1656184"/>
          </a:xfrm>
        </p:grpSpPr>
        <p:pic>
          <p:nvPicPr>
            <p:cNvPr id="54280" name="Picture 8" descr="http://t1.gstatic.com/images?q=tbn:ANd9GcRwrGAA9CZvPtzVGX2utdeMl4t6SyOZp2qQgJKWyy9n_upwtPfRgA"/>
            <p:cNvPicPr>
              <a:picLocks noChangeAspect="1" noChangeArrowheads="1"/>
            </p:cNvPicPr>
            <p:nvPr/>
          </p:nvPicPr>
          <p:blipFill>
            <a:blip r:embed="rId8" cstate="print"/>
            <a:srcRect/>
            <a:stretch>
              <a:fillRect/>
            </a:stretch>
          </p:blipFill>
          <p:spPr bwMode="auto">
            <a:xfrm>
              <a:off x="6372200" y="3284984"/>
              <a:ext cx="1887878" cy="1440160"/>
            </a:xfrm>
            <a:prstGeom prst="rect">
              <a:avLst/>
            </a:prstGeom>
            <a:noFill/>
          </p:spPr>
        </p:pic>
        <p:pic>
          <p:nvPicPr>
            <p:cNvPr id="54286" name="Picture 14" descr="http://t0.gstatic.com/images?q=tbn:ANd9GcQuMckM55gKk5b6RwiKpkBSNIKdiK16PIJ6tiq218TPsDBGm3-YVQ"/>
            <p:cNvPicPr>
              <a:picLocks noChangeAspect="1" noChangeArrowheads="1"/>
            </p:cNvPicPr>
            <p:nvPr/>
          </p:nvPicPr>
          <p:blipFill>
            <a:blip r:embed="rId9" cstate="print"/>
            <a:srcRect/>
            <a:stretch>
              <a:fillRect/>
            </a:stretch>
          </p:blipFill>
          <p:spPr bwMode="auto">
            <a:xfrm>
              <a:off x="1835696" y="3068960"/>
              <a:ext cx="2088232" cy="1389624"/>
            </a:xfrm>
            <a:prstGeom prst="rect">
              <a:avLst/>
            </a:prstGeom>
            <a:noFill/>
          </p:spPr>
        </p:pic>
        <p:sp>
          <p:nvSpPr>
            <p:cNvPr id="21" name="Right Arrow 20"/>
            <p:cNvSpPr/>
            <p:nvPr/>
          </p:nvSpPr>
          <p:spPr>
            <a:xfrm>
              <a:off x="4355976" y="3501008"/>
              <a:ext cx="108012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p:cNvGrpSpPr/>
          <p:nvPr/>
        </p:nvGrpSpPr>
        <p:grpSpPr>
          <a:xfrm>
            <a:off x="3431704" y="4865736"/>
            <a:ext cx="7236296" cy="1992264"/>
            <a:chOff x="1907704" y="4865736"/>
            <a:chExt cx="7236296" cy="1992264"/>
          </a:xfrm>
        </p:grpSpPr>
        <p:pic>
          <p:nvPicPr>
            <p:cNvPr id="54294" name="Picture 22" descr="http://skegnessvideo.files.wordpress.com/2009/04/circus.gif"/>
            <p:cNvPicPr>
              <a:picLocks noChangeAspect="1" noChangeArrowheads="1"/>
            </p:cNvPicPr>
            <p:nvPr/>
          </p:nvPicPr>
          <p:blipFill>
            <a:blip r:embed="rId10" cstate="print"/>
            <a:srcRect/>
            <a:stretch>
              <a:fillRect/>
            </a:stretch>
          </p:blipFill>
          <p:spPr bwMode="auto">
            <a:xfrm>
              <a:off x="1907704" y="4865736"/>
              <a:ext cx="1897394" cy="1992264"/>
            </a:xfrm>
            <a:prstGeom prst="rect">
              <a:avLst/>
            </a:prstGeom>
            <a:noFill/>
          </p:spPr>
        </p:pic>
        <p:pic>
          <p:nvPicPr>
            <p:cNvPr id="54298" name="Picture 26" descr="http://static01.cirquedusoleil.com/en/~/media/splash/images/logo.gif"/>
            <p:cNvPicPr>
              <a:picLocks noChangeAspect="1" noChangeArrowheads="1"/>
            </p:cNvPicPr>
            <p:nvPr/>
          </p:nvPicPr>
          <p:blipFill>
            <a:blip r:embed="rId11" cstate="print"/>
            <a:srcRect/>
            <a:stretch>
              <a:fillRect/>
            </a:stretch>
          </p:blipFill>
          <p:spPr bwMode="auto">
            <a:xfrm>
              <a:off x="5004048" y="5229200"/>
              <a:ext cx="1866900" cy="1323975"/>
            </a:xfrm>
            <a:prstGeom prst="rect">
              <a:avLst/>
            </a:prstGeom>
            <a:noFill/>
          </p:spPr>
        </p:pic>
        <p:pic>
          <p:nvPicPr>
            <p:cNvPr id="54300" name="Picture 28" descr="http://t2.gstatic.com/images?q=tbn:ANd9GcRVUIy5CNXajfNQjyjj90tFrDIYN8a1Np-cGb4eqyMuSm-7M2uMCQ"/>
            <p:cNvPicPr>
              <a:picLocks noChangeAspect="1" noChangeArrowheads="1"/>
            </p:cNvPicPr>
            <p:nvPr/>
          </p:nvPicPr>
          <p:blipFill>
            <a:blip r:embed="rId12" cstate="print"/>
            <a:srcRect/>
            <a:stretch>
              <a:fillRect/>
            </a:stretch>
          </p:blipFill>
          <p:spPr bwMode="auto">
            <a:xfrm>
              <a:off x="6838950" y="5085184"/>
              <a:ext cx="2305050" cy="1485900"/>
            </a:xfrm>
            <a:prstGeom prst="rect">
              <a:avLst/>
            </a:prstGeom>
            <a:noFill/>
          </p:spPr>
        </p:pic>
        <p:sp>
          <p:nvSpPr>
            <p:cNvPr id="22" name="Right Arrow 21"/>
            <p:cNvSpPr/>
            <p:nvPr/>
          </p:nvSpPr>
          <p:spPr>
            <a:xfrm>
              <a:off x="4283968" y="5733256"/>
              <a:ext cx="108012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Audio Recording 25 Jan 2022 at 12:11:35" descr="Audio Recording 25 Jan 2022 at 12:11:35">
            <a:hlinkClick r:id="" action="ppaction://media"/>
            <a:extLst>
              <a:ext uri="{FF2B5EF4-FFF2-40B4-BE49-F238E27FC236}">
                <a16:creationId xmlns:a16="http://schemas.microsoft.com/office/drawing/2014/main" id="{D6A8B184-3182-B440-99E6-AD7C0B433ECB}"/>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022400" y="5775943"/>
            <a:ext cx="812800" cy="812800"/>
          </a:xfrm>
          <a:prstGeom prst="rect">
            <a:avLst/>
          </a:prstGeom>
        </p:spPr>
      </p:pic>
    </p:spTree>
    <p:custDataLst>
      <p:tags r:id="rId1"/>
    </p:custDataLst>
    <p:extLst>
      <p:ext uri="{BB962C8B-B14F-4D97-AF65-F5344CB8AC3E}">
        <p14:creationId xmlns:p14="http://schemas.microsoft.com/office/powerpoint/2010/main" val="864204354"/>
      </p:ext>
    </p:extLst>
  </p:cSld>
  <p:clrMapOvr>
    <a:masterClrMapping/>
  </p:clrMapOvr>
  <mc:AlternateContent xmlns:mc="http://schemas.openxmlformats.org/markup-compatibility/2006" xmlns:p14="http://schemas.microsoft.com/office/powerpoint/2010/main">
    <mc:Choice Requires="p14">
      <p:transition spd="slow" p14:dur="2000" advTm="40389"/>
    </mc:Choice>
    <mc:Fallback xmlns="">
      <p:transition spd="slow" advTm="403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0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982167" y="1507529"/>
            <a:ext cx="847801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3114530" y="591253"/>
            <a:ext cx="5221477" cy="917864"/>
          </a:xfrm>
          <a:prstGeom prst="rect">
            <a:avLst/>
          </a:prstGeom>
        </p:spPr>
        <p:txBody>
          <a:bodyPr vert="horz" lIns="91440" tIns="45720" rIns="91440" bIns="45720" rtlCol="0" anchor="ctr">
            <a:noAutofit/>
          </a:bodyPr>
          <a:lstStyle/>
          <a:p>
            <a:pPr algn="ctr">
              <a:spcBef>
                <a:spcPct val="0"/>
              </a:spcBef>
              <a:defRPr/>
            </a:pPr>
            <a:r>
              <a:rPr lang="en-US" sz="3600" b="1" dirty="0">
                <a:solidFill>
                  <a:srgbClr val="008000"/>
                </a:solidFill>
                <a:latin typeface="+mj-lt"/>
                <a:ea typeface="+mj-ea"/>
                <a:cs typeface="+mj-cs"/>
              </a:rPr>
              <a:t>Examples of the 4Ps model: Paradigm</a:t>
            </a:r>
            <a:endParaRPr lang="en-GB" sz="3600" b="1" dirty="0">
              <a:solidFill>
                <a:srgbClr val="008000"/>
              </a:solidFill>
              <a:latin typeface="+mj-lt"/>
              <a:ea typeface="+mj-ea"/>
              <a:cs typeface="+mj-cs"/>
            </a:endParaRPr>
          </a:p>
          <a:p>
            <a:pPr algn="ctr">
              <a:spcBef>
                <a:spcPct val="0"/>
              </a:spcBef>
              <a:defRPr/>
            </a:pPr>
            <a:endParaRPr lang="en-GB" sz="3600" b="1" dirty="0">
              <a:solidFill>
                <a:srgbClr val="008000"/>
              </a:solidFill>
              <a:latin typeface="+mj-lt"/>
              <a:ea typeface="+mj-ea"/>
              <a:cs typeface="+mj-cs"/>
            </a:endParaRPr>
          </a:p>
        </p:txBody>
      </p:sp>
      <p:graphicFrame>
        <p:nvGraphicFramePr>
          <p:cNvPr id="8" name="Table 7"/>
          <p:cNvGraphicFramePr>
            <a:graphicFrameLocks noGrp="1"/>
          </p:cNvGraphicFramePr>
          <p:nvPr/>
        </p:nvGraphicFramePr>
        <p:xfrm>
          <a:off x="1744747" y="2201626"/>
          <a:ext cx="8715437" cy="3668233"/>
        </p:xfrm>
        <a:graphic>
          <a:graphicData uri="http://schemas.openxmlformats.org/drawingml/2006/table">
            <a:tbl>
              <a:tblPr/>
              <a:tblGrid>
                <a:gridCol w="1852267">
                  <a:extLst>
                    <a:ext uri="{9D8B030D-6E8A-4147-A177-3AD203B41FA5}">
                      <a16:colId xmlns:a16="http://schemas.microsoft.com/office/drawing/2014/main" val="20000"/>
                    </a:ext>
                  </a:extLst>
                </a:gridCol>
                <a:gridCol w="3364652">
                  <a:extLst>
                    <a:ext uri="{9D8B030D-6E8A-4147-A177-3AD203B41FA5}">
                      <a16:colId xmlns:a16="http://schemas.microsoft.com/office/drawing/2014/main" val="20001"/>
                    </a:ext>
                  </a:extLst>
                </a:gridCol>
                <a:gridCol w="3498518">
                  <a:extLst>
                    <a:ext uri="{9D8B030D-6E8A-4147-A177-3AD203B41FA5}">
                      <a16:colId xmlns:a16="http://schemas.microsoft.com/office/drawing/2014/main" val="20002"/>
                    </a:ext>
                  </a:extLst>
                </a:gridCol>
              </a:tblGrid>
              <a:tr h="3668233">
                <a:tc>
                  <a:txBody>
                    <a:bodyPr/>
                    <a:lstStyle/>
                    <a:p>
                      <a:pPr>
                        <a:spcAft>
                          <a:spcPts val="0"/>
                        </a:spcAft>
                      </a:pPr>
                      <a:r>
                        <a:rPr lang="en-US" sz="1800" b="1" dirty="0">
                          <a:solidFill>
                            <a:schemeClr val="tx1"/>
                          </a:solidFill>
                          <a:latin typeface="Calibri"/>
                          <a:ea typeface="ＭＳ 明朝"/>
                          <a:cs typeface="Times New Roman"/>
                        </a:rPr>
                        <a:t>‘Paradigm’</a:t>
                      </a:r>
                    </a:p>
                    <a:p>
                      <a:pPr>
                        <a:spcAft>
                          <a:spcPts val="0"/>
                        </a:spcAft>
                      </a:pPr>
                      <a:endParaRPr lang="en-US" sz="1800" b="1" dirty="0">
                        <a:solidFill>
                          <a:schemeClr val="tx1"/>
                        </a:solidFill>
                        <a:latin typeface="Calibri"/>
                        <a:ea typeface="ＭＳ 明朝"/>
                        <a:cs typeface="Times New Roman"/>
                      </a:endParaRPr>
                    </a:p>
                    <a:p>
                      <a:pPr>
                        <a:spcAft>
                          <a:spcPts val="0"/>
                        </a:spcAft>
                      </a:pPr>
                      <a:r>
                        <a:rPr lang="en-US" sz="1800" b="1" dirty="0">
                          <a:solidFill>
                            <a:schemeClr val="tx1"/>
                          </a:solidFill>
                          <a:latin typeface="Calibri"/>
                          <a:ea typeface="ＭＳ 明朝"/>
                          <a:cs typeface="Times New Roman"/>
                        </a:rPr>
                        <a:t>– how we frame what we do</a:t>
                      </a:r>
                      <a:endParaRPr lang="en-GB" sz="1800" dirty="0">
                        <a:solidFill>
                          <a:schemeClr val="tx1"/>
                        </a:solidFill>
                        <a:latin typeface="Cambria"/>
                        <a:ea typeface="ＭＳ 明朝"/>
                        <a:cs typeface="Times New Roman"/>
                      </a:endParaRPr>
                    </a:p>
                  </a:txBody>
                  <a:tcPr marL="38100" marR="3810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tc>
                  <a:txBody>
                    <a:bodyPr/>
                    <a:lstStyle/>
                    <a:p>
                      <a:pPr>
                        <a:spcAft>
                          <a:spcPts val="0"/>
                        </a:spcAft>
                      </a:pPr>
                      <a:r>
                        <a:rPr lang="en-US" sz="1200" dirty="0">
                          <a:solidFill>
                            <a:schemeClr val="tx1"/>
                          </a:solidFill>
                          <a:latin typeface="Calibri"/>
                          <a:ea typeface="ＭＳ 明朝"/>
                          <a:cs typeface="Times New Roman"/>
                        </a:rPr>
                        <a:t>Bausch and Lomb – moved from ‘eye wear’ to ‘eye care’ as their business model, effectively letting go of the old business of spectacles, sunglasses (Raybans) and contact lenses all of which were becoming commodity businesses.  Instead they moved into newer high tech fields like laser surgery equipment, specialist optical devices and research in artificial eyesight</a:t>
                      </a:r>
                      <a:endParaRPr lang="en-GB" sz="1200" dirty="0">
                        <a:solidFill>
                          <a:schemeClr val="tx1"/>
                        </a:solidFill>
                        <a:latin typeface="Cambria"/>
                        <a:ea typeface="ＭＳ 明朝"/>
                        <a:cs typeface="Times New Roman"/>
                      </a:endParaRPr>
                    </a:p>
                    <a:p>
                      <a:pPr>
                        <a:spcAft>
                          <a:spcPts val="0"/>
                        </a:spcAft>
                      </a:pPr>
                      <a:r>
                        <a:rPr lang="en-US" sz="1200" dirty="0">
                          <a:solidFill>
                            <a:schemeClr val="tx1"/>
                          </a:solidFill>
                          <a:latin typeface="Calibri"/>
                          <a:ea typeface="ＭＳ 明朝"/>
                          <a:cs typeface="Times New Roman"/>
                        </a:rPr>
                        <a:t>Dyson redefining the home appliance market in terms of high performance engineered products</a:t>
                      </a:r>
                      <a:endParaRPr lang="en-GB" sz="1200" dirty="0">
                        <a:solidFill>
                          <a:schemeClr val="tx1"/>
                        </a:solidFill>
                        <a:latin typeface="Cambria"/>
                        <a:ea typeface="ＭＳ 明朝"/>
                        <a:cs typeface="Times New Roman"/>
                      </a:endParaRPr>
                    </a:p>
                    <a:p>
                      <a:pPr>
                        <a:spcAft>
                          <a:spcPts val="0"/>
                        </a:spcAft>
                      </a:pPr>
                      <a:r>
                        <a:rPr lang="en-US" sz="1200" dirty="0">
                          <a:solidFill>
                            <a:schemeClr val="tx1"/>
                          </a:solidFill>
                          <a:latin typeface="Calibri"/>
                          <a:ea typeface="ＭＳ 明朝"/>
                          <a:cs typeface="Times New Roman"/>
                        </a:rPr>
                        <a:t>Rolls Royce – from high quality aero engines to becoming a service company offering ‘power by the hour’</a:t>
                      </a:r>
                      <a:endParaRPr lang="en-GB" sz="1200" dirty="0">
                        <a:solidFill>
                          <a:schemeClr val="tx1"/>
                        </a:solidFill>
                        <a:latin typeface="Cambria"/>
                        <a:ea typeface="ＭＳ 明朝"/>
                        <a:cs typeface="Times New Roman"/>
                      </a:endParaRPr>
                    </a:p>
                    <a:p>
                      <a:pPr>
                        <a:spcAft>
                          <a:spcPts val="0"/>
                        </a:spcAft>
                      </a:pPr>
                      <a:r>
                        <a:rPr lang="en-US" sz="1200" dirty="0">
                          <a:solidFill>
                            <a:schemeClr val="tx1"/>
                          </a:solidFill>
                          <a:latin typeface="Calibri"/>
                          <a:ea typeface="ＭＳ 明朝"/>
                          <a:cs typeface="Times New Roman"/>
                        </a:rPr>
                        <a:t>IBM from being a machine maker to a service and solution company – selling off its computer making and building up its consultancy and service side. </a:t>
                      </a:r>
                      <a:endParaRPr lang="en-GB" sz="1200" dirty="0">
                        <a:solidFill>
                          <a:schemeClr val="tx1"/>
                        </a:solidFill>
                        <a:latin typeface="Cambria"/>
                        <a:ea typeface="ＭＳ 明朝"/>
                        <a:cs typeface="Times New Roman"/>
                      </a:endParaRPr>
                    </a:p>
                  </a:txBody>
                  <a:tcPr marL="38100" marR="3810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tc>
                  <a:txBody>
                    <a:bodyPr/>
                    <a:lstStyle/>
                    <a:p>
                      <a:pPr>
                        <a:spcAft>
                          <a:spcPts val="0"/>
                        </a:spcAft>
                      </a:pPr>
                      <a:r>
                        <a:rPr lang="en-US" sz="1200" dirty="0">
                          <a:solidFill>
                            <a:schemeClr val="tx1"/>
                          </a:solidFill>
                          <a:latin typeface="Calibri"/>
                          <a:ea typeface="ＭＳ 明朝"/>
                          <a:cs typeface="Times New Roman"/>
                        </a:rPr>
                        <a:t>Grameen Bank and other microfinance models – rethinking the assumptions about credit and the poor</a:t>
                      </a:r>
                      <a:endParaRPr lang="en-GB" sz="1200" dirty="0">
                        <a:solidFill>
                          <a:schemeClr val="tx1"/>
                        </a:solidFill>
                        <a:latin typeface="Cambria"/>
                        <a:ea typeface="ＭＳ 明朝"/>
                        <a:cs typeface="Times New Roman"/>
                      </a:endParaRPr>
                    </a:p>
                    <a:p>
                      <a:pPr>
                        <a:spcAft>
                          <a:spcPts val="0"/>
                        </a:spcAft>
                      </a:pPr>
                      <a:r>
                        <a:rPr lang="en-US" sz="1200" dirty="0">
                          <a:solidFill>
                            <a:schemeClr val="tx1"/>
                          </a:solidFill>
                          <a:latin typeface="Calibri"/>
                          <a:ea typeface="ＭＳ 明朝"/>
                          <a:cs typeface="Times New Roman"/>
                        </a:rPr>
                        <a:t>iTunes platform – a complete system of personalized entertainment</a:t>
                      </a:r>
                      <a:endParaRPr lang="en-GB" sz="1200" dirty="0">
                        <a:solidFill>
                          <a:schemeClr val="tx1"/>
                        </a:solidFill>
                        <a:latin typeface="Cambria"/>
                        <a:ea typeface="ＭＳ 明朝"/>
                        <a:cs typeface="Times New Roman"/>
                      </a:endParaRPr>
                    </a:p>
                    <a:p>
                      <a:pPr>
                        <a:spcAft>
                          <a:spcPts val="0"/>
                        </a:spcAft>
                      </a:pPr>
                      <a:r>
                        <a:rPr lang="en-US" sz="1200" dirty="0">
                          <a:solidFill>
                            <a:schemeClr val="tx1"/>
                          </a:solidFill>
                          <a:latin typeface="Calibri"/>
                          <a:ea typeface="ＭＳ 明朝"/>
                          <a:cs typeface="Times New Roman"/>
                        </a:rPr>
                        <a:t>Cirque de Soleil – redefining the circus experience</a:t>
                      </a:r>
                      <a:endParaRPr lang="en-GB" sz="1200" dirty="0">
                        <a:solidFill>
                          <a:schemeClr val="tx1"/>
                        </a:solidFill>
                        <a:latin typeface="Cambria"/>
                        <a:ea typeface="ＭＳ 明朝"/>
                        <a:cs typeface="Times New Roman"/>
                      </a:endParaRPr>
                    </a:p>
                    <a:p>
                      <a:pPr>
                        <a:spcAft>
                          <a:spcPts val="0"/>
                        </a:spcAft>
                      </a:pPr>
                      <a:r>
                        <a:rPr lang="en-US" sz="1200" dirty="0">
                          <a:solidFill>
                            <a:schemeClr val="tx1"/>
                          </a:solidFill>
                          <a:latin typeface="Calibri"/>
                          <a:ea typeface="ＭＳ 明朝"/>
                          <a:cs typeface="Times New Roman"/>
                        </a:rPr>
                        <a:t>Amazon, Google, Skype – redefining industries like retailing, advertising and telecoms through online models</a:t>
                      </a:r>
                      <a:endParaRPr lang="en-GB" sz="1200" dirty="0">
                        <a:solidFill>
                          <a:schemeClr val="tx1"/>
                        </a:solidFill>
                        <a:latin typeface="Cambria"/>
                        <a:ea typeface="ＭＳ 明朝"/>
                        <a:cs typeface="Times New Roman"/>
                      </a:endParaRPr>
                    </a:p>
                    <a:p>
                      <a:pPr>
                        <a:spcAft>
                          <a:spcPts val="0"/>
                        </a:spcAft>
                      </a:pPr>
                      <a:r>
                        <a:rPr lang="en-US" sz="1200" dirty="0">
                          <a:solidFill>
                            <a:schemeClr val="tx1"/>
                          </a:solidFill>
                          <a:latin typeface="Calibri"/>
                          <a:ea typeface="ＭＳ 明朝"/>
                          <a:cs typeface="Times New Roman"/>
                        </a:rPr>
                        <a:t>Linux, Mozilla, Apache – moving from passive users to active communities</a:t>
                      </a:r>
                      <a:r>
                        <a:rPr lang="en-US" sz="1200" baseline="0" dirty="0">
                          <a:solidFill>
                            <a:schemeClr val="tx1"/>
                          </a:solidFill>
                          <a:latin typeface="Calibri"/>
                          <a:ea typeface="ＭＳ 明朝"/>
                          <a:cs typeface="Times New Roman"/>
                        </a:rPr>
                        <a:t> </a:t>
                      </a:r>
                      <a:r>
                        <a:rPr lang="en-US" sz="1200" dirty="0">
                          <a:solidFill>
                            <a:schemeClr val="tx1"/>
                          </a:solidFill>
                          <a:latin typeface="Calibri"/>
                          <a:ea typeface="ＭＳ 明朝"/>
                          <a:cs typeface="Times New Roman"/>
                        </a:rPr>
                        <a:t>of users co-creating new products and services</a:t>
                      </a:r>
                      <a:endParaRPr lang="en-GB" sz="1200" dirty="0">
                        <a:solidFill>
                          <a:schemeClr val="tx1"/>
                        </a:solidFill>
                        <a:latin typeface="Cambria"/>
                        <a:ea typeface="ＭＳ 明朝"/>
                        <a:cs typeface="Times New Roman"/>
                      </a:endParaRPr>
                    </a:p>
                  </a:txBody>
                  <a:tcPr marL="38100" marR="3810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extLst>
                  <a:ext uri="{0D108BD9-81ED-4DB2-BD59-A6C34878D82A}">
                    <a16:rowId xmlns:a16="http://schemas.microsoft.com/office/drawing/2014/main" val="10000"/>
                  </a:ext>
                </a:extLst>
              </a:tr>
            </a:tbl>
          </a:graphicData>
        </a:graphic>
      </p:graphicFrame>
      <p:pic>
        <p:nvPicPr>
          <p:cNvPr id="3" name="Audio Recording 25 Jan 2022 at 12:18:19" descr="Audio Recording 25 Jan 2022 at 12:18:19">
            <a:hlinkClick r:id="" action="ppaction://media"/>
            <a:extLst>
              <a:ext uri="{FF2B5EF4-FFF2-40B4-BE49-F238E27FC236}">
                <a16:creationId xmlns:a16="http://schemas.microsoft.com/office/drawing/2014/main" id="{CA25015F-14EF-7E46-820B-4806075284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81324" y="5866111"/>
            <a:ext cx="812800" cy="812800"/>
          </a:xfrm>
          <a:prstGeom prst="rect">
            <a:avLst/>
          </a:prstGeom>
        </p:spPr>
      </p:pic>
    </p:spTree>
    <p:extLst>
      <p:ext uri="{BB962C8B-B14F-4D97-AF65-F5344CB8AC3E}">
        <p14:creationId xmlns:p14="http://schemas.microsoft.com/office/powerpoint/2010/main" val="757647654"/>
      </p:ext>
    </p:extLst>
  </p:cSld>
  <p:clrMapOvr>
    <a:masterClrMapping/>
  </p:clrMapOvr>
  <mc:AlternateContent xmlns:mc="http://schemas.openxmlformats.org/markup-compatibility/2006" xmlns:p14="http://schemas.microsoft.com/office/powerpoint/2010/main">
    <mc:Choice Requires="p14">
      <p:transition spd="slow" p14:dur="2000" advTm="119460"/>
    </mc:Choice>
    <mc:Fallback xmlns="">
      <p:transition spd="slow" advTm="1194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F7A021"/>
          </a:solidFill>
        </p:spPr>
        <p:txBody>
          <a:bodyPr>
            <a:normAutofit/>
          </a:bodyPr>
          <a:lstStyle/>
          <a:p>
            <a:r>
              <a:rPr lang="en-GB" dirty="0"/>
              <a:t>Table 1.1: Degrees of Innovation</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6424"/>
            <a:ext cx="578768" cy="6858000"/>
          </a:xfrm>
          <a:prstGeom prst="rect">
            <a:avLst/>
          </a:prstGeom>
        </p:spPr>
      </p:pic>
      <p:pic>
        <p:nvPicPr>
          <p:cNvPr id="4098" name="Picture 2" descr="Table 1.1 Goffin and Mitchell (2017) A table illlustrating the degrees of innova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99656" y="1738240"/>
            <a:ext cx="7056784" cy="464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BDA8B68-BEC8-2F48-A075-A3E0E84D184F}"/>
              </a:ext>
            </a:extLst>
          </p:cNvPr>
          <p:cNvSpPr txBox="1"/>
          <p:nvPr/>
        </p:nvSpPr>
        <p:spPr>
          <a:xfrm>
            <a:off x="5892800" y="6502400"/>
            <a:ext cx="4978400" cy="369332"/>
          </a:xfrm>
          <a:prstGeom prst="rect">
            <a:avLst/>
          </a:prstGeom>
          <a:noFill/>
        </p:spPr>
        <p:txBody>
          <a:bodyPr wrap="square" rtlCol="0">
            <a:spAutoFit/>
          </a:bodyPr>
          <a:lstStyle/>
          <a:p>
            <a:r>
              <a:rPr lang="en-US" dirty="0" err="1"/>
              <a:t>Goffin</a:t>
            </a:r>
            <a:r>
              <a:rPr lang="en-US" dirty="0"/>
              <a:t> and Mitchell (2017, p. 13)</a:t>
            </a:r>
          </a:p>
        </p:txBody>
      </p:sp>
    </p:spTree>
    <p:extLst>
      <p:ext uri="{BB962C8B-B14F-4D97-AF65-F5344CB8AC3E}">
        <p14:creationId xmlns:p14="http://schemas.microsoft.com/office/powerpoint/2010/main" val="2145519512"/>
      </p:ext>
    </p:extLst>
  </p:cSld>
  <p:clrMapOvr>
    <a:masterClrMapping/>
  </p:clrMapOvr>
  <mc:AlternateContent xmlns:mc="http://schemas.openxmlformats.org/markup-compatibility/2006" xmlns:p14="http://schemas.microsoft.com/office/powerpoint/2010/main">
    <mc:Choice Requires="p14">
      <p:transition spd="slow" p14:dur="2000" advTm="357850"/>
    </mc:Choice>
    <mc:Fallback xmlns="">
      <p:transition spd="slow" advTm="35785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65CE13-83A5-A24B-888C-ECBA444CAA6A}"/>
              </a:ext>
            </a:extLst>
          </p:cNvPr>
          <p:cNvSpPr>
            <a:spLocks noGrp="1"/>
          </p:cNvSpPr>
          <p:nvPr>
            <p:ph type="title"/>
          </p:nvPr>
        </p:nvSpPr>
        <p:spPr>
          <a:xfrm>
            <a:off x="838200" y="643467"/>
            <a:ext cx="2951205" cy="5571066"/>
          </a:xfrm>
        </p:spPr>
        <p:txBody>
          <a:bodyPr>
            <a:normAutofit/>
          </a:bodyPr>
          <a:lstStyle/>
          <a:p>
            <a:r>
              <a:rPr lang="en-US">
                <a:solidFill>
                  <a:srgbClr val="FFFFFF"/>
                </a:solidFill>
              </a:rPr>
              <a:t>Dimensions of innovation</a:t>
            </a:r>
          </a:p>
        </p:txBody>
      </p:sp>
      <p:graphicFrame>
        <p:nvGraphicFramePr>
          <p:cNvPr id="5" name="Content Placeholder 2">
            <a:extLst>
              <a:ext uri="{FF2B5EF4-FFF2-40B4-BE49-F238E27FC236}">
                <a16:creationId xmlns:a16="http://schemas.microsoft.com/office/drawing/2014/main" id="{0025D812-A296-4FA4-B0D9-56CA92218CEF}"/>
              </a:ext>
            </a:extLst>
          </p:cNvPr>
          <p:cNvGraphicFramePr>
            <a:graphicFrameLocks noGrp="1"/>
          </p:cNvGraphicFramePr>
          <p:nvPr>
            <p:ph idx="1"/>
            <p:extLst>
              <p:ext uri="{D42A27DB-BD31-4B8C-83A1-F6EECF244321}">
                <p14:modId xmlns:p14="http://schemas.microsoft.com/office/powerpoint/2010/main" val="4084319667"/>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4092831"/>
      </p:ext>
    </p:extLst>
  </p:cSld>
  <p:clrMapOvr>
    <a:masterClrMapping/>
  </p:clrMapOvr>
  <mc:AlternateContent xmlns:mc="http://schemas.openxmlformats.org/markup-compatibility/2006" xmlns:p14="http://schemas.microsoft.com/office/powerpoint/2010/main">
    <mc:Choice Requires="p14">
      <p:transition spd="slow" p14:dur="2000" advTm="15693"/>
    </mc:Choice>
    <mc:Fallback xmlns="">
      <p:transition spd="slow" advTm="1569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982167" y="1379249"/>
            <a:ext cx="847801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3359696" y="332656"/>
            <a:ext cx="5439574" cy="917864"/>
          </a:xfrm>
          <a:prstGeom prst="rect">
            <a:avLst/>
          </a:prstGeom>
        </p:spPr>
        <p:txBody>
          <a:bodyPr vert="horz" lIns="91440" tIns="45720" rIns="91440" bIns="45720" rtlCol="0" anchor="ctr">
            <a:noAutofit/>
          </a:bodyPr>
          <a:lstStyle/>
          <a:p>
            <a:pPr algn="ctr" defTabSz="457200">
              <a:spcBef>
                <a:spcPct val="0"/>
              </a:spcBef>
              <a:defRPr/>
            </a:pPr>
            <a:r>
              <a:rPr lang="en-GB" sz="3600" b="1" dirty="0">
                <a:solidFill>
                  <a:srgbClr val="008000"/>
                </a:solidFill>
                <a:latin typeface="+mj-lt"/>
                <a:ea typeface="+mj-ea"/>
                <a:cs typeface="+mj-cs"/>
              </a:rPr>
              <a:t>Types of Innovation</a:t>
            </a:r>
          </a:p>
        </p:txBody>
      </p:sp>
      <p:pic>
        <p:nvPicPr>
          <p:cNvPr id="4" name="Picture 3" descr="Figure 1.8 Dimensions of innovation (Tide and Bessant, 2021, p. 32)">
            <a:extLst>
              <a:ext uri="{FF2B5EF4-FFF2-40B4-BE49-F238E27FC236}">
                <a16:creationId xmlns:a16="http://schemas.microsoft.com/office/drawing/2014/main" id="{08E11CC7-CC37-6F43-B876-1A54DD606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24" y="1509567"/>
            <a:ext cx="6768752" cy="4527593"/>
          </a:xfrm>
          <a:prstGeom prst="rect">
            <a:avLst/>
          </a:prstGeom>
        </p:spPr>
      </p:pic>
      <p:sp>
        <p:nvSpPr>
          <p:cNvPr id="3" name="TextBox 2">
            <a:extLst>
              <a:ext uri="{FF2B5EF4-FFF2-40B4-BE49-F238E27FC236}">
                <a16:creationId xmlns:a16="http://schemas.microsoft.com/office/drawing/2014/main" id="{96EF4796-2D08-0042-97B0-C6E4E5783C08}"/>
              </a:ext>
            </a:extLst>
          </p:cNvPr>
          <p:cNvSpPr txBox="1"/>
          <p:nvPr/>
        </p:nvSpPr>
        <p:spPr>
          <a:xfrm>
            <a:off x="2469384" y="6340678"/>
            <a:ext cx="8478016" cy="369332"/>
          </a:xfrm>
          <a:prstGeom prst="rect">
            <a:avLst/>
          </a:prstGeom>
          <a:noFill/>
        </p:spPr>
        <p:txBody>
          <a:bodyPr wrap="square" rtlCol="0">
            <a:spAutoFit/>
          </a:bodyPr>
          <a:lstStyle/>
          <a:p>
            <a:r>
              <a:rPr lang="en-US" dirty="0"/>
              <a:t>Source: Figure 1.8 Dimensions of innovation (Tide and Bessant, 2021, p. 32)</a:t>
            </a:r>
          </a:p>
        </p:txBody>
      </p:sp>
    </p:spTree>
    <p:extLst>
      <p:ext uri="{BB962C8B-B14F-4D97-AF65-F5344CB8AC3E}">
        <p14:creationId xmlns:p14="http://schemas.microsoft.com/office/powerpoint/2010/main" val="151366064"/>
      </p:ext>
    </p:extLst>
  </p:cSld>
  <p:clrMapOvr>
    <a:masterClrMapping/>
  </p:clrMapOvr>
  <mc:AlternateContent xmlns:mc="http://schemas.openxmlformats.org/markup-compatibility/2006" xmlns:p14="http://schemas.microsoft.com/office/powerpoint/2010/main">
    <mc:Choice Requires="p14">
      <p:transition spd="slow" p14:dur="2000" advTm="220873"/>
    </mc:Choice>
    <mc:Fallback xmlns="">
      <p:transition spd="slow" advTm="22087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D4314B-1A7D-4B4F-B553-189C073B541E}"/>
              </a:ext>
            </a:extLst>
          </p:cNvPr>
          <p:cNvSpPr>
            <a:spLocks noGrp="1"/>
          </p:cNvSpPr>
          <p:nvPr>
            <p:ph type="title"/>
          </p:nvPr>
        </p:nvSpPr>
        <p:spPr>
          <a:xfrm>
            <a:off x="686834" y="591344"/>
            <a:ext cx="3200400" cy="5585619"/>
          </a:xfrm>
        </p:spPr>
        <p:txBody>
          <a:bodyPr>
            <a:normAutofit/>
          </a:bodyPr>
          <a:lstStyle/>
          <a:p>
            <a:r>
              <a:rPr lang="en-US">
                <a:solidFill>
                  <a:srgbClr val="FFFFFF"/>
                </a:solidFill>
              </a:rPr>
              <a:t>Discontinuous innovation</a:t>
            </a:r>
          </a:p>
        </p:txBody>
      </p:sp>
      <p:sp>
        <p:nvSpPr>
          <p:cNvPr id="3" name="Content Placeholder 2">
            <a:extLst>
              <a:ext uri="{FF2B5EF4-FFF2-40B4-BE49-F238E27FC236}">
                <a16:creationId xmlns:a16="http://schemas.microsoft.com/office/drawing/2014/main" id="{082394DD-1367-3348-B8D9-07BE237682B4}"/>
              </a:ext>
            </a:extLst>
          </p:cNvPr>
          <p:cNvSpPr>
            <a:spLocks noGrp="1"/>
          </p:cNvSpPr>
          <p:nvPr>
            <p:ph idx="1"/>
          </p:nvPr>
        </p:nvSpPr>
        <p:spPr>
          <a:xfrm>
            <a:off x="4447308" y="591344"/>
            <a:ext cx="6906491" cy="5585619"/>
          </a:xfrm>
        </p:spPr>
        <p:txBody>
          <a:bodyPr anchor="ctr">
            <a:normAutofit/>
          </a:bodyPr>
          <a:lstStyle/>
          <a:p>
            <a:pPr marL="0" indent="0">
              <a:buNone/>
            </a:pPr>
            <a:r>
              <a:rPr lang="en-US" sz="2400"/>
              <a:t>Triggers for discontinuity include:</a:t>
            </a:r>
          </a:p>
          <a:p>
            <a:r>
              <a:rPr lang="en-US" sz="2400"/>
              <a:t>New market emerges</a:t>
            </a:r>
          </a:p>
          <a:p>
            <a:r>
              <a:rPr lang="en-US" sz="2400"/>
              <a:t>New technology emerges</a:t>
            </a:r>
          </a:p>
          <a:p>
            <a:r>
              <a:rPr lang="en-US" sz="2400"/>
              <a:t>New political rules emerge</a:t>
            </a:r>
          </a:p>
          <a:p>
            <a:r>
              <a:rPr lang="en-US" sz="2400"/>
              <a:t>Running out of road</a:t>
            </a:r>
          </a:p>
          <a:p>
            <a:r>
              <a:rPr lang="en-US" sz="2400"/>
              <a:t>Sea change in values and public opinion</a:t>
            </a:r>
          </a:p>
          <a:p>
            <a:r>
              <a:rPr lang="en-US" sz="2400"/>
              <a:t>Changes in regulatory context</a:t>
            </a:r>
          </a:p>
          <a:p>
            <a:r>
              <a:rPr lang="en-US" sz="2400"/>
              <a:t>Fractures along ‘fault lines’</a:t>
            </a:r>
          </a:p>
          <a:p>
            <a:r>
              <a:rPr lang="en-US" sz="2400"/>
              <a:t>Architectural innovation/ business model innovation</a:t>
            </a:r>
          </a:p>
          <a:p>
            <a:r>
              <a:rPr lang="en-US" sz="2400"/>
              <a:t>Unthinkable events</a:t>
            </a:r>
          </a:p>
          <a:p>
            <a:r>
              <a:rPr lang="en-US" sz="2400"/>
              <a:t>Etc.</a:t>
            </a:r>
          </a:p>
          <a:p>
            <a:endParaRPr lang="en-US" sz="2400"/>
          </a:p>
          <a:p>
            <a:endParaRPr lang="en-US" sz="240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973218"/>
      </p:ext>
    </p:extLst>
  </p:cSld>
  <p:clrMapOvr>
    <a:masterClrMapping/>
  </p:clrMapOvr>
  <mc:AlternateContent xmlns:mc="http://schemas.openxmlformats.org/markup-compatibility/2006" xmlns:p14="http://schemas.microsoft.com/office/powerpoint/2010/main">
    <mc:Choice Requires="p14">
      <p:transition spd="slow" p14:dur="2000" advTm="174603"/>
    </mc:Choice>
    <mc:Fallback xmlns="">
      <p:transition spd="slow" advTm="17460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152650" y="556996"/>
            <a:ext cx="7886700" cy="1133693"/>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sz="4500" b="1">
                <a:latin typeface="+mj-lt"/>
                <a:ea typeface="+mj-ea"/>
                <a:cs typeface="+mj-cs"/>
              </a:rPr>
              <a:t>Hidden innovation</a:t>
            </a:r>
          </a:p>
        </p:txBody>
      </p:sp>
      <p:cxnSp>
        <p:nvCxnSpPr>
          <p:cNvPr id="5" name="Straight Connector 4"/>
          <p:cNvCxnSpPr/>
          <p:nvPr/>
        </p:nvCxnSpPr>
        <p:spPr>
          <a:xfrm>
            <a:off x="1982167" y="1507529"/>
            <a:ext cx="847801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aphicFrame>
        <p:nvGraphicFramePr>
          <p:cNvPr id="9" name="Content Placeholder 2">
            <a:extLst>
              <a:ext uri="{FF2B5EF4-FFF2-40B4-BE49-F238E27FC236}">
                <a16:creationId xmlns:a16="http://schemas.microsoft.com/office/drawing/2014/main" id="{C8F423CC-D84E-4DFB-A0A2-307F0217C6FA}"/>
              </a:ext>
            </a:extLst>
          </p:cNvPr>
          <p:cNvGraphicFramePr>
            <a:graphicFrameLocks noGrp="1"/>
          </p:cNvGraphicFramePr>
          <p:nvPr>
            <p:ph idx="1"/>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7927230"/>
      </p:ext>
    </p:extLst>
  </p:cSld>
  <p:clrMapOvr>
    <a:masterClrMapping/>
  </p:clrMapOvr>
  <mc:AlternateContent xmlns:mc="http://schemas.openxmlformats.org/markup-compatibility/2006" xmlns:p14="http://schemas.microsoft.com/office/powerpoint/2010/main">
    <mc:Choice Requires="p14">
      <p:transition spd="slow" p14:dur="2000" advTm="86444"/>
    </mc:Choice>
    <mc:Fallback xmlns="">
      <p:transition spd="slow" advTm="8644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38200" y="459863"/>
            <a:ext cx="10515600" cy="1004594"/>
          </a:xfrm>
        </p:spPr>
        <p:txBody>
          <a:bodyPr vert="horz" lIns="91440" tIns="45720" rIns="91440" bIns="45720" rtlCol="0" anchor="ctr">
            <a:normAutofit/>
          </a:bodyPr>
          <a:lstStyle/>
          <a:p>
            <a:pPr algn="ctr">
              <a:lnSpc>
                <a:spcPct val="90000"/>
              </a:lnSpc>
              <a:spcBef>
                <a:spcPct val="0"/>
              </a:spcBef>
              <a:spcAft>
                <a:spcPts val="600"/>
              </a:spcAft>
              <a:defRPr/>
            </a:pPr>
            <a:r>
              <a:rPr lang="en-US" sz="4400" b="1" kern="1200" dirty="0">
                <a:latin typeface="+mj-lt"/>
                <a:ea typeface="+mj-ea"/>
                <a:cs typeface="+mj-cs"/>
              </a:rPr>
              <a:t>Examples of ‘hidden’ innovation</a:t>
            </a:r>
          </a:p>
        </p:txBody>
      </p:sp>
      <p:cxnSp>
        <p:nvCxnSpPr>
          <p:cNvPr id="5" name="Straight Connector 4"/>
          <p:cNvCxnSpPr/>
          <p:nvPr/>
        </p:nvCxnSpPr>
        <p:spPr>
          <a:xfrm>
            <a:off x="1982167" y="1507529"/>
            <a:ext cx="847801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aphicFrame>
        <p:nvGraphicFramePr>
          <p:cNvPr id="9" name="Content Placeholder 2">
            <a:extLst>
              <a:ext uri="{FF2B5EF4-FFF2-40B4-BE49-F238E27FC236}">
                <a16:creationId xmlns:a16="http://schemas.microsoft.com/office/drawing/2014/main" id="{5938026B-E6FE-402D-9B14-F74B5E52EB27}"/>
              </a:ext>
            </a:extLst>
          </p:cNvPr>
          <p:cNvGraphicFramePr>
            <a:graphicFrameLocks noGrp="1"/>
          </p:cNvGraphicFramePr>
          <p:nvPr>
            <p:ph idx="1"/>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2543457"/>
      </p:ext>
    </p:extLst>
  </p:cSld>
  <p:clrMapOvr>
    <a:masterClrMapping/>
  </p:clrMapOvr>
  <mc:AlternateContent xmlns:mc="http://schemas.openxmlformats.org/markup-compatibility/2006" xmlns:p14="http://schemas.microsoft.com/office/powerpoint/2010/main">
    <mc:Choice Requires="p14">
      <p:transition spd="slow" p14:dur="2000" advTm="55025"/>
    </mc:Choice>
    <mc:Fallback xmlns="">
      <p:transition spd="slow" advTm="5502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6C57-2114-3340-B97D-D39E0FA62FD1}"/>
              </a:ext>
            </a:extLst>
          </p:cNvPr>
          <p:cNvSpPr>
            <a:spLocks noGrp="1"/>
          </p:cNvSpPr>
          <p:nvPr>
            <p:ph type="title"/>
          </p:nvPr>
        </p:nvSpPr>
        <p:spPr>
          <a:xfrm>
            <a:off x="1333500" y="-161566"/>
            <a:ext cx="10515600" cy="1325563"/>
          </a:xfrm>
        </p:spPr>
        <p:txBody>
          <a:bodyPr/>
          <a:lstStyle/>
          <a:p>
            <a:r>
              <a:rPr lang="en-US" dirty="0"/>
              <a:t>Dominant Designs</a:t>
            </a:r>
          </a:p>
        </p:txBody>
      </p:sp>
      <p:pic>
        <p:nvPicPr>
          <p:cNvPr id="4" name="Picture 3">
            <a:extLst>
              <a:ext uri="{FF2B5EF4-FFF2-40B4-BE49-F238E27FC236}">
                <a16:creationId xmlns:a16="http://schemas.microsoft.com/office/drawing/2014/main" id="{96B1131D-F1C8-2E45-AC98-887AAE1487E9}"/>
              </a:ext>
            </a:extLst>
          </p:cNvPr>
          <p:cNvPicPr>
            <a:picLocks noChangeAspect="1"/>
          </p:cNvPicPr>
          <p:nvPr/>
        </p:nvPicPr>
        <p:blipFill>
          <a:blip r:embed="rId3"/>
          <a:stretch>
            <a:fillRect/>
          </a:stretch>
        </p:blipFill>
        <p:spPr>
          <a:xfrm>
            <a:off x="1803401" y="834278"/>
            <a:ext cx="7289716" cy="5412062"/>
          </a:xfrm>
          <a:prstGeom prst="rect">
            <a:avLst/>
          </a:prstGeom>
        </p:spPr>
      </p:pic>
      <p:sp>
        <p:nvSpPr>
          <p:cNvPr id="5" name="TextBox 4" descr="The effect of Dominant Design on Product and Process Innovation">
            <a:extLst>
              <a:ext uri="{FF2B5EF4-FFF2-40B4-BE49-F238E27FC236}">
                <a16:creationId xmlns:a16="http://schemas.microsoft.com/office/drawing/2014/main" id="{02BE965C-6A03-F841-95D1-E5786C3BCA6E}"/>
              </a:ext>
            </a:extLst>
          </p:cNvPr>
          <p:cNvSpPr txBox="1"/>
          <p:nvPr/>
        </p:nvSpPr>
        <p:spPr>
          <a:xfrm>
            <a:off x="5816600" y="6409380"/>
            <a:ext cx="6032500" cy="369332"/>
          </a:xfrm>
          <a:prstGeom prst="rect">
            <a:avLst/>
          </a:prstGeom>
          <a:noFill/>
        </p:spPr>
        <p:txBody>
          <a:bodyPr wrap="square" rtlCol="0">
            <a:spAutoFit/>
          </a:bodyPr>
          <a:lstStyle/>
          <a:p>
            <a:r>
              <a:rPr lang="en-US" dirty="0"/>
              <a:t>Source: </a:t>
            </a:r>
            <a:r>
              <a:rPr lang="en-US" dirty="0" err="1"/>
              <a:t>Goffin</a:t>
            </a:r>
            <a:r>
              <a:rPr lang="en-US" dirty="0"/>
              <a:t> and Mitchell (2017, p. 53)</a:t>
            </a:r>
          </a:p>
        </p:txBody>
      </p:sp>
    </p:spTree>
    <p:extLst>
      <p:ext uri="{BB962C8B-B14F-4D97-AF65-F5344CB8AC3E}">
        <p14:creationId xmlns:p14="http://schemas.microsoft.com/office/powerpoint/2010/main" val="152939965"/>
      </p:ext>
    </p:extLst>
  </p:cSld>
  <p:clrMapOvr>
    <a:masterClrMapping/>
  </p:clrMapOvr>
  <mc:AlternateContent xmlns:mc="http://schemas.openxmlformats.org/markup-compatibility/2006" xmlns:p14="http://schemas.microsoft.com/office/powerpoint/2010/main">
    <mc:Choice Requires="p14">
      <p:transition spd="slow" p14:dur="2000" advTm="172167"/>
    </mc:Choice>
    <mc:Fallback xmlns="">
      <p:transition spd="slow" advTm="17216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EB60C-A413-7446-A26A-2DA39C0939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93CC6F-D5CA-5148-BFE5-43644D987A8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0E33A7A-4AFA-9E45-9F78-57340C7A7D8A}"/>
              </a:ext>
            </a:extLst>
          </p:cNvPr>
          <p:cNvPicPr>
            <a:picLocks noChangeAspect="1"/>
          </p:cNvPicPr>
          <p:nvPr/>
        </p:nvPicPr>
        <p:blipFill>
          <a:blip r:embed="rId3"/>
          <a:stretch>
            <a:fillRect/>
          </a:stretch>
        </p:blipFill>
        <p:spPr>
          <a:xfrm>
            <a:off x="4133087" y="799054"/>
            <a:ext cx="6581565" cy="4886313"/>
          </a:xfrm>
          <a:prstGeom prst="rect">
            <a:avLst/>
          </a:prstGeom>
        </p:spPr>
      </p:pic>
    </p:spTree>
    <p:extLst>
      <p:ext uri="{BB962C8B-B14F-4D97-AF65-F5344CB8AC3E}">
        <p14:creationId xmlns:p14="http://schemas.microsoft.com/office/powerpoint/2010/main" val="3577242426"/>
      </p:ext>
    </p:extLst>
  </p:cSld>
  <p:clrMapOvr>
    <a:masterClrMapping/>
  </p:clrMapOvr>
  <mc:AlternateContent xmlns:mc="http://schemas.openxmlformats.org/markup-compatibility/2006" xmlns:p14="http://schemas.microsoft.com/office/powerpoint/2010/main">
    <mc:Choice Requires="p14">
      <p:transition spd="slow" p14:dur="2000" advTm="27114"/>
    </mc:Choice>
    <mc:Fallback xmlns="">
      <p:transition spd="slow" advTm="2711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15502-3AD3-4F4F-AF02-26BB5275565B}"/>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B8A7E0D1-6C9E-9147-A39F-D7060019F8FF}"/>
              </a:ext>
            </a:extLst>
          </p:cNvPr>
          <p:cNvSpPr>
            <a:spLocks noGrp="1"/>
          </p:cNvSpPr>
          <p:nvPr>
            <p:ph idx="1"/>
          </p:nvPr>
        </p:nvSpPr>
        <p:spPr/>
        <p:txBody>
          <a:bodyPr>
            <a:normAutofit fontScale="92500"/>
          </a:bodyPr>
          <a:lstStyle/>
          <a:p>
            <a:r>
              <a:rPr lang="en-US" dirty="0" err="1"/>
              <a:t>Goffin</a:t>
            </a:r>
            <a:r>
              <a:rPr lang="en-US" dirty="0"/>
              <a:t> and Mitchell’s – Different dimensions of Innovation</a:t>
            </a:r>
          </a:p>
          <a:p>
            <a:r>
              <a:rPr lang="en-US" dirty="0"/>
              <a:t>Schumpeter’s 5 types of Innovation</a:t>
            </a:r>
          </a:p>
          <a:p>
            <a:r>
              <a:rPr lang="en-US" dirty="0"/>
              <a:t>Tidd and Bessant’s 4Ps – Scope for Innovation / Innovation space</a:t>
            </a:r>
          </a:p>
          <a:p>
            <a:r>
              <a:rPr lang="en-US" dirty="0"/>
              <a:t>Degree of Novelty: Incremental, Breakthrough and Radical innovation</a:t>
            </a:r>
          </a:p>
          <a:p>
            <a:r>
              <a:rPr lang="en-US" dirty="0"/>
              <a:t>Level of Innovation: Architectural/component innovation</a:t>
            </a:r>
          </a:p>
          <a:p>
            <a:r>
              <a:rPr lang="en-US" dirty="0"/>
              <a:t>Discontinuous Innovation / Dominant designs</a:t>
            </a:r>
          </a:p>
          <a:p>
            <a:r>
              <a:rPr lang="en-US" dirty="0"/>
              <a:t>Hidden innovations</a:t>
            </a:r>
          </a:p>
          <a:p>
            <a:pPr marL="0" indent="0">
              <a:buNone/>
            </a:pPr>
            <a:endParaRPr lang="en-US" dirty="0"/>
          </a:p>
          <a:p>
            <a:endParaRPr lang="en-US" dirty="0"/>
          </a:p>
        </p:txBody>
      </p:sp>
    </p:spTree>
    <p:extLst>
      <p:ext uri="{BB962C8B-B14F-4D97-AF65-F5344CB8AC3E}">
        <p14:creationId xmlns:p14="http://schemas.microsoft.com/office/powerpoint/2010/main" val="3679807630"/>
      </p:ext>
    </p:extLst>
  </p:cSld>
  <p:clrMapOvr>
    <a:masterClrMapping/>
  </p:clrMapOvr>
  <mc:AlternateContent xmlns:mc="http://schemas.openxmlformats.org/markup-compatibility/2006" xmlns:p14="http://schemas.microsoft.com/office/powerpoint/2010/main">
    <mc:Choice Requires="p14">
      <p:transition spd="slow" p14:dur="2000" advTm="44793"/>
    </mc:Choice>
    <mc:Fallback xmlns="">
      <p:transition spd="slow" advTm="4479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218FE9-94B6-5445-AF52-F76CC897DF96}"/>
              </a:ext>
            </a:extLst>
          </p:cNvPr>
          <p:cNvSpPr>
            <a:spLocks noGrp="1"/>
          </p:cNvSpPr>
          <p:nvPr>
            <p:ph type="title"/>
          </p:nvPr>
        </p:nvSpPr>
        <p:spPr>
          <a:xfrm>
            <a:off x="838200" y="365125"/>
            <a:ext cx="5387502" cy="1325563"/>
          </a:xfrm>
        </p:spPr>
        <p:txBody>
          <a:bodyPr>
            <a:normAutofit/>
          </a:bodyPr>
          <a:lstStyle/>
          <a:p>
            <a:r>
              <a:rPr lang="en-US"/>
              <a:t>Summary</a:t>
            </a:r>
          </a:p>
        </p:txBody>
      </p:sp>
      <p:sp>
        <p:nvSpPr>
          <p:cNvPr id="3" name="Content Placeholder 2">
            <a:extLst>
              <a:ext uri="{FF2B5EF4-FFF2-40B4-BE49-F238E27FC236}">
                <a16:creationId xmlns:a16="http://schemas.microsoft.com/office/drawing/2014/main" id="{9D3D268A-ABBC-7541-BBE2-43B4324D01B8}"/>
              </a:ext>
            </a:extLst>
          </p:cNvPr>
          <p:cNvSpPr>
            <a:spLocks noGrp="1"/>
          </p:cNvSpPr>
          <p:nvPr>
            <p:ph idx="1"/>
          </p:nvPr>
        </p:nvSpPr>
        <p:spPr>
          <a:xfrm>
            <a:off x="838200" y="1825625"/>
            <a:ext cx="5387502" cy="4351338"/>
          </a:xfrm>
        </p:spPr>
        <p:txBody>
          <a:bodyPr>
            <a:normAutofit/>
          </a:bodyPr>
          <a:lstStyle/>
          <a:p>
            <a:r>
              <a:rPr lang="en-GB" dirty="0"/>
              <a:t>Innovation is about growth – about recognising opportunities for doing something new and implementing those ideas to create some kind of value. It could be business growth, it could be social change. But at its heart it is the creative human spirit, the urge to make change in our environment.</a:t>
            </a:r>
          </a:p>
          <a:p>
            <a:endParaRPr lang="en-US"/>
          </a:p>
        </p:txBody>
      </p:sp>
      <p:pic>
        <p:nvPicPr>
          <p:cNvPr id="5" name="Picture 4">
            <a:extLst>
              <a:ext uri="{FF2B5EF4-FFF2-40B4-BE49-F238E27FC236}">
                <a16:creationId xmlns:a16="http://schemas.microsoft.com/office/drawing/2014/main" id="{9BBD6059-254B-4E7F-84FB-13E1BA07D0FA}"/>
              </a:ext>
            </a:extLst>
          </p:cNvPr>
          <p:cNvPicPr>
            <a:picLocks noChangeAspect="1"/>
          </p:cNvPicPr>
          <p:nvPr/>
        </p:nvPicPr>
        <p:blipFill rotWithShape="1">
          <a:blip r:embed="rId3"/>
          <a:srcRect l="7333" r="25820"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2" name="Oval 11">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c 13">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758427"/>
      </p:ext>
    </p:extLst>
  </p:cSld>
  <p:clrMapOvr>
    <a:masterClrMapping/>
  </p:clrMapOvr>
  <mc:AlternateContent xmlns:mc="http://schemas.openxmlformats.org/markup-compatibility/2006" xmlns:p14="http://schemas.microsoft.com/office/powerpoint/2010/main">
    <mc:Choice Requires="p14">
      <p:transition spd="slow" p14:dur="2000" advTm="42829"/>
    </mc:Choice>
    <mc:Fallback xmlns="">
      <p:transition spd="slow" advTm="4282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6F2B-8F2C-BF47-8B22-542FFAAE685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3EDA9A0-190F-774C-A162-0583B7CC54FE}"/>
              </a:ext>
            </a:extLst>
          </p:cNvPr>
          <p:cNvSpPr>
            <a:spLocks noGrp="1"/>
          </p:cNvSpPr>
          <p:nvPr>
            <p:ph idx="1"/>
          </p:nvPr>
        </p:nvSpPr>
        <p:spPr/>
        <p:txBody>
          <a:bodyPr/>
          <a:lstStyle/>
          <a:p>
            <a:r>
              <a:rPr lang="en-GB" dirty="0" err="1"/>
              <a:t>Goffin</a:t>
            </a:r>
            <a:r>
              <a:rPr lang="en-GB" dirty="0"/>
              <a:t> K &amp; Mitchell R (2017), Innovation Management, 3rd edition, Palgrave, Chapter 1</a:t>
            </a:r>
            <a:endParaRPr lang="en-US" dirty="0"/>
          </a:p>
          <a:p>
            <a:pPr marL="0" indent="0">
              <a:buNone/>
            </a:pPr>
            <a:endParaRPr lang="en-GB" dirty="0"/>
          </a:p>
          <a:p>
            <a:r>
              <a:rPr lang="en-GB" dirty="0"/>
              <a:t>Tidd, J. &amp; Bessant, J.  (2021), Managing Innovation, 7</a:t>
            </a:r>
            <a:r>
              <a:rPr lang="en-GB" baseline="30000" dirty="0"/>
              <a:t>th</a:t>
            </a:r>
            <a:r>
              <a:rPr lang="en-GB" dirty="0"/>
              <a:t> ed, Wiley, Chapter 1</a:t>
            </a:r>
            <a:endParaRPr lang="en-US" dirty="0"/>
          </a:p>
          <a:p>
            <a:endParaRPr lang="en-US" dirty="0"/>
          </a:p>
        </p:txBody>
      </p:sp>
    </p:spTree>
    <p:extLst>
      <p:ext uri="{BB962C8B-B14F-4D97-AF65-F5344CB8AC3E}">
        <p14:creationId xmlns:p14="http://schemas.microsoft.com/office/powerpoint/2010/main" val="1872762949"/>
      </p:ext>
    </p:extLst>
  </p:cSld>
  <p:clrMapOvr>
    <a:masterClrMapping/>
  </p:clrMapOvr>
  <mc:AlternateContent xmlns:mc="http://schemas.openxmlformats.org/markup-compatibility/2006" xmlns:p14="http://schemas.microsoft.com/office/powerpoint/2010/main">
    <mc:Choice Requires="p14">
      <p:transition spd="slow" p14:dur="2000" advTm="37205"/>
    </mc:Choice>
    <mc:Fallback xmlns="">
      <p:transition spd="slow" advTm="3720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5716" y="119738"/>
            <a:ext cx="10640568" cy="713867"/>
          </a:xfrm>
          <a:solidFill>
            <a:srgbClr val="F7A021"/>
          </a:solidFill>
        </p:spPr>
        <p:txBody>
          <a:bodyPr/>
          <a:lstStyle/>
          <a:p>
            <a:r>
              <a:rPr lang="en-GB" dirty="0"/>
              <a:t>Fig 1.1: Dimensions of Innovation</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78768" cy="6858000"/>
          </a:xfrm>
          <a:prstGeom prst="rect">
            <a:avLst/>
          </a:prstGeom>
        </p:spPr>
      </p:pic>
      <p:pic>
        <p:nvPicPr>
          <p:cNvPr id="1026" name="Picture 2" descr="Figure 1.1. from Goffin and Mitchell (2017) indicating the different dimensions of the innovation proce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89858" y="1388676"/>
            <a:ext cx="7012283" cy="4645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40CE1596-B027-B049-B2A1-7CC926BDD163}"/>
              </a:ext>
            </a:extLst>
          </p:cNvPr>
          <p:cNvSpPr txBox="1"/>
          <p:nvPr/>
        </p:nvSpPr>
        <p:spPr>
          <a:xfrm>
            <a:off x="4517409" y="6219595"/>
            <a:ext cx="4585648" cy="369332"/>
          </a:xfrm>
          <a:prstGeom prst="rect">
            <a:avLst/>
          </a:prstGeom>
          <a:noFill/>
        </p:spPr>
        <p:txBody>
          <a:bodyPr wrap="square" rtlCol="0">
            <a:spAutoFit/>
          </a:bodyPr>
          <a:lstStyle/>
          <a:p>
            <a:r>
              <a:rPr lang="en-US" dirty="0"/>
              <a:t>Source: </a:t>
            </a:r>
            <a:r>
              <a:rPr lang="en-US" dirty="0" err="1"/>
              <a:t>Goffin</a:t>
            </a:r>
            <a:r>
              <a:rPr lang="en-US" dirty="0"/>
              <a:t> and Mitchell (2017, p. 6.)</a:t>
            </a:r>
          </a:p>
        </p:txBody>
      </p:sp>
    </p:spTree>
    <p:extLst>
      <p:ext uri="{BB962C8B-B14F-4D97-AF65-F5344CB8AC3E}">
        <p14:creationId xmlns:p14="http://schemas.microsoft.com/office/powerpoint/2010/main" val="481517814"/>
      </p:ext>
    </p:extLst>
  </p:cSld>
  <p:clrMapOvr>
    <a:masterClrMapping/>
  </p:clrMapOvr>
  <mc:AlternateContent xmlns:mc="http://schemas.openxmlformats.org/markup-compatibility/2006" xmlns:p14="http://schemas.microsoft.com/office/powerpoint/2010/main">
    <mc:Choice Requires="p14">
      <p:transition spd="slow" p14:dur="2000" advTm="192982"/>
    </mc:Choice>
    <mc:Fallback xmlns="">
      <p:transition spd="slow" advTm="19298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solidFill>
                  <a:srgbClr val="FFC000"/>
                </a:solidFill>
              </a:rPr>
              <a:t>Schumpeter (1996) </a:t>
            </a:r>
            <a:br>
              <a:rPr lang="en-GB" dirty="0">
                <a:solidFill>
                  <a:srgbClr val="FFC000"/>
                </a:solidFill>
              </a:rPr>
            </a:br>
            <a:r>
              <a:rPr lang="en-GB" dirty="0">
                <a:solidFill>
                  <a:srgbClr val="FFC000"/>
                </a:solidFill>
              </a:rPr>
              <a:t>Five Types of Innovation</a:t>
            </a:r>
            <a:r>
              <a:rPr lang="en-GB" dirty="0"/>
              <a:t>	</a:t>
            </a:r>
          </a:p>
        </p:txBody>
      </p:sp>
      <p:sp>
        <p:nvSpPr>
          <p:cNvPr id="3" name="Content Placeholder 4"/>
          <p:cNvSpPr txBox="1">
            <a:spLocks/>
          </p:cNvSpPr>
          <p:nvPr/>
        </p:nvSpPr>
        <p:spPr bwMode="auto">
          <a:xfrm>
            <a:off x="2819400" y="1676400"/>
            <a:ext cx="8217024"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250825" indent="-250825" algn="l" rtl="0" eaLnBrk="0" fontAlgn="base" hangingPunct="0">
              <a:spcBef>
                <a:spcPct val="20000"/>
              </a:spcBef>
              <a:spcAft>
                <a:spcPct val="0"/>
              </a:spcAft>
              <a:buFont typeface="Wingdings" charset="0"/>
              <a:buChar char="§"/>
              <a:defRPr sz="2400">
                <a:solidFill>
                  <a:schemeClr val="bg1"/>
                </a:solidFill>
                <a:latin typeface="+mn-lt"/>
                <a:ea typeface="ＭＳ Ｐゴシック" pitchFamily="-112" charset="-128"/>
                <a:cs typeface="ＭＳ Ｐゴシック" pitchFamily="-112" charset="-128"/>
              </a:defRPr>
            </a:lvl1pPr>
            <a:lvl2pPr marL="538163" indent="-285750" algn="l" rtl="0" eaLnBrk="0" fontAlgn="base" hangingPunct="0">
              <a:spcBef>
                <a:spcPct val="20000"/>
              </a:spcBef>
              <a:spcAft>
                <a:spcPct val="0"/>
              </a:spcAft>
              <a:buFont typeface="Times" charset="0"/>
              <a:buChar char="•"/>
              <a:defRPr sz="2000">
                <a:solidFill>
                  <a:schemeClr val="bg1"/>
                </a:solidFill>
                <a:latin typeface="+mn-lt"/>
                <a:ea typeface="ＭＳ Ｐゴシック" pitchFamily="31" charset="-128"/>
              </a:defRPr>
            </a:lvl2pPr>
            <a:lvl3pPr marL="811213" indent="-273050" algn="l" rtl="0" eaLnBrk="0" fontAlgn="base" hangingPunct="0">
              <a:spcBef>
                <a:spcPct val="20000"/>
              </a:spcBef>
              <a:spcAft>
                <a:spcPct val="0"/>
              </a:spcAft>
              <a:buFont typeface="Times" charset="0"/>
              <a:buChar char="•"/>
              <a:defRPr sz="1800">
                <a:solidFill>
                  <a:schemeClr val="bg1"/>
                </a:solidFill>
                <a:latin typeface="+mn-lt"/>
                <a:ea typeface="ＭＳ Ｐゴシック" pitchFamily="31" charset="-128"/>
              </a:defRPr>
            </a:lvl3pPr>
            <a:lvl4pPr marL="1076325" indent="-269875" algn="l" rtl="0" eaLnBrk="0" fontAlgn="base" hangingPunct="0">
              <a:spcBef>
                <a:spcPct val="20000"/>
              </a:spcBef>
              <a:spcAft>
                <a:spcPct val="0"/>
              </a:spcAft>
              <a:buFont typeface="Times" charset="0"/>
              <a:buChar char="•"/>
              <a:defRPr sz="1800">
                <a:solidFill>
                  <a:schemeClr val="bg1"/>
                </a:solidFill>
                <a:latin typeface="+mn-lt"/>
                <a:ea typeface="ＭＳ Ｐゴシック" pitchFamily="31" charset="-128"/>
              </a:defRPr>
            </a:lvl4pPr>
            <a:lvl5pPr marL="1344613" indent="-265113" algn="l" rtl="0" eaLnBrk="0" fontAlgn="base" hangingPunct="0">
              <a:spcBef>
                <a:spcPct val="20000"/>
              </a:spcBef>
              <a:spcAft>
                <a:spcPct val="0"/>
              </a:spcAft>
              <a:buFont typeface="Times" charset="0"/>
              <a:buChar char="•"/>
              <a:defRPr sz="1800">
                <a:solidFill>
                  <a:schemeClr val="bg1"/>
                </a:solidFill>
                <a:latin typeface="+mn-lt"/>
                <a:ea typeface="ＭＳ Ｐゴシック" pitchFamily="31" charset="-128"/>
              </a:defRPr>
            </a:lvl5pPr>
            <a:lvl6pPr marL="2514600" indent="-228600" algn="l" rtl="0" fontAlgn="base">
              <a:spcBef>
                <a:spcPct val="20000"/>
              </a:spcBef>
              <a:spcAft>
                <a:spcPct val="0"/>
              </a:spcAft>
              <a:buFont typeface="Times" pitchFamily="31" charset="0"/>
              <a:buChar char="•"/>
              <a:defRPr>
                <a:solidFill>
                  <a:schemeClr val="bg1"/>
                </a:solidFill>
                <a:latin typeface="+mn-lt"/>
                <a:ea typeface="ＭＳ Ｐゴシック" pitchFamily="31" charset="-128"/>
              </a:defRPr>
            </a:lvl6pPr>
            <a:lvl7pPr marL="2971800" indent="-228600" algn="l" rtl="0" fontAlgn="base">
              <a:spcBef>
                <a:spcPct val="20000"/>
              </a:spcBef>
              <a:spcAft>
                <a:spcPct val="0"/>
              </a:spcAft>
              <a:buFont typeface="Times" pitchFamily="31" charset="0"/>
              <a:buChar char="•"/>
              <a:defRPr>
                <a:solidFill>
                  <a:schemeClr val="bg1"/>
                </a:solidFill>
                <a:latin typeface="+mn-lt"/>
                <a:ea typeface="ＭＳ Ｐゴシック" pitchFamily="31" charset="-128"/>
              </a:defRPr>
            </a:lvl7pPr>
            <a:lvl8pPr marL="3429000" indent="-228600" algn="l" rtl="0" fontAlgn="base">
              <a:spcBef>
                <a:spcPct val="20000"/>
              </a:spcBef>
              <a:spcAft>
                <a:spcPct val="0"/>
              </a:spcAft>
              <a:buFont typeface="Times" pitchFamily="31" charset="0"/>
              <a:buChar char="•"/>
              <a:defRPr>
                <a:solidFill>
                  <a:schemeClr val="bg1"/>
                </a:solidFill>
                <a:latin typeface="+mn-lt"/>
                <a:ea typeface="ＭＳ Ｐゴシック" pitchFamily="31" charset="-128"/>
              </a:defRPr>
            </a:lvl8pPr>
            <a:lvl9pPr marL="3886200" indent="-228600" algn="l" rtl="0" fontAlgn="base">
              <a:spcBef>
                <a:spcPct val="20000"/>
              </a:spcBef>
              <a:spcAft>
                <a:spcPct val="0"/>
              </a:spcAft>
              <a:buFont typeface="Times" pitchFamily="31" charset="0"/>
              <a:buChar char="•"/>
              <a:defRPr>
                <a:solidFill>
                  <a:schemeClr val="bg1"/>
                </a:solidFill>
                <a:latin typeface="+mn-lt"/>
                <a:ea typeface="ＭＳ Ｐゴシック" pitchFamily="31" charset="-128"/>
              </a:defRPr>
            </a:lvl9pPr>
          </a:lstStyle>
          <a:p>
            <a:pPr marL="766763" lvl="1" indent="-514350">
              <a:buFont typeface="+mj-lt"/>
              <a:buAutoNum type="arabicPeriod"/>
            </a:pPr>
            <a:r>
              <a:rPr lang="en-GB" sz="2600" kern="0" dirty="0">
                <a:solidFill>
                  <a:srgbClr val="000000"/>
                </a:solidFill>
                <a:ea typeface="ＭＳ Ｐゴシック" pitchFamily="-112" charset="-128"/>
                <a:cs typeface="ＭＳ Ｐゴシック" pitchFamily="-112" charset="-128"/>
              </a:rPr>
              <a:t>The introduction of a new or improved good or service</a:t>
            </a:r>
          </a:p>
          <a:p>
            <a:pPr marL="766763" lvl="1" indent="-514350">
              <a:buFont typeface="+mj-lt"/>
              <a:buAutoNum type="arabicPeriod"/>
            </a:pPr>
            <a:r>
              <a:rPr lang="en-GB" sz="2600" kern="0" dirty="0">
                <a:solidFill>
                  <a:srgbClr val="000000"/>
                </a:solidFill>
                <a:ea typeface="ＭＳ Ｐゴシック" pitchFamily="-112" charset="-128"/>
                <a:cs typeface="ＭＳ Ｐゴシック" pitchFamily="-112" charset="-128"/>
              </a:rPr>
              <a:t>The introduction of a new process</a:t>
            </a:r>
          </a:p>
          <a:p>
            <a:pPr marL="766763" lvl="1" indent="-514350">
              <a:buFont typeface="+mj-lt"/>
              <a:buAutoNum type="arabicPeriod"/>
            </a:pPr>
            <a:r>
              <a:rPr lang="en-GB" sz="2600" kern="0" dirty="0">
                <a:solidFill>
                  <a:srgbClr val="000000"/>
                </a:solidFill>
                <a:ea typeface="ＭＳ Ｐゴシック" pitchFamily="-112" charset="-128"/>
                <a:cs typeface="ＭＳ Ｐゴシック" pitchFamily="-112" charset="-128"/>
              </a:rPr>
              <a:t>The opening up of a new market</a:t>
            </a:r>
          </a:p>
          <a:p>
            <a:pPr marL="766763" lvl="1" indent="-514350">
              <a:buFont typeface="+mj-lt"/>
              <a:buAutoNum type="arabicPeriod"/>
            </a:pPr>
            <a:r>
              <a:rPr lang="en-GB" sz="2600" kern="0" dirty="0">
                <a:solidFill>
                  <a:srgbClr val="000000"/>
                </a:solidFill>
                <a:ea typeface="ＭＳ Ｐゴシック" pitchFamily="-112" charset="-128"/>
                <a:cs typeface="ＭＳ Ｐゴシック" pitchFamily="-112" charset="-128"/>
              </a:rPr>
              <a:t>The identification of new sources of supply of raw materials</a:t>
            </a:r>
          </a:p>
          <a:p>
            <a:pPr marL="766763" lvl="1" indent="-514350">
              <a:buFont typeface="+mj-lt"/>
              <a:buAutoNum type="arabicPeriod"/>
            </a:pPr>
            <a:r>
              <a:rPr lang="en-GB" sz="2600" kern="0" dirty="0">
                <a:solidFill>
                  <a:srgbClr val="000000"/>
                </a:solidFill>
                <a:ea typeface="ＭＳ Ｐゴシック" pitchFamily="-112" charset="-128"/>
                <a:cs typeface="ＭＳ Ｐゴシック" pitchFamily="-112" charset="-128"/>
              </a:rPr>
              <a:t>The creation of new types of industrial organisation</a:t>
            </a:r>
          </a:p>
          <a:p>
            <a:pPr lvl="2">
              <a:buFont typeface="Wingdings" charset="2"/>
              <a:buChar char="v"/>
            </a:pPr>
            <a:endParaRPr lang="en-GB" kern="0" dirty="0">
              <a:solidFill>
                <a:srgbClr val="000000"/>
              </a:solidFill>
            </a:endParaRPr>
          </a:p>
          <a:p>
            <a:pPr lvl="1"/>
            <a:endParaRPr lang="en-US" kern="0" dirty="0">
              <a:solidFill>
                <a:srgbClr val="000000"/>
              </a:solidFill>
            </a:endParaRPr>
          </a:p>
          <a:p>
            <a:endParaRPr lang="en-US" kern="0" dirty="0">
              <a:solidFill>
                <a:srgbClr val="000000"/>
              </a:solidFill>
            </a:endParaRPr>
          </a:p>
          <a:p>
            <a:endParaRPr lang="en-US" kern="0" dirty="0"/>
          </a:p>
        </p:txBody>
      </p:sp>
      <p:sp>
        <p:nvSpPr>
          <p:cNvPr id="4" name="TextBox 3"/>
          <p:cNvSpPr txBox="1"/>
          <p:nvPr/>
        </p:nvSpPr>
        <p:spPr>
          <a:xfrm>
            <a:off x="3071664" y="5301208"/>
            <a:ext cx="6264696" cy="707886"/>
          </a:xfrm>
          <a:prstGeom prst="rect">
            <a:avLst/>
          </a:prstGeom>
          <a:noFill/>
        </p:spPr>
        <p:txBody>
          <a:bodyPr wrap="square" rtlCol="0">
            <a:spAutoFit/>
          </a:bodyPr>
          <a:lstStyle/>
          <a:p>
            <a:r>
              <a:rPr lang="en-GB" sz="4000" b="1" dirty="0">
                <a:solidFill>
                  <a:srgbClr val="29BAD7"/>
                </a:solidFill>
              </a:rPr>
              <a:t>Is this everything?</a:t>
            </a:r>
          </a:p>
        </p:txBody>
      </p:sp>
    </p:spTree>
    <p:extLst>
      <p:ext uri="{BB962C8B-B14F-4D97-AF65-F5344CB8AC3E}">
        <p14:creationId xmlns:p14="http://schemas.microsoft.com/office/powerpoint/2010/main" val="2459454685"/>
      </p:ext>
    </p:extLst>
  </p:cSld>
  <p:clrMapOvr>
    <a:masterClrMapping/>
  </p:clrMapOvr>
  <mc:AlternateContent xmlns:mc="http://schemas.openxmlformats.org/markup-compatibility/2006" xmlns:p14="http://schemas.microsoft.com/office/powerpoint/2010/main">
    <mc:Choice Requires="p14">
      <p:transition spd="slow" p14:dur="2000" advTm="46442"/>
    </mc:Choice>
    <mc:Fallback xmlns="">
      <p:transition spd="slow" advTm="4644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4B3EC-6D6B-5049-A499-C5419E3D8816}"/>
              </a:ext>
            </a:extLst>
          </p:cNvPr>
          <p:cNvSpPr>
            <a:spLocks noGrp="1"/>
          </p:cNvSpPr>
          <p:nvPr>
            <p:ph type="title"/>
          </p:nvPr>
        </p:nvSpPr>
        <p:spPr>
          <a:xfrm>
            <a:off x="262003" y="-323807"/>
            <a:ext cx="10515600" cy="1325563"/>
          </a:xfrm>
        </p:spPr>
        <p:txBody>
          <a:bodyPr/>
          <a:lstStyle/>
          <a:p>
            <a:r>
              <a:rPr lang="en-US" dirty="0"/>
              <a:t>Scope for innovation</a:t>
            </a:r>
          </a:p>
        </p:txBody>
      </p:sp>
      <p:pic>
        <p:nvPicPr>
          <p:cNvPr id="5" name="Picture 4" descr="4Ps Innovation Space diagram by Tidd and Bessant (2021, p 25) Figure 1.6">
            <a:extLst>
              <a:ext uri="{FF2B5EF4-FFF2-40B4-BE49-F238E27FC236}">
                <a16:creationId xmlns:a16="http://schemas.microsoft.com/office/drawing/2014/main" id="{AA695217-69DF-1440-A8C8-5511E39BB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003" y="500270"/>
            <a:ext cx="7471398" cy="6263785"/>
          </a:xfrm>
          <a:prstGeom prst="rect">
            <a:avLst/>
          </a:prstGeom>
        </p:spPr>
      </p:pic>
      <p:sp>
        <p:nvSpPr>
          <p:cNvPr id="3" name="TextBox 2">
            <a:extLst>
              <a:ext uri="{FF2B5EF4-FFF2-40B4-BE49-F238E27FC236}">
                <a16:creationId xmlns:a16="http://schemas.microsoft.com/office/drawing/2014/main" id="{567DE8CF-FC71-2C41-8E6A-A046C98A9C34}"/>
              </a:ext>
            </a:extLst>
          </p:cNvPr>
          <p:cNvSpPr txBox="1"/>
          <p:nvPr/>
        </p:nvSpPr>
        <p:spPr>
          <a:xfrm>
            <a:off x="9116704" y="5773003"/>
            <a:ext cx="2661314" cy="646331"/>
          </a:xfrm>
          <a:prstGeom prst="rect">
            <a:avLst/>
          </a:prstGeom>
          <a:noFill/>
        </p:spPr>
        <p:txBody>
          <a:bodyPr wrap="square" rtlCol="0">
            <a:spAutoFit/>
          </a:bodyPr>
          <a:lstStyle/>
          <a:p>
            <a:r>
              <a:rPr lang="en-US" dirty="0"/>
              <a:t>Figure 1.6 - Tidd and Bessant (2021, p 25)</a:t>
            </a:r>
          </a:p>
        </p:txBody>
      </p:sp>
    </p:spTree>
    <p:extLst>
      <p:ext uri="{BB962C8B-B14F-4D97-AF65-F5344CB8AC3E}">
        <p14:creationId xmlns:p14="http://schemas.microsoft.com/office/powerpoint/2010/main" val="392861854"/>
      </p:ext>
    </p:extLst>
  </p:cSld>
  <p:clrMapOvr>
    <a:masterClrMapping/>
  </p:clrMapOvr>
  <mc:AlternateContent xmlns:mc="http://schemas.openxmlformats.org/markup-compatibility/2006" xmlns:p14="http://schemas.microsoft.com/office/powerpoint/2010/main">
    <mc:Choice Requires="p14">
      <p:transition spd="slow" p14:dur="2000" advTm="92633"/>
    </mc:Choice>
    <mc:Fallback xmlns="">
      <p:transition spd="slow" advTm="9263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982167" y="1818662"/>
          <a:ext cx="8471552" cy="4331453"/>
        </p:xfrm>
        <a:graphic>
          <a:graphicData uri="http://schemas.openxmlformats.org/drawingml/2006/table">
            <a:tbl>
              <a:tblPr/>
              <a:tblGrid>
                <a:gridCol w="4235776">
                  <a:extLst>
                    <a:ext uri="{9D8B030D-6E8A-4147-A177-3AD203B41FA5}">
                      <a16:colId xmlns:a16="http://schemas.microsoft.com/office/drawing/2014/main" val="20000"/>
                    </a:ext>
                  </a:extLst>
                </a:gridCol>
                <a:gridCol w="4235776">
                  <a:extLst>
                    <a:ext uri="{9D8B030D-6E8A-4147-A177-3AD203B41FA5}">
                      <a16:colId xmlns:a16="http://schemas.microsoft.com/office/drawing/2014/main" val="20001"/>
                    </a:ext>
                  </a:extLst>
                </a:gridCol>
              </a:tblGrid>
              <a:tr h="481273">
                <a:tc>
                  <a:txBody>
                    <a:bodyPr/>
                    <a:lstStyle/>
                    <a:p>
                      <a:r>
                        <a:rPr lang="en-GB" sz="2400" b="1" dirty="0">
                          <a:solidFill>
                            <a:srgbClr val="000000"/>
                          </a:solidFill>
                          <a:latin typeface="Calibri"/>
                          <a:ea typeface="Arial"/>
                          <a:cs typeface="Arial"/>
                        </a:rPr>
                        <a:t>Dimension</a:t>
                      </a:r>
                      <a:endParaRPr lang="en-GB" sz="2400" b="1" dirty="0">
                        <a:latin typeface="Cambria"/>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EED0"/>
                    </a:solidFill>
                  </a:tcPr>
                </a:tc>
                <a:tc>
                  <a:txBody>
                    <a:bodyPr/>
                    <a:lstStyle/>
                    <a:p>
                      <a:r>
                        <a:rPr lang="en-GB" sz="2400" b="1" dirty="0">
                          <a:solidFill>
                            <a:srgbClr val="000000"/>
                          </a:solidFill>
                          <a:latin typeface="Calibri"/>
                          <a:ea typeface="Arial"/>
                          <a:cs typeface="Arial"/>
                        </a:rPr>
                        <a:t>Type of change</a:t>
                      </a:r>
                      <a:endParaRPr lang="en-GB" sz="2400" b="1" dirty="0">
                        <a:latin typeface="Cambria"/>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EED0"/>
                    </a:solidFill>
                  </a:tcPr>
                </a:tc>
                <a:extLst>
                  <a:ext uri="{0D108BD9-81ED-4DB2-BD59-A6C34878D82A}">
                    <a16:rowId xmlns:a16="http://schemas.microsoft.com/office/drawing/2014/main" val="10000"/>
                  </a:ext>
                </a:extLst>
              </a:tr>
              <a:tr h="962545">
                <a:tc>
                  <a:txBody>
                    <a:bodyPr/>
                    <a:lstStyle/>
                    <a:p>
                      <a:r>
                        <a:rPr lang="en-GB" sz="4400" dirty="0">
                          <a:solidFill>
                            <a:srgbClr val="000000"/>
                          </a:solidFill>
                          <a:latin typeface="Calibri"/>
                          <a:ea typeface="Arial"/>
                          <a:cs typeface="Arial"/>
                        </a:rPr>
                        <a:t>‘Product’ </a:t>
                      </a:r>
                      <a:endParaRPr lang="en-GB" sz="4400" dirty="0">
                        <a:latin typeface="Cambria"/>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EED0"/>
                    </a:solidFill>
                  </a:tcPr>
                </a:tc>
                <a:tc>
                  <a:txBody>
                    <a:bodyPr/>
                    <a:lstStyle/>
                    <a:p>
                      <a:r>
                        <a:rPr lang="en-GB" sz="2000" dirty="0">
                          <a:solidFill>
                            <a:srgbClr val="000000"/>
                          </a:solidFill>
                          <a:latin typeface="Calibri"/>
                          <a:ea typeface="Arial"/>
                          <a:cs typeface="Arial"/>
                        </a:rPr>
                        <a:t>Changes in the things (products/services) which an organization offers</a:t>
                      </a:r>
                      <a:endParaRPr lang="en-GB" sz="2000" dirty="0">
                        <a:latin typeface="Cambria"/>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EED0"/>
                    </a:solidFill>
                  </a:tcPr>
                </a:tc>
                <a:extLst>
                  <a:ext uri="{0D108BD9-81ED-4DB2-BD59-A6C34878D82A}">
                    <a16:rowId xmlns:a16="http://schemas.microsoft.com/office/drawing/2014/main" val="10001"/>
                  </a:ext>
                </a:extLst>
              </a:tr>
              <a:tr h="962545">
                <a:tc>
                  <a:txBody>
                    <a:bodyPr/>
                    <a:lstStyle/>
                    <a:p>
                      <a:r>
                        <a:rPr lang="en-GB" sz="4400" dirty="0">
                          <a:solidFill>
                            <a:srgbClr val="000000"/>
                          </a:solidFill>
                          <a:latin typeface="Calibri"/>
                          <a:ea typeface="Arial"/>
                          <a:cs typeface="Arial"/>
                        </a:rPr>
                        <a:t>‘Process’</a:t>
                      </a:r>
                      <a:endParaRPr lang="en-GB" sz="4400" dirty="0">
                        <a:latin typeface="Cambria"/>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EED0"/>
                    </a:solidFill>
                  </a:tcPr>
                </a:tc>
                <a:tc>
                  <a:txBody>
                    <a:bodyPr/>
                    <a:lstStyle/>
                    <a:p>
                      <a:r>
                        <a:rPr lang="en-GB" sz="2000" dirty="0">
                          <a:solidFill>
                            <a:srgbClr val="000000"/>
                          </a:solidFill>
                          <a:latin typeface="Calibri"/>
                          <a:ea typeface="Arial"/>
                          <a:cs typeface="Arial"/>
                        </a:rPr>
                        <a:t>Changes in the ways in which these offerings are created and delivered</a:t>
                      </a:r>
                      <a:endParaRPr lang="en-GB" sz="2000" dirty="0">
                        <a:latin typeface="Cambria"/>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EED0"/>
                    </a:solidFill>
                  </a:tcPr>
                </a:tc>
                <a:extLst>
                  <a:ext uri="{0D108BD9-81ED-4DB2-BD59-A6C34878D82A}">
                    <a16:rowId xmlns:a16="http://schemas.microsoft.com/office/drawing/2014/main" val="10002"/>
                  </a:ext>
                </a:extLst>
              </a:tr>
              <a:tr h="962545">
                <a:tc>
                  <a:txBody>
                    <a:bodyPr/>
                    <a:lstStyle/>
                    <a:p>
                      <a:pPr>
                        <a:spcAft>
                          <a:spcPts val="0"/>
                        </a:spcAft>
                      </a:pPr>
                      <a:r>
                        <a:rPr lang="en-GB" sz="4400" dirty="0">
                          <a:solidFill>
                            <a:srgbClr val="000000"/>
                          </a:solidFill>
                          <a:latin typeface="Calibri"/>
                          <a:ea typeface="Arial"/>
                          <a:cs typeface="Arial"/>
                        </a:rPr>
                        <a:t>‘Position’</a:t>
                      </a:r>
                      <a:endParaRPr lang="en-GB" sz="44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EED0"/>
                    </a:solidFill>
                  </a:tcPr>
                </a:tc>
                <a:tc>
                  <a:txBody>
                    <a:bodyPr/>
                    <a:lstStyle/>
                    <a:p>
                      <a:pPr>
                        <a:spcAft>
                          <a:spcPts val="0"/>
                        </a:spcAft>
                      </a:pPr>
                      <a:r>
                        <a:rPr lang="en-GB" sz="2000" dirty="0">
                          <a:solidFill>
                            <a:srgbClr val="000000"/>
                          </a:solidFill>
                          <a:latin typeface="Calibri"/>
                          <a:ea typeface="Arial"/>
                          <a:cs typeface="Arial"/>
                        </a:rPr>
                        <a:t>Changes in the context into which the products/services are introduced </a:t>
                      </a:r>
                      <a:endParaRPr lang="en-GB" sz="20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EED0"/>
                    </a:solidFill>
                  </a:tcPr>
                </a:tc>
                <a:extLst>
                  <a:ext uri="{0D108BD9-81ED-4DB2-BD59-A6C34878D82A}">
                    <a16:rowId xmlns:a16="http://schemas.microsoft.com/office/drawing/2014/main" val="10003"/>
                  </a:ext>
                </a:extLst>
              </a:tr>
              <a:tr h="962545">
                <a:tc>
                  <a:txBody>
                    <a:bodyPr/>
                    <a:lstStyle/>
                    <a:p>
                      <a:pPr>
                        <a:spcAft>
                          <a:spcPts val="0"/>
                        </a:spcAft>
                      </a:pPr>
                      <a:r>
                        <a:rPr lang="en-GB" sz="4400" dirty="0">
                          <a:solidFill>
                            <a:srgbClr val="000000"/>
                          </a:solidFill>
                          <a:latin typeface="Calibri"/>
                          <a:ea typeface="Arial"/>
                          <a:cs typeface="Arial"/>
                        </a:rPr>
                        <a:t>‘Paradigm’</a:t>
                      </a:r>
                      <a:endParaRPr lang="en-GB" sz="44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EED0"/>
                    </a:solidFill>
                  </a:tcPr>
                </a:tc>
                <a:tc>
                  <a:txBody>
                    <a:bodyPr/>
                    <a:lstStyle/>
                    <a:p>
                      <a:r>
                        <a:rPr lang="en-GB" sz="2000" dirty="0">
                          <a:solidFill>
                            <a:srgbClr val="000000"/>
                          </a:solidFill>
                          <a:latin typeface="Calibri"/>
                          <a:ea typeface="Arial"/>
                          <a:cs typeface="Arial"/>
                        </a:rPr>
                        <a:t>Changes in the underlying mental models which frame what the organization does </a:t>
                      </a:r>
                      <a:endParaRPr lang="en-GB" sz="2000" dirty="0">
                        <a:latin typeface="Cambria"/>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EED0"/>
                    </a:solidFill>
                  </a:tcPr>
                </a:tc>
                <a:extLst>
                  <a:ext uri="{0D108BD9-81ED-4DB2-BD59-A6C34878D82A}">
                    <a16:rowId xmlns:a16="http://schemas.microsoft.com/office/drawing/2014/main" val="10004"/>
                  </a:ext>
                </a:extLst>
              </a:tr>
            </a:tbl>
          </a:graphicData>
        </a:graphic>
      </p:graphicFrame>
      <p:sp>
        <p:nvSpPr>
          <p:cNvPr id="4" name="Title 1"/>
          <p:cNvSpPr txBox="1">
            <a:spLocks/>
          </p:cNvSpPr>
          <p:nvPr/>
        </p:nvSpPr>
        <p:spPr>
          <a:xfrm>
            <a:off x="2423593" y="188640"/>
            <a:ext cx="7413503" cy="971912"/>
          </a:xfrm>
          <a:prstGeom prst="rect">
            <a:avLst/>
          </a:prstGeom>
        </p:spPr>
        <p:txBody>
          <a:bodyPr vert="horz" lIns="91440" tIns="45720" rIns="91440" bIns="45720" rtlCol="0" anchor="ctr">
            <a:noAutofit/>
          </a:bodyPr>
          <a:lstStyle/>
          <a:p>
            <a:pPr algn="ctr">
              <a:spcBef>
                <a:spcPct val="0"/>
              </a:spcBef>
              <a:defRPr/>
            </a:pPr>
            <a:r>
              <a:rPr lang="en-US" sz="3600" b="1" dirty="0">
                <a:solidFill>
                  <a:srgbClr val="008000"/>
                </a:solidFill>
                <a:latin typeface="+mj-lt"/>
                <a:ea typeface="+mj-ea"/>
                <a:cs typeface="+mj-cs"/>
              </a:rPr>
              <a:t>Dimensions of innovation – what can we change?</a:t>
            </a:r>
          </a:p>
        </p:txBody>
      </p:sp>
      <p:cxnSp>
        <p:nvCxnSpPr>
          <p:cNvPr id="7" name="Straight Connector 6"/>
          <p:cNvCxnSpPr/>
          <p:nvPr/>
        </p:nvCxnSpPr>
        <p:spPr>
          <a:xfrm>
            <a:off x="1982167" y="1433555"/>
            <a:ext cx="847801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3740707"/>
      </p:ext>
    </p:extLst>
  </p:cSld>
  <p:clrMapOvr>
    <a:masterClrMapping/>
  </p:clrMapOvr>
  <mc:AlternateContent xmlns:mc="http://schemas.openxmlformats.org/markup-compatibility/2006" xmlns:p14="http://schemas.microsoft.com/office/powerpoint/2010/main">
    <mc:Choice Requires="p14">
      <p:transition spd="slow" p14:dur="2000" advTm="43813"/>
    </mc:Choice>
    <mc:Fallback xmlns="">
      <p:transition spd="slow" advTm="4381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982167" y="1507529"/>
            <a:ext cx="847801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3503713" y="476672"/>
            <a:ext cx="5221477" cy="917864"/>
          </a:xfrm>
          <a:prstGeom prst="rect">
            <a:avLst/>
          </a:prstGeom>
        </p:spPr>
        <p:txBody>
          <a:bodyPr vert="horz" lIns="91440" tIns="45720" rIns="91440" bIns="45720" rtlCol="0" anchor="ctr">
            <a:noAutofit/>
          </a:bodyPr>
          <a:lstStyle/>
          <a:p>
            <a:pPr algn="ctr">
              <a:spcBef>
                <a:spcPct val="0"/>
              </a:spcBef>
              <a:defRPr/>
            </a:pPr>
            <a:r>
              <a:rPr lang="en-US" sz="3600" b="1" dirty="0">
                <a:solidFill>
                  <a:srgbClr val="008000"/>
                </a:solidFill>
                <a:latin typeface="+mj-lt"/>
                <a:ea typeface="+mj-ea"/>
                <a:cs typeface="+mj-cs"/>
              </a:rPr>
              <a:t>Examples of the 4Ps model: Product</a:t>
            </a:r>
            <a:endParaRPr lang="en-GB" sz="3600" b="1" dirty="0">
              <a:solidFill>
                <a:srgbClr val="008000"/>
              </a:solidFill>
              <a:latin typeface="+mj-lt"/>
              <a:ea typeface="+mj-ea"/>
              <a:cs typeface="+mj-cs"/>
            </a:endParaRPr>
          </a:p>
          <a:p>
            <a:pPr algn="ctr">
              <a:spcBef>
                <a:spcPct val="0"/>
              </a:spcBef>
              <a:defRPr/>
            </a:pPr>
            <a:endParaRPr lang="en-GB" sz="3600" b="1" dirty="0">
              <a:solidFill>
                <a:srgbClr val="008000"/>
              </a:solidFill>
              <a:latin typeface="+mj-lt"/>
              <a:ea typeface="+mj-ea"/>
              <a:cs typeface="+mj-cs"/>
            </a:endParaRPr>
          </a:p>
        </p:txBody>
      </p:sp>
      <p:graphicFrame>
        <p:nvGraphicFramePr>
          <p:cNvPr id="11" name="Table 10"/>
          <p:cNvGraphicFramePr>
            <a:graphicFrameLocks noGrp="1"/>
          </p:cNvGraphicFramePr>
          <p:nvPr>
            <p:extLst>
              <p:ext uri="{D42A27DB-BD31-4B8C-83A1-F6EECF244321}">
                <p14:modId xmlns:p14="http://schemas.microsoft.com/office/powerpoint/2010/main" val="4094127286"/>
              </p:ext>
            </p:extLst>
          </p:nvPr>
        </p:nvGraphicFramePr>
        <p:xfrm>
          <a:off x="1738282" y="2303977"/>
          <a:ext cx="8715436" cy="2776023"/>
        </p:xfrm>
        <a:graphic>
          <a:graphicData uri="http://schemas.openxmlformats.org/drawingml/2006/table">
            <a:tbl>
              <a:tblPr/>
              <a:tblGrid>
                <a:gridCol w="1852268">
                  <a:extLst>
                    <a:ext uri="{9D8B030D-6E8A-4147-A177-3AD203B41FA5}">
                      <a16:colId xmlns:a16="http://schemas.microsoft.com/office/drawing/2014/main" val="20000"/>
                    </a:ext>
                  </a:extLst>
                </a:gridCol>
                <a:gridCol w="3364651">
                  <a:extLst>
                    <a:ext uri="{9D8B030D-6E8A-4147-A177-3AD203B41FA5}">
                      <a16:colId xmlns:a16="http://schemas.microsoft.com/office/drawing/2014/main" val="20001"/>
                    </a:ext>
                  </a:extLst>
                </a:gridCol>
                <a:gridCol w="3498517">
                  <a:extLst>
                    <a:ext uri="{9D8B030D-6E8A-4147-A177-3AD203B41FA5}">
                      <a16:colId xmlns:a16="http://schemas.microsoft.com/office/drawing/2014/main" val="20002"/>
                    </a:ext>
                  </a:extLst>
                </a:gridCol>
              </a:tblGrid>
              <a:tr h="642423">
                <a:tc>
                  <a:txBody>
                    <a:bodyPr/>
                    <a:lstStyle/>
                    <a:p>
                      <a:pPr>
                        <a:spcAft>
                          <a:spcPts val="0"/>
                        </a:spcAft>
                      </a:pPr>
                      <a:endParaRPr lang="en-GB" sz="1800" dirty="0">
                        <a:solidFill>
                          <a:schemeClr val="tx1"/>
                        </a:solidFill>
                        <a:latin typeface="Cambria"/>
                        <a:ea typeface="ＭＳ 明朝"/>
                        <a:cs typeface="Times New Roman"/>
                      </a:endParaRPr>
                    </a:p>
                  </a:txBody>
                  <a:tcPr marL="29980" marR="299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tc>
                  <a:txBody>
                    <a:bodyPr/>
                    <a:lstStyle/>
                    <a:p>
                      <a:pPr>
                        <a:spcAft>
                          <a:spcPts val="0"/>
                        </a:spcAft>
                      </a:pPr>
                      <a:r>
                        <a:rPr lang="en-GB" sz="1400" b="1" dirty="0">
                          <a:solidFill>
                            <a:schemeClr val="tx1"/>
                          </a:solidFill>
                          <a:latin typeface="Cambria"/>
                          <a:ea typeface="ＭＳ 明朝"/>
                          <a:cs typeface="Times New Roman"/>
                        </a:rPr>
                        <a:t>INCREMENTAL – DO WHAT WE DO BUT BETTER</a:t>
                      </a:r>
                    </a:p>
                  </a:txBody>
                  <a:tcPr marL="29980" marR="299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tc>
                  <a:txBody>
                    <a:bodyPr/>
                    <a:lstStyle/>
                    <a:p>
                      <a:pPr>
                        <a:spcAft>
                          <a:spcPts val="0"/>
                        </a:spcAft>
                      </a:pPr>
                      <a:r>
                        <a:rPr lang="en-GB" sz="1400" b="1" dirty="0">
                          <a:solidFill>
                            <a:schemeClr val="tx1"/>
                          </a:solidFill>
                          <a:latin typeface="Cambria"/>
                          <a:ea typeface="ＭＳ 明朝"/>
                          <a:cs typeface="Times New Roman"/>
                        </a:rPr>
                        <a:t>RADICAL – DO SOMETHING DIFFERENT</a:t>
                      </a:r>
                    </a:p>
                  </a:txBody>
                  <a:tcPr marL="29980" marR="299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extLst>
                  <a:ext uri="{0D108BD9-81ED-4DB2-BD59-A6C34878D82A}">
                    <a16:rowId xmlns:a16="http://schemas.microsoft.com/office/drawing/2014/main" val="1882344271"/>
                  </a:ext>
                </a:extLst>
              </a:tr>
              <a:tr h="1943751">
                <a:tc>
                  <a:txBody>
                    <a:bodyPr/>
                    <a:lstStyle/>
                    <a:p>
                      <a:pPr>
                        <a:spcAft>
                          <a:spcPts val="0"/>
                        </a:spcAft>
                      </a:pPr>
                      <a:r>
                        <a:rPr lang="en-US" sz="1800" b="1" dirty="0">
                          <a:solidFill>
                            <a:schemeClr val="tx1"/>
                          </a:solidFill>
                          <a:latin typeface="Calibri"/>
                          <a:ea typeface="ＭＳ 明朝"/>
                          <a:cs typeface="Times New Roman"/>
                        </a:rPr>
                        <a:t>‘Product’ </a:t>
                      </a:r>
                    </a:p>
                    <a:p>
                      <a:pPr>
                        <a:spcAft>
                          <a:spcPts val="0"/>
                        </a:spcAft>
                      </a:pPr>
                      <a:endParaRPr lang="en-US" sz="1800" b="1" dirty="0">
                        <a:solidFill>
                          <a:schemeClr val="tx1"/>
                        </a:solidFill>
                        <a:latin typeface="Calibri"/>
                        <a:ea typeface="ＭＳ 明朝"/>
                        <a:cs typeface="Times New Roman"/>
                      </a:endParaRPr>
                    </a:p>
                    <a:p>
                      <a:pPr>
                        <a:spcAft>
                          <a:spcPts val="0"/>
                        </a:spcAft>
                      </a:pPr>
                      <a:r>
                        <a:rPr lang="en-US" sz="1800" b="1" dirty="0">
                          <a:solidFill>
                            <a:schemeClr val="tx1"/>
                          </a:solidFill>
                          <a:latin typeface="Calibri"/>
                          <a:ea typeface="ＭＳ 明朝"/>
                          <a:cs typeface="Times New Roman"/>
                        </a:rPr>
                        <a:t>– what we offer the world</a:t>
                      </a:r>
                      <a:endParaRPr lang="en-GB" sz="1800" dirty="0">
                        <a:solidFill>
                          <a:schemeClr val="tx1"/>
                        </a:solidFill>
                        <a:latin typeface="Cambria"/>
                        <a:ea typeface="ＭＳ 明朝"/>
                        <a:cs typeface="Times New Roman"/>
                      </a:endParaRPr>
                    </a:p>
                  </a:txBody>
                  <a:tcPr marL="29980" marR="299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tc>
                  <a:txBody>
                    <a:bodyPr/>
                    <a:lstStyle/>
                    <a:p>
                      <a:pPr>
                        <a:spcAft>
                          <a:spcPts val="0"/>
                        </a:spcAft>
                      </a:pPr>
                      <a:r>
                        <a:rPr lang="en-US" sz="1400" dirty="0">
                          <a:solidFill>
                            <a:schemeClr val="tx1"/>
                          </a:solidFill>
                          <a:latin typeface="Calibri"/>
                          <a:ea typeface="ＭＳ 明朝"/>
                          <a:cs typeface="Times New Roman"/>
                        </a:rPr>
                        <a:t>Windows 7 and 8 replacing Vista and XP – essentially improving on existing software idea</a:t>
                      </a:r>
                      <a:endParaRPr lang="en-GB" sz="1400" dirty="0">
                        <a:solidFill>
                          <a:schemeClr val="tx1"/>
                        </a:solidFill>
                        <a:latin typeface="Cambria"/>
                        <a:ea typeface="ＭＳ 明朝"/>
                        <a:cs typeface="Times New Roman"/>
                      </a:endParaRPr>
                    </a:p>
                    <a:p>
                      <a:pPr>
                        <a:spcAft>
                          <a:spcPts val="0"/>
                        </a:spcAft>
                      </a:pPr>
                      <a:r>
                        <a:rPr lang="en-US" sz="1400" dirty="0">
                          <a:solidFill>
                            <a:schemeClr val="tx1"/>
                          </a:solidFill>
                          <a:latin typeface="Calibri"/>
                          <a:ea typeface="ＭＳ 明朝"/>
                          <a:cs typeface="Times New Roman"/>
                        </a:rPr>
                        <a:t>New versions of established car models – e.g. the VW Golf essentially improving on established car design</a:t>
                      </a:r>
                      <a:endParaRPr lang="en-GB" sz="1400" dirty="0">
                        <a:solidFill>
                          <a:schemeClr val="tx1"/>
                        </a:solidFill>
                        <a:latin typeface="Cambria"/>
                        <a:ea typeface="ＭＳ 明朝"/>
                        <a:cs typeface="Times New Roman"/>
                      </a:endParaRPr>
                    </a:p>
                    <a:p>
                      <a:pPr>
                        <a:spcAft>
                          <a:spcPts val="0"/>
                        </a:spcAft>
                      </a:pPr>
                      <a:r>
                        <a:rPr lang="en-US" sz="1400" dirty="0">
                          <a:solidFill>
                            <a:schemeClr val="tx1"/>
                          </a:solidFill>
                          <a:latin typeface="Calibri"/>
                          <a:ea typeface="ＭＳ 明朝"/>
                          <a:cs typeface="Times New Roman"/>
                        </a:rPr>
                        <a:t>Improved performance - incandescent light bulbs</a:t>
                      </a:r>
                      <a:endParaRPr lang="en-GB" sz="1400" dirty="0">
                        <a:solidFill>
                          <a:schemeClr val="tx1"/>
                        </a:solidFill>
                        <a:latin typeface="Cambria"/>
                        <a:ea typeface="ＭＳ 明朝"/>
                        <a:cs typeface="Times New Roman"/>
                      </a:endParaRPr>
                    </a:p>
                    <a:p>
                      <a:pPr>
                        <a:spcAft>
                          <a:spcPts val="0"/>
                        </a:spcAft>
                      </a:pPr>
                      <a:r>
                        <a:rPr lang="en-US" sz="1400" dirty="0">
                          <a:solidFill>
                            <a:schemeClr val="tx1"/>
                          </a:solidFill>
                          <a:latin typeface="Calibri"/>
                          <a:ea typeface="ＭＳ 明朝"/>
                          <a:cs typeface="Times New Roman"/>
                        </a:rPr>
                        <a:t>CDs replacing vinyl records – essentially improving on the storage technology</a:t>
                      </a:r>
                      <a:endParaRPr lang="en-GB" sz="1400" dirty="0">
                        <a:solidFill>
                          <a:schemeClr val="tx1"/>
                        </a:solidFill>
                        <a:latin typeface="Cambria"/>
                        <a:ea typeface="ＭＳ 明朝"/>
                        <a:cs typeface="Times New Roman"/>
                      </a:endParaRPr>
                    </a:p>
                  </a:txBody>
                  <a:tcPr marL="29980" marR="299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tc>
                  <a:txBody>
                    <a:bodyPr/>
                    <a:lstStyle/>
                    <a:p>
                      <a:pPr>
                        <a:spcAft>
                          <a:spcPts val="0"/>
                        </a:spcAft>
                      </a:pPr>
                      <a:r>
                        <a:rPr lang="en-US" sz="1400" dirty="0">
                          <a:solidFill>
                            <a:schemeClr val="tx1"/>
                          </a:solidFill>
                          <a:latin typeface="Calibri"/>
                          <a:ea typeface="ＭＳ 明朝"/>
                          <a:cs typeface="Times New Roman"/>
                        </a:rPr>
                        <a:t>New to the world software – for example the first speech recognition program</a:t>
                      </a:r>
                      <a:endParaRPr lang="en-GB" sz="1400" dirty="0">
                        <a:solidFill>
                          <a:schemeClr val="tx1"/>
                        </a:solidFill>
                        <a:latin typeface="Cambria"/>
                        <a:ea typeface="ＭＳ 明朝"/>
                        <a:cs typeface="Times New Roman"/>
                      </a:endParaRPr>
                    </a:p>
                    <a:p>
                      <a:pPr>
                        <a:spcAft>
                          <a:spcPts val="0"/>
                        </a:spcAft>
                      </a:pPr>
                      <a:r>
                        <a:rPr lang="en-US" sz="1400" dirty="0">
                          <a:solidFill>
                            <a:schemeClr val="tx1"/>
                          </a:solidFill>
                          <a:latin typeface="Calibri"/>
                          <a:ea typeface="ＭＳ 明朝"/>
                          <a:cs typeface="Times New Roman"/>
                        </a:rPr>
                        <a:t>Toyota Prius – bringing a new concept – hybrid engines. Tesla – high performance electric car.</a:t>
                      </a:r>
                      <a:endParaRPr lang="en-GB" sz="1400" dirty="0">
                        <a:solidFill>
                          <a:schemeClr val="tx1"/>
                        </a:solidFill>
                        <a:latin typeface="Cambria"/>
                        <a:ea typeface="ＭＳ 明朝"/>
                        <a:cs typeface="Times New Roman"/>
                      </a:endParaRPr>
                    </a:p>
                    <a:p>
                      <a:pPr>
                        <a:spcAft>
                          <a:spcPts val="0"/>
                        </a:spcAft>
                      </a:pPr>
                      <a:r>
                        <a:rPr lang="en-US" sz="1400" dirty="0">
                          <a:solidFill>
                            <a:schemeClr val="tx1"/>
                          </a:solidFill>
                          <a:latin typeface="Calibri"/>
                          <a:ea typeface="ＭＳ 明朝"/>
                          <a:cs typeface="Times New Roman"/>
                        </a:rPr>
                        <a:t>LED-based lighting, using completely different and more energy efficient principles</a:t>
                      </a:r>
                      <a:endParaRPr lang="en-GB" sz="1400" dirty="0">
                        <a:solidFill>
                          <a:schemeClr val="tx1"/>
                        </a:solidFill>
                        <a:latin typeface="Cambria"/>
                        <a:ea typeface="ＭＳ 明朝"/>
                        <a:cs typeface="Times New Roman"/>
                      </a:endParaRPr>
                    </a:p>
                    <a:p>
                      <a:pPr>
                        <a:spcAft>
                          <a:spcPts val="0"/>
                        </a:spcAft>
                      </a:pPr>
                      <a:r>
                        <a:rPr lang="en-US" sz="1400" dirty="0">
                          <a:solidFill>
                            <a:schemeClr val="tx1"/>
                          </a:solidFill>
                          <a:latin typeface="Calibri"/>
                          <a:ea typeface="ＭＳ 明朝"/>
                          <a:cs typeface="Times New Roman"/>
                        </a:rPr>
                        <a:t>Spotify and other music streaming services – changing the pattern from owning your own collection to renting a vast library of music</a:t>
                      </a:r>
                      <a:endParaRPr lang="en-GB" sz="1400" dirty="0">
                        <a:solidFill>
                          <a:schemeClr val="tx1"/>
                        </a:solidFill>
                        <a:latin typeface="Cambria"/>
                        <a:ea typeface="ＭＳ 明朝"/>
                        <a:cs typeface="Times New Roman"/>
                      </a:endParaRPr>
                    </a:p>
                  </a:txBody>
                  <a:tcPr marL="29980" marR="299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08013377"/>
      </p:ext>
    </p:extLst>
  </p:cSld>
  <p:clrMapOvr>
    <a:masterClrMapping/>
  </p:clrMapOvr>
  <mc:AlternateContent xmlns:mc="http://schemas.openxmlformats.org/markup-compatibility/2006" xmlns:p14="http://schemas.microsoft.com/office/powerpoint/2010/main">
    <mc:Choice Requires="p14">
      <p:transition spd="slow" p14:dur="2000" advTm="75721"/>
    </mc:Choice>
    <mc:Fallback xmlns="">
      <p:transition spd="slow" advTm="7572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982167" y="1507529"/>
            <a:ext cx="847801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3431705" y="548680"/>
            <a:ext cx="5221477" cy="917864"/>
          </a:xfrm>
          <a:prstGeom prst="rect">
            <a:avLst/>
          </a:prstGeom>
        </p:spPr>
        <p:txBody>
          <a:bodyPr vert="horz" lIns="91440" tIns="45720" rIns="91440" bIns="45720" rtlCol="0" anchor="ctr">
            <a:noAutofit/>
          </a:bodyPr>
          <a:lstStyle/>
          <a:p>
            <a:pPr algn="ctr">
              <a:spcBef>
                <a:spcPct val="0"/>
              </a:spcBef>
              <a:defRPr/>
            </a:pPr>
            <a:r>
              <a:rPr lang="en-US" sz="3600" b="1" dirty="0">
                <a:solidFill>
                  <a:srgbClr val="008000"/>
                </a:solidFill>
                <a:latin typeface="+mj-lt"/>
                <a:ea typeface="+mj-ea"/>
                <a:cs typeface="+mj-cs"/>
              </a:rPr>
              <a:t>Examples of the 4Ps model: Process</a:t>
            </a:r>
            <a:endParaRPr lang="en-GB" sz="3600" b="1" dirty="0">
              <a:solidFill>
                <a:srgbClr val="008000"/>
              </a:solidFill>
              <a:latin typeface="+mj-lt"/>
              <a:ea typeface="+mj-ea"/>
              <a:cs typeface="+mj-cs"/>
            </a:endParaRPr>
          </a:p>
          <a:p>
            <a:pPr algn="ctr">
              <a:spcBef>
                <a:spcPct val="0"/>
              </a:spcBef>
              <a:defRPr/>
            </a:pPr>
            <a:endParaRPr lang="en-GB" sz="3600" b="1" dirty="0">
              <a:solidFill>
                <a:srgbClr val="008000"/>
              </a:solidFill>
              <a:latin typeface="+mj-lt"/>
              <a:ea typeface="+mj-ea"/>
              <a:cs typeface="+mj-cs"/>
            </a:endParaRPr>
          </a:p>
        </p:txBody>
      </p:sp>
      <p:graphicFrame>
        <p:nvGraphicFramePr>
          <p:cNvPr id="8" name="Table 7"/>
          <p:cNvGraphicFramePr>
            <a:graphicFrameLocks noGrp="1"/>
          </p:cNvGraphicFramePr>
          <p:nvPr/>
        </p:nvGraphicFramePr>
        <p:xfrm>
          <a:off x="1744747" y="2795343"/>
          <a:ext cx="8715436" cy="2204361"/>
        </p:xfrm>
        <a:graphic>
          <a:graphicData uri="http://schemas.openxmlformats.org/drawingml/2006/table">
            <a:tbl>
              <a:tblPr/>
              <a:tblGrid>
                <a:gridCol w="1852268">
                  <a:extLst>
                    <a:ext uri="{9D8B030D-6E8A-4147-A177-3AD203B41FA5}">
                      <a16:colId xmlns:a16="http://schemas.microsoft.com/office/drawing/2014/main" val="20000"/>
                    </a:ext>
                  </a:extLst>
                </a:gridCol>
                <a:gridCol w="3364651">
                  <a:extLst>
                    <a:ext uri="{9D8B030D-6E8A-4147-A177-3AD203B41FA5}">
                      <a16:colId xmlns:a16="http://schemas.microsoft.com/office/drawing/2014/main" val="20001"/>
                    </a:ext>
                  </a:extLst>
                </a:gridCol>
                <a:gridCol w="3498517">
                  <a:extLst>
                    <a:ext uri="{9D8B030D-6E8A-4147-A177-3AD203B41FA5}">
                      <a16:colId xmlns:a16="http://schemas.microsoft.com/office/drawing/2014/main" val="20002"/>
                    </a:ext>
                  </a:extLst>
                </a:gridCol>
              </a:tblGrid>
              <a:tr h="2204361">
                <a:tc>
                  <a:txBody>
                    <a:bodyPr/>
                    <a:lstStyle/>
                    <a:p>
                      <a:pPr>
                        <a:spcAft>
                          <a:spcPts val="0"/>
                        </a:spcAft>
                      </a:pPr>
                      <a:r>
                        <a:rPr lang="en-US" sz="1800" b="1" dirty="0">
                          <a:solidFill>
                            <a:schemeClr val="tx1"/>
                          </a:solidFill>
                          <a:latin typeface="Calibri"/>
                          <a:ea typeface="ＭＳ 明朝"/>
                          <a:cs typeface="Times New Roman"/>
                        </a:rPr>
                        <a:t>‘Process’</a:t>
                      </a:r>
                    </a:p>
                    <a:p>
                      <a:pPr>
                        <a:spcAft>
                          <a:spcPts val="0"/>
                        </a:spcAft>
                      </a:pPr>
                      <a:endParaRPr lang="en-US" sz="1800" b="1" dirty="0">
                        <a:solidFill>
                          <a:schemeClr val="tx1"/>
                        </a:solidFill>
                        <a:latin typeface="Calibri"/>
                        <a:ea typeface="ＭＳ 明朝"/>
                        <a:cs typeface="Times New Roman"/>
                      </a:endParaRPr>
                    </a:p>
                    <a:p>
                      <a:pPr>
                        <a:spcAft>
                          <a:spcPts val="0"/>
                        </a:spcAft>
                      </a:pPr>
                      <a:r>
                        <a:rPr lang="en-US" sz="1800" b="1" dirty="0">
                          <a:solidFill>
                            <a:schemeClr val="tx1"/>
                          </a:solidFill>
                          <a:latin typeface="Calibri"/>
                          <a:ea typeface="ＭＳ 明朝"/>
                          <a:cs typeface="Times New Roman"/>
                        </a:rPr>
                        <a:t>- how we create and deliver that offering</a:t>
                      </a:r>
                      <a:endParaRPr lang="en-GB" sz="1800" dirty="0">
                        <a:solidFill>
                          <a:schemeClr val="tx1"/>
                        </a:solidFill>
                        <a:latin typeface="Cambria"/>
                        <a:ea typeface="ＭＳ 明朝"/>
                        <a:cs typeface="Times New Roman"/>
                      </a:endParaRPr>
                    </a:p>
                  </a:txBody>
                  <a:tcPr marL="29980" marR="299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tc>
                  <a:txBody>
                    <a:bodyPr/>
                    <a:lstStyle/>
                    <a:p>
                      <a:pPr>
                        <a:spcAft>
                          <a:spcPts val="0"/>
                        </a:spcAft>
                      </a:pPr>
                      <a:r>
                        <a:rPr lang="en-US" sz="1400" dirty="0">
                          <a:solidFill>
                            <a:schemeClr val="tx1"/>
                          </a:solidFill>
                          <a:latin typeface="Calibri"/>
                          <a:ea typeface="ＭＳ 明朝"/>
                          <a:cs typeface="Times New Roman"/>
                        </a:rPr>
                        <a:t>Improved fixed line telephone services</a:t>
                      </a:r>
                      <a:endParaRPr lang="en-GB" sz="1400" dirty="0">
                        <a:solidFill>
                          <a:schemeClr val="tx1"/>
                        </a:solidFill>
                        <a:latin typeface="Cambria"/>
                        <a:ea typeface="ＭＳ 明朝"/>
                        <a:cs typeface="Times New Roman"/>
                      </a:endParaRPr>
                    </a:p>
                    <a:p>
                      <a:pPr>
                        <a:spcAft>
                          <a:spcPts val="0"/>
                        </a:spcAft>
                      </a:pPr>
                      <a:r>
                        <a:rPr lang="en-US" sz="1400" dirty="0">
                          <a:solidFill>
                            <a:schemeClr val="tx1"/>
                          </a:solidFill>
                          <a:latin typeface="Calibri"/>
                          <a:ea typeface="ＭＳ 明朝"/>
                          <a:cs typeface="Times New Roman"/>
                        </a:rPr>
                        <a:t>Extended range of stock broking services</a:t>
                      </a:r>
                      <a:endParaRPr lang="en-GB" sz="1400" dirty="0">
                        <a:solidFill>
                          <a:schemeClr val="tx1"/>
                        </a:solidFill>
                        <a:latin typeface="Cambria"/>
                        <a:ea typeface="ＭＳ 明朝"/>
                        <a:cs typeface="Times New Roman"/>
                      </a:endParaRPr>
                    </a:p>
                    <a:p>
                      <a:pPr>
                        <a:spcAft>
                          <a:spcPts val="0"/>
                        </a:spcAft>
                      </a:pPr>
                      <a:r>
                        <a:rPr lang="en-US" sz="1400" dirty="0">
                          <a:solidFill>
                            <a:schemeClr val="tx1"/>
                          </a:solidFill>
                          <a:latin typeface="Calibri"/>
                          <a:ea typeface="ＭＳ 明朝"/>
                          <a:cs typeface="Times New Roman"/>
                        </a:rPr>
                        <a:t>Improved auction house operations</a:t>
                      </a:r>
                      <a:endParaRPr lang="en-GB" sz="1400" dirty="0">
                        <a:solidFill>
                          <a:schemeClr val="tx1"/>
                        </a:solidFill>
                        <a:latin typeface="Cambria"/>
                        <a:ea typeface="ＭＳ 明朝"/>
                        <a:cs typeface="Times New Roman"/>
                      </a:endParaRPr>
                    </a:p>
                    <a:p>
                      <a:pPr>
                        <a:spcAft>
                          <a:spcPts val="0"/>
                        </a:spcAft>
                      </a:pPr>
                      <a:r>
                        <a:rPr lang="en-US" sz="1400" dirty="0">
                          <a:solidFill>
                            <a:schemeClr val="tx1"/>
                          </a:solidFill>
                          <a:latin typeface="Calibri"/>
                          <a:ea typeface="ＭＳ 明朝"/>
                          <a:cs typeface="Times New Roman"/>
                        </a:rPr>
                        <a:t>Improved factory operations efficiency through upgraded equipment</a:t>
                      </a:r>
                      <a:endParaRPr lang="en-GB" sz="1400" dirty="0">
                        <a:solidFill>
                          <a:schemeClr val="tx1"/>
                        </a:solidFill>
                        <a:latin typeface="Cambria"/>
                        <a:ea typeface="ＭＳ 明朝"/>
                        <a:cs typeface="Times New Roman"/>
                      </a:endParaRPr>
                    </a:p>
                    <a:p>
                      <a:pPr>
                        <a:spcAft>
                          <a:spcPts val="0"/>
                        </a:spcAft>
                      </a:pPr>
                      <a:r>
                        <a:rPr lang="en-US" sz="1400" dirty="0">
                          <a:solidFill>
                            <a:schemeClr val="tx1"/>
                          </a:solidFill>
                          <a:latin typeface="Calibri"/>
                          <a:ea typeface="ＭＳ 明朝"/>
                          <a:cs typeface="Times New Roman"/>
                        </a:rPr>
                        <a:t>Improved range of banking services delivered at branch banks</a:t>
                      </a:r>
                      <a:endParaRPr lang="en-GB" sz="1400" dirty="0">
                        <a:solidFill>
                          <a:schemeClr val="tx1"/>
                        </a:solidFill>
                        <a:latin typeface="Cambria"/>
                        <a:ea typeface="ＭＳ 明朝"/>
                        <a:cs typeface="Times New Roman"/>
                      </a:endParaRPr>
                    </a:p>
                    <a:p>
                      <a:pPr>
                        <a:spcAft>
                          <a:spcPts val="0"/>
                        </a:spcAft>
                      </a:pPr>
                      <a:r>
                        <a:rPr lang="en-US" sz="1400" dirty="0">
                          <a:solidFill>
                            <a:schemeClr val="tx1"/>
                          </a:solidFill>
                          <a:latin typeface="Calibri"/>
                          <a:ea typeface="ＭＳ 明朝"/>
                          <a:cs typeface="Times New Roman"/>
                        </a:rPr>
                        <a:t>Improved retailing logistics </a:t>
                      </a:r>
                      <a:endParaRPr lang="en-GB" sz="1400" dirty="0">
                        <a:solidFill>
                          <a:schemeClr val="tx1"/>
                        </a:solidFill>
                        <a:latin typeface="Cambria"/>
                        <a:ea typeface="ＭＳ 明朝"/>
                        <a:cs typeface="Times New Roman"/>
                      </a:endParaRPr>
                    </a:p>
                  </a:txBody>
                  <a:tcPr marL="29980" marR="299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tc>
                  <a:txBody>
                    <a:bodyPr/>
                    <a:lstStyle/>
                    <a:p>
                      <a:pPr>
                        <a:spcAft>
                          <a:spcPts val="0"/>
                        </a:spcAft>
                      </a:pPr>
                      <a:r>
                        <a:rPr lang="en-US" sz="1400" dirty="0">
                          <a:solidFill>
                            <a:schemeClr val="tx1"/>
                          </a:solidFill>
                          <a:latin typeface="Calibri"/>
                          <a:ea typeface="ＭＳ 明朝"/>
                          <a:cs typeface="Times New Roman"/>
                        </a:rPr>
                        <a:t>Skype and other VOIP systems</a:t>
                      </a:r>
                      <a:endParaRPr lang="en-GB" sz="1400" dirty="0">
                        <a:solidFill>
                          <a:schemeClr val="tx1"/>
                        </a:solidFill>
                        <a:latin typeface="Cambria"/>
                        <a:ea typeface="ＭＳ 明朝"/>
                        <a:cs typeface="Times New Roman"/>
                      </a:endParaRPr>
                    </a:p>
                    <a:p>
                      <a:pPr>
                        <a:spcAft>
                          <a:spcPts val="0"/>
                        </a:spcAft>
                      </a:pPr>
                      <a:r>
                        <a:rPr lang="en-US" sz="1400" dirty="0">
                          <a:solidFill>
                            <a:schemeClr val="tx1"/>
                          </a:solidFill>
                          <a:latin typeface="Calibri"/>
                          <a:ea typeface="ＭＳ 明朝"/>
                          <a:cs typeface="Times New Roman"/>
                        </a:rPr>
                        <a:t>On-line share trading</a:t>
                      </a:r>
                      <a:endParaRPr lang="en-GB" sz="1400" dirty="0">
                        <a:solidFill>
                          <a:schemeClr val="tx1"/>
                        </a:solidFill>
                        <a:latin typeface="Cambria"/>
                        <a:ea typeface="ＭＳ 明朝"/>
                        <a:cs typeface="Times New Roman"/>
                      </a:endParaRPr>
                    </a:p>
                    <a:p>
                      <a:pPr>
                        <a:spcAft>
                          <a:spcPts val="0"/>
                        </a:spcAft>
                      </a:pPr>
                      <a:r>
                        <a:rPr lang="en-US" sz="1400" dirty="0">
                          <a:solidFill>
                            <a:schemeClr val="tx1"/>
                          </a:solidFill>
                          <a:latin typeface="Calibri"/>
                          <a:ea typeface="ＭＳ 明朝"/>
                          <a:cs typeface="Times New Roman"/>
                        </a:rPr>
                        <a:t>eBay</a:t>
                      </a:r>
                      <a:endParaRPr lang="en-GB" sz="1400" dirty="0">
                        <a:solidFill>
                          <a:schemeClr val="tx1"/>
                        </a:solidFill>
                        <a:latin typeface="Cambria"/>
                        <a:ea typeface="ＭＳ 明朝"/>
                        <a:cs typeface="Times New Roman"/>
                      </a:endParaRPr>
                    </a:p>
                    <a:p>
                      <a:pPr>
                        <a:spcAft>
                          <a:spcPts val="0"/>
                        </a:spcAft>
                      </a:pPr>
                      <a:r>
                        <a:rPr lang="en-US" sz="1400" dirty="0">
                          <a:solidFill>
                            <a:schemeClr val="tx1"/>
                          </a:solidFill>
                          <a:latin typeface="Calibri"/>
                          <a:ea typeface="ＭＳ 明朝"/>
                          <a:cs typeface="Times New Roman"/>
                        </a:rPr>
                        <a:t>Toyota Production System and other ‘lean’ approaches</a:t>
                      </a:r>
                      <a:endParaRPr lang="en-GB" sz="1400" dirty="0">
                        <a:solidFill>
                          <a:schemeClr val="tx1"/>
                        </a:solidFill>
                        <a:latin typeface="Cambria"/>
                        <a:ea typeface="ＭＳ 明朝"/>
                        <a:cs typeface="Times New Roman"/>
                      </a:endParaRPr>
                    </a:p>
                    <a:p>
                      <a:pPr>
                        <a:spcAft>
                          <a:spcPts val="0"/>
                        </a:spcAft>
                      </a:pPr>
                      <a:r>
                        <a:rPr lang="en-US" sz="1400" dirty="0">
                          <a:solidFill>
                            <a:schemeClr val="tx1"/>
                          </a:solidFill>
                          <a:latin typeface="Calibri"/>
                          <a:ea typeface="ＭＳ 明朝"/>
                          <a:cs typeface="Times New Roman"/>
                        </a:rPr>
                        <a:t>Online banking and now mobile banking in Kenya, Philippines – using phones as an alternative to banking systems</a:t>
                      </a:r>
                      <a:endParaRPr lang="en-GB" sz="1400" dirty="0">
                        <a:solidFill>
                          <a:schemeClr val="tx1"/>
                        </a:solidFill>
                        <a:latin typeface="Cambria"/>
                        <a:ea typeface="ＭＳ 明朝"/>
                        <a:cs typeface="Times New Roman"/>
                      </a:endParaRPr>
                    </a:p>
                    <a:p>
                      <a:pPr>
                        <a:spcAft>
                          <a:spcPts val="0"/>
                        </a:spcAft>
                      </a:pPr>
                      <a:r>
                        <a:rPr lang="en-US" sz="1400" dirty="0">
                          <a:solidFill>
                            <a:schemeClr val="tx1"/>
                          </a:solidFill>
                          <a:latin typeface="Calibri"/>
                          <a:ea typeface="ＭＳ 明朝"/>
                          <a:cs typeface="Times New Roman"/>
                        </a:rPr>
                        <a:t>On line shopping</a:t>
                      </a:r>
                      <a:endParaRPr lang="en-GB" sz="1400" dirty="0">
                        <a:solidFill>
                          <a:schemeClr val="tx1"/>
                        </a:solidFill>
                        <a:latin typeface="Cambria"/>
                        <a:ea typeface="ＭＳ 明朝"/>
                        <a:cs typeface="Times New Roman"/>
                      </a:endParaRPr>
                    </a:p>
                  </a:txBody>
                  <a:tcPr marL="29980" marR="299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extLst>
                  <a:ext uri="{0D108BD9-81ED-4DB2-BD59-A6C34878D82A}">
                    <a16:rowId xmlns:a16="http://schemas.microsoft.com/office/drawing/2014/main" val="10000"/>
                  </a:ext>
                </a:extLst>
              </a:tr>
            </a:tbl>
          </a:graphicData>
        </a:graphic>
      </p:graphicFrame>
      <p:graphicFrame>
        <p:nvGraphicFramePr>
          <p:cNvPr id="2" name="Table 1">
            <a:extLst>
              <a:ext uri="{FF2B5EF4-FFF2-40B4-BE49-F238E27FC236}">
                <a16:creationId xmlns:a16="http://schemas.microsoft.com/office/drawing/2014/main" id="{697E1DD3-9197-794D-9BA5-5E81693E9B62}"/>
              </a:ext>
            </a:extLst>
          </p:cNvPr>
          <p:cNvGraphicFramePr>
            <a:graphicFrameLocks noGrp="1"/>
          </p:cNvGraphicFramePr>
          <p:nvPr>
            <p:extLst>
              <p:ext uri="{D42A27DB-BD31-4B8C-83A1-F6EECF244321}">
                <p14:modId xmlns:p14="http://schemas.microsoft.com/office/powerpoint/2010/main" val="4180398216"/>
              </p:ext>
            </p:extLst>
          </p:nvPr>
        </p:nvGraphicFramePr>
        <p:xfrm>
          <a:off x="1738282" y="2152920"/>
          <a:ext cx="8715436" cy="642423"/>
        </p:xfrm>
        <a:graphic>
          <a:graphicData uri="http://schemas.openxmlformats.org/drawingml/2006/table">
            <a:tbl>
              <a:tblPr/>
              <a:tblGrid>
                <a:gridCol w="1852268">
                  <a:extLst>
                    <a:ext uri="{9D8B030D-6E8A-4147-A177-3AD203B41FA5}">
                      <a16:colId xmlns:a16="http://schemas.microsoft.com/office/drawing/2014/main" val="1454977351"/>
                    </a:ext>
                  </a:extLst>
                </a:gridCol>
                <a:gridCol w="3364651">
                  <a:extLst>
                    <a:ext uri="{9D8B030D-6E8A-4147-A177-3AD203B41FA5}">
                      <a16:colId xmlns:a16="http://schemas.microsoft.com/office/drawing/2014/main" val="2782424271"/>
                    </a:ext>
                  </a:extLst>
                </a:gridCol>
                <a:gridCol w="3498517">
                  <a:extLst>
                    <a:ext uri="{9D8B030D-6E8A-4147-A177-3AD203B41FA5}">
                      <a16:colId xmlns:a16="http://schemas.microsoft.com/office/drawing/2014/main" val="1720409697"/>
                    </a:ext>
                  </a:extLst>
                </a:gridCol>
              </a:tblGrid>
              <a:tr h="642423">
                <a:tc>
                  <a:txBody>
                    <a:bodyPr/>
                    <a:lstStyle/>
                    <a:p>
                      <a:pPr>
                        <a:spcAft>
                          <a:spcPts val="0"/>
                        </a:spcAft>
                      </a:pPr>
                      <a:endParaRPr lang="en-GB" sz="1800" dirty="0">
                        <a:solidFill>
                          <a:schemeClr val="tx1"/>
                        </a:solidFill>
                        <a:latin typeface="Cambria"/>
                        <a:ea typeface="ＭＳ 明朝"/>
                        <a:cs typeface="Times New Roman"/>
                      </a:endParaRPr>
                    </a:p>
                  </a:txBody>
                  <a:tcPr marL="29980" marR="299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tc>
                  <a:txBody>
                    <a:bodyPr/>
                    <a:lstStyle/>
                    <a:p>
                      <a:pPr>
                        <a:spcAft>
                          <a:spcPts val="0"/>
                        </a:spcAft>
                      </a:pPr>
                      <a:r>
                        <a:rPr lang="en-GB" sz="1400" b="1" dirty="0">
                          <a:solidFill>
                            <a:schemeClr val="tx1"/>
                          </a:solidFill>
                          <a:latin typeface="Cambria"/>
                          <a:ea typeface="ＭＳ 明朝"/>
                          <a:cs typeface="Times New Roman"/>
                        </a:rPr>
                        <a:t>INCREMENTAL – DO WHAT WE DO BUT BETTER</a:t>
                      </a:r>
                    </a:p>
                  </a:txBody>
                  <a:tcPr marL="29980" marR="299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tc>
                  <a:txBody>
                    <a:bodyPr/>
                    <a:lstStyle/>
                    <a:p>
                      <a:pPr>
                        <a:spcAft>
                          <a:spcPts val="0"/>
                        </a:spcAft>
                      </a:pPr>
                      <a:r>
                        <a:rPr lang="en-GB" sz="1400" b="1" dirty="0">
                          <a:solidFill>
                            <a:schemeClr val="tx1"/>
                          </a:solidFill>
                          <a:latin typeface="Cambria"/>
                          <a:ea typeface="ＭＳ 明朝"/>
                          <a:cs typeface="Times New Roman"/>
                        </a:rPr>
                        <a:t>RADICAL – DO SOMETHING DIFFERENT</a:t>
                      </a:r>
                    </a:p>
                  </a:txBody>
                  <a:tcPr marL="29980" marR="299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extLst>
                  <a:ext uri="{0D108BD9-81ED-4DB2-BD59-A6C34878D82A}">
                    <a16:rowId xmlns:a16="http://schemas.microsoft.com/office/drawing/2014/main" val="211673228"/>
                  </a:ext>
                </a:extLst>
              </a:tr>
            </a:tbl>
          </a:graphicData>
        </a:graphic>
      </p:graphicFrame>
      <p:sp>
        <p:nvSpPr>
          <p:cNvPr id="3" name="TextBox 2">
            <a:extLst>
              <a:ext uri="{FF2B5EF4-FFF2-40B4-BE49-F238E27FC236}">
                <a16:creationId xmlns:a16="http://schemas.microsoft.com/office/drawing/2014/main" id="{97EC5D30-EBA4-B990-C050-01E9DE8D137B}"/>
              </a:ext>
            </a:extLst>
          </p:cNvPr>
          <p:cNvSpPr txBox="1"/>
          <p:nvPr/>
        </p:nvSpPr>
        <p:spPr>
          <a:xfrm>
            <a:off x="1134035" y="5456589"/>
            <a:ext cx="9923929" cy="646331"/>
          </a:xfrm>
          <a:prstGeom prst="rect">
            <a:avLst/>
          </a:prstGeom>
          <a:noFill/>
        </p:spPr>
        <p:txBody>
          <a:bodyPr wrap="square" rtlCol="0">
            <a:spAutoFit/>
          </a:bodyPr>
          <a:lstStyle/>
          <a:p>
            <a:r>
              <a:rPr lang="en-US" dirty="0"/>
              <a:t>Efficiency and cost reduction, innovation enablement, quality improvement, speed &amp; time savings, flexibility &amp; Adaptability, Competitive Advantage.</a:t>
            </a:r>
          </a:p>
        </p:txBody>
      </p:sp>
      <p:sp>
        <p:nvSpPr>
          <p:cNvPr id="4" name="TextBox 3">
            <a:extLst>
              <a:ext uri="{FF2B5EF4-FFF2-40B4-BE49-F238E27FC236}">
                <a16:creationId xmlns:a16="http://schemas.microsoft.com/office/drawing/2014/main" id="{5887ED71-BBC1-634C-0141-2621FF15A598}"/>
              </a:ext>
            </a:extLst>
          </p:cNvPr>
          <p:cNvSpPr txBox="1"/>
          <p:nvPr/>
        </p:nvSpPr>
        <p:spPr>
          <a:xfrm>
            <a:off x="8571123" y="548680"/>
            <a:ext cx="3117774" cy="646331"/>
          </a:xfrm>
          <a:prstGeom prst="rect">
            <a:avLst/>
          </a:prstGeom>
          <a:noFill/>
        </p:spPr>
        <p:txBody>
          <a:bodyPr wrap="square" rtlCol="0">
            <a:spAutoFit/>
          </a:bodyPr>
          <a:lstStyle/>
          <a:p>
            <a:r>
              <a:rPr lang="en-US" dirty="0">
                <a:solidFill>
                  <a:srgbClr val="0070C0"/>
                </a:solidFill>
              </a:rPr>
              <a:t>What can you be critical about Process Innovation?</a:t>
            </a:r>
          </a:p>
        </p:txBody>
      </p:sp>
    </p:spTree>
    <p:extLst>
      <p:ext uri="{BB962C8B-B14F-4D97-AF65-F5344CB8AC3E}">
        <p14:creationId xmlns:p14="http://schemas.microsoft.com/office/powerpoint/2010/main" val="144181206"/>
      </p:ext>
    </p:extLst>
  </p:cSld>
  <p:clrMapOvr>
    <a:masterClrMapping/>
  </p:clrMapOvr>
  <mc:AlternateContent xmlns:mc="http://schemas.openxmlformats.org/markup-compatibility/2006" xmlns:p14="http://schemas.microsoft.com/office/powerpoint/2010/main">
    <mc:Choice Requires="p14">
      <p:transition spd="slow" p14:dur="2000" advTm="56589"/>
    </mc:Choice>
    <mc:Fallback xmlns="">
      <p:transition spd="slow" advTm="565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982167" y="1507529"/>
            <a:ext cx="847801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3114530" y="591253"/>
            <a:ext cx="5221477" cy="917864"/>
          </a:xfrm>
          <a:prstGeom prst="rect">
            <a:avLst/>
          </a:prstGeom>
        </p:spPr>
        <p:txBody>
          <a:bodyPr vert="horz" lIns="91440" tIns="45720" rIns="91440" bIns="45720" rtlCol="0" anchor="ctr">
            <a:noAutofit/>
          </a:bodyPr>
          <a:lstStyle/>
          <a:p>
            <a:pPr algn="ctr">
              <a:spcBef>
                <a:spcPct val="0"/>
              </a:spcBef>
              <a:defRPr/>
            </a:pPr>
            <a:r>
              <a:rPr lang="en-US" sz="3600" b="1" dirty="0">
                <a:solidFill>
                  <a:srgbClr val="008000"/>
                </a:solidFill>
                <a:latin typeface="+mj-lt"/>
                <a:ea typeface="+mj-ea"/>
                <a:cs typeface="+mj-cs"/>
              </a:rPr>
              <a:t>Examples of the 4Ps model: Position</a:t>
            </a:r>
            <a:endParaRPr lang="en-GB" sz="3600" b="1" dirty="0">
              <a:solidFill>
                <a:srgbClr val="008000"/>
              </a:solidFill>
              <a:latin typeface="+mj-lt"/>
              <a:ea typeface="+mj-ea"/>
              <a:cs typeface="+mj-cs"/>
            </a:endParaRPr>
          </a:p>
          <a:p>
            <a:pPr algn="ctr">
              <a:spcBef>
                <a:spcPct val="0"/>
              </a:spcBef>
              <a:defRPr/>
            </a:pPr>
            <a:endParaRPr lang="en-GB" sz="3600" b="1" dirty="0">
              <a:solidFill>
                <a:srgbClr val="008000"/>
              </a:solidFill>
              <a:latin typeface="+mj-lt"/>
              <a:ea typeface="+mj-ea"/>
              <a:cs typeface="+mj-cs"/>
            </a:endParaRPr>
          </a:p>
        </p:txBody>
      </p:sp>
      <p:graphicFrame>
        <p:nvGraphicFramePr>
          <p:cNvPr id="8" name="Table 7"/>
          <p:cNvGraphicFramePr>
            <a:graphicFrameLocks noGrp="1"/>
          </p:cNvGraphicFramePr>
          <p:nvPr>
            <p:extLst>
              <p:ext uri="{D42A27DB-BD31-4B8C-83A1-F6EECF244321}">
                <p14:modId xmlns:p14="http://schemas.microsoft.com/office/powerpoint/2010/main" val="1920368091"/>
              </p:ext>
            </p:extLst>
          </p:nvPr>
        </p:nvGraphicFramePr>
        <p:xfrm>
          <a:off x="1367549" y="2975469"/>
          <a:ext cx="8715437" cy="3189767"/>
        </p:xfrm>
        <a:graphic>
          <a:graphicData uri="http://schemas.openxmlformats.org/drawingml/2006/table">
            <a:tbl>
              <a:tblPr/>
              <a:tblGrid>
                <a:gridCol w="1852267">
                  <a:extLst>
                    <a:ext uri="{9D8B030D-6E8A-4147-A177-3AD203B41FA5}">
                      <a16:colId xmlns:a16="http://schemas.microsoft.com/office/drawing/2014/main" val="20000"/>
                    </a:ext>
                  </a:extLst>
                </a:gridCol>
                <a:gridCol w="3364652">
                  <a:extLst>
                    <a:ext uri="{9D8B030D-6E8A-4147-A177-3AD203B41FA5}">
                      <a16:colId xmlns:a16="http://schemas.microsoft.com/office/drawing/2014/main" val="20001"/>
                    </a:ext>
                  </a:extLst>
                </a:gridCol>
                <a:gridCol w="3498518">
                  <a:extLst>
                    <a:ext uri="{9D8B030D-6E8A-4147-A177-3AD203B41FA5}">
                      <a16:colId xmlns:a16="http://schemas.microsoft.com/office/drawing/2014/main" val="20002"/>
                    </a:ext>
                  </a:extLst>
                </a:gridCol>
              </a:tblGrid>
              <a:tr h="3189767">
                <a:tc>
                  <a:txBody>
                    <a:bodyPr/>
                    <a:lstStyle/>
                    <a:p>
                      <a:pPr>
                        <a:spcAft>
                          <a:spcPts val="0"/>
                        </a:spcAft>
                      </a:pPr>
                      <a:r>
                        <a:rPr lang="en-US" sz="1800" b="1" dirty="0">
                          <a:solidFill>
                            <a:schemeClr val="tx1"/>
                          </a:solidFill>
                          <a:latin typeface="Calibri"/>
                          <a:ea typeface="ＭＳ 明朝"/>
                          <a:cs typeface="Times New Roman"/>
                        </a:rPr>
                        <a:t>‘Position’ </a:t>
                      </a:r>
                    </a:p>
                    <a:p>
                      <a:pPr>
                        <a:spcAft>
                          <a:spcPts val="0"/>
                        </a:spcAft>
                      </a:pPr>
                      <a:endParaRPr lang="en-US" sz="1800" b="1" dirty="0">
                        <a:solidFill>
                          <a:schemeClr val="tx1"/>
                        </a:solidFill>
                        <a:latin typeface="Calibri"/>
                        <a:ea typeface="ＭＳ 明朝"/>
                        <a:cs typeface="Times New Roman"/>
                      </a:endParaRPr>
                    </a:p>
                    <a:p>
                      <a:pPr>
                        <a:spcAft>
                          <a:spcPts val="0"/>
                        </a:spcAft>
                      </a:pPr>
                      <a:r>
                        <a:rPr lang="en-US" sz="1800" b="1" dirty="0">
                          <a:solidFill>
                            <a:schemeClr val="tx1"/>
                          </a:solidFill>
                          <a:latin typeface="Calibri"/>
                          <a:ea typeface="ＭＳ 明朝"/>
                          <a:cs typeface="Times New Roman"/>
                        </a:rPr>
                        <a:t>– where we target that offering and the story we tell about it</a:t>
                      </a:r>
                      <a:endParaRPr lang="en-GB" sz="1800" dirty="0">
                        <a:solidFill>
                          <a:schemeClr val="tx1"/>
                        </a:solidFill>
                        <a:latin typeface="Cambria"/>
                        <a:ea typeface="ＭＳ 明朝"/>
                        <a:cs typeface="Times New Roman"/>
                      </a:endParaRPr>
                    </a:p>
                  </a:txBody>
                  <a:tcPr marL="38100" marR="3810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tc>
                  <a:txBody>
                    <a:bodyPr/>
                    <a:lstStyle/>
                    <a:p>
                      <a:pPr>
                        <a:spcAft>
                          <a:spcPts val="0"/>
                        </a:spcAft>
                      </a:pPr>
                      <a:r>
                        <a:rPr lang="en-US" sz="1200" dirty="0">
                          <a:solidFill>
                            <a:schemeClr val="tx1"/>
                          </a:solidFill>
                          <a:latin typeface="Calibri"/>
                          <a:ea typeface="ＭＳ 明朝"/>
                          <a:cs typeface="Times New Roman"/>
                        </a:rPr>
                        <a:t>HaagenDazs changing the target market for ice cream from children to consenting adults</a:t>
                      </a:r>
                      <a:endParaRPr lang="en-GB" sz="1200" dirty="0">
                        <a:solidFill>
                          <a:schemeClr val="tx1"/>
                        </a:solidFill>
                        <a:latin typeface="Cambria"/>
                        <a:ea typeface="ＭＳ 明朝"/>
                        <a:cs typeface="Times New Roman"/>
                      </a:endParaRPr>
                    </a:p>
                    <a:p>
                      <a:pPr>
                        <a:spcAft>
                          <a:spcPts val="0"/>
                        </a:spcAft>
                      </a:pPr>
                      <a:r>
                        <a:rPr lang="en-US" sz="1200" dirty="0">
                          <a:solidFill>
                            <a:schemeClr val="tx1"/>
                          </a:solidFill>
                          <a:latin typeface="Calibri"/>
                          <a:ea typeface="ＭＳ 明朝"/>
                          <a:cs typeface="Times New Roman"/>
                        </a:rPr>
                        <a:t>Airlines segmenting service offering for different passenger groups – Virgin Upper Class, BA Premium Economy, etc.</a:t>
                      </a:r>
                      <a:endParaRPr lang="en-GB" sz="1200" dirty="0">
                        <a:solidFill>
                          <a:schemeClr val="tx1"/>
                        </a:solidFill>
                        <a:latin typeface="Cambria"/>
                        <a:ea typeface="ＭＳ 明朝"/>
                        <a:cs typeface="Times New Roman"/>
                      </a:endParaRPr>
                    </a:p>
                    <a:p>
                      <a:pPr>
                        <a:spcAft>
                          <a:spcPts val="0"/>
                        </a:spcAft>
                      </a:pPr>
                      <a:r>
                        <a:rPr lang="en-US" sz="1200" dirty="0">
                          <a:solidFill>
                            <a:schemeClr val="tx1"/>
                          </a:solidFill>
                          <a:latin typeface="Calibri"/>
                          <a:ea typeface="ＭＳ 明朝"/>
                          <a:cs typeface="Times New Roman"/>
                        </a:rPr>
                        <a:t>Dell and others segmenting and customizing computer configuration for individual users</a:t>
                      </a:r>
                      <a:endParaRPr lang="en-GB" sz="1200" dirty="0">
                        <a:solidFill>
                          <a:schemeClr val="tx1"/>
                        </a:solidFill>
                        <a:latin typeface="Cambria"/>
                        <a:ea typeface="ＭＳ 明朝"/>
                        <a:cs typeface="Times New Roman"/>
                      </a:endParaRPr>
                    </a:p>
                    <a:p>
                      <a:pPr>
                        <a:spcAft>
                          <a:spcPts val="0"/>
                        </a:spcAft>
                      </a:pPr>
                      <a:r>
                        <a:rPr lang="en-US" sz="1200" dirty="0">
                          <a:solidFill>
                            <a:schemeClr val="tx1"/>
                          </a:solidFill>
                          <a:latin typeface="Calibri"/>
                          <a:ea typeface="ＭＳ 明朝"/>
                          <a:cs typeface="Times New Roman"/>
                        </a:rPr>
                        <a:t>On line support for traditional higher education courses</a:t>
                      </a:r>
                      <a:endParaRPr lang="en-GB" sz="1200" dirty="0">
                        <a:solidFill>
                          <a:schemeClr val="tx1"/>
                        </a:solidFill>
                        <a:latin typeface="Cambria"/>
                        <a:ea typeface="ＭＳ 明朝"/>
                        <a:cs typeface="Times New Roman"/>
                      </a:endParaRPr>
                    </a:p>
                    <a:p>
                      <a:pPr>
                        <a:spcAft>
                          <a:spcPts val="0"/>
                        </a:spcAft>
                      </a:pPr>
                      <a:r>
                        <a:rPr lang="en-US" sz="1200" dirty="0">
                          <a:solidFill>
                            <a:schemeClr val="tx1"/>
                          </a:solidFill>
                          <a:latin typeface="Calibri"/>
                          <a:ea typeface="ＭＳ 明朝"/>
                          <a:cs typeface="Times New Roman"/>
                        </a:rPr>
                        <a:t>Banking services targeted at key segments – students, retired people, etc.</a:t>
                      </a:r>
                      <a:endParaRPr lang="en-GB" sz="1200" dirty="0">
                        <a:solidFill>
                          <a:schemeClr val="tx1"/>
                        </a:solidFill>
                        <a:latin typeface="Cambria"/>
                        <a:ea typeface="ＭＳ 明朝"/>
                        <a:cs typeface="Times New Roman"/>
                      </a:endParaRPr>
                    </a:p>
                  </a:txBody>
                  <a:tcPr marL="38100" marR="3810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tc>
                  <a:txBody>
                    <a:bodyPr/>
                    <a:lstStyle/>
                    <a:p>
                      <a:pPr>
                        <a:spcAft>
                          <a:spcPts val="0"/>
                        </a:spcAft>
                      </a:pPr>
                      <a:r>
                        <a:rPr lang="en-US" sz="1200" dirty="0">
                          <a:solidFill>
                            <a:schemeClr val="tx1"/>
                          </a:solidFill>
                          <a:latin typeface="Calibri"/>
                          <a:ea typeface="ＭＳ 明朝"/>
                          <a:cs typeface="Times New Roman"/>
                        </a:rPr>
                        <a:t>Addressing underserved markets – for example the Tata Nano aimed at emerging but relatively poor Indian market with car priced around $2000. </a:t>
                      </a:r>
                      <a:endParaRPr lang="en-GB" sz="1200" dirty="0">
                        <a:solidFill>
                          <a:schemeClr val="tx1"/>
                        </a:solidFill>
                        <a:latin typeface="Cambria"/>
                        <a:ea typeface="ＭＳ 明朝"/>
                        <a:cs typeface="Times New Roman"/>
                      </a:endParaRPr>
                    </a:p>
                    <a:p>
                      <a:pPr>
                        <a:spcAft>
                          <a:spcPts val="0"/>
                        </a:spcAft>
                      </a:pPr>
                      <a:r>
                        <a:rPr lang="en-US" sz="1200" dirty="0">
                          <a:solidFill>
                            <a:schemeClr val="tx1"/>
                          </a:solidFill>
                          <a:latin typeface="Calibri"/>
                          <a:ea typeface="ＭＳ 明朝"/>
                          <a:cs typeface="Times New Roman"/>
                        </a:rPr>
                        <a:t>Low cost airlines opening up air travel to those previously unable to afford it – create new market and also disrupt existing one</a:t>
                      </a:r>
                      <a:endParaRPr lang="en-GB" sz="1200" dirty="0">
                        <a:solidFill>
                          <a:schemeClr val="tx1"/>
                        </a:solidFill>
                        <a:latin typeface="Cambria"/>
                        <a:ea typeface="ＭＳ 明朝"/>
                        <a:cs typeface="Times New Roman"/>
                      </a:endParaRPr>
                    </a:p>
                    <a:p>
                      <a:pPr>
                        <a:spcAft>
                          <a:spcPts val="0"/>
                        </a:spcAft>
                      </a:pPr>
                      <a:r>
                        <a:rPr lang="en-US" sz="1200" dirty="0">
                          <a:solidFill>
                            <a:schemeClr val="tx1"/>
                          </a:solidFill>
                          <a:latin typeface="Calibri"/>
                          <a:ea typeface="ＭＳ 明朝"/>
                          <a:cs typeface="Times New Roman"/>
                        </a:rPr>
                        <a:t>Variations on the ‘One laptop per child’ project – e.g. Indian government $20 computer for schools</a:t>
                      </a:r>
                      <a:endParaRPr lang="en-GB" sz="1200" dirty="0">
                        <a:solidFill>
                          <a:schemeClr val="tx1"/>
                        </a:solidFill>
                        <a:latin typeface="Cambria"/>
                        <a:ea typeface="ＭＳ 明朝"/>
                        <a:cs typeface="Times New Roman"/>
                      </a:endParaRPr>
                    </a:p>
                    <a:p>
                      <a:pPr>
                        <a:spcAft>
                          <a:spcPts val="0"/>
                        </a:spcAft>
                      </a:pPr>
                      <a:r>
                        <a:rPr lang="en-US" sz="1200" dirty="0">
                          <a:solidFill>
                            <a:schemeClr val="tx1"/>
                          </a:solidFill>
                          <a:latin typeface="Calibri"/>
                          <a:ea typeface="ＭＳ 明朝"/>
                          <a:cs typeface="Times New Roman"/>
                        </a:rPr>
                        <a:t>University of Phoenix and others, building large education businesses via online approaches to reach different markets</a:t>
                      </a:r>
                      <a:endParaRPr lang="en-GB" sz="1200" dirty="0">
                        <a:solidFill>
                          <a:schemeClr val="tx1"/>
                        </a:solidFill>
                        <a:latin typeface="Cambria"/>
                        <a:ea typeface="ＭＳ 明朝"/>
                        <a:cs typeface="Times New Roman"/>
                      </a:endParaRPr>
                    </a:p>
                    <a:p>
                      <a:pPr>
                        <a:spcAft>
                          <a:spcPts val="0"/>
                        </a:spcAft>
                      </a:pPr>
                      <a:r>
                        <a:rPr lang="en-US" sz="1200" dirty="0">
                          <a:solidFill>
                            <a:schemeClr val="tx1"/>
                          </a:solidFill>
                          <a:latin typeface="Calibri"/>
                          <a:ea typeface="ＭＳ 明朝"/>
                          <a:cs typeface="Times New Roman"/>
                        </a:rPr>
                        <a:t>‘Bottom of the pyramid’ approaches using a similar principle but tapping into huge and very different high volume/low margin markets – Aravind eye care, Cemex construction products</a:t>
                      </a:r>
                      <a:endParaRPr lang="en-GB" sz="1200" dirty="0">
                        <a:solidFill>
                          <a:schemeClr val="tx1"/>
                        </a:solidFill>
                        <a:latin typeface="Cambria"/>
                        <a:ea typeface="ＭＳ 明朝"/>
                        <a:cs typeface="Times New Roman"/>
                      </a:endParaRPr>
                    </a:p>
                  </a:txBody>
                  <a:tcPr marL="38100" marR="3810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extLst>
                  <a:ext uri="{0D108BD9-81ED-4DB2-BD59-A6C34878D82A}">
                    <a16:rowId xmlns:a16="http://schemas.microsoft.com/office/drawing/2014/main" val="10000"/>
                  </a:ext>
                </a:extLst>
              </a:tr>
            </a:tbl>
          </a:graphicData>
        </a:graphic>
      </p:graphicFrame>
      <p:graphicFrame>
        <p:nvGraphicFramePr>
          <p:cNvPr id="2" name="Table 1">
            <a:extLst>
              <a:ext uri="{FF2B5EF4-FFF2-40B4-BE49-F238E27FC236}">
                <a16:creationId xmlns:a16="http://schemas.microsoft.com/office/drawing/2014/main" id="{8FCA3174-4A36-3443-A622-DD3B77676482}"/>
              </a:ext>
            </a:extLst>
          </p:cNvPr>
          <p:cNvGraphicFramePr>
            <a:graphicFrameLocks noGrp="1"/>
          </p:cNvGraphicFramePr>
          <p:nvPr>
            <p:extLst>
              <p:ext uri="{D42A27DB-BD31-4B8C-83A1-F6EECF244321}">
                <p14:modId xmlns:p14="http://schemas.microsoft.com/office/powerpoint/2010/main" val="3659821165"/>
              </p:ext>
            </p:extLst>
          </p:nvPr>
        </p:nvGraphicFramePr>
        <p:xfrm>
          <a:off x="1367549" y="2333046"/>
          <a:ext cx="8715436" cy="642423"/>
        </p:xfrm>
        <a:graphic>
          <a:graphicData uri="http://schemas.openxmlformats.org/drawingml/2006/table">
            <a:tbl>
              <a:tblPr/>
              <a:tblGrid>
                <a:gridCol w="1852268">
                  <a:extLst>
                    <a:ext uri="{9D8B030D-6E8A-4147-A177-3AD203B41FA5}">
                      <a16:colId xmlns:a16="http://schemas.microsoft.com/office/drawing/2014/main" val="1454977351"/>
                    </a:ext>
                  </a:extLst>
                </a:gridCol>
                <a:gridCol w="3364651">
                  <a:extLst>
                    <a:ext uri="{9D8B030D-6E8A-4147-A177-3AD203B41FA5}">
                      <a16:colId xmlns:a16="http://schemas.microsoft.com/office/drawing/2014/main" val="2782424271"/>
                    </a:ext>
                  </a:extLst>
                </a:gridCol>
                <a:gridCol w="3498517">
                  <a:extLst>
                    <a:ext uri="{9D8B030D-6E8A-4147-A177-3AD203B41FA5}">
                      <a16:colId xmlns:a16="http://schemas.microsoft.com/office/drawing/2014/main" val="1720409697"/>
                    </a:ext>
                  </a:extLst>
                </a:gridCol>
              </a:tblGrid>
              <a:tr h="642423">
                <a:tc>
                  <a:txBody>
                    <a:bodyPr/>
                    <a:lstStyle/>
                    <a:p>
                      <a:pPr>
                        <a:spcAft>
                          <a:spcPts val="0"/>
                        </a:spcAft>
                      </a:pPr>
                      <a:endParaRPr lang="en-GB" sz="1800" dirty="0">
                        <a:solidFill>
                          <a:schemeClr val="tx1"/>
                        </a:solidFill>
                        <a:latin typeface="Cambria"/>
                        <a:ea typeface="ＭＳ 明朝"/>
                        <a:cs typeface="Times New Roman"/>
                      </a:endParaRPr>
                    </a:p>
                  </a:txBody>
                  <a:tcPr marL="29980" marR="299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tc>
                  <a:txBody>
                    <a:bodyPr/>
                    <a:lstStyle/>
                    <a:p>
                      <a:pPr>
                        <a:spcAft>
                          <a:spcPts val="0"/>
                        </a:spcAft>
                      </a:pPr>
                      <a:r>
                        <a:rPr lang="en-GB" sz="1400" b="1" dirty="0">
                          <a:solidFill>
                            <a:schemeClr val="tx1"/>
                          </a:solidFill>
                          <a:latin typeface="Cambria"/>
                          <a:ea typeface="ＭＳ 明朝"/>
                          <a:cs typeface="Times New Roman"/>
                        </a:rPr>
                        <a:t>INCREMENTAL – DO WHAT WE DO BUT BETTER</a:t>
                      </a:r>
                    </a:p>
                  </a:txBody>
                  <a:tcPr marL="29980" marR="299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tc>
                  <a:txBody>
                    <a:bodyPr/>
                    <a:lstStyle/>
                    <a:p>
                      <a:pPr>
                        <a:spcAft>
                          <a:spcPts val="0"/>
                        </a:spcAft>
                      </a:pPr>
                      <a:r>
                        <a:rPr lang="en-GB" sz="1400" b="1" dirty="0">
                          <a:solidFill>
                            <a:schemeClr val="tx1"/>
                          </a:solidFill>
                          <a:latin typeface="Cambria"/>
                          <a:ea typeface="ＭＳ 明朝"/>
                          <a:cs typeface="Times New Roman"/>
                        </a:rPr>
                        <a:t>RADICAL – DO SOMETHING DIFFERENT</a:t>
                      </a:r>
                    </a:p>
                  </a:txBody>
                  <a:tcPr marL="29980" marR="299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4EED0"/>
                    </a:solidFill>
                  </a:tcPr>
                </a:tc>
                <a:extLst>
                  <a:ext uri="{0D108BD9-81ED-4DB2-BD59-A6C34878D82A}">
                    <a16:rowId xmlns:a16="http://schemas.microsoft.com/office/drawing/2014/main" val="211673228"/>
                  </a:ext>
                </a:extLst>
              </a:tr>
            </a:tbl>
          </a:graphicData>
        </a:graphic>
      </p:graphicFrame>
    </p:spTree>
    <p:extLst>
      <p:ext uri="{BB962C8B-B14F-4D97-AF65-F5344CB8AC3E}">
        <p14:creationId xmlns:p14="http://schemas.microsoft.com/office/powerpoint/2010/main" val="454866081"/>
      </p:ext>
    </p:extLst>
  </p:cSld>
  <p:clrMapOvr>
    <a:masterClrMapping/>
  </p:clrMapOvr>
  <mc:AlternateContent xmlns:mc="http://schemas.openxmlformats.org/markup-compatibility/2006" xmlns:p14="http://schemas.microsoft.com/office/powerpoint/2010/main">
    <mc:Choice Requires="p14">
      <p:transition spd="slow" p14:dur="2000" advTm="68038"/>
    </mc:Choice>
    <mc:Fallback xmlns="">
      <p:transition spd="slow" advTm="6803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8|7.4"/>
</p:tagLst>
</file>

<file path=ppt/theme/theme1.xml><?xml version="1.0" encoding="utf-8"?>
<a:theme xmlns:a="http://schemas.openxmlformats.org/drawingml/2006/main" name="ShapesVTI">
  <a:themeElements>
    <a:clrScheme name="AnalogousFromRegularSeedRightStep">
      <a:dk1>
        <a:srgbClr val="000000"/>
      </a:dk1>
      <a:lt1>
        <a:srgbClr val="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8379</TotalTime>
  <Words>4125</Words>
  <Application>Microsoft Macintosh PowerPoint</Application>
  <PresentationFormat>Widescreen</PresentationFormat>
  <Paragraphs>359</Paragraphs>
  <Slides>21</Slides>
  <Notes>16</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ＭＳ Ｐゴシック</vt:lpstr>
      <vt:lpstr>Arial</vt:lpstr>
      <vt:lpstr>Avenir Next LT Pro</vt:lpstr>
      <vt:lpstr>Calibri</vt:lpstr>
      <vt:lpstr>Cambria</vt:lpstr>
      <vt:lpstr>Inter</vt:lpstr>
      <vt:lpstr>Tahoma</vt:lpstr>
      <vt:lpstr>Times New Roman</vt:lpstr>
      <vt:lpstr>Tw Cen MT</vt:lpstr>
      <vt:lpstr>Wingdings</vt:lpstr>
      <vt:lpstr>ShapesVTI</vt:lpstr>
      <vt:lpstr>Types of innovation (4Ps) Sub-Lecture 2.2B</vt:lpstr>
      <vt:lpstr>Lecture Outline</vt:lpstr>
      <vt:lpstr>Fig 1.1: Dimensions of Innovation</vt:lpstr>
      <vt:lpstr>Schumpeter (1996)  Five Types of Innovation </vt:lpstr>
      <vt:lpstr>Scope for innovation</vt:lpstr>
      <vt:lpstr>PowerPoint Presentation</vt:lpstr>
      <vt:lpstr>PowerPoint Presentation</vt:lpstr>
      <vt:lpstr>PowerPoint Presentation</vt:lpstr>
      <vt:lpstr>PowerPoint Presentation</vt:lpstr>
      <vt:lpstr>PowerPoint Presentation</vt:lpstr>
      <vt:lpstr>PowerPoint Presentation</vt:lpstr>
      <vt:lpstr>Table 1.1: Degrees of Innovation</vt:lpstr>
      <vt:lpstr>Dimensions of innovation</vt:lpstr>
      <vt:lpstr>PowerPoint Presentation</vt:lpstr>
      <vt:lpstr>Discontinuous innovation</vt:lpstr>
      <vt:lpstr>PowerPoint Presentation</vt:lpstr>
      <vt:lpstr>PowerPoint Presentation</vt:lpstr>
      <vt:lpstr>Dominant Designs</vt:lpstr>
      <vt:lpstr>PowerPoint Presentation</vt:lpstr>
      <vt:lpstr>Summary</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Thomson, Julie</dc:creator>
  <cp:lastModifiedBy>Roberts, Julie</cp:lastModifiedBy>
  <cp:revision>35</cp:revision>
  <dcterms:created xsi:type="dcterms:W3CDTF">2021-01-20T09:39:36Z</dcterms:created>
  <dcterms:modified xsi:type="dcterms:W3CDTF">2024-09-22T20:59:46Z</dcterms:modified>
</cp:coreProperties>
</file>