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7"/>
  </p:notesMasterIdLst>
  <p:handoutMasterIdLst>
    <p:handoutMasterId r:id="rId18"/>
  </p:handoutMasterIdLst>
  <p:sldIdLst>
    <p:sldId id="319" r:id="rId2"/>
    <p:sldId id="479" r:id="rId3"/>
    <p:sldId id="477" r:id="rId4"/>
    <p:sldId id="481" r:id="rId5"/>
    <p:sldId id="311" r:id="rId6"/>
    <p:sldId id="261" r:id="rId7"/>
    <p:sldId id="292" r:id="rId8"/>
    <p:sldId id="289" r:id="rId9"/>
    <p:sldId id="314" r:id="rId10"/>
    <p:sldId id="263" r:id="rId11"/>
    <p:sldId id="290" r:id="rId12"/>
    <p:sldId id="293" r:id="rId13"/>
    <p:sldId id="482" r:id="rId14"/>
    <p:sldId id="294" r:id="rId15"/>
    <p:sldId id="295" r:id="rId16"/>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64" autoAdjust="0"/>
    <p:restoredTop sz="84518" autoAdjust="0"/>
  </p:normalViewPr>
  <p:slideViewPr>
    <p:cSldViewPr>
      <p:cViewPr varScale="1">
        <p:scale>
          <a:sx n="94" d="100"/>
          <a:sy n="94" d="100"/>
        </p:scale>
        <p:origin x="1278" y="90"/>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2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CDB853-9AB2-43D6-870C-B264B5CAE7A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GB"/>
        </a:p>
      </dgm:t>
    </dgm:pt>
    <dgm:pt modelId="{C8CAE031-E7AB-4CF9-9277-5609F0589896}">
      <dgm:prSet/>
      <dgm:spPr/>
      <dgm:t>
        <a:bodyPr/>
        <a:lstStyle/>
        <a:p>
          <a:pPr>
            <a:lnSpc>
              <a:spcPct val="100000"/>
            </a:lnSpc>
          </a:pPr>
          <a:r>
            <a:rPr lang="en-GB"/>
            <a:t>Is business success gained at the expense of social and environmental degradation?</a:t>
          </a:r>
        </a:p>
      </dgm:t>
    </dgm:pt>
    <dgm:pt modelId="{A5BA77EF-FCD1-480A-A4A2-337790F0D4D9}" type="parTrans" cxnId="{C624FF6C-F0D9-4B0B-A48B-62066F9195AC}">
      <dgm:prSet/>
      <dgm:spPr/>
      <dgm:t>
        <a:bodyPr/>
        <a:lstStyle/>
        <a:p>
          <a:endParaRPr lang="en-GB"/>
        </a:p>
      </dgm:t>
    </dgm:pt>
    <dgm:pt modelId="{00429144-FDD6-44C3-8D1F-2536B06F8C9C}" type="sibTrans" cxnId="{C624FF6C-F0D9-4B0B-A48B-62066F9195AC}">
      <dgm:prSet/>
      <dgm:spPr/>
      <dgm:t>
        <a:bodyPr/>
        <a:lstStyle/>
        <a:p>
          <a:endParaRPr lang="en-GB"/>
        </a:p>
      </dgm:t>
    </dgm:pt>
    <dgm:pt modelId="{A2E1D1B9-CCC3-4F61-B77E-2D2BEC2A2C5E}">
      <dgm:prSet/>
      <dgm:spPr/>
      <dgm:t>
        <a:bodyPr/>
        <a:lstStyle/>
        <a:p>
          <a:pPr>
            <a:lnSpc>
              <a:spcPct val="100000"/>
            </a:lnSpc>
          </a:pPr>
          <a:r>
            <a:rPr lang="en-GB"/>
            <a:t>Does business success make a net contribution to the well-being of society and the natural environment?</a:t>
          </a:r>
        </a:p>
      </dgm:t>
    </dgm:pt>
    <dgm:pt modelId="{5F9A44FD-11F8-417F-997A-43093387DA6D}" type="parTrans" cxnId="{63CFF784-DEAE-4A11-AEA8-A3815CE02A3F}">
      <dgm:prSet/>
      <dgm:spPr/>
      <dgm:t>
        <a:bodyPr/>
        <a:lstStyle/>
        <a:p>
          <a:endParaRPr lang="en-GB"/>
        </a:p>
      </dgm:t>
    </dgm:pt>
    <dgm:pt modelId="{63B1BE6F-F08A-4517-8A38-99AAAF04718E}" type="sibTrans" cxnId="{63CFF784-DEAE-4A11-AEA8-A3815CE02A3F}">
      <dgm:prSet/>
      <dgm:spPr/>
      <dgm:t>
        <a:bodyPr/>
        <a:lstStyle/>
        <a:p>
          <a:endParaRPr lang="en-GB"/>
        </a:p>
      </dgm:t>
    </dgm:pt>
    <dgm:pt modelId="{1E419F70-6769-42C0-9854-F24AAF9F2A02}" type="pres">
      <dgm:prSet presAssocID="{B8CDB853-9AB2-43D6-870C-B264B5CAE7A3}" presName="root" presStyleCnt="0">
        <dgm:presLayoutVars>
          <dgm:dir/>
          <dgm:resizeHandles val="exact"/>
        </dgm:presLayoutVars>
      </dgm:prSet>
      <dgm:spPr/>
    </dgm:pt>
    <dgm:pt modelId="{5FE07E51-BB66-40AF-B996-057816E873BF}" type="pres">
      <dgm:prSet presAssocID="{C8CAE031-E7AB-4CF9-9277-5609F0589896}" presName="compNode" presStyleCnt="0"/>
      <dgm:spPr/>
    </dgm:pt>
    <dgm:pt modelId="{F4B264C8-111B-4D5D-A8AB-51687B9EEE32}" type="pres">
      <dgm:prSet presAssocID="{C8CAE031-E7AB-4CF9-9277-5609F0589896}" presName="bgRect" presStyleLbl="bgShp" presStyleIdx="0" presStyleCnt="2"/>
      <dgm:spPr/>
    </dgm:pt>
    <dgm:pt modelId="{84F22E77-9F9D-4116-AB58-31B1FB58531E}" type="pres">
      <dgm:prSet presAssocID="{C8CAE031-E7AB-4CF9-9277-5609F058989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ustainability"/>
        </a:ext>
      </dgm:extLst>
    </dgm:pt>
    <dgm:pt modelId="{BDDF051B-E920-439C-B586-1D7F2235664F}" type="pres">
      <dgm:prSet presAssocID="{C8CAE031-E7AB-4CF9-9277-5609F0589896}" presName="spaceRect" presStyleCnt="0"/>
      <dgm:spPr/>
    </dgm:pt>
    <dgm:pt modelId="{800DF3EE-78FE-441B-8EE5-AE55D1EC7180}" type="pres">
      <dgm:prSet presAssocID="{C8CAE031-E7AB-4CF9-9277-5609F0589896}" presName="parTx" presStyleLbl="revTx" presStyleIdx="0" presStyleCnt="2">
        <dgm:presLayoutVars>
          <dgm:chMax val="0"/>
          <dgm:chPref val="0"/>
        </dgm:presLayoutVars>
      </dgm:prSet>
      <dgm:spPr/>
    </dgm:pt>
    <dgm:pt modelId="{2B84E3E5-E387-4D49-991D-B444138B514C}" type="pres">
      <dgm:prSet presAssocID="{00429144-FDD6-44C3-8D1F-2536B06F8C9C}" presName="sibTrans" presStyleCnt="0"/>
      <dgm:spPr/>
    </dgm:pt>
    <dgm:pt modelId="{52E194AD-80A0-460D-BC29-EBAB9F746059}" type="pres">
      <dgm:prSet presAssocID="{A2E1D1B9-CCC3-4F61-B77E-2D2BEC2A2C5E}" presName="compNode" presStyleCnt="0"/>
      <dgm:spPr/>
    </dgm:pt>
    <dgm:pt modelId="{8C8A4C69-5C7C-4C0C-A787-7886287C7141}" type="pres">
      <dgm:prSet presAssocID="{A2E1D1B9-CCC3-4F61-B77E-2D2BEC2A2C5E}" presName="bgRect" presStyleLbl="bgShp" presStyleIdx="1" presStyleCnt="2"/>
      <dgm:spPr/>
    </dgm:pt>
    <dgm:pt modelId="{02CC4EB0-4949-46AC-B295-8C362E61A844}" type="pres">
      <dgm:prSet presAssocID="{A2E1D1B9-CCC3-4F61-B77E-2D2BEC2A2C5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eciduous tree"/>
        </a:ext>
      </dgm:extLst>
    </dgm:pt>
    <dgm:pt modelId="{C887641F-705F-4602-9FB8-F419E9FCCF14}" type="pres">
      <dgm:prSet presAssocID="{A2E1D1B9-CCC3-4F61-B77E-2D2BEC2A2C5E}" presName="spaceRect" presStyleCnt="0"/>
      <dgm:spPr/>
    </dgm:pt>
    <dgm:pt modelId="{D60FDF07-E4F5-45D0-B0B1-D4EF5D0797F3}" type="pres">
      <dgm:prSet presAssocID="{A2E1D1B9-CCC3-4F61-B77E-2D2BEC2A2C5E}" presName="parTx" presStyleLbl="revTx" presStyleIdx="1" presStyleCnt="2">
        <dgm:presLayoutVars>
          <dgm:chMax val="0"/>
          <dgm:chPref val="0"/>
        </dgm:presLayoutVars>
      </dgm:prSet>
      <dgm:spPr/>
    </dgm:pt>
  </dgm:ptLst>
  <dgm:cxnLst>
    <dgm:cxn modelId="{A94C8B37-CD4D-4B94-A96F-B7A7923A6CB5}" type="presOf" srcId="{B8CDB853-9AB2-43D6-870C-B264B5CAE7A3}" destId="{1E419F70-6769-42C0-9854-F24AAF9F2A02}" srcOrd="0" destOrd="0" presId="urn:microsoft.com/office/officeart/2018/2/layout/IconVerticalSolidList"/>
    <dgm:cxn modelId="{B029F865-0A0D-4D7D-80B2-4E36D5388DF3}" type="presOf" srcId="{A2E1D1B9-CCC3-4F61-B77E-2D2BEC2A2C5E}" destId="{D60FDF07-E4F5-45D0-B0B1-D4EF5D0797F3}" srcOrd="0" destOrd="0" presId="urn:microsoft.com/office/officeart/2018/2/layout/IconVerticalSolidList"/>
    <dgm:cxn modelId="{C624FF6C-F0D9-4B0B-A48B-62066F9195AC}" srcId="{B8CDB853-9AB2-43D6-870C-B264B5CAE7A3}" destId="{C8CAE031-E7AB-4CF9-9277-5609F0589896}" srcOrd="0" destOrd="0" parTransId="{A5BA77EF-FCD1-480A-A4A2-337790F0D4D9}" sibTransId="{00429144-FDD6-44C3-8D1F-2536B06F8C9C}"/>
    <dgm:cxn modelId="{63CFF784-DEAE-4A11-AEA8-A3815CE02A3F}" srcId="{B8CDB853-9AB2-43D6-870C-B264B5CAE7A3}" destId="{A2E1D1B9-CCC3-4F61-B77E-2D2BEC2A2C5E}" srcOrd="1" destOrd="0" parTransId="{5F9A44FD-11F8-417F-997A-43093387DA6D}" sibTransId="{63B1BE6F-F08A-4517-8A38-99AAAF04718E}"/>
    <dgm:cxn modelId="{B6B00EC1-83F6-4EF7-BC0C-B06A050793A2}" type="presOf" srcId="{C8CAE031-E7AB-4CF9-9277-5609F0589896}" destId="{800DF3EE-78FE-441B-8EE5-AE55D1EC7180}" srcOrd="0" destOrd="0" presId="urn:microsoft.com/office/officeart/2018/2/layout/IconVerticalSolidList"/>
    <dgm:cxn modelId="{DE87A99F-0753-40BC-9042-226EEA462584}" type="presParOf" srcId="{1E419F70-6769-42C0-9854-F24AAF9F2A02}" destId="{5FE07E51-BB66-40AF-B996-057816E873BF}" srcOrd="0" destOrd="0" presId="urn:microsoft.com/office/officeart/2018/2/layout/IconVerticalSolidList"/>
    <dgm:cxn modelId="{8B2B86CF-BBFA-4127-9638-EE8281D4B37F}" type="presParOf" srcId="{5FE07E51-BB66-40AF-B996-057816E873BF}" destId="{F4B264C8-111B-4D5D-A8AB-51687B9EEE32}" srcOrd="0" destOrd="0" presId="urn:microsoft.com/office/officeart/2018/2/layout/IconVerticalSolidList"/>
    <dgm:cxn modelId="{5A2E96E2-56E0-469C-A439-2CF392614E09}" type="presParOf" srcId="{5FE07E51-BB66-40AF-B996-057816E873BF}" destId="{84F22E77-9F9D-4116-AB58-31B1FB58531E}" srcOrd="1" destOrd="0" presId="urn:microsoft.com/office/officeart/2018/2/layout/IconVerticalSolidList"/>
    <dgm:cxn modelId="{ED456271-EB11-4366-B75D-655DC3EB1AAE}" type="presParOf" srcId="{5FE07E51-BB66-40AF-B996-057816E873BF}" destId="{BDDF051B-E920-439C-B586-1D7F2235664F}" srcOrd="2" destOrd="0" presId="urn:microsoft.com/office/officeart/2018/2/layout/IconVerticalSolidList"/>
    <dgm:cxn modelId="{66564E60-A5B0-4054-86D9-DC7045F95A40}" type="presParOf" srcId="{5FE07E51-BB66-40AF-B996-057816E873BF}" destId="{800DF3EE-78FE-441B-8EE5-AE55D1EC7180}" srcOrd="3" destOrd="0" presId="urn:microsoft.com/office/officeart/2018/2/layout/IconVerticalSolidList"/>
    <dgm:cxn modelId="{3C9AA4FB-03FF-4B22-B73C-58C401F9AB4C}" type="presParOf" srcId="{1E419F70-6769-42C0-9854-F24AAF9F2A02}" destId="{2B84E3E5-E387-4D49-991D-B444138B514C}" srcOrd="1" destOrd="0" presId="urn:microsoft.com/office/officeart/2018/2/layout/IconVerticalSolidList"/>
    <dgm:cxn modelId="{910C7623-4A3A-4312-B662-E64ADC599C6B}" type="presParOf" srcId="{1E419F70-6769-42C0-9854-F24AAF9F2A02}" destId="{52E194AD-80A0-460D-BC29-EBAB9F746059}" srcOrd="2" destOrd="0" presId="urn:microsoft.com/office/officeart/2018/2/layout/IconVerticalSolidList"/>
    <dgm:cxn modelId="{6E9B11C3-36AA-4C9F-816F-4114F4D0022D}" type="presParOf" srcId="{52E194AD-80A0-460D-BC29-EBAB9F746059}" destId="{8C8A4C69-5C7C-4C0C-A787-7886287C7141}" srcOrd="0" destOrd="0" presId="urn:microsoft.com/office/officeart/2018/2/layout/IconVerticalSolidList"/>
    <dgm:cxn modelId="{49FBC931-1FE0-41EF-9D25-F8599B2D7522}" type="presParOf" srcId="{52E194AD-80A0-460D-BC29-EBAB9F746059}" destId="{02CC4EB0-4949-46AC-B295-8C362E61A844}" srcOrd="1" destOrd="0" presId="urn:microsoft.com/office/officeart/2018/2/layout/IconVerticalSolidList"/>
    <dgm:cxn modelId="{7CB037BF-E3D2-4AAA-9825-805763015F5E}" type="presParOf" srcId="{52E194AD-80A0-460D-BC29-EBAB9F746059}" destId="{C887641F-705F-4602-9FB8-F419E9FCCF14}" srcOrd="2" destOrd="0" presId="urn:microsoft.com/office/officeart/2018/2/layout/IconVerticalSolidList"/>
    <dgm:cxn modelId="{59FD4E55-792F-4284-BE63-56260596FE08}" type="presParOf" srcId="{52E194AD-80A0-460D-BC29-EBAB9F746059}" destId="{D60FDF07-E4F5-45D0-B0B1-D4EF5D0797F3}"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064819-F3C7-446E-AFF8-EC862DE74341}"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BDBFBD16-28FD-4810-BF15-C42D96FE05F4}">
      <dgm:prSet/>
      <dgm:spPr/>
      <dgm:t>
        <a:bodyPr/>
        <a:lstStyle/>
        <a:p>
          <a:r>
            <a:rPr lang="en-GB" b="1"/>
            <a:t>1992</a:t>
          </a:r>
          <a:r>
            <a:rPr lang="en-GB"/>
            <a:t> EU released </a:t>
          </a:r>
          <a:r>
            <a:rPr lang="en-GB" b="1" i="1"/>
            <a:t>Towards Sustainability</a:t>
          </a:r>
          <a:r>
            <a:rPr lang="en-GB" b="1"/>
            <a:t> </a:t>
          </a:r>
          <a:r>
            <a:rPr lang="en-GB"/>
            <a:t>– suggested the Accounting Profession should take a role in implementing costing systems that internalise many environmental costs.</a:t>
          </a:r>
          <a:endParaRPr lang="en-US"/>
        </a:p>
      </dgm:t>
    </dgm:pt>
    <dgm:pt modelId="{E24EA70C-DAD6-4CF8-AC2D-FB2AE26C3235}" type="parTrans" cxnId="{039B201B-ABF2-4E90-90B8-DB5F8889B613}">
      <dgm:prSet/>
      <dgm:spPr/>
      <dgm:t>
        <a:bodyPr/>
        <a:lstStyle/>
        <a:p>
          <a:endParaRPr lang="en-US"/>
        </a:p>
      </dgm:t>
    </dgm:pt>
    <dgm:pt modelId="{ACA1EA62-0EB4-4D52-8A39-25CE43BB9A7A}" type="sibTrans" cxnId="{039B201B-ABF2-4E90-90B8-DB5F8889B613}">
      <dgm:prSet/>
      <dgm:spPr/>
      <dgm:t>
        <a:bodyPr/>
        <a:lstStyle/>
        <a:p>
          <a:endParaRPr lang="en-US"/>
        </a:p>
      </dgm:t>
    </dgm:pt>
    <dgm:pt modelId="{9B44DB2B-BFF3-4145-B2E7-E9367D92E7D4}">
      <dgm:prSet/>
      <dgm:spPr/>
      <dgm:t>
        <a:bodyPr/>
        <a:lstStyle/>
        <a:p>
          <a:r>
            <a:rPr lang="en-GB" b="1"/>
            <a:t>2002</a:t>
          </a:r>
          <a:r>
            <a:rPr lang="en-GB"/>
            <a:t> – follow up to the Rio de Janeiro </a:t>
          </a:r>
          <a:r>
            <a:rPr lang="en-GB" i="1"/>
            <a:t>Earth Summit </a:t>
          </a:r>
          <a:r>
            <a:rPr lang="en-GB"/>
            <a:t> held in Johannesburg.</a:t>
          </a:r>
          <a:endParaRPr lang="en-US"/>
        </a:p>
      </dgm:t>
    </dgm:pt>
    <dgm:pt modelId="{FB68EF5E-669A-433A-A80E-97D374D8E330}" type="parTrans" cxnId="{0AAB05C6-59B0-4DBD-B88C-33C9B194F73F}">
      <dgm:prSet/>
      <dgm:spPr/>
      <dgm:t>
        <a:bodyPr/>
        <a:lstStyle/>
        <a:p>
          <a:endParaRPr lang="en-US"/>
        </a:p>
      </dgm:t>
    </dgm:pt>
    <dgm:pt modelId="{1F475C81-C99A-4DF6-B894-E8E6ECF48966}" type="sibTrans" cxnId="{0AAB05C6-59B0-4DBD-B88C-33C9B194F73F}">
      <dgm:prSet/>
      <dgm:spPr/>
      <dgm:t>
        <a:bodyPr/>
        <a:lstStyle/>
        <a:p>
          <a:endParaRPr lang="en-US"/>
        </a:p>
      </dgm:t>
    </dgm:pt>
    <dgm:pt modelId="{36C7EE1D-449C-45C7-889A-E8AF9296D8C4}">
      <dgm:prSet/>
      <dgm:spPr/>
      <dgm:t>
        <a:bodyPr/>
        <a:lstStyle/>
        <a:p>
          <a:r>
            <a:rPr lang="en-GB"/>
            <a:t>Launched a revised set of guidelines – the </a:t>
          </a:r>
          <a:r>
            <a:rPr lang="en-GB" b="1" i="1"/>
            <a:t>Sustainability Reporting Guidelines</a:t>
          </a:r>
          <a:endParaRPr lang="en-US"/>
        </a:p>
      </dgm:t>
    </dgm:pt>
    <dgm:pt modelId="{5496AA46-EDEB-4164-B385-CEED54BA5F15}" type="parTrans" cxnId="{D60E3CD0-5A90-475F-A41A-5A1EB4F27952}">
      <dgm:prSet/>
      <dgm:spPr/>
      <dgm:t>
        <a:bodyPr/>
        <a:lstStyle/>
        <a:p>
          <a:endParaRPr lang="en-US"/>
        </a:p>
      </dgm:t>
    </dgm:pt>
    <dgm:pt modelId="{75155B65-69BC-4D9F-9346-E32721309266}" type="sibTrans" cxnId="{D60E3CD0-5A90-475F-A41A-5A1EB4F27952}">
      <dgm:prSet/>
      <dgm:spPr/>
      <dgm:t>
        <a:bodyPr/>
        <a:lstStyle/>
        <a:p>
          <a:endParaRPr lang="en-US"/>
        </a:p>
      </dgm:t>
    </dgm:pt>
    <dgm:pt modelId="{A0699BEF-F051-401A-BEB7-A0EF2F781350}">
      <dgm:prSet/>
      <dgm:spPr/>
      <dgm:t>
        <a:bodyPr/>
        <a:lstStyle/>
        <a:p>
          <a:r>
            <a:rPr lang="en-GB"/>
            <a:t>Developed by a broad range of organisations under the </a:t>
          </a:r>
          <a:r>
            <a:rPr lang="en-GB" i="1"/>
            <a:t>Global Reporting Initiative (</a:t>
          </a:r>
          <a:r>
            <a:rPr lang="en-GB" b="1" i="1"/>
            <a:t>GRI</a:t>
          </a:r>
          <a:r>
            <a:rPr lang="en-GB" i="1"/>
            <a:t>)</a:t>
          </a:r>
          <a:endParaRPr lang="en-US"/>
        </a:p>
      </dgm:t>
    </dgm:pt>
    <dgm:pt modelId="{DF2EC741-B4A1-4D51-B44B-595C19AD8C49}" type="parTrans" cxnId="{20A98A56-3DE7-42F9-8890-6EB13CB7390E}">
      <dgm:prSet/>
      <dgm:spPr/>
      <dgm:t>
        <a:bodyPr/>
        <a:lstStyle/>
        <a:p>
          <a:endParaRPr lang="en-US"/>
        </a:p>
      </dgm:t>
    </dgm:pt>
    <dgm:pt modelId="{F911A921-5B7D-488C-865E-92FC40C0EB8E}" type="sibTrans" cxnId="{20A98A56-3DE7-42F9-8890-6EB13CB7390E}">
      <dgm:prSet/>
      <dgm:spPr/>
      <dgm:t>
        <a:bodyPr/>
        <a:lstStyle/>
        <a:p>
          <a:endParaRPr lang="en-US"/>
        </a:p>
      </dgm:t>
    </dgm:pt>
    <dgm:pt modelId="{762928D3-C938-4373-A0ED-01F9F35D9799}" type="pres">
      <dgm:prSet presAssocID="{5E064819-F3C7-446E-AFF8-EC862DE74341}" presName="vert0" presStyleCnt="0">
        <dgm:presLayoutVars>
          <dgm:dir/>
          <dgm:animOne val="branch"/>
          <dgm:animLvl val="lvl"/>
        </dgm:presLayoutVars>
      </dgm:prSet>
      <dgm:spPr/>
    </dgm:pt>
    <dgm:pt modelId="{44215992-C816-4B23-BC63-04B62BFBFB3B}" type="pres">
      <dgm:prSet presAssocID="{BDBFBD16-28FD-4810-BF15-C42D96FE05F4}" presName="thickLine" presStyleLbl="alignNode1" presStyleIdx="0" presStyleCnt="4"/>
      <dgm:spPr/>
    </dgm:pt>
    <dgm:pt modelId="{6974381E-173F-47BF-97A8-F69D33E51EF5}" type="pres">
      <dgm:prSet presAssocID="{BDBFBD16-28FD-4810-BF15-C42D96FE05F4}" presName="horz1" presStyleCnt="0"/>
      <dgm:spPr/>
    </dgm:pt>
    <dgm:pt modelId="{EF35139F-6564-4442-9034-63AB90C7C4D5}" type="pres">
      <dgm:prSet presAssocID="{BDBFBD16-28FD-4810-BF15-C42D96FE05F4}" presName="tx1" presStyleLbl="revTx" presStyleIdx="0" presStyleCnt="4"/>
      <dgm:spPr/>
    </dgm:pt>
    <dgm:pt modelId="{FB669960-190F-4DE4-991E-A7CEBFFA637C}" type="pres">
      <dgm:prSet presAssocID="{BDBFBD16-28FD-4810-BF15-C42D96FE05F4}" presName="vert1" presStyleCnt="0"/>
      <dgm:spPr/>
    </dgm:pt>
    <dgm:pt modelId="{FBBF3E15-6E9E-4E55-9192-F744979B8221}" type="pres">
      <dgm:prSet presAssocID="{9B44DB2B-BFF3-4145-B2E7-E9367D92E7D4}" presName="thickLine" presStyleLbl="alignNode1" presStyleIdx="1" presStyleCnt="4"/>
      <dgm:spPr/>
    </dgm:pt>
    <dgm:pt modelId="{968387EF-7297-4072-BFE7-5EAA9FAE559B}" type="pres">
      <dgm:prSet presAssocID="{9B44DB2B-BFF3-4145-B2E7-E9367D92E7D4}" presName="horz1" presStyleCnt="0"/>
      <dgm:spPr/>
    </dgm:pt>
    <dgm:pt modelId="{32ED641F-0686-4D23-BF8C-AC0855A325AF}" type="pres">
      <dgm:prSet presAssocID="{9B44DB2B-BFF3-4145-B2E7-E9367D92E7D4}" presName="tx1" presStyleLbl="revTx" presStyleIdx="1" presStyleCnt="4"/>
      <dgm:spPr/>
    </dgm:pt>
    <dgm:pt modelId="{97BA5A93-00E8-4EB8-818B-8A037F54F993}" type="pres">
      <dgm:prSet presAssocID="{9B44DB2B-BFF3-4145-B2E7-E9367D92E7D4}" presName="vert1" presStyleCnt="0"/>
      <dgm:spPr/>
    </dgm:pt>
    <dgm:pt modelId="{F7FC4D4E-1B99-4BD7-8EA2-9593B0FDB124}" type="pres">
      <dgm:prSet presAssocID="{36C7EE1D-449C-45C7-889A-E8AF9296D8C4}" presName="thickLine" presStyleLbl="alignNode1" presStyleIdx="2" presStyleCnt="4"/>
      <dgm:spPr/>
    </dgm:pt>
    <dgm:pt modelId="{73A7D374-7040-4A45-97FC-034995043567}" type="pres">
      <dgm:prSet presAssocID="{36C7EE1D-449C-45C7-889A-E8AF9296D8C4}" presName="horz1" presStyleCnt="0"/>
      <dgm:spPr/>
    </dgm:pt>
    <dgm:pt modelId="{211F0081-AB4E-47D7-A068-306ADEB2D975}" type="pres">
      <dgm:prSet presAssocID="{36C7EE1D-449C-45C7-889A-E8AF9296D8C4}" presName="tx1" presStyleLbl="revTx" presStyleIdx="2" presStyleCnt="4"/>
      <dgm:spPr/>
    </dgm:pt>
    <dgm:pt modelId="{87CFD28C-5621-496E-B7CD-502D21909FB2}" type="pres">
      <dgm:prSet presAssocID="{36C7EE1D-449C-45C7-889A-E8AF9296D8C4}" presName="vert1" presStyleCnt="0"/>
      <dgm:spPr/>
    </dgm:pt>
    <dgm:pt modelId="{9E7D3D66-4995-4862-B4D9-D8CD8ED5CCAD}" type="pres">
      <dgm:prSet presAssocID="{A0699BEF-F051-401A-BEB7-A0EF2F781350}" presName="thickLine" presStyleLbl="alignNode1" presStyleIdx="3" presStyleCnt="4"/>
      <dgm:spPr/>
    </dgm:pt>
    <dgm:pt modelId="{876840CD-5B29-4917-8F78-F0A290BA58B1}" type="pres">
      <dgm:prSet presAssocID="{A0699BEF-F051-401A-BEB7-A0EF2F781350}" presName="horz1" presStyleCnt="0"/>
      <dgm:spPr/>
    </dgm:pt>
    <dgm:pt modelId="{F30765EA-3CD3-4E7A-A0D7-515D9700CF11}" type="pres">
      <dgm:prSet presAssocID="{A0699BEF-F051-401A-BEB7-A0EF2F781350}" presName="tx1" presStyleLbl="revTx" presStyleIdx="3" presStyleCnt="4"/>
      <dgm:spPr/>
    </dgm:pt>
    <dgm:pt modelId="{E9189578-AACF-4BE1-8202-8F698F21D3F4}" type="pres">
      <dgm:prSet presAssocID="{A0699BEF-F051-401A-BEB7-A0EF2F781350}" presName="vert1" presStyleCnt="0"/>
      <dgm:spPr/>
    </dgm:pt>
  </dgm:ptLst>
  <dgm:cxnLst>
    <dgm:cxn modelId="{039B201B-ABF2-4E90-90B8-DB5F8889B613}" srcId="{5E064819-F3C7-446E-AFF8-EC862DE74341}" destId="{BDBFBD16-28FD-4810-BF15-C42D96FE05F4}" srcOrd="0" destOrd="0" parTransId="{E24EA70C-DAD6-4CF8-AC2D-FB2AE26C3235}" sibTransId="{ACA1EA62-0EB4-4D52-8A39-25CE43BB9A7A}"/>
    <dgm:cxn modelId="{20A98A56-3DE7-42F9-8890-6EB13CB7390E}" srcId="{5E064819-F3C7-446E-AFF8-EC862DE74341}" destId="{A0699BEF-F051-401A-BEB7-A0EF2F781350}" srcOrd="3" destOrd="0" parTransId="{DF2EC741-B4A1-4D51-B44B-595C19AD8C49}" sibTransId="{F911A921-5B7D-488C-865E-92FC40C0EB8E}"/>
    <dgm:cxn modelId="{FD2DDF81-3614-49F1-A92C-4E608F8990F7}" type="presOf" srcId="{36C7EE1D-449C-45C7-889A-E8AF9296D8C4}" destId="{211F0081-AB4E-47D7-A068-306ADEB2D975}" srcOrd="0" destOrd="0" presId="urn:microsoft.com/office/officeart/2008/layout/LinedList"/>
    <dgm:cxn modelId="{8B05B58F-EC9F-4DBC-B63E-8FCF5E2A4C79}" type="presOf" srcId="{BDBFBD16-28FD-4810-BF15-C42D96FE05F4}" destId="{EF35139F-6564-4442-9034-63AB90C7C4D5}" srcOrd="0" destOrd="0" presId="urn:microsoft.com/office/officeart/2008/layout/LinedList"/>
    <dgm:cxn modelId="{7F404FB1-0F73-461C-9501-6A00D6F887EB}" type="presOf" srcId="{5E064819-F3C7-446E-AFF8-EC862DE74341}" destId="{762928D3-C938-4373-A0ED-01F9F35D9799}" srcOrd="0" destOrd="0" presId="urn:microsoft.com/office/officeart/2008/layout/LinedList"/>
    <dgm:cxn modelId="{F9FA76B4-5DFE-47DE-B73E-AE1315380C80}" type="presOf" srcId="{9B44DB2B-BFF3-4145-B2E7-E9367D92E7D4}" destId="{32ED641F-0686-4D23-BF8C-AC0855A325AF}" srcOrd="0" destOrd="0" presId="urn:microsoft.com/office/officeart/2008/layout/LinedList"/>
    <dgm:cxn modelId="{0AAB05C6-59B0-4DBD-B88C-33C9B194F73F}" srcId="{5E064819-F3C7-446E-AFF8-EC862DE74341}" destId="{9B44DB2B-BFF3-4145-B2E7-E9367D92E7D4}" srcOrd="1" destOrd="0" parTransId="{FB68EF5E-669A-433A-A80E-97D374D8E330}" sibTransId="{1F475C81-C99A-4DF6-B894-E8E6ECF48966}"/>
    <dgm:cxn modelId="{D60E3CD0-5A90-475F-A41A-5A1EB4F27952}" srcId="{5E064819-F3C7-446E-AFF8-EC862DE74341}" destId="{36C7EE1D-449C-45C7-889A-E8AF9296D8C4}" srcOrd="2" destOrd="0" parTransId="{5496AA46-EDEB-4164-B385-CEED54BA5F15}" sibTransId="{75155B65-69BC-4D9F-9346-E32721309266}"/>
    <dgm:cxn modelId="{2EAD37D4-8F18-4BAF-AD04-016B21A514E9}" type="presOf" srcId="{A0699BEF-F051-401A-BEB7-A0EF2F781350}" destId="{F30765EA-3CD3-4E7A-A0D7-515D9700CF11}" srcOrd="0" destOrd="0" presId="urn:microsoft.com/office/officeart/2008/layout/LinedList"/>
    <dgm:cxn modelId="{2378EEEF-242E-4526-92AF-DFB6FA6FEEAB}" type="presParOf" srcId="{762928D3-C938-4373-A0ED-01F9F35D9799}" destId="{44215992-C816-4B23-BC63-04B62BFBFB3B}" srcOrd="0" destOrd="0" presId="urn:microsoft.com/office/officeart/2008/layout/LinedList"/>
    <dgm:cxn modelId="{D4AB1B9B-3622-4A6A-895B-7757C4BA9E29}" type="presParOf" srcId="{762928D3-C938-4373-A0ED-01F9F35D9799}" destId="{6974381E-173F-47BF-97A8-F69D33E51EF5}" srcOrd="1" destOrd="0" presId="urn:microsoft.com/office/officeart/2008/layout/LinedList"/>
    <dgm:cxn modelId="{B0BAA85E-B38D-42E4-AD60-9709CAF69DB3}" type="presParOf" srcId="{6974381E-173F-47BF-97A8-F69D33E51EF5}" destId="{EF35139F-6564-4442-9034-63AB90C7C4D5}" srcOrd="0" destOrd="0" presId="urn:microsoft.com/office/officeart/2008/layout/LinedList"/>
    <dgm:cxn modelId="{AB8FC10C-69A0-4817-B6E2-8F6F22B816B9}" type="presParOf" srcId="{6974381E-173F-47BF-97A8-F69D33E51EF5}" destId="{FB669960-190F-4DE4-991E-A7CEBFFA637C}" srcOrd="1" destOrd="0" presId="urn:microsoft.com/office/officeart/2008/layout/LinedList"/>
    <dgm:cxn modelId="{27958093-3118-4E5E-BAF5-F35FDF0EE5ED}" type="presParOf" srcId="{762928D3-C938-4373-A0ED-01F9F35D9799}" destId="{FBBF3E15-6E9E-4E55-9192-F744979B8221}" srcOrd="2" destOrd="0" presId="urn:microsoft.com/office/officeart/2008/layout/LinedList"/>
    <dgm:cxn modelId="{61F7514E-B952-426C-8B8C-E2B29051F18A}" type="presParOf" srcId="{762928D3-C938-4373-A0ED-01F9F35D9799}" destId="{968387EF-7297-4072-BFE7-5EAA9FAE559B}" srcOrd="3" destOrd="0" presId="urn:microsoft.com/office/officeart/2008/layout/LinedList"/>
    <dgm:cxn modelId="{84D31EE1-A850-4CBB-AFBE-2810FD7408BE}" type="presParOf" srcId="{968387EF-7297-4072-BFE7-5EAA9FAE559B}" destId="{32ED641F-0686-4D23-BF8C-AC0855A325AF}" srcOrd="0" destOrd="0" presId="urn:microsoft.com/office/officeart/2008/layout/LinedList"/>
    <dgm:cxn modelId="{32EA3529-0A5D-40F0-BD3C-DB7A7CEA1217}" type="presParOf" srcId="{968387EF-7297-4072-BFE7-5EAA9FAE559B}" destId="{97BA5A93-00E8-4EB8-818B-8A037F54F993}" srcOrd="1" destOrd="0" presId="urn:microsoft.com/office/officeart/2008/layout/LinedList"/>
    <dgm:cxn modelId="{690D30E5-AC13-420B-8B9C-6D9B4828FDF9}" type="presParOf" srcId="{762928D3-C938-4373-A0ED-01F9F35D9799}" destId="{F7FC4D4E-1B99-4BD7-8EA2-9593B0FDB124}" srcOrd="4" destOrd="0" presId="urn:microsoft.com/office/officeart/2008/layout/LinedList"/>
    <dgm:cxn modelId="{A36CD0C0-809A-492B-A693-5D939FF9D3FB}" type="presParOf" srcId="{762928D3-C938-4373-A0ED-01F9F35D9799}" destId="{73A7D374-7040-4A45-97FC-034995043567}" srcOrd="5" destOrd="0" presId="urn:microsoft.com/office/officeart/2008/layout/LinedList"/>
    <dgm:cxn modelId="{E2ECC7F3-97BB-45DD-B5D8-F980A90AA1BC}" type="presParOf" srcId="{73A7D374-7040-4A45-97FC-034995043567}" destId="{211F0081-AB4E-47D7-A068-306ADEB2D975}" srcOrd="0" destOrd="0" presId="urn:microsoft.com/office/officeart/2008/layout/LinedList"/>
    <dgm:cxn modelId="{76E7204C-4CA1-4ED3-B5D3-842E5470D60E}" type="presParOf" srcId="{73A7D374-7040-4A45-97FC-034995043567}" destId="{87CFD28C-5621-496E-B7CD-502D21909FB2}" srcOrd="1" destOrd="0" presId="urn:microsoft.com/office/officeart/2008/layout/LinedList"/>
    <dgm:cxn modelId="{5034657C-FB0D-43C4-A878-9ED93C7FCC5E}" type="presParOf" srcId="{762928D3-C938-4373-A0ED-01F9F35D9799}" destId="{9E7D3D66-4995-4862-B4D9-D8CD8ED5CCAD}" srcOrd="6" destOrd="0" presId="urn:microsoft.com/office/officeart/2008/layout/LinedList"/>
    <dgm:cxn modelId="{FBECDC13-42E7-4D34-A6E9-42130B72B99A}" type="presParOf" srcId="{762928D3-C938-4373-A0ED-01F9F35D9799}" destId="{876840CD-5B29-4917-8F78-F0A290BA58B1}" srcOrd="7" destOrd="0" presId="urn:microsoft.com/office/officeart/2008/layout/LinedList"/>
    <dgm:cxn modelId="{CF1338A0-3C22-4A09-812C-BA3533716023}" type="presParOf" srcId="{876840CD-5B29-4917-8F78-F0A290BA58B1}" destId="{F30765EA-3CD3-4E7A-A0D7-515D9700CF11}" srcOrd="0" destOrd="0" presId="urn:microsoft.com/office/officeart/2008/layout/LinedList"/>
    <dgm:cxn modelId="{1EED63ED-6E72-43FA-914C-71827F81E18C}" type="presParOf" srcId="{876840CD-5B29-4917-8F78-F0A290BA58B1}" destId="{E9189578-AACF-4BE1-8202-8F698F21D3F4}"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B264C8-111B-4D5D-A8AB-51687B9EEE32}">
      <dsp:nvSpPr>
        <dsp:cNvPr id="0" name=""/>
        <dsp:cNvSpPr/>
      </dsp:nvSpPr>
      <dsp:spPr>
        <a:xfrm>
          <a:off x="0" y="908268"/>
          <a:ext cx="6245265" cy="167680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F22E77-9F9D-4116-AB58-31B1FB58531E}">
      <dsp:nvSpPr>
        <dsp:cNvPr id="0" name=""/>
        <dsp:cNvSpPr/>
      </dsp:nvSpPr>
      <dsp:spPr>
        <a:xfrm>
          <a:off x="507233" y="1285549"/>
          <a:ext cx="922242" cy="9222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0DF3EE-78FE-441B-8EE5-AE55D1EC7180}">
      <dsp:nvSpPr>
        <dsp:cNvPr id="0" name=""/>
        <dsp:cNvSpPr/>
      </dsp:nvSpPr>
      <dsp:spPr>
        <a:xfrm>
          <a:off x="1936708" y="908268"/>
          <a:ext cx="4308556" cy="1676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62" tIns="177462" rIns="177462" bIns="177462" numCol="1" spcCol="1270" anchor="ctr" anchorCtr="0">
          <a:noAutofit/>
        </a:bodyPr>
        <a:lstStyle/>
        <a:p>
          <a:pPr marL="0" lvl="0" indent="0" algn="l" defTabSz="933450">
            <a:lnSpc>
              <a:spcPct val="100000"/>
            </a:lnSpc>
            <a:spcBef>
              <a:spcPct val="0"/>
            </a:spcBef>
            <a:spcAft>
              <a:spcPct val="35000"/>
            </a:spcAft>
            <a:buNone/>
          </a:pPr>
          <a:r>
            <a:rPr lang="en-GB" sz="2100" kern="1200"/>
            <a:t>Is business success gained at the expense of social and environmental degradation?</a:t>
          </a:r>
        </a:p>
      </dsp:txBody>
      <dsp:txXfrm>
        <a:off x="1936708" y="908268"/>
        <a:ext cx="4308556" cy="1676804"/>
      </dsp:txXfrm>
    </dsp:sp>
    <dsp:sp modelId="{8C8A4C69-5C7C-4C0C-A787-7886287C7141}">
      <dsp:nvSpPr>
        <dsp:cNvPr id="0" name=""/>
        <dsp:cNvSpPr/>
      </dsp:nvSpPr>
      <dsp:spPr>
        <a:xfrm>
          <a:off x="0" y="3004274"/>
          <a:ext cx="6245265" cy="167680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CC4EB0-4949-46AC-B295-8C362E61A844}">
      <dsp:nvSpPr>
        <dsp:cNvPr id="0" name=""/>
        <dsp:cNvSpPr/>
      </dsp:nvSpPr>
      <dsp:spPr>
        <a:xfrm>
          <a:off x="507233" y="3381554"/>
          <a:ext cx="922242" cy="9222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60FDF07-E4F5-45D0-B0B1-D4EF5D0797F3}">
      <dsp:nvSpPr>
        <dsp:cNvPr id="0" name=""/>
        <dsp:cNvSpPr/>
      </dsp:nvSpPr>
      <dsp:spPr>
        <a:xfrm>
          <a:off x="1936708" y="3004274"/>
          <a:ext cx="4308556" cy="1676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62" tIns="177462" rIns="177462" bIns="177462" numCol="1" spcCol="1270" anchor="ctr" anchorCtr="0">
          <a:noAutofit/>
        </a:bodyPr>
        <a:lstStyle/>
        <a:p>
          <a:pPr marL="0" lvl="0" indent="0" algn="l" defTabSz="933450">
            <a:lnSpc>
              <a:spcPct val="100000"/>
            </a:lnSpc>
            <a:spcBef>
              <a:spcPct val="0"/>
            </a:spcBef>
            <a:spcAft>
              <a:spcPct val="35000"/>
            </a:spcAft>
            <a:buNone/>
          </a:pPr>
          <a:r>
            <a:rPr lang="en-GB" sz="2100" kern="1200"/>
            <a:t>Does business success make a net contribution to the well-being of society and the natural environment?</a:t>
          </a:r>
        </a:p>
      </dsp:txBody>
      <dsp:txXfrm>
        <a:off x="1936708" y="3004274"/>
        <a:ext cx="4308556" cy="16768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215992-C816-4B23-BC63-04B62BFBFB3B}">
      <dsp:nvSpPr>
        <dsp:cNvPr id="0" name=""/>
        <dsp:cNvSpPr/>
      </dsp:nvSpPr>
      <dsp:spPr>
        <a:xfrm>
          <a:off x="0" y="0"/>
          <a:ext cx="8229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35139F-6564-4442-9034-63AB90C7C4D5}">
      <dsp:nvSpPr>
        <dsp:cNvPr id="0" name=""/>
        <dsp:cNvSpPr/>
      </dsp:nvSpPr>
      <dsp:spPr>
        <a:xfrm>
          <a:off x="0" y="0"/>
          <a:ext cx="8229600" cy="1098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b="1" kern="1200"/>
            <a:t>1992</a:t>
          </a:r>
          <a:r>
            <a:rPr lang="en-GB" sz="2200" kern="1200"/>
            <a:t> EU released </a:t>
          </a:r>
          <a:r>
            <a:rPr lang="en-GB" sz="2200" b="1" i="1" kern="1200"/>
            <a:t>Towards Sustainability</a:t>
          </a:r>
          <a:r>
            <a:rPr lang="en-GB" sz="2200" b="1" kern="1200"/>
            <a:t> </a:t>
          </a:r>
          <a:r>
            <a:rPr lang="en-GB" sz="2200" kern="1200"/>
            <a:t>– suggested the Accounting Profession should take a role in implementing costing systems that internalise many environmental costs.</a:t>
          </a:r>
          <a:endParaRPr lang="en-US" sz="2200" kern="1200"/>
        </a:p>
      </dsp:txBody>
      <dsp:txXfrm>
        <a:off x="0" y="0"/>
        <a:ext cx="8229600" cy="1098121"/>
      </dsp:txXfrm>
    </dsp:sp>
    <dsp:sp modelId="{FBBF3E15-6E9E-4E55-9192-F744979B8221}">
      <dsp:nvSpPr>
        <dsp:cNvPr id="0" name=""/>
        <dsp:cNvSpPr/>
      </dsp:nvSpPr>
      <dsp:spPr>
        <a:xfrm>
          <a:off x="0" y="1098121"/>
          <a:ext cx="8229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ED641F-0686-4D23-BF8C-AC0855A325AF}">
      <dsp:nvSpPr>
        <dsp:cNvPr id="0" name=""/>
        <dsp:cNvSpPr/>
      </dsp:nvSpPr>
      <dsp:spPr>
        <a:xfrm>
          <a:off x="0" y="1098121"/>
          <a:ext cx="8229600" cy="1098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b="1" kern="1200"/>
            <a:t>2002</a:t>
          </a:r>
          <a:r>
            <a:rPr lang="en-GB" sz="2200" kern="1200"/>
            <a:t> – follow up to the Rio de Janeiro </a:t>
          </a:r>
          <a:r>
            <a:rPr lang="en-GB" sz="2200" i="1" kern="1200"/>
            <a:t>Earth Summit </a:t>
          </a:r>
          <a:r>
            <a:rPr lang="en-GB" sz="2200" kern="1200"/>
            <a:t> held in Johannesburg.</a:t>
          </a:r>
          <a:endParaRPr lang="en-US" sz="2200" kern="1200"/>
        </a:p>
      </dsp:txBody>
      <dsp:txXfrm>
        <a:off x="0" y="1098121"/>
        <a:ext cx="8229600" cy="1098121"/>
      </dsp:txXfrm>
    </dsp:sp>
    <dsp:sp modelId="{F7FC4D4E-1B99-4BD7-8EA2-9593B0FDB124}">
      <dsp:nvSpPr>
        <dsp:cNvPr id="0" name=""/>
        <dsp:cNvSpPr/>
      </dsp:nvSpPr>
      <dsp:spPr>
        <a:xfrm>
          <a:off x="0" y="2196243"/>
          <a:ext cx="8229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1F0081-AB4E-47D7-A068-306ADEB2D975}">
      <dsp:nvSpPr>
        <dsp:cNvPr id="0" name=""/>
        <dsp:cNvSpPr/>
      </dsp:nvSpPr>
      <dsp:spPr>
        <a:xfrm>
          <a:off x="0" y="2196243"/>
          <a:ext cx="8229600" cy="1098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a:t>Launched a revised set of guidelines – the </a:t>
          </a:r>
          <a:r>
            <a:rPr lang="en-GB" sz="2200" b="1" i="1" kern="1200"/>
            <a:t>Sustainability Reporting Guidelines</a:t>
          </a:r>
          <a:endParaRPr lang="en-US" sz="2200" kern="1200"/>
        </a:p>
      </dsp:txBody>
      <dsp:txXfrm>
        <a:off x="0" y="2196243"/>
        <a:ext cx="8229600" cy="1098121"/>
      </dsp:txXfrm>
    </dsp:sp>
    <dsp:sp modelId="{9E7D3D66-4995-4862-B4D9-D8CD8ED5CCAD}">
      <dsp:nvSpPr>
        <dsp:cNvPr id="0" name=""/>
        <dsp:cNvSpPr/>
      </dsp:nvSpPr>
      <dsp:spPr>
        <a:xfrm>
          <a:off x="0" y="3294366"/>
          <a:ext cx="8229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0765EA-3CD3-4E7A-A0D7-515D9700CF11}">
      <dsp:nvSpPr>
        <dsp:cNvPr id="0" name=""/>
        <dsp:cNvSpPr/>
      </dsp:nvSpPr>
      <dsp:spPr>
        <a:xfrm>
          <a:off x="0" y="3294366"/>
          <a:ext cx="8229600" cy="1098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a:t>Developed by a broad range of organisations under the </a:t>
          </a:r>
          <a:r>
            <a:rPr lang="en-GB" sz="2200" i="1" kern="1200"/>
            <a:t>Global Reporting Initiative (</a:t>
          </a:r>
          <a:r>
            <a:rPr lang="en-GB" sz="2200" b="1" i="1" kern="1200"/>
            <a:t>GRI</a:t>
          </a:r>
          <a:r>
            <a:rPr lang="en-GB" sz="2200" i="1" kern="1200"/>
            <a:t>)</a:t>
          </a:r>
          <a:endParaRPr lang="en-US" sz="2200" kern="1200"/>
        </a:p>
      </dsp:txBody>
      <dsp:txXfrm>
        <a:off x="0" y="3294366"/>
        <a:ext cx="8229600" cy="109812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0"/>
            <a:ext cx="2945659" cy="496412"/>
          </a:xfrm>
          <a:prstGeom prst="rect">
            <a:avLst/>
          </a:prstGeom>
        </p:spPr>
        <p:txBody>
          <a:bodyPr vert="horz" lIns="91290" tIns="45646" rIns="91290" bIns="45646" rtlCol="0"/>
          <a:lstStyle>
            <a:lvl1pPr algn="l">
              <a:defRPr sz="1200"/>
            </a:lvl1pPr>
          </a:lstStyle>
          <a:p>
            <a:endParaRPr lang="en-GB"/>
          </a:p>
        </p:txBody>
      </p:sp>
      <p:sp>
        <p:nvSpPr>
          <p:cNvPr id="3" name="Date Placeholder 2"/>
          <p:cNvSpPr>
            <a:spLocks noGrp="1"/>
          </p:cNvSpPr>
          <p:nvPr>
            <p:ph type="dt" sz="quarter" idx="1"/>
          </p:nvPr>
        </p:nvSpPr>
        <p:spPr>
          <a:xfrm>
            <a:off x="3850448" y="0"/>
            <a:ext cx="2945659" cy="496412"/>
          </a:xfrm>
          <a:prstGeom prst="rect">
            <a:avLst/>
          </a:prstGeom>
        </p:spPr>
        <p:txBody>
          <a:bodyPr vert="horz" lIns="91290" tIns="45646" rIns="91290" bIns="45646" rtlCol="0"/>
          <a:lstStyle>
            <a:lvl1pPr algn="r">
              <a:defRPr sz="1200"/>
            </a:lvl1pPr>
          </a:lstStyle>
          <a:p>
            <a:fld id="{C533FE0F-E134-4E15-8B07-11AC7A441028}" type="datetimeFigureOut">
              <a:rPr lang="en-GB" smtClean="0"/>
              <a:pPr/>
              <a:t>30/01/2026</a:t>
            </a:fld>
            <a:endParaRPr lang="en-GB"/>
          </a:p>
        </p:txBody>
      </p:sp>
      <p:sp>
        <p:nvSpPr>
          <p:cNvPr id="4" name="Footer Placeholder 3"/>
          <p:cNvSpPr>
            <a:spLocks noGrp="1"/>
          </p:cNvSpPr>
          <p:nvPr>
            <p:ph type="ftr" sz="quarter" idx="2"/>
          </p:nvPr>
        </p:nvSpPr>
        <p:spPr>
          <a:xfrm>
            <a:off x="4" y="9430092"/>
            <a:ext cx="2945659" cy="496412"/>
          </a:xfrm>
          <a:prstGeom prst="rect">
            <a:avLst/>
          </a:prstGeom>
        </p:spPr>
        <p:txBody>
          <a:bodyPr vert="horz" lIns="91290" tIns="45646" rIns="91290" bIns="45646" rtlCol="0" anchor="b"/>
          <a:lstStyle>
            <a:lvl1pPr algn="l">
              <a:defRPr sz="1200"/>
            </a:lvl1pPr>
          </a:lstStyle>
          <a:p>
            <a:endParaRPr lang="en-GB"/>
          </a:p>
        </p:txBody>
      </p:sp>
      <p:sp>
        <p:nvSpPr>
          <p:cNvPr id="5" name="Slide Number Placeholder 4"/>
          <p:cNvSpPr>
            <a:spLocks noGrp="1"/>
          </p:cNvSpPr>
          <p:nvPr>
            <p:ph type="sldNum" sz="quarter" idx="3"/>
          </p:nvPr>
        </p:nvSpPr>
        <p:spPr>
          <a:xfrm>
            <a:off x="3850448" y="9430092"/>
            <a:ext cx="2945659" cy="496412"/>
          </a:xfrm>
          <a:prstGeom prst="rect">
            <a:avLst/>
          </a:prstGeom>
        </p:spPr>
        <p:txBody>
          <a:bodyPr vert="horz" lIns="91290" tIns="45646" rIns="91290" bIns="45646" rtlCol="0" anchor="b"/>
          <a:lstStyle>
            <a:lvl1pPr algn="r">
              <a:defRPr sz="1200"/>
            </a:lvl1pPr>
          </a:lstStyle>
          <a:p>
            <a:fld id="{D322990F-6812-40ED-AE9E-3D8B4ABF15AB}" type="slidenum">
              <a:rPr lang="en-GB" smtClean="0"/>
              <a:pPr/>
              <a:t>‹#›</a:t>
            </a:fld>
            <a:endParaRPr lang="en-GB"/>
          </a:p>
        </p:txBody>
      </p:sp>
    </p:spTree>
    <p:extLst>
      <p:ext uri="{BB962C8B-B14F-4D97-AF65-F5344CB8AC3E}">
        <p14:creationId xmlns:p14="http://schemas.microsoft.com/office/powerpoint/2010/main" val="3843108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0"/>
            <a:ext cx="2945659" cy="496412"/>
          </a:xfrm>
          <a:prstGeom prst="rect">
            <a:avLst/>
          </a:prstGeom>
        </p:spPr>
        <p:txBody>
          <a:bodyPr vert="horz" lIns="91290" tIns="45646" rIns="91290" bIns="45646" rtlCol="0"/>
          <a:lstStyle>
            <a:lvl1pPr algn="l">
              <a:defRPr sz="1200"/>
            </a:lvl1pPr>
          </a:lstStyle>
          <a:p>
            <a:endParaRPr lang="en-GB"/>
          </a:p>
        </p:txBody>
      </p:sp>
      <p:sp>
        <p:nvSpPr>
          <p:cNvPr id="3" name="Date Placeholder 2"/>
          <p:cNvSpPr>
            <a:spLocks noGrp="1"/>
          </p:cNvSpPr>
          <p:nvPr>
            <p:ph type="dt" idx="1"/>
          </p:nvPr>
        </p:nvSpPr>
        <p:spPr>
          <a:xfrm>
            <a:off x="3850448" y="0"/>
            <a:ext cx="2945659" cy="496412"/>
          </a:xfrm>
          <a:prstGeom prst="rect">
            <a:avLst/>
          </a:prstGeom>
        </p:spPr>
        <p:txBody>
          <a:bodyPr vert="horz" lIns="91290" tIns="45646" rIns="91290" bIns="45646" rtlCol="0"/>
          <a:lstStyle>
            <a:lvl1pPr algn="r">
              <a:defRPr sz="1200"/>
            </a:lvl1pPr>
          </a:lstStyle>
          <a:p>
            <a:fld id="{B8DBD85E-791B-4889-9D9F-9E13AF70DED6}" type="datetimeFigureOut">
              <a:rPr lang="en-GB" smtClean="0"/>
              <a:pPr/>
              <a:t>30/01/2026</a:t>
            </a:fld>
            <a:endParaRPr lang="en-GB"/>
          </a:p>
        </p:txBody>
      </p:sp>
      <p:sp>
        <p:nvSpPr>
          <p:cNvPr id="4" name="Slide Image Placeholder 3"/>
          <p:cNvSpPr>
            <a:spLocks noGrp="1" noRot="1" noChangeAspect="1"/>
          </p:cNvSpPr>
          <p:nvPr>
            <p:ph type="sldImg" idx="2"/>
          </p:nvPr>
        </p:nvSpPr>
        <p:spPr>
          <a:xfrm>
            <a:off x="88900" y="742950"/>
            <a:ext cx="6619875" cy="3724275"/>
          </a:xfrm>
          <a:prstGeom prst="rect">
            <a:avLst/>
          </a:prstGeom>
          <a:noFill/>
          <a:ln w="12700">
            <a:solidFill>
              <a:prstClr val="black"/>
            </a:solidFill>
          </a:ln>
        </p:spPr>
        <p:txBody>
          <a:bodyPr vert="horz" lIns="91290" tIns="45646" rIns="91290" bIns="45646" rtlCol="0" anchor="ctr"/>
          <a:lstStyle/>
          <a:p>
            <a:endParaRPr lang="en-GB"/>
          </a:p>
        </p:txBody>
      </p:sp>
      <p:sp>
        <p:nvSpPr>
          <p:cNvPr id="5" name="Notes Placeholder 4"/>
          <p:cNvSpPr>
            <a:spLocks noGrp="1"/>
          </p:cNvSpPr>
          <p:nvPr>
            <p:ph type="body" sz="quarter" idx="3"/>
          </p:nvPr>
        </p:nvSpPr>
        <p:spPr>
          <a:xfrm>
            <a:off x="679768" y="4715909"/>
            <a:ext cx="5438140" cy="4467701"/>
          </a:xfrm>
          <a:prstGeom prst="rect">
            <a:avLst/>
          </a:prstGeom>
        </p:spPr>
        <p:txBody>
          <a:bodyPr vert="horz" lIns="91290" tIns="45646" rIns="91290" bIns="456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4" y="9430092"/>
            <a:ext cx="2945659" cy="496412"/>
          </a:xfrm>
          <a:prstGeom prst="rect">
            <a:avLst/>
          </a:prstGeom>
        </p:spPr>
        <p:txBody>
          <a:bodyPr vert="horz" lIns="91290" tIns="45646" rIns="91290" bIns="45646" rtlCol="0" anchor="b"/>
          <a:lstStyle>
            <a:lvl1pPr algn="l">
              <a:defRPr sz="1200"/>
            </a:lvl1pPr>
          </a:lstStyle>
          <a:p>
            <a:endParaRPr lang="en-GB"/>
          </a:p>
        </p:txBody>
      </p:sp>
      <p:sp>
        <p:nvSpPr>
          <p:cNvPr id="7" name="Slide Number Placeholder 6"/>
          <p:cNvSpPr>
            <a:spLocks noGrp="1"/>
          </p:cNvSpPr>
          <p:nvPr>
            <p:ph type="sldNum" sz="quarter" idx="5"/>
          </p:nvPr>
        </p:nvSpPr>
        <p:spPr>
          <a:xfrm>
            <a:off x="3850448" y="9430092"/>
            <a:ext cx="2945659" cy="496412"/>
          </a:xfrm>
          <a:prstGeom prst="rect">
            <a:avLst/>
          </a:prstGeom>
        </p:spPr>
        <p:txBody>
          <a:bodyPr vert="horz" lIns="91290" tIns="45646" rIns="91290" bIns="45646" rtlCol="0" anchor="b"/>
          <a:lstStyle>
            <a:lvl1pPr algn="r">
              <a:defRPr sz="1200"/>
            </a:lvl1pPr>
          </a:lstStyle>
          <a:p>
            <a:fld id="{ABA9C96E-1C40-41FF-A68C-17C63F4B803B}" type="slidenum">
              <a:rPr lang="en-GB" smtClean="0"/>
              <a:pPr/>
              <a:t>‹#›</a:t>
            </a:fld>
            <a:endParaRPr lang="en-GB"/>
          </a:p>
        </p:txBody>
      </p:sp>
    </p:spTree>
    <p:extLst>
      <p:ext uri="{BB962C8B-B14F-4D97-AF65-F5344CB8AC3E}">
        <p14:creationId xmlns:p14="http://schemas.microsoft.com/office/powerpoint/2010/main" val="1262695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video https://youtu.be/jfsWI8XgQyo</a:t>
            </a:r>
          </a:p>
          <a:p>
            <a:br>
              <a:rPr lang="en-US" dirty="0"/>
            </a:br>
            <a:br>
              <a:rPr lang="en-US" dirty="0"/>
            </a:br>
            <a:br>
              <a:rPr lang="en-US" dirty="0"/>
            </a:br>
            <a:r>
              <a:rPr lang="en-US" dirty="0"/>
              <a:t>Peter, a teacher, believes he leads a sustainable life by buying organic products, biking to work, and using green electricity. But is that truly sustainable? Sustainability has been a concern since the 18th century. Carl von </a:t>
            </a:r>
            <a:r>
              <a:rPr lang="en-US" dirty="0" err="1"/>
              <a:t>Carlowitz</a:t>
            </a:r>
            <a:r>
              <a:rPr lang="en-US" dirty="0"/>
              <a:t> introduced the principle of using resources responsibly, ensuring they regenerate. Sustainability is based on the </a:t>
            </a:r>
            <a:r>
              <a:rPr lang="en-US" b="1" dirty="0"/>
              <a:t>three-pillar model</a:t>
            </a:r>
            <a:r>
              <a:rPr lang="en-US" dirty="0"/>
              <a:t>: </a:t>
            </a:r>
            <a:r>
              <a:rPr lang="en-US" b="1" dirty="0"/>
              <a:t>environmental, economic, and social</a:t>
            </a:r>
            <a:r>
              <a:rPr lang="en-US" dirty="0"/>
              <a:t> factors must be </a:t>
            </a:r>
            <a:r>
              <a:rPr lang="en-US" dirty="0" err="1"/>
              <a:t>balanced.The</a:t>
            </a:r>
            <a:r>
              <a:rPr lang="en-US" dirty="0"/>
              <a:t> </a:t>
            </a:r>
            <a:r>
              <a:rPr lang="en-US" b="1" dirty="0"/>
              <a:t>environmental pillar</a:t>
            </a:r>
            <a:r>
              <a:rPr lang="en-US" dirty="0"/>
              <a:t> focuses on climate protection, biodiversity, and responsible resource use, like reducing reliance on petrol for transportation.</a:t>
            </a:r>
            <a:r>
              <a:rPr lang="en-US" b="1" dirty="0"/>
              <a:t> </a:t>
            </a:r>
            <a:r>
              <a:rPr lang="en-US" dirty="0"/>
              <a:t>Alternative energy sources, like electric cars, are necessary to replace depleting fossil fuels.</a:t>
            </a:r>
            <a:br>
              <a:rPr lang="en-US" b="1" dirty="0"/>
            </a:br>
            <a:br>
              <a:rPr lang="en-US" b="1" dirty="0"/>
            </a:br>
            <a:r>
              <a:rPr lang="en-US" dirty="0"/>
              <a:t>The </a:t>
            </a:r>
            <a:r>
              <a:rPr lang="en-US" b="1" dirty="0"/>
              <a:t>economic pillar</a:t>
            </a:r>
            <a:r>
              <a:rPr lang="en-US" dirty="0"/>
              <a:t> emphasizes </a:t>
            </a:r>
            <a:r>
              <a:rPr lang="en-US" b="1" dirty="0"/>
              <a:t>local, seasonal production</a:t>
            </a:r>
            <a:r>
              <a:rPr lang="en-US" dirty="0"/>
              <a:t> to reduce pollution from long-distance food </a:t>
            </a:r>
            <a:r>
              <a:rPr lang="en-US" dirty="0" err="1"/>
              <a:t>transportation.The</a:t>
            </a:r>
            <a:r>
              <a:rPr lang="en-US" dirty="0"/>
              <a:t> </a:t>
            </a:r>
            <a:r>
              <a:rPr lang="en-US" b="1" dirty="0"/>
              <a:t>social pillar</a:t>
            </a:r>
            <a:r>
              <a:rPr lang="en-US" dirty="0"/>
              <a:t> includes education, gender equality, poverty reduction, and fair resource distribution, such as water access in developing countries.</a:t>
            </a:r>
            <a:r>
              <a:rPr lang="en-US" b="1" dirty="0"/>
              <a:t> </a:t>
            </a:r>
            <a:r>
              <a:rPr lang="en-US" dirty="0"/>
              <a:t>Peter aims to follow the three-pillar model by making sustainable choices, but </a:t>
            </a:r>
            <a:r>
              <a:rPr lang="en-US" b="1" dirty="0"/>
              <a:t>greenwashing</a:t>
            </a:r>
            <a:r>
              <a:rPr lang="en-US" dirty="0"/>
              <a:t> is a challenge—some products falsely claim to be sustainable. Consumers must stay informed and critically evaluate </a:t>
            </a:r>
            <a:r>
              <a:rPr lang="en-US" b="1" dirty="0" err="1"/>
              <a:t>FairTrade</a:t>
            </a:r>
            <a:r>
              <a:rPr lang="en-US" dirty="0"/>
              <a:t> and </a:t>
            </a:r>
            <a:r>
              <a:rPr lang="en-US" b="1" dirty="0"/>
              <a:t>organic</a:t>
            </a:r>
            <a:r>
              <a:rPr lang="en-US" dirty="0"/>
              <a:t> claims to ensure true sustainability.</a:t>
            </a:r>
            <a:endParaRPr lang="en-GB" dirty="0"/>
          </a:p>
        </p:txBody>
      </p:sp>
      <p:sp>
        <p:nvSpPr>
          <p:cNvPr id="4" name="Slide Number Placeholder 3"/>
          <p:cNvSpPr>
            <a:spLocks noGrp="1"/>
          </p:cNvSpPr>
          <p:nvPr>
            <p:ph type="sldNum" sz="quarter" idx="5"/>
          </p:nvPr>
        </p:nvSpPr>
        <p:spPr/>
        <p:txBody>
          <a:bodyPr/>
          <a:lstStyle/>
          <a:p>
            <a:fld id="{ABA9C96E-1C40-41FF-A68C-17C63F4B803B}" type="slidenum">
              <a:rPr lang="en-GB" smtClean="0"/>
              <a:pPr/>
              <a:t>3</a:t>
            </a:fld>
            <a:endParaRPr lang="en-GB"/>
          </a:p>
        </p:txBody>
      </p:sp>
    </p:spTree>
    <p:extLst>
      <p:ext uri="{BB962C8B-B14F-4D97-AF65-F5344CB8AC3E}">
        <p14:creationId xmlns:p14="http://schemas.microsoft.com/office/powerpoint/2010/main" val="2589109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88900" y="742950"/>
            <a:ext cx="6619875" cy="3724275"/>
          </a:xfrm>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0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83ED425-D1D2-4567-A624-E7FEFF52C1E5}" type="slidenum">
              <a:rPr lang="en-GB"/>
              <a:pPr/>
              <a:t>6</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BA9C96E-1C40-41FF-A68C-17C63F4B803B}" type="slidenum">
              <a:rPr lang="en-GB" smtClean="0"/>
              <a:pPr/>
              <a:t>11</a:t>
            </a:fld>
            <a:endParaRPr lang="en-GB"/>
          </a:p>
        </p:txBody>
      </p:sp>
    </p:spTree>
    <p:extLst>
      <p:ext uri="{BB962C8B-B14F-4D97-AF65-F5344CB8AC3E}">
        <p14:creationId xmlns:p14="http://schemas.microsoft.com/office/powerpoint/2010/main" val="3719674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2950"/>
            <a:ext cx="6619875" cy="3724275"/>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BA9C96E-1C40-41FF-A68C-17C63F4B803B}" type="slidenum">
              <a:rPr lang="en-GB" smtClean="0"/>
              <a:pPr/>
              <a:t>14</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0D0CA-7B41-EB99-6F10-98D22C9D7F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1862BB5-D9FC-DCA3-B9A4-D0EF261347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2FF393E-F019-559D-23D9-CA932C6F2F92}"/>
              </a:ext>
            </a:extLst>
          </p:cNvPr>
          <p:cNvSpPr>
            <a:spLocks noGrp="1"/>
          </p:cNvSpPr>
          <p:nvPr>
            <p:ph type="dt" sz="half" idx="10"/>
          </p:nvPr>
        </p:nvSpPr>
        <p:spPr/>
        <p:txBody>
          <a:bodyPr/>
          <a:lstStyle/>
          <a:p>
            <a:fld id="{07DA3F3B-ACD5-40FF-8B40-CCE8F23CC3B6}" type="datetime1">
              <a:rPr lang="en-GB" smtClean="0"/>
              <a:t>30/01/2026</a:t>
            </a:fld>
            <a:endParaRPr lang="en-GB"/>
          </a:p>
        </p:txBody>
      </p:sp>
      <p:sp>
        <p:nvSpPr>
          <p:cNvPr id="5" name="Footer Placeholder 4">
            <a:extLst>
              <a:ext uri="{FF2B5EF4-FFF2-40B4-BE49-F238E27FC236}">
                <a16:creationId xmlns:a16="http://schemas.microsoft.com/office/drawing/2014/main" id="{B3E8A1C7-CCCD-150D-50A5-93C087B89B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A8F1E1-4AE9-FBD6-9370-755047DCF07E}"/>
              </a:ext>
            </a:extLst>
          </p:cNvPr>
          <p:cNvSpPr>
            <a:spLocks noGrp="1"/>
          </p:cNvSpPr>
          <p:nvPr>
            <p:ph type="sldNum" sz="quarter" idx="12"/>
          </p:nvPr>
        </p:nvSpPr>
        <p:spPr/>
        <p:txBody>
          <a:bodyPr/>
          <a:lstStyle/>
          <a:p>
            <a:fld id="{C2A878CF-ED6A-47AE-8AC8-F9F66A6F4956}" type="slidenum">
              <a:rPr lang="en-GB" smtClean="0"/>
              <a:pPr/>
              <a:t>‹#›</a:t>
            </a:fld>
            <a:endParaRPr lang="en-GB"/>
          </a:p>
        </p:txBody>
      </p:sp>
    </p:spTree>
    <p:extLst>
      <p:ext uri="{BB962C8B-B14F-4D97-AF65-F5344CB8AC3E}">
        <p14:creationId xmlns:p14="http://schemas.microsoft.com/office/powerpoint/2010/main" val="3011309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CBBAC-2B48-A567-9E5C-0A389D7AB8D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8563E96-C1E7-E113-1E81-14B3FC9A37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142818-A011-49C8-CFCE-1DD45E920FC1}"/>
              </a:ext>
            </a:extLst>
          </p:cNvPr>
          <p:cNvSpPr>
            <a:spLocks noGrp="1"/>
          </p:cNvSpPr>
          <p:nvPr>
            <p:ph type="dt" sz="half" idx="10"/>
          </p:nvPr>
        </p:nvSpPr>
        <p:spPr/>
        <p:txBody>
          <a:bodyPr/>
          <a:lstStyle/>
          <a:p>
            <a:fld id="{A94AD868-A49A-4140-BC13-4AA3C37E81ED}" type="datetime1">
              <a:rPr lang="en-GB" smtClean="0"/>
              <a:t>30/01/2026</a:t>
            </a:fld>
            <a:endParaRPr lang="en-GB"/>
          </a:p>
        </p:txBody>
      </p:sp>
      <p:sp>
        <p:nvSpPr>
          <p:cNvPr id="5" name="Footer Placeholder 4">
            <a:extLst>
              <a:ext uri="{FF2B5EF4-FFF2-40B4-BE49-F238E27FC236}">
                <a16:creationId xmlns:a16="http://schemas.microsoft.com/office/drawing/2014/main" id="{74BB0ABA-E7B2-79E1-3BC2-95C88AF450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762D02-A07A-951C-FBD9-6540CF099AC2}"/>
              </a:ext>
            </a:extLst>
          </p:cNvPr>
          <p:cNvSpPr>
            <a:spLocks noGrp="1"/>
          </p:cNvSpPr>
          <p:nvPr>
            <p:ph type="sldNum" sz="quarter" idx="12"/>
          </p:nvPr>
        </p:nvSpPr>
        <p:spPr/>
        <p:txBody>
          <a:bodyPr/>
          <a:lstStyle/>
          <a:p>
            <a:fld id="{C2A878CF-ED6A-47AE-8AC8-F9F66A6F4956}" type="slidenum">
              <a:rPr lang="en-GB" smtClean="0"/>
              <a:pPr/>
              <a:t>‹#›</a:t>
            </a:fld>
            <a:endParaRPr lang="en-GB"/>
          </a:p>
        </p:txBody>
      </p:sp>
    </p:spTree>
    <p:extLst>
      <p:ext uri="{BB962C8B-B14F-4D97-AF65-F5344CB8AC3E}">
        <p14:creationId xmlns:p14="http://schemas.microsoft.com/office/powerpoint/2010/main" val="3502784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26304A-8B70-E4CC-DD73-1A095EE1A78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E9889D8-625A-EED2-C6CB-EFE4D27B2D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01114E-4F96-F73F-6DA2-AAB2EBF69F0A}"/>
              </a:ext>
            </a:extLst>
          </p:cNvPr>
          <p:cNvSpPr>
            <a:spLocks noGrp="1"/>
          </p:cNvSpPr>
          <p:nvPr>
            <p:ph type="dt" sz="half" idx="10"/>
          </p:nvPr>
        </p:nvSpPr>
        <p:spPr/>
        <p:txBody>
          <a:bodyPr/>
          <a:lstStyle/>
          <a:p>
            <a:fld id="{5B847CE6-04FB-45E5-A425-F2E56F419B6D}" type="datetime1">
              <a:rPr lang="en-GB" smtClean="0"/>
              <a:t>30/01/2026</a:t>
            </a:fld>
            <a:endParaRPr lang="en-GB"/>
          </a:p>
        </p:txBody>
      </p:sp>
      <p:sp>
        <p:nvSpPr>
          <p:cNvPr id="5" name="Footer Placeholder 4">
            <a:extLst>
              <a:ext uri="{FF2B5EF4-FFF2-40B4-BE49-F238E27FC236}">
                <a16:creationId xmlns:a16="http://schemas.microsoft.com/office/drawing/2014/main" id="{B9D6BAA4-B532-B4AC-3DB7-9612281BEC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480ABE-65BE-72D9-FD51-41603E40F955}"/>
              </a:ext>
            </a:extLst>
          </p:cNvPr>
          <p:cNvSpPr>
            <a:spLocks noGrp="1"/>
          </p:cNvSpPr>
          <p:nvPr>
            <p:ph type="sldNum" sz="quarter" idx="12"/>
          </p:nvPr>
        </p:nvSpPr>
        <p:spPr/>
        <p:txBody>
          <a:bodyPr/>
          <a:lstStyle/>
          <a:p>
            <a:fld id="{C2A878CF-ED6A-47AE-8AC8-F9F66A6F4956}" type="slidenum">
              <a:rPr lang="en-GB" smtClean="0"/>
              <a:pPr/>
              <a:t>‹#›</a:t>
            </a:fld>
            <a:endParaRPr lang="en-GB"/>
          </a:p>
        </p:txBody>
      </p:sp>
    </p:spTree>
    <p:extLst>
      <p:ext uri="{BB962C8B-B14F-4D97-AF65-F5344CB8AC3E}">
        <p14:creationId xmlns:p14="http://schemas.microsoft.com/office/powerpoint/2010/main" val="842491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94CBA-3D6C-F7C1-7747-794D7B0DEFB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190ECA-6EBA-1BEA-9D18-FDDFC29870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ADD71A-30DC-D68B-8407-192D47A24510}"/>
              </a:ext>
            </a:extLst>
          </p:cNvPr>
          <p:cNvSpPr>
            <a:spLocks noGrp="1"/>
          </p:cNvSpPr>
          <p:nvPr>
            <p:ph type="dt" sz="half" idx="10"/>
          </p:nvPr>
        </p:nvSpPr>
        <p:spPr/>
        <p:txBody>
          <a:bodyPr/>
          <a:lstStyle/>
          <a:p>
            <a:fld id="{0873E294-6EBB-43D2-B307-6DA1A6E523BA}" type="datetime1">
              <a:rPr lang="en-GB" smtClean="0"/>
              <a:t>30/01/2026</a:t>
            </a:fld>
            <a:endParaRPr lang="en-GB"/>
          </a:p>
        </p:txBody>
      </p:sp>
      <p:sp>
        <p:nvSpPr>
          <p:cNvPr id="5" name="Footer Placeholder 4">
            <a:extLst>
              <a:ext uri="{FF2B5EF4-FFF2-40B4-BE49-F238E27FC236}">
                <a16:creationId xmlns:a16="http://schemas.microsoft.com/office/drawing/2014/main" id="{0E349667-2476-CE91-F181-B4196BCCF4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137AA5-3F62-4358-58E6-E62CD1057CA7}"/>
              </a:ext>
            </a:extLst>
          </p:cNvPr>
          <p:cNvSpPr>
            <a:spLocks noGrp="1"/>
          </p:cNvSpPr>
          <p:nvPr>
            <p:ph type="sldNum" sz="quarter" idx="12"/>
          </p:nvPr>
        </p:nvSpPr>
        <p:spPr/>
        <p:txBody>
          <a:bodyPr/>
          <a:lstStyle/>
          <a:p>
            <a:fld id="{C2A878CF-ED6A-47AE-8AC8-F9F66A6F4956}" type="slidenum">
              <a:rPr lang="en-GB" smtClean="0"/>
              <a:pPr/>
              <a:t>‹#›</a:t>
            </a:fld>
            <a:endParaRPr lang="en-GB"/>
          </a:p>
        </p:txBody>
      </p:sp>
    </p:spTree>
    <p:extLst>
      <p:ext uri="{BB962C8B-B14F-4D97-AF65-F5344CB8AC3E}">
        <p14:creationId xmlns:p14="http://schemas.microsoft.com/office/powerpoint/2010/main" val="3514925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1D994-672C-8384-DDCE-CA91F6972E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C384586-84BA-6207-1917-78066491F55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98DFBD-8FE8-BFFC-36F8-889C21734F55}"/>
              </a:ext>
            </a:extLst>
          </p:cNvPr>
          <p:cNvSpPr>
            <a:spLocks noGrp="1"/>
          </p:cNvSpPr>
          <p:nvPr>
            <p:ph type="dt" sz="half" idx="10"/>
          </p:nvPr>
        </p:nvSpPr>
        <p:spPr/>
        <p:txBody>
          <a:bodyPr/>
          <a:lstStyle/>
          <a:p>
            <a:fld id="{983EB04E-82F9-49A2-A77F-FDEAEE473657}" type="datetime1">
              <a:rPr lang="en-GB" smtClean="0"/>
              <a:t>30/01/2026</a:t>
            </a:fld>
            <a:endParaRPr lang="en-GB"/>
          </a:p>
        </p:txBody>
      </p:sp>
      <p:sp>
        <p:nvSpPr>
          <p:cNvPr id="5" name="Footer Placeholder 4">
            <a:extLst>
              <a:ext uri="{FF2B5EF4-FFF2-40B4-BE49-F238E27FC236}">
                <a16:creationId xmlns:a16="http://schemas.microsoft.com/office/drawing/2014/main" id="{AC4B0949-1B31-88B8-ECEA-372FDE7722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0E0E7F-4E7D-EA66-DA58-6E12B4B9536A}"/>
              </a:ext>
            </a:extLst>
          </p:cNvPr>
          <p:cNvSpPr>
            <a:spLocks noGrp="1"/>
          </p:cNvSpPr>
          <p:nvPr>
            <p:ph type="sldNum" sz="quarter" idx="12"/>
          </p:nvPr>
        </p:nvSpPr>
        <p:spPr/>
        <p:txBody>
          <a:bodyPr/>
          <a:lstStyle/>
          <a:p>
            <a:fld id="{C2A878CF-ED6A-47AE-8AC8-F9F66A6F4956}" type="slidenum">
              <a:rPr lang="en-GB" smtClean="0"/>
              <a:pPr/>
              <a:t>‹#›</a:t>
            </a:fld>
            <a:endParaRPr lang="en-GB"/>
          </a:p>
        </p:txBody>
      </p:sp>
    </p:spTree>
    <p:extLst>
      <p:ext uri="{BB962C8B-B14F-4D97-AF65-F5344CB8AC3E}">
        <p14:creationId xmlns:p14="http://schemas.microsoft.com/office/powerpoint/2010/main" val="4277477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C3232-A791-CE74-58EF-A6B205EDF5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A62A018-E688-5D40-CE2E-095FECC675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C93F0B3-5889-0DB3-9737-1CB5090325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C610134-49E1-6D33-4DA8-036B7FE69D29}"/>
              </a:ext>
            </a:extLst>
          </p:cNvPr>
          <p:cNvSpPr>
            <a:spLocks noGrp="1"/>
          </p:cNvSpPr>
          <p:nvPr>
            <p:ph type="dt" sz="half" idx="10"/>
          </p:nvPr>
        </p:nvSpPr>
        <p:spPr/>
        <p:txBody>
          <a:bodyPr/>
          <a:lstStyle/>
          <a:p>
            <a:fld id="{F9CF475B-A5BE-4AD7-8595-E2E11C42BE34}" type="datetime1">
              <a:rPr lang="en-GB" smtClean="0"/>
              <a:t>30/01/2026</a:t>
            </a:fld>
            <a:endParaRPr lang="en-GB"/>
          </a:p>
        </p:txBody>
      </p:sp>
      <p:sp>
        <p:nvSpPr>
          <p:cNvPr id="6" name="Footer Placeholder 5">
            <a:extLst>
              <a:ext uri="{FF2B5EF4-FFF2-40B4-BE49-F238E27FC236}">
                <a16:creationId xmlns:a16="http://schemas.microsoft.com/office/drawing/2014/main" id="{A31EC7CE-1A7E-2BE2-6CDA-37C1DBBBB5C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C9AD3F2-5457-5AC0-5C51-5EC30E5FB615}"/>
              </a:ext>
            </a:extLst>
          </p:cNvPr>
          <p:cNvSpPr>
            <a:spLocks noGrp="1"/>
          </p:cNvSpPr>
          <p:nvPr>
            <p:ph type="sldNum" sz="quarter" idx="12"/>
          </p:nvPr>
        </p:nvSpPr>
        <p:spPr/>
        <p:txBody>
          <a:bodyPr/>
          <a:lstStyle/>
          <a:p>
            <a:fld id="{C2A878CF-ED6A-47AE-8AC8-F9F66A6F4956}" type="slidenum">
              <a:rPr lang="en-GB" smtClean="0"/>
              <a:pPr/>
              <a:t>‹#›</a:t>
            </a:fld>
            <a:endParaRPr lang="en-GB"/>
          </a:p>
        </p:txBody>
      </p:sp>
    </p:spTree>
    <p:extLst>
      <p:ext uri="{BB962C8B-B14F-4D97-AF65-F5344CB8AC3E}">
        <p14:creationId xmlns:p14="http://schemas.microsoft.com/office/powerpoint/2010/main" val="3557966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F4F03-BCC6-3C33-A518-CA03E08F600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D1A65E8-AB73-3974-A0D5-3F9D7B7AD1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21A00C-8255-10B9-DF47-C311243BF7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CD2A82E-F1C0-5790-FDED-6479FD19DC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44BDBA-7B9B-725C-725A-FE9FE92B5C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9C536FC-96E8-32AA-CE8B-32AD7DF2393D}"/>
              </a:ext>
            </a:extLst>
          </p:cNvPr>
          <p:cNvSpPr>
            <a:spLocks noGrp="1"/>
          </p:cNvSpPr>
          <p:nvPr>
            <p:ph type="dt" sz="half" idx="10"/>
          </p:nvPr>
        </p:nvSpPr>
        <p:spPr/>
        <p:txBody>
          <a:bodyPr/>
          <a:lstStyle/>
          <a:p>
            <a:fld id="{1552C457-7046-4F31-8A00-674FCDD89F7F}" type="datetime1">
              <a:rPr lang="en-GB" smtClean="0"/>
              <a:t>30/01/2026</a:t>
            </a:fld>
            <a:endParaRPr lang="en-GB"/>
          </a:p>
        </p:txBody>
      </p:sp>
      <p:sp>
        <p:nvSpPr>
          <p:cNvPr id="8" name="Footer Placeholder 7">
            <a:extLst>
              <a:ext uri="{FF2B5EF4-FFF2-40B4-BE49-F238E27FC236}">
                <a16:creationId xmlns:a16="http://schemas.microsoft.com/office/drawing/2014/main" id="{3A143172-F317-06A7-1147-E1B13F8D7C9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AF60EBC-7413-6047-6380-902709A16230}"/>
              </a:ext>
            </a:extLst>
          </p:cNvPr>
          <p:cNvSpPr>
            <a:spLocks noGrp="1"/>
          </p:cNvSpPr>
          <p:nvPr>
            <p:ph type="sldNum" sz="quarter" idx="12"/>
          </p:nvPr>
        </p:nvSpPr>
        <p:spPr/>
        <p:txBody>
          <a:bodyPr/>
          <a:lstStyle/>
          <a:p>
            <a:fld id="{C2A878CF-ED6A-47AE-8AC8-F9F66A6F4956}" type="slidenum">
              <a:rPr lang="en-GB" smtClean="0"/>
              <a:pPr/>
              <a:t>‹#›</a:t>
            </a:fld>
            <a:endParaRPr lang="en-GB"/>
          </a:p>
        </p:txBody>
      </p:sp>
    </p:spTree>
    <p:extLst>
      <p:ext uri="{BB962C8B-B14F-4D97-AF65-F5344CB8AC3E}">
        <p14:creationId xmlns:p14="http://schemas.microsoft.com/office/powerpoint/2010/main" val="1457058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65594-B16B-0F2D-D57D-1DFE5525B05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94E445B-2D27-A95D-A45D-73FB982C0317}"/>
              </a:ext>
            </a:extLst>
          </p:cNvPr>
          <p:cNvSpPr>
            <a:spLocks noGrp="1"/>
          </p:cNvSpPr>
          <p:nvPr>
            <p:ph type="dt" sz="half" idx="10"/>
          </p:nvPr>
        </p:nvSpPr>
        <p:spPr/>
        <p:txBody>
          <a:bodyPr/>
          <a:lstStyle/>
          <a:p>
            <a:fld id="{D370A9F4-6D8B-47DF-B027-BB060CA78F75}" type="datetime1">
              <a:rPr lang="en-GB" smtClean="0"/>
              <a:t>30/01/2026</a:t>
            </a:fld>
            <a:endParaRPr lang="en-GB"/>
          </a:p>
        </p:txBody>
      </p:sp>
      <p:sp>
        <p:nvSpPr>
          <p:cNvPr id="4" name="Footer Placeholder 3">
            <a:extLst>
              <a:ext uri="{FF2B5EF4-FFF2-40B4-BE49-F238E27FC236}">
                <a16:creationId xmlns:a16="http://schemas.microsoft.com/office/drawing/2014/main" id="{49D9F8AA-A159-3C7E-8C64-5139E8C6AFD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A7244FA-580F-CE6A-13C0-587DF3B14C11}"/>
              </a:ext>
            </a:extLst>
          </p:cNvPr>
          <p:cNvSpPr>
            <a:spLocks noGrp="1"/>
          </p:cNvSpPr>
          <p:nvPr>
            <p:ph type="sldNum" sz="quarter" idx="12"/>
          </p:nvPr>
        </p:nvSpPr>
        <p:spPr/>
        <p:txBody>
          <a:bodyPr/>
          <a:lstStyle/>
          <a:p>
            <a:fld id="{C2A878CF-ED6A-47AE-8AC8-F9F66A6F4956}" type="slidenum">
              <a:rPr lang="en-GB" smtClean="0"/>
              <a:pPr/>
              <a:t>‹#›</a:t>
            </a:fld>
            <a:endParaRPr lang="en-GB"/>
          </a:p>
        </p:txBody>
      </p:sp>
    </p:spTree>
    <p:extLst>
      <p:ext uri="{BB962C8B-B14F-4D97-AF65-F5344CB8AC3E}">
        <p14:creationId xmlns:p14="http://schemas.microsoft.com/office/powerpoint/2010/main" val="3562101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A7D533-2DFE-EF62-6794-F2255F353AAD}"/>
              </a:ext>
            </a:extLst>
          </p:cNvPr>
          <p:cNvSpPr>
            <a:spLocks noGrp="1"/>
          </p:cNvSpPr>
          <p:nvPr>
            <p:ph type="dt" sz="half" idx="10"/>
          </p:nvPr>
        </p:nvSpPr>
        <p:spPr/>
        <p:txBody>
          <a:bodyPr/>
          <a:lstStyle/>
          <a:p>
            <a:fld id="{6DF56138-9C5C-4683-8097-78F2E4B5A9B8}" type="datetime1">
              <a:rPr lang="en-GB" smtClean="0"/>
              <a:t>30/01/2026</a:t>
            </a:fld>
            <a:endParaRPr lang="en-GB"/>
          </a:p>
        </p:txBody>
      </p:sp>
      <p:sp>
        <p:nvSpPr>
          <p:cNvPr id="3" name="Footer Placeholder 2">
            <a:extLst>
              <a:ext uri="{FF2B5EF4-FFF2-40B4-BE49-F238E27FC236}">
                <a16:creationId xmlns:a16="http://schemas.microsoft.com/office/drawing/2014/main" id="{B9205608-EF82-0FEA-4946-C627413274E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C0D0913-CED4-FE52-81B2-CFC0E5F63C22}"/>
              </a:ext>
            </a:extLst>
          </p:cNvPr>
          <p:cNvSpPr>
            <a:spLocks noGrp="1"/>
          </p:cNvSpPr>
          <p:nvPr>
            <p:ph type="sldNum" sz="quarter" idx="12"/>
          </p:nvPr>
        </p:nvSpPr>
        <p:spPr/>
        <p:txBody>
          <a:bodyPr/>
          <a:lstStyle/>
          <a:p>
            <a:fld id="{C2A878CF-ED6A-47AE-8AC8-F9F66A6F4956}" type="slidenum">
              <a:rPr lang="en-GB" smtClean="0"/>
              <a:pPr/>
              <a:t>‹#›</a:t>
            </a:fld>
            <a:endParaRPr lang="en-GB"/>
          </a:p>
        </p:txBody>
      </p:sp>
    </p:spTree>
    <p:extLst>
      <p:ext uri="{BB962C8B-B14F-4D97-AF65-F5344CB8AC3E}">
        <p14:creationId xmlns:p14="http://schemas.microsoft.com/office/powerpoint/2010/main" val="1359434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18B5C-FEC1-BAE8-E8A5-22EB8182F0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14A73E8-1C91-A618-655F-BD0761471F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C78AC9F-1602-FD48-3536-EBE39F8E93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DF26EF-83D3-0F24-7842-2B8C6BFAA4E8}"/>
              </a:ext>
            </a:extLst>
          </p:cNvPr>
          <p:cNvSpPr>
            <a:spLocks noGrp="1"/>
          </p:cNvSpPr>
          <p:nvPr>
            <p:ph type="dt" sz="half" idx="10"/>
          </p:nvPr>
        </p:nvSpPr>
        <p:spPr/>
        <p:txBody>
          <a:bodyPr/>
          <a:lstStyle/>
          <a:p>
            <a:fld id="{AD2FCFE5-D8E8-4960-A1DC-AF4D5FBB649A}" type="datetime1">
              <a:rPr lang="en-GB" smtClean="0"/>
              <a:t>30/01/2026</a:t>
            </a:fld>
            <a:endParaRPr lang="en-GB"/>
          </a:p>
        </p:txBody>
      </p:sp>
      <p:sp>
        <p:nvSpPr>
          <p:cNvPr id="6" name="Footer Placeholder 5">
            <a:extLst>
              <a:ext uri="{FF2B5EF4-FFF2-40B4-BE49-F238E27FC236}">
                <a16:creationId xmlns:a16="http://schemas.microsoft.com/office/drawing/2014/main" id="{187DF15B-9CAC-6FF6-14A5-17BEF244AC2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39649DE-5C77-9EC5-D435-EE3934CD586D}"/>
              </a:ext>
            </a:extLst>
          </p:cNvPr>
          <p:cNvSpPr>
            <a:spLocks noGrp="1"/>
          </p:cNvSpPr>
          <p:nvPr>
            <p:ph type="sldNum" sz="quarter" idx="12"/>
          </p:nvPr>
        </p:nvSpPr>
        <p:spPr/>
        <p:txBody>
          <a:bodyPr/>
          <a:lstStyle/>
          <a:p>
            <a:fld id="{C2A878CF-ED6A-47AE-8AC8-F9F66A6F4956}" type="slidenum">
              <a:rPr lang="en-GB" smtClean="0"/>
              <a:pPr/>
              <a:t>‹#›</a:t>
            </a:fld>
            <a:endParaRPr lang="en-GB"/>
          </a:p>
        </p:txBody>
      </p:sp>
    </p:spTree>
    <p:extLst>
      <p:ext uri="{BB962C8B-B14F-4D97-AF65-F5344CB8AC3E}">
        <p14:creationId xmlns:p14="http://schemas.microsoft.com/office/powerpoint/2010/main" val="1699249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67CC0-D6A1-7DAE-DE85-A5150D28AD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36AFDFE-0E54-F612-901A-FA06E693DC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B0CEE48-15CA-E3EB-A9EF-BF32E48398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4C57D3-3277-D64B-F552-A91F72EF1425}"/>
              </a:ext>
            </a:extLst>
          </p:cNvPr>
          <p:cNvSpPr>
            <a:spLocks noGrp="1"/>
          </p:cNvSpPr>
          <p:nvPr>
            <p:ph type="dt" sz="half" idx="10"/>
          </p:nvPr>
        </p:nvSpPr>
        <p:spPr/>
        <p:txBody>
          <a:bodyPr/>
          <a:lstStyle/>
          <a:p>
            <a:fld id="{4837A04C-8DB1-47E3-ABEB-A6454EA94EA2}" type="datetime1">
              <a:rPr lang="en-GB" smtClean="0"/>
              <a:t>30/01/2026</a:t>
            </a:fld>
            <a:endParaRPr lang="en-GB"/>
          </a:p>
        </p:txBody>
      </p:sp>
      <p:sp>
        <p:nvSpPr>
          <p:cNvPr id="6" name="Footer Placeholder 5">
            <a:extLst>
              <a:ext uri="{FF2B5EF4-FFF2-40B4-BE49-F238E27FC236}">
                <a16:creationId xmlns:a16="http://schemas.microsoft.com/office/drawing/2014/main" id="{9F949242-4583-E85A-7616-F56DC58DFF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19D0939-88BC-8BB1-455F-F41A8EC0885E}"/>
              </a:ext>
            </a:extLst>
          </p:cNvPr>
          <p:cNvSpPr>
            <a:spLocks noGrp="1"/>
          </p:cNvSpPr>
          <p:nvPr>
            <p:ph type="sldNum" sz="quarter" idx="12"/>
          </p:nvPr>
        </p:nvSpPr>
        <p:spPr/>
        <p:txBody>
          <a:bodyPr/>
          <a:lstStyle/>
          <a:p>
            <a:fld id="{C2A878CF-ED6A-47AE-8AC8-F9F66A6F4956}" type="slidenum">
              <a:rPr lang="en-GB" smtClean="0"/>
              <a:pPr/>
              <a:t>‹#›</a:t>
            </a:fld>
            <a:endParaRPr lang="en-GB"/>
          </a:p>
        </p:txBody>
      </p:sp>
    </p:spTree>
    <p:extLst>
      <p:ext uri="{BB962C8B-B14F-4D97-AF65-F5344CB8AC3E}">
        <p14:creationId xmlns:p14="http://schemas.microsoft.com/office/powerpoint/2010/main" val="4028464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640CF1-65F4-1AFC-6E7F-E8B4728683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8920862-CE90-C749-E43D-EFD4C326A1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C06D44E-6E6A-62FF-CC47-52B6B3C61B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246BF24-1DAA-443C-8BD8-5526AFF4CA92}" type="datetime1">
              <a:rPr lang="en-GB" smtClean="0"/>
              <a:t>30/01/2026</a:t>
            </a:fld>
            <a:endParaRPr lang="en-GB"/>
          </a:p>
        </p:txBody>
      </p:sp>
      <p:sp>
        <p:nvSpPr>
          <p:cNvPr id="5" name="Footer Placeholder 4">
            <a:extLst>
              <a:ext uri="{FF2B5EF4-FFF2-40B4-BE49-F238E27FC236}">
                <a16:creationId xmlns:a16="http://schemas.microsoft.com/office/drawing/2014/main" id="{24AA6CF6-B840-E6B7-AB19-0FA610C150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8380B52-519D-7DA9-8508-F8EC8DFB73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2A878CF-ED6A-47AE-8AC8-F9F66A6F4956}" type="slidenum">
              <a:rPr lang="en-GB" smtClean="0"/>
              <a:pPr/>
              <a:t>‹#›</a:t>
            </a:fld>
            <a:endParaRPr lang="en-GB"/>
          </a:p>
        </p:txBody>
      </p:sp>
    </p:spTree>
    <p:extLst>
      <p:ext uri="{BB962C8B-B14F-4D97-AF65-F5344CB8AC3E}">
        <p14:creationId xmlns:p14="http://schemas.microsoft.com/office/powerpoint/2010/main" val="324141019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2.xml"/><Relationship Id="rId11" Type="http://schemas.openxmlformats.org/officeDocument/2006/relationships/image" Target="../media/image2.png"/><Relationship Id="rId5" Type="http://schemas.openxmlformats.org/officeDocument/2006/relationships/diagramData" Target="../diagrams/data2.xml"/><Relationship Id="rId10" Type="http://schemas.openxmlformats.org/officeDocument/2006/relationships/image" Target="../media/image25.jpeg"/><Relationship Id="rId4" Type="http://schemas.openxmlformats.org/officeDocument/2006/relationships/notesSlide" Target="../notesSlides/notesSlide3.xml"/><Relationship Id="rId9" Type="http://schemas.microsoft.com/office/2007/relationships/diagramDrawing" Target="../diagrams/drawing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www.implats.co.za/sustainability-reporting.php" TargetMode="External"/><Relationship Id="rId5" Type="http://schemas.openxmlformats.org/officeDocument/2006/relationships/image" Target="../media/image27.jpeg"/><Relationship Id="rId4"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7.xml"/><Relationship Id="rId7" Type="http://schemas.openxmlformats.org/officeDocument/2006/relationships/image" Target="../media/image6.jpeg"/><Relationship Id="rId12"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youtu.be/jfsWI8XgQyo" TargetMode="Externa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01B051-1A3A-4873-AFF3-01656F274F90}"/>
              </a:ext>
            </a:extLst>
          </p:cNvPr>
          <p:cNvSpPr>
            <a:spLocks noGrp="1"/>
          </p:cNvSpPr>
          <p:nvPr>
            <p:ph type="ctrTitle"/>
          </p:nvPr>
        </p:nvSpPr>
        <p:spPr>
          <a:xfrm>
            <a:off x="6194716" y="739978"/>
            <a:ext cx="5334930" cy="3004145"/>
          </a:xfrm>
        </p:spPr>
        <p:txBody>
          <a:bodyPr>
            <a:normAutofit/>
          </a:bodyPr>
          <a:lstStyle/>
          <a:p>
            <a:r>
              <a:rPr lang="en-GB" sz="4200" b="1" dirty="0">
                <a:effectLst>
                  <a:outerShdw blurRad="38100" dist="38100" dir="2700000" algn="tl">
                    <a:srgbClr val="000000">
                      <a:alpha val="43137"/>
                    </a:srgbClr>
                  </a:outerShdw>
                </a:effectLst>
                <a:latin typeface="Arial Black" panose="020B0A04020102020204" pitchFamily="34" charset="0"/>
              </a:rPr>
              <a:t>Social and Environmental Reporting</a:t>
            </a:r>
            <a:br>
              <a:rPr lang="en-GB" sz="4200" b="1" dirty="0">
                <a:effectLst>
                  <a:outerShdw blurRad="38100" dist="38100" dir="2700000" algn="tl">
                    <a:srgbClr val="000000">
                      <a:alpha val="43137"/>
                    </a:srgbClr>
                  </a:outerShdw>
                </a:effectLst>
                <a:latin typeface="Arial Black" panose="020B0A04020102020204" pitchFamily="34" charset="0"/>
              </a:rPr>
            </a:br>
            <a:r>
              <a:rPr lang="en-GB" sz="4200" b="1" dirty="0">
                <a:effectLst>
                  <a:outerShdw blurRad="38100" dist="38100" dir="2700000" algn="tl">
                    <a:srgbClr val="000000">
                      <a:alpha val="43137"/>
                    </a:srgbClr>
                  </a:outerShdw>
                </a:effectLst>
                <a:latin typeface="Arial Black" panose="020B0A04020102020204" pitchFamily="34" charset="0"/>
              </a:rPr>
              <a:t>(SER)</a:t>
            </a:r>
            <a:br>
              <a:rPr lang="en-GB" sz="4200" b="1" dirty="0">
                <a:effectLst>
                  <a:outerShdw blurRad="38100" dist="38100" dir="2700000" algn="tl">
                    <a:srgbClr val="000000">
                      <a:alpha val="43137"/>
                    </a:srgbClr>
                  </a:outerShdw>
                </a:effectLst>
                <a:latin typeface="Arial Black" panose="020B0A04020102020204" pitchFamily="34" charset="0"/>
              </a:rPr>
            </a:br>
            <a:endParaRPr lang="en-GB" sz="4200" b="1" dirty="0">
              <a:effectLst>
                <a:outerShdw blurRad="38100" dist="38100" dir="2700000" algn="tl">
                  <a:srgbClr val="000000">
                    <a:alpha val="43137"/>
                  </a:srgbClr>
                </a:outerShdw>
              </a:effectLst>
              <a:latin typeface="Arial Black" panose="020B0A04020102020204" pitchFamily="34" charset="0"/>
            </a:endParaRPr>
          </a:p>
        </p:txBody>
      </p:sp>
      <p:sp>
        <p:nvSpPr>
          <p:cNvPr id="5" name="Subtitle 6">
            <a:extLst>
              <a:ext uri="{FF2B5EF4-FFF2-40B4-BE49-F238E27FC236}">
                <a16:creationId xmlns:a16="http://schemas.microsoft.com/office/drawing/2014/main" id="{CEE02F07-1B27-4F08-B902-02592B7AA4EF}"/>
              </a:ext>
            </a:extLst>
          </p:cNvPr>
          <p:cNvSpPr>
            <a:spLocks noGrp="1"/>
          </p:cNvSpPr>
          <p:nvPr>
            <p:ph type="subTitle" idx="1"/>
          </p:nvPr>
        </p:nvSpPr>
        <p:spPr>
          <a:xfrm>
            <a:off x="6194715" y="3836197"/>
            <a:ext cx="5334931" cy="2189214"/>
          </a:xfrm>
        </p:spPr>
        <p:txBody>
          <a:bodyPr>
            <a:normAutofit/>
          </a:bodyPr>
          <a:lstStyle/>
          <a:p>
            <a:r>
              <a:rPr lang="en-US" b="1" dirty="0"/>
              <a:t>Lecture – Part 1 – Introduction to Sustainability</a:t>
            </a:r>
          </a:p>
        </p:txBody>
      </p:sp>
      <p:sp>
        <p:nvSpPr>
          <p:cNvPr id="1035" name="Freeform: Shape 1034">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7" name="Freeform: Shape 1036">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039" name="Freeform: Shape 1038">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1" name="Freeform: Shape 1040">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1043" name="Freeform: Shape 1042">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1028" name="Picture 4" descr="7,900+ Sustainability Report Stock Photos, Pictures &amp; Royalty-Free Images -  iStock | Sustainability report cover">
            <a:extLst>
              <a:ext uri="{FF2B5EF4-FFF2-40B4-BE49-F238E27FC236}">
                <a16:creationId xmlns:a16="http://schemas.microsoft.com/office/drawing/2014/main" id="{3B4BD74B-92F7-453E-ABF3-9192A16173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780" r="12470" b="-1"/>
          <a:stretch>
            <a:fillRect/>
          </a:stretch>
        </p:blipFill>
        <p:spPr bwMode="auto">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188AE93-648E-4207-8877-0B34D5E9CD7E}"/>
              </a:ext>
            </a:extLst>
          </p:cNvPr>
          <p:cNvSpPr>
            <a:spLocks noGrp="1"/>
          </p:cNvSpPr>
          <p:nvPr>
            <p:ph type="sldNum" sz="quarter" idx="12"/>
          </p:nvPr>
        </p:nvSpPr>
        <p:spPr>
          <a:xfrm>
            <a:off x="530529" y="6356350"/>
            <a:ext cx="1054989" cy="365125"/>
          </a:xfrm>
        </p:spPr>
        <p:txBody>
          <a:bodyPr>
            <a:normAutofit/>
          </a:bodyPr>
          <a:lstStyle/>
          <a:p>
            <a:pPr algn="l">
              <a:spcAft>
                <a:spcPts val="600"/>
              </a:spcAft>
            </a:pPr>
            <a:fld id="{C2A878CF-ED6A-47AE-8AC8-F9F66A6F4956}" type="slidenum">
              <a:rPr lang="en-GB"/>
              <a:pPr algn="l">
                <a:spcAft>
                  <a:spcPts val="600"/>
                </a:spcAft>
              </a:pPr>
              <a:t>1</a:t>
            </a:fld>
            <a:endParaRPr lang="en-GB"/>
          </a:p>
        </p:txBody>
      </p:sp>
      <p:sp>
        <p:nvSpPr>
          <p:cNvPr id="1045" name="Freeform: Shape 1044">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 name="SER Lecture - Part 1">
            <a:hlinkClick r:id="" action="ppaction://media"/>
            <a:extLst>
              <a:ext uri="{FF2B5EF4-FFF2-40B4-BE49-F238E27FC236}">
                <a16:creationId xmlns:a16="http://schemas.microsoft.com/office/drawing/2014/main" id="{1098F95C-0254-791F-C650-EA75EA5446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2746587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7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34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2" grpId="0"/>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0" name="Rectangle 2"/>
          <p:cNvSpPr>
            <a:spLocks noGrp="1" noChangeArrowheads="1"/>
          </p:cNvSpPr>
          <p:nvPr>
            <p:ph type="title"/>
          </p:nvPr>
        </p:nvSpPr>
        <p:spPr>
          <a:xfrm>
            <a:off x="572493" y="238539"/>
            <a:ext cx="11018520" cy="1434415"/>
          </a:xfrm>
        </p:spPr>
        <p:txBody>
          <a:bodyPr anchor="b">
            <a:normAutofit/>
          </a:bodyPr>
          <a:lstStyle/>
          <a:p>
            <a:r>
              <a:rPr lang="en-US" sz="5400" b="1"/>
              <a:t>Developing notions of sustainability</a:t>
            </a:r>
            <a:endParaRPr lang="en-GB" sz="5400" b="1"/>
          </a:p>
        </p:txBody>
      </p:sp>
      <p:sp>
        <p:nvSpPr>
          <p:cNvPr id="820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1" name="Rectangle 3"/>
          <p:cNvSpPr>
            <a:spLocks noGrp="1" noChangeArrowheads="1"/>
          </p:cNvSpPr>
          <p:nvPr>
            <p:ph idx="1"/>
          </p:nvPr>
        </p:nvSpPr>
        <p:spPr>
          <a:xfrm>
            <a:off x="572493" y="2071316"/>
            <a:ext cx="6713552" cy="4119172"/>
          </a:xfrm>
        </p:spPr>
        <p:txBody>
          <a:bodyPr anchor="t">
            <a:normAutofit/>
          </a:bodyPr>
          <a:lstStyle/>
          <a:p>
            <a:r>
              <a:rPr lang="en-GB" sz="1700" i="1" dirty="0"/>
              <a:t>Our Common Future</a:t>
            </a:r>
            <a:r>
              <a:rPr lang="en-GB" sz="1700" dirty="0"/>
              <a:t> report presented in 1987 by the World Commission of Environment and Development – became known as </a:t>
            </a:r>
            <a:r>
              <a:rPr lang="en-GB" sz="1700" b="1" i="1" dirty="0"/>
              <a:t>The Brundtland Report</a:t>
            </a:r>
          </a:p>
          <a:p>
            <a:pPr marL="0" indent="0">
              <a:buNone/>
            </a:pPr>
            <a:r>
              <a:rPr lang="en-GB" sz="1700" dirty="0"/>
              <a:t>      Defined </a:t>
            </a:r>
            <a:r>
              <a:rPr lang="en-GB" sz="1700" b="1" dirty="0"/>
              <a:t>sustainable development </a:t>
            </a:r>
            <a:r>
              <a:rPr lang="en-GB" sz="1700" dirty="0"/>
              <a:t>as:</a:t>
            </a:r>
          </a:p>
          <a:p>
            <a:pPr marL="0" indent="0">
              <a:buNone/>
            </a:pPr>
            <a:r>
              <a:rPr lang="en-GB" sz="1700" dirty="0"/>
              <a:t>“development that meets the needs of the present world without compromising the ability of future generations to meet their own needs”</a:t>
            </a:r>
          </a:p>
          <a:p>
            <a:pPr marL="0" indent="0">
              <a:buNone/>
            </a:pPr>
            <a:r>
              <a:rPr lang="en-GB" sz="1700" i="1" dirty="0"/>
              <a:t>World Commission on Environment and Development 1987</a:t>
            </a:r>
          </a:p>
          <a:p>
            <a:pPr marL="0" indent="0">
              <a:buNone/>
            </a:pPr>
            <a:endParaRPr lang="en-GB" sz="1700" i="1" dirty="0"/>
          </a:p>
          <a:p>
            <a:pPr marL="355600" indent="0">
              <a:buNone/>
            </a:pPr>
            <a:r>
              <a:rPr lang="en-GB" sz="1700" dirty="0"/>
              <a:t>The move towards sustainability implies that something other than short-term self-interest should drive decision making.</a:t>
            </a:r>
          </a:p>
          <a:p>
            <a:pPr marL="0" indent="0">
              <a:buNone/>
            </a:pPr>
            <a:endParaRPr lang="en-GB" sz="1700" dirty="0"/>
          </a:p>
          <a:p>
            <a:r>
              <a:rPr lang="en-GB" sz="1700" b="1" dirty="0"/>
              <a:t>1992</a:t>
            </a:r>
            <a:r>
              <a:rPr lang="en-GB" sz="1700" dirty="0"/>
              <a:t> </a:t>
            </a:r>
            <a:r>
              <a:rPr lang="en-GB" sz="1700" i="1" dirty="0"/>
              <a:t>Earth Summit</a:t>
            </a:r>
            <a:r>
              <a:rPr lang="en-GB" sz="1700" dirty="0"/>
              <a:t> in </a:t>
            </a:r>
            <a:r>
              <a:rPr lang="en-GB" sz="1700" b="1" dirty="0"/>
              <a:t>Rio de Janeiro</a:t>
            </a:r>
          </a:p>
          <a:p>
            <a:pPr marL="0" indent="0">
              <a:buNone/>
            </a:pPr>
            <a:endParaRPr lang="en-GB" sz="1700" dirty="0"/>
          </a:p>
        </p:txBody>
      </p:sp>
      <p:pic>
        <p:nvPicPr>
          <p:cNvPr id="8194" name="Picture 2" descr="Engaging middle schoolers with sustainable development goals - Blog">
            <a:extLst>
              <a:ext uri="{FF2B5EF4-FFF2-40B4-BE49-F238E27FC236}">
                <a16:creationId xmlns:a16="http://schemas.microsoft.com/office/drawing/2014/main" id="{F4B1007B-F83E-450F-8406-8AC7AAECF2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041" r="755" b="1"/>
          <a:stretch>
            <a:fillRect/>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D88F5425-58C9-468C-8FDB-6A89341B7A72}"/>
              </a:ext>
            </a:extLst>
          </p:cNvPr>
          <p:cNvSpPr>
            <a:spLocks noGrp="1"/>
          </p:cNvSpPr>
          <p:nvPr>
            <p:ph type="sldNum" sz="quarter" idx="12"/>
          </p:nvPr>
        </p:nvSpPr>
        <p:spPr>
          <a:xfrm>
            <a:off x="8610600" y="6356350"/>
            <a:ext cx="2743200" cy="365125"/>
          </a:xfrm>
        </p:spPr>
        <p:txBody>
          <a:bodyPr>
            <a:normAutofit/>
          </a:bodyPr>
          <a:lstStyle/>
          <a:p>
            <a:pPr>
              <a:spcAft>
                <a:spcPts val="600"/>
              </a:spcAft>
            </a:pPr>
            <a:fld id="{C2A878CF-ED6A-47AE-8AC8-F9F66A6F4956}" type="slidenum">
              <a:rPr lang="en-GB" smtClean="0"/>
              <a:pPr>
                <a:spcAft>
                  <a:spcPts val="600"/>
                </a:spcAft>
              </a:pPr>
              <a:t>10</a:t>
            </a:fld>
            <a:endParaRPr lang="en-GB"/>
          </a:p>
        </p:txBody>
      </p:sp>
      <p:pic>
        <p:nvPicPr>
          <p:cNvPr id="3" name="SER Video - Part 1">
            <a:hlinkClick r:id="" action="ppaction://media"/>
            <a:extLst>
              <a:ext uri="{FF2B5EF4-FFF2-40B4-BE49-F238E27FC236}">
                <a16:creationId xmlns:a16="http://schemas.microsoft.com/office/drawing/2014/main" id="{7F282C6F-DBB4-702C-0D54-0C6FF8E83C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71864" y="5589240"/>
            <a:ext cx="487363" cy="487363"/>
          </a:xfrm>
          <a:prstGeom prst="rect">
            <a:avLst/>
          </a:prstGeom>
        </p:spPr>
      </p:pic>
    </p:spTree>
    <p:extLst>
      <p:ext uri="{BB962C8B-B14F-4D97-AF65-F5344CB8AC3E}">
        <p14:creationId xmlns:p14="http://schemas.microsoft.com/office/powerpoint/2010/main" val="31140803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981200" y="274638"/>
            <a:ext cx="8229600" cy="706090"/>
          </a:xfrm>
        </p:spPr>
        <p:txBody>
          <a:bodyPr>
            <a:normAutofit fontScale="90000"/>
          </a:bodyPr>
          <a:lstStyle/>
          <a:p>
            <a:r>
              <a:rPr lang="en-US" b="1" dirty="0">
                <a:solidFill>
                  <a:srgbClr val="FF0000"/>
                </a:solidFill>
              </a:rPr>
              <a:t>Developing notions of sustainability</a:t>
            </a:r>
            <a:endParaRPr lang="en-GB" b="1" dirty="0">
              <a:solidFill>
                <a:srgbClr val="FF0000"/>
              </a:solidFill>
            </a:endParaRPr>
          </a:p>
        </p:txBody>
      </p:sp>
      <p:graphicFrame>
        <p:nvGraphicFramePr>
          <p:cNvPr id="9220" name="Rectangle 3">
            <a:extLst>
              <a:ext uri="{FF2B5EF4-FFF2-40B4-BE49-F238E27FC236}">
                <a16:creationId xmlns:a16="http://schemas.microsoft.com/office/drawing/2014/main" id="{F832DBB8-8DB1-D6D5-6B5D-5B9E53FF9F7A}"/>
              </a:ext>
            </a:extLst>
          </p:cNvPr>
          <p:cNvGraphicFramePr>
            <a:graphicFrameLocks noGrp="1"/>
          </p:cNvGraphicFramePr>
          <p:nvPr>
            <p:ph idx="1"/>
          </p:nvPr>
        </p:nvGraphicFramePr>
        <p:xfrm>
          <a:off x="263352" y="1844824"/>
          <a:ext cx="8229600" cy="43924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Slide Number Placeholder 1">
            <a:extLst>
              <a:ext uri="{FF2B5EF4-FFF2-40B4-BE49-F238E27FC236}">
                <a16:creationId xmlns:a16="http://schemas.microsoft.com/office/drawing/2014/main" id="{2A0DF213-774A-4A0E-9E7F-8F1B6DD1B03B}"/>
              </a:ext>
            </a:extLst>
          </p:cNvPr>
          <p:cNvSpPr>
            <a:spLocks noGrp="1"/>
          </p:cNvSpPr>
          <p:nvPr>
            <p:ph type="sldNum" sz="quarter" idx="12"/>
          </p:nvPr>
        </p:nvSpPr>
        <p:spPr/>
        <p:txBody>
          <a:bodyPr/>
          <a:lstStyle/>
          <a:p>
            <a:fld id="{C2A878CF-ED6A-47AE-8AC8-F9F66A6F4956}" type="slidenum">
              <a:rPr lang="en-GB" smtClean="0"/>
              <a:pPr/>
              <a:t>11</a:t>
            </a:fld>
            <a:endParaRPr lang="en-GB"/>
          </a:p>
        </p:txBody>
      </p:sp>
      <p:pic>
        <p:nvPicPr>
          <p:cNvPr id="9218" name="Picture 2" descr="About Sustainability Reporting: The GRI Standards Resource | Embedding  Project">
            <a:extLst>
              <a:ext uri="{FF2B5EF4-FFF2-40B4-BE49-F238E27FC236}">
                <a16:creationId xmlns:a16="http://schemas.microsoft.com/office/drawing/2014/main" id="{301F0589-5318-4DBB-95B9-A160F9C2A52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00256" y="2050912"/>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Arrow: Striped Right 2">
            <a:extLst>
              <a:ext uri="{FF2B5EF4-FFF2-40B4-BE49-F238E27FC236}">
                <a16:creationId xmlns:a16="http://schemas.microsoft.com/office/drawing/2014/main" id="{271E2644-2927-4F79-ADBE-2DDECFB1BBBA}"/>
              </a:ext>
            </a:extLst>
          </p:cNvPr>
          <p:cNvSpPr/>
          <p:nvPr/>
        </p:nvSpPr>
        <p:spPr>
          <a:xfrm>
            <a:off x="1703512" y="1126060"/>
            <a:ext cx="7919258" cy="50405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SER Video - Part 1">
            <a:hlinkClick r:id="" action="ppaction://media"/>
            <a:extLst>
              <a:ext uri="{FF2B5EF4-FFF2-40B4-BE49-F238E27FC236}">
                <a16:creationId xmlns:a16="http://schemas.microsoft.com/office/drawing/2014/main" id="{78BE85AF-1414-1387-0FDE-FBF824627A0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608168" y="3185318"/>
            <a:ext cx="487363" cy="487363"/>
          </a:xfrm>
          <a:prstGeom prst="rect">
            <a:avLst/>
          </a:prstGeom>
        </p:spPr>
      </p:pic>
    </p:spTree>
    <p:extLst>
      <p:ext uri="{BB962C8B-B14F-4D97-AF65-F5344CB8AC3E}">
        <p14:creationId xmlns:p14="http://schemas.microsoft.com/office/powerpoint/2010/main" val="34732001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6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54" name="Rectangle 10253">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170" name="Rectangle 2"/>
          <p:cNvSpPr>
            <a:spLocks noGrp="1" noChangeArrowheads="1"/>
          </p:cNvSpPr>
          <p:nvPr>
            <p:ph type="title"/>
          </p:nvPr>
        </p:nvSpPr>
        <p:spPr>
          <a:xfrm>
            <a:off x="838200" y="365125"/>
            <a:ext cx="5393361" cy="1325563"/>
          </a:xfrm>
        </p:spPr>
        <p:txBody>
          <a:bodyPr>
            <a:normAutofit/>
          </a:bodyPr>
          <a:lstStyle/>
          <a:p>
            <a:r>
              <a:rPr lang="en-US" b="1"/>
              <a:t>Developing notions of sustainability</a:t>
            </a:r>
            <a:endParaRPr lang="en-GB" b="1"/>
          </a:p>
        </p:txBody>
      </p:sp>
      <p:sp>
        <p:nvSpPr>
          <p:cNvPr id="7171" name="Rectangle 3"/>
          <p:cNvSpPr>
            <a:spLocks noGrp="1" noChangeArrowheads="1"/>
          </p:cNvSpPr>
          <p:nvPr>
            <p:ph idx="1"/>
          </p:nvPr>
        </p:nvSpPr>
        <p:spPr>
          <a:xfrm>
            <a:off x="838200" y="1825625"/>
            <a:ext cx="5393361" cy="4351338"/>
          </a:xfrm>
        </p:spPr>
        <p:txBody>
          <a:bodyPr>
            <a:normAutofit/>
          </a:bodyPr>
          <a:lstStyle/>
          <a:p>
            <a:r>
              <a:rPr lang="en-GB" sz="2400" b="1"/>
              <a:t>Since the late 1980s/early 1990s</a:t>
            </a:r>
            <a:r>
              <a:rPr lang="en-GB" sz="2400"/>
              <a:t>, many documents relating to the need for a shift towards sustainable development have been issued and sustainability appears to have become a central part of the ‘language of business’.  </a:t>
            </a:r>
          </a:p>
          <a:p>
            <a:endParaRPr lang="en-GB" sz="2400"/>
          </a:p>
          <a:p>
            <a:r>
              <a:rPr lang="en-GB" sz="2400"/>
              <a:t>As such, communities will expect to be provided with information about the sustainability of organisations, governments and other bodies. </a:t>
            </a:r>
          </a:p>
        </p:txBody>
      </p:sp>
      <p:pic>
        <p:nvPicPr>
          <p:cNvPr id="10242" name="Picture 2" descr="What Is Sustainability? And Why Does It Matter?">
            <a:extLst>
              <a:ext uri="{FF2B5EF4-FFF2-40B4-BE49-F238E27FC236}">
                <a16:creationId xmlns:a16="http://schemas.microsoft.com/office/drawing/2014/main" id="{3091F5A5-5FF8-4D0D-836D-2A78D0D27C8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693" r="17306" b="-1"/>
          <a:stretch>
            <a:fillRect/>
          </a:stretch>
        </p:blipFill>
        <p:spPr bwMode="auto">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83FA2F6A-B3E3-4316-920B-40299A1B3AEE}"/>
              </a:ext>
            </a:extLst>
          </p:cNvPr>
          <p:cNvSpPr>
            <a:spLocks noGrp="1"/>
          </p:cNvSpPr>
          <p:nvPr>
            <p:ph type="sldNum" sz="quarter" idx="12"/>
          </p:nvPr>
        </p:nvSpPr>
        <p:spPr>
          <a:xfrm>
            <a:off x="8610600" y="6356350"/>
            <a:ext cx="2743200" cy="365125"/>
          </a:xfrm>
        </p:spPr>
        <p:txBody>
          <a:bodyPr>
            <a:normAutofit/>
          </a:bodyPr>
          <a:lstStyle/>
          <a:p>
            <a:pPr>
              <a:spcAft>
                <a:spcPts val="600"/>
              </a:spcAft>
            </a:pPr>
            <a:fld id="{C2A878CF-ED6A-47AE-8AC8-F9F66A6F4956}" type="slidenum">
              <a:rPr lang="en-GB" smtClean="0"/>
              <a:pPr>
                <a:spcAft>
                  <a:spcPts val="600"/>
                </a:spcAft>
              </a:pPr>
              <a:t>12</a:t>
            </a:fld>
            <a:endParaRPr lang="en-GB"/>
          </a:p>
        </p:txBody>
      </p:sp>
      <p:sp>
        <p:nvSpPr>
          <p:cNvPr id="10256"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258"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SER Video - Part 1">
            <a:hlinkClick r:id="" action="ppaction://media"/>
            <a:extLst>
              <a:ext uri="{FF2B5EF4-FFF2-40B4-BE49-F238E27FC236}">
                <a16:creationId xmlns:a16="http://schemas.microsoft.com/office/drawing/2014/main" id="{4EB5557C-AF3B-2E0F-56B7-A88E6CFFDF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83832" y="1098872"/>
            <a:ext cx="487363" cy="487363"/>
          </a:xfrm>
          <a:prstGeom prst="rect">
            <a:avLst/>
          </a:prstGeom>
        </p:spPr>
      </p:pic>
    </p:spTree>
    <p:extLst>
      <p:ext uri="{BB962C8B-B14F-4D97-AF65-F5344CB8AC3E}">
        <p14:creationId xmlns:p14="http://schemas.microsoft.com/office/powerpoint/2010/main" val="34732001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C768EA-F0D8-4E48-7818-9731F73000E7}"/>
              </a:ext>
            </a:extLst>
          </p:cNvPr>
          <p:cNvSpPr>
            <a:spLocks noGrp="1"/>
          </p:cNvSpPr>
          <p:nvPr>
            <p:ph type="title"/>
          </p:nvPr>
        </p:nvSpPr>
        <p:spPr>
          <a:xfrm>
            <a:off x="841248" y="548640"/>
            <a:ext cx="3600860" cy="5431536"/>
          </a:xfrm>
        </p:spPr>
        <p:txBody>
          <a:bodyPr>
            <a:normAutofit/>
          </a:bodyPr>
          <a:lstStyle/>
          <a:p>
            <a:r>
              <a:rPr lang="en-GB" sz="4600"/>
              <a:t>What is meant by sustainability?</a:t>
            </a:r>
          </a:p>
        </p:txBody>
      </p:sp>
      <p:sp>
        <p:nvSpPr>
          <p:cNvPr id="1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253D085-B9A5-5C04-D203-DBBB2597CB44}"/>
              </a:ext>
            </a:extLst>
          </p:cNvPr>
          <p:cNvSpPr>
            <a:spLocks noGrp="1"/>
          </p:cNvSpPr>
          <p:nvPr>
            <p:ph idx="1"/>
          </p:nvPr>
        </p:nvSpPr>
        <p:spPr>
          <a:xfrm>
            <a:off x="5126418" y="552091"/>
            <a:ext cx="6224335" cy="5431536"/>
          </a:xfrm>
        </p:spPr>
        <p:txBody>
          <a:bodyPr anchor="ctr">
            <a:normAutofit/>
          </a:bodyPr>
          <a:lstStyle/>
          <a:p>
            <a:pPr>
              <a:buNone/>
            </a:pPr>
            <a:endParaRPr lang="en-GB" sz="2200"/>
          </a:p>
          <a:p>
            <a:pPr marL="0" indent="0">
              <a:buNone/>
            </a:pPr>
            <a:r>
              <a:rPr lang="en-GB" sz="2200"/>
              <a:t>For an organisation to be sustainable, it must achieve an optimum balance between financial security, minimising negative environmental impact and acting in line with society’s expectations (Deegan and Unerman, 2011).</a:t>
            </a:r>
          </a:p>
          <a:p>
            <a:endParaRPr lang="en-GB" sz="2200"/>
          </a:p>
        </p:txBody>
      </p:sp>
      <p:sp>
        <p:nvSpPr>
          <p:cNvPr id="4" name="Slide Number Placeholder 3">
            <a:extLst>
              <a:ext uri="{FF2B5EF4-FFF2-40B4-BE49-F238E27FC236}">
                <a16:creationId xmlns:a16="http://schemas.microsoft.com/office/drawing/2014/main" id="{BAE6AA96-F349-1531-662C-718BE8B473E4}"/>
              </a:ext>
            </a:extLst>
          </p:cNvPr>
          <p:cNvSpPr>
            <a:spLocks noGrp="1"/>
          </p:cNvSpPr>
          <p:nvPr>
            <p:ph type="sldNum" sz="quarter" idx="12"/>
          </p:nvPr>
        </p:nvSpPr>
        <p:spPr>
          <a:xfrm>
            <a:off x="8610600" y="6356350"/>
            <a:ext cx="2743200" cy="365125"/>
          </a:xfrm>
        </p:spPr>
        <p:txBody>
          <a:bodyPr>
            <a:normAutofit/>
          </a:bodyPr>
          <a:lstStyle/>
          <a:p>
            <a:pPr>
              <a:spcAft>
                <a:spcPts val="600"/>
              </a:spcAft>
            </a:pPr>
            <a:fld id="{C2A878CF-ED6A-47AE-8AC8-F9F66A6F4956}" type="slidenum">
              <a:rPr lang="en-GB" smtClean="0"/>
              <a:pPr>
                <a:spcAft>
                  <a:spcPts val="600"/>
                </a:spcAft>
              </a:pPr>
              <a:t>13</a:t>
            </a:fld>
            <a:endParaRPr lang="en-GB"/>
          </a:p>
        </p:txBody>
      </p:sp>
      <p:pic>
        <p:nvPicPr>
          <p:cNvPr id="5" name="SER Video - Part 1">
            <a:hlinkClick r:id="" action="ppaction://media"/>
            <a:extLst>
              <a:ext uri="{FF2B5EF4-FFF2-40B4-BE49-F238E27FC236}">
                <a16:creationId xmlns:a16="http://schemas.microsoft.com/office/drawing/2014/main" id="{BD57B0D7-80E4-38A1-CEF6-64D987FFE2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19528" y="4293096"/>
            <a:ext cx="487363" cy="487363"/>
          </a:xfrm>
          <a:prstGeom prst="rect">
            <a:avLst/>
          </a:prstGeom>
        </p:spPr>
      </p:pic>
    </p:spTree>
    <p:extLst>
      <p:ext uri="{BB962C8B-B14F-4D97-AF65-F5344CB8AC3E}">
        <p14:creationId xmlns:p14="http://schemas.microsoft.com/office/powerpoint/2010/main" val="271842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6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59619"/>
          </a:xfrm>
        </p:spPr>
        <p:txBody>
          <a:bodyPr>
            <a:normAutofit/>
          </a:bodyPr>
          <a:lstStyle/>
          <a:p>
            <a:r>
              <a:rPr lang="en-GB" sz="3600" b="1" dirty="0">
                <a:solidFill>
                  <a:srgbClr val="FF0000"/>
                </a:solidFill>
              </a:rPr>
              <a:t>Sustainability</a:t>
            </a:r>
          </a:p>
        </p:txBody>
      </p:sp>
      <p:pic>
        <p:nvPicPr>
          <p:cNvPr id="4" name="Content Placeholder 3" descr="TBL-Model.jpg"/>
          <p:cNvPicPr>
            <a:picLocks noGrp="1" noChangeAspect="1"/>
          </p:cNvPicPr>
          <p:nvPr>
            <p:ph idx="1"/>
          </p:nvPr>
        </p:nvPicPr>
        <p:blipFill>
          <a:blip r:embed="rId5" cstate="print"/>
          <a:stretch>
            <a:fillRect/>
          </a:stretch>
        </p:blipFill>
        <p:spPr>
          <a:xfrm>
            <a:off x="2366098" y="1164859"/>
            <a:ext cx="6257014" cy="4553035"/>
          </a:xfrm>
        </p:spPr>
      </p:pic>
      <p:sp>
        <p:nvSpPr>
          <p:cNvPr id="5" name="Slide Number Placeholder 4">
            <a:extLst>
              <a:ext uri="{FF2B5EF4-FFF2-40B4-BE49-F238E27FC236}">
                <a16:creationId xmlns:a16="http://schemas.microsoft.com/office/drawing/2014/main" id="{112042D8-A410-4E83-ADC8-820EE4B0A87B}"/>
              </a:ext>
            </a:extLst>
          </p:cNvPr>
          <p:cNvSpPr>
            <a:spLocks noGrp="1"/>
          </p:cNvSpPr>
          <p:nvPr>
            <p:ph type="sldNum" sz="quarter" idx="12"/>
          </p:nvPr>
        </p:nvSpPr>
        <p:spPr/>
        <p:txBody>
          <a:bodyPr/>
          <a:lstStyle/>
          <a:p>
            <a:fld id="{C2A878CF-ED6A-47AE-8AC8-F9F66A6F4956}" type="slidenum">
              <a:rPr lang="en-GB" smtClean="0"/>
              <a:pPr/>
              <a:t>14</a:t>
            </a:fld>
            <a:endParaRPr lang="en-GB"/>
          </a:p>
        </p:txBody>
      </p:sp>
      <p:cxnSp>
        <p:nvCxnSpPr>
          <p:cNvPr id="8" name="Straight Arrow Connector 7"/>
          <p:cNvCxnSpPr>
            <a:cxnSpLocks/>
          </p:cNvCxnSpPr>
          <p:nvPr/>
        </p:nvCxnSpPr>
        <p:spPr>
          <a:xfrm flipH="1">
            <a:off x="5289398" y="1788179"/>
            <a:ext cx="4536504" cy="1832744"/>
          </a:xfrm>
          <a:prstGeom prst="straightConnector1">
            <a:avLst/>
          </a:prstGeom>
          <a:ln w="4445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587880" y="1354474"/>
            <a:ext cx="2160240" cy="461665"/>
          </a:xfrm>
          <a:prstGeom prst="rect">
            <a:avLst/>
          </a:prstGeom>
          <a:noFill/>
        </p:spPr>
        <p:txBody>
          <a:bodyPr wrap="square" rtlCol="0">
            <a:spAutoFit/>
          </a:bodyPr>
          <a:lstStyle/>
          <a:p>
            <a:r>
              <a:rPr lang="en-GB" sz="2400" b="1" dirty="0">
                <a:solidFill>
                  <a:schemeClr val="accent3">
                    <a:lumMod val="50000"/>
                  </a:schemeClr>
                </a:solidFill>
                <a:effectLst>
                  <a:outerShdw blurRad="38100" dist="38100" dir="2700000" algn="tl">
                    <a:srgbClr val="000000">
                      <a:alpha val="43137"/>
                    </a:srgbClr>
                  </a:outerShdw>
                </a:effectLst>
              </a:rPr>
              <a:t>Sustainability</a:t>
            </a:r>
          </a:p>
        </p:txBody>
      </p:sp>
      <p:sp>
        <p:nvSpPr>
          <p:cNvPr id="10" name="TextBox 9"/>
          <p:cNvSpPr txBox="1"/>
          <p:nvPr/>
        </p:nvSpPr>
        <p:spPr>
          <a:xfrm>
            <a:off x="5915472" y="6381329"/>
            <a:ext cx="4752528" cy="307777"/>
          </a:xfrm>
          <a:prstGeom prst="rect">
            <a:avLst/>
          </a:prstGeom>
          <a:noFill/>
        </p:spPr>
        <p:txBody>
          <a:bodyPr wrap="square" rtlCol="0">
            <a:spAutoFit/>
          </a:bodyPr>
          <a:lstStyle/>
          <a:p>
            <a:r>
              <a:rPr lang="en-GB" sz="1400" i="1" dirty="0"/>
              <a:t>Image: www.sellingsustainabilitysolutions.com</a:t>
            </a:r>
          </a:p>
        </p:txBody>
      </p:sp>
      <p:sp>
        <p:nvSpPr>
          <p:cNvPr id="3" name="TextBox 2">
            <a:extLst>
              <a:ext uri="{FF2B5EF4-FFF2-40B4-BE49-F238E27FC236}">
                <a16:creationId xmlns:a16="http://schemas.microsoft.com/office/drawing/2014/main" id="{771591F5-108E-42E5-B0E9-CD5351C1DFD4}"/>
              </a:ext>
            </a:extLst>
          </p:cNvPr>
          <p:cNvSpPr txBox="1"/>
          <p:nvPr/>
        </p:nvSpPr>
        <p:spPr>
          <a:xfrm>
            <a:off x="263352" y="6002643"/>
            <a:ext cx="5184576" cy="307777"/>
          </a:xfrm>
          <a:prstGeom prst="rect">
            <a:avLst/>
          </a:prstGeom>
          <a:noFill/>
        </p:spPr>
        <p:txBody>
          <a:bodyPr wrap="square" rtlCol="0">
            <a:spAutoFit/>
          </a:bodyPr>
          <a:lstStyle/>
          <a:p>
            <a:r>
              <a:rPr lang="en-US" sz="1400" dirty="0">
                <a:hlinkClick r:id="rId6"/>
              </a:rPr>
              <a:t>http://www.implats.co.za/sustainability-reporting.php</a:t>
            </a:r>
            <a:endParaRPr lang="en-US" sz="1400" dirty="0"/>
          </a:p>
        </p:txBody>
      </p:sp>
      <p:pic>
        <p:nvPicPr>
          <p:cNvPr id="6" name="SER Video - Part 1">
            <a:hlinkClick r:id="" action="ppaction://media"/>
            <a:extLst>
              <a:ext uri="{FF2B5EF4-FFF2-40B4-BE49-F238E27FC236}">
                <a16:creationId xmlns:a16="http://schemas.microsoft.com/office/drawing/2014/main" id="{4C016325-0138-DAB6-B96E-95683ABDED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71086" y="3661142"/>
            <a:ext cx="487363" cy="48736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1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7" name="Rectangle 1229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2493" y="238539"/>
            <a:ext cx="11018520" cy="1434415"/>
          </a:xfrm>
        </p:spPr>
        <p:txBody>
          <a:bodyPr anchor="b">
            <a:normAutofit/>
          </a:bodyPr>
          <a:lstStyle/>
          <a:p>
            <a:r>
              <a:rPr lang="en-GB" sz="5400" b="1"/>
              <a:t>Is it possible?</a:t>
            </a:r>
          </a:p>
        </p:txBody>
      </p:sp>
      <p:sp>
        <p:nvSpPr>
          <p:cNvPr id="12299"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72493" y="2071316"/>
            <a:ext cx="6713552" cy="4119172"/>
          </a:xfrm>
        </p:spPr>
        <p:txBody>
          <a:bodyPr anchor="t">
            <a:normAutofit/>
          </a:bodyPr>
          <a:lstStyle/>
          <a:p>
            <a:pPr marL="0" indent="0">
              <a:buNone/>
            </a:pPr>
            <a:r>
              <a:rPr lang="en-GB" sz="1200" dirty="0"/>
              <a:t>Dilliard et al (2005) say that</a:t>
            </a:r>
          </a:p>
          <a:p>
            <a:pPr marL="0" indent="0">
              <a:buNone/>
            </a:pPr>
            <a:r>
              <a:rPr lang="en-GB" sz="1200" b="1" dirty="0"/>
              <a:t>‘social systems have come to dominate and exploit natural systems’</a:t>
            </a:r>
          </a:p>
          <a:p>
            <a:pPr marL="0" indent="0">
              <a:buNone/>
            </a:pPr>
            <a:r>
              <a:rPr lang="en-GB" sz="1200" dirty="0"/>
              <a:t>In particular, they say economics based social systems are dominant. </a:t>
            </a:r>
          </a:p>
          <a:p>
            <a:pPr marL="0" indent="0">
              <a:buNone/>
            </a:pPr>
            <a:endParaRPr lang="en-GB" sz="1200" dirty="0"/>
          </a:p>
          <a:p>
            <a:pPr marL="0" indent="0">
              <a:buNone/>
            </a:pPr>
            <a:r>
              <a:rPr lang="en-GB" sz="1200" dirty="0"/>
              <a:t>Example:  BP Deepwater Horizon disaster</a:t>
            </a:r>
          </a:p>
          <a:p>
            <a:pPr marL="179388" indent="-179388"/>
            <a:r>
              <a:rPr lang="en-GB" sz="1200" dirty="0"/>
              <a:t>Gulf of Mexico, 20 April 2010</a:t>
            </a:r>
          </a:p>
          <a:p>
            <a:pPr marL="179388" indent="-179388"/>
            <a:r>
              <a:rPr lang="en-GB" sz="1200" b="1" dirty="0">
                <a:effectLst>
                  <a:outerShdw blurRad="38100" dist="38100" dir="2700000" algn="tl">
                    <a:srgbClr val="000000">
                      <a:alpha val="43137"/>
                    </a:srgbClr>
                  </a:outerShdw>
                </a:effectLst>
              </a:rPr>
              <a:t>Immediate social impact =&gt; 11 oil platform workers killed</a:t>
            </a:r>
          </a:p>
          <a:p>
            <a:pPr marL="179388" indent="-179388"/>
            <a:r>
              <a:rPr lang="en-GB" sz="1200" dirty="0"/>
              <a:t>In the following weeks and months ongoing oil leak into the Gulf of Mexico caused a major ecological and social disaster</a:t>
            </a:r>
          </a:p>
          <a:p>
            <a:pPr marL="179388" indent="-179388"/>
            <a:r>
              <a:rPr lang="en-GB" sz="1200" b="1" dirty="0"/>
              <a:t>Largest oil spill in history (4.9 million barrels)</a:t>
            </a:r>
            <a:r>
              <a:rPr lang="en-GB" sz="1200" dirty="0"/>
              <a:t>, devastating many eco-systems in the Gulf, including the deaths of many fish, birds, plants etc in the sea and on large stretches of coastline</a:t>
            </a:r>
          </a:p>
          <a:p>
            <a:pPr marL="179388" indent="-179388"/>
            <a:r>
              <a:rPr lang="en-GB" sz="1200" dirty="0"/>
              <a:t>Major impact on livelihoods of many Gulf communities</a:t>
            </a:r>
          </a:p>
          <a:p>
            <a:pPr marL="179388" indent="-179388"/>
            <a:r>
              <a:rPr lang="en-GB" sz="1200" dirty="0"/>
              <a:t>Clean up cost BP many billions of dollars</a:t>
            </a:r>
          </a:p>
          <a:p>
            <a:pPr marL="179388" indent="-179388"/>
            <a:r>
              <a:rPr lang="en-GB" sz="1200" dirty="0"/>
              <a:t>Negative impact on BP’s reputation</a:t>
            </a:r>
          </a:p>
          <a:p>
            <a:pPr marL="179388" indent="-179388"/>
            <a:r>
              <a:rPr lang="en-GB" sz="1200" b="1" dirty="0"/>
              <a:t>US Congress found a culture at BP dominated by a drive for short term cost savings</a:t>
            </a:r>
          </a:p>
          <a:p>
            <a:pPr marL="0" indent="0">
              <a:buNone/>
            </a:pPr>
            <a:endParaRPr lang="en-GB" sz="1200" dirty="0"/>
          </a:p>
        </p:txBody>
      </p:sp>
      <p:pic>
        <p:nvPicPr>
          <p:cNvPr id="12292" name="Picture 4" descr="BP oil spill: Five years after 'worst environmental disaster' in US  history, how bad was it really?">
            <a:extLst>
              <a:ext uri="{FF2B5EF4-FFF2-40B4-BE49-F238E27FC236}">
                <a16:creationId xmlns:a16="http://schemas.microsoft.com/office/drawing/2014/main" id="{415E6B9A-3FB4-41D2-B185-2E97B89F84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219" r="25653"/>
          <a:stretch>
            <a:fillRect/>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5A833140-DA20-434E-A1C1-33AB8FDF580C}"/>
              </a:ext>
            </a:extLst>
          </p:cNvPr>
          <p:cNvSpPr>
            <a:spLocks noGrp="1"/>
          </p:cNvSpPr>
          <p:nvPr>
            <p:ph type="sldNum" sz="quarter" idx="12"/>
          </p:nvPr>
        </p:nvSpPr>
        <p:spPr>
          <a:xfrm>
            <a:off x="8610600" y="6356350"/>
            <a:ext cx="2743200" cy="365125"/>
          </a:xfrm>
        </p:spPr>
        <p:txBody>
          <a:bodyPr>
            <a:normAutofit/>
          </a:bodyPr>
          <a:lstStyle/>
          <a:p>
            <a:pPr>
              <a:spcAft>
                <a:spcPts val="600"/>
              </a:spcAft>
            </a:pPr>
            <a:fld id="{C2A878CF-ED6A-47AE-8AC8-F9F66A6F4956}" type="slidenum">
              <a:rPr lang="en-GB" smtClean="0"/>
              <a:pPr>
                <a:spcAft>
                  <a:spcPts val="600"/>
                </a:spcAft>
              </a:pPr>
              <a:t>15</a:t>
            </a:fld>
            <a:endParaRPr lang="en-GB"/>
          </a:p>
        </p:txBody>
      </p:sp>
      <p:pic>
        <p:nvPicPr>
          <p:cNvPr id="5" name="SER Video - Part 1">
            <a:hlinkClick r:id="" action="ppaction://media"/>
            <a:extLst>
              <a:ext uri="{FF2B5EF4-FFF2-40B4-BE49-F238E27FC236}">
                <a16:creationId xmlns:a16="http://schemas.microsoft.com/office/drawing/2014/main" id="{8ABAC240-E3CC-D1F9-5D4C-A60E1D6646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31904" y="920186"/>
            <a:ext cx="487363" cy="48736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8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93EB45-CB4A-4659-B3C6-0C5B39F4852C}"/>
              </a:ext>
            </a:extLst>
          </p:cNvPr>
          <p:cNvSpPr>
            <a:spLocks noGrp="1"/>
          </p:cNvSpPr>
          <p:nvPr>
            <p:ph type="sldNum" sz="quarter" idx="12"/>
          </p:nvPr>
        </p:nvSpPr>
        <p:spPr/>
        <p:txBody>
          <a:bodyPr/>
          <a:lstStyle/>
          <a:p>
            <a:fld id="{C2A878CF-ED6A-47AE-8AC8-F9F66A6F4956}" type="slidenum">
              <a:rPr lang="en-GB" smtClean="0"/>
              <a:pPr/>
              <a:t>2</a:t>
            </a:fld>
            <a:endParaRPr lang="en-GB"/>
          </a:p>
        </p:txBody>
      </p:sp>
      <p:pic>
        <p:nvPicPr>
          <p:cNvPr id="38914" name="Picture 2" descr="World Food System Linked To High Levels Of Hunger , Obesity And Health  Problems| Countercurrents">
            <a:extLst>
              <a:ext uri="{FF2B5EF4-FFF2-40B4-BE49-F238E27FC236}">
                <a16:creationId xmlns:a16="http://schemas.microsoft.com/office/drawing/2014/main" id="{A5D685B5-298E-4ECB-BD96-CBDF67875F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9650" y="2420888"/>
            <a:ext cx="2705100" cy="1685925"/>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The social impact of disasters | ETH Zurich">
            <a:extLst>
              <a:ext uri="{FF2B5EF4-FFF2-40B4-BE49-F238E27FC236}">
                <a16:creationId xmlns:a16="http://schemas.microsoft.com/office/drawing/2014/main" id="{A4FF892E-54FE-4501-9A9A-B8CD2897522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39101" y="836712"/>
            <a:ext cx="4021202" cy="2010602"/>
          </a:xfrm>
          <a:prstGeom prst="rect">
            <a:avLst/>
          </a:prstGeom>
          <a:noFill/>
          <a:extLst>
            <a:ext uri="{909E8E84-426E-40DD-AFC4-6F175D3DCCD1}">
              <a14:hiddenFill xmlns:a14="http://schemas.microsoft.com/office/drawing/2010/main">
                <a:solidFill>
                  <a:srgbClr val="FFFFFF"/>
                </a:solidFill>
              </a14:hiddenFill>
            </a:ext>
          </a:extLst>
        </p:spPr>
      </p:pic>
      <p:pic>
        <p:nvPicPr>
          <p:cNvPr id="38918" name="Picture 6" descr="DISASTER MANAGEMENT | AIHMS Blog">
            <a:extLst>
              <a:ext uri="{FF2B5EF4-FFF2-40B4-BE49-F238E27FC236}">
                <a16:creationId xmlns:a16="http://schemas.microsoft.com/office/drawing/2014/main" id="{D43AF0BF-49E8-4952-8522-23B963CDFC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202" y="518852"/>
            <a:ext cx="3788897" cy="2427052"/>
          </a:xfrm>
          <a:prstGeom prst="rect">
            <a:avLst/>
          </a:prstGeom>
          <a:noFill/>
          <a:extLst>
            <a:ext uri="{909E8E84-426E-40DD-AFC4-6F175D3DCCD1}">
              <a14:hiddenFill xmlns:a14="http://schemas.microsoft.com/office/drawing/2010/main">
                <a:solidFill>
                  <a:srgbClr val="FFFFFF"/>
                </a:solidFill>
              </a14:hiddenFill>
            </a:ext>
          </a:extLst>
        </p:spPr>
      </p:pic>
      <p:pic>
        <p:nvPicPr>
          <p:cNvPr id="38922" name="Picture 10" descr="Natural Disasters Tied to Unnatural Causes | Live Science">
            <a:extLst>
              <a:ext uri="{FF2B5EF4-FFF2-40B4-BE49-F238E27FC236}">
                <a16:creationId xmlns:a16="http://schemas.microsoft.com/office/drawing/2014/main" id="{174E45FB-522B-489E-A262-D8CF5AFE6E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7994" y="3356992"/>
            <a:ext cx="3810001" cy="2528888"/>
          </a:xfrm>
          <a:prstGeom prst="rect">
            <a:avLst/>
          </a:prstGeom>
          <a:noFill/>
          <a:extLst>
            <a:ext uri="{909E8E84-426E-40DD-AFC4-6F175D3DCCD1}">
              <a14:hiddenFill xmlns:a14="http://schemas.microsoft.com/office/drawing/2010/main">
                <a:solidFill>
                  <a:srgbClr val="FFFFFF"/>
                </a:solidFill>
              </a14:hiddenFill>
            </a:ext>
          </a:extLst>
        </p:spPr>
      </p:pic>
      <p:pic>
        <p:nvPicPr>
          <p:cNvPr id="38924" name="Picture 12" descr="Plastic Pollution Pandemic ...">
            <a:extLst>
              <a:ext uri="{FF2B5EF4-FFF2-40B4-BE49-F238E27FC236}">
                <a16:creationId xmlns:a16="http://schemas.microsoft.com/office/drawing/2014/main" id="{6197941F-FCBF-4D4B-8BE0-3C8CFEDB5A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19650" y="332656"/>
            <a:ext cx="2628900" cy="1743075"/>
          </a:xfrm>
          <a:prstGeom prst="rect">
            <a:avLst/>
          </a:prstGeom>
          <a:noFill/>
          <a:extLst>
            <a:ext uri="{909E8E84-426E-40DD-AFC4-6F175D3DCCD1}">
              <a14:hiddenFill xmlns:a14="http://schemas.microsoft.com/office/drawing/2010/main">
                <a:solidFill>
                  <a:srgbClr val="FFFFFF"/>
                </a:solidFill>
              </a14:hiddenFill>
            </a:ext>
          </a:extLst>
        </p:spPr>
      </p:pic>
      <p:pic>
        <p:nvPicPr>
          <p:cNvPr id="38926" name="Picture 14" descr="Pollution | Definition, History, Types, &amp; Facts | Britannica">
            <a:extLst>
              <a:ext uri="{FF2B5EF4-FFF2-40B4-BE49-F238E27FC236}">
                <a16:creationId xmlns:a16="http://schemas.microsoft.com/office/drawing/2014/main" id="{1BD421D4-02DE-493F-99EE-3698088BBE5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89857" y="3356992"/>
            <a:ext cx="4021202" cy="2261926"/>
          </a:xfrm>
          <a:prstGeom prst="rect">
            <a:avLst/>
          </a:prstGeom>
          <a:noFill/>
          <a:extLst>
            <a:ext uri="{909E8E84-426E-40DD-AFC4-6F175D3DCCD1}">
              <a14:hiddenFill xmlns:a14="http://schemas.microsoft.com/office/drawing/2010/main">
                <a:solidFill>
                  <a:srgbClr val="FFFFFF"/>
                </a:solidFill>
              </a14:hiddenFill>
            </a:ext>
          </a:extLst>
        </p:spPr>
      </p:pic>
      <p:pic>
        <p:nvPicPr>
          <p:cNvPr id="38928" name="Picture 16" descr="What is global warming? | New Scientist">
            <a:extLst>
              <a:ext uri="{FF2B5EF4-FFF2-40B4-BE49-F238E27FC236}">
                <a16:creationId xmlns:a16="http://schemas.microsoft.com/office/drawing/2014/main" id="{FF057ED5-B44B-4552-BD23-8E886772535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19650" y="4433943"/>
            <a:ext cx="2705100" cy="1803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5398B7E-920F-49EC-91B1-8C8C83EF3E6F}"/>
              </a:ext>
            </a:extLst>
          </p:cNvPr>
          <p:cNvPicPr>
            <a:picLocks noChangeAspect="1"/>
          </p:cNvPicPr>
          <p:nvPr/>
        </p:nvPicPr>
        <p:blipFill>
          <a:blip r:embed="rId11"/>
          <a:stretch>
            <a:fillRect/>
          </a:stretch>
        </p:blipFill>
        <p:spPr>
          <a:xfrm>
            <a:off x="4151784" y="2217796"/>
            <a:ext cx="4258907" cy="2010603"/>
          </a:xfrm>
          <a:prstGeom prst="rect">
            <a:avLst/>
          </a:prstGeom>
        </p:spPr>
      </p:pic>
      <p:sp>
        <p:nvSpPr>
          <p:cNvPr id="9" name="Rectangle 8">
            <a:extLst>
              <a:ext uri="{FF2B5EF4-FFF2-40B4-BE49-F238E27FC236}">
                <a16:creationId xmlns:a16="http://schemas.microsoft.com/office/drawing/2014/main" id="{5EA3B350-93B3-4665-A522-5DAD66D49DA7}"/>
              </a:ext>
            </a:extLst>
          </p:cNvPr>
          <p:cNvSpPr/>
          <p:nvPr/>
        </p:nvSpPr>
        <p:spPr>
          <a:xfrm>
            <a:off x="3652054" y="4592308"/>
            <a:ext cx="5040291" cy="1092607"/>
          </a:xfrm>
          <a:prstGeom prst="rect">
            <a:avLst/>
          </a:prstGeom>
        </p:spPr>
        <p:txBody>
          <a:bodyPr wrap="none">
            <a:spAutoFit/>
          </a:bodyPr>
          <a:lstStyle/>
          <a:p>
            <a:r>
              <a:rPr lang="en-GB" sz="6500" b="1" dirty="0">
                <a:solidFill>
                  <a:schemeClr val="bg1"/>
                </a:solidFill>
                <a:effectLst>
                  <a:outerShdw blurRad="38100" dist="38100" dir="2700000" algn="tl">
                    <a:srgbClr val="000000">
                      <a:alpha val="43137"/>
                    </a:srgbClr>
                  </a:outerShdw>
                </a:effectLst>
              </a:rPr>
              <a:t>Sustainability </a:t>
            </a:r>
            <a:endParaRPr lang="en-GB" sz="6500" dirty="0">
              <a:solidFill>
                <a:schemeClr val="bg1"/>
              </a:solidFill>
            </a:endParaRPr>
          </a:p>
        </p:txBody>
      </p:sp>
      <p:pic>
        <p:nvPicPr>
          <p:cNvPr id="3" name="SER Video - Part 1">
            <a:hlinkClick r:id="" action="ppaction://media"/>
            <a:extLst>
              <a:ext uri="{FF2B5EF4-FFF2-40B4-BE49-F238E27FC236}">
                <a16:creationId xmlns:a16="http://schemas.microsoft.com/office/drawing/2014/main" id="{088B1902-FD23-D03D-9F44-56238A2CA1B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66918" y="5618918"/>
            <a:ext cx="487363" cy="487363"/>
          </a:xfrm>
          <a:prstGeom prst="rect">
            <a:avLst/>
          </a:prstGeom>
        </p:spPr>
      </p:pic>
    </p:spTree>
    <p:extLst>
      <p:ext uri="{BB962C8B-B14F-4D97-AF65-F5344CB8AC3E}">
        <p14:creationId xmlns:p14="http://schemas.microsoft.com/office/powerpoint/2010/main" val="371866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905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D623F-78BB-4E37-A9AF-D6A569FE1B53}"/>
              </a:ext>
            </a:extLst>
          </p:cNvPr>
          <p:cNvSpPr>
            <a:spLocks noGrp="1"/>
          </p:cNvSpPr>
          <p:nvPr>
            <p:ph type="title"/>
          </p:nvPr>
        </p:nvSpPr>
        <p:spPr>
          <a:xfrm>
            <a:off x="498070" y="404664"/>
            <a:ext cx="10058400" cy="828640"/>
          </a:xfrm>
        </p:spPr>
        <p:txBody>
          <a:bodyPr/>
          <a:lstStyle/>
          <a:p>
            <a:r>
              <a:rPr lang="en-GB" b="1" dirty="0">
                <a:effectLst>
                  <a:outerShdw blurRad="38100" dist="38100" dir="2700000" algn="tl">
                    <a:srgbClr val="000000">
                      <a:alpha val="43137"/>
                    </a:srgbClr>
                  </a:outerShdw>
                </a:effectLst>
              </a:rPr>
              <a:t>Sustainable Development </a:t>
            </a:r>
          </a:p>
        </p:txBody>
      </p:sp>
      <p:sp>
        <p:nvSpPr>
          <p:cNvPr id="4" name="Slide Number Placeholder 3">
            <a:extLst>
              <a:ext uri="{FF2B5EF4-FFF2-40B4-BE49-F238E27FC236}">
                <a16:creationId xmlns:a16="http://schemas.microsoft.com/office/drawing/2014/main" id="{541D43F0-1B43-4572-A06B-33D71FCF2F98}"/>
              </a:ext>
            </a:extLst>
          </p:cNvPr>
          <p:cNvSpPr>
            <a:spLocks noGrp="1"/>
          </p:cNvSpPr>
          <p:nvPr>
            <p:ph type="sldNum" sz="quarter" idx="12"/>
          </p:nvPr>
        </p:nvSpPr>
        <p:spPr/>
        <p:txBody>
          <a:bodyPr/>
          <a:lstStyle/>
          <a:p>
            <a:fld id="{C2A878CF-ED6A-47AE-8AC8-F9F66A6F4956}" type="slidenum">
              <a:rPr lang="en-GB" smtClean="0"/>
              <a:pPr/>
              <a:t>3</a:t>
            </a:fld>
            <a:endParaRPr lang="en-GB" dirty="0"/>
          </a:p>
        </p:txBody>
      </p:sp>
      <p:sp>
        <p:nvSpPr>
          <p:cNvPr id="9" name="Rectangle 8">
            <a:extLst>
              <a:ext uri="{FF2B5EF4-FFF2-40B4-BE49-F238E27FC236}">
                <a16:creationId xmlns:a16="http://schemas.microsoft.com/office/drawing/2014/main" id="{507EC289-D143-4700-9990-7F40392CB659}"/>
              </a:ext>
            </a:extLst>
          </p:cNvPr>
          <p:cNvSpPr/>
          <p:nvPr/>
        </p:nvSpPr>
        <p:spPr>
          <a:xfrm>
            <a:off x="268264" y="1549411"/>
            <a:ext cx="6336704" cy="2554545"/>
          </a:xfrm>
          <a:prstGeom prst="rect">
            <a:avLst/>
          </a:prstGeom>
        </p:spPr>
        <p:txBody>
          <a:bodyPr wrap="square">
            <a:spAutoFit/>
          </a:bodyPr>
          <a:lstStyle/>
          <a:p>
            <a:r>
              <a:rPr lang="en-US" sz="3200" dirty="0"/>
              <a:t>Sustainable development is the concept of meeting </a:t>
            </a:r>
            <a:r>
              <a:rPr lang="en-US" sz="3200" b="1" dirty="0"/>
              <a:t>present needs</a:t>
            </a:r>
            <a:r>
              <a:rPr lang="en-US" sz="3200" dirty="0"/>
              <a:t> without compromising the ability of </a:t>
            </a:r>
            <a:r>
              <a:rPr lang="en-US" sz="3200" b="1" dirty="0"/>
              <a:t>future generations</a:t>
            </a:r>
            <a:r>
              <a:rPr lang="en-US" sz="3200" dirty="0"/>
              <a:t> to meet their own needs. </a:t>
            </a:r>
          </a:p>
        </p:txBody>
      </p:sp>
      <p:pic>
        <p:nvPicPr>
          <p:cNvPr id="35844" name="Picture 4" descr="Principles of Sustainable Development – Yale School of the Environment |  Office of Career and Professional Development">
            <a:extLst>
              <a:ext uri="{FF2B5EF4-FFF2-40B4-BE49-F238E27FC236}">
                <a16:creationId xmlns:a16="http://schemas.microsoft.com/office/drawing/2014/main" id="{F6125CCE-95D5-4127-AC80-768717BB80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9362" y="1564051"/>
            <a:ext cx="4572000" cy="27432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66681E6D-FB41-4B5E-AC2E-0A34E6673429}"/>
              </a:ext>
            </a:extLst>
          </p:cNvPr>
          <p:cNvSpPr/>
          <p:nvPr/>
        </p:nvSpPr>
        <p:spPr>
          <a:xfrm>
            <a:off x="6445331" y="5733256"/>
            <a:ext cx="1189621" cy="369332"/>
          </a:xfrm>
          <a:prstGeom prst="rect">
            <a:avLst/>
          </a:prstGeom>
        </p:spPr>
        <p:txBody>
          <a:bodyPr wrap="none">
            <a:spAutoFit/>
          </a:bodyPr>
          <a:lstStyle/>
          <a:p>
            <a:r>
              <a:rPr lang="en-US" dirty="0"/>
              <a:t>Watch me </a:t>
            </a:r>
            <a:endParaRPr lang="en-GB" dirty="0"/>
          </a:p>
        </p:txBody>
      </p:sp>
      <p:sp>
        <p:nvSpPr>
          <p:cNvPr id="11" name="Arc 10">
            <a:extLst>
              <a:ext uri="{FF2B5EF4-FFF2-40B4-BE49-F238E27FC236}">
                <a16:creationId xmlns:a16="http://schemas.microsoft.com/office/drawing/2014/main" id="{C5DF23FA-6C2B-4D6C-A908-9C70D09CBF89}"/>
              </a:ext>
            </a:extLst>
          </p:cNvPr>
          <p:cNvSpPr/>
          <p:nvPr/>
        </p:nvSpPr>
        <p:spPr>
          <a:xfrm rot="8316915">
            <a:off x="6821832" y="4590027"/>
            <a:ext cx="2123001" cy="648880"/>
          </a:xfrm>
          <a:prstGeom prst="arc">
            <a:avLst/>
          </a:prstGeom>
          <a:ln w="44450">
            <a:head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35846" name="Picture 6" descr="News and updates about YouTube | Google Blog">
            <a:extLst>
              <a:ext uri="{FF2B5EF4-FFF2-40B4-BE49-F238E27FC236}">
                <a16:creationId xmlns:a16="http://schemas.microsoft.com/office/drawing/2014/main" id="{30FFAFE0-FF57-4E74-91D1-DEB44A19FBE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56470" y="5071017"/>
            <a:ext cx="1324477" cy="132447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4BFAAD-3548-D3B6-844D-E06E867FB542}"/>
              </a:ext>
            </a:extLst>
          </p:cNvPr>
          <p:cNvSpPr txBox="1"/>
          <p:nvPr/>
        </p:nvSpPr>
        <p:spPr>
          <a:xfrm>
            <a:off x="335360" y="5949280"/>
            <a:ext cx="3744416" cy="923330"/>
          </a:xfrm>
          <a:prstGeom prst="rect">
            <a:avLst/>
          </a:prstGeom>
          <a:noFill/>
        </p:spPr>
        <p:txBody>
          <a:bodyPr wrap="square" rtlCol="0">
            <a:spAutoFit/>
          </a:bodyPr>
          <a:lstStyle/>
          <a:p>
            <a:r>
              <a:rPr lang="en-GB" dirty="0"/>
              <a:t>Link to video; </a:t>
            </a:r>
            <a:r>
              <a:rPr lang="en-GB" dirty="0">
                <a:hlinkClick r:id="rId5"/>
              </a:rPr>
              <a:t>https://youtu.be/jfsWI8XgQyo</a:t>
            </a:r>
            <a:endParaRPr lang="en-GB" dirty="0"/>
          </a:p>
          <a:p>
            <a:endParaRPr lang="en-GB" dirty="0"/>
          </a:p>
        </p:txBody>
      </p:sp>
      <p:sp>
        <p:nvSpPr>
          <p:cNvPr id="6" name="Content Placeholder 5">
            <a:extLst>
              <a:ext uri="{FF2B5EF4-FFF2-40B4-BE49-F238E27FC236}">
                <a16:creationId xmlns:a16="http://schemas.microsoft.com/office/drawing/2014/main" id="{539225CA-BD61-3FDE-F771-293DD1D1C0BA}"/>
              </a:ext>
            </a:extLst>
          </p:cNvPr>
          <p:cNvSpPr>
            <a:spLocks noGrp="1"/>
          </p:cNvSpPr>
          <p:nvPr>
            <p:ph idx="1"/>
          </p:nvPr>
        </p:nvSpPr>
        <p:spPr/>
        <p:txBody>
          <a:bodyPr/>
          <a:lstStyle/>
          <a:p>
            <a:endParaRPr lang="en-GB" dirty="0"/>
          </a:p>
        </p:txBody>
      </p:sp>
    </p:spTree>
    <p:extLst>
      <p:ext uri="{BB962C8B-B14F-4D97-AF65-F5344CB8AC3E}">
        <p14:creationId xmlns:p14="http://schemas.microsoft.com/office/powerpoint/2010/main" val="11572662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5C3921CD-DDE5-4B57-8FDF-B37ADE4EDA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1219" y="3985"/>
            <a:ext cx="9747620" cy="6858000"/>
            <a:chOff x="1318434" y="36937"/>
            <a:chExt cx="9747620" cy="6858000"/>
          </a:xfrm>
        </p:grpSpPr>
        <p:sp>
          <p:nvSpPr>
            <p:cNvPr id="23" name="Freeform: Shape 22">
              <a:extLst>
                <a:ext uri="{FF2B5EF4-FFF2-40B4-BE49-F238E27FC236}">
                  <a16:creationId xmlns:a16="http://schemas.microsoft.com/office/drawing/2014/main" id="{A4CBEDF6-7B5F-471F-AF99-301A23748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0" name="Freeform: Shape 39">
              <a:extLst>
                <a:ext uri="{FF2B5EF4-FFF2-40B4-BE49-F238E27FC236}">
                  <a16:creationId xmlns:a16="http://schemas.microsoft.com/office/drawing/2014/main" id="{1D43DB10-4F84-47C2-8170-CB9EED8667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Shape 24">
              <a:extLst>
                <a:ext uri="{FF2B5EF4-FFF2-40B4-BE49-F238E27FC236}">
                  <a16:creationId xmlns:a16="http://schemas.microsoft.com/office/drawing/2014/main" id="{9F35C7A0-1526-4D97-BCD8-91B3576E3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1" name="Freeform: Shape 40">
              <a:extLst>
                <a:ext uri="{FF2B5EF4-FFF2-40B4-BE49-F238E27FC236}">
                  <a16:creationId xmlns:a16="http://schemas.microsoft.com/office/drawing/2014/main" id="{1009574A-38B7-43A8-A925-1FB54C6B1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EA3AAA50-DE22-4E5D-9064-A37786C590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 name="TextBox 2">
            <a:extLst>
              <a:ext uri="{FF2B5EF4-FFF2-40B4-BE49-F238E27FC236}">
                <a16:creationId xmlns:a16="http://schemas.microsoft.com/office/drawing/2014/main" id="{A21AC071-BD76-E908-2D22-B07FE193110D}"/>
              </a:ext>
            </a:extLst>
          </p:cNvPr>
          <p:cNvSpPr txBox="1"/>
          <p:nvPr/>
        </p:nvSpPr>
        <p:spPr>
          <a:xfrm>
            <a:off x="2967986" y="1888416"/>
            <a:ext cx="7031478" cy="4650496"/>
          </a:xfrm>
          <a:prstGeom prst="rect">
            <a:avLst/>
          </a:prstGeom>
        </p:spPr>
        <p:txBody>
          <a:bodyPr vert="horz" lIns="91440" tIns="45720" rIns="91440" bIns="45720" rtlCol="0" anchor="t">
            <a:normAutofit/>
          </a:bodyPr>
          <a:lstStyle/>
          <a:p>
            <a:pPr algn="just">
              <a:lnSpc>
                <a:spcPct val="90000"/>
              </a:lnSpc>
              <a:spcAft>
                <a:spcPts val="600"/>
              </a:spcAft>
            </a:pPr>
            <a:r>
              <a:rPr lang="en-US" sz="1900" b="1" dirty="0">
                <a:solidFill>
                  <a:schemeClr val="tx2"/>
                </a:solidFill>
              </a:rPr>
              <a:t>Imagine you are looking to invest in some shares.</a:t>
            </a:r>
          </a:p>
          <a:p>
            <a:pPr algn="just">
              <a:lnSpc>
                <a:spcPct val="90000"/>
              </a:lnSpc>
              <a:spcAft>
                <a:spcPts val="600"/>
              </a:spcAft>
            </a:pPr>
            <a:endParaRPr lang="en-US" sz="1900" dirty="0">
              <a:solidFill>
                <a:schemeClr val="tx2"/>
              </a:solidFill>
            </a:endParaRPr>
          </a:p>
          <a:p>
            <a:pPr algn="just">
              <a:lnSpc>
                <a:spcPct val="90000"/>
              </a:lnSpc>
              <a:spcAft>
                <a:spcPts val="600"/>
              </a:spcAft>
            </a:pPr>
            <a:r>
              <a:rPr lang="en-US" sz="1900" dirty="0">
                <a:solidFill>
                  <a:schemeClr val="tx2"/>
                </a:solidFill>
              </a:rPr>
              <a:t>What things would you want to know about a company to help you decide where to invest?</a:t>
            </a:r>
          </a:p>
          <a:p>
            <a:pPr algn="just">
              <a:lnSpc>
                <a:spcPct val="90000"/>
              </a:lnSpc>
              <a:spcAft>
                <a:spcPts val="600"/>
              </a:spcAft>
            </a:pPr>
            <a:endParaRPr lang="en-US" sz="1900" dirty="0">
              <a:solidFill>
                <a:schemeClr val="tx2"/>
              </a:solidFill>
            </a:endParaRPr>
          </a:p>
          <a:p>
            <a:pPr algn="just">
              <a:lnSpc>
                <a:spcPct val="90000"/>
              </a:lnSpc>
              <a:spcAft>
                <a:spcPts val="600"/>
              </a:spcAft>
            </a:pPr>
            <a:r>
              <a:rPr lang="en-US" sz="1900" dirty="0">
                <a:solidFill>
                  <a:schemeClr val="tx2"/>
                </a:solidFill>
              </a:rPr>
              <a:t>Do the things you are interested in change when you are a customer rather than an investor?</a:t>
            </a:r>
          </a:p>
        </p:txBody>
      </p:sp>
      <p:sp>
        <p:nvSpPr>
          <p:cNvPr id="2" name="Slide Number Placeholder 1">
            <a:extLst>
              <a:ext uri="{FF2B5EF4-FFF2-40B4-BE49-F238E27FC236}">
                <a16:creationId xmlns:a16="http://schemas.microsoft.com/office/drawing/2014/main" id="{6E2E9629-7018-3C14-BD0D-973610741BD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C2A878CF-ED6A-47AE-8AC8-F9F66A6F4956}" type="slidenum">
              <a:rPr lang="en-US" smtClean="0">
                <a:solidFill>
                  <a:schemeClr val="tx1">
                    <a:tint val="75000"/>
                  </a:schemeClr>
                </a:solidFill>
              </a:rPr>
              <a:pPr>
                <a:spcAft>
                  <a:spcPts val="600"/>
                </a:spcAft>
              </a:pPr>
              <a:t>4</a:t>
            </a:fld>
            <a:endParaRPr lang="en-US">
              <a:solidFill>
                <a:schemeClr val="tx1">
                  <a:tint val="75000"/>
                </a:schemeClr>
              </a:solidFill>
            </a:endParaRPr>
          </a:p>
        </p:txBody>
      </p:sp>
      <p:pic>
        <p:nvPicPr>
          <p:cNvPr id="4" name="SER Video - Part 1">
            <a:hlinkClick r:id="" action="ppaction://media"/>
            <a:extLst>
              <a:ext uri="{FF2B5EF4-FFF2-40B4-BE49-F238E27FC236}">
                <a16:creationId xmlns:a16="http://schemas.microsoft.com/office/drawing/2014/main" id="{89D38EA8-0D45-61E2-DCC2-1A81BA36A2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38518" y="5170453"/>
            <a:ext cx="487363" cy="487363"/>
          </a:xfrm>
          <a:prstGeom prst="rect">
            <a:avLst/>
          </a:prstGeom>
        </p:spPr>
      </p:pic>
    </p:spTree>
    <p:extLst>
      <p:ext uri="{BB962C8B-B14F-4D97-AF65-F5344CB8AC3E}">
        <p14:creationId xmlns:p14="http://schemas.microsoft.com/office/powerpoint/2010/main" val="385970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3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0" name="Rectangle 308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2493" y="238539"/>
            <a:ext cx="11018520" cy="1434415"/>
          </a:xfrm>
        </p:spPr>
        <p:txBody>
          <a:bodyPr anchor="b">
            <a:normAutofit/>
          </a:bodyPr>
          <a:lstStyle/>
          <a:p>
            <a:r>
              <a:rPr lang="en-GB" sz="5400" b="1">
                <a:effectLst>
                  <a:outerShdw blurRad="38100" dist="38100" dir="2700000" algn="tl">
                    <a:srgbClr val="000000">
                      <a:alpha val="43137"/>
                    </a:srgbClr>
                  </a:outerShdw>
                </a:effectLst>
              </a:rPr>
              <a:t>Theory of the Firm</a:t>
            </a:r>
          </a:p>
        </p:txBody>
      </p:sp>
      <p:sp>
        <p:nvSpPr>
          <p:cNvPr id="309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72493" y="2071316"/>
            <a:ext cx="6713552" cy="4119172"/>
          </a:xfrm>
        </p:spPr>
        <p:txBody>
          <a:bodyPr anchor="t">
            <a:normAutofit/>
          </a:bodyPr>
          <a:lstStyle/>
          <a:p>
            <a:pPr marL="0" indent="0">
              <a:buNone/>
            </a:pPr>
            <a:r>
              <a:rPr lang="en-GB" sz="2200"/>
              <a:t>“There is one and only one social responsibility of business – to use its resources and engage in activities designed to increase its profits so long as it stays within the rules of the game, which is to say, engages in open and free competition without deception or fraud”</a:t>
            </a:r>
          </a:p>
          <a:p>
            <a:pPr marL="0" indent="0">
              <a:buNone/>
            </a:pPr>
            <a:r>
              <a:rPr lang="en-GB" sz="2200" i="1"/>
              <a:t>				Milton Friedman (1970)</a:t>
            </a:r>
          </a:p>
        </p:txBody>
      </p:sp>
      <p:pic>
        <p:nvPicPr>
          <p:cNvPr id="3074" name="Picture 2" descr="Corporate social responsibility - Free ecology and environment icons">
            <a:extLst>
              <a:ext uri="{FF2B5EF4-FFF2-40B4-BE49-F238E27FC236}">
                <a16:creationId xmlns:a16="http://schemas.microsoft.com/office/drawing/2014/main" id="{812090FB-9B1B-4BA2-8B74-4DFAE19127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16" r="2276" b="-3"/>
          <a:stretch>
            <a:fillRect/>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BF47C0A9-CC97-4F6F-AF5C-5F2A574BE96D}"/>
              </a:ext>
            </a:extLst>
          </p:cNvPr>
          <p:cNvSpPr>
            <a:spLocks noGrp="1"/>
          </p:cNvSpPr>
          <p:nvPr>
            <p:ph type="sldNum" sz="quarter" idx="12"/>
          </p:nvPr>
        </p:nvSpPr>
        <p:spPr>
          <a:xfrm>
            <a:off x="8610600" y="6356350"/>
            <a:ext cx="2743200" cy="365125"/>
          </a:xfrm>
        </p:spPr>
        <p:txBody>
          <a:bodyPr>
            <a:normAutofit/>
          </a:bodyPr>
          <a:lstStyle/>
          <a:p>
            <a:pPr>
              <a:spcAft>
                <a:spcPts val="600"/>
              </a:spcAft>
            </a:pPr>
            <a:fld id="{C2A878CF-ED6A-47AE-8AC8-F9F66A6F4956}" type="slidenum">
              <a:rPr lang="en-GB"/>
              <a:pPr>
                <a:spcAft>
                  <a:spcPts val="600"/>
                </a:spcAft>
              </a:pPr>
              <a:t>5</a:t>
            </a:fld>
            <a:endParaRPr lang="en-GB"/>
          </a:p>
        </p:txBody>
      </p:sp>
      <p:pic>
        <p:nvPicPr>
          <p:cNvPr id="5" name="SER Video - Part 1">
            <a:hlinkClick r:id="" action="ppaction://media"/>
            <a:extLst>
              <a:ext uri="{FF2B5EF4-FFF2-40B4-BE49-F238E27FC236}">
                <a16:creationId xmlns:a16="http://schemas.microsoft.com/office/drawing/2014/main" id="{A8EFF6BA-73FA-4A9A-894C-8734999183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51584" y="5445224"/>
            <a:ext cx="487363" cy="487363"/>
          </a:xfrm>
          <a:prstGeom prst="rect">
            <a:avLst/>
          </a:prstGeom>
        </p:spPr>
      </p:pic>
    </p:spTree>
    <p:extLst>
      <p:ext uri="{BB962C8B-B14F-4D97-AF65-F5344CB8AC3E}">
        <p14:creationId xmlns:p14="http://schemas.microsoft.com/office/powerpoint/2010/main" val="34424385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3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48" name="Rectangle 5147">
            <a:extLst>
              <a:ext uri="{FF2B5EF4-FFF2-40B4-BE49-F238E27FC236}">
                <a16:creationId xmlns:a16="http://schemas.microsoft.com/office/drawing/2014/main" id="{D1942232-83D0-49E2-AF9B-1F97E3C1E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0" name="Rectangle 5149">
            <a:extLst>
              <a:ext uri="{FF2B5EF4-FFF2-40B4-BE49-F238E27FC236}">
                <a16:creationId xmlns:a16="http://schemas.microsoft.com/office/drawing/2014/main" id="{E9E70D72-6E23-4015-A4A6-85C120C191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2" name="Rectangle 2"/>
          <p:cNvSpPr>
            <a:spLocks noGrp="1" noChangeArrowheads="1"/>
          </p:cNvSpPr>
          <p:nvPr>
            <p:ph type="title"/>
          </p:nvPr>
        </p:nvSpPr>
        <p:spPr>
          <a:xfrm>
            <a:off x="1180947" y="140015"/>
            <a:ext cx="9829800" cy="1325880"/>
          </a:xfrm>
        </p:spPr>
        <p:txBody>
          <a:bodyPr anchor="b">
            <a:normAutofit/>
          </a:bodyPr>
          <a:lstStyle/>
          <a:p>
            <a:pPr algn="ctr"/>
            <a:r>
              <a:rPr lang="en-US" sz="3600" b="1" dirty="0">
                <a:solidFill>
                  <a:schemeClr val="tx2"/>
                </a:solidFill>
              </a:rPr>
              <a:t>What is Social and Environmental Reporting?</a:t>
            </a:r>
            <a:endParaRPr lang="en-GB" sz="3600" b="1" dirty="0">
              <a:solidFill>
                <a:schemeClr val="tx2"/>
              </a:solidFill>
            </a:endParaRPr>
          </a:p>
        </p:txBody>
      </p:sp>
      <p:grpSp>
        <p:nvGrpSpPr>
          <p:cNvPr id="5152" name="Group 5151">
            <a:extLst>
              <a:ext uri="{FF2B5EF4-FFF2-40B4-BE49-F238E27FC236}">
                <a16:creationId xmlns:a16="http://schemas.microsoft.com/office/drawing/2014/main" id="{C28A977F-B603-4D81-B0FC-C8DE048A7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1"/>
            <a:ext cx="3362070" cy="2522848"/>
            <a:chOff x="-305" y="-1"/>
            <a:chExt cx="3832880" cy="2876136"/>
          </a:xfrm>
        </p:grpSpPr>
        <p:sp>
          <p:nvSpPr>
            <p:cNvPr id="5153" name="Freeform: Shape 5152">
              <a:extLst>
                <a:ext uri="{FF2B5EF4-FFF2-40B4-BE49-F238E27FC236}">
                  <a16:creationId xmlns:a16="http://schemas.microsoft.com/office/drawing/2014/main" id="{0183CE8C-E039-4B2F-A36E-5FD5CD5D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4" name="Freeform: Shape 5153">
              <a:extLst>
                <a:ext uri="{FF2B5EF4-FFF2-40B4-BE49-F238E27FC236}">
                  <a16:creationId xmlns:a16="http://schemas.microsoft.com/office/drawing/2014/main" id="{3EB77281-FAB4-40D0-B3F3-264EC4AB20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55" name="Freeform: Shape 5154">
              <a:extLst>
                <a:ext uri="{FF2B5EF4-FFF2-40B4-BE49-F238E27FC236}">
                  <a16:creationId xmlns:a16="http://schemas.microsoft.com/office/drawing/2014/main" id="{815E59F3-75FC-494F-8737-5F00A4964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56" name="Freeform: Shape 5155">
              <a:extLst>
                <a:ext uri="{FF2B5EF4-FFF2-40B4-BE49-F238E27FC236}">
                  <a16:creationId xmlns:a16="http://schemas.microsoft.com/office/drawing/2014/main" id="{43ADDCFA-B066-4D79-AB71-062E66E58F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98" name="Picture 2" descr="What is Corporate Social Responsibility (CSR)? Guide &amp; Examples">
            <a:extLst>
              <a:ext uri="{FF2B5EF4-FFF2-40B4-BE49-F238E27FC236}">
                <a16:creationId xmlns:a16="http://schemas.microsoft.com/office/drawing/2014/main" id="{CD40DEDA-2FB2-4AED-9A35-C5FA4EDA270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804672" y="2879457"/>
            <a:ext cx="3259622" cy="2061711"/>
          </a:xfrm>
          <a:prstGeom prst="rect">
            <a:avLst/>
          </a:prstGeom>
          <a:noFill/>
          <a:extLst>
            <a:ext uri="{909E8E84-426E-40DD-AFC4-6F175D3DCCD1}">
              <a14:hiddenFill xmlns:a14="http://schemas.microsoft.com/office/drawing/2010/main">
                <a:solidFill>
                  <a:srgbClr val="FFFFFF"/>
                </a:solidFill>
              </a14:hiddenFill>
            </a:ext>
          </a:extLst>
        </p:spPr>
      </p:pic>
      <p:sp>
        <p:nvSpPr>
          <p:cNvPr id="5123" name="Rectangle 3"/>
          <p:cNvSpPr>
            <a:spLocks noGrp="1" noChangeArrowheads="1"/>
          </p:cNvSpPr>
          <p:nvPr>
            <p:ph idx="1"/>
          </p:nvPr>
        </p:nvSpPr>
        <p:spPr>
          <a:xfrm>
            <a:off x="5994082" y="1405722"/>
            <a:ext cx="5934565" cy="4607578"/>
          </a:xfrm>
        </p:spPr>
        <p:txBody>
          <a:bodyPr anchor="ctr">
            <a:normAutofit/>
          </a:bodyPr>
          <a:lstStyle/>
          <a:p>
            <a:pPr marL="179388" indent="-179388"/>
            <a:r>
              <a:rPr lang="en-GB" sz="1600" dirty="0">
                <a:solidFill>
                  <a:schemeClr val="tx2"/>
                </a:solidFill>
              </a:rPr>
              <a:t>Reporting on the social and environmental impact of the operations of a business. </a:t>
            </a:r>
          </a:p>
          <a:p>
            <a:pPr marL="179388" indent="-179388"/>
            <a:r>
              <a:rPr lang="en-GB" sz="1600" dirty="0">
                <a:solidFill>
                  <a:schemeClr val="tx2"/>
                </a:solidFill>
              </a:rPr>
              <a:t>Seeks to address concerns that the overall success or failure of a company is not captured by the financial statements and the bottom line.</a:t>
            </a:r>
          </a:p>
          <a:p>
            <a:pPr marL="179388" indent="-179388"/>
            <a:r>
              <a:rPr lang="en-GB" sz="1600" dirty="0">
                <a:solidFill>
                  <a:schemeClr val="tx2"/>
                </a:solidFill>
              </a:rPr>
              <a:t>Tends to be those issues that most affect the performance of the business and that matter most to the key stakeholders.</a:t>
            </a:r>
          </a:p>
          <a:p>
            <a:pPr marL="179388" indent="-179388"/>
            <a:endParaRPr lang="en-GB" sz="1600" dirty="0">
              <a:solidFill>
                <a:schemeClr val="tx2"/>
              </a:solidFill>
            </a:endParaRPr>
          </a:p>
          <a:p>
            <a:pPr marL="0" indent="0">
              <a:buNone/>
            </a:pPr>
            <a:r>
              <a:rPr lang="en-GB" sz="1600" b="1" i="1" dirty="0">
                <a:solidFill>
                  <a:schemeClr val="tx2"/>
                </a:solidFill>
              </a:rPr>
              <a:t>Also known as </a:t>
            </a:r>
          </a:p>
          <a:p>
            <a:r>
              <a:rPr lang="en-GB" sz="1600" i="1" dirty="0">
                <a:solidFill>
                  <a:schemeClr val="tx2"/>
                </a:solidFill>
              </a:rPr>
              <a:t>Triple bottom line reporting</a:t>
            </a:r>
          </a:p>
          <a:p>
            <a:r>
              <a:rPr lang="en-GB" sz="1600" i="1" dirty="0">
                <a:solidFill>
                  <a:schemeClr val="tx2"/>
                </a:solidFill>
              </a:rPr>
              <a:t>Corporate Social Responsibility Reporting, </a:t>
            </a:r>
            <a:r>
              <a:rPr lang="en-GB" sz="1600" dirty="0">
                <a:solidFill>
                  <a:schemeClr val="tx2"/>
                </a:solidFill>
              </a:rPr>
              <a:t>and</a:t>
            </a:r>
          </a:p>
          <a:p>
            <a:r>
              <a:rPr lang="en-GB" sz="1600" i="1" dirty="0">
                <a:solidFill>
                  <a:schemeClr val="tx2"/>
                </a:solidFill>
              </a:rPr>
              <a:t>Sustainability Reporting</a:t>
            </a:r>
            <a:endParaRPr lang="en-GB" sz="1600" dirty="0">
              <a:solidFill>
                <a:schemeClr val="tx2"/>
              </a:solidFill>
            </a:endParaRPr>
          </a:p>
          <a:p>
            <a:endParaRPr lang="en-GB" sz="1600" i="1" dirty="0">
              <a:solidFill>
                <a:schemeClr val="tx2"/>
              </a:solidFill>
            </a:endParaRPr>
          </a:p>
          <a:p>
            <a:pPr marL="0" indent="0">
              <a:buNone/>
            </a:pPr>
            <a:r>
              <a:rPr lang="en-GB" sz="1600" b="1" dirty="0">
                <a:solidFill>
                  <a:schemeClr val="tx2"/>
                </a:solidFill>
              </a:rPr>
              <a:t>Relatively new and constantly evolving area.</a:t>
            </a:r>
          </a:p>
        </p:txBody>
      </p:sp>
      <p:sp>
        <p:nvSpPr>
          <p:cNvPr id="2" name="Slide Number Placeholder 1">
            <a:extLst>
              <a:ext uri="{FF2B5EF4-FFF2-40B4-BE49-F238E27FC236}">
                <a16:creationId xmlns:a16="http://schemas.microsoft.com/office/drawing/2014/main" id="{F9762B2E-2C26-44BD-9B9F-ED05995FD8BD}"/>
              </a:ext>
            </a:extLst>
          </p:cNvPr>
          <p:cNvSpPr>
            <a:spLocks noGrp="1"/>
          </p:cNvSpPr>
          <p:nvPr>
            <p:ph type="sldNum" sz="quarter" idx="12"/>
          </p:nvPr>
        </p:nvSpPr>
        <p:spPr>
          <a:xfrm>
            <a:off x="8610600" y="6356350"/>
            <a:ext cx="2743200" cy="365125"/>
          </a:xfrm>
        </p:spPr>
        <p:txBody>
          <a:bodyPr>
            <a:normAutofit/>
          </a:bodyPr>
          <a:lstStyle/>
          <a:p>
            <a:pPr>
              <a:spcAft>
                <a:spcPts val="600"/>
              </a:spcAft>
            </a:pPr>
            <a:fld id="{C2A878CF-ED6A-47AE-8AC8-F9F66A6F4956}" type="slidenum">
              <a:rPr lang="en-GB" smtClean="0"/>
              <a:pPr>
                <a:spcAft>
                  <a:spcPts val="600"/>
                </a:spcAft>
              </a:pPr>
              <a:t>6</a:t>
            </a:fld>
            <a:endParaRPr lang="en-GB"/>
          </a:p>
        </p:txBody>
      </p:sp>
      <p:grpSp>
        <p:nvGrpSpPr>
          <p:cNvPr id="5158" name="Group 5157">
            <a:extLst>
              <a:ext uri="{FF2B5EF4-FFF2-40B4-BE49-F238E27FC236}">
                <a16:creationId xmlns:a16="http://schemas.microsoft.com/office/drawing/2014/main" id="{C78D9229-E61D-4FEE-8321-2F8B64A8CAD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10186037" y="4852038"/>
            <a:ext cx="2151670" cy="1860256"/>
            <a:chOff x="-305" y="-4155"/>
            <a:chExt cx="2514948" cy="2174333"/>
          </a:xfrm>
        </p:grpSpPr>
        <p:sp>
          <p:nvSpPr>
            <p:cNvPr id="5159" name="Freeform: Shape 5158">
              <a:extLst>
                <a:ext uri="{FF2B5EF4-FFF2-40B4-BE49-F238E27FC236}">
                  <a16:creationId xmlns:a16="http://schemas.microsoft.com/office/drawing/2014/main" id="{1FDD3CCB-26A3-4D79-AEB6-7A60CF980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0" name="Freeform: Shape 5159">
              <a:extLst>
                <a:ext uri="{FF2B5EF4-FFF2-40B4-BE49-F238E27FC236}">
                  <a16:creationId xmlns:a16="http://schemas.microsoft.com/office/drawing/2014/main" id="{E9AC4470-5113-4709-B29F-CDB937F254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1" name="Freeform: Shape 5160">
              <a:extLst>
                <a:ext uri="{FF2B5EF4-FFF2-40B4-BE49-F238E27FC236}">
                  <a16:creationId xmlns:a16="http://schemas.microsoft.com/office/drawing/2014/main" id="{3E0D146C-9DAB-421E-AE88-5F854BF3F7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5162" name="Freeform: Shape 5161">
              <a:extLst>
                <a:ext uri="{FF2B5EF4-FFF2-40B4-BE49-F238E27FC236}">
                  <a16:creationId xmlns:a16="http://schemas.microsoft.com/office/drawing/2014/main" id="{12EB32A5-4408-4F6C-84B2-F9A908237A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SER Video - Part 1">
            <a:hlinkClick r:id="" action="ppaction://media"/>
            <a:extLst>
              <a:ext uri="{FF2B5EF4-FFF2-40B4-BE49-F238E27FC236}">
                <a16:creationId xmlns:a16="http://schemas.microsoft.com/office/drawing/2014/main" id="{29763141-EE99-450A-D54D-6FB6FE1E5A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1747" y="5867367"/>
            <a:ext cx="487363" cy="487363"/>
          </a:xfrm>
          <a:prstGeom prst="rect">
            <a:avLst/>
          </a:prstGeom>
        </p:spPr>
      </p:pic>
    </p:spTree>
    <p:extLst>
      <p:ext uri="{BB962C8B-B14F-4D97-AF65-F5344CB8AC3E}">
        <p14:creationId xmlns:p14="http://schemas.microsoft.com/office/powerpoint/2010/main" val="25936361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4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4" name="Rectangle 513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2493" y="238539"/>
            <a:ext cx="11018520" cy="1434415"/>
          </a:xfrm>
        </p:spPr>
        <p:txBody>
          <a:bodyPr anchor="b">
            <a:normAutofit/>
          </a:bodyPr>
          <a:lstStyle/>
          <a:p>
            <a:r>
              <a:rPr lang="en-GB" sz="4600" b="1"/>
              <a:t>What is Social and Environmental Reporting?</a:t>
            </a:r>
          </a:p>
        </p:txBody>
      </p:sp>
      <p:sp>
        <p:nvSpPr>
          <p:cNvPr id="513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72493" y="2071316"/>
            <a:ext cx="6713552" cy="4119172"/>
          </a:xfrm>
        </p:spPr>
        <p:txBody>
          <a:bodyPr anchor="t">
            <a:normAutofit/>
          </a:bodyPr>
          <a:lstStyle/>
          <a:p>
            <a:r>
              <a:rPr lang="en-GB" sz="1900" b="1" dirty="0"/>
              <a:t>Public disclosure </a:t>
            </a:r>
            <a:r>
              <a:rPr lang="en-GB" sz="1900" dirty="0"/>
              <a:t>of information concerning an entity’s social and environmental performance. </a:t>
            </a:r>
          </a:p>
          <a:p>
            <a:endParaRPr lang="en-GB" sz="1900" dirty="0"/>
          </a:p>
          <a:p>
            <a:r>
              <a:rPr lang="en-GB" sz="1900" dirty="0"/>
              <a:t>Deegan and </a:t>
            </a:r>
            <a:r>
              <a:rPr lang="en-GB" sz="1900"/>
              <a:t>Unerman</a:t>
            </a:r>
            <a:r>
              <a:rPr lang="en-GB" sz="1900" dirty="0"/>
              <a:t> define SER as the </a:t>
            </a:r>
          </a:p>
          <a:p>
            <a:pPr>
              <a:buNone/>
            </a:pPr>
            <a:r>
              <a:rPr lang="en-GB" sz="1900" dirty="0"/>
              <a:t>“provision to a range of stakeholders of information about the performance of an entity with regard to its physical and social environment, inclusive of information about its support of employees, local and overseas communities, safety record and use of natural resources.”</a:t>
            </a:r>
          </a:p>
          <a:p>
            <a:endParaRPr lang="en-GB" sz="1900" dirty="0"/>
          </a:p>
          <a:p>
            <a:r>
              <a:rPr lang="en-GB" sz="1900" b="1" dirty="0"/>
              <a:t>Social and environmental reporting </a:t>
            </a:r>
            <a:r>
              <a:rPr lang="en-GB" sz="1900" dirty="0"/>
              <a:t>makes organisations appear more accountable for the economic, environmental and social consequences of their activities.</a:t>
            </a:r>
          </a:p>
        </p:txBody>
      </p:sp>
      <p:pic>
        <p:nvPicPr>
          <p:cNvPr id="5122" name="Picture 2" descr="Corporate Social Responsibility - Regatta Granites India">
            <a:extLst>
              <a:ext uri="{FF2B5EF4-FFF2-40B4-BE49-F238E27FC236}">
                <a16:creationId xmlns:a16="http://schemas.microsoft.com/office/drawing/2014/main" id="{9CA2BCD6-7F7F-4C03-ABEA-5DC1E36F29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3795" r="-3" b="-3"/>
          <a:stretch>
            <a:fillRect/>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5DB79E3-F4A3-4DEA-A078-292B9376D6CB}"/>
              </a:ext>
            </a:extLst>
          </p:cNvPr>
          <p:cNvSpPr>
            <a:spLocks noGrp="1"/>
          </p:cNvSpPr>
          <p:nvPr>
            <p:ph type="sldNum" sz="quarter" idx="12"/>
          </p:nvPr>
        </p:nvSpPr>
        <p:spPr>
          <a:xfrm>
            <a:off x="8610600" y="6356350"/>
            <a:ext cx="2743200" cy="365125"/>
          </a:xfrm>
        </p:spPr>
        <p:txBody>
          <a:bodyPr>
            <a:normAutofit/>
          </a:bodyPr>
          <a:lstStyle/>
          <a:p>
            <a:pPr>
              <a:spcAft>
                <a:spcPts val="600"/>
              </a:spcAft>
            </a:pPr>
            <a:fld id="{C2A878CF-ED6A-47AE-8AC8-F9F66A6F4956}" type="slidenum">
              <a:rPr lang="en-GB" smtClean="0"/>
              <a:pPr>
                <a:spcAft>
                  <a:spcPts val="600"/>
                </a:spcAft>
              </a:pPr>
              <a:t>7</a:t>
            </a:fld>
            <a:endParaRPr lang="en-GB"/>
          </a:p>
        </p:txBody>
      </p:sp>
      <p:pic>
        <p:nvPicPr>
          <p:cNvPr id="5" name="SER Video - Part 1">
            <a:hlinkClick r:id="" action="ppaction://media"/>
            <a:extLst>
              <a:ext uri="{FF2B5EF4-FFF2-40B4-BE49-F238E27FC236}">
                <a16:creationId xmlns:a16="http://schemas.microsoft.com/office/drawing/2014/main" id="{A31817F1-4272-F3F7-1DB6-E6B8635971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88295" y="1160191"/>
            <a:ext cx="487363" cy="48736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1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0" y="1143485"/>
            <a:ext cx="3772624" cy="1447313"/>
          </a:xfrm>
        </p:spPr>
        <p:txBody>
          <a:bodyPr anchor="t">
            <a:normAutofit/>
          </a:bodyPr>
          <a:lstStyle/>
          <a:p>
            <a:r>
              <a:rPr lang="en-US" sz="3200" b="1"/>
              <a:t>History….</a:t>
            </a:r>
            <a:endParaRPr lang="en-GB" sz="3200" b="1"/>
          </a:p>
        </p:txBody>
      </p:sp>
      <p:cxnSp>
        <p:nvCxnSpPr>
          <p:cNvPr id="6159" name="Straight Connector 6158">
            <a:extLst>
              <a:ext uri="{FF2B5EF4-FFF2-40B4-BE49-F238E27FC236}">
                <a16:creationId xmlns:a16="http://schemas.microsoft.com/office/drawing/2014/main" id="{37C77032-C865-6057-7D7A-E2743CFA20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148" name="Picture 4">
            <a:extLst>
              <a:ext uri="{FF2B5EF4-FFF2-40B4-BE49-F238E27FC236}">
                <a16:creationId xmlns:a16="http://schemas.microsoft.com/office/drawing/2014/main" id="{007A7B5C-03C3-49F3-B25D-37364D65DCF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08782" y="2839198"/>
            <a:ext cx="1611975" cy="149683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15A42179-8E1F-4CF4-89A1-DBA9AE9579E5}"/>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791887" y="2839198"/>
            <a:ext cx="1496834" cy="1496834"/>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GM Rolling out New Subscription Offerings">
            <a:extLst>
              <a:ext uri="{FF2B5EF4-FFF2-40B4-BE49-F238E27FC236}">
                <a16:creationId xmlns:a16="http://schemas.microsoft.com/office/drawing/2014/main" id="{E9E15758-7183-43E6-842E-911A517012E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862666" y="4541315"/>
            <a:ext cx="1758092" cy="10548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he Importance of CSR activities for Business">
            <a:extLst>
              <a:ext uri="{FF2B5EF4-FFF2-40B4-BE49-F238E27FC236}">
                <a16:creationId xmlns:a16="http://schemas.microsoft.com/office/drawing/2014/main" id="{EA963178-88C9-4ABD-9E0B-FDF4CB78915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2789057" y="4541315"/>
            <a:ext cx="1496834" cy="1496834"/>
          </a:xfrm>
          <a:prstGeom prst="rect">
            <a:avLst/>
          </a:prstGeom>
          <a:noFill/>
          <a:extLst>
            <a:ext uri="{909E8E84-426E-40DD-AFC4-6F175D3DCCD1}">
              <a14:hiddenFill xmlns:a14="http://schemas.microsoft.com/office/drawing/2010/main">
                <a:solidFill>
                  <a:srgbClr val="FFFFFF"/>
                </a:solidFill>
              </a14:hiddenFill>
            </a:ext>
          </a:extLst>
        </p:spPr>
      </p:pic>
      <p:sp>
        <p:nvSpPr>
          <p:cNvPr id="6161" name="Rectangle 6160">
            <a:extLst>
              <a:ext uri="{FF2B5EF4-FFF2-40B4-BE49-F238E27FC236}">
                <a16:creationId xmlns:a16="http://schemas.microsoft.com/office/drawing/2014/main" id="{4FA21A91-1FC7-05FB-3CAA-2DB6F2301C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59680" y="0"/>
            <a:ext cx="7132320" cy="6876532"/>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7" name="Rectangle 3"/>
          <p:cNvSpPr>
            <a:spLocks noGrp="1" noChangeArrowheads="1"/>
          </p:cNvSpPr>
          <p:nvPr>
            <p:ph idx="1"/>
          </p:nvPr>
        </p:nvSpPr>
        <p:spPr>
          <a:xfrm>
            <a:off x="5837679" y="838200"/>
            <a:ext cx="5486366" cy="5269750"/>
          </a:xfrm>
        </p:spPr>
        <p:txBody>
          <a:bodyPr>
            <a:normAutofit/>
          </a:bodyPr>
          <a:lstStyle/>
          <a:p>
            <a:r>
              <a:rPr lang="en-GB" sz="1700"/>
              <a:t>Although  SER only became widespread since the early to mid 1990s, some authors have found evidence of non financial disclosures in annual reports dating from much earlier.</a:t>
            </a:r>
          </a:p>
          <a:p>
            <a:r>
              <a:rPr lang="en-GB" sz="1700" b="1" u="sng">
                <a:effectLst>
                  <a:outerShdw blurRad="38100" dist="38100" dir="2700000" algn="tl">
                    <a:srgbClr val="000000">
                      <a:alpha val="43137"/>
                    </a:srgbClr>
                  </a:outerShdw>
                </a:effectLst>
                <a:highlight>
                  <a:srgbClr val="FFFF00"/>
                </a:highlight>
              </a:rPr>
              <a:t>For example:</a:t>
            </a:r>
          </a:p>
          <a:p>
            <a:r>
              <a:rPr lang="en-GB" sz="1700" b="1"/>
              <a:t>Unerman (2000) </a:t>
            </a:r>
            <a:r>
              <a:rPr lang="en-GB" sz="1700"/>
              <a:t>found evidence of social disclosures by Shell as far back as 1897 and becoming more prevalent in the 1950s</a:t>
            </a:r>
          </a:p>
          <a:p>
            <a:r>
              <a:rPr lang="en-GB" sz="1700" b="1"/>
              <a:t>Hogner</a:t>
            </a:r>
            <a:r>
              <a:rPr lang="en-GB" sz="1700"/>
              <a:t> found evidence of social disclosures by US Steel in 1905</a:t>
            </a:r>
          </a:p>
          <a:p>
            <a:r>
              <a:rPr lang="en-GB" sz="1700" b="1"/>
              <a:t>Tinker and Neimark (1987, 1988) </a:t>
            </a:r>
            <a:r>
              <a:rPr lang="en-GB" sz="1700"/>
              <a:t>found social type disclosures in the annual reports of General Motors from 1916</a:t>
            </a:r>
          </a:p>
          <a:p>
            <a:endParaRPr lang="en-GB" sz="1700"/>
          </a:p>
          <a:p>
            <a:pPr marL="0" indent="0">
              <a:buNone/>
            </a:pPr>
            <a:r>
              <a:rPr lang="en-GB" sz="1700" b="1"/>
              <a:t>Deegan and Unerman (2011) </a:t>
            </a:r>
            <a:r>
              <a:rPr lang="en-GB" sz="1700"/>
              <a:t>argue that the development of social and environmental reporting from the 1990s might actually be a renaissance rather than completely new.</a:t>
            </a:r>
          </a:p>
        </p:txBody>
      </p:sp>
      <p:sp>
        <p:nvSpPr>
          <p:cNvPr id="2" name="Slide Number Placeholder 1">
            <a:extLst>
              <a:ext uri="{FF2B5EF4-FFF2-40B4-BE49-F238E27FC236}">
                <a16:creationId xmlns:a16="http://schemas.microsoft.com/office/drawing/2014/main" id="{630AC4FF-3D9E-4DBC-91EA-1BF9AEB61F59}"/>
              </a:ext>
            </a:extLst>
          </p:cNvPr>
          <p:cNvSpPr>
            <a:spLocks noGrp="1"/>
          </p:cNvSpPr>
          <p:nvPr>
            <p:ph type="sldNum" sz="quarter" idx="12"/>
          </p:nvPr>
        </p:nvSpPr>
        <p:spPr>
          <a:xfrm>
            <a:off x="8610600" y="6356350"/>
            <a:ext cx="2743200" cy="365125"/>
          </a:xfrm>
        </p:spPr>
        <p:txBody>
          <a:bodyPr>
            <a:normAutofit/>
          </a:bodyPr>
          <a:lstStyle/>
          <a:p>
            <a:pPr>
              <a:spcAft>
                <a:spcPts val="600"/>
              </a:spcAft>
            </a:pPr>
            <a:fld id="{C2A878CF-ED6A-47AE-8AC8-F9F66A6F4956}" type="slidenum">
              <a:rPr lang="en-GB" smtClean="0"/>
              <a:pPr>
                <a:spcAft>
                  <a:spcPts val="600"/>
                </a:spcAft>
              </a:pPr>
              <a:t>8</a:t>
            </a:fld>
            <a:endParaRPr lang="en-GB"/>
          </a:p>
        </p:txBody>
      </p:sp>
      <p:pic>
        <p:nvPicPr>
          <p:cNvPr id="4" name="SER Video - Part 1">
            <a:hlinkClick r:id="" action="ppaction://media"/>
            <a:extLst>
              <a:ext uri="{FF2B5EF4-FFF2-40B4-BE49-F238E27FC236}">
                <a16:creationId xmlns:a16="http://schemas.microsoft.com/office/drawing/2014/main" id="{90728C54-9D9C-2152-3B4F-BA99ECBE17C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3551039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1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p:nvPr>
        </p:nvSpPr>
        <p:spPr>
          <a:xfrm>
            <a:off x="479394" y="1070800"/>
            <a:ext cx="3939688" cy="5583126"/>
          </a:xfrm>
        </p:spPr>
        <p:txBody>
          <a:bodyPr>
            <a:normAutofit/>
          </a:bodyPr>
          <a:lstStyle/>
          <a:p>
            <a:pPr algn="r"/>
            <a:r>
              <a:rPr lang="en-GB" sz="6800" b="1"/>
              <a:t>Questions</a:t>
            </a:r>
            <a:endParaRPr lang="en-US" sz="6800" b="1"/>
          </a:p>
        </p:txBody>
      </p:sp>
      <p:sp>
        <p:nvSpPr>
          <p:cNvPr id="3" name="Slide Number Placeholder 2">
            <a:extLst>
              <a:ext uri="{FF2B5EF4-FFF2-40B4-BE49-F238E27FC236}">
                <a16:creationId xmlns:a16="http://schemas.microsoft.com/office/drawing/2014/main" id="{D4F00A23-A47A-4BAF-AB3B-A8441493D6F7}"/>
              </a:ext>
            </a:extLst>
          </p:cNvPr>
          <p:cNvSpPr>
            <a:spLocks noGrp="1"/>
          </p:cNvSpPr>
          <p:nvPr>
            <p:ph type="sldNum" sz="quarter" idx="12"/>
          </p:nvPr>
        </p:nvSpPr>
        <p:spPr>
          <a:xfrm>
            <a:off x="8610600" y="320400"/>
            <a:ext cx="2743200" cy="365125"/>
          </a:xfrm>
        </p:spPr>
        <p:txBody>
          <a:bodyPr>
            <a:normAutofit/>
          </a:bodyPr>
          <a:lstStyle/>
          <a:p>
            <a:pPr>
              <a:spcAft>
                <a:spcPts val="600"/>
              </a:spcAft>
            </a:pPr>
            <a:fld id="{C2A878CF-ED6A-47AE-8AC8-F9F66A6F4956}" type="slidenum">
              <a:rPr lang="en-GB">
                <a:solidFill>
                  <a:schemeClr val="tx1">
                    <a:alpha val="60000"/>
                  </a:schemeClr>
                </a:solidFill>
              </a:rPr>
              <a:pPr>
                <a:spcAft>
                  <a:spcPts val="600"/>
                </a:spcAft>
              </a:pPr>
              <a:t>9</a:t>
            </a:fld>
            <a:endParaRPr lang="en-GB">
              <a:solidFill>
                <a:schemeClr val="tx1">
                  <a:alpha val="60000"/>
                </a:schemeClr>
              </a:solidFill>
            </a:endParaRPr>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4" name="Content Placeholder 3"/>
          <p:cNvGraphicFramePr>
            <a:graphicFrameLocks noGrp="1"/>
          </p:cNvGraphicFramePr>
          <p:nvPr>
            <p:ph idx="1"/>
            <p:extLst>
              <p:ext uri="{D42A27DB-BD31-4B8C-83A1-F6EECF244321}">
                <p14:modId xmlns:p14="http://schemas.microsoft.com/office/powerpoint/2010/main" val="3441276665"/>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SER Video - Part 1">
            <a:hlinkClick r:id="" action="ppaction://media"/>
            <a:extLst>
              <a:ext uri="{FF2B5EF4-FFF2-40B4-BE49-F238E27FC236}">
                <a16:creationId xmlns:a16="http://schemas.microsoft.com/office/drawing/2014/main" id="{66FB38F6-5C79-1B03-45AF-24EFD14DDF4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50837" y="4725144"/>
            <a:ext cx="487363" cy="487363"/>
          </a:xfrm>
          <a:prstGeom prst="rect">
            <a:avLst/>
          </a:prstGeom>
        </p:spPr>
      </p:pic>
    </p:spTree>
    <p:extLst>
      <p:ext uri="{BB962C8B-B14F-4D97-AF65-F5344CB8AC3E}">
        <p14:creationId xmlns:p14="http://schemas.microsoft.com/office/powerpoint/2010/main" val="32633232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0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1164</Words>
  <Application>Microsoft Office PowerPoint</Application>
  <PresentationFormat>Widescreen</PresentationFormat>
  <Paragraphs>104</Paragraphs>
  <Slides>15</Slides>
  <Notes>4</Notes>
  <HiddenSlides>0</HiddenSlides>
  <MMClips>14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Aptos</vt:lpstr>
      <vt:lpstr>Aptos Display</vt:lpstr>
      <vt:lpstr>Arial</vt:lpstr>
      <vt:lpstr>Arial Black</vt:lpstr>
      <vt:lpstr>Calibri</vt:lpstr>
      <vt:lpstr>Office Theme</vt:lpstr>
      <vt:lpstr>Social and Environmental Reporting (SER) </vt:lpstr>
      <vt:lpstr>PowerPoint Presentation</vt:lpstr>
      <vt:lpstr>Sustainable Development </vt:lpstr>
      <vt:lpstr>PowerPoint Presentation</vt:lpstr>
      <vt:lpstr>Theory of the Firm</vt:lpstr>
      <vt:lpstr>What is Social and Environmental Reporting?</vt:lpstr>
      <vt:lpstr>What is Social and Environmental Reporting?</vt:lpstr>
      <vt:lpstr>History….</vt:lpstr>
      <vt:lpstr>Questions</vt:lpstr>
      <vt:lpstr>Developing notions of sustainability</vt:lpstr>
      <vt:lpstr>Developing notions of sustainability</vt:lpstr>
      <vt:lpstr>Developing notions of sustainability</vt:lpstr>
      <vt:lpstr>What is meant by sustainability?</vt:lpstr>
      <vt:lpstr>Sustainability</vt:lpstr>
      <vt:lpstr>Is it possible?</vt:lpstr>
    </vt:vector>
  </TitlesOfParts>
  <Company>GCU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Contemporary Issues in Financial Accounting</dc:title>
  <dc:creator>setup</dc:creator>
  <cp:lastModifiedBy>Catherine Lindsay</cp:lastModifiedBy>
  <cp:revision>125</cp:revision>
  <cp:lastPrinted>2018-04-02T16:05:42Z</cp:lastPrinted>
  <dcterms:created xsi:type="dcterms:W3CDTF">2014-03-27T09:54:03Z</dcterms:created>
  <dcterms:modified xsi:type="dcterms:W3CDTF">2026-01-30T18:52:40Z</dcterms:modified>
</cp:coreProperties>
</file>