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319" r:id="rId2"/>
    <p:sldId id="281" r:id="rId3"/>
    <p:sldId id="483" r:id="rId4"/>
    <p:sldId id="266" r:id="rId5"/>
    <p:sldId id="297" r:id="rId6"/>
    <p:sldId id="267" r:id="rId7"/>
    <p:sldId id="298" r:id="rId8"/>
    <p:sldId id="268" r:id="rId9"/>
    <p:sldId id="299" r:id="rId10"/>
    <p:sldId id="300" r:id="rId11"/>
    <p:sldId id="301" r:id="rId12"/>
    <p:sldId id="302" r:id="rId13"/>
    <p:sldId id="296" r:id="rId14"/>
    <p:sldId id="484" r:id="rId15"/>
    <p:sldId id="320" r:id="rId16"/>
    <p:sldId id="303" r:id="rId17"/>
    <p:sldId id="270" r:id="rId18"/>
    <p:sldId id="305" r:id="rId1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4" autoAdjust="0"/>
    <p:restoredTop sz="84518" autoAdjust="0"/>
  </p:normalViewPr>
  <p:slideViewPr>
    <p:cSldViewPr>
      <p:cViewPr varScale="1">
        <p:scale>
          <a:sx n="94" d="100"/>
          <a:sy n="94" d="100"/>
        </p:scale>
        <p:origin x="37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8C262-9F1C-464B-8D5E-8E5575AE3A0A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A8924BF-A466-4390-B2D7-A52A8F6F91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A sustainability report </a:t>
          </a:r>
          <a:r>
            <a:rPr lang="en-US"/>
            <a:t>details the entity’s economic, social and environmental effects.</a:t>
          </a:r>
        </a:p>
      </dgm:t>
    </dgm:pt>
    <dgm:pt modelId="{334ECC15-701C-4061-B079-E92464626D0E}" type="parTrans" cxnId="{AB1AD829-E59D-4FE6-9215-256C59FDEC40}">
      <dgm:prSet/>
      <dgm:spPr/>
      <dgm:t>
        <a:bodyPr/>
        <a:lstStyle/>
        <a:p>
          <a:endParaRPr lang="en-US"/>
        </a:p>
      </dgm:t>
    </dgm:pt>
    <dgm:pt modelId="{579F6A49-E5A5-438E-9E9E-4B8AF9F0655F}" type="sibTrans" cxnId="{AB1AD829-E59D-4FE6-9215-256C59FDEC40}">
      <dgm:prSet/>
      <dgm:spPr/>
      <dgm:t>
        <a:bodyPr/>
        <a:lstStyle/>
        <a:p>
          <a:endParaRPr lang="en-US"/>
        </a:p>
      </dgm:t>
    </dgm:pt>
    <dgm:pt modelId="{1C9E5F18-F444-4174-A815-8F54534EBE0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There are lots of reasons </a:t>
          </a:r>
          <a:r>
            <a:rPr lang="en-US"/>
            <a:t>why companies should set sustainability goals and report on their progress towards achieving these goals:</a:t>
          </a:r>
        </a:p>
      </dgm:t>
    </dgm:pt>
    <dgm:pt modelId="{9F49394A-7F90-4501-A89C-BE51D58DBB37}" type="parTrans" cxnId="{53797872-9C35-4A27-BA2F-2A0AB047FFD6}">
      <dgm:prSet/>
      <dgm:spPr/>
      <dgm:t>
        <a:bodyPr/>
        <a:lstStyle/>
        <a:p>
          <a:endParaRPr lang="en-US"/>
        </a:p>
      </dgm:t>
    </dgm:pt>
    <dgm:pt modelId="{56FC4E16-CE8D-4536-89FE-A061BF40CEDD}" type="sibTrans" cxnId="{53797872-9C35-4A27-BA2F-2A0AB047FFD6}">
      <dgm:prSet/>
      <dgm:spPr/>
      <dgm:t>
        <a:bodyPr/>
        <a:lstStyle/>
        <a:p>
          <a:endParaRPr lang="en-US"/>
        </a:p>
      </dgm:t>
    </dgm:pt>
    <dgm:pt modelId="{5196EE52-4073-4173-97C3-5DDDB59C779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It is ethical</a:t>
          </a:r>
          <a:endParaRPr lang="en-US"/>
        </a:p>
      </dgm:t>
    </dgm:pt>
    <dgm:pt modelId="{6F2921F5-83A1-4517-9353-9A8C4101FC17}" type="parTrans" cxnId="{D23802D7-A650-4F6F-A9CE-9C4CAF163C75}">
      <dgm:prSet/>
      <dgm:spPr/>
      <dgm:t>
        <a:bodyPr/>
        <a:lstStyle/>
        <a:p>
          <a:endParaRPr lang="en-US"/>
        </a:p>
      </dgm:t>
    </dgm:pt>
    <dgm:pt modelId="{A00D1357-90AB-4451-A020-FC4A9B62027C}" type="sibTrans" cxnId="{D23802D7-A650-4F6F-A9CE-9C4CAF163C75}">
      <dgm:prSet/>
      <dgm:spPr/>
      <dgm:t>
        <a:bodyPr/>
        <a:lstStyle/>
        <a:p>
          <a:endParaRPr lang="en-US"/>
        </a:p>
      </dgm:t>
    </dgm:pt>
    <dgm:pt modelId="{81C52626-9A3F-4A5C-A335-A28CDB0294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Government funding will increasingly focus on sustainable businesses</a:t>
          </a:r>
        </a:p>
      </dgm:t>
    </dgm:pt>
    <dgm:pt modelId="{51B99C9F-12F9-472C-882E-3606377DE1C1}" type="parTrans" cxnId="{B1A83AA1-BB78-4B37-B707-70B0A7B9A44A}">
      <dgm:prSet/>
      <dgm:spPr/>
      <dgm:t>
        <a:bodyPr/>
        <a:lstStyle/>
        <a:p>
          <a:endParaRPr lang="en-US"/>
        </a:p>
      </dgm:t>
    </dgm:pt>
    <dgm:pt modelId="{A8ABD1E3-3156-4E85-A261-AEBBF7B6A50E}" type="sibTrans" cxnId="{B1A83AA1-BB78-4B37-B707-70B0A7B9A44A}">
      <dgm:prSet/>
      <dgm:spPr/>
      <dgm:t>
        <a:bodyPr/>
        <a:lstStyle/>
        <a:p>
          <a:endParaRPr lang="en-US"/>
        </a:p>
      </dgm:t>
    </dgm:pt>
    <dgm:pt modelId="{36464859-5710-4D51-ABA1-BA7415E71F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There will be a reduction in reputational and regulatory risk</a:t>
          </a:r>
        </a:p>
      </dgm:t>
    </dgm:pt>
    <dgm:pt modelId="{992969CD-81A5-4178-9F9F-8CE291A21C97}" type="parTrans" cxnId="{C59960D6-3E16-472D-9369-70BCD8AF652F}">
      <dgm:prSet/>
      <dgm:spPr/>
      <dgm:t>
        <a:bodyPr/>
        <a:lstStyle/>
        <a:p>
          <a:endParaRPr lang="en-US"/>
        </a:p>
      </dgm:t>
    </dgm:pt>
    <dgm:pt modelId="{56685524-77F2-4303-BDDD-5BD5C08D5C3B}" type="sibTrans" cxnId="{C59960D6-3E16-472D-9369-70BCD8AF652F}">
      <dgm:prSet/>
      <dgm:spPr/>
      <dgm:t>
        <a:bodyPr/>
        <a:lstStyle/>
        <a:p>
          <a:endParaRPr lang="en-US"/>
        </a:p>
      </dgm:t>
    </dgm:pt>
    <dgm:pt modelId="{9FFEAA69-ACE0-4525-9F7C-32E7201470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Sustainable products and services are a growth area</a:t>
          </a:r>
        </a:p>
      </dgm:t>
    </dgm:pt>
    <dgm:pt modelId="{71D1DB19-2084-45B0-9F1C-1012CDC91DD5}" type="parTrans" cxnId="{3A7DABC5-63DE-404A-84B7-55DBEF8FDCA6}">
      <dgm:prSet/>
      <dgm:spPr/>
      <dgm:t>
        <a:bodyPr/>
        <a:lstStyle/>
        <a:p>
          <a:endParaRPr lang="en-US"/>
        </a:p>
      </dgm:t>
    </dgm:pt>
    <dgm:pt modelId="{B58A3466-4C1A-4D05-914B-18EA5E0F9235}" type="sibTrans" cxnId="{3A7DABC5-63DE-404A-84B7-55DBEF8FDCA6}">
      <dgm:prSet/>
      <dgm:spPr/>
      <dgm:t>
        <a:bodyPr/>
        <a:lstStyle/>
        <a:p>
          <a:endParaRPr lang="en-US"/>
        </a:p>
      </dgm:t>
    </dgm:pt>
    <dgm:pt modelId="{01FFB74E-E207-4F6E-8B45-0082B2AE6C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Short-term, profit-based models are now less relevant for many investors.</a:t>
          </a:r>
        </a:p>
      </dgm:t>
    </dgm:pt>
    <dgm:pt modelId="{05AA03FF-7925-4A3A-8678-1F1170DE2504}" type="parTrans" cxnId="{37FF0CDE-270A-4A9D-8CD2-4E895727FC94}">
      <dgm:prSet/>
      <dgm:spPr/>
      <dgm:t>
        <a:bodyPr/>
        <a:lstStyle/>
        <a:p>
          <a:endParaRPr lang="en-US"/>
        </a:p>
      </dgm:t>
    </dgm:pt>
    <dgm:pt modelId="{ACF31AD1-3738-484C-A790-8215CEF7DF79}" type="sibTrans" cxnId="{37FF0CDE-270A-4A9D-8CD2-4E895727FC94}">
      <dgm:prSet/>
      <dgm:spPr/>
      <dgm:t>
        <a:bodyPr/>
        <a:lstStyle/>
        <a:p>
          <a:endParaRPr lang="en-US"/>
        </a:p>
      </dgm:t>
    </dgm:pt>
    <dgm:pt modelId="{03FAF4FA-0C4C-45EA-8F0E-79C8ED688D46}" type="pres">
      <dgm:prSet presAssocID="{1D28C262-9F1C-464B-8D5E-8E5575AE3A0A}" presName="root" presStyleCnt="0">
        <dgm:presLayoutVars>
          <dgm:dir/>
          <dgm:resizeHandles val="exact"/>
        </dgm:presLayoutVars>
      </dgm:prSet>
      <dgm:spPr/>
    </dgm:pt>
    <dgm:pt modelId="{19EC9F8F-A4B9-48E5-BECF-42C9E488492F}" type="pres">
      <dgm:prSet presAssocID="{9A8924BF-A466-4390-B2D7-A52A8F6F9110}" presName="compNode" presStyleCnt="0"/>
      <dgm:spPr/>
    </dgm:pt>
    <dgm:pt modelId="{3D60E002-57B6-4524-806B-1FA252758A69}" type="pres">
      <dgm:prSet presAssocID="{9A8924BF-A466-4390-B2D7-A52A8F6F911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88C73683-AD38-471B-90EB-34A542624488}" type="pres">
      <dgm:prSet presAssocID="{9A8924BF-A466-4390-B2D7-A52A8F6F9110}" presName="iconSpace" presStyleCnt="0"/>
      <dgm:spPr/>
    </dgm:pt>
    <dgm:pt modelId="{F6E16440-6977-4E0A-8714-C503C76E83CE}" type="pres">
      <dgm:prSet presAssocID="{9A8924BF-A466-4390-B2D7-A52A8F6F9110}" presName="parTx" presStyleLbl="revTx" presStyleIdx="0" presStyleCnt="4">
        <dgm:presLayoutVars>
          <dgm:chMax val="0"/>
          <dgm:chPref val="0"/>
        </dgm:presLayoutVars>
      </dgm:prSet>
      <dgm:spPr/>
    </dgm:pt>
    <dgm:pt modelId="{970BA96A-FA3C-459B-B34E-C0C0C5DB56FA}" type="pres">
      <dgm:prSet presAssocID="{9A8924BF-A466-4390-B2D7-A52A8F6F9110}" presName="txSpace" presStyleCnt="0"/>
      <dgm:spPr/>
    </dgm:pt>
    <dgm:pt modelId="{96957C2C-A89B-4256-8036-2DACB9537F03}" type="pres">
      <dgm:prSet presAssocID="{9A8924BF-A466-4390-B2D7-A52A8F6F9110}" presName="desTx" presStyleLbl="revTx" presStyleIdx="1" presStyleCnt="4">
        <dgm:presLayoutVars/>
      </dgm:prSet>
      <dgm:spPr/>
    </dgm:pt>
    <dgm:pt modelId="{57E4C5BD-B5B1-4507-85AB-28FCE40859E9}" type="pres">
      <dgm:prSet presAssocID="{579F6A49-E5A5-438E-9E9E-4B8AF9F0655F}" presName="sibTrans" presStyleCnt="0"/>
      <dgm:spPr/>
    </dgm:pt>
    <dgm:pt modelId="{D9B59D6E-71D4-4402-820C-5FFEE8F9D286}" type="pres">
      <dgm:prSet presAssocID="{1C9E5F18-F444-4174-A815-8F54534EBE07}" presName="compNode" presStyleCnt="0"/>
      <dgm:spPr/>
    </dgm:pt>
    <dgm:pt modelId="{42DFD1BA-8C8B-41C8-BAEE-EADB68FB59B9}" type="pres">
      <dgm:prSet presAssocID="{1C9E5F18-F444-4174-A815-8F54534EBE0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19E2A546-A84A-40C7-83B7-D74A49AE0E01}" type="pres">
      <dgm:prSet presAssocID="{1C9E5F18-F444-4174-A815-8F54534EBE07}" presName="iconSpace" presStyleCnt="0"/>
      <dgm:spPr/>
    </dgm:pt>
    <dgm:pt modelId="{B8A16862-9F54-416C-ACA0-BA39EF2A6FCA}" type="pres">
      <dgm:prSet presAssocID="{1C9E5F18-F444-4174-A815-8F54534EBE07}" presName="parTx" presStyleLbl="revTx" presStyleIdx="2" presStyleCnt="4">
        <dgm:presLayoutVars>
          <dgm:chMax val="0"/>
          <dgm:chPref val="0"/>
        </dgm:presLayoutVars>
      </dgm:prSet>
      <dgm:spPr/>
    </dgm:pt>
    <dgm:pt modelId="{1D32BCE0-037F-43FB-BE79-FAF7B27ED7BF}" type="pres">
      <dgm:prSet presAssocID="{1C9E5F18-F444-4174-A815-8F54534EBE07}" presName="txSpace" presStyleCnt="0"/>
      <dgm:spPr/>
    </dgm:pt>
    <dgm:pt modelId="{965510A6-32E8-4B13-A4F1-79CD69014E4C}" type="pres">
      <dgm:prSet presAssocID="{1C9E5F18-F444-4174-A815-8F54534EBE07}" presName="desTx" presStyleLbl="revTx" presStyleIdx="3" presStyleCnt="4">
        <dgm:presLayoutVars/>
      </dgm:prSet>
      <dgm:spPr/>
    </dgm:pt>
  </dgm:ptLst>
  <dgm:cxnLst>
    <dgm:cxn modelId="{AB1AD829-E59D-4FE6-9215-256C59FDEC40}" srcId="{1D28C262-9F1C-464B-8D5E-8E5575AE3A0A}" destId="{9A8924BF-A466-4390-B2D7-A52A8F6F9110}" srcOrd="0" destOrd="0" parTransId="{334ECC15-701C-4061-B079-E92464626D0E}" sibTransId="{579F6A49-E5A5-438E-9E9E-4B8AF9F0655F}"/>
    <dgm:cxn modelId="{49A02C6B-402C-48DA-8F23-2076B5D457D7}" type="presOf" srcId="{01FFB74E-E207-4F6E-8B45-0082B2AE6C41}" destId="{965510A6-32E8-4B13-A4F1-79CD69014E4C}" srcOrd="0" destOrd="4" presId="urn:microsoft.com/office/officeart/2018/2/layout/IconLabelDescriptionList"/>
    <dgm:cxn modelId="{82A05F4D-3ADA-4E45-944B-12DF297B00D9}" type="presOf" srcId="{36464859-5710-4D51-ABA1-BA7415E71FCC}" destId="{965510A6-32E8-4B13-A4F1-79CD69014E4C}" srcOrd="0" destOrd="2" presId="urn:microsoft.com/office/officeart/2018/2/layout/IconLabelDescriptionList"/>
    <dgm:cxn modelId="{53797872-9C35-4A27-BA2F-2A0AB047FFD6}" srcId="{1D28C262-9F1C-464B-8D5E-8E5575AE3A0A}" destId="{1C9E5F18-F444-4174-A815-8F54534EBE07}" srcOrd="1" destOrd="0" parTransId="{9F49394A-7F90-4501-A89C-BE51D58DBB37}" sibTransId="{56FC4E16-CE8D-4536-89FE-A061BF40CEDD}"/>
    <dgm:cxn modelId="{AE413284-B6B6-4095-8333-6FC10487B4CF}" type="presOf" srcId="{81C52626-9A3F-4A5C-A335-A28CDB0294DB}" destId="{965510A6-32E8-4B13-A4F1-79CD69014E4C}" srcOrd="0" destOrd="1" presId="urn:microsoft.com/office/officeart/2018/2/layout/IconLabelDescriptionList"/>
    <dgm:cxn modelId="{B1A83AA1-BB78-4B37-B707-70B0A7B9A44A}" srcId="{1C9E5F18-F444-4174-A815-8F54534EBE07}" destId="{81C52626-9A3F-4A5C-A335-A28CDB0294DB}" srcOrd="1" destOrd="0" parTransId="{51B99C9F-12F9-472C-882E-3606377DE1C1}" sibTransId="{A8ABD1E3-3156-4E85-A261-AEBBF7B6A50E}"/>
    <dgm:cxn modelId="{CAA251B0-4E69-4CD8-94F7-54F3D57ACA61}" type="presOf" srcId="{1C9E5F18-F444-4174-A815-8F54534EBE07}" destId="{B8A16862-9F54-416C-ACA0-BA39EF2A6FCA}" srcOrd="0" destOrd="0" presId="urn:microsoft.com/office/officeart/2018/2/layout/IconLabelDescriptionList"/>
    <dgm:cxn modelId="{DD1C7CB2-3550-44E3-A45D-3681A35720BE}" type="presOf" srcId="{9FFEAA69-ACE0-4525-9F7C-32E7201470B0}" destId="{965510A6-32E8-4B13-A4F1-79CD69014E4C}" srcOrd="0" destOrd="3" presId="urn:microsoft.com/office/officeart/2018/2/layout/IconLabelDescriptionList"/>
    <dgm:cxn modelId="{3A7DABC5-63DE-404A-84B7-55DBEF8FDCA6}" srcId="{1C9E5F18-F444-4174-A815-8F54534EBE07}" destId="{9FFEAA69-ACE0-4525-9F7C-32E7201470B0}" srcOrd="3" destOrd="0" parTransId="{71D1DB19-2084-45B0-9F1C-1012CDC91DD5}" sibTransId="{B58A3466-4C1A-4D05-914B-18EA5E0F9235}"/>
    <dgm:cxn modelId="{A61009D3-72E4-4629-8EFB-4082D963D383}" type="presOf" srcId="{1D28C262-9F1C-464B-8D5E-8E5575AE3A0A}" destId="{03FAF4FA-0C4C-45EA-8F0E-79C8ED688D46}" srcOrd="0" destOrd="0" presId="urn:microsoft.com/office/officeart/2018/2/layout/IconLabelDescriptionList"/>
    <dgm:cxn modelId="{AC8397D4-8B13-4393-B937-C48C17A023CB}" type="presOf" srcId="{9A8924BF-A466-4390-B2D7-A52A8F6F9110}" destId="{F6E16440-6977-4E0A-8714-C503C76E83CE}" srcOrd="0" destOrd="0" presId="urn:microsoft.com/office/officeart/2018/2/layout/IconLabelDescriptionList"/>
    <dgm:cxn modelId="{C59960D6-3E16-472D-9369-70BCD8AF652F}" srcId="{1C9E5F18-F444-4174-A815-8F54534EBE07}" destId="{36464859-5710-4D51-ABA1-BA7415E71FCC}" srcOrd="2" destOrd="0" parTransId="{992969CD-81A5-4178-9F9F-8CE291A21C97}" sibTransId="{56685524-77F2-4303-BDDD-5BD5C08D5C3B}"/>
    <dgm:cxn modelId="{D23802D7-A650-4F6F-A9CE-9C4CAF163C75}" srcId="{1C9E5F18-F444-4174-A815-8F54534EBE07}" destId="{5196EE52-4073-4173-97C3-5DDDB59C7799}" srcOrd="0" destOrd="0" parTransId="{6F2921F5-83A1-4517-9353-9A8C4101FC17}" sibTransId="{A00D1357-90AB-4451-A020-FC4A9B62027C}"/>
    <dgm:cxn modelId="{37FF0CDE-270A-4A9D-8CD2-4E895727FC94}" srcId="{1C9E5F18-F444-4174-A815-8F54534EBE07}" destId="{01FFB74E-E207-4F6E-8B45-0082B2AE6C41}" srcOrd="4" destOrd="0" parTransId="{05AA03FF-7925-4A3A-8678-1F1170DE2504}" sibTransId="{ACF31AD1-3738-484C-A790-8215CEF7DF79}"/>
    <dgm:cxn modelId="{DBC035E7-BCCA-459C-8933-356C0A57E3C5}" type="presOf" srcId="{5196EE52-4073-4173-97C3-5DDDB59C7799}" destId="{965510A6-32E8-4B13-A4F1-79CD69014E4C}" srcOrd="0" destOrd="0" presId="urn:microsoft.com/office/officeart/2018/2/layout/IconLabelDescriptionList"/>
    <dgm:cxn modelId="{656F3BA1-8128-49A7-95D9-49F9467C1EB2}" type="presParOf" srcId="{03FAF4FA-0C4C-45EA-8F0E-79C8ED688D46}" destId="{19EC9F8F-A4B9-48E5-BECF-42C9E488492F}" srcOrd="0" destOrd="0" presId="urn:microsoft.com/office/officeart/2018/2/layout/IconLabelDescriptionList"/>
    <dgm:cxn modelId="{F78BFE91-221E-4ACE-A54B-10705812FE91}" type="presParOf" srcId="{19EC9F8F-A4B9-48E5-BECF-42C9E488492F}" destId="{3D60E002-57B6-4524-806B-1FA252758A69}" srcOrd="0" destOrd="0" presId="urn:microsoft.com/office/officeart/2018/2/layout/IconLabelDescriptionList"/>
    <dgm:cxn modelId="{9F3D157A-54DC-4E6D-B680-378CC2CBB0CF}" type="presParOf" srcId="{19EC9F8F-A4B9-48E5-BECF-42C9E488492F}" destId="{88C73683-AD38-471B-90EB-34A542624488}" srcOrd="1" destOrd="0" presId="urn:microsoft.com/office/officeart/2018/2/layout/IconLabelDescriptionList"/>
    <dgm:cxn modelId="{E44A7948-39DC-459D-870E-818FE27D547F}" type="presParOf" srcId="{19EC9F8F-A4B9-48E5-BECF-42C9E488492F}" destId="{F6E16440-6977-4E0A-8714-C503C76E83CE}" srcOrd="2" destOrd="0" presId="urn:microsoft.com/office/officeart/2018/2/layout/IconLabelDescriptionList"/>
    <dgm:cxn modelId="{8D48726B-343D-447A-85C7-AA30A56D0C25}" type="presParOf" srcId="{19EC9F8F-A4B9-48E5-BECF-42C9E488492F}" destId="{970BA96A-FA3C-459B-B34E-C0C0C5DB56FA}" srcOrd="3" destOrd="0" presId="urn:microsoft.com/office/officeart/2018/2/layout/IconLabelDescriptionList"/>
    <dgm:cxn modelId="{5EDE7025-0C5B-4526-A1F4-A41AE98078B3}" type="presParOf" srcId="{19EC9F8F-A4B9-48E5-BECF-42C9E488492F}" destId="{96957C2C-A89B-4256-8036-2DACB9537F03}" srcOrd="4" destOrd="0" presId="urn:microsoft.com/office/officeart/2018/2/layout/IconLabelDescriptionList"/>
    <dgm:cxn modelId="{FD6D7312-2406-496E-A436-BBF2C421FEDE}" type="presParOf" srcId="{03FAF4FA-0C4C-45EA-8F0E-79C8ED688D46}" destId="{57E4C5BD-B5B1-4507-85AB-28FCE40859E9}" srcOrd="1" destOrd="0" presId="urn:microsoft.com/office/officeart/2018/2/layout/IconLabelDescriptionList"/>
    <dgm:cxn modelId="{D1CE1ACA-448B-44D5-B66B-F0DDF06AC905}" type="presParOf" srcId="{03FAF4FA-0C4C-45EA-8F0E-79C8ED688D46}" destId="{D9B59D6E-71D4-4402-820C-5FFEE8F9D286}" srcOrd="2" destOrd="0" presId="urn:microsoft.com/office/officeart/2018/2/layout/IconLabelDescriptionList"/>
    <dgm:cxn modelId="{89F8AB1B-BDD4-4B96-82CE-54B9045B714B}" type="presParOf" srcId="{D9B59D6E-71D4-4402-820C-5FFEE8F9D286}" destId="{42DFD1BA-8C8B-41C8-BAEE-EADB68FB59B9}" srcOrd="0" destOrd="0" presId="urn:microsoft.com/office/officeart/2018/2/layout/IconLabelDescriptionList"/>
    <dgm:cxn modelId="{0B465EA5-6FD9-43C7-9CA4-2DF0BD553E3D}" type="presParOf" srcId="{D9B59D6E-71D4-4402-820C-5FFEE8F9D286}" destId="{19E2A546-A84A-40C7-83B7-D74A49AE0E01}" srcOrd="1" destOrd="0" presId="urn:microsoft.com/office/officeart/2018/2/layout/IconLabelDescriptionList"/>
    <dgm:cxn modelId="{419A0CC0-613D-48E4-A5EB-F35AB3CEBC5F}" type="presParOf" srcId="{D9B59D6E-71D4-4402-820C-5FFEE8F9D286}" destId="{B8A16862-9F54-416C-ACA0-BA39EF2A6FCA}" srcOrd="2" destOrd="0" presId="urn:microsoft.com/office/officeart/2018/2/layout/IconLabelDescriptionList"/>
    <dgm:cxn modelId="{3EEFBF70-9C49-45C3-AD0C-B851F22152E7}" type="presParOf" srcId="{D9B59D6E-71D4-4402-820C-5FFEE8F9D286}" destId="{1D32BCE0-037F-43FB-BE79-FAF7B27ED7BF}" srcOrd="3" destOrd="0" presId="urn:microsoft.com/office/officeart/2018/2/layout/IconLabelDescriptionList"/>
    <dgm:cxn modelId="{3236424F-4F9C-4EEB-B6F8-755DF69C2C45}" type="presParOf" srcId="{D9B59D6E-71D4-4402-820C-5FFEE8F9D286}" destId="{965510A6-32E8-4B13-A4F1-79CD69014E4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537C84A-54A4-4708-BC82-820CCB7F2F45}" type="doc">
      <dgm:prSet loTypeId="urn:microsoft.com/office/officeart/2005/8/layout/chevron2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0639E7B-41F1-41F2-B3D5-14282B86B81B}">
      <dgm:prSet/>
      <dgm:spPr/>
      <dgm:t>
        <a:bodyPr/>
        <a:lstStyle/>
        <a:p>
          <a:pPr rtl="0"/>
          <a:r>
            <a:rPr lang="en-GB"/>
            <a:t>Additional voluntary disclosures could include:</a:t>
          </a:r>
        </a:p>
      </dgm:t>
    </dgm:pt>
    <dgm:pt modelId="{44CB0B6B-C260-4804-B979-F03000873D26}" type="parTrans" cxnId="{F420FA3C-99DF-4462-A67F-25ADD4FAAF74}">
      <dgm:prSet/>
      <dgm:spPr/>
      <dgm:t>
        <a:bodyPr/>
        <a:lstStyle/>
        <a:p>
          <a:endParaRPr lang="en-GB"/>
        </a:p>
      </dgm:t>
    </dgm:pt>
    <dgm:pt modelId="{9A82F44D-F03B-420E-BFAD-0F865CD5715F}" type="sibTrans" cxnId="{F420FA3C-99DF-4462-A67F-25ADD4FAAF74}">
      <dgm:prSet/>
      <dgm:spPr/>
      <dgm:t>
        <a:bodyPr/>
        <a:lstStyle/>
        <a:p>
          <a:endParaRPr lang="en-GB"/>
        </a:p>
      </dgm:t>
    </dgm:pt>
    <dgm:pt modelId="{1D738047-7F8A-4A62-B7B2-65AA8E0D3016}">
      <dgm:prSet/>
      <dgm:spPr/>
      <dgm:t>
        <a:bodyPr/>
        <a:lstStyle/>
        <a:p>
          <a:pPr rtl="0"/>
          <a:r>
            <a:rPr lang="en-GB" dirty="0"/>
            <a:t>Information about health and safety at work</a:t>
          </a:r>
        </a:p>
      </dgm:t>
    </dgm:pt>
    <dgm:pt modelId="{17C745B8-970F-4587-B031-0FF52097574E}" type="parTrans" cxnId="{9832F6B0-C5EB-4B3A-9F9A-5FFD6ABA8462}">
      <dgm:prSet/>
      <dgm:spPr/>
      <dgm:t>
        <a:bodyPr/>
        <a:lstStyle/>
        <a:p>
          <a:endParaRPr lang="en-GB"/>
        </a:p>
      </dgm:t>
    </dgm:pt>
    <dgm:pt modelId="{E9AE9945-61F6-4608-8F63-E1E9B9C6A093}" type="sibTrans" cxnId="{9832F6B0-C5EB-4B3A-9F9A-5FFD6ABA8462}">
      <dgm:prSet/>
      <dgm:spPr/>
      <dgm:t>
        <a:bodyPr/>
        <a:lstStyle/>
        <a:p>
          <a:endParaRPr lang="en-GB"/>
        </a:p>
      </dgm:t>
    </dgm:pt>
    <dgm:pt modelId="{1C8B9C4C-4CF1-4ADA-BB36-3EE6E5C82105}">
      <dgm:prSet/>
      <dgm:spPr/>
      <dgm:t>
        <a:bodyPr/>
        <a:lstStyle/>
        <a:p>
          <a:pPr rtl="0"/>
          <a:r>
            <a:rPr lang="en-GB" dirty="0"/>
            <a:t>Equal opportunities</a:t>
          </a:r>
        </a:p>
      </dgm:t>
    </dgm:pt>
    <dgm:pt modelId="{ADD03A4C-E31F-4C39-A60A-69635DB8772A}" type="parTrans" cxnId="{C398550F-0DB4-478A-83C9-72CED2DD172A}">
      <dgm:prSet/>
      <dgm:spPr/>
      <dgm:t>
        <a:bodyPr/>
        <a:lstStyle/>
        <a:p>
          <a:endParaRPr lang="en-GB"/>
        </a:p>
      </dgm:t>
    </dgm:pt>
    <dgm:pt modelId="{F3E75693-73DA-4C7B-A43A-2233A92954B4}" type="sibTrans" cxnId="{C398550F-0DB4-478A-83C9-72CED2DD172A}">
      <dgm:prSet/>
      <dgm:spPr/>
      <dgm:t>
        <a:bodyPr/>
        <a:lstStyle/>
        <a:p>
          <a:endParaRPr lang="en-GB"/>
        </a:p>
      </dgm:t>
    </dgm:pt>
    <dgm:pt modelId="{9E837D6F-1DBF-4EA5-BB62-191C02CC3AD6}">
      <dgm:prSet/>
      <dgm:spPr/>
      <dgm:t>
        <a:bodyPr/>
        <a:lstStyle/>
        <a:p>
          <a:pPr rtl="0"/>
          <a:r>
            <a:rPr lang="en-GB"/>
            <a:t>Community, arts and schools involvements</a:t>
          </a:r>
        </a:p>
      </dgm:t>
    </dgm:pt>
    <dgm:pt modelId="{BC602041-BE9E-4857-9483-1FF53C821783}" type="parTrans" cxnId="{882FF656-A033-4B0E-956D-9EAC6884DD21}">
      <dgm:prSet/>
      <dgm:spPr/>
      <dgm:t>
        <a:bodyPr/>
        <a:lstStyle/>
        <a:p>
          <a:endParaRPr lang="en-GB"/>
        </a:p>
      </dgm:t>
    </dgm:pt>
    <dgm:pt modelId="{91245151-85D9-455B-9242-B939D5D4A53D}" type="sibTrans" cxnId="{882FF656-A033-4B0E-956D-9EAC6884DD21}">
      <dgm:prSet/>
      <dgm:spPr/>
      <dgm:t>
        <a:bodyPr/>
        <a:lstStyle/>
        <a:p>
          <a:endParaRPr lang="en-GB"/>
        </a:p>
      </dgm:t>
    </dgm:pt>
    <dgm:pt modelId="{1DABB9DD-F8DE-40B8-BA31-C5BF7D56DFE5}">
      <dgm:prSet/>
      <dgm:spPr/>
      <dgm:t>
        <a:bodyPr/>
        <a:lstStyle/>
        <a:p>
          <a:pPr rtl="0"/>
          <a:r>
            <a:rPr lang="en-GB" dirty="0"/>
            <a:t>Environmental information</a:t>
          </a:r>
        </a:p>
      </dgm:t>
    </dgm:pt>
    <dgm:pt modelId="{FF1EB25A-A576-4B32-AADA-65E15C6E4B0F}" type="parTrans" cxnId="{FCE279C0-9436-401C-9194-53C89F80AD76}">
      <dgm:prSet/>
      <dgm:spPr/>
      <dgm:t>
        <a:bodyPr/>
        <a:lstStyle/>
        <a:p>
          <a:endParaRPr lang="en-GB"/>
        </a:p>
      </dgm:t>
    </dgm:pt>
    <dgm:pt modelId="{1EFA6C47-57C9-4F48-9F87-CE6D28BDC1FD}" type="sibTrans" cxnId="{FCE279C0-9436-401C-9194-53C89F80AD76}">
      <dgm:prSet/>
      <dgm:spPr/>
      <dgm:t>
        <a:bodyPr/>
        <a:lstStyle/>
        <a:p>
          <a:endParaRPr lang="en-GB"/>
        </a:p>
      </dgm:t>
    </dgm:pt>
    <dgm:pt modelId="{30EED73F-6B9A-4286-9FAF-EB0F06FE0B8A}" type="pres">
      <dgm:prSet presAssocID="{F537C84A-54A4-4708-BC82-820CCB7F2F45}" presName="linearFlow" presStyleCnt="0">
        <dgm:presLayoutVars>
          <dgm:dir/>
          <dgm:animLvl val="lvl"/>
          <dgm:resizeHandles val="exact"/>
        </dgm:presLayoutVars>
      </dgm:prSet>
      <dgm:spPr/>
    </dgm:pt>
    <dgm:pt modelId="{BBAA7001-29BF-4468-8A3A-1B799CAAD488}" type="pres">
      <dgm:prSet presAssocID="{10639E7B-41F1-41F2-B3D5-14282B86B81B}" presName="composite" presStyleCnt="0"/>
      <dgm:spPr/>
    </dgm:pt>
    <dgm:pt modelId="{0EACD005-6703-40BA-9C82-F289A2F7C5BA}" type="pres">
      <dgm:prSet presAssocID="{10639E7B-41F1-41F2-B3D5-14282B86B81B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BCA37DAC-4F50-4ECC-A8E1-9725C10877D1}" type="pres">
      <dgm:prSet presAssocID="{10639E7B-41F1-41F2-B3D5-14282B86B81B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C398550F-0DB4-478A-83C9-72CED2DD172A}" srcId="{10639E7B-41F1-41F2-B3D5-14282B86B81B}" destId="{1C8B9C4C-4CF1-4ADA-BB36-3EE6E5C82105}" srcOrd="1" destOrd="0" parTransId="{ADD03A4C-E31F-4C39-A60A-69635DB8772A}" sibTransId="{F3E75693-73DA-4C7B-A43A-2233A92954B4}"/>
    <dgm:cxn modelId="{F420FA3C-99DF-4462-A67F-25ADD4FAAF74}" srcId="{F537C84A-54A4-4708-BC82-820CCB7F2F45}" destId="{10639E7B-41F1-41F2-B3D5-14282B86B81B}" srcOrd="0" destOrd="0" parTransId="{44CB0B6B-C260-4804-B979-F03000873D26}" sibTransId="{9A82F44D-F03B-420E-BFAD-0F865CD5715F}"/>
    <dgm:cxn modelId="{B4C33062-7E57-4D7A-AB37-888E4D781F10}" type="presOf" srcId="{1D738047-7F8A-4A62-B7B2-65AA8E0D3016}" destId="{BCA37DAC-4F50-4ECC-A8E1-9725C10877D1}" srcOrd="0" destOrd="0" presId="urn:microsoft.com/office/officeart/2005/8/layout/chevron2"/>
    <dgm:cxn modelId="{A17E0046-605E-43F1-8087-BCB2BB5B1F99}" type="presOf" srcId="{1C8B9C4C-4CF1-4ADA-BB36-3EE6E5C82105}" destId="{BCA37DAC-4F50-4ECC-A8E1-9725C10877D1}" srcOrd="0" destOrd="1" presId="urn:microsoft.com/office/officeart/2005/8/layout/chevron2"/>
    <dgm:cxn modelId="{882FF656-A033-4B0E-956D-9EAC6884DD21}" srcId="{10639E7B-41F1-41F2-B3D5-14282B86B81B}" destId="{9E837D6F-1DBF-4EA5-BB62-191C02CC3AD6}" srcOrd="2" destOrd="0" parTransId="{BC602041-BE9E-4857-9483-1FF53C821783}" sibTransId="{91245151-85D9-455B-9242-B939D5D4A53D}"/>
    <dgm:cxn modelId="{2915659E-3697-405F-A671-F5542F94826C}" type="presOf" srcId="{10639E7B-41F1-41F2-B3D5-14282B86B81B}" destId="{0EACD005-6703-40BA-9C82-F289A2F7C5BA}" srcOrd="0" destOrd="0" presId="urn:microsoft.com/office/officeart/2005/8/layout/chevron2"/>
    <dgm:cxn modelId="{9832F6B0-C5EB-4B3A-9F9A-5FFD6ABA8462}" srcId="{10639E7B-41F1-41F2-B3D5-14282B86B81B}" destId="{1D738047-7F8A-4A62-B7B2-65AA8E0D3016}" srcOrd="0" destOrd="0" parTransId="{17C745B8-970F-4587-B031-0FF52097574E}" sibTransId="{E9AE9945-61F6-4608-8F63-E1E9B9C6A093}"/>
    <dgm:cxn modelId="{FCE279C0-9436-401C-9194-53C89F80AD76}" srcId="{10639E7B-41F1-41F2-B3D5-14282B86B81B}" destId="{1DABB9DD-F8DE-40B8-BA31-C5BF7D56DFE5}" srcOrd="3" destOrd="0" parTransId="{FF1EB25A-A576-4B32-AADA-65E15C6E4B0F}" sibTransId="{1EFA6C47-57C9-4F48-9F87-CE6D28BDC1FD}"/>
    <dgm:cxn modelId="{871F6CD0-986D-4562-A9E8-1B360B743FF2}" type="presOf" srcId="{1DABB9DD-F8DE-40B8-BA31-C5BF7D56DFE5}" destId="{BCA37DAC-4F50-4ECC-A8E1-9725C10877D1}" srcOrd="0" destOrd="3" presId="urn:microsoft.com/office/officeart/2005/8/layout/chevron2"/>
    <dgm:cxn modelId="{AEA481E9-550A-4981-8DB0-467BD0211281}" type="presOf" srcId="{9E837D6F-1DBF-4EA5-BB62-191C02CC3AD6}" destId="{BCA37DAC-4F50-4ECC-A8E1-9725C10877D1}" srcOrd="0" destOrd="2" presId="urn:microsoft.com/office/officeart/2005/8/layout/chevron2"/>
    <dgm:cxn modelId="{E47B1BFE-AF7B-45EC-936E-CDB76BE3FAAA}" type="presOf" srcId="{F537C84A-54A4-4708-BC82-820CCB7F2F45}" destId="{30EED73F-6B9A-4286-9FAF-EB0F06FE0B8A}" srcOrd="0" destOrd="0" presId="urn:microsoft.com/office/officeart/2005/8/layout/chevron2"/>
    <dgm:cxn modelId="{15FBB923-0C25-43D5-A0C0-6AF80FB3A408}" type="presParOf" srcId="{30EED73F-6B9A-4286-9FAF-EB0F06FE0B8A}" destId="{BBAA7001-29BF-4468-8A3A-1B799CAAD488}" srcOrd="0" destOrd="0" presId="urn:microsoft.com/office/officeart/2005/8/layout/chevron2"/>
    <dgm:cxn modelId="{91DED422-5C60-4C2A-A193-52EFACCE6169}" type="presParOf" srcId="{BBAA7001-29BF-4468-8A3A-1B799CAAD488}" destId="{0EACD005-6703-40BA-9C82-F289A2F7C5BA}" srcOrd="0" destOrd="0" presId="urn:microsoft.com/office/officeart/2005/8/layout/chevron2"/>
    <dgm:cxn modelId="{69390CAE-1C9E-4458-B444-E639B5FB02A5}" type="presParOf" srcId="{BBAA7001-29BF-4468-8A3A-1B799CAAD488}" destId="{BCA37DAC-4F50-4ECC-A8E1-9725C10877D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DE74E9-E603-4ADF-9577-955829D54EC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C484340D-FBA8-424B-B3FD-F180102EA027}">
      <dgm:prSet/>
      <dgm:spPr/>
      <dgm:t>
        <a:bodyPr/>
        <a:lstStyle/>
        <a:p>
          <a:pPr rtl="0"/>
          <a:r>
            <a:rPr lang="en-GB" b="1" dirty="0"/>
            <a:t>Several bodies have been involved in developing guidelines for social and environmental reporting, including:</a:t>
          </a:r>
        </a:p>
      </dgm:t>
    </dgm:pt>
    <dgm:pt modelId="{49FCB55E-CCCD-468E-A6F3-CF8F8AF8631D}" type="parTrans" cxnId="{1FD990D5-A629-4977-BB1E-B4FB25EC4605}">
      <dgm:prSet/>
      <dgm:spPr/>
      <dgm:t>
        <a:bodyPr/>
        <a:lstStyle/>
        <a:p>
          <a:endParaRPr lang="en-GB"/>
        </a:p>
      </dgm:t>
    </dgm:pt>
    <dgm:pt modelId="{D330BDA3-D8BB-4390-81BE-C4C044183F13}" type="sibTrans" cxnId="{1FD990D5-A629-4977-BB1E-B4FB25EC4605}">
      <dgm:prSet/>
      <dgm:spPr/>
      <dgm:t>
        <a:bodyPr/>
        <a:lstStyle/>
        <a:p>
          <a:endParaRPr lang="en-GB"/>
        </a:p>
      </dgm:t>
    </dgm:pt>
    <dgm:pt modelId="{F0C472C6-8A5F-4991-BC2B-104704F1C74E}">
      <dgm:prSet/>
      <dgm:spPr/>
      <dgm:t>
        <a:bodyPr/>
        <a:lstStyle/>
        <a:p>
          <a:pPr rtl="0"/>
          <a:r>
            <a:rPr lang="en-GB"/>
            <a:t>Global Reporting Initiative</a:t>
          </a:r>
        </a:p>
      </dgm:t>
    </dgm:pt>
    <dgm:pt modelId="{B459B226-44C3-43A7-895D-2E5BA712AC5A}" type="parTrans" cxnId="{CD43E447-A5EA-444D-A93A-2D9BC07F2A74}">
      <dgm:prSet/>
      <dgm:spPr/>
      <dgm:t>
        <a:bodyPr/>
        <a:lstStyle/>
        <a:p>
          <a:endParaRPr lang="en-GB"/>
        </a:p>
      </dgm:t>
    </dgm:pt>
    <dgm:pt modelId="{E2850309-BF49-411C-BE02-22DE46D9C26C}" type="sibTrans" cxnId="{CD43E447-A5EA-444D-A93A-2D9BC07F2A74}">
      <dgm:prSet/>
      <dgm:spPr/>
      <dgm:t>
        <a:bodyPr/>
        <a:lstStyle/>
        <a:p>
          <a:endParaRPr lang="en-GB"/>
        </a:p>
      </dgm:t>
    </dgm:pt>
    <dgm:pt modelId="{A6501EB5-102D-4528-8886-AD8C4589DB50}">
      <dgm:prSet/>
      <dgm:spPr/>
      <dgm:t>
        <a:bodyPr/>
        <a:lstStyle/>
        <a:p>
          <a:pPr rtl="0"/>
          <a:r>
            <a:rPr lang="en-GB"/>
            <a:t>Good Corporation Standard</a:t>
          </a:r>
        </a:p>
      </dgm:t>
    </dgm:pt>
    <dgm:pt modelId="{8FBD8A31-C308-45D7-A420-DC1E12A3F260}" type="parTrans" cxnId="{33FDAF02-2626-4A3D-8CF1-46C592F789CA}">
      <dgm:prSet/>
      <dgm:spPr/>
      <dgm:t>
        <a:bodyPr/>
        <a:lstStyle/>
        <a:p>
          <a:endParaRPr lang="en-GB"/>
        </a:p>
      </dgm:t>
    </dgm:pt>
    <dgm:pt modelId="{F18ADF0F-6050-4539-8E41-8E267D344109}" type="sibTrans" cxnId="{33FDAF02-2626-4A3D-8CF1-46C592F789CA}">
      <dgm:prSet/>
      <dgm:spPr/>
      <dgm:t>
        <a:bodyPr/>
        <a:lstStyle/>
        <a:p>
          <a:endParaRPr lang="en-GB"/>
        </a:p>
      </dgm:t>
    </dgm:pt>
    <dgm:pt modelId="{3F88F48B-770B-47BA-A636-185EBFC27286}">
      <dgm:prSet/>
      <dgm:spPr/>
      <dgm:t>
        <a:bodyPr/>
        <a:lstStyle/>
        <a:p>
          <a:pPr rtl="0"/>
          <a:r>
            <a:rPr lang="en-GB"/>
            <a:t>Ethical Trading Initiative</a:t>
          </a:r>
        </a:p>
      </dgm:t>
    </dgm:pt>
    <dgm:pt modelId="{A6ADC055-B05A-4626-9130-D2ACBFDB8D97}" type="parTrans" cxnId="{82B4D3C1-AB56-414C-84E5-49175CB7A4D7}">
      <dgm:prSet/>
      <dgm:spPr/>
      <dgm:t>
        <a:bodyPr/>
        <a:lstStyle/>
        <a:p>
          <a:endParaRPr lang="en-GB"/>
        </a:p>
      </dgm:t>
    </dgm:pt>
    <dgm:pt modelId="{11EC6BD7-F85C-417E-A90E-A71E9E396C38}" type="sibTrans" cxnId="{82B4D3C1-AB56-414C-84E5-49175CB7A4D7}">
      <dgm:prSet/>
      <dgm:spPr/>
      <dgm:t>
        <a:bodyPr/>
        <a:lstStyle/>
        <a:p>
          <a:endParaRPr lang="en-GB"/>
        </a:p>
      </dgm:t>
    </dgm:pt>
    <dgm:pt modelId="{F4CF3090-780C-4FD4-A9C7-5F9D7B8EA0A0}">
      <dgm:prSet/>
      <dgm:spPr/>
      <dgm:t>
        <a:bodyPr/>
        <a:lstStyle/>
        <a:p>
          <a:pPr rtl="0"/>
          <a:r>
            <a:rPr lang="en-GB" dirty="0"/>
            <a:t>UN Environment Programme</a:t>
          </a:r>
        </a:p>
      </dgm:t>
    </dgm:pt>
    <dgm:pt modelId="{6CBADF97-90A4-4637-85AB-9856CC9AAAA6}" type="parTrans" cxnId="{56054258-2110-4C71-8DB2-61F4C8F257B2}">
      <dgm:prSet/>
      <dgm:spPr/>
      <dgm:t>
        <a:bodyPr/>
        <a:lstStyle/>
        <a:p>
          <a:endParaRPr lang="en-GB"/>
        </a:p>
      </dgm:t>
    </dgm:pt>
    <dgm:pt modelId="{784FC7C7-9E5E-4B42-8C7C-467DA2D2D3BC}" type="sibTrans" cxnId="{56054258-2110-4C71-8DB2-61F4C8F257B2}">
      <dgm:prSet/>
      <dgm:spPr/>
      <dgm:t>
        <a:bodyPr/>
        <a:lstStyle/>
        <a:p>
          <a:endParaRPr lang="en-GB"/>
        </a:p>
      </dgm:t>
    </dgm:pt>
    <dgm:pt modelId="{07BC105A-7C99-4348-8190-FB1844BEEEB3}">
      <dgm:prSet/>
      <dgm:spPr/>
      <dgm:t>
        <a:bodyPr/>
        <a:lstStyle/>
        <a:p>
          <a:pPr rtl="0"/>
          <a:r>
            <a:rPr lang="en-GB" dirty="0"/>
            <a:t>Business in the Community</a:t>
          </a:r>
        </a:p>
      </dgm:t>
    </dgm:pt>
    <dgm:pt modelId="{B6A4D4C2-2BF8-429F-936C-3753A7E206DA}" type="parTrans" cxnId="{F9B64BA0-1081-497E-86D2-97FF6C2AC9F7}">
      <dgm:prSet/>
      <dgm:spPr/>
      <dgm:t>
        <a:bodyPr/>
        <a:lstStyle/>
        <a:p>
          <a:endParaRPr lang="en-GB"/>
        </a:p>
      </dgm:t>
    </dgm:pt>
    <dgm:pt modelId="{C5F95865-533B-43CD-B199-48385351FD06}" type="sibTrans" cxnId="{F9B64BA0-1081-497E-86D2-97FF6C2AC9F7}">
      <dgm:prSet/>
      <dgm:spPr/>
      <dgm:t>
        <a:bodyPr/>
        <a:lstStyle/>
        <a:p>
          <a:endParaRPr lang="en-GB"/>
        </a:p>
      </dgm:t>
    </dgm:pt>
    <dgm:pt modelId="{147624B5-24B7-4613-8F80-FC6FE4634542}">
      <dgm:prSet/>
      <dgm:spPr/>
      <dgm:t>
        <a:bodyPr/>
        <a:lstStyle/>
        <a:p>
          <a:pPr rtl="0"/>
          <a:r>
            <a:rPr lang="en-GB" dirty="0"/>
            <a:t>The Prince of Wales’ Accounting for Sustainability Project</a:t>
          </a:r>
        </a:p>
      </dgm:t>
    </dgm:pt>
    <dgm:pt modelId="{8D2B8A03-D3BE-46F0-A826-AFEFB08C5854}" type="parTrans" cxnId="{97E2F901-6CB2-4A55-A34E-7AB775A21FC1}">
      <dgm:prSet/>
      <dgm:spPr/>
      <dgm:t>
        <a:bodyPr/>
        <a:lstStyle/>
        <a:p>
          <a:endParaRPr lang="en-GB"/>
        </a:p>
      </dgm:t>
    </dgm:pt>
    <dgm:pt modelId="{2925327B-4CF2-4841-8A07-48815628C132}" type="sibTrans" cxnId="{97E2F901-6CB2-4A55-A34E-7AB775A21FC1}">
      <dgm:prSet/>
      <dgm:spPr/>
      <dgm:t>
        <a:bodyPr/>
        <a:lstStyle/>
        <a:p>
          <a:endParaRPr lang="en-GB"/>
        </a:p>
      </dgm:t>
    </dgm:pt>
    <dgm:pt modelId="{162CB7EB-DF1D-4672-BAB7-CCA4B5F6E5F4}">
      <dgm:prSet/>
      <dgm:spPr/>
      <dgm:t>
        <a:bodyPr/>
        <a:lstStyle/>
        <a:p>
          <a:pPr rtl="0"/>
          <a:r>
            <a:rPr lang="en-GB" i="1" dirty="0"/>
            <a:t>And many others......</a:t>
          </a:r>
          <a:endParaRPr lang="en-GB" dirty="0"/>
        </a:p>
      </dgm:t>
    </dgm:pt>
    <dgm:pt modelId="{83B2E4ED-8FEF-416B-99FE-1119072FF032}" type="parTrans" cxnId="{4BB7AF11-0E19-4FEF-BFC6-D8781A8E73C9}">
      <dgm:prSet/>
      <dgm:spPr/>
      <dgm:t>
        <a:bodyPr/>
        <a:lstStyle/>
        <a:p>
          <a:endParaRPr lang="en-GB"/>
        </a:p>
      </dgm:t>
    </dgm:pt>
    <dgm:pt modelId="{C2E13D28-2411-4D8C-A9EF-46532FEB2F15}" type="sibTrans" cxnId="{4BB7AF11-0E19-4FEF-BFC6-D8781A8E73C9}">
      <dgm:prSet/>
      <dgm:spPr/>
      <dgm:t>
        <a:bodyPr/>
        <a:lstStyle/>
        <a:p>
          <a:endParaRPr lang="en-GB"/>
        </a:p>
      </dgm:t>
    </dgm:pt>
    <dgm:pt modelId="{2DABAE4B-5E71-4A49-A4B3-9AF7CD12605D}" type="pres">
      <dgm:prSet presAssocID="{3CDE74E9-E603-4ADF-9577-955829D54EC2}" presName="linearFlow" presStyleCnt="0">
        <dgm:presLayoutVars>
          <dgm:dir/>
          <dgm:animLvl val="lvl"/>
          <dgm:resizeHandles val="exact"/>
        </dgm:presLayoutVars>
      </dgm:prSet>
      <dgm:spPr/>
    </dgm:pt>
    <dgm:pt modelId="{433E0762-E07F-4C84-BFB6-C6BC0D5F358B}" type="pres">
      <dgm:prSet presAssocID="{C484340D-FBA8-424B-B3FD-F180102EA027}" presName="composite" presStyleCnt="0"/>
      <dgm:spPr/>
    </dgm:pt>
    <dgm:pt modelId="{A1F30992-2FCA-43C0-AD2F-9B92A0F65FD9}" type="pres">
      <dgm:prSet presAssocID="{C484340D-FBA8-424B-B3FD-F180102EA027}" presName="parentText" presStyleLbl="alignNode1" presStyleIdx="0" presStyleCnt="1" custLinFactNeighborX="-58694" custLinFactNeighborY="12281">
        <dgm:presLayoutVars>
          <dgm:chMax val="1"/>
          <dgm:bulletEnabled val="1"/>
        </dgm:presLayoutVars>
      </dgm:prSet>
      <dgm:spPr/>
    </dgm:pt>
    <dgm:pt modelId="{8B9CDCCF-99A7-4928-BF55-B5698113536A}" type="pres">
      <dgm:prSet presAssocID="{C484340D-FBA8-424B-B3FD-F180102EA027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97E2F901-6CB2-4A55-A34E-7AB775A21FC1}" srcId="{C484340D-FBA8-424B-B3FD-F180102EA027}" destId="{147624B5-24B7-4613-8F80-FC6FE4634542}" srcOrd="5" destOrd="0" parTransId="{8D2B8A03-D3BE-46F0-A826-AFEFB08C5854}" sibTransId="{2925327B-4CF2-4841-8A07-48815628C132}"/>
    <dgm:cxn modelId="{33FDAF02-2626-4A3D-8CF1-46C592F789CA}" srcId="{C484340D-FBA8-424B-B3FD-F180102EA027}" destId="{A6501EB5-102D-4528-8886-AD8C4589DB50}" srcOrd="1" destOrd="0" parTransId="{8FBD8A31-C308-45D7-A420-DC1E12A3F260}" sibTransId="{F18ADF0F-6050-4539-8E41-8E267D344109}"/>
    <dgm:cxn modelId="{4BB7AF11-0E19-4FEF-BFC6-D8781A8E73C9}" srcId="{C484340D-FBA8-424B-B3FD-F180102EA027}" destId="{162CB7EB-DF1D-4672-BAB7-CCA4B5F6E5F4}" srcOrd="6" destOrd="0" parTransId="{83B2E4ED-8FEF-416B-99FE-1119072FF032}" sibTransId="{C2E13D28-2411-4D8C-A9EF-46532FEB2F15}"/>
    <dgm:cxn modelId="{20E91F5D-8DF7-4644-9A47-47A31706FEBC}" type="presOf" srcId="{3CDE74E9-E603-4ADF-9577-955829D54EC2}" destId="{2DABAE4B-5E71-4A49-A4B3-9AF7CD12605D}" srcOrd="0" destOrd="0" presId="urn:microsoft.com/office/officeart/2005/8/layout/chevron2"/>
    <dgm:cxn modelId="{CD43E447-A5EA-444D-A93A-2D9BC07F2A74}" srcId="{C484340D-FBA8-424B-B3FD-F180102EA027}" destId="{F0C472C6-8A5F-4991-BC2B-104704F1C74E}" srcOrd="0" destOrd="0" parTransId="{B459B226-44C3-43A7-895D-2E5BA712AC5A}" sibTransId="{E2850309-BF49-411C-BE02-22DE46D9C26C}"/>
    <dgm:cxn modelId="{991DAF68-D9D1-484D-81F1-43C697702C57}" type="presOf" srcId="{3F88F48B-770B-47BA-A636-185EBFC27286}" destId="{8B9CDCCF-99A7-4928-BF55-B5698113536A}" srcOrd="0" destOrd="2" presId="urn:microsoft.com/office/officeart/2005/8/layout/chevron2"/>
    <dgm:cxn modelId="{63CB9849-2385-4EBF-8377-BA16DB6B0A42}" type="presOf" srcId="{07BC105A-7C99-4348-8190-FB1844BEEEB3}" destId="{8B9CDCCF-99A7-4928-BF55-B5698113536A}" srcOrd="0" destOrd="4" presId="urn:microsoft.com/office/officeart/2005/8/layout/chevron2"/>
    <dgm:cxn modelId="{092E6076-7B08-4F34-B185-A37872B9E0D1}" type="presOf" srcId="{C484340D-FBA8-424B-B3FD-F180102EA027}" destId="{A1F30992-2FCA-43C0-AD2F-9B92A0F65FD9}" srcOrd="0" destOrd="0" presId="urn:microsoft.com/office/officeart/2005/8/layout/chevron2"/>
    <dgm:cxn modelId="{56054258-2110-4C71-8DB2-61F4C8F257B2}" srcId="{C484340D-FBA8-424B-B3FD-F180102EA027}" destId="{F4CF3090-780C-4FD4-A9C7-5F9D7B8EA0A0}" srcOrd="3" destOrd="0" parTransId="{6CBADF97-90A4-4637-85AB-9856CC9AAAA6}" sibTransId="{784FC7C7-9E5E-4B42-8C7C-467DA2D2D3BC}"/>
    <dgm:cxn modelId="{92070284-1F27-4E3A-936D-2950E49F8B27}" type="presOf" srcId="{162CB7EB-DF1D-4672-BAB7-CCA4B5F6E5F4}" destId="{8B9CDCCF-99A7-4928-BF55-B5698113536A}" srcOrd="0" destOrd="6" presId="urn:microsoft.com/office/officeart/2005/8/layout/chevron2"/>
    <dgm:cxn modelId="{CF24718D-618B-43E4-8282-1456B5AE8C20}" type="presOf" srcId="{F4CF3090-780C-4FD4-A9C7-5F9D7B8EA0A0}" destId="{8B9CDCCF-99A7-4928-BF55-B5698113536A}" srcOrd="0" destOrd="3" presId="urn:microsoft.com/office/officeart/2005/8/layout/chevron2"/>
    <dgm:cxn modelId="{A451CE9B-CE03-46D0-979B-D2B44657A166}" type="presOf" srcId="{A6501EB5-102D-4528-8886-AD8C4589DB50}" destId="{8B9CDCCF-99A7-4928-BF55-B5698113536A}" srcOrd="0" destOrd="1" presId="urn:microsoft.com/office/officeart/2005/8/layout/chevron2"/>
    <dgm:cxn modelId="{F9B64BA0-1081-497E-86D2-97FF6C2AC9F7}" srcId="{C484340D-FBA8-424B-B3FD-F180102EA027}" destId="{07BC105A-7C99-4348-8190-FB1844BEEEB3}" srcOrd="4" destOrd="0" parTransId="{B6A4D4C2-2BF8-429F-936C-3753A7E206DA}" sibTransId="{C5F95865-533B-43CD-B199-48385351FD06}"/>
    <dgm:cxn modelId="{82B4D3C1-AB56-414C-84E5-49175CB7A4D7}" srcId="{C484340D-FBA8-424B-B3FD-F180102EA027}" destId="{3F88F48B-770B-47BA-A636-185EBFC27286}" srcOrd="2" destOrd="0" parTransId="{A6ADC055-B05A-4626-9130-D2ACBFDB8D97}" sibTransId="{11EC6BD7-F85C-417E-A90E-A71E9E396C38}"/>
    <dgm:cxn modelId="{1FD990D5-A629-4977-BB1E-B4FB25EC4605}" srcId="{3CDE74E9-E603-4ADF-9577-955829D54EC2}" destId="{C484340D-FBA8-424B-B3FD-F180102EA027}" srcOrd="0" destOrd="0" parTransId="{49FCB55E-CCCD-468E-A6F3-CF8F8AF8631D}" sibTransId="{D330BDA3-D8BB-4390-81BE-C4C044183F13}"/>
    <dgm:cxn modelId="{7A901AD7-A20B-4B55-8011-46B8D320E269}" type="presOf" srcId="{147624B5-24B7-4613-8F80-FC6FE4634542}" destId="{8B9CDCCF-99A7-4928-BF55-B5698113536A}" srcOrd="0" destOrd="5" presId="urn:microsoft.com/office/officeart/2005/8/layout/chevron2"/>
    <dgm:cxn modelId="{3BAB67DA-A1AB-461B-894C-4B20699461D4}" type="presOf" srcId="{F0C472C6-8A5F-4991-BC2B-104704F1C74E}" destId="{8B9CDCCF-99A7-4928-BF55-B5698113536A}" srcOrd="0" destOrd="0" presId="urn:microsoft.com/office/officeart/2005/8/layout/chevron2"/>
    <dgm:cxn modelId="{9F0E2729-AA0B-4675-BC2B-073E2FAB9971}" type="presParOf" srcId="{2DABAE4B-5E71-4A49-A4B3-9AF7CD12605D}" destId="{433E0762-E07F-4C84-BFB6-C6BC0D5F358B}" srcOrd="0" destOrd="0" presId="urn:microsoft.com/office/officeart/2005/8/layout/chevron2"/>
    <dgm:cxn modelId="{57118783-8D14-43FB-80D1-5D24A3C0B48E}" type="presParOf" srcId="{433E0762-E07F-4C84-BFB6-C6BC0D5F358B}" destId="{A1F30992-2FCA-43C0-AD2F-9B92A0F65FD9}" srcOrd="0" destOrd="0" presId="urn:microsoft.com/office/officeart/2005/8/layout/chevron2"/>
    <dgm:cxn modelId="{72C16EAB-31E9-4E0E-8025-7381E9604617}" type="presParOf" srcId="{433E0762-E07F-4C84-BFB6-C6BC0D5F358B}" destId="{8B9CDCCF-99A7-4928-BF55-B5698113536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86B2878-5496-4CA9-A826-512350F0251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F91E75B2-63A2-4DF1-B0A6-3E85223C818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 way to identify whether an organisation’s performance is conforming with the expectations of various stakeholder groups.</a:t>
          </a:r>
        </a:p>
      </dgm:t>
    </dgm:pt>
    <dgm:pt modelId="{553AC1A4-2A48-41E6-971C-4DA89C253946}" type="parTrans" cxnId="{F3841635-6DF8-493C-94F4-75C23CBEFB96}">
      <dgm:prSet/>
      <dgm:spPr/>
      <dgm:t>
        <a:bodyPr/>
        <a:lstStyle/>
        <a:p>
          <a:endParaRPr lang="en-GB"/>
        </a:p>
      </dgm:t>
    </dgm:pt>
    <dgm:pt modelId="{7DE35565-4EC6-4955-B1D0-BD4F1F0A51E9}" type="sibTrans" cxnId="{F3841635-6DF8-493C-94F4-75C23CBEFB96}">
      <dgm:prSet/>
      <dgm:spPr/>
      <dgm:t>
        <a:bodyPr/>
        <a:lstStyle/>
        <a:p>
          <a:endParaRPr lang="en-GB"/>
        </a:p>
      </dgm:t>
    </dgm:pt>
    <dgm:pt modelId="{FDD22BC3-F8A7-4221-AC23-98AB7A3E794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Often done by directly contacting various stakeholder groups to gain their views.</a:t>
          </a:r>
        </a:p>
      </dgm:t>
    </dgm:pt>
    <dgm:pt modelId="{64995615-7522-49EE-814F-D24B39170960}" type="parTrans" cxnId="{B659DDEF-A310-48E9-B69F-85861D69BA67}">
      <dgm:prSet/>
      <dgm:spPr/>
      <dgm:t>
        <a:bodyPr/>
        <a:lstStyle/>
        <a:p>
          <a:endParaRPr lang="en-GB"/>
        </a:p>
      </dgm:t>
    </dgm:pt>
    <dgm:pt modelId="{34569BB2-5AC0-4667-A905-4781A600A78C}" type="sibTrans" cxnId="{B659DDEF-A310-48E9-B69F-85861D69BA67}">
      <dgm:prSet/>
      <dgm:spPr/>
      <dgm:t>
        <a:bodyPr/>
        <a:lstStyle/>
        <a:p>
          <a:endParaRPr lang="en-GB"/>
        </a:p>
      </dgm:t>
    </dgm:pt>
    <dgm:pt modelId="{9A121187-D5C1-4D5D-8400-B8B23C08613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Allows a company to examine its social and environmental impacts and assess whether it is meeting its own social and environmental objectives.</a:t>
          </a:r>
        </a:p>
      </dgm:t>
    </dgm:pt>
    <dgm:pt modelId="{5AE1C0A1-A6B1-4826-A2FB-21337EC79B7F}" type="parTrans" cxnId="{33C49C27-9F69-4DB9-B934-BA02C6D74B29}">
      <dgm:prSet/>
      <dgm:spPr/>
      <dgm:t>
        <a:bodyPr/>
        <a:lstStyle/>
        <a:p>
          <a:endParaRPr lang="en-GB"/>
        </a:p>
      </dgm:t>
    </dgm:pt>
    <dgm:pt modelId="{B58115CF-0F2D-4C66-BDB0-08B57872C28A}" type="sibTrans" cxnId="{33C49C27-9F69-4DB9-B934-BA02C6D74B29}">
      <dgm:prSet/>
      <dgm:spPr/>
      <dgm:t>
        <a:bodyPr/>
        <a:lstStyle/>
        <a:p>
          <a:endParaRPr lang="en-GB"/>
        </a:p>
      </dgm:t>
    </dgm:pt>
    <dgm:pt modelId="{01826CC7-2C20-485A-BBBB-E7F6233131F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Increases credibility of information reported in the annual report if the social and environmental audit is undertaken by an independent third party.</a:t>
          </a:r>
        </a:p>
      </dgm:t>
    </dgm:pt>
    <dgm:pt modelId="{711E8A2E-3D57-4ED6-AC6F-879421AF0CAA}" type="parTrans" cxnId="{E12B805C-A7F4-488B-BD03-8352B0E231E1}">
      <dgm:prSet/>
      <dgm:spPr/>
      <dgm:t>
        <a:bodyPr/>
        <a:lstStyle/>
        <a:p>
          <a:endParaRPr lang="en-GB"/>
        </a:p>
      </dgm:t>
    </dgm:pt>
    <dgm:pt modelId="{11A158E3-1DB1-4896-A201-9F93B220CECE}" type="sibTrans" cxnId="{E12B805C-A7F4-488B-BD03-8352B0E231E1}">
      <dgm:prSet/>
      <dgm:spPr/>
      <dgm:t>
        <a:bodyPr/>
        <a:lstStyle/>
        <a:p>
          <a:endParaRPr lang="en-GB"/>
        </a:p>
      </dgm:t>
    </dgm:pt>
    <dgm:pt modelId="{CA846640-C291-455C-8723-55697230E535}" type="pres">
      <dgm:prSet presAssocID="{786B2878-5496-4CA9-A826-512350F02517}" presName="root" presStyleCnt="0">
        <dgm:presLayoutVars>
          <dgm:dir/>
          <dgm:resizeHandles val="exact"/>
        </dgm:presLayoutVars>
      </dgm:prSet>
      <dgm:spPr/>
    </dgm:pt>
    <dgm:pt modelId="{DBF88B17-F549-4D0D-9859-4D5A73089D02}" type="pres">
      <dgm:prSet presAssocID="{F91E75B2-63A2-4DF1-B0A6-3E85223C818E}" presName="compNode" presStyleCnt="0"/>
      <dgm:spPr/>
    </dgm:pt>
    <dgm:pt modelId="{F8482B8B-0472-46AF-997B-7E8960DE20A8}" type="pres">
      <dgm:prSet presAssocID="{F91E75B2-63A2-4DF1-B0A6-3E85223C818E}" presName="bgRect" presStyleLbl="bgShp" presStyleIdx="0" presStyleCnt="4"/>
      <dgm:spPr/>
    </dgm:pt>
    <dgm:pt modelId="{FE1006F3-1DA8-4038-B21C-6CAF0FBA94C6}" type="pres">
      <dgm:prSet presAssocID="{F91E75B2-63A2-4DF1-B0A6-3E85223C818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D828E79-C1D8-4B65-9C77-08A9D47C4411}" type="pres">
      <dgm:prSet presAssocID="{F91E75B2-63A2-4DF1-B0A6-3E85223C818E}" presName="spaceRect" presStyleCnt="0"/>
      <dgm:spPr/>
    </dgm:pt>
    <dgm:pt modelId="{98374E49-7AB4-48B4-BAF6-D78536E3EE59}" type="pres">
      <dgm:prSet presAssocID="{F91E75B2-63A2-4DF1-B0A6-3E85223C818E}" presName="parTx" presStyleLbl="revTx" presStyleIdx="0" presStyleCnt="4">
        <dgm:presLayoutVars>
          <dgm:chMax val="0"/>
          <dgm:chPref val="0"/>
        </dgm:presLayoutVars>
      </dgm:prSet>
      <dgm:spPr/>
    </dgm:pt>
    <dgm:pt modelId="{47732F08-4374-40C3-9B95-0EA627B72F52}" type="pres">
      <dgm:prSet presAssocID="{7DE35565-4EC6-4955-B1D0-BD4F1F0A51E9}" presName="sibTrans" presStyleCnt="0"/>
      <dgm:spPr/>
    </dgm:pt>
    <dgm:pt modelId="{847BAD7C-3644-40FB-8F06-B03EDE1D996C}" type="pres">
      <dgm:prSet presAssocID="{FDD22BC3-F8A7-4221-AC23-98AB7A3E794F}" presName="compNode" presStyleCnt="0"/>
      <dgm:spPr/>
    </dgm:pt>
    <dgm:pt modelId="{D3B5FC45-AEF3-4241-8A4D-659AECD01B00}" type="pres">
      <dgm:prSet presAssocID="{FDD22BC3-F8A7-4221-AC23-98AB7A3E794F}" presName="bgRect" presStyleLbl="bgShp" presStyleIdx="1" presStyleCnt="4"/>
      <dgm:spPr/>
    </dgm:pt>
    <dgm:pt modelId="{76C183EF-A3C9-47F7-9266-FC8E6C76E44E}" type="pres">
      <dgm:prSet presAssocID="{FDD22BC3-F8A7-4221-AC23-98AB7A3E794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54517DE-E390-4945-B590-991D04579301}" type="pres">
      <dgm:prSet presAssocID="{FDD22BC3-F8A7-4221-AC23-98AB7A3E794F}" presName="spaceRect" presStyleCnt="0"/>
      <dgm:spPr/>
    </dgm:pt>
    <dgm:pt modelId="{60066F5D-095B-4D90-B867-2C46C46C9BE2}" type="pres">
      <dgm:prSet presAssocID="{FDD22BC3-F8A7-4221-AC23-98AB7A3E794F}" presName="parTx" presStyleLbl="revTx" presStyleIdx="1" presStyleCnt="4">
        <dgm:presLayoutVars>
          <dgm:chMax val="0"/>
          <dgm:chPref val="0"/>
        </dgm:presLayoutVars>
      </dgm:prSet>
      <dgm:spPr/>
    </dgm:pt>
    <dgm:pt modelId="{A7D3EA62-20FC-4577-AF25-00DAE27A6426}" type="pres">
      <dgm:prSet presAssocID="{34569BB2-5AC0-4667-A905-4781A600A78C}" presName="sibTrans" presStyleCnt="0"/>
      <dgm:spPr/>
    </dgm:pt>
    <dgm:pt modelId="{FE7AE8A2-4753-4A30-B16F-B1A5D1475D7D}" type="pres">
      <dgm:prSet presAssocID="{9A121187-D5C1-4D5D-8400-B8B23C086138}" presName="compNode" presStyleCnt="0"/>
      <dgm:spPr/>
    </dgm:pt>
    <dgm:pt modelId="{92005AA1-244C-4D0D-9171-A300F9636752}" type="pres">
      <dgm:prSet presAssocID="{9A121187-D5C1-4D5D-8400-B8B23C086138}" presName="bgRect" presStyleLbl="bgShp" presStyleIdx="2" presStyleCnt="4"/>
      <dgm:spPr/>
    </dgm:pt>
    <dgm:pt modelId="{8D98AD96-6360-44BA-ADCF-E1CEA140075E}" type="pres">
      <dgm:prSet presAssocID="{9A121187-D5C1-4D5D-8400-B8B23C0861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A481972-CC5E-44C7-A266-56E8392A54E4}" type="pres">
      <dgm:prSet presAssocID="{9A121187-D5C1-4D5D-8400-B8B23C086138}" presName="spaceRect" presStyleCnt="0"/>
      <dgm:spPr/>
    </dgm:pt>
    <dgm:pt modelId="{2CAC4E92-F2A6-4B32-BC57-65221ADBB2A7}" type="pres">
      <dgm:prSet presAssocID="{9A121187-D5C1-4D5D-8400-B8B23C086138}" presName="parTx" presStyleLbl="revTx" presStyleIdx="2" presStyleCnt="4">
        <dgm:presLayoutVars>
          <dgm:chMax val="0"/>
          <dgm:chPref val="0"/>
        </dgm:presLayoutVars>
      </dgm:prSet>
      <dgm:spPr/>
    </dgm:pt>
    <dgm:pt modelId="{6373F5D1-1AD6-4A14-B009-91B5325B7A97}" type="pres">
      <dgm:prSet presAssocID="{B58115CF-0F2D-4C66-BDB0-08B57872C28A}" presName="sibTrans" presStyleCnt="0"/>
      <dgm:spPr/>
    </dgm:pt>
    <dgm:pt modelId="{AA054786-3372-44EA-B589-A64C2F016235}" type="pres">
      <dgm:prSet presAssocID="{01826CC7-2C20-485A-BBBB-E7F6233131F3}" presName="compNode" presStyleCnt="0"/>
      <dgm:spPr/>
    </dgm:pt>
    <dgm:pt modelId="{19463626-13E3-4D6E-9DD6-672A56EF68F7}" type="pres">
      <dgm:prSet presAssocID="{01826CC7-2C20-485A-BBBB-E7F6233131F3}" presName="bgRect" presStyleLbl="bgShp" presStyleIdx="3" presStyleCnt="4"/>
      <dgm:spPr/>
    </dgm:pt>
    <dgm:pt modelId="{BC7F4D80-9685-40FD-9520-016049C6F5A0}" type="pres">
      <dgm:prSet presAssocID="{01826CC7-2C20-485A-BBBB-E7F6233131F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1403B1B0-5428-466C-B387-BDAA9F221078}" type="pres">
      <dgm:prSet presAssocID="{01826CC7-2C20-485A-BBBB-E7F6233131F3}" presName="spaceRect" presStyleCnt="0"/>
      <dgm:spPr/>
    </dgm:pt>
    <dgm:pt modelId="{B6E967FB-BAC8-4510-8DCE-49544B07A569}" type="pres">
      <dgm:prSet presAssocID="{01826CC7-2C20-485A-BBBB-E7F6233131F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F8A1706-B105-41F3-9F19-C8B3AC4C69A0}" type="presOf" srcId="{FDD22BC3-F8A7-4221-AC23-98AB7A3E794F}" destId="{60066F5D-095B-4D90-B867-2C46C46C9BE2}" srcOrd="0" destOrd="0" presId="urn:microsoft.com/office/officeart/2018/2/layout/IconVerticalSolidList"/>
    <dgm:cxn modelId="{33C49C27-9F69-4DB9-B934-BA02C6D74B29}" srcId="{786B2878-5496-4CA9-A826-512350F02517}" destId="{9A121187-D5C1-4D5D-8400-B8B23C086138}" srcOrd="2" destOrd="0" parTransId="{5AE1C0A1-A6B1-4826-A2FB-21337EC79B7F}" sibTransId="{B58115CF-0F2D-4C66-BDB0-08B57872C28A}"/>
    <dgm:cxn modelId="{A425AA33-58A6-4E2E-A0EE-9F288B38CE9C}" type="presOf" srcId="{F91E75B2-63A2-4DF1-B0A6-3E85223C818E}" destId="{98374E49-7AB4-48B4-BAF6-D78536E3EE59}" srcOrd="0" destOrd="0" presId="urn:microsoft.com/office/officeart/2018/2/layout/IconVerticalSolidList"/>
    <dgm:cxn modelId="{F3841635-6DF8-493C-94F4-75C23CBEFB96}" srcId="{786B2878-5496-4CA9-A826-512350F02517}" destId="{F91E75B2-63A2-4DF1-B0A6-3E85223C818E}" srcOrd="0" destOrd="0" parTransId="{553AC1A4-2A48-41E6-971C-4DA89C253946}" sibTransId="{7DE35565-4EC6-4955-B1D0-BD4F1F0A51E9}"/>
    <dgm:cxn modelId="{E12B805C-A7F4-488B-BD03-8352B0E231E1}" srcId="{786B2878-5496-4CA9-A826-512350F02517}" destId="{01826CC7-2C20-485A-BBBB-E7F6233131F3}" srcOrd="3" destOrd="0" parTransId="{711E8A2E-3D57-4ED6-AC6F-879421AF0CAA}" sibTransId="{11A158E3-1DB1-4896-A201-9F93B220CECE}"/>
    <dgm:cxn modelId="{173AB86E-2DF6-4EDD-BD44-45044208CC0C}" type="presOf" srcId="{01826CC7-2C20-485A-BBBB-E7F6233131F3}" destId="{B6E967FB-BAC8-4510-8DCE-49544B07A569}" srcOrd="0" destOrd="0" presId="urn:microsoft.com/office/officeart/2018/2/layout/IconVerticalSolidList"/>
    <dgm:cxn modelId="{1D389154-9AA9-4191-9B00-954EB9D02A61}" type="presOf" srcId="{9A121187-D5C1-4D5D-8400-B8B23C086138}" destId="{2CAC4E92-F2A6-4B32-BC57-65221ADBB2A7}" srcOrd="0" destOrd="0" presId="urn:microsoft.com/office/officeart/2018/2/layout/IconVerticalSolidList"/>
    <dgm:cxn modelId="{654B2AAD-1011-44E7-B6FA-4B66CEF69BF1}" type="presOf" srcId="{786B2878-5496-4CA9-A826-512350F02517}" destId="{CA846640-C291-455C-8723-55697230E535}" srcOrd="0" destOrd="0" presId="urn:microsoft.com/office/officeart/2018/2/layout/IconVerticalSolidList"/>
    <dgm:cxn modelId="{B659DDEF-A310-48E9-B69F-85861D69BA67}" srcId="{786B2878-5496-4CA9-A826-512350F02517}" destId="{FDD22BC3-F8A7-4221-AC23-98AB7A3E794F}" srcOrd="1" destOrd="0" parTransId="{64995615-7522-49EE-814F-D24B39170960}" sibTransId="{34569BB2-5AC0-4667-A905-4781A600A78C}"/>
    <dgm:cxn modelId="{F99503D9-3113-40A6-B315-C99C6C1E4F30}" type="presParOf" srcId="{CA846640-C291-455C-8723-55697230E535}" destId="{DBF88B17-F549-4D0D-9859-4D5A73089D02}" srcOrd="0" destOrd="0" presId="urn:microsoft.com/office/officeart/2018/2/layout/IconVerticalSolidList"/>
    <dgm:cxn modelId="{95333FF8-758A-4263-87EE-468D7420F9ED}" type="presParOf" srcId="{DBF88B17-F549-4D0D-9859-4D5A73089D02}" destId="{F8482B8B-0472-46AF-997B-7E8960DE20A8}" srcOrd="0" destOrd="0" presId="urn:microsoft.com/office/officeart/2018/2/layout/IconVerticalSolidList"/>
    <dgm:cxn modelId="{CBB4574E-847F-4C88-8466-4BEAC6BDD4F6}" type="presParOf" srcId="{DBF88B17-F549-4D0D-9859-4D5A73089D02}" destId="{FE1006F3-1DA8-4038-B21C-6CAF0FBA94C6}" srcOrd="1" destOrd="0" presId="urn:microsoft.com/office/officeart/2018/2/layout/IconVerticalSolidList"/>
    <dgm:cxn modelId="{9140A2E2-5382-4CF6-B4EA-21D796837D23}" type="presParOf" srcId="{DBF88B17-F549-4D0D-9859-4D5A73089D02}" destId="{BD828E79-C1D8-4B65-9C77-08A9D47C4411}" srcOrd="2" destOrd="0" presId="urn:microsoft.com/office/officeart/2018/2/layout/IconVerticalSolidList"/>
    <dgm:cxn modelId="{F4BE8285-31C2-42CE-B980-5E82E8DEB36F}" type="presParOf" srcId="{DBF88B17-F549-4D0D-9859-4D5A73089D02}" destId="{98374E49-7AB4-48B4-BAF6-D78536E3EE59}" srcOrd="3" destOrd="0" presId="urn:microsoft.com/office/officeart/2018/2/layout/IconVerticalSolidList"/>
    <dgm:cxn modelId="{9DCC42D7-3343-4816-9949-2D0B0DAE29CE}" type="presParOf" srcId="{CA846640-C291-455C-8723-55697230E535}" destId="{47732F08-4374-40C3-9B95-0EA627B72F52}" srcOrd="1" destOrd="0" presId="urn:microsoft.com/office/officeart/2018/2/layout/IconVerticalSolidList"/>
    <dgm:cxn modelId="{0283C518-337A-471A-9897-510DA68E64C1}" type="presParOf" srcId="{CA846640-C291-455C-8723-55697230E535}" destId="{847BAD7C-3644-40FB-8F06-B03EDE1D996C}" srcOrd="2" destOrd="0" presId="urn:microsoft.com/office/officeart/2018/2/layout/IconVerticalSolidList"/>
    <dgm:cxn modelId="{D939E86A-9972-43CD-8577-2F1A15603971}" type="presParOf" srcId="{847BAD7C-3644-40FB-8F06-B03EDE1D996C}" destId="{D3B5FC45-AEF3-4241-8A4D-659AECD01B00}" srcOrd="0" destOrd="0" presId="urn:microsoft.com/office/officeart/2018/2/layout/IconVerticalSolidList"/>
    <dgm:cxn modelId="{D0F28869-7D6D-43D9-AC4A-25E10721C3C2}" type="presParOf" srcId="{847BAD7C-3644-40FB-8F06-B03EDE1D996C}" destId="{76C183EF-A3C9-47F7-9266-FC8E6C76E44E}" srcOrd="1" destOrd="0" presId="urn:microsoft.com/office/officeart/2018/2/layout/IconVerticalSolidList"/>
    <dgm:cxn modelId="{30BA5039-C07E-43EF-A8F9-5F9ACC434CA8}" type="presParOf" srcId="{847BAD7C-3644-40FB-8F06-B03EDE1D996C}" destId="{354517DE-E390-4945-B590-991D04579301}" srcOrd="2" destOrd="0" presId="urn:microsoft.com/office/officeart/2018/2/layout/IconVerticalSolidList"/>
    <dgm:cxn modelId="{4E549F20-454F-4745-8484-6DCB2A6FC9F3}" type="presParOf" srcId="{847BAD7C-3644-40FB-8F06-B03EDE1D996C}" destId="{60066F5D-095B-4D90-B867-2C46C46C9BE2}" srcOrd="3" destOrd="0" presId="urn:microsoft.com/office/officeart/2018/2/layout/IconVerticalSolidList"/>
    <dgm:cxn modelId="{21730F60-113A-44C7-9235-6978184B7965}" type="presParOf" srcId="{CA846640-C291-455C-8723-55697230E535}" destId="{A7D3EA62-20FC-4577-AF25-00DAE27A6426}" srcOrd="3" destOrd="0" presId="urn:microsoft.com/office/officeart/2018/2/layout/IconVerticalSolidList"/>
    <dgm:cxn modelId="{A72B33DB-86A7-4AD0-A410-8E13DAE35F5C}" type="presParOf" srcId="{CA846640-C291-455C-8723-55697230E535}" destId="{FE7AE8A2-4753-4A30-B16F-B1A5D1475D7D}" srcOrd="4" destOrd="0" presId="urn:microsoft.com/office/officeart/2018/2/layout/IconVerticalSolidList"/>
    <dgm:cxn modelId="{4333CF52-747B-4A66-941A-3C787D6D8663}" type="presParOf" srcId="{FE7AE8A2-4753-4A30-B16F-B1A5D1475D7D}" destId="{92005AA1-244C-4D0D-9171-A300F9636752}" srcOrd="0" destOrd="0" presId="urn:microsoft.com/office/officeart/2018/2/layout/IconVerticalSolidList"/>
    <dgm:cxn modelId="{B1D3B872-C65E-4C18-8D0D-5A9EA73832DD}" type="presParOf" srcId="{FE7AE8A2-4753-4A30-B16F-B1A5D1475D7D}" destId="{8D98AD96-6360-44BA-ADCF-E1CEA140075E}" srcOrd="1" destOrd="0" presId="urn:microsoft.com/office/officeart/2018/2/layout/IconVerticalSolidList"/>
    <dgm:cxn modelId="{82504D93-76C9-4A70-8B88-669B40DB10CB}" type="presParOf" srcId="{FE7AE8A2-4753-4A30-B16F-B1A5D1475D7D}" destId="{EA481972-CC5E-44C7-A266-56E8392A54E4}" srcOrd="2" destOrd="0" presId="urn:microsoft.com/office/officeart/2018/2/layout/IconVerticalSolidList"/>
    <dgm:cxn modelId="{A0792214-32E2-4118-8E32-03E43EFF13FC}" type="presParOf" srcId="{FE7AE8A2-4753-4A30-B16F-B1A5D1475D7D}" destId="{2CAC4E92-F2A6-4B32-BC57-65221ADBB2A7}" srcOrd="3" destOrd="0" presId="urn:microsoft.com/office/officeart/2018/2/layout/IconVerticalSolidList"/>
    <dgm:cxn modelId="{2FDBC2FA-1A73-4522-B703-3814569A6E11}" type="presParOf" srcId="{CA846640-C291-455C-8723-55697230E535}" destId="{6373F5D1-1AD6-4A14-B009-91B5325B7A97}" srcOrd="5" destOrd="0" presId="urn:microsoft.com/office/officeart/2018/2/layout/IconVerticalSolidList"/>
    <dgm:cxn modelId="{44FCFDEF-7635-4ED1-A7F2-49A5BC5AF745}" type="presParOf" srcId="{CA846640-C291-455C-8723-55697230E535}" destId="{AA054786-3372-44EA-B589-A64C2F016235}" srcOrd="6" destOrd="0" presId="urn:microsoft.com/office/officeart/2018/2/layout/IconVerticalSolidList"/>
    <dgm:cxn modelId="{DF62A97B-9882-4689-A7CC-2E500DD14520}" type="presParOf" srcId="{AA054786-3372-44EA-B589-A64C2F016235}" destId="{19463626-13E3-4D6E-9DD6-672A56EF68F7}" srcOrd="0" destOrd="0" presId="urn:microsoft.com/office/officeart/2018/2/layout/IconVerticalSolidList"/>
    <dgm:cxn modelId="{59B48CB2-B12F-475F-B03C-580E16019D74}" type="presParOf" srcId="{AA054786-3372-44EA-B589-A64C2F016235}" destId="{BC7F4D80-9685-40FD-9520-016049C6F5A0}" srcOrd="1" destOrd="0" presId="urn:microsoft.com/office/officeart/2018/2/layout/IconVerticalSolidList"/>
    <dgm:cxn modelId="{A6E2EF18-EA94-48F4-8783-1A3FA1082144}" type="presParOf" srcId="{AA054786-3372-44EA-B589-A64C2F016235}" destId="{1403B1B0-5428-466C-B387-BDAA9F221078}" srcOrd="2" destOrd="0" presId="urn:microsoft.com/office/officeart/2018/2/layout/IconVerticalSolidList"/>
    <dgm:cxn modelId="{232488F2-A39B-4D30-B698-B3E4796001B7}" type="presParOf" srcId="{AA054786-3372-44EA-B589-A64C2F016235}" destId="{B6E967FB-BAC8-4510-8DCE-49544B07A5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217AB0-9FF2-49A0-A871-3EE3D483DE8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GB"/>
        </a:p>
      </dgm:t>
    </dgm:pt>
    <dgm:pt modelId="{6CE83364-16B5-4E5A-8C25-578D4341070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The main disadvantage of making disclosures is that the associated labour hours and printing costs may be substantial. </a:t>
          </a:r>
        </a:p>
      </dgm:t>
    </dgm:pt>
    <dgm:pt modelId="{E44E07FA-0D28-4567-BAB4-A8695340BCD3}" type="parTrans" cxnId="{19494548-95F3-4360-9A05-3CA2EC661DD8}">
      <dgm:prSet/>
      <dgm:spPr/>
      <dgm:t>
        <a:bodyPr/>
        <a:lstStyle/>
        <a:p>
          <a:endParaRPr lang="en-GB"/>
        </a:p>
      </dgm:t>
    </dgm:pt>
    <dgm:pt modelId="{183ADABD-BBBC-4661-ACD9-045EE8E2095F}" type="sibTrans" cxnId="{19494548-95F3-4360-9A05-3CA2EC661DD8}">
      <dgm:prSet/>
      <dgm:spPr/>
      <dgm:t>
        <a:bodyPr/>
        <a:lstStyle/>
        <a:p>
          <a:endParaRPr lang="en-GB"/>
        </a:p>
      </dgm:t>
    </dgm:pt>
    <dgm:pt modelId="{7599BE53-58E4-449A-8CA0-7F17C6EFBE9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Potential for giving away trade secrets? But, at present, disclosures are voluntary.......</a:t>
          </a:r>
        </a:p>
      </dgm:t>
    </dgm:pt>
    <dgm:pt modelId="{143575D3-7748-43E3-AF84-A61910254A6E}" type="parTrans" cxnId="{67D472D2-F407-4E89-B3E7-86A820E5DECC}">
      <dgm:prSet/>
      <dgm:spPr/>
      <dgm:t>
        <a:bodyPr/>
        <a:lstStyle/>
        <a:p>
          <a:endParaRPr lang="en-GB"/>
        </a:p>
      </dgm:t>
    </dgm:pt>
    <dgm:pt modelId="{028B2B18-FBD6-471C-BB0D-7523C785025D}" type="sibTrans" cxnId="{67D472D2-F407-4E89-B3E7-86A820E5DECC}">
      <dgm:prSet/>
      <dgm:spPr/>
      <dgm:t>
        <a:bodyPr/>
        <a:lstStyle/>
        <a:p>
          <a:endParaRPr lang="en-GB"/>
        </a:p>
      </dgm:t>
    </dgm:pt>
    <dgm:pt modelId="{1EFA35E2-95D1-4BDE-A175-10FA041DD0E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Risk of reporting negative information – reputational risks?</a:t>
          </a:r>
        </a:p>
      </dgm:t>
    </dgm:pt>
    <dgm:pt modelId="{B8D510B8-DFD6-43AD-A989-F4CF09E77D56}" type="parTrans" cxnId="{020BA9C8-5141-48EE-9035-435C12010071}">
      <dgm:prSet/>
      <dgm:spPr/>
      <dgm:t>
        <a:bodyPr/>
        <a:lstStyle/>
        <a:p>
          <a:endParaRPr lang="en-GB"/>
        </a:p>
      </dgm:t>
    </dgm:pt>
    <dgm:pt modelId="{5C6669FC-EECA-40D0-8B7A-08086B280824}" type="sibTrans" cxnId="{020BA9C8-5141-48EE-9035-435C12010071}">
      <dgm:prSet/>
      <dgm:spPr/>
      <dgm:t>
        <a:bodyPr/>
        <a:lstStyle/>
        <a:p>
          <a:endParaRPr lang="en-GB"/>
        </a:p>
      </dgm:t>
    </dgm:pt>
    <dgm:pt modelId="{9E368426-4DD5-4628-86B2-5E122E47018B}" type="pres">
      <dgm:prSet presAssocID="{3D217AB0-9FF2-49A0-A871-3EE3D483DE8E}" presName="root" presStyleCnt="0">
        <dgm:presLayoutVars>
          <dgm:dir/>
          <dgm:resizeHandles val="exact"/>
        </dgm:presLayoutVars>
      </dgm:prSet>
      <dgm:spPr/>
    </dgm:pt>
    <dgm:pt modelId="{A293E765-1945-4D89-A9AC-D51F0C5BEC6A}" type="pres">
      <dgm:prSet presAssocID="{6CE83364-16B5-4E5A-8C25-578D4341070D}" presName="compNode" presStyleCnt="0"/>
      <dgm:spPr/>
    </dgm:pt>
    <dgm:pt modelId="{7F1FA67D-F1D2-46D4-BCF3-5A670B0BF778}" type="pres">
      <dgm:prSet presAssocID="{6CE83364-16B5-4E5A-8C25-578D4341070D}" presName="bgRect" presStyleLbl="bgShp" presStyleIdx="0" presStyleCnt="3"/>
      <dgm:spPr/>
    </dgm:pt>
    <dgm:pt modelId="{6FA462EB-B678-4894-882F-6A1E3B0FF967}" type="pres">
      <dgm:prSet presAssocID="{6CE83364-16B5-4E5A-8C25-578D4341070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B3500B28-F443-479A-A973-C5A21FC49FE0}" type="pres">
      <dgm:prSet presAssocID="{6CE83364-16B5-4E5A-8C25-578D4341070D}" presName="spaceRect" presStyleCnt="0"/>
      <dgm:spPr/>
    </dgm:pt>
    <dgm:pt modelId="{7F244AFB-B72B-407D-986D-E66DC9C0DF23}" type="pres">
      <dgm:prSet presAssocID="{6CE83364-16B5-4E5A-8C25-578D4341070D}" presName="parTx" presStyleLbl="revTx" presStyleIdx="0" presStyleCnt="3">
        <dgm:presLayoutVars>
          <dgm:chMax val="0"/>
          <dgm:chPref val="0"/>
        </dgm:presLayoutVars>
      </dgm:prSet>
      <dgm:spPr/>
    </dgm:pt>
    <dgm:pt modelId="{508D961C-7886-4A79-9900-FD760A8FA6FA}" type="pres">
      <dgm:prSet presAssocID="{183ADABD-BBBC-4661-ACD9-045EE8E2095F}" presName="sibTrans" presStyleCnt="0"/>
      <dgm:spPr/>
    </dgm:pt>
    <dgm:pt modelId="{53445420-6A5A-42AF-A3F2-BB9A764D724A}" type="pres">
      <dgm:prSet presAssocID="{7599BE53-58E4-449A-8CA0-7F17C6EFBE9A}" presName="compNode" presStyleCnt="0"/>
      <dgm:spPr/>
    </dgm:pt>
    <dgm:pt modelId="{BBCE2F80-98B5-4DC8-90F4-B4AEFF6A1398}" type="pres">
      <dgm:prSet presAssocID="{7599BE53-58E4-449A-8CA0-7F17C6EFBE9A}" presName="bgRect" presStyleLbl="bgShp" presStyleIdx="1" presStyleCnt="3"/>
      <dgm:spPr/>
    </dgm:pt>
    <dgm:pt modelId="{F22F0DA6-65B6-4F33-AF53-A400DBB2D181}" type="pres">
      <dgm:prSet presAssocID="{7599BE53-58E4-449A-8CA0-7F17C6EFBE9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7CCFB39-D506-46AB-9D31-D5024C1211DD}" type="pres">
      <dgm:prSet presAssocID="{7599BE53-58E4-449A-8CA0-7F17C6EFBE9A}" presName="spaceRect" presStyleCnt="0"/>
      <dgm:spPr/>
    </dgm:pt>
    <dgm:pt modelId="{D7355AF8-882A-4CA0-85C2-4F5E174A15A0}" type="pres">
      <dgm:prSet presAssocID="{7599BE53-58E4-449A-8CA0-7F17C6EFBE9A}" presName="parTx" presStyleLbl="revTx" presStyleIdx="1" presStyleCnt="3">
        <dgm:presLayoutVars>
          <dgm:chMax val="0"/>
          <dgm:chPref val="0"/>
        </dgm:presLayoutVars>
      </dgm:prSet>
      <dgm:spPr/>
    </dgm:pt>
    <dgm:pt modelId="{0255D810-3EDF-4DB2-978C-CEE2EC84A850}" type="pres">
      <dgm:prSet presAssocID="{028B2B18-FBD6-471C-BB0D-7523C785025D}" presName="sibTrans" presStyleCnt="0"/>
      <dgm:spPr/>
    </dgm:pt>
    <dgm:pt modelId="{81D8BB1A-20C2-4784-82DD-E1CC8A72861D}" type="pres">
      <dgm:prSet presAssocID="{1EFA35E2-95D1-4BDE-A175-10FA041DD0EE}" presName="compNode" presStyleCnt="0"/>
      <dgm:spPr/>
    </dgm:pt>
    <dgm:pt modelId="{DCDD6227-5F95-41CD-A686-5B934969B2CD}" type="pres">
      <dgm:prSet presAssocID="{1EFA35E2-95D1-4BDE-A175-10FA041DD0EE}" presName="bgRect" presStyleLbl="bgShp" presStyleIdx="2" presStyleCnt="3"/>
      <dgm:spPr/>
    </dgm:pt>
    <dgm:pt modelId="{353C05A6-7F01-43F0-BC03-A5EE8DB3085D}" type="pres">
      <dgm:prSet presAssocID="{1EFA35E2-95D1-4BDE-A175-10FA041DD0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DE9CC0A9-6C79-4A7F-A19F-06C39EEE3BE6}" type="pres">
      <dgm:prSet presAssocID="{1EFA35E2-95D1-4BDE-A175-10FA041DD0EE}" presName="spaceRect" presStyleCnt="0"/>
      <dgm:spPr/>
    </dgm:pt>
    <dgm:pt modelId="{C03BCC00-1788-4E6E-AD39-C79DBBE9F830}" type="pres">
      <dgm:prSet presAssocID="{1EFA35E2-95D1-4BDE-A175-10FA041DD0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9494548-95F3-4360-9A05-3CA2EC661DD8}" srcId="{3D217AB0-9FF2-49A0-A871-3EE3D483DE8E}" destId="{6CE83364-16B5-4E5A-8C25-578D4341070D}" srcOrd="0" destOrd="0" parTransId="{E44E07FA-0D28-4567-BAB4-A8695340BCD3}" sibTransId="{183ADABD-BBBC-4661-ACD9-045EE8E2095F}"/>
    <dgm:cxn modelId="{131B776A-9EED-4AA0-A9DC-B441CED41290}" type="presOf" srcId="{3D217AB0-9FF2-49A0-A871-3EE3D483DE8E}" destId="{9E368426-4DD5-4628-86B2-5E122E47018B}" srcOrd="0" destOrd="0" presId="urn:microsoft.com/office/officeart/2018/2/layout/IconVerticalSolidList"/>
    <dgm:cxn modelId="{32F8246C-A5A3-45C1-AE44-2485F1ACBB8C}" type="presOf" srcId="{1EFA35E2-95D1-4BDE-A175-10FA041DD0EE}" destId="{C03BCC00-1788-4E6E-AD39-C79DBBE9F830}" srcOrd="0" destOrd="0" presId="urn:microsoft.com/office/officeart/2018/2/layout/IconVerticalSolidList"/>
    <dgm:cxn modelId="{E32403B5-FAFA-44D6-82AD-85E5F80C4722}" type="presOf" srcId="{6CE83364-16B5-4E5A-8C25-578D4341070D}" destId="{7F244AFB-B72B-407D-986D-E66DC9C0DF23}" srcOrd="0" destOrd="0" presId="urn:microsoft.com/office/officeart/2018/2/layout/IconVerticalSolidList"/>
    <dgm:cxn modelId="{020BA9C8-5141-48EE-9035-435C12010071}" srcId="{3D217AB0-9FF2-49A0-A871-3EE3D483DE8E}" destId="{1EFA35E2-95D1-4BDE-A175-10FA041DD0EE}" srcOrd="2" destOrd="0" parTransId="{B8D510B8-DFD6-43AD-A989-F4CF09E77D56}" sibTransId="{5C6669FC-EECA-40D0-8B7A-08086B280824}"/>
    <dgm:cxn modelId="{D4E436CD-927A-4CCA-B9E4-5A459C1C982D}" type="presOf" srcId="{7599BE53-58E4-449A-8CA0-7F17C6EFBE9A}" destId="{D7355AF8-882A-4CA0-85C2-4F5E174A15A0}" srcOrd="0" destOrd="0" presId="urn:microsoft.com/office/officeart/2018/2/layout/IconVerticalSolidList"/>
    <dgm:cxn modelId="{67D472D2-F407-4E89-B3E7-86A820E5DECC}" srcId="{3D217AB0-9FF2-49A0-A871-3EE3D483DE8E}" destId="{7599BE53-58E4-449A-8CA0-7F17C6EFBE9A}" srcOrd="1" destOrd="0" parTransId="{143575D3-7748-43E3-AF84-A61910254A6E}" sibTransId="{028B2B18-FBD6-471C-BB0D-7523C785025D}"/>
    <dgm:cxn modelId="{D492031F-6D64-4DAA-BC7F-50909F7BDCB1}" type="presParOf" srcId="{9E368426-4DD5-4628-86B2-5E122E47018B}" destId="{A293E765-1945-4D89-A9AC-D51F0C5BEC6A}" srcOrd="0" destOrd="0" presId="urn:microsoft.com/office/officeart/2018/2/layout/IconVerticalSolidList"/>
    <dgm:cxn modelId="{A1C1911D-0614-41DD-8748-5936E9DBAE94}" type="presParOf" srcId="{A293E765-1945-4D89-A9AC-D51F0C5BEC6A}" destId="{7F1FA67D-F1D2-46D4-BCF3-5A670B0BF778}" srcOrd="0" destOrd="0" presId="urn:microsoft.com/office/officeart/2018/2/layout/IconVerticalSolidList"/>
    <dgm:cxn modelId="{02B96825-527B-46A3-9F57-F8441E85F029}" type="presParOf" srcId="{A293E765-1945-4D89-A9AC-D51F0C5BEC6A}" destId="{6FA462EB-B678-4894-882F-6A1E3B0FF967}" srcOrd="1" destOrd="0" presId="urn:microsoft.com/office/officeart/2018/2/layout/IconVerticalSolidList"/>
    <dgm:cxn modelId="{2EE7F4E8-FEA3-474B-84A2-F64614DC3719}" type="presParOf" srcId="{A293E765-1945-4D89-A9AC-D51F0C5BEC6A}" destId="{B3500B28-F443-479A-A973-C5A21FC49FE0}" srcOrd="2" destOrd="0" presId="urn:microsoft.com/office/officeart/2018/2/layout/IconVerticalSolidList"/>
    <dgm:cxn modelId="{DF091CDF-8F57-41C3-A888-DDBCA5C47551}" type="presParOf" srcId="{A293E765-1945-4D89-A9AC-D51F0C5BEC6A}" destId="{7F244AFB-B72B-407D-986D-E66DC9C0DF23}" srcOrd="3" destOrd="0" presId="urn:microsoft.com/office/officeart/2018/2/layout/IconVerticalSolidList"/>
    <dgm:cxn modelId="{57184479-81E7-45A1-AA33-85E28BBD3DA9}" type="presParOf" srcId="{9E368426-4DD5-4628-86B2-5E122E47018B}" destId="{508D961C-7886-4A79-9900-FD760A8FA6FA}" srcOrd="1" destOrd="0" presId="urn:microsoft.com/office/officeart/2018/2/layout/IconVerticalSolidList"/>
    <dgm:cxn modelId="{50952DF5-B0E3-4EAD-A34F-A9DE7D9BA7AB}" type="presParOf" srcId="{9E368426-4DD5-4628-86B2-5E122E47018B}" destId="{53445420-6A5A-42AF-A3F2-BB9A764D724A}" srcOrd="2" destOrd="0" presId="urn:microsoft.com/office/officeart/2018/2/layout/IconVerticalSolidList"/>
    <dgm:cxn modelId="{052F28F1-7AFE-4841-8FE6-C6A48C9A983C}" type="presParOf" srcId="{53445420-6A5A-42AF-A3F2-BB9A764D724A}" destId="{BBCE2F80-98B5-4DC8-90F4-B4AEFF6A1398}" srcOrd="0" destOrd="0" presId="urn:microsoft.com/office/officeart/2018/2/layout/IconVerticalSolidList"/>
    <dgm:cxn modelId="{0BB7DA83-7B6F-4067-902F-9A8D5608CB70}" type="presParOf" srcId="{53445420-6A5A-42AF-A3F2-BB9A764D724A}" destId="{F22F0DA6-65B6-4F33-AF53-A400DBB2D181}" srcOrd="1" destOrd="0" presId="urn:microsoft.com/office/officeart/2018/2/layout/IconVerticalSolidList"/>
    <dgm:cxn modelId="{2FBBCEE9-E7DB-403D-BEDC-A516B9F72711}" type="presParOf" srcId="{53445420-6A5A-42AF-A3F2-BB9A764D724A}" destId="{47CCFB39-D506-46AB-9D31-D5024C1211DD}" srcOrd="2" destOrd="0" presId="urn:microsoft.com/office/officeart/2018/2/layout/IconVerticalSolidList"/>
    <dgm:cxn modelId="{07E5BC8C-1226-4AC2-BCA8-1F38E1D6014C}" type="presParOf" srcId="{53445420-6A5A-42AF-A3F2-BB9A764D724A}" destId="{D7355AF8-882A-4CA0-85C2-4F5E174A15A0}" srcOrd="3" destOrd="0" presId="urn:microsoft.com/office/officeart/2018/2/layout/IconVerticalSolidList"/>
    <dgm:cxn modelId="{A473F803-26E7-426C-9513-625C7C3C359C}" type="presParOf" srcId="{9E368426-4DD5-4628-86B2-5E122E47018B}" destId="{0255D810-3EDF-4DB2-978C-CEE2EC84A850}" srcOrd="3" destOrd="0" presId="urn:microsoft.com/office/officeart/2018/2/layout/IconVerticalSolidList"/>
    <dgm:cxn modelId="{5A43C4D3-AA64-4E12-B052-41651FAFAF32}" type="presParOf" srcId="{9E368426-4DD5-4628-86B2-5E122E47018B}" destId="{81D8BB1A-20C2-4784-82DD-E1CC8A72861D}" srcOrd="4" destOrd="0" presId="urn:microsoft.com/office/officeart/2018/2/layout/IconVerticalSolidList"/>
    <dgm:cxn modelId="{6034A29B-342F-46FD-9BE9-62299E9EAE12}" type="presParOf" srcId="{81D8BB1A-20C2-4784-82DD-E1CC8A72861D}" destId="{DCDD6227-5F95-41CD-A686-5B934969B2CD}" srcOrd="0" destOrd="0" presId="urn:microsoft.com/office/officeart/2018/2/layout/IconVerticalSolidList"/>
    <dgm:cxn modelId="{DACF5867-FC1B-4B74-8374-7F2D70BBD0B1}" type="presParOf" srcId="{81D8BB1A-20C2-4784-82DD-E1CC8A72861D}" destId="{353C05A6-7F01-43F0-BC03-A5EE8DB3085D}" srcOrd="1" destOrd="0" presId="urn:microsoft.com/office/officeart/2018/2/layout/IconVerticalSolidList"/>
    <dgm:cxn modelId="{634E8A9E-F702-41B9-9691-DAB4B0D4D504}" type="presParOf" srcId="{81D8BB1A-20C2-4784-82DD-E1CC8A72861D}" destId="{DE9CC0A9-6C79-4A7F-A19F-06C39EEE3BE6}" srcOrd="2" destOrd="0" presId="urn:microsoft.com/office/officeart/2018/2/layout/IconVerticalSolidList"/>
    <dgm:cxn modelId="{C75628D7-241A-418E-B9FC-326D638BCEB1}" type="presParOf" srcId="{81D8BB1A-20C2-4784-82DD-E1CC8A72861D}" destId="{C03BCC00-1788-4E6E-AD39-C79DBBE9F83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573543-787A-428F-BA51-CFF1EEF3D3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5873D59-E8C9-4545-89CD-6F2839994B7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Why do we want to publicly disclose information about social and environmental performance?</a:t>
          </a:r>
          <a:endParaRPr lang="en-US"/>
        </a:p>
      </dgm:t>
    </dgm:pt>
    <dgm:pt modelId="{8E147DD5-936A-4E1D-A3B0-0E269B0180CF}" type="parTrans" cxnId="{50663BC6-2042-493C-9BD9-3E9D79A1B5FE}">
      <dgm:prSet/>
      <dgm:spPr/>
      <dgm:t>
        <a:bodyPr/>
        <a:lstStyle/>
        <a:p>
          <a:endParaRPr lang="en-US"/>
        </a:p>
      </dgm:t>
    </dgm:pt>
    <dgm:pt modelId="{7F401462-7902-43A5-A1A6-70013FA7D997}" type="sibTrans" cxnId="{50663BC6-2042-493C-9BD9-3E9D79A1B5FE}">
      <dgm:prSet/>
      <dgm:spPr/>
      <dgm:t>
        <a:bodyPr/>
        <a:lstStyle/>
        <a:p>
          <a:endParaRPr lang="en-US"/>
        </a:p>
      </dgm:t>
    </dgm:pt>
    <dgm:pt modelId="{CE0D1032-B3DE-4443-8832-75C764BE276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Who are the stakeholders to whom the disclosures are directed?</a:t>
          </a:r>
          <a:endParaRPr lang="en-US"/>
        </a:p>
      </dgm:t>
    </dgm:pt>
    <dgm:pt modelId="{D25F05EC-412C-43BF-8BBA-AB904B5357D1}" type="parTrans" cxnId="{224D68BF-2CD8-44FF-8AD6-AF6A6DCFB3D9}">
      <dgm:prSet/>
      <dgm:spPr/>
      <dgm:t>
        <a:bodyPr/>
        <a:lstStyle/>
        <a:p>
          <a:endParaRPr lang="en-US"/>
        </a:p>
      </dgm:t>
    </dgm:pt>
    <dgm:pt modelId="{C76D929C-5989-4B1C-90FC-3A173F46590D}" type="sibTrans" cxnId="{224D68BF-2CD8-44FF-8AD6-AF6A6DCFB3D9}">
      <dgm:prSet/>
      <dgm:spPr/>
      <dgm:t>
        <a:bodyPr/>
        <a:lstStyle/>
        <a:p>
          <a:endParaRPr lang="en-US"/>
        </a:p>
      </dgm:t>
    </dgm:pt>
    <dgm:pt modelId="{24E5C8C8-6B46-4E49-AD3F-65A6297E242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What information should the disclosures address?</a:t>
          </a:r>
          <a:endParaRPr lang="en-US"/>
        </a:p>
      </dgm:t>
    </dgm:pt>
    <dgm:pt modelId="{C8B030AA-7AD7-4B98-8B7D-B277FF957EDF}" type="parTrans" cxnId="{07BAB0AD-8942-44FA-A67E-B4CB5B82B08E}">
      <dgm:prSet/>
      <dgm:spPr/>
      <dgm:t>
        <a:bodyPr/>
        <a:lstStyle/>
        <a:p>
          <a:endParaRPr lang="en-US"/>
        </a:p>
      </dgm:t>
    </dgm:pt>
    <dgm:pt modelId="{04EF627D-65FE-429D-A025-6E57269B3F76}" type="sibTrans" cxnId="{07BAB0AD-8942-44FA-A67E-B4CB5B82B08E}">
      <dgm:prSet/>
      <dgm:spPr/>
      <dgm:t>
        <a:bodyPr/>
        <a:lstStyle/>
        <a:p>
          <a:endParaRPr lang="en-US"/>
        </a:p>
      </dgm:t>
    </dgm:pt>
    <dgm:pt modelId="{495150F1-3A47-4BD7-AEDE-FDE4AFC511D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How should the reports be compiled?</a:t>
          </a:r>
          <a:endParaRPr lang="en-US"/>
        </a:p>
      </dgm:t>
    </dgm:pt>
    <dgm:pt modelId="{0FA5D306-A720-4A30-9AE9-240FE0F4D4EB}" type="parTrans" cxnId="{F7BDBA5B-642A-4733-AE16-D56EBE04A8DA}">
      <dgm:prSet/>
      <dgm:spPr/>
      <dgm:t>
        <a:bodyPr/>
        <a:lstStyle/>
        <a:p>
          <a:endParaRPr lang="en-US"/>
        </a:p>
      </dgm:t>
    </dgm:pt>
    <dgm:pt modelId="{F952D66F-8FD7-4E02-B9D5-5B372290BA9E}" type="sibTrans" cxnId="{F7BDBA5B-642A-4733-AE16-D56EBE04A8DA}">
      <dgm:prSet/>
      <dgm:spPr/>
      <dgm:t>
        <a:bodyPr/>
        <a:lstStyle/>
        <a:p>
          <a:endParaRPr lang="en-US"/>
        </a:p>
      </dgm:t>
    </dgm:pt>
    <dgm:pt modelId="{587B8F92-6AF6-4FD7-B6E7-FE1CE4F104B5}" type="pres">
      <dgm:prSet presAssocID="{C0573543-787A-428F-BA51-CFF1EEF3D3B9}" presName="root" presStyleCnt="0">
        <dgm:presLayoutVars>
          <dgm:dir/>
          <dgm:resizeHandles val="exact"/>
        </dgm:presLayoutVars>
      </dgm:prSet>
      <dgm:spPr/>
    </dgm:pt>
    <dgm:pt modelId="{49E1AE3A-7B17-4711-94A3-1D6D8471816A}" type="pres">
      <dgm:prSet presAssocID="{55873D59-E8C9-4545-89CD-6F2839994B7E}" presName="compNode" presStyleCnt="0"/>
      <dgm:spPr/>
    </dgm:pt>
    <dgm:pt modelId="{6A0B503C-4CA1-48C5-91E9-DA51BCCD7CCF}" type="pres">
      <dgm:prSet presAssocID="{55873D59-E8C9-4545-89CD-6F2839994B7E}" presName="bgRect" presStyleLbl="bgShp" presStyleIdx="0" presStyleCnt="4"/>
      <dgm:spPr/>
    </dgm:pt>
    <dgm:pt modelId="{944C2BB3-C6BB-4AEA-9417-B152B146820D}" type="pres">
      <dgm:prSet presAssocID="{55873D59-E8C9-4545-89CD-6F2839994B7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1A66DBC5-BB4A-4B77-B685-26BE43E6EB8B}" type="pres">
      <dgm:prSet presAssocID="{55873D59-E8C9-4545-89CD-6F2839994B7E}" presName="spaceRect" presStyleCnt="0"/>
      <dgm:spPr/>
    </dgm:pt>
    <dgm:pt modelId="{6A1BADCF-6C25-4507-80AB-8833714E4709}" type="pres">
      <dgm:prSet presAssocID="{55873D59-E8C9-4545-89CD-6F2839994B7E}" presName="parTx" presStyleLbl="revTx" presStyleIdx="0" presStyleCnt="4">
        <dgm:presLayoutVars>
          <dgm:chMax val="0"/>
          <dgm:chPref val="0"/>
        </dgm:presLayoutVars>
      </dgm:prSet>
      <dgm:spPr/>
    </dgm:pt>
    <dgm:pt modelId="{A5238847-087E-4B04-BD30-995705F10ECF}" type="pres">
      <dgm:prSet presAssocID="{7F401462-7902-43A5-A1A6-70013FA7D997}" presName="sibTrans" presStyleCnt="0"/>
      <dgm:spPr/>
    </dgm:pt>
    <dgm:pt modelId="{87511C58-5660-4200-BF41-171C4C79FD22}" type="pres">
      <dgm:prSet presAssocID="{CE0D1032-B3DE-4443-8832-75C764BE276F}" presName="compNode" presStyleCnt="0"/>
      <dgm:spPr/>
    </dgm:pt>
    <dgm:pt modelId="{02DF4006-7AEA-4C5C-A596-602692BB8B1C}" type="pres">
      <dgm:prSet presAssocID="{CE0D1032-B3DE-4443-8832-75C764BE276F}" presName="bgRect" presStyleLbl="bgShp" presStyleIdx="1" presStyleCnt="4"/>
      <dgm:spPr/>
    </dgm:pt>
    <dgm:pt modelId="{053F0B13-D3AF-414A-B4A4-9A7F3A827C6F}" type="pres">
      <dgm:prSet presAssocID="{CE0D1032-B3DE-4443-8832-75C764BE27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AAA0F57-D505-4752-B258-E3E661FB19B5}" type="pres">
      <dgm:prSet presAssocID="{CE0D1032-B3DE-4443-8832-75C764BE276F}" presName="spaceRect" presStyleCnt="0"/>
      <dgm:spPr/>
    </dgm:pt>
    <dgm:pt modelId="{8D1A65FD-3740-40EF-A6EF-4A375F637AE8}" type="pres">
      <dgm:prSet presAssocID="{CE0D1032-B3DE-4443-8832-75C764BE276F}" presName="parTx" presStyleLbl="revTx" presStyleIdx="1" presStyleCnt="4">
        <dgm:presLayoutVars>
          <dgm:chMax val="0"/>
          <dgm:chPref val="0"/>
        </dgm:presLayoutVars>
      </dgm:prSet>
      <dgm:spPr/>
    </dgm:pt>
    <dgm:pt modelId="{E7F0155D-EE78-4B76-863D-833869B3D682}" type="pres">
      <dgm:prSet presAssocID="{C76D929C-5989-4B1C-90FC-3A173F46590D}" presName="sibTrans" presStyleCnt="0"/>
      <dgm:spPr/>
    </dgm:pt>
    <dgm:pt modelId="{D2FA5496-82B7-432F-8316-8889D5B76164}" type="pres">
      <dgm:prSet presAssocID="{24E5C8C8-6B46-4E49-AD3F-65A6297E242E}" presName="compNode" presStyleCnt="0"/>
      <dgm:spPr/>
    </dgm:pt>
    <dgm:pt modelId="{32F0451B-D3D8-4229-907F-04A351EBDB04}" type="pres">
      <dgm:prSet presAssocID="{24E5C8C8-6B46-4E49-AD3F-65A6297E242E}" presName="bgRect" presStyleLbl="bgShp" presStyleIdx="2" presStyleCnt="4"/>
      <dgm:spPr/>
    </dgm:pt>
    <dgm:pt modelId="{B2681ADC-60C1-49B9-979A-B45F9D953308}" type="pres">
      <dgm:prSet presAssocID="{24E5C8C8-6B46-4E49-AD3F-65A6297E242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F2BC9C1-7B6B-4439-80F3-39E31379F147}" type="pres">
      <dgm:prSet presAssocID="{24E5C8C8-6B46-4E49-AD3F-65A6297E242E}" presName="spaceRect" presStyleCnt="0"/>
      <dgm:spPr/>
    </dgm:pt>
    <dgm:pt modelId="{F073BBE5-A120-49A2-8E30-986E0B42F129}" type="pres">
      <dgm:prSet presAssocID="{24E5C8C8-6B46-4E49-AD3F-65A6297E242E}" presName="parTx" presStyleLbl="revTx" presStyleIdx="2" presStyleCnt="4">
        <dgm:presLayoutVars>
          <dgm:chMax val="0"/>
          <dgm:chPref val="0"/>
        </dgm:presLayoutVars>
      </dgm:prSet>
      <dgm:spPr/>
    </dgm:pt>
    <dgm:pt modelId="{D0BD400D-4372-4B3C-91D3-22B053116A18}" type="pres">
      <dgm:prSet presAssocID="{04EF627D-65FE-429D-A025-6E57269B3F76}" presName="sibTrans" presStyleCnt="0"/>
      <dgm:spPr/>
    </dgm:pt>
    <dgm:pt modelId="{8FB5E769-E534-4CAA-8ECA-96164B02A111}" type="pres">
      <dgm:prSet presAssocID="{495150F1-3A47-4BD7-AEDE-FDE4AFC511DA}" presName="compNode" presStyleCnt="0"/>
      <dgm:spPr/>
    </dgm:pt>
    <dgm:pt modelId="{D6ACBA49-18C2-4A7A-B2D0-85AA0D33AE5B}" type="pres">
      <dgm:prSet presAssocID="{495150F1-3A47-4BD7-AEDE-FDE4AFC511DA}" presName="bgRect" presStyleLbl="bgShp" presStyleIdx="3" presStyleCnt="4"/>
      <dgm:spPr/>
    </dgm:pt>
    <dgm:pt modelId="{96AD7BCA-9A56-4ED3-8813-81BE63934195}" type="pres">
      <dgm:prSet presAssocID="{495150F1-3A47-4BD7-AEDE-FDE4AFC511D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3B4DD304-134A-4E06-9EA9-F8DB50CDC1DA}" type="pres">
      <dgm:prSet presAssocID="{495150F1-3A47-4BD7-AEDE-FDE4AFC511DA}" presName="spaceRect" presStyleCnt="0"/>
      <dgm:spPr/>
    </dgm:pt>
    <dgm:pt modelId="{418AF910-9489-4E59-AEBE-64D237638B4E}" type="pres">
      <dgm:prSet presAssocID="{495150F1-3A47-4BD7-AEDE-FDE4AFC511D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763AF18-FAA7-4EFA-B1EA-02F33218CC5E}" type="presOf" srcId="{55873D59-E8C9-4545-89CD-6F2839994B7E}" destId="{6A1BADCF-6C25-4507-80AB-8833714E4709}" srcOrd="0" destOrd="0" presId="urn:microsoft.com/office/officeart/2018/2/layout/IconVerticalSolidList"/>
    <dgm:cxn modelId="{47A01E1F-8651-42C9-8E92-4B0FFBB8116E}" type="presOf" srcId="{C0573543-787A-428F-BA51-CFF1EEF3D3B9}" destId="{587B8F92-6AF6-4FD7-B6E7-FE1CE4F104B5}" srcOrd="0" destOrd="0" presId="urn:microsoft.com/office/officeart/2018/2/layout/IconVerticalSolidList"/>
    <dgm:cxn modelId="{F7BDBA5B-642A-4733-AE16-D56EBE04A8DA}" srcId="{C0573543-787A-428F-BA51-CFF1EEF3D3B9}" destId="{495150F1-3A47-4BD7-AEDE-FDE4AFC511DA}" srcOrd="3" destOrd="0" parTransId="{0FA5D306-A720-4A30-9AE9-240FE0F4D4EB}" sibTransId="{F952D66F-8FD7-4E02-B9D5-5B372290BA9E}"/>
    <dgm:cxn modelId="{5B93F58D-325A-4559-BABA-1BB3B7184D69}" type="presOf" srcId="{495150F1-3A47-4BD7-AEDE-FDE4AFC511DA}" destId="{418AF910-9489-4E59-AEBE-64D237638B4E}" srcOrd="0" destOrd="0" presId="urn:microsoft.com/office/officeart/2018/2/layout/IconVerticalSolidList"/>
    <dgm:cxn modelId="{6391F1A4-DF25-47C7-A4F1-BA76B60172C9}" type="presOf" srcId="{24E5C8C8-6B46-4E49-AD3F-65A6297E242E}" destId="{F073BBE5-A120-49A2-8E30-986E0B42F129}" srcOrd="0" destOrd="0" presId="urn:microsoft.com/office/officeart/2018/2/layout/IconVerticalSolidList"/>
    <dgm:cxn modelId="{07BAB0AD-8942-44FA-A67E-B4CB5B82B08E}" srcId="{C0573543-787A-428F-BA51-CFF1EEF3D3B9}" destId="{24E5C8C8-6B46-4E49-AD3F-65A6297E242E}" srcOrd="2" destOrd="0" parTransId="{C8B030AA-7AD7-4B98-8B7D-B277FF957EDF}" sibTransId="{04EF627D-65FE-429D-A025-6E57269B3F76}"/>
    <dgm:cxn modelId="{224D68BF-2CD8-44FF-8AD6-AF6A6DCFB3D9}" srcId="{C0573543-787A-428F-BA51-CFF1EEF3D3B9}" destId="{CE0D1032-B3DE-4443-8832-75C764BE276F}" srcOrd="1" destOrd="0" parTransId="{D25F05EC-412C-43BF-8BBA-AB904B5357D1}" sibTransId="{C76D929C-5989-4B1C-90FC-3A173F46590D}"/>
    <dgm:cxn modelId="{50663BC6-2042-493C-9BD9-3E9D79A1B5FE}" srcId="{C0573543-787A-428F-BA51-CFF1EEF3D3B9}" destId="{55873D59-E8C9-4545-89CD-6F2839994B7E}" srcOrd="0" destOrd="0" parTransId="{8E147DD5-936A-4E1D-A3B0-0E269B0180CF}" sibTransId="{7F401462-7902-43A5-A1A6-70013FA7D997}"/>
    <dgm:cxn modelId="{B23A08CC-AB74-4EB3-8D89-B844B92DCCC9}" type="presOf" srcId="{CE0D1032-B3DE-4443-8832-75C764BE276F}" destId="{8D1A65FD-3740-40EF-A6EF-4A375F637AE8}" srcOrd="0" destOrd="0" presId="urn:microsoft.com/office/officeart/2018/2/layout/IconVerticalSolidList"/>
    <dgm:cxn modelId="{18182A0B-486C-45F5-A60B-97DB190B6690}" type="presParOf" srcId="{587B8F92-6AF6-4FD7-B6E7-FE1CE4F104B5}" destId="{49E1AE3A-7B17-4711-94A3-1D6D8471816A}" srcOrd="0" destOrd="0" presId="urn:microsoft.com/office/officeart/2018/2/layout/IconVerticalSolidList"/>
    <dgm:cxn modelId="{9F3DB9C2-5965-455B-99CD-31D82B31F3B0}" type="presParOf" srcId="{49E1AE3A-7B17-4711-94A3-1D6D8471816A}" destId="{6A0B503C-4CA1-48C5-91E9-DA51BCCD7CCF}" srcOrd="0" destOrd="0" presId="urn:microsoft.com/office/officeart/2018/2/layout/IconVerticalSolidList"/>
    <dgm:cxn modelId="{9E9A7035-AA7A-4E5A-BDAD-423546EF0FEC}" type="presParOf" srcId="{49E1AE3A-7B17-4711-94A3-1D6D8471816A}" destId="{944C2BB3-C6BB-4AEA-9417-B152B146820D}" srcOrd="1" destOrd="0" presId="urn:microsoft.com/office/officeart/2018/2/layout/IconVerticalSolidList"/>
    <dgm:cxn modelId="{F4589030-7516-493C-AC56-A80324AE50AD}" type="presParOf" srcId="{49E1AE3A-7B17-4711-94A3-1D6D8471816A}" destId="{1A66DBC5-BB4A-4B77-B685-26BE43E6EB8B}" srcOrd="2" destOrd="0" presId="urn:microsoft.com/office/officeart/2018/2/layout/IconVerticalSolidList"/>
    <dgm:cxn modelId="{2FB03202-9A26-4D9B-B3F4-DDD051B1475C}" type="presParOf" srcId="{49E1AE3A-7B17-4711-94A3-1D6D8471816A}" destId="{6A1BADCF-6C25-4507-80AB-8833714E4709}" srcOrd="3" destOrd="0" presId="urn:microsoft.com/office/officeart/2018/2/layout/IconVerticalSolidList"/>
    <dgm:cxn modelId="{B4DE31F3-FFFB-4266-98DE-10290BA96450}" type="presParOf" srcId="{587B8F92-6AF6-4FD7-B6E7-FE1CE4F104B5}" destId="{A5238847-087E-4B04-BD30-995705F10ECF}" srcOrd="1" destOrd="0" presId="urn:microsoft.com/office/officeart/2018/2/layout/IconVerticalSolidList"/>
    <dgm:cxn modelId="{E24B81A5-95B8-4946-B2C5-01F2DBA065C4}" type="presParOf" srcId="{587B8F92-6AF6-4FD7-B6E7-FE1CE4F104B5}" destId="{87511C58-5660-4200-BF41-171C4C79FD22}" srcOrd="2" destOrd="0" presId="urn:microsoft.com/office/officeart/2018/2/layout/IconVerticalSolidList"/>
    <dgm:cxn modelId="{92B11385-780A-453E-8C63-E8E808EB5CAD}" type="presParOf" srcId="{87511C58-5660-4200-BF41-171C4C79FD22}" destId="{02DF4006-7AEA-4C5C-A596-602692BB8B1C}" srcOrd="0" destOrd="0" presId="urn:microsoft.com/office/officeart/2018/2/layout/IconVerticalSolidList"/>
    <dgm:cxn modelId="{9136E06E-79A6-449A-8C7A-826E6BF6B724}" type="presParOf" srcId="{87511C58-5660-4200-BF41-171C4C79FD22}" destId="{053F0B13-D3AF-414A-B4A4-9A7F3A827C6F}" srcOrd="1" destOrd="0" presId="urn:microsoft.com/office/officeart/2018/2/layout/IconVerticalSolidList"/>
    <dgm:cxn modelId="{1F78C02B-FC4A-4C56-9C80-4C4526A17D4E}" type="presParOf" srcId="{87511C58-5660-4200-BF41-171C4C79FD22}" destId="{AAAA0F57-D505-4752-B258-E3E661FB19B5}" srcOrd="2" destOrd="0" presId="urn:microsoft.com/office/officeart/2018/2/layout/IconVerticalSolidList"/>
    <dgm:cxn modelId="{EEC379B2-636F-459B-AAD3-84A5A8D1CCC7}" type="presParOf" srcId="{87511C58-5660-4200-BF41-171C4C79FD22}" destId="{8D1A65FD-3740-40EF-A6EF-4A375F637AE8}" srcOrd="3" destOrd="0" presId="urn:microsoft.com/office/officeart/2018/2/layout/IconVerticalSolidList"/>
    <dgm:cxn modelId="{00BBE9F4-F672-49B1-A739-51BCA2678E92}" type="presParOf" srcId="{587B8F92-6AF6-4FD7-B6E7-FE1CE4F104B5}" destId="{E7F0155D-EE78-4B76-863D-833869B3D682}" srcOrd="3" destOrd="0" presId="urn:microsoft.com/office/officeart/2018/2/layout/IconVerticalSolidList"/>
    <dgm:cxn modelId="{6335D7DE-43B7-45DD-8A65-4C884E126CEF}" type="presParOf" srcId="{587B8F92-6AF6-4FD7-B6E7-FE1CE4F104B5}" destId="{D2FA5496-82B7-432F-8316-8889D5B76164}" srcOrd="4" destOrd="0" presId="urn:microsoft.com/office/officeart/2018/2/layout/IconVerticalSolidList"/>
    <dgm:cxn modelId="{A638D94E-F18F-463A-96B9-25376E5CC439}" type="presParOf" srcId="{D2FA5496-82B7-432F-8316-8889D5B76164}" destId="{32F0451B-D3D8-4229-907F-04A351EBDB04}" srcOrd="0" destOrd="0" presId="urn:microsoft.com/office/officeart/2018/2/layout/IconVerticalSolidList"/>
    <dgm:cxn modelId="{413CEC2F-57DC-4527-86F6-B6BAD9658D44}" type="presParOf" srcId="{D2FA5496-82B7-432F-8316-8889D5B76164}" destId="{B2681ADC-60C1-49B9-979A-B45F9D953308}" srcOrd="1" destOrd="0" presId="urn:microsoft.com/office/officeart/2018/2/layout/IconVerticalSolidList"/>
    <dgm:cxn modelId="{E367F7B8-493B-46D6-AB30-FB152E20BD42}" type="presParOf" srcId="{D2FA5496-82B7-432F-8316-8889D5B76164}" destId="{EF2BC9C1-7B6B-4439-80F3-39E31379F147}" srcOrd="2" destOrd="0" presId="urn:microsoft.com/office/officeart/2018/2/layout/IconVerticalSolidList"/>
    <dgm:cxn modelId="{4837E6D0-E72A-4DCF-A6C6-EDF9F2426FAE}" type="presParOf" srcId="{D2FA5496-82B7-432F-8316-8889D5B76164}" destId="{F073BBE5-A120-49A2-8E30-986E0B42F129}" srcOrd="3" destOrd="0" presId="urn:microsoft.com/office/officeart/2018/2/layout/IconVerticalSolidList"/>
    <dgm:cxn modelId="{C2704C81-DCE6-4FED-AACA-37060B033A13}" type="presParOf" srcId="{587B8F92-6AF6-4FD7-B6E7-FE1CE4F104B5}" destId="{D0BD400D-4372-4B3C-91D3-22B053116A18}" srcOrd="5" destOrd="0" presId="urn:microsoft.com/office/officeart/2018/2/layout/IconVerticalSolidList"/>
    <dgm:cxn modelId="{ADFEA95E-559B-4502-B6E5-E857EB4A3822}" type="presParOf" srcId="{587B8F92-6AF6-4FD7-B6E7-FE1CE4F104B5}" destId="{8FB5E769-E534-4CAA-8ECA-96164B02A111}" srcOrd="6" destOrd="0" presId="urn:microsoft.com/office/officeart/2018/2/layout/IconVerticalSolidList"/>
    <dgm:cxn modelId="{BB97094C-455B-4019-89E2-A4AF14DAA309}" type="presParOf" srcId="{8FB5E769-E534-4CAA-8ECA-96164B02A111}" destId="{D6ACBA49-18C2-4A7A-B2D0-85AA0D33AE5B}" srcOrd="0" destOrd="0" presId="urn:microsoft.com/office/officeart/2018/2/layout/IconVerticalSolidList"/>
    <dgm:cxn modelId="{E4296B55-00D8-47CF-ADCF-EE65C9DFC8D5}" type="presParOf" srcId="{8FB5E769-E534-4CAA-8ECA-96164B02A111}" destId="{96AD7BCA-9A56-4ED3-8813-81BE63934195}" srcOrd="1" destOrd="0" presId="urn:microsoft.com/office/officeart/2018/2/layout/IconVerticalSolidList"/>
    <dgm:cxn modelId="{74469643-9A4A-49BC-A45C-20E1374430D7}" type="presParOf" srcId="{8FB5E769-E534-4CAA-8ECA-96164B02A111}" destId="{3B4DD304-134A-4E06-9EA9-F8DB50CDC1DA}" srcOrd="2" destOrd="0" presId="urn:microsoft.com/office/officeart/2018/2/layout/IconVerticalSolidList"/>
    <dgm:cxn modelId="{EEA73AEA-A3D4-47DA-A69F-2EEA289AF3EA}" type="presParOf" srcId="{8FB5E769-E534-4CAA-8ECA-96164B02A111}" destId="{418AF910-9489-4E59-AEBE-64D237638B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116586-5759-41CE-B75C-A01E6FC0B7B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GB"/>
        </a:p>
      </dgm:t>
    </dgm:pt>
    <dgm:pt modelId="{A23BB813-0625-405E-8278-83C8B9B2855B}">
      <dgm:prSet/>
      <dgm:spPr/>
      <dgm:t>
        <a:bodyPr/>
        <a:lstStyle/>
        <a:p>
          <a:r>
            <a:rPr lang="en-GB" b="1"/>
            <a:t>SER is predominately a voluntary process</a:t>
          </a:r>
        </a:p>
      </dgm:t>
    </dgm:pt>
    <dgm:pt modelId="{2EAB3982-F3C3-4203-A3B8-AC938F97A3C3}" type="parTrans" cxnId="{AA01F2AD-FA82-469C-85A1-D3E0506E33ED}">
      <dgm:prSet/>
      <dgm:spPr/>
      <dgm:t>
        <a:bodyPr/>
        <a:lstStyle/>
        <a:p>
          <a:endParaRPr lang="en-GB"/>
        </a:p>
      </dgm:t>
    </dgm:pt>
    <dgm:pt modelId="{A01FF4E4-67C3-4380-B176-3DE9B225606D}" type="sibTrans" cxnId="{AA01F2AD-FA82-469C-85A1-D3E0506E33ED}">
      <dgm:prSet/>
      <dgm:spPr/>
      <dgm:t>
        <a:bodyPr/>
        <a:lstStyle/>
        <a:p>
          <a:endParaRPr lang="en-GB"/>
        </a:p>
      </dgm:t>
    </dgm:pt>
    <dgm:pt modelId="{6373EB27-2DB9-4A05-9B4A-B252E5E7B215}">
      <dgm:prSet/>
      <dgm:spPr/>
      <dgm:t>
        <a:bodyPr/>
        <a:lstStyle/>
        <a:p>
          <a:r>
            <a:rPr lang="en-GB" b="1"/>
            <a:t>Lack of regulation</a:t>
          </a:r>
        </a:p>
      </dgm:t>
    </dgm:pt>
    <dgm:pt modelId="{18638917-996F-4154-B587-FD2F08DF2816}" type="parTrans" cxnId="{02646A13-D6C2-421D-96F8-6F29BB8C3F44}">
      <dgm:prSet/>
      <dgm:spPr/>
      <dgm:t>
        <a:bodyPr/>
        <a:lstStyle/>
        <a:p>
          <a:endParaRPr lang="en-GB"/>
        </a:p>
      </dgm:t>
    </dgm:pt>
    <dgm:pt modelId="{2A9F17EA-2852-4573-BB91-E62CDD6528BC}" type="sibTrans" cxnId="{02646A13-D6C2-421D-96F8-6F29BB8C3F44}">
      <dgm:prSet/>
      <dgm:spPr/>
      <dgm:t>
        <a:bodyPr/>
        <a:lstStyle/>
        <a:p>
          <a:endParaRPr lang="en-GB"/>
        </a:p>
      </dgm:t>
    </dgm:pt>
    <dgm:pt modelId="{D23E2F82-7DA0-4FF8-84D8-4F46B8395C8E}">
      <dgm:prSet/>
      <dgm:spPr/>
      <dgm:t>
        <a:bodyPr/>
        <a:lstStyle/>
        <a:p>
          <a:r>
            <a:rPr lang="en-GB" b="1"/>
            <a:t>However, many organisations choose to release information about social and environmental performance.</a:t>
          </a:r>
        </a:p>
      </dgm:t>
    </dgm:pt>
    <dgm:pt modelId="{748181F0-8FA3-4744-B467-4A49B3D7D160}" type="parTrans" cxnId="{EAF7766A-6D6B-48BB-A09C-FB247E4D4008}">
      <dgm:prSet/>
      <dgm:spPr/>
      <dgm:t>
        <a:bodyPr/>
        <a:lstStyle/>
        <a:p>
          <a:endParaRPr lang="en-GB"/>
        </a:p>
      </dgm:t>
    </dgm:pt>
    <dgm:pt modelId="{E00E8ED5-659B-4B13-927D-6C29F1A1E449}" type="sibTrans" cxnId="{EAF7766A-6D6B-48BB-A09C-FB247E4D4008}">
      <dgm:prSet/>
      <dgm:spPr/>
      <dgm:t>
        <a:bodyPr/>
        <a:lstStyle/>
        <a:p>
          <a:endParaRPr lang="en-GB"/>
        </a:p>
      </dgm:t>
    </dgm:pt>
    <dgm:pt modelId="{3EE3A646-E12E-47EB-8AF6-AF749F33942B}">
      <dgm:prSet/>
      <dgm:spPr/>
      <dgm:t>
        <a:bodyPr/>
        <a:lstStyle/>
        <a:p>
          <a:r>
            <a:rPr lang="en-GB" b="1"/>
            <a:t>Depends on managers’ motivations to report.</a:t>
          </a:r>
        </a:p>
      </dgm:t>
    </dgm:pt>
    <dgm:pt modelId="{D961CC15-72C0-4CA8-8BCD-1B4A4D223574}" type="parTrans" cxnId="{22674C4D-AAA3-45F7-8357-2532E82DF3A5}">
      <dgm:prSet/>
      <dgm:spPr/>
      <dgm:t>
        <a:bodyPr/>
        <a:lstStyle/>
        <a:p>
          <a:endParaRPr lang="en-GB"/>
        </a:p>
      </dgm:t>
    </dgm:pt>
    <dgm:pt modelId="{1392AB35-771C-4850-8DF2-57259023133F}" type="sibTrans" cxnId="{22674C4D-AAA3-45F7-8357-2532E82DF3A5}">
      <dgm:prSet/>
      <dgm:spPr/>
      <dgm:t>
        <a:bodyPr/>
        <a:lstStyle/>
        <a:p>
          <a:endParaRPr lang="en-GB"/>
        </a:p>
      </dgm:t>
    </dgm:pt>
    <dgm:pt modelId="{465C58DD-282F-443C-92D0-1BAE33B7C1FE}">
      <dgm:prSet/>
      <dgm:spPr/>
      <dgm:t>
        <a:bodyPr/>
        <a:lstStyle/>
        <a:p>
          <a:r>
            <a:rPr lang="en-GB" b="1"/>
            <a:t>e.g.	Accountability to stakeholders</a:t>
          </a:r>
        </a:p>
      </dgm:t>
    </dgm:pt>
    <dgm:pt modelId="{7C9B0989-9372-4FAB-9D54-C61AC5607DB4}" type="parTrans" cxnId="{1A3D88B3-5CAD-476B-9513-9A4DBEE16D07}">
      <dgm:prSet/>
      <dgm:spPr/>
      <dgm:t>
        <a:bodyPr/>
        <a:lstStyle/>
        <a:p>
          <a:endParaRPr lang="en-GB"/>
        </a:p>
      </dgm:t>
    </dgm:pt>
    <dgm:pt modelId="{4FB3DA11-D1F6-47BA-A259-BE3781FDD521}" type="sibTrans" cxnId="{1A3D88B3-5CAD-476B-9513-9A4DBEE16D07}">
      <dgm:prSet/>
      <dgm:spPr/>
      <dgm:t>
        <a:bodyPr/>
        <a:lstStyle/>
        <a:p>
          <a:endParaRPr lang="en-GB"/>
        </a:p>
      </dgm:t>
    </dgm:pt>
    <dgm:pt modelId="{B56683B2-F720-4A60-9BA6-F271693F96ED}">
      <dgm:prSet/>
      <dgm:spPr/>
      <dgm:t>
        <a:bodyPr/>
        <a:lstStyle/>
        <a:p>
          <a:r>
            <a:rPr lang="en-GB" b="1"/>
            <a:t>To win support of powerful stakeholders</a:t>
          </a:r>
        </a:p>
      </dgm:t>
    </dgm:pt>
    <dgm:pt modelId="{36D23A9C-E2CB-4CD3-86BF-E748A7C9365C}" type="parTrans" cxnId="{713B9487-47EE-46F8-B804-B414DABE9589}">
      <dgm:prSet/>
      <dgm:spPr/>
      <dgm:t>
        <a:bodyPr/>
        <a:lstStyle/>
        <a:p>
          <a:endParaRPr lang="en-GB"/>
        </a:p>
      </dgm:t>
    </dgm:pt>
    <dgm:pt modelId="{985E818F-B193-45EB-A8CF-5DD3B018B1F7}" type="sibTrans" cxnId="{713B9487-47EE-46F8-B804-B414DABE9589}">
      <dgm:prSet/>
      <dgm:spPr/>
      <dgm:t>
        <a:bodyPr/>
        <a:lstStyle/>
        <a:p>
          <a:endParaRPr lang="en-GB"/>
        </a:p>
      </dgm:t>
    </dgm:pt>
    <dgm:pt modelId="{008DDBB5-6485-4647-B474-47E90C249961}">
      <dgm:prSet/>
      <dgm:spPr/>
      <dgm:t>
        <a:bodyPr/>
        <a:lstStyle/>
        <a:p>
          <a:r>
            <a:rPr lang="en-GB" b="1"/>
            <a:t>Various theoretical perspectives set out by Deegan and Unerman (2011) e.g. Stakeholder theory, institutional theory, legitimacy theory etc.</a:t>
          </a:r>
        </a:p>
      </dgm:t>
    </dgm:pt>
    <dgm:pt modelId="{CE98C57F-4316-4E4D-926C-1396CC2C66C0}" type="parTrans" cxnId="{335700C9-CADF-4116-AE68-02E2FDD539C4}">
      <dgm:prSet/>
      <dgm:spPr/>
      <dgm:t>
        <a:bodyPr/>
        <a:lstStyle/>
        <a:p>
          <a:endParaRPr lang="en-GB"/>
        </a:p>
      </dgm:t>
    </dgm:pt>
    <dgm:pt modelId="{34D80422-C15B-41D4-B4E9-35609CB3AF41}" type="sibTrans" cxnId="{335700C9-CADF-4116-AE68-02E2FDD539C4}">
      <dgm:prSet/>
      <dgm:spPr/>
      <dgm:t>
        <a:bodyPr/>
        <a:lstStyle/>
        <a:p>
          <a:endParaRPr lang="en-GB"/>
        </a:p>
      </dgm:t>
    </dgm:pt>
    <dgm:pt modelId="{8783717E-820E-42B2-81FD-22E092A11D9B}" type="pres">
      <dgm:prSet presAssocID="{04116586-5759-41CE-B75C-A01E6FC0B7BD}" presName="root" presStyleCnt="0">
        <dgm:presLayoutVars>
          <dgm:dir/>
          <dgm:resizeHandles val="exact"/>
        </dgm:presLayoutVars>
      </dgm:prSet>
      <dgm:spPr/>
    </dgm:pt>
    <dgm:pt modelId="{B4901BF1-00DC-4278-AED1-EDED8F95AFD1}" type="pres">
      <dgm:prSet presAssocID="{A23BB813-0625-405E-8278-83C8B9B2855B}" presName="compNode" presStyleCnt="0"/>
      <dgm:spPr/>
    </dgm:pt>
    <dgm:pt modelId="{36F42D2A-960F-4C50-AEEC-27119B82AB89}" type="pres">
      <dgm:prSet presAssocID="{A23BB813-0625-405E-8278-83C8B9B2855B}" presName="bgRect" presStyleLbl="bgShp" presStyleIdx="0" presStyleCnt="5"/>
      <dgm:spPr/>
    </dgm:pt>
    <dgm:pt modelId="{229B5F35-15D2-42B8-8344-997654444A88}" type="pres">
      <dgm:prSet presAssocID="{A23BB813-0625-405E-8278-83C8B9B2855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D5417DA-AF15-4359-BEC6-14E4E91D5BA2}" type="pres">
      <dgm:prSet presAssocID="{A23BB813-0625-405E-8278-83C8B9B2855B}" presName="spaceRect" presStyleCnt="0"/>
      <dgm:spPr/>
    </dgm:pt>
    <dgm:pt modelId="{8B3CEB99-A938-49E5-9E4A-AC420945CEF7}" type="pres">
      <dgm:prSet presAssocID="{A23BB813-0625-405E-8278-83C8B9B2855B}" presName="parTx" presStyleLbl="revTx" presStyleIdx="0" presStyleCnt="6">
        <dgm:presLayoutVars>
          <dgm:chMax val="0"/>
          <dgm:chPref val="0"/>
        </dgm:presLayoutVars>
      </dgm:prSet>
      <dgm:spPr/>
    </dgm:pt>
    <dgm:pt modelId="{06119A36-7AED-4A82-9AC8-79B702F67219}" type="pres">
      <dgm:prSet presAssocID="{A01FF4E4-67C3-4380-B176-3DE9B225606D}" presName="sibTrans" presStyleCnt="0"/>
      <dgm:spPr/>
    </dgm:pt>
    <dgm:pt modelId="{9D81B284-4B43-40EE-8E31-00DBD22C838B}" type="pres">
      <dgm:prSet presAssocID="{6373EB27-2DB9-4A05-9B4A-B252E5E7B215}" presName="compNode" presStyleCnt="0"/>
      <dgm:spPr/>
    </dgm:pt>
    <dgm:pt modelId="{6FFD8778-3F34-4930-9E60-F358A536D01C}" type="pres">
      <dgm:prSet presAssocID="{6373EB27-2DB9-4A05-9B4A-B252E5E7B215}" presName="bgRect" presStyleLbl="bgShp" presStyleIdx="1" presStyleCnt="5"/>
      <dgm:spPr/>
    </dgm:pt>
    <dgm:pt modelId="{6C2A565F-966A-4BEE-85B6-B5666A65BC66}" type="pres">
      <dgm:prSet presAssocID="{6373EB27-2DB9-4A05-9B4A-B252E5E7B21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FBCED464-7B38-4264-A5C3-DE177407B3F7}" type="pres">
      <dgm:prSet presAssocID="{6373EB27-2DB9-4A05-9B4A-B252E5E7B215}" presName="spaceRect" presStyleCnt="0"/>
      <dgm:spPr/>
    </dgm:pt>
    <dgm:pt modelId="{73EC9084-AFF6-40DC-A87A-7F3C17528AF4}" type="pres">
      <dgm:prSet presAssocID="{6373EB27-2DB9-4A05-9B4A-B252E5E7B215}" presName="parTx" presStyleLbl="revTx" presStyleIdx="1" presStyleCnt="6">
        <dgm:presLayoutVars>
          <dgm:chMax val="0"/>
          <dgm:chPref val="0"/>
        </dgm:presLayoutVars>
      </dgm:prSet>
      <dgm:spPr/>
    </dgm:pt>
    <dgm:pt modelId="{37BDBF2A-07CF-4110-A06C-2696A3612B7F}" type="pres">
      <dgm:prSet presAssocID="{2A9F17EA-2852-4573-BB91-E62CDD6528BC}" presName="sibTrans" presStyleCnt="0"/>
      <dgm:spPr/>
    </dgm:pt>
    <dgm:pt modelId="{EA5C26DD-25B9-445C-8FC2-B9612935B45D}" type="pres">
      <dgm:prSet presAssocID="{D23E2F82-7DA0-4FF8-84D8-4F46B8395C8E}" presName="compNode" presStyleCnt="0"/>
      <dgm:spPr/>
    </dgm:pt>
    <dgm:pt modelId="{3E6B4013-A5EC-496D-9B41-F6919E89BBB5}" type="pres">
      <dgm:prSet presAssocID="{D23E2F82-7DA0-4FF8-84D8-4F46B8395C8E}" presName="bgRect" presStyleLbl="bgShp" presStyleIdx="2" presStyleCnt="5"/>
      <dgm:spPr/>
    </dgm:pt>
    <dgm:pt modelId="{72902B61-89E3-4674-B25F-FAEAE21E8D10}" type="pres">
      <dgm:prSet presAssocID="{D23E2F82-7DA0-4FF8-84D8-4F46B8395C8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F600DEF6-3CED-4087-BA09-2BF6B9525C0B}" type="pres">
      <dgm:prSet presAssocID="{D23E2F82-7DA0-4FF8-84D8-4F46B8395C8E}" presName="spaceRect" presStyleCnt="0"/>
      <dgm:spPr/>
    </dgm:pt>
    <dgm:pt modelId="{FC3C18A2-745C-4A90-A2F4-989B4B481319}" type="pres">
      <dgm:prSet presAssocID="{D23E2F82-7DA0-4FF8-84D8-4F46B8395C8E}" presName="parTx" presStyleLbl="revTx" presStyleIdx="2" presStyleCnt="6">
        <dgm:presLayoutVars>
          <dgm:chMax val="0"/>
          <dgm:chPref val="0"/>
        </dgm:presLayoutVars>
      </dgm:prSet>
      <dgm:spPr/>
    </dgm:pt>
    <dgm:pt modelId="{C3DA0B80-0856-4B8D-9DE1-DEA815ED11F8}" type="pres">
      <dgm:prSet presAssocID="{E00E8ED5-659B-4B13-927D-6C29F1A1E449}" presName="sibTrans" presStyleCnt="0"/>
      <dgm:spPr/>
    </dgm:pt>
    <dgm:pt modelId="{358869BD-EB1F-4FF1-B21A-6D4413259071}" type="pres">
      <dgm:prSet presAssocID="{3EE3A646-E12E-47EB-8AF6-AF749F33942B}" presName="compNode" presStyleCnt="0"/>
      <dgm:spPr/>
    </dgm:pt>
    <dgm:pt modelId="{69533D57-3A56-48A7-83D3-CE4E62360E20}" type="pres">
      <dgm:prSet presAssocID="{3EE3A646-E12E-47EB-8AF6-AF749F33942B}" presName="bgRect" presStyleLbl="bgShp" presStyleIdx="3" presStyleCnt="5"/>
      <dgm:spPr/>
    </dgm:pt>
    <dgm:pt modelId="{84ECA295-DE0D-4F4C-964A-230040220ABB}" type="pres">
      <dgm:prSet presAssocID="{3EE3A646-E12E-47EB-8AF6-AF749F33942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B9319EE-A9B2-449C-B99D-F71448A4E478}" type="pres">
      <dgm:prSet presAssocID="{3EE3A646-E12E-47EB-8AF6-AF749F33942B}" presName="spaceRect" presStyleCnt="0"/>
      <dgm:spPr/>
    </dgm:pt>
    <dgm:pt modelId="{E7D49BF4-B24B-4C45-A889-05644CED2783}" type="pres">
      <dgm:prSet presAssocID="{3EE3A646-E12E-47EB-8AF6-AF749F33942B}" presName="parTx" presStyleLbl="revTx" presStyleIdx="3" presStyleCnt="6">
        <dgm:presLayoutVars>
          <dgm:chMax val="0"/>
          <dgm:chPref val="0"/>
        </dgm:presLayoutVars>
      </dgm:prSet>
      <dgm:spPr/>
    </dgm:pt>
    <dgm:pt modelId="{436B1D3E-DC72-4530-94AF-F29EB39FAB1C}" type="pres">
      <dgm:prSet presAssocID="{3EE3A646-E12E-47EB-8AF6-AF749F33942B}" presName="desTx" presStyleLbl="revTx" presStyleIdx="4" presStyleCnt="6">
        <dgm:presLayoutVars/>
      </dgm:prSet>
      <dgm:spPr/>
    </dgm:pt>
    <dgm:pt modelId="{A95DF5F5-DE06-413F-9A6D-3FCAE420275D}" type="pres">
      <dgm:prSet presAssocID="{1392AB35-771C-4850-8DF2-57259023133F}" presName="sibTrans" presStyleCnt="0"/>
      <dgm:spPr/>
    </dgm:pt>
    <dgm:pt modelId="{ECCB6121-2D6D-4E32-B3D7-EA51715EBDB7}" type="pres">
      <dgm:prSet presAssocID="{008DDBB5-6485-4647-B474-47E90C249961}" presName="compNode" presStyleCnt="0"/>
      <dgm:spPr/>
    </dgm:pt>
    <dgm:pt modelId="{1357B8CE-854E-496F-B2DD-B13115A130C8}" type="pres">
      <dgm:prSet presAssocID="{008DDBB5-6485-4647-B474-47E90C249961}" presName="bgRect" presStyleLbl="bgShp" presStyleIdx="4" presStyleCnt="5"/>
      <dgm:spPr/>
    </dgm:pt>
    <dgm:pt modelId="{B93123D3-2F9C-4310-8706-082DAA69E346}" type="pres">
      <dgm:prSet presAssocID="{008DDBB5-6485-4647-B474-47E90C24996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077BDA25-5879-4AA4-BD31-47D94A623E67}" type="pres">
      <dgm:prSet presAssocID="{008DDBB5-6485-4647-B474-47E90C249961}" presName="spaceRect" presStyleCnt="0"/>
      <dgm:spPr/>
    </dgm:pt>
    <dgm:pt modelId="{7A587B17-F3F8-4371-BA11-AE04B0A995B5}" type="pres">
      <dgm:prSet presAssocID="{008DDBB5-6485-4647-B474-47E90C249961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2646A13-D6C2-421D-96F8-6F29BB8C3F44}" srcId="{04116586-5759-41CE-B75C-A01E6FC0B7BD}" destId="{6373EB27-2DB9-4A05-9B4A-B252E5E7B215}" srcOrd="1" destOrd="0" parTransId="{18638917-996F-4154-B587-FD2F08DF2816}" sibTransId="{2A9F17EA-2852-4573-BB91-E62CDD6528BC}"/>
    <dgm:cxn modelId="{BE66D21A-1529-4FB1-A55E-6CA978E34EC7}" type="presOf" srcId="{008DDBB5-6485-4647-B474-47E90C249961}" destId="{7A587B17-F3F8-4371-BA11-AE04B0A995B5}" srcOrd="0" destOrd="0" presId="urn:microsoft.com/office/officeart/2018/2/layout/IconVerticalSolidList"/>
    <dgm:cxn modelId="{4D8E8A1B-9080-47EF-B3E0-F850113D2650}" type="presOf" srcId="{3EE3A646-E12E-47EB-8AF6-AF749F33942B}" destId="{E7D49BF4-B24B-4C45-A889-05644CED2783}" srcOrd="0" destOrd="0" presId="urn:microsoft.com/office/officeart/2018/2/layout/IconVerticalSolidList"/>
    <dgm:cxn modelId="{58D4CF3F-F109-4A2C-BCAA-D4CC7BB30360}" type="presOf" srcId="{B56683B2-F720-4A60-9BA6-F271693F96ED}" destId="{436B1D3E-DC72-4530-94AF-F29EB39FAB1C}" srcOrd="0" destOrd="1" presId="urn:microsoft.com/office/officeart/2018/2/layout/IconVerticalSolidList"/>
    <dgm:cxn modelId="{EAF7766A-6D6B-48BB-A09C-FB247E4D4008}" srcId="{04116586-5759-41CE-B75C-A01E6FC0B7BD}" destId="{D23E2F82-7DA0-4FF8-84D8-4F46B8395C8E}" srcOrd="2" destOrd="0" parTransId="{748181F0-8FA3-4744-B467-4A49B3D7D160}" sibTransId="{E00E8ED5-659B-4B13-927D-6C29F1A1E449}"/>
    <dgm:cxn modelId="{22674C4D-AAA3-45F7-8357-2532E82DF3A5}" srcId="{04116586-5759-41CE-B75C-A01E6FC0B7BD}" destId="{3EE3A646-E12E-47EB-8AF6-AF749F33942B}" srcOrd="3" destOrd="0" parTransId="{D961CC15-72C0-4CA8-8BCD-1B4A4D223574}" sibTransId="{1392AB35-771C-4850-8DF2-57259023133F}"/>
    <dgm:cxn modelId="{2E9A1381-3F79-4450-9FAC-65B7C6ADB1B4}" type="presOf" srcId="{D23E2F82-7DA0-4FF8-84D8-4F46B8395C8E}" destId="{FC3C18A2-745C-4A90-A2F4-989B4B481319}" srcOrd="0" destOrd="0" presId="urn:microsoft.com/office/officeart/2018/2/layout/IconVerticalSolidList"/>
    <dgm:cxn modelId="{713B9487-47EE-46F8-B804-B414DABE9589}" srcId="{465C58DD-282F-443C-92D0-1BAE33B7C1FE}" destId="{B56683B2-F720-4A60-9BA6-F271693F96ED}" srcOrd="0" destOrd="0" parTransId="{36D23A9C-E2CB-4CD3-86BF-E748A7C9365C}" sibTransId="{985E818F-B193-45EB-A8CF-5DD3B018B1F7}"/>
    <dgm:cxn modelId="{D80C64A4-38C3-41F5-95DB-D97C01F452A4}" type="presOf" srcId="{A23BB813-0625-405E-8278-83C8B9B2855B}" destId="{8B3CEB99-A938-49E5-9E4A-AC420945CEF7}" srcOrd="0" destOrd="0" presId="urn:microsoft.com/office/officeart/2018/2/layout/IconVerticalSolidList"/>
    <dgm:cxn modelId="{AA01F2AD-FA82-469C-85A1-D3E0506E33ED}" srcId="{04116586-5759-41CE-B75C-A01E6FC0B7BD}" destId="{A23BB813-0625-405E-8278-83C8B9B2855B}" srcOrd="0" destOrd="0" parTransId="{2EAB3982-F3C3-4203-A3B8-AC938F97A3C3}" sibTransId="{A01FF4E4-67C3-4380-B176-3DE9B225606D}"/>
    <dgm:cxn modelId="{1A3D88B3-5CAD-476B-9513-9A4DBEE16D07}" srcId="{3EE3A646-E12E-47EB-8AF6-AF749F33942B}" destId="{465C58DD-282F-443C-92D0-1BAE33B7C1FE}" srcOrd="0" destOrd="0" parTransId="{7C9B0989-9372-4FAB-9D54-C61AC5607DB4}" sibTransId="{4FB3DA11-D1F6-47BA-A259-BE3781FDD521}"/>
    <dgm:cxn modelId="{335700C9-CADF-4116-AE68-02E2FDD539C4}" srcId="{04116586-5759-41CE-B75C-A01E6FC0B7BD}" destId="{008DDBB5-6485-4647-B474-47E90C249961}" srcOrd="4" destOrd="0" parTransId="{CE98C57F-4316-4E4D-926C-1396CC2C66C0}" sibTransId="{34D80422-C15B-41D4-B4E9-35609CB3AF41}"/>
    <dgm:cxn modelId="{6A806CCD-AB20-465D-BC19-31EB197DEBB1}" type="presOf" srcId="{465C58DD-282F-443C-92D0-1BAE33B7C1FE}" destId="{436B1D3E-DC72-4530-94AF-F29EB39FAB1C}" srcOrd="0" destOrd="0" presId="urn:microsoft.com/office/officeart/2018/2/layout/IconVerticalSolidList"/>
    <dgm:cxn modelId="{591D21DC-10C0-4B9E-BF21-119C7887A96B}" type="presOf" srcId="{6373EB27-2DB9-4A05-9B4A-B252E5E7B215}" destId="{73EC9084-AFF6-40DC-A87A-7F3C17528AF4}" srcOrd="0" destOrd="0" presId="urn:microsoft.com/office/officeart/2018/2/layout/IconVerticalSolidList"/>
    <dgm:cxn modelId="{4D6DCDEF-8265-45BB-BEAD-05736549193E}" type="presOf" srcId="{04116586-5759-41CE-B75C-A01E6FC0B7BD}" destId="{8783717E-820E-42B2-81FD-22E092A11D9B}" srcOrd="0" destOrd="0" presId="urn:microsoft.com/office/officeart/2018/2/layout/IconVerticalSolidList"/>
    <dgm:cxn modelId="{0459C69C-4C5B-41AA-B683-EF7E300A597A}" type="presParOf" srcId="{8783717E-820E-42B2-81FD-22E092A11D9B}" destId="{B4901BF1-00DC-4278-AED1-EDED8F95AFD1}" srcOrd="0" destOrd="0" presId="urn:microsoft.com/office/officeart/2018/2/layout/IconVerticalSolidList"/>
    <dgm:cxn modelId="{95CEDA5F-EB3C-4D2E-B99F-2021843760D9}" type="presParOf" srcId="{B4901BF1-00DC-4278-AED1-EDED8F95AFD1}" destId="{36F42D2A-960F-4C50-AEEC-27119B82AB89}" srcOrd="0" destOrd="0" presId="urn:microsoft.com/office/officeart/2018/2/layout/IconVerticalSolidList"/>
    <dgm:cxn modelId="{FB11B139-A7C1-465D-BC62-8EE4738D5CD1}" type="presParOf" srcId="{B4901BF1-00DC-4278-AED1-EDED8F95AFD1}" destId="{229B5F35-15D2-42B8-8344-997654444A88}" srcOrd="1" destOrd="0" presId="urn:microsoft.com/office/officeart/2018/2/layout/IconVerticalSolidList"/>
    <dgm:cxn modelId="{2F6DAC4A-F3FD-44B0-9A8D-A832F34A10EE}" type="presParOf" srcId="{B4901BF1-00DC-4278-AED1-EDED8F95AFD1}" destId="{DD5417DA-AF15-4359-BEC6-14E4E91D5BA2}" srcOrd="2" destOrd="0" presId="urn:microsoft.com/office/officeart/2018/2/layout/IconVerticalSolidList"/>
    <dgm:cxn modelId="{F437A340-6798-4B58-B7D1-947F0674E6F9}" type="presParOf" srcId="{B4901BF1-00DC-4278-AED1-EDED8F95AFD1}" destId="{8B3CEB99-A938-49E5-9E4A-AC420945CEF7}" srcOrd="3" destOrd="0" presId="urn:microsoft.com/office/officeart/2018/2/layout/IconVerticalSolidList"/>
    <dgm:cxn modelId="{F3368FA4-81B5-479F-8505-2E46420C2CF4}" type="presParOf" srcId="{8783717E-820E-42B2-81FD-22E092A11D9B}" destId="{06119A36-7AED-4A82-9AC8-79B702F67219}" srcOrd="1" destOrd="0" presId="urn:microsoft.com/office/officeart/2018/2/layout/IconVerticalSolidList"/>
    <dgm:cxn modelId="{C4230309-FF00-42F0-9B03-C1A30B98421D}" type="presParOf" srcId="{8783717E-820E-42B2-81FD-22E092A11D9B}" destId="{9D81B284-4B43-40EE-8E31-00DBD22C838B}" srcOrd="2" destOrd="0" presId="urn:microsoft.com/office/officeart/2018/2/layout/IconVerticalSolidList"/>
    <dgm:cxn modelId="{7BB8ED25-BBD3-4D68-AE6E-65AC579DCDE8}" type="presParOf" srcId="{9D81B284-4B43-40EE-8E31-00DBD22C838B}" destId="{6FFD8778-3F34-4930-9E60-F358A536D01C}" srcOrd="0" destOrd="0" presId="urn:microsoft.com/office/officeart/2018/2/layout/IconVerticalSolidList"/>
    <dgm:cxn modelId="{85BD4C11-6EC5-4084-A0D2-82A94D2E25CD}" type="presParOf" srcId="{9D81B284-4B43-40EE-8E31-00DBD22C838B}" destId="{6C2A565F-966A-4BEE-85B6-B5666A65BC66}" srcOrd="1" destOrd="0" presId="urn:microsoft.com/office/officeart/2018/2/layout/IconVerticalSolidList"/>
    <dgm:cxn modelId="{5F1633E9-4807-49D3-8B71-BEBFEA9FCDFB}" type="presParOf" srcId="{9D81B284-4B43-40EE-8E31-00DBD22C838B}" destId="{FBCED464-7B38-4264-A5C3-DE177407B3F7}" srcOrd="2" destOrd="0" presId="urn:microsoft.com/office/officeart/2018/2/layout/IconVerticalSolidList"/>
    <dgm:cxn modelId="{C64017D3-9299-49B0-8B75-A2B75D3C8279}" type="presParOf" srcId="{9D81B284-4B43-40EE-8E31-00DBD22C838B}" destId="{73EC9084-AFF6-40DC-A87A-7F3C17528AF4}" srcOrd="3" destOrd="0" presId="urn:microsoft.com/office/officeart/2018/2/layout/IconVerticalSolidList"/>
    <dgm:cxn modelId="{17E381A2-A0F9-4BD0-8E14-6814848CDB46}" type="presParOf" srcId="{8783717E-820E-42B2-81FD-22E092A11D9B}" destId="{37BDBF2A-07CF-4110-A06C-2696A3612B7F}" srcOrd="3" destOrd="0" presId="urn:microsoft.com/office/officeart/2018/2/layout/IconVerticalSolidList"/>
    <dgm:cxn modelId="{B3C277F3-B401-48A3-B5BF-331A043C2F51}" type="presParOf" srcId="{8783717E-820E-42B2-81FD-22E092A11D9B}" destId="{EA5C26DD-25B9-445C-8FC2-B9612935B45D}" srcOrd="4" destOrd="0" presId="urn:microsoft.com/office/officeart/2018/2/layout/IconVerticalSolidList"/>
    <dgm:cxn modelId="{3BA52003-D1B7-4043-9D09-CE27B6169B65}" type="presParOf" srcId="{EA5C26DD-25B9-445C-8FC2-B9612935B45D}" destId="{3E6B4013-A5EC-496D-9B41-F6919E89BBB5}" srcOrd="0" destOrd="0" presId="urn:microsoft.com/office/officeart/2018/2/layout/IconVerticalSolidList"/>
    <dgm:cxn modelId="{64EE93C1-D93B-473F-ACF4-3E11FD30ECAF}" type="presParOf" srcId="{EA5C26DD-25B9-445C-8FC2-B9612935B45D}" destId="{72902B61-89E3-4674-B25F-FAEAE21E8D10}" srcOrd="1" destOrd="0" presId="urn:microsoft.com/office/officeart/2018/2/layout/IconVerticalSolidList"/>
    <dgm:cxn modelId="{FA30A12E-228A-48B8-99BB-5E11C3305CC9}" type="presParOf" srcId="{EA5C26DD-25B9-445C-8FC2-B9612935B45D}" destId="{F600DEF6-3CED-4087-BA09-2BF6B9525C0B}" srcOrd="2" destOrd="0" presId="urn:microsoft.com/office/officeart/2018/2/layout/IconVerticalSolidList"/>
    <dgm:cxn modelId="{8F0DDF71-486B-4783-A8F1-FEEB4082C414}" type="presParOf" srcId="{EA5C26DD-25B9-445C-8FC2-B9612935B45D}" destId="{FC3C18A2-745C-4A90-A2F4-989B4B481319}" srcOrd="3" destOrd="0" presId="urn:microsoft.com/office/officeart/2018/2/layout/IconVerticalSolidList"/>
    <dgm:cxn modelId="{317A5DA0-34E7-4592-95E3-5295386A2256}" type="presParOf" srcId="{8783717E-820E-42B2-81FD-22E092A11D9B}" destId="{C3DA0B80-0856-4B8D-9DE1-DEA815ED11F8}" srcOrd="5" destOrd="0" presId="urn:microsoft.com/office/officeart/2018/2/layout/IconVerticalSolidList"/>
    <dgm:cxn modelId="{49227FBE-E49C-48DB-BE95-AACCDFB0B199}" type="presParOf" srcId="{8783717E-820E-42B2-81FD-22E092A11D9B}" destId="{358869BD-EB1F-4FF1-B21A-6D4413259071}" srcOrd="6" destOrd="0" presId="urn:microsoft.com/office/officeart/2018/2/layout/IconVerticalSolidList"/>
    <dgm:cxn modelId="{13B661EE-491C-40AA-9AE9-EFCBB696E975}" type="presParOf" srcId="{358869BD-EB1F-4FF1-B21A-6D4413259071}" destId="{69533D57-3A56-48A7-83D3-CE4E62360E20}" srcOrd="0" destOrd="0" presId="urn:microsoft.com/office/officeart/2018/2/layout/IconVerticalSolidList"/>
    <dgm:cxn modelId="{3B5F1F05-9E07-4B92-A0CC-0D00A9BDEB79}" type="presParOf" srcId="{358869BD-EB1F-4FF1-B21A-6D4413259071}" destId="{84ECA295-DE0D-4F4C-964A-230040220ABB}" srcOrd="1" destOrd="0" presId="urn:microsoft.com/office/officeart/2018/2/layout/IconVerticalSolidList"/>
    <dgm:cxn modelId="{1BC6172C-45FC-410A-BA43-402710178337}" type="presParOf" srcId="{358869BD-EB1F-4FF1-B21A-6D4413259071}" destId="{8B9319EE-A9B2-449C-B99D-F71448A4E478}" srcOrd="2" destOrd="0" presId="urn:microsoft.com/office/officeart/2018/2/layout/IconVerticalSolidList"/>
    <dgm:cxn modelId="{A5C5355C-B0AA-41C4-8991-B6BE858B1435}" type="presParOf" srcId="{358869BD-EB1F-4FF1-B21A-6D4413259071}" destId="{E7D49BF4-B24B-4C45-A889-05644CED2783}" srcOrd="3" destOrd="0" presId="urn:microsoft.com/office/officeart/2018/2/layout/IconVerticalSolidList"/>
    <dgm:cxn modelId="{07EBD719-5BB1-43A4-A65B-35E4F473B1BB}" type="presParOf" srcId="{358869BD-EB1F-4FF1-B21A-6D4413259071}" destId="{436B1D3E-DC72-4530-94AF-F29EB39FAB1C}" srcOrd="4" destOrd="0" presId="urn:microsoft.com/office/officeart/2018/2/layout/IconVerticalSolidList"/>
    <dgm:cxn modelId="{0C73AF72-6D4C-4BE4-BAC8-7F74C2C49D25}" type="presParOf" srcId="{8783717E-820E-42B2-81FD-22E092A11D9B}" destId="{A95DF5F5-DE06-413F-9A6D-3FCAE420275D}" srcOrd="7" destOrd="0" presId="urn:microsoft.com/office/officeart/2018/2/layout/IconVerticalSolidList"/>
    <dgm:cxn modelId="{1CC5083F-ADB2-4F42-869D-9A359CDB77A2}" type="presParOf" srcId="{8783717E-820E-42B2-81FD-22E092A11D9B}" destId="{ECCB6121-2D6D-4E32-B3D7-EA51715EBDB7}" srcOrd="8" destOrd="0" presId="urn:microsoft.com/office/officeart/2018/2/layout/IconVerticalSolidList"/>
    <dgm:cxn modelId="{59E03D59-09D3-4DF0-A47E-9A299DC02903}" type="presParOf" srcId="{ECCB6121-2D6D-4E32-B3D7-EA51715EBDB7}" destId="{1357B8CE-854E-496F-B2DD-B13115A130C8}" srcOrd="0" destOrd="0" presId="urn:microsoft.com/office/officeart/2018/2/layout/IconVerticalSolidList"/>
    <dgm:cxn modelId="{9A25A8F3-23EB-45C9-B2F6-FA4FBBA8BEDF}" type="presParOf" srcId="{ECCB6121-2D6D-4E32-B3D7-EA51715EBDB7}" destId="{B93123D3-2F9C-4310-8706-082DAA69E346}" srcOrd="1" destOrd="0" presId="urn:microsoft.com/office/officeart/2018/2/layout/IconVerticalSolidList"/>
    <dgm:cxn modelId="{4C3DD437-24BB-45F2-8CE9-E69CF0488908}" type="presParOf" srcId="{ECCB6121-2D6D-4E32-B3D7-EA51715EBDB7}" destId="{077BDA25-5879-4AA4-BD31-47D94A623E67}" srcOrd="2" destOrd="0" presId="urn:microsoft.com/office/officeart/2018/2/layout/IconVerticalSolidList"/>
    <dgm:cxn modelId="{25BED3C4-B60E-4EC8-B27B-346083633B52}" type="presParOf" srcId="{ECCB6121-2D6D-4E32-B3D7-EA51715EBDB7}" destId="{7A587B17-F3F8-4371-BA11-AE04B0A995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37DA2A-BC64-4D17-A432-0F3A6377B80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AC7A4D8-8EDF-4096-BCD2-D14122A56038}">
      <dgm:prSet custT="1"/>
      <dgm:spPr/>
      <dgm:t>
        <a:bodyPr/>
        <a:lstStyle/>
        <a:p>
          <a:pPr rtl="0"/>
          <a:r>
            <a:rPr lang="en-GB" sz="1500"/>
            <a:t>Hopwood </a:t>
          </a:r>
          <a:r>
            <a:rPr lang="en-GB" sz="1500" i="1"/>
            <a:t>et al.,</a:t>
          </a:r>
          <a:r>
            <a:rPr lang="en-GB" sz="1500"/>
            <a:t> (2010) identified a number of components that contribute to the business case for embedding sustainability into decision making:</a:t>
          </a:r>
          <a:endParaRPr lang="en-GB" sz="1500" dirty="0"/>
        </a:p>
      </dgm:t>
    </dgm:pt>
    <dgm:pt modelId="{AD570129-A749-443E-8C3B-E3BB54B36C14}" type="parTrans" cxnId="{22FFB127-2B20-4137-8BA0-135E417765A7}">
      <dgm:prSet/>
      <dgm:spPr/>
      <dgm:t>
        <a:bodyPr/>
        <a:lstStyle/>
        <a:p>
          <a:endParaRPr lang="en-GB"/>
        </a:p>
      </dgm:t>
    </dgm:pt>
    <dgm:pt modelId="{655346F9-6AF3-4E29-BB0F-E491B4C7BF5F}" type="sibTrans" cxnId="{22FFB127-2B20-4137-8BA0-135E417765A7}">
      <dgm:prSet/>
      <dgm:spPr/>
      <dgm:t>
        <a:bodyPr/>
        <a:lstStyle/>
        <a:p>
          <a:endParaRPr lang="en-GB"/>
        </a:p>
      </dgm:t>
    </dgm:pt>
    <dgm:pt modelId="{3E07F720-DD5C-48B5-B4D7-FA82D469DDE3}">
      <dgm:prSet custT="1"/>
      <dgm:spPr/>
      <dgm:t>
        <a:bodyPr/>
        <a:lstStyle/>
        <a:p>
          <a:pPr rtl="0"/>
          <a:r>
            <a:rPr lang="en-GB" sz="1500"/>
            <a:t>Role in winning and retaining </a:t>
          </a:r>
          <a:r>
            <a:rPr lang="en-GB" sz="1500" b="1"/>
            <a:t>customers</a:t>
          </a:r>
          <a:endParaRPr lang="en-GB" sz="1500" b="1" dirty="0"/>
        </a:p>
      </dgm:t>
    </dgm:pt>
    <dgm:pt modelId="{0159C1AC-2699-417D-9C23-572E4EDE519E}" type="parTrans" cxnId="{BBD0F916-BCED-49A5-B94F-4D9E9A22EB5A}">
      <dgm:prSet/>
      <dgm:spPr/>
      <dgm:t>
        <a:bodyPr/>
        <a:lstStyle/>
        <a:p>
          <a:endParaRPr lang="en-GB"/>
        </a:p>
      </dgm:t>
    </dgm:pt>
    <dgm:pt modelId="{0727EF32-744B-4C70-B679-C997AC187114}" type="sibTrans" cxnId="{BBD0F916-BCED-49A5-B94F-4D9E9A22EB5A}">
      <dgm:prSet/>
      <dgm:spPr/>
      <dgm:t>
        <a:bodyPr/>
        <a:lstStyle/>
        <a:p>
          <a:endParaRPr lang="en-GB"/>
        </a:p>
      </dgm:t>
    </dgm:pt>
    <dgm:pt modelId="{85693D62-8D16-4176-8DBC-1DDE1B5F6118}">
      <dgm:prSet custT="1"/>
      <dgm:spPr/>
      <dgm:t>
        <a:bodyPr/>
        <a:lstStyle/>
        <a:p>
          <a:pPr rtl="0"/>
          <a:r>
            <a:rPr lang="en-GB" sz="1500"/>
            <a:t>Competitive advantage through identifying opportunities for innovation and new products</a:t>
          </a:r>
          <a:endParaRPr lang="en-GB" sz="1500" dirty="0"/>
        </a:p>
      </dgm:t>
    </dgm:pt>
    <dgm:pt modelId="{BBD7CDBC-B54A-4504-855E-B03A395A25A4}" type="parTrans" cxnId="{734C59E3-0043-470F-BF83-0801E6E41F5F}">
      <dgm:prSet/>
      <dgm:spPr/>
      <dgm:t>
        <a:bodyPr/>
        <a:lstStyle/>
        <a:p>
          <a:endParaRPr lang="en-GB"/>
        </a:p>
      </dgm:t>
    </dgm:pt>
    <dgm:pt modelId="{E28FE663-D237-40A1-8EEC-D30A4C40B1BE}" type="sibTrans" cxnId="{734C59E3-0043-470F-BF83-0801E6E41F5F}">
      <dgm:prSet/>
      <dgm:spPr/>
      <dgm:t>
        <a:bodyPr/>
        <a:lstStyle/>
        <a:p>
          <a:endParaRPr lang="en-GB"/>
        </a:p>
      </dgm:t>
    </dgm:pt>
    <dgm:pt modelId="{8445961A-B130-46B7-91E5-CDDCA017584D}">
      <dgm:prSet custT="1"/>
      <dgm:spPr/>
      <dgm:t>
        <a:bodyPr/>
        <a:lstStyle/>
        <a:p>
          <a:pPr rtl="0"/>
          <a:r>
            <a:rPr lang="en-GB" sz="1500" dirty="0"/>
            <a:t>Attracting and retaining key staff</a:t>
          </a:r>
        </a:p>
      </dgm:t>
    </dgm:pt>
    <dgm:pt modelId="{80422AA5-5A09-4E9E-9E70-3BF1A34F05CC}" type="parTrans" cxnId="{B80A6A06-7522-4B1E-97EE-D698D11A7DD2}">
      <dgm:prSet/>
      <dgm:spPr/>
      <dgm:t>
        <a:bodyPr/>
        <a:lstStyle/>
        <a:p>
          <a:endParaRPr lang="en-GB"/>
        </a:p>
      </dgm:t>
    </dgm:pt>
    <dgm:pt modelId="{13F8B70A-FDF0-4324-BBF0-3685D3C6EB32}" type="sibTrans" cxnId="{B80A6A06-7522-4B1E-97EE-D698D11A7DD2}">
      <dgm:prSet/>
      <dgm:spPr/>
      <dgm:t>
        <a:bodyPr/>
        <a:lstStyle/>
        <a:p>
          <a:endParaRPr lang="en-GB"/>
        </a:p>
      </dgm:t>
    </dgm:pt>
    <dgm:pt modelId="{11EAB98C-2CE1-4735-9CE4-C15F9F162D98}">
      <dgm:prSet custT="1"/>
      <dgm:spPr/>
      <dgm:t>
        <a:bodyPr/>
        <a:lstStyle/>
        <a:p>
          <a:pPr rtl="0"/>
          <a:r>
            <a:rPr lang="en-GB" sz="1500"/>
            <a:t>Managing risks arising from sustainability issues</a:t>
          </a:r>
          <a:endParaRPr lang="en-GB" sz="1500" dirty="0"/>
        </a:p>
      </dgm:t>
    </dgm:pt>
    <dgm:pt modelId="{9AB77AE7-C2F4-42B7-8E0F-B10D3D1BC6EB}" type="parTrans" cxnId="{A5963919-0D27-413C-A131-7BDB5BC34A84}">
      <dgm:prSet/>
      <dgm:spPr/>
      <dgm:t>
        <a:bodyPr/>
        <a:lstStyle/>
        <a:p>
          <a:endParaRPr lang="en-GB"/>
        </a:p>
      </dgm:t>
    </dgm:pt>
    <dgm:pt modelId="{E3295BE0-EA15-46D5-90C2-47123327F8B0}" type="sibTrans" cxnId="{A5963919-0D27-413C-A131-7BDB5BC34A84}">
      <dgm:prSet/>
      <dgm:spPr/>
      <dgm:t>
        <a:bodyPr/>
        <a:lstStyle/>
        <a:p>
          <a:endParaRPr lang="en-GB"/>
        </a:p>
      </dgm:t>
    </dgm:pt>
    <dgm:pt modelId="{AF7D3365-B33F-472A-B747-613D97DDE4EF}">
      <dgm:prSet custT="1"/>
      <dgm:spPr/>
      <dgm:t>
        <a:bodyPr/>
        <a:lstStyle/>
        <a:p>
          <a:pPr rtl="0"/>
          <a:r>
            <a:rPr lang="en-GB" sz="1500" dirty="0"/>
            <a:t>Operational efficiencies derived through social and environmental practices</a:t>
          </a:r>
        </a:p>
      </dgm:t>
    </dgm:pt>
    <dgm:pt modelId="{F22B5EF7-DB21-434C-84FC-84E6C7875E21}" type="parTrans" cxnId="{E7F5B47A-4230-4710-83D8-4378C589E9B7}">
      <dgm:prSet/>
      <dgm:spPr/>
      <dgm:t>
        <a:bodyPr/>
        <a:lstStyle/>
        <a:p>
          <a:endParaRPr lang="en-GB"/>
        </a:p>
      </dgm:t>
    </dgm:pt>
    <dgm:pt modelId="{41C99415-01C5-44D0-B4E1-84B291A001BF}" type="sibTrans" cxnId="{E7F5B47A-4230-4710-83D8-4378C589E9B7}">
      <dgm:prSet/>
      <dgm:spPr/>
      <dgm:t>
        <a:bodyPr/>
        <a:lstStyle/>
        <a:p>
          <a:endParaRPr lang="en-GB"/>
        </a:p>
      </dgm:t>
    </dgm:pt>
    <dgm:pt modelId="{70EC1308-A4C1-41BC-9526-8226B8F0A115}">
      <dgm:prSet custT="1"/>
      <dgm:spPr/>
      <dgm:t>
        <a:bodyPr/>
        <a:lstStyle/>
        <a:p>
          <a:pPr rtl="0"/>
          <a:r>
            <a:rPr lang="en-GB" sz="1500"/>
            <a:t>Accessing capital</a:t>
          </a:r>
          <a:endParaRPr lang="en-GB" sz="1500" dirty="0"/>
        </a:p>
      </dgm:t>
    </dgm:pt>
    <dgm:pt modelId="{10BF8404-82AE-4C50-8388-6133BA222AB1}" type="parTrans" cxnId="{E2704E69-C2C8-4CFF-898C-2A10C4238A93}">
      <dgm:prSet/>
      <dgm:spPr/>
      <dgm:t>
        <a:bodyPr/>
        <a:lstStyle/>
        <a:p>
          <a:endParaRPr lang="en-GB"/>
        </a:p>
      </dgm:t>
    </dgm:pt>
    <dgm:pt modelId="{589496E9-FC45-4E7F-8529-EDBB3508A479}" type="sibTrans" cxnId="{E2704E69-C2C8-4CFF-898C-2A10C4238A93}">
      <dgm:prSet/>
      <dgm:spPr/>
      <dgm:t>
        <a:bodyPr/>
        <a:lstStyle/>
        <a:p>
          <a:endParaRPr lang="en-GB"/>
        </a:p>
      </dgm:t>
    </dgm:pt>
    <dgm:pt modelId="{0845FCC5-C876-44A9-97B0-F91032BC6625}">
      <dgm:prSet custT="1"/>
      <dgm:spPr/>
      <dgm:t>
        <a:bodyPr/>
        <a:lstStyle/>
        <a:p>
          <a:pPr rtl="0"/>
          <a:r>
            <a:rPr lang="en-GB" sz="1500"/>
            <a:t>Reputational impact</a:t>
          </a:r>
          <a:endParaRPr lang="en-GB" sz="1500" dirty="0"/>
        </a:p>
      </dgm:t>
    </dgm:pt>
    <dgm:pt modelId="{86C7D7DA-B91B-4735-B2A4-93D8CB425D5A}" type="parTrans" cxnId="{841770A7-D27F-4EBC-AD2E-EA6E677EED0A}">
      <dgm:prSet/>
      <dgm:spPr/>
      <dgm:t>
        <a:bodyPr/>
        <a:lstStyle/>
        <a:p>
          <a:endParaRPr lang="en-GB"/>
        </a:p>
      </dgm:t>
    </dgm:pt>
    <dgm:pt modelId="{DB1A3FF7-7752-4865-835A-97D22CB65BF9}" type="sibTrans" cxnId="{841770A7-D27F-4EBC-AD2E-EA6E677EED0A}">
      <dgm:prSet/>
      <dgm:spPr/>
      <dgm:t>
        <a:bodyPr/>
        <a:lstStyle/>
        <a:p>
          <a:endParaRPr lang="en-GB"/>
        </a:p>
      </dgm:t>
    </dgm:pt>
    <dgm:pt modelId="{1CB7A0AB-98CB-4C84-8754-18A95013902E}">
      <dgm:prSet custT="1"/>
      <dgm:spPr/>
      <dgm:t>
        <a:bodyPr/>
        <a:lstStyle/>
        <a:p>
          <a:pPr rtl="0"/>
          <a:r>
            <a:rPr lang="en-GB" sz="2800"/>
            <a:t>Improved stakeholder management</a:t>
          </a:r>
          <a:endParaRPr lang="en-GB" sz="2800" dirty="0"/>
        </a:p>
      </dgm:t>
    </dgm:pt>
    <dgm:pt modelId="{239F249B-AF43-4E51-8093-38056770AC40}" type="parTrans" cxnId="{ECED9612-1919-4247-A0DE-C8B8BA23570D}">
      <dgm:prSet/>
      <dgm:spPr/>
      <dgm:t>
        <a:bodyPr/>
        <a:lstStyle/>
        <a:p>
          <a:endParaRPr lang="en-GB"/>
        </a:p>
      </dgm:t>
    </dgm:pt>
    <dgm:pt modelId="{63ACF4F9-2E5E-4588-A6E2-622AF4DE1116}" type="sibTrans" cxnId="{ECED9612-1919-4247-A0DE-C8B8BA23570D}">
      <dgm:prSet/>
      <dgm:spPr/>
      <dgm:t>
        <a:bodyPr/>
        <a:lstStyle/>
        <a:p>
          <a:endParaRPr lang="en-GB"/>
        </a:p>
      </dgm:t>
    </dgm:pt>
    <dgm:pt modelId="{E60C3120-8897-443F-93E3-BB9977425DCF}">
      <dgm:prSet custT="1"/>
      <dgm:spPr/>
      <dgm:t>
        <a:bodyPr/>
        <a:lstStyle/>
        <a:p>
          <a:pPr rtl="0"/>
          <a:r>
            <a:rPr lang="en-GB" sz="2400"/>
            <a:t>Enhanced accountability and transparency</a:t>
          </a:r>
          <a:endParaRPr lang="en-GB" sz="2400" dirty="0"/>
        </a:p>
      </dgm:t>
    </dgm:pt>
    <dgm:pt modelId="{6C587C02-5818-42CD-8482-4622DFE44B4A}" type="parTrans" cxnId="{AAF2D45F-07D9-4DEC-9C3D-CC361484F246}">
      <dgm:prSet/>
      <dgm:spPr/>
      <dgm:t>
        <a:bodyPr/>
        <a:lstStyle/>
        <a:p>
          <a:endParaRPr lang="en-GB"/>
        </a:p>
      </dgm:t>
    </dgm:pt>
    <dgm:pt modelId="{62423090-2104-4D0E-BADA-776D3DD5925A}" type="sibTrans" cxnId="{AAF2D45F-07D9-4DEC-9C3D-CC361484F246}">
      <dgm:prSet/>
      <dgm:spPr/>
      <dgm:t>
        <a:bodyPr/>
        <a:lstStyle/>
        <a:p>
          <a:endParaRPr lang="en-GB"/>
        </a:p>
      </dgm:t>
    </dgm:pt>
    <dgm:pt modelId="{B082E8AA-2C86-4B12-AC0F-77BEA500CFE2}" type="pres">
      <dgm:prSet presAssocID="{6B37DA2A-BC64-4D17-A432-0F3A6377B804}" presName="compositeShape" presStyleCnt="0">
        <dgm:presLayoutVars>
          <dgm:chMax val="7"/>
          <dgm:dir/>
          <dgm:resizeHandles val="exact"/>
        </dgm:presLayoutVars>
      </dgm:prSet>
      <dgm:spPr/>
    </dgm:pt>
    <dgm:pt modelId="{2DAADE78-B594-47EE-8B8A-51E022A22618}" type="pres">
      <dgm:prSet presAssocID="{3AC7A4D8-8EDF-4096-BCD2-D14122A56038}" presName="circ1" presStyleLbl="vennNode1" presStyleIdx="0" presStyleCnt="3" custScaleX="222796" custScaleY="127429"/>
      <dgm:spPr/>
    </dgm:pt>
    <dgm:pt modelId="{85D1C2A0-04A8-4B42-A2DD-970CE8B9983D}" type="pres">
      <dgm:prSet presAssocID="{3AC7A4D8-8EDF-4096-BCD2-D14122A560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2DF016F-513D-4F36-AF5D-322B08488BA7}" type="pres">
      <dgm:prSet presAssocID="{1CB7A0AB-98CB-4C84-8754-18A95013902E}" presName="circ2" presStyleLbl="vennNode1" presStyleIdx="1" presStyleCnt="3" custScaleX="85327" custScaleY="84589"/>
      <dgm:spPr/>
    </dgm:pt>
    <dgm:pt modelId="{B5846A1F-EE25-426A-8EBF-E035A8A86A10}" type="pres">
      <dgm:prSet presAssocID="{1CB7A0AB-98CB-4C84-8754-18A9501390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830432-9CEB-4692-B1A7-9BABDDF21CC3}" type="pres">
      <dgm:prSet presAssocID="{E60C3120-8897-443F-93E3-BB9977425DCF}" presName="circ3" presStyleLbl="vennNode1" presStyleIdx="2" presStyleCnt="3" custScaleX="93010" custScaleY="84589"/>
      <dgm:spPr/>
    </dgm:pt>
    <dgm:pt modelId="{EAC61177-E966-4082-8161-42DFDDD538BA}" type="pres">
      <dgm:prSet presAssocID="{E60C3120-8897-443F-93E3-BB9977425DC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80A6A06-7522-4B1E-97EE-D698D11A7DD2}" srcId="{3AC7A4D8-8EDF-4096-BCD2-D14122A56038}" destId="{8445961A-B130-46B7-91E5-CDDCA017584D}" srcOrd="2" destOrd="0" parTransId="{80422AA5-5A09-4E9E-9E70-3BF1A34F05CC}" sibTransId="{13F8B70A-FDF0-4324-BBF0-3685D3C6EB32}"/>
    <dgm:cxn modelId="{94C69909-A5AF-48F1-BF06-1C3C697A6DF6}" type="presOf" srcId="{8445961A-B130-46B7-91E5-CDDCA017584D}" destId="{2DAADE78-B594-47EE-8B8A-51E022A22618}" srcOrd="0" destOrd="3" presId="urn:microsoft.com/office/officeart/2005/8/layout/venn1"/>
    <dgm:cxn modelId="{56B73312-D9BA-469A-97F9-5C828AD32468}" type="presOf" srcId="{3E07F720-DD5C-48B5-B4D7-FA82D469DDE3}" destId="{85D1C2A0-04A8-4B42-A2DD-970CE8B9983D}" srcOrd="1" destOrd="1" presId="urn:microsoft.com/office/officeart/2005/8/layout/venn1"/>
    <dgm:cxn modelId="{ECED9612-1919-4247-A0DE-C8B8BA23570D}" srcId="{6B37DA2A-BC64-4D17-A432-0F3A6377B804}" destId="{1CB7A0AB-98CB-4C84-8754-18A95013902E}" srcOrd="1" destOrd="0" parTransId="{239F249B-AF43-4E51-8093-38056770AC40}" sibTransId="{63ACF4F9-2E5E-4588-A6E2-622AF4DE1116}"/>
    <dgm:cxn modelId="{BBD0F916-BCED-49A5-B94F-4D9E9A22EB5A}" srcId="{3AC7A4D8-8EDF-4096-BCD2-D14122A56038}" destId="{3E07F720-DD5C-48B5-B4D7-FA82D469DDE3}" srcOrd="0" destOrd="0" parTransId="{0159C1AC-2699-417D-9C23-572E4EDE519E}" sibTransId="{0727EF32-744B-4C70-B679-C997AC187114}"/>
    <dgm:cxn modelId="{A5963919-0D27-413C-A131-7BDB5BC34A84}" srcId="{3AC7A4D8-8EDF-4096-BCD2-D14122A56038}" destId="{11EAB98C-2CE1-4735-9CE4-C15F9F162D98}" srcOrd="3" destOrd="0" parTransId="{9AB77AE7-C2F4-42B7-8E0F-B10D3D1BC6EB}" sibTransId="{E3295BE0-EA15-46D5-90C2-47123327F8B0}"/>
    <dgm:cxn modelId="{ACD1C11F-15D2-473B-8EDC-E52FDB0ECDF4}" type="presOf" srcId="{70EC1308-A4C1-41BC-9526-8226B8F0A115}" destId="{85D1C2A0-04A8-4B42-A2DD-970CE8B9983D}" srcOrd="1" destOrd="6" presId="urn:microsoft.com/office/officeart/2005/8/layout/venn1"/>
    <dgm:cxn modelId="{22FFB127-2B20-4137-8BA0-135E417765A7}" srcId="{6B37DA2A-BC64-4D17-A432-0F3A6377B804}" destId="{3AC7A4D8-8EDF-4096-BCD2-D14122A56038}" srcOrd="0" destOrd="0" parTransId="{AD570129-A749-443E-8C3B-E3BB54B36C14}" sibTransId="{655346F9-6AF3-4E29-BB0F-E491B4C7BF5F}"/>
    <dgm:cxn modelId="{0578532D-43BD-45C6-A6C8-F457A241E1DD}" type="presOf" srcId="{AF7D3365-B33F-472A-B747-613D97DDE4EF}" destId="{2DAADE78-B594-47EE-8B8A-51E022A22618}" srcOrd="0" destOrd="5" presId="urn:microsoft.com/office/officeart/2005/8/layout/venn1"/>
    <dgm:cxn modelId="{5FE3F234-889E-4199-874E-EBFFE3AC8AD4}" type="presOf" srcId="{8445961A-B130-46B7-91E5-CDDCA017584D}" destId="{85D1C2A0-04A8-4B42-A2DD-970CE8B9983D}" srcOrd="1" destOrd="3" presId="urn:microsoft.com/office/officeart/2005/8/layout/venn1"/>
    <dgm:cxn modelId="{F2457235-3E75-43CA-8094-6966E3541BDE}" type="presOf" srcId="{11EAB98C-2CE1-4735-9CE4-C15F9F162D98}" destId="{85D1C2A0-04A8-4B42-A2DD-970CE8B9983D}" srcOrd="1" destOrd="4" presId="urn:microsoft.com/office/officeart/2005/8/layout/venn1"/>
    <dgm:cxn modelId="{6FE61337-6EF0-44C6-9B8B-021C9F229A78}" type="presOf" srcId="{6B37DA2A-BC64-4D17-A432-0F3A6377B804}" destId="{B082E8AA-2C86-4B12-AC0F-77BEA500CFE2}" srcOrd="0" destOrd="0" presId="urn:microsoft.com/office/officeart/2005/8/layout/venn1"/>
    <dgm:cxn modelId="{8E60F139-B8B3-4144-A45A-7AE430FA22DE}" type="presOf" srcId="{1CB7A0AB-98CB-4C84-8754-18A95013902E}" destId="{42DF016F-513D-4F36-AF5D-322B08488BA7}" srcOrd="0" destOrd="0" presId="urn:microsoft.com/office/officeart/2005/8/layout/venn1"/>
    <dgm:cxn modelId="{24C5303A-CEBD-442D-8A32-381B0FB51DE0}" type="presOf" srcId="{E60C3120-8897-443F-93E3-BB9977425DCF}" destId="{D2830432-9CEB-4692-B1A7-9BABDDF21CC3}" srcOrd="0" destOrd="0" presId="urn:microsoft.com/office/officeart/2005/8/layout/venn1"/>
    <dgm:cxn modelId="{5049913B-4E33-43B4-B6A1-6F8BE9758668}" type="presOf" srcId="{AF7D3365-B33F-472A-B747-613D97DDE4EF}" destId="{85D1C2A0-04A8-4B42-A2DD-970CE8B9983D}" srcOrd="1" destOrd="5" presId="urn:microsoft.com/office/officeart/2005/8/layout/venn1"/>
    <dgm:cxn modelId="{AAF2D45F-07D9-4DEC-9C3D-CC361484F246}" srcId="{6B37DA2A-BC64-4D17-A432-0F3A6377B804}" destId="{E60C3120-8897-443F-93E3-BB9977425DCF}" srcOrd="2" destOrd="0" parTransId="{6C587C02-5818-42CD-8482-4622DFE44B4A}" sibTransId="{62423090-2104-4D0E-BADA-776D3DD5925A}"/>
    <dgm:cxn modelId="{18803C41-CEE7-45E4-9714-A6CB8026A1E7}" type="presOf" srcId="{0845FCC5-C876-44A9-97B0-F91032BC6625}" destId="{85D1C2A0-04A8-4B42-A2DD-970CE8B9983D}" srcOrd="1" destOrd="7" presId="urn:microsoft.com/office/officeart/2005/8/layout/venn1"/>
    <dgm:cxn modelId="{689B5541-2B41-46BA-8A1E-D842403A1EFB}" type="presOf" srcId="{3AC7A4D8-8EDF-4096-BCD2-D14122A56038}" destId="{2DAADE78-B594-47EE-8B8A-51E022A22618}" srcOrd="0" destOrd="0" presId="urn:microsoft.com/office/officeart/2005/8/layout/venn1"/>
    <dgm:cxn modelId="{E2704E69-C2C8-4CFF-898C-2A10C4238A93}" srcId="{3AC7A4D8-8EDF-4096-BCD2-D14122A56038}" destId="{70EC1308-A4C1-41BC-9526-8226B8F0A115}" srcOrd="5" destOrd="0" parTransId="{10BF8404-82AE-4C50-8388-6133BA222AB1}" sibTransId="{589496E9-FC45-4E7F-8529-EDBB3508A479}"/>
    <dgm:cxn modelId="{E7F5B47A-4230-4710-83D8-4378C589E9B7}" srcId="{3AC7A4D8-8EDF-4096-BCD2-D14122A56038}" destId="{AF7D3365-B33F-472A-B747-613D97DDE4EF}" srcOrd="4" destOrd="0" parTransId="{F22B5EF7-DB21-434C-84FC-84E6C7875E21}" sibTransId="{41C99415-01C5-44D0-B4E1-84B291A001BF}"/>
    <dgm:cxn modelId="{C78F0C90-108B-4C49-A34A-DC7FE7D25C24}" type="presOf" srcId="{E60C3120-8897-443F-93E3-BB9977425DCF}" destId="{EAC61177-E966-4082-8161-42DFDDD538BA}" srcOrd="1" destOrd="0" presId="urn:microsoft.com/office/officeart/2005/8/layout/venn1"/>
    <dgm:cxn modelId="{B84904A6-3552-41AA-9A1A-4F347DA64DF2}" type="presOf" srcId="{70EC1308-A4C1-41BC-9526-8226B8F0A115}" destId="{2DAADE78-B594-47EE-8B8A-51E022A22618}" srcOrd="0" destOrd="6" presId="urn:microsoft.com/office/officeart/2005/8/layout/venn1"/>
    <dgm:cxn modelId="{841770A7-D27F-4EBC-AD2E-EA6E677EED0A}" srcId="{3AC7A4D8-8EDF-4096-BCD2-D14122A56038}" destId="{0845FCC5-C876-44A9-97B0-F91032BC6625}" srcOrd="6" destOrd="0" parTransId="{86C7D7DA-B91B-4735-B2A4-93D8CB425D5A}" sibTransId="{DB1A3FF7-7752-4865-835A-97D22CB65BF9}"/>
    <dgm:cxn modelId="{A493C3AA-EC9F-4F76-AA7D-46B64D06C0FF}" type="presOf" srcId="{3E07F720-DD5C-48B5-B4D7-FA82D469DDE3}" destId="{2DAADE78-B594-47EE-8B8A-51E022A22618}" srcOrd="0" destOrd="1" presId="urn:microsoft.com/office/officeart/2005/8/layout/venn1"/>
    <dgm:cxn modelId="{2ABBEEAC-B0DC-439B-94C1-5DC483077BC5}" type="presOf" srcId="{3AC7A4D8-8EDF-4096-BCD2-D14122A56038}" destId="{85D1C2A0-04A8-4B42-A2DD-970CE8B9983D}" srcOrd="1" destOrd="0" presId="urn:microsoft.com/office/officeart/2005/8/layout/venn1"/>
    <dgm:cxn modelId="{3F4D2FC9-AF5C-4686-B302-CBDB116B6BD6}" type="presOf" srcId="{85693D62-8D16-4176-8DBC-1DDE1B5F6118}" destId="{2DAADE78-B594-47EE-8B8A-51E022A22618}" srcOrd="0" destOrd="2" presId="urn:microsoft.com/office/officeart/2005/8/layout/venn1"/>
    <dgm:cxn modelId="{6C85B5DF-3C08-4040-93E6-EEB433A877B9}" type="presOf" srcId="{85693D62-8D16-4176-8DBC-1DDE1B5F6118}" destId="{85D1C2A0-04A8-4B42-A2DD-970CE8B9983D}" srcOrd="1" destOrd="2" presId="urn:microsoft.com/office/officeart/2005/8/layout/venn1"/>
    <dgm:cxn modelId="{734C59E3-0043-470F-BF83-0801E6E41F5F}" srcId="{3AC7A4D8-8EDF-4096-BCD2-D14122A56038}" destId="{85693D62-8D16-4176-8DBC-1DDE1B5F6118}" srcOrd="1" destOrd="0" parTransId="{BBD7CDBC-B54A-4504-855E-B03A395A25A4}" sibTransId="{E28FE663-D237-40A1-8EEC-D30A4C40B1BE}"/>
    <dgm:cxn modelId="{BBE813E6-4154-4E46-AECD-0705F5861B21}" type="presOf" srcId="{11EAB98C-2CE1-4735-9CE4-C15F9F162D98}" destId="{2DAADE78-B594-47EE-8B8A-51E022A22618}" srcOrd="0" destOrd="4" presId="urn:microsoft.com/office/officeart/2005/8/layout/venn1"/>
    <dgm:cxn modelId="{8DFD3AF6-ACC4-456E-B222-4CFF7F870C15}" type="presOf" srcId="{1CB7A0AB-98CB-4C84-8754-18A95013902E}" destId="{B5846A1F-EE25-426A-8EBF-E035A8A86A10}" srcOrd="1" destOrd="0" presId="urn:microsoft.com/office/officeart/2005/8/layout/venn1"/>
    <dgm:cxn modelId="{35AF29FF-93F1-499B-8107-BA5B288A9EFB}" type="presOf" srcId="{0845FCC5-C876-44A9-97B0-F91032BC6625}" destId="{2DAADE78-B594-47EE-8B8A-51E022A22618}" srcOrd="0" destOrd="7" presId="urn:microsoft.com/office/officeart/2005/8/layout/venn1"/>
    <dgm:cxn modelId="{61CE7EFA-A093-412D-8A05-709D75669AD0}" type="presParOf" srcId="{B082E8AA-2C86-4B12-AC0F-77BEA500CFE2}" destId="{2DAADE78-B594-47EE-8B8A-51E022A22618}" srcOrd="0" destOrd="0" presId="urn:microsoft.com/office/officeart/2005/8/layout/venn1"/>
    <dgm:cxn modelId="{C8C283E0-88F8-41EC-B5E8-73F2C0AF4883}" type="presParOf" srcId="{B082E8AA-2C86-4B12-AC0F-77BEA500CFE2}" destId="{85D1C2A0-04A8-4B42-A2DD-970CE8B9983D}" srcOrd="1" destOrd="0" presId="urn:microsoft.com/office/officeart/2005/8/layout/venn1"/>
    <dgm:cxn modelId="{2611238C-6930-4FA4-8D53-2887BC0A4285}" type="presParOf" srcId="{B082E8AA-2C86-4B12-AC0F-77BEA500CFE2}" destId="{42DF016F-513D-4F36-AF5D-322B08488BA7}" srcOrd="2" destOrd="0" presId="urn:microsoft.com/office/officeart/2005/8/layout/venn1"/>
    <dgm:cxn modelId="{0F2991D7-0FDF-4228-AEC3-DF6C839CC215}" type="presParOf" srcId="{B082E8AA-2C86-4B12-AC0F-77BEA500CFE2}" destId="{B5846A1F-EE25-426A-8EBF-E035A8A86A10}" srcOrd="3" destOrd="0" presId="urn:microsoft.com/office/officeart/2005/8/layout/venn1"/>
    <dgm:cxn modelId="{454677E2-0FE4-4D3F-A595-693A55DBD525}" type="presParOf" srcId="{B082E8AA-2C86-4B12-AC0F-77BEA500CFE2}" destId="{D2830432-9CEB-4692-B1A7-9BABDDF21CC3}" srcOrd="4" destOrd="0" presId="urn:microsoft.com/office/officeart/2005/8/layout/venn1"/>
    <dgm:cxn modelId="{A205FA19-3263-41F7-A199-7B3D076F54DC}" type="presParOf" srcId="{B082E8AA-2C86-4B12-AC0F-77BEA500CFE2}" destId="{EAC61177-E966-4082-8161-42DFDDD538B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6C12C8-306C-4489-809B-4E6AA61A9F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GB"/>
        </a:p>
      </dgm:t>
    </dgm:pt>
    <dgm:pt modelId="{CEBD5976-8A13-4352-9B5E-0EE84A3D154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kern="1200" baseline="0"/>
            <a:t>If motivation is </a:t>
          </a:r>
          <a:r>
            <a:rPr lang="en-GB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managerial </a:t>
          </a:r>
          <a:r>
            <a:rPr lang="en-GB" b="0" i="0" kern="1200" baseline="0"/>
            <a:t>reasoning and strategising, stakeholders will be narrowly defined as those who hold and exercise</a:t>
          </a:r>
          <a:r>
            <a:rPr lang="en-GB" b="0" i="0" kern="1200"/>
            <a:t> the greatest economic power over the organisation.</a:t>
          </a:r>
          <a:endParaRPr lang="en-GB" kern="1200"/>
        </a:p>
      </dgm:t>
    </dgm:pt>
    <dgm:pt modelId="{544E1F00-5626-4E1E-B304-70640A64B0E4}" type="parTrans" cxnId="{54EE66A7-7A35-472A-885B-DFBAD7869168}">
      <dgm:prSet/>
      <dgm:spPr/>
      <dgm:t>
        <a:bodyPr/>
        <a:lstStyle/>
        <a:p>
          <a:endParaRPr lang="en-GB"/>
        </a:p>
      </dgm:t>
    </dgm:pt>
    <dgm:pt modelId="{4E7EA2D9-5F93-41C4-A58B-C0C35B789EB9}" type="sibTrans" cxnId="{54EE66A7-7A35-472A-885B-DFBAD7869168}">
      <dgm:prSet/>
      <dgm:spPr/>
      <dgm:t>
        <a:bodyPr/>
        <a:lstStyle/>
        <a:p>
          <a:endParaRPr lang="en-GB"/>
        </a:p>
      </dgm:t>
    </dgm:pt>
    <dgm:pt modelId="{E1228D34-E6AF-426C-A023-9D8E645ED5B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/>
            <a:t>If</a:t>
          </a:r>
          <a:r>
            <a:rPr lang="en-GB"/>
            <a:t> motivation is </a:t>
          </a:r>
          <a:r>
            <a:rPr lang="en-GB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ethical/moral </a:t>
          </a:r>
          <a:r>
            <a:rPr lang="en-GB"/>
            <a:t>reasoning, seek to address the information needs of a broader range of stakeholders, mainly those most affected by the operations of the organisation.</a:t>
          </a:r>
        </a:p>
      </dgm:t>
    </dgm:pt>
    <dgm:pt modelId="{B5E9B80F-3949-4F30-B81E-D2418C202EF5}" type="parTrans" cxnId="{6BAECF36-73A0-4E0D-895A-1C96C58EF3C4}">
      <dgm:prSet/>
      <dgm:spPr/>
      <dgm:t>
        <a:bodyPr/>
        <a:lstStyle/>
        <a:p>
          <a:endParaRPr lang="en-GB"/>
        </a:p>
      </dgm:t>
    </dgm:pt>
    <dgm:pt modelId="{B12DC143-09F6-43FD-BC3E-E0AFE1BD31D9}" type="sibTrans" cxnId="{6BAECF36-73A0-4E0D-895A-1C96C58EF3C4}">
      <dgm:prSet/>
      <dgm:spPr/>
      <dgm:t>
        <a:bodyPr/>
        <a:lstStyle/>
        <a:p>
          <a:endParaRPr lang="en-GB"/>
        </a:p>
      </dgm:t>
    </dgm:pt>
    <dgm:pt modelId="{7BEA1A37-EFC1-4649-B214-A986535FEFD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Impossible to address the</a:t>
          </a:r>
          <a:r>
            <a:rPr lang="en-GB" b="0" i="0"/>
            <a:t> information needs of all stakeholders so, even taking the ethical reasoning basis for reporting, need to prioritise stakeholders.  </a:t>
          </a:r>
          <a:endParaRPr lang="en-GB"/>
        </a:p>
      </dgm:t>
    </dgm:pt>
    <dgm:pt modelId="{B623624A-3AFA-486C-BB61-64D8849A64AB}" type="parTrans" cxnId="{85EFC19A-CC5D-4543-BF95-D8FF0FA2EE4C}">
      <dgm:prSet/>
      <dgm:spPr/>
      <dgm:t>
        <a:bodyPr/>
        <a:lstStyle/>
        <a:p>
          <a:endParaRPr lang="en-GB"/>
        </a:p>
      </dgm:t>
    </dgm:pt>
    <dgm:pt modelId="{228E696D-ED60-4B99-84BF-B74259292F47}" type="sibTrans" cxnId="{85EFC19A-CC5D-4543-BF95-D8FF0FA2EE4C}">
      <dgm:prSet/>
      <dgm:spPr/>
      <dgm:t>
        <a:bodyPr/>
        <a:lstStyle/>
        <a:p>
          <a:endParaRPr lang="en-GB"/>
        </a:p>
      </dgm:t>
    </dgm:pt>
    <dgm:pt modelId="{A4E2C764-1171-4B62-A46C-0E0BF2B4CEAA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B13CA8B8-C620-4662-B807-C3DBA59C526B}" type="parTrans" cxnId="{22AB1335-6DFD-439F-A902-F98CF34C7FDB}">
      <dgm:prSet/>
      <dgm:spPr/>
      <dgm:t>
        <a:bodyPr/>
        <a:lstStyle/>
        <a:p>
          <a:endParaRPr lang="en-GB"/>
        </a:p>
      </dgm:t>
    </dgm:pt>
    <dgm:pt modelId="{33C860B9-468D-4899-A7B5-29EEC35E4A46}" type="sibTrans" cxnId="{22AB1335-6DFD-439F-A902-F98CF34C7FDB}">
      <dgm:prSet/>
      <dgm:spPr/>
      <dgm:t>
        <a:bodyPr/>
        <a:lstStyle/>
        <a:p>
          <a:endParaRPr lang="en-GB"/>
        </a:p>
      </dgm:t>
    </dgm:pt>
    <dgm:pt modelId="{373B286C-FC26-4DED-AAD0-DAE30CDB0309}" type="pres">
      <dgm:prSet presAssocID="{C76C12C8-306C-4489-809B-4E6AA61A9FDC}" presName="root" presStyleCnt="0">
        <dgm:presLayoutVars>
          <dgm:dir/>
          <dgm:resizeHandles val="exact"/>
        </dgm:presLayoutVars>
      </dgm:prSet>
      <dgm:spPr/>
    </dgm:pt>
    <dgm:pt modelId="{F2CD4DE5-D098-4EAD-BBAC-C720841C0E59}" type="pres">
      <dgm:prSet presAssocID="{CEBD5976-8A13-4352-9B5E-0EE84A3D154C}" presName="compNode" presStyleCnt="0"/>
      <dgm:spPr/>
    </dgm:pt>
    <dgm:pt modelId="{DE47B0FB-FDF2-46BA-A6F5-765AE5DA859F}" type="pres">
      <dgm:prSet presAssocID="{CEBD5976-8A13-4352-9B5E-0EE84A3D154C}" presName="bgRect" presStyleLbl="bgShp" presStyleIdx="0" presStyleCnt="3"/>
      <dgm:spPr/>
    </dgm:pt>
    <dgm:pt modelId="{D8C6914A-4CBA-4DBE-ABA2-50B90D913A73}" type="pres">
      <dgm:prSet presAssocID="{CEBD5976-8A13-4352-9B5E-0EE84A3D15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4913B97D-3208-4900-AFB5-26C73A18C585}" type="pres">
      <dgm:prSet presAssocID="{CEBD5976-8A13-4352-9B5E-0EE84A3D154C}" presName="spaceRect" presStyleCnt="0"/>
      <dgm:spPr/>
    </dgm:pt>
    <dgm:pt modelId="{02BA2C8E-5176-436E-85FB-119DE763BBDB}" type="pres">
      <dgm:prSet presAssocID="{CEBD5976-8A13-4352-9B5E-0EE84A3D154C}" presName="parTx" presStyleLbl="revTx" presStyleIdx="0" presStyleCnt="4">
        <dgm:presLayoutVars>
          <dgm:chMax val="0"/>
          <dgm:chPref val="0"/>
        </dgm:presLayoutVars>
      </dgm:prSet>
      <dgm:spPr/>
    </dgm:pt>
    <dgm:pt modelId="{C931FD05-E13A-4870-BC50-E2BDC15A5B7C}" type="pres">
      <dgm:prSet presAssocID="{4E7EA2D9-5F93-41C4-A58B-C0C35B789EB9}" presName="sibTrans" presStyleCnt="0"/>
      <dgm:spPr/>
    </dgm:pt>
    <dgm:pt modelId="{E7EDAD01-7254-492F-B71A-5CF8620D4AE4}" type="pres">
      <dgm:prSet presAssocID="{E1228D34-E6AF-426C-A023-9D8E645ED5BC}" presName="compNode" presStyleCnt="0"/>
      <dgm:spPr/>
    </dgm:pt>
    <dgm:pt modelId="{BD074E98-815F-46BA-BB5D-209D06BF9258}" type="pres">
      <dgm:prSet presAssocID="{E1228D34-E6AF-426C-A023-9D8E645ED5BC}" presName="bgRect" presStyleLbl="bgShp" presStyleIdx="1" presStyleCnt="3"/>
      <dgm:spPr/>
    </dgm:pt>
    <dgm:pt modelId="{1D3D414F-241C-4622-9464-DCD07D9689F3}" type="pres">
      <dgm:prSet presAssocID="{E1228D34-E6AF-426C-A023-9D8E645ED5B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9119F26B-BA89-4A87-871C-D96433D4EA60}" type="pres">
      <dgm:prSet presAssocID="{E1228D34-E6AF-426C-A023-9D8E645ED5BC}" presName="spaceRect" presStyleCnt="0"/>
      <dgm:spPr/>
    </dgm:pt>
    <dgm:pt modelId="{F81BD0B4-F7F4-49FA-AF7D-EBDC77B3B3D7}" type="pres">
      <dgm:prSet presAssocID="{E1228D34-E6AF-426C-A023-9D8E645ED5BC}" presName="parTx" presStyleLbl="revTx" presStyleIdx="1" presStyleCnt="4">
        <dgm:presLayoutVars>
          <dgm:chMax val="0"/>
          <dgm:chPref val="0"/>
        </dgm:presLayoutVars>
      </dgm:prSet>
      <dgm:spPr/>
    </dgm:pt>
    <dgm:pt modelId="{0A039B3B-C872-403D-BF53-B4E5A062FAF7}" type="pres">
      <dgm:prSet presAssocID="{B12DC143-09F6-43FD-BC3E-E0AFE1BD31D9}" presName="sibTrans" presStyleCnt="0"/>
      <dgm:spPr/>
    </dgm:pt>
    <dgm:pt modelId="{67653623-06B7-47DF-9A54-B649BAA6834A}" type="pres">
      <dgm:prSet presAssocID="{7BEA1A37-EFC1-4649-B214-A986535FEFD1}" presName="compNode" presStyleCnt="0"/>
      <dgm:spPr/>
    </dgm:pt>
    <dgm:pt modelId="{CE2AC4E9-7E7C-4794-B398-B5118FF898BA}" type="pres">
      <dgm:prSet presAssocID="{7BEA1A37-EFC1-4649-B214-A986535FEFD1}" presName="bgRect" presStyleLbl="bgShp" presStyleIdx="2" presStyleCnt="3"/>
      <dgm:spPr/>
    </dgm:pt>
    <dgm:pt modelId="{C1A7632D-A1B6-4578-9470-DF7D7C6E25D5}" type="pres">
      <dgm:prSet presAssocID="{7BEA1A37-EFC1-4649-B214-A986535FEFD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7E7B71D-78D6-4FC0-A8A4-BF3DFC1378B1}" type="pres">
      <dgm:prSet presAssocID="{7BEA1A37-EFC1-4649-B214-A986535FEFD1}" presName="spaceRect" presStyleCnt="0"/>
      <dgm:spPr/>
    </dgm:pt>
    <dgm:pt modelId="{F14B16C6-01CB-434E-A652-910993356696}" type="pres">
      <dgm:prSet presAssocID="{7BEA1A37-EFC1-4649-B214-A986535FEFD1}" presName="parTx" presStyleLbl="revTx" presStyleIdx="2" presStyleCnt="4">
        <dgm:presLayoutVars>
          <dgm:chMax val="0"/>
          <dgm:chPref val="0"/>
        </dgm:presLayoutVars>
      </dgm:prSet>
      <dgm:spPr/>
    </dgm:pt>
    <dgm:pt modelId="{4B24EC10-85FD-4AFE-8EC3-4480580CED13}" type="pres">
      <dgm:prSet presAssocID="{7BEA1A37-EFC1-4649-B214-A986535FEFD1}" presName="desTx" presStyleLbl="revTx" presStyleIdx="3" presStyleCnt="4">
        <dgm:presLayoutVars/>
      </dgm:prSet>
      <dgm:spPr/>
    </dgm:pt>
  </dgm:ptLst>
  <dgm:cxnLst>
    <dgm:cxn modelId="{6C7AD12B-5F71-457B-9683-10B7A4337D1B}" type="presOf" srcId="{7BEA1A37-EFC1-4649-B214-A986535FEFD1}" destId="{F14B16C6-01CB-434E-A652-910993356696}" srcOrd="0" destOrd="0" presId="urn:microsoft.com/office/officeart/2018/2/layout/IconVerticalSolidList"/>
    <dgm:cxn modelId="{3932F52B-D4BE-4BF7-8053-D03DD0D8BFB7}" type="presOf" srcId="{C76C12C8-306C-4489-809B-4E6AA61A9FDC}" destId="{373B286C-FC26-4DED-AAD0-DAE30CDB0309}" srcOrd="0" destOrd="0" presId="urn:microsoft.com/office/officeart/2018/2/layout/IconVerticalSolidList"/>
    <dgm:cxn modelId="{22AB1335-6DFD-439F-A902-F98CF34C7FDB}" srcId="{7BEA1A37-EFC1-4649-B214-A986535FEFD1}" destId="{A4E2C764-1171-4B62-A46C-0E0BF2B4CEAA}" srcOrd="0" destOrd="0" parTransId="{B13CA8B8-C620-4662-B807-C3DBA59C526B}" sibTransId="{33C860B9-468D-4899-A7B5-29EEC35E4A46}"/>
    <dgm:cxn modelId="{6BAECF36-73A0-4E0D-895A-1C96C58EF3C4}" srcId="{C76C12C8-306C-4489-809B-4E6AA61A9FDC}" destId="{E1228D34-E6AF-426C-A023-9D8E645ED5BC}" srcOrd="1" destOrd="0" parTransId="{B5E9B80F-3949-4F30-B81E-D2418C202EF5}" sibTransId="{B12DC143-09F6-43FD-BC3E-E0AFE1BD31D9}"/>
    <dgm:cxn modelId="{F9383F5E-4F64-4B78-9FBA-7A5FF135C8DC}" type="presOf" srcId="{CEBD5976-8A13-4352-9B5E-0EE84A3D154C}" destId="{02BA2C8E-5176-436E-85FB-119DE763BBDB}" srcOrd="0" destOrd="0" presId="urn:microsoft.com/office/officeart/2018/2/layout/IconVerticalSolidList"/>
    <dgm:cxn modelId="{4B303F51-6BCE-4CD0-80BE-A204CD69CCC5}" type="presOf" srcId="{E1228D34-E6AF-426C-A023-9D8E645ED5BC}" destId="{F81BD0B4-F7F4-49FA-AF7D-EBDC77B3B3D7}" srcOrd="0" destOrd="0" presId="urn:microsoft.com/office/officeart/2018/2/layout/IconVerticalSolidList"/>
    <dgm:cxn modelId="{E2B82F59-C909-44F9-A021-15E4C4FBBEB7}" type="presOf" srcId="{A4E2C764-1171-4B62-A46C-0E0BF2B4CEAA}" destId="{4B24EC10-85FD-4AFE-8EC3-4480580CED13}" srcOrd="0" destOrd="0" presId="urn:microsoft.com/office/officeart/2018/2/layout/IconVerticalSolidList"/>
    <dgm:cxn modelId="{85EFC19A-CC5D-4543-BF95-D8FF0FA2EE4C}" srcId="{C76C12C8-306C-4489-809B-4E6AA61A9FDC}" destId="{7BEA1A37-EFC1-4649-B214-A986535FEFD1}" srcOrd="2" destOrd="0" parTransId="{B623624A-3AFA-486C-BB61-64D8849A64AB}" sibTransId="{228E696D-ED60-4B99-84BF-B74259292F47}"/>
    <dgm:cxn modelId="{54EE66A7-7A35-472A-885B-DFBAD7869168}" srcId="{C76C12C8-306C-4489-809B-4E6AA61A9FDC}" destId="{CEBD5976-8A13-4352-9B5E-0EE84A3D154C}" srcOrd="0" destOrd="0" parTransId="{544E1F00-5626-4E1E-B304-70640A64B0E4}" sibTransId="{4E7EA2D9-5F93-41C4-A58B-C0C35B789EB9}"/>
    <dgm:cxn modelId="{92824E64-1A39-4582-8CAB-22EB9C8ED9EB}" type="presParOf" srcId="{373B286C-FC26-4DED-AAD0-DAE30CDB0309}" destId="{F2CD4DE5-D098-4EAD-BBAC-C720841C0E59}" srcOrd="0" destOrd="0" presId="urn:microsoft.com/office/officeart/2018/2/layout/IconVerticalSolidList"/>
    <dgm:cxn modelId="{745A4C50-EF44-4FF8-AB63-94F35079A19D}" type="presParOf" srcId="{F2CD4DE5-D098-4EAD-BBAC-C720841C0E59}" destId="{DE47B0FB-FDF2-46BA-A6F5-765AE5DA859F}" srcOrd="0" destOrd="0" presId="urn:microsoft.com/office/officeart/2018/2/layout/IconVerticalSolidList"/>
    <dgm:cxn modelId="{6D6473EC-8B40-4DCE-9A78-F20865D4E5CF}" type="presParOf" srcId="{F2CD4DE5-D098-4EAD-BBAC-C720841C0E59}" destId="{D8C6914A-4CBA-4DBE-ABA2-50B90D913A73}" srcOrd="1" destOrd="0" presId="urn:microsoft.com/office/officeart/2018/2/layout/IconVerticalSolidList"/>
    <dgm:cxn modelId="{EBE20A4E-8F6C-450E-AB39-F5737FDB3E07}" type="presParOf" srcId="{F2CD4DE5-D098-4EAD-BBAC-C720841C0E59}" destId="{4913B97D-3208-4900-AFB5-26C73A18C585}" srcOrd="2" destOrd="0" presId="urn:microsoft.com/office/officeart/2018/2/layout/IconVerticalSolidList"/>
    <dgm:cxn modelId="{1D1CC9A7-64A5-41A4-B9CF-0113ACEDB2D1}" type="presParOf" srcId="{F2CD4DE5-D098-4EAD-BBAC-C720841C0E59}" destId="{02BA2C8E-5176-436E-85FB-119DE763BBDB}" srcOrd="3" destOrd="0" presId="urn:microsoft.com/office/officeart/2018/2/layout/IconVerticalSolidList"/>
    <dgm:cxn modelId="{74388366-84E9-493C-B393-49445F82470F}" type="presParOf" srcId="{373B286C-FC26-4DED-AAD0-DAE30CDB0309}" destId="{C931FD05-E13A-4870-BC50-E2BDC15A5B7C}" srcOrd="1" destOrd="0" presId="urn:microsoft.com/office/officeart/2018/2/layout/IconVerticalSolidList"/>
    <dgm:cxn modelId="{8DB0D58D-EEFE-4E23-A988-43710CA573F5}" type="presParOf" srcId="{373B286C-FC26-4DED-AAD0-DAE30CDB0309}" destId="{E7EDAD01-7254-492F-B71A-5CF8620D4AE4}" srcOrd="2" destOrd="0" presId="urn:microsoft.com/office/officeart/2018/2/layout/IconVerticalSolidList"/>
    <dgm:cxn modelId="{9A7F960A-3D1D-4D5E-8736-EA5DC78CC5E5}" type="presParOf" srcId="{E7EDAD01-7254-492F-B71A-5CF8620D4AE4}" destId="{BD074E98-815F-46BA-BB5D-209D06BF9258}" srcOrd="0" destOrd="0" presId="urn:microsoft.com/office/officeart/2018/2/layout/IconVerticalSolidList"/>
    <dgm:cxn modelId="{6D94ED1A-4D89-41A6-BC79-86540AF903DF}" type="presParOf" srcId="{E7EDAD01-7254-492F-B71A-5CF8620D4AE4}" destId="{1D3D414F-241C-4622-9464-DCD07D9689F3}" srcOrd="1" destOrd="0" presId="urn:microsoft.com/office/officeart/2018/2/layout/IconVerticalSolidList"/>
    <dgm:cxn modelId="{892F9AB0-8FF7-49CD-9036-E7BD607D4FF0}" type="presParOf" srcId="{E7EDAD01-7254-492F-B71A-5CF8620D4AE4}" destId="{9119F26B-BA89-4A87-871C-D96433D4EA60}" srcOrd="2" destOrd="0" presId="urn:microsoft.com/office/officeart/2018/2/layout/IconVerticalSolidList"/>
    <dgm:cxn modelId="{51714DF5-E5A7-4B74-B9A5-61F2DDBD757A}" type="presParOf" srcId="{E7EDAD01-7254-492F-B71A-5CF8620D4AE4}" destId="{F81BD0B4-F7F4-49FA-AF7D-EBDC77B3B3D7}" srcOrd="3" destOrd="0" presId="urn:microsoft.com/office/officeart/2018/2/layout/IconVerticalSolidList"/>
    <dgm:cxn modelId="{D3AC3677-D8BD-4569-BFC0-CCB631A3B2F2}" type="presParOf" srcId="{373B286C-FC26-4DED-AAD0-DAE30CDB0309}" destId="{0A039B3B-C872-403D-BF53-B4E5A062FAF7}" srcOrd="3" destOrd="0" presId="urn:microsoft.com/office/officeart/2018/2/layout/IconVerticalSolidList"/>
    <dgm:cxn modelId="{D45786D0-9965-4D8C-836F-60B9725EF4DA}" type="presParOf" srcId="{373B286C-FC26-4DED-AAD0-DAE30CDB0309}" destId="{67653623-06B7-47DF-9A54-B649BAA6834A}" srcOrd="4" destOrd="0" presId="urn:microsoft.com/office/officeart/2018/2/layout/IconVerticalSolidList"/>
    <dgm:cxn modelId="{28DF2594-28FD-43B6-B104-4FC2B942CC76}" type="presParOf" srcId="{67653623-06B7-47DF-9A54-B649BAA6834A}" destId="{CE2AC4E9-7E7C-4794-B398-B5118FF898BA}" srcOrd="0" destOrd="0" presId="urn:microsoft.com/office/officeart/2018/2/layout/IconVerticalSolidList"/>
    <dgm:cxn modelId="{ADD29955-1AC4-4F66-A115-2A92A0DF906C}" type="presParOf" srcId="{67653623-06B7-47DF-9A54-B649BAA6834A}" destId="{C1A7632D-A1B6-4578-9470-DF7D7C6E25D5}" srcOrd="1" destOrd="0" presId="urn:microsoft.com/office/officeart/2018/2/layout/IconVerticalSolidList"/>
    <dgm:cxn modelId="{DC9B236D-8DBF-4B8B-ADBC-DB7B1EBAE9B3}" type="presParOf" srcId="{67653623-06B7-47DF-9A54-B649BAA6834A}" destId="{27E7B71D-78D6-4FC0-A8A4-BF3DFC1378B1}" srcOrd="2" destOrd="0" presId="urn:microsoft.com/office/officeart/2018/2/layout/IconVerticalSolidList"/>
    <dgm:cxn modelId="{42B2E513-629F-4AD7-8093-BE60901FBF15}" type="presParOf" srcId="{67653623-06B7-47DF-9A54-B649BAA6834A}" destId="{F14B16C6-01CB-434E-A652-910993356696}" srcOrd="3" destOrd="0" presId="urn:microsoft.com/office/officeart/2018/2/layout/IconVerticalSolidList"/>
    <dgm:cxn modelId="{01A5DA9D-57DF-4824-B155-F8136BD9F516}" type="presParOf" srcId="{67653623-06B7-47DF-9A54-B649BAA6834A}" destId="{4B24EC10-85FD-4AFE-8EC3-4480580CED1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14501C-B771-4C1F-8380-ED17E40C9472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/>
      <dgm:spPr/>
      <dgm:t>
        <a:bodyPr/>
        <a:lstStyle/>
        <a:p>
          <a:endParaRPr lang="en-GB"/>
        </a:p>
      </dgm:t>
    </dgm:pt>
    <dgm:pt modelId="{E6688E46-0A68-4AE5-B258-C19C4007D347}">
      <dgm:prSet/>
      <dgm:spPr/>
      <dgm:t>
        <a:bodyPr/>
        <a:lstStyle/>
        <a:p>
          <a:pPr rtl="0"/>
          <a:r>
            <a:rPr lang="en-GB" dirty="0"/>
            <a:t>Will depend on who the stakeholders we are reporting to are – what are their information needs?</a:t>
          </a:r>
        </a:p>
      </dgm:t>
    </dgm:pt>
    <dgm:pt modelId="{1A50A12F-B0C2-4089-95AB-9F6587B49F0F}" type="parTrans" cxnId="{519FB0BA-EB01-4CBC-845A-6C531EACAB0B}">
      <dgm:prSet/>
      <dgm:spPr/>
      <dgm:t>
        <a:bodyPr/>
        <a:lstStyle/>
        <a:p>
          <a:endParaRPr lang="en-GB"/>
        </a:p>
      </dgm:t>
    </dgm:pt>
    <dgm:pt modelId="{01A3EA34-2997-4ED0-AEAC-C843A2703CCF}" type="sibTrans" cxnId="{519FB0BA-EB01-4CBC-845A-6C531EACAB0B}">
      <dgm:prSet/>
      <dgm:spPr/>
      <dgm:t>
        <a:bodyPr/>
        <a:lstStyle/>
        <a:p>
          <a:endParaRPr lang="en-GB"/>
        </a:p>
      </dgm:t>
    </dgm:pt>
    <dgm:pt modelId="{1EE02B00-EFE0-4C12-B90C-59B3EE4BAD3E}">
      <dgm:prSet/>
      <dgm:spPr/>
      <dgm:t>
        <a:bodyPr/>
        <a:lstStyle/>
        <a:p>
          <a:pPr rtl="0"/>
          <a:r>
            <a:rPr lang="en-GB"/>
            <a:t>A useful starting point might be to ask </a:t>
          </a:r>
          <a:r>
            <a:rPr lang="en-GB" i="1"/>
            <a:t>For what social and environmental issues do stakeholders wish to hold organisations responsible and accountable?</a:t>
          </a:r>
          <a:endParaRPr lang="en-GB"/>
        </a:p>
      </dgm:t>
    </dgm:pt>
    <dgm:pt modelId="{F52222A9-505F-459F-840C-5DA40DBB0FA8}" type="parTrans" cxnId="{964B19F5-89E8-4DFA-943C-A0F74E557CCE}">
      <dgm:prSet/>
      <dgm:spPr/>
      <dgm:t>
        <a:bodyPr/>
        <a:lstStyle/>
        <a:p>
          <a:endParaRPr lang="en-GB"/>
        </a:p>
      </dgm:t>
    </dgm:pt>
    <dgm:pt modelId="{F9688774-84C3-4687-BA57-281C9FDD670B}" type="sibTrans" cxnId="{964B19F5-89E8-4DFA-943C-A0F74E557CCE}">
      <dgm:prSet/>
      <dgm:spPr/>
      <dgm:t>
        <a:bodyPr/>
        <a:lstStyle/>
        <a:p>
          <a:endParaRPr lang="en-GB"/>
        </a:p>
      </dgm:t>
    </dgm:pt>
    <dgm:pt modelId="{17F4A8D9-070E-4A76-8B89-FE3C76B0914F}" type="pres">
      <dgm:prSet presAssocID="{1214501C-B771-4C1F-8380-ED17E40C9472}" presName="vert0" presStyleCnt="0">
        <dgm:presLayoutVars>
          <dgm:dir/>
          <dgm:animOne val="branch"/>
          <dgm:animLvl val="lvl"/>
        </dgm:presLayoutVars>
      </dgm:prSet>
      <dgm:spPr/>
    </dgm:pt>
    <dgm:pt modelId="{D8FCFAFF-D777-41DF-8103-7A90BA1E43F3}" type="pres">
      <dgm:prSet presAssocID="{E6688E46-0A68-4AE5-B258-C19C4007D347}" presName="thickLine" presStyleLbl="alignNode1" presStyleIdx="0" presStyleCnt="2"/>
      <dgm:spPr/>
    </dgm:pt>
    <dgm:pt modelId="{70AFD2C8-1EC5-4FCA-9274-79ADCD91236F}" type="pres">
      <dgm:prSet presAssocID="{E6688E46-0A68-4AE5-B258-C19C4007D347}" presName="horz1" presStyleCnt="0"/>
      <dgm:spPr/>
    </dgm:pt>
    <dgm:pt modelId="{8E14824D-03B6-4F8C-A1F5-65AD84639AF3}" type="pres">
      <dgm:prSet presAssocID="{E6688E46-0A68-4AE5-B258-C19C4007D347}" presName="tx1" presStyleLbl="revTx" presStyleIdx="0" presStyleCnt="2"/>
      <dgm:spPr/>
    </dgm:pt>
    <dgm:pt modelId="{F8F669B1-1CA4-4FA8-BD2A-623883496C37}" type="pres">
      <dgm:prSet presAssocID="{E6688E46-0A68-4AE5-B258-C19C4007D347}" presName="vert1" presStyleCnt="0"/>
      <dgm:spPr/>
    </dgm:pt>
    <dgm:pt modelId="{5CA94AC3-A243-4438-BD8D-C02C4BF1F586}" type="pres">
      <dgm:prSet presAssocID="{1EE02B00-EFE0-4C12-B90C-59B3EE4BAD3E}" presName="thickLine" presStyleLbl="alignNode1" presStyleIdx="1" presStyleCnt="2"/>
      <dgm:spPr/>
    </dgm:pt>
    <dgm:pt modelId="{8F203D0C-50FF-4D8B-9DA7-98B45350383B}" type="pres">
      <dgm:prSet presAssocID="{1EE02B00-EFE0-4C12-B90C-59B3EE4BAD3E}" presName="horz1" presStyleCnt="0"/>
      <dgm:spPr/>
    </dgm:pt>
    <dgm:pt modelId="{26E7A75E-AE82-4949-9576-1381A3681FFF}" type="pres">
      <dgm:prSet presAssocID="{1EE02B00-EFE0-4C12-B90C-59B3EE4BAD3E}" presName="tx1" presStyleLbl="revTx" presStyleIdx="1" presStyleCnt="2"/>
      <dgm:spPr/>
    </dgm:pt>
    <dgm:pt modelId="{A6A63951-66F2-47BC-8023-F7B345AF3875}" type="pres">
      <dgm:prSet presAssocID="{1EE02B00-EFE0-4C12-B90C-59B3EE4BAD3E}" presName="vert1" presStyleCnt="0"/>
      <dgm:spPr/>
    </dgm:pt>
  </dgm:ptLst>
  <dgm:cxnLst>
    <dgm:cxn modelId="{6F4D6B29-790C-4DF6-9628-3603A32A6EB9}" type="presOf" srcId="{1214501C-B771-4C1F-8380-ED17E40C9472}" destId="{17F4A8D9-070E-4A76-8B89-FE3C76B0914F}" srcOrd="0" destOrd="0" presId="urn:microsoft.com/office/officeart/2008/layout/LinedList"/>
    <dgm:cxn modelId="{519FB0BA-EB01-4CBC-845A-6C531EACAB0B}" srcId="{1214501C-B771-4C1F-8380-ED17E40C9472}" destId="{E6688E46-0A68-4AE5-B258-C19C4007D347}" srcOrd="0" destOrd="0" parTransId="{1A50A12F-B0C2-4089-95AB-9F6587B49F0F}" sibTransId="{01A3EA34-2997-4ED0-AEAC-C843A2703CCF}"/>
    <dgm:cxn modelId="{C68667D9-CCA2-40F0-834D-80D394033E9C}" type="presOf" srcId="{E6688E46-0A68-4AE5-B258-C19C4007D347}" destId="{8E14824D-03B6-4F8C-A1F5-65AD84639AF3}" srcOrd="0" destOrd="0" presId="urn:microsoft.com/office/officeart/2008/layout/LinedList"/>
    <dgm:cxn modelId="{84F7A8E8-3381-4712-9632-1E8FC260F44F}" type="presOf" srcId="{1EE02B00-EFE0-4C12-B90C-59B3EE4BAD3E}" destId="{26E7A75E-AE82-4949-9576-1381A3681FFF}" srcOrd="0" destOrd="0" presId="urn:microsoft.com/office/officeart/2008/layout/LinedList"/>
    <dgm:cxn modelId="{964B19F5-89E8-4DFA-943C-A0F74E557CCE}" srcId="{1214501C-B771-4C1F-8380-ED17E40C9472}" destId="{1EE02B00-EFE0-4C12-B90C-59B3EE4BAD3E}" srcOrd="1" destOrd="0" parTransId="{F52222A9-505F-459F-840C-5DA40DBB0FA8}" sibTransId="{F9688774-84C3-4687-BA57-281C9FDD670B}"/>
    <dgm:cxn modelId="{1E70C918-D998-4593-BF70-3DC626577404}" type="presParOf" srcId="{17F4A8D9-070E-4A76-8B89-FE3C76B0914F}" destId="{D8FCFAFF-D777-41DF-8103-7A90BA1E43F3}" srcOrd="0" destOrd="0" presId="urn:microsoft.com/office/officeart/2008/layout/LinedList"/>
    <dgm:cxn modelId="{2C00CF5B-1A0B-4F21-B0A6-BA06C4DCBF00}" type="presParOf" srcId="{17F4A8D9-070E-4A76-8B89-FE3C76B0914F}" destId="{70AFD2C8-1EC5-4FCA-9274-79ADCD91236F}" srcOrd="1" destOrd="0" presId="urn:microsoft.com/office/officeart/2008/layout/LinedList"/>
    <dgm:cxn modelId="{E37AC4FD-D297-417A-A82A-C23D65A6D16B}" type="presParOf" srcId="{70AFD2C8-1EC5-4FCA-9274-79ADCD91236F}" destId="{8E14824D-03B6-4F8C-A1F5-65AD84639AF3}" srcOrd="0" destOrd="0" presId="urn:microsoft.com/office/officeart/2008/layout/LinedList"/>
    <dgm:cxn modelId="{92716020-B389-4F79-89A0-21B39ADDD82B}" type="presParOf" srcId="{70AFD2C8-1EC5-4FCA-9274-79ADCD91236F}" destId="{F8F669B1-1CA4-4FA8-BD2A-623883496C37}" srcOrd="1" destOrd="0" presId="urn:microsoft.com/office/officeart/2008/layout/LinedList"/>
    <dgm:cxn modelId="{9D53C04B-F0FA-4898-89D1-B5F8AB86369A}" type="presParOf" srcId="{17F4A8D9-070E-4A76-8B89-FE3C76B0914F}" destId="{5CA94AC3-A243-4438-BD8D-C02C4BF1F586}" srcOrd="2" destOrd="0" presId="urn:microsoft.com/office/officeart/2008/layout/LinedList"/>
    <dgm:cxn modelId="{8467AA15-2D1E-4DF6-8F3A-C2B2BA863298}" type="presParOf" srcId="{17F4A8D9-070E-4A76-8B89-FE3C76B0914F}" destId="{8F203D0C-50FF-4D8B-9DA7-98B45350383B}" srcOrd="3" destOrd="0" presId="urn:microsoft.com/office/officeart/2008/layout/LinedList"/>
    <dgm:cxn modelId="{2B5310B3-C726-4697-A9A4-8D72D702C62D}" type="presParOf" srcId="{8F203D0C-50FF-4D8B-9DA7-98B45350383B}" destId="{26E7A75E-AE82-4949-9576-1381A3681FFF}" srcOrd="0" destOrd="0" presId="urn:microsoft.com/office/officeart/2008/layout/LinedList"/>
    <dgm:cxn modelId="{F1DBEA68-49A8-43B9-98E4-042834814B70}" type="presParOf" srcId="{8F203D0C-50FF-4D8B-9DA7-98B45350383B}" destId="{A6A63951-66F2-47BC-8023-F7B345AF387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D87F7E-A06F-4E27-A3CB-A42BF27CE89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GB"/>
        </a:p>
      </dgm:t>
    </dgm:pt>
    <dgm:pt modelId="{B64A26C1-4814-4315-A418-913321AFD74C}">
      <dgm:prSet/>
      <dgm:spPr/>
      <dgm:t>
        <a:bodyPr/>
        <a:lstStyle/>
        <a:p>
          <a:pPr rtl="0"/>
          <a:r>
            <a:rPr lang="en-GB" b="1" dirty="0"/>
            <a:t>Freedman</a:t>
          </a:r>
          <a:r>
            <a:rPr lang="en-GB" dirty="0"/>
            <a:t> and </a:t>
          </a:r>
          <a:r>
            <a:rPr lang="en-GB" b="1" dirty="0"/>
            <a:t>Patten</a:t>
          </a:r>
          <a:r>
            <a:rPr lang="en-GB" dirty="0"/>
            <a:t> (2004) found that where US businesses reported information about high levels of pollution from their factories, the share price reaction was </a:t>
          </a:r>
          <a:r>
            <a:rPr lang="en-GB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lower than</a:t>
          </a:r>
          <a:r>
            <a:rPr lang="en-GB" dirty="0"/>
            <a:t> for companies which were known to emit high levels of pollution but did not report it in their annual reports.</a:t>
          </a:r>
        </a:p>
      </dgm:t>
    </dgm:pt>
    <dgm:pt modelId="{DA2F1B7B-6C35-4F50-BE43-3B8B92ACD6C8}" type="parTrans" cxnId="{C95AD3DF-8BF1-477D-BFD9-8DBA1FAB14CC}">
      <dgm:prSet/>
      <dgm:spPr/>
      <dgm:t>
        <a:bodyPr/>
        <a:lstStyle/>
        <a:p>
          <a:endParaRPr lang="en-GB"/>
        </a:p>
      </dgm:t>
    </dgm:pt>
    <dgm:pt modelId="{64975E07-D258-4368-9581-FE6E9D48886E}" type="sibTrans" cxnId="{C95AD3DF-8BF1-477D-BFD9-8DBA1FAB14CC}">
      <dgm:prSet/>
      <dgm:spPr/>
      <dgm:t>
        <a:bodyPr/>
        <a:lstStyle/>
        <a:p>
          <a:endParaRPr lang="en-GB"/>
        </a:p>
      </dgm:t>
    </dgm:pt>
    <dgm:pt modelId="{FE6CA547-7A3D-46ED-A609-A2AB015C5C67}">
      <dgm:prSet/>
      <dgm:spPr/>
      <dgm:t>
        <a:bodyPr/>
        <a:lstStyle/>
        <a:p>
          <a:pPr rtl="0"/>
          <a:r>
            <a:rPr lang="en-GB" b="1" dirty="0" err="1"/>
            <a:t>Blacconiere</a:t>
          </a:r>
          <a:r>
            <a:rPr lang="en-GB" b="1" dirty="0"/>
            <a:t> and Patten (1994) </a:t>
          </a:r>
          <a:r>
            <a:rPr lang="en-GB" dirty="0"/>
            <a:t>examined stock market reaction to Union </a:t>
          </a:r>
          <a:r>
            <a:rPr lang="en-GB" b="1" dirty="0"/>
            <a:t>Carbide’s chemical leak </a:t>
          </a:r>
          <a:r>
            <a:rPr lang="en-GB" dirty="0"/>
            <a:t>in India in 1984.  Firms with more extensive environmental disclosures before the leak experienced a smaller negative reaction than those with less extensive disclosures.</a:t>
          </a:r>
        </a:p>
      </dgm:t>
    </dgm:pt>
    <dgm:pt modelId="{5B1C2667-6F42-47B6-A025-3DDBB6BCBCD5}" type="parTrans" cxnId="{C2DCAFC8-8F89-4D7E-A825-06D28CD33AA3}">
      <dgm:prSet/>
      <dgm:spPr/>
      <dgm:t>
        <a:bodyPr/>
        <a:lstStyle/>
        <a:p>
          <a:endParaRPr lang="en-GB"/>
        </a:p>
      </dgm:t>
    </dgm:pt>
    <dgm:pt modelId="{51D1DC9E-B4AC-4ADA-AFD7-F461FBF704DD}" type="sibTrans" cxnId="{C2DCAFC8-8F89-4D7E-A825-06D28CD33AA3}">
      <dgm:prSet/>
      <dgm:spPr/>
      <dgm:t>
        <a:bodyPr/>
        <a:lstStyle/>
        <a:p>
          <a:endParaRPr lang="en-GB"/>
        </a:p>
      </dgm:t>
    </dgm:pt>
    <dgm:pt modelId="{D69D2862-B620-47AD-95F9-EF611790E047}" type="pres">
      <dgm:prSet presAssocID="{3CD87F7E-A06F-4E27-A3CB-A42BF27CE89E}" presName="vert0" presStyleCnt="0">
        <dgm:presLayoutVars>
          <dgm:dir/>
          <dgm:animOne val="branch"/>
          <dgm:animLvl val="lvl"/>
        </dgm:presLayoutVars>
      </dgm:prSet>
      <dgm:spPr/>
    </dgm:pt>
    <dgm:pt modelId="{2AF6F082-5726-4C70-AC52-1417A13D97C2}" type="pres">
      <dgm:prSet presAssocID="{B64A26C1-4814-4315-A418-913321AFD74C}" presName="thickLine" presStyleLbl="alignNode1" presStyleIdx="0" presStyleCnt="2"/>
      <dgm:spPr/>
    </dgm:pt>
    <dgm:pt modelId="{15FEEC9F-C60D-45B7-B279-5D65FB7961A2}" type="pres">
      <dgm:prSet presAssocID="{B64A26C1-4814-4315-A418-913321AFD74C}" presName="horz1" presStyleCnt="0"/>
      <dgm:spPr/>
    </dgm:pt>
    <dgm:pt modelId="{9491A653-AEC0-46A1-BA1F-87BE7CDC40DF}" type="pres">
      <dgm:prSet presAssocID="{B64A26C1-4814-4315-A418-913321AFD74C}" presName="tx1" presStyleLbl="revTx" presStyleIdx="0" presStyleCnt="2"/>
      <dgm:spPr/>
    </dgm:pt>
    <dgm:pt modelId="{278702D0-AC4F-4512-9F19-A10234642897}" type="pres">
      <dgm:prSet presAssocID="{B64A26C1-4814-4315-A418-913321AFD74C}" presName="vert1" presStyleCnt="0"/>
      <dgm:spPr/>
    </dgm:pt>
    <dgm:pt modelId="{D3D2146E-1413-4342-A867-C0929B74238E}" type="pres">
      <dgm:prSet presAssocID="{FE6CA547-7A3D-46ED-A609-A2AB015C5C67}" presName="thickLine" presStyleLbl="alignNode1" presStyleIdx="1" presStyleCnt="2"/>
      <dgm:spPr/>
    </dgm:pt>
    <dgm:pt modelId="{FCD47B1E-5873-414E-93BE-41EBEB4AC84F}" type="pres">
      <dgm:prSet presAssocID="{FE6CA547-7A3D-46ED-A609-A2AB015C5C67}" presName="horz1" presStyleCnt="0"/>
      <dgm:spPr/>
    </dgm:pt>
    <dgm:pt modelId="{09B36B1B-C8F2-4397-9398-488DFB2BF6FA}" type="pres">
      <dgm:prSet presAssocID="{FE6CA547-7A3D-46ED-A609-A2AB015C5C67}" presName="tx1" presStyleLbl="revTx" presStyleIdx="1" presStyleCnt="2"/>
      <dgm:spPr/>
    </dgm:pt>
    <dgm:pt modelId="{60CA14A9-A65D-4D27-82C8-F4BAB2E90ED5}" type="pres">
      <dgm:prSet presAssocID="{FE6CA547-7A3D-46ED-A609-A2AB015C5C67}" presName="vert1" presStyleCnt="0"/>
      <dgm:spPr/>
    </dgm:pt>
  </dgm:ptLst>
  <dgm:cxnLst>
    <dgm:cxn modelId="{E2169800-8358-4FCC-ACBA-1D8B3912DC36}" type="presOf" srcId="{3CD87F7E-A06F-4E27-A3CB-A42BF27CE89E}" destId="{D69D2862-B620-47AD-95F9-EF611790E047}" srcOrd="0" destOrd="0" presId="urn:microsoft.com/office/officeart/2008/layout/LinedList"/>
    <dgm:cxn modelId="{DCD8A658-B53E-4EA8-A620-3F3BF8D02F39}" type="presOf" srcId="{B64A26C1-4814-4315-A418-913321AFD74C}" destId="{9491A653-AEC0-46A1-BA1F-87BE7CDC40DF}" srcOrd="0" destOrd="0" presId="urn:microsoft.com/office/officeart/2008/layout/LinedList"/>
    <dgm:cxn modelId="{C2DCAFC8-8F89-4D7E-A825-06D28CD33AA3}" srcId="{3CD87F7E-A06F-4E27-A3CB-A42BF27CE89E}" destId="{FE6CA547-7A3D-46ED-A609-A2AB015C5C67}" srcOrd="1" destOrd="0" parTransId="{5B1C2667-6F42-47B6-A025-3DDBB6BCBCD5}" sibTransId="{51D1DC9E-B4AC-4ADA-AFD7-F461FBF704DD}"/>
    <dgm:cxn modelId="{C95AD3DF-8BF1-477D-BFD9-8DBA1FAB14CC}" srcId="{3CD87F7E-A06F-4E27-A3CB-A42BF27CE89E}" destId="{B64A26C1-4814-4315-A418-913321AFD74C}" srcOrd="0" destOrd="0" parTransId="{DA2F1B7B-6C35-4F50-BE43-3B8B92ACD6C8}" sibTransId="{64975E07-D258-4368-9581-FE6E9D48886E}"/>
    <dgm:cxn modelId="{7A8235EC-D94C-4938-B73A-E91A79C2C199}" type="presOf" srcId="{FE6CA547-7A3D-46ED-A609-A2AB015C5C67}" destId="{09B36B1B-C8F2-4397-9398-488DFB2BF6FA}" srcOrd="0" destOrd="0" presId="urn:microsoft.com/office/officeart/2008/layout/LinedList"/>
    <dgm:cxn modelId="{B5EC39D7-7F56-4E5F-9F7B-283CFE9CB0DB}" type="presParOf" srcId="{D69D2862-B620-47AD-95F9-EF611790E047}" destId="{2AF6F082-5726-4C70-AC52-1417A13D97C2}" srcOrd="0" destOrd="0" presId="urn:microsoft.com/office/officeart/2008/layout/LinedList"/>
    <dgm:cxn modelId="{11EDDCF6-4B6F-49B9-BBEF-3FBDA0C843E8}" type="presParOf" srcId="{D69D2862-B620-47AD-95F9-EF611790E047}" destId="{15FEEC9F-C60D-45B7-B279-5D65FB7961A2}" srcOrd="1" destOrd="0" presId="urn:microsoft.com/office/officeart/2008/layout/LinedList"/>
    <dgm:cxn modelId="{65968543-F532-443B-96C5-34C7622E8B62}" type="presParOf" srcId="{15FEEC9F-C60D-45B7-B279-5D65FB7961A2}" destId="{9491A653-AEC0-46A1-BA1F-87BE7CDC40DF}" srcOrd="0" destOrd="0" presId="urn:microsoft.com/office/officeart/2008/layout/LinedList"/>
    <dgm:cxn modelId="{350405C5-B402-4A04-A0DB-5C1D523E6D9F}" type="presParOf" srcId="{15FEEC9F-C60D-45B7-B279-5D65FB7961A2}" destId="{278702D0-AC4F-4512-9F19-A10234642897}" srcOrd="1" destOrd="0" presId="urn:microsoft.com/office/officeart/2008/layout/LinedList"/>
    <dgm:cxn modelId="{579E8285-1A67-4B0A-A17D-2C19349FF419}" type="presParOf" srcId="{D69D2862-B620-47AD-95F9-EF611790E047}" destId="{D3D2146E-1413-4342-A867-C0929B74238E}" srcOrd="2" destOrd="0" presId="urn:microsoft.com/office/officeart/2008/layout/LinedList"/>
    <dgm:cxn modelId="{F2F51BB2-B4D4-46E9-944D-E1E4D3FCB920}" type="presParOf" srcId="{D69D2862-B620-47AD-95F9-EF611790E047}" destId="{FCD47B1E-5873-414E-93BE-41EBEB4AC84F}" srcOrd="3" destOrd="0" presId="urn:microsoft.com/office/officeart/2008/layout/LinedList"/>
    <dgm:cxn modelId="{EA281034-E09C-4704-95B3-EED8C2F90300}" type="presParOf" srcId="{FCD47B1E-5873-414E-93BE-41EBEB4AC84F}" destId="{09B36B1B-C8F2-4397-9398-488DFB2BF6FA}" srcOrd="0" destOrd="0" presId="urn:microsoft.com/office/officeart/2008/layout/LinedList"/>
    <dgm:cxn modelId="{7FB423C1-103C-4505-84C9-8CFE6A262327}" type="presParOf" srcId="{FCD47B1E-5873-414E-93BE-41EBEB4AC84F}" destId="{60CA14A9-A65D-4D27-82C8-F4BAB2E90E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4F5934-ECE9-4949-AC98-FFB30D6C83D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GB"/>
        </a:p>
      </dgm:t>
    </dgm:pt>
    <dgm:pt modelId="{BC7695D8-3C53-4253-B1DD-46F22C70A52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 recent years, banking and insurance institutions have had a role in demand for increased SER disclosures.</a:t>
          </a:r>
        </a:p>
      </dgm:t>
    </dgm:pt>
    <dgm:pt modelId="{E0A6DCD4-B146-420A-8E7F-BBDE99F972F2}" type="parTrans" cxnId="{86884603-06EA-4C2F-BD2D-E383E80D680E}">
      <dgm:prSet/>
      <dgm:spPr/>
      <dgm:t>
        <a:bodyPr/>
        <a:lstStyle/>
        <a:p>
          <a:endParaRPr lang="en-GB"/>
        </a:p>
      </dgm:t>
    </dgm:pt>
    <dgm:pt modelId="{D7B16FA6-ED58-470C-AEF1-25DA438460D3}" type="sibTrans" cxnId="{86884603-06EA-4C2F-BD2D-E383E80D680E}">
      <dgm:prSet/>
      <dgm:spPr/>
      <dgm:t>
        <a:bodyPr/>
        <a:lstStyle/>
        <a:p>
          <a:endParaRPr lang="en-GB"/>
        </a:p>
      </dgm:t>
    </dgm:pt>
    <dgm:pt modelId="{1A18B6B3-9119-45D3-836D-C849E018211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 some countries, banks will not provide finance to organisations unless environmental policy and performance information is provided. </a:t>
          </a:r>
        </a:p>
      </dgm:t>
    </dgm:pt>
    <dgm:pt modelId="{A2FFCD2A-B964-451C-A9B5-67552EFDFB69}" type="parTrans" cxnId="{AE5C46E5-6E8D-49CC-8B70-8D1D04D538F9}">
      <dgm:prSet/>
      <dgm:spPr/>
      <dgm:t>
        <a:bodyPr/>
        <a:lstStyle/>
        <a:p>
          <a:endParaRPr lang="en-GB"/>
        </a:p>
      </dgm:t>
    </dgm:pt>
    <dgm:pt modelId="{9DF3BDDF-6A13-479F-8BDE-40218114A64F}" type="sibTrans" cxnId="{AE5C46E5-6E8D-49CC-8B70-8D1D04D538F9}">
      <dgm:prSet/>
      <dgm:spPr/>
      <dgm:t>
        <a:bodyPr/>
        <a:lstStyle/>
        <a:p>
          <a:endParaRPr lang="en-GB"/>
        </a:p>
      </dgm:t>
    </dgm:pt>
    <dgm:pt modelId="{9553DB5F-62DE-417F-991F-A411A3E1C77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Growing market for socially responsible investment, therefore fund managers seek social and environmental information.</a:t>
          </a:r>
        </a:p>
      </dgm:t>
    </dgm:pt>
    <dgm:pt modelId="{3FC0FAE6-DD86-408F-85CB-72741ED737E6}" type="parTrans" cxnId="{A260811B-79DD-4D6B-8FAF-190E083B9E60}">
      <dgm:prSet/>
      <dgm:spPr/>
      <dgm:t>
        <a:bodyPr/>
        <a:lstStyle/>
        <a:p>
          <a:endParaRPr lang="en-GB"/>
        </a:p>
      </dgm:t>
    </dgm:pt>
    <dgm:pt modelId="{390F709B-3438-4D76-B4EB-3C0AC6A72BDF}" type="sibTrans" cxnId="{A260811B-79DD-4D6B-8FAF-190E083B9E60}">
      <dgm:prSet/>
      <dgm:spPr/>
      <dgm:t>
        <a:bodyPr/>
        <a:lstStyle/>
        <a:p>
          <a:endParaRPr lang="en-GB"/>
        </a:p>
      </dgm:t>
    </dgm:pt>
    <dgm:pt modelId="{840729A2-7CD1-45F6-B100-5DD23BBB968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Supply chain pressures – many organisations seek social and environmental performance information before entering into supply contracts.</a:t>
          </a:r>
        </a:p>
      </dgm:t>
    </dgm:pt>
    <dgm:pt modelId="{D52A2BE3-0EA9-45EC-BC34-5F41AF2EED20}" type="parTrans" cxnId="{E8D5FCFD-04A8-4026-930E-129CF3D243A8}">
      <dgm:prSet/>
      <dgm:spPr/>
      <dgm:t>
        <a:bodyPr/>
        <a:lstStyle/>
        <a:p>
          <a:endParaRPr lang="en-GB"/>
        </a:p>
      </dgm:t>
    </dgm:pt>
    <dgm:pt modelId="{B98B7137-CE46-4DE0-BF7B-837F3B49DC7A}" type="sibTrans" cxnId="{E8D5FCFD-04A8-4026-930E-129CF3D243A8}">
      <dgm:prSet/>
      <dgm:spPr/>
      <dgm:t>
        <a:bodyPr/>
        <a:lstStyle/>
        <a:p>
          <a:endParaRPr lang="en-GB"/>
        </a:p>
      </dgm:t>
    </dgm:pt>
    <dgm:pt modelId="{D68AE3F0-740E-44D5-AADE-60640EE8DFF3}" type="pres">
      <dgm:prSet presAssocID="{E34F5934-ECE9-4949-AC98-FFB30D6C83DA}" presName="root" presStyleCnt="0">
        <dgm:presLayoutVars>
          <dgm:dir/>
          <dgm:resizeHandles val="exact"/>
        </dgm:presLayoutVars>
      </dgm:prSet>
      <dgm:spPr/>
    </dgm:pt>
    <dgm:pt modelId="{76AE2554-E7E8-4FBE-9917-E688DE465ADC}" type="pres">
      <dgm:prSet presAssocID="{BC7695D8-3C53-4253-B1DD-46F22C70A52F}" presName="compNode" presStyleCnt="0"/>
      <dgm:spPr/>
    </dgm:pt>
    <dgm:pt modelId="{5E0E5479-8165-4748-BD0E-6382E6F62E5E}" type="pres">
      <dgm:prSet presAssocID="{BC7695D8-3C53-4253-B1DD-46F22C70A52F}" presName="bgRect" presStyleLbl="bgShp" presStyleIdx="0" presStyleCnt="4"/>
      <dgm:spPr/>
    </dgm:pt>
    <dgm:pt modelId="{2B7B1ADA-B6C6-4F49-9025-581446BFBB18}" type="pres">
      <dgm:prSet presAssocID="{BC7695D8-3C53-4253-B1DD-46F22C70A52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D9A3ED6-E4DA-4A06-8220-63530481057E}" type="pres">
      <dgm:prSet presAssocID="{BC7695D8-3C53-4253-B1DD-46F22C70A52F}" presName="spaceRect" presStyleCnt="0"/>
      <dgm:spPr/>
    </dgm:pt>
    <dgm:pt modelId="{4AD0E023-42A0-4C44-BD8B-476E7B8ABADC}" type="pres">
      <dgm:prSet presAssocID="{BC7695D8-3C53-4253-B1DD-46F22C70A52F}" presName="parTx" presStyleLbl="revTx" presStyleIdx="0" presStyleCnt="4">
        <dgm:presLayoutVars>
          <dgm:chMax val="0"/>
          <dgm:chPref val="0"/>
        </dgm:presLayoutVars>
      </dgm:prSet>
      <dgm:spPr/>
    </dgm:pt>
    <dgm:pt modelId="{05A00F97-F10B-4AC8-809F-4928DC69CD75}" type="pres">
      <dgm:prSet presAssocID="{D7B16FA6-ED58-470C-AEF1-25DA438460D3}" presName="sibTrans" presStyleCnt="0"/>
      <dgm:spPr/>
    </dgm:pt>
    <dgm:pt modelId="{64CDD82F-8010-4B23-9AFC-0438C8654E7C}" type="pres">
      <dgm:prSet presAssocID="{1A18B6B3-9119-45D3-836D-C849E018211A}" presName="compNode" presStyleCnt="0"/>
      <dgm:spPr/>
    </dgm:pt>
    <dgm:pt modelId="{ACBF77ED-3C2A-4674-9568-1D2B68FB6584}" type="pres">
      <dgm:prSet presAssocID="{1A18B6B3-9119-45D3-836D-C849E018211A}" presName="bgRect" presStyleLbl="bgShp" presStyleIdx="1" presStyleCnt="4"/>
      <dgm:spPr/>
    </dgm:pt>
    <dgm:pt modelId="{889626D9-27A3-44E2-99C6-AC7786DBA9F0}" type="pres">
      <dgm:prSet presAssocID="{1A18B6B3-9119-45D3-836D-C849E018211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3C3B946-9D63-43CF-80C8-5707E4B6518E}" type="pres">
      <dgm:prSet presAssocID="{1A18B6B3-9119-45D3-836D-C849E018211A}" presName="spaceRect" presStyleCnt="0"/>
      <dgm:spPr/>
    </dgm:pt>
    <dgm:pt modelId="{36738A53-3E3B-479C-B341-E0E558C0F6CD}" type="pres">
      <dgm:prSet presAssocID="{1A18B6B3-9119-45D3-836D-C849E018211A}" presName="parTx" presStyleLbl="revTx" presStyleIdx="1" presStyleCnt="4">
        <dgm:presLayoutVars>
          <dgm:chMax val="0"/>
          <dgm:chPref val="0"/>
        </dgm:presLayoutVars>
      </dgm:prSet>
      <dgm:spPr/>
    </dgm:pt>
    <dgm:pt modelId="{02285C27-33EA-439C-BB2D-B5AFF22FC97C}" type="pres">
      <dgm:prSet presAssocID="{9DF3BDDF-6A13-479F-8BDE-40218114A64F}" presName="sibTrans" presStyleCnt="0"/>
      <dgm:spPr/>
    </dgm:pt>
    <dgm:pt modelId="{870A4785-7DC8-44F2-94AD-E9F374E59C7B}" type="pres">
      <dgm:prSet presAssocID="{9553DB5F-62DE-417F-991F-A411A3E1C77E}" presName="compNode" presStyleCnt="0"/>
      <dgm:spPr/>
    </dgm:pt>
    <dgm:pt modelId="{4E1155F8-9068-4FBB-92C2-2331E34C96C9}" type="pres">
      <dgm:prSet presAssocID="{9553DB5F-62DE-417F-991F-A411A3E1C77E}" presName="bgRect" presStyleLbl="bgShp" presStyleIdx="2" presStyleCnt="4"/>
      <dgm:spPr/>
    </dgm:pt>
    <dgm:pt modelId="{D29F9562-9D55-4BA6-B287-049742814FAF}" type="pres">
      <dgm:prSet presAssocID="{9553DB5F-62DE-417F-991F-A411A3E1C77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E0C13D07-ECC6-4E4B-BF4A-DB02EC0C7E46}" type="pres">
      <dgm:prSet presAssocID="{9553DB5F-62DE-417F-991F-A411A3E1C77E}" presName="spaceRect" presStyleCnt="0"/>
      <dgm:spPr/>
    </dgm:pt>
    <dgm:pt modelId="{153B7507-3892-4C5A-A6B5-1896EF619C02}" type="pres">
      <dgm:prSet presAssocID="{9553DB5F-62DE-417F-991F-A411A3E1C77E}" presName="parTx" presStyleLbl="revTx" presStyleIdx="2" presStyleCnt="4">
        <dgm:presLayoutVars>
          <dgm:chMax val="0"/>
          <dgm:chPref val="0"/>
        </dgm:presLayoutVars>
      </dgm:prSet>
      <dgm:spPr/>
    </dgm:pt>
    <dgm:pt modelId="{356510AA-E58E-47D0-A833-1003601DC39E}" type="pres">
      <dgm:prSet presAssocID="{390F709B-3438-4D76-B4EB-3C0AC6A72BDF}" presName="sibTrans" presStyleCnt="0"/>
      <dgm:spPr/>
    </dgm:pt>
    <dgm:pt modelId="{51FFD5FD-A4BA-45DD-80C7-E5FEBCFD0D0B}" type="pres">
      <dgm:prSet presAssocID="{840729A2-7CD1-45F6-B100-5DD23BBB968F}" presName="compNode" presStyleCnt="0"/>
      <dgm:spPr/>
    </dgm:pt>
    <dgm:pt modelId="{5C233779-A114-49D5-B895-01B81378283E}" type="pres">
      <dgm:prSet presAssocID="{840729A2-7CD1-45F6-B100-5DD23BBB968F}" presName="bgRect" presStyleLbl="bgShp" presStyleIdx="3" presStyleCnt="4"/>
      <dgm:spPr/>
    </dgm:pt>
    <dgm:pt modelId="{6DBD774E-2CF1-473D-8F3B-2F799E547DBE}" type="pres">
      <dgm:prSet presAssocID="{840729A2-7CD1-45F6-B100-5DD23BBB968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6B115CD0-6125-457F-AD62-D3E1E42E8580}" type="pres">
      <dgm:prSet presAssocID="{840729A2-7CD1-45F6-B100-5DD23BBB968F}" presName="spaceRect" presStyleCnt="0"/>
      <dgm:spPr/>
    </dgm:pt>
    <dgm:pt modelId="{344F93AF-1220-4227-9215-DAA76613EA4C}" type="pres">
      <dgm:prSet presAssocID="{840729A2-7CD1-45F6-B100-5DD23BBB968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BB60301-7811-4472-A11F-A4BC150D23F1}" type="presOf" srcId="{1A18B6B3-9119-45D3-836D-C849E018211A}" destId="{36738A53-3E3B-479C-B341-E0E558C0F6CD}" srcOrd="0" destOrd="0" presId="urn:microsoft.com/office/officeart/2018/2/layout/IconVerticalSolidList"/>
    <dgm:cxn modelId="{86884603-06EA-4C2F-BD2D-E383E80D680E}" srcId="{E34F5934-ECE9-4949-AC98-FFB30D6C83DA}" destId="{BC7695D8-3C53-4253-B1DD-46F22C70A52F}" srcOrd="0" destOrd="0" parTransId="{E0A6DCD4-B146-420A-8E7F-BBDE99F972F2}" sibTransId="{D7B16FA6-ED58-470C-AEF1-25DA438460D3}"/>
    <dgm:cxn modelId="{10753014-66DD-4767-835A-E43F3BEBC13D}" type="presOf" srcId="{BC7695D8-3C53-4253-B1DD-46F22C70A52F}" destId="{4AD0E023-42A0-4C44-BD8B-476E7B8ABADC}" srcOrd="0" destOrd="0" presId="urn:microsoft.com/office/officeart/2018/2/layout/IconVerticalSolidList"/>
    <dgm:cxn modelId="{A260811B-79DD-4D6B-8FAF-190E083B9E60}" srcId="{E34F5934-ECE9-4949-AC98-FFB30D6C83DA}" destId="{9553DB5F-62DE-417F-991F-A411A3E1C77E}" srcOrd="2" destOrd="0" parTransId="{3FC0FAE6-DD86-408F-85CB-72741ED737E6}" sibTransId="{390F709B-3438-4D76-B4EB-3C0AC6A72BDF}"/>
    <dgm:cxn modelId="{2BBC662B-A13D-4A81-ADB7-601D25C3B227}" type="presOf" srcId="{840729A2-7CD1-45F6-B100-5DD23BBB968F}" destId="{344F93AF-1220-4227-9215-DAA76613EA4C}" srcOrd="0" destOrd="0" presId="urn:microsoft.com/office/officeart/2018/2/layout/IconVerticalSolidList"/>
    <dgm:cxn modelId="{02753A42-B5E4-490B-A35C-05D1240028B0}" type="presOf" srcId="{9553DB5F-62DE-417F-991F-A411A3E1C77E}" destId="{153B7507-3892-4C5A-A6B5-1896EF619C02}" srcOrd="0" destOrd="0" presId="urn:microsoft.com/office/officeart/2018/2/layout/IconVerticalSolidList"/>
    <dgm:cxn modelId="{3C40A051-EF57-41BB-895D-4D3A66B60C3B}" type="presOf" srcId="{E34F5934-ECE9-4949-AC98-FFB30D6C83DA}" destId="{D68AE3F0-740E-44D5-AADE-60640EE8DFF3}" srcOrd="0" destOrd="0" presId="urn:microsoft.com/office/officeart/2018/2/layout/IconVerticalSolidList"/>
    <dgm:cxn modelId="{AE5C46E5-6E8D-49CC-8B70-8D1D04D538F9}" srcId="{E34F5934-ECE9-4949-AC98-FFB30D6C83DA}" destId="{1A18B6B3-9119-45D3-836D-C849E018211A}" srcOrd="1" destOrd="0" parTransId="{A2FFCD2A-B964-451C-A9B5-67552EFDFB69}" sibTransId="{9DF3BDDF-6A13-479F-8BDE-40218114A64F}"/>
    <dgm:cxn modelId="{E8D5FCFD-04A8-4026-930E-129CF3D243A8}" srcId="{E34F5934-ECE9-4949-AC98-FFB30D6C83DA}" destId="{840729A2-7CD1-45F6-B100-5DD23BBB968F}" srcOrd="3" destOrd="0" parTransId="{D52A2BE3-0EA9-45EC-BC34-5F41AF2EED20}" sibTransId="{B98B7137-CE46-4DE0-BF7B-837F3B49DC7A}"/>
    <dgm:cxn modelId="{99915776-D319-418F-8E55-D6DAF8E63A4A}" type="presParOf" srcId="{D68AE3F0-740E-44D5-AADE-60640EE8DFF3}" destId="{76AE2554-E7E8-4FBE-9917-E688DE465ADC}" srcOrd="0" destOrd="0" presId="urn:microsoft.com/office/officeart/2018/2/layout/IconVerticalSolidList"/>
    <dgm:cxn modelId="{6905ED45-5890-42CE-BA52-795F48CB55BB}" type="presParOf" srcId="{76AE2554-E7E8-4FBE-9917-E688DE465ADC}" destId="{5E0E5479-8165-4748-BD0E-6382E6F62E5E}" srcOrd="0" destOrd="0" presId="urn:microsoft.com/office/officeart/2018/2/layout/IconVerticalSolidList"/>
    <dgm:cxn modelId="{92851B0F-B084-4D28-9DDC-3FEE00104B7E}" type="presParOf" srcId="{76AE2554-E7E8-4FBE-9917-E688DE465ADC}" destId="{2B7B1ADA-B6C6-4F49-9025-581446BFBB18}" srcOrd="1" destOrd="0" presId="urn:microsoft.com/office/officeart/2018/2/layout/IconVerticalSolidList"/>
    <dgm:cxn modelId="{DA618702-9BD9-488A-9660-34A86B7588C8}" type="presParOf" srcId="{76AE2554-E7E8-4FBE-9917-E688DE465ADC}" destId="{7D9A3ED6-E4DA-4A06-8220-63530481057E}" srcOrd="2" destOrd="0" presId="urn:microsoft.com/office/officeart/2018/2/layout/IconVerticalSolidList"/>
    <dgm:cxn modelId="{7E494446-91AF-4B0F-BAEA-8D4345D2D14B}" type="presParOf" srcId="{76AE2554-E7E8-4FBE-9917-E688DE465ADC}" destId="{4AD0E023-42A0-4C44-BD8B-476E7B8ABADC}" srcOrd="3" destOrd="0" presId="urn:microsoft.com/office/officeart/2018/2/layout/IconVerticalSolidList"/>
    <dgm:cxn modelId="{5CE5D263-BD1C-44E4-8F92-1637BE545188}" type="presParOf" srcId="{D68AE3F0-740E-44D5-AADE-60640EE8DFF3}" destId="{05A00F97-F10B-4AC8-809F-4928DC69CD75}" srcOrd="1" destOrd="0" presId="urn:microsoft.com/office/officeart/2018/2/layout/IconVerticalSolidList"/>
    <dgm:cxn modelId="{3FD5EEAB-8EC7-44D5-AA56-B07BBC41415F}" type="presParOf" srcId="{D68AE3F0-740E-44D5-AADE-60640EE8DFF3}" destId="{64CDD82F-8010-4B23-9AFC-0438C8654E7C}" srcOrd="2" destOrd="0" presId="urn:microsoft.com/office/officeart/2018/2/layout/IconVerticalSolidList"/>
    <dgm:cxn modelId="{081307A9-7838-494A-8FC4-2270F2FC2391}" type="presParOf" srcId="{64CDD82F-8010-4B23-9AFC-0438C8654E7C}" destId="{ACBF77ED-3C2A-4674-9568-1D2B68FB6584}" srcOrd="0" destOrd="0" presId="urn:microsoft.com/office/officeart/2018/2/layout/IconVerticalSolidList"/>
    <dgm:cxn modelId="{5992507A-A897-46A3-B328-9F955277A54B}" type="presParOf" srcId="{64CDD82F-8010-4B23-9AFC-0438C8654E7C}" destId="{889626D9-27A3-44E2-99C6-AC7786DBA9F0}" srcOrd="1" destOrd="0" presId="urn:microsoft.com/office/officeart/2018/2/layout/IconVerticalSolidList"/>
    <dgm:cxn modelId="{FA3D3D98-37EF-4428-BBE5-F8851792AB24}" type="presParOf" srcId="{64CDD82F-8010-4B23-9AFC-0438C8654E7C}" destId="{F3C3B946-9D63-43CF-80C8-5707E4B6518E}" srcOrd="2" destOrd="0" presId="urn:microsoft.com/office/officeart/2018/2/layout/IconVerticalSolidList"/>
    <dgm:cxn modelId="{53CAFF7A-B527-4DB1-B131-7097F3F97CF5}" type="presParOf" srcId="{64CDD82F-8010-4B23-9AFC-0438C8654E7C}" destId="{36738A53-3E3B-479C-B341-E0E558C0F6CD}" srcOrd="3" destOrd="0" presId="urn:microsoft.com/office/officeart/2018/2/layout/IconVerticalSolidList"/>
    <dgm:cxn modelId="{4C6D0757-1226-4B6B-B309-CF26C6FD583D}" type="presParOf" srcId="{D68AE3F0-740E-44D5-AADE-60640EE8DFF3}" destId="{02285C27-33EA-439C-BB2D-B5AFF22FC97C}" srcOrd="3" destOrd="0" presId="urn:microsoft.com/office/officeart/2018/2/layout/IconVerticalSolidList"/>
    <dgm:cxn modelId="{89F14508-0797-4920-A186-C79936F4CEB1}" type="presParOf" srcId="{D68AE3F0-740E-44D5-AADE-60640EE8DFF3}" destId="{870A4785-7DC8-44F2-94AD-E9F374E59C7B}" srcOrd="4" destOrd="0" presId="urn:microsoft.com/office/officeart/2018/2/layout/IconVerticalSolidList"/>
    <dgm:cxn modelId="{21FB60A4-AB97-4A74-A2EC-633D1002B33A}" type="presParOf" srcId="{870A4785-7DC8-44F2-94AD-E9F374E59C7B}" destId="{4E1155F8-9068-4FBB-92C2-2331E34C96C9}" srcOrd="0" destOrd="0" presId="urn:microsoft.com/office/officeart/2018/2/layout/IconVerticalSolidList"/>
    <dgm:cxn modelId="{467612E8-3282-44B1-8831-50E7383D1C19}" type="presParOf" srcId="{870A4785-7DC8-44F2-94AD-E9F374E59C7B}" destId="{D29F9562-9D55-4BA6-B287-049742814FAF}" srcOrd="1" destOrd="0" presId="urn:microsoft.com/office/officeart/2018/2/layout/IconVerticalSolidList"/>
    <dgm:cxn modelId="{6E23CA2A-F50A-4392-A8F6-5DF71ED703F2}" type="presParOf" srcId="{870A4785-7DC8-44F2-94AD-E9F374E59C7B}" destId="{E0C13D07-ECC6-4E4B-BF4A-DB02EC0C7E46}" srcOrd="2" destOrd="0" presId="urn:microsoft.com/office/officeart/2018/2/layout/IconVerticalSolidList"/>
    <dgm:cxn modelId="{83BA443D-0A25-4057-B8AE-4E66DB21E409}" type="presParOf" srcId="{870A4785-7DC8-44F2-94AD-E9F374E59C7B}" destId="{153B7507-3892-4C5A-A6B5-1896EF619C02}" srcOrd="3" destOrd="0" presId="urn:microsoft.com/office/officeart/2018/2/layout/IconVerticalSolidList"/>
    <dgm:cxn modelId="{F15605D4-ED18-4883-9198-81291EDC8D3F}" type="presParOf" srcId="{D68AE3F0-740E-44D5-AADE-60640EE8DFF3}" destId="{356510AA-E58E-47D0-A833-1003601DC39E}" srcOrd="5" destOrd="0" presId="urn:microsoft.com/office/officeart/2018/2/layout/IconVerticalSolidList"/>
    <dgm:cxn modelId="{1A1087BD-9DF6-459F-ABBC-F4307C18772E}" type="presParOf" srcId="{D68AE3F0-740E-44D5-AADE-60640EE8DFF3}" destId="{51FFD5FD-A4BA-45DD-80C7-E5FEBCFD0D0B}" srcOrd="6" destOrd="0" presId="urn:microsoft.com/office/officeart/2018/2/layout/IconVerticalSolidList"/>
    <dgm:cxn modelId="{C2191D37-B152-4771-A2CD-0688DAD268B0}" type="presParOf" srcId="{51FFD5FD-A4BA-45DD-80C7-E5FEBCFD0D0B}" destId="{5C233779-A114-49D5-B895-01B81378283E}" srcOrd="0" destOrd="0" presId="urn:microsoft.com/office/officeart/2018/2/layout/IconVerticalSolidList"/>
    <dgm:cxn modelId="{2B765367-36DD-48D8-B6CE-2A62D0F8E37C}" type="presParOf" srcId="{51FFD5FD-A4BA-45DD-80C7-E5FEBCFD0D0B}" destId="{6DBD774E-2CF1-473D-8F3B-2F799E547DBE}" srcOrd="1" destOrd="0" presId="urn:microsoft.com/office/officeart/2018/2/layout/IconVerticalSolidList"/>
    <dgm:cxn modelId="{39FD1E32-5241-4A44-8784-BA0AE164D450}" type="presParOf" srcId="{51FFD5FD-A4BA-45DD-80C7-E5FEBCFD0D0B}" destId="{6B115CD0-6125-457F-AD62-D3E1E42E8580}" srcOrd="2" destOrd="0" presId="urn:microsoft.com/office/officeart/2018/2/layout/IconVerticalSolidList"/>
    <dgm:cxn modelId="{BBAEFCEC-9038-4FD7-905C-7FF315D0A29A}" type="presParOf" srcId="{51FFD5FD-A4BA-45DD-80C7-E5FEBCFD0D0B}" destId="{344F93AF-1220-4227-9215-DAA76613EA4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AF9095-366F-4EC8-B0A2-0F9D6394B51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9EAD9CA7-16B6-4770-BF2F-0B4D3480E396}">
      <dgm:prSet/>
      <dgm:spPr/>
      <dgm:t>
        <a:bodyPr/>
        <a:lstStyle/>
        <a:p>
          <a:pPr rtl="0"/>
          <a:r>
            <a:rPr lang="en-GB" b="1" dirty="0"/>
            <a:t>Certain information must be reported by organisations, including:</a:t>
          </a:r>
        </a:p>
      </dgm:t>
    </dgm:pt>
    <dgm:pt modelId="{2E52F1D2-693E-445D-9566-CBF4E0E26CB9}" type="parTrans" cxnId="{04A5AF4A-78AF-47F3-93CB-0DFB6B367BE7}">
      <dgm:prSet/>
      <dgm:spPr/>
      <dgm:t>
        <a:bodyPr/>
        <a:lstStyle/>
        <a:p>
          <a:endParaRPr lang="en-GB"/>
        </a:p>
      </dgm:t>
    </dgm:pt>
    <dgm:pt modelId="{BA34DC82-ACD2-42A0-A555-4F8F49906897}" type="sibTrans" cxnId="{04A5AF4A-78AF-47F3-93CB-0DFB6B367BE7}">
      <dgm:prSet/>
      <dgm:spPr/>
      <dgm:t>
        <a:bodyPr/>
        <a:lstStyle/>
        <a:p>
          <a:endParaRPr lang="en-GB"/>
        </a:p>
      </dgm:t>
    </dgm:pt>
    <dgm:pt modelId="{BAC379A4-E765-42F2-99A0-FAD5F0F5FD57}">
      <dgm:prSet/>
      <dgm:spPr/>
      <dgm:t>
        <a:bodyPr/>
        <a:lstStyle/>
        <a:p>
          <a:pPr rtl="0"/>
          <a:r>
            <a:rPr lang="en-GB"/>
            <a:t>Number and pay of employees</a:t>
          </a:r>
        </a:p>
      </dgm:t>
    </dgm:pt>
    <dgm:pt modelId="{60FCC33B-88C5-400B-B98D-27FE4ABCAA31}" type="parTrans" cxnId="{A51133DD-AFAC-45BF-AFBA-0106721AD67F}">
      <dgm:prSet/>
      <dgm:spPr/>
      <dgm:t>
        <a:bodyPr/>
        <a:lstStyle/>
        <a:p>
          <a:endParaRPr lang="en-GB"/>
        </a:p>
      </dgm:t>
    </dgm:pt>
    <dgm:pt modelId="{934AC661-554E-4497-BDFD-4CF296DA6BD8}" type="sibTrans" cxnId="{A51133DD-AFAC-45BF-AFBA-0106721AD67F}">
      <dgm:prSet/>
      <dgm:spPr/>
      <dgm:t>
        <a:bodyPr/>
        <a:lstStyle/>
        <a:p>
          <a:endParaRPr lang="en-GB"/>
        </a:p>
      </dgm:t>
    </dgm:pt>
    <dgm:pt modelId="{E3011ED8-6E1F-435C-9B9E-742B49D22281}">
      <dgm:prSet/>
      <dgm:spPr/>
      <dgm:t>
        <a:bodyPr/>
        <a:lstStyle/>
        <a:p>
          <a:pPr rtl="0"/>
          <a:r>
            <a:rPr lang="en-GB"/>
            <a:t>Arrangements for consultation with employees</a:t>
          </a:r>
        </a:p>
      </dgm:t>
    </dgm:pt>
    <dgm:pt modelId="{E739DCE8-2CA1-48EF-BF80-300BBDE91F08}" type="parTrans" cxnId="{A3889703-D2FA-4BE9-9BFF-32F17EFD7BD0}">
      <dgm:prSet/>
      <dgm:spPr/>
      <dgm:t>
        <a:bodyPr/>
        <a:lstStyle/>
        <a:p>
          <a:endParaRPr lang="en-GB"/>
        </a:p>
      </dgm:t>
    </dgm:pt>
    <dgm:pt modelId="{031F80FB-21C4-49B6-BB24-7E1FCCCD1671}" type="sibTrans" cxnId="{A3889703-D2FA-4BE9-9BFF-32F17EFD7BD0}">
      <dgm:prSet/>
      <dgm:spPr/>
      <dgm:t>
        <a:bodyPr/>
        <a:lstStyle/>
        <a:p>
          <a:endParaRPr lang="en-GB"/>
        </a:p>
      </dgm:t>
    </dgm:pt>
    <dgm:pt modelId="{CC2B876E-7459-4C0A-A55B-BB6DB7D1B76D}">
      <dgm:prSet/>
      <dgm:spPr/>
      <dgm:t>
        <a:bodyPr/>
        <a:lstStyle/>
        <a:p>
          <a:pPr rtl="0"/>
          <a:r>
            <a:rPr lang="en-GB"/>
            <a:t>Arrangements for disabled employees</a:t>
          </a:r>
        </a:p>
      </dgm:t>
    </dgm:pt>
    <dgm:pt modelId="{124CA51A-B8DA-442D-B8AC-7527BEE1DD61}" type="parTrans" cxnId="{BC23066A-2F82-4C28-8981-9F095D9D9D31}">
      <dgm:prSet/>
      <dgm:spPr/>
      <dgm:t>
        <a:bodyPr/>
        <a:lstStyle/>
        <a:p>
          <a:endParaRPr lang="en-GB"/>
        </a:p>
      </dgm:t>
    </dgm:pt>
    <dgm:pt modelId="{45BB424C-915B-4486-8348-E0EC4C626BE2}" type="sibTrans" cxnId="{BC23066A-2F82-4C28-8981-9F095D9D9D31}">
      <dgm:prSet/>
      <dgm:spPr/>
      <dgm:t>
        <a:bodyPr/>
        <a:lstStyle/>
        <a:p>
          <a:endParaRPr lang="en-GB"/>
        </a:p>
      </dgm:t>
    </dgm:pt>
    <dgm:pt modelId="{42297A2C-314F-4F21-895A-09FB12499317}">
      <dgm:prSet/>
      <dgm:spPr/>
      <dgm:t>
        <a:bodyPr/>
        <a:lstStyle/>
        <a:p>
          <a:pPr rtl="0"/>
          <a:r>
            <a:rPr lang="en-GB"/>
            <a:t>Pension arrangements and share ownership schemes</a:t>
          </a:r>
        </a:p>
      </dgm:t>
    </dgm:pt>
    <dgm:pt modelId="{BDE36115-9A59-452B-9EBD-83E841DE70D3}" type="parTrans" cxnId="{5664ECA6-018B-401C-9975-D438C635F170}">
      <dgm:prSet/>
      <dgm:spPr/>
      <dgm:t>
        <a:bodyPr/>
        <a:lstStyle/>
        <a:p>
          <a:endParaRPr lang="en-GB"/>
        </a:p>
      </dgm:t>
    </dgm:pt>
    <dgm:pt modelId="{BE7C3D90-7555-4A62-8473-C9570AFB9C35}" type="sibTrans" cxnId="{5664ECA6-018B-401C-9975-D438C635F170}">
      <dgm:prSet/>
      <dgm:spPr/>
      <dgm:t>
        <a:bodyPr/>
        <a:lstStyle/>
        <a:p>
          <a:endParaRPr lang="en-GB"/>
        </a:p>
      </dgm:t>
    </dgm:pt>
    <dgm:pt modelId="{C848887B-2B49-40A5-B1CE-6C1084F8FE1C}">
      <dgm:prSet/>
      <dgm:spPr/>
      <dgm:t>
        <a:bodyPr/>
        <a:lstStyle/>
        <a:p>
          <a:pPr rtl="0"/>
          <a:r>
            <a:rPr lang="en-GB" dirty="0"/>
            <a:t>Corporate governance</a:t>
          </a:r>
        </a:p>
      </dgm:t>
    </dgm:pt>
    <dgm:pt modelId="{7AF11157-8F8F-42EE-BE02-D2C1B46E5AC4}" type="parTrans" cxnId="{88B77C9B-C9AA-4C84-B5B2-C643789DC71B}">
      <dgm:prSet/>
      <dgm:spPr/>
      <dgm:t>
        <a:bodyPr/>
        <a:lstStyle/>
        <a:p>
          <a:endParaRPr lang="en-GB"/>
        </a:p>
      </dgm:t>
    </dgm:pt>
    <dgm:pt modelId="{55630268-4EDD-4C31-A826-E17F3F3806D9}" type="sibTrans" cxnId="{88B77C9B-C9AA-4C84-B5B2-C643789DC71B}">
      <dgm:prSet/>
      <dgm:spPr/>
      <dgm:t>
        <a:bodyPr/>
        <a:lstStyle/>
        <a:p>
          <a:endParaRPr lang="en-GB"/>
        </a:p>
      </dgm:t>
    </dgm:pt>
    <dgm:pt modelId="{3321644C-0BE3-4B41-BFDF-50F75BA19E45}">
      <dgm:prSet/>
      <dgm:spPr/>
      <dgm:t>
        <a:bodyPr/>
        <a:lstStyle/>
        <a:p>
          <a:pPr rtl="0"/>
          <a:r>
            <a:rPr lang="en-GB" dirty="0"/>
            <a:t>Charitable and political donations</a:t>
          </a:r>
        </a:p>
      </dgm:t>
    </dgm:pt>
    <dgm:pt modelId="{263D2962-FAAA-4FEB-9BBC-FC1564ED3A70}" type="parTrans" cxnId="{1F5DB3A6-A345-47FE-9C17-5011D50F0800}">
      <dgm:prSet/>
      <dgm:spPr/>
      <dgm:t>
        <a:bodyPr/>
        <a:lstStyle/>
        <a:p>
          <a:endParaRPr lang="en-GB"/>
        </a:p>
      </dgm:t>
    </dgm:pt>
    <dgm:pt modelId="{FEF1F7F2-E6E2-46AD-BC71-D3C2B6E733EB}" type="sibTrans" cxnId="{1F5DB3A6-A345-47FE-9C17-5011D50F0800}">
      <dgm:prSet/>
      <dgm:spPr/>
      <dgm:t>
        <a:bodyPr/>
        <a:lstStyle/>
        <a:p>
          <a:endParaRPr lang="en-GB"/>
        </a:p>
      </dgm:t>
    </dgm:pt>
    <dgm:pt modelId="{31CBD84E-8314-4040-9B2F-4AF0CE8D9A2B}">
      <dgm:prSet/>
      <dgm:spPr/>
      <dgm:t>
        <a:bodyPr/>
        <a:lstStyle/>
        <a:p>
          <a:pPr rtl="0"/>
          <a:r>
            <a:rPr lang="en-GB"/>
            <a:t>Directors’ involvements, remuneration and options</a:t>
          </a:r>
        </a:p>
      </dgm:t>
    </dgm:pt>
    <dgm:pt modelId="{877E6288-AD3F-4363-BE9D-8B40762A52EC}" type="parTrans" cxnId="{FB6FE207-70F9-4422-85D7-72522B04B9AD}">
      <dgm:prSet/>
      <dgm:spPr/>
      <dgm:t>
        <a:bodyPr/>
        <a:lstStyle/>
        <a:p>
          <a:endParaRPr lang="en-GB"/>
        </a:p>
      </dgm:t>
    </dgm:pt>
    <dgm:pt modelId="{D623DDDE-FBCF-42FC-951E-35F37DF247B7}" type="sibTrans" cxnId="{FB6FE207-70F9-4422-85D7-72522B04B9AD}">
      <dgm:prSet/>
      <dgm:spPr/>
      <dgm:t>
        <a:bodyPr/>
        <a:lstStyle/>
        <a:p>
          <a:endParaRPr lang="en-GB"/>
        </a:p>
      </dgm:t>
    </dgm:pt>
    <dgm:pt modelId="{B2197499-E9A9-4A14-9FEA-51843C0B239A}" type="pres">
      <dgm:prSet presAssocID="{60AF9095-366F-4EC8-B0A2-0F9D6394B51A}" presName="linearFlow" presStyleCnt="0">
        <dgm:presLayoutVars>
          <dgm:dir/>
          <dgm:animLvl val="lvl"/>
          <dgm:resizeHandles val="exact"/>
        </dgm:presLayoutVars>
      </dgm:prSet>
      <dgm:spPr/>
    </dgm:pt>
    <dgm:pt modelId="{3EEB0889-AB63-419E-B41E-0F35653E7B04}" type="pres">
      <dgm:prSet presAssocID="{9EAD9CA7-16B6-4770-BF2F-0B4D3480E396}" presName="composite" presStyleCnt="0"/>
      <dgm:spPr/>
    </dgm:pt>
    <dgm:pt modelId="{419748B6-C5A1-48A0-8FCD-F994A38E9A73}" type="pres">
      <dgm:prSet presAssocID="{9EAD9CA7-16B6-4770-BF2F-0B4D3480E396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AC335203-9B9C-4E26-A88D-0EB9AA57673D}" type="pres">
      <dgm:prSet presAssocID="{9EAD9CA7-16B6-4770-BF2F-0B4D3480E396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3889703-D2FA-4BE9-9BFF-32F17EFD7BD0}" srcId="{9EAD9CA7-16B6-4770-BF2F-0B4D3480E396}" destId="{E3011ED8-6E1F-435C-9B9E-742B49D22281}" srcOrd="1" destOrd="0" parTransId="{E739DCE8-2CA1-48EF-BF80-300BBDE91F08}" sibTransId="{031F80FB-21C4-49B6-BB24-7E1FCCCD1671}"/>
    <dgm:cxn modelId="{FB6FE207-70F9-4422-85D7-72522B04B9AD}" srcId="{9EAD9CA7-16B6-4770-BF2F-0B4D3480E396}" destId="{31CBD84E-8314-4040-9B2F-4AF0CE8D9A2B}" srcOrd="6" destOrd="0" parTransId="{877E6288-AD3F-4363-BE9D-8B40762A52EC}" sibTransId="{D623DDDE-FBCF-42FC-951E-35F37DF247B7}"/>
    <dgm:cxn modelId="{EB0EC40A-63E2-4368-BFED-D55B69390ED8}" type="presOf" srcId="{42297A2C-314F-4F21-895A-09FB12499317}" destId="{AC335203-9B9C-4E26-A88D-0EB9AA57673D}" srcOrd="0" destOrd="3" presId="urn:microsoft.com/office/officeart/2005/8/layout/chevron2"/>
    <dgm:cxn modelId="{FA2F3733-5996-4B96-994C-F767A3C3ECC5}" type="presOf" srcId="{9EAD9CA7-16B6-4770-BF2F-0B4D3480E396}" destId="{419748B6-C5A1-48A0-8FCD-F994A38E9A73}" srcOrd="0" destOrd="0" presId="urn:microsoft.com/office/officeart/2005/8/layout/chevron2"/>
    <dgm:cxn modelId="{F7028B34-3BA4-42B1-AB29-6D878D850B88}" type="presOf" srcId="{E3011ED8-6E1F-435C-9B9E-742B49D22281}" destId="{AC335203-9B9C-4E26-A88D-0EB9AA57673D}" srcOrd="0" destOrd="1" presId="urn:microsoft.com/office/officeart/2005/8/layout/chevron2"/>
    <dgm:cxn modelId="{2E306769-C544-4E3D-8EC7-884276C133AA}" type="presOf" srcId="{31CBD84E-8314-4040-9B2F-4AF0CE8D9A2B}" destId="{AC335203-9B9C-4E26-A88D-0EB9AA57673D}" srcOrd="0" destOrd="6" presId="urn:microsoft.com/office/officeart/2005/8/layout/chevron2"/>
    <dgm:cxn modelId="{BC23066A-2F82-4C28-8981-9F095D9D9D31}" srcId="{9EAD9CA7-16B6-4770-BF2F-0B4D3480E396}" destId="{CC2B876E-7459-4C0A-A55B-BB6DB7D1B76D}" srcOrd="2" destOrd="0" parTransId="{124CA51A-B8DA-442D-B8AC-7527BEE1DD61}" sibTransId="{45BB424C-915B-4486-8348-E0EC4C626BE2}"/>
    <dgm:cxn modelId="{04A5AF4A-78AF-47F3-93CB-0DFB6B367BE7}" srcId="{60AF9095-366F-4EC8-B0A2-0F9D6394B51A}" destId="{9EAD9CA7-16B6-4770-BF2F-0B4D3480E396}" srcOrd="0" destOrd="0" parTransId="{2E52F1D2-693E-445D-9566-CBF4E0E26CB9}" sibTransId="{BA34DC82-ACD2-42A0-A555-4F8F49906897}"/>
    <dgm:cxn modelId="{55CEFB58-DB9A-4C19-87F7-B5B5D61979D4}" type="presOf" srcId="{3321644C-0BE3-4B41-BFDF-50F75BA19E45}" destId="{AC335203-9B9C-4E26-A88D-0EB9AA57673D}" srcOrd="0" destOrd="5" presId="urn:microsoft.com/office/officeart/2005/8/layout/chevron2"/>
    <dgm:cxn modelId="{88B77C9B-C9AA-4C84-B5B2-C643789DC71B}" srcId="{9EAD9CA7-16B6-4770-BF2F-0B4D3480E396}" destId="{C848887B-2B49-40A5-B1CE-6C1084F8FE1C}" srcOrd="4" destOrd="0" parTransId="{7AF11157-8F8F-42EE-BE02-D2C1B46E5AC4}" sibTransId="{55630268-4EDD-4C31-A826-E17F3F3806D9}"/>
    <dgm:cxn modelId="{E37889A1-AD55-421F-B6C2-4A1287260610}" type="presOf" srcId="{CC2B876E-7459-4C0A-A55B-BB6DB7D1B76D}" destId="{AC335203-9B9C-4E26-A88D-0EB9AA57673D}" srcOrd="0" destOrd="2" presId="urn:microsoft.com/office/officeart/2005/8/layout/chevron2"/>
    <dgm:cxn modelId="{1F5DB3A6-A345-47FE-9C17-5011D50F0800}" srcId="{9EAD9CA7-16B6-4770-BF2F-0B4D3480E396}" destId="{3321644C-0BE3-4B41-BFDF-50F75BA19E45}" srcOrd="5" destOrd="0" parTransId="{263D2962-FAAA-4FEB-9BBC-FC1564ED3A70}" sibTransId="{FEF1F7F2-E6E2-46AD-BC71-D3C2B6E733EB}"/>
    <dgm:cxn modelId="{5664ECA6-018B-401C-9975-D438C635F170}" srcId="{9EAD9CA7-16B6-4770-BF2F-0B4D3480E396}" destId="{42297A2C-314F-4F21-895A-09FB12499317}" srcOrd="3" destOrd="0" parTransId="{BDE36115-9A59-452B-9EBD-83E841DE70D3}" sibTransId="{BE7C3D90-7555-4A62-8473-C9570AFB9C35}"/>
    <dgm:cxn modelId="{5222F3DA-D8BA-499F-A358-338CBDBB6A2B}" type="presOf" srcId="{60AF9095-366F-4EC8-B0A2-0F9D6394B51A}" destId="{B2197499-E9A9-4A14-9FEA-51843C0B239A}" srcOrd="0" destOrd="0" presId="urn:microsoft.com/office/officeart/2005/8/layout/chevron2"/>
    <dgm:cxn modelId="{A51133DD-AFAC-45BF-AFBA-0106721AD67F}" srcId="{9EAD9CA7-16B6-4770-BF2F-0B4D3480E396}" destId="{BAC379A4-E765-42F2-99A0-FAD5F0F5FD57}" srcOrd="0" destOrd="0" parTransId="{60FCC33B-88C5-400B-B98D-27FE4ABCAA31}" sibTransId="{934AC661-554E-4497-BDFD-4CF296DA6BD8}"/>
    <dgm:cxn modelId="{36E7D0E9-6450-47D3-B23F-6BE833FD36B6}" type="presOf" srcId="{BAC379A4-E765-42F2-99A0-FAD5F0F5FD57}" destId="{AC335203-9B9C-4E26-A88D-0EB9AA57673D}" srcOrd="0" destOrd="0" presId="urn:microsoft.com/office/officeart/2005/8/layout/chevron2"/>
    <dgm:cxn modelId="{4031A5F6-B7C7-4B97-99C7-61012FF55B6C}" type="presOf" srcId="{C848887B-2B49-40A5-B1CE-6C1084F8FE1C}" destId="{AC335203-9B9C-4E26-A88D-0EB9AA57673D}" srcOrd="0" destOrd="4" presId="urn:microsoft.com/office/officeart/2005/8/layout/chevron2"/>
    <dgm:cxn modelId="{621395E3-B93D-4605-8895-2E1495D9294F}" type="presParOf" srcId="{B2197499-E9A9-4A14-9FEA-51843C0B239A}" destId="{3EEB0889-AB63-419E-B41E-0F35653E7B04}" srcOrd="0" destOrd="0" presId="urn:microsoft.com/office/officeart/2005/8/layout/chevron2"/>
    <dgm:cxn modelId="{602C19D2-F16E-4B30-AE4A-24B0BC73D5DD}" type="presParOf" srcId="{3EEB0889-AB63-419E-B41E-0F35653E7B04}" destId="{419748B6-C5A1-48A0-8FCD-F994A38E9A73}" srcOrd="0" destOrd="0" presId="urn:microsoft.com/office/officeart/2005/8/layout/chevron2"/>
    <dgm:cxn modelId="{4A9DC1D6-9B93-47BB-A75F-7930C7D52C5C}" type="presParOf" srcId="{3EEB0889-AB63-419E-B41E-0F35653E7B04}" destId="{AC335203-9B9C-4E26-A88D-0EB9AA57673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0E002-57B6-4524-806B-1FA252758A69}">
      <dsp:nvSpPr>
        <dsp:cNvPr id="0" name=""/>
        <dsp:cNvSpPr/>
      </dsp:nvSpPr>
      <dsp:spPr>
        <a:xfrm>
          <a:off x="559800" y="33668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16440-6977-4E0A-8714-C503C76E83CE}">
      <dsp:nvSpPr>
        <dsp:cNvPr id="0" name=""/>
        <dsp:cNvSpPr/>
      </dsp:nvSpPr>
      <dsp:spPr>
        <a:xfrm>
          <a:off x="559800" y="2006840"/>
          <a:ext cx="4320000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A sustainability report </a:t>
          </a:r>
          <a:r>
            <a:rPr lang="en-US" sz="1400" kern="1200"/>
            <a:t>details the entity’s economic, social and environmental effects.</a:t>
          </a:r>
        </a:p>
      </dsp:txBody>
      <dsp:txXfrm>
        <a:off x="559800" y="2006840"/>
        <a:ext cx="4320000" cy="668250"/>
      </dsp:txXfrm>
    </dsp:sp>
    <dsp:sp modelId="{96957C2C-A89B-4256-8036-2DACB9537F03}">
      <dsp:nvSpPr>
        <dsp:cNvPr id="0" name=""/>
        <dsp:cNvSpPr/>
      </dsp:nvSpPr>
      <dsp:spPr>
        <a:xfrm>
          <a:off x="559800" y="2748649"/>
          <a:ext cx="4320000" cy="126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FD1BA-8C8B-41C8-BAEE-EADB68FB59B9}">
      <dsp:nvSpPr>
        <dsp:cNvPr id="0" name=""/>
        <dsp:cNvSpPr/>
      </dsp:nvSpPr>
      <dsp:spPr>
        <a:xfrm>
          <a:off x="5635800" y="33668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16862-9F54-416C-ACA0-BA39EF2A6FCA}">
      <dsp:nvSpPr>
        <dsp:cNvPr id="0" name=""/>
        <dsp:cNvSpPr/>
      </dsp:nvSpPr>
      <dsp:spPr>
        <a:xfrm>
          <a:off x="5635800" y="2006840"/>
          <a:ext cx="4320000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kern="1200"/>
            <a:t>There are lots of reasons </a:t>
          </a:r>
          <a:r>
            <a:rPr lang="en-US" sz="1400" kern="1200"/>
            <a:t>why companies should set sustainability goals and report on their progress towards achieving these goals:</a:t>
          </a:r>
        </a:p>
      </dsp:txBody>
      <dsp:txXfrm>
        <a:off x="5635800" y="2006840"/>
        <a:ext cx="4320000" cy="668250"/>
      </dsp:txXfrm>
    </dsp:sp>
    <dsp:sp modelId="{965510A6-32E8-4B13-A4F1-79CD69014E4C}">
      <dsp:nvSpPr>
        <dsp:cNvPr id="0" name=""/>
        <dsp:cNvSpPr/>
      </dsp:nvSpPr>
      <dsp:spPr>
        <a:xfrm>
          <a:off x="5635800" y="2748649"/>
          <a:ext cx="4320000" cy="126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It is ethical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Government funding will increasingly focus on sustainable businesses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There will be a reduction in reputational and regulatory risk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Sustainable products and services are a growth area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Short-term, profit-based models are now less relevant for many investors.</a:t>
          </a:r>
        </a:p>
      </dsp:txBody>
      <dsp:txXfrm>
        <a:off x="5635800" y="2748649"/>
        <a:ext cx="4320000" cy="1266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CD005-6703-40BA-9C82-F289A2F7C5BA}">
      <dsp:nvSpPr>
        <dsp:cNvPr id="0" name=""/>
        <dsp:cNvSpPr/>
      </dsp:nvSpPr>
      <dsp:spPr>
        <a:xfrm rot="5400000">
          <a:off x="-522579" y="522579"/>
          <a:ext cx="3483864" cy="24387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Additional voluntary disclosures could include:</a:t>
          </a:r>
        </a:p>
      </dsp:txBody>
      <dsp:txXfrm rot="-5400000">
        <a:off x="1" y="1219351"/>
        <a:ext cx="2438704" cy="1045160"/>
      </dsp:txXfrm>
    </dsp:sp>
    <dsp:sp modelId="{BCA37DAC-4F50-4ECC-A8E1-9725C10877D1}">
      <dsp:nvSpPr>
        <dsp:cNvPr id="0" name=""/>
        <dsp:cNvSpPr/>
      </dsp:nvSpPr>
      <dsp:spPr>
        <a:xfrm rot="5400000">
          <a:off x="3534384" y="-1095679"/>
          <a:ext cx="2264511" cy="44558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Information about health and safety at work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Equal opportunities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Community, arts and schools involvements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Environmental information</a:t>
          </a:r>
        </a:p>
      </dsp:txBody>
      <dsp:txXfrm rot="-5400000">
        <a:off x="2438704" y="110545"/>
        <a:ext cx="4345327" cy="20434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30992-2FCA-43C0-AD2F-9B92A0F65FD9}">
      <dsp:nvSpPr>
        <dsp:cNvPr id="0" name=""/>
        <dsp:cNvSpPr/>
      </dsp:nvSpPr>
      <dsp:spPr>
        <a:xfrm rot="5400000">
          <a:off x="-423824" y="423824"/>
          <a:ext cx="2825496" cy="19778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Several bodies have been involved in developing guidelines for social and environmental reporting, including:</a:t>
          </a:r>
        </a:p>
      </dsp:txBody>
      <dsp:txXfrm rot="-5400000">
        <a:off x="1" y="988924"/>
        <a:ext cx="1977847" cy="847649"/>
      </dsp:txXfrm>
    </dsp:sp>
    <dsp:sp modelId="{8B9CDCCF-99A7-4928-BF55-B5698113536A}">
      <dsp:nvSpPr>
        <dsp:cNvPr id="0" name=""/>
        <dsp:cNvSpPr/>
      </dsp:nvSpPr>
      <dsp:spPr>
        <a:xfrm rot="5400000">
          <a:off x="3205022" y="-1227175"/>
          <a:ext cx="1836572" cy="42909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Global Reporting Initiative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Good Corporation Standard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/>
            <a:t>Ethical Trading Initiative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UN Environment Programme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Business in the Community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The Prince of Wales’ Accounting for Sustainability Project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i="1" kern="1200" dirty="0"/>
            <a:t>And many others......</a:t>
          </a:r>
          <a:endParaRPr lang="en-GB" sz="1300" kern="1200" dirty="0"/>
        </a:p>
      </dsp:txBody>
      <dsp:txXfrm rot="-5400000">
        <a:off x="1977847" y="89654"/>
        <a:ext cx="4201268" cy="16572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82B8B-0472-46AF-997B-7E8960DE20A8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006F3-1DA8-4038-B21C-6CAF0FBA94C6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74E49-7AB4-48B4-BAF6-D78536E3EE59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 way to identify whether an organisation’s performance is conforming with the expectations of various stakeholder groups.</a:t>
          </a:r>
        </a:p>
      </dsp:txBody>
      <dsp:txXfrm>
        <a:off x="1057183" y="1805"/>
        <a:ext cx="9458416" cy="915310"/>
      </dsp:txXfrm>
    </dsp:sp>
    <dsp:sp modelId="{D3B5FC45-AEF3-4241-8A4D-659AECD01B00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183EF-A3C9-47F7-9266-FC8E6C76E44E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66F5D-095B-4D90-B867-2C46C46C9BE2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Often done by directly contacting various stakeholder groups to gain their views.</a:t>
          </a:r>
        </a:p>
      </dsp:txBody>
      <dsp:txXfrm>
        <a:off x="1057183" y="1145944"/>
        <a:ext cx="9458416" cy="915310"/>
      </dsp:txXfrm>
    </dsp:sp>
    <dsp:sp modelId="{92005AA1-244C-4D0D-9171-A300F9636752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8AD96-6360-44BA-ADCF-E1CEA140075E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AC4E92-F2A6-4B32-BC57-65221ADBB2A7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Allows a company to examine its social and environmental impacts and assess whether it is meeting its own social and environmental objectives.</a:t>
          </a:r>
        </a:p>
      </dsp:txBody>
      <dsp:txXfrm>
        <a:off x="1057183" y="2290082"/>
        <a:ext cx="9458416" cy="915310"/>
      </dsp:txXfrm>
    </dsp:sp>
    <dsp:sp modelId="{19463626-13E3-4D6E-9DD6-672A56EF68F7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F4D80-9685-40FD-9520-016049C6F5A0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967FB-BAC8-4510-8DCE-49544B07A569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Increases credibility of information reported in the annual report if the social and environmental audit is undertaken by an independent third party.</a:t>
          </a:r>
        </a:p>
      </dsp:txBody>
      <dsp:txXfrm>
        <a:off x="1057183" y="3434221"/>
        <a:ext cx="9458416" cy="9153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FA67D-F1D2-46D4-BCF3-5A670B0BF778}">
      <dsp:nvSpPr>
        <dsp:cNvPr id="0" name=""/>
        <dsp:cNvSpPr/>
      </dsp:nvSpPr>
      <dsp:spPr>
        <a:xfrm>
          <a:off x="0" y="511"/>
          <a:ext cx="5458837" cy="11975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462EB-B678-4894-882F-6A1E3B0FF967}">
      <dsp:nvSpPr>
        <dsp:cNvPr id="0" name=""/>
        <dsp:cNvSpPr/>
      </dsp:nvSpPr>
      <dsp:spPr>
        <a:xfrm>
          <a:off x="362265" y="269965"/>
          <a:ext cx="658663" cy="6586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44AFB-B72B-407D-986D-E66DC9C0DF23}">
      <dsp:nvSpPr>
        <dsp:cNvPr id="0" name=""/>
        <dsp:cNvSpPr/>
      </dsp:nvSpPr>
      <dsp:spPr>
        <a:xfrm>
          <a:off x="1383193" y="511"/>
          <a:ext cx="4075644" cy="119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43" tIns="126743" rIns="126743" bIns="1267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The main disadvantage of making disclosures is that the associated labour hours and printing costs may be substantial. </a:t>
          </a:r>
        </a:p>
      </dsp:txBody>
      <dsp:txXfrm>
        <a:off x="1383193" y="511"/>
        <a:ext cx="4075644" cy="1197570"/>
      </dsp:txXfrm>
    </dsp:sp>
    <dsp:sp modelId="{BBCE2F80-98B5-4DC8-90F4-B4AEFF6A1398}">
      <dsp:nvSpPr>
        <dsp:cNvPr id="0" name=""/>
        <dsp:cNvSpPr/>
      </dsp:nvSpPr>
      <dsp:spPr>
        <a:xfrm>
          <a:off x="0" y="1497474"/>
          <a:ext cx="5458837" cy="11975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F0DA6-65B6-4F33-AF53-A400DBB2D181}">
      <dsp:nvSpPr>
        <dsp:cNvPr id="0" name=""/>
        <dsp:cNvSpPr/>
      </dsp:nvSpPr>
      <dsp:spPr>
        <a:xfrm>
          <a:off x="362265" y="1766928"/>
          <a:ext cx="658663" cy="6586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55AF8-882A-4CA0-85C2-4F5E174A15A0}">
      <dsp:nvSpPr>
        <dsp:cNvPr id="0" name=""/>
        <dsp:cNvSpPr/>
      </dsp:nvSpPr>
      <dsp:spPr>
        <a:xfrm>
          <a:off x="1383193" y="1497474"/>
          <a:ext cx="4075644" cy="119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43" tIns="126743" rIns="126743" bIns="1267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Potential for giving away trade secrets? But, at present, disclosures are voluntary.......</a:t>
          </a:r>
        </a:p>
      </dsp:txBody>
      <dsp:txXfrm>
        <a:off x="1383193" y="1497474"/>
        <a:ext cx="4075644" cy="1197570"/>
      </dsp:txXfrm>
    </dsp:sp>
    <dsp:sp modelId="{DCDD6227-5F95-41CD-A686-5B934969B2CD}">
      <dsp:nvSpPr>
        <dsp:cNvPr id="0" name=""/>
        <dsp:cNvSpPr/>
      </dsp:nvSpPr>
      <dsp:spPr>
        <a:xfrm>
          <a:off x="0" y="2994437"/>
          <a:ext cx="5458837" cy="11975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C05A6-7F01-43F0-BC03-A5EE8DB3085D}">
      <dsp:nvSpPr>
        <dsp:cNvPr id="0" name=""/>
        <dsp:cNvSpPr/>
      </dsp:nvSpPr>
      <dsp:spPr>
        <a:xfrm>
          <a:off x="362265" y="3263891"/>
          <a:ext cx="658663" cy="6586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BCC00-1788-4E6E-AD39-C79DBBE9F830}">
      <dsp:nvSpPr>
        <dsp:cNvPr id="0" name=""/>
        <dsp:cNvSpPr/>
      </dsp:nvSpPr>
      <dsp:spPr>
        <a:xfrm>
          <a:off x="1383193" y="2994437"/>
          <a:ext cx="4075644" cy="1197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43" tIns="126743" rIns="126743" bIns="1267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Risk of reporting negative information – reputational risks?</a:t>
          </a:r>
        </a:p>
      </dsp:txBody>
      <dsp:txXfrm>
        <a:off x="1383193" y="2994437"/>
        <a:ext cx="4075644" cy="1197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B503C-4CA1-48C5-91E9-DA51BCCD7CCF}">
      <dsp:nvSpPr>
        <dsp:cNvPr id="0" name=""/>
        <dsp:cNvSpPr/>
      </dsp:nvSpPr>
      <dsp:spPr>
        <a:xfrm>
          <a:off x="0" y="2284"/>
          <a:ext cx="5861090" cy="11575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C2BB3-C6BB-4AEA-9417-B152B146820D}">
      <dsp:nvSpPr>
        <dsp:cNvPr id="0" name=""/>
        <dsp:cNvSpPr/>
      </dsp:nvSpPr>
      <dsp:spPr>
        <a:xfrm>
          <a:off x="350172" y="262743"/>
          <a:ext cx="636677" cy="6366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BADCF-6C25-4507-80AB-8833714E4709}">
      <dsp:nvSpPr>
        <dsp:cNvPr id="0" name=""/>
        <dsp:cNvSpPr/>
      </dsp:nvSpPr>
      <dsp:spPr>
        <a:xfrm>
          <a:off x="1337023" y="2284"/>
          <a:ext cx="4524066" cy="115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12" tIns="122512" rIns="122512" bIns="1225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Why do we want to publicly disclose information about social and environmental performance?</a:t>
          </a:r>
          <a:endParaRPr lang="en-US" sz="1900" kern="1200"/>
        </a:p>
      </dsp:txBody>
      <dsp:txXfrm>
        <a:off x="1337023" y="2284"/>
        <a:ext cx="4524066" cy="1157596"/>
      </dsp:txXfrm>
    </dsp:sp>
    <dsp:sp modelId="{02DF4006-7AEA-4C5C-A596-602692BB8B1C}">
      <dsp:nvSpPr>
        <dsp:cNvPr id="0" name=""/>
        <dsp:cNvSpPr/>
      </dsp:nvSpPr>
      <dsp:spPr>
        <a:xfrm>
          <a:off x="0" y="1449279"/>
          <a:ext cx="5861090" cy="11575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F0B13-D3AF-414A-B4A4-9A7F3A827C6F}">
      <dsp:nvSpPr>
        <dsp:cNvPr id="0" name=""/>
        <dsp:cNvSpPr/>
      </dsp:nvSpPr>
      <dsp:spPr>
        <a:xfrm>
          <a:off x="350172" y="1709738"/>
          <a:ext cx="636677" cy="6366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A65FD-3740-40EF-A6EF-4A375F637AE8}">
      <dsp:nvSpPr>
        <dsp:cNvPr id="0" name=""/>
        <dsp:cNvSpPr/>
      </dsp:nvSpPr>
      <dsp:spPr>
        <a:xfrm>
          <a:off x="1337023" y="1449279"/>
          <a:ext cx="4524066" cy="115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12" tIns="122512" rIns="122512" bIns="1225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Who are the stakeholders to whom the disclosures are directed?</a:t>
          </a:r>
          <a:endParaRPr lang="en-US" sz="1900" kern="1200"/>
        </a:p>
      </dsp:txBody>
      <dsp:txXfrm>
        <a:off x="1337023" y="1449279"/>
        <a:ext cx="4524066" cy="1157596"/>
      </dsp:txXfrm>
    </dsp:sp>
    <dsp:sp modelId="{32F0451B-D3D8-4229-907F-04A351EBDB04}">
      <dsp:nvSpPr>
        <dsp:cNvPr id="0" name=""/>
        <dsp:cNvSpPr/>
      </dsp:nvSpPr>
      <dsp:spPr>
        <a:xfrm>
          <a:off x="0" y="2896274"/>
          <a:ext cx="5861090" cy="11575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81ADC-60C1-49B9-979A-B45F9D953308}">
      <dsp:nvSpPr>
        <dsp:cNvPr id="0" name=""/>
        <dsp:cNvSpPr/>
      </dsp:nvSpPr>
      <dsp:spPr>
        <a:xfrm>
          <a:off x="350172" y="3156733"/>
          <a:ext cx="636677" cy="6366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3BBE5-A120-49A2-8E30-986E0B42F129}">
      <dsp:nvSpPr>
        <dsp:cNvPr id="0" name=""/>
        <dsp:cNvSpPr/>
      </dsp:nvSpPr>
      <dsp:spPr>
        <a:xfrm>
          <a:off x="1337023" y="2896274"/>
          <a:ext cx="4524066" cy="115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12" tIns="122512" rIns="122512" bIns="1225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What information should the disclosures address?</a:t>
          </a:r>
          <a:endParaRPr lang="en-US" sz="1900" kern="1200"/>
        </a:p>
      </dsp:txBody>
      <dsp:txXfrm>
        <a:off x="1337023" y="2896274"/>
        <a:ext cx="4524066" cy="1157596"/>
      </dsp:txXfrm>
    </dsp:sp>
    <dsp:sp modelId="{D6ACBA49-18C2-4A7A-B2D0-85AA0D33AE5B}">
      <dsp:nvSpPr>
        <dsp:cNvPr id="0" name=""/>
        <dsp:cNvSpPr/>
      </dsp:nvSpPr>
      <dsp:spPr>
        <a:xfrm>
          <a:off x="0" y="4343269"/>
          <a:ext cx="5861090" cy="11575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D7BCA-9A56-4ED3-8813-81BE63934195}">
      <dsp:nvSpPr>
        <dsp:cNvPr id="0" name=""/>
        <dsp:cNvSpPr/>
      </dsp:nvSpPr>
      <dsp:spPr>
        <a:xfrm>
          <a:off x="350172" y="4603728"/>
          <a:ext cx="636677" cy="6366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AF910-9489-4E59-AEBE-64D237638B4E}">
      <dsp:nvSpPr>
        <dsp:cNvPr id="0" name=""/>
        <dsp:cNvSpPr/>
      </dsp:nvSpPr>
      <dsp:spPr>
        <a:xfrm>
          <a:off x="1337023" y="4343269"/>
          <a:ext cx="4524066" cy="115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12" tIns="122512" rIns="122512" bIns="1225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How should the reports be compiled?</a:t>
          </a:r>
          <a:endParaRPr lang="en-US" sz="1900" kern="1200"/>
        </a:p>
      </dsp:txBody>
      <dsp:txXfrm>
        <a:off x="1337023" y="4343269"/>
        <a:ext cx="4524066" cy="1157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42D2A-960F-4C50-AEEC-27119B82AB89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B5F35-15D2-42B8-8344-997654444A88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CEB99-A938-49E5-9E4A-AC420945CEF7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SER is predominately a voluntary process</a:t>
          </a:r>
        </a:p>
      </dsp:txBody>
      <dsp:txXfrm>
        <a:off x="836323" y="3399"/>
        <a:ext cx="9679276" cy="724089"/>
      </dsp:txXfrm>
    </dsp:sp>
    <dsp:sp modelId="{6FFD8778-3F34-4930-9E60-F358A536D01C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A565F-966A-4BEE-85B6-B5666A65BC66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C9084-AFF6-40DC-A87A-7F3C17528AF4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Lack of regulation</a:t>
          </a:r>
        </a:p>
      </dsp:txBody>
      <dsp:txXfrm>
        <a:off x="836323" y="908511"/>
        <a:ext cx="9679276" cy="724089"/>
      </dsp:txXfrm>
    </dsp:sp>
    <dsp:sp modelId="{3E6B4013-A5EC-496D-9B41-F6919E89BBB5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02B61-89E3-4674-B25F-FAEAE21E8D10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C18A2-745C-4A90-A2F4-989B4B481319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However, many organisations choose to release information about social and environmental performance.</a:t>
          </a:r>
        </a:p>
      </dsp:txBody>
      <dsp:txXfrm>
        <a:off x="836323" y="1813624"/>
        <a:ext cx="9679276" cy="724089"/>
      </dsp:txXfrm>
    </dsp:sp>
    <dsp:sp modelId="{69533D57-3A56-48A7-83D3-CE4E62360E20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CA295-DE0D-4F4C-964A-230040220ABB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49BF4-B24B-4C45-A889-05644CED2783}">
      <dsp:nvSpPr>
        <dsp:cNvPr id="0" name=""/>
        <dsp:cNvSpPr/>
      </dsp:nvSpPr>
      <dsp:spPr>
        <a:xfrm>
          <a:off x="836323" y="2718736"/>
          <a:ext cx="4732020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Depends on managers’ motivations to report.</a:t>
          </a:r>
        </a:p>
      </dsp:txBody>
      <dsp:txXfrm>
        <a:off x="836323" y="2718736"/>
        <a:ext cx="4732020" cy="724089"/>
      </dsp:txXfrm>
    </dsp:sp>
    <dsp:sp modelId="{436B1D3E-DC72-4530-94AF-F29EB39FAB1C}">
      <dsp:nvSpPr>
        <dsp:cNvPr id="0" name=""/>
        <dsp:cNvSpPr/>
      </dsp:nvSpPr>
      <dsp:spPr>
        <a:xfrm>
          <a:off x="5568343" y="2718736"/>
          <a:ext cx="494725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e.g.	Accountability to stakeholders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b="1" kern="1200"/>
            <a:t>To win support of powerful stakeholders</a:t>
          </a:r>
        </a:p>
      </dsp:txBody>
      <dsp:txXfrm>
        <a:off x="5568343" y="2718736"/>
        <a:ext cx="4947256" cy="724089"/>
      </dsp:txXfrm>
    </dsp:sp>
    <dsp:sp modelId="{1357B8CE-854E-496F-B2DD-B13115A130C8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123D3-2F9C-4310-8706-082DAA69E346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87B17-F3F8-4371-BA11-AE04B0A995B5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Various theoretical perspectives set out by Deegan and Unerman (2011) e.g. Stakeholder theory, institutional theory, legitimacy theory etc.</a:t>
          </a:r>
        </a:p>
      </dsp:txBody>
      <dsp:txXfrm>
        <a:off x="836323" y="3623848"/>
        <a:ext cx="9679276" cy="724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ADE78-B594-47EE-8B8A-51E022A22618}">
      <dsp:nvSpPr>
        <dsp:cNvPr id="0" name=""/>
        <dsp:cNvSpPr/>
      </dsp:nvSpPr>
      <dsp:spPr>
        <a:xfrm>
          <a:off x="2016223" y="68565"/>
          <a:ext cx="8352928" cy="47774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Hopwood </a:t>
          </a:r>
          <a:r>
            <a:rPr lang="en-GB" sz="1500" i="1" kern="1200"/>
            <a:t>et al.,</a:t>
          </a:r>
          <a:r>
            <a:rPr lang="en-GB" sz="1500" kern="1200"/>
            <a:t> (2010) identified a number of components that contribute to the business case for embedding sustainability into decision making:</a:t>
          </a:r>
          <a:endParaRPr lang="en-GB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Role in winning and retaining </a:t>
          </a:r>
          <a:r>
            <a:rPr lang="en-GB" sz="1500" b="1" kern="1200"/>
            <a:t>customers</a:t>
          </a:r>
          <a:endParaRPr lang="en-GB" sz="1500" b="1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Competitive advantage through identifying opportunities for innovation and new products</a:t>
          </a:r>
          <a:endParaRPr lang="en-GB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Attracting and retaining key staff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Managing risks arising from sustainability issues</a:t>
          </a:r>
          <a:endParaRPr lang="en-GB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Operational efficiencies derived through social and environmental practices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Accessing capital</a:t>
          </a:r>
          <a:endParaRPr lang="en-GB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Reputational impact</a:t>
          </a:r>
          <a:endParaRPr lang="en-GB" sz="1500" kern="1200" dirty="0"/>
        </a:p>
      </dsp:txBody>
      <dsp:txXfrm>
        <a:off x="3129947" y="904625"/>
        <a:ext cx="6125480" cy="2149869"/>
      </dsp:txXfrm>
    </dsp:sp>
    <dsp:sp modelId="{42DF016F-513D-4F36-AF5D-322B08488BA7}">
      <dsp:nvSpPr>
        <dsp:cNvPr id="0" name=""/>
        <dsp:cNvSpPr/>
      </dsp:nvSpPr>
      <dsp:spPr>
        <a:xfrm>
          <a:off x="5945988" y="3214841"/>
          <a:ext cx="3199026" cy="3171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Improved stakeholder management</a:t>
          </a:r>
          <a:endParaRPr lang="en-GB" sz="2800" kern="1200" dirty="0"/>
        </a:p>
      </dsp:txBody>
      <dsp:txXfrm>
        <a:off x="6924357" y="4034109"/>
        <a:ext cx="1919415" cy="1744246"/>
      </dsp:txXfrm>
    </dsp:sp>
    <dsp:sp modelId="{D2830432-9CEB-4692-B1A7-9BABDDF21CC3}">
      <dsp:nvSpPr>
        <dsp:cNvPr id="0" name=""/>
        <dsp:cNvSpPr/>
      </dsp:nvSpPr>
      <dsp:spPr>
        <a:xfrm>
          <a:off x="3096337" y="3214841"/>
          <a:ext cx="3487072" cy="3171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Enhanced accountability and transparency</a:t>
          </a:r>
          <a:endParaRPr lang="en-GB" sz="2400" kern="1200" dirty="0"/>
        </a:p>
      </dsp:txBody>
      <dsp:txXfrm>
        <a:off x="3424703" y="4034109"/>
        <a:ext cx="2092243" cy="1744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7B0FB-FDF2-46BA-A6F5-765AE5DA859F}">
      <dsp:nvSpPr>
        <dsp:cNvPr id="0" name=""/>
        <dsp:cNvSpPr/>
      </dsp:nvSpPr>
      <dsp:spPr>
        <a:xfrm>
          <a:off x="0" y="3410"/>
          <a:ext cx="6245265" cy="15011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6914A-4CBA-4DBE-ABA2-50B90D913A73}">
      <dsp:nvSpPr>
        <dsp:cNvPr id="0" name=""/>
        <dsp:cNvSpPr/>
      </dsp:nvSpPr>
      <dsp:spPr>
        <a:xfrm>
          <a:off x="454107" y="341177"/>
          <a:ext cx="826457" cy="825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A2C8E-5176-436E-85FB-119DE763BBDB}">
      <dsp:nvSpPr>
        <dsp:cNvPr id="0" name=""/>
        <dsp:cNvSpPr/>
      </dsp:nvSpPr>
      <dsp:spPr>
        <a:xfrm>
          <a:off x="1734673" y="3410"/>
          <a:ext cx="4458049" cy="1595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05" tIns="168805" rIns="168805" bIns="16880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baseline="0"/>
            <a:t>If motivation is </a:t>
          </a:r>
          <a:r>
            <a:rPr lang="en-GB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managerial </a:t>
          </a:r>
          <a:r>
            <a:rPr lang="en-GB" sz="1400" b="0" i="0" kern="1200" baseline="0"/>
            <a:t>reasoning and strategising, stakeholders will be narrowly defined as those who hold and exercise</a:t>
          </a:r>
          <a:r>
            <a:rPr lang="en-GB" sz="1400" b="0" i="0" kern="1200"/>
            <a:t> the greatest economic power over the organisation.</a:t>
          </a:r>
          <a:endParaRPr lang="en-GB" sz="1400" kern="1200"/>
        </a:p>
      </dsp:txBody>
      <dsp:txXfrm>
        <a:off x="1734673" y="3410"/>
        <a:ext cx="4458049" cy="1595007"/>
      </dsp:txXfrm>
    </dsp:sp>
    <dsp:sp modelId="{BD074E98-815F-46BA-BB5D-209D06BF9258}">
      <dsp:nvSpPr>
        <dsp:cNvPr id="0" name=""/>
        <dsp:cNvSpPr/>
      </dsp:nvSpPr>
      <dsp:spPr>
        <a:xfrm>
          <a:off x="0" y="1997169"/>
          <a:ext cx="6245265" cy="15011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D414F-241C-4622-9464-DCD07D9689F3}">
      <dsp:nvSpPr>
        <dsp:cNvPr id="0" name=""/>
        <dsp:cNvSpPr/>
      </dsp:nvSpPr>
      <dsp:spPr>
        <a:xfrm>
          <a:off x="454107" y="2334936"/>
          <a:ext cx="826457" cy="825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BD0B4-F7F4-49FA-AF7D-EBDC77B3B3D7}">
      <dsp:nvSpPr>
        <dsp:cNvPr id="0" name=""/>
        <dsp:cNvSpPr/>
      </dsp:nvSpPr>
      <dsp:spPr>
        <a:xfrm>
          <a:off x="1734673" y="1997169"/>
          <a:ext cx="4458049" cy="1595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05" tIns="168805" rIns="168805" bIns="16880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baseline="0"/>
            <a:t>If</a:t>
          </a:r>
          <a:r>
            <a:rPr lang="en-GB" sz="1400" kern="1200"/>
            <a:t> motivation is </a:t>
          </a:r>
          <a:r>
            <a:rPr lang="en-GB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ethical/moral </a:t>
          </a:r>
          <a:r>
            <a:rPr lang="en-GB" sz="1400" kern="1200"/>
            <a:t>reasoning, seek to address the information needs of a broader range of stakeholders, mainly those most affected by the operations of the organisation.</a:t>
          </a:r>
        </a:p>
      </dsp:txBody>
      <dsp:txXfrm>
        <a:off x="1734673" y="1997169"/>
        <a:ext cx="4458049" cy="1595007"/>
      </dsp:txXfrm>
    </dsp:sp>
    <dsp:sp modelId="{CE2AC4E9-7E7C-4794-B398-B5118FF898BA}">
      <dsp:nvSpPr>
        <dsp:cNvPr id="0" name=""/>
        <dsp:cNvSpPr/>
      </dsp:nvSpPr>
      <dsp:spPr>
        <a:xfrm>
          <a:off x="0" y="3990928"/>
          <a:ext cx="6245265" cy="15011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7632D-A1B6-4578-9470-DF7D7C6E25D5}">
      <dsp:nvSpPr>
        <dsp:cNvPr id="0" name=""/>
        <dsp:cNvSpPr/>
      </dsp:nvSpPr>
      <dsp:spPr>
        <a:xfrm>
          <a:off x="454551" y="4328695"/>
          <a:ext cx="826457" cy="825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B16C6-01CB-434E-A652-910993356696}">
      <dsp:nvSpPr>
        <dsp:cNvPr id="0" name=""/>
        <dsp:cNvSpPr/>
      </dsp:nvSpPr>
      <dsp:spPr>
        <a:xfrm>
          <a:off x="1735561" y="3990928"/>
          <a:ext cx="2810369" cy="1595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05" tIns="168805" rIns="168805" bIns="16880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baseline="0"/>
            <a:t>Impossible to address the</a:t>
          </a:r>
          <a:r>
            <a:rPr lang="en-GB" sz="1400" b="0" i="0" kern="1200"/>
            <a:t> information needs of all stakeholders so, even taking the ethical reasoning basis for reporting, need to prioritise stakeholders.  </a:t>
          </a:r>
          <a:endParaRPr lang="en-GB" sz="1400" kern="1200"/>
        </a:p>
      </dsp:txBody>
      <dsp:txXfrm>
        <a:off x="1735561" y="3990928"/>
        <a:ext cx="2810369" cy="1595007"/>
      </dsp:txXfrm>
    </dsp:sp>
    <dsp:sp modelId="{4B24EC10-85FD-4AFE-8EC3-4480580CED13}">
      <dsp:nvSpPr>
        <dsp:cNvPr id="0" name=""/>
        <dsp:cNvSpPr/>
      </dsp:nvSpPr>
      <dsp:spPr>
        <a:xfrm>
          <a:off x="4545930" y="3990928"/>
          <a:ext cx="1590861" cy="15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75" tIns="158875" rIns="158875" bIns="15887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545930" y="3990928"/>
        <a:ext cx="1590861" cy="15011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CFAFF-D777-41DF-8103-7A90BA1E43F3}">
      <dsp:nvSpPr>
        <dsp:cNvPr id="0" name=""/>
        <dsp:cNvSpPr/>
      </dsp:nvSpPr>
      <dsp:spPr>
        <a:xfrm>
          <a:off x="0" y="0"/>
          <a:ext cx="671355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14824D-03B6-4F8C-A1F5-65AD84639AF3}">
      <dsp:nvSpPr>
        <dsp:cNvPr id="0" name=""/>
        <dsp:cNvSpPr/>
      </dsp:nvSpPr>
      <dsp:spPr>
        <a:xfrm>
          <a:off x="0" y="0"/>
          <a:ext cx="6713552" cy="2059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Will depend on who the stakeholders we are reporting to are – what are their information needs?</a:t>
          </a:r>
        </a:p>
      </dsp:txBody>
      <dsp:txXfrm>
        <a:off x="0" y="0"/>
        <a:ext cx="6713552" cy="2059586"/>
      </dsp:txXfrm>
    </dsp:sp>
    <dsp:sp modelId="{5CA94AC3-A243-4438-BD8D-C02C4BF1F586}">
      <dsp:nvSpPr>
        <dsp:cNvPr id="0" name=""/>
        <dsp:cNvSpPr/>
      </dsp:nvSpPr>
      <dsp:spPr>
        <a:xfrm>
          <a:off x="0" y="2059586"/>
          <a:ext cx="671355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E7A75E-AE82-4949-9576-1381A3681FFF}">
      <dsp:nvSpPr>
        <dsp:cNvPr id="0" name=""/>
        <dsp:cNvSpPr/>
      </dsp:nvSpPr>
      <dsp:spPr>
        <a:xfrm>
          <a:off x="0" y="2059586"/>
          <a:ext cx="6713552" cy="2059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A useful starting point might be to ask </a:t>
          </a:r>
          <a:r>
            <a:rPr lang="en-GB" sz="2800" i="1" kern="1200"/>
            <a:t>For what social and environmental issues do stakeholders wish to hold organisations responsible and accountable?</a:t>
          </a:r>
          <a:endParaRPr lang="en-GB" sz="2800" kern="1200"/>
        </a:p>
      </dsp:txBody>
      <dsp:txXfrm>
        <a:off x="0" y="2059586"/>
        <a:ext cx="6713552" cy="2059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F082-5726-4C70-AC52-1417A13D97C2}">
      <dsp:nvSpPr>
        <dsp:cNvPr id="0" name=""/>
        <dsp:cNvSpPr/>
      </dsp:nvSpPr>
      <dsp:spPr>
        <a:xfrm>
          <a:off x="0" y="0"/>
          <a:ext cx="689457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1A653-AEC0-46A1-BA1F-87BE7CDC40DF}">
      <dsp:nvSpPr>
        <dsp:cNvPr id="0" name=""/>
        <dsp:cNvSpPr/>
      </dsp:nvSpPr>
      <dsp:spPr>
        <a:xfrm>
          <a:off x="0" y="0"/>
          <a:ext cx="6894576" cy="1741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Freedman</a:t>
          </a:r>
          <a:r>
            <a:rPr lang="en-GB" sz="2000" kern="1200" dirty="0"/>
            <a:t> and </a:t>
          </a:r>
          <a:r>
            <a:rPr lang="en-GB" sz="2000" b="1" kern="1200" dirty="0"/>
            <a:t>Patten</a:t>
          </a:r>
          <a:r>
            <a:rPr lang="en-GB" sz="2000" kern="1200" dirty="0"/>
            <a:t> (2004) found that where US businesses reported information about high levels of pollution from their factories, the share price reaction was </a:t>
          </a:r>
          <a:r>
            <a:rPr lang="en-GB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lower than</a:t>
          </a:r>
          <a:r>
            <a:rPr lang="en-GB" sz="2000" kern="1200" dirty="0"/>
            <a:t> for companies which were known to emit high levels of pollution but did not report it in their annual reports.</a:t>
          </a:r>
        </a:p>
      </dsp:txBody>
      <dsp:txXfrm>
        <a:off x="0" y="0"/>
        <a:ext cx="6894576" cy="1741931"/>
      </dsp:txXfrm>
    </dsp:sp>
    <dsp:sp modelId="{D3D2146E-1413-4342-A867-C0929B74238E}">
      <dsp:nvSpPr>
        <dsp:cNvPr id="0" name=""/>
        <dsp:cNvSpPr/>
      </dsp:nvSpPr>
      <dsp:spPr>
        <a:xfrm>
          <a:off x="0" y="1741931"/>
          <a:ext cx="6894576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36B1B-C8F2-4397-9398-488DFB2BF6FA}">
      <dsp:nvSpPr>
        <dsp:cNvPr id="0" name=""/>
        <dsp:cNvSpPr/>
      </dsp:nvSpPr>
      <dsp:spPr>
        <a:xfrm>
          <a:off x="0" y="1741931"/>
          <a:ext cx="6894576" cy="1741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Blacconiere</a:t>
          </a:r>
          <a:r>
            <a:rPr lang="en-GB" sz="2000" b="1" kern="1200" dirty="0"/>
            <a:t> and Patten (1994) </a:t>
          </a:r>
          <a:r>
            <a:rPr lang="en-GB" sz="2000" kern="1200" dirty="0"/>
            <a:t>examined stock market reaction to Union </a:t>
          </a:r>
          <a:r>
            <a:rPr lang="en-GB" sz="2000" b="1" kern="1200" dirty="0"/>
            <a:t>Carbide’s chemical leak </a:t>
          </a:r>
          <a:r>
            <a:rPr lang="en-GB" sz="2000" kern="1200" dirty="0"/>
            <a:t>in India in 1984.  Firms with more extensive environmental disclosures before the leak experienced a smaller negative reaction than those with less extensive disclosures.</a:t>
          </a:r>
        </a:p>
      </dsp:txBody>
      <dsp:txXfrm>
        <a:off x="0" y="1741931"/>
        <a:ext cx="6894576" cy="17419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E5479-8165-4748-BD0E-6382E6F62E5E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B1ADA-B6C6-4F49-9025-581446BFBB18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0E023-42A0-4C44-BD8B-476E7B8ABADC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 recent years, banking and insurance institutions have had a role in demand for increased SER disclosures.</a:t>
          </a:r>
        </a:p>
      </dsp:txBody>
      <dsp:txXfrm>
        <a:off x="1357965" y="2319"/>
        <a:ext cx="4887299" cy="1175727"/>
      </dsp:txXfrm>
    </dsp:sp>
    <dsp:sp modelId="{ACBF77ED-3C2A-4674-9568-1D2B68FB6584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626D9-27A3-44E2-99C6-AC7786DBA9F0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38A53-3E3B-479C-B341-E0E558C0F6CD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 some countries, banks will not provide finance to organisations unless environmental policy and performance information is provided. </a:t>
          </a:r>
        </a:p>
      </dsp:txBody>
      <dsp:txXfrm>
        <a:off x="1357965" y="1471979"/>
        <a:ext cx="4887299" cy="1175727"/>
      </dsp:txXfrm>
    </dsp:sp>
    <dsp:sp modelId="{4E1155F8-9068-4FBB-92C2-2331E34C96C9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9F9562-9D55-4BA6-B287-049742814FAF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B7507-3892-4C5A-A6B5-1896EF619C02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Growing market for socially responsible investment, therefore fund managers seek social and environmental information.</a:t>
          </a:r>
        </a:p>
      </dsp:txBody>
      <dsp:txXfrm>
        <a:off x="1357965" y="2941639"/>
        <a:ext cx="4887299" cy="1175727"/>
      </dsp:txXfrm>
    </dsp:sp>
    <dsp:sp modelId="{5C233779-A114-49D5-B895-01B81378283E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D774E-2CF1-473D-8F3B-2F799E547DBE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F93AF-1220-4227-9215-DAA76613EA4C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Supply chain pressures – many organisations seek social and environmental performance information before entering into supply contracts.</a:t>
          </a:r>
        </a:p>
      </dsp:txBody>
      <dsp:txXfrm>
        <a:off x="1357965" y="4411299"/>
        <a:ext cx="4887299" cy="11757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748B6-C5A1-48A0-8FCD-F994A38E9A73}">
      <dsp:nvSpPr>
        <dsp:cNvPr id="0" name=""/>
        <dsp:cNvSpPr/>
      </dsp:nvSpPr>
      <dsp:spPr>
        <a:xfrm rot="5400000">
          <a:off x="-716875" y="716875"/>
          <a:ext cx="4119172" cy="26854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Certain information must be reported by organisations, including:</a:t>
          </a:r>
        </a:p>
      </dsp:txBody>
      <dsp:txXfrm rot="-5400000">
        <a:off x="1" y="1342709"/>
        <a:ext cx="2685420" cy="1433752"/>
      </dsp:txXfrm>
    </dsp:sp>
    <dsp:sp modelId="{AC335203-9B9C-4E26-A88D-0EB9AA57673D}">
      <dsp:nvSpPr>
        <dsp:cNvPr id="0" name=""/>
        <dsp:cNvSpPr/>
      </dsp:nvSpPr>
      <dsp:spPr>
        <a:xfrm rot="5400000">
          <a:off x="3311255" y="-625834"/>
          <a:ext cx="2776461" cy="40281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Number and pay of employees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Arrangements for consultation with employees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Arrangements for disabled employees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Pension arrangements and share ownership schemes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Corporate governance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Charitable and political donations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Directors’ involvements, remuneration and options</a:t>
          </a:r>
        </a:p>
      </dsp:txBody>
      <dsp:txXfrm rot="-5400000">
        <a:off x="2685420" y="135537"/>
        <a:ext cx="3892595" cy="2505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8" y="0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/>
          <a:lstStyle>
            <a:lvl1pPr algn="r">
              <a:defRPr sz="1200"/>
            </a:lvl1pPr>
          </a:lstStyle>
          <a:p>
            <a:fld id="{C533FE0F-E134-4E15-8B07-11AC7A441028}" type="datetimeFigureOut">
              <a:rPr lang="en-GB" smtClean="0"/>
              <a:pPr/>
              <a:t>01/02/2026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30092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8" y="9430092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 anchor="b"/>
          <a:lstStyle>
            <a:lvl1pPr algn="r">
              <a:defRPr sz="1200"/>
            </a:lvl1pPr>
          </a:lstStyle>
          <a:p>
            <a:fld id="{D322990F-6812-40ED-AE9E-3D8B4ABF15A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0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8" y="0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/>
          <a:lstStyle>
            <a:lvl1pPr algn="r">
              <a:defRPr sz="1200"/>
            </a:lvl1pPr>
          </a:lstStyle>
          <a:p>
            <a:fld id="{B8DBD85E-791B-4889-9D9F-9E13AF70DED6}" type="datetimeFigureOut">
              <a:rPr lang="en-GB" smtClean="0"/>
              <a:pPr/>
              <a:t>01/02/2026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0" tIns="45646" rIns="91290" bIns="4564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290" tIns="45646" rIns="91290" bIns="456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0092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30092"/>
            <a:ext cx="2945659" cy="496412"/>
          </a:xfrm>
          <a:prstGeom prst="rect">
            <a:avLst/>
          </a:prstGeom>
        </p:spPr>
        <p:txBody>
          <a:bodyPr vert="horz" lIns="91290" tIns="45646" rIns="91290" bIns="45646" rtlCol="0" anchor="b"/>
          <a:lstStyle>
            <a:lvl1pPr algn="r">
              <a:defRPr sz="1200"/>
            </a:lvl1pPr>
          </a:lstStyle>
          <a:p>
            <a:fld id="{ABA9C96E-1C40-41FF-A68C-17C63F4B803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9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0D0CA-7B41-EB99-6F10-98D22C9D7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62BB5-D9FC-DCA3-B9A4-D0EF26134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393E-F019-559D-23D9-CA932C6F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F3B-ACD5-40FF-8B40-CCE8F23CC3B6}" type="datetime1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8A1C7-CCCD-150D-50A5-93C087B8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8F1E1-4AE9-FBD6-9370-755047DC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30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CBBAC-2B48-A567-9E5C-0A389D7A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63E96-C1E7-E113-1E81-14B3FC9A3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42818-A011-49C8-CFCE-1DD45E92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D868-A49A-4140-BC13-4AA3C37E81ED}" type="datetime1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0ABA-E7B2-79E1-3BC2-95C88AF4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62D02-A07A-951C-FBD9-6540CF09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78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6304A-8B70-E4CC-DD73-1A095EE1A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889D8-625A-EED2-C6CB-EFE4D27B2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1114E-4F96-F73F-6DA2-AAB2EBF6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47CE6-04FB-45E5-A425-F2E56F419B6D}" type="datetime1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6BAA4-B532-B4AC-3DB7-9612281B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80ABE-65BE-72D9-FD51-41603E4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9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4CBA-3D6C-F7C1-7747-794D7B0D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90ECA-6EBA-1BEA-9D18-FDDFC298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DD71A-30DC-D68B-8407-192D47A2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E294-6EBB-43D2-B307-6DA1A6E523BA}" type="datetime1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49667-2476-CE91-F181-B4196BCC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37AA5-3F62-4358-58E6-E62CD105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2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D994-672C-8384-DDCE-CA91F6972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84586-84BA-6207-1917-78066491F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8DFBD-8FE8-BFFC-36F8-889C2173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B04E-82F9-49A2-A77F-FDEAEE473657}" type="datetime1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0949-1B31-88B8-ECEA-372FDE77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E0E7F-4E7D-EA66-DA58-6E12B4B9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47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3232-A791-CE74-58EF-A6B205ED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A018-E688-5D40-CE2E-095FECC67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3F0B3-5889-0DB3-9737-1CB509032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10134-49E1-6D33-4DA8-036B7FE6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F475B-A5BE-4AD7-8595-E2E11C42BE34}" type="datetime1">
              <a:rPr lang="en-GB" smtClean="0"/>
              <a:t>01/02/2026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EC7CE-1A7E-2BE2-6CDA-37C1DBBB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AD3F2-5457-5AC0-5C51-5EC30E5F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6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F4F03-BCC6-3C33-A518-CA03E08F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A65E8-AB73-3974-A0D5-3F9D7B7AD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1A00C-8255-10B9-DF47-C311243BF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2A82E-F1C0-5790-FDED-6479FD19D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4BDBA-7B9B-725C-725A-FE9FE92B5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536FC-96E8-32AA-CE8B-32AD7DF23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2C457-7046-4F31-8A00-674FCDD89F7F}" type="datetime1">
              <a:rPr lang="en-GB" smtClean="0"/>
              <a:t>01/02/2026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43172-F317-06A7-1147-E1B13F8D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60EBC-7413-6047-6380-902709A1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5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65594-B16B-0F2D-D57D-1DFE5525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E445B-2D27-A95D-A45D-73FB982C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A9F4-6D8B-47DF-B027-BB060CA78F75}" type="datetime1">
              <a:rPr lang="en-GB" smtClean="0"/>
              <a:t>01/02/2026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9F8AA-A159-3C7E-8C64-5139E8C6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244FA-580F-CE6A-13C0-587DF3B1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10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A7D533-2DFE-EF62-6794-F2255F35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6138-9C5C-4683-8097-78F2E4B5A9B8}" type="datetime1">
              <a:rPr lang="en-GB" smtClean="0"/>
              <a:t>01/02/2026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05608-EF82-0FEA-4946-C6274132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D0913-CED4-FE52-81B2-CFC0E5F6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43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8B5C-FEC1-BAE8-E8A5-22EB8182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A73E8-1C91-A618-655F-BD076147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AC9F-1602-FD48-3536-EBE39F8E9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F26EF-83D3-0F24-7842-2B8C6BFA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CFE5-D8E8-4960-A1DC-AF4D5FBB649A}" type="datetime1">
              <a:rPr lang="en-GB" smtClean="0"/>
              <a:t>01/02/2026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DF15B-9CAC-6FF6-14A5-17BEF244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649DE-5C77-9EC5-D435-EE3934CD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7CC0-D6A1-7DAE-DE85-A5150D28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AFDFE-0E54-F612-901A-FA06E693D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CEE48-15CA-E3EB-A9EF-BF32E4839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C57D3-3277-D64B-F552-A91F72E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7A04C-8DB1-47E3-ABEB-A6454EA94EA2}" type="datetime1">
              <a:rPr lang="en-GB" smtClean="0"/>
              <a:t>01/02/2026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49242-4583-E85A-7616-F56DC58D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D0939-88BC-8BB1-455F-F41A8EC0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6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40CF1-65F4-1AFC-6E7F-E8B47286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20862-CE90-C749-E43D-EFD4C326A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6D44E-6E6A-62FF-CC47-52B6B3C61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46BF24-1DAA-443C-8BD8-5526AFF4CA92}" type="datetime1">
              <a:rPr lang="en-GB" smtClean="0"/>
              <a:t>01/02/2026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A6CF6-B840-E6B7-AB19-0FA610C15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80B52-519D-7DA9-8508-F8EC8DFB7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A878CF-ED6A-47AE-8AC8-F9F66A6F49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41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image" Target="../media/image45.jpeg"/><Relationship Id="rId9" Type="http://schemas.microsoft.com/office/2007/relationships/diagramDrawing" Target="../diagrams/drawing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10.xml"/><Relationship Id="rId11" Type="http://schemas.openxmlformats.org/officeDocument/2006/relationships/image" Target="../media/image2.png"/><Relationship Id="rId5" Type="http://schemas.openxmlformats.org/officeDocument/2006/relationships/image" Target="../media/image47.jpeg"/><Relationship Id="rId10" Type="http://schemas.microsoft.com/office/2007/relationships/diagramDrawing" Target="../diagrams/drawing10.xml"/><Relationship Id="rId4" Type="http://schemas.openxmlformats.org/officeDocument/2006/relationships/image" Target="../media/image46.jpeg"/><Relationship Id="rId9" Type="http://schemas.openxmlformats.org/officeDocument/2006/relationships/diagramColors" Target="../diagrams/colors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2.png"/><Relationship Id="rId4" Type="http://schemas.openxmlformats.org/officeDocument/2006/relationships/image" Target="../media/image53.jpeg"/><Relationship Id="rId9" Type="http://schemas.microsoft.com/office/2007/relationships/diagramDrawing" Target="../diagrams/drawing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microsoft.com/office/2007/relationships/diagramDrawing" Target="../diagrams/drawing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microsoft.com/office/2007/relationships/media" Target="../media/media3.m4a"/><Relationship Id="rId7" Type="http://schemas.openxmlformats.org/officeDocument/2006/relationships/diagramData" Target="../diagrams/data1.xml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2.xml"/><Relationship Id="rId10" Type="http://schemas.openxmlformats.org/officeDocument/2006/relationships/diagramColors" Target="../diagrams/colors1.xml"/><Relationship Id="rId4" Type="http://schemas.openxmlformats.org/officeDocument/2006/relationships/audio" Target="../media/media3.m4a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Data" Target="../diagrams/data7.xml"/><Relationship Id="rId11" Type="http://schemas.openxmlformats.org/officeDocument/2006/relationships/image" Target="../media/image2.png"/><Relationship Id="rId5" Type="http://schemas.openxmlformats.org/officeDocument/2006/relationships/image" Target="../media/image36.jpeg"/><Relationship Id="rId10" Type="http://schemas.microsoft.com/office/2007/relationships/diagramDrawing" Target="../diagrams/drawing7.xml"/><Relationship Id="rId4" Type="http://schemas.openxmlformats.org/officeDocument/2006/relationships/image" Target="../media/image35.jpeg"/><Relationship Id="rId9" Type="http://schemas.openxmlformats.org/officeDocument/2006/relationships/diagramColors" Target="../diagrams/colors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1B051-1A3A-4873-AFF3-01656F27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GB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Social and Environmental Reporting</a:t>
            </a:r>
            <a:br>
              <a:rPr lang="en-GB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GB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(SER)</a:t>
            </a:r>
            <a:br>
              <a:rPr lang="en-GB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GB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id="{CEE02F07-1B27-4F08-B902-02592B7AA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en-US" b="1" dirty="0"/>
              <a:t>Lecture – Part 2 – Sustainability Reporting </a:t>
            </a:r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8" name="Picture 4" descr="7,900+ Sustainability Report Stock Photos, Pictures &amp; Royalty-Free Images -  iStock | Sustainability report cover">
            <a:extLst>
              <a:ext uri="{FF2B5EF4-FFF2-40B4-BE49-F238E27FC236}">
                <a16:creationId xmlns:a16="http://schemas.microsoft.com/office/drawing/2014/main" id="{3B4BD74B-92F7-453E-ABF3-9192A161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12470" b="-1"/>
          <a:stretch>
            <a:fillRect/>
          </a:stretch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8AE93-648E-4207-8877-0B34D5E9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C2A878CF-ED6A-47AE-8AC8-F9F66A6F4956}" type="slidenum">
              <a:rPr lang="en-GB"/>
              <a:pPr algn="l"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F7755918-7DBE-48F5-35CA-9685405FF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58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GB" sz="6800" b="1"/>
              <a:t>What to report - pressures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BE0BB-838C-4E8E-8D0F-86999166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GB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2299" name="Straight Connector 12298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0788902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sz="5400" b="1"/>
              <a:t>What to report - requirements</a:t>
            </a:r>
          </a:p>
        </p:txBody>
      </p:sp>
      <p:sp>
        <p:nvSpPr>
          <p:cNvPr id="1844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Corporate Governance concept. Executives and...-插圖素材[115913147] - PIXTA圖庫">
            <a:extLst>
              <a:ext uri="{FF2B5EF4-FFF2-40B4-BE49-F238E27FC236}">
                <a16:creationId xmlns:a16="http://schemas.microsoft.com/office/drawing/2014/main" id="{8D547FB3-EC5D-4B12-BCCA-7A46A51A0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r="-2" b="-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746D59-C23B-4FD3-8001-30E6C9C2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77789736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SER - Video 2">
            <a:hlinkClick r:id="" action="ppaction://media"/>
            <a:extLst>
              <a:ext uri="{FF2B5EF4-FFF2-40B4-BE49-F238E27FC236}">
                <a16:creationId xmlns:a16="http://schemas.microsoft.com/office/drawing/2014/main" id="{E6B36006-8D4C-D234-3773-C95C1E965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sz="5400" b="1"/>
              <a:t>What to report – voluntary disclosures</a:t>
            </a:r>
          </a:p>
        </p:txBody>
      </p:sp>
      <p:sp>
        <p:nvSpPr>
          <p:cNvPr id="194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When Is World Environment Day? History, Significance, and 2024 Theme – EQUO">
            <a:extLst>
              <a:ext uri="{FF2B5EF4-FFF2-40B4-BE49-F238E27FC236}">
                <a16:creationId xmlns:a16="http://schemas.microsoft.com/office/drawing/2014/main" id="{977C456E-413B-44EF-937E-F26772B8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3840" y="704423"/>
            <a:ext cx="4014216" cy="267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ho's Responsible For Heath &amp; Safety At Work? | Croner">
            <a:extLst>
              <a:ext uri="{FF2B5EF4-FFF2-40B4-BE49-F238E27FC236}">
                <a16:creationId xmlns:a16="http://schemas.microsoft.com/office/drawing/2014/main" id="{D3DD70C1-8E7E-4313-A886-3756AEA25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5509" y="4079193"/>
            <a:ext cx="3272589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6648C-8A1A-47EC-B592-10B1ADD4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33000875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F9A3457E-8E39-8005-D3DC-636F64693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9" name="Rectangle 20488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sz="5200" b="1"/>
              <a:t>How to report? What form?</a:t>
            </a:r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484" name="Picture 4" descr="IN ACTION &gt;&gt;&gt;">
            <a:extLst>
              <a:ext uri="{FF2B5EF4-FFF2-40B4-BE49-F238E27FC236}">
                <a16:creationId xmlns:a16="http://schemas.microsoft.com/office/drawing/2014/main" id="{081168B8-BD9E-4448-AC79-7BB8ADE1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252" y="601133"/>
            <a:ext cx="4089314" cy="55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86A69B-8E5A-4BAC-85D1-97C8B682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6424" y="6356350"/>
            <a:ext cx="28529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75228553"/>
              </p:ext>
            </p:extLst>
          </p:nvPr>
        </p:nvGraphicFramePr>
        <p:xfrm>
          <a:off x="612648" y="3355848"/>
          <a:ext cx="6268770" cy="282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FB728-9A1A-48A7-F0BC-E9C9213E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How to report?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1C9488-A47C-174A-1AD0-2994B038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Sets principles for defining report content and ensuring quality of reported information as well as standard disclosures (performance indicators and other disclosure items).</a:t>
            </a:r>
          </a:p>
          <a:p>
            <a:r>
              <a:rPr lang="en-GB" sz="2400" dirty="0"/>
              <a:t>Report content guidelines include: materiality, stakeholder inclusiveness, sustainability context and completeness.</a:t>
            </a:r>
          </a:p>
          <a:p>
            <a:r>
              <a:rPr lang="en-GB" sz="2400" dirty="0"/>
              <a:t>In defining quality, emphasis is placed on balance, comparability, accuracy, timeliness, clarity and reliability.</a:t>
            </a:r>
          </a:p>
          <a:p>
            <a:r>
              <a:rPr lang="en-GB" sz="2400" dirty="0"/>
              <a:t>Provides a number of ‘core’ and ‘additional’ performance indicators organisations can report against.</a:t>
            </a:r>
          </a:p>
          <a:p>
            <a:r>
              <a:rPr lang="en-GB" sz="2400" dirty="0"/>
              <a:t>Categories of PI include economic performance, environmental performance and social performance.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AF883-EAE7-0A88-AC0A-8D297F3F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pic>
        <p:nvPicPr>
          <p:cNvPr id="5" name="Picture 4" descr="Your guide to the Global Reporting Initiative (GRI)">
            <a:extLst>
              <a:ext uri="{FF2B5EF4-FFF2-40B4-BE49-F238E27FC236}">
                <a16:creationId xmlns:a16="http://schemas.microsoft.com/office/drawing/2014/main" id="{D96B0271-A9DA-69C3-D547-A0B68F83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294" y="33090"/>
            <a:ext cx="3560354" cy="170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4855693B-C0D1-6338-58B4-B9E01C6E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5FA5-AD65-4350-AAAF-5264F299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2" descr="GRI - Standards">
            <a:extLst>
              <a:ext uri="{FF2B5EF4-FFF2-40B4-BE49-F238E27FC236}">
                <a16:creationId xmlns:a16="http://schemas.microsoft.com/office/drawing/2014/main" id="{16CFA1EF-C189-45BB-BC75-4C2AA36F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4624"/>
            <a:ext cx="9344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86D7B1AC-2007-74CE-D969-6BE6F40FC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9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3" name="Arc 23562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/>
              <a:t>How to report – levels of reporting</a:t>
            </a:r>
          </a:p>
        </p:txBody>
      </p:sp>
      <p:pic>
        <p:nvPicPr>
          <p:cNvPr id="23554" name="Picture 2" descr="Sustainability Reporting — Sustainability, HSE &amp; Social Impact software">
            <a:extLst>
              <a:ext uri="{FF2B5EF4-FFF2-40B4-BE49-F238E27FC236}">
                <a16:creationId xmlns:a16="http://schemas.microsoft.com/office/drawing/2014/main" id="{20E01067-A366-4EE7-A5E6-92DA335A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>
            <a:fillRect/>
          </a:stretch>
        </p:blipFill>
        <p:spPr bwMode="auto"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he Body Shop Marketing Strategy | ContactPigeon Blog">
            <a:extLst>
              <a:ext uri="{FF2B5EF4-FFF2-40B4-BE49-F238E27FC236}">
                <a16:creationId xmlns:a16="http://schemas.microsoft.com/office/drawing/2014/main" id="{9FBEEA61-BA69-4737-9705-BED1318CF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r="4975" b="4"/>
          <a:stretch>
            <a:fillRect/>
          </a:stretch>
        </p:blipFill>
        <p:spPr bwMode="auto"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/>
              <a:t>Level 1</a:t>
            </a:r>
            <a:r>
              <a:rPr lang="en-GB" sz="1800"/>
              <a:t>:  descriptive data about stakeholder relationships</a:t>
            </a:r>
          </a:p>
          <a:p>
            <a:pPr marL="0" indent="0">
              <a:buNone/>
            </a:pPr>
            <a:r>
              <a:rPr lang="en-GB" sz="1800" b="1"/>
              <a:t>Level 2</a:t>
            </a:r>
            <a:r>
              <a:rPr lang="en-GB" sz="1800"/>
              <a:t>:  info re accountability of the organisation</a:t>
            </a:r>
          </a:p>
          <a:p>
            <a:pPr marL="0" indent="0">
              <a:buNone/>
            </a:pPr>
            <a:r>
              <a:rPr lang="en-GB" sz="1800" b="1"/>
              <a:t>Level 3</a:t>
            </a:r>
            <a:r>
              <a:rPr lang="en-GB" sz="1800"/>
              <a:t>:  Full stakeholder dialogue information (rare)</a:t>
            </a:r>
          </a:p>
          <a:p>
            <a:pPr marL="0" indent="0">
              <a:buFont typeface="Wingdings" pitchFamily="2" charset="2"/>
              <a:buChar char="Ø"/>
            </a:pPr>
            <a:endParaRPr lang="en-GB" sz="1800"/>
          </a:p>
          <a:p>
            <a:pPr marL="0" indent="0">
              <a:buFont typeface="Wingdings" pitchFamily="2" charset="2"/>
              <a:buChar char="Ø"/>
            </a:pPr>
            <a:r>
              <a:rPr lang="en-GB" sz="1800"/>
              <a:t>  Sometimes separate reports are used, </a:t>
            </a:r>
            <a:r>
              <a:rPr lang="en-GB" sz="1800" err="1"/>
              <a:t>eg</a:t>
            </a:r>
            <a:r>
              <a:rPr lang="en-GB" sz="1800"/>
              <a:t>. Employee or community reports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Font typeface="Wingdings" pitchFamily="2" charset="2"/>
              <a:buChar char="Ø"/>
            </a:pPr>
            <a:r>
              <a:rPr lang="en-GB" sz="1800"/>
              <a:t>  Overall, reporting is common practice, but variable and scattered around the annual report and other documents.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Font typeface="Wingdings" pitchFamily="2" charset="2"/>
              <a:buChar char="Ø"/>
            </a:pPr>
            <a:r>
              <a:rPr lang="en-GB" sz="1800"/>
              <a:t>  Best practice includes The Body Shop, </a:t>
            </a:r>
            <a:r>
              <a:rPr lang="en-GB" sz="1800" err="1"/>
              <a:t>Traidcraft</a:t>
            </a:r>
            <a:r>
              <a:rPr lang="en-GB" sz="1800"/>
              <a:t> plc, The Co-operative </a:t>
            </a:r>
          </a:p>
          <a:p>
            <a:pPr eaLnBrk="1" hangingPunct="1">
              <a:buNone/>
            </a:pPr>
            <a:endParaRPr lang="en-GB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3F3E0-5573-42EF-B398-D5E852B8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pic>
        <p:nvPicPr>
          <p:cNvPr id="3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2F077A36-1488-FE49-219F-FEE580CA5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S Internal Audit Services in Noida | ID: 20183674433">
            <a:extLst>
              <a:ext uri="{FF2B5EF4-FFF2-40B4-BE49-F238E27FC236}">
                <a16:creationId xmlns:a16="http://schemas.microsoft.com/office/drawing/2014/main" id="{F600FEC1-5CC6-4802-9769-9D1008B6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3" b="3897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/>
              <a:t>Social and Environmental Audits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854B3-FAA7-4986-A62C-2EC2743F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866082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86C08296-2827-B0F1-BACD-5C7626A9C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4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GB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drawbacks to companies?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5F1BC4-64EE-4487-894C-5DB1CB8CA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2" y="1203154"/>
            <a:ext cx="4777381" cy="428194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8F317B-8682-4064-8300-AF0BC03A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843825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52623CAD-C307-ACD6-516D-A3DE1DE80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32773">
            <a:extLst>
              <a:ext uri="{FF2B5EF4-FFF2-40B4-BE49-F238E27FC236}">
                <a16:creationId xmlns:a16="http://schemas.microsoft.com/office/drawing/2014/main" id="{59B6E88C-560B-95F9-496C-0C2DB4DF71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778" name="Rectangle 32777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DBCB1-2921-4F2C-B06E-B7C6FCAD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sustainability reporting?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EA895-0D9E-465B-9A09-1CD390DD07AB}"/>
              </a:ext>
            </a:extLst>
          </p:cNvPr>
          <p:cNvSpPr/>
          <p:nvPr/>
        </p:nvSpPr>
        <p:spPr>
          <a:xfrm>
            <a:off x="256973" y="1315938"/>
            <a:ext cx="11239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rgbClr val="393939"/>
                </a:solidFill>
              </a:rPr>
              <a:t>Sustainability reporting </a:t>
            </a:r>
            <a:r>
              <a:rPr lang="en-US" sz="2000">
                <a:solidFill>
                  <a:srgbClr val="393939"/>
                </a:solidFill>
              </a:rPr>
              <a:t>is a form of non-financial reporting that enables companies to convey their progress toward goals on a variety of sustainability parameters, including environmental, social and governance metrics, as well as risks and impacts they may face, at the moment or in the future. </a:t>
            </a:r>
            <a:endParaRPr lang="en-GB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F3A91-4F89-42A7-8256-959779AA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2A878CF-ED6A-47AE-8AC8-F9F66A6F49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32772" name="Content Placeholder 2">
            <a:extLst>
              <a:ext uri="{FF2B5EF4-FFF2-40B4-BE49-F238E27FC236}">
                <a16:creationId xmlns:a16="http://schemas.microsoft.com/office/drawing/2014/main" id="{5BA5CBE9-DCBD-F289-4F20-D7C152141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9192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9F994A8B-5837-0640-1658-C95E16D42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SER Video- Part 2">
            <a:hlinkClick r:id="" action="ppaction://media"/>
            <a:extLst>
              <a:ext uri="{FF2B5EF4-FFF2-40B4-BE49-F238E27FC236}">
                <a16:creationId xmlns:a16="http://schemas.microsoft.com/office/drawing/2014/main" id="{82ADC07F-E73E-661B-597A-901618F550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2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88A1F-E4C4-A2B7-27DB-13CB77B5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22" y="591829"/>
            <a:ext cx="3939688" cy="5583126"/>
          </a:xfrm>
        </p:spPr>
        <p:txBody>
          <a:bodyPr>
            <a:normAutofit/>
          </a:bodyPr>
          <a:lstStyle/>
          <a:p>
            <a:r>
              <a:rPr lang="en-GB" sz="5000"/>
              <a:t>The key stages of sustainability reporting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9A462-678C-F2EB-98F1-29FEAD4D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GB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9D1C45B-991D-AE46-F472-2DF2110BC1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397408"/>
              </p:ext>
            </p:extLst>
          </p:nvPr>
        </p:nvGraphicFramePr>
        <p:xfrm>
          <a:off x="5492710" y="671805"/>
          <a:ext cx="5861090" cy="550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6E361136-19D9-BD13-ECF0-8F840427F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5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D885AB-3563-4ECA-8D31-490EA926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010294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ER Video - Part ">
            <a:hlinkClick r:id="" action="ppaction://media"/>
            <a:extLst>
              <a:ext uri="{FF2B5EF4-FFF2-40B4-BE49-F238E27FC236}">
                <a16:creationId xmlns:a16="http://schemas.microsoft.com/office/drawing/2014/main" id="{03923618-265D-F173-AE29-15E07F14D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20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D38F9-4EDF-4878-8D5F-22BDCED8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78CF-ED6A-47AE-8AC8-F9F66A6F4956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2509838" cy="97155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64588157"/>
              </p:ext>
            </p:extLst>
          </p:nvPr>
        </p:nvGraphicFramePr>
        <p:xfrm>
          <a:off x="11832" y="187582"/>
          <a:ext cx="12385376" cy="645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A5137059-A229-B77D-876F-5A687CC98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20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Who to report to?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097A7-6B16-4026-A691-E25BCBC3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204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1274" name="Straight Connector 1127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503614" y="1384807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Aft>
                <a:spcPts val="600"/>
              </a:spcAft>
            </a:pPr>
            <a:endParaRPr lang="en-GB" sz="900">
              <a:latin typeface="Verdana" pitchFamily="34" charset="0"/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</a:pPr>
            <a:endParaRPr lang="en-GB">
              <a:cs typeface="Times New Roman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999302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651FEC72-004C-AA1C-D3C4-2054C76DD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94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Who to report to?</a:t>
            </a:r>
          </a:p>
        </p:txBody>
      </p:sp>
      <p:sp>
        <p:nvSpPr>
          <p:cNvPr id="1536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/>
              <a:t>Real life case: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Co-operative Group identified 6 main groups of stakeholders in their sustainability review 2009:</a:t>
            </a:r>
          </a:p>
          <a:p>
            <a:pPr marL="5143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Members</a:t>
            </a:r>
          </a:p>
          <a:p>
            <a:pPr marL="5143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Customers</a:t>
            </a:r>
          </a:p>
          <a:p>
            <a:pPr marL="5143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Employees</a:t>
            </a:r>
          </a:p>
          <a:p>
            <a:pPr marL="5143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Co-operative movement</a:t>
            </a:r>
          </a:p>
          <a:p>
            <a:pPr marL="5143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Suppliers</a:t>
            </a:r>
          </a:p>
          <a:p>
            <a:pPr marL="51435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Wider society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/>
              <a:t>		</a:t>
            </a:r>
          </a:p>
        </p:txBody>
      </p:sp>
      <p:pic>
        <p:nvPicPr>
          <p:cNvPr id="15362" name="Picture 2" descr="The Co-operative Group - Wikipedia">
            <a:extLst>
              <a:ext uri="{FF2B5EF4-FFF2-40B4-BE49-F238E27FC236}">
                <a16:creationId xmlns:a16="http://schemas.microsoft.com/office/drawing/2014/main" id="{A5077560-3985-4C8B-BB29-9E1291E8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0288" y="329183"/>
            <a:ext cx="3241319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op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3840" y="4504288"/>
            <a:ext cx="3995928" cy="13260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E5F693-A348-49EE-872B-C0E3787B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503614" y="1384807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Aft>
                <a:spcPts val="600"/>
              </a:spcAft>
            </a:pPr>
            <a:endParaRPr lang="en-GB" sz="900">
              <a:latin typeface="Verdana" pitchFamily="34" charset="0"/>
              <a:cs typeface="Times New Roman" pitchFamily="18" charset="0"/>
            </a:endParaRPr>
          </a:p>
          <a:p>
            <a:pPr eaLnBrk="0" hangingPunct="0">
              <a:spcAft>
                <a:spcPts val="600"/>
              </a:spcAft>
            </a:pPr>
            <a:endParaRPr lang="en-GB">
              <a:cs typeface="Times New Roman" pitchFamily="18" charset="0"/>
            </a:endParaRPr>
          </a:p>
        </p:txBody>
      </p:sp>
      <p:pic>
        <p:nvPicPr>
          <p:cNvPr id="3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A47F6400-878D-EB9B-2852-7A66C06E7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94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report?</a:t>
            </a:r>
          </a:p>
        </p:txBody>
      </p:sp>
      <p:sp>
        <p:nvSpPr>
          <p:cNvPr id="1639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Wow ! But the Risks....">
            <a:extLst>
              <a:ext uri="{FF2B5EF4-FFF2-40B4-BE49-F238E27FC236}">
                <a16:creationId xmlns:a16="http://schemas.microsoft.com/office/drawing/2014/main" id="{35A4E7D0-EBAD-4AA4-9867-19D4E925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r="11883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B4736-8904-44E2-BF39-EFDE11AE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30809113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1A444794-84D8-B699-1A80-0E68B661E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7" name="Rectangle 1741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report?</a:t>
            </a:r>
          </a:p>
        </p:txBody>
      </p:sp>
      <p:sp>
        <p:nvSpPr>
          <p:cNvPr id="174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UK air pollution regulations will reduce deaths, but do little to protect  ecosystems | UCL News - UCL – University College London">
            <a:extLst>
              <a:ext uri="{FF2B5EF4-FFF2-40B4-BE49-F238E27FC236}">
                <a16:creationId xmlns:a16="http://schemas.microsoft.com/office/drawing/2014/main" id="{25A3946A-4108-449C-9615-25E4F4CD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3840" y="789725"/>
            <a:ext cx="4014216" cy="25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ndustrial Chemical Spill Clean Up :: GPT Environmental Management Services">
            <a:extLst>
              <a:ext uri="{FF2B5EF4-FFF2-40B4-BE49-F238E27FC236}">
                <a16:creationId xmlns:a16="http://schemas.microsoft.com/office/drawing/2014/main" id="{720DFF50-C8C8-4C8A-942F-65027A53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3232" y="4079193"/>
            <a:ext cx="3597143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A1B96-508E-4739-9C76-61FA467D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A878CF-ED6A-47AE-8AC8-F9F66A6F4956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81588609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SER Video - Part 2">
            <a:hlinkClick r:id="" action="ppaction://media"/>
            <a:extLst>
              <a:ext uri="{FF2B5EF4-FFF2-40B4-BE49-F238E27FC236}">
                <a16:creationId xmlns:a16="http://schemas.microsoft.com/office/drawing/2014/main" id="{5A039F68-F687-E2C8-78EA-063DF14D5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1130</Words>
  <Application>Microsoft Office PowerPoint</Application>
  <PresentationFormat>Widescreen</PresentationFormat>
  <Paragraphs>127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Arial Black</vt:lpstr>
      <vt:lpstr>Calibri</vt:lpstr>
      <vt:lpstr>Times New Roman</vt:lpstr>
      <vt:lpstr>Verdana</vt:lpstr>
      <vt:lpstr>Wingdings</vt:lpstr>
      <vt:lpstr>Office Theme</vt:lpstr>
      <vt:lpstr>Social and Environmental Reporting (SER) </vt:lpstr>
      <vt:lpstr>What is sustainability reporting?</vt:lpstr>
      <vt:lpstr>The key stages of sustainability reporting</vt:lpstr>
      <vt:lpstr>Why?</vt:lpstr>
      <vt:lpstr>Why?</vt:lpstr>
      <vt:lpstr>Who to report to?</vt:lpstr>
      <vt:lpstr>Who to report to?</vt:lpstr>
      <vt:lpstr>What to report?</vt:lpstr>
      <vt:lpstr>What to report?</vt:lpstr>
      <vt:lpstr>What to report - pressures</vt:lpstr>
      <vt:lpstr>What to report - requirements</vt:lpstr>
      <vt:lpstr>What to report – voluntary disclosures</vt:lpstr>
      <vt:lpstr>How to report? What form?</vt:lpstr>
      <vt:lpstr>How to report?</vt:lpstr>
      <vt:lpstr>PowerPoint Presentation</vt:lpstr>
      <vt:lpstr>How to report – levels of reporting</vt:lpstr>
      <vt:lpstr>Social and Environmental Audits</vt:lpstr>
      <vt:lpstr>Any drawbacks to companies?</vt:lpstr>
    </vt:vector>
  </TitlesOfParts>
  <Company>GCU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Contemporary Issues in Financial Accounting</dc:title>
  <dc:creator>setup</dc:creator>
  <cp:lastModifiedBy>Catherine Lindsay</cp:lastModifiedBy>
  <cp:revision>127</cp:revision>
  <cp:lastPrinted>2018-04-02T16:05:42Z</cp:lastPrinted>
  <dcterms:created xsi:type="dcterms:W3CDTF">2014-03-27T09:54:03Z</dcterms:created>
  <dcterms:modified xsi:type="dcterms:W3CDTF">2026-02-01T13:58:50Z</dcterms:modified>
</cp:coreProperties>
</file>