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
  </p:notesMasterIdLst>
  <p:handoutMasterIdLst>
    <p:handoutMasterId r:id="rId16"/>
  </p:handoutMasterIdLst>
  <p:sldIdLst>
    <p:sldId id="319" r:id="rId2"/>
    <p:sldId id="485" r:id="rId3"/>
    <p:sldId id="308" r:id="rId4"/>
    <p:sldId id="312" r:id="rId5"/>
    <p:sldId id="306" r:id="rId6"/>
    <p:sldId id="273" r:id="rId7"/>
    <p:sldId id="257" r:id="rId8"/>
    <p:sldId id="316" r:id="rId9"/>
    <p:sldId id="280" r:id="rId10"/>
    <p:sldId id="279" r:id="rId11"/>
    <p:sldId id="321" r:id="rId12"/>
    <p:sldId id="283" r:id="rId13"/>
    <p:sldId id="322" r:id="rId1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4" autoAdjust="0"/>
    <p:restoredTop sz="84518" autoAdjust="0"/>
  </p:normalViewPr>
  <p:slideViewPr>
    <p:cSldViewPr>
      <p:cViewPr varScale="1">
        <p:scale>
          <a:sx n="94" d="100"/>
          <a:sy n="94" d="100"/>
        </p:scale>
        <p:origin x="1278" y="9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hyperlink" Target="https://rabat.eregulations.org/procedure/118/81?l=fr" TargetMode="External"/><Relationship Id="rId3" Type="http://schemas.openxmlformats.org/officeDocument/2006/relationships/image" Target="../media/image4.jpeg"/><Relationship Id="rId7" Type="http://schemas.openxmlformats.org/officeDocument/2006/relationships/image" Target="../media/image6.jpg"/><Relationship Id="rId2" Type="http://schemas.openxmlformats.org/officeDocument/2006/relationships/hyperlink" Target="https://www.publicdomainpictures.net/view-image.php?image=221432&amp;picture=&amp;jazyk=CN" TargetMode="External"/><Relationship Id="rId1" Type="http://schemas.openxmlformats.org/officeDocument/2006/relationships/image" Target="../media/image3.jpg"/><Relationship Id="rId6" Type="http://schemas.openxmlformats.org/officeDocument/2006/relationships/hyperlink" Target="https://pixabay.com/en/warning-danger-dangerous-sign-36073/" TargetMode="External"/><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hyperlink" Target="https://pixabay.com/en/option-selection-chance-decision-513501/" TargetMode="External"/><Relationship Id="rId9" Type="http://schemas.openxmlformats.org/officeDocument/2006/relationships/image" Target="../media/image7.png"/></Relationships>
</file>

<file path=ppt/diagrams/_rels/data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hyperlink" Target="https://rabat.eregulations.org/procedure/118/81?l=fr" TargetMode="External"/><Relationship Id="rId3" Type="http://schemas.openxmlformats.org/officeDocument/2006/relationships/image" Target="../media/image4.jpeg"/><Relationship Id="rId7" Type="http://schemas.openxmlformats.org/officeDocument/2006/relationships/image" Target="../media/image6.jpg"/><Relationship Id="rId2" Type="http://schemas.openxmlformats.org/officeDocument/2006/relationships/hyperlink" Target="https://www.publicdomainpictures.net/view-image.php?image=221432&amp;picture=&amp;jazyk=CN" TargetMode="External"/><Relationship Id="rId1" Type="http://schemas.openxmlformats.org/officeDocument/2006/relationships/image" Target="../media/image3.jpg"/><Relationship Id="rId6" Type="http://schemas.openxmlformats.org/officeDocument/2006/relationships/hyperlink" Target="https://pixabay.com/en/warning-danger-dangerous-sign-36073/" TargetMode="External"/><Relationship Id="rId5" Type="http://schemas.openxmlformats.org/officeDocument/2006/relationships/image" Target="../media/image5.png"/><Relationship Id="rId10" Type="http://schemas.openxmlformats.org/officeDocument/2006/relationships/image" Target="../media/image8.svg"/><Relationship Id="rId4" Type="http://schemas.openxmlformats.org/officeDocument/2006/relationships/hyperlink" Target="https://pixabay.com/en/option-selection-chance-decision-513501/" TargetMode="External"/><Relationship Id="rId9" Type="http://schemas.openxmlformats.org/officeDocument/2006/relationships/image" Target="../media/image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1A3B43-0BC8-4850-9AEC-DF410843A1A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60836EB-B4EE-4323-A2EC-DECFDDD38B07}">
      <dgm:prSet custT="1"/>
      <dgm:spPr/>
      <dgm:t>
        <a:bodyPr/>
        <a:lstStyle/>
        <a:p>
          <a:pPr rtl="0"/>
          <a:r>
            <a:rPr lang="en-GB" sz="1800"/>
            <a:t>Can give very valuable, useful information to stakeholders to help with decision making and can include information which is not evident from the financial statements, but....</a:t>
          </a:r>
        </a:p>
      </dgm:t>
    </dgm:pt>
    <dgm:pt modelId="{BA22F9D2-13D8-4FF4-A5DE-3CAE1A5A9FC8}" type="parTrans" cxnId="{1E89EDA7-7040-4EA9-80A4-193D808E0622}">
      <dgm:prSet/>
      <dgm:spPr/>
      <dgm:t>
        <a:bodyPr/>
        <a:lstStyle/>
        <a:p>
          <a:endParaRPr lang="en-GB" sz="1800"/>
        </a:p>
      </dgm:t>
    </dgm:pt>
    <dgm:pt modelId="{8A36D7A7-F770-4735-947A-598BDF606233}" type="sibTrans" cxnId="{1E89EDA7-7040-4EA9-80A4-193D808E0622}">
      <dgm:prSet/>
      <dgm:spPr/>
      <dgm:t>
        <a:bodyPr/>
        <a:lstStyle/>
        <a:p>
          <a:endParaRPr lang="en-GB" sz="1800"/>
        </a:p>
      </dgm:t>
    </dgm:pt>
    <dgm:pt modelId="{0043A8E9-B0C3-4D74-9DC5-45BFFD80E234}">
      <dgm:prSet custT="1"/>
      <dgm:spPr/>
      <dgm:t>
        <a:bodyPr/>
        <a:lstStyle/>
        <a:p>
          <a:pPr rtl="0"/>
          <a:r>
            <a:rPr lang="en-GB" sz="1800" dirty="0"/>
            <a:t>Voluntary disclosures so companies can report (or not....) whatever they choose – is it accurate?</a:t>
          </a:r>
        </a:p>
      </dgm:t>
    </dgm:pt>
    <dgm:pt modelId="{5E5ADEA3-3199-4F57-9FD9-36F20BBA2612}" type="parTrans" cxnId="{FA31997C-228C-4B74-BB4E-341E1D821E21}">
      <dgm:prSet/>
      <dgm:spPr/>
      <dgm:t>
        <a:bodyPr/>
        <a:lstStyle/>
        <a:p>
          <a:endParaRPr lang="en-GB" sz="1800"/>
        </a:p>
      </dgm:t>
    </dgm:pt>
    <dgm:pt modelId="{8CD8EE5D-8948-405D-B4FF-7140E27FB078}" type="sibTrans" cxnId="{FA31997C-228C-4B74-BB4E-341E1D821E21}">
      <dgm:prSet/>
      <dgm:spPr/>
      <dgm:t>
        <a:bodyPr/>
        <a:lstStyle/>
        <a:p>
          <a:endParaRPr lang="en-GB" sz="1800"/>
        </a:p>
      </dgm:t>
    </dgm:pt>
    <dgm:pt modelId="{C0CDFEE0-B3B5-411C-8C2D-5E2C3540A835}">
      <dgm:prSet custT="1"/>
      <dgm:spPr/>
      <dgm:t>
        <a:bodyPr/>
        <a:lstStyle/>
        <a:p>
          <a:pPr rtl="0"/>
          <a:r>
            <a:rPr lang="en-GB" sz="1800" dirty="0"/>
            <a:t>Risk that the firm concentrates on the positive aspects and ignores the negatives – is it unbiased?</a:t>
          </a:r>
        </a:p>
      </dgm:t>
    </dgm:pt>
    <dgm:pt modelId="{E19CC9F4-16FC-47BE-9D2F-F4754879DBFC}" type="parTrans" cxnId="{C6A2DBDE-8345-445F-9A19-A92939C479B6}">
      <dgm:prSet/>
      <dgm:spPr/>
      <dgm:t>
        <a:bodyPr/>
        <a:lstStyle/>
        <a:p>
          <a:endParaRPr lang="en-GB" sz="1800"/>
        </a:p>
      </dgm:t>
    </dgm:pt>
    <dgm:pt modelId="{19CFF99B-3E12-4681-85DE-F2A639EB4DF4}" type="sibTrans" cxnId="{C6A2DBDE-8345-445F-9A19-A92939C479B6}">
      <dgm:prSet/>
      <dgm:spPr/>
      <dgm:t>
        <a:bodyPr/>
        <a:lstStyle/>
        <a:p>
          <a:endParaRPr lang="en-GB" sz="1800"/>
        </a:p>
      </dgm:t>
    </dgm:pt>
    <dgm:pt modelId="{3BDEACC3-0CEE-4594-9008-FBD584F3577D}">
      <dgm:prSet custT="1"/>
      <dgm:spPr/>
      <dgm:t>
        <a:bodyPr/>
        <a:lstStyle/>
        <a:p>
          <a:pPr rtl="0"/>
          <a:r>
            <a:rPr lang="en-GB" sz="1800"/>
            <a:t>Disclosures are not audited – is it reliable?</a:t>
          </a:r>
        </a:p>
      </dgm:t>
    </dgm:pt>
    <dgm:pt modelId="{3BA52266-9839-4762-9B62-0CA893617370}" type="parTrans" cxnId="{66B98F75-7F19-4AA5-A268-5D792019EC22}">
      <dgm:prSet/>
      <dgm:spPr/>
      <dgm:t>
        <a:bodyPr/>
        <a:lstStyle/>
        <a:p>
          <a:endParaRPr lang="en-GB" sz="1800"/>
        </a:p>
      </dgm:t>
    </dgm:pt>
    <dgm:pt modelId="{C99A4FB5-2BE6-4A0D-851F-35E5257E211E}" type="sibTrans" cxnId="{66B98F75-7F19-4AA5-A268-5D792019EC22}">
      <dgm:prSet/>
      <dgm:spPr/>
      <dgm:t>
        <a:bodyPr/>
        <a:lstStyle/>
        <a:p>
          <a:endParaRPr lang="en-GB" sz="1800"/>
        </a:p>
      </dgm:t>
    </dgm:pt>
    <dgm:pt modelId="{94313506-2C7C-4102-89B2-B9A4A743EFC7}">
      <dgm:prSet custT="1"/>
      <dgm:spPr/>
      <dgm:t>
        <a:bodyPr/>
        <a:lstStyle/>
        <a:p>
          <a:pPr rtl="0"/>
          <a:r>
            <a:rPr lang="en-GB" sz="1800"/>
            <a:t>Level of detail and format of reports vary – is it comparable?</a:t>
          </a:r>
        </a:p>
      </dgm:t>
    </dgm:pt>
    <dgm:pt modelId="{1959ED18-F606-43DA-AD45-C0DAA6A73E4F}" type="parTrans" cxnId="{C5CBF536-1370-4C85-B202-5432A6F8601A}">
      <dgm:prSet/>
      <dgm:spPr/>
      <dgm:t>
        <a:bodyPr/>
        <a:lstStyle/>
        <a:p>
          <a:endParaRPr lang="en-GB" sz="1800"/>
        </a:p>
      </dgm:t>
    </dgm:pt>
    <dgm:pt modelId="{E23CE38E-42FE-47B2-9A44-B504DA390F9F}" type="sibTrans" cxnId="{C5CBF536-1370-4C85-B202-5432A6F8601A}">
      <dgm:prSet/>
      <dgm:spPr/>
      <dgm:t>
        <a:bodyPr/>
        <a:lstStyle/>
        <a:p>
          <a:endParaRPr lang="en-GB" sz="1800"/>
        </a:p>
      </dgm:t>
    </dgm:pt>
    <dgm:pt modelId="{5598F5A8-04B5-436F-935B-57C788048DA6}" type="pres">
      <dgm:prSet presAssocID="{1E1A3B43-0BC8-4850-9AEC-DF410843A1A9}" presName="linearFlow" presStyleCnt="0">
        <dgm:presLayoutVars>
          <dgm:dir/>
          <dgm:resizeHandles val="exact"/>
        </dgm:presLayoutVars>
      </dgm:prSet>
      <dgm:spPr/>
    </dgm:pt>
    <dgm:pt modelId="{095A62A3-1CE0-48C0-AE73-4FB0B61D628A}" type="pres">
      <dgm:prSet presAssocID="{860836EB-B4EE-4323-A2EC-DECFDDD38B07}" presName="composite" presStyleCnt="0"/>
      <dgm:spPr/>
    </dgm:pt>
    <dgm:pt modelId="{59AE85E2-702F-41BB-8113-4A8CA1EA8099}" type="pres">
      <dgm:prSet presAssocID="{860836EB-B4EE-4323-A2EC-DECFDDD38B07}"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dgm:spPr>
    </dgm:pt>
    <dgm:pt modelId="{5A3A347C-6EF2-444A-B532-27D0631B0065}" type="pres">
      <dgm:prSet presAssocID="{860836EB-B4EE-4323-A2EC-DECFDDD38B07}" presName="txShp" presStyleLbl="node1" presStyleIdx="0" presStyleCnt="5">
        <dgm:presLayoutVars>
          <dgm:bulletEnabled val="1"/>
        </dgm:presLayoutVars>
      </dgm:prSet>
      <dgm:spPr/>
    </dgm:pt>
    <dgm:pt modelId="{9891063A-EB50-4D41-986A-E402B7970154}" type="pres">
      <dgm:prSet presAssocID="{8A36D7A7-F770-4735-947A-598BDF606233}" presName="spacing" presStyleCnt="0"/>
      <dgm:spPr/>
    </dgm:pt>
    <dgm:pt modelId="{EDBB2BB8-1D75-4CBC-92B5-0095FFCAB9CD}" type="pres">
      <dgm:prSet presAssocID="{0043A8E9-B0C3-4D74-9DC5-45BFFD80E234}" presName="composite" presStyleCnt="0"/>
      <dgm:spPr/>
    </dgm:pt>
    <dgm:pt modelId="{D6325066-C859-43B0-B456-726C4FF2CB83}" type="pres">
      <dgm:prSet presAssocID="{0043A8E9-B0C3-4D74-9DC5-45BFFD80E234}" presName="imgShp" presStyleLbl="fgImgPlace1" presStyleIdx="1" presStyleCnt="5"/>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1000" r="-21000"/>
          </a:stretch>
        </a:blipFill>
      </dgm:spPr>
    </dgm:pt>
    <dgm:pt modelId="{5FFAFB46-F05E-49A5-B0BA-AB96EA8B07FB}" type="pres">
      <dgm:prSet presAssocID="{0043A8E9-B0C3-4D74-9DC5-45BFFD80E234}" presName="txShp" presStyleLbl="node1" presStyleIdx="1" presStyleCnt="5">
        <dgm:presLayoutVars>
          <dgm:bulletEnabled val="1"/>
        </dgm:presLayoutVars>
      </dgm:prSet>
      <dgm:spPr/>
    </dgm:pt>
    <dgm:pt modelId="{16BDF6E2-A7B5-4863-A878-AFC5B219B51D}" type="pres">
      <dgm:prSet presAssocID="{8CD8EE5D-8948-405D-B4FF-7140E27FB078}" presName="spacing" presStyleCnt="0"/>
      <dgm:spPr/>
    </dgm:pt>
    <dgm:pt modelId="{DAD9B163-3603-4277-B628-71C2791474C7}" type="pres">
      <dgm:prSet presAssocID="{C0CDFEE0-B3B5-411C-8C2D-5E2C3540A835}" presName="composite" presStyleCnt="0"/>
      <dgm:spPr/>
    </dgm:pt>
    <dgm:pt modelId="{B144238C-AE25-4D03-9DC8-82A2E07AE79A}" type="pres">
      <dgm:prSet presAssocID="{C0CDFEE0-B3B5-411C-8C2D-5E2C3540A835}" presName="imgShp" presStyleLbl="fgImgPlace1" presStyleIdx="2" presStyleCnt="5"/>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7000" r="-7000"/>
          </a:stretch>
        </a:blipFill>
      </dgm:spPr>
    </dgm:pt>
    <dgm:pt modelId="{04DA9377-A932-4290-94E0-0891335B4DD3}" type="pres">
      <dgm:prSet presAssocID="{C0CDFEE0-B3B5-411C-8C2D-5E2C3540A835}" presName="txShp" presStyleLbl="node1" presStyleIdx="2" presStyleCnt="5">
        <dgm:presLayoutVars>
          <dgm:bulletEnabled val="1"/>
        </dgm:presLayoutVars>
      </dgm:prSet>
      <dgm:spPr/>
    </dgm:pt>
    <dgm:pt modelId="{98303BDE-63E8-49B7-B286-91EAD84E073E}" type="pres">
      <dgm:prSet presAssocID="{19CFF99B-3E12-4681-85DE-F2A639EB4DF4}" presName="spacing" presStyleCnt="0"/>
      <dgm:spPr/>
    </dgm:pt>
    <dgm:pt modelId="{BD8F0D78-92C7-489C-9583-EC347E78C5C5}" type="pres">
      <dgm:prSet presAssocID="{3BDEACC3-0CEE-4594-9008-FBD584F3577D}" presName="composite" presStyleCnt="0"/>
      <dgm:spPr/>
    </dgm:pt>
    <dgm:pt modelId="{9C831FB6-6039-428C-ADCA-E3D73A1D0AA5}" type="pres">
      <dgm:prSet presAssocID="{3BDEACC3-0CEE-4594-9008-FBD584F3577D}"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6000" r="-6000"/>
          </a:stretch>
        </a:blipFill>
      </dgm:spPr>
    </dgm:pt>
    <dgm:pt modelId="{5B8894E3-5A2B-4CB8-AF8B-8D9A770C3EDC}" type="pres">
      <dgm:prSet presAssocID="{3BDEACC3-0CEE-4594-9008-FBD584F3577D}" presName="txShp" presStyleLbl="node1" presStyleIdx="3" presStyleCnt="5">
        <dgm:presLayoutVars>
          <dgm:bulletEnabled val="1"/>
        </dgm:presLayoutVars>
      </dgm:prSet>
      <dgm:spPr/>
    </dgm:pt>
    <dgm:pt modelId="{A89962B1-B416-4EA4-A408-3672E48851A1}" type="pres">
      <dgm:prSet presAssocID="{C99A4FB5-2BE6-4A0D-851F-35E5257E211E}" presName="spacing" presStyleCnt="0"/>
      <dgm:spPr/>
    </dgm:pt>
    <dgm:pt modelId="{D0B56928-C7AF-4F75-A47D-2BB5C27F304E}" type="pres">
      <dgm:prSet presAssocID="{94313506-2C7C-4102-89B2-B9A4A743EFC7}" presName="composite" presStyleCnt="0"/>
      <dgm:spPr/>
    </dgm:pt>
    <dgm:pt modelId="{76B50530-B7DB-46C6-9F62-8C685BC8B5F6}" type="pres">
      <dgm:prSet presAssocID="{94313506-2C7C-4102-89B2-B9A4A743EFC7}"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ocument"/>
        </a:ext>
      </dgm:extLst>
    </dgm:pt>
    <dgm:pt modelId="{1CF5D0AF-438C-4C63-9D53-DF4BFD9734EE}" type="pres">
      <dgm:prSet presAssocID="{94313506-2C7C-4102-89B2-B9A4A743EFC7}" presName="txShp" presStyleLbl="node1" presStyleIdx="4" presStyleCnt="5">
        <dgm:presLayoutVars>
          <dgm:bulletEnabled val="1"/>
        </dgm:presLayoutVars>
      </dgm:prSet>
      <dgm:spPr/>
    </dgm:pt>
  </dgm:ptLst>
  <dgm:cxnLst>
    <dgm:cxn modelId="{E0E14A29-1599-4B78-B44F-032EBFEEC795}" type="presOf" srcId="{94313506-2C7C-4102-89B2-B9A4A743EFC7}" destId="{1CF5D0AF-438C-4C63-9D53-DF4BFD9734EE}" srcOrd="0" destOrd="0" presId="urn:microsoft.com/office/officeart/2005/8/layout/vList3"/>
    <dgm:cxn modelId="{C5CBF536-1370-4C85-B202-5432A6F8601A}" srcId="{1E1A3B43-0BC8-4850-9AEC-DF410843A1A9}" destId="{94313506-2C7C-4102-89B2-B9A4A743EFC7}" srcOrd="4" destOrd="0" parTransId="{1959ED18-F606-43DA-AD45-C0DAA6A73E4F}" sibTransId="{E23CE38E-42FE-47B2-9A44-B504DA390F9F}"/>
    <dgm:cxn modelId="{3A8BB374-F059-4A8D-B6D6-39AC9B7FB4A5}" type="presOf" srcId="{860836EB-B4EE-4323-A2EC-DECFDDD38B07}" destId="{5A3A347C-6EF2-444A-B532-27D0631B0065}" srcOrd="0" destOrd="0" presId="urn:microsoft.com/office/officeart/2005/8/layout/vList3"/>
    <dgm:cxn modelId="{66B98F75-7F19-4AA5-A268-5D792019EC22}" srcId="{1E1A3B43-0BC8-4850-9AEC-DF410843A1A9}" destId="{3BDEACC3-0CEE-4594-9008-FBD584F3577D}" srcOrd="3" destOrd="0" parTransId="{3BA52266-9839-4762-9B62-0CA893617370}" sibTransId="{C99A4FB5-2BE6-4A0D-851F-35E5257E211E}"/>
    <dgm:cxn modelId="{FA31997C-228C-4B74-BB4E-341E1D821E21}" srcId="{1E1A3B43-0BC8-4850-9AEC-DF410843A1A9}" destId="{0043A8E9-B0C3-4D74-9DC5-45BFFD80E234}" srcOrd="1" destOrd="0" parTransId="{5E5ADEA3-3199-4F57-9FD9-36F20BBA2612}" sibTransId="{8CD8EE5D-8948-405D-B4FF-7140E27FB078}"/>
    <dgm:cxn modelId="{46FEFD96-AE1E-40C7-B278-7EFC0CCCADE8}" type="presOf" srcId="{C0CDFEE0-B3B5-411C-8C2D-5E2C3540A835}" destId="{04DA9377-A932-4290-94E0-0891335B4DD3}" srcOrd="0" destOrd="0" presId="urn:microsoft.com/office/officeart/2005/8/layout/vList3"/>
    <dgm:cxn modelId="{1E89EDA7-7040-4EA9-80A4-193D808E0622}" srcId="{1E1A3B43-0BC8-4850-9AEC-DF410843A1A9}" destId="{860836EB-B4EE-4323-A2EC-DECFDDD38B07}" srcOrd="0" destOrd="0" parTransId="{BA22F9D2-13D8-4FF4-A5DE-3CAE1A5A9FC8}" sibTransId="{8A36D7A7-F770-4735-947A-598BDF606233}"/>
    <dgm:cxn modelId="{61EC66D2-F253-473A-AFC4-F94D23501370}" type="presOf" srcId="{3BDEACC3-0CEE-4594-9008-FBD584F3577D}" destId="{5B8894E3-5A2B-4CB8-AF8B-8D9A770C3EDC}" srcOrd="0" destOrd="0" presId="urn:microsoft.com/office/officeart/2005/8/layout/vList3"/>
    <dgm:cxn modelId="{E33625D4-201F-4A8A-8457-EF00790AFCB5}" type="presOf" srcId="{0043A8E9-B0C3-4D74-9DC5-45BFFD80E234}" destId="{5FFAFB46-F05E-49A5-B0BA-AB96EA8B07FB}" srcOrd="0" destOrd="0" presId="urn:microsoft.com/office/officeart/2005/8/layout/vList3"/>
    <dgm:cxn modelId="{C6A2DBDE-8345-445F-9A19-A92939C479B6}" srcId="{1E1A3B43-0BC8-4850-9AEC-DF410843A1A9}" destId="{C0CDFEE0-B3B5-411C-8C2D-5E2C3540A835}" srcOrd="2" destOrd="0" parTransId="{E19CC9F4-16FC-47BE-9D2F-F4754879DBFC}" sibTransId="{19CFF99B-3E12-4681-85DE-F2A639EB4DF4}"/>
    <dgm:cxn modelId="{C27847F9-6A23-49C7-8E0E-B46D131D7AA1}" type="presOf" srcId="{1E1A3B43-0BC8-4850-9AEC-DF410843A1A9}" destId="{5598F5A8-04B5-436F-935B-57C788048DA6}" srcOrd="0" destOrd="0" presId="urn:microsoft.com/office/officeart/2005/8/layout/vList3"/>
    <dgm:cxn modelId="{16229B95-4A12-4AA0-A0AD-C02F4E6CFFF4}" type="presParOf" srcId="{5598F5A8-04B5-436F-935B-57C788048DA6}" destId="{095A62A3-1CE0-48C0-AE73-4FB0B61D628A}" srcOrd="0" destOrd="0" presId="urn:microsoft.com/office/officeart/2005/8/layout/vList3"/>
    <dgm:cxn modelId="{5FBC2D1A-6B22-470D-AE0F-0B07874426C9}" type="presParOf" srcId="{095A62A3-1CE0-48C0-AE73-4FB0B61D628A}" destId="{59AE85E2-702F-41BB-8113-4A8CA1EA8099}" srcOrd="0" destOrd="0" presId="urn:microsoft.com/office/officeart/2005/8/layout/vList3"/>
    <dgm:cxn modelId="{924A38A1-058B-477D-B8D1-D5E1FAC761CD}" type="presParOf" srcId="{095A62A3-1CE0-48C0-AE73-4FB0B61D628A}" destId="{5A3A347C-6EF2-444A-B532-27D0631B0065}" srcOrd="1" destOrd="0" presId="urn:microsoft.com/office/officeart/2005/8/layout/vList3"/>
    <dgm:cxn modelId="{6CE3AA26-1AAF-43C8-B193-A3AF861BB33B}" type="presParOf" srcId="{5598F5A8-04B5-436F-935B-57C788048DA6}" destId="{9891063A-EB50-4D41-986A-E402B7970154}" srcOrd="1" destOrd="0" presId="urn:microsoft.com/office/officeart/2005/8/layout/vList3"/>
    <dgm:cxn modelId="{A5AC0BD6-CC74-4096-B860-10E64778CAC8}" type="presParOf" srcId="{5598F5A8-04B5-436F-935B-57C788048DA6}" destId="{EDBB2BB8-1D75-4CBC-92B5-0095FFCAB9CD}" srcOrd="2" destOrd="0" presId="urn:microsoft.com/office/officeart/2005/8/layout/vList3"/>
    <dgm:cxn modelId="{25A0EF2B-0620-463F-9EA0-FAAAC65CB413}" type="presParOf" srcId="{EDBB2BB8-1D75-4CBC-92B5-0095FFCAB9CD}" destId="{D6325066-C859-43B0-B456-726C4FF2CB83}" srcOrd="0" destOrd="0" presId="urn:microsoft.com/office/officeart/2005/8/layout/vList3"/>
    <dgm:cxn modelId="{80F9BFED-F2A4-498E-9D41-4DD05468CF15}" type="presParOf" srcId="{EDBB2BB8-1D75-4CBC-92B5-0095FFCAB9CD}" destId="{5FFAFB46-F05E-49A5-B0BA-AB96EA8B07FB}" srcOrd="1" destOrd="0" presId="urn:microsoft.com/office/officeart/2005/8/layout/vList3"/>
    <dgm:cxn modelId="{F69CF4EA-2EE7-4D57-B76A-9D46148FD5FF}" type="presParOf" srcId="{5598F5A8-04B5-436F-935B-57C788048DA6}" destId="{16BDF6E2-A7B5-4863-A878-AFC5B219B51D}" srcOrd="3" destOrd="0" presId="urn:microsoft.com/office/officeart/2005/8/layout/vList3"/>
    <dgm:cxn modelId="{BCF7F131-D35B-443E-9B05-7B6690DF112C}" type="presParOf" srcId="{5598F5A8-04B5-436F-935B-57C788048DA6}" destId="{DAD9B163-3603-4277-B628-71C2791474C7}" srcOrd="4" destOrd="0" presId="urn:microsoft.com/office/officeart/2005/8/layout/vList3"/>
    <dgm:cxn modelId="{D6F7BB44-3CA8-4291-9A45-29B98F37EBAB}" type="presParOf" srcId="{DAD9B163-3603-4277-B628-71C2791474C7}" destId="{B144238C-AE25-4D03-9DC8-82A2E07AE79A}" srcOrd="0" destOrd="0" presId="urn:microsoft.com/office/officeart/2005/8/layout/vList3"/>
    <dgm:cxn modelId="{1FFA0077-AC08-4170-AF49-A87CF623ABC3}" type="presParOf" srcId="{DAD9B163-3603-4277-B628-71C2791474C7}" destId="{04DA9377-A932-4290-94E0-0891335B4DD3}" srcOrd="1" destOrd="0" presId="urn:microsoft.com/office/officeart/2005/8/layout/vList3"/>
    <dgm:cxn modelId="{69C1DB30-F6C9-46AE-BEA9-C4A0829E3D3B}" type="presParOf" srcId="{5598F5A8-04B5-436F-935B-57C788048DA6}" destId="{98303BDE-63E8-49B7-B286-91EAD84E073E}" srcOrd="5" destOrd="0" presId="urn:microsoft.com/office/officeart/2005/8/layout/vList3"/>
    <dgm:cxn modelId="{C9E6D8A1-7AD2-41FF-B48E-26CB9DD46DB2}" type="presParOf" srcId="{5598F5A8-04B5-436F-935B-57C788048DA6}" destId="{BD8F0D78-92C7-489C-9583-EC347E78C5C5}" srcOrd="6" destOrd="0" presId="urn:microsoft.com/office/officeart/2005/8/layout/vList3"/>
    <dgm:cxn modelId="{5CBBE94A-8AF7-4FF8-B99F-A89CF02DD45D}" type="presParOf" srcId="{BD8F0D78-92C7-489C-9583-EC347E78C5C5}" destId="{9C831FB6-6039-428C-ADCA-E3D73A1D0AA5}" srcOrd="0" destOrd="0" presId="urn:microsoft.com/office/officeart/2005/8/layout/vList3"/>
    <dgm:cxn modelId="{8B33279E-3C15-426C-8473-D6772A78A354}" type="presParOf" srcId="{BD8F0D78-92C7-489C-9583-EC347E78C5C5}" destId="{5B8894E3-5A2B-4CB8-AF8B-8D9A770C3EDC}" srcOrd="1" destOrd="0" presId="urn:microsoft.com/office/officeart/2005/8/layout/vList3"/>
    <dgm:cxn modelId="{86984C91-A741-4A3C-BB76-9B075A5A42DB}" type="presParOf" srcId="{5598F5A8-04B5-436F-935B-57C788048DA6}" destId="{A89962B1-B416-4EA4-A408-3672E48851A1}" srcOrd="7" destOrd="0" presId="urn:microsoft.com/office/officeart/2005/8/layout/vList3"/>
    <dgm:cxn modelId="{8A925940-2D77-458A-BE6F-0DD40CCDC99D}" type="presParOf" srcId="{5598F5A8-04B5-436F-935B-57C788048DA6}" destId="{D0B56928-C7AF-4F75-A47D-2BB5C27F304E}" srcOrd="8" destOrd="0" presId="urn:microsoft.com/office/officeart/2005/8/layout/vList3"/>
    <dgm:cxn modelId="{57A21CC5-C5E3-4BBA-B11F-837BF116AE95}" type="presParOf" srcId="{D0B56928-C7AF-4F75-A47D-2BB5C27F304E}" destId="{76B50530-B7DB-46C6-9F62-8C685BC8B5F6}" srcOrd="0" destOrd="0" presId="urn:microsoft.com/office/officeart/2005/8/layout/vList3"/>
    <dgm:cxn modelId="{41AE2A77-EAB4-4350-ABCA-227772986E33}" type="presParOf" srcId="{D0B56928-C7AF-4F75-A47D-2BB5C27F304E}" destId="{1CF5D0AF-438C-4C63-9D53-DF4BFD9734E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EAFA2B-EE5C-435E-B11B-FCB35EA7E0C2}" type="doc">
      <dgm:prSet loTypeId="urn:microsoft.com/office/officeart/2005/8/layout/chevron2" loCatId="process" qsTypeId="urn:microsoft.com/office/officeart/2005/8/quickstyle/simple4" qsCatId="simple" csTypeId="urn:microsoft.com/office/officeart/2005/8/colors/accent1_2" csCatId="accent1"/>
      <dgm:spPr/>
      <dgm:t>
        <a:bodyPr/>
        <a:lstStyle/>
        <a:p>
          <a:endParaRPr lang="en-GB"/>
        </a:p>
      </dgm:t>
    </dgm:pt>
    <dgm:pt modelId="{C7DC4D09-3453-44B7-A7AB-CF5AA800D98A}">
      <dgm:prSet/>
      <dgm:spPr/>
      <dgm:t>
        <a:bodyPr/>
        <a:lstStyle/>
        <a:p>
          <a:pPr rtl="0"/>
          <a:r>
            <a:rPr lang="en-GB"/>
            <a:t>Robins (2008) considered:</a:t>
          </a:r>
        </a:p>
      </dgm:t>
    </dgm:pt>
    <dgm:pt modelId="{FD5CDCEC-4E3E-4164-94E0-FDF2FEA144C0}" type="parTrans" cxnId="{CCDD7ADF-197F-4D4F-9406-A822DA21271E}">
      <dgm:prSet/>
      <dgm:spPr/>
      <dgm:t>
        <a:bodyPr/>
        <a:lstStyle/>
        <a:p>
          <a:endParaRPr lang="en-GB"/>
        </a:p>
      </dgm:t>
    </dgm:pt>
    <dgm:pt modelId="{2EC9B9C8-A132-40FF-9EF6-665B98DE3CC2}" type="sibTrans" cxnId="{CCDD7ADF-197F-4D4F-9406-A822DA21271E}">
      <dgm:prSet/>
      <dgm:spPr/>
      <dgm:t>
        <a:bodyPr/>
        <a:lstStyle/>
        <a:p>
          <a:endParaRPr lang="en-GB"/>
        </a:p>
      </dgm:t>
    </dgm:pt>
    <dgm:pt modelId="{F03D118E-E790-436E-92AA-6D486413164B}">
      <dgm:prSet/>
      <dgm:spPr/>
      <dgm:t>
        <a:bodyPr/>
        <a:lstStyle/>
        <a:p>
          <a:pPr rtl="0"/>
          <a:r>
            <a:rPr lang="en-GB" dirty="0"/>
            <a:t>Whether CSR is a business duty or a ‘benign delusion’</a:t>
          </a:r>
        </a:p>
      </dgm:t>
    </dgm:pt>
    <dgm:pt modelId="{1B4C6E8E-1028-417C-92DD-6379ECD29FB6}" type="parTrans" cxnId="{DE5A2F44-D5A3-4629-9DE7-9B0CFE1FA454}">
      <dgm:prSet/>
      <dgm:spPr/>
      <dgm:t>
        <a:bodyPr/>
        <a:lstStyle/>
        <a:p>
          <a:endParaRPr lang="en-GB"/>
        </a:p>
      </dgm:t>
    </dgm:pt>
    <dgm:pt modelId="{881250C4-D421-4B95-BA9D-21B417AA1B59}" type="sibTrans" cxnId="{DE5A2F44-D5A3-4629-9DE7-9B0CFE1FA454}">
      <dgm:prSet/>
      <dgm:spPr/>
      <dgm:t>
        <a:bodyPr/>
        <a:lstStyle/>
        <a:p>
          <a:endParaRPr lang="en-GB"/>
        </a:p>
      </dgm:t>
    </dgm:pt>
    <dgm:pt modelId="{1FBE0F35-18C9-4158-8DAB-B0F53704BE7B}">
      <dgm:prSet/>
      <dgm:spPr/>
      <dgm:t>
        <a:bodyPr/>
        <a:lstStyle/>
        <a:p>
          <a:pPr rtl="0"/>
          <a:r>
            <a:rPr lang="en-GB"/>
            <a:t>How CSR relates to theory regarding shareholders, stakeholders and stewards</a:t>
          </a:r>
        </a:p>
      </dgm:t>
    </dgm:pt>
    <dgm:pt modelId="{8E5CFB82-6C09-45DA-909F-6448E2B950A9}" type="parTrans" cxnId="{93A26319-0374-432D-87E1-264A5469D28D}">
      <dgm:prSet/>
      <dgm:spPr/>
      <dgm:t>
        <a:bodyPr/>
        <a:lstStyle/>
        <a:p>
          <a:endParaRPr lang="en-GB"/>
        </a:p>
      </dgm:t>
    </dgm:pt>
    <dgm:pt modelId="{39A0E868-574F-40D9-AFA9-72D1E587FF10}" type="sibTrans" cxnId="{93A26319-0374-432D-87E1-264A5469D28D}">
      <dgm:prSet/>
      <dgm:spPr/>
      <dgm:t>
        <a:bodyPr/>
        <a:lstStyle/>
        <a:p>
          <a:endParaRPr lang="en-GB"/>
        </a:p>
      </dgm:t>
    </dgm:pt>
    <dgm:pt modelId="{04E34EA7-55C9-424E-BD31-D9EAB6E94C08}">
      <dgm:prSet/>
      <dgm:spPr/>
      <dgm:t>
        <a:bodyPr/>
        <a:lstStyle/>
        <a:p>
          <a:pPr rtl="0"/>
          <a:r>
            <a:rPr lang="en-GB"/>
            <a:t>Who pays for CSR?</a:t>
          </a:r>
        </a:p>
      </dgm:t>
    </dgm:pt>
    <dgm:pt modelId="{235BB0D8-5D2A-4E1B-9642-B01F88E87A39}" type="parTrans" cxnId="{A65DCA40-ED10-40A8-8ADE-7201B8F304CF}">
      <dgm:prSet/>
      <dgm:spPr/>
      <dgm:t>
        <a:bodyPr/>
        <a:lstStyle/>
        <a:p>
          <a:endParaRPr lang="en-GB"/>
        </a:p>
      </dgm:t>
    </dgm:pt>
    <dgm:pt modelId="{4605823B-2103-45FA-A58C-23D36ED382F9}" type="sibTrans" cxnId="{A65DCA40-ED10-40A8-8ADE-7201B8F304CF}">
      <dgm:prSet/>
      <dgm:spPr/>
      <dgm:t>
        <a:bodyPr/>
        <a:lstStyle/>
        <a:p>
          <a:endParaRPr lang="en-GB"/>
        </a:p>
      </dgm:t>
    </dgm:pt>
    <dgm:pt modelId="{EFF991B1-845B-46D7-8DE9-A2FDB2B82072}">
      <dgm:prSet/>
      <dgm:spPr/>
      <dgm:t>
        <a:bodyPr/>
        <a:lstStyle/>
        <a:p>
          <a:pPr rtl="0"/>
          <a:r>
            <a:rPr lang="en-GB"/>
            <a:t>Who makes decisions about CSR?</a:t>
          </a:r>
        </a:p>
      </dgm:t>
    </dgm:pt>
    <dgm:pt modelId="{07CD1DCE-2565-4A75-B571-8CCBB68D807C}" type="parTrans" cxnId="{1877D65A-A4CA-4BDB-87D7-0DD647DEF8D0}">
      <dgm:prSet/>
      <dgm:spPr/>
      <dgm:t>
        <a:bodyPr/>
        <a:lstStyle/>
        <a:p>
          <a:endParaRPr lang="en-GB"/>
        </a:p>
      </dgm:t>
    </dgm:pt>
    <dgm:pt modelId="{5F72A6B2-E5F6-4634-99D8-FD409A08E1D1}" type="sibTrans" cxnId="{1877D65A-A4CA-4BDB-87D7-0DD647DEF8D0}">
      <dgm:prSet/>
      <dgm:spPr/>
      <dgm:t>
        <a:bodyPr/>
        <a:lstStyle/>
        <a:p>
          <a:endParaRPr lang="en-GB"/>
        </a:p>
      </dgm:t>
    </dgm:pt>
    <dgm:pt modelId="{FB8C9650-94DC-4489-B78E-A5E68424F197}">
      <dgm:prSet/>
      <dgm:spPr/>
      <dgm:t>
        <a:bodyPr/>
        <a:lstStyle/>
        <a:p>
          <a:pPr rtl="0"/>
          <a:r>
            <a:rPr lang="en-GB"/>
            <a:t>Political consequences of CSR</a:t>
          </a:r>
        </a:p>
      </dgm:t>
    </dgm:pt>
    <dgm:pt modelId="{FF9B2023-A914-4A18-BE63-A4DA2D42C1C4}" type="parTrans" cxnId="{2994E2AF-3906-4356-A2C2-24B5D8FDB73A}">
      <dgm:prSet/>
      <dgm:spPr/>
      <dgm:t>
        <a:bodyPr/>
        <a:lstStyle/>
        <a:p>
          <a:endParaRPr lang="en-GB"/>
        </a:p>
      </dgm:t>
    </dgm:pt>
    <dgm:pt modelId="{F5C70D01-4A41-45D2-B03C-8E15234A51C8}" type="sibTrans" cxnId="{2994E2AF-3906-4356-A2C2-24B5D8FDB73A}">
      <dgm:prSet/>
      <dgm:spPr/>
      <dgm:t>
        <a:bodyPr/>
        <a:lstStyle/>
        <a:p>
          <a:endParaRPr lang="en-GB"/>
        </a:p>
      </dgm:t>
    </dgm:pt>
    <dgm:pt modelId="{08B93F13-B221-4E7C-82B8-452E5CE03B08}" type="pres">
      <dgm:prSet presAssocID="{27EAFA2B-EE5C-435E-B11B-FCB35EA7E0C2}" presName="linearFlow" presStyleCnt="0">
        <dgm:presLayoutVars>
          <dgm:dir/>
          <dgm:animLvl val="lvl"/>
          <dgm:resizeHandles val="exact"/>
        </dgm:presLayoutVars>
      </dgm:prSet>
      <dgm:spPr/>
    </dgm:pt>
    <dgm:pt modelId="{CA2F02C9-7854-40B1-8743-CBE781B2990D}" type="pres">
      <dgm:prSet presAssocID="{C7DC4D09-3453-44B7-A7AB-CF5AA800D98A}" presName="composite" presStyleCnt="0"/>
      <dgm:spPr/>
    </dgm:pt>
    <dgm:pt modelId="{E70E7C66-B42E-45F2-97C6-D74EA06ADB38}" type="pres">
      <dgm:prSet presAssocID="{C7DC4D09-3453-44B7-A7AB-CF5AA800D98A}" presName="parentText" presStyleLbl="alignNode1" presStyleIdx="0" presStyleCnt="1">
        <dgm:presLayoutVars>
          <dgm:chMax val="1"/>
          <dgm:bulletEnabled val="1"/>
        </dgm:presLayoutVars>
      </dgm:prSet>
      <dgm:spPr/>
    </dgm:pt>
    <dgm:pt modelId="{E431DB36-8031-4D5C-A70E-D57868C9FAE3}" type="pres">
      <dgm:prSet presAssocID="{C7DC4D09-3453-44B7-A7AB-CF5AA800D98A}" presName="descendantText" presStyleLbl="alignAcc1" presStyleIdx="0" presStyleCnt="1">
        <dgm:presLayoutVars>
          <dgm:bulletEnabled val="1"/>
        </dgm:presLayoutVars>
      </dgm:prSet>
      <dgm:spPr/>
    </dgm:pt>
  </dgm:ptLst>
  <dgm:cxnLst>
    <dgm:cxn modelId="{4E5ECC02-BECB-4EDA-96B7-65FF285830C9}" type="presOf" srcId="{FB8C9650-94DC-4489-B78E-A5E68424F197}" destId="{E431DB36-8031-4D5C-A70E-D57868C9FAE3}" srcOrd="0" destOrd="4" presId="urn:microsoft.com/office/officeart/2005/8/layout/chevron2"/>
    <dgm:cxn modelId="{93A26319-0374-432D-87E1-264A5469D28D}" srcId="{C7DC4D09-3453-44B7-A7AB-CF5AA800D98A}" destId="{1FBE0F35-18C9-4158-8DAB-B0F53704BE7B}" srcOrd="1" destOrd="0" parTransId="{8E5CFB82-6C09-45DA-909F-6448E2B950A9}" sibTransId="{39A0E868-574F-40D9-AFA9-72D1E587FF10}"/>
    <dgm:cxn modelId="{C1688E1B-DC94-4744-B6B5-1D95ABB0AA1D}" type="presOf" srcId="{04E34EA7-55C9-424E-BD31-D9EAB6E94C08}" destId="{E431DB36-8031-4D5C-A70E-D57868C9FAE3}" srcOrd="0" destOrd="2" presId="urn:microsoft.com/office/officeart/2005/8/layout/chevron2"/>
    <dgm:cxn modelId="{A65DCA40-ED10-40A8-8ADE-7201B8F304CF}" srcId="{C7DC4D09-3453-44B7-A7AB-CF5AA800D98A}" destId="{04E34EA7-55C9-424E-BD31-D9EAB6E94C08}" srcOrd="2" destOrd="0" parTransId="{235BB0D8-5D2A-4E1B-9642-B01F88E87A39}" sibTransId="{4605823B-2103-45FA-A58C-23D36ED382F9}"/>
    <dgm:cxn modelId="{DE5A2F44-D5A3-4629-9DE7-9B0CFE1FA454}" srcId="{C7DC4D09-3453-44B7-A7AB-CF5AA800D98A}" destId="{F03D118E-E790-436E-92AA-6D486413164B}" srcOrd="0" destOrd="0" parTransId="{1B4C6E8E-1028-417C-92DD-6379ECD29FB6}" sibTransId="{881250C4-D421-4B95-BA9D-21B417AA1B59}"/>
    <dgm:cxn modelId="{3FFA2667-E12D-43FF-8FAF-E7EC61E59528}" type="presOf" srcId="{1FBE0F35-18C9-4158-8DAB-B0F53704BE7B}" destId="{E431DB36-8031-4D5C-A70E-D57868C9FAE3}" srcOrd="0" destOrd="1" presId="urn:microsoft.com/office/officeart/2005/8/layout/chevron2"/>
    <dgm:cxn modelId="{1877D65A-A4CA-4BDB-87D7-0DD647DEF8D0}" srcId="{C7DC4D09-3453-44B7-A7AB-CF5AA800D98A}" destId="{EFF991B1-845B-46D7-8DE9-A2FDB2B82072}" srcOrd="3" destOrd="0" parTransId="{07CD1DCE-2565-4A75-B571-8CCBB68D807C}" sibTransId="{5F72A6B2-E5F6-4634-99D8-FD409A08E1D1}"/>
    <dgm:cxn modelId="{554035AD-C4C9-4952-AD34-FDCDB16629E8}" type="presOf" srcId="{F03D118E-E790-436E-92AA-6D486413164B}" destId="{E431DB36-8031-4D5C-A70E-D57868C9FAE3}" srcOrd="0" destOrd="0" presId="urn:microsoft.com/office/officeart/2005/8/layout/chevron2"/>
    <dgm:cxn modelId="{2994E2AF-3906-4356-A2C2-24B5D8FDB73A}" srcId="{C7DC4D09-3453-44B7-A7AB-CF5AA800D98A}" destId="{FB8C9650-94DC-4489-B78E-A5E68424F197}" srcOrd="4" destOrd="0" parTransId="{FF9B2023-A914-4A18-BE63-A4DA2D42C1C4}" sibTransId="{F5C70D01-4A41-45D2-B03C-8E15234A51C8}"/>
    <dgm:cxn modelId="{BB8933C7-3DC6-4BC7-AF50-8D7DE10F9E15}" type="presOf" srcId="{27EAFA2B-EE5C-435E-B11B-FCB35EA7E0C2}" destId="{08B93F13-B221-4E7C-82B8-452E5CE03B08}" srcOrd="0" destOrd="0" presId="urn:microsoft.com/office/officeart/2005/8/layout/chevron2"/>
    <dgm:cxn modelId="{15C739CC-3D93-485D-90E9-5A7378F6B2CB}" type="presOf" srcId="{C7DC4D09-3453-44B7-A7AB-CF5AA800D98A}" destId="{E70E7C66-B42E-45F2-97C6-D74EA06ADB38}" srcOrd="0" destOrd="0" presId="urn:microsoft.com/office/officeart/2005/8/layout/chevron2"/>
    <dgm:cxn modelId="{7B409ECE-999F-4F1A-A85B-5DA76AD1DD1E}" type="presOf" srcId="{EFF991B1-845B-46D7-8DE9-A2FDB2B82072}" destId="{E431DB36-8031-4D5C-A70E-D57868C9FAE3}" srcOrd="0" destOrd="3" presId="urn:microsoft.com/office/officeart/2005/8/layout/chevron2"/>
    <dgm:cxn modelId="{CCDD7ADF-197F-4D4F-9406-A822DA21271E}" srcId="{27EAFA2B-EE5C-435E-B11B-FCB35EA7E0C2}" destId="{C7DC4D09-3453-44B7-A7AB-CF5AA800D98A}" srcOrd="0" destOrd="0" parTransId="{FD5CDCEC-4E3E-4164-94E0-FDF2FEA144C0}" sibTransId="{2EC9B9C8-A132-40FF-9EF6-665B98DE3CC2}"/>
    <dgm:cxn modelId="{351BBA22-7DA9-4E1C-B21C-2B0E4CCB35A2}" type="presParOf" srcId="{08B93F13-B221-4E7C-82B8-452E5CE03B08}" destId="{CA2F02C9-7854-40B1-8743-CBE781B2990D}" srcOrd="0" destOrd="0" presId="urn:microsoft.com/office/officeart/2005/8/layout/chevron2"/>
    <dgm:cxn modelId="{7D673B3E-9E20-428D-8949-A0BEFBD3606E}" type="presParOf" srcId="{CA2F02C9-7854-40B1-8743-CBE781B2990D}" destId="{E70E7C66-B42E-45F2-97C6-D74EA06ADB38}" srcOrd="0" destOrd="0" presId="urn:microsoft.com/office/officeart/2005/8/layout/chevron2"/>
    <dgm:cxn modelId="{17EA1A60-245D-47E9-BC35-C5745C331FC3}" type="presParOf" srcId="{CA2F02C9-7854-40B1-8743-CBE781B2990D}" destId="{E431DB36-8031-4D5C-A70E-D57868C9FAE3}"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33BCED-3D27-4C59-BA5D-1AEBF20B5A43}"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GB"/>
        </a:p>
      </dgm:t>
    </dgm:pt>
    <dgm:pt modelId="{FCD35805-28BB-4076-8081-5E27E7D14876}">
      <dgm:prSet/>
      <dgm:spPr/>
      <dgm:t>
        <a:bodyPr/>
        <a:lstStyle/>
        <a:p>
          <a:pPr rtl="0"/>
          <a:r>
            <a:rPr lang="en-GB" b="1">
              <a:effectLst/>
            </a:rPr>
            <a:t>Legitimate business expense? </a:t>
          </a:r>
        </a:p>
      </dgm:t>
    </dgm:pt>
    <dgm:pt modelId="{3E6A8317-B265-4324-91A3-A259E89592B2}" type="parTrans" cxnId="{18DD5584-507A-4D46-8921-485836B10BF5}">
      <dgm:prSet/>
      <dgm:spPr/>
      <dgm:t>
        <a:bodyPr/>
        <a:lstStyle/>
        <a:p>
          <a:endParaRPr lang="en-GB" sz="1800" b="1"/>
        </a:p>
      </dgm:t>
    </dgm:pt>
    <dgm:pt modelId="{E069C839-4818-41A3-99B6-5D97F60B6FEB}" type="sibTrans" cxnId="{18DD5584-507A-4D46-8921-485836B10BF5}">
      <dgm:prSet/>
      <dgm:spPr/>
      <dgm:t>
        <a:bodyPr/>
        <a:lstStyle/>
        <a:p>
          <a:endParaRPr lang="en-GB" b="1"/>
        </a:p>
      </dgm:t>
    </dgm:pt>
    <dgm:pt modelId="{0390B5D6-9324-41AD-9C69-E226419FA890}">
      <dgm:prSet/>
      <dgm:spPr/>
      <dgm:t>
        <a:bodyPr/>
        <a:lstStyle/>
        <a:p>
          <a:pPr rtl="0"/>
          <a:r>
            <a:rPr lang="en-GB" b="1"/>
            <a:t>Implications of expenditure on CSR activities……</a:t>
          </a:r>
        </a:p>
      </dgm:t>
    </dgm:pt>
    <dgm:pt modelId="{18A3F4B7-4D4B-4624-9BE1-296D071E9060}" type="parTrans" cxnId="{7109F57F-AEEC-4B51-A0AC-5D50C24AB51D}">
      <dgm:prSet/>
      <dgm:spPr/>
      <dgm:t>
        <a:bodyPr/>
        <a:lstStyle/>
        <a:p>
          <a:endParaRPr lang="en-GB" sz="1800" b="1"/>
        </a:p>
      </dgm:t>
    </dgm:pt>
    <dgm:pt modelId="{B235CFFF-CF2F-4E17-AC77-9E6D11F5627B}" type="sibTrans" cxnId="{7109F57F-AEEC-4B51-A0AC-5D50C24AB51D}">
      <dgm:prSet/>
      <dgm:spPr/>
      <dgm:t>
        <a:bodyPr/>
        <a:lstStyle/>
        <a:p>
          <a:endParaRPr lang="en-GB" b="1"/>
        </a:p>
      </dgm:t>
    </dgm:pt>
    <dgm:pt modelId="{53BE54B5-3F97-4312-9570-071AC9045299}">
      <dgm:prSet/>
      <dgm:spPr/>
      <dgm:t>
        <a:bodyPr/>
        <a:lstStyle/>
        <a:p>
          <a:pPr rtl="0"/>
          <a:r>
            <a:rPr lang="en-GB" b="1"/>
            <a:t>Should we expect firms to include social and environmental costs of their activities in their accounting information? </a:t>
          </a:r>
        </a:p>
      </dgm:t>
    </dgm:pt>
    <dgm:pt modelId="{F568641C-75BD-4973-B342-BE1A5546B7AF}" type="parTrans" cxnId="{F64AF4CB-72E6-4108-A71C-24DD18AEE828}">
      <dgm:prSet/>
      <dgm:spPr/>
      <dgm:t>
        <a:bodyPr/>
        <a:lstStyle/>
        <a:p>
          <a:endParaRPr lang="en-GB" sz="1800" b="1"/>
        </a:p>
      </dgm:t>
    </dgm:pt>
    <dgm:pt modelId="{05F5F82E-C952-49C8-A25C-D4DCCCC86E75}" type="sibTrans" cxnId="{F64AF4CB-72E6-4108-A71C-24DD18AEE828}">
      <dgm:prSet/>
      <dgm:spPr/>
      <dgm:t>
        <a:bodyPr/>
        <a:lstStyle/>
        <a:p>
          <a:endParaRPr lang="en-GB" b="1"/>
        </a:p>
      </dgm:t>
    </dgm:pt>
    <dgm:pt modelId="{4557E88C-14E3-40C3-81AA-188DE692237D}" type="pres">
      <dgm:prSet presAssocID="{7633BCED-3D27-4C59-BA5D-1AEBF20B5A43}" presName="vert0" presStyleCnt="0">
        <dgm:presLayoutVars>
          <dgm:dir/>
          <dgm:animOne val="branch"/>
          <dgm:animLvl val="lvl"/>
        </dgm:presLayoutVars>
      </dgm:prSet>
      <dgm:spPr/>
    </dgm:pt>
    <dgm:pt modelId="{38A34B73-37B1-45D8-AF2C-79BF97EFE8B4}" type="pres">
      <dgm:prSet presAssocID="{FCD35805-28BB-4076-8081-5E27E7D14876}" presName="thickLine" presStyleLbl="alignNode1" presStyleIdx="0" presStyleCnt="3"/>
      <dgm:spPr/>
    </dgm:pt>
    <dgm:pt modelId="{0CB07189-AEE9-4C7D-99BE-D86042212581}" type="pres">
      <dgm:prSet presAssocID="{FCD35805-28BB-4076-8081-5E27E7D14876}" presName="horz1" presStyleCnt="0"/>
      <dgm:spPr/>
    </dgm:pt>
    <dgm:pt modelId="{A225D7A8-020B-47A5-939E-6BF6C0801005}" type="pres">
      <dgm:prSet presAssocID="{FCD35805-28BB-4076-8081-5E27E7D14876}" presName="tx1" presStyleLbl="revTx" presStyleIdx="0" presStyleCnt="3"/>
      <dgm:spPr/>
    </dgm:pt>
    <dgm:pt modelId="{F044370F-1BF7-436B-94F7-B7577D07423B}" type="pres">
      <dgm:prSet presAssocID="{FCD35805-28BB-4076-8081-5E27E7D14876}" presName="vert1" presStyleCnt="0"/>
      <dgm:spPr/>
    </dgm:pt>
    <dgm:pt modelId="{A8570FA2-72BB-4F89-9DCA-EF5A60C96B6C}" type="pres">
      <dgm:prSet presAssocID="{0390B5D6-9324-41AD-9C69-E226419FA890}" presName="thickLine" presStyleLbl="alignNode1" presStyleIdx="1" presStyleCnt="3"/>
      <dgm:spPr/>
    </dgm:pt>
    <dgm:pt modelId="{E75AAC11-6F54-487E-BB5E-F1667507A810}" type="pres">
      <dgm:prSet presAssocID="{0390B5D6-9324-41AD-9C69-E226419FA890}" presName="horz1" presStyleCnt="0"/>
      <dgm:spPr/>
    </dgm:pt>
    <dgm:pt modelId="{236A04C2-BABC-4125-AF2D-B711C42D59FF}" type="pres">
      <dgm:prSet presAssocID="{0390B5D6-9324-41AD-9C69-E226419FA890}" presName="tx1" presStyleLbl="revTx" presStyleIdx="1" presStyleCnt="3"/>
      <dgm:spPr/>
    </dgm:pt>
    <dgm:pt modelId="{849C1482-3824-4EAE-9B95-4BA3C384A54E}" type="pres">
      <dgm:prSet presAssocID="{0390B5D6-9324-41AD-9C69-E226419FA890}" presName="vert1" presStyleCnt="0"/>
      <dgm:spPr/>
    </dgm:pt>
    <dgm:pt modelId="{D27721DE-DAB7-49B5-B542-2C39B8DBCD66}" type="pres">
      <dgm:prSet presAssocID="{53BE54B5-3F97-4312-9570-071AC9045299}" presName="thickLine" presStyleLbl="alignNode1" presStyleIdx="2" presStyleCnt="3"/>
      <dgm:spPr/>
    </dgm:pt>
    <dgm:pt modelId="{24AB28C9-7708-440C-839D-8FBCDD900F0E}" type="pres">
      <dgm:prSet presAssocID="{53BE54B5-3F97-4312-9570-071AC9045299}" presName="horz1" presStyleCnt="0"/>
      <dgm:spPr/>
    </dgm:pt>
    <dgm:pt modelId="{4BFFE418-4B50-4A53-B225-C1ED3D582015}" type="pres">
      <dgm:prSet presAssocID="{53BE54B5-3F97-4312-9570-071AC9045299}" presName="tx1" presStyleLbl="revTx" presStyleIdx="2" presStyleCnt="3"/>
      <dgm:spPr/>
    </dgm:pt>
    <dgm:pt modelId="{60DB15FB-BECB-49C0-8BC6-2566B665E1C6}" type="pres">
      <dgm:prSet presAssocID="{53BE54B5-3F97-4312-9570-071AC9045299}" presName="vert1" presStyleCnt="0"/>
      <dgm:spPr/>
    </dgm:pt>
  </dgm:ptLst>
  <dgm:cxnLst>
    <dgm:cxn modelId="{E11EE125-E8C3-4D29-BADE-F044765484C2}" type="presOf" srcId="{FCD35805-28BB-4076-8081-5E27E7D14876}" destId="{A225D7A8-020B-47A5-939E-6BF6C0801005}" srcOrd="0" destOrd="0" presId="urn:microsoft.com/office/officeart/2008/layout/LinedList"/>
    <dgm:cxn modelId="{1EF6A346-2DD4-4CE4-B91E-586E189F30E6}" type="presOf" srcId="{0390B5D6-9324-41AD-9C69-E226419FA890}" destId="{236A04C2-BABC-4125-AF2D-B711C42D59FF}" srcOrd="0" destOrd="0" presId="urn:microsoft.com/office/officeart/2008/layout/LinedList"/>
    <dgm:cxn modelId="{7109F57F-AEEC-4B51-A0AC-5D50C24AB51D}" srcId="{7633BCED-3D27-4C59-BA5D-1AEBF20B5A43}" destId="{0390B5D6-9324-41AD-9C69-E226419FA890}" srcOrd="1" destOrd="0" parTransId="{18A3F4B7-4D4B-4624-9BE1-296D071E9060}" sibTransId="{B235CFFF-CF2F-4E17-AC77-9E6D11F5627B}"/>
    <dgm:cxn modelId="{18DD5584-507A-4D46-8921-485836B10BF5}" srcId="{7633BCED-3D27-4C59-BA5D-1AEBF20B5A43}" destId="{FCD35805-28BB-4076-8081-5E27E7D14876}" srcOrd="0" destOrd="0" parTransId="{3E6A8317-B265-4324-91A3-A259E89592B2}" sibTransId="{E069C839-4818-41A3-99B6-5D97F60B6FEB}"/>
    <dgm:cxn modelId="{5FA9558B-96B7-440C-B1CA-5974DA9A531B}" type="presOf" srcId="{53BE54B5-3F97-4312-9570-071AC9045299}" destId="{4BFFE418-4B50-4A53-B225-C1ED3D582015}" srcOrd="0" destOrd="0" presId="urn:microsoft.com/office/officeart/2008/layout/LinedList"/>
    <dgm:cxn modelId="{9A1C8BBC-4690-4A91-90C0-BC0D6D88A915}" type="presOf" srcId="{7633BCED-3D27-4C59-BA5D-1AEBF20B5A43}" destId="{4557E88C-14E3-40C3-81AA-188DE692237D}" srcOrd="0" destOrd="0" presId="urn:microsoft.com/office/officeart/2008/layout/LinedList"/>
    <dgm:cxn modelId="{F64AF4CB-72E6-4108-A71C-24DD18AEE828}" srcId="{7633BCED-3D27-4C59-BA5D-1AEBF20B5A43}" destId="{53BE54B5-3F97-4312-9570-071AC9045299}" srcOrd="2" destOrd="0" parTransId="{F568641C-75BD-4973-B342-BE1A5546B7AF}" sibTransId="{05F5F82E-C952-49C8-A25C-D4DCCCC86E75}"/>
    <dgm:cxn modelId="{14344252-72F3-4B79-B84C-C966DA3B6C39}" type="presParOf" srcId="{4557E88C-14E3-40C3-81AA-188DE692237D}" destId="{38A34B73-37B1-45D8-AF2C-79BF97EFE8B4}" srcOrd="0" destOrd="0" presId="urn:microsoft.com/office/officeart/2008/layout/LinedList"/>
    <dgm:cxn modelId="{C1564BF6-E15A-47EB-AD27-069FC65F10BF}" type="presParOf" srcId="{4557E88C-14E3-40C3-81AA-188DE692237D}" destId="{0CB07189-AEE9-4C7D-99BE-D86042212581}" srcOrd="1" destOrd="0" presId="urn:microsoft.com/office/officeart/2008/layout/LinedList"/>
    <dgm:cxn modelId="{7BBBECF4-BC08-450B-80B7-B9E4F7730AE5}" type="presParOf" srcId="{0CB07189-AEE9-4C7D-99BE-D86042212581}" destId="{A225D7A8-020B-47A5-939E-6BF6C0801005}" srcOrd="0" destOrd="0" presId="urn:microsoft.com/office/officeart/2008/layout/LinedList"/>
    <dgm:cxn modelId="{27C43370-4F9B-4386-827E-4EBBCD3CA1EE}" type="presParOf" srcId="{0CB07189-AEE9-4C7D-99BE-D86042212581}" destId="{F044370F-1BF7-436B-94F7-B7577D07423B}" srcOrd="1" destOrd="0" presId="urn:microsoft.com/office/officeart/2008/layout/LinedList"/>
    <dgm:cxn modelId="{1E7D4571-AD92-4A4F-9B8A-9C606D780318}" type="presParOf" srcId="{4557E88C-14E3-40C3-81AA-188DE692237D}" destId="{A8570FA2-72BB-4F89-9DCA-EF5A60C96B6C}" srcOrd="2" destOrd="0" presId="urn:microsoft.com/office/officeart/2008/layout/LinedList"/>
    <dgm:cxn modelId="{940209C6-CCB4-42E9-8DF7-15E753414939}" type="presParOf" srcId="{4557E88C-14E3-40C3-81AA-188DE692237D}" destId="{E75AAC11-6F54-487E-BB5E-F1667507A810}" srcOrd="3" destOrd="0" presId="urn:microsoft.com/office/officeart/2008/layout/LinedList"/>
    <dgm:cxn modelId="{7E8BF246-3012-4373-ACB0-FED96DD6A416}" type="presParOf" srcId="{E75AAC11-6F54-487E-BB5E-F1667507A810}" destId="{236A04C2-BABC-4125-AF2D-B711C42D59FF}" srcOrd="0" destOrd="0" presId="urn:microsoft.com/office/officeart/2008/layout/LinedList"/>
    <dgm:cxn modelId="{AB8B0753-8420-4862-A67A-DAB3441EEDBF}" type="presParOf" srcId="{E75AAC11-6F54-487E-BB5E-F1667507A810}" destId="{849C1482-3824-4EAE-9B95-4BA3C384A54E}" srcOrd="1" destOrd="0" presId="urn:microsoft.com/office/officeart/2008/layout/LinedList"/>
    <dgm:cxn modelId="{555E64B7-38D1-4C7A-A909-EF5DA9885FCD}" type="presParOf" srcId="{4557E88C-14E3-40C3-81AA-188DE692237D}" destId="{D27721DE-DAB7-49B5-B542-2C39B8DBCD66}" srcOrd="4" destOrd="0" presId="urn:microsoft.com/office/officeart/2008/layout/LinedList"/>
    <dgm:cxn modelId="{DB6996FF-DD11-4C43-9407-AA304B8F5D2A}" type="presParOf" srcId="{4557E88C-14E3-40C3-81AA-188DE692237D}" destId="{24AB28C9-7708-440C-839D-8FBCDD900F0E}" srcOrd="5" destOrd="0" presId="urn:microsoft.com/office/officeart/2008/layout/LinedList"/>
    <dgm:cxn modelId="{95F1D288-C545-449C-8304-104610E51440}" type="presParOf" srcId="{24AB28C9-7708-440C-839D-8FBCDD900F0E}" destId="{4BFFE418-4B50-4A53-B225-C1ED3D582015}" srcOrd="0" destOrd="0" presId="urn:microsoft.com/office/officeart/2008/layout/LinedList"/>
    <dgm:cxn modelId="{9EE21B5A-0CD7-4D2A-A23B-83B3D98FD23B}" type="presParOf" srcId="{24AB28C9-7708-440C-839D-8FBCDD900F0E}" destId="{60DB15FB-BECB-49C0-8BC6-2566B665E1C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BD0E12-0715-4254-BF92-547B1C5D244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5204FAEC-FFDB-4127-BDEB-9399987D3AEF}">
      <dgm:prSet/>
      <dgm:spPr/>
      <dgm:t>
        <a:bodyPr/>
        <a:lstStyle/>
        <a:p>
          <a:pPr rtl="0"/>
          <a:r>
            <a:rPr lang="en-GB"/>
            <a:t>What is the purpose of SER?</a:t>
          </a:r>
        </a:p>
      </dgm:t>
    </dgm:pt>
    <dgm:pt modelId="{92A81045-702C-4992-A344-320BAE561193}" type="parTrans" cxnId="{37ADD4FD-1271-427E-9990-6C8881C4C32D}">
      <dgm:prSet/>
      <dgm:spPr/>
      <dgm:t>
        <a:bodyPr/>
        <a:lstStyle/>
        <a:p>
          <a:endParaRPr lang="en-GB"/>
        </a:p>
      </dgm:t>
    </dgm:pt>
    <dgm:pt modelId="{416323B6-C0F8-4214-86CE-60CEE4D48D35}" type="sibTrans" cxnId="{37ADD4FD-1271-427E-9990-6C8881C4C32D}">
      <dgm:prSet/>
      <dgm:spPr/>
      <dgm:t>
        <a:bodyPr/>
        <a:lstStyle/>
        <a:p>
          <a:endParaRPr lang="en-GB"/>
        </a:p>
      </dgm:t>
    </dgm:pt>
    <dgm:pt modelId="{F6020173-E5E4-4995-B404-08CF57B856B3}">
      <dgm:prSet/>
      <dgm:spPr/>
      <dgm:t>
        <a:bodyPr/>
        <a:lstStyle/>
        <a:p>
          <a:pPr rtl="0"/>
          <a:r>
            <a:rPr lang="en-GB" dirty="0"/>
            <a:t>Should SEA be compulsory?</a:t>
          </a:r>
        </a:p>
      </dgm:t>
    </dgm:pt>
    <dgm:pt modelId="{1710D11B-8A5D-45AA-BAA5-4D534FB5EBE5}" type="parTrans" cxnId="{D63E01DD-EFB2-406A-A087-E7A1358CE070}">
      <dgm:prSet/>
      <dgm:spPr/>
      <dgm:t>
        <a:bodyPr/>
        <a:lstStyle/>
        <a:p>
          <a:endParaRPr lang="en-GB"/>
        </a:p>
      </dgm:t>
    </dgm:pt>
    <dgm:pt modelId="{AF6F377B-39CC-40DB-AD3A-8687F39DA3CE}" type="sibTrans" cxnId="{D63E01DD-EFB2-406A-A087-E7A1358CE070}">
      <dgm:prSet/>
      <dgm:spPr/>
      <dgm:t>
        <a:bodyPr/>
        <a:lstStyle/>
        <a:p>
          <a:endParaRPr lang="en-GB"/>
        </a:p>
      </dgm:t>
    </dgm:pt>
    <dgm:pt modelId="{352998BD-9951-4BA8-8C48-B751916285B3}">
      <dgm:prSet/>
      <dgm:spPr/>
      <dgm:t>
        <a:bodyPr/>
        <a:lstStyle/>
        <a:p>
          <a:pPr rtl="0"/>
          <a:r>
            <a:rPr lang="en-GB"/>
            <a:t>Who pays for the information?</a:t>
          </a:r>
        </a:p>
      </dgm:t>
    </dgm:pt>
    <dgm:pt modelId="{7D79F91B-E86B-46A1-BEA8-B44C06940E4E}" type="parTrans" cxnId="{8F096355-D95A-4B42-8E2B-B2FEECB4D31A}">
      <dgm:prSet/>
      <dgm:spPr/>
      <dgm:t>
        <a:bodyPr/>
        <a:lstStyle/>
        <a:p>
          <a:endParaRPr lang="en-GB"/>
        </a:p>
      </dgm:t>
    </dgm:pt>
    <dgm:pt modelId="{012AA617-B1FC-4248-8A05-ED796FAAA82F}" type="sibTrans" cxnId="{8F096355-D95A-4B42-8E2B-B2FEECB4D31A}">
      <dgm:prSet/>
      <dgm:spPr/>
      <dgm:t>
        <a:bodyPr/>
        <a:lstStyle/>
        <a:p>
          <a:endParaRPr lang="en-GB"/>
        </a:p>
      </dgm:t>
    </dgm:pt>
    <dgm:pt modelId="{784BC742-CA77-44D4-BC56-FCCCDAD38CE2}">
      <dgm:prSet/>
      <dgm:spPr/>
      <dgm:t>
        <a:bodyPr/>
        <a:lstStyle/>
        <a:p>
          <a:pPr rtl="0"/>
          <a:r>
            <a:rPr lang="en-GB"/>
            <a:t>What should be disclosed?</a:t>
          </a:r>
        </a:p>
      </dgm:t>
    </dgm:pt>
    <dgm:pt modelId="{D69B2382-1A34-4311-914A-C7E5D52B8051}" type="parTrans" cxnId="{D39401A9-2357-4578-8130-6D9427E8BC21}">
      <dgm:prSet/>
      <dgm:spPr/>
      <dgm:t>
        <a:bodyPr/>
        <a:lstStyle/>
        <a:p>
          <a:endParaRPr lang="en-GB"/>
        </a:p>
      </dgm:t>
    </dgm:pt>
    <dgm:pt modelId="{B1D8654C-5324-4655-978D-C636491B5949}" type="sibTrans" cxnId="{D39401A9-2357-4578-8130-6D9427E8BC21}">
      <dgm:prSet/>
      <dgm:spPr/>
      <dgm:t>
        <a:bodyPr/>
        <a:lstStyle/>
        <a:p>
          <a:endParaRPr lang="en-GB"/>
        </a:p>
      </dgm:t>
    </dgm:pt>
    <dgm:pt modelId="{0FCD4809-4677-4873-841B-AEA7992F6177}">
      <dgm:prSet/>
      <dgm:spPr/>
      <dgm:t>
        <a:bodyPr/>
        <a:lstStyle/>
        <a:p>
          <a:pPr rtl="0"/>
          <a:r>
            <a:rPr lang="en-GB"/>
            <a:t>What form should the report take?</a:t>
          </a:r>
        </a:p>
      </dgm:t>
    </dgm:pt>
    <dgm:pt modelId="{27CE760A-59A3-433B-BBE9-A4F52F7928BE}" type="parTrans" cxnId="{3756A93F-5F91-4580-9E3F-77F205AD75AA}">
      <dgm:prSet/>
      <dgm:spPr/>
      <dgm:t>
        <a:bodyPr/>
        <a:lstStyle/>
        <a:p>
          <a:endParaRPr lang="en-GB"/>
        </a:p>
      </dgm:t>
    </dgm:pt>
    <dgm:pt modelId="{F1615F2D-B277-40E4-8CB6-3EAB411F9F95}" type="sibTrans" cxnId="{3756A93F-5F91-4580-9E3F-77F205AD75AA}">
      <dgm:prSet/>
      <dgm:spPr/>
      <dgm:t>
        <a:bodyPr/>
        <a:lstStyle/>
        <a:p>
          <a:endParaRPr lang="en-GB"/>
        </a:p>
      </dgm:t>
    </dgm:pt>
    <dgm:pt modelId="{3B5DBCD9-8F3B-42A9-A945-ABEDB6EACCC3}">
      <dgm:prSet/>
      <dgm:spPr/>
      <dgm:t>
        <a:bodyPr/>
        <a:lstStyle/>
        <a:p>
          <a:pPr rtl="0"/>
          <a:r>
            <a:rPr lang="en-GB"/>
            <a:t>Should the report be prepared by accountants?</a:t>
          </a:r>
        </a:p>
      </dgm:t>
    </dgm:pt>
    <dgm:pt modelId="{CD647782-682C-4F4D-A6D4-BAE70D2FE542}" type="parTrans" cxnId="{85A8A7D8-C376-43E5-B21D-7C7A6D7D94BA}">
      <dgm:prSet/>
      <dgm:spPr/>
      <dgm:t>
        <a:bodyPr/>
        <a:lstStyle/>
        <a:p>
          <a:endParaRPr lang="en-GB"/>
        </a:p>
      </dgm:t>
    </dgm:pt>
    <dgm:pt modelId="{A0332F84-6388-47C4-AD77-FB1DFC644A80}" type="sibTrans" cxnId="{85A8A7D8-C376-43E5-B21D-7C7A6D7D94BA}">
      <dgm:prSet/>
      <dgm:spPr/>
      <dgm:t>
        <a:bodyPr/>
        <a:lstStyle/>
        <a:p>
          <a:endParaRPr lang="en-GB"/>
        </a:p>
      </dgm:t>
    </dgm:pt>
    <dgm:pt modelId="{82ADF6FF-61B2-42B2-B6C2-603A50537839}">
      <dgm:prSet/>
      <dgm:spPr/>
      <dgm:t>
        <a:bodyPr/>
        <a:lstStyle/>
        <a:p>
          <a:pPr rtl="0"/>
          <a:r>
            <a:rPr lang="en-GB"/>
            <a:t>Should the report be audited?  Who by? Who pays?</a:t>
          </a:r>
        </a:p>
      </dgm:t>
    </dgm:pt>
    <dgm:pt modelId="{323A9F44-210A-442A-8292-9FD3378B5F9D}" type="parTrans" cxnId="{44819102-16D6-4772-AD68-5F98A66FE319}">
      <dgm:prSet/>
      <dgm:spPr/>
      <dgm:t>
        <a:bodyPr/>
        <a:lstStyle/>
        <a:p>
          <a:endParaRPr lang="en-GB"/>
        </a:p>
      </dgm:t>
    </dgm:pt>
    <dgm:pt modelId="{6C7FA7FC-65A0-42E8-B8A0-39C82EA197E6}" type="sibTrans" cxnId="{44819102-16D6-4772-AD68-5F98A66FE319}">
      <dgm:prSet/>
      <dgm:spPr/>
      <dgm:t>
        <a:bodyPr/>
        <a:lstStyle/>
        <a:p>
          <a:endParaRPr lang="en-GB"/>
        </a:p>
      </dgm:t>
    </dgm:pt>
    <dgm:pt modelId="{4E54B8BE-D7C2-403E-805A-61B3D9AB3D96}">
      <dgm:prSet/>
      <dgm:spPr/>
      <dgm:t>
        <a:bodyPr/>
        <a:lstStyle/>
        <a:p>
          <a:pPr rtl="0"/>
          <a:r>
            <a:rPr lang="en-GB"/>
            <a:t>Is the enthusiasm for SER real or just to make a company ‘look good’?</a:t>
          </a:r>
        </a:p>
      </dgm:t>
    </dgm:pt>
    <dgm:pt modelId="{FDB215C4-4425-4631-8EF7-068B0EFE5280}" type="parTrans" cxnId="{151A0A79-DD9E-48D2-B4F6-88C7137613A5}">
      <dgm:prSet/>
      <dgm:spPr/>
      <dgm:t>
        <a:bodyPr/>
        <a:lstStyle/>
        <a:p>
          <a:endParaRPr lang="en-GB"/>
        </a:p>
      </dgm:t>
    </dgm:pt>
    <dgm:pt modelId="{1A5C9BD1-225B-447E-9B0B-0B9E13FA7313}" type="sibTrans" cxnId="{151A0A79-DD9E-48D2-B4F6-88C7137613A5}">
      <dgm:prSet/>
      <dgm:spPr/>
      <dgm:t>
        <a:bodyPr/>
        <a:lstStyle/>
        <a:p>
          <a:endParaRPr lang="en-GB"/>
        </a:p>
      </dgm:t>
    </dgm:pt>
    <dgm:pt modelId="{64C38B24-F9D1-4CB3-810A-DD7401E5BE22}">
      <dgm:prSet/>
      <dgm:spPr/>
      <dgm:t>
        <a:bodyPr/>
        <a:lstStyle/>
        <a:p>
          <a:pPr rtl="0"/>
          <a:r>
            <a:rPr lang="en-GB"/>
            <a:t>Is it realistic to expect UK-type levels of concern in economically poorer countries?</a:t>
          </a:r>
        </a:p>
      </dgm:t>
    </dgm:pt>
    <dgm:pt modelId="{BA5A1BCE-B805-47F3-A0DF-04C2E19F6DD5}" type="parTrans" cxnId="{003AC548-1B9F-4470-9845-9334961D0AD5}">
      <dgm:prSet/>
      <dgm:spPr/>
      <dgm:t>
        <a:bodyPr/>
        <a:lstStyle/>
        <a:p>
          <a:endParaRPr lang="en-GB"/>
        </a:p>
      </dgm:t>
    </dgm:pt>
    <dgm:pt modelId="{8C081097-C9F6-4C06-8DCB-BF9B14F70402}" type="sibTrans" cxnId="{003AC548-1B9F-4470-9845-9334961D0AD5}">
      <dgm:prSet/>
      <dgm:spPr/>
      <dgm:t>
        <a:bodyPr/>
        <a:lstStyle/>
        <a:p>
          <a:endParaRPr lang="en-GB"/>
        </a:p>
      </dgm:t>
    </dgm:pt>
    <dgm:pt modelId="{78A1305E-898D-4D30-A0BE-FDA51DEBB5F6}" type="pres">
      <dgm:prSet presAssocID="{E5BD0E12-0715-4254-BF92-547B1C5D244A}" presName="linear" presStyleCnt="0">
        <dgm:presLayoutVars>
          <dgm:animLvl val="lvl"/>
          <dgm:resizeHandles val="exact"/>
        </dgm:presLayoutVars>
      </dgm:prSet>
      <dgm:spPr/>
    </dgm:pt>
    <dgm:pt modelId="{FB57C0E2-C692-43B6-A623-EA7E21B51F08}" type="pres">
      <dgm:prSet presAssocID="{5204FAEC-FFDB-4127-BDEB-9399987D3AEF}" presName="parentText" presStyleLbl="node1" presStyleIdx="0" presStyleCnt="9">
        <dgm:presLayoutVars>
          <dgm:chMax val="0"/>
          <dgm:bulletEnabled val="1"/>
        </dgm:presLayoutVars>
      </dgm:prSet>
      <dgm:spPr/>
    </dgm:pt>
    <dgm:pt modelId="{055920E9-E47F-48D8-ACAC-378B61930157}" type="pres">
      <dgm:prSet presAssocID="{416323B6-C0F8-4214-86CE-60CEE4D48D35}" presName="spacer" presStyleCnt="0"/>
      <dgm:spPr/>
    </dgm:pt>
    <dgm:pt modelId="{142E4CB5-1427-49DC-9E1F-00261396BC30}" type="pres">
      <dgm:prSet presAssocID="{F6020173-E5E4-4995-B404-08CF57B856B3}" presName="parentText" presStyleLbl="node1" presStyleIdx="1" presStyleCnt="9">
        <dgm:presLayoutVars>
          <dgm:chMax val="0"/>
          <dgm:bulletEnabled val="1"/>
        </dgm:presLayoutVars>
      </dgm:prSet>
      <dgm:spPr/>
    </dgm:pt>
    <dgm:pt modelId="{BBA7B7EF-6898-44D8-8B24-F8E2D6C0A153}" type="pres">
      <dgm:prSet presAssocID="{AF6F377B-39CC-40DB-AD3A-8687F39DA3CE}" presName="spacer" presStyleCnt="0"/>
      <dgm:spPr/>
    </dgm:pt>
    <dgm:pt modelId="{4FB70AE3-386F-458E-A6FE-86A2F5697376}" type="pres">
      <dgm:prSet presAssocID="{352998BD-9951-4BA8-8C48-B751916285B3}" presName="parentText" presStyleLbl="node1" presStyleIdx="2" presStyleCnt="9">
        <dgm:presLayoutVars>
          <dgm:chMax val="0"/>
          <dgm:bulletEnabled val="1"/>
        </dgm:presLayoutVars>
      </dgm:prSet>
      <dgm:spPr/>
    </dgm:pt>
    <dgm:pt modelId="{64A617B8-82E9-40EA-AB66-D5F50CBD32E7}" type="pres">
      <dgm:prSet presAssocID="{012AA617-B1FC-4248-8A05-ED796FAAA82F}" presName="spacer" presStyleCnt="0"/>
      <dgm:spPr/>
    </dgm:pt>
    <dgm:pt modelId="{A768D114-5618-4963-95DE-F8A9B7E94C5B}" type="pres">
      <dgm:prSet presAssocID="{784BC742-CA77-44D4-BC56-FCCCDAD38CE2}" presName="parentText" presStyleLbl="node1" presStyleIdx="3" presStyleCnt="9">
        <dgm:presLayoutVars>
          <dgm:chMax val="0"/>
          <dgm:bulletEnabled val="1"/>
        </dgm:presLayoutVars>
      </dgm:prSet>
      <dgm:spPr/>
    </dgm:pt>
    <dgm:pt modelId="{FC4885F1-2D44-4DFC-8DC4-632F2D9BF0C7}" type="pres">
      <dgm:prSet presAssocID="{B1D8654C-5324-4655-978D-C636491B5949}" presName="spacer" presStyleCnt="0"/>
      <dgm:spPr/>
    </dgm:pt>
    <dgm:pt modelId="{BDE8FA71-3C6A-445E-A360-8EED937DCE3C}" type="pres">
      <dgm:prSet presAssocID="{0FCD4809-4677-4873-841B-AEA7992F6177}" presName="parentText" presStyleLbl="node1" presStyleIdx="4" presStyleCnt="9">
        <dgm:presLayoutVars>
          <dgm:chMax val="0"/>
          <dgm:bulletEnabled val="1"/>
        </dgm:presLayoutVars>
      </dgm:prSet>
      <dgm:spPr/>
    </dgm:pt>
    <dgm:pt modelId="{B951ED6A-FA51-4871-8119-2BBD3D833A04}" type="pres">
      <dgm:prSet presAssocID="{F1615F2D-B277-40E4-8CB6-3EAB411F9F95}" presName="spacer" presStyleCnt="0"/>
      <dgm:spPr/>
    </dgm:pt>
    <dgm:pt modelId="{2DBFB4F6-CC06-4985-805F-300511832E9D}" type="pres">
      <dgm:prSet presAssocID="{3B5DBCD9-8F3B-42A9-A945-ABEDB6EACCC3}" presName="parentText" presStyleLbl="node1" presStyleIdx="5" presStyleCnt="9">
        <dgm:presLayoutVars>
          <dgm:chMax val="0"/>
          <dgm:bulletEnabled val="1"/>
        </dgm:presLayoutVars>
      </dgm:prSet>
      <dgm:spPr/>
    </dgm:pt>
    <dgm:pt modelId="{8A500EF9-55BE-4E8E-950B-97563BBD429A}" type="pres">
      <dgm:prSet presAssocID="{A0332F84-6388-47C4-AD77-FB1DFC644A80}" presName="spacer" presStyleCnt="0"/>
      <dgm:spPr/>
    </dgm:pt>
    <dgm:pt modelId="{3B0BF987-0BC1-44E2-B615-CA1B4604E4C2}" type="pres">
      <dgm:prSet presAssocID="{82ADF6FF-61B2-42B2-B6C2-603A50537839}" presName="parentText" presStyleLbl="node1" presStyleIdx="6" presStyleCnt="9">
        <dgm:presLayoutVars>
          <dgm:chMax val="0"/>
          <dgm:bulletEnabled val="1"/>
        </dgm:presLayoutVars>
      </dgm:prSet>
      <dgm:spPr/>
    </dgm:pt>
    <dgm:pt modelId="{8B523281-9B67-40A2-8206-748E483AFF8C}" type="pres">
      <dgm:prSet presAssocID="{6C7FA7FC-65A0-42E8-B8A0-39C82EA197E6}" presName="spacer" presStyleCnt="0"/>
      <dgm:spPr/>
    </dgm:pt>
    <dgm:pt modelId="{F06A54D1-2871-4BA1-A50B-DABFD15F8F42}" type="pres">
      <dgm:prSet presAssocID="{4E54B8BE-D7C2-403E-805A-61B3D9AB3D96}" presName="parentText" presStyleLbl="node1" presStyleIdx="7" presStyleCnt="9">
        <dgm:presLayoutVars>
          <dgm:chMax val="0"/>
          <dgm:bulletEnabled val="1"/>
        </dgm:presLayoutVars>
      </dgm:prSet>
      <dgm:spPr/>
    </dgm:pt>
    <dgm:pt modelId="{8EA47060-9F04-4188-B857-35595F8BFA7C}" type="pres">
      <dgm:prSet presAssocID="{1A5C9BD1-225B-447E-9B0B-0B9E13FA7313}" presName="spacer" presStyleCnt="0"/>
      <dgm:spPr/>
    </dgm:pt>
    <dgm:pt modelId="{1C4B60F9-5378-4CAB-B50B-2960B930DB64}" type="pres">
      <dgm:prSet presAssocID="{64C38B24-F9D1-4CB3-810A-DD7401E5BE22}" presName="parentText" presStyleLbl="node1" presStyleIdx="8" presStyleCnt="9">
        <dgm:presLayoutVars>
          <dgm:chMax val="0"/>
          <dgm:bulletEnabled val="1"/>
        </dgm:presLayoutVars>
      </dgm:prSet>
      <dgm:spPr/>
    </dgm:pt>
  </dgm:ptLst>
  <dgm:cxnLst>
    <dgm:cxn modelId="{44819102-16D6-4772-AD68-5F98A66FE319}" srcId="{E5BD0E12-0715-4254-BF92-547B1C5D244A}" destId="{82ADF6FF-61B2-42B2-B6C2-603A50537839}" srcOrd="6" destOrd="0" parTransId="{323A9F44-210A-442A-8292-9FD3378B5F9D}" sibTransId="{6C7FA7FC-65A0-42E8-B8A0-39C82EA197E6}"/>
    <dgm:cxn modelId="{7399AD07-A243-4647-A7DE-5C5C8F9E94EB}" type="presOf" srcId="{784BC742-CA77-44D4-BC56-FCCCDAD38CE2}" destId="{A768D114-5618-4963-95DE-F8A9B7E94C5B}" srcOrd="0" destOrd="0" presId="urn:microsoft.com/office/officeart/2005/8/layout/vList2"/>
    <dgm:cxn modelId="{BB92E017-12A1-4E6F-8E04-A21E0C038ADE}" type="presOf" srcId="{5204FAEC-FFDB-4127-BDEB-9399987D3AEF}" destId="{FB57C0E2-C692-43B6-A623-EA7E21B51F08}" srcOrd="0" destOrd="0" presId="urn:microsoft.com/office/officeart/2005/8/layout/vList2"/>
    <dgm:cxn modelId="{8327D81C-A00E-429F-B370-FB481527113E}" type="presOf" srcId="{0FCD4809-4677-4873-841B-AEA7992F6177}" destId="{BDE8FA71-3C6A-445E-A360-8EED937DCE3C}" srcOrd="0" destOrd="0" presId="urn:microsoft.com/office/officeart/2005/8/layout/vList2"/>
    <dgm:cxn modelId="{3756A93F-5F91-4580-9E3F-77F205AD75AA}" srcId="{E5BD0E12-0715-4254-BF92-547B1C5D244A}" destId="{0FCD4809-4677-4873-841B-AEA7992F6177}" srcOrd="4" destOrd="0" parTransId="{27CE760A-59A3-433B-BBE9-A4F52F7928BE}" sibTransId="{F1615F2D-B277-40E4-8CB6-3EAB411F9F95}"/>
    <dgm:cxn modelId="{003AC548-1B9F-4470-9845-9334961D0AD5}" srcId="{E5BD0E12-0715-4254-BF92-547B1C5D244A}" destId="{64C38B24-F9D1-4CB3-810A-DD7401E5BE22}" srcOrd="8" destOrd="0" parTransId="{BA5A1BCE-B805-47F3-A0DF-04C2E19F6DD5}" sibTransId="{8C081097-C9F6-4C06-8DCB-BF9B14F70402}"/>
    <dgm:cxn modelId="{7FCA6D4F-915A-4F15-A249-65751A9FC4B3}" type="presOf" srcId="{3B5DBCD9-8F3B-42A9-A945-ABEDB6EACCC3}" destId="{2DBFB4F6-CC06-4985-805F-300511832E9D}" srcOrd="0" destOrd="0" presId="urn:microsoft.com/office/officeart/2005/8/layout/vList2"/>
    <dgm:cxn modelId="{8F096355-D95A-4B42-8E2B-B2FEECB4D31A}" srcId="{E5BD0E12-0715-4254-BF92-547B1C5D244A}" destId="{352998BD-9951-4BA8-8C48-B751916285B3}" srcOrd="2" destOrd="0" parTransId="{7D79F91B-E86B-46A1-BEA8-B44C06940E4E}" sibTransId="{012AA617-B1FC-4248-8A05-ED796FAAA82F}"/>
    <dgm:cxn modelId="{151A0A79-DD9E-48D2-B4F6-88C7137613A5}" srcId="{E5BD0E12-0715-4254-BF92-547B1C5D244A}" destId="{4E54B8BE-D7C2-403E-805A-61B3D9AB3D96}" srcOrd="7" destOrd="0" parTransId="{FDB215C4-4425-4631-8EF7-068B0EFE5280}" sibTransId="{1A5C9BD1-225B-447E-9B0B-0B9E13FA7313}"/>
    <dgm:cxn modelId="{F511E77A-294F-442E-9D05-1A8A57BB5D37}" type="presOf" srcId="{F6020173-E5E4-4995-B404-08CF57B856B3}" destId="{142E4CB5-1427-49DC-9E1F-00261396BC30}" srcOrd="0" destOrd="0" presId="urn:microsoft.com/office/officeart/2005/8/layout/vList2"/>
    <dgm:cxn modelId="{8F960087-E886-4E26-A079-491379672783}" type="presOf" srcId="{4E54B8BE-D7C2-403E-805A-61B3D9AB3D96}" destId="{F06A54D1-2871-4BA1-A50B-DABFD15F8F42}" srcOrd="0" destOrd="0" presId="urn:microsoft.com/office/officeart/2005/8/layout/vList2"/>
    <dgm:cxn modelId="{6E534288-F101-4469-B9A8-2B00654205A2}" type="presOf" srcId="{82ADF6FF-61B2-42B2-B6C2-603A50537839}" destId="{3B0BF987-0BC1-44E2-B615-CA1B4604E4C2}" srcOrd="0" destOrd="0" presId="urn:microsoft.com/office/officeart/2005/8/layout/vList2"/>
    <dgm:cxn modelId="{D39401A9-2357-4578-8130-6D9427E8BC21}" srcId="{E5BD0E12-0715-4254-BF92-547B1C5D244A}" destId="{784BC742-CA77-44D4-BC56-FCCCDAD38CE2}" srcOrd="3" destOrd="0" parTransId="{D69B2382-1A34-4311-914A-C7E5D52B8051}" sibTransId="{B1D8654C-5324-4655-978D-C636491B5949}"/>
    <dgm:cxn modelId="{170627AB-AC52-4BE1-9AFF-7D3FCA2870CA}" type="presOf" srcId="{E5BD0E12-0715-4254-BF92-547B1C5D244A}" destId="{78A1305E-898D-4D30-A0BE-FDA51DEBB5F6}" srcOrd="0" destOrd="0" presId="urn:microsoft.com/office/officeart/2005/8/layout/vList2"/>
    <dgm:cxn modelId="{758691B1-7149-4124-832E-BC0822FF0B51}" type="presOf" srcId="{64C38B24-F9D1-4CB3-810A-DD7401E5BE22}" destId="{1C4B60F9-5378-4CAB-B50B-2960B930DB64}" srcOrd="0" destOrd="0" presId="urn:microsoft.com/office/officeart/2005/8/layout/vList2"/>
    <dgm:cxn modelId="{85A8A7D8-C376-43E5-B21D-7C7A6D7D94BA}" srcId="{E5BD0E12-0715-4254-BF92-547B1C5D244A}" destId="{3B5DBCD9-8F3B-42A9-A945-ABEDB6EACCC3}" srcOrd="5" destOrd="0" parTransId="{CD647782-682C-4F4D-A6D4-BAE70D2FE542}" sibTransId="{A0332F84-6388-47C4-AD77-FB1DFC644A80}"/>
    <dgm:cxn modelId="{D63E01DD-EFB2-406A-A087-E7A1358CE070}" srcId="{E5BD0E12-0715-4254-BF92-547B1C5D244A}" destId="{F6020173-E5E4-4995-B404-08CF57B856B3}" srcOrd="1" destOrd="0" parTransId="{1710D11B-8A5D-45AA-BAA5-4D534FB5EBE5}" sibTransId="{AF6F377B-39CC-40DB-AD3A-8687F39DA3CE}"/>
    <dgm:cxn modelId="{C32412E1-099D-4D42-BD23-32A13E538466}" type="presOf" srcId="{352998BD-9951-4BA8-8C48-B751916285B3}" destId="{4FB70AE3-386F-458E-A6FE-86A2F5697376}" srcOrd="0" destOrd="0" presId="urn:microsoft.com/office/officeart/2005/8/layout/vList2"/>
    <dgm:cxn modelId="{37ADD4FD-1271-427E-9990-6C8881C4C32D}" srcId="{E5BD0E12-0715-4254-BF92-547B1C5D244A}" destId="{5204FAEC-FFDB-4127-BDEB-9399987D3AEF}" srcOrd="0" destOrd="0" parTransId="{92A81045-702C-4992-A344-320BAE561193}" sibTransId="{416323B6-C0F8-4214-86CE-60CEE4D48D35}"/>
    <dgm:cxn modelId="{9D26B503-FB43-4A19-952A-66171FFCB32B}" type="presParOf" srcId="{78A1305E-898D-4D30-A0BE-FDA51DEBB5F6}" destId="{FB57C0E2-C692-43B6-A623-EA7E21B51F08}" srcOrd="0" destOrd="0" presId="urn:microsoft.com/office/officeart/2005/8/layout/vList2"/>
    <dgm:cxn modelId="{5A161D4D-F6F9-4F92-B218-7DAE11F7956D}" type="presParOf" srcId="{78A1305E-898D-4D30-A0BE-FDA51DEBB5F6}" destId="{055920E9-E47F-48D8-ACAC-378B61930157}" srcOrd="1" destOrd="0" presId="urn:microsoft.com/office/officeart/2005/8/layout/vList2"/>
    <dgm:cxn modelId="{CA4E9E46-D084-4899-AA2A-121CAE59F6D8}" type="presParOf" srcId="{78A1305E-898D-4D30-A0BE-FDA51DEBB5F6}" destId="{142E4CB5-1427-49DC-9E1F-00261396BC30}" srcOrd="2" destOrd="0" presId="urn:microsoft.com/office/officeart/2005/8/layout/vList2"/>
    <dgm:cxn modelId="{9A9A16E5-81FF-4472-9581-D7DD480EB8B2}" type="presParOf" srcId="{78A1305E-898D-4D30-A0BE-FDA51DEBB5F6}" destId="{BBA7B7EF-6898-44D8-8B24-F8E2D6C0A153}" srcOrd="3" destOrd="0" presId="urn:microsoft.com/office/officeart/2005/8/layout/vList2"/>
    <dgm:cxn modelId="{D9634017-DA3F-4CAC-947F-20C3C7F4963F}" type="presParOf" srcId="{78A1305E-898D-4D30-A0BE-FDA51DEBB5F6}" destId="{4FB70AE3-386F-458E-A6FE-86A2F5697376}" srcOrd="4" destOrd="0" presId="urn:microsoft.com/office/officeart/2005/8/layout/vList2"/>
    <dgm:cxn modelId="{28B223EB-13BC-4ACB-B876-FF42E1F98138}" type="presParOf" srcId="{78A1305E-898D-4D30-A0BE-FDA51DEBB5F6}" destId="{64A617B8-82E9-40EA-AB66-D5F50CBD32E7}" srcOrd="5" destOrd="0" presId="urn:microsoft.com/office/officeart/2005/8/layout/vList2"/>
    <dgm:cxn modelId="{A93814EF-1AA0-45A0-9B5C-B6BA198F5066}" type="presParOf" srcId="{78A1305E-898D-4D30-A0BE-FDA51DEBB5F6}" destId="{A768D114-5618-4963-95DE-F8A9B7E94C5B}" srcOrd="6" destOrd="0" presId="urn:microsoft.com/office/officeart/2005/8/layout/vList2"/>
    <dgm:cxn modelId="{DED85649-6E5F-4AC9-AD3F-C91DC53AC84A}" type="presParOf" srcId="{78A1305E-898D-4D30-A0BE-FDA51DEBB5F6}" destId="{FC4885F1-2D44-4DFC-8DC4-632F2D9BF0C7}" srcOrd="7" destOrd="0" presId="urn:microsoft.com/office/officeart/2005/8/layout/vList2"/>
    <dgm:cxn modelId="{032B3CD0-40A8-4D2D-A123-C900961A2206}" type="presParOf" srcId="{78A1305E-898D-4D30-A0BE-FDA51DEBB5F6}" destId="{BDE8FA71-3C6A-445E-A360-8EED937DCE3C}" srcOrd="8" destOrd="0" presId="urn:microsoft.com/office/officeart/2005/8/layout/vList2"/>
    <dgm:cxn modelId="{17271523-EFB8-43FF-8828-18368C08FCB0}" type="presParOf" srcId="{78A1305E-898D-4D30-A0BE-FDA51DEBB5F6}" destId="{B951ED6A-FA51-4871-8119-2BBD3D833A04}" srcOrd="9" destOrd="0" presId="urn:microsoft.com/office/officeart/2005/8/layout/vList2"/>
    <dgm:cxn modelId="{0F9B09AB-55D5-49A9-B3DA-9895E6CD01A7}" type="presParOf" srcId="{78A1305E-898D-4D30-A0BE-FDA51DEBB5F6}" destId="{2DBFB4F6-CC06-4985-805F-300511832E9D}" srcOrd="10" destOrd="0" presId="urn:microsoft.com/office/officeart/2005/8/layout/vList2"/>
    <dgm:cxn modelId="{D1957C0D-323F-4CD2-B79E-1DB286A76FCF}" type="presParOf" srcId="{78A1305E-898D-4D30-A0BE-FDA51DEBB5F6}" destId="{8A500EF9-55BE-4E8E-950B-97563BBD429A}" srcOrd="11" destOrd="0" presId="urn:microsoft.com/office/officeart/2005/8/layout/vList2"/>
    <dgm:cxn modelId="{C7A4BCA1-AD0E-43DE-860B-5E4BE1C6BE29}" type="presParOf" srcId="{78A1305E-898D-4D30-A0BE-FDA51DEBB5F6}" destId="{3B0BF987-0BC1-44E2-B615-CA1B4604E4C2}" srcOrd="12" destOrd="0" presId="urn:microsoft.com/office/officeart/2005/8/layout/vList2"/>
    <dgm:cxn modelId="{175F65BB-43EA-46AD-891B-F12C4F3AFDEE}" type="presParOf" srcId="{78A1305E-898D-4D30-A0BE-FDA51DEBB5F6}" destId="{8B523281-9B67-40A2-8206-748E483AFF8C}" srcOrd="13" destOrd="0" presId="urn:microsoft.com/office/officeart/2005/8/layout/vList2"/>
    <dgm:cxn modelId="{E07C7FD2-6C6A-446D-8A5B-044F2A9B423B}" type="presParOf" srcId="{78A1305E-898D-4D30-A0BE-FDA51DEBB5F6}" destId="{F06A54D1-2871-4BA1-A50B-DABFD15F8F42}" srcOrd="14" destOrd="0" presId="urn:microsoft.com/office/officeart/2005/8/layout/vList2"/>
    <dgm:cxn modelId="{21C12227-592A-4166-A83C-F4F8EF56B610}" type="presParOf" srcId="{78A1305E-898D-4D30-A0BE-FDA51DEBB5F6}" destId="{8EA47060-9F04-4188-B857-35595F8BFA7C}" srcOrd="15" destOrd="0" presId="urn:microsoft.com/office/officeart/2005/8/layout/vList2"/>
    <dgm:cxn modelId="{546FB2D6-3CA2-4A82-BA1A-F705ED8D37C6}" type="presParOf" srcId="{78A1305E-898D-4D30-A0BE-FDA51DEBB5F6}" destId="{1C4B60F9-5378-4CAB-B50B-2960B930DB64}"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FAF13C-F8A3-4FFA-84CB-008D909033D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8D67DED-051E-45F0-BADE-12530005DA68}">
      <dgm:prSet/>
      <dgm:spPr/>
      <dgm:t>
        <a:bodyPr/>
        <a:lstStyle/>
        <a:p>
          <a:pPr>
            <a:lnSpc>
              <a:spcPct val="100000"/>
            </a:lnSpc>
          </a:pPr>
          <a:r>
            <a:rPr lang="en-GB" b="1"/>
            <a:t>Integrated Reporting Council </a:t>
          </a:r>
          <a:r>
            <a:rPr lang="en-GB"/>
            <a:t>to advise IASB and ISSB on connectivity via fundamental concepts/guiding principles of </a:t>
          </a:r>
          <a:r>
            <a:rPr lang="en-GB" b="1"/>
            <a:t>integrated reporting.</a:t>
          </a:r>
          <a:endParaRPr lang="en-US"/>
        </a:p>
      </dgm:t>
    </dgm:pt>
    <dgm:pt modelId="{7417F56A-6A4C-4D48-8BE9-3725AEC0D073}" type="parTrans" cxnId="{51F3B2AC-B91A-4098-834C-6A9686DCCB31}">
      <dgm:prSet/>
      <dgm:spPr/>
      <dgm:t>
        <a:bodyPr/>
        <a:lstStyle/>
        <a:p>
          <a:endParaRPr lang="en-US"/>
        </a:p>
      </dgm:t>
    </dgm:pt>
    <dgm:pt modelId="{3D06B59E-B71C-4677-BA17-9516AA4FEC82}" type="sibTrans" cxnId="{51F3B2AC-B91A-4098-834C-6A9686DCCB31}">
      <dgm:prSet/>
      <dgm:spPr/>
      <dgm:t>
        <a:bodyPr/>
        <a:lstStyle/>
        <a:p>
          <a:endParaRPr lang="en-US"/>
        </a:p>
      </dgm:t>
    </dgm:pt>
    <dgm:pt modelId="{4F161639-856A-4A47-BAD7-5885C1BDFC7C}">
      <dgm:prSet/>
      <dgm:spPr/>
      <dgm:t>
        <a:bodyPr/>
        <a:lstStyle/>
        <a:p>
          <a:pPr>
            <a:lnSpc>
              <a:spcPct val="100000"/>
            </a:lnSpc>
          </a:pPr>
          <a:r>
            <a:rPr lang="en-US" b="1"/>
            <a:t>Integrated Reporting (&lt;IR&gt;) </a:t>
          </a:r>
          <a:r>
            <a:rPr lang="en-US"/>
            <a:t>is a process that results in a concise communication about how an organization's strategy, governance, performance and prospects, in the context of its external environment, lead to </a:t>
          </a:r>
          <a:r>
            <a:rPr lang="en-US" b="1"/>
            <a:t>the creation of value </a:t>
          </a:r>
          <a:r>
            <a:rPr lang="en-US"/>
            <a:t>over the short, medium and long term. </a:t>
          </a:r>
        </a:p>
      </dgm:t>
    </dgm:pt>
    <dgm:pt modelId="{76FFCF49-4F6B-4637-8B9E-740EB9B3B506}" type="parTrans" cxnId="{8F74B649-C931-4EF0-9DB5-DB125A73AE82}">
      <dgm:prSet/>
      <dgm:spPr/>
      <dgm:t>
        <a:bodyPr/>
        <a:lstStyle/>
        <a:p>
          <a:endParaRPr lang="en-US"/>
        </a:p>
      </dgm:t>
    </dgm:pt>
    <dgm:pt modelId="{1F7A3C3E-629F-47F1-BE27-AA8FA0F1D0D5}" type="sibTrans" cxnId="{8F74B649-C931-4EF0-9DB5-DB125A73AE82}">
      <dgm:prSet/>
      <dgm:spPr/>
      <dgm:t>
        <a:bodyPr/>
        <a:lstStyle/>
        <a:p>
          <a:endParaRPr lang="en-US"/>
        </a:p>
      </dgm:t>
    </dgm:pt>
    <dgm:pt modelId="{629C557F-A5ED-4D31-B7CB-DE3613509AF8}">
      <dgm:prSet/>
      <dgm:spPr/>
      <dgm:t>
        <a:bodyPr/>
        <a:lstStyle/>
        <a:p>
          <a:pPr>
            <a:lnSpc>
              <a:spcPct val="100000"/>
            </a:lnSpc>
          </a:pPr>
          <a:r>
            <a:rPr lang="en-US" b="1"/>
            <a:t>In simpler terms</a:t>
          </a:r>
          <a:r>
            <a:rPr lang="en-US"/>
            <a:t>, Integrated Reporting tells the story of how an organization creates value over time, considering all the relevant factors, not just financial ones.</a:t>
          </a:r>
        </a:p>
      </dgm:t>
    </dgm:pt>
    <dgm:pt modelId="{2E60C390-83F4-43A9-B374-371F921D8F7E}" type="parTrans" cxnId="{602E22E0-AF7D-4E3D-8129-A4EC76AAE973}">
      <dgm:prSet/>
      <dgm:spPr/>
      <dgm:t>
        <a:bodyPr/>
        <a:lstStyle/>
        <a:p>
          <a:endParaRPr lang="en-US"/>
        </a:p>
      </dgm:t>
    </dgm:pt>
    <dgm:pt modelId="{F366B7D0-D6F0-4D1F-BC1F-D2BCD136D412}" type="sibTrans" cxnId="{602E22E0-AF7D-4E3D-8129-A4EC76AAE973}">
      <dgm:prSet/>
      <dgm:spPr/>
      <dgm:t>
        <a:bodyPr/>
        <a:lstStyle/>
        <a:p>
          <a:endParaRPr lang="en-US"/>
        </a:p>
      </dgm:t>
    </dgm:pt>
    <dgm:pt modelId="{FAF627F8-24EA-4005-AF49-230866B24080}">
      <dgm:prSet/>
      <dgm:spPr/>
      <dgm:t>
        <a:bodyPr/>
        <a:lstStyle/>
        <a:p>
          <a:pPr>
            <a:lnSpc>
              <a:spcPct val="100000"/>
            </a:lnSpc>
          </a:pPr>
          <a:r>
            <a:rPr lang="en-GB" b="1"/>
            <a:t>The contents </a:t>
          </a:r>
          <a:r>
            <a:rPr lang="en-GB"/>
            <a:t>of the financial statements (both quantitively and qualitatively) in terms of sustainability must meet the needs of investors and other capital market participants.</a:t>
          </a:r>
          <a:endParaRPr lang="en-US"/>
        </a:p>
      </dgm:t>
    </dgm:pt>
    <dgm:pt modelId="{451EDF95-4D63-421B-85A6-168A0B5D7B74}" type="parTrans" cxnId="{9171D0A9-3B0E-40BC-AF64-B4D74818FD4F}">
      <dgm:prSet/>
      <dgm:spPr/>
      <dgm:t>
        <a:bodyPr/>
        <a:lstStyle/>
        <a:p>
          <a:endParaRPr lang="en-US"/>
        </a:p>
      </dgm:t>
    </dgm:pt>
    <dgm:pt modelId="{C11F5279-FC98-405B-9A97-2C8660F63EF2}" type="sibTrans" cxnId="{9171D0A9-3B0E-40BC-AF64-B4D74818FD4F}">
      <dgm:prSet/>
      <dgm:spPr/>
      <dgm:t>
        <a:bodyPr/>
        <a:lstStyle/>
        <a:p>
          <a:endParaRPr lang="en-US"/>
        </a:p>
      </dgm:t>
    </dgm:pt>
    <dgm:pt modelId="{E0102163-C39C-423B-84D6-FD48AEC6C7FF}" type="pres">
      <dgm:prSet presAssocID="{2DFAF13C-F8A3-4FFA-84CB-008D909033D9}" presName="root" presStyleCnt="0">
        <dgm:presLayoutVars>
          <dgm:dir/>
          <dgm:resizeHandles val="exact"/>
        </dgm:presLayoutVars>
      </dgm:prSet>
      <dgm:spPr/>
    </dgm:pt>
    <dgm:pt modelId="{E1F0E3C2-4ECE-4CE3-9134-AE76D05BBAE8}" type="pres">
      <dgm:prSet presAssocID="{E8D67DED-051E-45F0-BADE-12530005DA68}" presName="compNode" presStyleCnt="0"/>
      <dgm:spPr/>
    </dgm:pt>
    <dgm:pt modelId="{ABAD8A62-B03E-412A-AA4D-E0730C23C623}" type="pres">
      <dgm:prSet presAssocID="{E8D67DED-051E-45F0-BADE-12530005DA68}" presName="bgRect" presStyleLbl="bgShp" presStyleIdx="0" presStyleCnt="4"/>
      <dgm:spPr/>
    </dgm:pt>
    <dgm:pt modelId="{4DAB234C-0B75-4CA2-A46B-74ED23CF8327}" type="pres">
      <dgm:prSet presAssocID="{E8D67DED-051E-45F0-BADE-12530005DA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erarchy"/>
        </a:ext>
      </dgm:extLst>
    </dgm:pt>
    <dgm:pt modelId="{8DA28B86-5FA9-49CB-81A5-34DE67882434}" type="pres">
      <dgm:prSet presAssocID="{E8D67DED-051E-45F0-BADE-12530005DA68}" presName="spaceRect" presStyleCnt="0"/>
      <dgm:spPr/>
    </dgm:pt>
    <dgm:pt modelId="{14AA6FBD-EFA8-4DB8-B10E-3766B8C8EC8B}" type="pres">
      <dgm:prSet presAssocID="{E8D67DED-051E-45F0-BADE-12530005DA68}" presName="parTx" presStyleLbl="revTx" presStyleIdx="0" presStyleCnt="4">
        <dgm:presLayoutVars>
          <dgm:chMax val="0"/>
          <dgm:chPref val="0"/>
        </dgm:presLayoutVars>
      </dgm:prSet>
      <dgm:spPr/>
    </dgm:pt>
    <dgm:pt modelId="{163735D3-A0B6-4220-A9AF-32A42FC71B0C}" type="pres">
      <dgm:prSet presAssocID="{3D06B59E-B71C-4677-BA17-9516AA4FEC82}" presName="sibTrans" presStyleCnt="0"/>
      <dgm:spPr/>
    </dgm:pt>
    <dgm:pt modelId="{2728BE6C-705E-475A-829C-6A7FD272309F}" type="pres">
      <dgm:prSet presAssocID="{4F161639-856A-4A47-BAD7-5885C1BDFC7C}" presName="compNode" presStyleCnt="0"/>
      <dgm:spPr/>
    </dgm:pt>
    <dgm:pt modelId="{29E07DD2-2229-4F86-96C2-7366F0F9C0A3}" type="pres">
      <dgm:prSet presAssocID="{4F161639-856A-4A47-BAD7-5885C1BDFC7C}" presName="bgRect" presStyleLbl="bgShp" presStyleIdx="1" presStyleCnt="4"/>
      <dgm:spPr/>
    </dgm:pt>
    <dgm:pt modelId="{C98CBB68-4902-450D-A577-839B9E8DE1B0}" type="pres">
      <dgm:prSet presAssocID="{4F161639-856A-4A47-BAD7-5885C1BDFC7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ars"/>
        </a:ext>
      </dgm:extLst>
    </dgm:pt>
    <dgm:pt modelId="{9C9D8410-AE1A-4E6F-96F9-597C35939F73}" type="pres">
      <dgm:prSet presAssocID="{4F161639-856A-4A47-BAD7-5885C1BDFC7C}" presName="spaceRect" presStyleCnt="0"/>
      <dgm:spPr/>
    </dgm:pt>
    <dgm:pt modelId="{1D14D0FD-A3FA-4C58-BE81-22E252636377}" type="pres">
      <dgm:prSet presAssocID="{4F161639-856A-4A47-BAD7-5885C1BDFC7C}" presName="parTx" presStyleLbl="revTx" presStyleIdx="1" presStyleCnt="4">
        <dgm:presLayoutVars>
          <dgm:chMax val="0"/>
          <dgm:chPref val="0"/>
        </dgm:presLayoutVars>
      </dgm:prSet>
      <dgm:spPr/>
    </dgm:pt>
    <dgm:pt modelId="{0A72697D-7959-4850-9AC5-1CA506E86E85}" type="pres">
      <dgm:prSet presAssocID="{1F7A3C3E-629F-47F1-BE27-AA8FA0F1D0D5}" presName="sibTrans" presStyleCnt="0"/>
      <dgm:spPr/>
    </dgm:pt>
    <dgm:pt modelId="{AF4C866C-7C43-45A5-A5AE-FFD59100B639}" type="pres">
      <dgm:prSet presAssocID="{629C557F-A5ED-4D31-B7CB-DE3613509AF8}" presName="compNode" presStyleCnt="0"/>
      <dgm:spPr/>
    </dgm:pt>
    <dgm:pt modelId="{BD96B555-5A3B-4B39-A3AC-C9EDDB07CB9A}" type="pres">
      <dgm:prSet presAssocID="{629C557F-A5ED-4D31-B7CB-DE3613509AF8}" presName="bgRect" presStyleLbl="bgShp" presStyleIdx="2" presStyleCnt="4"/>
      <dgm:spPr/>
    </dgm:pt>
    <dgm:pt modelId="{4835A974-7B07-4528-A326-3165CA133FFB}" type="pres">
      <dgm:prSet presAssocID="{629C557F-A5ED-4D31-B7CB-DE3613509AF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39418120-6849-4701-8BF5-5818199914DA}" type="pres">
      <dgm:prSet presAssocID="{629C557F-A5ED-4D31-B7CB-DE3613509AF8}" presName="spaceRect" presStyleCnt="0"/>
      <dgm:spPr/>
    </dgm:pt>
    <dgm:pt modelId="{8181F358-951A-40B8-94BB-4FE5A4163F26}" type="pres">
      <dgm:prSet presAssocID="{629C557F-A5ED-4D31-B7CB-DE3613509AF8}" presName="parTx" presStyleLbl="revTx" presStyleIdx="2" presStyleCnt="4">
        <dgm:presLayoutVars>
          <dgm:chMax val="0"/>
          <dgm:chPref val="0"/>
        </dgm:presLayoutVars>
      </dgm:prSet>
      <dgm:spPr/>
    </dgm:pt>
    <dgm:pt modelId="{81BC9274-DFB9-4D54-A5A0-3ED210967BA3}" type="pres">
      <dgm:prSet presAssocID="{F366B7D0-D6F0-4D1F-BC1F-D2BCD136D412}" presName="sibTrans" presStyleCnt="0"/>
      <dgm:spPr/>
    </dgm:pt>
    <dgm:pt modelId="{E2A91AEC-9EE8-4548-9C59-96E8F592954B}" type="pres">
      <dgm:prSet presAssocID="{FAF627F8-24EA-4005-AF49-230866B24080}" presName="compNode" presStyleCnt="0"/>
      <dgm:spPr/>
    </dgm:pt>
    <dgm:pt modelId="{9127E5E9-E4C4-4153-A771-944F6ACDA2B7}" type="pres">
      <dgm:prSet presAssocID="{FAF627F8-24EA-4005-AF49-230866B24080}" presName="bgRect" presStyleLbl="bgShp" presStyleIdx="3" presStyleCnt="4"/>
      <dgm:spPr/>
    </dgm:pt>
    <dgm:pt modelId="{E53B252E-6D6A-4FB5-ACEF-0A95CA4808C3}" type="pres">
      <dgm:prSet presAssocID="{FAF627F8-24EA-4005-AF49-230866B240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uro"/>
        </a:ext>
      </dgm:extLst>
    </dgm:pt>
    <dgm:pt modelId="{BAF99E9E-1B2D-4BEC-BA04-810D6E78DE8E}" type="pres">
      <dgm:prSet presAssocID="{FAF627F8-24EA-4005-AF49-230866B24080}" presName="spaceRect" presStyleCnt="0"/>
      <dgm:spPr/>
    </dgm:pt>
    <dgm:pt modelId="{47E96462-B73D-4A8E-A95B-3FD492B3CEF2}" type="pres">
      <dgm:prSet presAssocID="{FAF627F8-24EA-4005-AF49-230866B24080}" presName="parTx" presStyleLbl="revTx" presStyleIdx="3" presStyleCnt="4">
        <dgm:presLayoutVars>
          <dgm:chMax val="0"/>
          <dgm:chPref val="0"/>
        </dgm:presLayoutVars>
      </dgm:prSet>
      <dgm:spPr/>
    </dgm:pt>
  </dgm:ptLst>
  <dgm:cxnLst>
    <dgm:cxn modelId="{08082B5E-32A4-4034-BD4E-68B1FA2B402E}" type="presOf" srcId="{629C557F-A5ED-4D31-B7CB-DE3613509AF8}" destId="{8181F358-951A-40B8-94BB-4FE5A4163F26}" srcOrd="0" destOrd="0" presId="urn:microsoft.com/office/officeart/2018/2/layout/IconVerticalSolidList"/>
    <dgm:cxn modelId="{9236E560-BC50-4C1A-ABF4-E3A980A62948}" type="presOf" srcId="{FAF627F8-24EA-4005-AF49-230866B24080}" destId="{47E96462-B73D-4A8E-A95B-3FD492B3CEF2}" srcOrd="0" destOrd="0" presId="urn:microsoft.com/office/officeart/2018/2/layout/IconVerticalSolidList"/>
    <dgm:cxn modelId="{8F74B649-C931-4EF0-9DB5-DB125A73AE82}" srcId="{2DFAF13C-F8A3-4FFA-84CB-008D909033D9}" destId="{4F161639-856A-4A47-BAD7-5885C1BDFC7C}" srcOrd="1" destOrd="0" parTransId="{76FFCF49-4F6B-4637-8B9E-740EB9B3B506}" sibTransId="{1F7A3C3E-629F-47F1-BE27-AA8FA0F1D0D5}"/>
    <dgm:cxn modelId="{8675EA7B-B2C2-4385-B8C8-56C54AF72279}" type="presOf" srcId="{E8D67DED-051E-45F0-BADE-12530005DA68}" destId="{14AA6FBD-EFA8-4DB8-B10E-3766B8C8EC8B}" srcOrd="0" destOrd="0" presId="urn:microsoft.com/office/officeart/2018/2/layout/IconVerticalSolidList"/>
    <dgm:cxn modelId="{2AE5F084-5993-4825-A126-494A0D01241B}" type="presOf" srcId="{2DFAF13C-F8A3-4FFA-84CB-008D909033D9}" destId="{E0102163-C39C-423B-84D6-FD48AEC6C7FF}" srcOrd="0" destOrd="0" presId="urn:microsoft.com/office/officeart/2018/2/layout/IconVerticalSolidList"/>
    <dgm:cxn modelId="{81119CA4-0C77-4B27-8A4E-03A4C25A778C}" type="presOf" srcId="{4F161639-856A-4A47-BAD7-5885C1BDFC7C}" destId="{1D14D0FD-A3FA-4C58-BE81-22E252636377}" srcOrd="0" destOrd="0" presId="urn:microsoft.com/office/officeart/2018/2/layout/IconVerticalSolidList"/>
    <dgm:cxn modelId="{9171D0A9-3B0E-40BC-AF64-B4D74818FD4F}" srcId="{2DFAF13C-F8A3-4FFA-84CB-008D909033D9}" destId="{FAF627F8-24EA-4005-AF49-230866B24080}" srcOrd="3" destOrd="0" parTransId="{451EDF95-4D63-421B-85A6-168A0B5D7B74}" sibTransId="{C11F5279-FC98-405B-9A97-2C8660F63EF2}"/>
    <dgm:cxn modelId="{51F3B2AC-B91A-4098-834C-6A9686DCCB31}" srcId="{2DFAF13C-F8A3-4FFA-84CB-008D909033D9}" destId="{E8D67DED-051E-45F0-BADE-12530005DA68}" srcOrd="0" destOrd="0" parTransId="{7417F56A-6A4C-4D48-8BE9-3725AEC0D073}" sibTransId="{3D06B59E-B71C-4677-BA17-9516AA4FEC82}"/>
    <dgm:cxn modelId="{602E22E0-AF7D-4E3D-8129-A4EC76AAE973}" srcId="{2DFAF13C-F8A3-4FFA-84CB-008D909033D9}" destId="{629C557F-A5ED-4D31-B7CB-DE3613509AF8}" srcOrd="2" destOrd="0" parTransId="{2E60C390-83F4-43A9-B374-371F921D8F7E}" sibTransId="{F366B7D0-D6F0-4D1F-BC1F-D2BCD136D412}"/>
    <dgm:cxn modelId="{48FB965C-AAB5-414A-9327-DDC1E283C728}" type="presParOf" srcId="{E0102163-C39C-423B-84D6-FD48AEC6C7FF}" destId="{E1F0E3C2-4ECE-4CE3-9134-AE76D05BBAE8}" srcOrd="0" destOrd="0" presId="urn:microsoft.com/office/officeart/2018/2/layout/IconVerticalSolidList"/>
    <dgm:cxn modelId="{90CC14AE-DF62-408D-8C91-2F78762D66DE}" type="presParOf" srcId="{E1F0E3C2-4ECE-4CE3-9134-AE76D05BBAE8}" destId="{ABAD8A62-B03E-412A-AA4D-E0730C23C623}" srcOrd="0" destOrd="0" presId="urn:microsoft.com/office/officeart/2018/2/layout/IconVerticalSolidList"/>
    <dgm:cxn modelId="{CA0F8EF6-F027-441B-9B7B-64B978DDB3EE}" type="presParOf" srcId="{E1F0E3C2-4ECE-4CE3-9134-AE76D05BBAE8}" destId="{4DAB234C-0B75-4CA2-A46B-74ED23CF8327}" srcOrd="1" destOrd="0" presId="urn:microsoft.com/office/officeart/2018/2/layout/IconVerticalSolidList"/>
    <dgm:cxn modelId="{46FB68AF-EC7E-4A47-8F0C-F668E2EB8E18}" type="presParOf" srcId="{E1F0E3C2-4ECE-4CE3-9134-AE76D05BBAE8}" destId="{8DA28B86-5FA9-49CB-81A5-34DE67882434}" srcOrd="2" destOrd="0" presId="urn:microsoft.com/office/officeart/2018/2/layout/IconVerticalSolidList"/>
    <dgm:cxn modelId="{FED8E943-F3B3-4027-BB2F-156D7FD42AB1}" type="presParOf" srcId="{E1F0E3C2-4ECE-4CE3-9134-AE76D05BBAE8}" destId="{14AA6FBD-EFA8-4DB8-B10E-3766B8C8EC8B}" srcOrd="3" destOrd="0" presId="urn:microsoft.com/office/officeart/2018/2/layout/IconVerticalSolidList"/>
    <dgm:cxn modelId="{A610C846-6174-47A4-85A7-2AF62727FE77}" type="presParOf" srcId="{E0102163-C39C-423B-84D6-FD48AEC6C7FF}" destId="{163735D3-A0B6-4220-A9AF-32A42FC71B0C}" srcOrd="1" destOrd="0" presId="urn:microsoft.com/office/officeart/2018/2/layout/IconVerticalSolidList"/>
    <dgm:cxn modelId="{5A71EAE7-29AF-4EDC-8DF7-C6A80A89E38F}" type="presParOf" srcId="{E0102163-C39C-423B-84D6-FD48AEC6C7FF}" destId="{2728BE6C-705E-475A-829C-6A7FD272309F}" srcOrd="2" destOrd="0" presId="urn:microsoft.com/office/officeart/2018/2/layout/IconVerticalSolidList"/>
    <dgm:cxn modelId="{8D5B5856-4A2D-44C7-BCF5-4097BD2F8867}" type="presParOf" srcId="{2728BE6C-705E-475A-829C-6A7FD272309F}" destId="{29E07DD2-2229-4F86-96C2-7366F0F9C0A3}" srcOrd="0" destOrd="0" presId="urn:microsoft.com/office/officeart/2018/2/layout/IconVerticalSolidList"/>
    <dgm:cxn modelId="{1B217E76-E60F-4A01-BD0E-5A89A796BC3A}" type="presParOf" srcId="{2728BE6C-705E-475A-829C-6A7FD272309F}" destId="{C98CBB68-4902-450D-A577-839B9E8DE1B0}" srcOrd="1" destOrd="0" presId="urn:microsoft.com/office/officeart/2018/2/layout/IconVerticalSolidList"/>
    <dgm:cxn modelId="{07755A81-3CC9-48A4-9A5C-8B2680DBECBF}" type="presParOf" srcId="{2728BE6C-705E-475A-829C-6A7FD272309F}" destId="{9C9D8410-AE1A-4E6F-96F9-597C35939F73}" srcOrd="2" destOrd="0" presId="urn:microsoft.com/office/officeart/2018/2/layout/IconVerticalSolidList"/>
    <dgm:cxn modelId="{4B48631F-F6D4-4689-8265-4BF102C672C7}" type="presParOf" srcId="{2728BE6C-705E-475A-829C-6A7FD272309F}" destId="{1D14D0FD-A3FA-4C58-BE81-22E252636377}" srcOrd="3" destOrd="0" presId="urn:microsoft.com/office/officeart/2018/2/layout/IconVerticalSolidList"/>
    <dgm:cxn modelId="{AF7712F5-0A79-4B08-9BC0-BEC841457BF5}" type="presParOf" srcId="{E0102163-C39C-423B-84D6-FD48AEC6C7FF}" destId="{0A72697D-7959-4850-9AC5-1CA506E86E85}" srcOrd="3" destOrd="0" presId="urn:microsoft.com/office/officeart/2018/2/layout/IconVerticalSolidList"/>
    <dgm:cxn modelId="{F5B3B822-8422-4602-A096-A022337E2E81}" type="presParOf" srcId="{E0102163-C39C-423B-84D6-FD48AEC6C7FF}" destId="{AF4C866C-7C43-45A5-A5AE-FFD59100B639}" srcOrd="4" destOrd="0" presId="urn:microsoft.com/office/officeart/2018/2/layout/IconVerticalSolidList"/>
    <dgm:cxn modelId="{BCC171B9-D889-44FE-88BB-ABA14DF380C1}" type="presParOf" srcId="{AF4C866C-7C43-45A5-A5AE-FFD59100B639}" destId="{BD96B555-5A3B-4B39-A3AC-C9EDDB07CB9A}" srcOrd="0" destOrd="0" presId="urn:microsoft.com/office/officeart/2018/2/layout/IconVerticalSolidList"/>
    <dgm:cxn modelId="{E374ACCE-EE3A-4A1A-9641-44773B54916A}" type="presParOf" srcId="{AF4C866C-7C43-45A5-A5AE-FFD59100B639}" destId="{4835A974-7B07-4528-A326-3165CA133FFB}" srcOrd="1" destOrd="0" presId="urn:microsoft.com/office/officeart/2018/2/layout/IconVerticalSolidList"/>
    <dgm:cxn modelId="{E0B1E36E-9345-4783-BC46-586BE2C6F42A}" type="presParOf" srcId="{AF4C866C-7C43-45A5-A5AE-FFD59100B639}" destId="{39418120-6849-4701-8BF5-5818199914DA}" srcOrd="2" destOrd="0" presId="urn:microsoft.com/office/officeart/2018/2/layout/IconVerticalSolidList"/>
    <dgm:cxn modelId="{1BFE38AB-2C97-454D-BDB0-DF80B06739ED}" type="presParOf" srcId="{AF4C866C-7C43-45A5-A5AE-FFD59100B639}" destId="{8181F358-951A-40B8-94BB-4FE5A4163F26}" srcOrd="3" destOrd="0" presId="urn:microsoft.com/office/officeart/2018/2/layout/IconVerticalSolidList"/>
    <dgm:cxn modelId="{ADBE42F4-C827-4F14-9821-6D4F2069327D}" type="presParOf" srcId="{E0102163-C39C-423B-84D6-FD48AEC6C7FF}" destId="{81BC9274-DFB9-4D54-A5A0-3ED210967BA3}" srcOrd="5" destOrd="0" presId="urn:microsoft.com/office/officeart/2018/2/layout/IconVerticalSolidList"/>
    <dgm:cxn modelId="{79612896-4D1B-40DE-8ABD-88C6DBE0C44E}" type="presParOf" srcId="{E0102163-C39C-423B-84D6-FD48AEC6C7FF}" destId="{E2A91AEC-9EE8-4548-9C59-96E8F592954B}" srcOrd="6" destOrd="0" presId="urn:microsoft.com/office/officeart/2018/2/layout/IconVerticalSolidList"/>
    <dgm:cxn modelId="{63141023-1F37-42CB-A8FA-E678BA49AC68}" type="presParOf" srcId="{E2A91AEC-9EE8-4548-9C59-96E8F592954B}" destId="{9127E5E9-E4C4-4153-A771-944F6ACDA2B7}" srcOrd="0" destOrd="0" presId="urn:microsoft.com/office/officeart/2018/2/layout/IconVerticalSolidList"/>
    <dgm:cxn modelId="{3726C329-D747-41BB-981C-1A14DB67EB71}" type="presParOf" srcId="{E2A91AEC-9EE8-4548-9C59-96E8F592954B}" destId="{E53B252E-6D6A-4FB5-ACEF-0A95CA4808C3}" srcOrd="1" destOrd="0" presId="urn:microsoft.com/office/officeart/2018/2/layout/IconVerticalSolidList"/>
    <dgm:cxn modelId="{813D38C5-FFAE-4687-88C6-F79F4AD53976}" type="presParOf" srcId="{E2A91AEC-9EE8-4548-9C59-96E8F592954B}" destId="{BAF99E9E-1B2D-4BEC-BA04-810D6E78DE8E}" srcOrd="2" destOrd="0" presId="urn:microsoft.com/office/officeart/2018/2/layout/IconVerticalSolidList"/>
    <dgm:cxn modelId="{AE6B5D0E-61C3-4E8C-8F17-94367491EF0F}" type="presParOf" srcId="{E2A91AEC-9EE8-4548-9C59-96E8F592954B}" destId="{47E96462-B73D-4A8E-A95B-3FD492B3CEF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A347C-6EF2-444A-B532-27D0631B0065}">
      <dsp:nvSpPr>
        <dsp:cNvPr id="0" name=""/>
        <dsp:cNvSpPr/>
      </dsp:nvSpPr>
      <dsp:spPr>
        <a:xfrm rot="10800000">
          <a:off x="2343736" y="1796"/>
          <a:ext cx="8523586" cy="787273"/>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166" tIns="68580" rIns="128016" bIns="68580" numCol="1" spcCol="1270" anchor="ctr" anchorCtr="0">
          <a:noAutofit/>
        </a:bodyPr>
        <a:lstStyle/>
        <a:p>
          <a:pPr marL="0" lvl="0" indent="0" algn="ctr" defTabSz="800100" rtl="0">
            <a:lnSpc>
              <a:spcPct val="90000"/>
            </a:lnSpc>
            <a:spcBef>
              <a:spcPct val="0"/>
            </a:spcBef>
            <a:spcAft>
              <a:spcPct val="35000"/>
            </a:spcAft>
            <a:buNone/>
          </a:pPr>
          <a:r>
            <a:rPr lang="en-GB" sz="1800" kern="1200"/>
            <a:t>Can give very valuable, useful information to stakeholders to help with decision making and can include information which is not evident from the financial statements, but....</a:t>
          </a:r>
        </a:p>
      </dsp:txBody>
      <dsp:txXfrm rot="10800000">
        <a:off x="2540554" y="1796"/>
        <a:ext cx="8326768" cy="787273"/>
      </dsp:txXfrm>
    </dsp:sp>
    <dsp:sp modelId="{59AE85E2-702F-41BB-8113-4A8CA1EA8099}">
      <dsp:nvSpPr>
        <dsp:cNvPr id="0" name=""/>
        <dsp:cNvSpPr/>
      </dsp:nvSpPr>
      <dsp:spPr>
        <a:xfrm>
          <a:off x="1950100" y="1796"/>
          <a:ext cx="787273" cy="787273"/>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FAFB46-F05E-49A5-B0BA-AB96EA8B07FB}">
      <dsp:nvSpPr>
        <dsp:cNvPr id="0" name=""/>
        <dsp:cNvSpPr/>
      </dsp:nvSpPr>
      <dsp:spPr>
        <a:xfrm rot="10800000">
          <a:off x="2343736" y="1010213"/>
          <a:ext cx="8523586" cy="787273"/>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166" tIns="68580" rIns="128016"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t>Voluntary disclosures so companies can report (or not....) whatever they choose – is it accurate?</a:t>
          </a:r>
        </a:p>
      </dsp:txBody>
      <dsp:txXfrm rot="10800000">
        <a:off x="2540554" y="1010213"/>
        <a:ext cx="8326768" cy="787273"/>
      </dsp:txXfrm>
    </dsp:sp>
    <dsp:sp modelId="{D6325066-C859-43B0-B456-726C4FF2CB83}">
      <dsp:nvSpPr>
        <dsp:cNvPr id="0" name=""/>
        <dsp:cNvSpPr/>
      </dsp:nvSpPr>
      <dsp:spPr>
        <a:xfrm>
          <a:off x="1950100" y="1010213"/>
          <a:ext cx="787273" cy="78727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1000" r="-2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A9377-A932-4290-94E0-0891335B4DD3}">
      <dsp:nvSpPr>
        <dsp:cNvPr id="0" name=""/>
        <dsp:cNvSpPr/>
      </dsp:nvSpPr>
      <dsp:spPr>
        <a:xfrm rot="10800000">
          <a:off x="2343736" y="2018631"/>
          <a:ext cx="8523586" cy="787273"/>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166" tIns="68580" rIns="128016"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t>Risk that the firm concentrates on the positive aspects and ignores the negatives – is it unbiased?</a:t>
          </a:r>
        </a:p>
      </dsp:txBody>
      <dsp:txXfrm rot="10800000">
        <a:off x="2540554" y="2018631"/>
        <a:ext cx="8326768" cy="787273"/>
      </dsp:txXfrm>
    </dsp:sp>
    <dsp:sp modelId="{B144238C-AE25-4D03-9DC8-82A2E07AE79A}">
      <dsp:nvSpPr>
        <dsp:cNvPr id="0" name=""/>
        <dsp:cNvSpPr/>
      </dsp:nvSpPr>
      <dsp:spPr>
        <a:xfrm>
          <a:off x="1950100" y="2018631"/>
          <a:ext cx="787273" cy="787273"/>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8894E3-5A2B-4CB8-AF8B-8D9A770C3EDC}">
      <dsp:nvSpPr>
        <dsp:cNvPr id="0" name=""/>
        <dsp:cNvSpPr/>
      </dsp:nvSpPr>
      <dsp:spPr>
        <a:xfrm rot="10800000">
          <a:off x="2343736" y="3027048"/>
          <a:ext cx="8523586" cy="787273"/>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166" tIns="68580" rIns="128016" bIns="68580" numCol="1" spcCol="1270" anchor="ctr" anchorCtr="0">
          <a:noAutofit/>
        </a:bodyPr>
        <a:lstStyle/>
        <a:p>
          <a:pPr marL="0" lvl="0" indent="0" algn="ctr" defTabSz="800100" rtl="0">
            <a:lnSpc>
              <a:spcPct val="90000"/>
            </a:lnSpc>
            <a:spcBef>
              <a:spcPct val="0"/>
            </a:spcBef>
            <a:spcAft>
              <a:spcPct val="35000"/>
            </a:spcAft>
            <a:buNone/>
          </a:pPr>
          <a:r>
            <a:rPr lang="en-GB" sz="1800" kern="1200"/>
            <a:t>Disclosures are not audited – is it reliable?</a:t>
          </a:r>
        </a:p>
      </dsp:txBody>
      <dsp:txXfrm rot="10800000">
        <a:off x="2540554" y="3027048"/>
        <a:ext cx="8326768" cy="787273"/>
      </dsp:txXfrm>
    </dsp:sp>
    <dsp:sp modelId="{9C831FB6-6039-428C-ADCA-E3D73A1D0AA5}">
      <dsp:nvSpPr>
        <dsp:cNvPr id="0" name=""/>
        <dsp:cNvSpPr/>
      </dsp:nvSpPr>
      <dsp:spPr>
        <a:xfrm>
          <a:off x="1950100" y="3027048"/>
          <a:ext cx="787273" cy="787273"/>
        </a:xfrm>
        <a:prstGeom prst="ellipse">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6000" r="-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F5D0AF-438C-4C63-9D53-DF4BFD9734EE}">
      <dsp:nvSpPr>
        <dsp:cNvPr id="0" name=""/>
        <dsp:cNvSpPr/>
      </dsp:nvSpPr>
      <dsp:spPr>
        <a:xfrm rot="10800000">
          <a:off x="2343736" y="4035466"/>
          <a:ext cx="8523586" cy="787273"/>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166" tIns="68580" rIns="128016" bIns="68580" numCol="1" spcCol="1270" anchor="ctr" anchorCtr="0">
          <a:noAutofit/>
        </a:bodyPr>
        <a:lstStyle/>
        <a:p>
          <a:pPr marL="0" lvl="0" indent="0" algn="ctr" defTabSz="800100" rtl="0">
            <a:lnSpc>
              <a:spcPct val="90000"/>
            </a:lnSpc>
            <a:spcBef>
              <a:spcPct val="0"/>
            </a:spcBef>
            <a:spcAft>
              <a:spcPct val="35000"/>
            </a:spcAft>
            <a:buNone/>
          </a:pPr>
          <a:r>
            <a:rPr lang="en-GB" sz="1800" kern="1200"/>
            <a:t>Level of detail and format of reports vary – is it comparable?</a:t>
          </a:r>
        </a:p>
      </dsp:txBody>
      <dsp:txXfrm rot="10800000">
        <a:off x="2540554" y="4035466"/>
        <a:ext cx="8326768" cy="787273"/>
      </dsp:txXfrm>
    </dsp:sp>
    <dsp:sp modelId="{76B50530-B7DB-46C6-9F62-8C685BC8B5F6}">
      <dsp:nvSpPr>
        <dsp:cNvPr id="0" name=""/>
        <dsp:cNvSpPr/>
      </dsp:nvSpPr>
      <dsp:spPr>
        <a:xfrm>
          <a:off x="1950100" y="4035466"/>
          <a:ext cx="787273" cy="787273"/>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E7C66-B42E-45F2-97C6-D74EA06ADB38}">
      <dsp:nvSpPr>
        <dsp:cNvPr id="0" name=""/>
        <dsp:cNvSpPr/>
      </dsp:nvSpPr>
      <dsp:spPr>
        <a:xfrm rot="5400000">
          <a:off x="-1164524" y="1164524"/>
          <a:ext cx="4684917" cy="235586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rtl="0">
            <a:lnSpc>
              <a:spcPct val="90000"/>
            </a:lnSpc>
            <a:spcBef>
              <a:spcPct val="0"/>
            </a:spcBef>
            <a:spcAft>
              <a:spcPct val="35000"/>
            </a:spcAft>
            <a:buNone/>
          </a:pPr>
          <a:r>
            <a:rPr lang="en-GB" sz="3500" kern="1200"/>
            <a:t>Robins (2008) considered:</a:t>
          </a:r>
        </a:p>
      </dsp:txBody>
      <dsp:txXfrm rot="-5400000">
        <a:off x="1" y="1177933"/>
        <a:ext cx="2355868" cy="2329049"/>
      </dsp:txXfrm>
    </dsp:sp>
    <dsp:sp modelId="{E431DB36-8031-4D5C-A70E-D57868C9FAE3}">
      <dsp:nvSpPr>
        <dsp:cNvPr id="0" name=""/>
        <dsp:cNvSpPr/>
      </dsp:nvSpPr>
      <dsp:spPr>
        <a:xfrm rot="5400000">
          <a:off x="2369277" y="-13409"/>
          <a:ext cx="3506983" cy="35338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GB" sz="2000" kern="1200" dirty="0"/>
            <a:t>Whether CSR is a business duty or a ‘benign delusion’</a:t>
          </a:r>
        </a:p>
        <a:p>
          <a:pPr marL="228600" lvl="1" indent="-228600" algn="l" defTabSz="889000" rtl="0">
            <a:lnSpc>
              <a:spcPct val="90000"/>
            </a:lnSpc>
            <a:spcBef>
              <a:spcPct val="0"/>
            </a:spcBef>
            <a:spcAft>
              <a:spcPct val="15000"/>
            </a:spcAft>
            <a:buChar char="•"/>
          </a:pPr>
          <a:r>
            <a:rPr lang="en-GB" sz="2000" kern="1200"/>
            <a:t>How CSR relates to theory regarding shareholders, stakeholders and stewards</a:t>
          </a:r>
        </a:p>
        <a:p>
          <a:pPr marL="228600" lvl="1" indent="-228600" algn="l" defTabSz="889000" rtl="0">
            <a:lnSpc>
              <a:spcPct val="90000"/>
            </a:lnSpc>
            <a:spcBef>
              <a:spcPct val="0"/>
            </a:spcBef>
            <a:spcAft>
              <a:spcPct val="15000"/>
            </a:spcAft>
            <a:buChar char="•"/>
          </a:pPr>
          <a:r>
            <a:rPr lang="en-GB" sz="2000" kern="1200"/>
            <a:t>Who pays for CSR?</a:t>
          </a:r>
        </a:p>
        <a:p>
          <a:pPr marL="228600" lvl="1" indent="-228600" algn="l" defTabSz="889000" rtl="0">
            <a:lnSpc>
              <a:spcPct val="90000"/>
            </a:lnSpc>
            <a:spcBef>
              <a:spcPct val="0"/>
            </a:spcBef>
            <a:spcAft>
              <a:spcPct val="15000"/>
            </a:spcAft>
            <a:buChar char="•"/>
          </a:pPr>
          <a:r>
            <a:rPr lang="en-GB" sz="2000" kern="1200"/>
            <a:t>Who makes decisions about CSR?</a:t>
          </a:r>
        </a:p>
        <a:p>
          <a:pPr marL="228600" lvl="1" indent="-228600" algn="l" defTabSz="889000" rtl="0">
            <a:lnSpc>
              <a:spcPct val="90000"/>
            </a:lnSpc>
            <a:spcBef>
              <a:spcPct val="0"/>
            </a:spcBef>
            <a:spcAft>
              <a:spcPct val="15000"/>
            </a:spcAft>
            <a:buChar char="•"/>
          </a:pPr>
          <a:r>
            <a:rPr lang="en-GB" sz="2000" kern="1200"/>
            <a:t>Political consequences of CSR</a:t>
          </a:r>
        </a:p>
      </dsp:txBody>
      <dsp:txXfrm rot="-5400000">
        <a:off x="2355868" y="171198"/>
        <a:ext cx="3362605" cy="3164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34B73-37B1-45D8-AF2C-79BF97EFE8B4}">
      <dsp:nvSpPr>
        <dsp:cNvPr id="0" name=""/>
        <dsp:cNvSpPr/>
      </dsp:nvSpPr>
      <dsp:spPr>
        <a:xfrm>
          <a:off x="0" y="2047"/>
          <a:ext cx="5458837"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5D7A8-020B-47A5-939E-6BF6C0801005}">
      <dsp:nvSpPr>
        <dsp:cNvPr id="0" name=""/>
        <dsp:cNvSpPr/>
      </dsp:nvSpPr>
      <dsp:spPr>
        <a:xfrm>
          <a:off x="0" y="2047"/>
          <a:ext cx="5458837" cy="139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1" kern="1200">
              <a:effectLst/>
            </a:rPr>
            <a:t>Legitimate business expense? </a:t>
          </a:r>
        </a:p>
      </dsp:txBody>
      <dsp:txXfrm>
        <a:off x="0" y="2047"/>
        <a:ext cx="5458837" cy="1396141"/>
      </dsp:txXfrm>
    </dsp:sp>
    <dsp:sp modelId="{A8570FA2-72BB-4F89-9DCA-EF5A60C96B6C}">
      <dsp:nvSpPr>
        <dsp:cNvPr id="0" name=""/>
        <dsp:cNvSpPr/>
      </dsp:nvSpPr>
      <dsp:spPr>
        <a:xfrm>
          <a:off x="0" y="1398189"/>
          <a:ext cx="5458837"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6A04C2-BABC-4125-AF2D-B711C42D59FF}">
      <dsp:nvSpPr>
        <dsp:cNvPr id="0" name=""/>
        <dsp:cNvSpPr/>
      </dsp:nvSpPr>
      <dsp:spPr>
        <a:xfrm>
          <a:off x="0" y="1398189"/>
          <a:ext cx="5458837" cy="139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1" kern="1200"/>
            <a:t>Implications of expenditure on CSR activities……</a:t>
          </a:r>
        </a:p>
      </dsp:txBody>
      <dsp:txXfrm>
        <a:off x="0" y="1398189"/>
        <a:ext cx="5458837" cy="1396141"/>
      </dsp:txXfrm>
    </dsp:sp>
    <dsp:sp modelId="{D27721DE-DAB7-49B5-B542-2C39B8DBCD66}">
      <dsp:nvSpPr>
        <dsp:cNvPr id="0" name=""/>
        <dsp:cNvSpPr/>
      </dsp:nvSpPr>
      <dsp:spPr>
        <a:xfrm>
          <a:off x="0" y="2794330"/>
          <a:ext cx="5458837"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FFE418-4B50-4A53-B225-C1ED3D582015}">
      <dsp:nvSpPr>
        <dsp:cNvPr id="0" name=""/>
        <dsp:cNvSpPr/>
      </dsp:nvSpPr>
      <dsp:spPr>
        <a:xfrm>
          <a:off x="0" y="2794330"/>
          <a:ext cx="5458837" cy="1396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b="1" kern="1200"/>
            <a:t>Should we expect firms to include social and environmental costs of their activities in their accounting information? </a:t>
          </a:r>
        </a:p>
      </dsp:txBody>
      <dsp:txXfrm>
        <a:off x="0" y="2794330"/>
        <a:ext cx="5458837" cy="13961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7C0E2-C692-43B6-A623-EA7E21B51F08}">
      <dsp:nvSpPr>
        <dsp:cNvPr id="0" name=""/>
        <dsp:cNvSpPr/>
      </dsp:nvSpPr>
      <dsp:spPr>
        <a:xfrm>
          <a:off x="0" y="588850"/>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What is the purpose of SER?</a:t>
          </a:r>
        </a:p>
      </dsp:txBody>
      <dsp:txXfrm>
        <a:off x="20390" y="609240"/>
        <a:ext cx="8188820" cy="376910"/>
      </dsp:txXfrm>
    </dsp:sp>
    <dsp:sp modelId="{142E4CB5-1427-49DC-9E1F-00261396BC30}">
      <dsp:nvSpPr>
        <dsp:cNvPr id="0" name=""/>
        <dsp:cNvSpPr/>
      </dsp:nvSpPr>
      <dsp:spPr>
        <a:xfrm>
          <a:off x="0" y="1055500"/>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Should SEA be compulsory?</a:t>
          </a:r>
        </a:p>
      </dsp:txBody>
      <dsp:txXfrm>
        <a:off x="20390" y="1075890"/>
        <a:ext cx="8188820" cy="376910"/>
      </dsp:txXfrm>
    </dsp:sp>
    <dsp:sp modelId="{4FB70AE3-386F-458E-A6FE-86A2F5697376}">
      <dsp:nvSpPr>
        <dsp:cNvPr id="0" name=""/>
        <dsp:cNvSpPr/>
      </dsp:nvSpPr>
      <dsp:spPr>
        <a:xfrm>
          <a:off x="0" y="1522150"/>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Who pays for the information?</a:t>
          </a:r>
        </a:p>
      </dsp:txBody>
      <dsp:txXfrm>
        <a:off x="20390" y="1542540"/>
        <a:ext cx="8188820" cy="376910"/>
      </dsp:txXfrm>
    </dsp:sp>
    <dsp:sp modelId="{A768D114-5618-4963-95DE-F8A9B7E94C5B}">
      <dsp:nvSpPr>
        <dsp:cNvPr id="0" name=""/>
        <dsp:cNvSpPr/>
      </dsp:nvSpPr>
      <dsp:spPr>
        <a:xfrm>
          <a:off x="0" y="1988800"/>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What should be disclosed?</a:t>
          </a:r>
        </a:p>
      </dsp:txBody>
      <dsp:txXfrm>
        <a:off x="20390" y="2009190"/>
        <a:ext cx="8188820" cy="376910"/>
      </dsp:txXfrm>
    </dsp:sp>
    <dsp:sp modelId="{BDE8FA71-3C6A-445E-A360-8EED937DCE3C}">
      <dsp:nvSpPr>
        <dsp:cNvPr id="0" name=""/>
        <dsp:cNvSpPr/>
      </dsp:nvSpPr>
      <dsp:spPr>
        <a:xfrm>
          <a:off x="0" y="2455450"/>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What form should the report take?</a:t>
          </a:r>
        </a:p>
      </dsp:txBody>
      <dsp:txXfrm>
        <a:off x="20390" y="2475840"/>
        <a:ext cx="8188820" cy="376910"/>
      </dsp:txXfrm>
    </dsp:sp>
    <dsp:sp modelId="{2DBFB4F6-CC06-4985-805F-300511832E9D}">
      <dsp:nvSpPr>
        <dsp:cNvPr id="0" name=""/>
        <dsp:cNvSpPr/>
      </dsp:nvSpPr>
      <dsp:spPr>
        <a:xfrm>
          <a:off x="0" y="2922100"/>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Should the report be prepared by accountants?</a:t>
          </a:r>
        </a:p>
      </dsp:txBody>
      <dsp:txXfrm>
        <a:off x="20390" y="2942490"/>
        <a:ext cx="8188820" cy="376910"/>
      </dsp:txXfrm>
    </dsp:sp>
    <dsp:sp modelId="{3B0BF987-0BC1-44E2-B615-CA1B4604E4C2}">
      <dsp:nvSpPr>
        <dsp:cNvPr id="0" name=""/>
        <dsp:cNvSpPr/>
      </dsp:nvSpPr>
      <dsp:spPr>
        <a:xfrm>
          <a:off x="0" y="3388750"/>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Should the report be audited?  Who by? Who pays?</a:t>
          </a:r>
        </a:p>
      </dsp:txBody>
      <dsp:txXfrm>
        <a:off x="20390" y="3409140"/>
        <a:ext cx="8188820" cy="376910"/>
      </dsp:txXfrm>
    </dsp:sp>
    <dsp:sp modelId="{F06A54D1-2871-4BA1-A50B-DABFD15F8F42}">
      <dsp:nvSpPr>
        <dsp:cNvPr id="0" name=""/>
        <dsp:cNvSpPr/>
      </dsp:nvSpPr>
      <dsp:spPr>
        <a:xfrm>
          <a:off x="0" y="3855400"/>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Is the enthusiasm for SER real or just to make a company ‘look good’?</a:t>
          </a:r>
        </a:p>
      </dsp:txBody>
      <dsp:txXfrm>
        <a:off x="20390" y="3875790"/>
        <a:ext cx="8188820" cy="376910"/>
      </dsp:txXfrm>
    </dsp:sp>
    <dsp:sp modelId="{1C4B60F9-5378-4CAB-B50B-2960B930DB64}">
      <dsp:nvSpPr>
        <dsp:cNvPr id="0" name=""/>
        <dsp:cNvSpPr/>
      </dsp:nvSpPr>
      <dsp:spPr>
        <a:xfrm>
          <a:off x="0" y="4322051"/>
          <a:ext cx="8229600" cy="41769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a:t>Is it realistic to expect UK-type levels of concern in economically poorer countries?</a:t>
          </a:r>
        </a:p>
      </dsp:txBody>
      <dsp:txXfrm>
        <a:off x="20390" y="4342441"/>
        <a:ext cx="8188820" cy="376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D8A62-B03E-412A-AA4D-E0730C23C623}">
      <dsp:nvSpPr>
        <dsp:cNvPr id="0" name=""/>
        <dsp:cNvSpPr/>
      </dsp:nvSpPr>
      <dsp:spPr>
        <a:xfrm>
          <a:off x="0" y="3816"/>
          <a:ext cx="6935969" cy="8417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AB234C-0B75-4CA2-A46B-74ED23CF8327}">
      <dsp:nvSpPr>
        <dsp:cNvPr id="0" name=""/>
        <dsp:cNvSpPr/>
      </dsp:nvSpPr>
      <dsp:spPr>
        <a:xfrm>
          <a:off x="254625" y="193207"/>
          <a:ext cx="463408" cy="462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AA6FBD-EFA8-4DB8-B10E-3766B8C8EC8B}">
      <dsp:nvSpPr>
        <dsp:cNvPr id="0" name=""/>
        <dsp:cNvSpPr/>
      </dsp:nvSpPr>
      <dsp:spPr>
        <a:xfrm>
          <a:off x="972659" y="3816"/>
          <a:ext cx="5659602" cy="84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71" tIns="89171" rIns="89171" bIns="89171" numCol="1" spcCol="1270" anchor="ctr" anchorCtr="0">
          <a:noAutofit/>
        </a:bodyPr>
        <a:lstStyle/>
        <a:p>
          <a:pPr marL="0" lvl="0" indent="0" algn="l" defTabSz="622300">
            <a:lnSpc>
              <a:spcPct val="100000"/>
            </a:lnSpc>
            <a:spcBef>
              <a:spcPct val="0"/>
            </a:spcBef>
            <a:spcAft>
              <a:spcPct val="35000"/>
            </a:spcAft>
            <a:buNone/>
          </a:pPr>
          <a:r>
            <a:rPr lang="en-GB" sz="1400" b="1" kern="1200"/>
            <a:t>Integrated Reporting Council </a:t>
          </a:r>
          <a:r>
            <a:rPr lang="en-GB" sz="1400" kern="1200"/>
            <a:t>to advise IASB and ISSB on connectivity via fundamental concepts/guiding principles of </a:t>
          </a:r>
          <a:r>
            <a:rPr lang="en-GB" sz="1400" b="1" kern="1200"/>
            <a:t>integrated reporting.</a:t>
          </a:r>
          <a:endParaRPr lang="en-US" sz="1400" kern="1200"/>
        </a:p>
      </dsp:txBody>
      <dsp:txXfrm>
        <a:off x="972659" y="3816"/>
        <a:ext cx="5659602" cy="842560"/>
      </dsp:txXfrm>
    </dsp:sp>
    <dsp:sp modelId="{29E07DD2-2229-4F86-96C2-7366F0F9C0A3}">
      <dsp:nvSpPr>
        <dsp:cNvPr id="0" name=""/>
        <dsp:cNvSpPr/>
      </dsp:nvSpPr>
      <dsp:spPr>
        <a:xfrm>
          <a:off x="0" y="1023758"/>
          <a:ext cx="6935969" cy="8417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8CBB68-4902-450D-A577-839B9E8DE1B0}">
      <dsp:nvSpPr>
        <dsp:cNvPr id="0" name=""/>
        <dsp:cNvSpPr/>
      </dsp:nvSpPr>
      <dsp:spPr>
        <a:xfrm>
          <a:off x="254625" y="1213149"/>
          <a:ext cx="463408" cy="4629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14D0FD-A3FA-4C58-BE81-22E252636377}">
      <dsp:nvSpPr>
        <dsp:cNvPr id="0" name=""/>
        <dsp:cNvSpPr/>
      </dsp:nvSpPr>
      <dsp:spPr>
        <a:xfrm>
          <a:off x="972659" y="1023758"/>
          <a:ext cx="5659602" cy="84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71" tIns="89171" rIns="89171" bIns="89171" numCol="1" spcCol="1270" anchor="ctr" anchorCtr="0">
          <a:noAutofit/>
        </a:bodyPr>
        <a:lstStyle/>
        <a:p>
          <a:pPr marL="0" lvl="0" indent="0" algn="l" defTabSz="622300">
            <a:lnSpc>
              <a:spcPct val="100000"/>
            </a:lnSpc>
            <a:spcBef>
              <a:spcPct val="0"/>
            </a:spcBef>
            <a:spcAft>
              <a:spcPct val="35000"/>
            </a:spcAft>
            <a:buNone/>
          </a:pPr>
          <a:r>
            <a:rPr lang="en-US" sz="1400" b="1" kern="1200"/>
            <a:t>Integrated Reporting (&lt;IR&gt;) </a:t>
          </a:r>
          <a:r>
            <a:rPr lang="en-US" sz="1400" kern="1200"/>
            <a:t>is a process that results in a concise communication about how an organization's strategy, governance, performance and prospects, in the context of its external environment, lead to </a:t>
          </a:r>
          <a:r>
            <a:rPr lang="en-US" sz="1400" b="1" kern="1200"/>
            <a:t>the creation of value </a:t>
          </a:r>
          <a:r>
            <a:rPr lang="en-US" sz="1400" kern="1200"/>
            <a:t>over the short, medium and long term. </a:t>
          </a:r>
        </a:p>
      </dsp:txBody>
      <dsp:txXfrm>
        <a:off x="972659" y="1023758"/>
        <a:ext cx="5659602" cy="842560"/>
      </dsp:txXfrm>
    </dsp:sp>
    <dsp:sp modelId="{BD96B555-5A3B-4B39-A3AC-C9EDDB07CB9A}">
      <dsp:nvSpPr>
        <dsp:cNvPr id="0" name=""/>
        <dsp:cNvSpPr/>
      </dsp:nvSpPr>
      <dsp:spPr>
        <a:xfrm>
          <a:off x="0" y="2043700"/>
          <a:ext cx="6935969" cy="8417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35A974-7B07-4528-A326-3165CA133FFB}">
      <dsp:nvSpPr>
        <dsp:cNvPr id="0" name=""/>
        <dsp:cNvSpPr/>
      </dsp:nvSpPr>
      <dsp:spPr>
        <a:xfrm>
          <a:off x="254625" y="2233091"/>
          <a:ext cx="463408" cy="4629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81F358-951A-40B8-94BB-4FE5A4163F26}">
      <dsp:nvSpPr>
        <dsp:cNvPr id="0" name=""/>
        <dsp:cNvSpPr/>
      </dsp:nvSpPr>
      <dsp:spPr>
        <a:xfrm>
          <a:off x="972659" y="2043700"/>
          <a:ext cx="5659602" cy="84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71" tIns="89171" rIns="89171" bIns="89171" numCol="1" spcCol="1270" anchor="ctr" anchorCtr="0">
          <a:noAutofit/>
        </a:bodyPr>
        <a:lstStyle/>
        <a:p>
          <a:pPr marL="0" lvl="0" indent="0" algn="l" defTabSz="622300">
            <a:lnSpc>
              <a:spcPct val="100000"/>
            </a:lnSpc>
            <a:spcBef>
              <a:spcPct val="0"/>
            </a:spcBef>
            <a:spcAft>
              <a:spcPct val="35000"/>
            </a:spcAft>
            <a:buNone/>
          </a:pPr>
          <a:r>
            <a:rPr lang="en-US" sz="1400" b="1" kern="1200"/>
            <a:t>In simpler terms</a:t>
          </a:r>
          <a:r>
            <a:rPr lang="en-US" sz="1400" kern="1200"/>
            <a:t>, Integrated Reporting tells the story of how an organization creates value over time, considering all the relevant factors, not just financial ones.</a:t>
          </a:r>
        </a:p>
      </dsp:txBody>
      <dsp:txXfrm>
        <a:off x="972659" y="2043700"/>
        <a:ext cx="5659602" cy="842560"/>
      </dsp:txXfrm>
    </dsp:sp>
    <dsp:sp modelId="{9127E5E9-E4C4-4153-A771-944F6ACDA2B7}">
      <dsp:nvSpPr>
        <dsp:cNvPr id="0" name=""/>
        <dsp:cNvSpPr/>
      </dsp:nvSpPr>
      <dsp:spPr>
        <a:xfrm>
          <a:off x="0" y="3063641"/>
          <a:ext cx="6935969" cy="8417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3B252E-6D6A-4FB5-ACEF-0A95CA4808C3}">
      <dsp:nvSpPr>
        <dsp:cNvPr id="0" name=""/>
        <dsp:cNvSpPr/>
      </dsp:nvSpPr>
      <dsp:spPr>
        <a:xfrm>
          <a:off x="254625" y="3253032"/>
          <a:ext cx="463408" cy="4629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96462-B73D-4A8E-A95B-3FD492B3CEF2}">
      <dsp:nvSpPr>
        <dsp:cNvPr id="0" name=""/>
        <dsp:cNvSpPr/>
      </dsp:nvSpPr>
      <dsp:spPr>
        <a:xfrm>
          <a:off x="972659" y="3063641"/>
          <a:ext cx="5659602" cy="842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71" tIns="89171" rIns="89171" bIns="89171" numCol="1" spcCol="1270" anchor="ctr" anchorCtr="0">
          <a:noAutofit/>
        </a:bodyPr>
        <a:lstStyle/>
        <a:p>
          <a:pPr marL="0" lvl="0" indent="0" algn="l" defTabSz="622300">
            <a:lnSpc>
              <a:spcPct val="100000"/>
            </a:lnSpc>
            <a:spcBef>
              <a:spcPct val="0"/>
            </a:spcBef>
            <a:spcAft>
              <a:spcPct val="35000"/>
            </a:spcAft>
            <a:buNone/>
          </a:pPr>
          <a:r>
            <a:rPr lang="en-GB" sz="1400" b="1" kern="1200"/>
            <a:t>The contents </a:t>
          </a:r>
          <a:r>
            <a:rPr lang="en-GB" sz="1400" kern="1200"/>
            <a:t>of the financial statements (both quantitively and qualitatively) in terms of sustainability must meet the needs of investors and other capital market participants.</a:t>
          </a:r>
          <a:endParaRPr lang="en-US" sz="1400" kern="1200"/>
        </a:p>
      </dsp:txBody>
      <dsp:txXfrm>
        <a:off x="972659" y="3063641"/>
        <a:ext cx="5659602" cy="84256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45659" cy="496412"/>
          </a:xfrm>
          <a:prstGeom prst="rect">
            <a:avLst/>
          </a:prstGeom>
        </p:spPr>
        <p:txBody>
          <a:bodyPr vert="horz" lIns="91290" tIns="45646" rIns="91290" bIns="45646" rtlCol="0"/>
          <a:lstStyle>
            <a:lvl1pPr algn="l">
              <a:defRPr sz="1200"/>
            </a:lvl1pPr>
          </a:lstStyle>
          <a:p>
            <a:endParaRPr lang="en-GB"/>
          </a:p>
        </p:txBody>
      </p:sp>
      <p:sp>
        <p:nvSpPr>
          <p:cNvPr id="3" name="Date Placeholder 2"/>
          <p:cNvSpPr>
            <a:spLocks noGrp="1"/>
          </p:cNvSpPr>
          <p:nvPr>
            <p:ph type="dt" sz="quarter" idx="1"/>
          </p:nvPr>
        </p:nvSpPr>
        <p:spPr>
          <a:xfrm>
            <a:off x="3850448" y="0"/>
            <a:ext cx="2945659" cy="496412"/>
          </a:xfrm>
          <a:prstGeom prst="rect">
            <a:avLst/>
          </a:prstGeom>
        </p:spPr>
        <p:txBody>
          <a:bodyPr vert="horz" lIns="91290" tIns="45646" rIns="91290" bIns="45646" rtlCol="0"/>
          <a:lstStyle>
            <a:lvl1pPr algn="r">
              <a:defRPr sz="1200"/>
            </a:lvl1pPr>
          </a:lstStyle>
          <a:p>
            <a:fld id="{C533FE0F-E134-4E15-8B07-11AC7A441028}" type="datetimeFigureOut">
              <a:rPr lang="en-GB" smtClean="0"/>
              <a:pPr/>
              <a:t>01/02/2026</a:t>
            </a:fld>
            <a:endParaRPr lang="en-GB"/>
          </a:p>
        </p:txBody>
      </p:sp>
      <p:sp>
        <p:nvSpPr>
          <p:cNvPr id="4" name="Footer Placeholder 3"/>
          <p:cNvSpPr>
            <a:spLocks noGrp="1"/>
          </p:cNvSpPr>
          <p:nvPr>
            <p:ph type="ftr" sz="quarter" idx="2"/>
          </p:nvPr>
        </p:nvSpPr>
        <p:spPr>
          <a:xfrm>
            <a:off x="4" y="9430092"/>
            <a:ext cx="2945659" cy="496412"/>
          </a:xfrm>
          <a:prstGeom prst="rect">
            <a:avLst/>
          </a:prstGeom>
        </p:spPr>
        <p:txBody>
          <a:bodyPr vert="horz" lIns="91290" tIns="45646" rIns="91290" bIns="45646" rtlCol="0" anchor="b"/>
          <a:lstStyle>
            <a:lvl1pPr algn="l">
              <a:defRPr sz="1200"/>
            </a:lvl1pPr>
          </a:lstStyle>
          <a:p>
            <a:endParaRPr lang="en-GB"/>
          </a:p>
        </p:txBody>
      </p:sp>
      <p:sp>
        <p:nvSpPr>
          <p:cNvPr id="5" name="Slide Number Placeholder 4"/>
          <p:cNvSpPr>
            <a:spLocks noGrp="1"/>
          </p:cNvSpPr>
          <p:nvPr>
            <p:ph type="sldNum" sz="quarter" idx="3"/>
          </p:nvPr>
        </p:nvSpPr>
        <p:spPr>
          <a:xfrm>
            <a:off x="3850448" y="9430092"/>
            <a:ext cx="2945659" cy="496412"/>
          </a:xfrm>
          <a:prstGeom prst="rect">
            <a:avLst/>
          </a:prstGeom>
        </p:spPr>
        <p:txBody>
          <a:bodyPr vert="horz" lIns="91290" tIns="45646" rIns="91290" bIns="45646" rtlCol="0" anchor="b"/>
          <a:lstStyle>
            <a:lvl1pPr algn="r">
              <a:defRPr sz="1200"/>
            </a:lvl1pPr>
          </a:lstStyle>
          <a:p>
            <a:fld id="{D322990F-6812-40ED-AE9E-3D8B4ABF15AB}" type="slidenum">
              <a:rPr lang="en-GB" smtClean="0"/>
              <a:pPr/>
              <a:t>‹#›</a:t>
            </a:fld>
            <a:endParaRPr lang="en-GB"/>
          </a:p>
        </p:txBody>
      </p:sp>
    </p:spTree>
    <p:extLst>
      <p:ext uri="{BB962C8B-B14F-4D97-AF65-F5344CB8AC3E}">
        <p14:creationId xmlns:p14="http://schemas.microsoft.com/office/powerpoint/2010/main" val="384310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45659" cy="496412"/>
          </a:xfrm>
          <a:prstGeom prst="rect">
            <a:avLst/>
          </a:prstGeom>
        </p:spPr>
        <p:txBody>
          <a:bodyPr vert="horz" lIns="91290" tIns="45646" rIns="91290" bIns="45646" rtlCol="0"/>
          <a:lstStyle>
            <a:lvl1pPr algn="l">
              <a:defRPr sz="1200"/>
            </a:lvl1pPr>
          </a:lstStyle>
          <a:p>
            <a:endParaRPr lang="en-GB"/>
          </a:p>
        </p:txBody>
      </p:sp>
      <p:sp>
        <p:nvSpPr>
          <p:cNvPr id="3" name="Date Placeholder 2"/>
          <p:cNvSpPr>
            <a:spLocks noGrp="1"/>
          </p:cNvSpPr>
          <p:nvPr>
            <p:ph type="dt" idx="1"/>
          </p:nvPr>
        </p:nvSpPr>
        <p:spPr>
          <a:xfrm>
            <a:off x="3850448" y="0"/>
            <a:ext cx="2945659" cy="496412"/>
          </a:xfrm>
          <a:prstGeom prst="rect">
            <a:avLst/>
          </a:prstGeom>
        </p:spPr>
        <p:txBody>
          <a:bodyPr vert="horz" lIns="91290" tIns="45646" rIns="91290" bIns="45646" rtlCol="0"/>
          <a:lstStyle>
            <a:lvl1pPr algn="r">
              <a:defRPr sz="1200"/>
            </a:lvl1pPr>
          </a:lstStyle>
          <a:p>
            <a:fld id="{B8DBD85E-791B-4889-9D9F-9E13AF70DED6}" type="datetimeFigureOut">
              <a:rPr lang="en-GB" smtClean="0"/>
              <a:pPr/>
              <a:t>01/02/2026</a:t>
            </a:fld>
            <a:endParaRPr lang="en-GB"/>
          </a:p>
        </p:txBody>
      </p:sp>
      <p:sp>
        <p:nvSpPr>
          <p:cNvPr id="4" name="Slide Image Placeholder 3"/>
          <p:cNvSpPr>
            <a:spLocks noGrp="1" noRot="1" noChangeAspect="1"/>
          </p:cNvSpPr>
          <p:nvPr>
            <p:ph type="sldImg" idx="2"/>
          </p:nvPr>
        </p:nvSpPr>
        <p:spPr>
          <a:xfrm>
            <a:off x="88900" y="742950"/>
            <a:ext cx="6619875" cy="3724275"/>
          </a:xfrm>
          <a:prstGeom prst="rect">
            <a:avLst/>
          </a:prstGeom>
          <a:noFill/>
          <a:ln w="12700">
            <a:solidFill>
              <a:prstClr val="black"/>
            </a:solidFill>
          </a:ln>
        </p:spPr>
        <p:txBody>
          <a:bodyPr vert="horz" lIns="91290" tIns="45646" rIns="91290" bIns="45646" rtlCol="0" anchor="ctr"/>
          <a:lstStyle/>
          <a:p>
            <a:endParaRPr lang="en-GB"/>
          </a:p>
        </p:txBody>
      </p:sp>
      <p:sp>
        <p:nvSpPr>
          <p:cNvPr id="5" name="Notes Placeholder 4"/>
          <p:cNvSpPr>
            <a:spLocks noGrp="1"/>
          </p:cNvSpPr>
          <p:nvPr>
            <p:ph type="body" sz="quarter" idx="3"/>
          </p:nvPr>
        </p:nvSpPr>
        <p:spPr>
          <a:xfrm>
            <a:off x="679768" y="4715909"/>
            <a:ext cx="5438140" cy="4467701"/>
          </a:xfrm>
          <a:prstGeom prst="rect">
            <a:avLst/>
          </a:prstGeom>
        </p:spPr>
        <p:txBody>
          <a:bodyPr vert="horz" lIns="91290" tIns="45646" rIns="91290" bIns="456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4" y="9430092"/>
            <a:ext cx="2945659" cy="496412"/>
          </a:xfrm>
          <a:prstGeom prst="rect">
            <a:avLst/>
          </a:prstGeom>
        </p:spPr>
        <p:txBody>
          <a:bodyPr vert="horz" lIns="91290" tIns="45646" rIns="91290" bIns="45646" rtlCol="0" anchor="b"/>
          <a:lstStyle>
            <a:lvl1pPr algn="l">
              <a:defRPr sz="1200"/>
            </a:lvl1pPr>
          </a:lstStyle>
          <a:p>
            <a:endParaRPr lang="en-GB"/>
          </a:p>
        </p:txBody>
      </p:sp>
      <p:sp>
        <p:nvSpPr>
          <p:cNvPr id="7" name="Slide Number Placeholder 6"/>
          <p:cNvSpPr>
            <a:spLocks noGrp="1"/>
          </p:cNvSpPr>
          <p:nvPr>
            <p:ph type="sldNum" sz="quarter" idx="5"/>
          </p:nvPr>
        </p:nvSpPr>
        <p:spPr>
          <a:xfrm>
            <a:off x="3850448" y="9430092"/>
            <a:ext cx="2945659" cy="496412"/>
          </a:xfrm>
          <a:prstGeom prst="rect">
            <a:avLst/>
          </a:prstGeom>
        </p:spPr>
        <p:txBody>
          <a:bodyPr vert="horz" lIns="91290" tIns="45646" rIns="91290" bIns="45646" rtlCol="0" anchor="b"/>
          <a:lstStyle>
            <a:lvl1pPr algn="r">
              <a:defRPr sz="1200"/>
            </a:lvl1pPr>
          </a:lstStyle>
          <a:p>
            <a:fld id="{ABA9C96E-1C40-41FF-A68C-17C63F4B803B}" type="slidenum">
              <a:rPr lang="en-GB" smtClean="0"/>
              <a:pPr/>
              <a:t>‹#›</a:t>
            </a:fld>
            <a:endParaRPr lang="en-GB"/>
          </a:p>
        </p:txBody>
      </p:sp>
    </p:spTree>
    <p:extLst>
      <p:ext uri="{BB962C8B-B14F-4D97-AF65-F5344CB8AC3E}">
        <p14:creationId xmlns:p14="http://schemas.microsoft.com/office/powerpoint/2010/main" val="126269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A9C96E-1C40-41FF-A68C-17C63F4B803B}" type="slidenum">
              <a:rPr lang="en-GB" smtClean="0"/>
              <a:pPr/>
              <a:t>3</a:t>
            </a:fld>
            <a:endParaRPr lang="en-GB"/>
          </a:p>
        </p:txBody>
      </p:sp>
    </p:spTree>
    <p:extLst>
      <p:ext uri="{BB962C8B-B14F-4D97-AF65-F5344CB8AC3E}">
        <p14:creationId xmlns:p14="http://schemas.microsoft.com/office/powerpoint/2010/main" val="210288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0" i="0" kern="1200" dirty="0">
                <a:solidFill>
                  <a:schemeClr val="tx1"/>
                </a:solidFill>
                <a:effectLst/>
                <a:latin typeface="+mn-lt"/>
                <a:ea typeface="+mn-ea"/>
                <a:cs typeface="+mn-cs"/>
              </a:rPr>
              <a:t>Link to video: https://www.youtube.com/watch?v=7LuyJcUBu8g</a:t>
            </a:r>
          </a:p>
          <a:p>
            <a:endParaRPr lang="en-GB" sz="900" b="0" i="0" kern="1200" dirty="0">
              <a:solidFill>
                <a:schemeClr val="tx1"/>
              </a:solidFill>
              <a:effectLst/>
              <a:latin typeface="+mn-lt"/>
              <a:ea typeface="+mn-ea"/>
              <a:cs typeface="+mn-cs"/>
            </a:endParaRPr>
          </a:p>
          <a:p>
            <a:r>
              <a:rPr lang="en-GB" sz="900" b="0" i="0" kern="1200" dirty="0">
                <a:solidFill>
                  <a:schemeClr val="tx1"/>
                </a:solidFill>
                <a:effectLst/>
                <a:latin typeface="+mn-lt"/>
                <a:ea typeface="+mn-ea"/>
                <a:cs typeface="+mn-cs"/>
              </a:rPr>
              <a:t>International transactions reporting system (ITRS)</a:t>
            </a:r>
            <a:endParaRPr lang="en-GB" sz="900" dirty="0"/>
          </a:p>
        </p:txBody>
      </p:sp>
      <p:sp>
        <p:nvSpPr>
          <p:cNvPr id="4" name="Slide Number Placeholder 3"/>
          <p:cNvSpPr>
            <a:spLocks noGrp="1"/>
          </p:cNvSpPr>
          <p:nvPr>
            <p:ph type="sldNum" sz="quarter" idx="5"/>
          </p:nvPr>
        </p:nvSpPr>
        <p:spPr/>
        <p:txBody>
          <a:bodyPr/>
          <a:lstStyle/>
          <a:p>
            <a:fld id="{ABA9C96E-1C40-41FF-A68C-17C63F4B803B}" type="slidenum">
              <a:rPr lang="en-GB" smtClean="0"/>
              <a:pPr/>
              <a:t>8</a:t>
            </a:fld>
            <a:endParaRPr lang="en-GB"/>
          </a:p>
        </p:txBody>
      </p:sp>
    </p:spTree>
    <p:extLst>
      <p:ext uri="{BB962C8B-B14F-4D97-AF65-F5344CB8AC3E}">
        <p14:creationId xmlns:p14="http://schemas.microsoft.com/office/powerpoint/2010/main" val="356546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A9C96E-1C40-41FF-A68C-17C63F4B803B}" type="slidenum">
              <a:rPr lang="en-GB" smtClean="0"/>
              <a:pPr/>
              <a:t>9</a:t>
            </a:fld>
            <a:endParaRPr lang="en-GB"/>
          </a:p>
        </p:txBody>
      </p:sp>
    </p:spTree>
    <p:extLst>
      <p:ext uri="{BB962C8B-B14F-4D97-AF65-F5344CB8AC3E}">
        <p14:creationId xmlns:p14="http://schemas.microsoft.com/office/powerpoint/2010/main" val="1298634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COP stands for Conference of the Parties and it often refers to the United Nations Framework Convention on Climate Change (UNFCCC) international meeting focusing on climate. COP is the main decision-making body of the UNFCCC.</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objective of IFRS S1 is to require an entity to disclose information about its sustainability-related risks and opportunities that is useful to users of general purpose financial reports in making decisions relating to providing resources to the entity.</a:t>
            </a:r>
          </a:p>
          <a:p>
            <a:r>
              <a:rPr lang="en-US" sz="1200" b="0" i="0" kern="1200" dirty="0">
                <a:solidFill>
                  <a:schemeClr val="tx1"/>
                </a:solidFill>
                <a:effectLst/>
                <a:latin typeface="+mn-lt"/>
                <a:ea typeface="+mn-ea"/>
                <a:cs typeface="+mn-cs"/>
              </a:rPr>
              <a:t>IFRS S1 requires an entity to disclose information about all sustainability-related risks and opportunities that could reasonably be expected to affect the entity’s cash flows, its access to finance or cost of capital over the short, medium or long term (collectively referred to as ‘sustainability-related risks and opportunities that could reasonably be expected to affect the entity’s prospects’).</a:t>
            </a:r>
          </a:p>
          <a:p>
            <a:endParaRPr lang="en-GB" dirty="0"/>
          </a:p>
          <a:p>
            <a:endParaRPr lang="en-GB" dirty="0"/>
          </a:p>
          <a:p>
            <a:r>
              <a:rPr lang="en-US" sz="1200" b="0" i="0" kern="1200" dirty="0">
                <a:solidFill>
                  <a:schemeClr val="tx1"/>
                </a:solidFill>
                <a:effectLst/>
                <a:latin typeface="+mn-lt"/>
                <a:ea typeface="+mn-ea"/>
                <a:cs typeface="+mn-cs"/>
              </a:rPr>
              <a:t>The objective of IFRS S2 is to require an entity to disclose information about its climate-related risks and opportunities that is useful to users of general purpose financial reports in making decisions relating to providing resources to the entity.</a:t>
            </a:r>
          </a:p>
          <a:p>
            <a:r>
              <a:rPr lang="en-US" sz="1200" b="0" i="0" kern="1200" dirty="0">
                <a:solidFill>
                  <a:schemeClr val="tx1"/>
                </a:solidFill>
                <a:effectLst/>
                <a:latin typeface="+mn-lt"/>
                <a:ea typeface="+mn-ea"/>
                <a:cs typeface="+mn-cs"/>
              </a:rPr>
              <a:t>IFRS S2 requires an entity to disclose information about climate-related risks and opportunities that could reasonably be expected to affect the entity’s cash flows, its access to finance or cost of capital over the short, medium or long term (collectively referred to as ‘climate-related risks and opportunities that could reasonably be expected to affect the entity’s prospects’).</a:t>
            </a:r>
          </a:p>
          <a:p>
            <a:endParaRPr lang="en-GB" dirty="0"/>
          </a:p>
          <a:p>
            <a:endParaRPr lang="en-GB" dirty="0"/>
          </a:p>
          <a:p>
            <a:r>
              <a:rPr lang="en-US" sz="1200" b="0" i="1" kern="1200" dirty="0">
                <a:solidFill>
                  <a:schemeClr val="tx1"/>
                </a:solidFill>
                <a:effectLst/>
                <a:latin typeface="+mn-lt"/>
                <a:ea typeface="+mn-ea"/>
                <a:cs typeface="+mn-cs"/>
              </a:rPr>
              <a:t>IFRS S1 is effective for annual reporting periods beginning on or after 1 January 2024 with earlier application permitted as long as IFRS S2 </a:t>
            </a:r>
            <a:r>
              <a:rPr lang="en-US" sz="1200" b="0" i="0" kern="1200" dirty="0">
                <a:solidFill>
                  <a:schemeClr val="tx1"/>
                </a:solidFill>
                <a:effectLst/>
                <a:latin typeface="+mn-lt"/>
                <a:ea typeface="+mn-ea"/>
                <a:cs typeface="+mn-cs"/>
              </a:rPr>
              <a:t>Climate-related Disclosures</a:t>
            </a:r>
            <a:r>
              <a:rPr lang="en-US" sz="1200" b="0" i="1" kern="1200" dirty="0">
                <a:solidFill>
                  <a:schemeClr val="tx1"/>
                </a:solidFill>
                <a:effectLst/>
                <a:latin typeface="+mn-lt"/>
                <a:ea typeface="+mn-ea"/>
                <a:cs typeface="+mn-cs"/>
              </a:rPr>
              <a:t> is also applied.</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IFRS S2 is effective for annual reporting periods beginning on or after 1 January 2024 with earlier application permitted as long as IFRS S1 </a:t>
            </a:r>
            <a:r>
              <a:rPr lang="en-US" sz="1200" b="0" i="1" kern="1200" dirty="0">
                <a:solidFill>
                  <a:schemeClr val="tx1"/>
                </a:solidFill>
                <a:effectLst/>
                <a:latin typeface="+mn-lt"/>
                <a:ea typeface="+mn-ea"/>
                <a:cs typeface="+mn-cs"/>
              </a:rPr>
              <a:t>General Requirements for Disclosure of Sustainability-related Financial Information</a:t>
            </a:r>
            <a:r>
              <a:rPr lang="en-US" sz="1200" b="0" i="0" kern="1200" dirty="0">
                <a:solidFill>
                  <a:schemeClr val="tx1"/>
                </a:solidFill>
                <a:effectLst/>
                <a:latin typeface="+mn-lt"/>
                <a:ea typeface="+mn-ea"/>
                <a:cs typeface="+mn-cs"/>
              </a:rPr>
              <a:t> is also applied.</a:t>
            </a:r>
          </a:p>
          <a:p>
            <a:br>
              <a:rPr lang="en-US" dirty="0"/>
            </a:br>
            <a:endParaRPr lang="en-US" sz="1200" b="0" i="0" kern="1200" dirty="0">
              <a:solidFill>
                <a:schemeClr val="tx1"/>
              </a:solidFill>
              <a:effectLst/>
              <a:latin typeface="+mn-lt"/>
              <a:ea typeface="+mn-ea"/>
              <a:cs typeface="+mn-cs"/>
            </a:endParaRPr>
          </a:p>
          <a:p>
            <a:br>
              <a:rPr lang="en-US" dirty="0"/>
            </a:br>
            <a:endParaRPr lang="en-GB" dirty="0"/>
          </a:p>
        </p:txBody>
      </p:sp>
      <p:sp>
        <p:nvSpPr>
          <p:cNvPr id="4" name="Slide Number Placeholder 3"/>
          <p:cNvSpPr>
            <a:spLocks noGrp="1"/>
          </p:cNvSpPr>
          <p:nvPr>
            <p:ph type="sldNum" sz="quarter" idx="5"/>
          </p:nvPr>
        </p:nvSpPr>
        <p:spPr/>
        <p:txBody>
          <a:bodyPr/>
          <a:lstStyle/>
          <a:p>
            <a:fld id="{ABA9C96E-1C40-41FF-A68C-17C63F4B803B}" type="slidenum">
              <a:rPr lang="en-GB" smtClean="0"/>
              <a:pPr/>
              <a:t>11</a:t>
            </a:fld>
            <a:endParaRPr lang="en-GB"/>
          </a:p>
        </p:txBody>
      </p:sp>
    </p:spTree>
    <p:extLst>
      <p:ext uri="{BB962C8B-B14F-4D97-AF65-F5344CB8AC3E}">
        <p14:creationId xmlns:p14="http://schemas.microsoft.com/office/powerpoint/2010/main" val="33021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D0CA-7B41-EB99-6F10-98D22C9D7F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862BB5-D9FC-DCA3-B9A4-D0EF261347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FF393E-F019-559D-23D9-CA932C6F2F92}"/>
              </a:ext>
            </a:extLst>
          </p:cNvPr>
          <p:cNvSpPr>
            <a:spLocks noGrp="1"/>
          </p:cNvSpPr>
          <p:nvPr>
            <p:ph type="dt" sz="half" idx="10"/>
          </p:nvPr>
        </p:nvSpPr>
        <p:spPr/>
        <p:txBody>
          <a:bodyPr/>
          <a:lstStyle/>
          <a:p>
            <a:fld id="{07DA3F3B-ACD5-40FF-8B40-CCE8F23CC3B6}" type="datetime1">
              <a:rPr lang="en-GB" smtClean="0"/>
              <a:t>01/02/2026</a:t>
            </a:fld>
            <a:endParaRPr lang="en-GB"/>
          </a:p>
        </p:txBody>
      </p:sp>
      <p:sp>
        <p:nvSpPr>
          <p:cNvPr id="5" name="Footer Placeholder 4">
            <a:extLst>
              <a:ext uri="{FF2B5EF4-FFF2-40B4-BE49-F238E27FC236}">
                <a16:creationId xmlns:a16="http://schemas.microsoft.com/office/drawing/2014/main" id="{B3E8A1C7-CCCD-150D-50A5-93C087B89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A8F1E1-4AE9-FBD6-9370-755047DCF07E}"/>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01130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BBAC-2B48-A567-9E5C-0A389D7AB8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563E96-C1E7-E113-1E81-14B3FC9A37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142818-A011-49C8-CFCE-1DD45E920FC1}"/>
              </a:ext>
            </a:extLst>
          </p:cNvPr>
          <p:cNvSpPr>
            <a:spLocks noGrp="1"/>
          </p:cNvSpPr>
          <p:nvPr>
            <p:ph type="dt" sz="half" idx="10"/>
          </p:nvPr>
        </p:nvSpPr>
        <p:spPr/>
        <p:txBody>
          <a:bodyPr/>
          <a:lstStyle/>
          <a:p>
            <a:fld id="{A94AD868-A49A-4140-BC13-4AA3C37E81ED}" type="datetime1">
              <a:rPr lang="en-GB" smtClean="0"/>
              <a:t>01/02/2026</a:t>
            </a:fld>
            <a:endParaRPr lang="en-GB"/>
          </a:p>
        </p:txBody>
      </p:sp>
      <p:sp>
        <p:nvSpPr>
          <p:cNvPr id="5" name="Footer Placeholder 4">
            <a:extLst>
              <a:ext uri="{FF2B5EF4-FFF2-40B4-BE49-F238E27FC236}">
                <a16:creationId xmlns:a16="http://schemas.microsoft.com/office/drawing/2014/main" id="{74BB0ABA-E7B2-79E1-3BC2-95C88AF450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762D02-A07A-951C-FBD9-6540CF099AC2}"/>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50278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26304A-8B70-E4CC-DD73-1A095EE1A7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9889D8-625A-EED2-C6CB-EFE4D27B2D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1114E-4F96-F73F-6DA2-AAB2EBF69F0A}"/>
              </a:ext>
            </a:extLst>
          </p:cNvPr>
          <p:cNvSpPr>
            <a:spLocks noGrp="1"/>
          </p:cNvSpPr>
          <p:nvPr>
            <p:ph type="dt" sz="half" idx="10"/>
          </p:nvPr>
        </p:nvSpPr>
        <p:spPr/>
        <p:txBody>
          <a:bodyPr/>
          <a:lstStyle/>
          <a:p>
            <a:fld id="{5B847CE6-04FB-45E5-A425-F2E56F419B6D}" type="datetime1">
              <a:rPr lang="en-GB" smtClean="0"/>
              <a:t>01/02/2026</a:t>
            </a:fld>
            <a:endParaRPr lang="en-GB"/>
          </a:p>
        </p:txBody>
      </p:sp>
      <p:sp>
        <p:nvSpPr>
          <p:cNvPr id="5" name="Footer Placeholder 4">
            <a:extLst>
              <a:ext uri="{FF2B5EF4-FFF2-40B4-BE49-F238E27FC236}">
                <a16:creationId xmlns:a16="http://schemas.microsoft.com/office/drawing/2014/main" id="{B9D6BAA4-B532-B4AC-3DB7-9612281BEC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480ABE-65BE-72D9-FD51-41603E40F955}"/>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84249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4CBA-3D6C-F7C1-7747-794D7B0DEF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190ECA-6EBA-1BEA-9D18-FDDFC29870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DD71A-30DC-D68B-8407-192D47A24510}"/>
              </a:ext>
            </a:extLst>
          </p:cNvPr>
          <p:cNvSpPr>
            <a:spLocks noGrp="1"/>
          </p:cNvSpPr>
          <p:nvPr>
            <p:ph type="dt" sz="half" idx="10"/>
          </p:nvPr>
        </p:nvSpPr>
        <p:spPr/>
        <p:txBody>
          <a:bodyPr/>
          <a:lstStyle/>
          <a:p>
            <a:fld id="{0873E294-6EBB-43D2-B307-6DA1A6E523BA}" type="datetime1">
              <a:rPr lang="en-GB" smtClean="0"/>
              <a:t>01/02/2026</a:t>
            </a:fld>
            <a:endParaRPr lang="en-GB"/>
          </a:p>
        </p:txBody>
      </p:sp>
      <p:sp>
        <p:nvSpPr>
          <p:cNvPr id="5" name="Footer Placeholder 4">
            <a:extLst>
              <a:ext uri="{FF2B5EF4-FFF2-40B4-BE49-F238E27FC236}">
                <a16:creationId xmlns:a16="http://schemas.microsoft.com/office/drawing/2014/main" id="{0E349667-2476-CE91-F181-B4196BCCF4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37AA5-3F62-4358-58E6-E62CD1057CA7}"/>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51492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1D994-672C-8384-DDCE-CA91F6972E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384586-84BA-6207-1917-78066491F5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98DFBD-8FE8-BFFC-36F8-889C21734F55}"/>
              </a:ext>
            </a:extLst>
          </p:cNvPr>
          <p:cNvSpPr>
            <a:spLocks noGrp="1"/>
          </p:cNvSpPr>
          <p:nvPr>
            <p:ph type="dt" sz="half" idx="10"/>
          </p:nvPr>
        </p:nvSpPr>
        <p:spPr/>
        <p:txBody>
          <a:bodyPr/>
          <a:lstStyle/>
          <a:p>
            <a:fld id="{983EB04E-82F9-49A2-A77F-FDEAEE473657}" type="datetime1">
              <a:rPr lang="en-GB" smtClean="0"/>
              <a:t>01/02/2026</a:t>
            </a:fld>
            <a:endParaRPr lang="en-GB"/>
          </a:p>
        </p:txBody>
      </p:sp>
      <p:sp>
        <p:nvSpPr>
          <p:cNvPr id="5" name="Footer Placeholder 4">
            <a:extLst>
              <a:ext uri="{FF2B5EF4-FFF2-40B4-BE49-F238E27FC236}">
                <a16:creationId xmlns:a16="http://schemas.microsoft.com/office/drawing/2014/main" id="{AC4B0949-1B31-88B8-ECEA-372FDE7722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0E0E7F-4E7D-EA66-DA58-6E12B4B9536A}"/>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427747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3232-A791-CE74-58EF-A6B205EDF5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62A018-E688-5D40-CE2E-095FECC675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93F0B3-5889-0DB3-9737-1CB509032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610134-49E1-6D33-4DA8-036B7FE69D29}"/>
              </a:ext>
            </a:extLst>
          </p:cNvPr>
          <p:cNvSpPr>
            <a:spLocks noGrp="1"/>
          </p:cNvSpPr>
          <p:nvPr>
            <p:ph type="dt" sz="half" idx="10"/>
          </p:nvPr>
        </p:nvSpPr>
        <p:spPr/>
        <p:txBody>
          <a:bodyPr/>
          <a:lstStyle/>
          <a:p>
            <a:fld id="{F9CF475B-A5BE-4AD7-8595-E2E11C42BE34}" type="datetime1">
              <a:rPr lang="en-GB" smtClean="0"/>
              <a:t>01/02/2026</a:t>
            </a:fld>
            <a:endParaRPr lang="en-GB"/>
          </a:p>
        </p:txBody>
      </p:sp>
      <p:sp>
        <p:nvSpPr>
          <p:cNvPr id="6" name="Footer Placeholder 5">
            <a:extLst>
              <a:ext uri="{FF2B5EF4-FFF2-40B4-BE49-F238E27FC236}">
                <a16:creationId xmlns:a16="http://schemas.microsoft.com/office/drawing/2014/main" id="{A31EC7CE-1A7E-2BE2-6CDA-37C1DBBBB5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9AD3F2-5457-5AC0-5C51-5EC30E5FB615}"/>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55796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4F03-BCC6-3C33-A518-CA03E08F60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1A65E8-AB73-3974-A0D5-3F9D7B7AD1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1A00C-8255-10B9-DF47-C311243BF7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D2A82E-F1C0-5790-FDED-6479FD19DC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44BDBA-7B9B-725C-725A-FE9FE92B5C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C536FC-96E8-32AA-CE8B-32AD7DF2393D}"/>
              </a:ext>
            </a:extLst>
          </p:cNvPr>
          <p:cNvSpPr>
            <a:spLocks noGrp="1"/>
          </p:cNvSpPr>
          <p:nvPr>
            <p:ph type="dt" sz="half" idx="10"/>
          </p:nvPr>
        </p:nvSpPr>
        <p:spPr/>
        <p:txBody>
          <a:bodyPr/>
          <a:lstStyle/>
          <a:p>
            <a:fld id="{1552C457-7046-4F31-8A00-674FCDD89F7F}" type="datetime1">
              <a:rPr lang="en-GB" smtClean="0"/>
              <a:t>01/02/2026</a:t>
            </a:fld>
            <a:endParaRPr lang="en-GB"/>
          </a:p>
        </p:txBody>
      </p:sp>
      <p:sp>
        <p:nvSpPr>
          <p:cNvPr id="8" name="Footer Placeholder 7">
            <a:extLst>
              <a:ext uri="{FF2B5EF4-FFF2-40B4-BE49-F238E27FC236}">
                <a16:creationId xmlns:a16="http://schemas.microsoft.com/office/drawing/2014/main" id="{3A143172-F317-06A7-1147-E1B13F8D7C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F60EBC-7413-6047-6380-902709A16230}"/>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145705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5594-B16B-0F2D-D57D-1DFE5525B0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4E445B-2D27-A95D-A45D-73FB982C0317}"/>
              </a:ext>
            </a:extLst>
          </p:cNvPr>
          <p:cNvSpPr>
            <a:spLocks noGrp="1"/>
          </p:cNvSpPr>
          <p:nvPr>
            <p:ph type="dt" sz="half" idx="10"/>
          </p:nvPr>
        </p:nvSpPr>
        <p:spPr/>
        <p:txBody>
          <a:bodyPr/>
          <a:lstStyle/>
          <a:p>
            <a:fld id="{D370A9F4-6D8B-47DF-B027-BB060CA78F75}" type="datetime1">
              <a:rPr lang="en-GB" smtClean="0"/>
              <a:t>01/02/2026</a:t>
            </a:fld>
            <a:endParaRPr lang="en-GB"/>
          </a:p>
        </p:txBody>
      </p:sp>
      <p:sp>
        <p:nvSpPr>
          <p:cNvPr id="4" name="Footer Placeholder 3">
            <a:extLst>
              <a:ext uri="{FF2B5EF4-FFF2-40B4-BE49-F238E27FC236}">
                <a16:creationId xmlns:a16="http://schemas.microsoft.com/office/drawing/2014/main" id="{49D9F8AA-A159-3C7E-8C64-5139E8C6AF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7244FA-580F-CE6A-13C0-587DF3B14C11}"/>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56210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7D533-2DFE-EF62-6794-F2255F353AAD}"/>
              </a:ext>
            </a:extLst>
          </p:cNvPr>
          <p:cNvSpPr>
            <a:spLocks noGrp="1"/>
          </p:cNvSpPr>
          <p:nvPr>
            <p:ph type="dt" sz="half" idx="10"/>
          </p:nvPr>
        </p:nvSpPr>
        <p:spPr/>
        <p:txBody>
          <a:bodyPr/>
          <a:lstStyle/>
          <a:p>
            <a:fld id="{6DF56138-9C5C-4683-8097-78F2E4B5A9B8}" type="datetime1">
              <a:rPr lang="en-GB" smtClean="0"/>
              <a:t>01/02/2026</a:t>
            </a:fld>
            <a:endParaRPr lang="en-GB"/>
          </a:p>
        </p:txBody>
      </p:sp>
      <p:sp>
        <p:nvSpPr>
          <p:cNvPr id="3" name="Footer Placeholder 2">
            <a:extLst>
              <a:ext uri="{FF2B5EF4-FFF2-40B4-BE49-F238E27FC236}">
                <a16:creationId xmlns:a16="http://schemas.microsoft.com/office/drawing/2014/main" id="{B9205608-EF82-0FEA-4946-C627413274E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C0D0913-CED4-FE52-81B2-CFC0E5F63C22}"/>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135943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8B5C-FEC1-BAE8-E8A5-22EB8182F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14A73E8-1C91-A618-655F-BD0761471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78AC9F-1602-FD48-3536-EBE39F8E9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DF26EF-83D3-0F24-7842-2B8C6BFAA4E8}"/>
              </a:ext>
            </a:extLst>
          </p:cNvPr>
          <p:cNvSpPr>
            <a:spLocks noGrp="1"/>
          </p:cNvSpPr>
          <p:nvPr>
            <p:ph type="dt" sz="half" idx="10"/>
          </p:nvPr>
        </p:nvSpPr>
        <p:spPr/>
        <p:txBody>
          <a:bodyPr/>
          <a:lstStyle/>
          <a:p>
            <a:fld id="{AD2FCFE5-D8E8-4960-A1DC-AF4D5FBB649A}" type="datetime1">
              <a:rPr lang="en-GB" smtClean="0"/>
              <a:t>01/02/2026</a:t>
            </a:fld>
            <a:endParaRPr lang="en-GB"/>
          </a:p>
        </p:txBody>
      </p:sp>
      <p:sp>
        <p:nvSpPr>
          <p:cNvPr id="6" name="Footer Placeholder 5">
            <a:extLst>
              <a:ext uri="{FF2B5EF4-FFF2-40B4-BE49-F238E27FC236}">
                <a16:creationId xmlns:a16="http://schemas.microsoft.com/office/drawing/2014/main" id="{187DF15B-9CAC-6FF6-14A5-17BEF244AC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9649DE-5C77-9EC5-D435-EE3934CD586D}"/>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169924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7CC0-D6A1-7DAE-DE85-A5150D28A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6AFDFE-0E54-F612-901A-FA06E693D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0CEE48-15CA-E3EB-A9EF-BF32E4839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C57D3-3277-D64B-F552-A91F72EF1425}"/>
              </a:ext>
            </a:extLst>
          </p:cNvPr>
          <p:cNvSpPr>
            <a:spLocks noGrp="1"/>
          </p:cNvSpPr>
          <p:nvPr>
            <p:ph type="dt" sz="half" idx="10"/>
          </p:nvPr>
        </p:nvSpPr>
        <p:spPr/>
        <p:txBody>
          <a:bodyPr/>
          <a:lstStyle/>
          <a:p>
            <a:fld id="{4837A04C-8DB1-47E3-ABEB-A6454EA94EA2}" type="datetime1">
              <a:rPr lang="en-GB" smtClean="0"/>
              <a:t>01/02/2026</a:t>
            </a:fld>
            <a:endParaRPr lang="en-GB"/>
          </a:p>
        </p:txBody>
      </p:sp>
      <p:sp>
        <p:nvSpPr>
          <p:cNvPr id="6" name="Footer Placeholder 5">
            <a:extLst>
              <a:ext uri="{FF2B5EF4-FFF2-40B4-BE49-F238E27FC236}">
                <a16:creationId xmlns:a16="http://schemas.microsoft.com/office/drawing/2014/main" id="{9F949242-4583-E85A-7616-F56DC58DFF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9D0939-88BC-8BB1-455F-F41A8EC0885E}"/>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402846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40CF1-65F4-1AFC-6E7F-E8B472868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920862-CE90-C749-E43D-EFD4C326A1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6D44E-6E6A-62FF-CC47-52B6B3C61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46BF24-1DAA-443C-8BD8-5526AFF4CA92}" type="datetime1">
              <a:rPr lang="en-GB" smtClean="0"/>
              <a:t>01/02/2026</a:t>
            </a:fld>
            <a:endParaRPr lang="en-GB"/>
          </a:p>
        </p:txBody>
      </p:sp>
      <p:sp>
        <p:nvSpPr>
          <p:cNvPr id="5" name="Footer Placeholder 4">
            <a:extLst>
              <a:ext uri="{FF2B5EF4-FFF2-40B4-BE49-F238E27FC236}">
                <a16:creationId xmlns:a16="http://schemas.microsoft.com/office/drawing/2014/main" id="{24AA6CF6-B840-E6B7-AB19-0FA610C150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8380B52-519D-7DA9-8508-F8EC8DFB7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A878CF-ED6A-47AE-8AC8-F9F66A6F4956}" type="slidenum">
              <a:rPr lang="en-GB" smtClean="0"/>
              <a:pPr/>
              <a:t>‹#›</a:t>
            </a:fld>
            <a:endParaRPr lang="en-GB"/>
          </a:p>
        </p:txBody>
      </p:sp>
    </p:spTree>
    <p:extLst>
      <p:ext uri="{BB962C8B-B14F-4D97-AF65-F5344CB8AC3E}">
        <p14:creationId xmlns:p14="http://schemas.microsoft.com/office/powerpoint/2010/main" val="32414101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www.ifrs.org/content/ifrs/home/news-and-events/news/2021/11/ifrs-foundation-announces-issb-consolidation-with-cdsb-vrf-publication-of-prototypes.html" TargetMode="External"/><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5" Type="http://schemas.openxmlformats.org/officeDocument/2006/relationships/hyperlink" Target="https://sdgs.un.org/2030agenda"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9.jpeg"/><Relationship Id="rId10" Type="http://schemas.microsoft.com/office/2007/relationships/diagramDrawing" Target="../diagrams/drawing2.xml"/><Relationship Id="rId4" Type="http://schemas.openxmlformats.org/officeDocument/2006/relationships/notesSlide" Target="../notesSlides/notesSlide1.xml"/><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image" Target="../media/image10.jpe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4.xml"/><Relationship Id="rId11" Type="http://schemas.openxmlformats.org/officeDocument/2006/relationships/image" Target="../media/image2.png"/><Relationship Id="rId5" Type="http://schemas.openxmlformats.org/officeDocument/2006/relationships/diagramLayout" Target="../diagrams/layout4.xml"/><Relationship Id="rId10" Type="http://schemas.openxmlformats.org/officeDocument/2006/relationships/image" Target="../media/image12.png"/><Relationship Id="rId4" Type="http://schemas.openxmlformats.org/officeDocument/2006/relationships/diagramData" Target="../diagrams/data4.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5.xml"/><Relationship Id="rId11" Type="http://schemas.openxmlformats.org/officeDocument/2006/relationships/image" Target="../media/image2.png"/><Relationship Id="rId5" Type="http://schemas.openxmlformats.org/officeDocument/2006/relationships/diagramData" Target="../diagrams/data5.xml"/><Relationship Id="rId10" Type="http://schemas.openxmlformats.org/officeDocument/2006/relationships/image" Target="../media/image25.jpeg"/><Relationship Id="rId4" Type="http://schemas.openxmlformats.org/officeDocument/2006/relationships/notesSlide" Target="../notesSlides/notesSlide2.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1B051-1A3A-4873-AFF3-01656F274F90}"/>
              </a:ext>
            </a:extLst>
          </p:cNvPr>
          <p:cNvSpPr>
            <a:spLocks noGrp="1"/>
          </p:cNvSpPr>
          <p:nvPr>
            <p:ph type="ctrTitle"/>
          </p:nvPr>
        </p:nvSpPr>
        <p:spPr>
          <a:xfrm>
            <a:off x="6194716" y="739978"/>
            <a:ext cx="5334930" cy="3004145"/>
          </a:xfrm>
        </p:spPr>
        <p:txBody>
          <a:bodyPr>
            <a:normAutofit/>
          </a:bodyPr>
          <a:lstStyle/>
          <a:p>
            <a:r>
              <a:rPr lang="en-GB" sz="4200" b="1" dirty="0">
                <a:effectLst>
                  <a:outerShdw blurRad="38100" dist="38100" dir="2700000" algn="tl">
                    <a:srgbClr val="000000">
                      <a:alpha val="43137"/>
                    </a:srgbClr>
                  </a:outerShdw>
                </a:effectLst>
                <a:latin typeface="Arial Black" panose="020B0A04020102020204" pitchFamily="34" charset="0"/>
              </a:rPr>
              <a:t>Social and Environmental Reporting</a:t>
            </a:r>
            <a:br>
              <a:rPr lang="en-GB" sz="4200" b="1" dirty="0">
                <a:effectLst>
                  <a:outerShdw blurRad="38100" dist="38100" dir="2700000" algn="tl">
                    <a:srgbClr val="000000">
                      <a:alpha val="43137"/>
                    </a:srgbClr>
                  </a:outerShdw>
                </a:effectLst>
                <a:latin typeface="Arial Black" panose="020B0A04020102020204" pitchFamily="34" charset="0"/>
              </a:rPr>
            </a:br>
            <a:r>
              <a:rPr lang="en-GB" sz="4200" b="1" dirty="0">
                <a:effectLst>
                  <a:outerShdw blurRad="38100" dist="38100" dir="2700000" algn="tl">
                    <a:srgbClr val="000000">
                      <a:alpha val="43137"/>
                    </a:srgbClr>
                  </a:outerShdw>
                </a:effectLst>
                <a:latin typeface="Arial Black" panose="020B0A04020102020204" pitchFamily="34" charset="0"/>
              </a:rPr>
              <a:t>(SER)</a:t>
            </a:r>
            <a:br>
              <a:rPr lang="en-GB" sz="4200" b="1" dirty="0">
                <a:effectLst>
                  <a:outerShdw blurRad="38100" dist="38100" dir="2700000" algn="tl">
                    <a:srgbClr val="000000">
                      <a:alpha val="43137"/>
                    </a:srgbClr>
                  </a:outerShdw>
                </a:effectLst>
                <a:latin typeface="Arial Black" panose="020B0A04020102020204" pitchFamily="34" charset="0"/>
              </a:rPr>
            </a:br>
            <a:endParaRPr lang="en-GB" sz="4200" b="1" dirty="0">
              <a:effectLst>
                <a:outerShdw blurRad="38100" dist="38100" dir="2700000" algn="tl">
                  <a:srgbClr val="000000">
                    <a:alpha val="43137"/>
                  </a:srgbClr>
                </a:outerShdw>
              </a:effectLst>
              <a:latin typeface="Arial Black" panose="020B0A04020102020204" pitchFamily="34" charset="0"/>
            </a:endParaRPr>
          </a:p>
        </p:txBody>
      </p:sp>
      <p:sp>
        <p:nvSpPr>
          <p:cNvPr id="5" name="Subtitle 6">
            <a:extLst>
              <a:ext uri="{FF2B5EF4-FFF2-40B4-BE49-F238E27FC236}">
                <a16:creationId xmlns:a16="http://schemas.microsoft.com/office/drawing/2014/main" id="{CEE02F07-1B27-4F08-B902-02592B7AA4EF}"/>
              </a:ext>
            </a:extLst>
          </p:cNvPr>
          <p:cNvSpPr>
            <a:spLocks noGrp="1"/>
          </p:cNvSpPr>
          <p:nvPr>
            <p:ph type="subTitle" idx="1"/>
          </p:nvPr>
        </p:nvSpPr>
        <p:spPr>
          <a:xfrm>
            <a:off x="6194715" y="3836197"/>
            <a:ext cx="5334931" cy="2189214"/>
          </a:xfrm>
        </p:spPr>
        <p:txBody>
          <a:bodyPr>
            <a:normAutofit/>
          </a:bodyPr>
          <a:lstStyle/>
          <a:p>
            <a:r>
              <a:rPr lang="en-US" b="1" dirty="0"/>
              <a:t>Lecture – SER wider context and developments – Part 3</a:t>
            </a:r>
          </a:p>
        </p:txBody>
      </p:sp>
      <p:sp>
        <p:nvSpPr>
          <p:cNvPr id="1052" name="Freeform: Shape 105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4" name="Freeform: Shape 105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8" name="Freeform: Shape 105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1028" name="Picture 4" descr="7,900+ Sustainability Report Stock Photos, Pictures &amp; Royalty-Free Images -  iStock | Sustainability report cover">
            <a:extLst>
              <a:ext uri="{FF2B5EF4-FFF2-40B4-BE49-F238E27FC236}">
                <a16:creationId xmlns:a16="http://schemas.microsoft.com/office/drawing/2014/main" id="{3B4BD74B-92F7-453E-ABF3-9192A1617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780" r="12470" b="-1"/>
          <a:stretch>
            <a:fillRect/>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188AE93-648E-4207-8877-0B34D5E9CD7E}"/>
              </a:ext>
            </a:extLst>
          </p:cNvPr>
          <p:cNvSpPr>
            <a:spLocks noGrp="1"/>
          </p:cNvSpPr>
          <p:nvPr>
            <p:ph type="sldNum" sz="quarter" idx="12"/>
          </p:nvPr>
        </p:nvSpPr>
        <p:spPr>
          <a:xfrm>
            <a:off x="530529" y="6356350"/>
            <a:ext cx="1054989" cy="365125"/>
          </a:xfrm>
        </p:spPr>
        <p:txBody>
          <a:bodyPr>
            <a:normAutofit/>
          </a:bodyPr>
          <a:lstStyle/>
          <a:p>
            <a:pPr algn="l">
              <a:spcAft>
                <a:spcPts val="600"/>
              </a:spcAft>
            </a:pPr>
            <a:fld id="{C2A878CF-ED6A-47AE-8AC8-F9F66A6F4956}" type="slidenum">
              <a:rPr lang="en-GB"/>
              <a:pPr algn="l">
                <a:spcAft>
                  <a:spcPts val="600"/>
                </a:spcAft>
              </a:pPr>
              <a:t>1</a:t>
            </a:fld>
            <a:endParaRPr lang="en-GB"/>
          </a:p>
        </p:txBody>
      </p:sp>
      <p:sp>
        <p:nvSpPr>
          <p:cNvPr id="1062" name="Freeform: Shape 106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SER Video - Part 3">
            <a:hlinkClick r:id="" action="ppaction://media"/>
            <a:extLst>
              <a:ext uri="{FF2B5EF4-FFF2-40B4-BE49-F238E27FC236}">
                <a16:creationId xmlns:a16="http://schemas.microsoft.com/office/drawing/2014/main" id="{6BF99F39-14E2-9872-1F55-D9E9C5A7D0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74658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7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799" name="Rectangle 3379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69DB5F-2D6D-45AD-9635-3365C612A4E4}"/>
              </a:ext>
            </a:extLst>
          </p:cNvPr>
          <p:cNvSpPr>
            <a:spLocks noGrp="1"/>
          </p:cNvSpPr>
          <p:nvPr>
            <p:ph type="title"/>
          </p:nvPr>
        </p:nvSpPr>
        <p:spPr>
          <a:xfrm>
            <a:off x="572493" y="238539"/>
            <a:ext cx="11018520" cy="1434415"/>
          </a:xfrm>
        </p:spPr>
        <p:txBody>
          <a:bodyPr anchor="b">
            <a:normAutofit/>
          </a:bodyPr>
          <a:lstStyle/>
          <a:p>
            <a:r>
              <a:rPr lang="en-GB" sz="5400" b="1">
                <a:effectLst>
                  <a:outerShdw blurRad="38100" dist="38100" dir="2700000" algn="tl">
                    <a:srgbClr val="000000">
                      <a:alpha val="43137"/>
                    </a:srgbClr>
                  </a:outerShdw>
                </a:effectLst>
              </a:rPr>
              <a:t>The IFRS Foundation </a:t>
            </a:r>
          </a:p>
        </p:txBody>
      </p:sp>
      <p:sp>
        <p:nvSpPr>
          <p:cNvPr id="3380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2F5D6D-1836-4ADB-B7DE-D75FC40B1D4F}"/>
              </a:ext>
            </a:extLst>
          </p:cNvPr>
          <p:cNvSpPr>
            <a:spLocks noGrp="1"/>
          </p:cNvSpPr>
          <p:nvPr>
            <p:ph idx="1"/>
          </p:nvPr>
        </p:nvSpPr>
        <p:spPr>
          <a:xfrm>
            <a:off x="572493" y="2071316"/>
            <a:ext cx="6713552" cy="4119172"/>
          </a:xfrm>
        </p:spPr>
        <p:txBody>
          <a:bodyPr anchor="t">
            <a:normAutofit/>
          </a:bodyPr>
          <a:lstStyle/>
          <a:p>
            <a:pPr marL="0" indent="0">
              <a:buNone/>
            </a:pPr>
            <a:r>
              <a:rPr lang="en-US" sz="1700"/>
              <a:t>The IFRS Foundation has publicly recognised the importance of sustainability reporting for an entity’s stakeholders. For example:</a:t>
            </a:r>
          </a:p>
          <a:p>
            <a:r>
              <a:rPr lang="en-US" sz="1700" b="1"/>
              <a:t>Investors </a:t>
            </a:r>
            <a:r>
              <a:rPr lang="en-US" sz="1700"/>
              <a:t>want more information about climate risks in order to inform their </a:t>
            </a:r>
            <a:r>
              <a:rPr lang="en-GB" sz="1700"/>
              <a:t>decision making.</a:t>
            </a:r>
          </a:p>
          <a:p>
            <a:r>
              <a:rPr lang="en-US" sz="1700" b="1"/>
              <a:t>Banks </a:t>
            </a:r>
            <a:r>
              <a:rPr lang="en-US" sz="1700"/>
              <a:t>are focusing on climate-related risks when assessing financial stability.</a:t>
            </a:r>
          </a:p>
          <a:p>
            <a:pPr marL="0" indent="0">
              <a:buNone/>
            </a:pPr>
            <a:r>
              <a:rPr lang="en-US" sz="1700"/>
              <a:t>As noted, many sets of sustainability standards already exist. This causes significant diversity in how entities report sustainability issues.</a:t>
            </a:r>
          </a:p>
          <a:p>
            <a:pPr marL="0" indent="0">
              <a:buNone/>
            </a:pPr>
            <a:r>
              <a:rPr lang="en-US" sz="1700"/>
              <a:t>The IFRS Foundation believes that stakeholders need to be presented with more consistent and comparable sustainability reporting. With its expertise in standard setting and relationships with governments and regulators around the world, the IFRS Foundation believes it can offer a solution.</a:t>
            </a:r>
          </a:p>
        </p:txBody>
      </p:sp>
      <p:pic>
        <p:nvPicPr>
          <p:cNvPr id="33794" name="Picture 2" descr="IFRS Foundation">
            <a:extLst>
              <a:ext uri="{FF2B5EF4-FFF2-40B4-BE49-F238E27FC236}">
                <a16:creationId xmlns:a16="http://schemas.microsoft.com/office/drawing/2014/main" id="{764D02C0-AEBC-4237-86F3-573596CBC5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1607" r="9163"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F528CD1-6604-48BF-B099-3C7638A7B010}"/>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10</a:t>
            </a:fld>
            <a:endParaRPr lang="en-GB"/>
          </a:p>
        </p:txBody>
      </p:sp>
      <p:pic>
        <p:nvPicPr>
          <p:cNvPr id="5" name="SER Video - Part 3">
            <a:hlinkClick r:id="" action="ppaction://media"/>
            <a:extLst>
              <a:ext uri="{FF2B5EF4-FFF2-40B4-BE49-F238E27FC236}">
                <a16:creationId xmlns:a16="http://schemas.microsoft.com/office/drawing/2014/main" id="{39BBA3C4-E386-6088-C955-E0D73C6144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601147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B94A-5145-45E8-9CBC-5A2DDFE9870C}"/>
              </a:ext>
            </a:extLst>
          </p:cNvPr>
          <p:cNvSpPr>
            <a:spLocks noGrp="1"/>
          </p:cNvSpPr>
          <p:nvPr>
            <p:ph type="title"/>
          </p:nvPr>
        </p:nvSpPr>
        <p:spPr>
          <a:xfrm>
            <a:off x="911424" y="404664"/>
            <a:ext cx="10058400" cy="900648"/>
          </a:xfrm>
        </p:spPr>
        <p:txBody>
          <a:bodyPr/>
          <a:lstStyle/>
          <a:p>
            <a:r>
              <a:rPr lang="en-GB" b="1" dirty="0"/>
              <a:t>IFRS Sustainability Disclosure  Standards </a:t>
            </a:r>
          </a:p>
        </p:txBody>
      </p:sp>
      <p:sp>
        <p:nvSpPr>
          <p:cNvPr id="3" name="Content Placeholder 2">
            <a:extLst>
              <a:ext uri="{FF2B5EF4-FFF2-40B4-BE49-F238E27FC236}">
                <a16:creationId xmlns:a16="http://schemas.microsoft.com/office/drawing/2014/main" id="{2507D54C-C5D8-418B-A7A7-5B8D372E83F4}"/>
              </a:ext>
            </a:extLst>
          </p:cNvPr>
          <p:cNvSpPr>
            <a:spLocks noGrp="1"/>
          </p:cNvSpPr>
          <p:nvPr>
            <p:ph idx="1"/>
          </p:nvPr>
        </p:nvSpPr>
        <p:spPr>
          <a:xfrm>
            <a:off x="498070" y="1772816"/>
            <a:ext cx="10566482" cy="1907664"/>
          </a:xfrm>
        </p:spPr>
        <p:txBody>
          <a:bodyPr>
            <a:noAutofit/>
          </a:bodyPr>
          <a:lstStyle/>
          <a:p>
            <a:pPr marL="360363" indent="-268288">
              <a:buFont typeface="Wingdings" panose="05000000000000000000" pitchFamily="2" charset="2"/>
              <a:buChar char="q"/>
            </a:pPr>
            <a:r>
              <a:rPr lang="en-US" sz="1600" dirty="0"/>
              <a:t>The Trustees of the IFRS Foundation announced the formation of the </a:t>
            </a:r>
            <a:r>
              <a:rPr lang="en-US" sz="1600" b="1" dirty="0"/>
              <a:t>International Sustainability Standards Board (ISSB) </a:t>
            </a:r>
            <a:r>
              <a:rPr lang="en-US" sz="1600" dirty="0"/>
              <a:t>on 3 November 2021 at </a:t>
            </a:r>
            <a:r>
              <a:rPr lang="en-US" dirty="0">
                <a:hlinkClick r:id="rId5"/>
              </a:rPr>
              <a:t>COP26 in Glasgow</a:t>
            </a:r>
            <a:r>
              <a:rPr lang="en-US" sz="1600" dirty="0"/>
              <a:t>, following strong market demand for its establishment. </a:t>
            </a:r>
          </a:p>
          <a:p>
            <a:pPr marL="360363" indent="-268288">
              <a:buFont typeface="Wingdings" panose="05000000000000000000" pitchFamily="2" charset="2"/>
              <a:buChar char="q"/>
            </a:pPr>
            <a:r>
              <a:rPr lang="en-US" sz="1600" dirty="0"/>
              <a:t>Climate risk is of growing and immediate importance to investors and regulators. In response, the ISSB would initially focus on developing standards focused on climate-related information, while also consulting on other environmental, social and </a:t>
            </a:r>
            <a:r>
              <a:rPr lang="en-GB" sz="1600" dirty="0"/>
              <a:t>governance priorities.</a:t>
            </a:r>
            <a:endParaRPr lang="en-US" sz="1600" dirty="0"/>
          </a:p>
          <a:p>
            <a:pPr marL="360363" indent="-268288">
              <a:buFont typeface="Wingdings" panose="05000000000000000000" pitchFamily="2" charset="2"/>
              <a:buChar char="q"/>
            </a:pPr>
            <a:r>
              <a:rPr lang="en-US" sz="1600" b="1" dirty="0"/>
              <a:t>In June 2023 the ISSB issued :- </a:t>
            </a:r>
            <a:br>
              <a:rPr lang="en-US" sz="1600" b="1" dirty="0"/>
            </a:br>
            <a:endParaRPr lang="en-GB" sz="1600" b="1" dirty="0"/>
          </a:p>
        </p:txBody>
      </p:sp>
      <p:sp>
        <p:nvSpPr>
          <p:cNvPr id="4" name="Slide Number Placeholder 3">
            <a:extLst>
              <a:ext uri="{FF2B5EF4-FFF2-40B4-BE49-F238E27FC236}">
                <a16:creationId xmlns:a16="http://schemas.microsoft.com/office/drawing/2014/main" id="{E950BEFB-4A20-4871-94F1-31F9251768E8}"/>
              </a:ext>
            </a:extLst>
          </p:cNvPr>
          <p:cNvSpPr>
            <a:spLocks noGrp="1"/>
          </p:cNvSpPr>
          <p:nvPr>
            <p:ph type="sldNum" sz="quarter" idx="12"/>
          </p:nvPr>
        </p:nvSpPr>
        <p:spPr/>
        <p:txBody>
          <a:bodyPr/>
          <a:lstStyle/>
          <a:p>
            <a:fld id="{C2A878CF-ED6A-47AE-8AC8-F9F66A6F4956}" type="slidenum">
              <a:rPr lang="en-GB" smtClean="0"/>
              <a:pPr/>
              <a:t>11</a:t>
            </a:fld>
            <a:endParaRPr lang="en-GB"/>
          </a:p>
        </p:txBody>
      </p:sp>
      <p:sp>
        <p:nvSpPr>
          <p:cNvPr id="5" name="Oval 4">
            <a:extLst>
              <a:ext uri="{FF2B5EF4-FFF2-40B4-BE49-F238E27FC236}">
                <a16:creationId xmlns:a16="http://schemas.microsoft.com/office/drawing/2014/main" id="{96C4D699-B880-4E7D-AC0B-02FE6D135C81}"/>
              </a:ext>
            </a:extLst>
          </p:cNvPr>
          <p:cNvSpPr/>
          <p:nvPr/>
        </p:nvSpPr>
        <p:spPr>
          <a:xfrm>
            <a:off x="551384" y="3837479"/>
            <a:ext cx="3689952" cy="2448272"/>
          </a:xfrm>
          <a:prstGeom prst="ellipse">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t>IFRS S1</a:t>
            </a:r>
            <a:r>
              <a:rPr lang="en-US" sz="2200" b="1" i="1" dirty="0"/>
              <a:t> </a:t>
            </a:r>
          </a:p>
          <a:p>
            <a:pPr algn="ctr"/>
            <a:r>
              <a:rPr lang="en-US" i="1" dirty="0"/>
              <a:t>General Requirements for Disclosure of Sustainability-related Financial Information</a:t>
            </a:r>
            <a:r>
              <a:rPr lang="en-US" dirty="0"/>
              <a:t>.</a:t>
            </a:r>
            <a:endParaRPr lang="en-GB" dirty="0"/>
          </a:p>
        </p:txBody>
      </p:sp>
      <p:sp>
        <p:nvSpPr>
          <p:cNvPr id="6" name="Oval 5">
            <a:extLst>
              <a:ext uri="{FF2B5EF4-FFF2-40B4-BE49-F238E27FC236}">
                <a16:creationId xmlns:a16="http://schemas.microsoft.com/office/drawing/2014/main" id="{C07DFED6-5E12-4A30-B814-FC859DEF2D5F}"/>
              </a:ext>
            </a:extLst>
          </p:cNvPr>
          <p:cNvSpPr/>
          <p:nvPr/>
        </p:nvSpPr>
        <p:spPr>
          <a:xfrm>
            <a:off x="7193479" y="3741609"/>
            <a:ext cx="3689952" cy="2448272"/>
          </a:xfrm>
          <a:prstGeom prst="ellipse">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b="1" dirty="0"/>
              <a:t>IFRS S2</a:t>
            </a:r>
            <a:r>
              <a:rPr lang="en-US" sz="2200" b="1" i="1" dirty="0"/>
              <a:t> </a:t>
            </a:r>
          </a:p>
          <a:p>
            <a:pPr algn="ctr"/>
            <a:r>
              <a:rPr lang="en-GB" dirty="0"/>
              <a:t>Climate-related Disclosures</a:t>
            </a:r>
          </a:p>
        </p:txBody>
      </p:sp>
      <p:sp>
        <p:nvSpPr>
          <p:cNvPr id="7" name="Rectangle 6">
            <a:extLst>
              <a:ext uri="{FF2B5EF4-FFF2-40B4-BE49-F238E27FC236}">
                <a16:creationId xmlns:a16="http://schemas.microsoft.com/office/drawing/2014/main" id="{4E5263A2-C287-4282-8D55-49C8C21F09CE}"/>
              </a:ext>
            </a:extLst>
          </p:cNvPr>
          <p:cNvSpPr/>
          <p:nvPr/>
        </p:nvSpPr>
        <p:spPr>
          <a:xfrm>
            <a:off x="4553055" y="5013176"/>
            <a:ext cx="2615952" cy="1200329"/>
          </a:xfrm>
          <a:prstGeom prst="rect">
            <a:avLst/>
          </a:prstGeom>
        </p:spPr>
        <p:txBody>
          <a:bodyPr wrap="square">
            <a:spAutoFit/>
          </a:bodyPr>
          <a:lstStyle/>
          <a:p>
            <a:pPr algn="ctr"/>
            <a:r>
              <a:rPr lang="en-US" b="1" dirty="0"/>
              <a:t>IFRS S1 and S2 is effective for annual reporting periods beginning on or after 1 January 2024 </a:t>
            </a:r>
            <a:endParaRPr lang="en-GB" b="1" dirty="0"/>
          </a:p>
        </p:txBody>
      </p:sp>
      <p:pic>
        <p:nvPicPr>
          <p:cNvPr id="8" name="SER Video - Part 3">
            <a:hlinkClick r:id="" action="ppaction://media"/>
            <a:extLst>
              <a:ext uri="{FF2B5EF4-FFF2-40B4-BE49-F238E27FC236}">
                <a16:creationId xmlns:a16="http://schemas.microsoft.com/office/drawing/2014/main" id="{925E4CEC-6206-E376-9D50-33E56A7D99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15133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97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childTnLst>
        </p:cTn>
      </p:par>
    </p:tnLst>
    <p:bldLst>
      <p:bldP spid="5" grpId="0" animBg="1"/>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3" name="Rectangle 348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AE0C13-54CC-4F5C-8359-10BB41CB27A3}"/>
              </a:ext>
            </a:extLst>
          </p:cNvPr>
          <p:cNvSpPr>
            <a:spLocks noGrp="1"/>
          </p:cNvSpPr>
          <p:nvPr>
            <p:ph type="title"/>
          </p:nvPr>
        </p:nvSpPr>
        <p:spPr>
          <a:xfrm>
            <a:off x="572493" y="238539"/>
            <a:ext cx="11018520" cy="1434415"/>
          </a:xfrm>
        </p:spPr>
        <p:txBody>
          <a:bodyPr anchor="b">
            <a:normAutofit/>
          </a:bodyPr>
          <a:lstStyle/>
          <a:p>
            <a:r>
              <a:rPr lang="en-GB" sz="5400" b="1"/>
              <a:t>Legislation</a:t>
            </a:r>
          </a:p>
        </p:txBody>
      </p:sp>
      <p:sp>
        <p:nvSpPr>
          <p:cNvPr id="348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20491E-4999-49A1-84C2-2EB35D3BD2B1}"/>
              </a:ext>
            </a:extLst>
          </p:cNvPr>
          <p:cNvSpPr>
            <a:spLocks noGrp="1"/>
          </p:cNvSpPr>
          <p:nvPr>
            <p:ph idx="1"/>
          </p:nvPr>
        </p:nvSpPr>
        <p:spPr>
          <a:xfrm>
            <a:off x="572493" y="2071316"/>
            <a:ext cx="6713552" cy="4119172"/>
          </a:xfrm>
        </p:spPr>
        <p:txBody>
          <a:bodyPr anchor="t">
            <a:normAutofit/>
          </a:bodyPr>
          <a:lstStyle/>
          <a:p>
            <a:pPr>
              <a:buFont typeface="Wingdings" panose="05000000000000000000" pitchFamily="2" charset="2"/>
              <a:buChar char="q"/>
            </a:pPr>
            <a:r>
              <a:rPr lang="en-GB" sz="1500" b="1"/>
              <a:t> Some countries </a:t>
            </a:r>
            <a:r>
              <a:rPr lang="en-GB" sz="1500"/>
              <a:t>are introducing legislation on sustainability reporting:</a:t>
            </a:r>
          </a:p>
          <a:p>
            <a:pPr>
              <a:buFont typeface="Wingdings" panose="05000000000000000000" pitchFamily="2" charset="2"/>
              <a:buChar char="q"/>
            </a:pPr>
            <a:r>
              <a:rPr lang="en-GB" sz="1500"/>
              <a:t> The European Union requires </a:t>
            </a:r>
            <a:r>
              <a:rPr lang="en-GB" sz="1500" b="1">
                <a:effectLst>
                  <a:outerShdw blurRad="38100" dist="38100" dir="2700000" algn="tl">
                    <a:srgbClr val="000000">
                      <a:alpha val="43137"/>
                    </a:srgbClr>
                  </a:outerShdw>
                </a:effectLst>
              </a:rPr>
              <a:t>certain large companies </a:t>
            </a:r>
            <a:r>
              <a:rPr lang="en-GB" sz="1500"/>
              <a:t>to disclose non-financial information.</a:t>
            </a:r>
          </a:p>
          <a:p>
            <a:pPr marL="539750" indent="-90488">
              <a:buFont typeface="Wingdings" panose="05000000000000000000" pitchFamily="2" charset="2"/>
              <a:buChar char="ü"/>
            </a:pPr>
            <a:r>
              <a:rPr lang="en-US" sz="1500" b="1"/>
              <a:t>Corporate Sustainability Reporting Directive (CSRD)</a:t>
            </a:r>
            <a:r>
              <a:rPr lang="en-US" sz="1500"/>
              <a:t>: Requires EU and non-EU companies with activities in the EU to report annually on their sustainability. The CSRD went into effect in January 2023. </a:t>
            </a:r>
          </a:p>
          <a:p>
            <a:pPr>
              <a:buFont typeface="Wingdings" panose="05000000000000000000" pitchFamily="2" charset="2"/>
              <a:buChar char="q"/>
            </a:pPr>
            <a:r>
              <a:rPr lang="en-US" sz="1500"/>
              <a:t> (</a:t>
            </a:r>
            <a:r>
              <a:rPr lang="en-US" sz="1500" b="1"/>
              <a:t>UK</a:t>
            </a:r>
            <a:r>
              <a:rPr lang="en-US" sz="1500"/>
              <a:t>) </a:t>
            </a:r>
            <a:r>
              <a:rPr lang="en-US" sz="1500" b="1"/>
              <a:t>Streamlined Energy and Carbon Reporting (SECR)</a:t>
            </a:r>
            <a:r>
              <a:rPr lang="en-US" sz="1500"/>
              <a:t>: Mandates energy use, carbon emissions, and efficiency actions for large UK companies under the Companies Act.</a:t>
            </a:r>
            <a:endParaRPr lang="en-GB" sz="1500"/>
          </a:p>
          <a:p>
            <a:pPr fontAlgn="ctr">
              <a:buFont typeface="Wingdings" panose="05000000000000000000" pitchFamily="2" charset="2"/>
              <a:buChar char="q"/>
            </a:pPr>
            <a:r>
              <a:rPr lang="en-US" sz="1500"/>
              <a:t> The United States </a:t>
            </a:r>
            <a:r>
              <a:rPr lang="en-US" sz="1500" b="1"/>
              <a:t>Climate-Related Financial Risk Act</a:t>
            </a:r>
            <a:r>
              <a:rPr lang="en-US" sz="1500"/>
              <a:t>: Requires companies with </a:t>
            </a:r>
            <a:r>
              <a:rPr lang="en-US" sz="1500" b="1" i="1"/>
              <a:t>over $500 </a:t>
            </a:r>
            <a:r>
              <a:rPr lang="en-US" sz="1500"/>
              <a:t>million in annual revenue to disclose climate change threats and mitigations.</a:t>
            </a:r>
          </a:p>
          <a:p>
            <a:pPr fontAlgn="ctr">
              <a:buFont typeface="Wingdings" panose="05000000000000000000" pitchFamily="2" charset="2"/>
              <a:buChar char="q"/>
            </a:pPr>
            <a:r>
              <a:rPr lang="en-GB" sz="1500"/>
              <a:t> The Singapore stock exchange has made </a:t>
            </a:r>
            <a:r>
              <a:rPr lang="en-GB" sz="1500" b="1">
                <a:effectLst>
                  <a:outerShdw blurRad="38100" dist="38100" dir="2700000" algn="tl">
                    <a:srgbClr val="000000">
                      <a:alpha val="43137"/>
                    </a:srgbClr>
                  </a:outerShdw>
                </a:effectLst>
              </a:rPr>
              <a:t>sustainability reporting mandatory </a:t>
            </a:r>
            <a:r>
              <a:rPr lang="en-GB" sz="1500"/>
              <a:t>for listed companies, on a “comply or explain” basis since 2016. </a:t>
            </a:r>
          </a:p>
          <a:p>
            <a:pPr fontAlgn="ctr"/>
            <a:endParaRPr lang="en-GB" sz="1500"/>
          </a:p>
          <a:p>
            <a:pPr>
              <a:buFont typeface="Wingdings" panose="05000000000000000000" pitchFamily="2" charset="2"/>
              <a:buChar char="q"/>
            </a:pPr>
            <a:endParaRPr lang="en-GB" sz="1500"/>
          </a:p>
        </p:txBody>
      </p:sp>
      <p:pic>
        <p:nvPicPr>
          <p:cNvPr id="34818" name="Picture 2" descr="Learn About Close Protection Law and Legislation">
            <a:extLst>
              <a:ext uri="{FF2B5EF4-FFF2-40B4-BE49-F238E27FC236}">
                <a16:creationId xmlns:a16="http://schemas.microsoft.com/office/drawing/2014/main" id="{462E55D9-5F0B-4B23-8BEA-66C001A67E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6630" r="19154" b="2"/>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7924CEB-8F83-4264-90A3-93F455B869DB}"/>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12</a:t>
            </a:fld>
            <a:endParaRPr lang="en-GB"/>
          </a:p>
        </p:txBody>
      </p:sp>
      <p:pic>
        <p:nvPicPr>
          <p:cNvPr id="5" name="SER Video - Part 3">
            <a:hlinkClick r:id="" action="ppaction://media"/>
            <a:extLst>
              <a:ext uri="{FF2B5EF4-FFF2-40B4-BE49-F238E27FC236}">
                <a16:creationId xmlns:a16="http://schemas.microsoft.com/office/drawing/2014/main" id="{7F3B568E-4C04-4FD9-21E6-A296E5FD06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28173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52B23-580F-4808-96C8-E3B6962A73B4}"/>
              </a:ext>
            </a:extLst>
          </p:cNvPr>
          <p:cNvSpPr>
            <a:spLocks noGrp="1"/>
          </p:cNvSpPr>
          <p:nvPr>
            <p:ph type="title"/>
          </p:nvPr>
        </p:nvSpPr>
        <p:spPr>
          <a:xfrm>
            <a:off x="335360" y="214047"/>
            <a:ext cx="6828850" cy="1450757"/>
          </a:xfrm>
        </p:spPr>
        <p:txBody>
          <a:bodyPr>
            <a:normAutofit/>
          </a:bodyPr>
          <a:lstStyle/>
          <a:p>
            <a:r>
              <a:rPr lang="en-US" b="1" dirty="0">
                <a:solidFill>
                  <a:srgbClr val="4D4D4D"/>
                </a:solidFill>
                <a:effectLst>
                  <a:outerShdw blurRad="38100" dist="38100" dir="2700000" algn="tl">
                    <a:srgbClr val="000000">
                      <a:alpha val="43137"/>
                    </a:srgbClr>
                  </a:outerShdw>
                </a:effectLst>
                <a:latin typeface="Roboto"/>
              </a:rPr>
              <a:t>Sustainable Development Goals (SDGs)</a:t>
            </a:r>
            <a:endParaRPr lang="en-GB"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CBD2C760-7070-48FA-84FE-5683C49034F5}"/>
              </a:ext>
            </a:extLst>
          </p:cNvPr>
          <p:cNvSpPr>
            <a:spLocks noGrp="1"/>
          </p:cNvSpPr>
          <p:nvPr>
            <p:ph type="sldNum" sz="quarter" idx="12"/>
          </p:nvPr>
        </p:nvSpPr>
        <p:spPr/>
        <p:txBody>
          <a:bodyPr/>
          <a:lstStyle/>
          <a:p>
            <a:fld id="{C2A878CF-ED6A-47AE-8AC8-F9F66A6F4956}" type="slidenum">
              <a:rPr lang="en-GB" smtClean="0"/>
              <a:pPr/>
              <a:t>13</a:t>
            </a:fld>
            <a:endParaRPr lang="en-GB"/>
          </a:p>
        </p:txBody>
      </p:sp>
      <p:pic>
        <p:nvPicPr>
          <p:cNvPr id="5" name="Picture 4">
            <a:extLst>
              <a:ext uri="{FF2B5EF4-FFF2-40B4-BE49-F238E27FC236}">
                <a16:creationId xmlns:a16="http://schemas.microsoft.com/office/drawing/2014/main" id="{E1A9140B-D89D-4A11-AC0F-F998A6EEA6CB}"/>
              </a:ext>
            </a:extLst>
          </p:cNvPr>
          <p:cNvPicPr>
            <a:picLocks noChangeAspect="1"/>
          </p:cNvPicPr>
          <p:nvPr/>
        </p:nvPicPr>
        <p:blipFill>
          <a:blip r:embed="rId4"/>
          <a:stretch>
            <a:fillRect/>
          </a:stretch>
        </p:blipFill>
        <p:spPr>
          <a:xfrm>
            <a:off x="7320136" y="188640"/>
            <a:ext cx="4619625" cy="857250"/>
          </a:xfrm>
          <a:prstGeom prst="rect">
            <a:avLst/>
          </a:prstGeom>
        </p:spPr>
      </p:pic>
      <p:sp>
        <p:nvSpPr>
          <p:cNvPr id="7" name="Rectangle 6">
            <a:extLst>
              <a:ext uri="{FF2B5EF4-FFF2-40B4-BE49-F238E27FC236}">
                <a16:creationId xmlns:a16="http://schemas.microsoft.com/office/drawing/2014/main" id="{C5ECBC63-24D8-4932-815A-B8918D92D628}"/>
              </a:ext>
            </a:extLst>
          </p:cNvPr>
          <p:cNvSpPr/>
          <p:nvPr/>
        </p:nvSpPr>
        <p:spPr>
          <a:xfrm>
            <a:off x="320323" y="1847726"/>
            <a:ext cx="6096000" cy="1077218"/>
          </a:xfrm>
          <a:prstGeom prst="rect">
            <a:avLst/>
          </a:prstGeom>
        </p:spPr>
        <p:txBody>
          <a:bodyPr>
            <a:spAutoFit/>
          </a:bodyPr>
          <a:lstStyle/>
          <a:p>
            <a:r>
              <a:rPr lang="en-US" sz="1600" dirty="0">
                <a:solidFill>
                  <a:srgbClr val="00ADEF"/>
                </a:solidFill>
                <a:latin typeface="Roboto"/>
                <a:hlinkClick r:id="rId5"/>
              </a:rPr>
              <a:t>The 2030 Agenda for Sustainable Development,</a:t>
            </a:r>
            <a:r>
              <a:rPr lang="en-US" sz="1600" dirty="0">
                <a:solidFill>
                  <a:srgbClr val="4D4D4D"/>
                </a:solidFill>
                <a:latin typeface="Roboto"/>
              </a:rPr>
              <a:t> adopted by all United Nations Member States in 2015, provides a shared blueprint for peace and prosperity for people and the planet, now and into the future</a:t>
            </a:r>
            <a:endParaRPr lang="en-GB" sz="1600" dirty="0"/>
          </a:p>
        </p:txBody>
      </p:sp>
      <p:sp>
        <p:nvSpPr>
          <p:cNvPr id="8" name="Rectangle 7">
            <a:extLst>
              <a:ext uri="{FF2B5EF4-FFF2-40B4-BE49-F238E27FC236}">
                <a16:creationId xmlns:a16="http://schemas.microsoft.com/office/drawing/2014/main" id="{61F33C2F-22B2-4AD6-AD42-33372D7DF002}"/>
              </a:ext>
            </a:extLst>
          </p:cNvPr>
          <p:cNvSpPr/>
          <p:nvPr/>
        </p:nvSpPr>
        <p:spPr>
          <a:xfrm>
            <a:off x="317065" y="2996952"/>
            <a:ext cx="6096000" cy="830997"/>
          </a:xfrm>
          <a:prstGeom prst="rect">
            <a:avLst/>
          </a:prstGeom>
        </p:spPr>
        <p:txBody>
          <a:bodyPr>
            <a:spAutoFit/>
          </a:bodyPr>
          <a:lstStyle/>
          <a:p>
            <a:r>
              <a:rPr lang="en-US" sz="1600" dirty="0">
                <a:solidFill>
                  <a:srgbClr val="4D4D4D"/>
                </a:solidFill>
                <a:latin typeface="Roboto"/>
              </a:rPr>
              <a:t>At its heart are the </a:t>
            </a:r>
            <a:r>
              <a:rPr lang="en-US" sz="1600" b="1" dirty="0">
                <a:solidFill>
                  <a:srgbClr val="4D4D4D"/>
                </a:solidFill>
                <a:latin typeface="Roboto"/>
              </a:rPr>
              <a:t>17 Sustainable Development Goals (SDGs)</a:t>
            </a:r>
            <a:r>
              <a:rPr lang="en-US" sz="1600" dirty="0">
                <a:solidFill>
                  <a:srgbClr val="4D4D4D"/>
                </a:solidFill>
                <a:latin typeface="Roboto"/>
              </a:rPr>
              <a:t>, which are an urgent call for action by all countries - developed and developing - in a global partnership. </a:t>
            </a:r>
            <a:endParaRPr lang="en-GB" sz="1600" dirty="0"/>
          </a:p>
        </p:txBody>
      </p:sp>
      <p:sp>
        <p:nvSpPr>
          <p:cNvPr id="9" name="Rectangle 8">
            <a:extLst>
              <a:ext uri="{FF2B5EF4-FFF2-40B4-BE49-F238E27FC236}">
                <a16:creationId xmlns:a16="http://schemas.microsoft.com/office/drawing/2014/main" id="{92F9D074-4BD6-4062-8A47-D828FF936380}"/>
              </a:ext>
            </a:extLst>
          </p:cNvPr>
          <p:cNvSpPr/>
          <p:nvPr/>
        </p:nvSpPr>
        <p:spPr>
          <a:xfrm>
            <a:off x="335360" y="3933056"/>
            <a:ext cx="6480720" cy="1631216"/>
          </a:xfrm>
          <a:prstGeom prst="rect">
            <a:avLst/>
          </a:prstGeom>
        </p:spPr>
        <p:txBody>
          <a:bodyPr wrap="square">
            <a:spAutoFit/>
          </a:bodyPr>
          <a:lstStyle/>
          <a:p>
            <a:r>
              <a:rPr lang="en-US" sz="2000" b="1" dirty="0">
                <a:solidFill>
                  <a:srgbClr val="404040"/>
                </a:solidFill>
                <a:effectLst>
                  <a:outerShdw blurRad="38100" dist="38100" dir="2700000" algn="tl">
                    <a:srgbClr val="000000">
                      <a:alpha val="43137"/>
                    </a:srgbClr>
                  </a:outerShdw>
                </a:effectLst>
                <a:highlight>
                  <a:srgbClr val="FFFF00"/>
                </a:highlight>
                <a:latin typeface="Inter"/>
              </a:rPr>
              <a:t>How to Engage</a:t>
            </a:r>
          </a:p>
          <a:p>
            <a:pPr>
              <a:buFont typeface="Arial" panose="020B0604020202020204" pitchFamily="34" charset="0"/>
              <a:buChar char="•"/>
            </a:pPr>
            <a:r>
              <a:rPr lang="en-US" sz="2000" b="1" dirty="0">
                <a:solidFill>
                  <a:srgbClr val="404040"/>
                </a:solidFill>
                <a:latin typeface="Inter"/>
              </a:rPr>
              <a:t>Governments</a:t>
            </a:r>
            <a:r>
              <a:rPr lang="en-US" sz="2000" dirty="0">
                <a:solidFill>
                  <a:srgbClr val="404040"/>
                </a:solidFill>
                <a:latin typeface="Inter"/>
              </a:rPr>
              <a:t>: Policy alignment, funding, and partnerships.</a:t>
            </a:r>
          </a:p>
          <a:p>
            <a:pPr>
              <a:buFont typeface="Arial" panose="020B0604020202020204" pitchFamily="34" charset="0"/>
              <a:buChar char="•"/>
            </a:pPr>
            <a:r>
              <a:rPr lang="en-US" sz="2000" b="1" dirty="0">
                <a:solidFill>
                  <a:srgbClr val="404040"/>
                </a:solidFill>
                <a:latin typeface="Inter"/>
              </a:rPr>
              <a:t>Businesses</a:t>
            </a:r>
            <a:r>
              <a:rPr lang="en-US" sz="2000" dirty="0">
                <a:solidFill>
                  <a:srgbClr val="404040"/>
                </a:solidFill>
                <a:latin typeface="Inter"/>
              </a:rPr>
              <a:t>: Integrate SDGs into ESG strategies.</a:t>
            </a:r>
          </a:p>
          <a:p>
            <a:pPr>
              <a:buFont typeface="Arial" panose="020B0604020202020204" pitchFamily="34" charset="0"/>
              <a:buChar char="•"/>
            </a:pPr>
            <a:r>
              <a:rPr lang="en-US" sz="2000" b="1" dirty="0">
                <a:solidFill>
                  <a:srgbClr val="404040"/>
                </a:solidFill>
                <a:latin typeface="Inter"/>
              </a:rPr>
              <a:t>Individuals</a:t>
            </a:r>
            <a:r>
              <a:rPr lang="en-US" sz="2000" dirty="0">
                <a:solidFill>
                  <a:srgbClr val="404040"/>
                </a:solidFill>
                <a:latin typeface="Inter"/>
              </a:rPr>
              <a:t>: Advocate, reduce waste, support ethical practices.</a:t>
            </a:r>
            <a:endParaRPr lang="en-US" sz="2000" b="0" i="0" dirty="0">
              <a:solidFill>
                <a:srgbClr val="404040"/>
              </a:solidFill>
              <a:effectLst/>
              <a:latin typeface="Inter"/>
            </a:endParaRPr>
          </a:p>
        </p:txBody>
      </p:sp>
      <p:pic>
        <p:nvPicPr>
          <p:cNvPr id="36866" name="Picture 2" descr="UN Sustainable Development Goals">
            <a:extLst>
              <a:ext uri="{FF2B5EF4-FFF2-40B4-BE49-F238E27FC236}">
                <a16:creationId xmlns:a16="http://schemas.microsoft.com/office/drawing/2014/main" id="{C13C16DA-BD79-42E1-B9A2-6EB89C9791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72" b="2820"/>
          <a:stretch/>
        </p:blipFill>
        <p:spPr bwMode="auto">
          <a:xfrm>
            <a:off x="7164210" y="1052736"/>
            <a:ext cx="4791678" cy="52576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A250226-FCEE-41A5-B311-4FE12B6EE506}"/>
              </a:ext>
            </a:extLst>
          </p:cNvPr>
          <p:cNvSpPr/>
          <p:nvPr/>
        </p:nvSpPr>
        <p:spPr>
          <a:xfrm>
            <a:off x="3873163" y="5703633"/>
            <a:ext cx="2556854" cy="369332"/>
          </a:xfrm>
          <a:prstGeom prst="rect">
            <a:avLst/>
          </a:prstGeom>
        </p:spPr>
        <p:txBody>
          <a:bodyPr wrap="none">
            <a:spAutoFit/>
          </a:bodyPr>
          <a:lstStyle/>
          <a:p>
            <a:r>
              <a:rPr lang="en-GB" dirty="0"/>
              <a:t>https://sdgs.un.org/goals</a:t>
            </a:r>
          </a:p>
        </p:txBody>
      </p:sp>
      <p:pic>
        <p:nvPicPr>
          <p:cNvPr id="36868" name="Picture 4" descr="Read More. cute Sticker text with twinkle star 11812089 PNG">
            <a:extLst>
              <a:ext uri="{FF2B5EF4-FFF2-40B4-BE49-F238E27FC236}">
                <a16:creationId xmlns:a16="http://schemas.microsoft.com/office/drawing/2014/main" id="{1B14371C-C6FA-4B8C-9816-EF196B6422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8753" y="5278656"/>
            <a:ext cx="1910345" cy="1293728"/>
          </a:xfrm>
          <a:prstGeom prst="rect">
            <a:avLst/>
          </a:prstGeom>
          <a:noFill/>
          <a:extLst>
            <a:ext uri="{909E8E84-426E-40DD-AFC4-6F175D3DCCD1}">
              <a14:hiddenFill xmlns:a14="http://schemas.microsoft.com/office/drawing/2010/main">
                <a:solidFill>
                  <a:srgbClr val="FFFFFF"/>
                </a:solidFill>
              </a14:hiddenFill>
            </a:ext>
          </a:extLst>
        </p:spPr>
      </p:pic>
      <p:pic>
        <p:nvPicPr>
          <p:cNvPr id="6" name="SER Video - Part 3">
            <a:hlinkClick r:id="" action="ppaction://media"/>
            <a:extLst>
              <a:ext uri="{FF2B5EF4-FFF2-40B4-BE49-F238E27FC236}">
                <a16:creationId xmlns:a16="http://schemas.microsoft.com/office/drawing/2014/main" id="{607E257E-AB4D-E2D2-A38F-2F4F7DE147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03962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868"/>
                                        </p:tgtEl>
                                        <p:attrNameLst>
                                          <p:attrName>style.visibility</p:attrName>
                                        </p:attrNameLst>
                                      </p:cBhvr>
                                      <p:to>
                                        <p:strVal val="visible"/>
                                      </p:to>
                                    </p:set>
                                    <p:animEffect transition="in" filter="fade">
                                      <p:cBhvr>
                                        <p:cTn id="12" dur="1000"/>
                                        <p:tgtEl>
                                          <p:spTgt spid="36868"/>
                                        </p:tgtEl>
                                      </p:cBhvr>
                                    </p:animEffect>
                                    <p:anim calcmode="lin" valueType="num">
                                      <p:cBhvr>
                                        <p:cTn id="13" dur="1000" fill="hold"/>
                                        <p:tgtEl>
                                          <p:spTgt spid="36868"/>
                                        </p:tgtEl>
                                        <p:attrNameLst>
                                          <p:attrName>ppt_x</p:attrName>
                                        </p:attrNameLst>
                                      </p:cBhvr>
                                      <p:tavLst>
                                        <p:tav tm="0">
                                          <p:val>
                                            <p:strVal val="#ppt_x"/>
                                          </p:val>
                                        </p:tav>
                                        <p:tav tm="100000">
                                          <p:val>
                                            <p:strVal val="#ppt_x"/>
                                          </p:val>
                                        </p:tav>
                                      </p:tavLst>
                                    </p:anim>
                                    <p:anim calcmode="lin" valueType="num">
                                      <p:cBhvr>
                                        <p:cTn id="14" dur="1000" fill="hold"/>
                                        <p:tgtEl>
                                          <p:spTgt spid="368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335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A2BBF-79CE-5905-B3DD-B94D4AD40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4605B-0BD1-B7A1-CF85-CE9836857D0F}"/>
              </a:ext>
            </a:extLst>
          </p:cNvPr>
          <p:cNvSpPr>
            <a:spLocks noGrp="1"/>
          </p:cNvSpPr>
          <p:nvPr>
            <p:ph type="title"/>
          </p:nvPr>
        </p:nvSpPr>
        <p:spPr>
          <a:xfrm>
            <a:off x="839416" y="332656"/>
            <a:ext cx="10058400" cy="900648"/>
          </a:xfrm>
        </p:spPr>
        <p:txBody>
          <a:bodyPr/>
          <a:lstStyle/>
          <a:p>
            <a:r>
              <a:rPr lang="en-GB" b="1" dirty="0">
                <a:solidFill>
                  <a:srgbClr val="FF0000"/>
                </a:solidFill>
                <a:effectLst>
                  <a:outerShdw blurRad="38100" dist="38100" dir="2700000" algn="tl">
                    <a:srgbClr val="000000">
                      <a:alpha val="43137"/>
                    </a:srgbClr>
                  </a:outerShdw>
                </a:effectLst>
              </a:rPr>
              <a:t>Is SER information useful to users?</a:t>
            </a:r>
          </a:p>
        </p:txBody>
      </p:sp>
      <p:graphicFrame>
        <p:nvGraphicFramePr>
          <p:cNvPr id="5" name="Content Placeholder 4">
            <a:extLst>
              <a:ext uri="{FF2B5EF4-FFF2-40B4-BE49-F238E27FC236}">
                <a16:creationId xmlns:a16="http://schemas.microsoft.com/office/drawing/2014/main" id="{86F7D7A8-BA23-9892-5332-C55147B0E61C}"/>
              </a:ext>
            </a:extLst>
          </p:cNvPr>
          <p:cNvGraphicFramePr>
            <a:graphicFrameLocks noGrp="1"/>
          </p:cNvGraphicFramePr>
          <p:nvPr>
            <p:ph idx="1"/>
          </p:nvPr>
        </p:nvGraphicFramePr>
        <p:xfrm>
          <a:off x="-528736" y="1412776"/>
          <a:ext cx="12817424" cy="4824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915AB700-8635-44DF-C2B6-85C2F4EE24E9}"/>
              </a:ext>
            </a:extLst>
          </p:cNvPr>
          <p:cNvSpPr>
            <a:spLocks noGrp="1"/>
          </p:cNvSpPr>
          <p:nvPr>
            <p:ph type="sldNum" sz="quarter" idx="12"/>
          </p:nvPr>
        </p:nvSpPr>
        <p:spPr/>
        <p:txBody>
          <a:bodyPr/>
          <a:lstStyle/>
          <a:p>
            <a:fld id="{C2A878CF-ED6A-47AE-8AC8-F9F66A6F4956}" type="slidenum">
              <a:rPr lang="en-GB" smtClean="0"/>
              <a:pPr/>
              <a:t>2</a:t>
            </a:fld>
            <a:endParaRPr lang="en-GB"/>
          </a:p>
        </p:txBody>
      </p:sp>
      <p:pic>
        <p:nvPicPr>
          <p:cNvPr id="4" name="SER Video - Part 3">
            <a:hlinkClick r:id="" action="ppaction://media"/>
            <a:extLst>
              <a:ext uri="{FF2B5EF4-FFF2-40B4-BE49-F238E27FC236}">
                <a16:creationId xmlns:a16="http://schemas.microsoft.com/office/drawing/2014/main" id="{90FD885C-BCAB-E6D5-3BB6-5897F57220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79489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0" name="Rectangle 2663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642" name="Arc 2664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6033686" cy="1325563"/>
          </a:xfrm>
        </p:spPr>
        <p:txBody>
          <a:bodyPr>
            <a:normAutofit/>
          </a:bodyPr>
          <a:lstStyle/>
          <a:p>
            <a:r>
              <a:rPr lang="en-GB" b="1" dirty="0">
                <a:effectLst>
                  <a:outerShdw blurRad="38100" dist="38100" dir="2700000" algn="tl">
                    <a:srgbClr val="000000">
                      <a:alpha val="43137"/>
                    </a:srgbClr>
                  </a:outerShdw>
                </a:effectLst>
              </a:rPr>
              <a:t>Should it be mandatory?</a:t>
            </a:r>
          </a:p>
        </p:txBody>
      </p:sp>
      <p:sp>
        <p:nvSpPr>
          <p:cNvPr id="26644" name="Freeform: Shape 2664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628" name="Picture 4" descr="2,500+ Cartoon Of Question Mark Face Stock Illustrations, Royalty-Free  Vector Graphics &amp; Clip Art - iStock">
            <a:extLst>
              <a:ext uri="{FF2B5EF4-FFF2-40B4-BE49-F238E27FC236}">
                <a16:creationId xmlns:a16="http://schemas.microsoft.com/office/drawing/2014/main" id="{7AFE8A8C-B80B-496C-B208-E0569094F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04" r="-2" b="12970"/>
          <a:stretch>
            <a:fillRect/>
          </a:stretch>
        </p:blipFill>
        <p:spPr bwMode="auto">
          <a:xfrm>
            <a:off x="1086158" y="511293"/>
            <a:ext cx="401142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7775A19-9D30-44F9-8BD5-D2B48B15B27D}"/>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3</a:t>
            </a:fld>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93807452"/>
              </p:ext>
            </p:extLst>
          </p:nvPr>
        </p:nvGraphicFramePr>
        <p:xfrm>
          <a:off x="5894962" y="1984442"/>
          <a:ext cx="5889670" cy="46849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SER Video - Part 3">
            <a:hlinkClick r:id="" action="ppaction://media"/>
            <a:extLst>
              <a:ext uri="{FF2B5EF4-FFF2-40B4-BE49-F238E27FC236}">
                <a16:creationId xmlns:a16="http://schemas.microsoft.com/office/drawing/2014/main" id="{60A6D3FD-A47C-22EA-4779-55C0B414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6736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5" name="Rectangle 2765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657" name="Arc 2765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a:normAutofit/>
          </a:bodyPr>
          <a:lstStyle/>
          <a:p>
            <a:r>
              <a:rPr lang="en-GB" b="1">
                <a:effectLst>
                  <a:outerShdw blurRad="38100" dist="38100" dir="2700000" algn="tl">
                    <a:srgbClr val="000000">
                      <a:alpha val="43137"/>
                    </a:srgbClr>
                  </a:outerShdw>
                </a:effectLst>
              </a:rPr>
              <a:t>Accounting for CSR</a:t>
            </a:r>
          </a:p>
        </p:txBody>
      </p:sp>
      <p:sp>
        <p:nvSpPr>
          <p:cNvPr id="27659" name="Freeform: Shape 2765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650" name="Picture 2" descr="Guest post: Tapping into Corporate Social Responsibility (CSR) | NICVA">
            <a:extLst>
              <a:ext uri="{FF2B5EF4-FFF2-40B4-BE49-F238E27FC236}">
                <a16:creationId xmlns:a16="http://schemas.microsoft.com/office/drawing/2014/main" id="{B6817895-8AD4-4920-AE30-7E068078D1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3182" y="1749677"/>
            <a:ext cx="4777381" cy="318890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B52DB34-DE50-47A6-9278-7B9D9C69F116}"/>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4</a:t>
            </a:fld>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1754541"/>
              </p:ext>
            </p:extLst>
          </p:nvPr>
        </p:nvGraphicFramePr>
        <p:xfrm>
          <a:off x="5894962" y="1984443"/>
          <a:ext cx="5458838" cy="4192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ER Video - Part 3">
            <a:hlinkClick r:id="" action="ppaction://media"/>
            <a:extLst>
              <a:ext uri="{FF2B5EF4-FFF2-40B4-BE49-F238E27FC236}">
                <a16:creationId xmlns:a16="http://schemas.microsoft.com/office/drawing/2014/main" id="{3F95E299-FE27-FB06-51E1-1BF0571461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19031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289" y="280608"/>
            <a:ext cx="10058400" cy="840174"/>
          </a:xfrm>
        </p:spPr>
        <p:txBody>
          <a:bodyPr/>
          <a:lstStyle/>
          <a:p>
            <a:r>
              <a:rPr lang="en-GB" b="1" dirty="0">
                <a:solidFill>
                  <a:srgbClr val="FF0000"/>
                </a:solidFill>
              </a:rPr>
              <a:t>Questions to consider....</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98187010"/>
              </p:ext>
            </p:extLst>
          </p:nvPr>
        </p:nvGraphicFramePr>
        <p:xfrm>
          <a:off x="206177" y="1313755"/>
          <a:ext cx="8229600" cy="5328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37C86528-C2FC-4455-B8D0-626A1C758CA2}"/>
              </a:ext>
            </a:extLst>
          </p:cNvPr>
          <p:cNvSpPr>
            <a:spLocks noGrp="1"/>
          </p:cNvSpPr>
          <p:nvPr>
            <p:ph type="sldNum" sz="quarter" idx="12"/>
          </p:nvPr>
        </p:nvSpPr>
        <p:spPr/>
        <p:txBody>
          <a:bodyPr/>
          <a:lstStyle/>
          <a:p>
            <a:fld id="{C2A878CF-ED6A-47AE-8AC8-F9F66A6F4956}" type="slidenum">
              <a:rPr lang="en-GB" smtClean="0"/>
              <a:pPr/>
              <a:t>5</a:t>
            </a:fld>
            <a:endParaRPr lang="en-GB"/>
          </a:p>
        </p:txBody>
      </p:sp>
      <p:pic>
        <p:nvPicPr>
          <p:cNvPr id="29698" name="Picture 2" descr="Free Vector | Questions concept illustration">
            <a:extLst>
              <a:ext uri="{FF2B5EF4-FFF2-40B4-BE49-F238E27FC236}">
                <a16:creationId xmlns:a16="http://schemas.microsoft.com/office/drawing/2014/main" id="{A6DD311C-DE17-4F64-8123-EAFFB37854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280" y="1830326"/>
            <a:ext cx="3197348" cy="3197348"/>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Greenwashing 101: What It Is, Why It Works, And How To Avoid It - bambu">
            <a:extLst>
              <a:ext uri="{FF2B5EF4-FFF2-40B4-BE49-F238E27FC236}">
                <a16:creationId xmlns:a16="http://schemas.microsoft.com/office/drawing/2014/main" id="{819B04A7-130E-4227-8B39-A4972B3E040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07899" y="4957544"/>
            <a:ext cx="2614109" cy="1070042"/>
          </a:xfrm>
          <a:prstGeom prst="rect">
            <a:avLst/>
          </a:prstGeom>
          <a:noFill/>
          <a:extLst>
            <a:ext uri="{909E8E84-426E-40DD-AFC4-6F175D3DCCD1}">
              <a14:hiddenFill xmlns:a14="http://schemas.microsoft.com/office/drawing/2010/main">
                <a:solidFill>
                  <a:srgbClr val="FFFFFF"/>
                </a:solidFill>
              </a14:hiddenFill>
            </a:ext>
          </a:extLst>
        </p:spPr>
      </p:pic>
      <p:pic>
        <p:nvPicPr>
          <p:cNvPr id="4" name="SER Video - Part 3">
            <a:hlinkClick r:id="" action="ppaction://media"/>
            <a:extLst>
              <a:ext uri="{FF2B5EF4-FFF2-40B4-BE49-F238E27FC236}">
                <a16:creationId xmlns:a16="http://schemas.microsoft.com/office/drawing/2014/main" id="{46C9AB87-E9BD-83DB-8674-B20B8655C56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99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5" name="Rectangle 2868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F8F48-94FD-4811-9FBB-DFFC5FB0F861}"/>
              </a:ext>
            </a:extLst>
          </p:cNvPr>
          <p:cNvSpPr>
            <a:spLocks noGrp="1"/>
          </p:cNvSpPr>
          <p:nvPr>
            <p:ph type="title"/>
          </p:nvPr>
        </p:nvSpPr>
        <p:spPr>
          <a:xfrm>
            <a:off x="640080" y="329184"/>
            <a:ext cx="6894576" cy="1783080"/>
          </a:xfrm>
        </p:spPr>
        <p:txBody>
          <a:bodyPr anchor="b">
            <a:normAutofit/>
          </a:bodyPr>
          <a:lstStyle/>
          <a:p>
            <a:r>
              <a:rPr lang="en-GB" sz="4200" b="1">
                <a:effectLst>
                  <a:outerShdw blurRad="38100" dist="38100" dir="2700000" algn="tl">
                    <a:srgbClr val="000000">
                      <a:alpha val="43137"/>
                    </a:srgbClr>
                  </a:outerShdw>
                </a:effectLst>
              </a:rPr>
              <a:t>Taskforce on Climate-related Financial Disclosures (TCFD)</a:t>
            </a:r>
          </a:p>
        </p:txBody>
      </p:sp>
      <p:sp>
        <p:nvSpPr>
          <p:cNvPr id="2868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BF36A5-13F5-4F7E-B7B4-64BE18AD472E}"/>
              </a:ext>
            </a:extLst>
          </p:cNvPr>
          <p:cNvSpPr>
            <a:spLocks noGrp="1"/>
          </p:cNvSpPr>
          <p:nvPr>
            <p:ph idx="1"/>
          </p:nvPr>
        </p:nvSpPr>
        <p:spPr>
          <a:xfrm>
            <a:off x="640080" y="2706624"/>
            <a:ext cx="6894576" cy="3483864"/>
          </a:xfrm>
        </p:spPr>
        <p:txBody>
          <a:bodyPr>
            <a:normAutofit/>
          </a:bodyPr>
          <a:lstStyle/>
          <a:p>
            <a:pPr>
              <a:buFont typeface="Wingdings" panose="05000000000000000000" pitchFamily="2" charset="2"/>
              <a:buChar char="Ø"/>
            </a:pPr>
            <a:r>
              <a:rPr lang="en-US" sz="1700"/>
              <a:t>The </a:t>
            </a:r>
            <a:r>
              <a:rPr lang="en-US" sz="1700" b="1"/>
              <a:t>TCFD</a:t>
            </a:r>
            <a:r>
              <a:rPr lang="en-US" sz="1700"/>
              <a:t> was established in 2015 by the Financial Stability Board (FSB), an international body formed in response to the global financial crisis. </a:t>
            </a:r>
          </a:p>
          <a:p>
            <a:pPr>
              <a:buFont typeface="Wingdings" panose="05000000000000000000" pitchFamily="2" charset="2"/>
              <a:buChar char="Ø"/>
            </a:pPr>
            <a:r>
              <a:rPr lang="en-US" sz="1700"/>
              <a:t>Its </a:t>
            </a:r>
            <a:r>
              <a:rPr lang="en-US" sz="1700" b="1"/>
              <a:t>mission</a:t>
            </a:r>
            <a:r>
              <a:rPr lang="en-US" sz="1700"/>
              <a:t>: strengthen financial systems and increase the stability of international financial markets by coordinating national monetary authorities and international standard-setting bodies.</a:t>
            </a:r>
          </a:p>
          <a:p>
            <a:pPr>
              <a:buFont typeface="Wingdings" panose="05000000000000000000" pitchFamily="2" charset="2"/>
              <a:buChar char="Ø"/>
            </a:pPr>
            <a:r>
              <a:rPr lang="en-US" sz="1700"/>
              <a:t>The </a:t>
            </a:r>
            <a:r>
              <a:rPr lang="en-US" sz="1700" b="1"/>
              <a:t>TCFD</a:t>
            </a:r>
            <a:r>
              <a:rPr lang="en-US" sz="1700"/>
              <a:t> began as a voluntary set of recommendations intended to guide investor-grade risk disclosures and is now the common thread across international legislation on climate disclosure, including the U.S., E.U., U.K., Switzerland, Singapore, Hong Kong, New Zealand, and Japan. As of October 2021, it had over 2,600 global supporters, including over 1,000 financial institution.</a:t>
            </a:r>
            <a:endParaRPr lang="en-GB" sz="1700"/>
          </a:p>
        </p:txBody>
      </p:sp>
      <p:pic>
        <p:nvPicPr>
          <p:cNvPr id="28678" name="Picture 6" descr="Task Force on Climate-Related Financial Disclosures (TCFD) | SCS Global  Services">
            <a:extLst>
              <a:ext uri="{FF2B5EF4-FFF2-40B4-BE49-F238E27FC236}">
                <a16:creationId xmlns:a16="http://schemas.microsoft.com/office/drawing/2014/main" id="{F93EE65C-EED5-4DCD-86EF-820DC2E0C0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7694" y="329183"/>
            <a:ext cx="3406508" cy="3429969"/>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TCFD: Task Force on Climate-related Financial Disclosures – Watershed">
            <a:extLst>
              <a:ext uri="{FF2B5EF4-FFF2-40B4-BE49-F238E27FC236}">
                <a16:creationId xmlns:a16="http://schemas.microsoft.com/office/drawing/2014/main" id="{B95A936F-8E48-419D-8108-55C0049658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863840" y="4308205"/>
            <a:ext cx="3995928" cy="171824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B5DE77D-C79C-450E-B7CE-B330DFB4BFA4}"/>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6</a:t>
            </a:fld>
            <a:endParaRPr lang="en-GB"/>
          </a:p>
        </p:txBody>
      </p:sp>
      <p:sp>
        <p:nvSpPr>
          <p:cNvPr id="5" name="AutoShape 2" descr="About | Task Force on Climate-Related Financial Disclosures (TCFD)">
            <a:extLst>
              <a:ext uri="{FF2B5EF4-FFF2-40B4-BE49-F238E27FC236}">
                <a16:creationId xmlns:a16="http://schemas.microsoft.com/office/drawing/2014/main" id="{D5D64EFD-0AEB-402A-8B6C-D1C258C199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SER Video - Part 3">
            <a:hlinkClick r:id="" action="ppaction://media"/>
            <a:extLst>
              <a:ext uri="{FF2B5EF4-FFF2-40B4-BE49-F238E27FC236}">
                <a16:creationId xmlns:a16="http://schemas.microsoft.com/office/drawing/2014/main" id="{A2ABE943-000F-0C91-3323-68E0AA6CAF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08225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9" name="Rectangle 3072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AFF80-659D-4AB1-A363-B1588DCB290C}"/>
              </a:ext>
            </a:extLst>
          </p:cNvPr>
          <p:cNvSpPr>
            <a:spLocks noGrp="1"/>
          </p:cNvSpPr>
          <p:nvPr>
            <p:ph type="title"/>
          </p:nvPr>
        </p:nvSpPr>
        <p:spPr>
          <a:xfrm>
            <a:off x="640080" y="329184"/>
            <a:ext cx="6894576" cy="1783080"/>
          </a:xfrm>
        </p:spPr>
        <p:txBody>
          <a:bodyPr anchor="b">
            <a:normAutofit/>
          </a:bodyPr>
          <a:lstStyle/>
          <a:p>
            <a:r>
              <a:rPr lang="en-GB" sz="4600" b="1"/>
              <a:t>International Sustainability Standards Board</a:t>
            </a:r>
          </a:p>
        </p:txBody>
      </p:sp>
      <p:sp>
        <p:nvSpPr>
          <p:cNvPr id="3073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656D03-3D6A-411E-A479-B0F63CC9E02A}"/>
              </a:ext>
            </a:extLst>
          </p:cNvPr>
          <p:cNvSpPr>
            <a:spLocks noGrp="1"/>
          </p:cNvSpPr>
          <p:nvPr>
            <p:ph idx="1"/>
          </p:nvPr>
        </p:nvSpPr>
        <p:spPr>
          <a:xfrm>
            <a:off x="640080" y="2706624"/>
            <a:ext cx="6894576" cy="3483864"/>
          </a:xfrm>
        </p:spPr>
        <p:txBody>
          <a:bodyPr>
            <a:normAutofit/>
          </a:bodyPr>
          <a:lstStyle/>
          <a:p>
            <a:pPr marL="0" indent="0">
              <a:buNone/>
            </a:pPr>
            <a:r>
              <a:rPr lang="en-GB" sz="2000"/>
              <a:t>International Sustainability Standards Board (</a:t>
            </a:r>
            <a:r>
              <a:rPr lang="en-GB" sz="2000" b="1"/>
              <a:t>ISSB</a:t>
            </a:r>
            <a:r>
              <a:rPr lang="en-GB" sz="2000"/>
              <a:t>) is directing efforts: </a:t>
            </a:r>
          </a:p>
          <a:p>
            <a:pPr marL="269875" indent="-182563">
              <a:buFont typeface="Arial" panose="020B0604020202020204" pitchFamily="34" charset="0"/>
              <a:buChar char="•"/>
            </a:pPr>
            <a:r>
              <a:rPr lang="en-GB" sz="2000"/>
              <a:t>To Develop standards for global sustainability disclosures and an electronic tagging of disclosures</a:t>
            </a:r>
          </a:p>
          <a:p>
            <a:pPr marL="269875" indent="-182563">
              <a:buFont typeface="Arial" panose="020B0604020202020204" pitchFamily="34" charset="0"/>
              <a:buChar char="•"/>
            </a:pPr>
            <a:r>
              <a:rPr lang="en-GB" sz="2000"/>
              <a:t>To focus on meeting the information needs of investors</a:t>
            </a:r>
          </a:p>
          <a:p>
            <a:pPr marL="269875" indent="-182563">
              <a:buFont typeface="Arial" panose="020B0604020202020204" pitchFamily="34" charset="0"/>
              <a:buChar char="•"/>
            </a:pPr>
            <a:r>
              <a:rPr lang="en-GB" sz="2000"/>
              <a:t>To enable companies to provide comprehensive sustainability information for capital markets globally.</a:t>
            </a:r>
          </a:p>
          <a:p>
            <a:pPr marL="269875" indent="-182563">
              <a:buFont typeface="Arial" panose="020B0604020202020204" pitchFamily="34" charset="0"/>
              <a:buChar char="•"/>
            </a:pPr>
            <a:r>
              <a:rPr lang="en-GB" sz="2000"/>
              <a:t>To facilitate the addition of requirements that are jurisdiction-specific or aimed at a broader group of stakeholders.</a:t>
            </a:r>
          </a:p>
          <a:p>
            <a:pPr marL="0" indent="0">
              <a:buNone/>
            </a:pPr>
            <a:endParaRPr lang="en-GB" sz="2000"/>
          </a:p>
        </p:txBody>
      </p:sp>
      <p:pic>
        <p:nvPicPr>
          <p:cNvPr id="30724" name="Picture 4" descr="International Sustainability Standards Board (ISSB)">
            <a:extLst>
              <a:ext uri="{FF2B5EF4-FFF2-40B4-BE49-F238E27FC236}">
                <a16:creationId xmlns:a16="http://schemas.microsoft.com/office/drawing/2014/main" id="{188B0833-7E50-41C6-9094-56922D3E881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50287" y="329183"/>
            <a:ext cx="3241321" cy="342996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An introduction to ISSB's new International Sustainability Disclosure  Standards (IFRS SDS) | EcoAct">
            <a:extLst>
              <a:ext uri="{FF2B5EF4-FFF2-40B4-BE49-F238E27FC236}">
                <a16:creationId xmlns:a16="http://schemas.microsoft.com/office/drawing/2014/main" id="{816A3BC9-A6ED-4219-91E0-B9D717EE18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366084" y="4079193"/>
            <a:ext cx="2991439" cy="217627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F99BAE3-4494-49EF-9C56-4586D4A1AA44}"/>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7</a:t>
            </a:fld>
            <a:endParaRPr lang="en-GB"/>
          </a:p>
        </p:txBody>
      </p:sp>
      <p:pic>
        <p:nvPicPr>
          <p:cNvPr id="6" name="SER Video - Part 3">
            <a:hlinkClick r:id="" action="ppaction://media"/>
            <a:extLst>
              <a:ext uri="{FF2B5EF4-FFF2-40B4-BE49-F238E27FC236}">
                <a16:creationId xmlns:a16="http://schemas.microsoft.com/office/drawing/2014/main" id="{952D29BA-3041-BC22-3F00-BEF0FA0EC5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252772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6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FF80-659D-4AB1-A363-B1588DCB290C}"/>
              </a:ext>
            </a:extLst>
          </p:cNvPr>
          <p:cNvSpPr>
            <a:spLocks noGrp="1"/>
          </p:cNvSpPr>
          <p:nvPr>
            <p:ph type="title"/>
          </p:nvPr>
        </p:nvSpPr>
        <p:spPr>
          <a:xfrm>
            <a:off x="335360" y="358094"/>
            <a:ext cx="10058400" cy="648165"/>
          </a:xfrm>
        </p:spPr>
        <p:txBody>
          <a:bodyPr>
            <a:normAutofit/>
          </a:bodyPr>
          <a:lstStyle/>
          <a:p>
            <a:r>
              <a:rPr lang="en-GB" sz="3200" b="1" dirty="0"/>
              <a:t>Accounting Standards and Sustainability disclosures</a:t>
            </a:r>
          </a:p>
        </p:txBody>
      </p:sp>
      <p:graphicFrame>
        <p:nvGraphicFramePr>
          <p:cNvPr id="31748" name="Content Placeholder 2">
            <a:extLst>
              <a:ext uri="{FF2B5EF4-FFF2-40B4-BE49-F238E27FC236}">
                <a16:creationId xmlns:a16="http://schemas.microsoft.com/office/drawing/2014/main" id="{024A1AE5-1EE7-16CF-C4C0-9CD628EF23CA}"/>
              </a:ext>
            </a:extLst>
          </p:cNvPr>
          <p:cNvGraphicFramePr>
            <a:graphicFrameLocks noGrp="1"/>
          </p:cNvGraphicFramePr>
          <p:nvPr>
            <p:ph idx="1"/>
            <p:extLst>
              <p:ext uri="{D42A27DB-BD31-4B8C-83A1-F6EECF244321}">
                <p14:modId xmlns:p14="http://schemas.microsoft.com/office/powerpoint/2010/main" val="2746628420"/>
              </p:ext>
            </p:extLst>
          </p:nvPr>
        </p:nvGraphicFramePr>
        <p:xfrm>
          <a:off x="335360" y="1875545"/>
          <a:ext cx="6935969" cy="3910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9F1803A3-A38C-4E80-9B79-2FFDF890DC41}"/>
              </a:ext>
            </a:extLst>
          </p:cNvPr>
          <p:cNvSpPr>
            <a:spLocks noGrp="1"/>
          </p:cNvSpPr>
          <p:nvPr>
            <p:ph type="sldNum" sz="quarter" idx="12"/>
          </p:nvPr>
        </p:nvSpPr>
        <p:spPr/>
        <p:txBody>
          <a:bodyPr/>
          <a:lstStyle/>
          <a:p>
            <a:fld id="{C2A878CF-ED6A-47AE-8AC8-F9F66A6F4956}" type="slidenum">
              <a:rPr lang="en-GB" smtClean="0"/>
              <a:pPr/>
              <a:t>8</a:t>
            </a:fld>
            <a:endParaRPr lang="en-GB"/>
          </a:p>
        </p:txBody>
      </p:sp>
      <p:pic>
        <p:nvPicPr>
          <p:cNvPr id="31746" name="Picture 2" descr="Introducing Integrated Reporting - YouTube">
            <a:extLst>
              <a:ext uri="{FF2B5EF4-FFF2-40B4-BE49-F238E27FC236}">
                <a16:creationId xmlns:a16="http://schemas.microsoft.com/office/drawing/2014/main" id="{D0314E9E-F67B-4705-BD0A-A34A6A6DDFF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154" t="11150" r="16335" b="13251"/>
          <a:stretch/>
        </p:blipFill>
        <p:spPr bwMode="auto">
          <a:xfrm>
            <a:off x="7271329" y="1735360"/>
            <a:ext cx="4756528" cy="295232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32E28CC-A101-4B8A-98B3-899C95838AED}"/>
              </a:ext>
            </a:extLst>
          </p:cNvPr>
          <p:cNvSpPr txBox="1">
            <a:spLocks/>
          </p:cNvSpPr>
          <p:nvPr/>
        </p:nvSpPr>
        <p:spPr>
          <a:xfrm>
            <a:off x="3421078" y="983729"/>
            <a:ext cx="5013482" cy="648165"/>
          </a:xfrm>
          <a:prstGeom prst="rect">
            <a:avLst/>
          </a:prstGeom>
        </p:spPr>
        <p:txBody>
          <a:bodyPr vert="horz" lIns="91440" tIns="45720" rIns="91440" bIns="45720" rtlCol="0" anchor="b">
            <a:normAutofit fontScale="850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sz="4400" b="1" dirty="0">
                <a:effectLst>
                  <a:outerShdw blurRad="38100" dist="38100" dir="2700000" algn="tl">
                    <a:srgbClr val="000000">
                      <a:alpha val="43137"/>
                    </a:srgbClr>
                  </a:outerShdw>
                </a:effectLst>
              </a:rPr>
              <a:t>Integrated reporting  (IR)</a:t>
            </a:r>
          </a:p>
        </p:txBody>
      </p:sp>
      <p:pic>
        <p:nvPicPr>
          <p:cNvPr id="5" name="SER Video- Part 3">
            <a:hlinkClick r:id="" action="ppaction://media"/>
            <a:extLst>
              <a:ext uri="{FF2B5EF4-FFF2-40B4-BE49-F238E27FC236}">
                <a16:creationId xmlns:a16="http://schemas.microsoft.com/office/drawing/2014/main" id="{C28F5653-000D-2A89-A414-1EEAB298E3A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14695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40D97D-3AF2-4B39-8051-B38FFEBF0029}"/>
              </a:ext>
            </a:extLst>
          </p:cNvPr>
          <p:cNvSpPr>
            <a:spLocks noGrp="1"/>
          </p:cNvSpPr>
          <p:nvPr>
            <p:ph type="title"/>
          </p:nvPr>
        </p:nvSpPr>
        <p:spPr>
          <a:xfrm>
            <a:off x="841248" y="548640"/>
            <a:ext cx="3600860" cy="5431536"/>
          </a:xfrm>
        </p:spPr>
        <p:txBody>
          <a:bodyPr>
            <a:normAutofit/>
          </a:bodyPr>
          <a:lstStyle/>
          <a:p>
            <a:r>
              <a:rPr lang="en-GB" sz="4200" b="1"/>
              <a:t>Sustainability: Reporting initiatives</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59DC2D-9F2E-4203-86A6-7EFE4452563D}"/>
              </a:ext>
            </a:extLst>
          </p:cNvPr>
          <p:cNvSpPr>
            <a:spLocks noGrp="1"/>
          </p:cNvSpPr>
          <p:nvPr>
            <p:ph idx="1"/>
          </p:nvPr>
        </p:nvSpPr>
        <p:spPr>
          <a:xfrm>
            <a:off x="5126418" y="552091"/>
            <a:ext cx="6224335" cy="5431536"/>
          </a:xfrm>
        </p:spPr>
        <p:txBody>
          <a:bodyPr anchor="ctr">
            <a:normAutofit/>
          </a:bodyPr>
          <a:lstStyle/>
          <a:p>
            <a:pPr marL="0" indent="0">
              <a:buNone/>
            </a:pPr>
            <a:r>
              <a:rPr lang="en-US" sz="1700"/>
              <a:t>A number of sustainable reporting initiatives have emerged in recent years. These </a:t>
            </a:r>
            <a:r>
              <a:rPr lang="en-GB" sz="1700"/>
              <a:t>include:</a:t>
            </a:r>
          </a:p>
          <a:p>
            <a:pPr>
              <a:buFont typeface="Wingdings" panose="05000000000000000000" pitchFamily="2" charset="2"/>
              <a:buChar char="q"/>
            </a:pPr>
            <a:r>
              <a:rPr lang="en-US" sz="1700"/>
              <a:t> The </a:t>
            </a:r>
            <a:r>
              <a:rPr lang="en-US" sz="1700" b="1"/>
              <a:t>United Nations Global Compact </a:t>
            </a:r>
            <a:r>
              <a:rPr lang="en-US" sz="1700"/>
              <a:t>(UNGC), which is a voluntary initiative </a:t>
            </a:r>
            <a:r>
              <a:rPr lang="en-GB" sz="1700"/>
              <a:t>that encourages entities to report actions taken to implement UN principles in </a:t>
            </a:r>
            <a:r>
              <a:rPr lang="en-US" sz="1700"/>
              <a:t>respect of human rights, labour, the environment, and anti-corruption.</a:t>
            </a:r>
          </a:p>
          <a:p>
            <a:pPr>
              <a:buFont typeface="Wingdings" panose="05000000000000000000" pitchFamily="2" charset="2"/>
              <a:buChar char="q"/>
            </a:pPr>
            <a:r>
              <a:rPr lang="en-US" sz="1700"/>
              <a:t> The </a:t>
            </a:r>
            <a:r>
              <a:rPr lang="en-US" sz="1700" b="1"/>
              <a:t>Global Reporting Initiative </a:t>
            </a:r>
            <a:r>
              <a:rPr lang="en-US" sz="1700"/>
              <a:t>(GRI), which encourages entities to produce a balanced report that represents their positive and negative impacts on society </a:t>
            </a:r>
            <a:r>
              <a:rPr lang="en-GB" sz="1700"/>
              <a:t>and the environment.</a:t>
            </a:r>
          </a:p>
          <a:p>
            <a:pPr>
              <a:buFont typeface="Wingdings" panose="05000000000000000000" pitchFamily="2" charset="2"/>
              <a:buChar char="q"/>
            </a:pPr>
            <a:r>
              <a:rPr lang="en-US" sz="1700"/>
              <a:t> The </a:t>
            </a:r>
            <a:r>
              <a:rPr lang="en-US" sz="1700" b="1"/>
              <a:t>International Integrated Reporting Framework</a:t>
            </a:r>
            <a:r>
              <a:rPr lang="en-US" sz="1700"/>
              <a:t>, which encourages entities to report on how they create value in the short, medium and long term by discussing their impact on a range of capitals.</a:t>
            </a:r>
          </a:p>
          <a:p>
            <a:pPr marL="0" indent="0">
              <a:buNone/>
            </a:pPr>
            <a:r>
              <a:rPr lang="en-US" sz="1700"/>
              <a:t>There are </a:t>
            </a:r>
            <a:r>
              <a:rPr lang="en-US" sz="1700" b="1" i="1"/>
              <a:t>no worldwide </a:t>
            </a:r>
            <a:r>
              <a:rPr lang="en-US" sz="1700"/>
              <a:t>agreed standards on sustainability reporting. This limits the ability of stakeholders to compare one company’s sustainability reporting with </a:t>
            </a:r>
            <a:r>
              <a:rPr lang="en-GB" sz="1700"/>
              <a:t>another.</a:t>
            </a:r>
          </a:p>
        </p:txBody>
      </p:sp>
      <p:sp>
        <p:nvSpPr>
          <p:cNvPr id="4" name="Slide Number Placeholder 3">
            <a:extLst>
              <a:ext uri="{FF2B5EF4-FFF2-40B4-BE49-F238E27FC236}">
                <a16:creationId xmlns:a16="http://schemas.microsoft.com/office/drawing/2014/main" id="{8AB87080-85BF-4E30-9C04-742189200F7A}"/>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9</a:t>
            </a:fld>
            <a:endParaRPr lang="en-GB"/>
          </a:p>
        </p:txBody>
      </p:sp>
      <p:pic>
        <p:nvPicPr>
          <p:cNvPr id="5" name="SER Video - Part 3">
            <a:hlinkClick r:id="" action="ppaction://media"/>
            <a:extLst>
              <a:ext uri="{FF2B5EF4-FFF2-40B4-BE49-F238E27FC236}">
                <a16:creationId xmlns:a16="http://schemas.microsoft.com/office/drawing/2014/main" id="{E9D15C0C-C2D0-145F-24FB-E7EEF707BB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46981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1604</Words>
  <Application>Microsoft Office PowerPoint</Application>
  <PresentationFormat>Widescreen</PresentationFormat>
  <Paragraphs>114</Paragraphs>
  <Slides>13</Slides>
  <Notes>4</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Aptos Display</vt:lpstr>
      <vt:lpstr>Arial</vt:lpstr>
      <vt:lpstr>Arial Black</vt:lpstr>
      <vt:lpstr>Calibri</vt:lpstr>
      <vt:lpstr>Inter</vt:lpstr>
      <vt:lpstr>Roboto</vt:lpstr>
      <vt:lpstr>Wingdings</vt:lpstr>
      <vt:lpstr>Office Theme</vt:lpstr>
      <vt:lpstr>Social and Environmental Reporting (SER) </vt:lpstr>
      <vt:lpstr>Is SER information useful to users?</vt:lpstr>
      <vt:lpstr>Should it be mandatory?</vt:lpstr>
      <vt:lpstr>Accounting for CSR</vt:lpstr>
      <vt:lpstr>Questions to consider....</vt:lpstr>
      <vt:lpstr>Taskforce on Climate-related Financial Disclosures (TCFD)</vt:lpstr>
      <vt:lpstr>International Sustainability Standards Board</vt:lpstr>
      <vt:lpstr>Accounting Standards and Sustainability disclosures</vt:lpstr>
      <vt:lpstr>Sustainability: Reporting initiatives</vt:lpstr>
      <vt:lpstr>The IFRS Foundation </vt:lpstr>
      <vt:lpstr>IFRS Sustainability Disclosure  Standards </vt:lpstr>
      <vt:lpstr>Legislation</vt:lpstr>
      <vt:lpstr>Sustainable Development Goals (SDGs)</vt:lpstr>
    </vt:vector>
  </TitlesOfParts>
  <Company>GCU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Issues in Financial Accounting</dc:title>
  <dc:creator>setup</dc:creator>
  <cp:lastModifiedBy>Catherine Lindsay</cp:lastModifiedBy>
  <cp:revision>126</cp:revision>
  <cp:lastPrinted>2018-04-02T16:05:42Z</cp:lastPrinted>
  <dcterms:created xsi:type="dcterms:W3CDTF">2014-03-27T09:54:03Z</dcterms:created>
  <dcterms:modified xsi:type="dcterms:W3CDTF">2026-02-01T15:16:38Z</dcterms:modified>
</cp:coreProperties>
</file>