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03763"/>
  <p:notesSz cx="42803763" cy="302752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6" d="100"/>
          <a:sy n="66" d="100"/>
        </p:scale>
        <p:origin x="72" y="-14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8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30275784" cy="5029200"/>
          </a:xfrm>
          <a:prstGeom prst="rect">
            <a:avLst/>
          </a:prstGeom>
          <a:solidFill>
            <a:srgbClr val="1A3240"/>
          </a:solidFill>
          <a:ln w="12700">
            <a:solidFill>
              <a:srgbClr val="1A3240"/>
            </a:solidFill>
            <a:prstDash val="solid"/>
          </a:ln>
        </p:spPr>
        <p:txBody>
          <a:bodyPr/>
          <a:lstStyle/>
          <a:p>
            <a:r>
              <a:rPr lang="en-GB" dirty="0"/>
              <a:t>v</a:t>
            </a:r>
          </a:p>
        </p:txBody>
      </p:sp>
      <p:sp>
        <p:nvSpPr>
          <p:cNvPr id="3" name="Shape 1"/>
          <p:cNvSpPr/>
          <p:nvPr/>
        </p:nvSpPr>
        <p:spPr>
          <a:xfrm>
            <a:off x="0" y="4800600"/>
            <a:ext cx="30275784" cy="228600"/>
          </a:xfrm>
          <a:prstGeom prst="rect">
            <a:avLst/>
          </a:prstGeom>
          <a:solidFill>
            <a:srgbClr val="05C3B3"/>
          </a:solidFill>
          <a:ln w="12700">
            <a:solidFill>
              <a:srgbClr val="05C3B3"/>
            </a:solidFill>
            <a:prstDash val="solid"/>
          </a:ln>
        </p:spPr>
        <p:txBody>
          <a:bodyPr/>
          <a:lstStyle/>
          <a:p>
            <a:endParaRPr lang="en-GB"/>
          </a:p>
        </p:txBody>
      </p:sp>
      <p:sp>
        <p:nvSpPr>
          <p:cNvPr id="4" name="Text 2"/>
          <p:cNvSpPr/>
          <p:nvPr/>
        </p:nvSpPr>
        <p:spPr>
          <a:xfrm>
            <a:off x="822960" y="457200"/>
            <a:ext cx="19659600" cy="2834640"/>
          </a:xfrm>
          <a:prstGeom prst="rect">
            <a:avLst/>
          </a:prstGeom>
          <a:noFill/>
          <a:ln/>
        </p:spPr>
        <p:txBody>
          <a:bodyPr wrap="square" rtlCol="0" anchor="ctr"/>
          <a:lstStyle/>
          <a:p>
            <a:pPr marL="0" indent="0" algn="l">
              <a:buNone/>
            </a:pPr>
            <a:r>
              <a:rPr lang="en-US" sz="8200" b="1" dirty="0">
                <a:solidFill>
                  <a:srgbClr val="FFFFFF"/>
                </a:solidFill>
                <a:latin typeface="Calibri" pitchFamily="34" charset="0"/>
                <a:ea typeface="Calibri" pitchFamily="34" charset="-122"/>
                <a:cs typeface="Calibri" pitchFamily="34" charset="-120"/>
              </a:rPr>
              <a:t>AI Gateway to</a:t>
            </a:r>
            <a:endParaRPr lang="en-US" sz="8200" dirty="0"/>
          </a:p>
          <a:p>
            <a:pPr marL="0" indent="0" algn="l">
              <a:buNone/>
            </a:pPr>
            <a:r>
              <a:rPr lang="en-US" sz="8200" b="1" dirty="0">
                <a:solidFill>
                  <a:srgbClr val="FFFFFF"/>
                </a:solidFill>
                <a:latin typeface="Calibri" pitchFamily="34" charset="0"/>
                <a:ea typeface="Calibri" pitchFamily="34" charset="-122"/>
                <a:cs typeface="Calibri" pitchFamily="34" charset="-120"/>
              </a:rPr>
              <a:t>Mental Health Services</a:t>
            </a:r>
            <a:endParaRPr lang="en-US" sz="8200" dirty="0"/>
          </a:p>
        </p:txBody>
      </p:sp>
      <p:sp>
        <p:nvSpPr>
          <p:cNvPr id="5" name="Text 3"/>
          <p:cNvSpPr/>
          <p:nvPr/>
        </p:nvSpPr>
        <p:spPr>
          <a:xfrm>
            <a:off x="822960" y="3401568"/>
            <a:ext cx="19659600" cy="914400"/>
          </a:xfrm>
          <a:prstGeom prst="rect">
            <a:avLst/>
          </a:prstGeom>
          <a:noFill/>
          <a:ln/>
        </p:spPr>
        <p:txBody>
          <a:bodyPr wrap="square" rtlCol="0" anchor="ctr"/>
          <a:lstStyle/>
          <a:p>
            <a:pPr marL="0" indent="0" algn="l">
              <a:buNone/>
            </a:pPr>
            <a:r>
              <a:rPr lang="en-US" sz="3000" i="1" dirty="0">
                <a:solidFill>
                  <a:srgbClr val="05C3B3"/>
                </a:solidFill>
                <a:latin typeface="Calibri" pitchFamily="34" charset="0"/>
                <a:ea typeface="Calibri" pitchFamily="34" charset="-122"/>
                <a:cs typeface="Calibri" pitchFamily="34" charset="-120"/>
              </a:rPr>
              <a:t>A Safe, Knowledge-Grounded Conversational AI for Mental Health Service Navigation  ·  SAMH–GCU Knowledge Transfer Partnership</a:t>
            </a:r>
            <a:endParaRPr lang="en-US" sz="3000" dirty="0"/>
          </a:p>
        </p:txBody>
      </p:sp>
      <p:sp>
        <p:nvSpPr>
          <p:cNvPr id="9" name="Shape 5"/>
          <p:cNvSpPr/>
          <p:nvPr/>
        </p:nvSpPr>
        <p:spPr>
          <a:xfrm>
            <a:off x="9683496" y="5458968"/>
            <a:ext cx="36576" cy="33137856"/>
          </a:xfrm>
          <a:prstGeom prst="rect">
            <a:avLst/>
          </a:prstGeom>
          <a:solidFill>
            <a:srgbClr val="D0D0D0"/>
          </a:solidFill>
          <a:ln w="12700">
            <a:solidFill>
              <a:srgbClr val="D0D0D0"/>
            </a:solidFill>
            <a:prstDash val="solid"/>
          </a:ln>
        </p:spPr>
        <p:txBody>
          <a:bodyPr/>
          <a:lstStyle/>
          <a:p>
            <a:endParaRPr lang="en-GB"/>
          </a:p>
        </p:txBody>
      </p:sp>
      <p:sp>
        <p:nvSpPr>
          <p:cNvPr id="10" name="Shape 6"/>
          <p:cNvSpPr/>
          <p:nvPr/>
        </p:nvSpPr>
        <p:spPr>
          <a:xfrm>
            <a:off x="21022056" y="5458968"/>
            <a:ext cx="36576" cy="33137856"/>
          </a:xfrm>
          <a:prstGeom prst="rect">
            <a:avLst/>
          </a:prstGeom>
          <a:solidFill>
            <a:srgbClr val="D0D0D0"/>
          </a:solidFill>
          <a:ln w="12700">
            <a:solidFill>
              <a:srgbClr val="D0D0D0"/>
            </a:solidFill>
            <a:prstDash val="solid"/>
          </a:ln>
        </p:spPr>
        <p:txBody>
          <a:bodyPr/>
          <a:lstStyle/>
          <a:p>
            <a:endParaRPr lang="en-GB"/>
          </a:p>
        </p:txBody>
      </p:sp>
      <p:sp>
        <p:nvSpPr>
          <p:cNvPr id="11" name="Shape 7"/>
          <p:cNvSpPr/>
          <p:nvPr/>
        </p:nvSpPr>
        <p:spPr>
          <a:xfrm>
            <a:off x="822960" y="5605272"/>
            <a:ext cx="8686800" cy="960120"/>
          </a:xfrm>
          <a:prstGeom prst="rect">
            <a:avLst/>
          </a:prstGeom>
          <a:solidFill>
            <a:srgbClr val="0A7E8C"/>
          </a:solidFill>
          <a:ln w="12700">
            <a:solidFill>
              <a:srgbClr val="0A7E8C"/>
            </a:solidFill>
            <a:prstDash val="solid"/>
          </a:ln>
        </p:spPr>
        <p:txBody>
          <a:bodyPr/>
          <a:lstStyle/>
          <a:p>
            <a:endParaRPr lang="en-GB"/>
          </a:p>
        </p:txBody>
      </p:sp>
      <p:sp>
        <p:nvSpPr>
          <p:cNvPr id="12" name="Text 8"/>
          <p:cNvSpPr/>
          <p:nvPr/>
        </p:nvSpPr>
        <p:spPr>
          <a:xfrm>
            <a:off x="1060704" y="5605272"/>
            <a:ext cx="8211312"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The Challenge</a:t>
            </a:r>
            <a:endParaRPr lang="en-US" sz="3600" dirty="0"/>
          </a:p>
        </p:txBody>
      </p:sp>
      <p:sp>
        <p:nvSpPr>
          <p:cNvPr id="13" name="Text 9"/>
          <p:cNvSpPr/>
          <p:nvPr/>
        </p:nvSpPr>
        <p:spPr>
          <a:xfrm>
            <a:off x="1025759" y="6856792"/>
            <a:ext cx="8686800" cy="11430000"/>
          </a:xfrm>
          <a:prstGeom prst="rect">
            <a:avLst/>
          </a:prstGeom>
          <a:noFill/>
          <a:ln/>
        </p:spPr>
        <p:txBody>
          <a:bodyPr wrap="square" rtlCol="0" anchor="t"/>
          <a:lstStyle/>
          <a:p>
            <a:pPr marL="0" indent="0">
              <a:buNone/>
            </a:pPr>
            <a:r>
              <a:rPr lang="en-US" sz="3000" dirty="0">
                <a:solidFill>
                  <a:srgbClr val="1A3240"/>
                </a:solidFill>
                <a:latin typeface="Calibri" pitchFamily="34" charset="0"/>
                <a:ea typeface="Calibri" pitchFamily="34" charset="-122"/>
                <a:cs typeface="Calibri" pitchFamily="34" charset="-120"/>
              </a:rPr>
              <a:t>Scottish Action Mental Health provides multiple forms of mental health support, each with different referral routes, eligibility criteria and risk thresholds. For members of the public, choosing the right route is difficult, especially when people are unsure what kind of help they need.</a:t>
            </a:r>
            <a:endParaRPr lang="en-US" sz="3000" dirty="0"/>
          </a:p>
          <a:p>
            <a:pPr marL="0" indent="0">
              <a:buNone/>
            </a:pPr>
            <a:r>
              <a:rPr lang="en-US" sz="900" dirty="0">
                <a:solidFill>
                  <a:srgbClr val="1A3240"/>
                </a:solidFill>
                <a:latin typeface="Calibri" pitchFamily="34" charset="0"/>
                <a:ea typeface="Calibri" pitchFamily="34" charset="-122"/>
                <a:cs typeface="Calibri" pitchFamily="34" charset="-120"/>
              </a:rPr>
              <a:t> </a:t>
            </a:r>
            <a:endParaRPr lang="en-US" sz="3000" dirty="0"/>
          </a:p>
          <a:p>
            <a:pPr marL="0" indent="0">
              <a:buNone/>
            </a:pPr>
            <a:r>
              <a:rPr lang="en-US" sz="3000" dirty="0">
                <a:solidFill>
                  <a:srgbClr val="1A3240"/>
                </a:solidFill>
                <a:latin typeface="Calibri" pitchFamily="34" charset="0"/>
                <a:ea typeface="Calibri" pitchFamily="34" charset="-122"/>
                <a:cs typeface="Calibri" pitchFamily="34" charset="-120"/>
              </a:rPr>
              <a:t>The </a:t>
            </a:r>
            <a:r>
              <a:rPr lang="en-US" sz="3000" b="1" dirty="0">
                <a:solidFill>
                  <a:srgbClr val="1A3240"/>
                </a:solidFill>
                <a:latin typeface="Calibri" pitchFamily="34" charset="0"/>
                <a:ea typeface="Calibri" pitchFamily="34" charset="-122"/>
                <a:cs typeface="Calibri" pitchFamily="34" charset="-120"/>
              </a:rPr>
              <a:t>SAMH–Glasgow Caledonian University Knowledge Transfer Partnership </a:t>
            </a:r>
            <a:r>
              <a:rPr lang="en-US" sz="3000" dirty="0">
                <a:solidFill>
                  <a:srgbClr val="1A3240"/>
                </a:solidFill>
                <a:latin typeface="Calibri" pitchFamily="34" charset="0"/>
                <a:ea typeface="Calibri" pitchFamily="34" charset="-122"/>
                <a:cs typeface="Calibri" pitchFamily="34" charset="-120"/>
              </a:rPr>
              <a:t>is developing an </a:t>
            </a:r>
            <a:r>
              <a:rPr lang="en-US" sz="3000" b="1" dirty="0">
                <a:solidFill>
                  <a:srgbClr val="1A3240"/>
                </a:solidFill>
                <a:latin typeface="Calibri" pitchFamily="34" charset="0"/>
                <a:ea typeface="Calibri" pitchFamily="34" charset="-122"/>
                <a:cs typeface="Calibri" pitchFamily="34" charset="-120"/>
              </a:rPr>
              <a:t>AI-powered gateway</a:t>
            </a:r>
            <a:r>
              <a:rPr lang="en-US" sz="3000" dirty="0">
                <a:solidFill>
                  <a:srgbClr val="1A3240"/>
                </a:solidFill>
                <a:latin typeface="Calibri" pitchFamily="34" charset="0"/>
                <a:ea typeface="Calibri" pitchFamily="34" charset="-122"/>
                <a:cs typeface="Calibri" pitchFamily="34" charset="-120"/>
              </a:rPr>
              <a:t> to support service navigation and referral recommendation. The system is not designed to diagnose or provide therapy, but to help users describe their situation, access trusted information, and move towards appropriate support.</a:t>
            </a:r>
            <a:endParaRPr lang="en-US" sz="3000" dirty="0"/>
          </a:p>
          <a:p>
            <a:pPr marL="0" indent="0">
              <a:buNone/>
            </a:pPr>
            <a:r>
              <a:rPr lang="en-US" sz="900" dirty="0">
                <a:solidFill>
                  <a:srgbClr val="1A3240"/>
                </a:solidFill>
                <a:latin typeface="Calibri" pitchFamily="34" charset="0"/>
                <a:ea typeface="Calibri" pitchFamily="34" charset="-122"/>
                <a:cs typeface="Calibri" pitchFamily="34" charset="-120"/>
              </a:rPr>
              <a:t> </a:t>
            </a:r>
            <a:endParaRPr lang="en-US" sz="3000" dirty="0"/>
          </a:p>
          <a:p>
            <a:pPr marL="0" indent="0">
              <a:buNone/>
            </a:pPr>
            <a:r>
              <a:rPr lang="en-US" sz="3000" b="1" dirty="0">
                <a:solidFill>
                  <a:srgbClr val="1A3240"/>
                </a:solidFill>
                <a:latin typeface="Calibri" pitchFamily="34" charset="0"/>
                <a:ea typeface="Calibri" pitchFamily="34" charset="-122"/>
                <a:cs typeface="Calibri" pitchFamily="34" charset="-120"/>
              </a:rPr>
              <a:t>The key challenge is safety. </a:t>
            </a:r>
            <a:r>
              <a:rPr lang="en-US" sz="3000" dirty="0">
                <a:solidFill>
                  <a:srgbClr val="1A3240"/>
                </a:solidFill>
                <a:latin typeface="Calibri" pitchFamily="34" charset="0"/>
                <a:ea typeface="Calibri" pitchFamily="34" charset="-122"/>
                <a:cs typeface="Calibri" pitchFamily="34" charset="-120"/>
              </a:rPr>
              <a:t>Retrieval-augmented generation grounds responses in curated knowledge but does not make an AI system safe by itself. Safety must be designed through conversation flow, routing logic, escalation pathways and governance.</a:t>
            </a:r>
            <a:endParaRPr lang="en-US" sz="3000" dirty="0"/>
          </a:p>
          <a:p>
            <a:pPr marL="0" indent="0">
              <a:buNone/>
            </a:pPr>
            <a:r>
              <a:rPr lang="en-US" sz="900" dirty="0">
                <a:solidFill>
                  <a:srgbClr val="1A3240"/>
                </a:solidFill>
                <a:latin typeface="Calibri" pitchFamily="34" charset="0"/>
                <a:ea typeface="Calibri" pitchFamily="34" charset="-122"/>
                <a:cs typeface="Calibri" pitchFamily="34" charset="-120"/>
              </a:rPr>
              <a:t> </a:t>
            </a:r>
            <a:endParaRPr lang="en-US" sz="3000" dirty="0"/>
          </a:p>
          <a:p>
            <a:pPr marL="0" indent="0">
              <a:buNone/>
            </a:pPr>
            <a:r>
              <a:rPr lang="en-US" sz="3000" dirty="0">
                <a:solidFill>
                  <a:srgbClr val="1A3240"/>
                </a:solidFill>
                <a:latin typeface="Calibri" pitchFamily="34" charset="0"/>
                <a:ea typeface="Calibri" pitchFamily="34" charset="-122"/>
                <a:cs typeface="Calibri" pitchFamily="34" charset="-120"/>
              </a:rPr>
              <a:t>Traditional mental health services face increasing demand and finite capacity. An AI-powered triage layer can help bridge the gap, directing people to the right support faster, reducing burden on overstretched services.</a:t>
            </a:r>
            <a:endParaRPr lang="en-US" sz="3000" dirty="0"/>
          </a:p>
        </p:txBody>
      </p:sp>
      <p:sp>
        <p:nvSpPr>
          <p:cNvPr id="14" name="Shape 10"/>
          <p:cNvSpPr/>
          <p:nvPr/>
        </p:nvSpPr>
        <p:spPr>
          <a:xfrm>
            <a:off x="822960" y="18662904"/>
            <a:ext cx="8686800" cy="749808"/>
          </a:xfrm>
          <a:prstGeom prst="rect">
            <a:avLst/>
          </a:prstGeom>
          <a:solidFill>
            <a:srgbClr val="05C3B3"/>
          </a:solidFill>
          <a:ln w="12700">
            <a:solidFill>
              <a:srgbClr val="05C3B3"/>
            </a:solidFill>
            <a:prstDash val="solid"/>
          </a:ln>
        </p:spPr>
        <p:txBody>
          <a:bodyPr/>
          <a:lstStyle/>
          <a:p>
            <a:endParaRPr lang="en-GB"/>
          </a:p>
        </p:txBody>
      </p:sp>
      <p:sp>
        <p:nvSpPr>
          <p:cNvPr id="15" name="Text 11"/>
          <p:cNvSpPr/>
          <p:nvPr/>
        </p:nvSpPr>
        <p:spPr>
          <a:xfrm>
            <a:off x="1024128" y="18662904"/>
            <a:ext cx="8284464" cy="749808"/>
          </a:xfrm>
          <a:prstGeom prst="rect">
            <a:avLst/>
          </a:prstGeom>
          <a:noFill/>
          <a:ln/>
        </p:spPr>
        <p:txBody>
          <a:bodyPr wrap="square" rtlCol="0" anchor="ctr"/>
          <a:lstStyle/>
          <a:p>
            <a:pPr marL="0" indent="0" algn="l">
              <a:buNone/>
            </a:pPr>
            <a:r>
              <a:rPr lang="en-US" sz="2800" b="1" dirty="0">
                <a:solidFill>
                  <a:srgbClr val="FFFFFF"/>
                </a:solidFill>
                <a:latin typeface="Calibri" pitchFamily="34" charset="0"/>
                <a:ea typeface="Calibri" pitchFamily="34" charset="-122"/>
                <a:cs typeface="Calibri" pitchFamily="34" charset="-120"/>
              </a:rPr>
              <a:t>Research Question</a:t>
            </a:r>
            <a:endParaRPr lang="en-US" sz="2800" dirty="0"/>
          </a:p>
        </p:txBody>
      </p:sp>
      <p:sp>
        <p:nvSpPr>
          <p:cNvPr id="16" name="Shape 12"/>
          <p:cNvSpPr/>
          <p:nvPr/>
        </p:nvSpPr>
        <p:spPr>
          <a:xfrm>
            <a:off x="822960" y="19522440"/>
            <a:ext cx="8686800" cy="3200400"/>
          </a:xfrm>
          <a:prstGeom prst="rect">
            <a:avLst/>
          </a:prstGeom>
          <a:solidFill>
            <a:srgbClr val="243D4F"/>
          </a:solidFill>
          <a:ln w="12700">
            <a:solidFill>
              <a:srgbClr val="243D4F"/>
            </a:solidFill>
            <a:prstDash val="solid"/>
          </a:ln>
        </p:spPr>
        <p:txBody>
          <a:bodyPr/>
          <a:lstStyle/>
          <a:p>
            <a:endParaRPr lang="en-GB"/>
          </a:p>
        </p:txBody>
      </p:sp>
      <p:sp>
        <p:nvSpPr>
          <p:cNvPr id="17" name="Shape 13"/>
          <p:cNvSpPr/>
          <p:nvPr/>
        </p:nvSpPr>
        <p:spPr>
          <a:xfrm>
            <a:off x="822960" y="19522440"/>
            <a:ext cx="109728" cy="3200400"/>
          </a:xfrm>
          <a:prstGeom prst="rect">
            <a:avLst/>
          </a:prstGeom>
          <a:solidFill>
            <a:srgbClr val="05C3B3"/>
          </a:solidFill>
          <a:ln w="12700">
            <a:solidFill>
              <a:srgbClr val="05C3B3"/>
            </a:solidFill>
            <a:prstDash val="solid"/>
          </a:ln>
        </p:spPr>
        <p:txBody>
          <a:bodyPr/>
          <a:lstStyle/>
          <a:p>
            <a:endParaRPr lang="en-GB"/>
          </a:p>
        </p:txBody>
      </p:sp>
      <p:sp>
        <p:nvSpPr>
          <p:cNvPr id="18" name="Text 14"/>
          <p:cNvSpPr/>
          <p:nvPr/>
        </p:nvSpPr>
        <p:spPr>
          <a:xfrm>
            <a:off x="1078992" y="19705320"/>
            <a:ext cx="8302752" cy="2834640"/>
          </a:xfrm>
          <a:prstGeom prst="rect">
            <a:avLst/>
          </a:prstGeom>
          <a:noFill/>
          <a:ln/>
        </p:spPr>
        <p:txBody>
          <a:bodyPr wrap="square" rtlCol="0" anchor="t"/>
          <a:lstStyle/>
          <a:p>
            <a:pPr marL="0" indent="0">
              <a:buNone/>
            </a:pPr>
            <a:r>
              <a:rPr lang="en-US" sz="2800" i="1" dirty="0">
                <a:solidFill>
                  <a:srgbClr val="FFFFFF"/>
                </a:solidFill>
                <a:latin typeface="Calibri" pitchFamily="34" charset="0"/>
                <a:ea typeface="Calibri" pitchFamily="34" charset="-122"/>
                <a:cs typeface="Calibri" pitchFamily="34" charset="-120"/>
              </a:rPr>
              <a:t>How can AI-powered conversational systems support safe and effective mental health triage and service navigation within a national mental health organisation?</a:t>
            </a:r>
            <a:endParaRPr lang="en-US" sz="2800" dirty="0"/>
          </a:p>
        </p:txBody>
      </p:sp>
      <p:sp>
        <p:nvSpPr>
          <p:cNvPr id="19" name="Shape 15"/>
          <p:cNvSpPr/>
          <p:nvPr/>
        </p:nvSpPr>
        <p:spPr>
          <a:xfrm>
            <a:off x="822960" y="23180040"/>
            <a:ext cx="8686800" cy="1051560"/>
          </a:xfrm>
          <a:prstGeom prst="rect">
            <a:avLst/>
          </a:prstGeom>
          <a:solidFill>
            <a:srgbClr val="FFFFFF"/>
          </a:solidFill>
          <a:ln w="12700">
            <a:solidFill>
              <a:srgbClr val="BDC3C7"/>
            </a:solidFill>
            <a:prstDash val="solid"/>
          </a:ln>
        </p:spPr>
        <p:txBody>
          <a:bodyPr/>
          <a:lstStyle/>
          <a:p>
            <a:endParaRPr lang="en-GB"/>
          </a:p>
        </p:txBody>
      </p:sp>
      <p:sp>
        <p:nvSpPr>
          <p:cNvPr id="20" name="Shape 16"/>
          <p:cNvSpPr/>
          <p:nvPr/>
        </p:nvSpPr>
        <p:spPr>
          <a:xfrm>
            <a:off x="822960" y="23180040"/>
            <a:ext cx="91440" cy="1051560"/>
          </a:xfrm>
          <a:prstGeom prst="rect">
            <a:avLst/>
          </a:prstGeom>
          <a:solidFill>
            <a:srgbClr val="0A7E8C"/>
          </a:solidFill>
          <a:ln w="12700">
            <a:solidFill>
              <a:srgbClr val="0A7E8C"/>
            </a:solidFill>
            <a:prstDash val="solid"/>
          </a:ln>
        </p:spPr>
        <p:txBody>
          <a:bodyPr/>
          <a:lstStyle/>
          <a:p>
            <a:endParaRPr lang="en-GB"/>
          </a:p>
        </p:txBody>
      </p:sp>
      <p:sp>
        <p:nvSpPr>
          <p:cNvPr id="21" name="Text 17"/>
          <p:cNvSpPr/>
          <p:nvPr/>
        </p:nvSpPr>
        <p:spPr>
          <a:xfrm>
            <a:off x="1060704" y="23180040"/>
            <a:ext cx="8385048" cy="1051560"/>
          </a:xfrm>
          <a:prstGeom prst="rect">
            <a:avLst/>
          </a:prstGeom>
          <a:noFill/>
          <a:ln/>
        </p:spPr>
        <p:txBody>
          <a:bodyPr wrap="square" rtlCol="0" anchor="ctr"/>
          <a:lstStyle/>
          <a:p>
            <a:pPr marL="0" indent="0" algn="l">
              <a:buNone/>
            </a:pPr>
            <a:r>
              <a:rPr lang="en-US" sz="2800" b="1" dirty="0">
                <a:solidFill>
                  <a:srgbClr val="1A3240"/>
                </a:solidFill>
                <a:latin typeface="Calibri" pitchFamily="34" charset="0"/>
                <a:ea typeface="Calibri" pitchFamily="34" charset="-122"/>
                <a:cs typeface="Calibri" pitchFamily="34" charset="-120"/>
              </a:rPr>
              <a:t>What is this project about?</a:t>
            </a:r>
            <a:endParaRPr lang="en-US" sz="2800" dirty="0"/>
          </a:p>
        </p:txBody>
      </p:sp>
      <p:sp>
        <p:nvSpPr>
          <p:cNvPr id="22" name="Shape 18"/>
          <p:cNvSpPr/>
          <p:nvPr/>
        </p:nvSpPr>
        <p:spPr>
          <a:xfrm>
            <a:off x="822960" y="24323040"/>
            <a:ext cx="8686800" cy="2377440"/>
          </a:xfrm>
          <a:prstGeom prst="rect">
            <a:avLst/>
          </a:prstGeom>
          <a:solidFill>
            <a:srgbClr val="243D4F"/>
          </a:solidFill>
          <a:ln w="12700">
            <a:solidFill>
              <a:srgbClr val="243D4F"/>
            </a:solidFill>
            <a:prstDash val="solid"/>
          </a:ln>
        </p:spPr>
        <p:txBody>
          <a:bodyPr/>
          <a:lstStyle/>
          <a:p>
            <a:endParaRPr lang="en-GB"/>
          </a:p>
        </p:txBody>
      </p:sp>
      <p:sp>
        <p:nvSpPr>
          <p:cNvPr id="23" name="Text 19"/>
          <p:cNvSpPr/>
          <p:nvPr/>
        </p:nvSpPr>
        <p:spPr>
          <a:xfrm>
            <a:off x="1005840" y="24469344"/>
            <a:ext cx="8375904" cy="2084832"/>
          </a:xfrm>
          <a:prstGeom prst="rect">
            <a:avLst/>
          </a:prstGeom>
          <a:noFill/>
          <a:ln/>
        </p:spPr>
        <p:txBody>
          <a:bodyPr wrap="square" rtlCol="0" anchor="t"/>
          <a:lstStyle/>
          <a:p>
            <a:pPr marL="0" indent="0" algn="l">
              <a:buNone/>
            </a:pPr>
            <a:r>
              <a:rPr lang="en-US" sz="2800" dirty="0">
                <a:solidFill>
                  <a:srgbClr val="FFFFFF"/>
                </a:solidFill>
                <a:latin typeface="Calibri" pitchFamily="34" charset="0"/>
                <a:ea typeface="Calibri" pitchFamily="34" charset="-122"/>
                <a:cs typeface="Calibri" pitchFamily="34" charset="-120"/>
              </a:rPr>
              <a:t>The SAMH–GCU KTP is developing an AI-powered assistant that helps people find the right mental health support — navigating SAMH's services safely, 24 hours a day.</a:t>
            </a:r>
            <a:endParaRPr lang="en-US" sz="2800" dirty="0"/>
          </a:p>
        </p:txBody>
      </p:sp>
      <p:sp>
        <p:nvSpPr>
          <p:cNvPr id="24" name="Shape 20"/>
          <p:cNvSpPr/>
          <p:nvPr/>
        </p:nvSpPr>
        <p:spPr>
          <a:xfrm>
            <a:off x="822960" y="27047952"/>
            <a:ext cx="8686800" cy="1051560"/>
          </a:xfrm>
          <a:prstGeom prst="rect">
            <a:avLst/>
          </a:prstGeom>
          <a:solidFill>
            <a:srgbClr val="FFFFFF"/>
          </a:solidFill>
          <a:ln w="12700">
            <a:solidFill>
              <a:srgbClr val="BDC3C7"/>
            </a:solidFill>
            <a:prstDash val="solid"/>
          </a:ln>
        </p:spPr>
        <p:txBody>
          <a:bodyPr/>
          <a:lstStyle/>
          <a:p>
            <a:endParaRPr lang="en-GB"/>
          </a:p>
        </p:txBody>
      </p:sp>
      <p:sp>
        <p:nvSpPr>
          <p:cNvPr id="25" name="Shape 21"/>
          <p:cNvSpPr/>
          <p:nvPr/>
        </p:nvSpPr>
        <p:spPr>
          <a:xfrm>
            <a:off x="822960" y="27047952"/>
            <a:ext cx="91440" cy="1051560"/>
          </a:xfrm>
          <a:prstGeom prst="rect">
            <a:avLst/>
          </a:prstGeom>
          <a:solidFill>
            <a:srgbClr val="0A7E8C"/>
          </a:solidFill>
          <a:ln w="12700">
            <a:solidFill>
              <a:srgbClr val="0A7E8C"/>
            </a:solidFill>
            <a:prstDash val="solid"/>
          </a:ln>
        </p:spPr>
        <p:txBody>
          <a:bodyPr/>
          <a:lstStyle/>
          <a:p>
            <a:endParaRPr lang="en-GB"/>
          </a:p>
        </p:txBody>
      </p:sp>
      <p:sp>
        <p:nvSpPr>
          <p:cNvPr id="26" name="Text 22"/>
          <p:cNvSpPr/>
          <p:nvPr/>
        </p:nvSpPr>
        <p:spPr>
          <a:xfrm>
            <a:off x="1060704" y="27047952"/>
            <a:ext cx="8385048" cy="1051560"/>
          </a:xfrm>
          <a:prstGeom prst="rect">
            <a:avLst/>
          </a:prstGeom>
          <a:noFill/>
          <a:ln/>
        </p:spPr>
        <p:txBody>
          <a:bodyPr wrap="square" rtlCol="0" anchor="ctr"/>
          <a:lstStyle/>
          <a:p>
            <a:pPr marL="0" indent="0" algn="l">
              <a:buNone/>
            </a:pPr>
            <a:r>
              <a:rPr lang="en-US" sz="2800" b="1" dirty="0">
                <a:solidFill>
                  <a:srgbClr val="1A3240"/>
                </a:solidFill>
                <a:latin typeface="Calibri" pitchFamily="34" charset="0"/>
                <a:ea typeface="Calibri" pitchFamily="34" charset="-122"/>
                <a:cs typeface="Calibri" pitchFamily="34" charset="-120"/>
              </a:rPr>
              <a:t>Is it just a chatbot?</a:t>
            </a:r>
            <a:endParaRPr lang="en-US" sz="2800" dirty="0"/>
          </a:p>
        </p:txBody>
      </p:sp>
      <p:sp>
        <p:nvSpPr>
          <p:cNvPr id="27" name="Shape 23"/>
          <p:cNvSpPr/>
          <p:nvPr/>
        </p:nvSpPr>
        <p:spPr>
          <a:xfrm>
            <a:off x="822960" y="28190952"/>
            <a:ext cx="8686800" cy="2377440"/>
          </a:xfrm>
          <a:prstGeom prst="rect">
            <a:avLst/>
          </a:prstGeom>
          <a:solidFill>
            <a:srgbClr val="243D4F"/>
          </a:solidFill>
          <a:ln w="12700">
            <a:solidFill>
              <a:srgbClr val="243D4F"/>
            </a:solidFill>
            <a:prstDash val="solid"/>
          </a:ln>
        </p:spPr>
        <p:txBody>
          <a:bodyPr/>
          <a:lstStyle/>
          <a:p>
            <a:endParaRPr lang="en-GB"/>
          </a:p>
        </p:txBody>
      </p:sp>
      <p:sp>
        <p:nvSpPr>
          <p:cNvPr id="28" name="Text 24"/>
          <p:cNvSpPr/>
          <p:nvPr/>
        </p:nvSpPr>
        <p:spPr>
          <a:xfrm>
            <a:off x="1005840" y="28337256"/>
            <a:ext cx="8375904" cy="2084832"/>
          </a:xfrm>
          <a:prstGeom prst="rect">
            <a:avLst/>
          </a:prstGeom>
          <a:noFill/>
          <a:ln/>
        </p:spPr>
        <p:txBody>
          <a:bodyPr wrap="square" rtlCol="0" anchor="t"/>
          <a:lstStyle/>
          <a:p>
            <a:pPr marL="0" indent="0" algn="l">
              <a:buNone/>
            </a:pPr>
            <a:r>
              <a:rPr lang="en-US" sz="2800" dirty="0">
                <a:solidFill>
                  <a:srgbClr val="FFFFFF"/>
                </a:solidFill>
                <a:latin typeface="Calibri" pitchFamily="34" charset="0"/>
                <a:ea typeface="Calibri" pitchFamily="34" charset="-122"/>
                <a:cs typeface="Calibri" pitchFamily="34" charset="-120"/>
              </a:rPr>
              <a:t>No. It combines RAG knowledge retrieval, routing logic, safety checks, and human escalation — grounding every response in SAMH's verified service knowledge base.</a:t>
            </a:r>
            <a:endParaRPr lang="en-US" sz="2800" dirty="0"/>
          </a:p>
        </p:txBody>
      </p:sp>
      <p:sp>
        <p:nvSpPr>
          <p:cNvPr id="29" name="Shape 25"/>
          <p:cNvSpPr/>
          <p:nvPr/>
        </p:nvSpPr>
        <p:spPr>
          <a:xfrm>
            <a:off x="822960" y="30915864"/>
            <a:ext cx="8686800" cy="1051560"/>
          </a:xfrm>
          <a:prstGeom prst="rect">
            <a:avLst/>
          </a:prstGeom>
          <a:solidFill>
            <a:srgbClr val="FFFFFF"/>
          </a:solidFill>
          <a:ln w="12700">
            <a:solidFill>
              <a:srgbClr val="BDC3C7"/>
            </a:solidFill>
            <a:prstDash val="solid"/>
          </a:ln>
        </p:spPr>
        <p:txBody>
          <a:bodyPr/>
          <a:lstStyle/>
          <a:p>
            <a:endParaRPr lang="en-GB"/>
          </a:p>
        </p:txBody>
      </p:sp>
      <p:sp>
        <p:nvSpPr>
          <p:cNvPr id="30" name="Shape 26"/>
          <p:cNvSpPr/>
          <p:nvPr/>
        </p:nvSpPr>
        <p:spPr>
          <a:xfrm>
            <a:off x="822960" y="30915864"/>
            <a:ext cx="91440" cy="1051560"/>
          </a:xfrm>
          <a:prstGeom prst="rect">
            <a:avLst/>
          </a:prstGeom>
          <a:solidFill>
            <a:srgbClr val="0A7E8C"/>
          </a:solidFill>
          <a:ln w="12700">
            <a:solidFill>
              <a:srgbClr val="0A7E8C"/>
            </a:solidFill>
            <a:prstDash val="solid"/>
          </a:ln>
        </p:spPr>
        <p:txBody>
          <a:bodyPr/>
          <a:lstStyle/>
          <a:p>
            <a:endParaRPr lang="en-GB"/>
          </a:p>
        </p:txBody>
      </p:sp>
      <p:sp>
        <p:nvSpPr>
          <p:cNvPr id="31" name="Text 27"/>
          <p:cNvSpPr/>
          <p:nvPr/>
        </p:nvSpPr>
        <p:spPr>
          <a:xfrm>
            <a:off x="1060704" y="30915864"/>
            <a:ext cx="8385048" cy="1051560"/>
          </a:xfrm>
          <a:prstGeom prst="rect">
            <a:avLst/>
          </a:prstGeom>
          <a:noFill/>
          <a:ln/>
        </p:spPr>
        <p:txBody>
          <a:bodyPr wrap="square" rtlCol="0" anchor="ctr"/>
          <a:lstStyle/>
          <a:p>
            <a:pPr marL="0" indent="0" algn="l">
              <a:buNone/>
            </a:pPr>
            <a:r>
              <a:rPr lang="en-US" sz="2800" b="1" dirty="0">
                <a:solidFill>
                  <a:srgbClr val="1A3240"/>
                </a:solidFill>
                <a:latin typeface="Calibri" pitchFamily="34" charset="0"/>
                <a:ea typeface="Calibri" pitchFamily="34" charset="-122"/>
                <a:cs typeface="Calibri" pitchFamily="34" charset="-120"/>
              </a:rPr>
              <a:t>What makes it safe for mental health?</a:t>
            </a:r>
            <a:endParaRPr lang="en-US" sz="2800" dirty="0"/>
          </a:p>
        </p:txBody>
      </p:sp>
      <p:sp>
        <p:nvSpPr>
          <p:cNvPr id="32" name="Shape 28"/>
          <p:cNvSpPr/>
          <p:nvPr/>
        </p:nvSpPr>
        <p:spPr>
          <a:xfrm>
            <a:off x="822960" y="32058864"/>
            <a:ext cx="8686800" cy="2377440"/>
          </a:xfrm>
          <a:prstGeom prst="rect">
            <a:avLst/>
          </a:prstGeom>
          <a:solidFill>
            <a:srgbClr val="243D4F"/>
          </a:solidFill>
          <a:ln w="12700">
            <a:solidFill>
              <a:srgbClr val="243D4F"/>
            </a:solidFill>
            <a:prstDash val="solid"/>
          </a:ln>
        </p:spPr>
        <p:txBody>
          <a:bodyPr/>
          <a:lstStyle/>
          <a:p>
            <a:endParaRPr lang="en-GB"/>
          </a:p>
        </p:txBody>
      </p:sp>
      <p:sp>
        <p:nvSpPr>
          <p:cNvPr id="33" name="Text 29"/>
          <p:cNvSpPr/>
          <p:nvPr/>
        </p:nvSpPr>
        <p:spPr>
          <a:xfrm>
            <a:off x="1005840" y="32205168"/>
            <a:ext cx="8375904" cy="2084832"/>
          </a:xfrm>
          <a:prstGeom prst="rect">
            <a:avLst/>
          </a:prstGeom>
          <a:noFill/>
          <a:ln/>
        </p:spPr>
        <p:txBody>
          <a:bodyPr wrap="square" rtlCol="0" anchor="t"/>
          <a:lstStyle/>
          <a:p>
            <a:pPr marL="0" indent="0" algn="l">
              <a:buNone/>
            </a:pPr>
            <a:r>
              <a:rPr lang="en-US" sz="2800" dirty="0">
                <a:solidFill>
                  <a:srgbClr val="FFFFFF"/>
                </a:solidFill>
                <a:latin typeface="Calibri" pitchFamily="34" charset="0"/>
                <a:ea typeface="Calibri" pitchFamily="34" charset="-122"/>
                <a:cs typeface="Calibri" pitchFamily="34" charset="-120"/>
              </a:rPr>
              <a:t>Safety is by design: non-diagnostic positioning, confidence-based escalation, and automatic handover to trained professionals when risk indicators are detected.</a:t>
            </a:r>
            <a:endParaRPr lang="en-US" sz="2800" dirty="0"/>
          </a:p>
        </p:txBody>
      </p:sp>
      <p:sp>
        <p:nvSpPr>
          <p:cNvPr id="34" name="Shape 30"/>
          <p:cNvSpPr/>
          <p:nvPr/>
        </p:nvSpPr>
        <p:spPr>
          <a:xfrm>
            <a:off x="822960" y="34783776"/>
            <a:ext cx="8686800" cy="1051560"/>
          </a:xfrm>
          <a:prstGeom prst="rect">
            <a:avLst/>
          </a:prstGeom>
          <a:solidFill>
            <a:srgbClr val="FFFFFF"/>
          </a:solidFill>
          <a:ln w="12700">
            <a:solidFill>
              <a:srgbClr val="BDC3C7"/>
            </a:solidFill>
            <a:prstDash val="solid"/>
          </a:ln>
        </p:spPr>
        <p:txBody>
          <a:bodyPr/>
          <a:lstStyle/>
          <a:p>
            <a:endParaRPr lang="en-GB"/>
          </a:p>
        </p:txBody>
      </p:sp>
      <p:sp>
        <p:nvSpPr>
          <p:cNvPr id="35" name="Shape 31"/>
          <p:cNvSpPr/>
          <p:nvPr/>
        </p:nvSpPr>
        <p:spPr>
          <a:xfrm>
            <a:off x="822960" y="34783776"/>
            <a:ext cx="91440" cy="1051560"/>
          </a:xfrm>
          <a:prstGeom prst="rect">
            <a:avLst/>
          </a:prstGeom>
          <a:solidFill>
            <a:srgbClr val="0A7E8C"/>
          </a:solidFill>
          <a:ln w="12700">
            <a:solidFill>
              <a:srgbClr val="0A7E8C"/>
            </a:solidFill>
            <a:prstDash val="solid"/>
          </a:ln>
        </p:spPr>
        <p:txBody>
          <a:bodyPr/>
          <a:lstStyle/>
          <a:p>
            <a:endParaRPr lang="en-GB"/>
          </a:p>
        </p:txBody>
      </p:sp>
      <p:sp>
        <p:nvSpPr>
          <p:cNvPr id="36" name="Text 32"/>
          <p:cNvSpPr/>
          <p:nvPr/>
        </p:nvSpPr>
        <p:spPr>
          <a:xfrm>
            <a:off x="1060704" y="34783776"/>
            <a:ext cx="8385048" cy="1051560"/>
          </a:xfrm>
          <a:prstGeom prst="rect">
            <a:avLst/>
          </a:prstGeom>
          <a:noFill/>
          <a:ln/>
        </p:spPr>
        <p:txBody>
          <a:bodyPr wrap="square" rtlCol="0" anchor="ctr"/>
          <a:lstStyle/>
          <a:p>
            <a:pPr marL="0" indent="0" algn="l">
              <a:buNone/>
            </a:pPr>
            <a:r>
              <a:rPr lang="en-US" sz="2800" b="1" dirty="0">
                <a:solidFill>
                  <a:srgbClr val="1A3240"/>
                </a:solidFill>
                <a:latin typeface="Calibri" pitchFamily="34" charset="0"/>
                <a:ea typeface="Calibri" pitchFamily="34" charset="-122"/>
                <a:cs typeface="Calibri" pitchFamily="34" charset="-120"/>
              </a:rPr>
              <a:t>What is the contribution?</a:t>
            </a:r>
            <a:endParaRPr lang="en-US" sz="2800" dirty="0"/>
          </a:p>
        </p:txBody>
      </p:sp>
      <p:sp>
        <p:nvSpPr>
          <p:cNvPr id="37" name="Shape 33"/>
          <p:cNvSpPr/>
          <p:nvPr/>
        </p:nvSpPr>
        <p:spPr>
          <a:xfrm>
            <a:off x="822960" y="35926776"/>
            <a:ext cx="8686800" cy="2377440"/>
          </a:xfrm>
          <a:prstGeom prst="rect">
            <a:avLst/>
          </a:prstGeom>
          <a:solidFill>
            <a:srgbClr val="243D4F"/>
          </a:solidFill>
          <a:ln w="12700">
            <a:solidFill>
              <a:srgbClr val="243D4F"/>
            </a:solidFill>
            <a:prstDash val="solid"/>
          </a:ln>
        </p:spPr>
        <p:txBody>
          <a:bodyPr/>
          <a:lstStyle/>
          <a:p>
            <a:endParaRPr lang="en-GB"/>
          </a:p>
        </p:txBody>
      </p:sp>
      <p:sp>
        <p:nvSpPr>
          <p:cNvPr id="38" name="Text 34"/>
          <p:cNvSpPr/>
          <p:nvPr/>
        </p:nvSpPr>
        <p:spPr>
          <a:xfrm>
            <a:off x="1005840" y="36073080"/>
            <a:ext cx="8375904" cy="2084832"/>
          </a:xfrm>
          <a:prstGeom prst="rect">
            <a:avLst/>
          </a:prstGeom>
          <a:noFill/>
          <a:ln/>
        </p:spPr>
        <p:txBody>
          <a:bodyPr wrap="square" rtlCol="0" anchor="t"/>
          <a:lstStyle/>
          <a:p>
            <a:pPr marL="0" indent="0" algn="l">
              <a:buNone/>
            </a:pPr>
            <a:r>
              <a:rPr lang="en-US" sz="2800" dirty="0">
                <a:solidFill>
                  <a:srgbClr val="FFFFFF"/>
                </a:solidFill>
                <a:latin typeface="Calibri" pitchFamily="34" charset="0"/>
                <a:ea typeface="Calibri" pitchFamily="34" charset="-122"/>
                <a:cs typeface="Calibri" pitchFamily="34" charset="-120"/>
              </a:rPr>
              <a:t>A replicable framework for responsible AI adoption in third-sector mental health — a governed, evidence-grounded service interface, not just a conversational AI.</a:t>
            </a:r>
            <a:endParaRPr lang="en-US" sz="2800" dirty="0"/>
          </a:p>
        </p:txBody>
      </p:sp>
      <p:sp>
        <p:nvSpPr>
          <p:cNvPr id="39" name="Shape 35"/>
          <p:cNvSpPr/>
          <p:nvPr/>
        </p:nvSpPr>
        <p:spPr>
          <a:xfrm>
            <a:off x="9875520" y="5605272"/>
            <a:ext cx="10972800" cy="960120"/>
          </a:xfrm>
          <a:prstGeom prst="rect">
            <a:avLst/>
          </a:prstGeom>
          <a:solidFill>
            <a:srgbClr val="0A7E8C"/>
          </a:solidFill>
          <a:ln w="12700">
            <a:solidFill>
              <a:srgbClr val="0A7E8C"/>
            </a:solidFill>
            <a:prstDash val="solid"/>
          </a:ln>
        </p:spPr>
        <p:txBody>
          <a:bodyPr/>
          <a:lstStyle/>
          <a:p>
            <a:endParaRPr lang="en-GB"/>
          </a:p>
        </p:txBody>
      </p:sp>
      <p:sp>
        <p:nvSpPr>
          <p:cNvPr id="40" name="Text 36"/>
          <p:cNvSpPr/>
          <p:nvPr/>
        </p:nvSpPr>
        <p:spPr>
          <a:xfrm>
            <a:off x="10113264" y="5605272"/>
            <a:ext cx="10497312"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System Architecture</a:t>
            </a:r>
            <a:endParaRPr lang="en-US" sz="3600" dirty="0"/>
          </a:p>
        </p:txBody>
      </p:sp>
      <p:sp>
        <p:nvSpPr>
          <p:cNvPr id="42" name="Shape 37"/>
          <p:cNvSpPr/>
          <p:nvPr/>
        </p:nvSpPr>
        <p:spPr>
          <a:xfrm>
            <a:off x="9875520" y="22289009"/>
            <a:ext cx="10972800" cy="960120"/>
          </a:xfrm>
          <a:prstGeom prst="rect">
            <a:avLst/>
          </a:prstGeom>
          <a:solidFill>
            <a:srgbClr val="0A7E8C"/>
          </a:solidFill>
          <a:ln w="12700">
            <a:solidFill>
              <a:srgbClr val="0A7E8C"/>
            </a:solidFill>
            <a:prstDash val="solid"/>
          </a:ln>
        </p:spPr>
        <p:txBody>
          <a:bodyPr/>
          <a:lstStyle/>
          <a:p>
            <a:endParaRPr lang="en-GB"/>
          </a:p>
        </p:txBody>
      </p:sp>
      <p:sp>
        <p:nvSpPr>
          <p:cNvPr id="43" name="Text 38"/>
          <p:cNvSpPr/>
          <p:nvPr/>
        </p:nvSpPr>
        <p:spPr>
          <a:xfrm>
            <a:off x="10113264" y="22289009"/>
            <a:ext cx="10497312"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Prototype: Example Interaction</a:t>
            </a:r>
            <a:endParaRPr lang="en-US" sz="3600" dirty="0"/>
          </a:p>
        </p:txBody>
      </p:sp>
      <p:sp>
        <p:nvSpPr>
          <p:cNvPr id="63" name="Text 58"/>
          <p:cNvSpPr/>
          <p:nvPr/>
        </p:nvSpPr>
        <p:spPr>
          <a:xfrm>
            <a:off x="9875520" y="37650929"/>
            <a:ext cx="10972800" cy="804672"/>
          </a:xfrm>
          <a:prstGeom prst="rect">
            <a:avLst/>
          </a:prstGeom>
          <a:noFill/>
          <a:ln/>
        </p:spPr>
        <p:txBody>
          <a:bodyPr wrap="square" rtlCol="0" anchor="ctr"/>
          <a:lstStyle/>
          <a:p>
            <a:pPr marL="0" indent="0" algn="ctr">
              <a:buNone/>
            </a:pPr>
            <a:r>
              <a:rPr lang="en-US" sz="2200" i="1" dirty="0">
                <a:solidFill>
                  <a:srgbClr val="7F8C8D"/>
                </a:solidFill>
                <a:latin typeface="Calibri" pitchFamily="34" charset="0"/>
                <a:ea typeface="Calibri" pitchFamily="34" charset="-122"/>
                <a:cs typeface="Calibri" pitchFamily="34" charset="-120"/>
              </a:rPr>
              <a:t>Built on: Microsoft Azure  ·  OpenAI GPT-4o  ·  PostgreSQL pgvector  ·  Python FastAPI</a:t>
            </a:r>
            <a:endParaRPr lang="en-US" sz="2200" dirty="0"/>
          </a:p>
        </p:txBody>
      </p:sp>
      <p:sp>
        <p:nvSpPr>
          <p:cNvPr id="64" name="Shape 59"/>
          <p:cNvSpPr/>
          <p:nvPr/>
        </p:nvSpPr>
        <p:spPr>
          <a:xfrm>
            <a:off x="21214080" y="5605272"/>
            <a:ext cx="8238744" cy="960120"/>
          </a:xfrm>
          <a:prstGeom prst="rect">
            <a:avLst/>
          </a:prstGeom>
          <a:solidFill>
            <a:srgbClr val="0A7E8C"/>
          </a:solidFill>
          <a:ln w="12700">
            <a:solidFill>
              <a:srgbClr val="0A7E8C"/>
            </a:solidFill>
            <a:prstDash val="solid"/>
          </a:ln>
        </p:spPr>
        <p:txBody>
          <a:bodyPr/>
          <a:lstStyle/>
          <a:p>
            <a:endParaRPr lang="en-GB"/>
          </a:p>
        </p:txBody>
      </p:sp>
      <p:sp>
        <p:nvSpPr>
          <p:cNvPr id="65" name="Text 60"/>
          <p:cNvSpPr/>
          <p:nvPr/>
        </p:nvSpPr>
        <p:spPr>
          <a:xfrm>
            <a:off x="21451824" y="5605272"/>
            <a:ext cx="7763256"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Our Approach</a:t>
            </a:r>
            <a:endParaRPr lang="en-US" sz="3600" dirty="0"/>
          </a:p>
        </p:txBody>
      </p:sp>
      <p:sp>
        <p:nvSpPr>
          <p:cNvPr id="66" name="Text 61"/>
          <p:cNvSpPr/>
          <p:nvPr/>
        </p:nvSpPr>
        <p:spPr>
          <a:xfrm>
            <a:off x="21214080" y="6821424"/>
            <a:ext cx="8238744" cy="8686800"/>
          </a:xfrm>
          <a:prstGeom prst="rect">
            <a:avLst/>
          </a:prstGeom>
          <a:noFill/>
          <a:ln/>
        </p:spPr>
        <p:txBody>
          <a:bodyPr wrap="square" rtlCol="0" anchor="t"/>
          <a:lstStyle/>
          <a:p>
            <a:pPr marL="0" indent="0">
              <a:buNone/>
            </a:pPr>
            <a:r>
              <a:rPr lang="en-US" sz="3000" dirty="0">
                <a:solidFill>
                  <a:srgbClr val="1A3240"/>
                </a:solidFill>
                <a:latin typeface="Calibri" pitchFamily="34" charset="0"/>
                <a:ea typeface="Calibri" pitchFamily="34" charset="-122"/>
                <a:cs typeface="Calibri" pitchFamily="34" charset="-120"/>
              </a:rPr>
              <a:t>The project uses </a:t>
            </a:r>
            <a:r>
              <a:rPr lang="en-US" sz="3000" b="1" dirty="0">
                <a:solidFill>
                  <a:srgbClr val="1A3240"/>
                </a:solidFill>
                <a:latin typeface="Calibri" pitchFamily="34" charset="0"/>
                <a:ea typeface="Calibri" pitchFamily="34" charset="-122"/>
                <a:cs typeface="Calibri" pitchFamily="34" charset="-120"/>
              </a:rPr>
              <a:t>retrieval-augmented generation (RAG)</a:t>
            </a:r>
            <a:r>
              <a:rPr lang="en-US" sz="3000" dirty="0">
                <a:solidFill>
                  <a:srgbClr val="1A3240"/>
                </a:solidFill>
                <a:latin typeface="Calibri" pitchFamily="34" charset="0"/>
                <a:ea typeface="Calibri" pitchFamily="34" charset="-122"/>
                <a:cs typeface="Calibri" pitchFamily="34" charset="-120"/>
              </a:rPr>
              <a:t> to connect conversational AI with curated SAMH service knowledge — retrieving grounded, service-specific guidance from an approved knowledge base rather than generating unchecked responses.</a:t>
            </a:r>
            <a:endParaRPr lang="en-US" sz="3000" dirty="0"/>
          </a:p>
          <a:p>
            <a:pPr marL="0" indent="0">
              <a:buNone/>
            </a:pPr>
            <a:r>
              <a:rPr lang="en-US" sz="900" dirty="0">
                <a:solidFill>
                  <a:srgbClr val="1A3240"/>
                </a:solidFill>
                <a:latin typeface="Calibri" pitchFamily="34" charset="0"/>
                <a:ea typeface="Calibri" pitchFamily="34" charset="-122"/>
                <a:cs typeface="Calibri" pitchFamily="34" charset="-120"/>
              </a:rPr>
              <a:t> </a:t>
            </a:r>
            <a:endParaRPr lang="en-US" sz="3000" dirty="0"/>
          </a:p>
          <a:p>
            <a:pPr marL="0" indent="0">
              <a:buNone/>
            </a:pPr>
            <a:r>
              <a:rPr lang="en-US" sz="3000" dirty="0">
                <a:solidFill>
                  <a:srgbClr val="1A3240"/>
                </a:solidFill>
                <a:latin typeface="Calibri" pitchFamily="34" charset="0"/>
                <a:ea typeface="Calibri" pitchFamily="34" charset="-122"/>
                <a:cs typeface="Calibri" pitchFamily="34" charset="-120"/>
              </a:rPr>
              <a:t>Stakeholder workshops are being used to map </a:t>
            </a:r>
            <a:r>
              <a:rPr lang="en-US" sz="3000" b="1" dirty="0">
                <a:solidFill>
                  <a:srgbClr val="1A3240"/>
                </a:solidFill>
                <a:latin typeface="Calibri" pitchFamily="34" charset="0"/>
                <a:ea typeface="Calibri" pitchFamily="34" charset="-122"/>
                <a:cs typeface="Calibri" pitchFamily="34" charset="-120"/>
              </a:rPr>
              <a:t>referral pathways, eligibility criteria and risk thresholds</a:t>
            </a:r>
            <a:r>
              <a:rPr lang="en-US" sz="3000" dirty="0">
                <a:solidFill>
                  <a:srgbClr val="1A3240"/>
                </a:solidFill>
                <a:latin typeface="Calibri" pitchFamily="34" charset="0"/>
                <a:ea typeface="Calibri" pitchFamily="34" charset="-122"/>
                <a:cs typeface="Calibri" pitchFamily="34" charset="-120"/>
              </a:rPr>
              <a:t> across SAMH self-referral services. This knowledge is translated into retrieval structures that support routing logic, safety checks and future validation.</a:t>
            </a:r>
            <a:endParaRPr lang="en-US" sz="3000" dirty="0"/>
          </a:p>
          <a:p>
            <a:pPr marL="0" indent="0">
              <a:buNone/>
            </a:pPr>
            <a:r>
              <a:rPr lang="en-US" sz="900" dirty="0">
                <a:solidFill>
                  <a:srgbClr val="1A3240"/>
                </a:solidFill>
                <a:latin typeface="Calibri" pitchFamily="34" charset="0"/>
                <a:ea typeface="Calibri" pitchFamily="34" charset="-122"/>
                <a:cs typeface="Calibri" pitchFamily="34" charset="-120"/>
              </a:rPr>
              <a:t> </a:t>
            </a:r>
            <a:endParaRPr lang="en-US" sz="3000" dirty="0"/>
          </a:p>
          <a:p>
            <a:pPr marL="0" indent="0">
              <a:buNone/>
            </a:pPr>
            <a:r>
              <a:rPr lang="en-US" sz="3000" dirty="0">
                <a:solidFill>
                  <a:srgbClr val="1A3240"/>
                </a:solidFill>
                <a:latin typeface="Calibri" pitchFamily="34" charset="0"/>
                <a:ea typeface="Calibri" pitchFamily="34" charset="-122"/>
                <a:cs typeface="Calibri" pitchFamily="34" charset="-120"/>
              </a:rPr>
              <a:t>The emerging architecture combines </a:t>
            </a:r>
            <a:r>
              <a:rPr lang="en-US" sz="3000" b="1" dirty="0">
                <a:solidFill>
                  <a:srgbClr val="1A3240"/>
                </a:solidFill>
                <a:latin typeface="Calibri" pitchFamily="34" charset="0"/>
                <a:ea typeface="Calibri" pitchFamily="34" charset="-122"/>
                <a:cs typeface="Calibri" pitchFamily="34" charset="-120"/>
              </a:rPr>
              <a:t>RAG,</a:t>
            </a:r>
            <a:r>
              <a:rPr lang="en-US" sz="3000" dirty="0">
                <a:solidFill>
                  <a:srgbClr val="1A3240"/>
                </a:solidFill>
                <a:latin typeface="Calibri" pitchFamily="34" charset="0"/>
                <a:ea typeface="Calibri" pitchFamily="34" charset="-122"/>
                <a:cs typeface="Calibri" pitchFamily="34" charset="-120"/>
              </a:rPr>
              <a:t> </a:t>
            </a:r>
            <a:r>
              <a:rPr lang="en-US" sz="3000" b="1" dirty="0">
                <a:solidFill>
                  <a:srgbClr val="1A3240"/>
                </a:solidFill>
                <a:latin typeface="Calibri" pitchFamily="34" charset="0"/>
                <a:ea typeface="Calibri" pitchFamily="34" charset="-122"/>
                <a:cs typeface="Calibri" pitchFamily="34" charset="-120"/>
              </a:rPr>
              <a:t>hybrid safety checking</a:t>
            </a:r>
            <a:r>
              <a:rPr lang="en-US" sz="3000" dirty="0">
                <a:solidFill>
                  <a:srgbClr val="1A3240"/>
                </a:solidFill>
                <a:latin typeface="Calibri" pitchFamily="34" charset="0"/>
                <a:ea typeface="Calibri" pitchFamily="34" charset="-122"/>
                <a:cs typeface="Calibri" pitchFamily="34" charset="-120"/>
              </a:rPr>
              <a:t> and Microsoft Azure cloud deployment. </a:t>
            </a:r>
            <a:r>
              <a:rPr lang="en-GB" sz="3000" dirty="0">
                <a:solidFill>
                  <a:srgbClr val="1A3240"/>
                </a:solidFill>
                <a:latin typeface="Calibri" pitchFamily="34" charset="0"/>
                <a:ea typeface="Calibri" pitchFamily="34" charset="-122"/>
                <a:cs typeface="Calibri" pitchFamily="34" charset="-120"/>
              </a:rPr>
              <a:t>Crisis-related disclosures are treated as a distinct safety-critical interaction type, using rule-based detection and LLM-assisted checking to support appropriate signposting.​</a:t>
            </a:r>
            <a:endParaRPr lang="en-US" sz="3000" dirty="0">
              <a:solidFill>
                <a:srgbClr val="1A3240"/>
              </a:solidFill>
              <a:latin typeface="Calibri" pitchFamily="34" charset="0"/>
              <a:ea typeface="Calibri" pitchFamily="34" charset="-122"/>
              <a:cs typeface="Calibri" pitchFamily="34" charset="-120"/>
            </a:endParaRPr>
          </a:p>
        </p:txBody>
      </p:sp>
      <p:sp>
        <p:nvSpPr>
          <p:cNvPr id="67" name="Shape 62"/>
          <p:cNvSpPr/>
          <p:nvPr/>
        </p:nvSpPr>
        <p:spPr>
          <a:xfrm>
            <a:off x="21214080" y="15965424"/>
            <a:ext cx="8238744" cy="960120"/>
          </a:xfrm>
          <a:prstGeom prst="rect">
            <a:avLst/>
          </a:prstGeom>
          <a:solidFill>
            <a:srgbClr val="0A7E8C"/>
          </a:solidFill>
          <a:ln w="12700">
            <a:solidFill>
              <a:srgbClr val="0A7E8C"/>
            </a:solidFill>
            <a:prstDash val="solid"/>
          </a:ln>
        </p:spPr>
        <p:txBody>
          <a:bodyPr/>
          <a:lstStyle/>
          <a:p>
            <a:endParaRPr lang="en-GB"/>
          </a:p>
        </p:txBody>
      </p:sp>
      <p:sp>
        <p:nvSpPr>
          <p:cNvPr id="68" name="Text 63"/>
          <p:cNvSpPr/>
          <p:nvPr/>
        </p:nvSpPr>
        <p:spPr>
          <a:xfrm>
            <a:off x="21451824" y="15965424"/>
            <a:ext cx="7763256"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Safety Framework</a:t>
            </a:r>
            <a:endParaRPr lang="en-US" sz="3600" dirty="0"/>
          </a:p>
        </p:txBody>
      </p:sp>
      <p:sp>
        <p:nvSpPr>
          <p:cNvPr id="69" name="Shape 64"/>
          <p:cNvSpPr/>
          <p:nvPr/>
        </p:nvSpPr>
        <p:spPr>
          <a:xfrm>
            <a:off x="21214080" y="17199864"/>
            <a:ext cx="8238744" cy="3657600"/>
          </a:xfrm>
          <a:prstGeom prst="rect">
            <a:avLst/>
          </a:prstGeom>
          <a:solidFill>
            <a:srgbClr val="D5F5E3"/>
          </a:solidFill>
          <a:ln w="12700">
            <a:solidFill>
              <a:srgbClr val="1E8449"/>
            </a:solidFill>
            <a:prstDash val="solid"/>
          </a:ln>
          <a:effectLst>
            <a:outerShdw blurRad="127000" dist="38100" dir="8100000" algn="bl" rotWithShape="0">
              <a:srgbClr val="000000">
                <a:alpha val="5000"/>
              </a:srgbClr>
            </a:outerShdw>
          </a:effectLst>
        </p:spPr>
        <p:txBody>
          <a:bodyPr/>
          <a:lstStyle/>
          <a:p>
            <a:endParaRPr lang="en-GB"/>
          </a:p>
        </p:txBody>
      </p:sp>
      <p:sp>
        <p:nvSpPr>
          <p:cNvPr id="70" name="Shape 65"/>
          <p:cNvSpPr/>
          <p:nvPr/>
        </p:nvSpPr>
        <p:spPr>
          <a:xfrm>
            <a:off x="21214080" y="17199864"/>
            <a:ext cx="8238744" cy="91440"/>
          </a:xfrm>
          <a:prstGeom prst="rect">
            <a:avLst/>
          </a:prstGeom>
          <a:solidFill>
            <a:srgbClr val="1E8449"/>
          </a:solidFill>
          <a:ln w="12700">
            <a:solidFill>
              <a:srgbClr val="1E8449"/>
            </a:solidFill>
            <a:prstDash val="solid"/>
          </a:ln>
        </p:spPr>
        <p:txBody>
          <a:bodyPr/>
          <a:lstStyle/>
          <a:p>
            <a:endParaRPr lang="en-GB"/>
          </a:p>
        </p:txBody>
      </p:sp>
      <p:sp>
        <p:nvSpPr>
          <p:cNvPr id="71" name="Text 66"/>
          <p:cNvSpPr/>
          <p:nvPr/>
        </p:nvSpPr>
        <p:spPr>
          <a:xfrm>
            <a:off x="21378672" y="17382744"/>
            <a:ext cx="7909560" cy="502920"/>
          </a:xfrm>
          <a:prstGeom prst="rect">
            <a:avLst/>
          </a:prstGeom>
          <a:noFill/>
          <a:ln/>
        </p:spPr>
        <p:txBody>
          <a:bodyPr wrap="square" rtlCol="0" anchor="ctr"/>
          <a:lstStyle/>
          <a:p>
            <a:pPr marL="0" indent="0">
              <a:buNone/>
            </a:pPr>
            <a:r>
              <a:rPr lang="en-US" sz="2000" b="1" kern="0" spc="150" dirty="0">
                <a:solidFill>
                  <a:srgbClr val="1E8449"/>
                </a:solidFill>
                <a:latin typeface="Calibri" pitchFamily="34" charset="0"/>
                <a:ea typeface="Calibri" pitchFamily="34" charset="-122"/>
                <a:cs typeface="Calibri" pitchFamily="34" charset="-120"/>
              </a:rPr>
              <a:t>NON-DIAGNOSTIC</a:t>
            </a:r>
            <a:endParaRPr lang="en-US" sz="2000" dirty="0"/>
          </a:p>
        </p:txBody>
      </p:sp>
      <p:sp>
        <p:nvSpPr>
          <p:cNvPr id="72" name="Text 67"/>
          <p:cNvSpPr/>
          <p:nvPr/>
        </p:nvSpPr>
        <p:spPr>
          <a:xfrm>
            <a:off x="21378672" y="17977104"/>
            <a:ext cx="7909560" cy="749808"/>
          </a:xfrm>
          <a:prstGeom prst="rect">
            <a:avLst/>
          </a:prstGeom>
          <a:noFill/>
          <a:ln/>
        </p:spPr>
        <p:txBody>
          <a:bodyPr wrap="square" rtlCol="0" anchor="ctr"/>
          <a:lstStyle/>
          <a:p>
            <a:pPr marL="0" indent="0">
              <a:buNone/>
            </a:pPr>
            <a:r>
              <a:rPr lang="en-US" sz="2800" b="1" dirty="0">
                <a:solidFill>
                  <a:srgbClr val="1A3240"/>
                </a:solidFill>
                <a:latin typeface="Calibri" pitchFamily="34" charset="0"/>
                <a:ea typeface="Calibri" pitchFamily="34" charset="-122"/>
                <a:cs typeface="Calibri" pitchFamily="34" charset="-120"/>
              </a:rPr>
              <a:t>Evidence-Grounded Responses</a:t>
            </a:r>
            <a:endParaRPr lang="en-US" sz="2800" dirty="0"/>
          </a:p>
        </p:txBody>
      </p:sp>
      <p:sp>
        <p:nvSpPr>
          <p:cNvPr id="73" name="Text 68"/>
          <p:cNvSpPr/>
          <p:nvPr/>
        </p:nvSpPr>
        <p:spPr>
          <a:xfrm>
            <a:off x="21378672" y="18790920"/>
            <a:ext cx="7909560" cy="1938528"/>
          </a:xfrm>
          <a:prstGeom prst="rect">
            <a:avLst/>
          </a:prstGeom>
          <a:noFill/>
          <a:ln/>
        </p:spPr>
        <p:txBody>
          <a:bodyPr wrap="square" rtlCol="0" anchor="t"/>
          <a:lstStyle/>
          <a:p>
            <a:pPr marL="0" indent="0">
              <a:buNone/>
            </a:pPr>
            <a:r>
              <a:rPr lang="en-US" sz="2600" dirty="0">
                <a:solidFill>
                  <a:srgbClr val="3D5A6C"/>
                </a:solidFill>
                <a:latin typeface="Calibri" pitchFamily="34" charset="0"/>
                <a:ea typeface="Calibri" pitchFamily="34" charset="-122"/>
                <a:cs typeface="Calibri" pitchFamily="34" charset="-120"/>
              </a:rPr>
              <a:t>All responses grounded in SAMH's verified knowledge base via RAG. The system never provides clinical diagnosis or therapy of any kind.</a:t>
            </a:r>
            <a:endParaRPr lang="en-US" sz="2600" dirty="0"/>
          </a:p>
        </p:txBody>
      </p:sp>
      <p:sp>
        <p:nvSpPr>
          <p:cNvPr id="74" name="Shape 69"/>
          <p:cNvSpPr/>
          <p:nvPr/>
        </p:nvSpPr>
        <p:spPr>
          <a:xfrm>
            <a:off x="21214080" y="21113496"/>
            <a:ext cx="8238744" cy="3657600"/>
          </a:xfrm>
          <a:prstGeom prst="rect">
            <a:avLst/>
          </a:prstGeom>
          <a:solidFill>
            <a:srgbClr val="FEF9E7"/>
          </a:solidFill>
          <a:ln w="12700">
            <a:solidFill>
              <a:srgbClr val="9A7D0A"/>
            </a:solidFill>
            <a:prstDash val="solid"/>
          </a:ln>
          <a:effectLst>
            <a:outerShdw blurRad="127000" dist="38100" dir="8100000" algn="bl" rotWithShape="0">
              <a:srgbClr val="000000">
                <a:alpha val="5000"/>
              </a:srgbClr>
            </a:outerShdw>
          </a:effectLst>
        </p:spPr>
        <p:txBody>
          <a:bodyPr/>
          <a:lstStyle/>
          <a:p>
            <a:endParaRPr lang="en-GB"/>
          </a:p>
        </p:txBody>
      </p:sp>
      <p:sp>
        <p:nvSpPr>
          <p:cNvPr id="75" name="Shape 70"/>
          <p:cNvSpPr/>
          <p:nvPr/>
        </p:nvSpPr>
        <p:spPr>
          <a:xfrm>
            <a:off x="21214080" y="21113496"/>
            <a:ext cx="8238744" cy="91440"/>
          </a:xfrm>
          <a:prstGeom prst="rect">
            <a:avLst/>
          </a:prstGeom>
          <a:solidFill>
            <a:srgbClr val="9A7D0A"/>
          </a:solidFill>
          <a:ln w="12700">
            <a:solidFill>
              <a:srgbClr val="9A7D0A"/>
            </a:solidFill>
            <a:prstDash val="solid"/>
          </a:ln>
        </p:spPr>
        <p:txBody>
          <a:bodyPr/>
          <a:lstStyle/>
          <a:p>
            <a:endParaRPr lang="en-GB"/>
          </a:p>
        </p:txBody>
      </p:sp>
      <p:sp>
        <p:nvSpPr>
          <p:cNvPr id="76" name="Text 71"/>
          <p:cNvSpPr/>
          <p:nvPr/>
        </p:nvSpPr>
        <p:spPr>
          <a:xfrm>
            <a:off x="21378672" y="21296376"/>
            <a:ext cx="7909560" cy="502920"/>
          </a:xfrm>
          <a:prstGeom prst="rect">
            <a:avLst/>
          </a:prstGeom>
          <a:noFill/>
          <a:ln/>
        </p:spPr>
        <p:txBody>
          <a:bodyPr wrap="square" rtlCol="0" anchor="ctr"/>
          <a:lstStyle/>
          <a:p>
            <a:pPr marL="0" indent="0">
              <a:buNone/>
            </a:pPr>
            <a:r>
              <a:rPr lang="en-US" sz="2000" b="1" kern="0" spc="150" dirty="0">
                <a:solidFill>
                  <a:srgbClr val="9A7D0A"/>
                </a:solidFill>
                <a:latin typeface="Calibri" pitchFamily="34" charset="0"/>
                <a:ea typeface="Calibri" pitchFamily="34" charset="-122"/>
                <a:cs typeface="Calibri" pitchFamily="34" charset="-120"/>
              </a:rPr>
              <a:t>RISK-AWARE</a:t>
            </a:r>
            <a:endParaRPr lang="en-US" sz="2000" dirty="0"/>
          </a:p>
        </p:txBody>
      </p:sp>
      <p:sp>
        <p:nvSpPr>
          <p:cNvPr id="77" name="Text 72"/>
          <p:cNvSpPr/>
          <p:nvPr/>
        </p:nvSpPr>
        <p:spPr>
          <a:xfrm>
            <a:off x="21378672" y="21890736"/>
            <a:ext cx="7909560" cy="749808"/>
          </a:xfrm>
          <a:prstGeom prst="rect">
            <a:avLst/>
          </a:prstGeom>
          <a:noFill/>
          <a:ln/>
        </p:spPr>
        <p:txBody>
          <a:bodyPr wrap="square" rtlCol="0" anchor="ctr"/>
          <a:lstStyle/>
          <a:p>
            <a:pPr marL="0" indent="0">
              <a:buNone/>
            </a:pPr>
            <a:r>
              <a:rPr lang="en-US" sz="2800" b="1" dirty="0">
                <a:solidFill>
                  <a:srgbClr val="1A3240"/>
                </a:solidFill>
                <a:latin typeface="Calibri" pitchFamily="34" charset="0"/>
                <a:ea typeface="Calibri" pitchFamily="34" charset="-122"/>
                <a:cs typeface="Calibri" pitchFamily="34" charset="-120"/>
              </a:rPr>
              <a:t>Confidence-Based Escalation</a:t>
            </a:r>
            <a:endParaRPr lang="en-US" sz="2800" dirty="0"/>
          </a:p>
        </p:txBody>
      </p:sp>
      <p:sp>
        <p:nvSpPr>
          <p:cNvPr id="78" name="Text 73"/>
          <p:cNvSpPr/>
          <p:nvPr/>
        </p:nvSpPr>
        <p:spPr>
          <a:xfrm>
            <a:off x="21378672" y="22704552"/>
            <a:ext cx="7909560" cy="1938528"/>
          </a:xfrm>
          <a:prstGeom prst="rect">
            <a:avLst/>
          </a:prstGeom>
          <a:noFill/>
          <a:ln/>
        </p:spPr>
        <p:txBody>
          <a:bodyPr wrap="square" rtlCol="0" anchor="t"/>
          <a:lstStyle/>
          <a:p>
            <a:pPr marL="0" indent="0">
              <a:buNone/>
            </a:pPr>
            <a:r>
              <a:rPr lang="en-US" sz="2600" dirty="0">
                <a:solidFill>
                  <a:srgbClr val="3D5A6C"/>
                </a:solidFill>
                <a:latin typeface="Calibri" pitchFamily="34" charset="0"/>
                <a:ea typeface="Calibri" pitchFamily="34" charset="-122"/>
                <a:cs typeface="Calibri" pitchFamily="34" charset="-120"/>
              </a:rPr>
              <a:t>Ambiguous or low-confidence inputs trigger clarification requests or flag the need for additional professional guidance before responding.</a:t>
            </a:r>
            <a:endParaRPr lang="en-US" sz="2600" dirty="0"/>
          </a:p>
        </p:txBody>
      </p:sp>
      <p:sp>
        <p:nvSpPr>
          <p:cNvPr id="79" name="Shape 74"/>
          <p:cNvSpPr/>
          <p:nvPr/>
        </p:nvSpPr>
        <p:spPr>
          <a:xfrm>
            <a:off x="21214080" y="25027128"/>
            <a:ext cx="8238744" cy="3657600"/>
          </a:xfrm>
          <a:prstGeom prst="rect">
            <a:avLst/>
          </a:prstGeom>
          <a:solidFill>
            <a:srgbClr val="FADBD8"/>
          </a:solidFill>
          <a:ln w="12700">
            <a:solidFill>
              <a:srgbClr val="A93226"/>
            </a:solidFill>
            <a:prstDash val="solid"/>
          </a:ln>
          <a:effectLst>
            <a:outerShdw blurRad="127000" dist="38100" dir="8100000" algn="bl" rotWithShape="0">
              <a:srgbClr val="000000">
                <a:alpha val="5000"/>
              </a:srgbClr>
            </a:outerShdw>
          </a:effectLst>
        </p:spPr>
        <p:txBody>
          <a:bodyPr/>
          <a:lstStyle/>
          <a:p>
            <a:endParaRPr lang="en-GB"/>
          </a:p>
        </p:txBody>
      </p:sp>
      <p:sp>
        <p:nvSpPr>
          <p:cNvPr id="80" name="Shape 75"/>
          <p:cNvSpPr/>
          <p:nvPr/>
        </p:nvSpPr>
        <p:spPr>
          <a:xfrm>
            <a:off x="21214080" y="25027128"/>
            <a:ext cx="8238744" cy="91440"/>
          </a:xfrm>
          <a:prstGeom prst="rect">
            <a:avLst/>
          </a:prstGeom>
          <a:solidFill>
            <a:srgbClr val="A93226"/>
          </a:solidFill>
          <a:ln w="12700">
            <a:solidFill>
              <a:srgbClr val="A93226"/>
            </a:solidFill>
            <a:prstDash val="solid"/>
          </a:ln>
        </p:spPr>
        <p:txBody>
          <a:bodyPr/>
          <a:lstStyle/>
          <a:p>
            <a:endParaRPr lang="en-GB"/>
          </a:p>
        </p:txBody>
      </p:sp>
      <p:sp>
        <p:nvSpPr>
          <p:cNvPr id="81" name="Text 76"/>
          <p:cNvSpPr/>
          <p:nvPr/>
        </p:nvSpPr>
        <p:spPr>
          <a:xfrm>
            <a:off x="21378672" y="25210008"/>
            <a:ext cx="7909560" cy="502920"/>
          </a:xfrm>
          <a:prstGeom prst="rect">
            <a:avLst/>
          </a:prstGeom>
          <a:noFill/>
          <a:ln/>
        </p:spPr>
        <p:txBody>
          <a:bodyPr wrap="square" rtlCol="0" anchor="ctr"/>
          <a:lstStyle/>
          <a:p>
            <a:pPr marL="0" indent="0">
              <a:buNone/>
            </a:pPr>
            <a:r>
              <a:rPr lang="en-US" sz="2000" b="1" kern="0" spc="150" dirty="0">
                <a:solidFill>
                  <a:srgbClr val="A93226"/>
                </a:solidFill>
                <a:latin typeface="Calibri" pitchFamily="34" charset="0"/>
                <a:ea typeface="Calibri" pitchFamily="34" charset="-122"/>
                <a:cs typeface="Calibri" pitchFamily="34" charset="-120"/>
              </a:rPr>
              <a:t>HUMAN-IN-THE-LOOP</a:t>
            </a:r>
            <a:endParaRPr lang="en-US" sz="2000" dirty="0"/>
          </a:p>
        </p:txBody>
      </p:sp>
      <p:sp>
        <p:nvSpPr>
          <p:cNvPr id="82" name="Text 77"/>
          <p:cNvSpPr/>
          <p:nvPr/>
        </p:nvSpPr>
        <p:spPr>
          <a:xfrm>
            <a:off x="21378672" y="25778968"/>
            <a:ext cx="7909560" cy="749808"/>
          </a:xfrm>
          <a:prstGeom prst="rect">
            <a:avLst/>
          </a:prstGeom>
          <a:noFill/>
          <a:ln/>
        </p:spPr>
        <p:txBody>
          <a:bodyPr wrap="square" rtlCol="0" anchor="ctr"/>
          <a:lstStyle/>
          <a:p>
            <a:pPr marL="0" indent="0">
              <a:buNone/>
            </a:pPr>
            <a:r>
              <a:rPr lang="en-US" sz="2800" b="1" dirty="0">
                <a:solidFill>
                  <a:srgbClr val="1A3240"/>
                </a:solidFill>
                <a:latin typeface="Calibri" pitchFamily="34" charset="0"/>
                <a:ea typeface="Calibri" pitchFamily="34" charset="-122"/>
                <a:cs typeface="Calibri" pitchFamily="34" charset="-120"/>
              </a:rPr>
              <a:t>Crisis Detection &amp; Escalation</a:t>
            </a:r>
            <a:endParaRPr lang="en-US" sz="2800" dirty="0"/>
          </a:p>
        </p:txBody>
      </p:sp>
      <p:sp>
        <p:nvSpPr>
          <p:cNvPr id="83" name="Text 78"/>
          <p:cNvSpPr/>
          <p:nvPr/>
        </p:nvSpPr>
        <p:spPr>
          <a:xfrm>
            <a:off x="21410168" y="26481532"/>
            <a:ext cx="7909560" cy="2011680"/>
          </a:xfrm>
          <a:prstGeom prst="rect">
            <a:avLst/>
          </a:prstGeom>
          <a:noFill/>
          <a:ln/>
        </p:spPr>
        <p:txBody>
          <a:bodyPr wrap="square" rtlCol="0" anchor="t"/>
          <a:lstStyle/>
          <a:p>
            <a:r>
              <a:rPr lang="en-GB" sz="2600" dirty="0">
                <a:solidFill>
                  <a:srgbClr val="3D5A6C"/>
                </a:solidFill>
                <a:latin typeface="Calibri" pitchFamily="34" charset="0"/>
                <a:ea typeface="Calibri" pitchFamily="34" charset="-122"/>
                <a:cs typeface="Calibri" pitchFamily="34" charset="-120"/>
              </a:rPr>
              <a:t>The system includes early-stage mechanisms for identifying high-risk conversations and supporting future integration with SAMH escalation pathways. In crisis scenarios, the design prioritises referral to human support rather than AI-only responses.</a:t>
            </a:r>
            <a:endParaRPr lang="en-US" sz="2600" dirty="0">
              <a:solidFill>
                <a:srgbClr val="3D5A6C"/>
              </a:solidFill>
              <a:latin typeface="Calibri" pitchFamily="34" charset="0"/>
              <a:ea typeface="Calibri" pitchFamily="34" charset="-122"/>
              <a:cs typeface="Calibri" pitchFamily="34" charset="-120"/>
            </a:endParaRPr>
          </a:p>
        </p:txBody>
      </p:sp>
      <p:sp>
        <p:nvSpPr>
          <p:cNvPr id="84" name="Shape 79"/>
          <p:cNvSpPr/>
          <p:nvPr/>
        </p:nvSpPr>
        <p:spPr>
          <a:xfrm>
            <a:off x="21214080" y="29141928"/>
            <a:ext cx="8238744" cy="960120"/>
          </a:xfrm>
          <a:prstGeom prst="rect">
            <a:avLst/>
          </a:prstGeom>
          <a:solidFill>
            <a:srgbClr val="0A7E8C"/>
          </a:solidFill>
          <a:ln w="12700">
            <a:solidFill>
              <a:srgbClr val="0A7E8C"/>
            </a:solidFill>
            <a:prstDash val="solid"/>
          </a:ln>
        </p:spPr>
        <p:txBody>
          <a:bodyPr/>
          <a:lstStyle/>
          <a:p>
            <a:endParaRPr lang="en-GB"/>
          </a:p>
        </p:txBody>
      </p:sp>
      <p:sp>
        <p:nvSpPr>
          <p:cNvPr id="85" name="Text 80"/>
          <p:cNvSpPr/>
          <p:nvPr/>
        </p:nvSpPr>
        <p:spPr>
          <a:xfrm>
            <a:off x="21451824" y="29141928"/>
            <a:ext cx="7763256"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Emerging Contribution</a:t>
            </a:r>
            <a:endParaRPr lang="en-US" sz="3600" dirty="0"/>
          </a:p>
        </p:txBody>
      </p:sp>
      <p:sp>
        <p:nvSpPr>
          <p:cNvPr id="86" name="Shape 81"/>
          <p:cNvSpPr/>
          <p:nvPr/>
        </p:nvSpPr>
        <p:spPr>
          <a:xfrm>
            <a:off x="21214080" y="30330648"/>
            <a:ext cx="8238744" cy="4114800"/>
          </a:xfrm>
          <a:prstGeom prst="rect">
            <a:avLst/>
          </a:prstGeom>
          <a:solidFill>
            <a:srgbClr val="EBF8FA"/>
          </a:solidFill>
          <a:ln w="12700">
            <a:solidFill>
              <a:srgbClr val="B8D9DF"/>
            </a:solidFill>
            <a:prstDash val="solid"/>
          </a:ln>
        </p:spPr>
        <p:txBody>
          <a:bodyPr/>
          <a:lstStyle/>
          <a:p>
            <a:endParaRPr lang="en-GB"/>
          </a:p>
        </p:txBody>
      </p:sp>
      <p:sp>
        <p:nvSpPr>
          <p:cNvPr id="87" name="Shape 82"/>
          <p:cNvSpPr/>
          <p:nvPr/>
        </p:nvSpPr>
        <p:spPr>
          <a:xfrm>
            <a:off x="21214080" y="30330648"/>
            <a:ext cx="128016" cy="4114800"/>
          </a:xfrm>
          <a:prstGeom prst="rect">
            <a:avLst/>
          </a:prstGeom>
          <a:solidFill>
            <a:srgbClr val="05C3B3"/>
          </a:solidFill>
          <a:ln w="12700">
            <a:solidFill>
              <a:srgbClr val="05C3B3"/>
            </a:solidFill>
            <a:prstDash val="solid"/>
          </a:ln>
        </p:spPr>
        <p:txBody>
          <a:bodyPr/>
          <a:lstStyle/>
          <a:p>
            <a:endParaRPr lang="en-GB"/>
          </a:p>
        </p:txBody>
      </p:sp>
      <p:sp>
        <p:nvSpPr>
          <p:cNvPr id="88" name="Text 83"/>
          <p:cNvSpPr/>
          <p:nvPr/>
        </p:nvSpPr>
        <p:spPr>
          <a:xfrm>
            <a:off x="21506688" y="30531816"/>
            <a:ext cx="7818120" cy="3712464"/>
          </a:xfrm>
          <a:prstGeom prst="rect">
            <a:avLst/>
          </a:prstGeom>
          <a:noFill/>
          <a:ln/>
        </p:spPr>
        <p:txBody>
          <a:bodyPr wrap="square" rtlCol="0" anchor="t"/>
          <a:lstStyle/>
          <a:p>
            <a:pPr marL="0" indent="0">
              <a:buNone/>
            </a:pPr>
            <a:r>
              <a:rPr lang="en-US" sz="2800" dirty="0">
                <a:solidFill>
                  <a:srgbClr val="1A3240"/>
                </a:solidFill>
                <a:latin typeface="Calibri" pitchFamily="34" charset="0"/>
                <a:ea typeface="Calibri" pitchFamily="34" charset="-122"/>
                <a:cs typeface="Calibri" pitchFamily="34" charset="-120"/>
              </a:rPr>
              <a:t>This work contributes a </a:t>
            </a:r>
            <a:r>
              <a:rPr lang="en-US" sz="2800" b="1" dirty="0">
                <a:solidFill>
                  <a:srgbClr val="1A3240"/>
                </a:solidFill>
                <a:latin typeface="Calibri" pitchFamily="34" charset="0"/>
                <a:ea typeface="Calibri" pitchFamily="34" charset="-122"/>
                <a:cs typeface="Calibri" pitchFamily="34" charset="-120"/>
              </a:rPr>
              <a:t>practical case study of how AI-powered service navigation</a:t>
            </a:r>
            <a:r>
              <a:rPr lang="en-US" sz="2800" dirty="0">
                <a:solidFill>
                  <a:srgbClr val="1A3240"/>
                </a:solidFill>
                <a:latin typeface="Calibri" pitchFamily="34" charset="0"/>
                <a:ea typeface="Calibri" pitchFamily="34" charset="-122"/>
                <a:cs typeface="Calibri" pitchFamily="34" charset="-120"/>
              </a:rPr>
              <a:t> can be developed in a sensitive, public-facing mental health context. It shows the central design problem is not simply improving chatbot responses, but aligning service knowledge, retrieval, safety checks, escalation routes and governance.</a:t>
            </a:r>
            <a:endParaRPr lang="en-US" sz="2800" dirty="0"/>
          </a:p>
        </p:txBody>
      </p:sp>
      <p:sp>
        <p:nvSpPr>
          <p:cNvPr id="89" name="Shape 84"/>
          <p:cNvSpPr/>
          <p:nvPr/>
        </p:nvSpPr>
        <p:spPr>
          <a:xfrm>
            <a:off x="21214080" y="34902648"/>
            <a:ext cx="8238744" cy="960120"/>
          </a:xfrm>
          <a:prstGeom prst="rect">
            <a:avLst/>
          </a:prstGeom>
          <a:solidFill>
            <a:srgbClr val="0A7E8C"/>
          </a:solidFill>
          <a:ln w="12700">
            <a:solidFill>
              <a:srgbClr val="0A7E8C"/>
            </a:solidFill>
            <a:prstDash val="solid"/>
          </a:ln>
        </p:spPr>
        <p:txBody>
          <a:bodyPr/>
          <a:lstStyle/>
          <a:p>
            <a:endParaRPr lang="en-GB"/>
          </a:p>
        </p:txBody>
      </p:sp>
      <p:sp>
        <p:nvSpPr>
          <p:cNvPr id="90" name="Text 85"/>
          <p:cNvSpPr/>
          <p:nvPr/>
        </p:nvSpPr>
        <p:spPr>
          <a:xfrm>
            <a:off x="21451824" y="34902648"/>
            <a:ext cx="7763256" cy="960120"/>
          </a:xfrm>
          <a:prstGeom prst="rect">
            <a:avLst/>
          </a:prstGeom>
          <a:noFill/>
          <a:ln/>
        </p:spPr>
        <p:txBody>
          <a:bodyPr wrap="square" rtlCol="0" anchor="ctr"/>
          <a:lstStyle/>
          <a:p>
            <a:pPr marL="0" indent="0" algn="l">
              <a:buNone/>
            </a:pPr>
            <a:r>
              <a:rPr lang="en-US" sz="3600" b="1" dirty="0">
                <a:solidFill>
                  <a:srgbClr val="FFFFFF"/>
                </a:solidFill>
                <a:latin typeface="Calibri" pitchFamily="34" charset="0"/>
                <a:ea typeface="Calibri" pitchFamily="34" charset="-122"/>
                <a:cs typeface="Calibri" pitchFamily="34" charset="-120"/>
              </a:rPr>
              <a:t>Development Roadmap</a:t>
            </a:r>
            <a:endParaRPr lang="en-US" sz="3600" dirty="0"/>
          </a:p>
        </p:txBody>
      </p:sp>
      <p:sp>
        <p:nvSpPr>
          <p:cNvPr id="91" name="Shape 86"/>
          <p:cNvSpPr/>
          <p:nvPr/>
        </p:nvSpPr>
        <p:spPr>
          <a:xfrm>
            <a:off x="21214080" y="37005768"/>
            <a:ext cx="8238744" cy="73152"/>
          </a:xfrm>
          <a:prstGeom prst="rect">
            <a:avLst/>
          </a:prstGeom>
          <a:solidFill>
            <a:srgbClr val="BDC3C7"/>
          </a:solidFill>
          <a:ln w="12700">
            <a:solidFill>
              <a:srgbClr val="BDC3C7"/>
            </a:solidFill>
            <a:prstDash val="solid"/>
          </a:ln>
        </p:spPr>
        <p:txBody>
          <a:bodyPr/>
          <a:lstStyle/>
          <a:p>
            <a:endParaRPr lang="en-GB"/>
          </a:p>
        </p:txBody>
      </p:sp>
      <p:sp>
        <p:nvSpPr>
          <p:cNvPr id="92" name="Shape 87"/>
          <p:cNvSpPr/>
          <p:nvPr/>
        </p:nvSpPr>
        <p:spPr>
          <a:xfrm>
            <a:off x="21938285" y="37005768"/>
            <a:ext cx="2295696" cy="73152"/>
          </a:xfrm>
          <a:prstGeom prst="rect">
            <a:avLst/>
          </a:prstGeom>
          <a:solidFill>
            <a:srgbClr val="0A7E8C"/>
          </a:solidFill>
          <a:ln w="12700">
            <a:solidFill>
              <a:srgbClr val="0A7E8C"/>
            </a:solidFill>
            <a:prstDash val="solid"/>
          </a:ln>
        </p:spPr>
        <p:txBody>
          <a:bodyPr/>
          <a:lstStyle/>
          <a:p>
            <a:endParaRPr lang="en-GB"/>
          </a:p>
        </p:txBody>
      </p:sp>
      <p:sp>
        <p:nvSpPr>
          <p:cNvPr id="93" name="Text 88"/>
          <p:cNvSpPr/>
          <p:nvPr/>
        </p:nvSpPr>
        <p:spPr>
          <a:xfrm>
            <a:off x="21214080" y="36301680"/>
            <a:ext cx="749808" cy="292608"/>
          </a:xfrm>
          <a:prstGeom prst="rect">
            <a:avLst/>
          </a:prstGeom>
          <a:noFill/>
          <a:ln/>
        </p:spPr>
        <p:txBody>
          <a:bodyPr wrap="square" rtlCol="0" anchor="ctr"/>
          <a:lstStyle/>
          <a:p>
            <a:pPr marL="0" indent="0" algn="ctr">
              <a:buNone/>
            </a:pPr>
            <a:r>
              <a:rPr lang="en-US" sz="1700" b="1" dirty="0">
                <a:solidFill>
                  <a:srgbClr val="0A7E8C"/>
                </a:solidFill>
                <a:latin typeface="Calibri" pitchFamily="34" charset="0"/>
                <a:ea typeface="Calibri" pitchFamily="34" charset="-122"/>
                <a:cs typeface="Calibri" pitchFamily="34" charset="-120"/>
              </a:rPr>
              <a:t>✓</a:t>
            </a:r>
            <a:endParaRPr lang="en-US" sz="1700" dirty="0"/>
          </a:p>
        </p:txBody>
      </p:sp>
      <p:sp>
        <p:nvSpPr>
          <p:cNvPr id="94" name="Shape 89"/>
          <p:cNvSpPr/>
          <p:nvPr/>
        </p:nvSpPr>
        <p:spPr>
          <a:xfrm>
            <a:off x="21214080" y="36667440"/>
            <a:ext cx="749808" cy="749808"/>
          </a:xfrm>
          <a:prstGeom prst="ellipse">
            <a:avLst/>
          </a:prstGeom>
          <a:solidFill>
            <a:srgbClr val="0A7E8C"/>
          </a:solidFill>
          <a:ln w="12700">
            <a:solidFill>
              <a:srgbClr val="0A7E8C"/>
            </a:solidFill>
            <a:prstDash val="solid"/>
          </a:ln>
        </p:spPr>
        <p:txBody>
          <a:bodyPr/>
          <a:lstStyle/>
          <a:p>
            <a:endParaRPr lang="en-GB"/>
          </a:p>
        </p:txBody>
      </p:sp>
      <p:sp>
        <p:nvSpPr>
          <p:cNvPr id="95" name="Text 90"/>
          <p:cNvSpPr/>
          <p:nvPr/>
        </p:nvSpPr>
        <p:spPr>
          <a:xfrm>
            <a:off x="21214080" y="36667440"/>
            <a:ext cx="749808" cy="749808"/>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1</a:t>
            </a:r>
            <a:endParaRPr lang="en-US" sz="2200" dirty="0"/>
          </a:p>
        </p:txBody>
      </p:sp>
      <p:sp>
        <p:nvSpPr>
          <p:cNvPr id="96" name="Text 91"/>
          <p:cNvSpPr/>
          <p:nvPr/>
        </p:nvSpPr>
        <p:spPr>
          <a:xfrm>
            <a:off x="20978513" y="37462968"/>
            <a:ext cx="1471313" cy="1179576"/>
          </a:xfrm>
          <a:prstGeom prst="rect">
            <a:avLst/>
          </a:prstGeom>
          <a:noFill/>
          <a:ln/>
        </p:spPr>
        <p:txBody>
          <a:bodyPr wrap="square" rtlCol="0" anchor="ctr"/>
          <a:lstStyle/>
          <a:p>
            <a:pPr marL="0" indent="0" algn="ctr">
              <a:buNone/>
            </a:pPr>
            <a:r>
              <a:rPr lang="en-US" sz="1600" b="1" dirty="0">
                <a:solidFill>
                  <a:srgbClr val="0A7E8C"/>
                </a:solidFill>
                <a:latin typeface="Calibri" pitchFamily="34" charset="0"/>
                <a:ea typeface="Calibri" pitchFamily="34" charset="-122"/>
                <a:cs typeface="Calibri" pitchFamily="34" charset="-120"/>
              </a:rPr>
              <a:t>Discovery &amp;</a:t>
            </a:r>
            <a:endParaRPr lang="en-US" sz="1600" dirty="0"/>
          </a:p>
          <a:p>
            <a:pPr marL="0" indent="0" algn="ctr">
              <a:buNone/>
            </a:pPr>
            <a:r>
              <a:rPr lang="en-US" sz="1600" b="1" dirty="0">
                <a:solidFill>
                  <a:srgbClr val="0A7E8C"/>
                </a:solidFill>
                <a:latin typeface="Calibri" pitchFamily="34" charset="0"/>
                <a:ea typeface="Calibri" pitchFamily="34" charset="-122"/>
                <a:cs typeface="Calibri" pitchFamily="34" charset="-120"/>
              </a:rPr>
              <a:t>Requirements</a:t>
            </a:r>
            <a:endParaRPr lang="en-US" sz="1600" dirty="0"/>
          </a:p>
        </p:txBody>
      </p:sp>
      <p:sp>
        <p:nvSpPr>
          <p:cNvPr id="97" name="Text 92"/>
          <p:cNvSpPr/>
          <p:nvPr/>
        </p:nvSpPr>
        <p:spPr>
          <a:xfrm>
            <a:off x="22711867" y="36301680"/>
            <a:ext cx="749808" cy="292608"/>
          </a:xfrm>
          <a:prstGeom prst="rect">
            <a:avLst/>
          </a:prstGeom>
          <a:noFill/>
          <a:ln/>
        </p:spPr>
        <p:txBody>
          <a:bodyPr wrap="square" rtlCol="0" anchor="ctr"/>
          <a:lstStyle/>
          <a:p>
            <a:pPr marL="0" indent="0" algn="ctr">
              <a:buNone/>
            </a:pPr>
            <a:r>
              <a:rPr lang="en-US" sz="1700" b="1" dirty="0">
                <a:solidFill>
                  <a:srgbClr val="0A7E8C"/>
                </a:solidFill>
                <a:latin typeface="Calibri" pitchFamily="34" charset="0"/>
                <a:ea typeface="Calibri" pitchFamily="34" charset="-122"/>
                <a:cs typeface="Calibri" pitchFamily="34" charset="-120"/>
              </a:rPr>
              <a:t>✓</a:t>
            </a:r>
            <a:endParaRPr lang="en-US" sz="1700" dirty="0"/>
          </a:p>
        </p:txBody>
      </p:sp>
      <p:sp>
        <p:nvSpPr>
          <p:cNvPr id="98" name="Shape 93"/>
          <p:cNvSpPr/>
          <p:nvPr/>
        </p:nvSpPr>
        <p:spPr>
          <a:xfrm>
            <a:off x="22711867" y="36667440"/>
            <a:ext cx="749808" cy="749808"/>
          </a:xfrm>
          <a:prstGeom prst="ellipse">
            <a:avLst/>
          </a:prstGeom>
          <a:solidFill>
            <a:srgbClr val="0A7E8C"/>
          </a:solidFill>
          <a:ln w="12700">
            <a:solidFill>
              <a:srgbClr val="0A7E8C"/>
            </a:solidFill>
            <a:prstDash val="solid"/>
          </a:ln>
        </p:spPr>
        <p:txBody>
          <a:bodyPr/>
          <a:lstStyle/>
          <a:p>
            <a:endParaRPr lang="en-GB"/>
          </a:p>
        </p:txBody>
      </p:sp>
      <p:sp>
        <p:nvSpPr>
          <p:cNvPr id="99" name="Text 94"/>
          <p:cNvSpPr/>
          <p:nvPr/>
        </p:nvSpPr>
        <p:spPr>
          <a:xfrm>
            <a:off x="22711867" y="36667440"/>
            <a:ext cx="749808" cy="749808"/>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2</a:t>
            </a:r>
            <a:endParaRPr lang="en-US" sz="2200" dirty="0"/>
          </a:p>
        </p:txBody>
      </p:sp>
      <p:sp>
        <p:nvSpPr>
          <p:cNvPr id="100" name="Text 95"/>
          <p:cNvSpPr/>
          <p:nvPr/>
        </p:nvSpPr>
        <p:spPr>
          <a:xfrm>
            <a:off x="22400971" y="37528427"/>
            <a:ext cx="1371600" cy="1258970"/>
          </a:xfrm>
          <a:prstGeom prst="rect">
            <a:avLst/>
          </a:prstGeom>
          <a:noFill/>
          <a:ln/>
        </p:spPr>
        <p:txBody>
          <a:bodyPr wrap="square" rtlCol="0" anchor="ctr"/>
          <a:lstStyle/>
          <a:p>
            <a:pPr algn="ctr"/>
            <a:r>
              <a:rPr lang="en-GB" sz="1600" b="1" dirty="0">
                <a:solidFill>
                  <a:srgbClr val="0A7E8C"/>
                </a:solidFill>
                <a:latin typeface="Calibri" pitchFamily="34" charset="0"/>
                <a:ea typeface="Calibri" pitchFamily="34" charset="-122"/>
                <a:cs typeface="Calibri" pitchFamily="34" charset="-120"/>
              </a:rPr>
              <a:t>Knowledge Modelling &amp;</a:t>
            </a:r>
            <a:br>
              <a:rPr lang="en-GB" sz="1600" b="1" dirty="0">
                <a:solidFill>
                  <a:srgbClr val="0A7E8C"/>
                </a:solidFill>
                <a:latin typeface="Calibri" pitchFamily="34" charset="0"/>
                <a:ea typeface="Calibri" pitchFamily="34" charset="-122"/>
                <a:cs typeface="Calibri" pitchFamily="34" charset="-120"/>
              </a:rPr>
            </a:br>
            <a:r>
              <a:rPr lang="en-GB" sz="1600" b="1" dirty="0">
                <a:solidFill>
                  <a:srgbClr val="0A7E8C"/>
                </a:solidFill>
                <a:latin typeface="Calibri" pitchFamily="34" charset="0"/>
                <a:ea typeface="Calibri" pitchFamily="34" charset="-122"/>
                <a:cs typeface="Calibri" pitchFamily="34" charset="-120"/>
              </a:rPr>
              <a:t>System Architecture Design</a:t>
            </a:r>
            <a:endParaRPr lang="en-US" sz="1600" b="1" dirty="0">
              <a:solidFill>
                <a:srgbClr val="0A7E8C"/>
              </a:solidFill>
              <a:latin typeface="Calibri" pitchFamily="34" charset="0"/>
              <a:ea typeface="Calibri" pitchFamily="34" charset="-122"/>
              <a:cs typeface="Calibri" pitchFamily="34" charset="-120"/>
            </a:endParaRPr>
          </a:p>
        </p:txBody>
      </p:sp>
      <p:sp>
        <p:nvSpPr>
          <p:cNvPr id="101" name="Text 96"/>
          <p:cNvSpPr/>
          <p:nvPr/>
        </p:nvSpPr>
        <p:spPr>
          <a:xfrm>
            <a:off x="25707442" y="36301680"/>
            <a:ext cx="749808" cy="292608"/>
          </a:xfrm>
          <a:prstGeom prst="rect">
            <a:avLst/>
          </a:prstGeom>
          <a:noFill/>
          <a:ln/>
        </p:spPr>
        <p:txBody>
          <a:bodyPr wrap="square" rtlCol="0" anchor="ctr"/>
          <a:lstStyle/>
          <a:p>
            <a:pPr marL="0" indent="0" algn="ctr">
              <a:buNone/>
            </a:pPr>
            <a:r>
              <a:rPr lang="en-US" sz="1400" b="1" dirty="0">
                <a:solidFill>
                  <a:srgbClr val="9A7D0A"/>
                </a:solidFill>
                <a:latin typeface="Calibri" pitchFamily="34" charset="0"/>
                <a:ea typeface="Calibri" pitchFamily="34" charset="-122"/>
                <a:cs typeface="Calibri" pitchFamily="34" charset="-120"/>
              </a:rPr>
              <a:t>NEXT</a:t>
            </a:r>
            <a:endParaRPr lang="en-US" sz="1400" dirty="0"/>
          </a:p>
        </p:txBody>
      </p:sp>
      <p:sp>
        <p:nvSpPr>
          <p:cNvPr id="102" name="Shape 97"/>
          <p:cNvSpPr/>
          <p:nvPr/>
        </p:nvSpPr>
        <p:spPr>
          <a:xfrm>
            <a:off x="24209654" y="36667440"/>
            <a:ext cx="749808" cy="749808"/>
          </a:xfrm>
          <a:prstGeom prst="ellipse">
            <a:avLst/>
          </a:prstGeom>
          <a:solidFill>
            <a:srgbClr val="FFFFFF"/>
          </a:solidFill>
          <a:ln w="12700">
            <a:solidFill>
              <a:srgbClr val="BDC3C7"/>
            </a:solidFill>
            <a:prstDash val="solid"/>
          </a:ln>
        </p:spPr>
        <p:txBody>
          <a:bodyPr/>
          <a:lstStyle/>
          <a:p>
            <a:endParaRPr lang="en-GB"/>
          </a:p>
        </p:txBody>
      </p:sp>
      <p:sp>
        <p:nvSpPr>
          <p:cNvPr id="103" name="Text 98"/>
          <p:cNvSpPr/>
          <p:nvPr/>
        </p:nvSpPr>
        <p:spPr>
          <a:xfrm>
            <a:off x="24209654" y="36667440"/>
            <a:ext cx="749808" cy="749808"/>
          </a:xfrm>
          <a:prstGeom prst="rect">
            <a:avLst/>
          </a:prstGeom>
          <a:noFill/>
          <a:ln/>
        </p:spPr>
        <p:txBody>
          <a:bodyPr wrap="square" rtlCol="0" anchor="ctr"/>
          <a:lstStyle/>
          <a:p>
            <a:pPr marL="0" indent="0" algn="ctr">
              <a:buNone/>
            </a:pPr>
            <a:r>
              <a:rPr lang="en-US" sz="2200" b="1" dirty="0">
                <a:solidFill>
                  <a:srgbClr val="7F8C8D"/>
                </a:solidFill>
                <a:latin typeface="Calibri" pitchFamily="34" charset="0"/>
                <a:ea typeface="Calibri" pitchFamily="34" charset="-122"/>
                <a:cs typeface="Calibri" pitchFamily="34" charset="-120"/>
              </a:rPr>
              <a:t>3</a:t>
            </a:r>
            <a:endParaRPr lang="en-US" sz="2200" dirty="0"/>
          </a:p>
        </p:txBody>
      </p:sp>
      <p:sp>
        <p:nvSpPr>
          <p:cNvPr id="104" name="Text 99"/>
          <p:cNvSpPr/>
          <p:nvPr/>
        </p:nvSpPr>
        <p:spPr>
          <a:xfrm>
            <a:off x="23898758" y="37508687"/>
            <a:ext cx="1371600" cy="1088137"/>
          </a:xfrm>
          <a:prstGeom prst="rect">
            <a:avLst/>
          </a:prstGeom>
          <a:noFill/>
          <a:ln/>
        </p:spPr>
        <p:txBody>
          <a:bodyPr wrap="square" rtlCol="0" anchor="ctr"/>
          <a:lstStyle/>
          <a:p>
            <a:pPr algn="ctr"/>
            <a:r>
              <a:rPr lang="en-US" sz="1600" b="1" dirty="0">
                <a:solidFill>
                  <a:srgbClr val="0A7E8C"/>
                </a:solidFill>
                <a:latin typeface="Calibri" pitchFamily="34" charset="0"/>
                <a:ea typeface="Calibri" pitchFamily="34" charset="-122"/>
                <a:cs typeface="Calibri" pitchFamily="34" charset="-120"/>
              </a:rPr>
              <a:t>Initial Prototype</a:t>
            </a:r>
          </a:p>
          <a:p>
            <a:pPr algn="ctr"/>
            <a:r>
              <a:rPr lang="en-US" sz="1600" b="1" dirty="0">
                <a:solidFill>
                  <a:srgbClr val="0A7E8C"/>
                </a:solidFill>
                <a:latin typeface="Calibri" pitchFamily="34" charset="0"/>
                <a:ea typeface="Calibri" pitchFamily="34" charset="-122"/>
                <a:cs typeface="Calibri" pitchFamily="34" charset="-120"/>
              </a:rPr>
              <a:t>Development &amp; Testing</a:t>
            </a:r>
          </a:p>
        </p:txBody>
      </p:sp>
      <p:sp>
        <p:nvSpPr>
          <p:cNvPr id="105" name="Shape 100"/>
          <p:cNvSpPr/>
          <p:nvPr/>
        </p:nvSpPr>
        <p:spPr>
          <a:xfrm>
            <a:off x="25707442" y="36667440"/>
            <a:ext cx="749808" cy="749808"/>
          </a:xfrm>
          <a:prstGeom prst="ellipse">
            <a:avLst/>
          </a:prstGeom>
          <a:solidFill>
            <a:srgbClr val="FFFFFF"/>
          </a:solidFill>
          <a:ln w="12700">
            <a:solidFill>
              <a:srgbClr val="BDC3C7"/>
            </a:solidFill>
            <a:prstDash val="solid"/>
          </a:ln>
        </p:spPr>
        <p:txBody>
          <a:bodyPr/>
          <a:lstStyle/>
          <a:p>
            <a:endParaRPr lang="en-GB"/>
          </a:p>
        </p:txBody>
      </p:sp>
      <p:sp>
        <p:nvSpPr>
          <p:cNvPr id="106" name="Text 101"/>
          <p:cNvSpPr/>
          <p:nvPr/>
        </p:nvSpPr>
        <p:spPr>
          <a:xfrm>
            <a:off x="25707442" y="36667440"/>
            <a:ext cx="749808" cy="749808"/>
          </a:xfrm>
          <a:prstGeom prst="rect">
            <a:avLst/>
          </a:prstGeom>
          <a:noFill/>
          <a:ln/>
        </p:spPr>
        <p:txBody>
          <a:bodyPr wrap="square" rtlCol="0" anchor="ctr"/>
          <a:lstStyle/>
          <a:p>
            <a:pPr marL="0" indent="0" algn="ctr">
              <a:buNone/>
            </a:pPr>
            <a:r>
              <a:rPr lang="en-US" sz="2200" b="1" dirty="0">
                <a:solidFill>
                  <a:srgbClr val="7F8C8D"/>
                </a:solidFill>
                <a:latin typeface="Calibri" pitchFamily="34" charset="0"/>
                <a:ea typeface="Calibri" pitchFamily="34" charset="-122"/>
                <a:cs typeface="Calibri" pitchFamily="34" charset="-120"/>
              </a:rPr>
              <a:t>4</a:t>
            </a:r>
            <a:endParaRPr lang="en-US" sz="2200" dirty="0"/>
          </a:p>
        </p:txBody>
      </p:sp>
      <p:sp>
        <p:nvSpPr>
          <p:cNvPr id="107" name="Text 102"/>
          <p:cNvSpPr/>
          <p:nvPr/>
        </p:nvSpPr>
        <p:spPr>
          <a:xfrm>
            <a:off x="25396546" y="37508688"/>
            <a:ext cx="1371600" cy="1005840"/>
          </a:xfrm>
          <a:prstGeom prst="rect">
            <a:avLst/>
          </a:prstGeom>
          <a:noFill/>
          <a:ln/>
        </p:spPr>
        <p:txBody>
          <a:bodyPr wrap="square" rtlCol="0" anchor="ctr"/>
          <a:lstStyle/>
          <a:p>
            <a:pPr marL="0" indent="0" algn="ctr">
              <a:buNone/>
            </a:pPr>
            <a:r>
              <a:rPr lang="en-US" sz="1600" dirty="0">
                <a:solidFill>
                  <a:srgbClr val="7F8C8D"/>
                </a:solidFill>
                <a:latin typeface="Calibri" pitchFamily="34" charset="0"/>
                <a:ea typeface="Calibri" pitchFamily="34" charset="-122"/>
                <a:cs typeface="Calibri" pitchFamily="34" charset="-120"/>
              </a:rPr>
              <a:t>Safety</a:t>
            </a:r>
            <a:endParaRPr lang="en-US" sz="1600" dirty="0"/>
          </a:p>
          <a:p>
            <a:pPr marL="0" indent="0" algn="ctr">
              <a:buNone/>
            </a:pPr>
            <a:r>
              <a:rPr lang="en-US" sz="1600" dirty="0">
                <a:solidFill>
                  <a:srgbClr val="7F8C8D"/>
                </a:solidFill>
                <a:latin typeface="Calibri" pitchFamily="34" charset="0"/>
                <a:ea typeface="Calibri" pitchFamily="34" charset="-122"/>
                <a:cs typeface="Calibri" pitchFamily="34" charset="-120"/>
              </a:rPr>
              <a:t>Validation &amp; Expert review</a:t>
            </a:r>
            <a:endParaRPr lang="en-US" sz="1600" dirty="0"/>
          </a:p>
        </p:txBody>
      </p:sp>
      <p:sp>
        <p:nvSpPr>
          <p:cNvPr id="108" name="Shape 103"/>
          <p:cNvSpPr/>
          <p:nvPr/>
        </p:nvSpPr>
        <p:spPr>
          <a:xfrm>
            <a:off x="27205229" y="36667440"/>
            <a:ext cx="749808" cy="749808"/>
          </a:xfrm>
          <a:prstGeom prst="ellipse">
            <a:avLst/>
          </a:prstGeom>
          <a:solidFill>
            <a:srgbClr val="FFFFFF"/>
          </a:solidFill>
          <a:ln w="12700">
            <a:solidFill>
              <a:srgbClr val="BDC3C7"/>
            </a:solidFill>
            <a:prstDash val="solid"/>
          </a:ln>
        </p:spPr>
        <p:txBody>
          <a:bodyPr/>
          <a:lstStyle/>
          <a:p>
            <a:endParaRPr lang="en-GB"/>
          </a:p>
        </p:txBody>
      </p:sp>
      <p:sp>
        <p:nvSpPr>
          <p:cNvPr id="109" name="Text 104"/>
          <p:cNvSpPr/>
          <p:nvPr/>
        </p:nvSpPr>
        <p:spPr>
          <a:xfrm>
            <a:off x="27205229" y="36667440"/>
            <a:ext cx="749808" cy="749808"/>
          </a:xfrm>
          <a:prstGeom prst="rect">
            <a:avLst/>
          </a:prstGeom>
          <a:noFill/>
          <a:ln/>
        </p:spPr>
        <p:txBody>
          <a:bodyPr wrap="square" rtlCol="0" anchor="ctr"/>
          <a:lstStyle/>
          <a:p>
            <a:pPr marL="0" indent="0" algn="ctr">
              <a:buNone/>
            </a:pPr>
            <a:r>
              <a:rPr lang="en-US" sz="2200" b="1" dirty="0">
                <a:solidFill>
                  <a:srgbClr val="7F8C8D"/>
                </a:solidFill>
                <a:latin typeface="Calibri" pitchFamily="34" charset="0"/>
                <a:ea typeface="Calibri" pitchFamily="34" charset="-122"/>
                <a:cs typeface="Calibri" pitchFamily="34" charset="-120"/>
              </a:rPr>
              <a:t>5</a:t>
            </a:r>
            <a:endParaRPr lang="en-US" sz="2200" dirty="0"/>
          </a:p>
        </p:txBody>
      </p:sp>
      <p:sp>
        <p:nvSpPr>
          <p:cNvPr id="110" name="Text 105"/>
          <p:cNvSpPr/>
          <p:nvPr/>
        </p:nvSpPr>
        <p:spPr>
          <a:xfrm>
            <a:off x="26894333" y="37508688"/>
            <a:ext cx="1371600" cy="1005840"/>
          </a:xfrm>
          <a:prstGeom prst="rect">
            <a:avLst/>
          </a:prstGeom>
          <a:noFill/>
          <a:ln/>
        </p:spPr>
        <p:txBody>
          <a:bodyPr wrap="square" rtlCol="0" anchor="ctr"/>
          <a:lstStyle/>
          <a:p>
            <a:pPr marL="0" indent="0" algn="ctr">
              <a:buNone/>
            </a:pPr>
            <a:r>
              <a:rPr lang="en-US" sz="1600" dirty="0">
                <a:solidFill>
                  <a:srgbClr val="7F8C8D"/>
                </a:solidFill>
                <a:latin typeface="Calibri" pitchFamily="34" charset="0"/>
                <a:ea typeface="Calibri" pitchFamily="34" charset="-122"/>
                <a:cs typeface="Calibri" pitchFamily="34" charset="-120"/>
              </a:rPr>
              <a:t>User</a:t>
            </a:r>
            <a:endParaRPr lang="en-US" sz="1600" dirty="0"/>
          </a:p>
          <a:p>
            <a:pPr marL="0" indent="0" algn="ctr">
              <a:buNone/>
            </a:pPr>
            <a:r>
              <a:rPr lang="en-US" sz="1600" dirty="0">
                <a:solidFill>
                  <a:srgbClr val="7F8C8D"/>
                </a:solidFill>
                <a:latin typeface="Calibri" pitchFamily="34" charset="0"/>
                <a:ea typeface="Calibri" pitchFamily="34" charset="-122"/>
                <a:cs typeface="Calibri" pitchFamily="34" charset="-120"/>
              </a:rPr>
              <a:t>Evaluation &amp; Co-Design Refinement</a:t>
            </a:r>
            <a:endParaRPr lang="en-US" sz="1600" dirty="0"/>
          </a:p>
        </p:txBody>
      </p:sp>
      <p:sp>
        <p:nvSpPr>
          <p:cNvPr id="111" name="Shape 106"/>
          <p:cNvSpPr/>
          <p:nvPr/>
        </p:nvSpPr>
        <p:spPr>
          <a:xfrm>
            <a:off x="28703016" y="36667440"/>
            <a:ext cx="749808" cy="749808"/>
          </a:xfrm>
          <a:prstGeom prst="ellipse">
            <a:avLst/>
          </a:prstGeom>
          <a:solidFill>
            <a:srgbClr val="FFFFFF"/>
          </a:solidFill>
          <a:ln w="12700">
            <a:solidFill>
              <a:srgbClr val="BDC3C7"/>
            </a:solidFill>
            <a:prstDash val="solid"/>
          </a:ln>
        </p:spPr>
        <p:txBody>
          <a:bodyPr/>
          <a:lstStyle/>
          <a:p>
            <a:endParaRPr lang="en-GB"/>
          </a:p>
        </p:txBody>
      </p:sp>
      <p:sp>
        <p:nvSpPr>
          <p:cNvPr id="112" name="Text 107"/>
          <p:cNvSpPr/>
          <p:nvPr/>
        </p:nvSpPr>
        <p:spPr>
          <a:xfrm>
            <a:off x="28703016" y="36667440"/>
            <a:ext cx="749808" cy="749808"/>
          </a:xfrm>
          <a:prstGeom prst="rect">
            <a:avLst/>
          </a:prstGeom>
          <a:noFill/>
          <a:ln/>
        </p:spPr>
        <p:txBody>
          <a:bodyPr wrap="square" rtlCol="0" anchor="ctr"/>
          <a:lstStyle/>
          <a:p>
            <a:pPr marL="0" indent="0" algn="ctr">
              <a:buNone/>
            </a:pPr>
            <a:r>
              <a:rPr lang="en-US" sz="2200" b="1" dirty="0">
                <a:solidFill>
                  <a:srgbClr val="7F8C8D"/>
                </a:solidFill>
                <a:latin typeface="Calibri" pitchFamily="34" charset="0"/>
                <a:ea typeface="Calibri" pitchFamily="34" charset="-122"/>
                <a:cs typeface="Calibri" pitchFamily="34" charset="-120"/>
              </a:rPr>
              <a:t>6</a:t>
            </a:r>
            <a:endParaRPr lang="en-US" sz="2200" dirty="0"/>
          </a:p>
        </p:txBody>
      </p:sp>
      <p:sp>
        <p:nvSpPr>
          <p:cNvPr id="113" name="Text 108"/>
          <p:cNvSpPr/>
          <p:nvPr/>
        </p:nvSpPr>
        <p:spPr>
          <a:xfrm>
            <a:off x="28392120" y="37508688"/>
            <a:ext cx="1371600" cy="1005840"/>
          </a:xfrm>
          <a:prstGeom prst="rect">
            <a:avLst/>
          </a:prstGeom>
          <a:noFill/>
          <a:ln/>
        </p:spPr>
        <p:txBody>
          <a:bodyPr wrap="square" rtlCol="0" anchor="ctr"/>
          <a:lstStyle/>
          <a:p>
            <a:pPr marL="0" indent="0" algn="ctr">
              <a:buNone/>
            </a:pPr>
            <a:r>
              <a:rPr lang="en-US" sz="1600" dirty="0">
                <a:solidFill>
                  <a:srgbClr val="7F8C8D"/>
                </a:solidFill>
                <a:latin typeface="Calibri" pitchFamily="34" charset="0"/>
                <a:ea typeface="Calibri" pitchFamily="34" charset="-122"/>
                <a:cs typeface="Calibri" pitchFamily="34" charset="-120"/>
              </a:rPr>
              <a:t>Pilot</a:t>
            </a:r>
            <a:endParaRPr lang="en-US" sz="1600" dirty="0"/>
          </a:p>
          <a:p>
            <a:pPr marL="0" indent="0" algn="ctr">
              <a:buNone/>
            </a:pPr>
            <a:r>
              <a:rPr lang="en-US" sz="1600" dirty="0">
                <a:solidFill>
                  <a:srgbClr val="7F8C8D"/>
                </a:solidFill>
                <a:latin typeface="Calibri" pitchFamily="34" charset="0"/>
                <a:ea typeface="Calibri" pitchFamily="34" charset="-122"/>
                <a:cs typeface="Calibri" pitchFamily="34" charset="-120"/>
              </a:rPr>
              <a:t>Deployment &amp; Impact Assessment</a:t>
            </a:r>
            <a:endParaRPr lang="en-US" sz="1600" dirty="0"/>
          </a:p>
        </p:txBody>
      </p:sp>
      <p:sp>
        <p:nvSpPr>
          <p:cNvPr id="114" name="Shape 109"/>
          <p:cNvSpPr/>
          <p:nvPr/>
        </p:nvSpPr>
        <p:spPr>
          <a:xfrm>
            <a:off x="0" y="39054024"/>
            <a:ext cx="30275784" cy="2926080"/>
          </a:xfrm>
          <a:prstGeom prst="rect">
            <a:avLst/>
          </a:prstGeom>
          <a:solidFill>
            <a:srgbClr val="1A3240"/>
          </a:solidFill>
          <a:ln w="12700">
            <a:solidFill>
              <a:srgbClr val="1A3240"/>
            </a:solidFill>
            <a:prstDash val="solid"/>
          </a:ln>
        </p:spPr>
        <p:txBody>
          <a:bodyPr/>
          <a:lstStyle/>
          <a:p>
            <a:endParaRPr lang="en-GB"/>
          </a:p>
        </p:txBody>
      </p:sp>
      <p:sp>
        <p:nvSpPr>
          <p:cNvPr id="115" name="Shape 110"/>
          <p:cNvSpPr/>
          <p:nvPr/>
        </p:nvSpPr>
        <p:spPr>
          <a:xfrm>
            <a:off x="0" y="39054024"/>
            <a:ext cx="30275784" cy="201168"/>
          </a:xfrm>
          <a:prstGeom prst="rect">
            <a:avLst/>
          </a:prstGeom>
          <a:solidFill>
            <a:srgbClr val="05C3B3"/>
          </a:solidFill>
          <a:ln w="12700">
            <a:solidFill>
              <a:srgbClr val="05C3B3"/>
            </a:solidFill>
            <a:prstDash val="solid"/>
          </a:ln>
        </p:spPr>
        <p:txBody>
          <a:bodyPr/>
          <a:lstStyle/>
          <a:p>
            <a:endParaRPr lang="en-GB"/>
          </a:p>
        </p:txBody>
      </p:sp>
      <p:pic>
        <p:nvPicPr>
          <p:cNvPr id="116" name="Image 3" descr="preencoded.png"/>
          <p:cNvPicPr>
            <a:picLocks noChangeAspect="1"/>
          </p:cNvPicPr>
          <p:nvPr/>
        </p:nvPicPr>
        <p:blipFill>
          <a:blip r:embed="rId3"/>
          <a:stretch>
            <a:fillRect/>
          </a:stretch>
        </p:blipFill>
        <p:spPr>
          <a:xfrm>
            <a:off x="822960" y="39401496"/>
            <a:ext cx="2240280" cy="2240280"/>
          </a:xfrm>
          <a:prstGeom prst="rect">
            <a:avLst/>
          </a:prstGeom>
        </p:spPr>
      </p:pic>
      <p:sp>
        <p:nvSpPr>
          <p:cNvPr id="117" name="Text 111"/>
          <p:cNvSpPr/>
          <p:nvPr/>
        </p:nvSpPr>
        <p:spPr>
          <a:xfrm>
            <a:off x="3566160" y="39419784"/>
            <a:ext cx="25886664" cy="685800"/>
          </a:xfrm>
          <a:prstGeom prst="rect">
            <a:avLst/>
          </a:prstGeom>
          <a:noFill/>
          <a:ln/>
        </p:spPr>
        <p:txBody>
          <a:bodyPr wrap="square" rtlCol="0" anchor="ctr"/>
          <a:lstStyle/>
          <a:p>
            <a:pPr marL="0" indent="0">
              <a:buNone/>
            </a:pPr>
            <a:r>
              <a:rPr lang="en-US" sz="2600" b="1" dirty="0">
                <a:solidFill>
                  <a:srgbClr val="05C3B3"/>
                </a:solidFill>
                <a:latin typeface="Calibri" pitchFamily="34" charset="0"/>
                <a:ea typeface="Calibri" pitchFamily="34" charset="-122"/>
                <a:cs typeface="Calibri" pitchFamily="34" charset="-120"/>
              </a:rPr>
              <a:t>DMHW 2026  ·  International Digital Mental Health &amp; Wellbeing Conference  ·  Glasgow, UK  ·  June 17–19, 2026</a:t>
            </a:r>
            <a:endParaRPr lang="en-US" sz="2600" dirty="0"/>
          </a:p>
        </p:txBody>
      </p:sp>
      <p:sp>
        <p:nvSpPr>
          <p:cNvPr id="118" name="Text 112"/>
          <p:cNvSpPr/>
          <p:nvPr/>
        </p:nvSpPr>
        <p:spPr>
          <a:xfrm>
            <a:off x="3566160" y="40151304"/>
            <a:ext cx="25886664" cy="59436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Gokul Sivarasu, Dawn Carmichael, Ciaran Barber, Euan Millard and Bryan McCann</a:t>
            </a:r>
            <a:endParaRPr lang="en-US" sz="2600" dirty="0"/>
          </a:p>
        </p:txBody>
      </p:sp>
      <p:sp>
        <p:nvSpPr>
          <p:cNvPr id="119" name="Text 113"/>
          <p:cNvSpPr/>
          <p:nvPr/>
        </p:nvSpPr>
        <p:spPr>
          <a:xfrm>
            <a:off x="3566160" y="40791384"/>
            <a:ext cx="25886664" cy="548640"/>
          </a:xfrm>
          <a:prstGeom prst="rect">
            <a:avLst/>
          </a:prstGeom>
          <a:noFill/>
          <a:ln/>
        </p:spPr>
        <p:txBody>
          <a:bodyPr wrap="square" rtlCol="0" anchor="ctr"/>
          <a:lstStyle/>
          <a:p>
            <a:pPr marL="0" indent="0">
              <a:buNone/>
            </a:pPr>
            <a:r>
              <a:rPr lang="en-US" sz="2200" dirty="0">
                <a:solidFill>
                  <a:srgbClr val="B8D9DF"/>
                </a:solidFill>
                <a:latin typeface="Calibri" pitchFamily="34" charset="0"/>
                <a:ea typeface="Calibri" pitchFamily="34" charset="-122"/>
                <a:cs typeface="Calibri" pitchFamily="34" charset="-120"/>
              </a:rPr>
              <a:t>Knowledge Transfer Partnership  ·  SAMH &amp; Glasgow Caledonian University  ·  Funded by Innovate UK</a:t>
            </a:r>
            <a:endParaRPr lang="en-US" sz="2200" dirty="0"/>
          </a:p>
        </p:txBody>
      </p:sp>
      <p:sp>
        <p:nvSpPr>
          <p:cNvPr id="120" name="Shape 93">
            <a:extLst>
              <a:ext uri="{FF2B5EF4-FFF2-40B4-BE49-F238E27FC236}">
                <a16:creationId xmlns:a16="http://schemas.microsoft.com/office/drawing/2014/main" id="{0E4B7A7A-3BB7-0483-721D-6F7B5586E776}"/>
              </a:ext>
            </a:extLst>
          </p:cNvPr>
          <p:cNvSpPr/>
          <p:nvPr/>
        </p:nvSpPr>
        <p:spPr>
          <a:xfrm>
            <a:off x="24209654" y="36667440"/>
            <a:ext cx="749808" cy="749808"/>
          </a:xfrm>
          <a:prstGeom prst="ellipse">
            <a:avLst/>
          </a:prstGeom>
          <a:solidFill>
            <a:srgbClr val="0A7E8C"/>
          </a:solidFill>
          <a:ln w="12700">
            <a:solidFill>
              <a:srgbClr val="0A7E8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FFFFFF"/>
                </a:solidFill>
                <a:latin typeface="Calibri" pitchFamily="34" charset="0"/>
                <a:ea typeface="Calibri" pitchFamily="34" charset="-122"/>
                <a:cs typeface="Calibri" pitchFamily="34" charset="-120"/>
              </a:rPr>
              <a:t>3</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Text 92">
            <a:extLst>
              <a:ext uri="{FF2B5EF4-FFF2-40B4-BE49-F238E27FC236}">
                <a16:creationId xmlns:a16="http://schemas.microsoft.com/office/drawing/2014/main" id="{64F8986E-714A-96ED-6AC4-99F4896623D4}"/>
              </a:ext>
            </a:extLst>
          </p:cNvPr>
          <p:cNvSpPr/>
          <p:nvPr/>
        </p:nvSpPr>
        <p:spPr>
          <a:xfrm>
            <a:off x="24185880" y="36301680"/>
            <a:ext cx="749808" cy="292608"/>
          </a:xfrm>
          <a:prstGeom prst="rect">
            <a:avLst/>
          </a:prstGeom>
          <a:noFill/>
          <a:ln/>
        </p:spPr>
        <p:txBody>
          <a:bodyPr wrap="square" rtlCol="0" anchor="ctr"/>
          <a:lstStyle/>
          <a:p>
            <a:pPr marL="0" indent="0" algn="ctr">
              <a:buNone/>
            </a:pPr>
            <a:r>
              <a:rPr lang="en-US" sz="1700" b="1" dirty="0">
                <a:solidFill>
                  <a:srgbClr val="0A7E8C"/>
                </a:solidFill>
                <a:latin typeface="Calibri" pitchFamily="34" charset="0"/>
                <a:ea typeface="Calibri" pitchFamily="34" charset="-122"/>
                <a:cs typeface="Calibri" pitchFamily="34" charset="-120"/>
              </a:rPr>
              <a:t>✓</a:t>
            </a:r>
            <a:endParaRPr lang="en-US" sz="1700" dirty="0"/>
          </a:p>
        </p:txBody>
      </p:sp>
      <p:pic>
        <p:nvPicPr>
          <p:cNvPr id="124" name="Picture 123">
            <a:extLst>
              <a:ext uri="{FF2B5EF4-FFF2-40B4-BE49-F238E27FC236}">
                <a16:creationId xmlns:a16="http://schemas.microsoft.com/office/drawing/2014/main" id="{2EF27531-4446-8AF3-7CF6-7BF44FFF285C}"/>
              </a:ext>
            </a:extLst>
          </p:cNvPr>
          <p:cNvPicPr>
            <a:picLocks noChangeAspect="1"/>
          </p:cNvPicPr>
          <p:nvPr/>
        </p:nvPicPr>
        <p:blipFill>
          <a:blip r:embed="rId4"/>
          <a:stretch>
            <a:fillRect/>
          </a:stretch>
        </p:blipFill>
        <p:spPr>
          <a:xfrm>
            <a:off x="9884664" y="7055303"/>
            <a:ext cx="10972800" cy="14723271"/>
          </a:xfrm>
          <a:prstGeom prst="rect">
            <a:avLst/>
          </a:prstGeom>
        </p:spPr>
      </p:pic>
      <p:pic>
        <p:nvPicPr>
          <p:cNvPr id="41" name="Picture 40">
            <a:extLst>
              <a:ext uri="{FF2B5EF4-FFF2-40B4-BE49-F238E27FC236}">
                <a16:creationId xmlns:a16="http://schemas.microsoft.com/office/drawing/2014/main" id="{D904EF04-4B1A-47C8-DE3F-2325F19C7167}"/>
              </a:ext>
            </a:extLst>
          </p:cNvPr>
          <p:cNvPicPr>
            <a:picLocks noChangeAspect="1"/>
          </p:cNvPicPr>
          <p:nvPr/>
        </p:nvPicPr>
        <p:blipFill>
          <a:blip r:embed="rId5"/>
          <a:stretch>
            <a:fillRect/>
          </a:stretch>
        </p:blipFill>
        <p:spPr>
          <a:xfrm>
            <a:off x="9754524" y="23593780"/>
            <a:ext cx="11223989" cy="13876071"/>
          </a:xfrm>
          <a:prstGeom prst="rect">
            <a:avLst/>
          </a:prstGeom>
        </p:spPr>
      </p:pic>
      <p:pic>
        <p:nvPicPr>
          <p:cNvPr id="1026" name="Picture 2">
            <a:extLst>
              <a:ext uri="{FF2B5EF4-FFF2-40B4-BE49-F238E27FC236}">
                <a16:creationId xmlns:a16="http://schemas.microsoft.com/office/drawing/2014/main" id="{6C48CE67-9304-9EEF-1A5F-92BF8242EF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6329" y="705551"/>
            <a:ext cx="7217211" cy="2696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01E0688-C4BA-96AD-0FDD-85248E26E2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48268" y="569273"/>
            <a:ext cx="5586413" cy="3156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FC4D25-39C7-CF19-7EDC-AC37CA1AE835}"/>
              </a:ext>
            </a:extLst>
          </p:cNvPr>
          <p:cNvPicPr>
            <a:picLocks noChangeAspect="1"/>
          </p:cNvPicPr>
          <p:nvPr/>
        </p:nvPicPr>
        <p:blipFill>
          <a:blip r:embed="rId8"/>
          <a:stretch>
            <a:fillRect/>
          </a:stretch>
        </p:blipFill>
        <p:spPr>
          <a:xfrm>
            <a:off x="806814" y="39401496"/>
            <a:ext cx="2256426" cy="22402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727</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Sivarasu, Gokul</cp:lastModifiedBy>
  <cp:revision>12</cp:revision>
  <dcterms:created xsi:type="dcterms:W3CDTF">2026-06-08T13:25:23Z</dcterms:created>
  <dcterms:modified xsi:type="dcterms:W3CDTF">2026-06-10T09:55:43Z</dcterms:modified>
</cp:coreProperties>
</file>