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notesMasterIdLst>
    <p:notesMasterId r:id="rId18"/>
  </p:notesMasterIdLst>
  <p:handoutMasterIdLst>
    <p:handoutMasterId r:id="rId19"/>
  </p:handoutMasterIdLst>
  <p:sldIdLst>
    <p:sldId id="278" r:id="rId4"/>
    <p:sldId id="284" r:id="rId5"/>
    <p:sldId id="287" r:id="rId6"/>
    <p:sldId id="291" r:id="rId7"/>
    <p:sldId id="288" r:id="rId8"/>
    <p:sldId id="289" r:id="rId9"/>
    <p:sldId id="293" r:id="rId10"/>
    <p:sldId id="264" r:id="rId11"/>
    <p:sldId id="279" r:id="rId12"/>
    <p:sldId id="283" r:id="rId13"/>
    <p:sldId id="281" r:id="rId14"/>
    <p:sldId id="292" r:id="rId15"/>
    <p:sldId id="265" r:id="rId16"/>
    <p:sldId id="276" r:id="rId17"/>
  </p:sldIdLst>
  <p:sldSz cx="9144000" cy="6858000" type="screen4x3"/>
  <p:notesSz cx="9144000" cy="6858000"/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>
            <p14:sldId id="278"/>
          </p14:sldIdLst>
        </p14:section>
        <p14:section name="Section Dividers" id="{82575F4C-A2F0-4EE9-9AE0-39F65A27CD48}">
          <p14:sldIdLst>
            <p14:sldId id="284"/>
            <p14:sldId id="287"/>
            <p14:sldId id="291"/>
            <p14:sldId id="288"/>
            <p14:sldId id="289"/>
            <p14:sldId id="293"/>
            <p14:sldId id="264"/>
            <p14:sldId id="279"/>
            <p14:sldId id="283"/>
            <p14:sldId id="281"/>
            <p14:sldId id="292"/>
            <p14:sldId id="265"/>
          </p14:sldIdLst>
        </p14:section>
        <p14:section name="Generic Slides" id="{CEC8951E-5280-470D-9367-390EE319EB8C}">
          <p14:sldIdLst/>
        </p14:section>
        <p14:section name="Closing Slide" id="{18BF6BD7-647C-4898-8490-009901F6A820}">
          <p14:sldIdLst>
            <p14:sldId id="27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98E"/>
    <a:srgbClr val="00B398"/>
    <a:srgbClr val="AF1685"/>
    <a:srgbClr val="97D700"/>
    <a:srgbClr val="753BBD"/>
    <a:srgbClr val="006CB4"/>
    <a:srgbClr val="009681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5" autoAdjust="0"/>
    <p:restoredTop sz="94648" autoAdjust="0"/>
  </p:normalViewPr>
  <p:slideViewPr>
    <p:cSldViewPr snapToObjects="1">
      <p:cViewPr varScale="1">
        <p:scale>
          <a:sx n="103" d="100"/>
          <a:sy n="103" d="100"/>
        </p:scale>
        <p:origin x="-168" y="-96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6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31/08/2015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31/08/2015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036" y="6229042"/>
            <a:ext cx="3780797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>
              <a:alphaModFix amt="5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" y="5409700"/>
            <a:ext cx="1914660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036" y="6229061"/>
            <a:ext cx="378050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m.kelt@gcu.ac.uk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1JmPd65" TargetMode="External"/><Relationship Id="rId7" Type="http://schemas.openxmlformats.org/officeDocument/2006/relationships/hyperlink" Target="http://www.slideshare.net/mke1/our-oer-policy-what-we-did-next" TargetMode="External"/><Relationship Id="rId2" Type="http://schemas.openxmlformats.org/officeDocument/2006/relationships/hyperlink" Target="http://bit.ly/1J4RZAK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://declaration.openscot.net/" TargetMode="External"/><Relationship Id="rId5" Type="http://schemas.openxmlformats.org/officeDocument/2006/relationships/hyperlink" Target="http://openscot.net/" TargetMode="External"/><Relationship Id="rId4" Type="http://schemas.openxmlformats.org/officeDocument/2006/relationships/hyperlink" Target="https://wiki.creativecommons.org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m.kelt@gcu.ac.u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630" y="3086232"/>
            <a:ext cx="7470814" cy="707886"/>
          </a:xfrm>
        </p:spPr>
        <p:txBody>
          <a:bodyPr/>
          <a:lstStyle/>
          <a:p>
            <a:r>
              <a:rPr lang="en-GB" dirty="0" smtClean="0"/>
              <a:t>Marion Kelt, Senior Librarian Digital Development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1" y="3609024"/>
            <a:ext cx="5760806" cy="400110"/>
          </a:xfrm>
        </p:spPr>
        <p:txBody>
          <a:bodyPr/>
          <a:lstStyle/>
          <a:p>
            <a:r>
              <a:rPr lang="en-GB" dirty="0" smtClean="0"/>
              <a:t>Our new OER policy: What we did next …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601604" y="5589288"/>
            <a:ext cx="66608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sz="1200" dirty="0"/>
              <a:t>This work is licensed under a </a:t>
            </a:r>
            <a:r>
              <a:rPr lang="en-GB" sz="1200" dirty="0">
                <a:hlinkClick r:id="rId2"/>
              </a:rPr>
              <a:t>Creative Commons Attribution 4.0 International License</a:t>
            </a:r>
            <a:r>
              <a:rPr lang="en-GB" sz="1200" dirty="0" smtClean="0"/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523" y="5545325"/>
            <a:ext cx="8382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01604" y="5139228"/>
            <a:ext cx="3330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hlinkClick r:id="rId4"/>
              </a:rPr>
              <a:t>m.kelt@gcu.ac.uk</a:t>
            </a:r>
            <a:r>
              <a:rPr lang="en-GB" dirty="0"/>
              <a:t> </a:t>
            </a:r>
            <a:r>
              <a:rPr lang="en-GB" dirty="0">
                <a:solidFill>
                  <a:schemeClr val="bg1"/>
                </a:solidFill>
              </a:rPr>
              <a:t>@</a:t>
            </a:r>
            <a:r>
              <a:rPr lang="en-GB" dirty="0" smtClean="0">
                <a:solidFill>
                  <a:schemeClr val="bg1"/>
                </a:solidFill>
              </a:rPr>
              <a:t>mugpunter7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53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17703" y="828812"/>
            <a:ext cx="8280400" cy="461665"/>
          </a:xfrm>
        </p:spPr>
        <p:txBody>
          <a:bodyPr/>
          <a:lstStyle/>
          <a:p>
            <a:r>
              <a:rPr lang="en-GB" dirty="0" smtClean="0"/>
              <a:t>Promoting the OER policy externally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11839" y="2618892"/>
            <a:ext cx="8280400" cy="454893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/>
              <a:t>I</a:t>
            </a:r>
            <a:r>
              <a:rPr lang="en-GB" smtClean="0"/>
              <a:t>t has been </a:t>
            </a:r>
            <a:r>
              <a:rPr lang="en-GB" dirty="0"/>
              <a:t>added to the CC OER Policy Registry to help </a:t>
            </a:r>
            <a:r>
              <a:rPr lang="en-GB" dirty="0" smtClean="0"/>
              <a:t>other people worldwide </a:t>
            </a:r>
            <a:r>
              <a:rPr lang="en-GB" dirty="0"/>
              <a:t>develop their own policies or </a:t>
            </a:r>
            <a:r>
              <a:rPr lang="en-GB" dirty="0" smtClean="0"/>
              <a:t>guidelines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We will also add it to edShare@GCU so that repository users have the guidance to hand. </a:t>
            </a:r>
            <a:r>
              <a:rPr lang="en-GB" dirty="0" err="1" smtClean="0"/>
              <a:t>edShare’s</a:t>
            </a:r>
            <a:r>
              <a:rPr lang="en-GB" dirty="0" smtClean="0"/>
              <a:t> better indexing will make it easier to find on Google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We aim to tell people about how we use the policy at conferences, meetings and by writing about </a:t>
            </a:r>
            <a:r>
              <a:rPr lang="en-GB" dirty="0" smtClean="0"/>
              <a:t>it in journals and other publications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We will work with GCU LEAD </a:t>
            </a:r>
            <a:r>
              <a:rPr lang="en-GB" dirty="0" smtClean="0"/>
              <a:t>as </a:t>
            </a:r>
            <a:r>
              <a:rPr lang="en-GB" dirty="0"/>
              <a:t>part of the Open Scotland </a:t>
            </a:r>
            <a:r>
              <a:rPr lang="en-GB" dirty="0" smtClean="0"/>
              <a:t>initiative 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 smtClean="0"/>
          </a:p>
          <a:p>
            <a:r>
              <a:rPr lang="en-GB" sz="1800" dirty="0" smtClean="0">
                <a:solidFill>
                  <a:schemeClr val="bg1"/>
                </a:solidFill>
              </a:rPr>
              <a:t>        </a:t>
            </a:r>
            <a:endParaRPr lang="en-GB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000" y="243239"/>
            <a:ext cx="2816103" cy="209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24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728640"/>
            <a:ext cx="8280400" cy="461665"/>
          </a:xfrm>
        </p:spPr>
        <p:txBody>
          <a:bodyPr/>
          <a:lstStyle/>
          <a:p>
            <a:r>
              <a:rPr lang="en-GB" dirty="0" smtClean="0"/>
              <a:t>Using the OER policy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01484" y="3113463"/>
            <a:ext cx="7470996" cy="374871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Our </a:t>
            </a:r>
            <a:r>
              <a:rPr lang="en-GB" dirty="0"/>
              <a:t>team are in the process of building a </a:t>
            </a:r>
            <a:r>
              <a:rPr lang="en-GB" dirty="0" smtClean="0"/>
              <a:t>educational resources repository, edShare@GCU</a:t>
            </a:r>
            <a:r>
              <a:rPr lang="en-GB" dirty="0"/>
              <a:t>,</a:t>
            </a:r>
            <a:r>
              <a:rPr lang="en-GB" dirty="0" smtClean="0"/>
              <a:t> and </a:t>
            </a:r>
            <a:r>
              <a:rPr lang="en-GB" dirty="0"/>
              <a:t>aim to launch it in </a:t>
            </a:r>
            <a:r>
              <a:rPr lang="en-GB" dirty="0" smtClean="0"/>
              <a:t>November 2015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The goals of edShare@GCU are to promote the storing, preservation and sharing of educational resources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It will allow our users to self-deposit and embed resources in our VLE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We aim for </a:t>
            </a:r>
            <a:r>
              <a:rPr lang="en-GB" dirty="0"/>
              <a:t>the majority of the content </a:t>
            </a:r>
            <a:r>
              <a:rPr lang="en-GB" dirty="0" smtClean="0"/>
              <a:t>to </a:t>
            </a:r>
            <a:r>
              <a:rPr lang="en-GB" dirty="0"/>
              <a:t>be OERs available under CC </a:t>
            </a:r>
            <a:r>
              <a:rPr lang="en-GB" dirty="0" smtClean="0"/>
              <a:t>licenses</a:t>
            </a:r>
            <a:endParaRPr lang="en-GB" dirty="0"/>
          </a:p>
          <a:p>
            <a:endParaRPr lang="en-GB" dirty="0" smtClean="0"/>
          </a:p>
          <a:p>
            <a:r>
              <a:rPr lang="en-GB" sz="1800" dirty="0" smtClean="0">
                <a:solidFill>
                  <a:schemeClr val="bg1"/>
                </a:solidFill>
              </a:rPr>
              <a:t>        </a:t>
            </a:r>
            <a:endParaRPr lang="en-GB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697" y="156787"/>
            <a:ext cx="3344234" cy="2924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107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8" name="Picture 4" descr="C:\Users\mke1\Desktop\edsharehom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24" y="548617"/>
            <a:ext cx="8768842" cy="531070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82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Handy links: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1358900"/>
            <a:ext cx="8280400" cy="483209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GCU </a:t>
            </a:r>
            <a:r>
              <a:rPr lang="en-GB" dirty="0"/>
              <a:t>OER policy </a:t>
            </a:r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bit.ly/1J4RZAK</a:t>
            </a:r>
            <a:r>
              <a:rPr lang="en-GB" u="sng" dirty="0" smtClean="0"/>
              <a:t/>
            </a:r>
            <a:br>
              <a:rPr lang="en-GB" u="sng" dirty="0" smtClean="0"/>
            </a:b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Library </a:t>
            </a:r>
            <a:r>
              <a:rPr lang="en-GB" dirty="0"/>
              <a:t>guidance on OERs </a:t>
            </a:r>
            <a:r>
              <a:rPr lang="en-GB" dirty="0">
                <a:hlinkClick r:id="rId3"/>
              </a:rPr>
              <a:t>http://bit.ly/1JmPd65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CC OER </a:t>
            </a:r>
            <a:r>
              <a:rPr lang="en-GB" dirty="0"/>
              <a:t>Policy Registry </a:t>
            </a:r>
            <a:r>
              <a:rPr lang="en-GB" dirty="0">
                <a:hlinkClick r:id="rId4"/>
              </a:rPr>
              <a:t>https://wiki.creativecommons.org/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Open Scotland blog </a:t>
            </a:r>
            <a:r>
              <a:rPr lang="en-GB" dirty="0">
                <a:hlinkClick r:id="rId5"/>
              </a:rPr>
              <a:t>http://openscot.net/</a:t>
            </a:r>
            <a:r>
              <a:rPr lang="en-GB" u="sng" dirty="0" smtClean="0"/>
              <a:t/>
            </a:r>
            <a:br>
              <a:rPr lang="en-GB" u="sng" dirty="0" smtClean="0"/>
            </a:b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Scottish Open Education Declaration </a:t>
            </a:r>
            <a:r>
              <a:rPr lang="en-GB" dirty="0">
                <a:hlinkClick r:id="rId6"/>
              </a:rPr>
              <a:t>http://</a:t>
            </a:r>
            <a:r>
              <a:rPr lang="en-GB">
                <a:hlinkClick r:id="rId6"/>
              </a:rPr>
              <a:t>declaration.openscot.net</a:t>
            </a:r>
            <a:r>
              <a:rPr lang="en-GB" smtClean="0">
                <a:hlinkClick r:id="rId6"/>
              </a:rPr>
              <a:t>/</a:t>
            </a:r>
            <a:r>
              <a:rPr lang="en-GB" smtClean="0"/>
              <a:t/>
            </a:r>
            <a:br>
              <a:rPr lang="en-GB" smtClean="0"/>
            </a:b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 smtClean="0"/>
              <a:t>Slideshare</a:t>
            </a:r>
            <a:r>
              <a:rPr lang="en-GB" dirty="0" smtClean="0"/>
              <a:t> </a:t>
            </a:r>
            <a:r>
              <a:rPr lang="en-GB" dirty="0">
                <a:hlinkClick r:id="rId7"/>
              </a:rPr>
              <a:t>http://</a:t>
            </a:r>
            <a:r>
              <a:rPr lang="en-GB" dirty="0" smtClean="0">
                <a:hlinkClick r:id="rId7"/>
              </a:rPr>
              <a:t>www.slideshare.net/mke1/our-oer-policy-what-we-did-next</a:t>
            </a:r>
            <a:r>
              <a:rPr lang="en-GB" dirty="0" smtClean="0"/>
              <a:t> </a:t>
            </a: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All images from Open Clipart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096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Thank you.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141676" y="5499276"/>
            <a:ext cx="540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  <a:hlinkClick r:id="rId2"/>
              </a:rPr>
              <a:t>m.kelt@gcu.ac.uk</a:t>
            </a:r>
            <a:r>
              <a:rPr lang="en-GB" dirty="0"/>
              <a:t> @mugpunter7</a:t>
            </a:r>
          </a:p>
        </p:txBody>
      </p:sp>
    </p:spTree>
    <p:extLst>
      <p:ext uri="{BB962C8B-B14F-4D97-AF65-F5344CB8AC3E}">
        <p14:creationId xmlns:p14="http://schemas.microsoft.com/office/powerpoint/2010/main" val="184214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/>
              <a:t>Who am I talking to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1358900"/>
            <a:ext cx="4412356" cy="3908762"/>
          </a:xfrm>
        </p:spPr>
        <p:txBody>
          <a:bodyPr/>
          <a:lstStyle/>
          <a:p>
            <a:r>
              <a:rPr lang="en-GB" dirty="0"/>
              <a:t>People who are</a:t>
            </a:r>
            <a:r>
              <a:rPr lang="en-GB" dirty="0" smtClean="0"/>
              <a:t>:</a:t>
            </a:r>
            <a:br>
              <a:rPr lang="en-GB" dirty="0" smtClean="0"/>
            </a:b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working in the field of developing and promoting </a:t>
            </a:r>
            <a:r>
              <a:rPr lang="en-GB" dirty="0" smtClean="0"/>
              <a:t>OERs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developing institutional </a:t>
            </a:r>
            <a:r>
              <a:rPr lang="en-GB" dirty="0" smtClean="0"/>
              <a:t>policies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building </a:t>
            </a:r>
            <a:r>
              <a:rPr lang="en-GB" dirty="0"/>
              <a:t>institutional policies into </a:t>
            </a:r>
            <a:r>
              <a:rPr lang="en-GB" dirty="0" smtClean="0"/>
              <a:t>day to day practice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060" y="501650"/>
            <a:ext cx="3829050" cy="585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5481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/>
              <a:t>What </a:t>
            </a:r>
            <a:r>
              <a:rPr lang="en-GB" dirty="0"/>
              <a:t>am I talking </a:t>
            </a:r>
            <a:r>
              <a:rPr lang="en-GB" dirty="0" smtClean="0"/>
              <a:t>about?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1358900"/>
            <a:ext cx="5222464" cy="5878532"/>
          </a:xfrm>
        </p:spPr>
        <p:txBody>
          <a:bodyPr/>
          <a:lstStyle/>
          <a:p>
            <a:r>
              <a:rPr lang="en-GB" dirty="0"/>
              <a:t>A</a:t>
            </a:r>
            <a:r>
              <a:rPr lang="en-GB" dirty="0" smtClean="0"/>
              <a:t>n institutional OER policy is a great start, but it can do nothing in isolation. You need three things which stand together:</a:t>
            </a:r>
            <a:br>
              <a:rPr lang="en-GB" dirty="0" smtClean="0"/>
            </a:br>
            <a:endParaRPr lang="en-GB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/>
              <a:t>A community actively developing and using OERs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A place to store and share them</a:t>
            </a:r>
            <a:endParaRPr lang="en-GB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/>
              <a:t>A policy to let the creators and users know where they stand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lvl="0"/>
            <a:r>
              <a:rPr lang="en-GB" dirty="0" smtClean="0"/>
              <a:t>I want to talk about how these things fit together and how we are putting them into practice at GCU.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2" b="55532"/>
          <a:stretch/>
        </p:blipFill>
        <p:spPr>
          <a:xfrm>
            <a:off x="6012192" y="199390"/>
            <a:ext cx="2953616" cy="29140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2" b="55532"/>
          <a:stretch/>
        </p:blipFill>
        <p:spPr>
          <a:xfrm>
            <a:off x="6019727" y="3276919"/>
            <a:ext cx="2953616" cy="291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92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/>
              <a:t>A good start 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1358900"/>
            <a:ext cx="5222464" cy="4093428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/>
              <a:t>We already have a community actively developing and using OERs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/>
              <a:t>Our team started to look into how we could help more of the university community develop and share OERs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/>
              <a:t>We identified common barriers to the widespread use and development of OERs across the university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/>
              <a:t>Then we started to think of ways to break them down …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2" b="55532"/>
          <a:stretch/>
        </p:blipFill>
        <p:spPr>
          <a:xfrm>
            <a:off x="6012192" y="199390"/>
            <a:ext cx="2953616" cy="29140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92" b="55532"/>
          <a:stretch/>
        </p:blipFill>
        <p:spPr>
          <a:xfrm>
            <a:off x="6019727" y="3276919"/>
            <a:ext cx="2953616" cy="291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69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31800" y="2528880"/>
            <a:ext cx="8280400" cy="369093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1498E"/>
                </a:solidFill>
              </a:rPr>
              <a:t>Lack of knowledge</a:t>
            </a:r>
            <a:r>
              <a:rPr lang="en-GB" dirty="0" smtClean="0"/>
              <a:t> - people are unsure what OERs are. They think they have to be complex web-based items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1498E"/>
                </a:solidFill>
              </a:rPr>
              <a:t>Ways to share </a:t>
            </a:r>
            <a:r>
              <a:rPr lang="en-GB" dirty="0" smtClean="0"/>
              <a:t>- people didn’t have a quick and easy way to share items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1498E"/>
                </a:solidFill>
              </a:rPr>
              <a:t>Insecurity</a:t>
            </a:r>
            <a:r>
              <a:rPr lang="en-GB" dirty="0" smtClean="0"/>
              <a:t> - people didn’t know what GCU’s official stance was with regard to OERs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1498E"/>
                </a:solidFill>
              </a:rPr>
              <a:t>Fear</a:t>
            </a:r>
            <a:r>
              <a:rPr lang="en-GB" dirty="0" smtClean="0"/>
              <a:t> - of copyright and licensing issues, people need advice and support to do things right!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31800" y="368301"/>
            <a:ext cx="4410236" cy="1274195"/>
          </a:xfrm>
        </p:spPr>
        <p:txBody>
          <a:bodyPr/>
          <a:lstStyle/>
          <a:p>
            <a:r>
              <a:rPr lang="en-GB" dirty="0" smtClean="0"/>
              <a:t>What are the </a:t>
            </a:r>
            <a:r>
              <a:rPr lang="en-GB" dirty="0"/>
              <a:t>barriers to OER use and </a:t>
            </a:r>
            <a:r>
              <a:rPr lang="en-GB" dirty="0" smtClean="0"/>
              <a:t>production?</a:t>
            </a:r>
            <a:endParaRPr lang="en-GB" dirty="0"/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428" y="98557"/>
            <a:ext cx="3339155" cy="207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06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31800" y="3109568"/>
            <a:ext cx="7920704" cy="30453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1498E"/>
                </a:solidFill>
              </a:rPr>
              <a:t>Lack of knowledge</a:t>
            </a:r>
            <a:r>
              <a:rPr lang="en-GB" dirty="0" smtClean="0"/>
              <a:t>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We will offer OER advice and training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We already provide clear web based guidance on our library website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1498E"/>
                </a:solidFill>
              </a:rPr>
              <a:t>Ways to share </a:t>
            </a:r>
            <a:r>
              <a:rPr lang="en-GB" dirty="0" smtClean="0"/>
              <a:t>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GB" sz="2400" dirty="0" smtClean="0"/>
              <a:t>launch of edShare@GCU with easy to use self-deposit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How we tackle the problems </a:t>
            </a:r>
            <a:r>
              <a:rPr lang="en-GB" dirty="0" smtClean="0"/>
              <a:t>…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132" y="188568"/>
            <a:ext cx="3346450" cy="292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001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31800" y="2618893"/>
            <a:ext cx="5400368" cy="353597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1498E"/>
                </a:solidFill>
              </a:rPr>
              <a:t>Insecurity</a:t>
            </a:r>
            <a:r>
              <a:rPr lang="en-GB" dirty="0" smtClean="0"/>
              <a:t> - promote GCU OER policy to show staff where they stand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01498E"/>
                </a:solidFill>
              </a:rPr>
              <a:t>Fear </a:t>
            </a:r>
            <a:r>
              <a:rPr lang="en-GB" dirty="0"/>
              <a:t>-</a:t>
            </a:r>
            <a:r>
              <a:rPr lang="en-GB" dirty="0" smtClean="0"/>
              <a:t> clear copyright and creative commons advice on library website backed up by workshops and practical training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31800" y="368301"/>
            <a:ext cx="8280400" cy="461665"/>
          </a:xfrm>
        </p:spPr>
        <p:txBody>
          <a:bodyPr/>
          <a:lstStyle/>
          <a:p>
            <a:r>
              <a:rPr lang="en-GB" dirty="0"/>
              <a:t>How we tackle the problems </a:t>
            </a:r>
            <a:r>
              <a:rPr lang="en-GB" dirty="0" smtClean="0"/>
              <a:t>…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514" y="829967"/>
            <a:ext cx="3152931" cy="42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156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782089" y="468972"/>
            <a:ext cx="5398856" cy="461665"/>
          </a:xfrm>
        </p:spPr>
        <p:txBody>
          <a:bodyPr/>
          <a:lstStyle/>
          <a:p>
            <a:r>
              <a:rPr lang="en-GB" dirty="0" smtClean="0"/>
              <a:t>The GCU</a:t>
            </a:r>
            <a:r>
              <a:rPr lang="pt-BR" dirty="0" smtClean="0"/>
              <a:t> institutional </a:t>
            </a:r>
            <a:r>
              <a:rPr lang="en-GB" dirty="0"/>
              <a:t>OER policy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41436" y="3920320"/>
            <a:ext cx="8101080" cy="280076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The policy was developed </a:t>
            </a:r>
            <a:r>
              <a:rPr lang="en-GB" dirty="0"/>
              <a:t>in a </a:t>
            </a:r>
            <a:r>
              <a:rPr lang="en-GB" dirty="0" smtClean="0"/>
              <a:t>“bottom </a:t>
            </a:r>
            <a:r>
              <a:rPr lang="en-GB" dirty="0"/>
              <a:t>up” manner by a working party </a:t>
            </a:r>
            <a:r>
              <a:rPr lang="en-GB" dirty="0" smtClean="0"/>
              <a:t>made </a:t>
            </a:r>
            <a:r>
              <a:rPr lang="en-GB" dirty="0"/>
              <a:t>up of </a:t>
            </a:r>
            <a:r>
              <a:rPr lang="en-GB" dirty="0" smtClean="0"/>
              <a:t>academic and support staff </a:t>
            </a:r>
            <a:r>
              <a:rPr lang="en-GB" dirty="0"/>
              <a:t>from all </a:t>
            </a:r>
            <a:r>
              <a:rPr lang="en-GB" dirty="0" smtClean="0"/>
              <a:t>schools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The library was seen as a non-partisan logical home for policy development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Now that the policy has been adopted, we need to promote it both within the university and </a:t>
            </a:r>
            <a:r>
              <a:rPr lang="en-GB" dirty="0" smtClean="0"/>
              <a:t>externally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124" y="1088688"/>
            <a:ext cx="4680786" cy="2831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7536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599133"/>
            <a:ext cx="8280400" cy="461665"/>
          </a:xfrm>
        </p:spPr>
        <p:txBody>
          <a:bodyPr/>
          <a:lstStyle/>
          <a:p>
            <a:r>
              <a:rPr lang="en-GB" dirty="0" smtClean="0"/>
              <a:t>Promoting the OER policy at GCU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132" y="1628760"/>
            <a:ext cx="8280400" cy="547226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</a:t>
            </a:r>
            <a:r>
              <a:rPr lang="en-GB" dirty="0" smtClean="0"/>
              <a:t>e </a:t>
            </a:r>
            <a:r>
              <a:rPr lang="en-GB" dirty="0"/>
              <a:t>published it on </a:t>
            </a:r>
            <a:r>
              <a:rPr lang="en-GB" dirty="0" smtClean="0"/>
              <a:t>our institutional </a:t>
            </a:r>
            <a:r>
              <a:rPr lang="en-GB" dirty="0"/>
              <a:t>web site </a:t>
            </a: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The </a:t>
            </a:r>
            <a:r>
              <a:rPr lang="en-GB" dirty="0"/>
              <a:t>policy is licensed using a Creative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Commons (</a:t>
            </a:r>
            <a:r>
              <a:rPr lang="en-GB" dirty="0"/>
              <a:t>CC) Attribution Non Commercial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Share </a:t>
            </a:r>
            <a:r>
              <a:rPr lang="en-GB" dirty="0"/>
              <a:t>Alike </a:t>
            </a:r>
            <a:r>
              <a:rPr lang="en-GB" dirty="0" smtClean="0"/>
              <a:t>licence </a:t>
            </a:r>
            <a:r>
              <a:rPr lang="en-GB" dirty="0"/>
              <a:t>to allow it to be shared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and adapted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We will work with GCU </a:t>
            </a:r>
            <a:r>
              <a:rPr lang="en-GB" dirty="0" smtClean="0"/>
              <a:t>LEAD </a:t>
            </a:r>
            <a:r>
              <a:rPr lang="en-GB" dirty="0"/>
              <a:t>to identify </a:t>
            </a:r>
            <a:r>
              <a:rPr lang="en-GB" dirty="0" smtClean="0"/>
              <a:t>OER</a:t>
            </a:r>
            <a:br>
              <a:rPr lang="en-GB" dirty="0" smtClean="0"/>
            </a:br>
            <a:r>
              <a:rPr lang="en-GB" dirty="0" smtClean="0"/>
              <a:t>champions </a:t>
            </a:r>
            <a:r>
              <a:rPr lang="en-GB" dirty="0"/>
              <a:t>across the </a:t>
            </a:r>
            <a:r>
              <a:rPr lang="en-GB" dirty="0" smtClean="0"/>
              <a:t>university 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 policy has already been promoted in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LEAD’s </a:t>
            </a:r>
            <a:r>
              <a:rPr lang="en-GB" dirty="0"/>
              <a:t>Blended Learning Coffee Club as part of Open Education </a:t>
            </a:r>
            <a:r>
              <a:rPr lang="en-GB" dirty="0" smtClean="0"/>
              <a:t>Week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We have used internal publications like </a:t>
            </a:r>
            <a:r>
              <a:rPr lang="en-GB" dirty="0" smtClean="0"/>
              <a:t>our </a:t>
            </a:r>
            <a:r>
              <a:rPr lang="en-GB" dirty="0"/>
              <a:t>staff </a:t>
            </a:r>
            <a:r>
              <a:rPr lang="en-GB" dirty="0" smtClean="0"/>
              <a:t>newsletter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Social media - items in our library blog and twitter account to raise the policy’s </a:t>
            </a:r>
            <a:r>
              <a:rPr lang="en-GB" dirty="0" smtClean="0"/>
              <a:t>profile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 smtClean="0"/>
          </a:p>
          <a:p>
            <a:r>
              <a:rPr lang="en-GB" sz="1800" dirty="0" smtClean="0">
                <a:solidFill>
                  <a:schemeClr val="bg1"/>
                </a:solidFill>
              </a:rPr>
              <a:t>        </a:t>
            </a:r>
            <a:endParaRPr lang="en-GB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603" y="368592"/>
            <a:ext cx="2727363" cy="378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04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28fb88e294d65dc53caac2ecb5b3267ed37e865"/>
</p:tagLst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534</Words>
  <Application>Microsoft Office PowerPoint</Application>
  <PresentationFormat>On-screen Show (4:3)</PresentationFormat>
  <Paragraphs>81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Frame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2015-08-31T08:46:25Z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