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2"/>
    <p:sldMasterId id="2147483682" r:id="rId3"/>
  </p:sldMasterIdLst>
  <p:notesMasterIdLst>
    <p:notesMasterId r:id="rId18"/>
  </p:notesMasterIdLst>
  <p:handoutMasterIdLst>
    <p:handoutMasterId r:id="rId19"/>
  </p:handoutMasterIdLst>
  <p:sldIdLst>
    <p:sldId id="256" r:id="rId4"/>
    <p:sldId id="269" r:id="rId5"/>
    <p:sldId id="258" r:id="rId6"/>
    <p:sldId id="265" r:id="rId7"/>
    <p:sldId id="281" r:id="rId8"/>
    <p:sldId id="282" r:id="rId9"/>
    <p:sldId id="283" r:id="rId10"/>
    <p:sldId id="286" r:id="rId11"/>
    <p:sldId id="284" r:id="rId12"/>
    <p:sldId id="287" r:id="rId13"/>
    <p:sldId id="288" r:id="rId14"/>
    <p:sldId id="289" r:id="rId15"/>
    <p:sldId id="270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478D"/>
    <a:srgbClr val="C6003D"/>
    <a:srgbClr val="006CB4"/>
    <a:srgbClr val="009681"/>
    <a:srgbClr val="EFEEED"/>
    <a:srgbClr val="514689"/>
    <a:srgbClr val="642667"/>
    <a:srgbClr val="AB0061"/>
    <a:srgbClr val="DAAA00"/>
    <a:srgbClr val="B5B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7" autoAdjust="0"/>
    <p:restoredTop sz="94681" autoAdjust="0"/>
  </p:normalViewPr>
  <p:slideViewPr>
    <p:cSldViewPr snapToGrid="0" snapToObjects="1">
      <p:cViewPr>
        <p:scale>
          <a:sx n="100" d="100"/>
          <a:sy n="100" d="100"/>
        </p:scale>
        <p:origin x="-576" y="-162"/>
      </p:cViewPr>
      <p:guideLst>
        <p:guide orient="horz" pos="345"/>
        <p:guide orient="horz" pos="3747"/>
        <p:guide orient="horz" pos="572"/>
        <p:guide orient="horz" pos="2386"/>
        <p:guide orient="horz" pos="1934"/>
        <p:guide orient="horz" pos="2164"/>
        <p:guide orient="horz" pos="1820"/>
        <p:guide orient="horz" pos="2607"/>
        <p:guide orient="horz" pos="4201"/>
        <p:guide orient="horz" pos="1479"/>
        <p:guide orient="horz" pos="3293"/>
        <p:guide orient="horz" pos="1031"/>
        <p:guide orient="horz" pos="3974"/>
        <p:guide orient="horz" pos="802"/>
        <p:guide orient="horz" pos="1253"/>
        <p:guide orient="horz" pos="2953"/>
        <p:guide orient="horz" pos="4083"/>
        <p:guide pos="2881"/>
        <p:guide pos="5375"/>
        <p:guide pos="612"/>
        <p:guide pos="5147"/>
        <p:guide pos="385"/>
        <p:guide pos="2654"/>
        <p:guide pos="31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12"/>
    </p:cViewPr>
  </p:sorterViewPr>
  <p:notesViewPr>
    <p:cSldViewPr snapToGrid="0" snapToObjects="1" showGuides="1">
      <p:cViewPr varScale="1">
        <p:scale>
          <a:sx n="105" d="100"/>
          <a:sy n="105" d="100"/>
        </p:scale>
        <p:origin x="-343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2.xml"/><Relationship Id="rId21" Type="http://schemas.openxmlformats.org/officeDocument/2006/relationships/viewProps" Target="view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3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ableStyles" Target="tableStyles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mtClean="0"/>
              <a:pPr/>
              <a:t>09/04/2015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E86A2-DB0B-48E3-B43C-FE4600C96B70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A9ED64-0ADF-46CE-9E4F-53EDBA1EDEC4}" type="datetimeFigureOut">
              <a:rPr lang="en-GB" smtClean="0"/>
              <a:pPr/>
              <a:t>09/04/2015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customXml" Target="../../customXml/item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 Placeholder 18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1694" y="908050"/>
            <a:ext cx="7921119" cy="461665"/>
          </a:xfrm>
          <a:prstGeom prst="rect">
            <a:avLst/>
          </a:prstGeom>
        </p:spPr>
        <p:txBody>
          <a:bodyPr wrap="square">
            <a:norm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Name</a:t>
            </a:r>
            <a:endParaRPr lang="en-GB" dirty="0"/>
          </a:p>
        </p:txBody>
      </p:sp>
      <p:sp>
        <p:nvSpPr>
          <p:cNvPr id="23" name="Text Placeholder 22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611694" y="1628775"/>
            <a:ext cx="7921119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>
                <a:solidFill>
                  <a:schemeClr val="bg1">
                    <a:lumMod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GB" dirty="0" smtClean="0"/>
              <a:t>Presentation Title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5091271"/>
            <a:ext cx="2160000" cy="12174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0225"/>
            <a:ext cx="9144000" cy="71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4624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1151" y="547688"/>
            <a:ext cx="7920037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1151" y="1987200"/>
            <a:ext cx="7920037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611188" y="2887200"/>
            <a:ext cx="7920000" cy="3060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3569" y="547688"/>
            <a:ext cx="7920037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1987200"/>
            <a:ext cx="792003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3570" y="547688"/>
            <a:ext cx="7920036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612776" y="1987199"/>
            <a:ext cx="7920036" cy="3952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547200"/>
            <a:ext cx="792003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612776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612776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363" y="900000"/>
            <a:ext cx="3600450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2" y="1396800"/>
            <a:ext cx="3599637" cy="203061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613570" y="547688"/>
            <a:ext cx="7920036" cy="5392988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2000" y="3060000"/>
            <a:ext cx="3601226" cy="496805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2000" y="3556800"/>
            <a:ext cx="3601225" cy="2022559"/>
          </a:xfrm>
          <a:prstGeom prst="rect">
            <a:avLst/>
          </a:prstGeom>
          <a:solidFill>
            <a:srgbClr val="006CB4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7" y="547687"/>
            <a:ext cx="36000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932363" y="547687"/>
            <a:ext cx="3600450" cy="540067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612775" y="547688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932363" y="547200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931999" y="547200"/>
            <a:ext cx="360081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611188" y="547200"/>
            <a:ext cx="3598775" cy="53929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13588" y="2347913"/>
            <a:ext cx="7920000" cy="48439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n-US" dirty="0" smtClean="0"/>
              <a:t>Thank You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5091271"/>
            <a:ext cx="2160000" cy="12174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70225"/>
            <a:ext cx="9144000" cy="7175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001" y="3960001"/>
            <a:ext cx="2793302" cy="190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  <p:custDataLst>
              <p:custData r:id="rId1"/>
            </p:custDataLst>
          </p:nvPr>
        </p:nvSpPr>
        <p:spPr>
          <a:xfrm>
            <a:off x="612776" y="547688"/>
            <a:ext cx="3600449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547688"/>
            <a:ext cx="360045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1188" y="547688"/>
            <a:ext cx="360036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612775" y="4687888"/>
            <a:ext cx="3600450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612775" y="5227637"/>
            <a:ext cx="35987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11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4932813" y="547200"/>
            <a:ext cx="36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00889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Quote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363" y="547688"/>
            <a:ext cx="3600813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4687200"/>
            <a:ext cx="36011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Quote Reference</a:t>
            </a:r>
            <a:endParaRPr lang="en-GB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3" hasCustomPrompt="1"/>
          </p:nvPr>
        </p:nvSpPr>
        <p:spPr>
          <a:xfrm>
            <a:off x="4932363" y="5227638"/>
            <a:ext cx="3601176" cy="338554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16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1600" dirty="0" smtClean="0">
                <a:latin typeface="Arial" pitchFamily="34" charset="0"/>
                <a:cs typeface="Arial" pitchFamily="34" charset="0"/>
              </a:rPr>
              <a:t>Date</a:t>
            </a:r>
            <a:endParaRPr lang="en-GB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4" hasCustomPrompt="1"/>
          </p:nvPr>
        </p:nvSpPr>
        <p:spPr>
          <a:xfrm>
            <a:off x="611188" y="547688"/>
            <a:ext cx="3600000" cy="53927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50061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613965" y="547688"/>
            <a:ext cx="7919245" cy="646331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600" b="1" baseline="0">
                <a:solidFill>
                  <a:srgbClr val="641C6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“Quote”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46857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613588" y="547688"/>
            <a:ext cx="7920000" cy="830997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4800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4800" dirty="0" smtClean="0">
                <a:latin typeface="Arial" pitchFamily="34" charset="0"/>
                <a:cs typeface="Arial" pitchFamily="34" charset="0"/>
              </a:rPr>
              <a:t>Presentation Title</a:t>
            </a:r>
            <a:endParaRPr lang="en-GB" dirty="0"/>
          </a:p>
        </p:txBody>
      </p:sp>
      <p:sp>
        <p:nvSpPr>
          <p:cNvPr id="11" name="Text Placeholder 18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611188" y="3427413"/>
            <a:ext cx="792158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400" b="1" dirty="0" smtClean="0">
                <a:latin typeface="Arial" pitchFamily="34" charset="0"/>
                <a:cs typeface="Arial" pitchFamily="34" charset="0"/>
              </a:rPr>
              <a:t>Name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22404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y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4372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Blu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006CB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Purple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68478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Green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00968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2000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(Red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612775" y="540000"/>
            <a:ext cx="7920037" cy="5400676"/>
          </a:xfrm>
          <a:prstGeom prst="rect">
            <a:avLst/>
          </a:prstGeom>
          <a:solidFill>
            <a:srgbClr val="C6003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972000" y="900000"/>
            <a:ext cx="720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71999" y="2340000"/>
            <a:ext cx="7200000" cy="46166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marL="0" indent="0">
              <a:buNone/>
              <a:defRPr sz="24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611188" y="547688"/>
            <a:ext cx="7920000" cy="58477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3200" b="1" baseline="0">
                <a:solidFill>
                  <a:srgbClr val="006CB4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</a:t>
            </a:r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613588" y="2888550"/>
            <a:ext cx="7920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4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613588" y="1985988"/>
            <a:ext cx="7920000" cy="4572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slideLayout" Target="../slideLayouts/slideLayout20.xml"/><Relationship Id="rId26" Type="http://schemas.openxmlformats.org/officeDocument/2006/relationships/image" Target="../media/image4.png"/><Relationship Id="rId3" Type="http://schemas.openxmlformats.org/officeDocument/2006/relationships/slideLayout" Target="../slideLayouts/slideLayout5.xml"/><Relationship Id="rId21" Type="http://schemas.openxmlformats.org/officeDocument/2006/relationships/slideLayout" Target="../slideLayouts/slideLayout23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5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20" Type="http://schemas.openxmlformats.org/officeDocument/2006/relationships/slideLayout" Target="../slideLayouts/slideLayout22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12.xml"/><Relationship Id="rId19" Type="http://schemas.openxmlformats.org/officeDocument/2006/relationships/slideLayout" Target="../slideLayouts/slideLayout21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Relationship Id="rId22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0" r:id="rId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1375" y="6088410"/>
            <a:ext cx="1079778" cy="608728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611151" y="6314054"/>
            <a:ext cx="2519483" cy="355034"/>
            <a:chOff x="611188" y="6314054"/>
            <a:chExt cx="2520000" cy="355034"/>
          </a:xfrm>
        </p:grpSpPr>
        <p:pic>
          <p:nvPicPr>
            <p:cNvPr id="5" name="Picture 4"/>
            <p:cNvPicPr>
              <a:picLocks noChangeAspect="1"/>
            </p:cNvPicPr>
            <p:nvPr userDrawn="1"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188" y="6537255"/>
              <a:ext cx="2520000" cy="131833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 userDrawn="1"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1188" y="6314054"/>
              <a:ext cx="2520000" cy="20256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4" r:id="rId12"/>
    <p:sldLayoutId id="2147483697" r:id="rId13"/>
    <p:sldLayoutId id="2147483698" r:id="rId14"/>
    <p:sldLayoutId id="2147483699" r:id="rId15"/>
    <p:sldLayoutId id="2147483700" r:id="rId16"/>
    <p:sldLayoutId id="2147483701" r:id="rId17"/>
    <p:sldLayoutId id="2147483703" r:id="rId18"/>
    <p:sldLayoutId id="2147483707" r:id="rId19"/>
    <p:sldLayoutId id="2147483708" r:id="rId20"/>
    <p:sldLayoutId id="2147483709" r:id="rId21"/>
    <p:sldLayoutId id="2147483710" r:id="rId2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cu.ac.uk/rie/" TargetMode="Externa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cu.ac.uk/library/usingthelibrary/copyright/" TargetMode="External"/><Relationship Id="rId2" Type="http://schemas.openxmlformats.org/officeDocument/2006/relationships/hyperlink" Target="http://openscot.net/" TargetMode="Externa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0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.kelt@gcu.ac.uk" TargetMode="Externa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6.xml"/><Relationship Id="rId4" Type="http://schemas.openxmlformats.org/officeDocument/2006/relationships/hyperlink" Target="http://www.slideshare.net/mke1/8stepsto-oeroer15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/4.0/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creativecommons.org/licenses/" TargetMode="Externa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Marion Kelt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11694" y="1628775"/>
            <a:ext cx="7921119" cy="830997"/>
          </a:xfrm>
        </p:spPr>
        <p:txBody>
          <a:bodyPr/>
          <a:lstStyle/>
          <a:p>
            <a:r>
              <a:rPr lang="en-GB" dirty="0"/>
              <a:t>8</a:t>
            </a:r>
            <a:r>
              <a:rPr lang="en-GB" dirty="0" smtClean="0"/>
              <a:t> steps to creating an institutional Open Educational Resources policy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657600" y="4867275"/>
            <a:ext cx="3686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1587" y="5614988"/>
            <a:ext cx="838200" cy="29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71800" y="5910263"/>
            <a:ext cx="5638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This work is licensed under a </a:t>
            </a:r>
            <a:r>
              <a:rPr lang="en-GB" sz="1200" dirty="0">
                <a:hlinkClick r:id="rId3"/>
              </a:rPr>
              <a:t>Creative Commons Attribution 4.0 International License</a:t>
            </a:r>
            <a:r>
              <a:rPr lang="en-GB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3467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7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4081117"/>
          </a:xfrm>
        </p:spPr>
        <p:txBody>
          <a:bodyPr/>
          <a:lstStyle/>
          <a:p>
            <a:r>
              <a:rPr lang="en-GB" dirty="0">
                <a:solidFill>
                  <a:srgbClr val="00B050"/>
                </a:solidFill>
              </a:rPr>
              <a:t>Run proposals past lawyers (if required)</a:t>
            </a:r>
          </a:p>
          <a:p>
            <a:endParaRPr lang="en-GB" dirty="0" smtClean="0"/>
          </a:p>
          <a:p>
            <a:r>
              <a:rPr lang="en-GB" dirty="0" smtClean="0"/>
              <a:t>Now we had three draft policies. The IPR one was especially interesting to the University management and the </a:t>
            </a:r>
            <a:r>
              <a:rPr lang="en-GB" dirty="0"/>
              <a:t>RIE (Research, Innovation and Enterprise </a:t>
            </a:r>
            <a:r>
              <a:rPr lang="en-GB" dirty="0" smtClean="0"/>
              <a:t>team </a:t>
            </a:r>
            <a:r>
              <a:rPr lang="en-GB" u="sng" dirty="0" smtClean="0">
                <a:hlinkClick r:id="rId2"/>
              </a:rPr>
              <a:t>http</a:t>
            </a:r>
            <a:r>
              <a:rPr lang="en-GB" u="sng" dirty="0">
                <a:hlinkClick r:id="rId2"/>
              </a:rPr>
              <a:t>://www.gcu.ac.uk/rie</a:t>
            </a:r>
            <a:r>
              <a:rPr lang="en-GB" u="sng" dirty="0" smtClean="0">
                <a:hlinkClick r:id="rId2"/>
              </a:rPr>
              <a:t>/</a:t>
            </a:r>
            <a:r>
              <a:rPr lang="en-GB" dirty="0" smtClean="0"/>
              <a:t>).</a:t>
            </a:r>
          </a:p>
          <a:p>
            <a:r>
              <a:rPr lang="en-GB" dirty="0" smtClean="0"/>
              <a:t>The University lawyers were extremely helpful and sensible. They made very useful suggestions which we incorporated into our policies.</a:t>
            </a:r>
            <a:endParaRPr lang="en-GB" dirty="0"/>
          </a:p>
          <a:p>
            <a:endParaRPr lang="en-GB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025" y="414338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0432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</a:t>
            </a:r>
            <a:r>
              <a:rPr lang="en-GB" dirty="0"/>
              <a:t>8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2456057"/>
          </a:xfrm>
        </p:spPr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Guide through Executive </a:t>
            </a:r>
            <a:r>
              <a:rPr lang="en-GB" dirty="0" smtClean="0">
                <a:solidFill>
                  <a:srgbClr val="FFC000"/>
                </a:solidFill>
              </a:rPr>
              <a:t>Board</a:t>
            </a:r>
          </a:p>
          <a:p>
            <a:endParaRPr lang="en-GB" dirty="0"/>
          </a:p>
          <a:p>
            <a:r>
              <a:rPr lang="en-GB" dirty="0" smtClean="0"/>
              <a:t>This will be our final step. So far we have only reached step 7 and are preparing our final draft before presenting the three draft strategies to the next meeting of the Executive Board. </a:t>
            </a:r>
            <a:endParaRPr lang="en-GB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257425" y="452438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440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end, or the beginning …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4081117"/>
          </a:xfrm>
        </p:spPr>
        <p:txBody>
          <a:bodyPr/>
          <a:lstStyle/>
          <a:p>
            <a:r>
              <a:rPr lang="en-GB" dirty="0" smtClean="0"/>
              <a:t>So there you have it, sounds simple and logical </a:t>
            </a:r>
            <a:br>
              <a:rPr lang="en-GB" dirty="0" smtClean="0"/>
            </a:br>
            <a:r>
              <a:rPr lang="en-GB" dirty="0" smtClean="0"/>
              <a:t>doesn’t it?</a:t>
            </a:r>
          </a:p>
          <a:p>
            <a:r>
              <a:rPr lang="en-GB" dirty="0" smtClean="0"/>
              <a:t>If you have a year to waste, write a policy or three!</a:t>
            </a:r>
          </a:p>
          <a:p>
            <a:r>
              <a:rPr lang="en-GB" dirty="0" smtClean="0"/>
              <a:t>Next time, I plan to doze quietly at the back of meetings.</a:t>
            </a:r>
          </a:p>
          <a:p>
            <a:r>
              <a:rPr lang="en-GB" dirty="0" smtClean="0"/>
              <a:t>But seriously, I hope that the OER policy will allow us to take an active part in the </a:t>
            </a:r>
            <a:r>
              <a:rPr lang="en-GB" dirty="0" smtClean="0">
                <a:hlinkClick r:id="rId2"/>
              </a:rPr>
              <a:t>Open Scotland</a:t>
            </a:r>
            <a:r>
              <a:rPr lang="en-GB" dirty="0" smtClean="0"/>
              <a:t> initiative, encourage GCU staff to create and adapt OERs and deposit the in our lovely new repository!</a:t>
            </a:r>
          </a:p>
          <a:p>
            <a:r>
              <a:rPr lang="en-GB" dirty="0" smtClean="0"/>
              <a:t>For a policy preview, check out our </a:t>
            </a:r>
            <a:r>
              <a:rPr lang="en-GB" dirty="0"/>
              <a:t>library guidance at </a:t>
            </a:r>
            <a:r>
              <a:rPr lang="en-GB" dirty="0">
                <a:hlinkClick r:id="rId3"/>
              </a:rPr>
              <a:t>http://www.gcu.ac.uk/library/usingthelibrary/copyright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6125" y="200025"/>
            <a:ext cx="1838325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9349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029" y="547688"/>
            <a:ext cx="7905118" cy="5392737"/>
          </a:xfr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 smtClean="0"/>
              <a:t>Follow up?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If you’d like more info in our policy or our new learning object repository, email </a:t>
            </a:r>
            <a:r>
              <a:rPr lang="en-GB" smtClean="0">
                <a:hlinkClick r:id="rId3"/>
              </a:rPr>
              <a:t>m.kelt@gcu.ac.uk</a:t>
            </a:r>
            <a:r>
              <a:rPr lang="en-GB" smtClean="0"/>
              <a:t> </a:t>
            </a:r>
            <a:endParaRPr lang="en-GB" smtClean="0"/>
          </a:p>
          <a:p>
            <a:r>
              <a:rPr lang="en-GB" smtClean="0"/>
              <a:t>slides </a:t>
            </a:r>
            <a:r>
              <a:rPr lang="en-GB" dirty="0"/>
              <a:t>at </a:t>
            </a:r>
            <a:r>
              <a:rPr lang="en-GB" dirty="0">
                <a:hlinkClick r:id="rId4"/>
              </a:rPr>
              <a:t>http://www.slideshare.net/mke1/8stepsto-oeroer15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802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8473" y="5527675"/>
            <a:ext cx="835025" cy="29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67049" y="5972175"/>
            <a:ext cx="58578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This work is licensed under a </a:t>
            </a:r>
            <a:r>
              <a:rPr lang="en-GB" sz="1200" dirty="0">
                <a:hlinkClick r:id="rId3"/>
              </a:rPr>
              <a:t>Creative Commons Attribution 4.0 International License</a:t>
            </a:r>
            <a:r>
              <a:rPr lang="en-GB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0538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47" y="547688"/>
            <a:ext cx="7879493" cy="5392737"/>
          </a:xfr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how and why …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The reasons for creating and steps involved in guiding a GCU Open Educational Resources (OER) policy through to adoption.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6175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971999" y="607612"/>
            <a:ext cx="7200000" cy="584775"/>
          </a:xfrm>
        </p:spPr>
        <p:txBody>
          <a:bodyPr/>
          <a:lstStyle/>
          <a:p>
            <a:r>
              <a:rPr lang="en-GB" dirty="0" smtClean="0"/>
              <a:t>The eight steps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971999" y="1210313"/>
            <a:ext cx="8010076" cy="4302716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Establish reasons to create </a:t>
            </a:r>
            <a:r>
              <a:rPr lang="en-GB" dirty="0"/>
              <a:t>an OER </a:t>
            </a:r>
            <a:r>
              <a:rPr lang="en-GB" dirty="0" smtClean="0"/>
              <a:t>policy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Decide who should lead on policy creation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Scan </a:t>
            </a:r>
            <a:r>
              <a:rPr lang="en-GB" dirty="0"/>
              <a:t>for existing </a:t>
            </a:r>
            <a:r>
              <a:rPr lang="en-GB" dirty="0" smtClean="0"/>
              <a:t>policies </a:t>
            </a:r>
            <a:r>
              <a:rPr lang="en-GB" dirty="0"/>
              <a:t>(preferably available as </a:t>
            </a:r>
            <a:r>
              <a:rPr lang="en-GB" dirty="0" smtClean="0"/>
              <a:t>OERs!)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Adapt for your institution and consult with user </a:t>
            </a:r>
            <a:r>
              <a:rPr lang="en-GB" dirty="0" smtClean="0"/>
              <a:t>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Find </a:t>
            </a:r>
            <a:r>
              <a:rPr lang="en-GB" dirty="0" smtClean="0"/>
              <a:t>(or create) other necessary institutional policies</a:t>
            </a:r>
            <a:endParaRPr lang="en-GB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GB" dirty="0" smtClean="0"/>
              <a:t>Establish </a:t>
            </a:r>
            <a:r>
              <a:rPr lang="en-GB" dirty="0"/>
              <a:t>route or procedure for adoption and get </a:t>
            </a:r>
            <a:r>
              <a:rPr lang="en-GB"/>
              <a:t>a </a:t>
            </a:r>
            <a:r>
              <a:rPr lang="en-GB" smtClean="0"/>
              <a:t>senior </a:t>
            </a:r>
            <a:r>
              <a:rPr lang="en-GB" dirty="0"/>
              <a:t>m</a:t>
            </a:r>
            <a:r>
              <a:rPr lang="en-GB" smtClean="0"/>
              <a:t>anagement </a:t>
            </a:r>
            <a:r>
              <a:rPr lang="en-GB" dirty="0" smtClean="0"/>
              <a:t>sponsor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Run </a:t>
            </a:r>
            <a:r>
              <a:rPr lang="en-GB" dirty="0"/>
              <a:t>proposals past lawyers </a:t>
            </a:r>
            <a:r>
              <a:rPr lang="en-GB" dirty="0" smtClean="0"/>
              <a:t>(if required)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Guide </a:t>
            </a:r>
            <a:r>
              <a:rPr lang="en-GB" dirty="0" smtClean="0"/>
              <a:t>through </a:t>
            </a:r>
            <a:r>
              <a:rPr lang="en-GB" dirty="0"/>
              <a:t>final approval by senior management</a:t>
            </a:r>
            <a:r>
              <a:rPr lang="en-GB" dirty="0" smtClean="0"/>
              <a:t>	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023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1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343026"/>
            <a:ext cx="7920037" cy="5410712"/>
          </a:xfrm>
        </p:spPr>
        <p:txBody>
          <a:bodyPr/>
          <a:lstStyle/>
          <a:p>
            <a:r>
              <a:rPr lang="en-GB" dirty="0" smtClean="0">
                <a:solidFill>
                  <a:srgbClr val="68478D"/>
                </a:solidFill>
              </a:rPr>
              <a:t>Establish </a:t>
            </a:r>
            <a:r>
              <a:rPr lang="en-GB" dirty="0">
                <a:solidFill>
                  <a:srgbClr val="68478D"/>
                </a:solidFill>
              </a:rPr>
              <a:t>reasons to create an OER </a:t>
            </a:r>
            <a:r>
              <a:rPr lang="en-GB" dirty="0" smtClean="0">
                <a:solidFill>
                  <a:srgbClr val="68478D"/>
                </a:solidFill>
              </a:rPr>
              <a:t>policy</a:t>
            </a:r>
          </a:p>
          <a:p>
            <a:endParaRPr lang="en-GB" dirty="0">
              <a:solidFill>
                <a:srgbClr val="68478D"/>
              </a:solidFill>
            </a:endParaRPr>
          </a:p>
          <a:p>
            <a:r>
              <a:rPr lang="en-GB" dirty="0" smtClean="0"/>
              <a:t>To enable promotion of the use and creation of OERs, staff needed: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 clear policy </a:t>
            </a:r>
            <a:r>
              <a:rPr lang="en-GB" dirty="0"/>
              <a:t>on OERs so that they knew where they stood with regard to licensing, sharing and ownership.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attribution </a:t>
            </a:r>
            <a:r>
              <a:rPr lang="en-GB" dirty="0"/>
              <a:t>for the author, so that they get credit for creating </a:t>
            </a:r>
            <a:r>
              <a:rPr lang="en-GB" dirty="0" smtClean="0"/>
              <a:t>and sharing </a:t>
            </a:r>
            <a:r>
              <a:rPr lang="en-GB" dirty="0"/>
              <a:t>useful learning </a:t>
            </a:r>
            <a:r>
              <a:rPr lang="en-GB" dirty="0" smtClean="0"/>
              <a:t>objects.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guidance </a:t>
            </a:r>
            <a:r>
              <a:rPr lang="en-GB" dirty="0"/>
              <a:t>on the use of </a:t>
            </a:r>
            <a:r>
              <a:rPr lang="en-GB" dirty="0">
                <a:hlinkClick r:id="rId2"/>
              </a:rPr>
              <a:t>Creative Commons </a:t>
            </a:r>
            <a:r>
              <a:rPr lang="en-GB" dirty="0" smtClean="0">
                <a:hlinkClick r:id="rId2"/>
              </a:rPr>
              <a:t>licenses</a:t>
            </a:r>
            <a:r>
              <a:rPr lang="en-GB" dirty="0" smtClean="0"/>
              <a:t> </a:t>
            </a:r>
            <a:r>
              <a:rPr lang="en-GB" dirty="0"/>
              <a:t>to enable sharing and reuse.</a:t>
            </a:r>
          </a:p>
          <a:p>
            <a:r>
              <a:rPr lang="en-GB" dirty="0" smtClean="0"/>
              <a:t>The resulting items could </a:t>
            </a:r>
            <a:r>
              <a:rPr lang="en-GB" dirty="0"/>
              <a:t>feed in to our new learning objects repository (available later in 2015</a:t>
            </a:r>
            <a:r>
              <a:rPr lang="en-GB" dirty="0" smtClean="0"/>
              <a:t>).</a:t>
            </a:r>
            <a:endParaRPr lang="en-GB" dirty="0"/>
          </a:p>
          <a:p>
            <a:endParaRPr lang="en-GB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7875" y="495198"/>
            <a:ext cx="1543049" cy="882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325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2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711785"/>
          </a:xfrm>
        </p:spPr>
        <p:txBody>
          <a:bodyPr/>
          <a:lstStyle/>
          <a:p>
            <a:r>
              <a:rPr lang="en-GB" dirty="0">
                <a:solidFill>
                  <a:srgbClr val="00B050"/>
                </a:solidFill>
              </a:rPr>
              <a:t>Decide who should lead on policy </a:t>
            </a:r>
            <a:r>
              <a:rPr lang="en-GB" dirty="0" smtClean="0">
                <a:solidFill>
                  <a:srgbClr val="00B050"/>
                </a:solidFill>
              </a:rPr>
              <a:t>creation </a:t>
            </a:r>
            <a:endParaRPr lang="en-GB" dirty="0">
              <a:solidFill>
                <a:srgbClr val="00B050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When it was discussed at LTSC, they all voted that I should lead the working party to adapt the library guidance and take it forward as part of the Engage strategy.</a:t>
            </a:r>
          </a:p>
          <a:p>
            <a:r>
              <a:rPr lang="en-GB" dirty="0" smtClean="0"/>
              <a:t>It was seen as an advantage to have a policy which had been created in a “bottom up” manner.</a:t>
            </a:r>
          </a:p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350" y="423863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485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3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2825389"/>
          </a:xfrm>
        </p:spPr>
        <p:txBody>
          <a:bodyPr/>
          <a:lstStyle/>
          <a:p>
            <a:r>
              <a:rPr lang="en-GB" dirty="0">
                <a:solidFill>
                  <a:srgbClr val="FFC000"/>
                </a:solidFill>
              </a:rPr>
              <a:t>Scan for existing strategies (preferably available as OERs!)</a:t>
            </a:r>
          </a:p>
          <a:p>
            <a:endParaRPr lang="en-GB" dirty="0" smtClean="0"/>
          </a:p>
          <a:p>
            <a:r>
              <a:rPr lang="en-GB" dirty="0" smtClean="0"/>
              <a:t>My starting point was the Leeds University OER guidance. They had made it available under a creative commons license which allowed me to adapt it for our own use at GCU.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2175" y="442913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1019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4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711785"/>
          </a:xfrm>
        </p:spPr>
        <p:txBody>
          <a:bodyPr/>
          <a:lstStyle/>
          <a:p>
            <a:r>
              <a:rPr lang="en-GB" dirty="0">
                <a:solidFill>
                  <a:srgbClr val="C6003D"/>
                </a:solidFill>
              </a:rPr>
              <a:t>Adapt for your institution and consult with user group</a:t>
            </a:r>
          </a:p>
          <a:p>
            <a:endParaRPr lang="en-GB" dirty="0" smtClean="0"/>
          </a:p>
          <a:p>
            <a:r>
              <a:rPr lang="en-GB" dirty="0" smtClean="0"/>
              <a:t>We pulled together a working group made up of Lecturers, </a:t>
            </a:r>
            <a:r>
              <a:rPr lang="en-GB" smtClean="0"/>
              <a:t>LEAD staff, Learning </a:t>
            </a:r>
            <a:r>
              <a:rPr lang="en-GB" dirty="0"/>
              <a:t>T</a:t>
            </a:r>
            <a:r>
              <a:rPr lang="en-GB" dirty="0" smtClean="0"/>
              <a:t>echnologists, Academic </a:t>
            </a:r>
            <a:r>
              <a:rPr lang="en-GB" dirty="0"/>
              <a:t>D</a:t>
            </a:r>
            <a:r>
              <a:rPr lang="en-GB" dirty="0" smtClean="0"/>
              <a:t>evelopment </a:t>
            </a:r>
            <a:r>
              <a:rPr lang="en-GB" dirty="0"/>
              <a:t>T</a:t>
            </a:r>
            <a:r>
              <a:rPr lang="en-GB" dirty="0" smtClean="0"/>
              <a:t>utors, the Multimedia </a:t>
            </a:r>
            <a:r>
              <a:rPr lang="en-GB" dirty="0"/>
              <a:t>C</a:t>
            </a:r>
            <a:r>
              <a:rPr lang="en-GB" dirty="0" smtClean="0"/>
              <a:t>ontent Manager and the Assistant Head (Information Compliance).</a:t>
            </a:r>
          </a:p>
          <a:p>
            <a:endParaRPr lang="en-GB" dirty="0"/>
          </a:p>
          <a:p>
            <a:r>
              <a:rPr lang="en-GB" dirty="0" smtClean="0"/>
              <a:t>We then adapted (and expanded) the library guidance and brought it back to LTSC. </a:t>
            </a:r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3125" y="395288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1559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5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987200"/>
            <a:ext cx="7920037" cy="3785652"/>
          </a:xfrm>
        </p:spPr>
        <p:txBody>
          <a:bodyPr/>
          <a:lstStyle/>
          <a:p>
            <a:r>
              <a:rPr lang="en-GB" dirty="0">
                <a:solidFill>
                  <a:schemeClr val="accent3"/>
                </a:solidFill>
              </a:rPr>
              <a:t>Find </a:t>
            </a:r>
            <a:r>
              <a:rPr lang="en-GB" dirty="0" smtClean="0">
                <a:solidFill>
                  <a:schemeClr val="accent3"/>
                </a:solidFill>
              </a:rPr>
              <a:t>(or create) other </a:t>
            </a:r>
            <a:r>
              <a:rPr lang="en-GB" dirty="0">
                <a:solidFill>
                  <a:schemeClr val="accent3"/>
                </a:solidFill>
              </a:rPr>
              <a:t>associated </a:t>
            </a:r>
            <a:r>
              <a:rPr lang="en-GB" dirty="0" smtClean="0">
                <a:solidFill>
                  <a:schemeClr val="accent3"/>
                </a:solidFill>
              </a:rPr>
              <a:t>institutional policies.</a:t>
            </a:r>
            <a:endParaRPr lang="en-GB" dirty="0">
              <a:solidFill>
                <a:schemeClr val="accent3"/>
              </a:solidFill>
            </a:endParaRPr>
          </a:p>
          <a:p>
            <a:endParaRPr lang="en-GB" dirty="0" smtClean="0"/>
          </a:p>
          <a:p>
            <a:r>
              <a:rPr lang="en-GB" dirty="0" smtClean="0"/>
              <a:t>Once you start digging around, you may find other strategies which exist or should exist.</a:t>
            </a:r>
          </a:p>
          <a:p>
            <a:r>
              <a:rPr lang="en-GB" dirty="0" smtClean="0"/>
              <a:t>I was repeatedly referred to a GCU IPR policy which only existed in the minds of colleagues!</a:t>
            </a:r>
          </a:p>
          <a:p>
            <a:r>
              <a:rPr lang="en-GB" dirty="0" smtClean="0"/>
              <a:t>Our group found that you can’t have an OER policy without IPR and copyright policies.</a:t>
            </a:r>
          </a:p>
          <a:p>
            <a:r>
              <a:rPr lang="en-GB" dirty="0" smtClean="0"/>
              <a:t>So we wrote them…..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61963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0494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Step 6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942" t="44167" r="31514" b="14722"/>
          <a:stretch/>
        </p:blipFill>
        <p:spPr>
          <a:xfrm>
            <a:off x="5981700" y="400050"/>
            <a:ext cx="2800349" cy="28194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11188" y="1571625"/>
            <a:ext cx="7920037" cy="5558445"/>
          </a:xfrm>
        </p:spPr>
        <p:txBody>
          <a:bodyPr/>
          <a:lstStyle/>
          <a:p>
            <a:pPr lvl="0"/>
            <a:r>
              <a:rPr lang="en-GB" dirty="0">
                <a:solidFill>
                  <a:srgbClr val="00B0F0"/>
                </a:solidFill>
              </a:rPr>
              <a:t>Establish route/procedure for </a:t>
            </a:r>
            <a:r>
              <a:rPr lang="en-GB" dirty="0" smtClean="0">
                <a:solidFill>
                  <a:srgbClr val="00B0F0"/>
                </a:solidFill>
              </a:rPr>
              <a:t>adoption</a:t>
            </a:r>
          </a:p>
          <a:p>
            <a:pPr lvl="0"/>
            <a:r>
              <a:rPr lang="en-GB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and </a:t>
            </a:r>
            <a:r>
              <a:rPr lang="en-GB" dirty="0">
                <a:solidFill>
                  <a:schemeClr val="tx2">
                    <a:lumMod val="60000"/>
                    <a:lumOff val="40000"/>
                  </a:schemeClr>
                </a:solidFill>
              </a:rPr>
              <a:t>get a Senior Management sponsor</a:t>
            </a:r>
          </a:p>
          <a:p>
            <a:endParaRPr lang="en-GB" dirty="0" smtClean="0"/>
          </a:p>
          <a:p>
            <a:r>
              <a:rPr lang="en-GB" dirty="0" smtClean="0"/>
              <a:t>Nightmare!</a:t>
            </a:r>
          </a:p>
          <a:p>
            <a:r>
              <a:rPr lang="en-GB" dirty="0" smtClean="0"/>
              <a:t>There was no clear route for approval of a draft policy!</a:t>
            </a:r>
          </a:p>
          <a:p>
            <a:r>
              <a:rPr lang="en-GB" dirty="0" smtClean="0"/>
              <a:t>There followed a flurry of emails and detective work…..</a:t>
            </a:r>
          </a:p>
          <a:p>
            <a:r>
              <a:rPr lang="en-GB" dirty="0"/>
              <a:t>T</a:t>
            </a:r>
            <a:r>
              <a:rPr lang="en-GB" dirty="0" smtClean="0"/>
              <a:t>he University </a:t>
            </a:r>
            <a:r>
              <a:rPr lang="en-GB" dirty="0"/>
              <a:t>Secretary and VP Governance </a:t>
            </a:r>
            <a:r>
              <a:rPr lang="en-GB" dirty="0" smtClean="0"/>
              <a:t>and the Assistant </a:t>
            </a:r>
            <a:r>
              <a:rPr lang="en-GB" dirty="0"/>
              <a:t>Head (</a:t>
            </a:r>
            <a:r>
              <a:rPr lang="en-GB" dirty="0" smtClean="0"/>
              <a:t>Governance) took it forward.</a:t>
            </a:r>
            <a:endParaRPr lang="en-GB" dirty="0"/>
          </a:p>
          <a:p>
            <a:r>
              <a:rPr lang="en-GB" dirty="0" smtClean="0"/>
              <a:t>The AHG has </a:t>
            </a:r>
            <a:r>
              <a:rPr lang="en-GB" dirty="0"/>
              <a:t>been a huge help as she deals with the university lawyers and can take items forward to the Executive Board.</a:t>
            </a:r>
          </a:p>
          <a:p>
            <a:endParaRPr lang="en-GB" dirty="0" smtClean="0"/>
          </a:p>
          <a:p>
            <a:r>
              <a:rPr lang="en-GB" dirty="0" smtClean="0"/>
              <a:t> </a:t>
            </a:r>
            <a:endParaRPr lang="en-GB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400050"/>
            <a:ext cx="1543050" cy="884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643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egin, E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ontrol xmlns="http://schemas.microsoft.com/VisualStudio/2011/storyboarding/control">
  <Id Name="7aaf3e30-a572-49b8-a5e0-5d62b09ae263" Revision="1" Stencil="System.MyShapes" StencilVersion="1.0"/>
</Control>
</file>

<file path=customXml/itemProps1.xml><?xml version="1.0" encoding="utf-8"?>
<ds:datastoreItem xmlns:ds="http://schemas.openxmlformats.org/officeDocument/2006/customXml" ds:itemID="{C9673F26-29CD-42FD-B75B-CA256A6BA79B}">
  <ds:schemaRefs>
    <ds:schemaRef ds:uri="http://schemas.microsoft.com/VisualStudio/2011/storyboarding/contro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681</Words>
  <Application>Microsoft Office PowerPoint</Application>
  <PresentationFormat>On-screen Show (4:3)</PresentationFormat>
  <Paragraphs>75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Begin, End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2013-04-17T14:29:53Z</dcterms:created>
  <dcterms:modified xsi:type="dcterms:W3CDTF">2015-04-09T08:20:54Z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\\enterprise\gcu\Staff\CSV\MPR\Common\logos\Powerpoint\Brighterfutures\GCU Template v8.pptx</vt:lpwstr>
  </property>
</Properties>
</file>