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2"/>
    <p:sldMasterId id="2147483682" r:id="rId3"/>
  </p:sldMasterIdLst>
  <p:notesMasterIdLst>
    <p:notesMasterId r:id="rId17"/>
  </p:notesMasterIdLst>
  <p:handoutMasterIdLst>
    <p:handoutMasterId r:id="rId18"/>
  </p:handoutMasterIdLst>
  <p:sldIdLst>
    <p:sldId id="256" r:id="rId4"/>
    <p:sldId id="270" r:id="rId5"/>
    <p:sldId id="294" r:id="rId6"/>
    <p:sldId id="295" r:id="rId7"/>
    <p:sldId id="278" r:id="rId8"/>
    <p:sldId id="292" r:id="rId9"/>
    <p:sldId id="280" r:id="rId10"/>
    <p:sldId id="263" r:id="rId11"/>
    <p:sldId id="282" r:id="rId12"/>
    <p:sldId id="283" r:id="rId13"/>
    <p:sldId id="271" r:id="rId14"/>
    <p:sldId id="284" r:id="rId15"/>
    <p:sldId id="293" r:id="rId16"/>
  </p:sldIdLst>
  <p:sldSz cx="9144000" cy="6858000" type="screen4x3"/>
  <p:notesSz cx="6735763" cy="9866313"/>
  <p:custDataLst>
    <p:tags r:id="rId1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B4"/>
    <a:srgbClr val="C6003D"/>
    <a:srgbClr val="009681"/>
    <a:srgbClr val="EFEEED"/>
    <a:srgbClr val="68478D"/>
    <a:srgbClr val="514689"/>
    <a:srgbClr val="642667"/>
    <a:srgbClr val="AB0061"/>
    <a:srgbClr val="DAAA00"/>
    <a:srgbClr val="B5B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85" autoAdjust="0"/>
    <p:restoredTop sz="85104" autoAdjust="0"/>
  </p:normalViewPr>
  <p:slideViewPr>
    <p:cSldViewPr snapToGrid="0" snapToObjects="1">
      <p:cViewPr>
        <p:scale>
          <a:sx n="100" d="100"/>
          <a:sy n="100" d="100"/>
        </p:scale>
        <p:origin x="-582" y="210"/>
      </p:cViewPr>
      <p:guideLst>
        <p:guide orient="horz" pos="345"/>
        <p:guide orient="horz" pos="3747"/>
        <p:guide orient="horz" pos="572"/>
        <p:guide orient="horz" pos="2386"/>
        <p:guide orient="horz" pos="1934"/>
        <p:guide orient="horz" pos="2164"/>
        <p:guide orient="horz" pos="1820"/>
        <p:guide orient="horz" pos="2607"/>
        <p:guide orient="horz" pos="4201"/>
        <p:guide orient="horz" pos="1479"/>
        <p:guide orient="horz" pos="3293"/>
        <p:guide orient="horz" pos="1031"/>
        <p:guide orient="horz" pos="3974"/>
        <p:guide orient="horz" pos="802"/>
        <p:guide orient="horz" pos="1253"/>
        <p:guide orient="horz" pos="2953"/>
        <p:guide orient="horz" pos="4083"/>
        <p:guide pos="2881"/>
        <p:guide pos="5375"/>
        <p:guide pos="612"/>
        <p:guide pos="5147"/>
        <p:guide pos="385"/>
        <p:guide pos="2654"/>
        <p:guide pos="31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12"/>
    </p:cViewPr>
  </p:sorterViewPr>
  <p:notesViewPr>
    <p:cSldViewPr snapToGrid="0" snapToObjects="1" showGuides="1">
      <p:cViewPr varScale="1">
        <p:scale>
          <a:sx n="76" d="100"/>
          <a:sy n="76" d="100"/>
        </p:scale>
        <p:origin x="-2178" y="-108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2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0.06614</cdr:y>
    </cdr:from>
    <cdr:to>
      <cdr:x>1</cdr:x>
      <cdr:y>1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/>
        <a:srcRect xmlns:a="http://schemas.openxmlformats.org/drawingml/2006/main" t="18077" r="1826" b="7849"/>
        <a:stretch xmlns:a="http://schemas.openxmlformats.org/drawingml/2006/main"/>
      </cdr:blipFill>
      <cdr:spPr>
        <a:xfrm xmlns:a="http://schemas.openxmlformats.org/drawingml/2006/main">
          <a:off x="0" y="357187"/>
          <a:ext cx="8248650" cy="5043487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mtClean="0"/>
              <a:pPr/>
              <a:t>05/04/2016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FE86A2-DB0B-48E3-B43C-FE4600C96B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A9ED64-0ADF-46CE-9E4F-53EDBA1EDEC4}" type="datetimeFigureOut">
              <a:rPr lang="en-GB" smtClean="0"/>
              <a:pPr/>
              <a:t>05/04/2016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Good morning</a:t>
            </a:r>
          </a:p>
          <a:p>
            <a:r>
              <a:rPr lang="en-GB" dirty="0" smtClean="0"/>
              <a:t>Marion</a:t>
            </a:r>
            <a:r>
              <a:rPr lang="en-GB" baseline="0" dirty="0" smtClean="0"/>
              <a:t> Kelt</a:t>
            </a:r>
            <a:r>
              <a:rPr lang="en-GB" dirty="0" smtClean="0"/>
              <a:t>, </a:t>
            </a:r>
            <a:r>
              <a:rPr lang="en-GB" baseline="0" dirty="0" smtClean="0"/>
              <a:t>Glasgow Caledonian University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4454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GB" smtClean="0"/>
              <a:t>Jorum First stop as items produced in the UK may need less editing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mtClean="0"/>
              <a:t>Google advanced creative commons search. This goes worldwide and finds a wider variety of items such as blogs. 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9586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Origins of new items added.</a:t>
            </a:r>
            <a:r>
              <a:rPr lang="en-GB" baseline="0" dirty="0" smtClean="0"/>
              <a:t> Non library GCU resources have been counted in the Scottish section. </a:t>
            </a:r>
          </a:p>
          <a:p>
            <a:r>
              <a:rPr lang="en-GB" baseline="0" dirty="0" smtClean="0"/>
              <a:t>Special mention to Cardiff for their referencing tutorials. </a:t>
            </a:r>
          </a:p>
          <a:p>
            <a:r>
              <a:rPr lang="en-GB" baseline="0" dirty="0" smtClean="0"/>
              <a:t>The best source of Chicago referencing from Red Deer College in Canada.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4160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SMILE has a strong visual identity, so some resources may have to be heavily edited to fit in with the format and style.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You may need to change fonts, colours and split text over several pages. SMILE uses short sentences, plain English and bullet points.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Examples may need to be changed, tutors complain if examples are old or refer to other countries. Example of dollar sign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633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Using OERs is worthwhile!</a:t>
            </a:r>
          </a:p>
          <a:p>
            <a:r>
              <a:rPr lang="en-GB" dirty="0" smtClean="0"/>
              <a:t>If</a:t>
            </a:r>
            <a:r>
              <a:rPr lang="en-GB" baseline="0" dirty="0" smtClean="0"/>
              <a:t> you plan ahead you can: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baseline="0" dirty="0" smtClean="0"/>
              <a:t>build on best practice.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save time and work cost effectively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Remember to select resources critically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allow time to convert source material and test it</a:t>
            </a:r>
          </a:p>
          <a:p>
            <a:r>
              <a:rPr lang="en-GB" dirty="0" smtClean="0"/>
              <a:t>Look at what we have done and contact me, I’m happy to talk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6442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GCU is one</a:t>
            </a:r>
            <a:r>
              <a:rPr lang="en-GB" baseline="0" dirty="0" smtClean="0"/>
              <a:t> of three universities in Glasgow.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baseline="0" dirty="0" smtClean="0"/>
              <a:t>It is one of the new universities in the UK, founded after 1992.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baseline="0" dirty="0" smtClean="0"/>
              <a:t>It has many blended learning courses and several overseas campuses.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baseline="0" dirty="0" smtClean="0"/>
              <a:t>All of these students need the same level of support. SMILE allows us to offer this to all our students.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8777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SMILE is a blended learning package which teaches information literacy and communication skills.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It uses web pages and multimedia content.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It is useful in supporting international students and dealing with time differences.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SMILE was originally created as a JISC project by Imperial College, Loughborough and Worcester Universities. We have updated and customised it.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343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SMILE is a blended learning package which teaches information literacy and communication skills.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It uses web pages and multimedia content.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It is useful in supporting international students and dealing with time differences.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SMILE was originally created as a JISC project by Imperial College, Loughborough and Worcester Universities. We have updated and customised it.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343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Example page from SMILE showing the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Strong visual identity.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multimedia content</a:t>
            </a:r>
            <a:r>
              <a:rPr lang="en-GB" baseline="0" dirty="0" smtClean="0"/>
              <a:t>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baseline="0" dirty="0" smtClean="0"/>
              <a:t>We have recently (two weeks ago) changed the navigation at the foot of the page, as some users thought that it was a design feature, not a forward and back arrow! We have added text saying previous and next page!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144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SMILE is embedded in over 100 modules in our VLE blackboard, using deep links so that students can go directly to relevant sections without logging in again</a:t>
            </a:r>
            <a:r>
              <a:rPr lang="en-GB" baseline="0" dirty="0" smtClean="0"/>
              <a:t>. </a:t>
            </a:r>
            <a:endParaRPr lang="en-GB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Some lecturers use SMILE modules as learning objects built in to the module timetable or </a:t>
            </a:r>
            <a:r>
              <a:rPr lang="en-GB" dirty="0" err="1" smtClean="0"/>
              <a:t>prework</a:t>
            </a:r>
            <a:r>
              <a:rPr lang="en-GB" dirty="0" smtClean="0"/>
              <a:t> before practical sessions.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SMILE is available 24-7 to support our Subject Librarians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32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We mapped SMILE against GCU graduate attributes and the other attributes on the slide</a:t>
            </a:r>
          </a:p>
          <a:p>
            <a:r>
              <a:rPr lang="en-GB" baseline="0" dirty="0" smtClean="0"/>
              <a:t>we also decided to talk to the teaching staff, to see what was not covered by the more formal frameworks. </a:t>
            </a:r>
          </a:p>
          <a:p>
            <a:r>
              <a:rPr lang="en-GB" baseline="0" dirty="0" smtClean="0"/>
              <a:t>This showed up quite a few areas that needed extra content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 cartoon character is a Scottish one called </a:t>
            </a:r>
            <a:r>
              <a:rPr lang="en-GB" baseline="0" dirty="0" err="1" smtClean="0"/>
              <a:t>Oor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Wullie</a:t>
            </a:r>
            <a:r>
              <a:rPr lang="en-GB" baseline="0" dirty="0" smtClean="0"/>
              <a:t> (used by permission of DC Thomson)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549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8706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23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customXml" Target="../../customXml/item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11694" y="908050"/>
            <a:ext cx="7921119" cy="461665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400" b="1" dirty="0" smtClean="0">
                <a:latin typeface="Arial" pitchFamily="34" charset="0"/>
                <a:cs typeface="Arial" pitchFamily="34" charset="0"/>
              </a:rPr>
              <a:t>Name</a:t>
            </a:r>
            <a:endParaRPr lang="en-GB" dirty="0"/>
          </a:p>
        </p:txBody>
      </p:sp>
      <p:sp>
        <p:nvSpPr>
          <p:cNvPr id="23" name="Text Placeholder 2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11694" y="1628775"/>
            <a:ext cx="7921119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 dirty="0" smtClean="0"/>
              <a:t>Presentation Title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5091271"/>
            <a:ext cx="2160000" cy="12174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0225"/>
            <a:ext cx="9144000" cy="71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62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51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1151" y="1987200"/>
            <a:ext cx="7920037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611188" y="2887200"/>
            <a:ext cx="7920000" cy="306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3569" y="547688"/>
            <a:ext cx="7920037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1987200"/>
            <a:ext cx="79200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3570" y="547688"/>
            <a:ext cx="7920036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612776" y="1987199"/>
            <a:ext cx="7920036" cy="3952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547200"/>
            <a:ext cx="79200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612776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12776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363" y="900000"/>
            <a:ext cx="3600450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2" y="1396800"/>
            <a:ext cx="3599637" cy="203061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613570" y="547688"/>
            <a:ext cx="7920036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2000" y="3060000"/>
            <a:ext cx="3601226" cy="496805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12000" y="3556800"/>
            <a:ext cx="3601225" cy="2022559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7" y="547687"/>
            <a:ext cx="36000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932363" y="547687"/>
            <a:ext cx="3600450" cy="54006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612775" y="547688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932363" y="547200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931999" y="547200"/>
            <a:ext cx="360081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611188" y="547200"/>
            <a:ext cx="3598775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13588" y="2347913"/>
            <a:ext cx="7920000" cy="4843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 smtClean="0"/>
              <a:t>Thank You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5091271"/>
            <a:ext cx="2160000" cy="12174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0225"/>
            <a:ext cx="9144000" cy="717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1" y="3960001"/>
            <a:ext cx="2793302" cy="19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  <p:custDataLst>
              <p:custData r:id="rId1"/>
            </p:custDataLst>
          </p:nvPr>
        </p:nvSpPr>
        <p:spPr>
          <a:xfrm>
            <a:off x="612776" y="547688"/>
            <a:ext cx="3600449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</a:t>
            </a:r>
            <a:endParaRPr lang="en-GB" dirty="0"/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547688"/>
            <a:ext cx="360045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1188" y="547688"/>
            <a:ext cx="360036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“Quote”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12775" y="4687888"/>
            <a:ext cx="3600450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 smtClean="0">
                <a:latin typeface="Arial" pitchFamily="34" charset="0"/>
                <a:cs typeface="Arial" pitchFamily="34" charset="0"/>
              </a:rPr>
              <a:t>Quote Reference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612775" y="5227637"/>
            <a:ext cx="35987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 smtClean="0">
                <a:latin typeface="Arial" pitchFamily="34" charset="0"/>
                <a:cs typeface="Arial" pitchFamily="34" charset="0"/>
              </a:rPr>
              <a:t>Date</a:t>
            </a:r>
            <a:endParaRPr lang="en-GB" dirty="0"/>
          </a:p>
        </p:txBody>
      </p:sp>
      <p:sp>
        <p:nvSpPr>
          <p:cNvPr id="11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4932813" y="547200"/>
            <a:ext cx="36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088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Quote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363" y="547688"/>
            <a:ext cx="360081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“Quote”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4687200"/>
            <a:ext cx="36011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 smtClean="0">
                <a:latin typeface="Arial" pitchFamily="34" charset="0"/>
                <a:cs typeface="Arial" pitchFamily="34" charset="0"/>
              </a:rPr>
              <a:t>Quote Reference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4932363" y="5227638"/>
            <a:ext cx="3601176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 smtClean="0">
                <a:latin typeface="Arial" pitchFamily="34" charset="0"/>
                <a:cs typeface="Arial" pitchFamily="34" charset="0"/>
              </a:rPr>
              <a:t>Date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11188" y="547688"/>
            <a:ext cx="36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500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3965" y="547688"/>
            <a:ext cx="791924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600" b="1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“Quote”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468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13588" y="547688"/>
            <a:ext cx="7920000" cy="83099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4800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4800" dirty="0" smtClean="0">
                <a:latin typeface="Arial" pitchFamily="34" charset="0"/>
                <a:cs typeface="Arial" pitchFamily="34" charset="0"/>
              </a:rPr>
              <a:t>Presentation Title</a:t>
            </a:r>
            <a:endParaRPr lang="en-GB" dirty="0"/>
          </a:p>
        </p:txBody>
      </p:sp>
      <p:sp>
        <p:nvSpPr>
          <p:cNvPr id="11" name="Text Placeholder 1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11188" y="3427413"/>
            <a:ext cx="792158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400" b="1" dirty="0" smtClean="0">
                <a:latin typeface="Arial" pitchFamily="34" charset="0"/>
                <a:cs typeface="Arial" pitchFamily="34" charset="0"/>
              </a:rPr>
              <a:t>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224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Grey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437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Blu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006C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Purpl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6847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Green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0096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Re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C60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188" y="547688"/>
            <a:ext cx="792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13588" y="2888550"/>
            <a:ext cx="792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3588" y="1985988"/>
            <a:ext cx="7920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image" Target="../media/image4.png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0" r:id="rId2"/>
  </p:sldLayoutIdLst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375" y="6088410"/>
            <a:ext cx="1079778" cy="608728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611151" y="6314054"/>
            <a:ext cx="2519483" cy="355034"/>
            <a:chOff x="611188" y="6314054"/>
            <a:chExt cx="2520000" cy="355034"/>
          </a:xfrm>
        </p:grpSpPr>
        <p:pic>
          <p:nvPicPr>
            <p:cNvPr id="5" name="Picture 4"/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188" y="6537255"/>
              <a:ext cx="2520000" cy="131833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188" y="6314054"/>
              <a:ext cx="2520000" cy="2025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3" r:id="rId18"/>
    <p:sldLayoutId id="2147483707" r:id="rId19"/>
    <p:sldLayoutId id="2147483708" r:id="rId20"/>
    <p:sldLayoutId id="2147483709" r:id="rId21"/>
    <p:sldLayoutId id="2147483710" r:id="rId22"/>
  </p:sldLayoutIdLst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creativecommons.org/licenses/by/4.0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m.kelt@gcu.ac.uk" TargetMode="External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gcu.ac.uk/library/SMILE/SMIRK/SMIRK_index.html" TargetMode="External"/><Relationship Id="rId5" Type="http://schemas.openxmlformats.org/officeDocument/2006/relationships/hyperlink" Target="http://www.gcu.ac.uk/library/PILOT/" TargetMode="External"/><Relationship Id="rId4" Type="http://schemas.openxmlformats.org/officeDocument/2006/relationships/hyperlink" Target="http://www.gcu.ac.uk/library/SMILE/Unit_1_vers3/start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87894" y="4084832"/>
            <a:ext cx="7921119" cy="461665"/>
          </a:xfrm>
        </p:spPr>
        <p:txBody>
          <a:bodyPr>
            <a:noAutofit/>
          </a:bodyPr>
          <a:lstStyle/>
          <a:p>
            <a:r>
              <a:rPr lang="en-GB" dirty="0" smtClean="0"/>
              <a:t>Marion Kelt, Senior Librarian for Digital Development and Information Literacy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1694" y="1009650"/>
            <a:ext cx="7921119" cy="2456057"/>
          </a:xfrm>
        </p:spPr>
        <p:txBody>
          <a:bodyPr/>
          <a:lstStyle/>
          <a:p>
            <a:r>
              <a:rPr lang="en-US" dirty="0" smtClean="0"/>
              <a:t>Assessing the impact </a:t>
            </a:r>
            <a:r>
              <a:rPr lang="en-US" dirty="0"/>
              <a:t>our Information Literacy skills </a:t>
            </a:r>
            <a:r>
              <a:rPr lang="en-US" dirty="0" smtClean="0"/>
              <a:t>packages </a:t>
            </a:r>
            <a:r>
              <a:rPr lang="en-US" dirty="0"/>
              <a:t>(</a:t>
            </a:r>
            <a:r>
              <a:rPr lang="en-US" b="1" dirty="0"/>
              <a:t>SMILE </a:t>
            </a:r>
            <a:r>
              <a:rPr lang="en-US" dirty="0"/>
              <a:t>- </a:t>
            </a:r>
            <a:r>
              <a:rPr lang="en-US" b="1" dirty="0"/>
              <a:t>S</a:t>
            </a:r>
            <a:r>
              <a:rPr lang="en-US" dirty="0"/>
              <a:t>tudy </a:t>
            </a:r>
            <a:r>
              <a:rPr lang="en-US" b="1" dirty="0"/>
              <a:t>M</a:t>
            </a:r>
            <a:r>
              <a:rPr lang="en-US" dirty="0"/>
              <a:t>ethods and </a:t>
            </a:r>
            <a:r>
              <a:rPr lang="en-US" b="1" dirty="0"/>
              <a:t>I</a:t>
            </a:r>
            <a:r>
              <a:rPr lang="en-US" dirty="0"/>
              <a:t>nformation </a:t>
            </a:r>
            <a:r>
              <a:rPr lang="en-US" b="1" dirty="0"/>
              <a:t>L</a:t>
            </a:r>
            <a:r>
              <a:rPr lang="en-US" dirty="0"/>
              <a:t>iteracy </a:t>
            </a:r>
            <a:r>
              <a:rPr lang="en-US" b="1" dirty="0"/>
              <a:t>E</a:t>
            </a:r>
            <a:r>
              <a:rPr lang="en-US" dirty="0"/>
              <a:t>xemplars</a:t>
            </a:r>
            <a:r>
              <a:rPr lang="en-US" dirty="0" smtClean="0"/>
              <a:t>) and </a:t>
            </a:r>
            <a:r>
              <a:rPr lang="en-US" b="1" dirty="0" smtClean="0"/>
              <a:t>PILOT</a:t>
            </a:r>
            <a:r>
              <a:rPr lang="en-US" dirty="0" smtClean="0"/>
              <a:t> (</a:t>
            </a:r>
            <a:r>
              <a:rPr lang="en-US" b="1" dirty="0" smtClean="0"/>
              <a:t>P</a:t>
            </a:r>
            <a:r>
              <a:rPr lang="en-US" dirty="0" smtClean="0"/>
              <a:t>ostgraduate </a:t>
            </a:r>
            <a:r>
              <a:rPr lang="en-US" b="1" dirty="0" smtClean="0"/>
              <a:t>I</a:t>
            </a:r>
            <a:r>
              <a:rPr lang="en-US" dirty="0" smtClean="0"/>
              <a:t>nformation </a:t>
            </a:r>
            <a:r>
              <a:rPr lang="en-US" b="1" dirty="0" smtClean="0"/>
              <a:t>L</a:t>
            </a:r>
            <a:r>
              <a:rPr lang="en-US" dirty="0" smtClean="0"/>
              <a:t>iteracy </a:t>
            </a:r>
            <a:r>
              <a:rPr lang="en-US" b="1" dirty="0" smtClean="0"/>
              <a:t>O</a:t>
            </a:r>
            <a:r>
              <a:rPr lang="en-US" dirty="0" smtClean="0"/>
              <a:t>nline </a:t>
            </a:r>
            <a:r>
              <a:rPr lang="en-US" b="1" dirty="0" smtClean="0"/>
              <a:t>T</a:t>
            </a:r>
            <a:r>
              <a:rPr lang="en-US" dirty="0" smtClean="0"/>
              <a:t>raining).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587" y="5958727"/>
            <a:ext cx="8382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905125" y="6301627"/>
            <a:ext cx="58007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200" dirty="0">
                <a:solidFill>
                  <a:prstClr val="black"/>
                </a:solidFill>
              </a:rPr>
              <a:t>This work is licensed under a </a:t>
            </a:r>
            <a:r>
              <a:rPr lang="en-GB" sz="1200" dirty="0">
                <a:solidFill>
                  <a:prstClr val="black"/>
                </a:solidFill>
                <a:hlinkClick r:id="rId4"/>
              </a:rPr>
              <a:t>Creative Commons Attribution 4.0 International License</a:t>
            </a:r>
            <a:r>
              <a:rPr lang="en-GB" sz="1200" dirty="0">
                <a:solidFill>
                  <a:prstClr val="black"/>
                </a:solidFill>
              </a:rPr>
              <a:t>.</a:t>
            </a:r>
            <a:endParaRPr lang="en-GB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46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971999" y="900000"/>
            <a:ext cx="5705025" cy="1077218"/>
          </a:xfrm>
        </p:spPr>
        <p:txBody>
          <a:bodyPr/>
          <a:lstStyle/>
          <a:p>
            <a:r>
              <a:rPr lang="en-GB" dirty="0" smtClean="0"/>
              <a:t>Google forms </a:t>
            </a:r>
            <a:r>
              <a:rPr lang="en-GB" dirty="0" err="1" smtClean="0"/>
              <a:t>spreadsheet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81051" y="2532525"/>
            <a:ext cx="5057774" cy="461665"/>
          </a:xfrm>
        </p:spPr>
        <p:txBody>
          <a:bodyPr/>
          <a:lstStyle/>
          <a:p>
            <a:endParaRPr lang="en-GB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7" t="22363" r="2656" b="35938"/>
          <a:stretch/>
        </p:blipFill>
        <p:spPr bwMode="auto">
          <a:xfrm>
            <a:off x="0" y="1895475"/>
            <a:ext cx="8969916" cy="3981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856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611186" y="547687"/>
            <a:ext cx="5799139" cy="954107"/>
          </a:xfrm>
        </p:spPr>
        <p:txBody>
          <a:bodyPr/>
          <a:lstStyle/>
          <a:p>
            <a:r>
              <a:rPr lang="en-GB" sz="2800" dirty="0" smtClean="0">
                <a:solidFill>
                  <a:srgbClr val="006CB4"/>
                </a:solidFill>
              </a:rPr>
              <a:t>Excel sheet of blackboard stats</a:t>
            </a:r>
            <a:endParaRPr lang="en-GB" sz="2800" dirty="0">
              <a:solidFill>
                <a:srgbClr val="006CB4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299058254"/>
              </p:ext>
            </p:extLst>
          </p:nvPr>
        </p:nvGraphicFramePr>
        <p:xfrm>
          <a:off x="171449" y="871537"/>
          <a:ext cx="8810625" cy="5400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3776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81050" y="3025800"/>
            <a:ext cx="7390949" cy="1791260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GB" dirty="0" err="1" smtClean="0"/>
              <a:t>Ongoing</a:t>
            </a:r>
            <a:r>
              <a:rPr lang="en-GB" dirty="0" smtClean="0"/>
              <a:t> programme of changes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Development of new modes of delivery (SMIRK!)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Provision of reliable management information</a:t>
            </a:r>
          </a:p>
          <a:p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" y="523875"/>
            <a:ext cx="7896225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972000" y="900000"/>
            <a:ext cx="5981250" cy="584775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Pulling it together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50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23901" y="535162"/>
            <a:ext cx="5448300" cy="584775"/>
          </a:xfrm>
        </p:spPr>
        <p:txBody>
          <a:bodyPr/>
          <a:lstStyle/>
          <a:p>
            <a:r>
              <a:rPr lang="en-GB" dirty="0" smtClean="0"/>
              <a:t>In conclusion…..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76226" y="1571625"/>
            <a:ext cx="8439150" cy="4154984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Any questions?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Contact </a:t>
            </a:r>
            <a:r>
              <a:rPr lang="en-GB" dirty="0">
                <a:hlinkClick r:id="rId3"/>
              </a:rPr>
              <a:t>m.kelt@gcu.ac.uk</a:t>
            </a:r>
            <a:r>
              <a:rPr lang="en-GB" dirty="0"/>
              <a:t> for more information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/>
              <a:t>Check out SMILE at </a:t>
            </a:r>
            <a:r>
              <a:rPr lang="en-GB" dirty="0">
                <a:hlinkClick r:id="rId4"/>
              </a:rPr>
              <a:t>http://</a:t>
            </a:r>
            <a:r>
              <a:rPr lang="en-GB" dirty="0" smtClean="0">
                <a:hlinkClick r:id="rId4"/>
              </a:rPr>
              <a:t>www.gcu.ac.uk/library/SMILE/Unit_1_vers3/start.html</a:t>
            </a:r>
            <a:endParaRPr lang="en-GB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Check </a:t>
            </a:r>
            <a:r>
              <a:rPr lang="en-GB" dirty="0"/>
              <a:t>out Pilot at </a:t>
            </a:r>
            <a:r>
              <a:rPr lang="en-GB" dirty="0">
                <a:hlinkClick r:id="rId5"/>
              </a:rPr>
              <a:t>http://www.gcu.ac.uk/library/PILOT</a:t>
            </a:r>
            <a:r>
              <a:rPr lang="en-GB" dirty="0" smtClean="0">
                <a:hlinkClick r:id="rId5"/>
              </a:rPr>
              <a:t>/</a:t>
            </a:r>
            <a:r>
              <a:rPr lang="en-GB" dirty="0" smtClean="0"/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Not forgetting SMIRK at </a:t>
            </a:r>
            <a:r>
              <a:rPr lang="en-GB" u="sng" dirty="0">
                <a:hlinkClick r:id="rId6"/>
              </a:rPr>
              <a:t>http://www.gcu.ac.uk/library/SMILE/SMIRK/SMIRK_index.html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137" y="827550"/>
            <a:ext cx="1914525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0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29" y="547688"/>
            <a:ext cx="7905118" cy="5392737"/>
          </a:xfr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The audience: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17,000 students worldwide who need support using  blended learning resources on our VLE (Blackboard). Campuses in London, India, China, New York and Oman.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802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190500" y="547688"/>
            <a:ext cx="4610100" cy="6001643"/>
          </a:xfrm>
        </p:spPr>
        <p:txBody>
          <a:bodyPr/>
          <a:lstStyle/>
          <a:p>
            <a:r>
              <a:rPr lang="en-GB" sz="3200" dirty="0" smtClean="0">
                <a:solidFill>
                  <a:srgbClr val="006CB4"/>
                </a:solidFill>
              </a:rPr>
              <a:t>Feedback and measures?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Feedback from trainers (Academic Development Tutors and Subject Librarians and lecturers).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Direct feedback from students.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User statistics from </a:t>
            </a:r>
            <a:r>
              <a:rPr lang="en-GB" dirty="0" err="1" smtClean="0">
                <a:solidFill>
                  <a:schemeClr val="tx1"/>
                </a:solidFill>
              </a:rPr>
              <a:t>GCULearn</a:t>
            </a:r>
            <a:r>
              <a:rPr lang="en-GB" dirty="0" smtClean="0">
                <a:solidFill>
                  <a:schemeClr val="tx1"/>
                </a:solidFill>
              </a:rPr>
              <a:t> (Blackboard). 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 err="1" smtClean="0">
                <a:solidFill>
                  <a:schemeClr val="tx1"/>
                </a:solidFill>
              </a:rPr>
              <a:t>Accesibility</a:t>
            </a:r>
            <a:r>
              <a:rPr lang="en-GB" dirty="0" smtClean="0">
                <a:solidFill>
                  <a:schemeClr val="tx1"/>
                </a:solidFill>
              </a:rPr>
              <a:t> – talk to your disability team! 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363" y="547688"/>
            <a:ext cx="3600450" cy="5400675"/>
          </a:xfrm>
        </p:spPr>
      </p:pic>
    </p:spTree>
    <p:extLst>
      <p:ext uri="{BB962C8B-B14F-4D97-AF65-F5344CB8AC3E}">
        <p14:creationId xmlns:p14="http://schemas.microsoft.com/office/powerpoint/2010/main" val="103253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190500" y="547688"/>
            <a:ext cx="4610100" cy="4770537"/>
          </a:xfrm>
        </p:spPr>
        <p:txBody>
          <a:bodyPr/>
          <a:lstStyle/>
          <a:p>
            <a:r>
              <a:rPr lang="en-GB" sz="3200" dirty="0" smtClean="0">
                <a:solidFill>
                  <a:srgbClr val="006CB4"/>
                </a:solidFill>
              </a:rPr>
              <a:t>Why bother?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Change and develop content of packages. If it does not develop, it is dead!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Look at new modes of delivery – mobile devices.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User statistics feed in to library KPIs for management information. 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363" y="547688"/>
            <a:ext cx="3600450" cy="5400675"/>
          </a:xfrm>
        </p:spPr>
      </p:pic>
    </p:spTree>
    <p:extLst>
      <p:ext uri="{BB962C8B-B14F-4D97-AF65-F5344CB8AC3E}">
        <p14:creationId xmlns:p14="http://schemas.microsoft.com/office/powerpoint/2010/main" val="319469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38" t="9767" r="15625" b="8886"/>
          <a:stretch/>
        </p:blipFill>
        <p:spPr bwMode="auto">
          <a:xfrm>
            <a:off x="1085851" y="266700"/>
            <a:ext cx="6267449" cy="59598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2552700" y="5953125"/>
            <a:ext cx="1733550" cy="28575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32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2" t="17579" r="16016" b="20313"/>
          <a:stretch/>
        </p:blipFill>
        <p:spPr bwMode="auto">
          <a:xfrm>
            <a:off x="683208" y="781050"/>
            <a:ext cx="7199028" cy="5305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81050" y="109425"/>
            <a:ext cx="4762050" cy="584775"/>
          </a:xfrm>
        </p:spPr>
        <p:txBody>
          <a:bodyPr/>
          <a:lstStyle/>
          <a:p>
            <a:r>
              <a:rPr lang="en-GB" dirty="0" smtClean="0"/>
              <a:t>Pilot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902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972000" y="900000"/>
            <a:ext cx="4762050" cy="584775"/>
          </a:xfrm>
        </p:spPr>
        <p:txBody>
          <a:bodyPr/>
          <a:lstStyle/>
          <a:p>
            <a:r>
              <a:rPr lang="en-GB" dirty="0" smtClean="0"/>
              <a:t>SMIRK?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13574" r="39766" b="18457"/>
          <a:stretch/>
        </p:blipFill>
        <p:spPr bwMode="auto">
          <a:xfrm>
            <a:off x="3095626" y="1323975"/>
            <a:ext cx="3530586" cy="49244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908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1188" y="547688"/>
            <a:ext cx="6551612" cy="584775"/>
          </a:xfrm>
        </p:spPr>
        <p:txBody>
          <a:bodyPr/>
          <a:lstStyle/>
          <a:p>
            <a:r>
              <a:rPr lang="en-GB" dirty="0" smtClean="0"/>
              <a:t>User feedback?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11188" y="1809750"/>
            <a:ext cx="7920000" cy="3642967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Talk to lecturers – they will tell you about new modules and suggest new content. They don’t read emails!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Meet with Academic Development Tutors and get their feedback, also see where content overlaps and can be modified.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Use Google forms to get student feedback which is easily collated.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dirty="0" smtClean="0"/>
              <a:t>User statistics from </a:t>
            </a:r>
            <a:r>
              <a:rPr lang="en-GB" dirty="0" err="1" smtClean="0"/>
              <a:t>GCULearn</a:t>
            </a:r>
            <a:r>
              <a:rPr lang="en-GB" dirty="0" smtClean="0"/>
              <a:t> (Blackboard) – not easy!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50976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095825" y="192497"/>
            <a:ext cx="4762050" cy="584775"/>
          </a:xfrm>
        </p:spPr>
        <p:txBody>
          <a:bodyPr/>
          <a:lstStyle/>
          <a:p>
            <a:r>
              <a:rPr lang="en-GB" dirty="0" smtClean="0"/>
              <a:t>Student feedback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971999" y="1484775"/>
            <a:ext cx="7200000" cy="4763625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2" t="9277" r="16328" b="13672"/>
          <a:stretch/>
        </p:blipFill>
        <p:spPr bwMode="auto">
          <a:xfrm>
            <a:off x="361950" y="777272"/>
            <a:ext cx="7172325" cy="54711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856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15843f36bfbcdaa4967c3fe53e6aade8704a66"/>
</p:tagLst>
</file>

<file path=ppt/theme/theme1.xml><?xml version="1.0" encoding="utf-8"?>
<a:theme xmlns:a="http://schemas.openxmlformats.org/drawingml/2006/main" name="Begin, E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Control xmlns="http://schemas.microsoft.com/VisualStudio/2011/storyboarding/control">
  <Id Name="7aaf3e30-a572-49b8-a5e0-5d62b09ae263" Revision="1" Stencil="System.MyShapes" StencilVersion="1.0"/>
</Control>
</file>

<file path=customXml/itemProps1.xml><?xml version="1.0" encoding="utf-8"?>
<ds:datastoreItem xmlns:ds="http://schemas.openxmlformats.org/officeDocument/2006/customXml" ds:itemID="{C9673F26-29CD-42FD-B75B-CA256A6BA79B}">
  <ds:schemaRefs>
    <ds:schemaRef ds:uri="http://schemas.microsoft.com/VisualStudio/2011/storyboarding/contro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864</Words>
  <Application>Microsoft Office PowerPoint</Application>
  <PresentationFormat>On-screen Show (4:3)</PresentationFormat>
  <Paragraphs>95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Begin, End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2013-04-17T14:29:53Z</dcterms:created>
  <dcterms:modified xsi:type="dcterms:W3CDTF">2016-04-05T13:35:25Z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\\enterprise\gcu\Staff\CSV\MPR\Common\logos\Powerpoint\Brighterfutures\GCU Template v8.pptx</vt:lpwstr>
  </property>
</Properties>
</file>