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2"/>
    <p:sldMasterId id="214748368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70" r:id="rId5"/>
    <p:sldId id="294" r:id="rId6"/>
    <p:sldId id="295" r:id="rId7"/>
    <p:sldId id="278" r:id="rId8"/>
    <p:sldId id="292" r:id="rId9"/>
    <p:sldId id="280" r:id="rId10"/>
    <p:sldId id="263" r:id="rId11"/>
    <p:sldId id="282" r:id="rId12"/>
    <p:sldId id="283" r:id="rId13"/>
    <p:sldId id="271" r:id="rId14"/>
    <p:sldId id="284" r:id="rId15"/>
    <p:sldId id="293" r:id="rId16"/>
  </p:sldIdLst>
  <p:sldSz cx="9144000" cy="6858000" type="screen4x3"/>
  <p:notesSz cx="6735763" cy="9866313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4"/>
    <a:srgbClr val="C6003D"/>
    <a:srgbClr val="009681"/>
    <a:srgbClr val="EFEEED"/>
    <a:srgbClr val="68478D"/>
    <a:srgbClr val="514689"/>
    <a:srgbClr val="642667"/>
    <a:srgbClr val="AB0061"/>
    <a:srgbClr val="DAAA00"/>
    <a:srgbClr val="B5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85104" autoAdjust="0"/>
  </p:normalViewPr>
  <p:slideViewPr>
    <p:cSldViewPr snapToGrid="0" snapToObjects="1">
      <p:cViewPr>
        <p:scale>
          <a:sx n="100" d="100"/>
          <a:sy n="100" d="100"/>
        </p:scale>
        <p:origin x="-582" y="210"/>
      </p:cViewPr>
      <p:guideLst>
        <p:guide orient="horz" pos="345"/>
        <p:guide orient="horz" pos="3747"/>
        <p:guide orient="horz" pos="572"/>
        <p:guide orient="horz" pos="2386"/>
        <p:guide orient="horz" pos="1934"/>
        <p:guide orient="horz" pos="2164"/>
        <p:guide orient="horz" pos="1820"/>
        <p:guide orient="horz" pos="2607"/>
        <p:guide orient="horz" pos="4201"/>
        <p:guide orient="horz" pos="1479"/>
        <p:guide orient="horz" pos="3293"/>
        <p:guide orient="horz" pos="1031"/>
        <p:guide orient="horz" pos="3974"/>
        <p:guide orient="horz" pos="802"/>
        <p:guide orient="horz" pos="1253"/>
        <p:guide orient="horz" pos="2953"/>
        <p:guide orient="horz" pos="4083"/>
        <p:guide pos="2881"/>
        <p:guide pos="5375"/>
        <p:guide pos="612"/>
        <p:guide pos="5147"/>
        <p:guide pos="385"/>
        <p:guide pos="2654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217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0.06614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18077" r="1826" b="7849"/>
        <a:stretch xmlns:a="http://schemas.openxmlformats.org/drawingml/2006/main"/>
      </cdr:blipFill>
      <cdr:spPr>
        <a:xfrm xmlns:a="http://schemas.openxmlformats.org/drawingml/2006/main">
          <a:off x="0" y="357187"/>
          <a:ext cx="8248650" cy="50434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E86A2-DB0B-48E3-B43C-FE4600C96B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ED64-0ADF-46CE-9E4F-53EDBA1EDEC4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morning</a:t>
            </a:r>
          </a:p>
          <a:p>
            <a:r>
              <a:rPr lang="en-GB" dirty="0" smtClean="0"/>
              <a:t>Marion</a:t>
            </a:r>
            <a:r>
              <a:rPr lang="en-GB" baseline="0" dirty="0" smtClean="0"/>
              <a:t> Kelt</a:t>
            </a:r>
            <a:r>
              <a:rPr lang="en-GB" dirty="0" smtClean="0"/>
              <a:t>, </a:t>
            </a:r>
            <a:r>
              <a:rPr lang="en-GB" baseline="0" dirty="0" smtClean="0"/>
              <a:t>Glasgow Caledonian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54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mtClean="0"/>
              <a:t>Jorum First stop as items produced in the UK may need less editing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mtClean="0"/>
              <a:t>Google advanced creative commons search. This goes worldwide and finds a wider variety of items such as blogs.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5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Origins of new items added.</a:t>
            </a:r>
            <a:r>
              <a:rPr lang="en-GB" baseline="0" dirty="0" smtClean="0"/>
              <a:t> Non library GCU resources have been counted in the Scottish section. </a:t>
            </a:r>
          </a:p>
          <a:p>
            <a:r>
              <a:rPr lang="en-GB" baseline="0" dirty="0" smtClean="0"/>
              <a:t>Special mention to Cardiff for their referencing tutorials. </a:t>
            </a:r>
          </a:p>
          <a:p>
            <a:r>
              <a:rPr lang="en-GB" baseline="0" dirty="0" smtClean="0"/>
              <a:t>The best source of Chicago referencing from Red Deer College in Canada.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16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SMILE has a strong visual identity, so some resources may have to be heavily edited to fit in with the format and style.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You may need to change fonts, colours and split text over several pages. SMILE uses short sentences, plain English and bullet points.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Examples may need to be changed, tutors complain if examples are old or refer to other countries. Example of dollar sign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3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OERs is worthwhile!</a:t>
            </a:r>
          </a:p>
          <a:p>
            <a:r>
              <a:rPr lang="en-GB" dirty="0" smtClean="0"/>
              <a:t>If</a:t>
            </a:r>
            <a:r>
              <a:rPr lang="en-GB" baseline="0" dirty="0" smtClean="0"/>
              <a:t> you plan ahead you can: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build on best practice.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save time and work cost effectively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Remember to select resources critically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allow time to convert source material and test it</a:t>
            </a:r>
          </a:p>
          <a:p>
            <a:r>
              <a:rPr lang="en-GB" dirty="0" smtClean="0"/>
              <a:t>Look at what we have done and contact me, I’m happy to talk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4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GCU is one</a:t>
            </a:r>
            <a:r>
              <a:rPr lang="en-GB" baseline="0" dirty="0" smtClean="0"/>
              <a:t> of three universities in Glasgow.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It is one of the new universities in the UK, founded after 1992.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It has many blended learning courses and several overseas campuses.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All of these students need the same level of support. SMILE allows us to offer this to all our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7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SMILE is a blended learning package which teaches information literacy and communication skills.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uses web pages and multimedia content.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is useful in supporting international students and dealing with time differences.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SMILE was originally created as a JISC project by Imperial College, Loughborough and Worcester Universities. We have updated and customised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4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SMILE is a blended learning package which teaches information literacy and communication skills.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uses web pages and multimedia content.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It is useful in supporting international students and dealing with time differences.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SMILE was originally created as a JISC project by Imperial College, Loughborough and Worcester Universities. We have updated and customised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4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page from SMILE showing the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Strong visual identity.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multimedia content</a:t>
            </a:r>
            <a:r>
              <a:rPr lang="en-GB" baseline="0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We have recently (two weeks ago) changed the navigation at the foot of the page, as some users thought that it was a design feature, not a forward and back arrow! We have added text saying previous and next page!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SMILE is embedded in over 100 modules in our VLE blackboard, using deep links so that students can go directly to relevant sections without logging in again</a:t>
            </a:r>
            <a:r>
              <a:rPr lang="en-GB" baseline="0" dirty="0" smtClean="0"/>
              <a:t>. 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Some lecturers use SMILE modules as learning objects built in to the module timetable or </a:t>
            </a:r>
            <a:r>
              <a:rPr lang="en-GB" dirty="0" err="1" smtClean="0"/>
              <a:t>prework</a:t>
            </a:r>
            <a:r>
              <a:rPr lang="en-GB" dirty="0" smtClean="0"/>
              <a:t> before practical sessions.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SMILE is available 24-7 to support our Subject Librarians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mapped SMILE against GCU graduate attributes and the other attributes on the slide</a:t>
            </a:r>
          </a:p>
          <a:p>
            <a:r>
              <a:rPr lang="en-GB" baseline="0" dirty="0" smtClean="0"/>
              <a:t>we also decided to talk to the teaching staff, to see what was not covered by the more formal frameworks. </a:t>
            </a:r>
          </a:p>
          <a:p>
            <a:r>
              <a:rPr lang="en-GB" baseline="0" dirty="0" smtClean="0"/>
              <a:t>This showed up quite a few areas that needed extra content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cartoon character is a Scottish one called </a:t>
            </a:r>
            <a:r>
              <a:rPr lang="en-GB" baseline="0" dirty="0" err="1" smtClean="0"/>
              <a:t>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Wullie</a:t>
            </a:r>
            <a:r>
              <a:rPr lang="en-GB" baseline="0" dirty="0" smtClean="0"/>
              <a:t> (used by permission of DC Thomson)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7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225"/>
            <a:ext cx="9144000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3060000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225"/>
            <a:ext cx="9144000" cy="71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1" y="3960001"/>
            <a:ext cx="2793302" cy="1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  <p:custDataLst>
              <p:custData r:id="rId1"/>
            </p:custDataLst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“Quote”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 smtClean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 smtClean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8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“Quote”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 smtClean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 smtClean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“Quote”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4800" dirty="0" smtClean="0">
                <a:latin typeface="Arial" pitchFamily="34" charset="0"/>
                <a:cs typeface="Arial" pitchFamily="34" charset="0"/>
              </a:rPr>
              <a:t>Presentation Title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y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6847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9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C600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5" y="6088410"/>
            <a:ext cx="1079778" cy="60872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11151" y="6314054"/>
            <a:ext cx="2519483" cy="355034"/>
            <a:chOff x="611188" y="6314054"/>
            <a:chExt cx="2520000" cy="355034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88" y="6537255"/>
              <a:ext cx="2520000" cy="1318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88" y="6314054"/>
              <a:ext cx="2520000" cy="20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3" r:id="rId18"/>
    <p:sldLayoutId id="2147483707" r:id="rId19"/>
    <p:sldLayoutId id="2147483708" r:id="rId20"/>
    <p:sldLayoutId id="2147483709" r:id="rId21"/>
    <p:sldLayoutId id="2147483710" r:id="rId22"/>
  </p:sldLayoutIdLst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.kelt@gcu.ac.uk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cu.ac.uk/library/SMILE/SMIRK/SMIRK_index.html" TargetMode="External"/><Relationship Id="rId5" Type="http://schemas.openxmlformats.org/officeDocument/2006/relationships/hyperlink" Target="http://www.gcu.ac.uk/library/PILOT/" TargetMode="External"/><Relationship Id="rId4" Type="http://schemas.openxmlformats.org/officeDocument/2006/relationships/hyperlink" Target="http://www.gcu.ac.uk/library/SMILE/Unit_1_vers3/star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7894" y="4084832"/>
            <a:ext cx="7921119" cy="461665"/>
          </a:xfrm>
        </p:spPr>
        <p:txBody>
          <a:bodyPr>
            <a:noAutofit/>
          </a:bodyPr>
          <a:lstStyle/>
          <a:p>
            <a:r>
              <a:rPr lang="en-GB" dirty="0" smtClean="0"/>
              <a:t>Marion Kelt, Senior Librarian for Digital Development and Information Literacy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694" y="1009650"/>
            <a:ext cx="7921119" cy="2456057"/>
          </a:xfrm>
        </p:spPr>
        <p:txBody>
          <a:bodyPr/>
          <a:lstStyle/>
          <a:p>
            <a:r>
              <a:rPr lang="en-US" dirty="0" smtClean="0"/>
              <a:t>Assessing the impact </a:t>
            </a:r>
            <a:r>
              <a:rPr lang="en-US" dirty="0"/>
              <a:t>our Information Literacy skills </a:t>
            </a:r>
            <a:r>
              <a:rPr lang="en-US" dirty="0" smtClean="0"/>
              <a:t>packages </a:t>
            </a:r>
            <a:r>
              <a:rPr lang="en-US" dirty="0"/>
              <a:t>(</a:t>
            </a:r>
            <a:r>
              <a:rPr lang="en-US" b="1" dirty="0"/>
              <a:t>SMILE </a:t>
            </a:r>
            <a:r>
              <a:rPr lang="en-US" dirty="0"/>
              <a:t>- </a:t>
            </a:r>
            <a:r>
              <a:rPr lang="en-US" b="1" dirty="0"/>
              <a:t>S</a:t>
            </a:r>
            <a:r>
              <a:rPr lang="en-US" dirty="0"/>
              <a:t>tudy </a:t>
            </a:r>
            <a:r>
              <a:rPr lang="en-US" b="1" dirty="0"/>
              <a:t>M</a:t>
            </a:r>
            <a:r>
              <a:rPr lang="en-US" dirty="0"/>
              <a:t>ethods and </a:t>
            </a:r>
            <a:r>
              <a:rPr lang="en-US" b="1" dirty="0"/>
              <a:t>I</a:t>
            </a:r>
            <a:r>
              <a:rPr lang="en-US" dirty="0"/>
              <a:t>nformation </a:t>
            </a:r>
            <a:r>
              <a:rPr lang="en-US" b="1" dirty="0"/>
              <a:t>L</a:t>
            </a:r>
            <a:r>
              <a:rPr lang="en-US" dirty="0"/>
              <a:t>iteracy </a:t>
            </a:r>
            <a:r>
              <a:rPr lang="en-US" b="1" dirty="0"/>
              <a:t>E</a:t>
            </a:r>
            <a:r>
              <a:rPr lang="en-US" dirty="0"/>
              <a:t>xemplars</a:t>
            </a:r>
            <a:r>
              <a:rPr lang="en-US" dirty="0" smtClean="0"/>
              <a:t>) and </a:t>
            </a:r>
            <a:r>
              <a:rPr lang="en-US" b="1" dirty="0" smtClean="0"/>
              <a:t>PILOT</a:t>
            </a:r>
            <a:r>
              <a:rPr lang="en-US" dirty="0" smtClean="0"/>
              <a:t> (</a:t>
            </a:r>
            <a:r>
              <a:rPr lang="en-US" b="1" dirty="0" smtClean="0"/>
              <a:t>P</a:t>
            </a:r>
            <a:r>
              <a:rPr lang="en-US" dirty="0" smtClean="0"/>
              <a:t>ostgraduate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L</a:t>
            </a:r>
            <a:r>
              <a:rPr lang="en-US" dirty="0" smtClean="0"/>
              <a:t>iteracy </a:t>
            </a:r>
            <a:r>
              <a:rPr lang="en-US" b="1" dirty="0" smtClean="0"/>
              <a:t>O</a:t>
            </a:r>
            <a:r>
              <a:rPr lang="en-US" dirty="0" smtClean="0"/>
              <a:t>nline </a:t>
            </a:r>
            <a:r>
              <a:rPr lang="en-US" b="1" dirty="0" smtClean="0"/>
              <a:t>T</a:t>
            </a:r>
            <a:r>
              <a:rPr lang="en-US" dirty="0" smtClean="0"/>
              <a:t>raining).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5958727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05125" y="6301627"/>
            <a:ext cx="5800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This work is licensed under a </a:t>
            </a:r>
            <a:r>
              <a:rPr lang="en-GB" sz="1200" dirty="0">
                <a:solidFill>
                  <a:prstClr val="black"/>
                </a:solidFill>
                <a:hlinkClick r:id="rId4"/>
              </a:rPr>
              <a:t>Creative Commons Attribution 4.0 International License</a:t>
            </a:r>
            <a:r>
              <a:rPr lang="en-GB" sz="1200" dirty="0">
                <a:solidFill>
                  <a:prstClr val="black"/>
                </a:solidFill>
              </a:rPr>
              <a:t>.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999" y="900000"/>
            <a:ext cx="5705025" cy="1077218"/>
          </a:xfrm>
        </p:spPr>
        <p:txBody>
          <a:bodyPr/>
          <a:lstStyle/>
          <a:p>
            <a:r>
              <a:rPr lang="en-GB" dirty="0" smtClean="0"/>
              <a:t>Google forms </a:t>
            </a:r>
            <a:r>
              <a:rPr lang="en-GB" dirty="0" err="1" smtClean="0"/>
              <a:t>spreadsheet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051" y="2532525"/>
            <a:ext cx="5057774" cy="461665"/>
          </a:xfrm>
        </p:spPr>
        <p:txBody>
          <a:bodyPr/>
          <a:lstStyle/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2363" r="2656" b="35938"/>
          <a:stretch/>
        </p:blipFill>
        <p:spPr bwMode="auto">
          <a:xfrm>
            <a:off x="0" y="1895475"/>
            <a:ext cx="8969916" cy="398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1186" y="547687"/>
            <a:ext cx="5799139" cy="954107"/>
          </a:xfrm>
        </p:spPr>
        <p:txBody>
          <a:bodyPr/>
          <a:lstStyle/>
          <a:p>
            <a:r>
              <a:rPr lang="en-GB" sz="2800" dirty="0" smtClean="0">
                <a:solidFill>
                  <a:srgbClr val="006CB4"/>
                </a:solidFill>
              </a:rPr>
              <a:t>Excel sheet of blackboard stats</a:t>
            </a:r>
            <a:endParaRPr lang="en-GB" sz="2800" dirty="0">
              <a:solidFill>
                <a:srgbClr val="006CB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9058254"/>
              </p:ext>
            </p:extLst>
          </p:nvPr>
        </p:nvGraphicFramePr>
        <p:xfrm>
          <a:off x="171449" y="871537"/>
          <a:ext cx="881062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050" y="3025800"/>
            <a:ext cx="7390949" cy="179126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Ongoing</a:t>
            </a:r>
            <a:r>
              <a:rPr lang="en-GB" dirty="0" smtClean="0"/>
              <a:t> programme of changes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Development of new modes of delivery (SMIRK!)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Provision of reliable management information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23875"/>
            <a:ext cx="7896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5981250" cy="58477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Pulling it together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3901" y="535162"/>
            <a:ext cx="5448300" cy="584775"/>
          </a:xfrm>
        </p:spPr>
        <p:txBody>
          <a:bodyPr/>
          <a:lstStyle/>
          <a:p>
            <a:r>
              <a:rPr lang="en-GB" dirty="0" smtClean="0"/>
              <a:t>In conclusion…..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6226" y="1571625"/>
            <a:ext cx="8439150" cy="415498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Any questions?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Contact </a:t>
            </a:r>
            <a:r>
              <a:rPr lang="en-GB" dirty="0">
                <a:hlinkClick r:id="rId3"/>
              </a:rPr>
              <a:t>m.kelt@gcu.ac.uk</a:t>
            </a:r>
            <a:r>
              <a:rPr lang="en-GB" dirty="0"/>
              <a:t> for more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Check out SMILE at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www.gcu.ac.uk/library/SMILE/Unit_1_vers3/start.html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Check </a:t>
            </a:r>
            <a:r>
              <a:rPr lang="en-GB" dirty="0"/>
              <a:t>out Pilot at </a:t>
            </a:r>
            <a:r>
              <a:rPr lang="en-GB" dirty="0">
                <a:hlinkClick r:id="rId5"/>
              </a:rPr>
              <a:t>http://www.gcu.ac.uk/library/PILOT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Not forgetting SMIRK at </a:t>
            </a:r>
            <a:r>
              <a:rPr lang="en-GB" u="sng" dirty="0">
                <a:hlinkClick r:id="rId6"/>
              </a:rPr>
              <a:t>http://www.gcu.ac.uk/library/SMILE/SMIRK/SMIRK_index.html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7" y="827550"/>
            <a:ext cx="19145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" y="547688"/>
            <a:ext cx="7905118" cy="539273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audience: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17,000 students worldwide who need support using  blended learning resources on our VLE (Blackboard). Campuses in London, India, China, New York and Oman.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0500" y="547688"/>
            <a:ext cx="4610100" cy="6001643"/>
          </a:xfrm>
        </p:spPr>
        <p:txBody>
          <a:bodyPr/>
          <a:lstStyle/>
          <a:p>
            <a:r>
              <a:rPr lang="en-GB" sz="3200" dirty="0" smtClean="0">
                <a:solidFill>
                  <a:srgbClr val="006CB4"/>
                </a:solidFill>
              </a:rPr>
              <a:t>Feedback and measures?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Feedback from trainers (Academic Development Tutors and Subject Librarians and lecturers).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Direct feedback from students.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User statistics from </a:t>
            </a:r>
            <a:r>
              <a:rPr lang="en-GB" dirty="0" err="1" smtClean="0">
                <a:solidFill>
                  <a:schemeClr val="tx1"/>
                </a:solidFill>
              </a:rPr>
              <a:t>GCULearn</a:t>
            </a:r>
            <a:r>
              <a:rPr lang="en-GB" dirty="0" smtClean="0">
                <a:solidFill>
                  <a:schemeClr val="tx1"/>
                </a:solidFill>
              </a:rPr>
              <a:t> (Blackboard).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Accesibility</a:t>
            </a:r>
            <a:r>
              <a:rPr lang="en-GB" dirty="0" smtClean="0">
                <a:solidFill>
                  <a:schemeClr val="tx1"/>
                </a:solidFill>
              </a:rPr>
              <a:t> – talk to your disability team!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547688"/>
            <a:ext cx="3600450" cy="5400675"/>
          </a:xfrm>
        </p:spPr>
      </p:pic>
    </p:spTree>
    <p:extLst>
      <p:ext uri="{BB962C8B-B14F-4D97-AF65-F5344CB8AC3E}">
        <p14:creationId xmlns:p14="http://schemas.microsoft.com/office/powerpoint/2010/main" val="10325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0500" y="547688"/>
            <a:ext cx="4610100" cy="4770537"/>
          </a:xfrm>
        </p:spPr>
        <p:txBody>
          <a:bodyPr/>
          <a:lstStyle/>
          <a:p>
            <a:r>
              <a:rPr lang="en-GB" sz="3200" dirty="0" smtClean="0">
                <a:solidFill>
                  <a:srgbClr val="006CB4"/>
                </a:solidFill>
              </a:rPr>
              <a:t>Why bother?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Change and develop content of packages. If it does not develop, it is dead!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Look at new modes of delivery – mobile devices.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User statistics feed in to library KPIs for management information.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547688"/>
            <a:ext cx="3600450" cy="5400675"/>
          </a:xfrm>
        </p:spPr>
      </p:pic>
    </p:spTree>
    <p:extLst>
      <p:ext uri="{BB962C8B-B14F-4D97-AF65-F5344CB8AC3E}">
        <p14:creationId xmlns:p14="http://schemas.microsoft.com/office/powerpoint/2010/main" val="3194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9767" r="15625" b="8886"/>
          <a:stretch/>
        </p:blipFill>
        <p:spPr bwMode="auto">
          <a:xfrm>
            <a:off x="1085851" y="266700"/>
            <a:ext cx="6267449" cy="595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52700" y="5953125"/>
            <a:ext cx="1733550" cy="2857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17579" r="16016" b="20313"/>
          <a:stretch/>
        </p:blipFill>
        <p:spPr bwMode="auto">
          <a:xfrm>
            <a:off x="683208" y="781050"/>
            <a:ext cx="7199028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050" y="109425"/>
            <a:ext cx="4762050" cy="584775"/>
          </a:xfrm>
        </p:spPr>
        <p:txBody>
          <a:bodyPr/>
          <a:lstStyle/>
          <a:p>
            <a:r>
              <a:rPr lang="en-GB" dirty="0" smtClean="0"/>
              <a:t>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4762050" cy="584775"/>
          </a:xfrm>
        </p:spPr>
        <p:txBody>
          <a:bodyPr/>
          <a:lstStyle/>
          <a:p>
            <a:r>
              <a:rPr lang="en-GB" dirty="0" smtClean="0"/>
              <a:t>SMIRK?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13574" r="39766" b="18457"/>
          <a:stretch/>
        </p:blipFill>
        <p:spPr bwMode="auto">
          <a:xfrm>
            <a:off x="3095626" y="1323975"/>
            <a:ext cx="3530586" cy="4924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188" y="547688"/>
            <a:ext cx="6551612" cy="584775"/>
          </a:xfrm>
        </p:spPr>
        <p:txBody>
          <a:bodyPr/>
          <a:lstStyle/>
          <a:p>
            <a:r>
              <a:rPr lang="en-GB" dirty="0" smtClean="0"/>
              <a:t>User feedback?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1809750"/>
            <a:ext cx="7920000" cy="364296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Talk to lecturers – they will tell you about new modules and suggest new content. They don’t read emails!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Meet with Academic Development Tutors and get their feedback, also see where content overlaps and can be modified.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Use Google forms to get student feedback which is easily collated.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User statistics from </a:t>
            </a:r>
            <a:r>
              <a:rPr lang="en-GB" dirty="0" err="1" smtClean="0"/>
              <a:t>GCULearn</a:t>
            </a:r>
            <a:r>
              <a:rPr lang="en-GB" dirty="0" smtClean="0"/>
              <a:t> (Blackboard) – not easy!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97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5825" y="192497"/>
            <a:ext cx="4762050" cy="584775"/>
          </a:xfrm>
        </p:spPr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71999" y="1484775"/>
            <a:ext cx="7200000" cy="47636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9277" r="16328" b="13672"/>
          <a:stretch/>
        </p:blipFill>
        <p:spPr bwMode="auto">
          <a:xfrm>
            <a:off x="361950" y="777272"/>
            <a:ext cx="7172325" cy="5471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5843f36bfbcdaa4967c3fe53e6aade8704a66"/>
</p:tagLst>
</file>

<file path=ppt/theme/theme1.xml><?xml version="1.0" encoding="utf-8"?>
<a:theme xmlns:a="http://schemas.openxmlformats.org/drawingml/2006/main" name="Begin,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7aaf3e30-a572-49b8-a5e0-5d62b09ae263" Revision="1" Stencil="System.MyShapes" StencilVersion="1.0"/>
</Control>
</file>

<file path=customXml/itemProps1.xml><?xml version="1.0" encoding="utf-8"?>
<ds:datastoreItem xmlns:ds="http://schemas.openxmlformats.org/officeDocument/2006/customXml" ds:itemID="{C9673F26-29CD-42FD-B75B-CA256A6BA79B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On-screen Show (4:3)</PresentationFormat>
  <Paragraphs>95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Begin, End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2013-04-17T14:29:53Z</dcterms:created>
  <dcterms:modified xsi:type="dcterms:W3CDTF">2016-04-05T13:35:25Z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\\enterprise\gcu\Staff\CSV\MPR\Common\logos\Powerpoint\Brighterfutures\GCU Template v8.pptx</vt:lpwstr>
  </property>
</Properties>
</file>