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1" r:id="rId2"/>
    <p:sldMasterId id="2147483682" r:id="rId3"/>
  </p:sldMasterIdLst>
  <p:notesMasterIdLst>
    <p:notesMasterId r:id="rId22"/>
  </p:notesMasterIdLst>
  <p:handoutMasterIdLst>
    <p:handoutMasterId r:id="rId23"/>
  </p:handoutMasterIdLst>
  <p:sldIdLst>
    <p:sldId id="256" r:id="rId4"/>
    <p:sldId id="308" r:id="rId5"/>
    <p:sldId id="263" r:id="rId6"/>
    <p:sldId id="280" r:id="rId7"/>
    <p:sldId id="281" r:id="rId8"/>
    <p:sldId id="290" r:id="rId9"/>
    <p:sldId id="291" r:id="rId10"/>
    <p:sldId id="292" r:id="rId11"/>
    <p:sldId id="310" r:id="rId12"/>
    <p:sldId id="311" r:id="rId13"/>
    <p:sldId id="293" r:id="rId14"/>
    <p:sldId id="294" r:id="rId15"/>
    <p:sldId id="295" r:id="rId16"/>
    <p:sldId id="282" r:id="rId17"/>
    <p:sldId id="296" r:id="rId18"/>
    <p:sldId id="297" r:id="rId19"/>
    <p:sldId id="312" r:id="rId20"/>
    <p:sldId id="279" r:id="rId21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003D"/>
    <a:srgbClr val="006CB4"/>
    <a:srgbClr val="009681"/>
    <a:srgbClr val="EFEEED"/>
    <a:srgbClr val="68478D"/>
    <a:srgbClr val="514689"/>
    <a:srgbClr val="642667"/>
    <a:srgbClr val="AB0061"/>
    <a:srgbClr val="DAAA00"/>
    <a:srgbClr val="B5B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63" autoAdjust="0"/>
    <p:restoredTop sz="94681" autoAdjust="0"/>
  </p:normalViewPr>
  <p:slideViewPr>
    <p:cSldViewPr snapToGrid="0" snapToObjects="1">
      <p:cViewPr>
        <p:scale>
          <a:sx n="100" d="100"/>
          <a:sy n="100" d="100"/>
        </p:scale>
        <p:origin x="-582" y="-162"/>
      </p:cViewPr>
      <p:guideLst>
        <p:guide orient="horz" pos="345"/>
        <p:guide orient="horz" pos="3747"/>
        <p:guide orient="horz" pos="572"/>
        <p:guide orient="horz" pos="2386"/>
        <p:guide orient="horz" pos="1934"/>
        <p:guide orient="horz" pos="2164"/>
        <p:guide orient="horz" pos="1820"/>
        <p:guide orient="horz" pos="2607"/>
        <p:guide orient="horz" pos="4201"/>
        <p:guide orient="horz" pos="1479"/>
        <p:guide orient="horz" pos="3293"/>
        <p:guide orient="horz" pos="1031"/>
        <p:guide orient="horz" pos="3974"/>
        <p:guide orient="horz" pos="802"/>
        <p:guide orient="horz" pos="1253"/>
        <p:guide orient="horz" pos="2953"/>
        <p:guide orient="horz" pos="4083"/>
        <p:guide pos="2881"/>
        <p:guide pos="5375"/>
        <p:guide pos="612"/>
        <p:guide pos="5147"/>
        <p:guide pos="385"/>
        <p:guide pos="2654"/>
        <p:guide pos="31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2"/>
    </p:cViewPr>
  </p:sorterViewPr>
  <p:notesViewPr>
    <p:cSldViewPr snapToGrid="0" snapToObjects="1" showGuides="1">
      <p:cViewPr varScale="1">
        <p:scale>
          <a:sx n="105" d="100"/>
          <a:sy n="105" d="100"/>
        </p:scale>
        <p:origin x="-343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gs" Target="tags/tag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ke1\Documents\work\Digital%20development%20and%20Information%20literacy\SMIRK\SMIRKmobiles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Dataset1!$B$1</c:f>
              <c:strCache>
                <c:ptCount val="1"/>
                <c:pt idx="0">
                  <c:v>Sessions</c:v>
                </c:pt>
              </c:strCache>
            </c:strRef>
          </c:tx>
          <c:explosion val="25"/>
          <c:cat>
            <c:strRef>
              <c:f>Dataset1!$A$2:$A$11</c:f>
              <c:strCache>
                <c:ptCount val="10"/>
                <c:pt idx="0">
                  <c:v>Apple iPad</c:v>
                </c:pt>
                <c:pt idx="1">
                  <c:v>Apple iPhone</c:v>
                </c:pt>
                <c:pt idx="2">
                  <c:v>Samsung GT-P3100 Galaxy Tab 2 7.0</c:v>
                </c:pt>
                <c:pt idx="3">
                  <c:v>(not set)</c:v>
                </c:pt>
                <c:pt idx="4">
                  <c:v>Google Nexus 7</c:v>
                </c:pt>
                <c:pt idx="5">
                  <c:v>Google Nexus 4</c:v>
                </c:pt>
                <c:pt idx="6">
                  <c:v>HTC M7 One</c:v>
                </c:pt>
                <c:pt idx="7">
                  <c:v>Microsoft Windows RT Tablet</c:v>
                </c:pt>
                <c:pt idx="8">
                  <c:v>Samsung GT-I9300 Galaxy S III</c:v>
                </c:pt>
                <c:pt idx="9">
                  <c:v>Apple iPod</c:v>
                </c:pt>
              </c:strCache>
            </c:strRef>
          </c:cat>
          <c:val>
            <c:numRef>
              <c:f>Dataset1!$B$2:$B$11</c:f>
              <c:numCache>
                <c:formatCode>General</c:formatCode>
                <c:ptCount val="10"/>
                <c:pt idx="0">
                  <c:v>234</c:v>
                </c:pt>
                <c:pt idx="1">
                  <c:v>151</c:v>
                </c:pt>
                <c:pt idx="2">
                  <c:v>38</c:v>
                </c:pt>
                <c:pt idx="3">
                  <c:v>27</c:v>
                </c:pt>
                <c:pt idx="4">
                  <c:v>13</c:v>
                </c:pt>
                <c:pt idx="5">
                  <c:v>6</c:v>
                </c:pt>
                <c:pt idx="6">
                  <c:v>6</c:v>
                </c:pt>
                <c:pt idx="7">
                  <c:v>6</c:v>
                </c:pt>
                <c:pt idx="8">
                  <c:v>6</c:v>
                </c:pt>
                <c:pt idx="9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2806213176841272"/>
          <c:y val="0.27049033163976249"/>
          <c:w val="0.26160195091892585"/>
          <c:h val="0.6826595034437982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8AFBE-B7CA-4D46-A31C-75EC41E50D85}" type="datetimeFigureOut">
              <a:rPr lang="en-GB" smtClean="0"/>
              <a:pPr/>
              <a:t>05/04/2016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E86A2-DB0B-48E3-B43C-FE4600C96B7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714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9ED64-0ADF-46CE-9E4F-53EDBA1EDEC4}" type="datetimeFigureOut">
              <a:rPr lang="en-GB" smtClean="0"/>
              <a:pPr/>
              <a:t>05/04/2016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478A9A-ADE8-49A2-AF0A-1FE9A88297B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332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SMILE is a blended learning package which teaches information literacy and communication skills.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It uses web pages and multimedia content.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It is useful in supporting international students and dealing with time differences.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SMILE was originally created as a JISC project by Imperial College, Loughborough and Worcester Universities. We have updated and customised it.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343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customXml" Target="../../customXml/item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11694" y="908050"/>
            <a:ext cx="7921119" cy="461665"/>
          </a:xfrm>
          <a:prstGeom prst="rect">
            <a:avLst/>
          </a:prstGeom>
        </p:spPr>
        <p:txBody>
          <a:bodyPr wrap="square">
            <a:normAutofit/>
          </a:bodyPr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400" b="1" dirty="0" smtClean="0">
                <a:latin typeface="Arial" pitchFamily="34" charset="0"/>
                <a:cs typeface="Arial" pitchFamily="34" charset="0"/>
              </a:rPr>
              <a:t>Name</a:t>
            </a:r>
            <a:endParaRPr lang="en-GB" dirty="0"/>
          </a:p>
        </p:txBody>
      </p:sp>
      <p:sp>
        <p:nvSpPr>
          <p:cNvPr id="23" name="Text Placeholder 22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611694" y="1628775"/>
            <a:ext cx="7921119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GB" dirty="0" smtClean="0"/>
              <a:t>Presentation Title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5091271"/>
            <a:ext cx="2160000" cy="12174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70225"/>
            <a:ext cx="9144000" cy="71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624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11188" y="547688"/>
            <a:ext cx="792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613588" y="2888550"/>
            <a:ext cx="7920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613588" y="1985988"/>
            <a:ext cx="79200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159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11151" y="547688"/>
            <a:ext cx="7920037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611151" y="1987200"/>
            <a:ext cx="7920037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611188" y="2887200"/>
            <a:ext cx="7920000" cy="306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733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13569" y="547688"/>
            <a:ext cx="7920037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611188" y="1987200"/>
            <a:ext cx="792003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0099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13570" y="547688"/>
            <a:ext cx="7920036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612776" y="1987199"/>
            <a:ext cx="7920036" cy="395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899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611188" y="547200"/>
            <a:ext cx="79200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6513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12775" y="540000"/>
            <a:ext cx="7920037" cy="540067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612776" y="547688"/>
            <a:ext cx="7920036" cy="5392988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1782026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top 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612776" y="547688"/>
            <a:ext cx="7920036" cy="5392988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932363" y="900000"/>
            <a:ext cx="3600450" cy="496805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000" b="1" dirty="0" smtClean="0">
                <a:latin typeface="Arial" pitchFamily="34" charset="0"/>
                <a:cs typeface="Arial" pitchFamily="34" charset="0"/>
              </a:rPr>
              <a:t>Subtitle</a:t>
            </a:r>
            <a:endParaRPr lang="en-GB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932362" y="1396800"/>
            <a:ext cx="3599637" cy="203061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0110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bottom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7"/>
          <p:cNvSpPr>
            <a:spLocks noGrp="1" noChangeAspect="1"/>
          </p:cNvSpPr>
          <p:nvPr>
            <p:ph sz="quarter" idx="13" hasCustomPrompt="1"/>
          </p:nvPr>
        </p:nvSpPr>
        <p:spPr>
          <a:xfrm>
            <a:off x="613570" y="547688"/>
            <a:ext cx="7920036" cy="5392988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12000" y="3060000"/>
            <a:ext cx="3601226" cy="496805"/>
          </a:xfrm>
          <a:prstGeom prst="rect">
            <a:avLst/>
          </a:prstGeom>
          <a:solidFill>
            <a:srgbClr val="006CB4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Subtitle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612000" y="3556800"/>
            <a:ext cx="3601225" cy="2022559"/>
          </a:xfrm>
          <a:prstGeom prst="rect">
            <a:avLst/>
          </a:prstGeom>
          <a:solidFill>
            <a:srgbClr val="006CB4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256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11187" y="547687"/>
            <a:ext cx="36000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4932363" y="547687"/>
            <a:ext cx="3600450" cy="54006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9914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612775" y="547688"/>
            <a:ext cx="3598775" cy="5392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4932363" y="547200"/>
            <a:ext cx="3598775" cy="5392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8473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13588" y="2347913"/>
            <a:ext cx="7920000" cy="48439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 smtClean="0"/>
              <a:t>Thank You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5091271"/>
            <a:ext cx="2160000" cy="12174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70225"/>
            <a:ext cx="9144000" cy="717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1" y="3960001"/>
            <a:ext cx="2793302" cy="190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409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ejct 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931999" y="547200"/>
            <a:ext cx="3600813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611188" y="547200"/>
            <a:ext cx="3598775" cy="5392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309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  <p:custDataLst>
              <p:custData r:id="rId1"/>
            </p:custDataLst>
          </p:nvPr>
        </p:nvSpPr>
        <p:spPr>
          <a:xfrm>
            <a:off x="612776" y="547688"/>
            <a:ext cx="3600449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</a:t>
            </a:r>
            <a:endParaRPr lang="en-GB" dirty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4932363" y="547688"/>
            <a:ext cx="360045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7393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11188" y="547688"/>
            <a:ext cx="3600362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rgbClr val="641C6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“Quote”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612775" y="4687888"/>
            <a:ext cx="3600450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 smtClean="0">
                <a:latin typeface="Arial" pitchFamily="34" charset="0"/>
                <a:cs typeface="Arial" pitchFamily="34" charset="0"/>
              </a:rPr>
              <a:t>Quote Reference</a:t>
            </a:r>
            <a:endParaRPr lang="en-GB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612775" y="5227637"/>
            <a:ext cx="3598776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 smtClean="0">
                <a:latin typeface="Arial" pitchFamily="34" charset="0"/>
                <a:cs typeface="Arial" pitchFamily="34" charset="0"/>
              </a:rPr>
              <a:t>Date</a:t>
            </a:r>
            <a:endParaRPr lang="en-GB" dirty="0"/>
          </a:p>
        </p:txBody>
      </p:sp>
      <p:sp>
        <p:nvSpPr>
          <p:cNvPr id="11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4932813" y="547200"/>
            <a:ext cx="3600000" cy="53927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0889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Quot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932363" y="547688"/>
            <a:ext cx="3600813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rgbClr val="641C6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“Quote”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932363" y="4687200"/>
            <a:ext cx="3601176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 smtClean="0">
                <a:latin typeface="Arial" pitchFamily="34" charset="0"/>
                <a:cs typeface="Arial" pitchFamily="34" charset="0"/>
              </a:rPr>
              <a:t>Quote Reference</a:t>
            </a:r>
            <a:endParaRPr lang="en-GB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4932363" y="5227638"/>
            <a:ext cx="3601176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 smtClean="0">
                <a:latin typeface="Arial" pitchFamily="34" charset="0"/>
                <a:cs typeface="Arial" pitchFamily="34" charset="0"/>
              </a:rPr>
              <a:t>Date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611188" y="547688"/>
            <a:ext cx="3600000" cy="53927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5006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13965" y="547688"/>
            <a:ext cx="7919245" cy="6463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600" b="1" baseline="0">
                <a:solidFill>
                  <a:srgbClr val="641C6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“Quote”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4685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343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ote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11188" y="547688"/>
            <a:ext cx="3600362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rgbClr val="641C6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“Quote”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612775" y="4687888"/>
            <a:ext cx="3600450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 smtClean="0">
                <a:latin typeface="Arial" pitchFamily="34" charset="0"/>
                <a:cs typeface="Arial" pitchFamily="34" charset="0"/>
              </a:rPr>
              <a:t>Quote Reference</a:t>
            </a:r>
            <a:endParaRPr lang="en-GB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612775" y="5227637"/>
            <a:ext cx="3598776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 smtClean="0">
                <a:latin typeface="Arial" pitchFamily="34" charset="0"/>
                <a:cs typeface="Arial" pitchFamily="34" charset="0"/>
              </a:rPr>
              <a:t>Date</a:t>
            </a:r>
            <a:endParaRPr lang="en-GB" dirty="0"/>
          </a:p>
        </p:txBody>
      </p:sp>
      <p:sp>
        <p:nvSpPr>
          <p:cNvPr id="11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4932813" y="547200"/>
            <a:ext cx="3600000" cy="53927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461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 advClick="0" advTm="20000"/>
    </mc:Choice>
    <mc:Fallback xmlns="">
      <p:transition advClick="0" advTm="20000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13588" y="547688"/>
            <a:ext cx="7920000" cy="83099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4800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4800" dirty="0" smtClean="0">
                <a:latin typeface="Arial" pitchFamily="34" charset="0"/>
                <a:cs typeface="Arial" pitchFamily="34" charset="0"/>
              </a:rPr>
              <a:t>Presentation Title</a:t>
            </a:r>
            <a:endParaRPr lang="en-GB" dirty="0"/>
          </a:p>
        </p:txBody>
      </p:sp>
      <p:sp>
        <p:nvSpPr>
          <p:cNvPr id="11" name="Text Placeholder 18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11188" y="3427413"/>
            <a:ext cx="792158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400" b="1" dirty="0" smtClean="0">
                <a:latin typeface="Arial" pitchFamily="34" charset="0"/>
                <a:cs typeface="Arial" pitchFamily="34" charset="0"/>
              </a:rPr>
              <a:t>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2240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Grey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12775" y="540000"/>
            <a:ext cx="7920037" cy="540067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972000" y="900000"/>
            <a:ext cx="72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71999" y="2340000"/>
            <a:ext cx="72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4372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Blue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12775" y="540000"/>
            <a:ext cx="7920037" cy="5400676"/>
          </a:xfrm>
          <a:prstGeom prst="rect">
            <a:avLst/>
          </a:prstGeom>
          <a:solidFill>
            <a:srgbClr val="006C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972000" y="900000"/>
            <a:ext cx="72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72000" y="2340000"/>
            <a:ext cx="72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9431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Purple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12775" y="540000"/>
            <a:ext cx="7920037" cy="5400676"/>
          </a:xfrm>
          <a:prstGeom prst="rect">
            <a:avLst/>
          </a:prstGeom>
          <a:solidFill>
            <a:srgbClr val="6847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972000" y="900000"/>
            <a:ext cx="72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71999" y="2340000"/>
            <a:ext cx="72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5793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Green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12775" y="540000"/>
            <a:ext cx="7920037" cy="5400676"/>
          </a:xfrm>
          <a:prstGeom prst="rect">
            <a:avLst/>
          </a:prstGeom>
          <a:solidFill>
            <a:srgbClr val="0096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972000" y="900000"/>
            <a:ext cx="72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72000" y="2340000"/>
            <a:ext cx="72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0772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Red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12775" y="540000"/>
            <a:ext cx="7920037" cy="5400676"/>
          </a:xfrm>
          <a:prstGeom prst="rect">
            <a:avLst/>
          </a:prstGeom>
          <a:solidFill>
            <a:srgbClr val="C600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972000" y="900000"/>
            <a:ext cx="72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71999" y="2340000"/>
            <a:ext cx="72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1493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21.xml"/><Relationship Id="rId26" Type="http://schemas.openxmlformats.org/officeDocument/2006/relationships/image" Target="../media/image4.png"/><Relationship Id="rId3" Type="http://schemas.openxmlformats.org/officeDocument/2006/relationships/slideLayout" Target="../slideLayouts/slideLayout6.xml"/><Relationship Id="rId21" Type="http://schemas.openxmlformats.org/officeDocument/2006/relationships/slideLayout" Target="../slideLayouts/slideLayout24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20.xml"/><Relationship Id="rId25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13.xml"/><Relationship Id="rId19" Type="http://schemas.openxmlformats.org/officeDocument/2006/relationships/slideLayout" Target="../slideLayouts/slideLayout22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Relationship Id="rId22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308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0" r:id="rId2"/>
    <p:sldLayoutId id="2147483712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1375" y="6088410"/>
            <a:ext cx="1079778" cy="608728"/>
          </a:xfrm>
          <a:prstGeom prst="rect">
            <a:avLst/>
          </a:prstGeom>
        </p:spPr>
      </p:pic>
      <p:grpSp>
        <p:nvGrpSpPr>
          <p:cNvPr id="4" name="Group 3"/>
          <p:cNvGrpSpPr/>
          <p:nvPr userDrawn="1"/>
        </p:nvGrpSpPr>
        <p:grpSpPr>
          <a:xfrm>
            <a:off x="611151" y="6314054"/>
            <a:ext cx="2519483" cy="355034"/>
            <a:chOff x="611188" y="6314054"/>
            <a:chExt cx="2520000" cy="355034"/>
          </a:xfrm>
        </p:grpSpPr>
        <p:pic>
          <p:nvPicPr>
            <p:cNvPr id="5" name="Picture 4"/>
            <p:cNvPicPr>
              <a:picLocks noChangeAspect="1"/>
            </p:cNvPicPr>
            <p:nvPr userDrawn="1"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188" y="6537255"/>
              <a:ext cx="2520000" cy="131833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188" y="6314054"/>
              <a:ext cx="2520000" cy="2025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9009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7" r:id="rId13"/>
    <p:sldLayoutId id="2147483698" r:id="rId14"/>
    <p:sldLayoutId id="2147483699" r:id="rId15"/>
    <p:sldLayoutId id="2147483700" r:id="rId16"/>
    <p:sldLayoutId id="2147483701" r:id="rId17"/>
    <p:sldLayoutId id="2147483703" r:id="rId18"/>
    <p:sldLayoutId id="2147483707" r:id="rId19"/>
    <p:sldLayoutId id="2147483708" r:id="rId20"/>
    <p:sldLayoutId id="2147483709" r:id="rId21"/>
    <p:sldLayoutId id="2147483710" r:id="rId2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cu.ac.uk/library/SMILE/SMIRK/Start.html" TargetMode="Externa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cu.ac.uk/library/SMILE/SMIRK/Start.html" TargetMode="External"/><Relationship Id="rId2" Type="http://schemas.openxmlformats.org/officeDocument/2006/relationships/hyperlink" Target="mailto:m.kelt@gcu.ac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Growing a SMIRK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Marion Kelt, Senior Librarian, DDIL</a:t>
            </a:r>
            <a:endParaRPr lang="en-GB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844" y="2170113"/>
            <a:ext cx="6826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8" y="2170113"/>
            <a:ext cx="6826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113" y="2170112"/>
            <a:ext cx="6826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7213" y="2170111"/>
            <a:ext cx="6826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75" y="2170110"/>
            <a:ext cx="6826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8" y="2170113"/>
            <a:ext cx="6826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313" y="2170109"/>
            <a:ext cx="6826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3938" y="2170113"/>
            <a:ext cx="6826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9588" y="2170108"/>
            <a:ext cx="6826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1263" y="2170113"/>
            <a:ext cx="6826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711448" y="6346567"/>
            <a:ext cx="56800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1200" dirty="0">
                <a:solidFill>
                  <a:prstClr val="black"/>
                </a:solidFill>
              </a:rPr>
              <a:t>This work is licensed under a </a:t>
            </a:r>
            <a:r>
              <a:rPr lang="en-GB" sz="1200" dirty="0">
                <a:solidFill>
                  <a:prstClr val="black"/>
                </a:solidFill>
                <a:hlinkClick r:id="rId3"/>
              </a:rPr>
              <a:t>Creative Commons Attribution 4.0 International License</a:t>
            </a:r>
            <a:r>
              <a:rPr lang="en-GB" sz="1200" dirty="0">
                <a:solidFill>
                  <a:prstClr val="black"/>
                </a:solidFill>
              </a:rPr>
              <a:t>.</a:t>
            </a:r>
            <a:endParaRPr lang="en-GB" sz="1200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6048117"/>
            <a:ext cx="8350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3467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SMIRK content</a:t>
            </a: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141" t="12402" r="6875" b="8592"/>
          <a:stretch/>
        </p:blipFill>
        <p:spPr bwMode="auto">
          <a:xfrm>
            <a:off x="3686176" y="547688"/>
            <a:ext cx="3630086" cy="5819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209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The problem with SMIRK ….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987200"/>
            <a:ext cx="7920037" cy="3342453"/>
          </a:xfrm>
        </p:spPr>
        <p:txBody>
          <a:bodyPr/>
          <a:lstStyle/>
          <a:p>
            <a:r>
              <a:rPr lang="en-GB" dirty="0" smtClean="0"/>
              <a:t>You can’t properly test a mobile site on your PC, so we made it live and asked library staff to have a go.</a:t>
            </a:r>
          </a:p>
          <a:p>
            <a:r>
              <a:rPr lang="en-GB" dirty="0" smtClean="0"/>
              <a:t>Feedback: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Standard “back and forth” navigation is frustrating in a larger mobile site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No automatic resizing to suit mobile device type (never assume!)</a:t>
            </a:r>
          </a:p>
          <a:p>
            <a:r>
              <a:rPr lang="en-GB" dirty="0" smtClean="0"/>
              <a:t>Gloom!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325" y="224413"/>
            <a:ext cx="1905000" cy="181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1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User community to the rescue!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987200"/>
            <a:ext cx="7920037" cy="3268587"/>
          </a:xfrm>
        </p:spPr>
        <p:txBody>
          <a:bodyPr/>
          <a:lstStyle/>
          <a:p>
            <a:r>
              <a:rPr lang="en-GB" dirty="0" smtClean="0"/>
              <a:t>As well as asking library staff for feedback, I had asked some of the wider user groups, such as LIS-</a:t>
            </a:r>
            <a:r>
              <a:rPr lang="en-GB" dirty="0" err="1" smtClean="0"/>
              <a:t>InfoLit</a:t>
            </a:r>
            <a:r>
              <a:rPr lang="en-GB" dirty="0" smtClean="0"/>
              <a:t>, LIS-</a:t>
            </a:r>
            <a:r>
              <a:rPr lang="en-GB" dirty="0" err="1" smtClean="0"/>
              <a:t>CoPilot</a:t>
            </a:r>
            <a:r>
              <a:rPr lang="en-GB" dirty="0" smtClean="0"/>
              <a:t>, and ALT-C</a:t>
            </a:r>
          </a:p>
          <a:p>
            <a:r>
              <a:rPr lang="en-GB" dirty="0" smtClean="0"/>
              <a:t>One of my fellow learning technologists came to my rescue with a great line of code! Resizing problem solved!</a:t>
            </a:r>
          </a:p>
          <a:p>
            <a:r>
              <a:rPr lang="en-GB" dirty="0" smtClean="0"/>
              <a:t>Back to work…</a:t>
            </a:r>
            <a:r>
              <a:rPr lang="en-GB" dirty="0"/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838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Enter SMIRK 2 …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381125"/>
            <a:ext cx="7920037" cy="3416320"/>
          </a:xfrm>
        </p:spPr>
        <p:txBody>
          <a:bodyPr/>
          <a:lstStyle/>
          <a:p>
            <a:r>
              <a:rPr lang="en-GB" sz="2400" dirty="0" smtClean="0"/>
              <a:t>Revised version of SMIRK including: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Additional navigation in the form of back and forward arrows at the foot of each screen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Jumps to next unit start pages and back to main menu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Automatic resizing for different mobile devices</a:t>
            </a:r>
          </a:p>
          <a:p>
            <a:r>
              <a:rPr lang="en-GB" sz="2400" dirty="0" smtClean="0"/>
              <a:t>SMIRK 2 announced to user and internal </a:t>
            </a:r>
            <a:r>
              <a:rPr lang="en-GB" dirty="0"/>
              <a:t>GCU </a:t>
            </a:r>
            <a:r>
              <a:rPr lang="en-GB" dirty="0" smtClean="0"/>
              <a:t>community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So </a:t>
            </a:r>
            <a:r>
              <a:rPr lang="en-GB" sz="2400" smtClean="0"/>
              <a:t>far a total </a:t>
            </a:r>
            <a:r>
              <a:rPr lang="en-GB" smtClean="0"/>
              <a:t>2,557 views</a:t>
            </a:r>
            <a:endParaRPr lang="en-GB" sz="24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638" y="443488"/>
            <a:ext cx="6826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0588" y="443488"/>
            <a:ext cx="68262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2023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Mobile device use</a:t>
            </a:r>
            <a:endParaRPr lang="en-GB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8640553"/>
              </p:ext>
            </p:extLst>
          </p:nvPr>
        </p:nvGraphicFramePr>
        <p:xfrm>
          <a:off x="271462" y="816768"/>
          <a:ext cx="8601075" cy="5224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676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GCU use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247776"/>
            <a:ext cx="7920037" cy="2086725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Established SMILE users have been given a set of SMIRK links in their modules.</a:t>
            </a:r>
            <a:endParaRPr lang="en-GB" dirty="0"/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SMIRK will be promoted to students once trimester 1 is underway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User feedback will be gathered from students and staff</a:t>
            </a:r>
          </a:p>
        </p:txBody>
      </p:sp>
    </p:spTree>
    <p:extLst>
      <p:ext uri="{BB962C8B-B14F-4D97-AF65-F5344CB8AC3E}">
        <p14:creationId xmlns:p14="http://schemas.microsoft.com/office/powerpoint/2010/main" val="1878567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What next?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987200"/>
            <a:ext cx="7920037" cy="3416320"/>
          </a:xfrm>
        </p:spPr>
        <p:txBody>
          <a:bodyPr/>
          <a:lstStyle/>
          <a:p>
            <a:r>
              <a:rPr lang="en-GB" dirty="0" smtClean="0"/>
              <a:t>GCU staff and students need a quick source of applied copyright information.</a:t>
            </a:r>
          </a:p>
          <a:p>
            <a:r>
              <a:rPr lang="en-GB" dirty="0" smtClean="0"/>
              <a:t>I am also the copyright advisor, so next stop, SMIRK answers your copyright questions!</a:t>
            </a:r>
          </a:p>
          <a:p>
            <a:r>
              <a:rPr lang="en-GB" dirty="0" smtClean="0"/>
              <a:t>SMIRK is an open access resource, so why not try it at:</a:t>
            </a:r>
          </a:p>
          <a:p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www.gcu.ac.uk/library/SMILE/SMIRK/Start.html</a:t>
            </a:r>
            <a:endParaRPr lang="en-GB" dirty="0" smtClean="0"/>
          </a:p>
          <a:p>
            <a:r>
              <a:rPr lang="en-GB" dirty="0" smtClean="0"/>
              <a:t>If you like it, use it free!</a:t>
            </a:r>
          </a:p>
          <a:p>
            <a:r>
              <a:rPr lang="en-GB" dirty="0" smtClean="0"/>
              <a:t>SMIRK will be made available as an OER on Jorum.</a:t>
            </a:r>
          </a:p>
        </p:txBody>
      </p:sp>
    </p:spTree>
    <p:extLst>
      <p:ext uri="{BB962C8B-B14F-4D97-AF65-F5344CB8AC3E}">
        <p14:creationId xmlns:p14="http://schemas.microsoft.com/office/powerpoint/2010/main" val="1299355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SMIRK – the next chapter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987200"/>
            <a:ext cx="7920037" cy="2899255"/>
          </a:xfrm>
        </p:spPr>
        <p:txBody>
          <a:bodyPr/>
          <a:lstStyle/>
          <a:p>
            <a:r>
              <a:rPr lang="en-GB" dirty="0" smtClean="0"/>
              <a:t>SMIRK on T4 to take advantage of the increased mobile functionality. Will corporate better menus and GCU branding.</a:t>
            </a:r>
          </a:p>
          <a:p>
            <a:r>
              <a:rPr lang="en-GB" dirty="0" smtClean="0"/>
              <a:t>Open access site as part of our main mobile </a:t>
            </a:r>
            <a:r>
              <a:rPr lang="en-GB" smtClean="0"/>
              <a:t>library site.</a:t>
            </a:r>
            <a:endParaRPr lang="en-GB" dirty="0" smtClean="0"/>
          </a:p>
          <a:p>
            <a:r>
              <a:rPr lang="en-GB" dirty="0"/>
              <a:t>Custom menus also on offer to suit different courses and levels.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9478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13588" y="1819275"/>
            <a:ext cx="7920000" cy="1013035"/>
          </a:xfrm>
        </p:spPr>
        <p:txBody>
          <a:bodyPr/>
          <a:lstStyle/>
          <a:p>
            <a:r>
              <a:rPr lang="en-GB" dirty="0" smtClean="0"/>
              <a:t>Contact me for more information! </a:t>
            </a:r>
            <a:r>
              <a:rPr lang="en-GB" dirty="0" smtClean="0">
                <a:hlinkClick r:id="rId2"/>
              </a:rPr>
              <a:t>m.kelt@gcu.ac.uk</a:t>
            </a:r>
            <a:endParaRPr lang="en-GB" dirty="0" smtClean="0"/>
          </a:p>
          <a:p>
            <a:r>
              <a:rPr lang="en-GB" dirty="0">
                <a:hlinkClick r:id="rId3"/>
              </a:rPr>
              <a:t>http://www.gcu.ac.uk/library/SMILE/SMIRK/Start.html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538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90500" y="547688"/>
            <a:ext cx="4610100" cy="5940088"/>
          </a:xfrm>
        </p:spPr>
        <p:txBody>
          <a:bodyPr/>
          <a:lstStyle/>
          <a:p>
            <a:r>
              <a:rPr lang="en-GB" sz="3200" dirty="0" smtClean="0">
                <a:solidFill>
                  <a:srgbClr val="006CB4"/>
                </a:solidFill>
              </a:rPr>
              <a:t>In the beginning, there was SMILE…</a:t>
            </a:r>
          </a:p>
          <a:p>
            <a:endParaRPr lang="en-GB" dirty="0" smtClean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SMILE </a:t>
            </a:r>
            <a:r>
              <a:rPr lang="en-GB" dirty="0">
                <a:solidFill>
                  <a:schemeClr val="tx1"/>
                </a:solidFill>
              </a:rPr>
              <a:t>is a </a:t>
            </a:r>
            <a:r>
              <a:rPr lang="en-GB" dirty="0" smtClean="0">
                <a:solidFill>
                  <a:schemeClr val="tx1"/>
                </a:solidFill>
              </a:rPr>
              <a:t>blended </a:t>
            </a:r>
            <a:r>
              <a:rPr lang="en-GB" dirty="0">
                <a:solidFill>
                  <a:schemeClr val="tx1"/>
                </a:solidFill>
              </a:rPr>
              <a:t>learning package which teaches information literacy and communication skills. </a:t>
            </a:r>
            <a:endParaRPr lang="en-GB" dirty="0" smtClean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It </a:t>
            </a:r>
            <a:r>
              <a:rPr lang="en-GB" dirty="0">
                <a:solidFill>
                  <a:schemeClr val="tx1"/>
                </a:solidFill>
              </a:rPr>
              <a:t>uses web pages and multimedia content. </a:t>
            </a:r>
            <a:endParaRPr lang="en-GB" dirty="0" smtClean="0">
              <a:solidFill>
                <a:schemeClr val="tx1"/>
              </a:solidFill>
            </a:endParaRPr>
          </a:p>
          <a:p>
            <a:endParaRPr lang="en-GB" dirty="0" smtClean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SMILE was </a:t>
            </a:r>
            <a:r>
              <a:rPr lang="en-GB" dirty="0" smtClean="0">
                <a:solidFill>
                  <a:schemeClr val="tx1"/>
                </a:solidFill>
              </a:rPr>
              <a:t>originally created </a:t>
            </a:r>
            <a:r>
              <a:rPr lang="en-GB" dirty="0">
                <a:solidFill>
                  <a:schemeClr val="tx1"/>
                </a:solidFill>
              </a:rPr>
              <a:t>as a JISC (Joint Information Services Committee) </a:t>
            </a:r>
            <a:r>
              <a:rPr lang="en-GB" dirty="0" smtClean="0">
                <a:solidFill>
                  <a:schemeClr val="tx1"/>
                </a:solidFill>
              </a:rPr>
              <a:t>project.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We </a:t>
            </a:r>
            <a:r>
              <a:rPr lang="en-GB" dirty="0">
                <a:solidFill>
                  <a:schemeClr val="tx1"/>
                </a:solidFill>
              </a:rPr>
              <a:t>have updated and customised </a:t>
            </a:r>
            <a:r>
              <a:rPr lang="en-GB" dirty="0" smtClean="0">
                <a:solidFill>
                  <a:schemeClr val="tx1"/>
                </a:solidFill>
              </a:rPr>
              <a:t>it.</a:t>
            </a:r>
            <a:endParaRPr lang="en-GB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363" y="547688"/>
            <a:ext cx="3600450" cy="5400675"/>
          </a:xfrm>
        </p:spPr>
      </p:pic>
    </p:spTree>
    <p:extLst>
      <p:ext uri="{BB962C8B-B14F-4D97-AF65-F5344CB8AC3E}">
        <p14:creationId xmlns:p14="http://schemas.microsoft.com/office/powerpoint/2010/main" val="8137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The problem with SMILE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3588" y="2047874"/>
            <a:ext cx="7920000" cy="3342453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New content did not fit easily into existing structure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Not totally mobile friendly, OK on a tablet but very bad on a smartphone due to menu construction and placing.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Blackboard user stats inadequate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Blackboard login </a:t>
            </a:r>
            <a:r>
              <a:rPr lang="en-GB" dirty="0" err="1" smtClean="0"/>
              <a:t>offputting</a:t>
            </a:r>
            <a:r>
              <a:rPr lang="en-GB" dirty="0" smtClean="0"/>
              <a:t> for users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Temporary fix – add set of deep links into individual modules in VLE (over 100!)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9764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The way forward?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3588" y="1352550"/>
            <a:ext cx="7920000" cy="3711785"/>
          </a:xfrm>
        </p:spPr>
        <p:txBody>
          <a:bodyPr/>
          <a:lstStyle/>
          <a:p>
            <a:r>
              <a:rPr lang="en-GB" dirty="0" smtClean="0"/>
              <a:t>The choices: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Either develop a new version of SMILE using HTML5, which involved rewriting all the templates and menus using Dreamweaver.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Move SMILE onto our T4 CMS using new mobile friendly templates. Present project to upgrade library web site running over summer. Potential delays….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/>
              <a:t>Scrap the lot and start fresh</a:t>
            </a:r>
            <a:r>
              <a:rPr lang="en-GB" dirty="0" smtClean="0"/>
              <a:t>!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Look for other development options.</a:t>
            </a:r>
          </a:p>
        </p:txBody>
      </p:sp>
    </p:spTree>
    <p:extLst>
      <p:ext uri="{BB962C8B-B14F-4D97-AF65-F5344CB8AC3E}">
        <p14:creationId xmlns:p14="http://schemas.microsoft.com/office/powerpoint/2010/main" val="3705134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 smtClean="0"/>
              <a:t>Jquery</a:t>
            </a:r>
            <a:r>
              <a:rPr lang="en-GB" dirty="0" smtClean="0"/>
              <a:t> mobile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04850" y="2019300"/>
            <a:ext cx="78263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Available as part of Dreamweaver 6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Designed for small mobile sites with under ten pages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Comes with a few standard style sheets, but you can create your own.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Not much help available in the standard package, but I recommend the </a:t>
            </a:r>
            <a:r>
              <a:rPr lang="en-GB" sz="2400" dirty="0" err="1" smtClean="0"/>
              <a:t>Youtube</a:t>
            </a:r>
            <a:r>
              <a:rPr lang="en-GB" sz="2400" dirty="0" smtClean="0"/>
              <a:t> videos! They are great!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05134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The issues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762125"/>
            <a:ext cx="7920037" cy="2657475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Further rewrite content to cut down “wordiness”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Shrink or remove illustrations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/>
              <a:t>Cut large units into small, bite sized chunks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Figure out a way to use a template designed for very small websites to accommodate a monster</a:t>
            </a:r>
            <a:endParaRPr lang="en-GB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150" y="3981450"/>
            <a:ext cx="16129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53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Nesting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9" y="1357313"/>
            <a:ext cx="8943975" cy="4424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548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13569" y="547688"/>
            <a:ext cx="7920037" cy="584775"/>
          </a:xfrm>
        </p:spPr>
        <p:txBody>
          <a:bodyPr/>
          <a:lstStyle/>
          <a:p>
            <a:r>
              <a:rPr lang="en-GB" dirty="0" smtClean="0"/>
              <a:t>Enter SMIRK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987200"/>
            <a:ext cx="7920037" cy="2234458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So, after successfully building a site structure. Our package needed a name.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I decided on SMIRK (the wee mobile Smile!)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dirty="0" smtClean="0"/>
              <a:t>We needed an acronym, so:</a:t>
            </a:r>
          </a:p>
          <a:p>
            <a:pPr marL="1085850" lvl="1" indent="-342900">
              <a:buFont typeface="Arial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S</a:t>
            </a:r>
            <a:r>
              <a:rPr lang="en-GB" dirty="0" smtClean="0"/>
              <a:t>mall </a:t>
            </a:r>
            <a:r>
              <a:rPr lang="en-GB" dirty="0" smtClean="0">
                <a:solidFill>
                  <a:srgbClr val="0070C0"/>
                </a:solidFill>
              </a:rPr>
              <a:t>M</a:t>
            </a:r>
            <a:r>
              <a:rPr lang="en-GB" dirty="0" smtClean="0"/>
              <a:t>obile </a:t>
            </a:r>
            <a:r>
              <a:rPr lang="en-GB" dirty="0" err="1" smtClean="0">
                <a:solidFill>
                  <a:srgbClr val="00B050"/>
                </a:solidFill>
              </a:rPr>
              <a:t>I</a:t>
            </a:r>
            <a:r>
              <a:rPr lang="en-GB" dirty="0" err="1" smtClean="0"/>
              <a:t>nfolit</a:t>
            </a:r>
            <a:r>
              <a:rPr lang="en-GB" dirty="0" smtClean="0"/>
              <a:t> </a:t>
            </a:r>
            <a:r>
              <a:rPr lang="en-GB" dirty="0" err="1" smtClean="0">
                <a:solidFill>
                  <a:srgbClr val="FFC000"/>
                </a:solidFill>
              </a:rPr>
              <a:t>R</a:t>
            </a:r>
            <a:r>
              <a:rPr lang="en-GB" dirty="0" err="1" smtClean="0"/>
              <a:t>ealworld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7030A0"/>
                </a:solidFill>
              </a:rPr>
              <a:t>K</a:t>
            </a:r>
            <a:r>
              <a:rPr lang="en-GB" dirty="0" smtClean="0"/>
              <a:t>nowledge!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4700" y="547688"/>
            <a:ext cx="6858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3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11188" y="328613"/>
            <a:ext cx="7920037" cy="584775"/>
          </a:xfrm>
        </p:spPr>
        <p:txBody>
          <a:bodyPr/>
          <a:lstStyle/>
          <a:p>
            <a:r>
              <a:rPr lang="en-GB" dirty="0" smtClean="0"/>
              <a:t>SMIRK main menu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683" y="823913"/>
            <a:ext cx="4042438" cy="559593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752311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ba94ce8575725fe7814022d4ebd43d10b95759a3"/>
</p:tagLst>
</file>

<file path=ppt/theme/theme1.xml><?xml version="1.0" encoding="utf-8"?>
<a:theme xmlns:a="http://schemas.openxmlformats.org/drawingml/2006/main" name="Begin, E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">
  <a:themeElements>
    <a:clrScheme name="GCU">
      <a:dk1>
        <a:sysClr val="windowText" lastClr="000000"/>
      </a:dk1>
      <a:lt1>
        <a:srgbClr val="FFFFFF"/>
      </a:lt1>
      <a:dk2>
        <a:srgbClr val="006CB4"/>
      </a:dk2>
      <a:lt2>
        <a:srgbClr val="EFEEED"/>
      </a:lt2>
      <a:accent1>
        <a:srgbClr val="0092BC"/>
      </a:accent1>
      <a:accent2>
        <a:srgbClr val="64A70B"/>
      </a:accent2>
      <a:accent3>
        <a:srgbClr val="AA0061"/>
      </a:accent3>
      <a:accent4>
        <a:srgbClr val="642667"/>
      </a:accent4>
      <a:accent5>
        <a:srgbClr val="B5BD00"/>
      </a:accent5>
      <a:accent6>
        <a:srgbClr val="00A9E0"/>
      </a:accent6>
      <a:hlink>
        <a:srgbClr val="64A70B"/>
      </a:hlink>
      <a:folHlink>
        <a:srgbClr val="DAAA00"/>
      </a:folHlink>
    </a:clrScheme>
    <a:fontScheme name="GC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ontrol xmlns="http://schemas.microsoft.com/VisualStudio/2011/storyboarding/control">
  <Id Name="7aaf3e30-a572-49b8-a5e0-5d62b09ae263" Revision="1" Stencil="System.MyShapes" StencilVersion="1.0"/>
</Control>
</file>

<file path=customXml/itemProps1.xml><?xml version="1.0" encoding="utf-8"?>
<ds:datastoreItem xmlns:ds="http://schemas.openxmlformats.org/officeDocument/2006/customXml" ds:itemID="{C9673F26-29CD-42FD-B75B-CA256A6BA79B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740</Words>
  <Application>Microsoft Office PowerPoint</Application>
  <PresentationFormat>On-screen Show (4:3)</PresentationFormat>
  <Paragraphs>82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Begin, End</vt:lpstr>
      <vt:lpstr>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2013-04-17T14:29:53Z</dcterms:created>
  <dcterms:modified xsi:type="dcterms:W3CDTF">2016-04-05T13:43:19Z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  <property fmtid="{D5CDD505-2E9C-101B-9397-08002B2CF9AE}" pid="3" name="Tfs.LastKnownPath">
    <vt:lpwstr>\\enterprise\gcu\Staff\CSV\MPR\Common\logos\Powerpoint\Brighterfutures\GCU Template v8.pptx</vt:lpwstr>
  </property>
</Properties>
</file>