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2"/>
    <p:sldMasterId id="2147483682" r:id="rId3"/>
  </p:sldMasterIdLst>
  <p:notesMasterIdLst>
    <p:notesMasterId r:id="rId22"/>
  </p:notesMasterIdLst>
  <p:handoutMasterIdLst>
    <p:handoutMasterId r:id="rId23"/>
  </p:handoutMasterIdLst>
  <p:sldIdLst>
    <p:sldId id="256" r:id="rId4"/>
    <p:sldId id="308" r:id="rId5"/>
    <p:sldId id="263" r:id="rId6"/>
    <p:sldId id="280" r:id="rId7"/>
    <p:sldId id="281" r:id="rId8"/>
    <p:sldId id="290" r:id="rId9"/>
    <p:sldId id="291" r:id="rId10"/>
    <p:sldId id="292" r:id="rId11"/>
    <p:sldId id="310" r:id="rId12"/>
    <p:sldId id="311" r:id="rId13"/>
    <p:sldId id="293" r:id="rId14"/>
    <p:sldId id="294" r:id="rId15"/>
    <p:sldId id="295" r:id="rId16"/>
    <p:sldId id="282" r:id="rId17"/>
    <p:sldId id="296" r:id="rId18"/>
    <p:sldId id="297" r:id="rId19"/>
    <p:sldId id="312" r:id="rId20"/>
    <p:sldId id="279" r:id="rId21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03D"/>
    <a:srgbClr val="006CB4"/>
    <a:srgbClr val="009681"/>
    <a:srgbClr val="EFEEED"/>
    <a:srgbClr val="68478D"/>
    <a:srgbClr val="514689"/>
    <a:srgbClr val="642667"/>
    <a:srgbClr val="AB0061"/>
    <a:srgbClr val="DAAA00"/>
    <a:srgbClr val="B5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63" autoAdjust="0"/>
    <p:restoredTop sz="94681" autoAdjust="0"/>
  </p:normalViewPr>
  <p:slideViewPr>
    <p:cSldViewPr snapToGrid="0" snapToObjects="1">
      <p:cViewPr>
        <p:scale>
          <a:sx n="100" d="100"/>
          <a:sy n="100" d="100"/>
        </p:scale>
        <p:origin x="-582" y="-162"/>
      </p:cViewPr>
      <p:guideLst>
        <p:guide orient="horz" pos="345"/>
        <p:guide orient="horz" pos="3747"/>
        <p:guide orient="horz" pos="572"/>
        <p:guide orient="horz" pos="2386"/>
        <p:guide orient="horz" pos="1934"/>
        <p:guide orient="horz" pos="2164"/>
        <p:guide orient="horz" pos="1820"/>
        <p:guide orient="horz" pos="2607"/>
        <p:guide orient="horz" pos="4201"/>
        <p:guide orient="horz" pos="1479"/>
        <p:guide orient="horz" pos="3293"/>
        <p:guide orient="horz" pos="1031"/>
        <p:guide orient="horz" pos="3974"/>
        <p:guide orient="horz" pos="802"/>
        <p:guide orient="horz" pos="1253"/>
        <p:guide orient="horz" pos="2953"/>
        <p:guide orient="horz" pos="4083"/>
        <p:guide pos="2881"/>
        <p:guide pos="5375"/>
        <p:guide pos="612"/>
        <p:guide pos="5147"/>
        <p:guide pos="385"/>
        <p:guide pos="2654"/>
        <p:guide pos="31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 snapToGrid="0" snapToObjects="1" showGuides="1">
      <p:cViewPr varScale="1">
        <p:scale>
          <a:sx n="105" d="100"/>
          <a:sy n="105" d="100"/>
        </p:scale>
        <p:origin x="-343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ke1\Documents\work\Digital%20development%20and%20Information%20literacy\SMIRK\SMIRKmobile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Dataset1!$B$1</c:f>
              <c:strCache>
                <c:ptCount val="1"/>
                <c:pt idx="0">
                  <c:v>Sessions</c:v>
                </c:pt>
              </c:strCache>
            </c:strRef>
          </c:tx>
          <c:explosion val="25"/>
          <c:cat>
            <c:strRef>
              <c:f>Dataset1!$A$2:$A$11</c:f>
              <c:strCache>
                <c:ptCount val="10"/>
                <c:pt idx="0">
                  <c:v>Apple iPad</c:v>
                </c:pt>
                <c:pt idx="1">
                  <c:v>Apple iPhone</c:v>
                </c:pt>
                <c:pt idx="2">
                  <c:v>Samsung GT-P3100 Galaxy Tab 2 7.0</c:v>
                </c:pt>
                <c:pt idx="3">
                  <c:v>(not set)</c:v>
                </c:pt>
                <c:pt idx="4">
                  <c:v>Google Nexus 7</c:v>
                </c:pt>
                <c:pt idx="5">
                  <c:v>Google Nexus 4</c:v>
                </c:pt>
                <c:pt idx="6">
                  <c:v>HTC M7 One</c:v>
                </c:pt>
                <c:pt idx="7">
                  <c:v>Microsoft Windows RT Tablet</c:v>
                </c:pt>
                <c:pt idx="8">
                  <c:v>Samsung GT-I9300 Galaxy S III</c:v>
                </c:pt>
                <c:pt idx="9">
                  <c:v>Apple iPod</c:v>
                </c:pt>
              </c:strCache>
            </c:strRef>
          </c:cat>
          <c:val>
            <c:numRef>
              <c:f>Dataset1!$B$2:$B$11</c:f>
              <c:numCache>
                <c:formatCode>General</c:formatCode>
                <c:ptCount val="10"/>
                <c:pt idx="0">
                  <c:v>234</c:v>
                </c:pt>
                <c:pt idx="1">
                  <c:v>151</c:v>
                </c:pt>
                <c:pt idx="2">
                  <c:v>38</c:v>
                </c:pt>
                <c:pt idx="3">
                  <c:v>27</c:v>
                </c:pt>
                <c:pt idx="4">
                  <c:v>13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806213176841272"/>
          <c:y val="0.27049033163976249"/>
          <c:w val="0.26160195091892585"/>
          <c:h val="0.68265950344379822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mtClean="0"/>
              <a:pPr/>
              <a:t>05/04/2016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86A2-DB0B-48E3-B43C-FE4600C96B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9ED64-0ADF-46CE-9E4F-53EDBA1EDEC4}" type="datetimeFigureOut">
              <a:rPr lang="en-GB" smtClean="0"/>
              <a:pPr/>
              <a:t>05/04/2016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is a blended learning package which teaches information literacy and communication skills.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uses web pages and multimedia content.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is useful in supporting international students and dealing with time differences.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was originally created as a JISC project by Imperial College, Loughborough and Worcester Universities. We have updated and customised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34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customXml" Target="../../customXml/item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 smtClean="0"/>
              <a:t>Presentation 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000" y="3060000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smtClean="0"/>
              <a:t>Thank You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3960001"/>
            <a:ext cx="2793302" cy="19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  <p:custDataLst>
              <p:custData r:id="rId1"/>
            </p:custDataLst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61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 smtClean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y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37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6847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9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C60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712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375" y="6088410"/>
            <a:ext cx="1079778" cy="608728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611151" y="6314054"/>
            <a:ext cx="2519483" cy="355034"/>
            <a:chOff x="611188" y="6314054"/>
            <a:chExt cx="2520000" cy="355034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537255"/>
              <a:ext cx="2520000" cy="13183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314054"/>
              <a:ext cx="2520000" cy="202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3" r:id="rId18"/>
    <p:sldLayoutId id="2147483707" r:id="rId19"/>
    <p:sldLayoutId id="2147483708" r:id="rId20"/>
    <p:sldLayoutId id="2147483709" r:id="rId21"/>
    <p:sldLayoutId id="2147483710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cu.ac.uk/library/SMILE/SMIRK/Start.html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cu.ac.uk/library/SMILE/SMIRK/Start.html" TargetMode="External"/><Relationship Id="rId2" Type="http://schemas.openxmlformats.org/officeDocument/2006/relationships/hyperlink" Target="mailto:m.kelt@gcu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Growing a SMIRK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Marion Kelt, Senior Librarian, DDIL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4" y="2170113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2170113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2170112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2170111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5" y="2170110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2170113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2170109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2170113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2170108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2170113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11448" y="6346567"/>
            <a:ext cx="56800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200" dirty="0">
                <a:solidFill>
                  <a:prstClr val="black"/>
                </a:solidFill>
              </a:rPr>
              <a:t>This work is licensed under a </a:t>
            </a:r>
            <a:r>
              <a:rPr lang="en-GB" sz="1200" dirty="0">
                <a:solidFill>
                  <a:prstClr val="black"/>
                </a:solidFill>
                <a:hlinkClick r:id="rId3"/>
              </a:rPr>
              <a:t>Creative Commons Attribution 4.0 International License</a:t>
            </a:r>
            <a:r>
              <a:rPr lang="en-GB" sz="1200" dirty="0">
                <a:solidFill>
                  <a:prstClr val="black"/>
                </a:solidFill>
              </a:rPr>
              <a:t>.</a:t>
            </a:r>
            <a:endParaRPr lang="en-GB" sz="12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6048117"/>
            <a:ext cx="835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6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SMIRK content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1" t="12402" r="6875" b="8592"/>
          <a:stretch/>
        </p:blipFill>
        <p:spPr bwMode="auto">
          <a:xfrm>
            <a:off x="3686176" y="547688"/>
            <a:ext cx="3630086" cy="581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0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problem with SMIRK ….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342453"/>
          </a:xfrm>
        </p:spPr>
        <p:txBody>
          <a:bodyPr/>
          <a:lstStyle/>
          <a:p>
            <a:r>
              <a:rPr lang="en-GB" dirty="0" smtClean="0"/>
              <a:t>You can’t properly test a mobile site on your PC, so we made it live and asked library staff to have a go.</a:t>
            </a:r>
          </a:p>
          <a:p>
            <a:r>
              <a:rPr lang="en-GB" dirty="0" smtClean="0"/>
              <a:t>Feedback: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Standard “back and forth” navigation is frustrating in a larger mobile site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No automatic resizing to suit mobile device type (never assume!)</a:t>
            </a:r>
          </a:p>
          <a:p>
            <a:r>
              <a:rPr lang="en-GB" dirty="0" smtClean="0"/>
              <a:t>Gloom!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5" y="224413"/>
            <a:ext cx="19050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User community to the rescue!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268587"/>
          </a:xfrm>
        </p:spPr>
        <p:txBody>
          <a:bodyPr/>
          <a:lstStyle/>
          <a:p>
            <a:r>
              <a:rPr lang="en-GB" dirty="0" smtClean="0"/>
              <a:t>As well as asking library staff for feedback, I had asked some of the wider user groups, such as LIS-</a:t>
            </a:r>
            <a:r>
              <a:rPr lang="en-GB" dirty="0" err="1" smtClean="0"/>
              <a:t>InfoLit</a:t>
            </a:r>
            <a:r>
              <a:rPr lang="en-GB" dirty="0" smtClean="0"/>
              <a:t>, LIS-</a:t>
            </a:r>
            <a:r>
              <a:rPr lang="en-GB" dirty="0" err="1" smtClean="0"/>
              <a:t>CoPilot</a:t>
            </a:r>
            <a:r>
              <a:rPr lang="en-GB" dirty="0" smtClean="0"/>
              <a:t>, and ALT-C</a:t>
            </a:r>
          </a:p>
          <a:p>
            <a:r>
              <a:rPr lang="en-GB" dirty="0" smtClean="0"/>
              <a:t>One of my fellow learning technologists came to my rescue with a great line of code! Resizing problem solved!</a:t>
            </a:r>
          </a:p>
          <a:p>
            <a:r>
              <a:rPr lang="en-GB" dirty="0" smtClean="0"/>
              <a:t>Back to work…</a:t>
            </a:r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83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Enter SMIRK 2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381125"/>
            <a:ext cx="7920037" cy="3416320"/>
          </a:xfrm>
        </p:spPr>
        <p:txBody>
          <a:bodyPr/>
          <a:lstStyle/>
          <a:p>
            <a:r>
              <a:rPr lang="en-GB" sz="2400" dirty="0" smtClean="0"/>
              <a:t>Revised version of SMIRK including: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Additional navigation in the form of back and forward arrows at the foot of each screen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Jumps to next unit start pages and back to main menu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Automatic resizing for different mobile devices</a:t>
            </a:r>
          </a:p>
          <a:p>
            <a:r>
              <a:rPr lang="en-GB" sz="2400" dirty="0" smtClean="0"/>
              <a:t>SMIRK 2 announced to user and internal </a:t>
            </a:r>
            <a:r>
              <a:rPr lang="en-GB" dirty="0"/>
              <a:t>GCU </a:t>
            </a:r>
            <a:r>
              <a:rPr lang="en-GB" dirty="0" smtClean="0"/>
              <a:t>community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So </a:t>
            </a:r>
            <a:r>
              <a:rPr lang="en-GB" sz="2400" smtClean="0"/>
              <a:t>far a total </a:t>
            </a:r>
            <a:r>
              <a:rPr lang="en-GB" smtClean="0"/>
              <a:t>2,557 views</a:t>
            </a:r>
            <a:endParaRPr lang="en-GB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638" y="443488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443488"/>
            <a:ext cx="682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02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Mobile device use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640553"/>
              </p:ext>
            </p:extLst>
          </p:nvPr>
        </p:nvGraphicFramePr>
        <p:xfrm>
          <a:off x="271462" y="816768"/>
          <a:ext cx="8601075" cy="5224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676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GCU use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247776"/>
            <a:ext cx="7920037" cy="2086725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Established SMILE users have been given a set of SMIRK links in their modules.</a:t>
            </a:r>
            <a:endParaRPr lang="en-GB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SMIRK will be promoted to students once trimester 1 is underway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User feedback will be gathered from students and staff</a:t>
            </a:r>
          </a:p>
        </p:txBody>
      </p:sp>
    </p:spTree>
    <p:extLst>
      <p:ext uri="{BB962C8B-B14F-4D97-AF65-F5344CB8AC3E}">
        <p14:creationId xmlns:p14="http://schemas.microsoft.com/office/powerpoint/2010/main" val="187856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next?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416320"/>
          </a:xfrm>
        </p:spPr>
        <p:txBody>
          <a:bodyPr/>
          <a:lstStyle/>
          <a:p>
            <a:r>
              <a:rPr lang="en-GB" dirty="0" smtClean="0"/>
              <a:t>GCU staff and students need a quick source of applied copyright information.</a:t>
            </a:r>
          </a:p>
          <a:p>
            <a:r>
              <a:rPr lang="en-GB" dirty="0" smtClean="0"/>
              <a:t>I am also the copyright advisor, so next stop, SMIRK answers your copyright questions!</a:t>
            </a:r>
          </a:p>
          <a:p>
            <a:r>
              <a:rPr lang="en-GB" dirty="0" smtClean="0"/>
              <a:t>SMIRK is an open access resource, so why not try it at:</a:t>
            </a:r>
          </a:p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www.gcu.ac.uk/library/SMILE/SMIRK/Start.html</a:t>
            </a:r>
            <a:endParaRPr lang="en-GB" dirty="0" smtClean="0"/>
          </a:p>
          <a:p>
            <a:r>
              <a:rPr lang="en-GB" dirty="0" smtClean="0"/>
              <a:t>If you like it, use it free!</a:t>
            </a:r>
          </a:p>
          <a:p>
            <a:r>
              <a:rPr lang="en-GB" dirty="0" smtClean="0"/>
              <a:t>SMIRK will be made available as an OER on Jorum.</a:t>
            </a:r>
          </a:p>
        </p:txBody>
      </p:sp>
    </p:spTree>
    <p:extLst>
      <p:ext uri="{BB962C8B-B14F-4D97-AF65-F5344CB8AC3E}">
        <p14:creationId xmlns:p14="http://schemas.microsoft.com/office/powerpoint/2010/main" val="129935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SMIRK – the next chapter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2899255"/>
          </a:xfrm>
        </p:spPr>
        <p:txBody>
          <a:bodyPr/>
          <a:lstStyle/>
          <a:p>
            <a:r>
              <a:rPr lang="en-GB" dirty="0" smtClean="0"/>
              <a:t>SMIRK on T4 to take advantage of the increased mobile functionality. Will corporate better menus and GCU branding.</a:t>
            </a:r>
          </a:p>
          <a:p>
            <a:r>
              <a:rPr lang="en-GB" dirty="0" smtClean="0"/>
              <a:t>Open access site as part of our main mobile </a:t>
            </a:r>
            <a:r>
              <a:rPr lang="en-GB" smtClean="0"/>
              <a:t>library site.</a:t>
            </a:r>
            <a:endParaRPr lang="en-GB" dirty="0" smtClean="0"/>
          </a:p>
          <a:p>
            <a:r>
              <a:rPr lang="en-GB" dirty="0"/>
              <a:t>Custom menus also on offer to suit different courses and levels.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47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88" y="1819275"/>
            <a:ext cx="7920000" cy="1013035"/>
          </a:xfrm>
        </p:spPr>
        <p:txBody>
          <a:bodyPr/>
          <a:lstStyle/>
          <a:p>
            <a:r>
              <a:rPr lang="en-GB" dirty="0" smtClean="0"/>
              <a:t>Contact me for more information! </a:t>
            </a:r>
            <a:r>
              <a:rPr lang="en-GB" dirty="0" smtClean="0">
                <a:hlinkClick r:id="rId2"/>
              </a:rPr>
              <a:t>m.kelt@gcu.ac.uk</a:t>
            </a:r>
            <a:endParaRPr lang="en-GB" dirty="0" smtClean="0"/>
          </a:p>
          <a:p>
            <a:r>
              <a:rPr lang="en-GB" dirty="0">
                <a:hlinkClick r:id="rId3"/>
              </a:rPr>
              <a:t>http://www.gcu.ac.uk/library/SMILE/SMIRK/Start.html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38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90500" y="547688"/>
            <a:ext cx="4610100" cy="5940088"/>
          </a:xfrm>
        </p:spPr>
        <p:txBody>
          <a:bodyPr/>
          <a:lstStyle/>
          <a:p>
            <a:r>
              <a:rPr lang="en-GB" sz="3200" dirty="0" smtClean="0">
                <a:solidFill>
                  <a:srgbClr val="006CB4"/>
                </a:solidFill>
              </a:rPr>
              <a:t>In the beginning, there was SMILE…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SMILE </a:t>
            </a:r>
            <a:r>
              <a:rPr lang="en-GB" dirty="0">
                <a:solidFill>
                  <a:schemeClr val="tx1"/>
                </a:solidFill>
              </a:rPr>
              <a:t>is a </a:t>
            </a:r>
            <a:r>
              <a:rPr lang="en-GB" dirty="0" smtClean="0">
                <a:solidFill>
                  <a:schemeClr val="tx1"/>
                </a:solidFill>
              </a:rPr>
              <a:t>blended </a:t>
            </a:r>
            <a:r>
              <a:rPr lang="en-GB" dirty="0">
                <a:solidFill>
                  <a:schemeClr val="tx1"/>
                </a:solidFill>
              </a:rPr>
              <a:t>learning package which teaches information literacy and communication skills. </a:t>
            </a:r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It </a:t>
            </a:r>
            <a:r>
              <a:rPr lang="en-GB" dirty="0">
                <a:solidFill>
                  <a:schemeClr val="tx1"/>
                </a:solidFill>
              </a:rPr>
              <a:t>uses web pages and multimedia content. </a:t>
            </a:r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SMILE was </a:t>
            </a:r>
            <a:r>
              <a:rPr lang="en-GB" dirty="0" smtClean="0">
                <a:solidFill>
                  <a:schemeClr val="tx1"/>
                </a:solidFill>
              </a:rPr>
              <a:t>originally created </a:t>
            </a:r>
            <a:r>
              <a:rPr lang="en-GB" dirty="0">
                <a:solidFill>
                  <a:schemeClr val="tx1"/>
                </a:solidFill>
              </a:rPr>
              <a:t>as a JISC (Joint Information Services Committee) </a:t>
            </a:r>
            <a:r>
              <a:rPr lang="en-GB" dirty="0" smtClean="0">
                <a:solidFill>
                  <a:schemeClr val="tx1"/>
                </a:solidFill>
              </a:rPr>
              <a:t>project.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We </a:t>
            </a:r>
            <a:r>
              <a:rPr lang="en-GB" dirty="0">
                <a:solidFill>
                  <a:schemeClr val="tx1"/>
                </a:solidFill>
              </a:rPr>
              <a:t>have updated and customised </a:t>
            </a:r>
            <a:r>
              <a:rPr lang="en-GB" dirty="0" smtClean="0">
                <a:solidFill>
                  <a:schemeClr val="tx1"/>
                </a:solidFill>
              </a:rPr>
              <a:t>it.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63" y="547688"/>
            <a:ext cx="3600450" cy="5400675"/>
          </a:xfrm>
        </p:spPr>
      </p:pic>
    </p:spTree>
    <p:extLst>
      <p:ext uri="{BB962C8B-B14F-4D97-AF65-F5344CB8AC3E}">
        <p14:creationId xmlns:p14="http://schemas.microsoft.com/office/powerpoint/2010/main" val="8137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problem with SMILE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3588" y="2047874"/>
            <a:ext cx="7920000" cy="334245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New content did not fit easily into existing structure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Not totally mobile friendly, OK on a tablet but very bad on a smartphone due to menu construction and placing.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Blackboard user stats inadequate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Blackboard login </a:t>
            </a:r>
            <a:r>
              <a:rPr lang="en-GB" dirty="0" err="1" smtClean="0"/>
              <a:t>offputting</a:t>
            </a:r>
            <a:r>
              <a:rPr lang="en-GB" dirty="0" smtClean="0"/>
              <a:t> for users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Temporary fix – add set of deep links into individual modules in VLE (over 100!)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76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way forward?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3588" y="1352550"/>
            <a:ext cx="7920000" cy="3711785"/>
          </a:xfrm>
        </p:spPr>
        <p:txBody>
          <a:bodyPr/>
          <a:lstStyle/>
          <a:p>
            <a:r>
              <a:rPr lang="en-GB" dirty="0" smtClean="0"/>
              <a:t>The choices: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Either develop a new version of SMILE using HTML5, which involved rewriting all the templates and menus using Dreamweaver.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Move SMILE onto our T4 CMS using new mobile friendly templates. Present project to upgrade library web site running over summer. Potential delays….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Scrap the lot and start fresh</a:t>
            </a:r>
            <a:r>
              <a:rPr lang="en-GB" dirty="0" smtClean="0"/>
              <a:t>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Look for other development options.</a:t>
            </a:r>
          </a:p>
        </p:txBody>
      </p:sp>
    </p:spTree>
    <p:extLst>
      <p:ext uri="{BB962C8B-B14F-4D97-AF65-F5344CB8AC3E}">
        <p14:creationId xmlns:p14="http://schemas.microsoft.com/office/powerpoint/2010/main" val="370513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 smtClean="0"/>
              <a:t>Jquery</a:t>
            </a:r>
            <a:r>
              <a:rPr lang="en-GB" dirty="0" smtClean="0"/>
              <a:t> mobile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04850" y="2019300"/>
            <a:ext cx="7826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Available as part of Dreamweaver 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Designed for small mobile sites with under ten pages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Comes with a few standard style sheets, but you can create your own.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Not much help available in the standard package, but I recommend the </a:t>
            </a:r>
            <a:r>
              <a:rPr lang="en-GB" sz="2400" dirty="0" err="1" smtClean="0"/>
              <a:t>Youtube</a:t>
            </a:r>
            <a:r>
              <a:rPr lang="en-GB" sz="2400" dirty="0" smtClean="0"/>
              <a:t> videos! They are great!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0513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issues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762125"/>
            <a:ext cx="7920037" cy="2657475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Further rewrite content to cut down “wordiness”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Shrink or remove illustrations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Cut large units into small, bite sized chunks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Figure out a way to use a template designed for very small websites to accommodate a monster</a:t>
            </a:r>
            <a:endParaRPr lang="en-GB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50" y="3981450"/>
            <a:ext cx="16129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3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Nesting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1357313"/>
            <a:ext cx="8943975" cy="4424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48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69" y="547688"/>
            <a:ext cx="7920037" cy="584775"/>
          </a:xfrm>
        </p:spPr>
        <p:txBody>
          <a:bodyPr/>
          <a:lstStyle/>
          <a:p>
            <a:r>
              <a:rPr lang="en-GB" dirty="0" smtClean="0"/>
              <a:t>Enter SMIRK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223445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So, after successfully building a site structure. Our package needed a name.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I decided on SMIRK (the wee mobile Smile!)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We needed an acronym, so:</a:t>
            </a:r>
          </a:p>
          <a:p>
            <a:pPr marL="1085850" lvl="1" indent="-342900"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S</a:t>
            </a:r>
            <a:r>
              <a:rPr lang="en-GB" dirty="0" smtClean="0"/>
              <a:t>mall </a:t>
            </a:r>
            <a:r>
              <a:rPr lang="en-GB" dirty="0" smtClean="0">
                <a:solidFill>
                  <a:srgbClr val="0070C0"/>
                </a:solidFill>
              </a:rPr>
              <a:t>M</a:t>
            </a:r>
            <a:r>
              <a:rPr lang="en-GB" dirty="0" smtClean="0"/>
              <a:t>obile </a:t>
            </a:r>
            <a:r>
              <a:rPr lang="en-GB" dirty="0" err="1" smtClean="0">
                <a:solidFill>
                  <a:srgbClr val="00B050"/>
                </a:solidFill>
              </a:rPr>
              <a:t>I</a:t>
            </a:r>
            <a:r>
              <a:rPr lang="en-GB" dirty="0" err="1" smtClean="0"/>
              <a:t>nfolit</a:t>
            </a:r>
            <a:r>
              <a:rPr lang="en-GB" dirty="0" smtClean="0"/>
              <a:t> </a:t>
            </a:r>
            <a:r>
              <a:rPr lang="en-GB" dirty="0" err="1" smtClean="0">
                <a:solidFill>
                  <a:srgbClr val="FFC000"/>
                </a:solidFill>
              </a:rPr>
              <a:t>R</a:t>
            </a:r>
            <a:r>
              <a:rPr lang="en-GB" dirty="0" err="1" smtClean="0"/>
              <a:t>ealworld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7030A0"/>
                </a:solidFill>
              </a:rPr>
              <a:t>K</a:t>
            </a:r>
            <a:r>
              <a:rPr lang="en-GB" dirty="0" smtClean="0"/>
              <a:t>nowledge!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547688"/>
            <a:ext cx="6858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188" y="328613"/>
            <a:ext cx="7920037" cy="584775"/>
          </a:xfrm>
        </p:spPr>
        <p:txBody>
          <a:bodyPr/>
          <a:lstStyle/>
          <a:p>
            <a:r>
              <a:rPr lang="en-GB" dirty="0" smtClean="0"/>
              <a:t>SMIRK main menu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683" y="823913"/>
            <a:ext cx="4042438" cy="55959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5231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a94ce8575725fe7814022d4ebd43d10b95759a3"/>
</p:tagLst>
</file>

<file path=ppt/theme/theme1.xml><?xml version="1.0" encoding="utf-8"?>
<a:theme xmlns:a="http://schemas.openxmlformats.org/drawingml/2006/main" name="Begin, 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7aaf3e30-a572-49b8-a5e0-5d62b09ae263" Revision="1" Stencil="System.MyShapes" StencilVersion="1.0"/>
</Control>
</file>

<file path=customXml/itemProps1.xml><?xml version="1.0" encoding="utf-8"?>
<ds:datastoreItem xmlns:ds="http://schemas.openxmlformats.org/officeDocument/2006/customXml" ds:itemID="{C9673F26-29CD-42FD-B75B-CA256A6BA79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740</Words>
  <Application>Microsoft Office PowerPoint</Application>
  <PresentationFormat>On-screen Show (4:3)</PresentationFormat>
  <Paragraphs>82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Begin, End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2013-04-17T14:29:53Z</dcterms:created>
  <dcterms:modified xsi:type="dcterms:W3CDTF">2016-04-05T13:43:19Z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\\enterprise\gcu\Staff\CSV\MPR\Common\logos\Powerpoint\Brighterfutures\GCU Template v8.pptx</vt:lpwstr>
  </property>
</Properties>
</file>