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1" r:id="rId1"/>
    <p:sldMasterId id="2147483711" r:id="rId2"/>
    <p:sldMasterId id="2147483682" r:id="rId3"/>
  </p:sldMasterIdLst>
  <p:notesMasterIdLst>
    <p:notesMasterId r:id="rId22"/>
  </p:notesMasterIdLst>
  <p:handoutMasterIdLst>
    <p:handoutMasterId r:id="rId23"/>
  </p:handoutMasterIdLst>
  <p:sldIdLst>
    <p:sldId id="278" r:id="rId4"/>
    <p:sldId id="259" r:id="rId5"/>
    <p:sldId id="301" r:id="rId6"/>
    <p:sldId id="287" r:id="rId7"/>
    <p:sldId id="298" r:id="rId8"/>
    <p:sldId id="288" r:id="rId9"/>
    <p:sldId id="299" r:id="rId10"/>
    <p:sldId id="289" r:id="rId11"/>
    <p:sldId id="290" r:id="rId12"/>
    <p:sldId id="291" r:id="rId13"/>
    <p:sldId id="292" r:id="rId14"/>
    <p:sldId id="293" r:id="rId15"/>
    <p:sldId id="294" r:id="rId16"/>
    <p:sldId id="295" r:id="rId17"/>
    <p:sldId id="296" r:id="rId18"/>
    <p:sldId id="297" r:id="rId19"/>
    <p:sldId id="300" r:id="rId20"/>
    <p:sldId id="285" r:id="rId21"/>
  </p:sldIdLst>
  <p:sldSz cx="9144000" cy="6858000" type="screen4x3"/>
  <p:notesSz cx="9144000" cy="6858000"/>
  <p:custDataLst>
    <p:tags r:id="rId2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pening Slide" id="{885F766A-7AEC-455B-BCF9-E8B6C269F7BA}">
          <p14:sldIdLst>
            <p14:sldId id="278"/>
          </p14:sldIdLst>
        </p14:section>
        <p14:section name="Section Dividers" id="{82575F4C-A2F0-4EE9-9AE0-39F65A27CD48}">
          <p14:sldIdLst>
            <p14:sldId id="259"/>
          </p14:sldIdLst>
        </p14:section>
        <p14:section name="Generic Slides" id="{CEC8951E-5280-470D-9367-390EE319EB8C}">
          <p14:sldIdLst>
            <p14:sldId id="301"/>
            <p14:sldId id="287"/>
            <p14:sldId id="298"/>
            <p14:sldId id="288"/>
            <p14:sldId id="299"/>
            <p14:sldId id="289"/>
            <p14:sldId id="290"/>
            <p14:sldId id="291"/>
            <p14:sldId id="292"/>
            <p14:sldId id="293"/>
            <p14:sldId id="294"/>
            <p14:sldId id="295"/>
            <p14:sldId id="296"/>
            <p14:sldId id="297"/>
            <p14:sldId id="300"/>
          </p14:sldIdLst>
        </p14:section>
        <p14:section name="Closing Slide" id="{18BF6BD7-647C-4898-8490-009901F6A820}">
          <p14:sldIdLst>
            <p14:sldId id="28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498E"/>
    <a:srgbClr val="00B398"/>
    <a:srgbClr val="AF1685"/>
    <a:srgbClr val="97D700"/>
    <a:srgbClr val="753BBD"/>
    <a:srgbClr val="006CB4"/>
    <a:srgbClr val="009681"/>
    <a:srgbClr val="EFEEED"/>
    <a:srgbClr val="C6003D"/>
    <a:srgbClr val="68478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45" autoAdjust="0"/>
    <p:restoredTop sz="94648" autoAdjust="0"/>
  </p:normalViewPr>
  <p:slideViewPr>
    <p:cSldViewPr snapToObjects="1">
      <p:cViewPr varScale="1">
        <p:scale>
          <a:sx n="103" d="100"/>
          <a:sy n="103" d="100"/>
        </p:scale>
        <p:origin x="-168" y="-96"/>
      </p:cViewPr>
      <p:guideLst>
        <p:guide orient="horz" pos="2161"/>
        <p:guide orient="horz" pos="4201"/>
        <p:guide orient="horz" pos="119"/>
        <p:guide orient="horz" pos="232"/>
        <p:guide orient="horz" pos="4088"/>
        <p:guide orient="horz" pos="5"/>
        <p:guide pos="2880"/>
        <p:guide pos="159"/>
        <p:guide pos="5603"/>
        <p:guide pos="2993"/>
        <p:guide pos="2767"/>
        <p:guide pos="272"/>
        <p:guide pos="5488"/>
      </p:guideLst>
    </p:cSldViewPr>
  </p:slideViewPr>
  <p:outlineViewPr>
    <p:cViewPr>
      <p:scale>
        <a:sx n="33" d="100"/>
        <a:sy n="33" d="100"/>
      </p:scale>
      <p:origin x="0" y="6144"/>
    </p:cViewPr>
  </p:outlineViewPr>
  <p:notesTextViewPr>
    <p:cViewPr>
      <p:scale>
        <a:sx n="100" d="100"/>
        <a:sy n="100" d="100"/>
      </p:scale>
      <p:origin x="0" y="0"/>
    </p:cViewPr>
  </p:notesTextViewPr>
  <p:sorterViewPr>
    <p:cViewPr>
      <p:scale>
        <a:sx n="100" d="100"/>
        <a:sy n="100" d="100"/>
      </p:scale>
      <p:origin x="0" y="0"/>
    </p:cViewPr>
  </p:sorterViewPr>
  <p:notesViewPr>
    <p:cSldViewPr snapToObjects="1" showGuides="1">
      <p:cViewPr varScale="1">
        <p:scale>
          <a:sx n="125" d="100"/>
          <a:sy n="125" d="100"/>
        </p:scale>
        <p:origin x="-966" y="-90"/>
      </p:cViewPr>
      <p:guideLst>
        <p:guide orient="horz" pos="2160"/>
        <p:guide orient="horz" pos="4201"/>
        <p:guide orient="horz" pos="119"/>
        <p:guide pos="2880"/>
        <p:guide pos="5601"/>
        <p:guide pos="158"/>
        <p:guide pos="2993"/>
        <p:guide pos="2767"/>
      </p:guideLst>
    </p:cSldViewPr>
  </p:notesViewPr>
  <p:gridSpacing cx="90012" cy="90012"/>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gs" Target="tags/tag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4752024" y="188913"/>
            <a:ext cx="4141151" cy="246221"/>
          </a:xfrm>
          <a:prstGeom prst="rect">
            <a:avLst/>
          </a:prstGeom>
        </p:spPr>
        <p:txBody>
          <a:bodyPr vert="horz" wrap="square" lIns="91440" tIns="45720" rIns="91440" bIns="45720" rtlCol="0">
            <a:spAutoFit/>
          </a:bodyPr>
          <a:lstStyle>
            <a:lvl1pPr algn="r">
              <a:defRPr sz="1200"/>
            </a:lvl1pPr>
          </a:lstStyle>
          <a:p>
            <a:fld id="{F6D8AFBE-B7CA-4D46-A31C-75EC41E50D85}" type="datetimeFigureOut">
              <a:rPr lang="en-GB" sz="1000" smtClean="0">
                <a:latin typeface="Arial" panose="020B0604020202020204" pitchFamily="34" charset="0"/>
                <a:cs typeface="Arial" panose="020B0604020202020204" pitchFamily="34" charset="0"/>
              </a:rPr>
              <a:pPr/>
              <a:t>04/05/2016</a:t>
            </a:fld>
            <a:endParaRPr lang="en-GB" sz="10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3"/>
          </p:nvPr>
        </p:nvSpPr>
        <p:spPr>
          <a:xfrm>
            <a:off x="4752024" y="6411676"/>
            <a:ext cx="4139564" cy="246221"/>
          </a:xfrm>
          <a:prstGeom prst="rect">
            <a:avLst/>
          </a:prstGeom>
        </p:spPr>
        <p:txBody>
          <a:bodyPr vert="horz" wrap="square" lIns="91440" tIns="45720" rIns="91440" bIns="45720" rtlCol="0" anchor="b">
            <a:spAutoFit/>
          </a:bodyPr>
          <a:lstStyle>
            <a:lvl1pPr algn="r">
              <a:defRPr sz="1200"/>
            </a:lvl1pPr>
          </a:lstStyle>
          <a:p>
            <a:fld id="{7BFE86A2-DB0B-48E3-B43C-FE4600C96B70}" type="slidenum">
              <a:rPr lang="en-GB" sz="1000" smtClean="0">
                <a:latin typeface="Arial" panose="020B0604020202020204" pitchFamily="34" charset="0"/>
                <a:cs typeface="Arial" panose="020B0604020202020204" pitchFamily="34" charset="0"/>
              </a:rPr>
              <a:pPr/>
              <a:t>‹#›</a:t>
            </a:fld>
            <a:endParaRPr lang="en-GB" sz="1000" dirty="0">
              <a:latin typeface="Arial" panose="020B0604020202020204" pitchFamily="34" charset="0"/>
              <a:cs typeface="Arial" panose="020B0604020202020204" pitchFamily="34" charset="0"/>
            </a:endParaRPr>
          </a:p>
        </p:txBody>
      </p:sp>
      <p:sp>
        <p:nvSpPr>
          <p:cNvPr id="7" name="Header Placeholder 6"/>
          <p:cNvSpPr>
            <a:spLocks noGrp="1"/>
          </p:cNvSpPr>
          <p:nvPr>
            <p:ph type="hdr" sz="quarter"/>
          </p:nvPr>
        </p:nvSpPr>
        <p:spPr>
          <a:xfrm>
            <a:off x="259080" y="190500"/>
            <a:ext cx="4132896" cy="246221"/>
          </a:xfrm>
          <a:prstGeom prst="rect">
            <a:avLst/>
          </a:prstGeom>
        </p:spPr>
        <p:txBody>
          <a:bodyPr vert="horz" wrap="square" lIns="91440" tIns="45720" rIns="91440" bIns="45720" rtlCol="0">
            <a:spAutoFit/>
          </a:bodyPr>
          <a:lstStyle>
            <a:lvl1pPr algn="l">
              <a:defRPr sz="1200"/>
            </a:lvl1pPr>
          </a:lstStyle>
          <a:p>
            <a:endParaRPr lang="en-GB" sz="1000" dirty="0">
              <a:latin typeface="Arial" panose="020B0604020202020204" pitchFamily="34" charset="0"/>
              <a:cs typeface="Arial" panose="020B0604020202020204" pitchFamily="34" charset="0"/>
            </a:endParaRPr>
          </a:p>
        </p:txBody>
      </p:sp>
      <p:sp>
        <p:nvSpPr>
          <p:cNvPr id="8" name="Footer Placeholder 7"/>
          <p:cNvSpPr>
            <a:spLocks noGrp="1"/>
          </p:cNvSpPr>
          <p:nvPr>
            <p:ph type="ftr" sz="quarter" idx="2"/>
          </p:nvPr>
        </p:nvSpPr>
        <p:spPr>
          <a:xfrm>
            <a:off x="259080" y="6411675"/>
            <a:ext cx="4132896" cy="246221"/>
          </a:xfrm>
          <a:prstGeom prst="rect">
            <a:avLst/>
          </a:prstGeom>
        </p:spPr>
        <p:txBody>
          <a:bodyPr vert="horz" wrap="square" lIns="91440" tIns="45720" rIns="91440" bIns="45720" rtlCol="0" anchor="b">
            <a:spAutoFit/>
          </a:bodyPr>
          <a:lstStyle>
            <a:lvl1pPr algn="l">
              <a:defRPr sz="1200"/>
            </a:lvl1pPr>
          </a:lstStyle>
          <a:p>
            <a:endParaRPr lang="en-GB"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67145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50825" y="183675"/>
            <a:ext cx="4141150" cy="246220"/>
          </a:xfrm>
          <a:prstGeom prst="rect">
            <a:avLst/>
          </a:prstGeom>
        </p:spPr>
        <p:txBody>
          <a:bodyPr vert="horz" wrap="square" lIns="91440" tIns="45720" rIns="91440" bIns="45720" rtlCol="0">
            <a:spAutoFit/>
          </a:bodyPr>
          <a:lstStyle>
            <a:lvl1pPr algn="l">
              <a:defRPr sz="1000">
                <a:latin typeface="Arial" panose="020B0604020202020204" pitchFamily="34" charset="0"/>
                <a:cs typeface="Arial" panose="020B0604020202020204" pitchFamily="34" charset="0"/>
              </a:defRPr>
            </a:lvl1pPr>
          </a:lstStyle>
          <a:p>
            <a:endParaRPr lang="en-GB" dirty="0"/>
          </a:p>
        </p:txBody>
      </p:sp>
      <p:sp>
        <p:nvSpPr>
          <p:cNvPr id="3" name="Date Placeholder 2"/>
          <p:cNvSpPr>
            <a:spLocks noGrp="1"/>
          </p:cNvSpPr>
          <p:nvPr>
            <p:ph type="dt" idx="1"/>
          </p:nvPr>
        </p:nvSpPr>
        <p:spPr>
          <a:xfrm>
            <a:off x="4752024" y="183674"/>
            <a:ext cx="4139564" cy="246221"/>
          </a:xfrm>
          <a:prstGeom prst="rect">
            <a:avLst/>
          </a:prstGeom>
        </p:spPr>
        <p:txBody>
          <a:bodyPr vert="horz" wrap="square" lIns="91440" tIns="45720" rIns="91440" bIns="45720" rtlCol="0">
            <a:spAutoFit/>
          </a:bodyPr>
          <a:lstStyle>
            <a:lvl1pPr algn="r">
              <a:defRPr sz="1000">
                <a:latin typeface="Arial" panose="020B0604020202020204" pitchFamily="34" charset="0"/>
                <a:cs typeface="Arial" panose="020B0604020202020204" pitchFamily="34" charset="0"/>
              </a:defRPr>
            </a:lvl1pPr>
          </a:lstStyle>
          <a:p>
            <a:fld id="{9BA9ED64-0ADF-46CE-9E4F-53EDBA1EDEC4}" type="datetimeFigureOut">
              <a:rPr lang="en-GB" smtClean="0"/>
              <a:pPr/>
              <a:t>04/05/2016</a:t>
            </a:fld>
            <a:endParaRPr lang="en-GB"/>
          </a:p>
        </p:txBody>
      </p:sp>
      <p:sp>
        <p:nvSpPr>
          <p:cNvPr id="6" name="Footer Placeholder 5"/>
          <p:cNvSpPr>
            <a:spLocks noGrp="1"/>
          </p:cNvSpPr>
          <p:nvPr>
            <p:ph type="ftr" sz="quarter" idx="4"/>
          </p:nvPr>
        </p:nvSpPr>
        <p:spPr>
          <a:xfrm>
            <a:off x="250825" y="6420090"/>
            <a:ext cx="4141150" cy="246221"/>
          </a:xfrm>
          <a:prstGeom prst="rect">
            <a:avLst/>
          </a:prstGeom>
        </p:spPr>
        <p:txBody>
          <a:bodyPr vert="horz" wrap="square" lIns="91440" tIns="45720" rIns="91440" bIns="45720" rtlCol="0" anchor="b">
            <a:spAutoFit/>
          </a:bodyPr>
          <a:lstStyle>
            <a:lvl1pPr algn="l">
              <a:defRPr sz="1000">
                <a:latin typeface="Arial" panose="020B0604020202020204" pitchFamily="34" charset="0"/>
                <a:cs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4752024" y="6422867"/>
            <a:ext cx="4139564" cy="246221"/>
          </a:xfrm>
          <a:prstGeom prst="rect">
            <a:avLst/>
          </a:prstGeom>
        </p:spPr>
        <p:txBody>
          <a:bodyPr vert="horz" wrap="square" lIns="91440" tIns="45720" rIns="91440" bIns="45720" rtlCol="0" anchor="b">
            <a:spAutoFit/>
          </a:bodyPr>
          <a:lstStyle>
            <a:lvl1pPr algn="r">
              <a:defRPr sz="1000">
                <a:latin typeface="Arial" panose="020B0604020202020204" pitchFamily="34" charset="0"/>
                <a:cs typeface="Arial" panose="020B0604020202020204" pitchFamily="34" charset="0"/>
              </a:defRPr>
            </a:lvl1pPr>
          </a:lstStyle>
          <a:p>
            <a:fld id="{8A478A9A-ADE8-49A2-AF0A-1FE9A88297B5}" type="slidenum">
              <a:rPr lang="en-GB" smtClean="0"/>
              <a:pPr/>
              <a:t>‹#›</a:t>
            </a:fld>
            <a:endParaRPr lang="en-GB"/>
          </a:p>
        </p:txBody>
      </p:sp>
      <p:sp>
        <p:nvSpPr>
          <p:cNvPr id="9" name="Notes Placeholder 8"/>
          <p:cNvSpPr>
            <a:spLocks noGrp="1"/>
          </p:cNvSpPr>
          <p:nvPr>
            <p:ph type="body" sz="quarter" idx="3"/>
          </p:nvPr>
        </p:nvSpPr>
        <p:spPr>
          <a:xfrm>
            <a:off x="4752024" y="548616"/>
            <a:ext cx="4139564" cy="576076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Image Placeholder 3"/>
          <p:cNvSpPr>
            <a:spLocks noGrp="1" noRot="1" noChangeAspect="1"/>
          </p:cNvSpPr>
          <p:nvPr>
            <p:ph type="sldImg" idx="2"/>
          </p:nvPr>
        </p:nvSpPr>
        <p:spPr>
          <a:xfrm>
            <a:off x="249852" y="548616"/>
            <a:ext cx="4142123" cy="3106592"/>
          </a:xfrm>
          <a:prstGeom prst="rect">
            <a:avLst/>
          </a:prstGeom>
          <a:noFill/>
          <a:ln w="12700">
            <a:solidFill>
              <a:prstClr val="black"/>
            </a:solidFill>
          </a:ln>
        </p:spPr>
        <p:txBody>
          <a:bodyPr vert="horz" lIns="91440" tIns="45720" rIns="91440" bIns="45720" rtlCol="0" anchor="ctr"/>
          <a:lstStyle/>
          <a:p>
            <a:endParaRPr lang="en-GB"/>
          </a:p>
        </p:txBody>
      </p:sp>
    </p:spTree>
    <p:extLst>
      <p:ext uri="{BB962C8B-B14F-4D97-AF65-F5344CB8AC3E}">
        <p14:creationId xmlns:p14="http://schemas.microsoft.com/office/powerpoint/2010/main" val="4122332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a:prstGeom prst="rect">
            <a:avLst/>
          </a:prstGeo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A478A9A-ADE8-49A2-AF0A-1FE9A88297B5}" type="slidenum">
              <a:rPr lang="en-GB" smtClean="0"/>
              <a:pPr/>
              <a:t>2</a:t>
            </a:fld>
            <a:endParaRPr lang="en-GB"/>
          </a:p>
        </p:txBody>
      </p:sp>
    </p:spTree>
    <p:extLst>
      <p:ext uri="{BB962C8B-B14F-4D97-AF65-F5344CB8AC3E}">
        <p14:creationId xmlns:p14="http://schemas.microsoft.com/office/powerpoint/2010/main" val="397145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0825" y="549275"/>
            <a:ext cx="4140200" cy="3105150"/>
          </a:xfrm>
        </p:spPr>
      </p:sp>
      <p:sp>
        <p:nvSpPr>
          <p:cNvPr id="3" name="Notes Placeholder 2"/>
          <p:cNvSpPr>
            <a:spLocks noGrp="1"/>
          </p:cNvSpPr>
          <p:nvPr>
            <p:ph type="body" idx="1"/>
          </p:nvPr>
        </p:nvSpPr>
        <p:spPr/>
        <p:txBody>
          <a:bodyPr/>
          <a:lstStyle/>
          <a:p>
            <a:r>
              <a:rPr lang="en-GB" dirty="0" smtClean="0"/>
              <a:t>Explain the difference between where a resource</a:t>
            </a:r>
            <a:r>
              <a:rPr lang="en-GB" baseline="0" dirty="0" smtClean="0"/>
              <a:t> is produced and where it is used. Where it is used is the relevant bit with regard to copyright law.</a:t>
            </a:r>
            <a:endParaRPr lang="en-GB" dirty="0"/>
          </a:p>
        </p:txBody>
      </p:sp>
      <p:sp>
        <p:nvSpPr>
          <p:cNvPr id="4" name="Slide Number Placeholder 3"/>
          <p:cNvSpPr>
            <a:spLocks noGrp="1"/>
          </p:cNvSpPr>
          <p:nvPr>
            <p:ph type="sldNum" sz="quarter" idx="10"/>
          </p:nvPr>
        </p:nvSpPr>
        <p:spPr/>
        <p:txBody>
          <a:bodyPr/>
          <a:lstStyle/>
          <a:p>
            <a:fld id="{8A478A9A-ADE8-49A2-AF0A-1FE9A88297B5}" type="slidenum">
              <a:rPr lang="en-GB" smtClean="0"/>
              <a:pPr/>
              <a:t>4</a:t>
            </a:fld>
            <a:endParaRPr lang="en-GB"/>
          </a:p>
        </p:txBody>
      </p:sp>
    </p:spTree>
    <p:extLst>
      <p:ext uri="{BB962C8B-B14F-4D97-AF65-F5344CB8AC3E}">
        <p14:creationId xmlns:p14="http://schemas.microsoft.com/office/powerpoint/2010/main" val="779557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0825" y="549275"/>
            <a:ext cx="4140200" cy="3105150"/>
          </a:xfrm>
        </p:spPr>
      </p:sp>
      <p:sp>
        <p:nvSpPr>
          <p:cNvPr id="3" name="Notes Placeholder 2"/>
          <p:cNvSpPr>
            <a:spLocks noGrp="1"/>
          </p:cNvSpPr>
          <p:nvPr>
            <p:ph type="body" idx="1"/>
          </p:nvPr>
        </p:nvSpPr>
        <p:spPr/>
        <p:txBody>
          <a:bodyPr/>
          <a:lstStyle/>
          <a:p>
            <a:r>
              <a:rPr lang="en-GB" dirty="0" smtClean="0"/>
              <a:t>Why do this? If I have found this photo on the web and want to illustrate my talk on</a:t>
            </a:r>
            <a:r>
              <a:rPr lang="en-GB" baseline="0" dirty="0" smtClean="0"/>
              <a:t> the maintenance of the Falkirk Wheel, this referencing format allows me to acknowledge the photographer’s work and the student to view the photo in its original context.</a:t>
            </a:r>
            <a:endParaRPr lang="en-GB" dirty="0"/>
          </a:p>
        </p:txBody>
      </p:sp>
      <p:sp>
        <p:nvSpPr>
          <p:cNvPr id="4" name="Slide Number Placeholder 3"/>
          <p:cNvSpPr>
            <a:spLocks noGrp="1"/>
          </p:cNvSpPr>
          <p:nvPr>
            <p:ph type="sldNum" sz="quarter" idx="10"/>
          </p:nvPr>
        </p:nvSpPr>
        <p:spPr/>
        <p:txBody>
          <a:bodyPr/>
          <a:lstStyle/>
          <a:p>
            <a:fld id="{8A478A9A-ADE8-49A2-AF0A-1FE9A88297B5}" type="slidenum">
              <a:rPr lang="en-GB" smtClean="0"/>
              <a:pPr/>
              <a:t>8</a:t>
            </a:fld>
            <a:endParaRPr lang="en-GB"/>
          </a:p>
        </p:txBody>
      </p:sp>
    </p:spTree>
    <p:extLst>
      <p:ext uri="{BB962C8B-B14F-4D97-AF65-F5344CB8AC3E}">
        <p14:creationId xmlns:p14="http://schemas.microsoft.com/office/powerpoint/2010/main" val="3177643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0825" y="549275"/>
            <a:ext cx="4140200" cy="310515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Why do this? If I have found this diagram</a:t>
            </a:r>
            <a:r>
              <a:rPr lang="en-GB" baseline="0" dirty="0" smtClean="0"/>
              <a:t> in a text</a:t>
            </a:r>
            <a:r>
              <a:rPr lang="en-GB" dirty="0" smtClean="0"/>
              <a:t> and want to illustrate my talk on</a:t>
            </a:r>
            <a:r>
              <a:rPr lang="en-GB" baseline="0" dirty="0" smtClean="0"/>
              <a:t> engineering design, this referencing format allows me to acknowledge the authors’ work and the student to view the full text.</a:t>
            </a:r>
            <a:endParaRPr lang="en-GB" dirty="0" smtClean="0"/>
          </a:p>
        </p:txBody>
      </p:sp>
      <p:sp>
        <p:nvSpPr>
          <p:cNvPr id="4" name="Slide Number Placeholder 3"/>
          <p:cNvSpPr>
            <a:spLocks noGrp="1"/>
          </p:cNvSpPr>
          <p:nvPr>
            <p:ph type="sldNum" sz="quarter" idx="10"/>
          </p:nvPr>
        </p:nvSpPr>
        <p:spPr/>
        <p:txBody>
          <a:bodyPr/>
          <a:lstStyle/>
          <a:p>
            <a:fld id="{8A478A9A-ADE8-49A2-AF0A-1FE9A88297B5}" type="slidenum">
              <a:rPr lang="en-GB" smtClean="0"/>
              <a:pPr/>
              <a:t>9</a:t>
            </a:fld>
            <a:endParaRPr lang="en-GB"/>
          </a:p>
        </p:txBody>
      </p:sp>
    </p:spTree>
    <p:extLst>
      <p:ext uri="{BB962C8B-B14F-4D97-AF65-F5344CB8AC3E}">
        <p14:creationId xmlns:p14="http://schemas.microsoft.com/office/powerpoint/2010/main" val="3480327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0825" y="549275"/>
            <a:ext cx="4140200" cy="3105150"/>
          </a:xfrm>
        </p:spPr>
      </p:sp>
      <p:sp>
        <p:nvSpPr>
          <p:cNvPr id="3" name="Notes Placeholder 2"/>
          <p:cNvSpPr>
            <a:spLocks noGrp="1"/>
          </p:cNvSpPr>
          <p:nvPr>
            <p:ph type="body" idx="1"/>
          </p:nvPr>
        </p:nvSpPr>
        <p:spPr/>
        <p:txBody>
          <a:bodyPr/>
          <a:lstStyle/>
          <a:p>
            <a:r>
              <a:rPr lang="en-GB" dirty="0" smtClean="0"/>
              <a:t>It</a:t>
            </a:r>
            <a:r>
              <a:rPr lang="en-GB" baseline="0" dirty="0" smtClean="0"/>
              <a:t> is useful to add definitions, this format allows the student to view the whole </a:t>
            </a:r>
            <a:r>
              <a:rPr lang="en-GB" baseline="0" dirty="0" err="1" smtClean="0"/>
              <a:t>ebook</a:t>
            </a:r>
            <a:r>
              <a:rPr lang="en-GB" baseline="0" dirty="0" smtClean="0"/>
              <a:t> online.</a:t>
            </a:r>
            <a:endParaRPr lang="en-GB" dirty="0"/>
          </a:p>
        </p:txBody>
      </p:sp>
      <p:sp>
        <p:nvSpPr>
          <p:cNvPr id="4" name="Slide Number Placeholder 3"/>
          <p:cNvSpPr>
            <a:spLocks noGrp="1"/>
          </p:cNvSpPr>
          <p:nvPr>
            <p:ph type="sldNum" sz="quarter" idx="10"/>
          </p:nvPr>
        </p:nvSpPr>
        <p:spPr/>
        <p:txBody>
          <a:bodyPr/>
          <a:lstStyle/>
          <a:p>
            <a:fld id="{8A478A9A-ADE8-49A2-AF0A-1FE9A88297B5}" type="slidenum">
              <a:rPr lang="en-GB" smtClean="0"/>
              <a:pPr/>
              <a:t>10</a:t>
            </a:fld>
            <a:endParaRPr lang="en-GB"/>
          </a:p>
        </p:txBody>
      </p:sp>
    </p:spTree>
    <p:extLst>
      <p:ext uri="{BB962C8B-B14F-4D97-AF65-F5344CB8AC3E}">
        <p14:creationId xmlns:p14="http://schemas.microsoft.com/office/powerpoint/2010/main" val="26445494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a:prstGeom prst="rect">
            <a:avLst/>
          </a:prstGeo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A478A9A-ADE8-49A2-AF0A-1FE9A88297B5}" type="slidenum">
              <a:rPr lang="en-GB" smtClean="0"/>
              <a:pPr/>
              <a:t>18</a:t>
            </a:fld>
            <a:endParaRPr lang="en-GB"/>
          </a:p>
        </p:txBody>
      </p:sp>
    </p:spTree>
    <p:extLst>
      <p:ext uri="{BB962C8B-B14F-4D97-AF65-F5344CB8AC3E}">
        <p14:creationId xmlns:p14="http://schemas.microsoft.com/office/powerpoint/2010/main" val="3971453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Start">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1498E"/>
              </a:solidFill>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07592" y="6229042"/>
            <a:ext cx="3704960" cy="254716"/>
          </a:xfrm>
          <a:prstGeom prst="rect">
            <a:avLst/>
          </a:prstGeom>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2127" y="5409253"/>
            <a:ext cx="1914660" cy="1080000"/>
          </a:xfrm>
          <a:prstGeom prst="rect">
            <a:avLst/>
          </a:prstGeom>
        </p:spPr>
      </p:pic>
      <p:sp>
        <p:nvSpPr>
          <p:cNvPr id="12" name="Text Placeholder 2"/>
          <p:cNvSpPr>
            <a:spLocks noGrp="1"/>
          </p:cNvSpPr>
          <p:nvPr>
            <p:ph type="body" sz="quarter" idx="10" hasCustomPrompt="1"/>
          </p:nvPr>
        </p:nvSpPr>
        <p:spPr>
          <a:xfrm>
            <a:off x="431471" y="1178700"/>
            <a:ext cx="5760746" cy="400110"/>
          </a:xfrm>
          <a:prstGeom prst="rect">
            <a:avLst/>
          </a:prstGeom>
        </p:spPr>
        <p:txBody>
          <a:bodyPr wrap="square">
            <a:sp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GB" dirty="0" smtClean="0"/>
              <a:t>Presenter’s Name (click to edit)</a:t>
            </a:r>
          </a:p>
        </p:txBody>
      </p:sp>
      <p:sp>
        <p:nvSpPr>
          <p:cNvPr id="13" name="Text Placeholder 4"/>
          <p:cNvSpPr>
            <a:spLocks noGrp="1"/>
          </p:cNvSpPr>
          <p:nvPr>
            <p:ph type="body" sz="quarter" idx="11" hasCustomPrompt="1"/>
          </p:nvPr>
        </p:nvSpPr>
        <p:spPr>
          <a:xfrm>
            <a:off x="431412" y="1988808"/>
            <a:ext cx="5760806" cy="400110"/>
          </a:xfrm>
          <a:prstGeom prst="rect">
            <a:avLst/>
          </a:prstGeom>
        </p:spPr>
        <p:txBody>
          <a:bodyPr wrap="square">
            <a:sp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GB" dirty="0" smtClean="0"/>
              <a:t>Presentation Title (click to edit)</a:t>
            </a:r>
            <a:endParaRPr lang="en-GB" dirty="0"/>
          </a:p>
        </p:txBody>
      </p:sp>
      <p:sp>
        <p:nvSpPr>
          <p:cNvPr id="2" name="Rectangle 1"/>
          <p:cNvSpPr/>
          <p:nvPr userDrawn="1"/>
        </p:nvSpPr>
        <p:spPr>
          <a:xfrm>
            <a:off x="6552200" y="374614"/>
            <a:ext cx="2160000" cy="2160292"/>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3589834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5" name="Text Placeholder 6"/>
          <p:cNvSpPr>
            <a:spLocks noGrp="1"/>
          </p:cNvSpPr>
          <p:nvPr>
            <p:ph type="body" sz="quarter" idx="12" hasCustomPrompt="1"/>
          </p:nvPr>
        </p:nvSpPr>
        <p:spPr>
          <a:xfrm>
            <a:off x="431800" y="3683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Tree>
    <p:extLst>
      <p:ext uri="{BB962C8B-B14F-4D97-AF65-F5344CB8AC3E}">
        <p14:creationId xmlns:p14="http://schemas.microsoft.com/office/powerpoint/2010/main" val="115651373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Object">
    <p:spTree>
      <p:nvGrpSpPr>
        <p:cNvPr id="1" name=""/>
        <p:cNvGrpSpPr/>
        <p:nvPr/>
      </p:nvGrpSpPr>
      <p:grpSpPr>
        <a:xfrm>
          <a:off x="0" y="0"/>
          <a:ext cx="0" cy="0"/>
          <a:chOff x="0" y="0"/>
          <a:chExt cx="0" cy="0"/>
        </a:xfrm>
      </p:grpSpPr>
      <p:sp>
        <p:nvSpPr>
          <p:cNvPr id="12" name="Content Placeholder 11"/>
          <p:cNvSpPr>
            <a:spLocks noGrp="1"/>
          </p:cNvSpPr>
          <p:nvPr>
            <p:ph sz="quarter" idx="13" hasCustomPrompt="1"/>
          </p:nvPr>
        </p:nvSpPr>
        <p:spPr>
          <a:xfrm>
            <a:off x="431800" y="2168525"/>
            <a:ext cx="8280400" cy="3690938"/>
          </a:xfrm>
          <a:prstGeom prst="rect">
            <a:avLst/>
          </a:prstGeom>
        </p:spPr>
        <p:txBody>
          <a:bodyPr/>
          <a:lstStyle>
            <a:lvl1pPr marL="0" indent="0">
              <a:buNone/>
              <a:defRPr sz="2400">
                <a:latin typeface="Arial" pitchFamily="34" charset="0"/>
                <a:cs typeface="Arial" pitchFamily="34" charset="0"/>
              </a:defRPr>
            </a:lvl1pPr>
          </a:lstStyle>
          <a:p>
            <a:pPr lvl="0"/>
            <a:r>
              <a:rPr lang="en-GB" dirty="0" smtClean="0"/>
              <a:t>Object (Click an icon below)</a:t>
            </a:r>
            <a:endParaRPr lang="en-GB" dirty="0"/>
          </a:p>
        </p:txBody>
      </p:sp>
      <p:sp>
        <p:nvSpPr>
          <p:cNvPr id="5" name="Text Placeholder 9"/>
          <p:cNvSpPr>
            <a:spLocks noGrp="1"/>
          </p:cNvSpPr>
          <p:nvPr>
            <p:ph type="body" sz="quarter" idx="10"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6" name="Text Placeholder 7"/>
          <p:cNvSpPr>
            <a:spLocks noGrp="1"/>
          </p:cNvSpPr>
          <p:nvPr>
            <p:ph type="body" sz="quarter" idx="12" hasCustomPrompt="1"/>
          </p:nvPr>
        </p:nvSpPr>
        <p:spPr>
          <a:xfrm>
            <a:off x="431800" y="1358900"/>
            <a:ext cx="8280400"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smtClean="0">
                <a:latin typeface="Arial" pitchFamily="34" charset="0"/>
                <a:cs typeface="Arial" pitchFamily="34" charset="0"/>
              </a:rPr>
              <a:t>Section Subtitle (click to edit)</a:t>
            </a:r>
          </a:p>
        </p:txBody>
      </p:sp>
    </p:spTree>
    <p:extLst>
      <p:ext uri="{BB962C8B-B14F-4D97-AF65-F5344CB8AC3E}">
        <p14:creationId xmlns:p14="http://schemas.microsoft.com/office/powerpoint/2010/main" val="61673361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bject">
    <p:spTree>
      <p:nvGrpSpPr>
        <p:cNvPr id="1" name=""/>
        <p:cNvGrpSpPr/>
        <p:nvPr/>
      </p:nvGrpSpPr>
      <p:grpSpPr>
        <a:xfrm>
          <a:off x="0" y="0"/>
          <a:ext cx="0" cy="0"/>
          <a:chOff x="0" y="0"/>
          <a:chExt cx="0" cy="0"/>
        </a:xfrm>
      </p:grpSpPr>
      <p:sp>
        <p:nvSpPr>
          <p:cNvPr id="8" name="Content Placeholder 7"/>
          <p:cNvSpPr>
            <a:spLocks noGrp="1"/>
          </p:cNvSpPr>
          <p:nvPr>
            <p:ph sz="quarter" idx="11" hasCustomPrompt="1"/>
          </p:nvPr>
        </p:nvSpPr>
        <p:spPr>
          <a:xfrm>
            <a:off x="431800" y="1358899"/>
            <a:ext cx="8280400" cy="4500563"/>
          </a:xfrm>
          <a:prstGeom prst="rect">
            <a:avLst/>
          </a:prstGeom>
        </p:spPr>
        <p:txBody>
          <a:bodyPr/>
          <a:lstStyle>
            <a:lvl1pPr marL="0" indent="0">
              <a:buNone/>
              <a:defRPr sz="2400">
                <a:latin typeface="Arial" pitchFamily="34" charset="0"/>
                <a:cs typeface="Arial" pitchFamily="34" charset="0"/>
              </a:defRPr>
            </a:lvl1pPr>
          </a:lstStyle>
          <a:p>
            <a:pPr lvl="0"/>
            <a:r>
              <a:rPr lang="en-GB" dirty="0" smtClean="0"/>
              <a:t>Object (Click an icon below)</a:t>
            </a:r>
            <a:endParaRPr lang="en-GB" dirty="0"/>
          </a:p>
        </p:txBody>
      </p:sp>
      <p:sp>
        <p:nvSpPr>
          <p:cNvPr id="4" name="Text Placeholder 9"/>
          <p:cNvSpPr>
            <a:spLocks noGrp="1"/>
          </p:cNvSpPr>
          <p:nvPr>
            <p:ph type="body" sz="quarter" idx="12"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Tree>
    <p:extLst>
      <p:ext uri="{BB962C8B-B14F-4D97-AF65-F5344CB8AC3E}">
        <p14:creationId xmlns:p14="http://schemas.microsoft.com/office/powerpoint/2010/main" val="398899208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Rectangle 2"/>
          <p:cNvSpPr/>
          <p:nvPr userDrawn="1"/>
        </p:nvSpPr>
        <p:spPr>
          <a:xfrm>
            <a:off x="431802" y="368301"/>
            <a:ext cx="8101012" cy="50409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Content Placeholder 7"/>
          <p:cNvSpPr>
            <a:spLocks noGrp="1"/>
          </p:cNvSpPr>
          <p:nvPr>
            <p:ph sz="quarter" idx="10" hasCustomPrompt="1"/>
          </p:nvPr>
        </p:nvSpPr>
        <p:spPr>
          <a:xfrm>
            <a:off x="431802" y="368299"/>
            <a:ext cx="8280399"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Tree>
    <p:extLst>
      <p:ext uri="{BB962C8B-B14F-4D97-AF65-F5344CB8AC3E}">
        <p14:creationId xmlns:p14="http://schemas.microsoft.com/office/powerpoint/2010/main" val="178202694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bject, Overlay (top right)">
    <p:spTree>
      <p:nvGrpSpPr>
        <p:cNvPr id="1" name=""/>
        <p:cNvGrpSpPr/>
        <p:nvPr/>
      </p:nvGrpSpPr>
      <p:grpSpPr>
        <a:xfrm>
          <a:off x="0" y="0"/>
          <a:ext cx="0" cy="0"/>
          <a:chOff x="0" y="0"/>
          <a:chExt cx="0" cy="0"/>
        </a:xfrm>
      </p:grpSpPr>
      <p:sp>
        <p:nvSpPr>
          <p:cNvPr id="11" name="Content Placeholder 7"/>
          <p:cNvSpPr>
            <a:spLocks noGrp="1"/>
          </p:cNvSpPr>
          <p:nvPr>
            <p:ph sz="quarter" idx="13" hasCustomPrompt="1"/>
          </p:nvPr>
        </p:nvSpPr>
        <p:spPr>
          <a:xfrm>
            <a:off x="431801" y="368301"/>
            <a:ext cx="8280729" cy="5491162"/>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
        <p:nvSpPr>
          <p:cNvPr id="13" name="Text Placeholder 12"/>
          <p:cNvSpPr>
            <a:spLocks noGrp="1"/>
          </p:cNvSpPr>
          <p:nvPr>
            <p:ph type="body" sz="quarter" idx="11" hasCustomPrompt="1"/>
          </p:nvPr>
        </p:nvSpPr>
        <p:spPr>
          <a:xfrm>
            <a:off x="4932036" y="375319"/>
            <a:ext cx="3780165" cy="496805"/>
          </a:xfrm>
          <a:prstGeom prst="rect">
            <a:avLst/>
          </a:prstGeom>
          <a:solidFill>
            <a:schemeClr val="bg1">
              <a:alpha val="88000"/>
            </a:schemeClr>
          </a:solidFill>
        </p:spPr>
        <p:txBody>
          <a:bodyPr lIns="180000" tIns="93600" rIns="180000" bIns="93600">
            <a:normAutofit/>
          </a:bodyPr>
          <a:lstStyle>
            <a:lvl1pPr marL="0" indent="0">
              <a:buNone/>
              <a:defRPr sz="2000" b="1" baseline="0">
                <a:latin typeface="Arial" pitchFamily="34" charset="0"/>
                <a:cs typeface="Arial" pitchFamily="34" charset="0"/>
              </a:defRPr>
            </a:lvl1pPr>
          </a:lstStyle>
          <a:p>
            <a:pPr lvl="0"/>
            <a:r>
              <a:rPr lang="en-GB" sz="2000" b="1" dirty="0" smtClean="0">
                <a:latin typeface="Arial" pitchFamily="34" charset="0"/>
                <a:cs typeface="Arial" pitchFamily="34" charset="0"/>
              </a:rPr>
              <a:t>Subtitle (click to edit)</a:t>
            </a:r>
            <a:endParaRPr lang="en-GB" sz="2400" b="1" dirty="0" smtClean="0">
              <a:latin typeface="Arial" pitchFamily="34" charset="0"/>
              <a:cs typeface="Arial" pitchFamily="34" charset="0"/>
            </a:endParaRPr>
          </a:p>
        </p:txBody>
      </p:sp>
      <p:sp>
        <p:nvSpPr>
          <p:cNvPr id="15" name="Text Placeholder 14"/>
          <p:cNvSpPr>
            <a:spLocks noGrp="1"/>
          </p:cNvSpPr>
          <p:nvPr>
            <p:ph type="body" sz="quarter" idx="12" hasCustomPrompt="1"/>
          </p:nvPr>
        </p:nvSpPr>
        <p:spPr>
          <a:xfrm>
            <a:off x="4932363" y="872124"/>
            <a:ext cx="3780167" cy="2558463"/>
          </a:xfrm>
          <a:prstGeom prst="rect">
            <a:avLst/>
          </a:prstGeom>
          <a:solidFill>
            <a:schemeClr val="bg1">
              <a:alpha val="88000"/>
            </a:schemeClr>
          </a:solidFill>
        </p:spPr>
        <p:txBody>
          <a:bodyPr lIns="180000" tIns="93600" rIns="180000" bIns="93600">
            <a:normAutofit/>
          </a:bodyPr>
          <a:lstStyle>
            <a:lvl1pPr marL="0" indent="0">
              <a:buNone/>
              <a:defRPr sz="2000" baseline="0">
                <a:latin typeface="Arial" pitchFamily="34" charset="0"/>
                <a:cs typeface="Arial" pitchFamily="34" charset="0"/>
              </a:defRPr>
            </a:lvl1pPr>
          </a:lstStyle>
          <a:p>
            <a:pPr lvl="0"/>
            <a:r>
              <a:rPr lang="en-GB" dirty="0" smtClean="0"/>
              <a:t>Paragraph (click to edit)</a:t>
            </a:r>
            <a:endParaRPr lang="en-GB" dirty="0"/>
          </a:p>
        </p:txBody>
      </p:sp>
    </p:spTree>
    <p:extLst>
      <p:ext uri="{BB962C8B-B14F-4D97-AF65-F5344CB8AC3E}">
        <p14:creationId xmlns:p14="http://schemas.microsoft.com/office/powerpoint/2010/main" val="80011021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bject, Overlay (bottom left)">
    <p:spTree>
      <p:nvGrpSpPr>
        <p:cNvPr id="1" name=""/>
        <p:cNvGrpSpPr/>
        <p:nvPr/>
      </p:nvGrpSpPr>
      <p:grpSpPr>
        <a:xfrm>
          <a:off x="0" y="0"/>
          <a:ext cx="0" cy="0"/>
          <a:chOff x="0" y="0"/>
          <a:chExt cx="0" cy="0"/>
        </a:xfrm>
      </p:grpSpPr>
      <p:sp>
        <p:nvSpPr>
          <p:cNvPr id="10" name="Content Placeholder 7"/>
          <p:cNvSpPr>
            <a:spLocks noGrp="1" noChangeAspect="1"/>
          </p:cNvSpPr>
          <p:nvPr>
            <p:ph sz="quarter" idx="13" hasCustomPrompt="1"/>
          </p:nvPr>
        </p:nvSpPr>
        <p:spPr>
          <a:xfrm>
            <a:off x="431801" y="368300"/>
            <a:ext cx="8280400"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
        <p:nvSpPr>
          <p:cNvPr id="13" name="Text Placeholder 12"/>
          <p:cNvSpPr>
            <a:spLocks noGrp="1"/>
          </p:cNvSpPr>
          <p:nvPr>
            <p:ph type="body" sz="quarter" idx="11" hasCustomPrompt="1"/>
          </p:nvPr>
        </p:nvSpPr>
        <p:spPr>
          <a:xfrm>
            <a:off x="431801" y="2935552"/>
            <a:ext cx="3780152" cy="496805"/>
          </a:xfrm>
          <a:prstGeom prst="rect">
            <a:avLst/>
          </a:prstGeom>
          <a:solidFill>
            <a:srgbClr val="01498E">
              <a:alpha val="88000"/>
            </a:srgbClr>
          </a:solidFill>
        </p:spPr>
        <p:txBody>
          <a:bodyPr lIns="180000" tIns="93600" rIns="180000" bIns="93600">
            <a:normAutofit/>
          </a:bodyPr>
          <a:lstStyle>
            <a:lvl1pPr marL="0" indent="0">
              <a:buNone/>
              <a:defRPr sz="2000" b="1" baseline="0">
                <a:solidFill>
                  <a:schemeClr val="bg1"/>
                </a:solidFill>
                <a:latin typeface="Arial" pitchFamily="34" charset="0"/>
                <a:cs typeface="Arial" pitchFamily="34" charset="0"/>
              </a:defRPr>
            </a:lvl1pPr>
          </a:lstStyle>
          <a:p>
            <a:pPr lvl="0"/>
            <a:r>
              <a:rPr lang="en-GB" dirty="0" smtClean="0"/>
              <a:t>Subtitle (click to edit)</a:t>
            </a:r>
            <a:endParaRPr lang="en-GB" dirty="0"/>
          </a:p>
        </p:txBody>
      </p:sp>
      <p:sp>
        <p:nvSpPr>
          <p:cNvPr id="15" name="Text Placeholder 14"/>
          <p:cNvSpPr>
            <a:spLocks noGrp="1"/>
          </p:cNvSpPr>
          <p:nvPr>
            <p:ph type="body" sz="quarter" idx="12" hasCustomPrompt="1"/>
          </p:nvPr>
        </p:nvSpPr>
        <p:spPr>
          <a:xfrm>
            <a:off x="431802" y="3429001"/>
            <a:ext cx="3780150" cy="2430462"/>
          </a:xfrm>
          <a:prstGeom prst="rect">
            <a:avLst/>
          </a:prstGeom>
          <a:solidFill>
            <a:srgbClr val="01498E">
              <a:alpha val="88000"/>
            </a:srgbClr>
          </a:solidFill>
        </p:spPr>
        <p:txBody>
          <a:bodyPr lIns="180000" tIns="93600" rIns="180000" bIns="93600">
            <a:norm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Paragraph (click to edit)</a:t>
            </a:r>
            <a:endParaRPr lang="en-GB" dirty="0"/>
          </a:p>
        </p:txBody>
      </p:sp>
    </p:spTree>
    <p:extLst>
      <p:ext uri="{BB962C8B-B14F-4D97-AF65-F5344CB8AC3E}">
        <p14:creationId xmlns:p14="http://schemas.microsoft.com/office/powerpoint/2010/main" val="141525626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left), Object (right)">
    <p:spTree>
      <p:nvGrpSpPr>
        <p:cNvPr id="1" name=""/>
        <p:cNvGrpSpPr/>
        <p:nvPr/>
      </p:nvGrpSpPr>
      <p:grpSpPr>
        <a:xfrm>
          <a:off x="0" y="0"/>
          <a:ext cx="0" cy="0"/>
          <a:chOff x="0" y="0"/>
          <a:chExt cx="0" cy="0"/>
        </a:xfrm>
      </p:grpSpPr>
      <p:sp>
        <p:nvSpPr>
          <p:cNvPr id="7" name="Content Placeholder 6"/>
          <p:cNvSpPr>
            <a:spLocks noGrp="1"/>
          </p:cNvSpPr>
          <p:nvPr>
            <p:ph sz="quarter" idx="12" hasCustomPrompt="1"/>
          </p:nvPr>
        </p:nvSpPr>
        <p:spPr>
          <a:xfrm>
            <a:off x="4751389" y="368609"/>
            <a:ext cx="3960812" cy="5490853"/>
          </a:xfrm>
          <a:prstGeom prst="rect">
            <a:avLst/>
          </a:prstGeom>
        </p:spPr>
        <p:txBody>
          <a:bodyPr/>
          <a:lstStyle>
            <a:lvl1pPr marL="0" indent="0">
              <a:buNone/>
              <a:defRPr/>
            </a:lvl1pPr>
          </a:lstStyle>
          <a:p>
            <a:pPr lvl="0"/>
            <a:r>
              <a:rPr lang="en-GB" dirty="0" smtClean="0"/>
              <a:t>Object (Click an icon below)</a:t>
            </a:r>
            <a:endParaRPr lang="en-GB" dirty="0"/>
          </a:p>
        </p:txBody>
      </p:sp>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177991465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Object (left), Object (right)">
    <p:spTree>
      <p:nvGrpSpPr>
        <p:cNvPr id="1" name=""/>
        <p:cNvGrpSpPr/>
        <p:nvPr/>
      </p:nvGrpSpPr>
      <p:grpSpPr>
        <a:xfrm>
          <a:off x="0" y="0"/>
          <a:ext cx="0" cy="0"/>
          <a:chOff x="0" y="0"/>
          <a:chExt cx="0" cy="0"/>
        </a:xfrm>
      </p:grpSpPr>
      <p:sp>
        <p:nvSpPr>
          <p:cNvPr id="3" name="Content Placeholder 2"/>
          <p:cNvSpPr>
            <a:spLocks noGrp="1"/>
          </p:cNvSpPr>
          <p:nvPr>
            <p:ph sz="quarter" idx="12" hasCustomPrompt="1"/>
          </p:nvPr>
        </p:nvSpPr>
        <p:spPr>
          <a:xfrm>
            <a:off x="431802" y="368300"/>
            <a:ext cx="3960811" cy="5491163"/>
          </a:xfrm>
          <a:prstGeom prst="rect">
            <a:avLst/>
          </a:prstGeom>
        </p:spPr>
        <p:txBody>
          <a:bodyPr/>
          <a:lstStyle>
            <a:lvl1pPr marL="0" indent="0">
              <a:buNone/>
              <a:defRPr/>
            </a:lvl1pPr>
          </a:lstStyle>
          <a:p>
            <a:pPr lvl="0"/>
            <a:r>
              <a:rPr lang="en-GB" dirty="0" smtClean="0"/>
              <a:t>Object (Click an icon below)</a:t>
            </a:r>
            <a:endParaRPr lang="en-GB" dirty="0"/>
          </a:p>
        </p:txBody>
      </p:sp>
      <p:sp>
        <p:nvSpPr>
          <p:cNvPr id="11" name="Content Placeholder 2"/>
          <p:cNvSpPr>
            <a:spLocks noGrp="1"/>
          </p:cNvSpPr>
          <p:nvPr>
            <p:ph sz="quarter" idx="13" hasCustomPrompt="1"/>
          </p:nvPr>
        </p:nvSpPr>
        <p:spPr>
          <a:xfrm>
            <a:off x="4751388" y="368300"/>
            <a:ext cx="3960812" cy="5491162"/>
          </a:xfrm>
          <a:prstGeom prst="rect">
            <a:avLst/>
          </a:prstGeom>
        </p:spPr>
        <p:txBody>
          <a:bodyPr/>
          <a:lstStyle>
            <a:lvl1pPr marL="0" indent="0">
              <a:buNone/>
              <a:defRPr/>
            </a:lvl1pPr>
          </a:lstStyle>
          <a:p>
            <a:pPr lvl="0"/>
            <a:r>
              <a:rPr lang="en-GB" dirty="0" smtClean="0"/>
              <a:t>Object (Click an icon below)</a:t>
            </a:r>
            <a:endParaRPr lang="en-GB" dirty="0"/>
          </a:p>
        </p:txBody>
      </p:sp>
    </p:spTree>
    <p:extLst>
      <p:ext uri="{BB962C8B-B14F-4D97-AF65-F5344CB8AC3E}">
        <p14:creationId xmlns:p14="http://schemas.microsoft.com/office/powerpoint/2010/main" val="51847351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bejct  (left), Text (right)">
    <p:spTree>
      <p:nvGrpSpPr>
        <p:cNvPr id="1" name=""/>
        <p:cNvGrpSpPr/>
        <p:nvPr/>
      </p:nvGrpSpPr>
      <p:grpSpPr>
        <a:xfrm>
          <a:off x="0" y="0"/>
          <a:ext cx="0" cy="0"/>
          <a:chOff x="0" y="0"/>
          <a:chExt cx="0" cy="0"/>
        </a:xfrm>
      </p:grpSpPr>
      <p:sp>
        <p:nvSpPr>
          <p:cNvPr id="11" name="Content Placeholder 2"/>
          <p:cNvSpPr>
            <a:spLocks noGrp="1"/>
          </p:cNvSpPr>
          <p:nvPr>
            <p:ph sz="quarter" idx="12" hasCustomPrompt="1"/>
          </p:nvPr>
        </p:nvSpPr>
        <p:spPr>
          <a:xfrm>
            <a:off x="431801" y="368300"/>
            <a:ext cx="3960812" cy="5491163"/>
          </a:xfrm>
          <a:prstGeom prst="rect">
            <a:avLst/>
          </a:prstGeom>
        </p:spPr>
        <p:txBody>
          <a:bodyPr/>
          <a:lstStyle>
            <a:lvl1pPr marL="0" indent="0">
              <a:buNone/>
              <a:defRPr/>
            </a:lvl1pPr>
          </a:lstStyle>
          <a:p>
            <a:pPr lvl="0"/>
            <a:r>
              <a:rPr lang="en-GB" dirty="0" smtClean="0"/>
              <a:t>Object (Click an icon below)</a:t>
            </a:r>
            <a:endParaRPr lang="en-GB" dirty="0"/>
          </a:p>
        </p:txBody>
      </p:sp>
      <p:sp>
        <p:nvSpPr>
          <p:cNvPr id="4" name="Text Placeholder 6"/>
          <p:cNvSpPr>
            <a:spLocks noGrp="1"/>
          </p:cNvSpPr>
          <p:nvPr>
            <p:ph type="body" sz="quarter" idx="13" hasCustomPrompt="1"/>
          </p:nvPr>
        </p:nvSpPr>
        <p:spPr>
          <a:xfrm>
            <a:off x="4751389" y="368609"/>
            <a:ext cx="3960812"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375530964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left), Text (right)">
    <p:spTree>
      <p:nvGrpSpPr>
        <p:cNvPr id="1" name=""/>
        <p:cNvGrpSpPr/>
        <p:nvPr/>
      </p:nvGrpSpPr>
      <p:grpSpPr>
        <a:xfrm>
          <a:off x="0" y="0"/>
          <a:ext cx="0" cy="0"/>
          <a:chOff x="0" y="0"/>
          <a:chExt cx="0" cy="0"/>
        </a:xfrm>
      </p:grpSpPr>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
        <p:nvSpPr>
          <p:cNvPr id="5" name="Text Placeholder 6"/>
          <p:cNvSpPr>
            <a:spLocks noGrp="1"/>
          </p:cNvSpPr>
          <p:nvPr>
            <p:ph type="body" sz="quarter" idx="14" hasCustomPrompt="1"/>
          </p:nvPr>
        </p:nvSpPr>
        <p:spPr>
          <a:xfrm>
            <a:off x="4751389" y="368609"/>
            <a:ext cx="3960814"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193739381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End">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431800" y="1988817"/>
            <a:ext cx="8280400" cy="461665"/>
          </a:xfrm>
          <a:prstGeom prst="rect">
            <a:avLst/>
          </a:prstGeom>
        </p:spPr>
        <p:txBody>
          <a:bodyPr>
            <a:spAutoFit/>
          </a:bodyPr>
          <a:lstStyle>
            <a:lvl1pPr marL="0" indent="0">
              <a:buNone/>
              <a:defRPr sz="2400" baseline="0">
                <a:latin typeface="Arial" panose="020B0604020202020204" pitchFamily="34" charset="0"/>
                <a:cs typeface="Arial" panose="020B0604020202020204" pitchFamily="34" charset="0"/>
              </a:defRPr>
            </a:lvl1pPr>
          </a:lstStyle>
          <a:p>
            <a:pPr lvl="0"/>
            <a:r>
              <a:rPr lang="en-GB" dirty="0" smtClean="0"/>
              <a:t>Thank you note (click to edit)</a:t>
            </a:r>
            <a:endParaRPr lang="en-GB" dirty="0"/>
          </a:p>
        </p:txBody>
      </p:sp>
    </p:spTree>
    <p:extLst>
      <p:ext uri="{BB962C8B-B14F-4D97-AF65-F5344CB8AC3E}">
        <p14:creationId xmlns:p14="http://schemas.microsoft.com/office/powerpoint/2010/main" val="67740973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34331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Divider Blue">
    <p:spTree>
      <p:nvGrpSpPr>
        <p:cNvPr id="1" name=""/>
        <p:cNvGrpSpPr/>
        <p:nvPr/>
      </p:nvGrpSpPr>
      <p:grpSpPr>
        <a:xfrm>
          <a:off x="0" y="0"/>
          <a:ext cx="0" cy="0"/>
          <a:chOff x="0" y="0"/>
          <a:chExt cx="0" cy="0"/>
        </a:xfrm>
      </p:grpSpPr>
      <p:sp>
        <p:nvSpPr>
          <p:cNvPr id="3" name="Rectangle 2"/>
          <p:cNvSpPr/>
          <p:nvPr userDrawn="1"/>
        </p:nvSpPr>
        <p:spPr>
          <a:xfrm>
            <a:off x="250825" y="190500"/>
            <a:ext cx="8642349"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1498E"/>
              </a:solidFill>
            </a:endParaRPr>
          </a:p>
        </p:txBody>
      </p:sp>
      <p:sp>
        <p:nvSpPr>
          <p:cNvPr id="8"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9"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56943156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urple">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753BB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7"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180579327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Green">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0B39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7"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287077292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 Red">
    <p:spTree>
      <p:nvGrpSpPr>
        <p:cNvPr id="1" name=""/>
        <p:cNvGrpSpPr/>
        <p:nvPr/>
      </p:nvGrpSpPr>
      <p:grpSpPr>
        <a:xfrm>
          <a:off x="0" y="0"/>
          <a:ext cx="0" cy="0"/>
          <a:chOff x="0" y="0"/>
          <a:chExt cx="0" cy="0"/>
        </a:xfrm>
      </p:grpSpPr>
      <p:sp>
        <p:nvSpPr>
          <p:cNvPr id="3" name="Rectangle 2"/>
          <p:cNvSpPr/>
          <p:nvPr userDrawn="1"/>
        </p:nvSpPr>
        <p:spPr>
          <a:xfrm>
            <a:off x="250826" y="188587"/>
            <a:ext cx="8642351" cy="6480501"/>
          </a:xfrm>
          <a:prstGeom prst="rect">
            <a:avLst/>
          </a:prstGeom>
          <a:solidFill>
            <a:srgbClr val="AF16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9"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58149322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Transparent">
    <p:spTree>
      <p:nvGrpSpPr>
        <p:cNvPr id="1" name=""/>
        <p:cNvGrpSpPr/>
        <p:nvPr/>
      </p:nvGrpSpPr>
      <p:grpSpPr>
        <a:xfrm>
          <a:off x="0" y="0"/>
          <a:ext cx="0" cy="0"/>
          <a:chOff x="0" y="0"/>
          <a:chExt cx="0" cy="0"/>
        </a:xfrm>
      </p:grpSpPr>
      <p:sp>
        <p:nvSpPr>
          <p:cNvPr id="5"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tx1"/>
                </a:solidFill>
                <a:latin typeface="Arial" pitchFamily="34" charset="0"/>
                <a:cs typeface="Arial" pitchFamily="34" charset="0"/>
              </a:defRPr>
            </a:lvl1pPr>
          </a:lstStyle>
          <a:p>
            <a:pPr lvl="0"/>
            <a:r>
              <a:rPr lang="en-GB" dirty="0" smtClean="0"/>
              <a:t>Section Divider Title (click to edit)</a:t>
            </a:r>
          </a:p>
        </p:txBody>
      </p:sp>
      <p:sp>
        <p:nvSpPr>
          <p:cNvPr id="6"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39999"/>
          </a:xfrm>
          <a:prstGeom prst="rect">
            <a:avLst/>
          </a:prstGeom>
        </p:spPr>
      </p:pic>
    </p:spTree>
    <p:extLst>
      <p:ext uri="{BB962C8B-B14F-4D97-AF65-F5344CB8AC3E}">
        <p14:creationId xmlns:p14="http://schemas.microsoft.com/office/powerpoint/2010/main" val="124207470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ubtitle, Tex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7" name="Text Placeholder 6"/>
          <p:cNvSpPr>
            <a:spLocks noGrp="1"/>
          </p:cNvSpPr>
          <p:nvPr>
            <p:ph type="body" sz="quarter" idx="11" hasCustomPrompt="1"/>
          </p:nvPr>
        </p:nvSpPr>
        <p:spPr>
          <a:xfrm>
            <a:off x="431132" y="2170427"/>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
        <p:nvSpPr>
          <p:cNvPr id="8" name="Text Placeholder 7"/>
          <p:cNvSpPr>
            <a:spLocks noGrp="1"/>
          </p:cNvSpPr>
          <p:nvPr>
            <p:ph type="body" sz="quarter" idx="12" hasCustomPrompt="1"/>
          </p:nvPr>
        </p:nvSpPr>
        <p:spPr>
          <a:xfrm>
            <a:off x="431800" y="1358900"/>
            <a:ext cx="8279732"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smtClean="0">
                <a:latin typeface="Arial" pitchFamily="34" charset="0"/>
                <a:cs typeface="Arial" pitchFamily="34" charset="0"/>
              </a:rPr>
              <a:t>Section Subtitle (click to edit)</a:t>
            </a:r>
          </a:p>
        </p:txBody>
      </p:sp>
    </p:spTree>
    <p:extLst>
      <p:ext uri="{BB962C8B-B14F-4D97-AF65-F5344CB8AC3E}">
        <p14:creationId xmlns:p14="http://schemas.microsoft.com/office/powerpoint/2010/main" val="195215940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Text">
    <p:spTree>
      <p:nvGrpSpPr>
        <p:cNvPr id="1" name=""/>
        <p:cNvGrpSpPr/>
        <p:nvPr/>
      </p:nvGrpSpPr>
      <p:grpSpPr>
        <a:xfrm>
          <a:off x="0" y="0"/>
          <a:ext cx="0" cy="0"/>
          <a:chOff x="0" y="0"/>
          <a:chExt cx="0" cy="0"/>
        </a:xfrm>
      </p:grpSpPr>
      <p:sp>
        <p:nvSpPr>
          <p:cNvPr id="4"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5" name="Text Placeholder 6"/>
          <p:cNvSpPr>
            <a:spLocks noGrp="1"/>
          </p:cNvSpPr>
          <p:nvPr>
            <p:ph type="body" sz="quarter" idx="11" hasCustomPrompt="1"/>
          </p:nvPr>
        </p:nvSpPr>
        <p:spPr>
          <a:xfrm>
            <a:off x="429680" y="13589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Tree>
    <p:extLst>
      <p:ext uri="{BB962C8B-B14F-4D97-AF65-F5344CB8AC3E}">
        <p14:creationId xmlns:p14="http://schemas.microsoft.com/office/powerpoint/2010/main" val="123009963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image" Target="../media/image6.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2.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image" Target="../media/image7.emf"/><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34203" y="5409700"/>
            <a:ext cx="1909853" cy="1080000"/>
          </a:xfrm>
          <a:prstGeom prst="rect">
            <a:avLst/>
          </a:prstGeom>
        </p:spPr>
      </p:pic>
      <p:pic>
        <p:nvPicPr>
          <p:cNvPr id="5" name="Picture 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79946" y="6229061"/>
            <a:ext cx="3704684" cy="254697"/>
          </a:xfrm>
          <a:prstGeom prst="rect">
            <a:avLst/>
          </a:prstGeom>
        </p:spPr>
      </p:pic>
    </p:spTree>
    <p:extLst>
      <p:ext uri="{BB962C8B-B14F-4D97-AF65-F5344CB8AC3E}">
        <p14:creationId xmlns:p14="http://schemas.microsoft.com/office/powerpoint/2010/main" val="2453088881"/>
      </p:ext>
    </p:extLst>
  </p:cSld>
  <p:clrMap bg1="lt1" tx1="dk1" bg2="lt2" tx2="dk2" accent1="accent1" accent2="accent2" accent3="accent3" accent4="accent4" accent5="accent5" accent6="accent6" hlink="hlink" folHlink="folHlink"/>
  <p:sldLayoutIdLst>
    <p:sldLayoutId id="2147483720" r:id="rId1"/>
    <p:sldLayoutId id="2147483680" r:id="rId2"/>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31801" y="5949700"/>
            <a:ext cx="957659" cy="540000"/>
          </a:xfrm>
          <a:prstGeom prst="rect">
            <a:avLst/>
          </a:prstGeom>
        </p:spPr>
      </p:pic>
    </p:spTree>
    <p:extLst>
      <p:ext uri="{BB962C8B-B14F-4D97-AF65-F5344CB8AC3E}">
        <p14:creationId xmlns:p14="http://schemas.microsoft.com/office/powerpoint/2010/main" val="37705618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714" r:id="rId5"/>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33556" y="5945640"/>
            <a:ext cx="957330" cy="540000"/>
          </a:xfrm>
          <a:prstGeom prst="rect">
            <a:avLst/>
          </a:prstGeom>
        </p:spPr>
      </p:pic>
      <p:sp>
        <p:nvSpPr>
          <p:cNvPr id="5" name="TextBox 4"/>
          <p:cNvSpPr txBox="1"/>
          <p:nvPr userDrawn="1"/>
        </p:nvSpPr>
        <p:spPr>
          <a:xfrm>
            <a:off x="4932046" y="6453644"/>
            <a:ext cx="3962717" cy="215444"/>
          </a:xfrm>
          <a:prstGeom prst="rect">
            <a:avLst/>
          </a:prstGeom>
          <a:noFill/>
        </p:spPr>
        <p:txBody>
          <a:bodyPr wrap="square" rtlCol="0">
            <a:spAutoFit/>
          </a:bodyPr>
          <a:lstStyle/>
          <a:p>
            <a:pPr algn="r"/>
            <a:fld id="{268E1414-5F24-4E3F-ACA1-76792B015177}" type="slidenum">
              <a:rPr lang="en-GB" sz="800" smtClean="0">
                <a:latin typeface="+mn-lt"/>
              </a:rPr>
              <a:pPr algn="r"/>
              <a:t>‹#›</a:t>
            </a:fld>
            <a:endParaRPr lang="en-GB" sz="800" dirty="0">
              <a:latin typeface="+mn-lt"/>
            </a:endParaRPr>
          </a:p>
        </p:txBody>
      </p:sp>
    </p:spTree>
    <p:extLst>
      <p:ext uri="{BB962C8B-B14F-4D97-AF65-F5344CB8AC3E}">
        <p14:creationId xmlns:p14="http://schemas.microsoft.com/office/powerpoint/2010/main" val="2490096690"/>
      </p:ext>
    </p:extLst>
  </p:cSld>
  <p:clrMap bg1="lt1" tx1="dk1" bg2="lt2" tx2="dk2" accent1="accent1" accent2="accent2" accent3="accent3" accent4="accent4" accent5="accent5" accent6="accent6" hlink="hlink" folHlink="folHlink"/>
  <p:sldLayoutIdLst>
    <p:sldLayoutId id="2147483689" r:id="rId1"/>
    <p:sldLayoutId id="2147483691" r:id="rId2"/>
    <p:sldLayoutId id="2147483693" r:id="rId3"/>
    <p:sldLayoutId id="2147483690" r:id="rId4"/>
    <p:sldLayoutId id="2147483692" r:id="rId5"/>
    <p:sldLayoutId id="2147483694" r:id="rId6"/>
    <p:sldLayoutId id="2147483697" r:id="rId7"/>
    <p:sldLayoutId id="2147483698" r:id="rId8"/>
    <p:sldLayoutId id="2147483699" r:id="rId9"/>
    <p:sldLayoutId id="2147483700" r:id="rId10"/>
    <p:sldLayoutId id="2147483701" r:id="rId11"/>
    <p:sldLayoutId id="2147483703" r:id="rId12"/>
    <p:sldLayoutId id="2147483710" r:id="rId13"/>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471" y="1088688"/>
            <a:ext cx="5760746" cy="646331"/>
          </a:xfrm>
        </p:spPr>
        <p:txBody>
          <a:bodyPr/>
          <a:lstStyle/>
          <a:p>
            <a:r>
              <a:rPr lang="en-GB" sz="3600" dirty="0" smtClean="0"/>
              <a:t>Marion Kelt</a:t>
            </a:r>
          </a:p>
        </p:txBody>
      </p:sp>
      <p:sp>
        <p:nvSpPr>
          <p:cNvPr id="3" name="Text Placeholder 2"/>
          <p:cNvSpPr>
            <a:spLocks noGrp="1"/>
          </p:cNvSpPr>
          <p:nvPr>
            <p:ph type="body" sz="quarter" idx="11"/>
          </p:nvPr>
        </p:nvSpPr>
        <p:spPr>
          <a:xfrm>
            <a:off x="431412" y="2348856"/>
            <a:ext cx="7020972" cy="1200329"/>
          </a:xfrm>
        </p:spPr>
        <p:txBody>
          <a:bodyPr/>
          <a:lstStyle/>
          <a:p>
            <a:r>
              <a:rPr lang="en-GB" sz="3600" dirty="0" smtClean="0"/>
              <a:t>Copyright guidance for the production of ALC resources</a:t>
            </a:r>
          </a:p>
        </p:txBody>
      </p:sp>
    </p:spTree>
    <p:extLst>
      <p:ext uri="{BB962C8B-B14F-4D97-AF65-F5344CB8AC3E}">
        <p14:creationId xmlns:p14="http://schemas.microsoft.com/office/powerpoint/2010/main" val="33415354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Example 3 - Quote</a:t>
            </a:r>
            <a:endParaRPr lang="en-GB" dirty="0"/>
          </a:p>
        </p:txBody>
      </p:sp>
      <p:sp>
        <p:nvSpPr>
          <p:cNvPr id="3" name="Text Placeholder 2"/>
          <p:cNvSpPr>
            <a:spLocks noGrp="1"/>
          </p:cNvSpPr>
          <p:nvPr>
            <p:ph type="body" sz="quarter" idx="11"/>
          </p:nvPr>
        </p:nvSpPr>
        <p:spPr>
          <a:xfrm>
            <a:off x="431132" y="1718772"/>
            <a:ext cx="8280400" cy="2726900"/>
          </a:xfrm>
        </p:spPr>
        <p:txBody>
          <a:bodyPr/>
          <a:lstStyle/>
          <a:p>
            <a:r>
              <a:rPr lang="en-GB" dirty="0"/>
              <a:t>“Environmental assessment is the process of assessing, or measuring, the change or consequence to environmental factors when making plans, such as those for an engineering construction project, or decisions, such as deciding whether to go forward with a new, tax-funded project</a:t>
            </a:r>
            <a:r>
              <a:rPr lang="en-GB" dirty="0" smtClean="0"/>
              <a:t>.”</a:t>
            </a:r>
            <a:br>
              <a:rPr lang="en-GB" dirty="0" smtClean="0"/>
            </a:br>
            <a:endParaRPr lang="en-GB" dirty="0"/>
          </a:p>
          <a:p>
            <a:r>
              <a:rPr lang="en-GB" sz="1600" dirty="0" smtClean="0"/>
              <a:t>JAIN</a:t>
            </a:r>
            <a:r>
              <a:rPr lang="en-GB" sz="1600" dirty="0"/>
              <a:t>, R. et al. 2012. </a:t>
            </a:r>
            <a:r>
              <a:rPr lang="en-GB" sz="1600" i="1" dirty="0"/>
              <a:t>Handbook of Environmental Engineering Assessment </a:t>
            </a:r>
            <a:r>
              <a:rPr lang="en-GB" sz="1600" dirty="0"/>
              <a:t>[online]. Boston: Butterworth-Heinemann. [viewed 13 April 2016]. Available from: http://dx.doi.org/ B978-0-12-388444-2.00001-4</a:t>
            </a:r>
            <a:r>
              <a:rPr lang="en-GB" sz="1600" dirty="0" smtClean="0"/>
              <a:t>.</a:t>
            </a:r>
            <a:endParaRPr lang="en-GB" sz="1600" dirty="0"/>
          </a:p>
        </p:txBody>
      </p:sp>
    </p:spTree>
    <p:extLst>
      <p:ext uri="{BB962C8B-B14F-4D97-AF65-F5344CB8AC3E}">
        <p14:creationId xmlns:p14="http://schemas.microsoft.com/office/powerpoint/2010/main" val="2072453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smtClean="0"/>
              <a:t>Licences for education</a:t>
            </a:r>
            <a:endParaRPr lang="en-GB" dirty="0"/>
          </a:p>
        </p:txBody>
      </p:sp>
      <p:sp>
        <p:nvSpPr>
          <p:cNvPr id="3" name="Rectangle 2"/>
          <p:cNvSpPr/>
          <p:nvPr/>
        </p:nvSpPr>
        <p:spPr>
          <a:xfrm>
            <a:off x="431132" y="1898796"/>
            <a:ext cx="8280400" cy="3690492"/>
          </a:xfrm>
          <a:prstGeom prst="rect">
            <a:avLst/>
          </a:prstGeom>
        </p:spPr>
        <p:txBody>
          <a:bodyPr/>
          <a:lstStyle/>
          <a:p>
            <a:pPr marL="342900" lvl="0" indent="-342900" rtl="0">
              <a:buFont typeface="Arial" panose="020B0604020202020204" pitchFamily="34" charset="0"/>
              <a:buChar char="•"/>
            </a:pPr>
            <a:r>
              <a:rPr lang="en-GB" sz="2000" baseline="0" dirty="0" smtClean="0"/>
              <a:t>Copyright exceptions for education do not permit the following:</a:t>
            </a:r>
            <a:r>
              <a:rPr lang="en-GB" sz="1800" baseline="0" dirty="0" smtClean="0"/>
              <a:t/>
            </a:r>
            <a:br>
              <a:rPr lang="en-GB" sz="1800" baseline="0" dirty="0" smtClean="0"/>
            </a:br>
            <a:endParaRPr lang="en-GB" sz="1800" dirty="0"/>
          </a:p>
          <a:p>
            <a:pPr marL="800100" lvl="1" indent="-342900" rtl="0">
              <a:buFont typeface="Arial" panose="020B0604020202020204" pitchFamily="34" charset="0"/>
              <a:buChar char="•"/>
            </a:pPr>
            <a:r>
              <a:rPr lang="en-GB" sz="2000" baseline="0" dirty="0" smtClean="0"/>
              <a:t>Digitising larger extracts of published material e.g. a book chapter</a:t>
            </a:r>
            <a:r>
              <a:rPr lang="en-GB" sz="2000" baseline="0" dirty="0" smtClean="0"/>
              <a:t>;</a:t>
            </a:r>
            <a:br>
              <a:rPr lang="en-GB" sz="2000" baseline="0" dirty="0" smtClean="0"/>
            </a:br>
            <a:endParaRPr lang="en-GB" sz="2000" dirty="0"/>
          </a:p>
          <a:p>
            <a:pPr marL="800100" lvl="1" indent="-342900" rtl="0">
              <a:buFont typeface="Arial" panose="020B0604020202020204" pitchFamily="34" charset="0"/>
              <a:buChar char="•"/>
            </a:pPr>
            <a:r>
              <a:rPr lang="en-GB" sz="2000" baseline="0" dirty="0" smtClean="0"/>
              <a:t>Copying and using longer broadcast, video, or audio recordings</a:t>
            </a:r>
            <a:r>
              <a:rPr lang="en-GB" sz="2000" baseline="0" dirty="0" smtClean="0"/>
              <a:t>;</a:t>
            </a:r>
            <a:br>
              <a:rPr lang="en-GB" sz="2000" baseline="0" dirty="0" smtClean="0"/>
            </a:br>
            <a:endParaRPr lang="en-GB" sz="2000" dirty="0"/>
          </a:p>
          <a:p>
            <a:pPr marL="800100" lvl="1" indent="-342900" rtl="0">
              <a:buFont typeface="Arial" panose="020B0604020202020204" pitchFamily="34" charset="0"/>
              <a:buChar char="•"/>
            </a:pPr>
            <a:r>
              <a:rPr lang="en-GB" sz="2000" baseline="0" dirty="0" smtClean="0"/>
              <a:t>Copying and using extracts from newspapers</a:t>
            </a:r>
            <a:r>
              <a:rPr lang="en-GB" sz="2000" baseline="0" dirty="0" smtClean="0"/>
              <a: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For uses not covered by the copyright exceptions the University holds a number of licences. Each of these licences has its own criteria.</a:t>
            </a:r>
            <a:endParaRPr lang="en-GB" sz="2000" dirty="0"/>
          </a:p>
        </p:txBody>
      </p:sp>
    </p:spTree>
    <p:extLst>
      <p:ext uri="{BB962C8B-B14F-4D97-AF65-F5344CB8AC3E}">
        <p14:creationId xmlns:p14="http://schemas.microsoft.com/office/powerpoint/2010/main" val="14669365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smtClean="0"/>
              <a:t>Digitising larger </a:t>
            </a:r>
            <a:r>
              <a:rPr lang="en-GB" dirty="0"/>
              <a:t>extracts of published material</a:t>
            </a:r>
          </a:p>
        </p:txBody>
      </p:sp>
      <p:sp>
        <p:nvSpPr>
          <p:cNvPr id="3" name="Rectangle 2"/>
          <p:cNvSpPr/>
          <p:nvPr/>
        </p:nvSpPr>
        <p:spPr>
          <a:xfrm>
            <a:off x="431132" y="1088688"/>
            <a:ext cx="8371432" cy="4585871"/>
          </a:xfrm>
          <a:prstGeom prst="rect">
            <a:avLst/>
          </a:prstGeom>
        </p:spPr>
        <p:txBody>
          <a:bodyPr/>
          <a:lstStyle/>
          <a:p>
            <a:pPr marL="285750" lvl="0" indent="-285750" rtl="0">
              <a:buFont typeface="Arial" panose="020B0604020202020204" pitchFamily="34" charset="0"/>
              <a:buChar char="•"/>
            </a:pPr>
            <a:r>
              <a:rPr lang="en-GB" sz="2000" baseline="0" dirty="0" smtClean="0"/>
              <a:t>The Copyright Licencing Agency (CLA) licence with the overseas-campus based students extension permits the library to digitise book chapters and journal articles for distribution to students via GCULearn</a:t>
            </a:r>
            <a:r>
              <a:rPr lang="en-GB" sz="2000" baseline="0" dirty="0" smtClean="0"/>
              <a:t>.</a:t>
            </a:r>
            <a:br>
              <a:rPr lang="en-GB" sz="2000" baseline="0" dirty="0" smtClean="0"/>
            </a:br>
            <a:endParaRPr lang="en-GB" sz="2000" dirty="0"/>
          </a:p>
          <a:p>
            <a:pPr marL="285750" lvl="0" indent="-285750" rtl="0">
              <a:buFont typeface="Arial" panose="020B0604020202020204" pitchFamily="34" charset="0"/>
              <a:buChar char="•"/>
            </a:pPr>
            <a:r>
              <a:rPr lang="en-GB" sz="2000" baseline="0" dirty="0" smtClean="0"/>
              <a:t>CLA license criteria</a:t>
            </a:r>
            <a:r>
              <a:rPr lang="en-GB" sz="2000" baseline="0" dirty="0" smtClean="0"/>
              <a:t>:</a:t>
            </a:r>
            <a:br>
              <a:rPr lang="en-GB" sz="2000" baseline="0" dirty="0" smtClean="0"/>
            </a:br>
            <a:endParaRPr lang="en-GB" sz="2000" dirty="0"/>
          </a:p>
          <a:p>
            <a:pPr marL="800100" lvl="1" indent="-342900" rtl="0">
              <a:buFont typeface="Arial" panose="020B0604020202020204" pitchFamily="34" charset="0"/>
              <a:buChar char="•"/>
            </a:pPr>
            <a:r>
              <a:rPr lang="en-GB" sz="2000" dirty="0" smtClean="0"/>
              <a:t>Only one chapter from a book, one article from a journal issue or five percent of a published work may be digitised for each module;</a:t>
            </a:r>
            <a:endParaRPr lang="en-GB" sz="2000" dirty="0"/>
          </a:p>
          <a:p>
            <a:pPr marL="800100" lvl="1" indent="-342900" rtl="0">
              <a:buFont typeface="Arial" panose="020B0604020202020204" pitchFamily="34" charset="0"/>
              <a:buChar char="•"/>
            </a:pPr>
            <a:r>
              <a:rPr lang="en-GB" sz="2000" dirty="0" smtClean="0"/>
              <a:t>The library must copyright check requests and digitise materials on behalf of lecturers;</a:t>
            </a:r>
            <a:endParaRPr lang="en-GB" sz="2000" dirty="0"/>
          </a:p>
          <a:p>
            <a:pPr marL="800100" lvl="1" indent="-342900" rtl="0">
              <a:buFont typeface="Arial" panose="020B0604020202020204" pitchFamily="34" charset="0"/>
              <a:buChar char="•"/>
            </a:pPr>
            <a:r>
              <a:rPr lang="en-GB" sz="2000" dirty="0" smtClean="0"/>
              <a:t>Copies must be re-processed annually.</a:t>
            </a:r>
            <a:br>
              <a:rPr lang="en-GB" sz="2000" dirty="0" smtClean="0"/>
            </a:br>
            <a:endParaRPr lang="en-GB" sz="2000" dirty="0"/>
          </a:p>
          <a:p>
            <a:pPr marL="285750" lvl="0" indent="-285750" rtl="0">
              <a:buFont typeface="Arial" panose="020B0604020202020204" pitchFamily="34" charset="0"/>
              <a:buChar char="•"/>
            </a:pPr>
            <a:r>
              <a:rPr lang="en-GB" sz="2000" baseline="0" dirty="0" smtClean="0"/>
              <a:t>Visit the library scanning service web page to request digitisation.</a:t>
            </a:r>
            <a:endParaRPr lang="en-GB" sz="2000" dirty="0"/>
          </a:p>
        </p:txBody>
      </p:sp>
    </p:spTree>
    <p:extLst>
      <p:ext uri="{BB962C8B-B14F-4D97-AF65-F5344CB8AC3E}">
        <p14:creationId xmlns:p14="http://schemas.microsoft.com/office/powerpoint/2010/main" val="40954105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830997"/>
          </a:xfrm>
        </p:spPr>
        <p:txBody>
          <a:bodyPr/>
          <a:lstStyle/>
          <a:p>
            <a:r>
              <a:rPr lang="en-GB" dirty="0"/>
              <a:t>Copying and using longer broadcast, video, or audio recordings</a:t>
            </a:r>
          </a:p>
        </p:txBody>
      </p:sp>
      <p:sp>
        <p:nvSpPr>
          <p:cNvPr id="3" name="Rectangle 2"/>
          <p:cNvSpPr/>
          <p:nvPr/>
        </p:nvSpPr>
        <p:spPr>
          <a:xfrm>
            <a:off x="429680" y="2168832"/>
            <a:ext cx="8280400" cy="2970396"/>
          </a:xfrm>
          <a:prstGeom prst="rect">
            <a:avLst/>
          </a:prstGeom>
        </p:spPr>
        <p:txBody>
          <a:bodyPr/>
          <a:lstStyle/>
          <a:p>
            <a:pPr marL="342900" lvl="0" indent="-342900" rtl="0">
              <a:buFont typeface="Arial" panose="020B0604020202020204" pitchFamily="34" charset="0"/>
              <a:buChar char="•"/>
            </a:pPr>
            <a:r>
              <a:rPr lang="en-GB" sz="2000" baseline="0" dirty="0" smtClean="0"/>
              <a:t>Box of Broadcasts is an off-air recording and media archive service. Only available in the UK and cannot be used by ALC.</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If longer broadcast, video, or audio recordings are required for an ALC course they may only be played for students in the classroom.</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Content played during a lecture cannot be recorded.</a:t>
            </a:r>
            <a:endParaRPr lang="en-GB" sz="2000" dirty="0"/>
          </a:p>
        </p:txBody>
      </p:sp>
    </p:spTree>
    <p:extLst>
      <p:ext uri="{BB962C8B-B14F-4D97-AF65-F5344CB8AC3E}">
        <p14:creationId xmlns:p14="http://schemas.microsoft.com/office/powerpoint/2010/main" val="19878774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a:t>Copying and using extracts of newspapers</a:t>
            </a:r>
          </a:p>
        </p:txBody>
      </p:sp>
      <p:sp>
        <p:nvSpPr>
          <p:cNvPr id="3" name="Rectangle 2"/>
          <p:cNvSpPr/>
          <p:nvPr/>
        </p:nvSpPr>
        <p:spPr>
          <a:xfrm>
            <a:off x="431132" y="1178700"/>
            <a:ext cx="8280400" cy="4680624"/>
          </a:xfrm>
          <a:prstGeom prst="rect">
            <a:avLst/>
          </a:prstGeom>
        </p:spPr>
        <p:txBody>
          <a:bodyPr/>
          <a:lstStyle/>
          <a:p>
            <a:pPr marL="342900" lvl="0" indent="-342900" rtl="0">
              <a:buFont typeface="Arial" panose="020B0604020202020204" pitchFamily="34" charset="0"/>
              <a:buChar char="•"/>
            </a:pPr>
            <a:r>
              <a:rPr lang="en-GB" sz="2000" baseline="0" dirty="0" smtClean="0"/>
              <a:t>The Newspaper Licensing Agency (NLA) licence permits you to make copies of newspaper content for teaching purposes. This includes </a:t>
            </a:r>
            <a:r>
              <a:rPr lang="en-GB" sz="2000" dirty="0" smtClean="0"/>
              <a:t>UK national and regional newspapers and newspaper websites.</a:t>
            </a:r>
            <a:endParaRPr lang="en-GB" sz="2000" dirty="0"/>
          </a:p>
          <a:p>
            <a:pPr marL="742950" lvl="1" indent="-285750" rtl="0">
              <a:buFont typeface="Arial" panose="020B0604020202020204" pitchFamily="34" charset="0"/>
              <a:buChar char="•"/>
            </a:pPr>
            <a:endParaRPr lang="en-GB" sz="2000" dirty="0"/>
          </a:p>
          <a:p>
            <a:pPr marL="342900" lvl="0" indent="-342900" rtl="0">
              <a:buFont typeface="Arial" panose="020B0604020202020204" pitchFamily="34" charset="0"/>
              <a:buChar char="•"/>
            </a:pPr>
            <a:r>
              <a:rPr lang="en-GB" sz="2000" baseline="0" dirty="0" smtClean="0"/>
              <a:t>The library subscribes to a number of current and archive newspaper services, including the Newsstand database which provides full text online access to over 1300 news publications</a:t>
            </a:r>
            <a:r>
              <a:rPr lang="en-GB" sz="2000" baseline="0" dirty="0" smtClean="0"/>
              <a: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Staff are advised to use this database when preparing newspaper content for ALC</a:t>
            </a:r>
            <a:r>
              <a:rPr lang="en-GB" sz="2000" baseline="0" dirty="0" smtClean="0"/>
              <a: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Visit the library newspapers web page for more information.</a:t>
            </a:r>
            <a:endParaRPr lang="en-GB" sz="2000" dirty="0"/>
          </a:p>
        </p:txBody>
      </p:sp>
    </p:spTree>
    <p:extLst>
      <p:ext uri="{BB962C8B-B14F-4D97-AF65-F5344CB8AC3E}">
        <p14:creationId xmlns:p14="http://schemas.microsoft.com/office/powerpoint/2010/main" val="12502858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a:t>Recording demonstrations of software</a:t>
            </a:r>
          </a:p>
        </p:txBody>
      </p:sp>
      <p:sp>
        <p:nvSpPr>
          <p:cNvPr id="3" name="Rectangle 2"/>
          <p:cNvSpPr/>
          <p:nvPr/>
        </p:nvSpPr>
        <p:spPr>
          <a:xfrm>
            <a:off x="431132" y="2528880"/>
            <a:ext cx="8280400" cy="2610348"/>
          </a:xfrm>
          <a:prstGeom prst="rect">
            <a:avLst/>
          </a:prstGeom>
        </p:spPr>
        <p:txBody>
          <a:bodyPr/>
          <a:lstStyle/>
          <a:p>
            <a:pPr marL="342900" lvl="0" indent="-342900" rtl="0">
              <a:buFont typeface="Arial" panose="020B0604020202020204" pitchFamily="34" charset="0"/>
              <a:buChar char="•"/>
            </a:pPr>
            <a:r>
              <a:rPr lang="en-GB" sz="2000" baseline="0" dirty="0" smtClean="0"/>
              <a:t>Under Mauritian copyright law recording software demonstrations for educational purposes is permitted</a:t>
            </a:r>
            <a:r>
              <a:rPr lang="en-GB" sz="2000" baseline="0" dirty="0" smtClean="0"/>
              <a: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Recorded demonstrations must be restricted to GCU/ALC staff and students</a:t>
            </a:r>
            <a:r>
              <a:rPr lang="en-GB" sz="2000" baseline="0" dirty="0" smtClean="0"/>
              <a: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Upload recordings to edShare and select University permissions.</a:t>
            </a:r>
            <a:endParaRPr lang="en-GB" sz="2000" dirty="0"/>
          </a:p>
        </p:txBody>
      </p:sp>
    </p:spTree>
    <p:extLst>
      <p:ext uri="{BB962C8B-B14F-4D97-AF65-F5344CB8AC3E}">
        <p14:creationId xmlns:p14="http://schemas.microsoft.com/office/powerpoint/2010/main" val="2569207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a:t>Using Open Educational Resources (OERs)</a:t>
            </a:r>
          </a:p>
        </p:txBody>
      </p:sp>
      <p:sp>
        <p:nvSpPr>
          <p:cNvPr id="3" name="Rectangle 2"/>
          <p:cNvSpPr/>
          <p:nvPr/>
        </p:nvSpPr>
        <p:spPr>
          <a:xfrm>
            <a:off x="429680" y="1808783"/>
            <a:ext cx="8280400" cy="3870517"/>
          </a:xfrm>
          <a:prstGeom prst="rect">
            <a:avLst/>
          </a:prstGeom>
        </p:spPr>
        <p:txBody>
          <a:bodyPr/>
          <a:lstStyle/>
          <a:p>
            <a:pPr marL="342900" lvl="0" indent="-342900" rtl="0">
              <a:buFont typeface="Arial" panose="020B0604020202020204" pitchFamily="34" charset="0"/>
              <a:buChar char="•"/>
            </a:pPr>
            <a:r>
              <a:rPr lang="en-GB" sz="2000" baseline="0" dirty="0" smtClean="0"/>
              <a:t>Open Educational Resources (OERs) are: </a:t>
            </a:r>
            <a:r>
              <a:rPr lang="en-GB" sz="2000" baseline="0" dirty="0" smtClean="0"/>
              <a:t/>
            </a:r>
            <a:br>
              <a:rPr lang="en-GB" sz="2000" baseline="0" dirty="0" smtClean="0"/>
            </a:br>
            <a:endParaRPr lang="en-GB" sz="2000" dirty="0"/>
          </a:p>
          <a:p>
            <a:pPr marL="800100" lvl="1" indent="-342900" rtl="0">
              <a:buFont typeface="Arial" panose="020B0604020202020204" pitchFamily="34" charset="0"/>
              <a:buChar char="•"/>
            </a:pPr>
            <a:r>
              <a:rPr lang="en-GB" sz="2000" dirty="0" smtClean="0"/>
              <a:t>Digital educational materials such as images, audio, video, animations, content modules, and other digital resources</a:t>
            </a:r>
            <a:r>
              <a:rPr lang="en-GB" sz="2000" dirty="0" smtClean="0"/>
              <a:t>.</a:t>
            </a:r>
            <a:br>
              <a:rPr lang="en-GB" sz="2000" dirty="0" smtClean="0"/>
            </a:br>
            <a:endParaRPr lang="en-GB" sz="2000" dirty="0"/>
          </a:p>
          <a:p>
            <a:pPr marL="342900" lvl="0" indent="-342900" rtl="0">
              <a:buFont typeface="Arial" panose="020B0604020202020204" pitchFamily="34" charset="0"/>
              <a:buChar char="•"/>
            </a:pPr>
            <a:r>
              <a:rPr lang="en-GB" sz="2000" baseline="0" dirty="0" smtClean="0"/>
              <a:t>To guarantee you stay legal when reusing content follow these three simple steps</a:t>
            </a:r>
            <a:r>
              <a:rPr lang="en-GB" sz="2000" baseline="0" dirty="0" smtClean="0"/>
              <a:t>:</a:t>
            </a:r>
            <a:br>
              <a:rPr lang="en-GB" sz="2000" baseline="0" dirty="0" smtClean="0"/>
            </a:br>
            <a:endParaRPr lang="en-GB" sz="2000" dirty="0"/>
          </a:p>
          <a:p>
            <a:pPr marL="800100" lvl="1" indent="-342900" rtl="0">
              <a:buFont typeface="Arial" panose="020B0604020202020204" pitchFamily="34" charset="0"/>
              <a:buChar char="•"/>
            </a:pPr>
            <a:r>
              <a:rPr lang="en-GB" sz="2000" dirty="0" smtClean="0"/>
              <a:t>Reuse only licensed content e.g. Creative Commons;</a:t>
            </a:r>
            <a:endParaRPr lang="en-GB" sz="2000" dirty="0"/>
          </a:p>
          <a:p>
            <a:pPr marL="800100" lvl="1" indent="-342900" rtl="0">
              <a:buFont typeface="Arial" panose="020B0604020202020204" pitchFamily="34" charset="0"/>
              <a:buChar char="•"/>
            </a:pPr>
            <a:r>
              <a:rPr lang="en-GB" sz="2000" dirty="0" smtClean="0"/>
              <a:t>Adhere to the terms of the licence;</a:t>
            </a:r>
            <a:endParaRPr lang="en-GB" sz="2000" dirty="0"/>
          </a:p>
          <a:p>
            <a:pPr marL="800100" lvl="1" indent="-342900" rtl="0">
              <a:buFont typeface="Arial" panose="020B0604020202020204" pitchFamily="34" charset="0"/>
              <a:buChar char="•"/>
            </a:pPr>
            <a:r>
              <a:rPr lang="en-GB" sz="2000" dirty="0" smtClean="0"/>
              <a:t>Cite the content you use.</a:t>
            </a:r>
            <a:endParaRPr lang="en-GB" sz="2000" dirty="0"/>
          </a:p>
        </p:txBody>
      </p:sp>
    </p:spTree>
    <p:extLst>
      <p:ext uri="{BB962C8B-B14F-4D97-AF65-F5344CB8AC3E}">
        <p14:creationId xmlns:p14="http://schemas.microsoft.com/office/powerpoint/2010/main" val="31823397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smtClean="0"/>
              <a:t>Why use </a:t>
            </a:r>
            <a:r>
              <a:rPr lang="en-GB" dirty="0"/>
              <a:t>Open Educational Resources (OERs</a:t>
            </a:r>
            <a:r>
              <a:rPr lang="en-GB" dirty="0" smtClean="0"/>
              <a:t>)?</a:t>
            </a:r>
            <a:endParaRPr lang="en-GB" dirty="0"/>
          </a:p>
        </p:txBody>
      </p:sp>
      <p:sp>
        <p:nvSpPr>
          <p:cNvPr id="3" name="Rectangle 2"/>
          <p:cNvSpPr/>
          <p:nvPr/>
        </p:nvSpPr>
        <p:spPr>
          <a:xfrm>
            <a:off x="341436" y="1178700"/>
            <a:ext cx="8461128" cy="4860648"/>
          </a:xfrm>
          <a:prstGeom prst="rect">
            <a:avLst/>
          </a:prstGeom>
        </p:spPr>
        <p:txBody>
          <a:bodyPr/>
          <a:lstStyle/>
          <a:p>
            <a:pPr marL="285750" lvl="0" indent="-285750" rtl="0">
              <a:buFont typeface="Arial" panose="020B0604020202020204" pitchFamily="34" charset="0"/>
              <a:buChar char="•"/>
            </a:pPr>
            <a:r>
              <a:rPr lang="en-GB" dirty="0" smtClean="0"/>
              <a:t>OERs are made available under a licence. Follow the terms of this licence and you don’t need to worry about copyright</a:t>
            </a:r>
            <a:r>
              <a:rPr lang="en-GB" dirty="0" smtClean="0"/>
              <a:t>.</a:t>
            </a:r>
            <a:br>
              <a:rPr lang="en-GB" dirty="0" smtClean="0"/>
            </a:br>
            <a:endParaRPr lang="en-GB" dirty="0"/>
          </a:p>
          <a:p>
            <a:pPr marL="285750" lvl="0" indent="-285750" rtl="0">
              <a:buFont typeface="Arial" panose="020B0604020202020204" pitchFamily="34" charset="0"/>
              <a:buChar char="•"/>
            </a:pPr>
            <a:r>
              <a:rPr lang="en-GB" dirty="0" smtClean="0"/>
              <a:t>Use existing resources and develop them in ways that suit your needs</a:t>
            </a:r>
            <a:r>
              <a:rPr lang="en-GB" dirty="0" smtClean="0"/>
              <a:t>.</a:t>
            </a:r>
            <a:br>
              <a:rPr lang="en-GB" dirty="0" smtClean="0"/>
            </a:br>
            <a:endParaRPr lang="en-GB" dirty="0"/>
          </a:p>
          <a:p>
            <a:pPr marL="285750" lvl="0" indent="-285750" rtl="0">
              <a:buFont typeface="Arial" panose="020B0604020202020204" pitchFamily="34" charset="0"/>
              <a:buChar char="•"/>
            </a:pPr>
            <a:r>
              <a:rPr lang="en-GB" dirty="0" smtClean="0"/>
              <a:t>Develop high quality resources on your own or with a small team of staff</a:t>
            </a:r>
            <a:r>
              <a:rPr lang="en-GB" dirty="0" smtClean="0"/>
              <a:t>.</a:t>
            </a:r>
            <a:br>
              <a:rPr lang="en-GB" dirty="0" smtClean="0"/>
            </a:br>
            <a:endParaRPr lang="en-GB" dirty="0"/>
          </a:p>
          <a:p>
            <a:pPr marL="285750" lvl="0" indent="-285750" rtl="0">
              <a:buFont typeface="Arial" panose="020B0604020202020204" pitchFamily="34" charset="0"/>
              <a:buChar char="•"/>
            </a:pPr>
            <a:r>
              <a:rPr lang="en-GB" dirty="0" smtClean="0"/>
              <a:t>Save time and duplication of effort</a:t>
            </a:r>
            <a:r>
              <a:rPr lang="en-GB" dirty="0" smtClean="0"/>
              <a:t>.</a:t>
            </a:r>
            <a:br>
              <a:rPr lang="en-GB" dirty="0" smtClean="0"/>
            </a:br>
            <a:endParaRPr lang="en-GB" dirty="0"/>
          </a:p>
          <a:p>
            <a:pPr marL="285750" lvl="0" indent="-285750" rtl="0">
              <a:buFont typeface="Arial" panose="020B0604020202020204" pitchFamily="34" charset="0"/>
              <a:buChar char="•"/>
            </a:pPr>
            <a:r>
              <a:rPr lang="en-GB" dirty="0" smtClean="0"/>
              <a:t>Build on best practice by experts in your subject area</a:t>
            </a:r>
            <a:r>
              <a:rPr lang="en-GB" dirty="0" smtClean="0"/>
              <a:t>.</a:t>
            </a:r>
            <a:br>
              <a:rPr lang="en-GB" dirty="0" smtClean="0"/>
            </a:br>
            <a:endParaRPr lang="en-GB" dirty="0"/>
          </a:p>
          <a:p>
            <a:pPr marL="285750" lvl="0" indent="-285750" rtl="0">
              <a:buFont typeface="Arial" panose="020B0604020202020204" pitchFamily="34" charset="0"/>
              <a:buChar char="•"/>
            </a:pPr>
            <a:r>
              <a:rPr lang="en-GB" dirty="0" smtClean="0"/>
              <a:t>Use resources which you may not have the software, equipment or facilities to create </a:t>
            </a:r>
            <a:r>
              <a:rPr lang="en-GB" dirty="0" smtClean="0"/>
              <a:t>yourself.</a:t>
            </a:r>
            <a:br>
              <a:rPr lang="en-GB" dirty="0" smtClean="0"/>
            </a:br>
            <a:endParaRPr lang="en-GB" dirty="0"/>
          </a:p>
          <a:p>
            <a:pPr marL="285750" lvl="0" indent="-285750" rtl="0">
              <a:buFont typeface="Arial" panose="020B0604020202020204" pitchFamily="34" charset="0"/>
              <a:buChar char="•"/>
            </a:pPr>
            <a:r>
              <a:rPr lang="en-GB" dirty="0" smtClean="0"/>
              <a:t>Find </a:t>
            </a:r>
            <a:r>
              <a:rPr lang="en-GB" dirty="0" smtClean="0"/>
              <a:t>OERs using a Google Creative Commons </a:t>
            </a:r>
            <a:r>
              <a:rPr lang="en-GB" dirty="0" smtClean="0"/>
              <a:t>search.</a:t>
            </a:r>
            <a:br>
              <a:rPr lang="en-GB" dirty="0" smtClean="0"/>
            </a:br>
            <a:endParaRPr lang="en-GB" dirty="0"/>
          </a:p>
          <a:p>
            <a:pPr marL="285750" lvl="0" indent="-285750" rtl="0">
              <a:buFont typeface="Arial" panose="020B0604020202020204" pitchFamily="34" charset="0"/>
              <a:buChar char="•"/>
            </a:pPr>
            <a:r>
              <a:rPr lang="en-GB" dirty="0" smtClean="0"/>
              <a:t>Use </a:t>
            </a:r>
            <a:r>
              <a:rPr lang="en-GB" dirty="0" smtClean="0"/>
              <a:t>edShare to license and share your own OERs.</a:t>
            </a:r>
            <a:endParaRPr lang="en-GB" dirty="0"/>
          </a:p>
        </p:txBody>
      </p:sp>
    </p:spTree>
    <p:extLst>
      <p:ext uri="{BB962C8B-B14F-4D97-AF65-F5344CB8AC3E}">
        <p14:creationId xmlns:p14="http://schemas.microsoft.com/office/powerpoint/2010/main" val="13020074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431800" y="548616"/>
            <a:ext cx="8280400" cy="769441"/>
          </a:xfrm>
        </p:spPr>
        <p:txBody>
          <a:bodyPr/>
          <a:lstStyle/>
          <a:p>
            <a:r>
              <a:rPr lang="en-GB" sz="4400" dirty="0" smtClean="0"/>
              <a:t>Thank you</a:t>
            </a:r>
            <a:endParaRPr lang="en-GB" sz="4400" dirty="0"/>
          </a:p>
        </p:txBody>
      </p:sp>
      <p:sp>
        <p:nvSpPr>
          <p:cNvPr id="7" name="Text Placeholder 5"/>
          <p:cNvSpPr txBox="1">
            <a:spLocks/>
          </p:cNvSpPr>
          <p:nvPr/>
        </p:nvSpPr>
        <p:spPr>
          <a:xfrm>
            <a:off x="431800" y="1808784"/>
            <a:ext cx="8280400" cy="2160591"/>
          </a:xfrm>
          <a:prstGeom prst="rect">
            <a:avLst/>
          </a:prstGeom>
        </p:spPr>
        <p:txBody>
          <a:bodyPr>
            <a:spAutoFit/>
          </a:bodyPr>
          <a:lstStyle>
            <a:lvl1pPr marL="0" indent="0" algn="l" defTabSz="914400" rtl="0" eaLnBrk="1" latinLnBrk="0" hangingPunct="1">
              <a:spcBef>
                <a:spcPct val="20000"/>
              </a:spcBef>
              <a:buFont typeface="Arial" pitchFamily="34" charset="0"/>
              <a:buNone/>
              <a:defRPr sz="2400" kern="1200" baseline="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Contact details and links:</a:t>
            </a:r>
          </a:p>
          <a:p>
            <a:endParaRPr lang="en-GB" dirty="0" smtClean="0"/>
          </a:p>
          <a:p>
            <a:r>
              <a:rPr lang="en-GB" dirty="0" smtClean="0"/>
              <a:t>http://gcu.ac.uk/library/servicesforstaff/copyright/</a:t>
            </a:r>
            <a:r>
              <a:rPr lang="en-GB" dirty="0"/>
              <a:t/>
            </a:r>
            <a:br>
              <a:rPr lang="en-GB" dirty="0"/>
            </a:br>
            <a:endParaRPr lang="en-GB" dirty="0"/>
          </a:p>
          <a:p>
            <a:r>
              <a:rPr lang="en-GB" dirty="0"/>
              <a:t>h</a:t>
            </a:r>
            <a:r>
              <a:rPr lang="en-GB" dirty="0" smtClean="0"/>
              <a:t>eather.marshall@gcu.ac.uk</a:t>
            </a:r>
            <a:endParaRPr lang="en-GB" dirty="0"/>
          </a:p>
        </p:txBody>
      </p:sp>
    </p:spTree>
    <p:extLst>
      <p:ext uri="{BB962C8B-B14F-4D97-AF65-F5344CB8AC3E}">
        <p14:creationId xmlns:p14="http://schemas.microsoft.com/office/powerpoint/2010/main" val="32274928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88331" y="548633"/>
            <a:ext cx="7920868" cy="1015663"/>
          </a:xfrm>
        </p:spPr>
        <p:txBody>
          <a:bodyPr/>
          <a:lstStyle/>
          <a:p>
            <a:r>
              <a:rPr lang="en-GB" sz="3000" dirty="0" smtClean="0"/>
              <a:t>Copyright and ALC - Presentation Summary</a:t>
            </a:r>
            <a:endParaRPr lang="en-GB" sz="3000" dirty="0"/>
          </a:p>
        </p:txBody>
      </p:sp>
      <p:sp>
        <p:nvSpPr>
          <p:cNvPr id="3" name="Text Placeholder 2"/>
          <p:cNvSpPr>
            <a:spLocks noGrp="1"/>
          </p:cNvSpPr>
          <p:nvPr>
            <p:ph type="body" sz="quarter" idx="11"/>
          </p:nvPr>
        </p:nvSpPr>
        <p:spPr>
          <a:xfrm>
            <a:off x="591871" y="2258844"/>
            <a:ext cx="7920869" cy="2234458"/>
          </a:xfrm>
        </p:spPr>
        <p:txBody>
          <a:bodyPr/>
          <a:lstStyle/>
          <a:p>
            <a:pPr marL="342900" indent="-342900">
              <a:buFont typeface="Arial" panose="020B0604020202020204" pitchFamily="34" charset="0"/>
              <a:buChar char="•"/>
            </a:pPr>
            <a:r>
              <a:rPr lang="en-GB" sz="2400" dirty="0" smtClean="0"/>
              <a:t>Introduction</a:t>
            </a:r>
          </a:p>
          <a:p>
            <a:pPr marL="342900" indent="-342900">
              <a:buFont typeface="Arial" panose="020B0604020202020204" pitchFamily="34" charset="0"/>
              <a:buChar char="•"/>
            </a:pPr>
            <a:r>
              <a:rPr lang="en-GB" sz="2400" dirty="0"/>
              <a:t>E</a:t>
            </a:r>
            <a:r>
              <a:rPr lang="en-GB" sz="2400" dirty="0" smtClean="0"/>
              <a:t>xceptions for education</a:t>
            </a:r>
          </a:p>
          <a:p>
            <a:pPr marL="342900" indent="-342900">
              <a:buFont typeface="Arial" panose="020B0604020202020204" pitchFamily="34" charset="0"/>
              <a:buChar char="•"/>
            </a:pPr>
            <a:r>
              <a:rPr lang="en-GB" sz="2400" dirty="0" smtClean="0"/>
              <a:t>Licences for education</a:t>
            </a:r>
          </a:p>
          <a:p>
            <a:pPr marL="342900" indent="-342900">
              <a:buFont typeface="Arial" panose="020B0604020202020204" pitchFamily="34" charset="0"/>
              <a:buChar char="•"/>
            </a:pPr>
            <a:r>
              <a:rPr lang="en-GB" sz="2400" dirty="0" smtClean="0"/>
              <a:t>Open educational resources</a:t>
            </a:r>
          </a:p>
          <a:p>
            <a:pPr marL="342900" indent="-342900">
              <a:buFont typeface="Arial" panose="020B0604020202020204" pitchFamily="34" charset="0"/>
              <a:buChar char="•"/>
            </a:pPr>
            <a:r>
              <a:rPr lang="en-GB" sz="2400" dirty="0" smtClean="0"/>
              <a:t>Questions</a:t>
            </a:r>
            <a:endParaRPr lang="en-GB" sz="2400" dirty="0"/>
          </a:p>
        </p:txBody>
      </p:sp>
    </p:spTree>
    <p:extLst>
      <p:ext uri="{BB962C8B-B14F-4D97-AF65-F5344CB8AC3E}">
        <p14:creationId xmlns:p14="http://schemas.microsoft.com/office/powerpoint/2010/main" val="8440849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Introduction</a:t>
            </a:r>
            <a:endParaRPr lang="en-GB" dirty="0"/>
          </a:p>
        </p:txBody>
      </p:sp>
      <p:sp>
        <p:nvSpPr>
          <p:cNvPr id="8" name="Rectangle 7"/>
          <p:cNvSpPr/>
          <p:nvPr/>
        </p:nvSpPr>
        <p:spPr>
          <a:xfrm>
            <a:off x="881508" y="5565473"/>
            <a:ext cx="6570876" cy="246221"/>
          </a:xfrm>
          <a:prstGeom prst="rect">
            <a:avLst/>
          </a:prstGeom>
        </p:spPr>
        <p:txBody>
          <a:bodyPr wrap="square">
            <a:spAutoFit/>
          </a:bodyPr>
          <a:lstStyle/>
          <a:p>
            <a:r>
              <a:rPr lang="en-GB" sz="1000" dirty="0" err="1"/>
              <a:t>Soetendorp</a:t>
            </a:r>
            <a:r>
              <a:rPr lang="en-GB" sz="1000" dirty="0"/>
              <a:t>, R., </a:t>
            </a:r>
            <a:r>
              <a:rPr lang="en-GB" sz="1000" dirty="0" err="1"/>
              <a:t>Meletti</a:t>
            </a:r>
            <a:r>
              <a:rPr lang="en-GB" sz="1000" dirty="0"/>
              <a:t>, B. Education. http://copyrightuser.org/ Available under a CC-BY 3.0 License</a:t>
            </a:r>
          </a:p>
        </p:txBody>
      </p:sp>
      <p:sp>
        <p:nvSpPr>
          <p:cNvPr id="3" name="Rectangle 2"/>
          <p:cNvSpPr/>
          <p:nvPr/>
        </p:nvSpPr>
        <p:spPr>
          <a:xfrm>
            <a:off x="429680" y="1358900"/>
            <a:ext cx="8280400" cy="3847207"/>
          </a:xfrm>
          <a:prstGeom prst="rect">
            <a:avLst/>
          </a:prstGeom>
        </p:spPr>
        <p:txBody>
          <a:bodyPr/>
          <a:lstStyle/>
          <a:p>
            <a:pPr marL="342900" lvl="0" indent="-342900" rtl="0">
              <a:buFont typeface="Arial" panose="020B0604020202020204" pitchFamily="34" charset="0"/>
              <a:buChar char="•"/>
            </a:pPr>
            <a:r>
              <a:rPr lang="en-GB" sz="2000" baseline="0" dirty="0" smtClean="0"/>
              <a:t>Copyright </a:t>
            </a:r>
            <a:r>
              <a:rPr lang="en-GB" sz="2000" baseline="0" dirty="0" smtClean="0"/>
              <a:t>is a form of intellectual property that protects original literary, dramatic, musical and artistic works, as well as layouts or typographical arrangements of published work, sound recordings, film and broadcast</a:t>
            </a:r>
            <a:r>
              <a:rPr lang="en-GB" sz="2000" baseline="0" dirty="0" smtClean="0"/>
              <a: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There is no formal registration procedure for copyright; a work is protected as soon as it is in a permanent or fixed form</a:t>
            </a:r>
            <a:r>
              <a:rPr lang="en-GB" sz="2000" baseline="0" dirty="0" smtClean="0"/>
              <a: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More than one person can own copyright on a resource</a:t>
            </a:r>
            <a:r>
              <a:rPr lang="en-GB" sz="2000" baseline="0" dirty="0" smtClean="0"/>
              <a: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Infringement of copyright occurs when someone takes either all of a work, or a substantial part of it, without permission.</a:t>
            </a:r>
            <a:endParaRPr lang="en-GB" sz="2000" dirty="0"/>
          </a:p>
        </p:txBody>
      </p:sp>
    </p:spTree>
    <p:extLst>
      <p:ext uri="{BB962C8B-B14F-4D97-AF65-F5344CB8AC3E}">
        <p14:creationId xmlns:p14="http://schemas.microsoft.com/office/powerpoint/2010/main" val="18069881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Copyright and ALC</a:t>
            </a:r>
            <a:endParaRPr lang="en-GB" dirty="0"/>
          </a:p>
        </p:txBody>
      </p:sp>
      <p:sp>
        <p:nvSpPr>
          <p:cNvPr id="3" name="Rectangle 2"/>
          <p:cNvSpPr/>
          <p:nvPr/>
        </p:nvSpPr>
        <p:spPr>
          <a:xfrm>
            <a:off x="431132" y="2258844"/>
            <a:ext cx="8280400" cy="3510468"/>
          </a:xfrm>
          <a:prstGeom prst="rect">
            <a:avLst/>
          </a:prstGeom>
        </p:spPr>
        <p:txBody>
          <a:bodyPr/>
          <a:lstStyle/>
          <a:p>
            <a:pPr marL="285750" lvl="0" indent="-285750" rtl="0">
              <a:buFont typeface="Arial" panose="020B0604020202020204" pitchFamily="34" charset="0"/>
              <a:buChar char="•"/>
            </a:pPr>
            <a:r>
              <a:rPr lang="en-GB" sz="2000" baseline="0" dirty="0" smtClean="0"/>
              <a:t>Copyright is territorial. This means that you need to consider where the teaching is taking place, rather than where the resources are produced</a:t>
            </a:r>
            <a:r>
              <a:rPr lang="en-GB" sz="2000" baseline="0" dirty="0" smtClean="0"/>
              <a:t>.</a:t>
            </a:r>
            <a:br>
              <a:rPr lang="en-GB" sz="2000" baseline="0" dirty="0" smtClean="0"/>
            </a:br>
            <a:endParaRPr lang="en-GB" sz="2000" dirty="0"/>
          </a:p>
          <a:p>
            <a:pPr marL="285750" lvl="0" indent="-285750" rtl="0">
              <a:buFont typeface="Arial" panose="020B0604020202020204" pitchFamily="34" charset="0"/>
              <a:buChar char="•"/>
            </a:pPr>
            <a:r>
              <a:rPr lang="en-GB" sz="2000" baseline="0" dirty="0" smtClean="0"/>
              <a:t>For ALC we </a:t>
            </a:r>
            <a:r>
              <a:rPr lang="en-GB" sz="2000" b="0" baseline="0" dirty="0" smtClean="0"/>
              <a:t>need to </a:t>
            </a:r>
            <a:r>
              <a:rPr lang="en-GB" sz="2000" baseline="0" dirty="0" smtClean="0"/>
              <a:t>comply with Section 19 of the Mauritius Copyright Act 2014 which includes a variety of exceptions for education</a:t>
            </a:r>
            <a:r>
              <a:rPr lang="en-GB" sz="2000" baseline="0" dirty="0" smtClean="0"/>
              <a:t>.</a:t>
            </a:r>
            <a:br>
              <a:rPr lang="en-GB" sz="2000" baseline="0" dirty="0" smtClean="0"/>
            </a:br>
            <a:endParaRPr lang="en-GB" sz="2000" dirty="0"/>
          </a:p>
          <a:p>
            <a:pPr marL="285750" lvl="0" indent="-285750" rtl="0">
              <a:buFont typeface="Arial" panose="020B0604020202020204" pitchFamily="34" charset="0"/>
              <a:buChar char="•"/>
            </a:pPr>
            <a:r>
              <a:rPr lang="en-GB" sz="2000" baseline="0" dirty="0" smtClean="0"/>
              <a:t>Exceptions allow you to use part of a work without seeking permission from the copyright owner(s).</a:t>
            </a:r>
            <a:endParaRPr lang="en-GB" sz="2000" dirty="0"/>
          </a:p>
        </p:txBody>
      </p:sp>
    </p:spTree>
    <p:extLst>
      <p:ext uri="{BB962C8B-B14F-4D97-AF65-F5344CB8AC3E}">
        <p14:creationId xmlns:p14="http://schemas.microsoft.com/office/powerpoint/2010/main" val="2523003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Exceptions for education</a:t>
            </a:r>
            <a:endParaRPr lang="en-GB" dirty="0"/>
          </a:p>
        </p:txBody>
      </p:sp>
      <p:sp>
        <p:nvSpPr>
          <p:cNvPr id="3" name="Rectangle 2"/>
          <p:cNvSpPr/>
          <p:nvPr/>
        </p:nvSpPr>
        <p:spPr>
          <a:xfrm>
            <a:off x="429680" y="1448736"/>
            <a:ext cx="8280400" cy="4410588"/>
          </a:xfrm>
          <a:prstGeom prst="rect">
            <a:avLst/>
          </a:prstGeom>
        </p:spPr>
        <p:txBody>
          <a:bodyPr/>
          <a:lstStyle/>
          <a:p>
            <a:pPr marL="342900" lvl="0" indent="-342900" rtl="0">
              <a:buFont typeface="Arial" panose="020B0604020202020204" pitchFamily="34" charset="0"/>
              <a:buChar char="•"/>
            </a:pPr>
            <a:r>
              <a:rPr lang="en-GB" sz="2000" baseline="0" dirty="0" smtClean="0"/>
              <a:t>Exceptions for education permit the use of short excerpts from any publication, broadcast, video, or audio recording for the purpose of teaching, provided that</a:t>
            </a:r>
            <a:r>
              <a:rPr lang="en-GB" sz="2000" baseline="0" dirty="0" smtClean="0"/>
              <a:t>:</a:t>
            </a:r>
            <a:br>
              <a:rPr lang="en-GB" sz="2000" baseline="0" dirty="0" smtClean="0"/>
            </a:br>
            <a:r>
              <a:rPr lang="en-GB" sz="600" baseline="0" dirty="0" smtClean="0"/>
              <a:t/>
            </a:r>
            <a:br>
              <a:rPr lang="en-GB" sz="600" baseline="0" dirty="0" smtClean="0"/>
            </a:br>
            <a:endParaRPr lang="en-GB" sz="600" dirty="0"/>
          </a:p>
          <a:p>
            <a:pPr marL="800100" lvl="1" indent="-342900" rtl="0">
              <a:buFont typeface="Arial" panose="020B0604020202020204" pitchFamily="34" charset="0"/>
              <a:buChar char="•"/>
            </a:pPr>
            <a:r>
              <a:rPr lang="en-GB" sz="2000" dirty="0" smtClean="0"/>
              <a:t>The copying is used to illustrate a point about the subject being taught</a:t>
            </a:r>
            <a:r>
              <a:rPr lang="en-GB" sz="2000" dirty="0" smtClean="0"/>
              <a:t>;</a:t>
            </a:r>
            <a:br>
              <a:rPr lang="en-GB" sz="2000" dirty="0" smtClean="0"/>
            </a:br>
            <a:endParaRPr lang="en-GB" sz="2000" dirty="0"/>
          </a:p>
          <a:p>
            <a:pPr marL="800100" lvl="1" indent="-342900" rtl="0">
              <a:buFont typeface="Arial" panose="020B0604020202020204" pitchFamily="34" charset="0"/>
              <a:buChar char="•"/>
            </a:pPr>
            <a:r>
              <a:rPr lang="en-GB" sz="2000" dirty="0" smtClean="0"/>
              <a:t>The purpose of the use is non-commercial (educational use is considered non-commercial</a:t>
            </a:r>
            <a:r>
              <a:rPr lang="en-GB" sz="2000" dirty="0" smtClean="0"/>
              <a:t>);</a:t>
            </a:r>
            <a:br>
              <a:rPr lang="en-GB" sz="2000" dirty="0" smtClean="0"/>
            </a:br>
            <a:endParaRPr lang="en-GB" sz="2000" dirty="0"/>
          </a:p>
          <a:p>
            <a:pPr marL="800100" lvl="1" indent="-342900" rtl="0">
              <a:buFont typeface="Arial" panose="020B0604020202020204" pitchFamily="34" charset="0"/>
              <a:buChar char="•"/>
            </a:pPr>
            <a:r>
              <a:rPr lang="en-GB" sz="2000" dirty="0" smtClean="0"/>
              <a:t>The use of the material is fair</a:t>
            </a:r>
            <a:r>
              <a:rPr lang="en-GB" sz="2000" dirty="0" smtClean="0"/>
              <a:t>;</a:t>
            </a:r>
            <a:br>
              <a:rPr lang="en-GB" sz="2000" dirty="0" smtClean="0"/>
            </a:br>
            <a:endParaRPr lang="en-GB" sz="2000" dirty="0"/>
          </a:p>
          <a:p>
            <a:pPr marL="800100" lvl="1" indent="-342900" rtl="0">
              <a:buFont typeface="Arial" panose="020B0604020202020204" pitchFamily="34" charset="0"/>
              <a:buChar char="•"/>
            </a:pPr>
            <a:r>
              <a:rPr lang="en-GB" sz="2000" dirty="0" smtClean="0"/>
              <a:t>Where practical, sufficient acknowledgement of authorship of the work is provided.</a:t>
            </a:r>
            <a:endParaRPr lang="en-GB" sz="2000" dirty="0"/>
          </a:p>
        </p:txBody>
      </p:sp>
    </p:spTree>
    <p:extLst>
      <p:ext uri="{BB962C8B-B14F-4D97-AF65-F5344CB8AC3E}">
        <p14:creationId xmlns:p14="http://schemas.microsoft.com/office/powerpoint/2010/main" val="4138702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What is fair use?</a:t>
            </a:r>
            <a:endParaRPr lang="en-GB" dirty="0"/>
          </a:p>
        </p:txBody>
      </p:sp>
      <p:sp>
        <p:nvSpPr>
          <p:cNvPr id="3" name="Rectangle 2"/>
          <p:cNvSpPr/>
          <p:nvPr/>
        </p:nvSpPr>
        <p:spPr>
          <a:xfrm>
            <a:off x="431132" y="1808784"/>
            <a:ext cx="8280400" cy="3870516"/>
          </a:xfrm>
          <a:prstGeom prst="rect">
            <a:avLst/>
          </a:prstGeom>
        </p:spPr>
        <p:txBody>
          <a:bodyPr/>
          <a:lstStyle/>
          <a:p>
            <a:pPr marL="342900" lvl="0" indent="-342900" rtl="0">
              <a:buFont typeface="Arial" panose="020B0604020202020204" pitchFamily="34" charset="0"/>
              <a:buChar char="•"/>
            </a:pPr>
            <a:r>
              <a:rPr lang="en-GB" sz="2000" baseline="0" dirty="0" smtClean="0"/>
              <a:t>“Minor uses, such as displaying a few lines of poetry on an interactive whiteboard” </a:t>
            </a:r>
            <a:r>
              <a:rPr lang="en-GB" sz="2000" baseline="0" dirty="0" smtClean="0"/>
              <a:t>- </a:t>
            </a:r>
            <a:r>
              <a:rPr lang="en-GB" sz="2000" baseline="0" dirty="0" smtClean="0"/>
              <a:t>UK </a:t>
            </a:r>
            <a:r>
              <a:rPr lang="en-GB" sz="2000" baseline="0" dirty="0" smtClean="0"/>
              <a:t>Government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Uses which undermine sales, including of teaching materials, are not permitted without a licence</a:t>
            </a:r>
            <a:r>
              <a:rPr lang="en-GB" sz="2000" baseline="0" dirty="0" smtClean="0"/>
              <a:t>.</a:t>
            </a:r>
            <a:br>
              <a:rPr lang="en-GB" sz="2000" baseline="0" dirty="0" smtClean="0"/>
            </a:br>
            <a:endParaRPr lang="en-GB" sz="2000" dirty="0"/>
          </a:p>
          <a:p>
            <a:pPr marL="285750" lvl="0" indent="-285750">
              <a:buFont typeface="Arial" panose="020B0604020202020204" pitchFamily="34" charset="0"/>
              <a:buChar char="•"/>
            </a:pPr>
            <a:r>
              <a:rPr lang="en-GB" sz="2000" dirty="0" smtClean="0"/>
              <a:t>Other examples</a:t>
            </a:r>
            <a:r>
              <a:rPr lang="en-GB" sz="2000" dirty="0" smtClean="0"/>
              <a:t>:</a:t>
            </a:r>
            <a:br>
              <a:rPr lang="en-GB" sz="2000" dirty="0" smtClean="0"/>
            </a:br>
            <a:endParaRPr lang="en-GB" sz="2000" dirty="0"/>
          </a:p>
          <a:p>
            <a:pPr marL="742950" lvl="1" indent="-285750">
              <a:buFont typeface="Arial" panose="020B0604020202020204" pitchFamily="34" charset="0"/>
              <a:buChar char="•"/>
            </a:pPr>
            <a:r>
              <a:rPr lang="en-GB" sz="2000" dirty="0" smtClean="0"/>
              <a:t>A short clip from a TV programme</a:t>
            </a:r>
            <a:endParaRPr lang="en-GB" sz="2000" dirty="0"/>
          </a:p>
          <a:p>
            <a:pPr marL="742950" lvl="1" indent="-285750">
              <a:buFont typeface="Arial" panose="020B0604020202020204" pitchFamily="34" charset="0"/>
              <a:buChar char="•"/>
            </a:pPr>
            <a:r>
              <a:rPr lang="en-GB" sz="2000" dirty="0" smtClean="0"/>
              <a:t>A paragraph of text from a book</a:t>
            </a:r>
            <a:endParaRPr lang="en-GB" sz="2000" dirty="0"/>
          </a:p>
          <a:p>
            <a:pPr marL="742950" lvl="1" indent="-285750">
              <a:buFont typeface="Arial" panose="020B0604020202020204" pitchFamily="34" charset="0"/>
              <a:buChar char="•"/>
            </a:pPr>
            <a:r>
              <a:rPr lang="en-GB" sz="2000" dirty="0" smtClean="0"/>
              <a:t>A diagram from a journal article</a:t>
            </a:r>
            <a:endParaRPr lang="en-GB" sz="2000" dirty="0"/>
          </a:p>
          <a:p>
            <a:pPr marL="742950" lvl="1" indent="-285750">
              <a:buFont typeface="Arial" panose="020B0604020202020204" pitchFamily="34" charset="0"/>
              <a:buChar char="•"/>
            </a:pPr>
            <a:r>
              <a:rPr lang="en-GB" sz="2000" dirty="0" smtClean="0"/>
              <a:t>An image from a website</a:t>
            </a:r>
            <a:endParaRPr lang="en-GB" sz="2000" dirty="0"/>
          </a:p>
        </p:txBody>
      </p:sp>
    </p:spTree>
    <p:extLst>
      <p:ext uri="{BB962C8B-B14F-4D97-AF65-F5344CB8AC3E}">
        <p14:creationId xmlns:p14="http://schemas.microsoft.com/office/powerpoint/2010/main" val="3292864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What is sufficient acknowledgement?</a:t>
            </a:r>
            <a:endParaRPr lang="en-GB" dirty="0"/>
          </a:p>
        </p:txBody>
      </p:sp>
      <p:sp>
        <p:nvSpPr>
          <p:cNvPr id="3" name="Rectangle 2"/>
          <p:cNvSpPr/>
          <p:nvPr/>
        </p:nvSpPr>
        <p:spPr>
          <a:xfrm>
            <a:off x="429680" y="1178700"/>
            <a:ext cx="8280400" cy="4708981"/>
          </a:xfrm>
          <a:prstGeom prst="rect">
            <a:avLst/>
          </a:prstGeom>
        </p:spPr>
        <p:txBody>
          <a:bodyPr/>
          <a:lstStyle/>
          <a:p>
            <a:pPr marL="342900" lvl="0" indent="-342900" rtl="0">
              <a:buFont typeface="Arial" panose="020B0604020202020204" pitchFamily="34" charset="0"/>
              <a:buChar char="•"/>
            </a:pPr>
            <a:r>
              <a:rPr lang="en-GB" sz="2000" baseline="0" dirty="0" smtClean="0"/>
              <a:t>Sufficient acknowledgement is required to appropriately credit the original creator of a work</a:t>
            </a:r>
            <a:r>
              <a:rPr lang="en-GB" sz="2000" baseline="0" dirty="0" smtClean="0"/>
              <a: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It also allows a user to easily locate the work in its full form, either online or in print</a:t>
            </a:r>
            <a:r>
              <a:rPr lang="en-GB" sz="2000" baseline="0" dirty="0" smtClean="0"/>
              <a:t>.</a:t>
            </a:r>
            <a:br>
              <a:rPr lang="en-GB" sz="2000" baseline="0" dirty="0" smtClean="0"/>
            </a:br>
            <a:endParaRPr lang="en-GB" sz="2000" dirty="0"/>
          </a:p>
          <a:p>
            <a:pPr marL="342900" lvl="0" indent="-342900" rtl="0">
              <a:buFont typeface="Arial" panose="020B0604020202020204" pitchFamily="34" charset="0"/>
              <a:buChar char="•"/>
            </a:pPr>
            <a:r>
              <a:rPr lang="en-GB" sz="2000" baseline="0" dirty="0" smtClean="0"/>
              <a:t>Always cite the original source</a:t>
            </a:r>
            <a:r>
              <a:rPr lang="en-GB" sz="2000" baseline="0" dirty="0" smtClean="0"/>
              <a:t>:</a:t>
            </a:r>
            <a:br>
              <a:rPr lang="en-GB" sz="2000" baseline="0" dirty="0" smtClean="0"/>
            </a:br>
            <a:endParaRPr lang="en-GB" sz="2000" dirty="0"/>
          </a:p>
          <a:p>
            <a:pPr marL="800100" lvl="1" indent="-342900" rtl="0">
              <a:buFont typeface="Arial" panose="020B0604020202020204" pitchFamily="34" charset="0"/>
              <a:buChar char="•"/>
            </a:pPr>
            <a:r>
              <a:rPr lang="en-GB" sz="2000" dirty="0" smtClean="0"/>
              <a:t>Use a standard citation system for academic works (e.g. Harvard</a:t>
            </a:r>
            <a:r>
              <a:rPr lang="en-GB" sz="2000" dirty="0" smtClean="0"/>
              <a:t>).</a:t>
            </a:r>
            <a:endParaRPr lang="en-GB" sz="2000" dirty="0"/>
          </a:p>
          <a:p>
            <a:pPr marL="800100" lvl="1" indent="-342900" rtl="0">
              <a:buFont typeface="Arial" panose="020B0604020202020204" pitchFamily="34" charset="0"/>
              <a:buChar char="•"/>
            </a:pPr>
            <a:r>
              <a:rPr lang="en-GB" sz="2000" dirty="0" smtClean="0"/>
              <a:t>For other resources use this basic citation format, providing as much information as possible:</a:t>
            </a:r>
            <a:r>
              <a:rPr lang="en-GB" sz="2500" dirty="0" smtClean="0"/>
              <a:t/>
            </a:r>
            <a:br>
              <a:rPr lang="en-GB" sz="2500" dirty="0" smtClean="0"/>
            </a:br>
            <a:r>
              <a:rPr lang="en-GB" sz="2500" dirty="0" smtClean="0"/>
              <a:t/>
            </a:r>
            <a:br>
              <a:rPr lang="en-GB" sz="2500" dirty="0" smtClean="0"/>
            </a:br>
            <a:r>
              <a:rPr lang="en-GB" sz="2500" dirty="0" smtClean="0"/>
              <a:t>		</a:t>
            </a:r>
            <a:r>
              <a:rPr lang="en-GB" sz="2000" dirty="0" smtClean="0"/>
              <a:t>Type of content: Title by Author. Link.</a:t>
            </a:r>
            <a:endParaRPr lang="en-GB" sz="2000" dirty="0"/>
          </a:p>
        </p:txBody>
      </p:sp>
    </p:spTree>
    <p:extLst>
      <p:ext uri="{BB962C8B-B14F-4D97-AF65-F5344CB8AC3E}">
        <p14:creationId xmlns:p14="http://schemas.microsoft.com/office/powerpoint/2010/main" val="17124563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Example 1 - Photograph</a:t>
            </a:r>
            <a:endParaRPr lang="en-GB" dirty="0"/>
          </a:p>
        </p:txBody>
      </p:sp>
      <p:sp>
        <p:nvSpPr>
          <p:cNvPr id="3" name="Text Placeholder 2"/>
          <p:cNvSpPr>
            <a:spLocks noGrp="1"/>
          </p:cNvSpPr>
          <p:nvPr>
            <p:ph type="body" sz="quarter" idx="11"/>
          </p:nvPr>
        </p:nvSpPr>
        <p:spPr>
          <a:xfrm>
            <a:off x="524834" y="5232227"/>
            <a:ext cx="8278632" cy="584775"/>
          </a:xfrm>
        </p:spPr>
        <p:txBody>
          <a:bodyPr/>
          <a:lstStyle/>
          <a:p>
            <a:r>
              <a:rPr lang="en-GB" sz="1600" dirty="0" smtClean="0"/>
              <a:t>Image</a:t>
            </a:r>
            <a:r>
              <a:rPr lang="en-GB" sz="1600" dirty="0"/>
              <a:t>: The Falkirk wheel gets an MOT by Angela Finlay. https://www.scottishcanals.co.uk/media-centre/galleries/the-falkirk-wheel-gets-an-mot</a:t>
            </a:r>
            <a:r>
              <a:rPr lang="en-GB" sz="1600" dirty="0" smtClean="0"/>
              <a:t>.</a:t>
            </a:r>
            <a:endParaRPr lang="en-GB" sz="1600" dirty="0"/>
          </a:p>
        </p:txBody>
      </p:sp>
      <p:pic>
        <p:nvPicPr>
          <p:cNvPr id="4" name="Picture 3"/>
          <p:cNvPicPr/>
          <p:nvPr/>
        </p:nvPicPr>
        <p:blipFill>
          <a:blip r:embed="rId3"/>
          <a:stretch>
            <a:fillRect/>
          </a:stretch>
        </p:blipFill>
        <p:spPr>
          <a:xfrm>
            <a:off x="1331568" y="1092060"/>
            <a:ext cx="6223968" cy="4137180"/>
          </a:xfrm>
          <a:prstGeom prst="rect">
            <a:avLst/>
          </a:prstGeom>
        </p:spPr>
      </p:pic>
    </p:spTree>
    <p:extLst>
      <p:ext uri="{BB962C8B-B14F-4D97-AF65-F5344CB8AC3E}">
        <p14:creationId xmlns:p14="http://schemas.microsoft.com/office/powerpoint/2010/main" val="4241380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Example 2 - Diagram</a:t>
            </a:r>
            <a:endParaRPr lang="en-GB" dirty="0"/>
          </a:p>
        </p:txBody>
      </p:sp>
      <p:sp>
        <p:nvSpPr>
          <p:cNvPr id="3" name="Text Placeholder 2"/>
          <p:cNvSpPr>
            <a:spLocks noGrp="1"/>
          </p:cNvSpPr>
          <p:nvPr>
            <p:ph type="body" sz="quarter" idx="11"/>
          </p:nvPr>
        </p:nvSpPr>
        <p:spPr>
          <a:xfrm>
            <a:off x="431132" y="4689168"/>
            <a:ext cx="8280400" cy="1077218"/>
          </a:xfrm>
        </p:spPr>
        <p:txBody>
          <a:bodyPr/>
          <a:lstStyle/>
          <a:p>
            <a:r>
              <a:rPr lang="en-GB" sz="1600" dirty="0" smtClean="0"/>
              <a:t>Schematic </a:t>
            </a:r>
            <a:r>
              <a:rPr lang="en-GB" sz="1600" dirty="0"/>
              <a:t>diagram of a double clutch (</a:t>
            </a:r>
            <a:r>
              <a:rPr lang="en-GB" sz="1600" b="1" dirty="0"/>
              <a:t>a</a:t>
            </a:r>
            <a:r>
              <a:rPr lang="en-GB" sz="1600" dirty="0"/>
              <a:t>) and detailed cylinder model. In: WURM, A., BESTLE, D. 2015. Robust design optimization for improving automotive shift quality. </a:t>
            </a:r>
            <a:r>
              <a:rPr lang="en-GB" sz="1600" i="1" dirty="0"/>
              <a:t>Optimization and Engineering</a:t>
            </a:r>
            <a:r>
              <a:rPr lang="en-GB" sz="1600" dirty="0"/>
              <a:t> [online]. [viewed 13 April 2016]. Available from: http://dx.doi.org/10.1007/s11081-015-9290-1</a:t>
            </a:r>
            <a:r>
              <a:rPr lang="en-GB" sz="1600" dirty="0" smtClean="0"/>
              <a:t>.</a:t>
            </a:r>
            <a:endParaRPr lang="en-GB" sz="1600"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1331568" y="1178700"/>
            <a:ext cx="5966915" cy="3420456"/>
          </a:xfrm>
          <a:prstGeom prst="rect">
            <a:avLst/>
          </a:prstGeom>
          <a:ln>
            <a:solidFill>
              <a:schemeClr val="tx1"/>
            </a:solidFill>
          </a:ln>
        </p:spPr>
      </p:pic>
    </p:spTree>
    <p:extLst>
      <p:ext uri="{BB962C8B-B14F-4D97-AF65-F5344CB8AC3E}">
        <p14:creationId xmlns:p14="http://schemas.microsoft.com/office/powerpoint/2010/main" val="407042483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ef5031df1be92087bb87141261f65bb9bc630"/>
</p:tagLst>
</file>

<file path=ppt/theme/theme1.xml><?xml version="1.0" encoding="utf-8"?>
<a:theme xmlns:a="http://schemas.openxmlformats.org/drawingml/2006/main" name="Fra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Divider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lides">
  <a:themeElements>
    <a:clrScheme name="GCU">
      <a:dk1>
        <a:sysClr val="windowText" lastClr="000000"/>
      </a:dk1>
      <a:lt1>
        <a:srgbClr val="FFFFFF"/>
      </a:lt1>
      <a:dk2>
        <a:srgbClr val="006CB4"/>
      </a:dk2>
      <a:lt2>
        <a:srgbClr val="EFEEED"/>
      </a:lt2>
      <a:accent1>
        <a:srgbClr val="0092BC"/>
      </a:accent1>
      <a:accent2>
        <a:srgbClr val="64A70B"/>
      </a:accent2>
      <a:accent3>
        <a:srgbClr val="AA0061"/>
      </a:accent3>
      <a:accent4>
        <a:srgbClr val="642667"/>
      </a:accent4>
      <a:accent5>
        <a:srgbClr val="B5BD00"/>
      </a:accent5>
      <a:accent6>
        <a:srgbClr val="00A9E0"/>
      </a:accent6>
      <a:hlink>
        <a:srgbClr val="64A70B"/>
      </a:hlink>
      <a:folHlink>
        <a:srgbClr val="DAAA00"/>
      </a:folHlink>
    </a:clrScheme>
    <a:fontScheme name="GC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GCU Template v8</Template>
  <TotalTime>0</TotalTime>
  <Words>692</Words>
  <Application>Microsoft Office PowerPoint</Application>
  <PresentationFormat>On-screen Show (4:3)</PresentationFormat>
  <Paragraphs>103</Paragraphs>
  <Slides>18</Slides>
  <Notes>6</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Frame</vt:lpstr>
      <vt:lpstr>Section Dividers</vt:lpstr>
      <vt:lpstr>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2013-06-18T15:06:41Z</dcterms:created>
  <dcterms:modified xsi:type="dcterms:W3CDTF">2016-05-04T08:56:40Z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fs.IsStoryboard">
    <vt:bool>true</vt:bool>
  </property>
  <property fmtid="{D5CDD505-2E9C-101B-9397-08002B2CF9AE}" pid="3" name="Tfs.LastKnownPath">
    <vt:lpwstr>\\enterprise.gcal.ac.uk\gcu\MPR\Common\Marketing\Brand\Powerpoint templates\GCU4x3March2015r6.pptx</vt:lpwstr>
  </property>
</Properties>
</file>